
<file path=[Content_Types].xml><?xml version="1.0" encoding="utf-8"?>
<Types xmlns="http://schemas.openxmlformats.org/package/2006/content-types">
  <Default Extension="png" ContentType="image/png"/>
  <Default Extension="xls" ContentType="application/vnd.ms-excel"/>
  <Default Extension="wmf" ContentType="image/x-wmf"/>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wmf"/><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0" r:id="rId1"/>
    <p:sldMasterId id="2147483651" r:id="rId2"/>
  </p:sldMasterIdLst>
  <p:notesMasterIdLst>
    <p:notesMasterId r:id="rId224"/>
  </p:notesMasterIdLst>
  <p:sldIdLst>
    <p:sldId id="256" r:id="rId3"/>
    <p:sldId id="519" r:id="rId4"/>
    <p:sldId id="257" r:id="rId5"/>
    <p:sldId id="510" r:id="rId6"/>
    <p:sldId id="576" r:id="rId7"/>
    <p:sldId id="577" r:id="rId8"/>
    <p:sldId id="578" r:id="rId9"/>
    <p:sldId id="579" r:id="rId10"/>
    <p:sldId id="580" r:id="rId11"/>
    <p:sldId id="581" r:id="rId12"/>
    <p:sldId id="582" r:id="rId13"/>
    <p:sldId id="583" r:id="rId14"/>
    <p:sldId id="584" r:id="rId15"/>
    <p:sldId id="585" r:id="rId16"/>
    <p:sldId id="270" r:id="rId17"/>
    <p:sldId id="520" r:id="rId18"/>
    <p:sldId id="586" r:id="rId19"/>
    <p:sldId id="587" r:id="rId20"/>
    <p:sldId id="588" r:id="rId21"/>
    <p:sldId id="589" r:id="rId22"/>
    <p:sldId id="590" r:id="rId23"/>
    <p:sldId id="591" r:id="rId24"/>
    <p:sldId id="592" r:id="rId25"/>
    <p:sldId id="593" r:id="rId26"/>
    <p:sldId id="785" r:id="rId27"/>
    <p:sldId id="594" r:id="rId28"/>
    <p:sldId id="281" r:id="rId29"/>
    <p:sldId id="595" r:id="rId30"/>
    <p:sldId id="283" r:id="rId31"/>
    <p:sldId id="597" r:id="rId32"/>
    <p:sldId id="598" r:id="rId33"/>
    <p:sldId id="286" r:id="rId34"/>
    <p:sldId id="596" r:id="rId35"/>
    <p:sldId id="521" r:id="rId36"/>
    <p:sldId id="600" r:id="rId37"/>
    <p:sldId id="601" r:id="rId38"/>
    <p:sldId id="602" r:id="rId39"/>
    <p:sldId id="701" r:id="rId40"/>
    <p:sldId id="702" r:id="rId41"/>
    <p:sldId id="295" r:id="rId42"/>
    <p:sldId id="296" r:id="rId43"/>
    <p:sldId id="604" r:id="rId44"/>
    <p:sldId id="605" r:id="rId45"/>
    <p:sldId id="606" r:id="rId46"/>
    <p:sldId id="607" r:id="rId47"/>
    <p:sldId id="608" r:id="rId48"/>
    <p:sldId id="609" r:id="rId49"/>
    <p:sldId id="610" r:id="rId50"/>
    <p:sldId id="611" r:id="rId51"/>
    <p:sldId id="612" r:id="rId52"/>
    <p:sldId id="613" r:id="rId53"/>
    <p:sldId id="614" r:id="rId54"/>
    <p:sldId id="744" r:id="rId55"/>
    <p:sldId id="743" r:id="rId56"/>
    <p:sldId id="617" r:id="rId57"/>
    <p:sldId id="618" r:id="rId58"/>
    <p:sldId id="619" r:id="rId59"/>
    <p:sldId id="620" r:id="rId60"/>
    <p:sldId id="599" r:id="rId61"/>
    <p:sldId id="621" r:id="rId62"/>
    <p:sldId id="622" r:id="rId63"/>
    <p:sldId id="623" r:id="rId64"/>
    <p:sldId id="318" r:id="rId65"/>
    <p:sldId id="624" r:id="rId66"/>
    <p:sldId id="703" r:id="rId67"/>
    <p:sldId id="794" r:id="rId68"/>
    <p:sldId id="323" r:id="rId69"/>
    <p:sldId id="628" r:id="rId70"/>
    <p:sldId id="629" r:id="rId71"/>
    <p:sldId id="631" r:id="rId72"/>
    <p:sldId id="632" r:id="rId73"/>
    <p:sldId id="630" r:id="rId74"/>
    <p:sldId id="625" r:id="rId75"/>
    <p:sldId id="330" r:id="rId76"/>
    <p:sldId id="331" r:id="rId77"/>
    <p:sldId id="332" r:id="rId78"/>
    <p:sldId id="637" r:id="rId79"/>
    <p:sldId id="745" r:id="rId80"/>
    <p:sldId id="634" r:id="rId81"/>
    <p:sldId id="635" r:id="rId82"/>
    <p:sldId id="636" r:id="rId83"/>
    <p:sldId id="827" r:id="rId84"/>
    <p:sldId id="828" r:id="rId85"/>
    <p:sldId id="829" r:id="rId86"/>
    <p:sldId id="830" r:id="rId87"/>
    <p:sldId id="831" r:id="rId88"/>
    <p:sldId id="832" r:id="rId89"/>
    <p:sldId id="833" r:id="rId90"/>
    <p:sldId id="834" r:id="rId91"/>
    <p:sldId id="835" r:id="rId92"/>
    <p:sldId id="836" r:id="rId93"/>
    <p:sldId id="837" r:id="rId94"/>
    <p:sldId id="838" r:id="rId95"/>
    <p:sldId id="839" r:id="rId96"/>
    <p:sldId id="840" r:id="rId97"/>
    <p:sldId id="841" r:id="rId98"/>
    <p:sldId id="842" r:id="rId99"/>
    <p:sldId id="843" r:id="rId100"/>
    <p:sldId id="844" r:id="rId101"/>
    <p:sldId id="523" r:id="rId102"/>
    <p:sldId id="638" r:id="rId103"/>
    <p:sldId id="747" r:id="rId104"/>
    <p:sldId id="640" r:id="rId105"/>
    <p:sldId id="641" r:id="rId106"/>
    <p:sldId id="642" r:id="rId107"/>
    <p:sldId id="644" r:id="rId108"/>
    <p:sldId id="362" r:id="rId109"/>
    <p:sldId id="795" r:id="rId110"/>
    <p:sldId id="748" r:id="rId111"/>
    <p:sldId id="366" r:id="rId112"/>
    <p:sldId id="646" r:id="rId113"/>
    <p:sldId id="647" r:id="rId114"/>
    <p:sldId id="648" r:id="rId115"/>
    <p:sldId id="649" r:id="rId116"/>
    <p:sldId id="826" r:id="rId117"/>
    <p:sldId id="813" r:id="rId118"/>
    <p:sldId id="814" r:id="rId119"/>
    <p:sldId id="815" r:id="rId120"/>
    <p:sldId id="816" r:id="rId121"/>
    <p:sldId id="817" r:id="rId122"/>
    <p:sldId id="818" r:id="rId123"/>
    <p:sldId id="819" r:id="rId124"/>
    <p:sldId id="820" r:id="rId125"/>
    <p:sldId id="821" r:id="rId126"/>
    <p:sldId id="822" r:id="rId127"/>
    <p:sldId id="823" r:id="rId128"/>
    <p:sldId id="824" r:id="rId129"/>
    <p:sldId id="825" r:id="rId130"/>
    <p:sldId id="528" r:id="rId131"/>
    <p:sldId id="685" r:id="rId132"/>
    <p:sldId id="686" r:id="rId133"/>
    <p:sldId id="687" r:id="rId134"/>
    <p:sldId id="529" r:id="rId135"/>
    <p:sldId id="530" r:id="rId136"/>
    <p:sldId id="688" r:id="rId137"/>
    <p:sldId id="689" r:id="rId138"/>
    <p:sldId id="690" r:id="rId139"/>
    <p:sldId id="691" r:id="rId140"/>
    <p:sldId id="796" r:id="rId141"/>
    <p:sldId id="693" r:id="rId142"/>
    <p:sldId id="797" r:id="rId143"/>
    <p:sldId id="531" r:id="rId144"/>
    <p:sldId id="699" r:id="rId145"/>
    <p:sldId id="806" r:id="rId146"/>
    <p:sldId id="697" r:id="rId147"/>
    <p:sldId id="698" r:id="rId148"/>
    <p:sldId id="807" r:id="rId149"/>
    <p:sldId id="736" r:id="rId150"/>
    <p:sldId id="532" r:id="rId151"/>
    <p:sldId id="799" r:id="rId152"/>
    <p:sldId id="737" r:id="rId153"/>
    <p:sldId id="534" r:id="rId154"/>
    <p:sldId id="535" r:id="rId155"/>
    <p:sldId id="738" r:id="rId156"/>
    <p:sldId id="705" r:id="rId157"/>
    <p:sldId id="537" r:id="rId158"/>
    <p:sldId id="706" r:id="rId159"/>
    <p:sldId id="707" r:id="rId160"/>
    <p:sldId id="800" r:id="rId161"/>
    <p:sldId id="539" r:id="rId162"/>
    <p:sldId id="709" r:id="rId163"/>
    <p:sldId id="540" r:id="rId164"/>
    <p:sldId id="801" r:id="rId165"/>
    <p:sldId id="541" r:id="rId166"/>
    <p:sldId id="789" r:id="rId167"/>
    <p:sldId id="792" r:id="rId168"/>
    <p:sldId id="793" r:id="rId169"/>
    <p:sldId id="741" r:id="rId170"/>
    <p:sldId id="542" r:id="rId171"/>
    <p:sldId id="543" r:id="rId172"/>
    <p:sldId id="742" r:id="rId173"/>
    <p:sldId id="755" r:id="rId174"/>
    <p:sldId id="754" r:id="rId175"/>
    <p:sldId id="803" r:id="rId176"/>
    <p:sldId id="756" r:id="rId177"/>
    <p:sldId id="787" r:id="rId178"/>
    <p:sldId id="788" r:id="rId179"/>
    <p:sldId id="544" r:id="rId180"/>
    <p:sldId id="715" r:id="rId181"/>
    <p:sldId id="804" r:id="rId182"/>
    <p:sldId id="758" r:id="rId183"/>
    <p:sldId id="759" r:id="rId184"/>
    <p:sldId id="767" r:id="rId185"/>
    <p:sldId id="769" r:id="rId186"/>
    <p:sldId id="764" r:id="rId187"/>
    <p:sldId id="770" r:id="rId188"/>
    <p:sldId id="771" r:id="rId189"/>
    <p:sldId id="716" r:id="rId190"/>
    <p:sldId id="566" r:id="rId191"/>
    <p:sldId id="717" r:id="rId192"/>
    <p:sldId id="567" r:id="rId193"/>
    <p:sldId id="568" r:id="rId194"/>
    <p:sldId id="718" r:id="rId195"/>
    <p:sldId id="751" r:id="rId196"/>
    <p:sldId id="720" r:id="rId197"/>
    <p:sldId id="773" r:id="rId198"/>
    <p:sldId id="722" r:id="rId199"/>
    <p:sldId id="569" r:id="rId200"/>
    <p:sldId id="723" r:id="rId201"/>
    <p:sldId id="775" r:id="rId202"/>
    <p:sldId id="809" r:id="rId203"/>
    <p:sldId id="778" r:id="rId204"/>
    <p:sldId id="782" r:id="rId205"/>
    <p:sldId id="805" r:id="rId206"/>
    <p:sldId id="781" r:id="rId207"/>
    <p:sldId id="780" r:id="rId208"/>
    <p:sldId id="783" r:id="rId209"/>
    <p:sldId id="784" r:id="rId210"/>
    <p:sldId id="808" r:id="rId211"/>
    <p:sldId id="724" r:id="rId212"/>
    <p:sldId id="725" r:id="rId213"/>
    <p:sldId id="726" r:id="rId214"/>
    <p:sldId id="727" r:id="rId215"/>
    <p:sldId id="728" r:id="rId216"/>
    <p:sldId id="729" r:id="rId217"/>
    <p:sldId id="730" r:id="rId218"/>
    <p:sldId id="810" r:id="rId219"/>
    <p:sldId id="731" r:id="rId220"/>
    <p:sldId id="811" r:id="rId221"/>
    <p:sldId id="733" r:id="rId222"/>
    <p:sldId id="776" r:id="rId223"/>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48793"/>
    <a:srgbClr val="000000"/>
    <a:srgbClr val="FFFFFF"/>
    <a:srgbClr val="E5FFD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5388" autoAdjust="0"/>
    <p:restoredTop sz="80186" autoAdjust="0"/>
  </p:normalViewPr>
  <p:slideViewPr>
    <p:cSldViewPr snapToGrid="0">
      <p:cViewPr varScale="1">
        <p:scale>
          <a:sx n="61" d="100"/>
          <a:sy n="61" d="100"/>
        </p:scale>
        <p:origin x="350" y="48"/>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slide" Target="slides/slide157.xml"/><Relationship Id="rId170" Type="http://schemas.openxmlformats.org/officeDocument/2006/relationships/slide" Target="slides/slide168.xml"/><Relationship Id="rId191" Type="http://schemas.openxmlformats.org/officeDocument/2006/relationships/slide" Target="slides/slide189.xml"/><Relationship Id="rId205" Type="http://schemas.openxmlformats.org/officeDocument/2006/relationships/slide" Target="slides/slide203.xml"/><Relationship Id="rId226" Type="http://schemas.openxmlformats.org/officeDocument/2006/relationships/viewProps" Target="viewProps.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slide" Target="slides/slide158.xml"/><Relationship Id="rId181" Type="http://schemas.openxmlformats.org/officeDocument/2006/relationships/slide" Target="slides/slide179.xml"/><Relationship Id="rId216" Type="http://schemas.openxmlformats.org/officeDocument/2006/relationships/slide" Target="slides/slide214.xml"/><Relationship Id="rId211" Type="http://schemas.openxmlformats.org/officeDocument/2006/relationships/slide" Target="slides/slide209.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134" Type="http://schemas.openxmlformats.org/officeDocument/2006/relationships/slide" Target="slides/slide132.xml"/><Relationship Id="rId139" Type="http://schemas.openxmlformats.org/officeDocument/2006/relationships/slide" Target="slides/slide137.xml"/><Relationship Id="rId80" Type="http://schemas.openxmlformats.org/officeDocument/2006/relationships/slide" Target="slides/slide78.xml"/><Relationship Id="rId85" Type="http://schemas.openxmlformats.org/officeDocument/2006/relationships/slide" Target="slides/slide83.xml"/><Relationship Id="rId150" Type="http://schemas.openxmlformats.org/officeDocument/2006/relationships/slide" Target="slides/slide148.xml"/><Relationship Id="rId155" Type="http://schemas.openxmlformats.org/officeDocument/2006/relationships/slide" Target="slides/slide153.xml"/><Relationship Id="rId171" Type="http://schemas.openxmlformats.org/officeDocument/2006/relationships/slide" Target="slides/slide169.xml"/><Relationship Id="rId176" Type="http://schemas.openxmlformats.org/officeDocument/2006/relationships/slide" Target="slides/slide174.xml"/><Relationship Id="rId192" Type="http://schemas.openxmlformats.org/officeDocument/2006/relationships/slide" Target="slides/slide190.xml"/><Relationship Id="rId197" Type="http://schemas.openxmlformats.org/officeDocument/2006/relationships/slide" Target="slides/slide195.xml"/><Relationship Id="rId206" Type="http://schemas.openxmlformats.org/officeDocument/2006/relationships/slide" Target="slides/slide204.xml"/><Relationship Id="rId227" Type="http://schemas.openxmlformats.org/officeDocument/2006/relationships/theme" Target="theme/theme1.xml"/><Relationship Id="rId201" Type="http://schemas.openxmlformats.org/officeDocument/2006/relationships/slide" Target="slides/slide199.xml"/><Relationship Id="rId222" Type="http://schemas.openxmlformats.org/officeDocument/2006/relationships/slide" Target="slides/slide220.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124" Type="http://schemas.openxmlformats.org/officeDocument/2006/relationships/slide" Target="slides/slide122.xml"/><Relationship Id="rId129" Type="http://schemas.openxmlformats.org/officeDocument/2006/relationships/slide" Target="slides/slide127.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40" Type="http://schemas.openxmlformats.org/officeDocument/2006/relationships/slide" Target="slides/slide138.xml"/><Relationship Id="rId145" Type="http://schemas.openxmlformats.org/officeDocument/2006/relationships/slide" Target="slides/slide143.xml"/><Relationship Id="rId161" Type="http://schemas.openxmlformats.org/officeDocument/2006/relationships/slide" Target="slides/slide159.xml"/><Relationship Id="rId166" Type="http://schemas.openxmlformats.org/officeDocument/2006/relationships/slide" Target="slides/slide164.xml"/><Relationship Id="rId182" Type="http://schemas.openxmlformats.org/officeDocument/2006/relationships/slide" Target="slides/slide180.xml"/><Relationship Id="rId187" Type="http://schemas.openxmlformats.org/officeDocument/2006/relationships/slide" Target="slides/slide185.xml"/><Relationship Id="rId217" Type="http://schemas.openxmlformats.org/officeDocument/2006/relationships/slide" Target="slides/slide215.xml"/><Relationship Id="rId1" Type="http://schemas.openxmlformats.org/officeDocument/2006/relationships/slideMaster" Target="slideMasters/slideMaster1.xml"/><Relationship Id="rId6" Type="http://schemas.openxmlformats.org/officeDocument/2006/relationships/slide" Target="slides/slide4.xml"/><Relationship Id="rId212" Type="http://schemas.openxmlformats.org/officeDocument/2006/relationships/slide" Target="slides/slide210.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slide" Target="slides/slide117.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130" Type="http://schemas.openxmlformats.org/officeDocument/2006/relationships/slide" Target="slides/slide128.xml"/><Relationship Id="rId135" Type="http://schemas.openxmlformats.org/officeDocument/2006/relationships/slide" Target="slides/slide133.xml"/><Relationship Id="rId151" Type="http://schemas.openxmlformats.org/officeDocument/2006/relationships/slide" Target="slides/slide149.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172" Type="http://schemas.openxmlformats.org/officeDocument/2006/relationships/slide" Target="slides/slide170.xml"/><Relationship Id="rId193" Type="http://schemas.openxmlformats.org/officeDocument/2006/relationships/slide" Target="slides/slide191.xml"/><Relationship Id="rId202" Type="http://schemas.openxmlformats.org/officeDocument/2006/relationships/slide" Target="slides/slide200.xml"/><Relationship Id="rId207" Type="http://schemas.openxmlformats.org/officeDocument/2006/relationships/slide" Target="slides/slide205.xml"/><Relationship Id="rId223" Type="http://schemas.openxmlformats.org/officeDocument/2006/relationships/slide" Target="slides/slide221.xml"/><Relationship Id="rId228" Type="http://schemas.openxmlformats.org/officeDocument/2006/relationships/tableStyles" Target="tableStyles.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slide" Target="slides/slide160.xml"/><Relationship Id="rId183" Type="http://schemas.openxmlformats.org/officeDocument/2006/relationships/slide" Target="slides/slide181.xml"/><Relationship Id="rId213" Type="http://schemas.openxmlformats.org/officeDocument/2006/relationships/slide" Target="slides/slide211.xml"/><Relationship Id="rId218" Type="http://schemas.openxmlformats.org/officeDocument/2006/relationships/slide" Target="slides/slide216.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slide" Target="slides/slide171.xml"/><Relationship Id="rId194" Type="http://schemas.openxmlformats.org/officeDocument/2006/relationships/slide" Target="slides/slide192.xml"/><Relationship Id="rId199" Type="http://schemas.openxmlformats.org/officeDocument/2006/relationships/slide" Target="slides/slide197.xml"/><Relationship Id="rId203" Type="http://schemas.openxmlformats.org/officeDocument/2006/relationships/slide" Target="slides/slide201.xml"/><Relationship Id="rId208" Type="http://schemas.openxmlformats.org/officeDocument/2006/relationships/slide" Target="slides/slide206.xml"/><Relationship Id="rId19" Type="http://schemas.openxmlformats.org/officeDocument/2006/relationships/slide" Target="slides/slide17.xml"/><Relationship Id="rId224" Type="http://schemas.openxmlformats.org/officeDocument/2006/relationships/notesMaster" Target="notesMasters/notesMaster1.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slide" Target="slides/slide161.xml"/><Relationship Id="rId184" Type="http://schemas.openxmlformats.org/officeDocument/2006/relationships/slide" Target="slides/slide182.xml"/><Relationship Id="rId189" Type="http://schemas.openxmlformats.org/officeDocument/2006/relationships/slide" Target="slides/slide187.xml"/><Relationship Id="rId219" Type="http://schemas.openxmlformats.org/officeDocument/2006/relationships/slide" Target="slides/slide217.xml"/><Relationship Id="rId3" Type="http://schemas.openxmlformats.org/officeDocument/2006/relationships/slide" Target="slides/slide1.xml"/><Relationship Id="rId214" Type="http://schemas.openxmlformats.org/officeDocument/2006/relationships/slide" Target="slides/slide212.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slide" Target="slides/slide151.xml"/><Relationship Id="rId174" Type="http://schemas.openxmlformats.org/officeDocument/2006/relationships/slide" Target="slides/slide172.xml"/><Relationship Id="rId179" Type="http://schemas.openxmlformats.org/officeDocument/2006/relationships/slide" Target="slides/slide177.xml"/><Relationship Id="rId195" Type="http://schemas.openxmlformats.org/officeDocument/2006/relationships/slide" Target="slides/slide193.xml"/><Relationship Id="rId209" Type="http://schemas.openxmlformats.org/officeDocument/2006/relationships/slide" Target="slides/slide207.xml"/><Relationship Id="rId190" Type="http://schemas.openxmlformats.org/officeDocument/2006/relationships/slide" Target="slides/slide188.xml"/><Relationship Id="rId204" Type="http://schemas.openxmlformats.org/officeDocument/2006/relationships/slide" Target="slides/slide202.xml"/><Relationship Id="rId220" Type="http://schemas.openxmlformats.org/officeDocument/2006/relationships/slide" Target="slides/slide218.xml"/><Relationship Id="rId225" Type="http://schemas.openxmlformats.org/officeDocument/2006/relationships/presProps" Target="pres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slide" Target="slides/slide162.xml"/><Relationship Id="rId169" Type="http://schemas.openxmlformats.org/officeDocument/2006/relationships/slide" Target="slides/slide167.xml"/><Relationship Id="rId185" Type="http://schemas.openxmlformats.org/officeDocument/2006/relationships/slide" Target="slides/slide183.xml"/><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slide" Target="slides/slide178.xml"/><Relationship Id="rId210" Type="http://schemas.openxmlformats.org/officeDocument/2006/relationships/slide" Target="slides/slide208.xml"/><Relationship Id="rId215" Type="http://schemas.openxmlformats.org/officeDocument/2006/relationships/slide" Target="slides/slide213.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slide" Target="slides/slide152.xml"/><Relationship Id="rId175" Type="http://schemas.openxmlformats.org/officeDocument/2006/relationships/slide" Target="slides/slide173.xml"/><Relationship Id="rId196" Type="http://schemas.openxmlformats.org/officeDocument/2006/relationships/slide" Target="slides/slide194.xml"/><Relationship Id="rId200" Type="http://schemas.openxmlformats.org/officeDocument/2006/relationships/slide" Target="slides/slide198.xml"/><Relationship Id="rId16" Type="http://schemas.openxmlformats.org/officeDocument/2006/relationships/slide" Target="slides/slide14.xml"/><Relationship Id="rId221" Type="http://schemas.openxmlformats.org/officeDocument/2006/relationships/slide" Target="slides/slide219.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slide" Target="slides/slide163.xml"/><Relationship Id="rId186" Type="http://schemas.openxmlformats.org/officeDocument/2006/relationships/slide" Target="slides/slide18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13.png"/></Relationships>
</file>

<file path=ppt/drawings/_rels/vmlDrawing100.vml.rels><?xml version="1.0" encoding="UTF-8" standalone="yes"?>
<Relationships xmlns="http://schemas.openxmlformats.org/package/2006/relationships"><Relationship Id="rId1" Type="http://schemas.openxmlformats.org/officeDocument/2006/relationships/image" Target="../media/image103.png"/></Relationships>
</file>

<file path=ppt/drawings/_rels/vmlDrawing101.vml.rels><?xml version="1.0" encoding="UTF-8" standalone="yes"?>
<Relationships xmlns="http://schemas.openxmlformats.org/package/2006/relationships"><Relationship Id="rId1" Type="http://schemas.openxmlformats.org/officeDocument/2006/relationships/image" Target="../media/image104.png"/></Relationships>
</file>

<file path=ppt/drawings/_rels/vmlDrawing102.vml.rels><?xml version="1.0" encoding="UTF-8" standalone="yes"?>
<Relationships xmlns="http://schemas.openxmlformats.org/package/2006/relationships"><Relationship Id="rId1" Type="http://schemas.openxmlformats.org/officeDocument/2006/relationships/image" Target="../media/image105.png"/></Relationships>
</file>

<file path=ppt/drawings/_rels/vmlDrawing103.vml.rels><?xml version="1.0" encoding="UTF-8" standalone="yes"?>
<Relationships xmlns="http://schemas.openxmlformats.org/package/2006/relationships"><Relationship Id="rId1" Type="http://schemas.openxmlformats.org/officeDocument/2006/relationships/image" Target="../media/image106.png"/></Relationships>
</file>

<file path=ppt/drawings/_rels/vmlDrawing104.vml.rels><?xml version="1.0" encoding="UTF-8" standalone="yes"?>
<Relationships xmlns="http://schemas.openxmlformats.org/package/2006/relationships"><Relationship Id="rId1" Type="http://schemas.openxmlformats.org/officeDocument/2006/relationships/image" Target="../media/image107.png"/></Relationships>
</file>

<file path=ppt/drawings/_rels/vmlDrawing105.vml.rels><?xml version="1.0" encoding="UTF-8" standalone="yes"?>
<Relationships xmlns="http://schemas.openxmlformats.org/package/2006/relationships"><Relationship Id="rId1" Type="http://schemas.openxmlformats.org/officeDocument/2006/relationships/image" Target="../media/image108.png"/></Relationships>
</file>

<file path=ppt/drawings/_rels/vmlDrawing106.vml.rels><?xml version="1.0" encoding="UTF-8" standalone="yes"?>
<Relationships xmlns="http://schemas.openxmlformats.org/package/2006/relationships"><Relationship Id="rId1" Type="http://schemas.openxmlformats.org/officeDocument/2006/relationships/image" Target="../media/image109.png"/></Relationships>
</file>

<file path=ppt/drawings/_rels/vmlDrawing107.vml.rels><?xml version="1.0" encoding="UTF-8" standalone="yes"?>
<Relationships xmlns="http://schemas.openxmlformats.org/package/2006/relationships"><Relationship Id="rId1" Type="http://schemas.openxmlformats.org/officeDocument/2006/relationships/image" Target="../media/image110.png"/></Relationships>
</file>

<file path=ppt/drawings/_rels/vmlDrawing108.vml.rels><?xml version="1.0" encoding="UTF-8" standalone="yes"?>
<Relationships xmlns="http://schemas.openxmlformats.org/package/2006/relationships"><Relationship Id="rId1" Type="http://schemas.openxmlformats.org/officeDocument/2006/relationships/image" Target="../media/image111.png"/></Relationships>
</file>

<file path=ppt/drawings/_rels/vmlDrawing109.vml.rels><?xml version="1.0" encoding="UTF-8" standalone="yes"?>
<Relationships xmlns="http://schemas.openxmlformats.org/package/2006/relationships"><Relationship Id="rId1" Type="http://schemas.openxmlformats.org/officeDocument/2006/relationships/image" Target="../media/image112.png"/></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14.png"/></Relationships>
</file>

<file path=ppt/drawings/_rels/vmlDrawing110.vml.rels><?xml version="1.0" encoding="UTF-8" standalone="yes"?>
<Relationships xmlns="http://schemas.openxmlformats.org/package/2006/relationships"><Relationship Id="rId1" Type="http://schemas.openxmlformats.org/officeDocument/2006/relationships/image" Target="../media/image113.png"/></Relationships>
</file>

<file path=ppt/drawings/_rels/vmlDrawing111.vml.rels><?xml version="1.0" encoding="UTF-8" standalone="yes"?>
<Relationships xmlns="http://schemas.openxmlformats.org/package/2006/relationships"><Relationship Id="rId1" Type="http://schemas.openxmlformats.org/officeDocument/2006/relationships/image" Target="../media/image114.png"/></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15.png"/></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16.png"/></Relationships>
</file>

<file path=ppt/drawings/_rels/vmlDrawing14.vml.rels><?xml version="1.0" encoding="UTF-8" standalone="yes"?>
<Relationships xmlns="http://schemas.openxmlformats.org/package/2006/relationships"><Relationship Id="rId1" Type="http://schemas.openxmlformats.org/officeDocument/2006/relationships/image" Target="../media/image17.png"/></Relationships>
</file>

<file path=ppt/drawings/_rels/vmlDrawing15.vml.rels><?xml version="1.0" encoding="UTF-8" standalone="yes"?>
<Relationships xmlns="http://schemas.openxmlformats.org/package/2006/relationships"><Relationship Id="rId1" Type="http://schemas.openxmlformats.org/officeDocument/2006/relationships/image" Target="../media/image18.png"/></Relationships>
</file>

<file path=ppt/drawings/_rels/vmlDrawing16.vml.rels><?xml version="1.0" encoding="UTF-8" standalone="yes"?>
<Relationships xmlns="http://schemas.openxmlformats.org/package/2006/relationships"><Relationship Id="rId1" Type="http://schemas.openxmlformats.org/officeDocument/2006/relationships/image" Target="../media/image19.png"/></Relationships>
</file>

<file path=ppt/drawings/_rels/vmlDrawing17.vml.rels><?xml version="1.0" encoding="UTF-8" standalone="yes"?>
<Relationships xmlns="http://schemas.openxmlformats.org/package/2006/relationships"><Relationship Id="rId1" Type="http://schemas.openxmlformats.org/officeDocument/2006/relationships/image" Target="../media/image20.png"/></Relationships>
</file>

<file path=ppt/drawings/_rels/vmlDrawing18.vml.rels><?xml version="1.0" encoding="UTF-8" standalone="yes"?>
<Relationships xmlns="http://schemas.openxmlformats.org/package/2006/relationships"><Relationship Id="rId1" Type="http://schemas.openxmlformats.org/officeDocument/2006/relationships/image" Target="../media/image21.png"/></Relationships>
</file>

<file path=ppt/drawings/_rels/vmlDrawing19.vml.rels><?xml version="1.0" encoding="UTF-8" standalone="yes"?>
<Relationships xmlns="http://schemas.openxmlformats.org/package/2006/relationships"><Relationship Id="rId1" Type="http://schemas.openxmlformats.org/officeDocument/2006/relationships/image" Target="../media/image22.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5.png"/></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23.png"/></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24.png"/></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25.png"/></Relationships>
</file>

<file path=ppt/drawings/_rels/vmlDrawing23.vml.rels><?xml version="1.0" encoding="UTF-8" standalone="yes"?>
<Relationships xmlns="http://schemas.openxmlformats.org/package/2006/relationships"><Relationship Id="rId1" Type="http://schemas.openxmlformats.org/officeDocument/2006/relationships/image" Target="../media/image26.png"/></Relationships>
</file>

<file path=ppt/drawings/_rels/vmlDrawing24.vml.rels><?xml version="1.0" encoding="UTF-8" standalone="yes"?>
<Relationships xmlns="http://schemas.openxmlformats.org/package/2006/relationships"><Relationship Id="rId1" Type="http://schemas.openxmlformats.org/officeDocument/2006/relationships/image" Target="../media/image27.png"/></Relationships>
</file>

<file path=ppt/drawings/_rels/vmlDrawing25.vml.rels><?xml version="1.0" encoding="UTF-8" standalone="yes"?>
<Relationships xmlns="http://schemas.openxmlformats.org/package/2006/relationships"><Relationship Id="rId1" Type="http://schemas.openxmlformats.org/officeDocument/2006/relationships/image" Target="../media/image28.png"/></Relationships>
</file>

<file path=ppt/drawings/_rels/vmlDrawing26.vml.rels><?xml version="1.0" encoding="UTF-8" standalone="yes"?>
<Relationships xmlns="http://schemas.openxmlformats.org/package/2006/relationships"><Relationship Id="rId1" Type="http://schemas.openxmlformats.org/officeDocument/2006/relationships/image" Target="../media/image29.png"/></Relationships>
</file>

<file path=ppt/drawings/_rels/vmlDrawing27.vml.rels><?xml version="1.0" encoding="UTF-8" standalone="yes"?>
<Relationships xmlns="http://schemas.openxmlformats.org/package/2006/relationships"><Relationship Id="rId1" Type="http://schemas.openxmlformats.org/officeDocument/2006/relationships/image" Target="../media/image30.png"/></Relationships>
</file>

<file path=ppt/drawings/_rels/vmlDrawing28.vml.rels><?xml version="1.0" encoding="UTF-8" standalone="yes"?>
<Relationships xmlns="http://schemas.openxmlformats.org/package/2006/relationships"><Relationship Id="rId1" Type="http://schemas.openxmlformats.org/officeDocument/2006/relationships/image" Target="../media/image31.png"/></Relationships>
</file>

<file path=ppt/drawings/_rels/vmlDrawing29.vml.rels><?xml version="1.0" encoding="UTF-8" standalone="yes"?>
<Relationships xmlns="http://schemas.openxmlformats.org/package/2006/relationships"><Relationship Id="rId1" Type="http://schemas.openxmlformats.org/officeDocument/2006/relationships/image" Target="../media/image32.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6.png"/></Relationships>
</file>

<file path=ppt/drawings/_rels/vmlDrawing30.vml.rels><?xml version="1.0" encoding="UTF-8" standalone="yes"?>
<Relationships xmlns="http://schemas.openxmlformats.org/package/2006/relationships"><Relationship Id="rId1" Type="http://schemas.openxmlformats.org/officeDocument/2006/relationships/image" Target="../media/image33.png"/></Relationships>
</file>

<file path=ppt/drawings/_rels/vmlDrawing31.vml.rels><?xml version="1.0" encoding="UTF-8" standalone="yes"?>
<Relationships xmlns="http://schemas.openxmlformats.org/package/2006/relationships"><Relationship Id="rId1" Type="http://schemas.openxmlformats.org/officeDocument/2006/relationships/image" Target="../media/image34.png"/></Relationships>
</file>

<file path=ppt/drawings/_rels/vmlDrawing32.vml.rels><?xml version="1.0" encoding="UTF-8" standalone="yes"?>
<Relationships xmlns="http://schemas.openxmlformats.org/package/2006/relationships"><Relationship Id="rId1" Type="http://schemas.openxmlformats.org/officeDocument/2006/relationships/image" Target="../media/image35.png"/></Relationships>
</file>

<file path=ppt/drawings/_rels/vmlDrawing33.vml.rels><?xml version="1.0" encoding="UTF-8" standalone="yes"?>
<Relationships xmlns="http://schemas.openxmlformats.org/package/2006/relationships"><Relationship Id="rId1" Type="http://schemas.openxmlformats.org/officeDocument/2006/relationships/image" Target="../media/image36.png"/></Relationships>
</file>

<file path=ppt/drawings/_rels/vmlDrawing34.vml.rels><?xml version="1.0" encoding="UTF-8" standalone="yes"?>
<Relationships xmlns="http://schemas.openxmlformats.org/package/2006/relationships"><Relationship Id="rId1" Type="http://schemas.openxmlformats.org/officeDocument/2006/relationships/image" Target="../media/image37.png"/></Relationships>
</file>

<file path=ppt/drawings/_rels/vmlDrawing35.vml.rels><?xml version="1.0" encoding="UTF-8" standalone="yes"?>
<Relationships xmlns="http://schemas.openxmlformats.org/package/2006/relationships"><Relationship Id="rId1" Type="http://schemas.openxmlformats.org/officeDocument/2006/relationships/image" Target="../media/image38.png"/></Relationships>
</file>

<file path=ppt/drawings/_rels/vmlDrawing36.vml.rels><?xml version="1.0" encoding="UTF-8" standalone="yes"?>
<Relationships xmlns="http://schemas.openxmlformats.org/package/2006/relationships"><Relationship Id="rId1" Type="http://schemas.openxmlformats.org/officeDocument/2006/relationships/image" Target="../media/image39.png"/></Relationships>
</file>

<file path=ppt/drawings/_rels/vmlDrawing37.vml.rels><?xml version="1.0" encoding="UTF-8" standalone="yes"?>
<Relationships xmlns="http://schemas.openxmlformats.org/package/2006/relationships"><Relationship Id="rId1" Type="http://schemas.openxmlformats.org/officeDocument/2006/relationships/image" Target="../media/image40.png"/></Relationships>
</file>

<file path=ppt/drawings/_rels/vmlDrawing38.vml.rels><?xml version="1.0" encoding="UTF-8" standalone="yes"?>
<Relationships xmlns="http://schemas.openxmlformats.org/package/2006/relationships"><Relationship Id="rId1" Type="http://schemas.openxmlformats.org/officeDocument/2006/relationships/image" Target="../media/image41.png"/></Relationships>
</file>

<file path=ppt/drawings/_rels/vmlDrawing39.vml.rels><?xml version="1.0" encoding="UTF-8" standalone="yes"?>
<Relationships xmlns="http://schemas.openxmlformats.org/package/2006/relationships"><Relationship Id="rId1" Type="http://schemas.openxmlformats.org/officeDocument/2006/relationships/image" Target="../media/image42.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png"/></Relationships>
</file>

<file path=ppt/drawings/_rels/vmlDrawing40.vml.rels><?xml version="1.0" encoding="UTF-8" standalone="yes"?>
<Relationships xmlns="http://schemas.openxmlformats.org/package/2006/relationships"><Relationship Id="rId1" Type="http://schemas.openxmlformats.org/officeDocument/2006/relationships/image" Target="../media/image43.png"/></Relationships>
</file>

<file path=ppt/drawings/_rels/vmlDrawing41.vml.rels><?xml version="1.0" encoding="UTF-8" standalone="yes"?>
<Relationships xmlns="http://schemas.openxmlformats.org/package/2006/relationships"><Relationship Id="rId1" Type="http://schemas.openxmlformats.org/officeDocument/2006/relationships/image" Target="../media/image44.png"/></Relationships>
</file>

<file path=ppt/drawings/_rels/vmlDrawing42.vml.rels><?xml version="1.0" encoding="UTF-8" standalone="yes"?>
<Relationships xmlns="http://schemas.openxmlformats.org/package/2006/relationships"><Relationship Id="rId1" Type="http://schemas.openxmlformats.org/officeDocument/2006/relationships/image" Target="../media/image45.png"/></Relationships>
</file>

<file path=ppt/drawings/_rels/vmlDrawing43.vml.rels><?xml version="1.0" encoding="UTF-8" standalone="yes"?>
<Relationships xmlns="http://schemas.openxmlformats.org/package/2006/relationships"><Relationship Id="rId1" Type="http://schemas.openxmlformats.org/officeDocument/2006/relationships/image" Target="../media/image46.png"/></Relationships>
</file>

<file path=ppt/drawings/_rels/vmlDrawing44.vml.rels><?xml version="1.0" encoding="UTF-8" standalone="yes"?>
<Relationships xmlns="http://schemas.openxmlformats.org/package/2006/relationships"><Relationship Id="rId1" Type="http://schemas.openxmlformats.org/officeDocument/2006/relationships/image" Target="../media/image47.png"/></Relationships>
</file>

<file path=ppt/drawings/_rels/vmlDrawing45.vml.rels><?xml version="1.0" encoding="UTF-8" standalone="yes"?>
<Relationships xmlns="http://schemas.openxmlformats.org/package/2006/relationships"><Relationship Id="rId1" Type="http://schemas.openxmlformats.org/officeDocument/2006/relationships/image" Target="../media/image48.png"/></Relationships>
</file>

<file path=ppt/drawings/_rels/vmlDrawing46.vml.rels><?xml version="1.0" encoding="UTF-8" standalone="yes"?>
<Relationships xmlns="http://schemas.openxmlformats.org/package/2006/relationships"><Relationship Id="rId1" Type="http://schemas.openxmlformats.org/officeDocument/2006/relationships/image" Target="../media/image49.png"/></Relationships>
</file>

<file path=ppt/drawings/_rels/vmlDrawing47.vml.rels><?xml version="1.0" encoding="UTF-8" standalone="yes"?>
<Relationships xmlns="http://schemas.openxmlformats.org/package/2006/relationships"><Relationship Id="rId1" Type="http://schemas.openxmlformats.org/officeDocument/2006/relationships/image" Target="../media/image50.png"/></Relationships>
</file>

<file path=ppt/drawings/_rels/vmlDrawing48.vml.rels><?xml version="1.0" encoding="UTF-8" standalone="yes"?>
<Relationships xmlns="http://schemas.openxmlformats.org/package/2006/relationships"><Relationship Id="rId1" Type="http://schemas.openxmlformats.org/officeDocument/2006/relationships/image" Target="../media/image51.png"/></Relationships>
</file>

<file path=ppt/drawings/_rels/vmlDrawing49.vml.rels><?xml version="1.0" encoding="UTF-8" standalone="yes"?>
<Relationships xmlns="http://schemas.openxmlformats.org/package/2006/relationships"><Relationship Id="rId1" Type="http://schemas.openxmlformats.org/officeDocument/2006/relationships/image" Target="../media/image52.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8.png"/></Relationships>
</file>

<file path=ppt/drawings/_rels/vmlDrawing50.vml.rels><?xml version="1.0" encoding="UTF-8" standalone="yes"?>
<Relationships xmlns="http://schemas.openxmlformats.org/package/2006/relationships"><Relationship Id="rId1" Type="http://schemas.openxmlformats.org/officeDocument/2006/relationships/image" Target="../media/image53.png"/></Relationships>
</file>

<file path=ppt/drawings/_rels/vmlDrawing51.vml.rels><?xml version="1.0" encoding="UTF-8" standalone="yes"?>
<Relationships xmlns="http://schemas.openxmlformats.org/package/2006/relationships"><Relationship Id="rId1" Type="http://schemas.openxmlformats.org/officeDocument/2006/relationships/image" Target="../media/image54.png"/></Relationships>
</file>

<file path=ppt/drawings/_rels/vmlDrawing52.vml.rels><?xml version="1.0" encoding="UTF-8" standalone="yes"?>
<Relationships xmlns="http://schemas.openxmlformats.org/package/2006/relationships"><Relationship Id="rId1" Type="http://schemas.openxmlformats.org/officeDocument/2006/relationships/image" Target="../media/image55.png"/></Relationships>
</file>

<file path=ppt/drawings/_rels/vmlDrawing53.vml.rels><?xml version="1.0" encoding="UTF-8" standalone="yes"?>
<Relationships xmlns="http://schemas.openxmlformats.org/package/2006/relationships"><Relationship Id="rId1" Type="http://schemas.openxmlformats.org/officeDocument/2006/relationships/image" Target="../media/image56.png"/></Relationships>
</file>

<file path=ppt/drawings/_rels/vmlDrawing54.vml.rels><?xml version="1.0" encoding="UTF-8" standalone="yes"?>
<Relationships xmlns="http://schemas.openxmlformats.org/package/2006/relationships"><Relationship Id="rId1" Type="http://schemas.openxmlformats.org/officeDocument/2006/relationships/image" Target="../media/image57.png"/></Relationships>
</file>

<file path=ppt/drawings/_rels/vmlDrawing55.vml.rels><?xml version="1.0" encoding="UTF-8" standalone="yes"?>
<Relationships xmlns="http://schemas.openxmlformats.org/package/2006/relationships"><Relationship Id="rId1" Type="http://schemas.openxmlformats.org/officeDocument/2006/relationships/image" Target="../media/image58.png"/></Relationships>
</file>

<file path=ppt/drawings/_rels/vmlDrawing56.vml.rels><?xml version="1.0" encoding="UTF-8" standalone="yes"?>
<Relationships xmlns="http://schemas.openxmlformats.org/package/2006/relationships"><Relationship Id="rId1" Type="http://schemas.openxmlformats.org/officeDocument/2006/relationships/image" Target="../media/image59.png"/></Relationships>
</file>

<file path=ppt/drawings/_rels/vmlDrawing57.vml.rels><?xml version="1.0" encoding="UTF-8" standalone="yes"?>
<Relationships xmlns="http://schemas.openxmlformats.org/package/2006/relationships"><Relationship Id="rId1" Type="http://schemas.openxmlformats.org/officeDocument/2006/relationships/image" Target="../media/image60.png"/></Relationships>
</file>

<file path=ppt/drawings/_rels/vmlDrawing58.vml.rels><?xml version="1.0" encoding="UTF-8" standalone="yes"?>
<Relationships xmlns="http://schemas.openxmlformats.org/package/2006/relationships"><Relationship Id="rId1" Type="http://schemas.openxmlformats.org/officeDocument/2006/relationships/image" Target="../media/image61.png"/></Relationships>
</file>

<file path=ppt/drawings/_rels/vmlDrawing59.vml.rels><?xml version="1.0" encoding="UTF-8" standalone="yes"?>
<Relationships xmlns="http://schemas.openxmlformats.org/package/2006/relationships"><Relationship Id="rId1" Type="http://schemas.openxmlformats.org/officeDocument/2006/relationships/image" Target="../media/image62.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9.png"/></Relationships>
</file>

<file path=ppt/drawings/_rels/vmlDrawing60.vml.rels><?xml version="1.0" encoding="UTF-8" standalone="yes"?>
<Relationships xmlns="http://schemas.openxmlformats.org/package/2006/relationships"><Relationship Id="rId1" Type="http://schemas.openxmlformats.org/officeDocument/2006/relationships/image" Target="../media/image63.png"/></Relationships>
</file>

<file path=ppt/drawings/_rels/vmlDrawing61.vml.rels><?xml version="1.0" encoding="UTF-8" standalone="yes"?>
<Relationships xmlns="http://schemas.openxmlformats.org/package/2006/relationships"><Relationship Id="rId1" Type="http://schemas.openxmlformats.org/officeDocument/2006/relationships/image" Target="../media/image64.png"/></Relationships>
</file>

<file path=ppt/drawings/_rels/vmlDrawing62.vml.rels><?xml version="1.0" encoding="UTF-8" standalone="yes"?>
<Relationships xmlns="http://schemas.openxmlformats.org/package/2006/relationships"><Relationship Id="rId1" Type="http://schemas.openxmlformats.org/officeDocument/2006/relationships/image" Target="../media/image65.png"/></Relationships>
</file>

<file path=ppt/drawings/_rels/vmlDrawing63.vml.rels><?xml version="1.0" encoding="UTF-8" standalone="yes"?>
<Relationships xmlns="http://schemas.openxmlformats.org/package/2006/relationships"><Relationship Id="rId1" Type="http://schemas.openxmlformats.org/officeDocument/2006/relationships/image" Target="../media/image66.png"/></Relationships>
</file>

<file path=ppt/drawings/_rels/vmlDrawing64.vml.rels><?xml version="1.0" encoding="UTF-8" standalone="yes"?>
<Relationships xmlns="http://schemas.openxmlformats.org/package/2006/relationships"><Relationship Id="rId1" Type="http://schemas.openxmlformats.org/officeDocument/2006/relationships/image" Target="../media/image67.png"/></Relationships>
</file>

<file path=ppt/drawings/_rels/vmlDrawing65.vml.rels><?xml version="1.0" encoding="UTF-8" standalone="yes"?>
<Relationships xmlns="http://schemas.openxmlformats.org/package/2006/relationships"><Relationship Id="rId1" Type="http://schemas.openxmlformats.org/officeDocument/2006/relationships/image" Target="../media/image68.png"/></Relationships>
</file>

<file path=ppt/drawings/_rels/vmlDrawing66.vml.rels><?xml version="1.0" encoding="UTF-8" standalone="yes"?>
<Relationships xmlns="http://schemas.openxmlformats.org/package/2006/relationships"><Relationship Id="rId1" Type="http://schemas.openxmlformats.org/officeDocument/2006/relationships/image" Target="../media/image69.png"/></Relationships>
</file>

<file path=ppt/drawings/_rels/vmlDrawing67.vml.rels><?xml version="1.0" encoding="UTF-8" standalone="yes"?>
<Relationships xmlns="http://schemas.openxmlformats.org/package/2006/relationships"><Relationship Id="rId1" Type="http://schemas.openxmlformats.org/officeDocument/2006/relationships/image" Target="../media/image70.png"/></Relationships>
</file>

<file path=ppt/drawings/_rels/vmlDrawing68.vml.rels><?xml version="1.0" encoding="UTF-8" standalone="yes"?>
<Relationships xmlns="http://schemas.openxmlformats.org/package/2006/relationships"><Relationship Id="rId1" Type="http://schemas.openxmlformats.org/officeDocument/2006/relationships/image" Target="../media/image71.png"/></Relationships>
</file>

<file path=ppt/drawings/_rels/vmlDrawing69.vml.rels><?xml version="1.0" encoding="UTF-8" standalone="yes"?>
<Relationships xmlns="http://schemas.openxmlformats.org/package/2006/relationships"><Relationship Id="rId1" Type="http://schemas.openxmlformats.org/officeDocument/2006/relationships/image" Target="../media/image72.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10.png"/></Relationships>
</file>

<file path=ppt/drawings/_rels/vmlDrawing70.vml.rels><?xml version="1.0" encoding="UTF-8" standalone="yes"?>
<Relationships xmlns="http://schemas.openxmlformats.org/package/2006/relationships"><Relationship Id="rId1" Type="http://schemas.openxmlformats.org/officeDocument/2006/relationships/image" Target="../media/image73.png"/></Relationships>
</file>

<file path=ppt/drawings/_rels/vmlDrawing71.vml.rels><?xml version="1.0" encoding="UTF-8" standalone="yes"?>
<Relationships xmlns="http://schemas.openxmlformats.org/package/2006/relationships"><Relationship Id="rId1" Type="http://schemas.openxmlformats.org/officeDocument/2006/relationships/image" Target="../media/image74.png"/></Relationships>
</file>

<file path=ppt/drawings/_rels/vmlDrawing72.vml.rels><?xml version="1.0" encoding="UTF-8" standalone="yes"?>
<Relationships xmlns="http://schemas.openxmlformats.org/package/2006/relationships"><Relationship Id="rId1" Type="http://schemas.openxmlformats.org/officeDocument/2006/relationships/image" Target="../media/image75.png"/></Relationships>
</file>

<file path=ppt/drawings/_rels/vmlDrawing73.vml.rels><?xml version="1.0" encoding="UTF-8" standalone="yes"?>
<Relationships xmlns="http://schemas.openxmlformats.org/package/2006/relationships"><Relationship Id="rId1" Type="http://schemas.openxmlformats.org/officeDocument/2006/relationships/image" Target="../media/image76.png"/></Relationships>
</file>

<file path=ppt/drawings/_rels/vmlDrawing74.vml.rels><?xml version="1.0" encoding="UTF-8" standalone="yes"?>
<Relationships xmlns="http://schemas.openxmlformats.org/package/2006/relationships"><Relationship Id="rId1" Type="http://schemas.openxmlformats.org/officeDocument/2006/relationships/image" Target="../media/image77.png"/></Relationships>
</file>

<file path=ppt/drawings/_rels/vmlDrawing75.vml.rels><?xml version="1.0" encoding="UTF-8" standalone="yes"?>
<Relationships xmlns="http://schemas.openxmlformats.org/package/2006/relationships"><Relationship Id="rId1" Type="http://schemas.openxmlformats.org/officeDocument/2006/relationships/image" Target="../media/image78.png"/></Relationships>
</file>

<file path=ppt/drawings/_rels/vmlDrawing76.vml.rels><?xml version="1.0" encoding="UTF-8" standalone="yes"?>
<Relationships xmlns="http://schemas.openxmlformats.org/package/2006/relationships"><Relationship Id="rId1" Type="http://schemas.openxmlformats.org/officeDocument/2006/relationships/image" Target="../media/image79.png"/></Relationships>
</file>

<file path=ppt/drawings/_rels/vmlDrawing77.vml.rels><?xml version="1.0" encoding="UTF-8" standalone="yes"?>
<Relationships xmlns="http://schemas.openxmlformats.org/package/2006/relationships"><Relationship Id="rId1" Type="http://schemas.openxmlformats.org/officeDocument/2006/relationships/image" Target="../media/image80.png"/></Relationships>
</file>

<file path=ppt/drawings/_rels/vmlDrawing78.vml.rels><?xml version="1.0" encoding="UTF-8" standalone="yes"?>
<Relationships xmlns="http://schemas.openxmlformats.org/package/2006/relationships"><Relationship Id="rId1" Type="http://schemas.openxmlformats.org/officeDocument/2006/relationships/image" Target="../media/image81.png"/></Relationships>
</file>

<file path=ppt/drawings/_rels/vmlDrawing79.vml.rels><?xml version="1.0" encoding="UTF-8" standalone="yes"?>
<Relationships xmlns="http://schemas.openxmlformats.org/package/2006/relationships"><Relationship Id="rId1" Type="http://schemas.openxmlformats.org/officeDocument/2006/relationships/image" Target="../media/image82.png"/></Relationships>
</file>

<file path=ppt/drawings/_rels/vmlDrawing8.vml.rels><?xml version="1.0" encoding="UTF-8" standalone="yes"?>
<Relationships xmlns="http://schemas.openxmlformats.org/package/2006/relationships"><Relationship Id="rId1" Type="http://schemas.openxmlformats.org/officeDocument/2006/relationships/image" Target="../media/image11.png"/></Relationships>
</file>

<file path=ppt/drawings/_rels/vmlDrawing80.vml.rels><?xml version="1.0" encoding="UTF-8" standalone="yes"?>
<Relationships xmlns="http://schemas.openxmlformats.org/package/2006/relationships"><Relationship Id="rId1" Type="http://schemas.openxmlformats.org/officeDocument/2006/relationships/image" Target="../media/image83.png"/></Relationships>
</file>

<file path=ppt/drawings/_rels/vmlDrawing81.vml.rels><?xml version="1.0" encoding="UTF-8" standalone="yes"?>
<Relationships xmlns="http://schemas.openxmlformats.org/package/2006/relationships"><Relationship Id="rId1" Type="http://schemas.openxmlformats.org/officeDocument/2006/relationships/image" Target="../media/image84.png"/></Relationships>
</file>

<file path=ppt/drawings/_rels/vmlDrawing82.vml.rels><?xml version="1.0" encoding="UTF-8" standalone="yes"?>
<Relationships xmlns="http://schemas.openxmlformats.org/package/2006/relationships"><Relationship Id="rId1" Type="http://schemas.openxmlformats.org/officeDocument/2006/relationships/image" Target="../media/image85.png"/></Relationships>
</file>

<file path=ppt/drawings/_rels/vmlDrawing83.vml.rels><?xml version="1.0" encoding="UTF-8" standalone="yes"?>
<Relationships xmlns="http://schemas.openxmlformats.org/package/2006/relationships"><Relationship Id="rId1" Type="http://schemas.openxmlformats.org/officeDocument/2006/relationships/image" Target="../media/image86.png"/></Relationships>
</file>

<file path=ppt/drawings/_rels/vmlDrawing84.vml.rels><?xml version="1.0" encoding="UTF-8" standalone="yes"?>
<Relationships xmlns="http://schemas.openxmlformats.org/package/2006/relationships"><Relationship Id="rId1" Type="http://schemas.openxmlformats.org/officeDocument/2006/relationships/image" Target="../media/image87.png"/></Relationships>
</file>

<file path=ppt/drawings/_rels/vmlDrawing85.vml.rels><?xml version="1.0" encoding="UTF-8" standalone="yes"?>
<Relationships xmlns="http://schemas.openxmlformats.org/package/2006/relationships"><Relationship Id="rId1" Type="http://schemas.openxmlformats.org/officeDocument/2006/relationships/image" Target="../media/image88.png"/></Relationships>
</file>

<file path=ppt/drawings/_rels/vmlDrawing86.vml.rels><?xml version="1.0" encoding="UTF-8" standalone="yes"?>
<Relationships xmlns="http://schemas.openxmlformats.org/package/2006/relationships"><Relationship Id="rId1" Type="http://schemas.openxmlformats.org/officeDocument/2006/relationships/image" Target="../media/image89.png"/></Relationships>
</file>

<file path=ppt/drawings/_rels/vmlDrawing87.vml.rels><?xml version="1.0" encoding="UTF-8" standalone="yes"?>
<Relationships xmlns="http://schemas.openxmlformats.org/package/2006/relationships"><Relationship Id="rId1" Type="http://schemas.openxmlformats.org/officeDocument/2006/relationships/image" Target="../media/image90.png"/></Relationships>
</file>

<file path=ppt/drawings/_rels/vmlDrawing88.vml.rels><?xml version="1.0" encoding="UTF-8" standalone="yes"?>
<Relationships xmlns="http://schemas.openxmlformats.org/package/2006/relationships"><Relationship Id="rId1" Type="http://schemas.openxmlformats.org/officeDocument/2006/relationships/image" Target="../media/image91.png"/></Relationships>
</file>

<file path=ppt/drawings/_rels/vmlDrawing89.vml.rels><?xml version="1.0" encoding="UTF-8" standalone="yes"?>
<Relationships xmlns="http://schemas.openxmlformats.org/package/2006/relationships"><Relationship Id="rId1" Type="http://schemas.openxmlformats.org/officeDocument/2006/relationships/image" Target="../media/image92.png"/></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2.png"/></Relationships>
</file>

<file path=ppt/drawings/_rels/vmlDrawing90.vml.rels><?xml version="1.0" encoding="UTF-8" standalone="yes"?>
<Relationships xmlns="http://schemas.openxmlformats.org/package/2006/relationships"><Relationship Id="rId1" Type="http://schemas.openxmlformats.org/officeDocument/2006/relationships/image" Target="../media/image93.png"/></Relationships>
</file>

<file path=ppt/drawings/_rels/vmlDrawing91.vml.rels><?xml version="1.0" encoding="UTF-8" standalone="yes"?>
<Relationships xmlns="http://schemas.openxmlformats.org/package/2006/relationships"><Relationship Id="rId1" Type="http://schemas.openxmlformats.org/officeDocument/2006/relationships/image" Target="../media/image94.png"/></Relationships>
</file>

<file path=ppt/drawings/_rels/vmlDrawing92.vml.rels><?xml version="1.0" encoding="UTF-8" standalone="yes"?>
<Relationships xmlns="http://schemas.openxmlformats.org/package/2006/relationships"><Relationship Id="rId1" Type="http://schemas.openxmlformats.org/officeDocument/2006/relationships/image" Target="../media/image95.png"/></Relationships>
</file>

<file path=ppt/drawings/_rels/vmlDrawing93.vml.rels><?xml version="1.0" encoding="UTF-8" standalone="yes"?>
<Relationships xmlns="http://schemas.openxmlformats.org/package/2006/relationships"><Relationship Id="rId1" Type="http://schemas.openxmlformats.org/officeDocument/2006/relationships/image" Target="../media/image96.png"/></Relationships>
</file>

<file path=ppt/drawings/_rels/vmlDrawing94.vml.rels><?xml version="1.0" encoding="UTF-8" standalone="yes"?>
<Relationships xmlns="http://schemas.openxmlformats.org/package/2006/relationships"><Relationship Id="rId1" Type="http://schemas.openxmlformats.org/officeDocument/2006/relationships/image" Target="../media/image97.png"/></Relationships>
</file>

<file path=ppt/drawings/_rels/vmlDrawing95.vml.rels><?xml version="1.0" encoding="UTF-8" standalone="yes"?>
<Relationships xmlns="http://schemas.openxmlformats.org/package/2006/relationships"><Relationship Id="rId1" Type="http://schemas.openxmlformats.org/officeDocument/2006/relationships/image" Target="../media/image98.png"/></Relationships>
</file>

<file path=ppt/drawings/_rels/vmlDrawing96.vml.rels><?xml version="1.0" encoding="UTF-8" standalone="yes"?>
<Relationships xmlns="http://schemas.openxmlformats.org/package/2006/relationships"><Relationship Id="rId1" Type="http://schemas.openxmlformats.org/officeDocument/2006/relationships/image" Target="../media/image99.png"/></Relationships>
</file>

<file path=ppt/drawings/_rels/vmlDrawing97.vml.rels><?xml version="1.0" encoding="UTF-8" standalone="yes"?>
<Relationships xmlns="http://schemas.openxmlformats.org/package/2006/relationships"><Relationship Id="rId1" Type="http://schemas.openxmlformats.org/officeDocument/2006/relationships/image" Target="../media/image100.png"/></Relationships>
</file>

<file path=ppt/drawings/_rels/vmlDrawing98.vml.rels><?xml version="1.0" encoding="UTF-8" standalone="yes"?>
<Relationships xmlns="http://schemas.openxmlformats.org/package/2006/relationships"><Relationship Id="rId1" Type="http://schemas.openxmlformats.org/officeDocument/2006/relationships/image" Target="../media/image101.png"/></Relationships>
</file>

<file path=ppt/drawings/_rels/vmlDrawing99.vml.rels><?xml version="1.0" encoding="UTF-8" standalone="yes"?>
<Relationships xmlns="http://schemas.openxmlformats.org/package/2006/relationships"><Relationship Id="rId1" Type="http://schemas.openxmlformats.org/officeDocument/2006/relationships/image" Target="../media/image102.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eaLnBrk="1" fontAlgn="auto" hangingPunct="1">
              <a:spcBef>
                <a:spcPts val="0"/>
              </a:spcBef>
              <a:spcAft>
                <a:spcPts val="0"/>
              </a:spcAft>
              <a:defRPr sz="1200">
                <a:latin typeface="+mn-lt"/>
              </a:defRPr>
            </a:lvl1pPr>
          </a:lstStyle>
          <a:p>
            <a:pPr>
              <a:defRPr/>
            </a:pPr>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eaLnBrk="1" fontAlgn="auto" hangingPunct="1">
              <a:spcBef>
                <a:spcPts val="0"/>
              </a:spcBef>
              <a:spcAft>
                <a:spcPts val="0"/>
              </a:spcAft>
              <a:defRPr sz="1200">
                <a:latin typeface="+mn-lt"/>
              </a:defRPr>
            </a:lvl1pPr>
          </a:lstStyle>
          <a:p>
            <a:pPr>
              <a:defRPr/>
            </a:pPr>
            <a:fld id="{20A0298C-938B-4AAE-8B09-CA3EE1722A7F}" type="datetimeFigureOut">
              <a:rPr lang="en-US"/>
              <a:pPr>
                <a:defRPr/>
              </a:pPr>
              <a:t>12/20/2016</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defRPr>
            </a:lvl1pPr>
          </a:lstStyle>
          <a:p>
            <a:pPr>
              <a:defRPr/>
            </a:pPr>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eaLnBrk="1" fontAlgn="auto" hangingPunct="1">
              <a:spcBef>
                <a:spcPts val="0"/>
              </a:spcBef>
              <a:spcAft>
                <a:spcPts val="0"/>
              </a:spcAft>
              <a:defRPr sz="1200">
                <a:latin typeface="+mn-lt"/>
              </a:defRPr>
            </a:lvl1pPr>
          </a:lstStyle>
          <a:p>
            <a:pPr>
              <a:defRPr/>
            </a:pPr>
            <a:fld id="{359A4C8C-5113-42DF-86A7-610DC70E3439}" type="slidenum">
              <a:rPr lang="en-US"/>
              <a:pPr>
                <a:defRPr/>
              </a:pPr>
              <a:t>‹#›</a:t>
            </a:fld>
            <a:endParaRPr lang="en-US"/>
          </a:p>
        </p:txBody>
      </p:sp>
    </p:spTree>
    <p:extLst>
      <p:ext uri="{BB962C8B-B14F-4D97-AF65-F5344CB8AC3E}">
        <p14:creationId xmlns:p14="http://schemas.microsoft.com/office/powerpoint/2010/main" val="148987068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61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55A9007-0BC2-422E-AF94-A73B7A2028C1}" type="slidenum">
              <a:rPr lang="en-US" altLang="en-US" smtClean="0"/>
              <a:pPr fontAlgn="base">
                <a:spcBef>
                  <a:spcPct val="0"/>
                </a:spcBef>
                <a:spcAft>
                  <a:spcPct val="0"/>
                </a:spcAft>
              </a:pPr>
              <a:t>1</a:t>
            </a:fld>
            <a:endParaRPr lang="en-US" altLang="en-US" smtClean="0"/>
          </a:p>
        </p:txBody>
      </p:sp>
    </p:spTree>
    <p:extLst>
      <p:ext uri="{BB962C8B-B14F-4D97-AF65-F5344CB8AC3E}">
        <p14:creationId xmlns:p14="http://schemas.microsoft.com/office/powerpoint/2010/main" val="4933640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307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96ACDE5-A6C4-498F-9372-0AC1B080BE28}" type="slidenum">
              <a:rPr lang="en-US" altLang="en-US" smtClean="0"/>
              <a:pPr fontAlgn="base">
                <a:spcBef>
                  <a:spcPct val="0"/>
                </a:spcBef>
                <a:spcAft>
                  <a:spcPct val="0"/>
                </a:spcAft>
              </a:pPr>
              <a:t>16</a:t>
            </a:fld>
            <a:endParaRPr lang="en-US" altLang="en-US" smtClean="0"/>
          </a:p>
        </p:txBody>
      </p:sp>
    </p:spTree>
    <p:extLst>
      <p:ext uri="{BB962C8B-B14F-4D97-AF65-F5344CB8AC3E}">
        <p14:creationId xmlns:p14="http://schemas.microsoft.com/office/powerpoint/2010/main" val="359764584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81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64% of births are delivered by a skilled provider. Nurses/midwives/assistant nurses assist with 52% of deliveries, while traditional birth attendants assist with 9% of deliveries. Patterns in skilled provider deliveries follow those of health facility deliveries: they are highest in urban Mainland areas and Dar Es Salaam and lowest in rural Mainland areas and Simiyu. </a:t>
            </a:r>
          </a:p>
        </p:txBody>
      </p:sp>
      <p:sp>
        <p:nvSpPr>
          <p:cNvPr id="4" name="Slide Number Placeholder 3"/>
          <p:cNvSpPr>
            <a:spLocks noGrp="1"/>
          </p:cNvSpPr>
          <p:nvPr>
            <p:ph type="sldNum" sz="quarter" idx="5"/>
          </p:nvPr>
        </p:nvSpPr>
        <p:spPr/>
        <p:txBody>
          <a:bodyPr/>
          <a:lstStyle/>
          <a:p>
            <a:pPr>
              <a:defRPr/>
            </a:pPr>
            <a:fld id="{8B8A3063-6318-494A-8AF0-611DC61E703A}" type="slidenum">
              <a:rPr lang="en-US" smtClean="0"/>
              <a:pPr>
                <a:defRPr/>
              </a:pPr>
              <a:t>109</a:t>
            </a:fld>
            <a:endParaRPr lang="en-US"/>
          </a:p>
        </p:txBody>
      </p:sp>
    </p:spTree>
    <p:extLst>
      <p:ext uri="{BB962C8B-B14F-4D97-AF65-F5344CB8AC3E}">
        <p14:creationId xmlns:p14="http://schemas.microsoft.com/office/powerpoint/2010/main" val="125497842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01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Delivery indicators have improved since 2004-05—delivery in a health facility and delivery assisted by a skilled provider have risen together from less than half of births to almost two-thirds of births. Women attending 4+ ANC visits has decreased since 2004-05 (62%) but has increased since 2011-12 (43%). </a:t>
            </a:r>
          </a:p>
        </p:txBody>
      </p:sp>
      <p:sp>
        <p:nvSpPr>
          <p:cNvPr id="2201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7FE1B95-090D-4F2C-89D7-B7A060041A02}" type="slidenum">
              <a:rPr lang="en-US" altLang="en-US" smtClean="0"/>
              <a:pPr fontAlgn="base">
                <a:spcBef>
                  <a:spcPct val="0"/>
                </a:spcBef>
                <a:spcAft>
                  <a:spcPct val="0"/>
                </a:spcAft>
              </a:pPr>
              <a:t>110</a:t>
            </a:fld>
            <a:endParaRPr lang="en-US" altLang="en-US" smtClean="0"/>
          </a:p>
        </p:txBody>
      </p:sp>
    </p:spTree>
    <p:extLst>
      <p:ext uri="{BB962C8B-B14F-4D97-AF65-F5344CB8AC3E}">
        <p14:creationId xmlns:p14="http://schemas.microsoft.com/office/powerpoint/2010/main" val="381013948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22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34% of women received postnatal care for their last birth within the first 2 days following delivery. 63% of women had no postnatal checkup. Only 42% of newborns received their first postnatal checkup within 2 days after birth. Over half newborns did not receive a postnatal checkup. </a:t>
            </a:r>
          </a:p>
        </p:txBody>
      </p:sp>
      <p:sp>
        <p:nvSpPr>
          <p:cNvPr id="4" name="Slide Number Placeholder 3"/>
          <p:cNvSpPr>
            <a:spLocks noGrp="1"/>
          </p:cNvSpPr>
          <p:nvPr>
            <p:ph type="sldNum" sz="quarter" idx="5"/>
          </p:nvPr>
        </p:nvSpPr>
        <p:spPr/>
        <p:txBody>
          <a:bodyPr/>
          <a:lstStyle/>
          <a:p>
            <a:pPr>
              <a:defRPr/>
            </a:pPr>
            <a:fld id="{FD69B893-6DC7-44AA-970B-83B79749495B}" type="slidenum">
              <a:rPr lang="en-US" smtClean="0"/>
              <a:pPr>
                <a:defRPr/>
              </a:pPr>
              <a:t>111</a:t>
            </a:fld>
            <a:endParaRPr lang="en-US"/>
          </a:p>
        </p:txBody>
      </p:sp>
    </p:spTree>
    <p:extLst>
      <p:ext uri="{BB962C8B-B14F-4D97-AF65-F5344CB8AC3E}">
        <p14:creationId xmlns:p14="http://schemas.microsoft.com/office/powerpoint/2010/main" val="409883562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42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4EE4E3ED-DC42-42D2-A213-4A666549F9CF}" type="slidenum">
              <a:rPr lang="en-US" smtClean="0"/>
              <a:pPr>
                <a:defRPr/>
              </a:pPr>
              <a:t>112</a:t>
            </a:fld>
            <a:endParaRPr lang="en-US"/>
          </a:p>
        </p:txBody>
      </p:sp>
    </p:spTree>
    <p:extLst>
      <p:ext uri="{BB962C8B-B14F-4D97-AF65-F5344CB8AC3E}">
        <p14:creationId xmlns:p14="http://schemas.microsoft.com/office/powerpoint/2010/main" val="260002684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63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Two-thirds of women report having at least one problem accessing health care for themselves. Half of women were concerned about getting money for treatment, while 42% were concerned about the distance to the health facility. Problems in accessing health care decreases with education and wealth. Women with secondary+ education, in urban Mainland areas and in Zanzibar are the least likely to mention problems in accessing health care. </a:t>
            </a:r>
          </a:p>
        </p:txBody>
      </p:sp>
      <p:sp>
        <p:nvSpPr>
          <p:cNvPr id="4" name="Slide Number Placeholder 3"/>
          <p:cNvSpPr>
            <a:spLocks noGrp="1"/>
          </p:cNvSpPr>
          <p:nvPr>
            <p:ph type="sldNum" sz="quarter" idx="5"/>
          </p:nvPr>
        </p:nvSpPr>
        <p:spPr/>
        <p:txBody>
          <a:bodyPr/>
          <a:lstStyle/>
          <a:p>
            <a:pPr>
              <a:defRPr/>
            </a:pPr>
            <a:fld id="{DE3510D5-1A84-4FAB-9BD2-7930D35E25EA}" type="slidenum">
              <a:rPr lang="en-US" smtClean="0"/>
              <a:pPr>
                <a:defRPr/>
              </a:pPr>
              <a:t>113</a:t>
            </a:fld>
            <a:endParaRPr lang="en-US"/>
          </a:p>
        </p:txBody>
      </p:sp>
    </p:spTree>
    <p:extLst>
      <p:ext uri="{BB962C8B-B14F-4D97-AF65-F5344CB8AC3E}">
        <p14:creationId xmlns:p14="http://schemas.microsoft.com/office/powerpoint/2010/main" val="285311150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83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CA20CCF4-378C-4AB6-828E-014C2D97B936}" type="slidenum">
              <a:rPr lang="en-US" smtClean="0"/>
              <a:pPr>
                <a:defRPr/>
              </a:pPr>
              <a:t>114</a:t>
            </a:fld>
            <a:endParaRPr lang="en-US"/>
          </a:p>
        </p:txBody>
      </p:sp>
    </p:spTree>
    <p:extLst>
      <p:ext uri="{BB962C8B-B14F-4D97-AF65-F5344CB8AC3E}">
        <p14:creationId xmlns:p14="http://schemas.microsoft.com/office/powerpoint/2010/main" val="14640825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04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2304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A1BCA52-51A6-4F36-A428-36BDB33CB0DD}" type="slidenum">
              <a:rPr lang="en-US" altLang="en-US" smtClean="0"/>
              <a:pPr fontAlgn="base">
                <a:spcBef>
                  <a:spcPct val="0"/>
                </a:spcBef>
                <a:spcAft>
                  <a:spcPct val="0"/>
                </a:spcAft>
              </a:pPr>
              <a:t>115</a:t>
            </a:fld>
            <a:endParaRPr lang="en-US" altLang="en-US" smtClean="0"/>
          </a:p>
        </p:txBody>
      </p:sp>
    </p:spTree>
    <p:extLst>
      <p:ext uri="{BB962C8B-B14F-4D97-AF65-F5344CB8AC3E}">
        <p14:creationId xmlns:p14="http://schemas.microsoft.com/office/powerpoint/2010/main" val="3828765281"/>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24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60AC821E-09C8-45F5-826A-842E13D4C258}" type="slidenum">
              <a:rPr lang="en-US" smtClean="0"/>
              <a:pPr>
                <a:defRPr/>
              </a:pPr>
              <a:t>116</a:t>
            </a:fld>
            <a:endParaRPr lang="en-US"/>
          </a:p>
        </p:txBody>
      </p:sp>
    </p:spTree>
    <p:extLst>
      <p:ext uri="{BB962C8B-B14F-4D97-AF65-F5344CB8AC3E}">
        <p14:creationId xmlns:p14="http://schemas.microsoft.com/office/powerpoint/2010/main" val="2223312593"/>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44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6ABFA3CD-9B71-4703-A984-FDA9694FEB8D}" type="slidenum">
              <a:rPr lang="en-US" smtClean="0"/>
              <a:pPr>
                <a:defRPr/>
              </a:pPr>
              <a:t>117</a:t>
            </a:fld>
            <a:endParaRPr lang="en-US"/>
          </a:p>
        </p:txBody>
      </p:sp>
    </p:spTree>
    <p:extLst>
      <p:ext uri="{BB962C8B-B14F-4D97-AF65-F5344CB8AC3E}">
        <p14:creationId xmlns:p14="http://schemas.microsoft.com/office/powerpoint/2010/main" val="128759238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65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Infant and under-5 mortality rates in the 5-year period before the survey are 43 and 67 deaths per 1,000 live births, respectively. The neonatal mortality rate in the past 5 years is 25 deaths per 1,000 live births. </a:t>
            </a:r>
          </a:p>
        </p:txBody>
      </p:sp>
      <p:sp>
        <p:nvSpPr>
          <p:cNvPr id="2365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9FEBD91-FF3E-4D1E-9C0F-E5C9A148B765}" type="slidenum">
              <a:rPr lang="en-US" altLang="en-US" smtClean="0"/>
              <a:pPr fontAlgn="base">
                <a:spcBef>
                  <a:spcPct val="0"/>
                </a:spcBef>
                <a:spcAft>
                  <a:spcPct val="0"/>
                </a:spcAft>
              </a:pPr>
              <a:t>118</a:t>
            </a:fld>
            <a:endParaRPr lang="en-US" altLang="en-US" smtClean="0"/>
          </a:p>
        </p:txBody>
      </p:sp>
    </p:spTree>
    <p:extLst>
      <p:ext uri="{BB962C8B-B14F-4D97-AF65-F5344CB8AC3E}">
        <p14:creationId xmlns:p14="http://schemas.microsoft.com/office/powerpoint/2010/main" val="17098921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961C4075-DBE1-47E4-8960-45A050C681F8}" type="slidenum">
              <a:rPr lang="en-US" smtClean="0"/>
              <a:pPr>
                <a:defRPr/>
              </a:pPr>
              <a:t>17</a:t>
            </a:fld>
            <a:endParaRPr lang="en-US"/>
          </a:p>
        </p:txBody>
      </p:sp>
    </p:spTree>
    <p:extLst>
      <p:ext uri="{BB962C8B-B14F-4D97-AF65-F5344CB8AC3E}">
        <p14:creationId xmlns:p14="http://schemas.microsoft.com/office/powerpoint/2010/main" val="2234168528"/>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85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A child’s risk of dying is higher in urban Mainland areas than rural Mainland areas. In Zanzibar, infant mortality is similar to rural Mainland areas, and under-5 mortality is lower than both urban and rural Mainland areas. </a:t>
            </a:r>
          </a:p>
        </p:txBody>
      </p:sp>
      <p:sp>
        <p:nvSpPr>
          <p:cNvPr id="4" name="Slide Number Placeholder 3"/>
          <p:cNvSpPr>
            <a:spLocks noGrp="1"/>
          </p:cNvSpPr>
          <p:nvPr>
            <p:ph type="sldNum" sz="quarter" idx="5"/>
          </p:nvPr>
        </p:nvSpPr>
        <p:spPr/>
        <p:txBody>
          <a:bodyPr/>
          <a:lstStyle/>
          <a:p>
            <a:pPr>
              <a:defRPr/>
            </a:pPr>
            <a:fld id="{15C6F3D7-F30F-4E61-986D-F3C0D20729A0}" type="slidenum">
              <a:rPr lang="en-US" smtClean="0"/>
              <a:pPr>
                <a:defRPr/>
              </a:pPr>
              <a:t>119</a:t>
            </a:fld>
            <a:endParaRPr lang="en-US"/>
          </a:p>
        </p:txBody>
      </p:sp>
    </p:spTree>
    <p:extLst>
      <p:ext uri="{BB962C8B-B14F-4D97-AF65-F5344CB8AC3E}">
        <p14:creationId xmlns:p14="http://schemas.microsoft.com/office/powerpoint/2010/main" val="236280406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06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Childhood mortality rates have declined in the past 15 years, after increasing slightly in the late 1990s. Infant mortality has declined from 99deaths per 1,000 live births in 1999 to 43 in 2015-16. During the same time period, under-5 mortality has sharply declined from 147 to 67 deaths per 1,000 live births and neonatal mortality has decreased 38 to 25 deaths per 1,000 live births. </a:t>
            </a:r>
          </a:p>
        </p:txBody>
      </p:sp>
      <p:sp>
        <p:nvSpPr>
          <p:cNvPr id="2406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46537F9-10D0-470A-B128-ED80D5C9BD60}" type="slidenum">
              <a:rPr lang="en-US" altLang="en-US" smtClean="0"/>
              <a:pPr fontAlgn="base">
                <a:spcBef>
                  <a:spcPct val="0"/>
                </a:spcBef>
                <a:spcAft>
                  <a:spcPct val="0"/>
                </a:spcAft>
              </a:pPr>
              <a:t>120</a:t>
            </a:fld>
            <a:endParaRPr lang="en-US" altLang="en-US" smtClean="0"/>
          </a:p>
        </p:txBody>
      </p:sp>
    </p:spTree>
    <p:extLst>
      <p:ext uri="{BB962C8B-B14F-4D97-AF65-F5344CB8AC3E}">
        <p14:creationId xmlns:p14="http://schemas.microsoft.com/office/powerpoint/2010/main" val="134319947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26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15E12033-40BF-4C86-99B0-2CC670D5DB21}" type="slidenum">
              <a:rPr lang="en-US" smtClean="0"/>
              <a:pPr>
                <a:defRPr/>
              </a:pPr>
              <a:t>121</a:t>
            </a:fld>
            <a:endParaRPr lang="en-US"/>
          </a:p>
        </p:txBody>
      </p:sp>
    </p:spTree>
    <p:extLst>
      <p:ext uri="{BB962C8B-B14F-4D97-AF65-F5344CB8AC3E}">
        <p14:creationId xmlns:p14="http://schemas.microsoft.com/office/powerpoint/2010/main" val="20394994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47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Children who are born less than 2 years after a previous birth have an extremely elevated risk of dying.  Doctors recommend that women wait 3 years between births. Infant and Under-5 mortality is far higher among children born less than 2 years after a preceding sibling than among children born 2 or more years after a previous birth.</a:t>
            </a:r>
          </a:p>
        </p:txBody>
      </p:sp>
      <p:sp>
        <p:nvSpPr>
          <p:cNvPr id="4" name="Slide Number Placeholder 3"/>
          <p:cNvSpPr>
            <a:spLocks noGrp="1"/>
          </p:cNvSpPr>
          <p:nvPr>
            <p:ph type="sldNum" sz="quarter" idx="5"/>
          </p:nvPr>
        </p:nvSpPr>
        <p:spPr/>
        <p:txBody>
          <a:bodyPr/>
          <a:lstStyle/>
          <a:p>
            <a:pPr>
              <a:defRPr/>
            </a:pPr>
            <a:fld id="{1519A29D-9589-4D3C-B41E-8B78B59C289A}" type="slidenum">
              <a:rPr lang="en-US" smtClean="0"/>
              <a:pPr>
                <a:defRPr/>
              </a:pPr>
              <a:t>122</a:t>
            </a:fld>
            <a:endParaRPr lang="en-US"/>
          </a:p>
        </p:txBody>
      </p:sp>
    </p:spTree>
    <p:extLst>
      <p:ext uri="{BB962C8B-B14F-4D97-AF65-F5344CB8AC3E}">
        <p14:creationId xmlns:p14="http://schemas.microsoft.com/office/powerpoint/2010/main" val="22643073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6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In general, mortality rates are higher among first born and seventh-born or higher or above than among children who are second through sixth-born.</a:t>
            </a:r>
          </a:p>
          <a:p>
            <a:pPr eaLnBrk="1" hangingPunct="1"/>
            <a:endParaRPr lang="fr-CI" altLang="en-US" smtClean="0"/>
          </a:p>
        </p:txBody>
      </p:sp>
      <p:sp>
        <p:nvSpPr>
          <p:cNvPr id="4" name="Slide Number Placeholder 3"/>
          <p:cNvSpPr>
            <a:spLocks noGrp="1"/>
          </p:cNvSpPr>
          <p:nvPr>
            <p:ph type="sldNum" sz="quarter" idx="5"/>
          </p:nvPr>
        </p:nvSpPr>
        <p:spPr/>
        <p:txBody>
          <a:bodyPr/>
          <a:lstStyle/>
          <a:p>
            <a:pPr>
              <a:defRPr/>
            </a:pPr>
            <a:fld id="{15D357CD-B85D-4052-ACFE-B68D72137B16}" type="slidenum">
              <a:rPr lang="en-US" smtClean="0"/>
              <a:pPr>
                <a:defRPr/>
              </a:pPr>
              <a:t>123</a:t>
            </a:fld>
            <a:endParaRPr lang="en-US"/>
          </a:p>
        </p:txBody>
      </p:sp>
    </p:spTree>
    <p:extLst>
      <p:ext uri="{BB962C8B-B14F-4D97-AF65-F5344CB8AC3E}">
        <p14:creationId xmlns:p14="http://schemas.microsoft.com/office/powerpoint/2010/main" val="232787008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88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7DD25AA6-74E4-4DF6-B112-B4B20C00A63B}" type="slidenum">
              <a:rPr lang="en-US" smtClean="0"/>
              <a:pPr>
                <a:defRPr/>
              </a:pPr>
              <a:t>124</a:t>
            </a:fld>
            <a:endParaRPr lang="en-US"/>
          </a:p>
        </p:txBody>
      </p:sp>
    </p:spTree>
    <p:extLst>
      <p:ext uri="{BB962C8B-B14F-4D97-AF65-F5344CB8AC3E}">
        <p14:creationId xmlns:p14="http://schemas.microsoft.com/office/powerpoint/2010/main" val="217254120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0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a:p>
            <a:endParaRPr lang="en-US" altLang="en-US" smtClean="0"/>
          </a:p>
        </p:txBody>
      </p:sp>
      <p:sp>
        <p:nvSpPr>
          <p:cNvPr id="4" name="Slide Number Placeholder 3"/>
          <p:cNvSpPr>
            <a:spLocks noGrp="1"/>
          </p:cNvSpPr>
          <p:nvPr>
            <p:ph type="sldNum" sz="quarter" idx="5"/>
          </p:nvPr>
        </p:nvSpPr>
        <p:spPr/>
        <p:txBody>
          <a:bodyPr/>
          <a:lstStyle/>
          <a:p>
            <a:pPr>
              <a:defRPr/>
            </a:pPr>
            <a:fld id="{F05614FF-3EC1-4080-8058-DEB9A7F8F085}" type="slidenum">
              <a:rPr lang="en-US" smtClean="0"/>
              <a:pPr>
                <a:defRPr/>
              </a:pPr>
              <a:t>125</a:t>
            </a:fld>
            <a:endParaRPr lang="en-US"/>
          </a:p>
        </p:txBody>
      </p:sp>
    </p:spTree>
    <p:extLst>
      <p:ext uri="{BB962C8B-B14F-4D97-AF65-F5344CB8AC3E}">
        <p14:creationId xmlns:p14="http://schemas.microsoft.com/office/powerpoint/2010/main" val="426488568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29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a:p>
            <a:pPr eaLnBrk="1" hangingPunct="1">
              <a:spcBef>
                <a:spcPct val="0"/>
              </a:spcBef>
            </a:pPr>
            <a:endParaRPr lang="en-US" altLang="en-US" smtClean="0"/>
          </a:p>
        </p:txBody>
      </p:sp>
      <p:sp>
        <p:nvSpPr>
          <p:cNvPr id="2529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965E504-24F3-4C8B-96A9-E543BFC4B5FE}" type="slidenum">
              <a:rPr lang="en-US" altLang="en-US" smtClean="0"/>
              <a:pPr fontAlgn="base">
                <a:spcBef>
                  <a:spcPct val="0"/>
                </a:spcBef>
                <a:spcAft>
                  <a:spcPct val="0"/>
                </a:spcAft>
              </a:pPr>
              <a:t>126</a:t>
            </a:fld>
            <a:endParaRPr lang="en-US" altLang="en-US" smtClean="0"/>
          </a:p>
        </p:txBody>
      </p:sp>
    </p:spTree>
    <p:extLst>
      <p:ext uri="{BB962C8B-B14F-4D97-AF65-F5344CB8AC3E}">
        <p14:creationId xmlns:p14="http://schemas.microsoft.com/office/powerpoint/2010/main" val="237694854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49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latin typeface="Arial" panose="020B0604020202020204" pitchFamily="34" charset="0"/>
                <a:cs typeface="Arial" panose="020B0604020202020204" pitchFamily="34" charset="0"/>
              </a:rPr>
              <a:t>Interpreting trends is difficult since every survey includes a sampling error. </a:t>
            </a:r>
            <a:r>
              <a:rPr lang="en-GB" altLang="en-US" smtClean="0"/>
              <a:t>The estimated MMR in the 2015-16 TDHS of 556 is lower than that recorded in the 2004-05 TDHS (578), but is higher than the ratios reported in the 2010 TDHS (454) and in the 2012 Population and Housing Census (432). As the slide shows, the confidence intervals surrounding the MMRs are large and overlap in the three Demographic and Health Surveys (2004-05, 2010, and 2015-16).  This  indicates that they are not significantly different from one another. The 2012 estimate from the Population and Housing Census is also consistent with the level identified in the TDHS surveys. Thus, there is no evidence to conclude that the MMR has changed substantially over the last decade. </a:t>
            </a:r>
            <a:endParaRPr lang="en-US" altLang="en-US" smtClean="0"/>
          </a:p>
          <a:p>
            <a:endParaRPr lang="en-US" altLang="en-US" smtClean="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FC20A712-28CC-4FA0-AB0B-90A4E4D6B258}" type="slidenum">
              <a:rPr lang="en-US" smtClean="0"/>
              <a:pPr>
                <a:defRPr/>
              </a:pPr>
              <a:t>127</a:t>
            </a:fld>
            <a:endParaRPr lang="en-US"/>
          </a:p>
        </p:txBody>
      </p:sp>
    </p:spTree>
    <p:extLst>
      <p:ext uri="{BB962C8B-B14F-4D97-AF65-F5344CB8AC3E}">
        <p14:creationId xmlns:p14="http://schemas.microsoft.com/office/powerpoint/2010/main" val="269092183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70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8C02FA84-0A13-45BA-99FD-6FB8236AA069}" type="slidenum">
              <a:rPr lang="en-US" smtClean="0"/>
              <a:pPr>
                <a:defRPr/>
              </a:pPr>
              <a:t>128</a:t>
            </a:fld>
            <a:endParaRPr lang="en-US"/>
          </a:p>
        </p:txBody>
      </p:sp>
    </p:spTree>
    <p:extLst>
      <p:ext uri="{BB962C8B-B14F-4D97-AF65-F5344CB8AC3E}">
        <p14:creationId xmlns:p14="http://schemas.microsoft.com/office/powerpoint/2010/main" val="8783124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3AA1AEB3-1448-483A-B539-EB6AEFC9E33E}" type="slidenum">
              <a:rPr lang="en-US" smtClean="0"/>
              <a:pPr>
                <a:defRPr/>
              </a:pPr>
              <a:t>18</a:t>
            </a:fld>
            <a:endParaRPr lang="en-US"/>
          </a:p>
        </p:txBody>
      </p:sp>
    </p:spTree>
    <p:extLst>
      <p:ext uri="{BB962C8B-B14F-4D97-AF65-F5344CB8AC3E}">
        <p14:creationId xmlns:p14="http://schemas.microsoft.com/office/powerpoint/2010/main" val="223396983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90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2590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7DB9E423-7786-4DCB-9758-549E49DF9253}" type="slidenum">
              <a:rPr lang="en-US" altLang="en-US" smtClean="0"/>
              <a:pPr fontAlgn="base">
                <a:spcBef>
                  <a:spcPct val="0"/>
                </a:spcBef>
                <a:spcAft>
                  <a:spcPct val="0"/>
                </a:spcAft>
              </a:pPr>
              <a:t>129</a:t>
            </a:fld>
            <a:endParaRPr lang="en-US" altLang="en-US" smtClean="0"/>
          </a:p>
        </p:txBody>
      </p:sp>
    </p:spTree>
    <p:extLst>
      <p:ext uri="{BB962C8B-B14F-4D97-AF65-F5344CB8AC3E}">
        <p14:creationId xmlns:p14="http://schemas.microsoft.com/office/powerpoint/2010/main" val="316089085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11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631190FA-6C51-4F10-A625-95EC155C1F6D}" type="slidenum">
              <a:rPr lang="en-US" smtClean="0"/>
              <a:pPr>
                <a:defRPr/>
              </a:pPr>
              <a:t>130</a:t>
            </a:fld>
            <a:endParaRPr lang="en-US"/>
          </a:p>
        </p:txBody>
      </p:sp>
    </p:spTree>
    <p:extLst>
      <p:ext uri="{BB962C8B-B14F-4D97-AF65-F5344CB8AC3E}">
        <p14:creationId xmlns:p14="http://schemas.microsoft.com/office/powerpoint/2010/main" val="3061045393"/>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3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The early initiation of breastfeeding is important for a number of reasons. Early suckling benefits mothers because it stimulates breast milk production and releases a hormone that helps the uterus to contract and reduce postpartum blood loss. It also fosters bonding between mother and child. </a:t>
            </a:r>
            <a:r>
              <a:rPr lang="en-US" altLang="en-US" b="1" smtClean="0">
                <a:solidFill>
                  <a:schemeClr val="accent1"/>
                </a:solidFill>
              </a:rPr>
              <a:t>98%</a:t>
            </a:r>
            <a:r>
              <a:rPr lang="en-US" altLang="en-US" b="1" smtClean="0"/>
              <a:t> </a:t>
            </a:r>
            <a:r>
              <a:rPr lang="en-US" altLang="en-US" smtClean="0"/>
              <a:t>of infants are </a:t>
            </a:r>
            <a:r>
              <a:rPr lang="en-US" altLang="en-US" b="1" smtClean="0">
                <a:solidFill>
                  <a:schemeClr val="accent1"/>
                </a:solidFill>
              </a:rPr>
              <a:t>ever breastfed</a:t>
            </a:r>
            <a:r>
              <a:rPr lang="en-US" altLang="en-US" smtClean="0"/>
              <a:t>.</a:t>
            </a:r>
          </a:p>
          <a:p>
            <a:pPr>
              <a:spcBef>
                <a:spcPct val="0"/>
              </a:spcBef>
            </a:pPr>
            <a:endParaRPr lang="en-US" altLang="en-US" smtClean="0"/>
          </a:p>
          <a:p>
            <a:pPr>
              <a:spcBef>
                <a:spcPct val="0"/>
              </a:spcBef>
            </a:pPr>
            <a:endParaRPr lang="en-US" altLang="en-US" smtClean="0"/>
          </a:p>
          <a:p>
            <a:endParaRPr lang="en-US" altLang="en-US" smtClean="0"/>
          </a:p>
        </p:txBody>
      </p:sp>
      <p:sp>
        <p:nvSpPr>
          <p:cNvPr id="4" name="Slide Number Placeholder 3"/>
          <p:cNvSpPr>
            <a:spLocks noGrp="1"/>
          </p:cNvSpPr>
          <p:nvPr>
            <p:ph type="sldNum" sz="quarter" idx="5"/>
          </p:nvPr>
        </p:nvSpPr>
        <p:spPr/>
        <p:txBody>
          <a:bodyPr/>
          <a:lstStyle/>
          <a:p>
            <a:pPr>
              <a:defRPr/>
            </a:pPr>
            <a:fld id="{B74FC912-A099-4D68-BF7C-83FC74CEC481}" type="slidenum">
              <a:rPr lang="en-US" smtClean="0"/>
              <a:pPr>
                <a:defRPr/>
              </a:pPr>
              <a:t>131</a:t>
            </a:fld>
            <a:endParaRPr lang="en-US"/>
          </a:p>
        </p:txBody>
      </p:sp>
    </p:spTree>
    <p:extLst>
      <p:ext uri="{BB962C8B-B14F-4D97-AF65-F5344CB8AC3E}">
        <p14:creationId xmlns:p14="http://schemas.microsoft.com/office/powerpoint/2010/main" val="341671367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52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Exclusive breastfeeding is recommended for the first 6 months of a child’s life because breast milk is uncontaminated and contains all of the nutrients necessary for children in the first few months of life. In addition, the mother’s antibodies in breast milk provide immunity to disease. </a:t>
            </a:r>
          </a:p>
          <a:p>
            <a:pPr>
              <a:spcBef>
                <a:spcPct val="0"/>
              </a:spcBef>
            </a:pPr>
            <a:endParaRPr lang="en-US" altLang="en-US" smtClean="0"/>
          </a:p>
          <a:p>
            <a:endParaRPr lang="en-US" altLang="en-US" smtClean="0"/>
          </a:p>
        </p:txBody>
      </p:sp>
      <p:sp>
        <p:nvSpPr>
          <p:cNvPr id="4" name="Slide Number Placeholder 3"/>
          <p:cNvSpPr>
            <a:spLocks noGrp="1"/>
          </p:cNvSpPr>
          <p:nvPr>
            <p:ph type="sldNum" sz="quarter" idx="5"/>
          </p:nvPr>
        </p:nvSpPr>
        <p:spPr/>
        <p:txBody>
          <a:bodyPr/>
          <a:lstStyle/>
          <a:p>
            <a:pPr>
              <a:defRPr/>
            </a:pPr>
            <a:fld id="{1FBDFE0A-653D-4FD8-8B82-099CCF52E040}" type="slidenum">
              <a:rPr lang="en-US" smtClean="0"/>
              <a:pPr>
                <a:defRPr/>
              </a:pPr>
              <a:t>132</a:t>
            </a:fld>
            <a:endParaRPr lang="en-US"/>
          </a:p>
        </p:txBody>
      </p:sp>
    </p:spTree>
    <p:extLst>
      <p:ext uri="{BB962C8B-B14F-4D97-AF65-F5344CB8AC3E}">
        <p14:creationId xmlns:p14="http://schemas.microsoft.com/office/powerpoint/2010/main" val="166772283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7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59% of children age 0-5 months in Tanzania are being exclusively breastfed. Exclusive breastfeeding decreases with age.</a:t>
            </a:r>
          </a:p>
        </p:txBody>
      </p:sp>
      <p:sp>
        <p:nvSpPr>
          <p:cNvPr id="267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2D32BED-D9BF-406D-8E1A-C2A6A70AFB80}" type="slidenum">
              <a:rPr lang="en-US" altLang="en-US" smtClean="0"/>
              <a:pPr fontAlgn="base">
                <a:spcBef>
                  <a:spcPct val="0"/>
                </a:spcBef>
                <a:spcAft>
                  <a:spcPct val="0"/>
                </a:spcAft>
              </a:pPr>
              <a:t>133</a:t>
            </a:fld>
            <a:endParaRPr lang="en-US" altLang="en-US" smtClean="0"/>
          </a:p>
        </p:txBody>
      </p:sp>
    </p:spTree>
    <p:extLst>
      <p:ext uri="{BB962C8B-B14F-4D97-AF65-F5344CB8AC3E}">
        <p14:creationId xmlns:p14="http://schemas.microsoft.com/office/powerpoint/2010/main" val="1430538711"/>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9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The median duration of breastfeeding for children age &lt;3 is 20.0 months. Children are exclusively breastfed for a median of 3.0 months. Predominant breastfeeding means the child was either exclusively breastfed or received breast milk and plain water, and/or non-milk liquids only. Children are predominantly breastfed for a median of 3.8 months. </a:t>
            </a:r>
          </a:p>
        </p:txBody>
      </p:sp>
      <p:sp>
        <p:nvSpPr>
          <p:cNvPr id="269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11D3C32-82D9-4165-B2B3-60439D61D0F1}" type="slidenum">
              <a:rPr lang="en-US" altLang="en-US" smtClean="0"/>
              <a:pPr fontAlgn="base">
                <a:spcBef>
                  <a:spcPct val="0"/>
                </a:spcBef>
                <a:spcAft>
                  <a:spcPct val="0"/>
                </a:spcAft>
              </a:pPr>
              <a:t>134</a:t>
            </a:fld>
            <a:endParaRPr lang="en-US" altLang="en-US" smtClean="0"/>
          </a:p>
        </p:txBody>
      </p:sp>
    </p:spTree>
    <p:extLst>
      <p:ext uri="{BB962C8B-B14F-4D97-AF65-F5344CB8AC3E}">
        <p14:creationId xmlns:p14="http://schemas.microsoft.com/office/powerpoint/2010/main" val="203075855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1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GB" altLang="en-US" smtClean="0"/>
              <a:t>For breastfed children, minimum meal frequency is receiving solid or semi-solid food at least twice a day for infants 6-8 months and at least three times a day for children 9-23 months. </a:t>
            </a:r>
          </a:p>
          <a:p>
            <a:pPr>
              <a:spcBef>
                <a:spcPct val="0"/>
              </a:spcBef>
            </a:pPr>
            <a:endParaRPr lang="en-GB" altLang="en-US" smtClean="0"/>
          </a:p>
          <a:p>
            <a:pPr>
              <a:spcBef>
                <a:spcPct val="0"/>
              </a:spcBef>
            </a:pPr>
            <a:r>
              <a:rPr lang="en-GB" altLang="en-US" smtClean="0"/>
              <a:t>For non-breastfed children age 6-23 months, minimum meal frequency is receiving solid or semi-solid food or milk feeds at least four times a day.</a:t>
            </a:r>
            <a:endParaRPr lang="en-US" altLang="en-US" smtClean="0"/>
          </a:p>
          <a:p>
            <a:pPr>
              <a:spcBef>
                <a:spcPct val="0"/>
              </a:spcBef>
            </a:pPr>
            <a:endParaRPr lang="en-US" altLang="en-US" smtClean="0"/>
          </a:p>
          <a:p>
            <a:endParaRPr lang="en-US" altLang="en-US" smtClean="0"/>
          </a:p>
        </p:txBody>
      </p:sp>
      <p:sp>
        <p:nvSpPr>
          <p:cNvPr id="4" name="Slide Number Placeholder 3"/>
          <p:cNvSpPr>
            <a:spLocks noGrp="1"/>
          </p:cNvSpPr>
          <p:nvPr>
            <p:ph type="sldNum" sz="quarter" idx="5"/>
          </p:nvPr>
        </p:nvSpPr>
        <p:spPr/>
        <p:txBody>
          <a:bodyPr/>
          <a:lstStyle/>
          <a:p>
            <a:pPr>
              <a:defRPr/>
            </a:pPr>
            <a:fld id="{CF7C98CF-DE59-4E1A-A272-8E880652E71A}" type="slidenum">
              <a:rPr lang="en-US" smtClean="0"/>
              <a:pPr>
                <a:defRPr/>
              </a:pPr>
              <a:t>135</a:t>
            </a:fld>
            <a:endParaRPr lang="en-US"/>
          </a:p>
        </p:txBody>
      </p:sp>
    </p:spTree>
    <p:extLst>
      <p:ext uri="{BB962C8B-B14F-4D97-AF65-F5344CB8AC3E}">
        <p14:creationId xmlns:p14="http://schemas.microsoft.com/office/powerpoint/2010/main" val="272045472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3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Only 10% of breastfed children are receiving foods from 4 or more food groups daily and receiving the minimum numbers of meals. Just 4% of non-breastfed children are being fed in accordance with IYCF recommendations. Overall, 9% of all children 6-23 months were fed in accordance with IYCF recommendations. </a:t>
            </a:r>
          </a:p>
        </p:txBody>
      </p:sp>
      <p:sp>
        <p:nvSpPr>
          <p:cNvPr id="4" name="Slide Number Placeholder 3"/>
          <p:cNvSpPr>
            <a:spLocks noGrp="1"/>
          </p:cNvSpPr>
          <p:nvPr>
            <p:ph type="sldNum" sz="quarter" idx="5"/>
          </p:nvPr>
        </p:nvSpPr>
        <p:spPr/>
        <p:txBody>
          <a:bodyPr/>
          <a:lstStyle/>
          <a:p>
            <a:pPr>
              <a:defRPr/>
            </a:pPr>
            <a:fld id="{4DFFC6D4-8CFB-4C01-AB29-64D5A5D52BA3}" type="slidenum">
              <a:rPr lang="en-US" smtClean="0"/>
              <a:pPr>
                <a:defRPr/>
              </a:pPr>
              <a:t>136</a:t>
            </a:fld>
            <a:endParaRPr lang="en-US"/>
          </a:p>
        </p:txBody>
      </p:sp>
    </p:spTree>
    <p:extLst>
      <p:ext uri="{BB962C8B-B14F-4D97-AF65-F5344CB8AC3E}">
        <p14:creationId xmlns:p14="http://schemas.microsoft.com/office/powerpoint/2010/main" val="696056953"/>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5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F5ADD2FE-21AC-4D53-8CC3-18B313D34C85}" type="slidenum">
              <a:rPr lang="en-US" smtClean="0"/>
              <a:pPr>
                <a:defRPr/>
              </a:pPr>
              <a:t>137</a:t>
            </a:fld>
            <a:endParaRPr lang="en-US"/>
          </a:p>
        </p:txBody>
      </p:sp>
    </p:spTree>
    <p:extLst>
      <p:ext uri="{BB962C8B-B14F-4D97-AF65-F5344CB8AC3E}">
        <p14:creationId xmlns:p14="http://schemas.microsoft.com/office/powerpoint/2010/main" val="392036436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75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58% of children age 6-59 months are anemic, while 2% have severe anemia. </a:t>
            </a:r>
          </a:p>
        </p:txBody>
      </p:sp>
      <p:sp>
        <p:nvSpPr>
          <p:cNvPr id="4" name="Slide Number Placeholder 3"/>
          <p:cNvSpPr>
            <a:spLocks noGrp="1"/>
          </p:cNvSpPr>
          <p:nvPr>
            <p:ph type="sldNum" sz="quarter" idx="5"/>
          </p:nvPr>
        </p:nvSpPr>
        <p:spPr/>
        <p:txBody>
          <a:bodyPr/>
          <a:lstStyle/>
          <a:p>
            <a:pPr>
              <a:defRPr/>
            </a:pPr>
            <a:fld id="{9B0B3A27-91DC-4411-9EB7-6B2389176460}" type="slidenum">
              <a:rPr lang="en-US" smtClean="0"/>
              <a:pPr>
                <a:defRPr/>
              </a:pPr>
              <a:t>138</a:t>
            </a:fld>
            <a:endParaRPr lang="en-US"/>
          </a:p>
        </p:txBody>
      </p:sp>
    </p:spTree>
    <p:extLst>
      <p:ext uri="{BB962C8B-B14F-4D97-AF65-F5344CB8AC3E}">
        <p14:creationId xmlns:p14="http://schemas.microsoft.com/office/powerpoint/2010/main" val="379166112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30275" eaLnBrk="1" hangingPunct="1">
              <a:spcBef>
                <a:spcPct val="0"/>
              </a:spcBef>
            </a:pPr>
            <a:r>
              <a:rPr lang="en-US" altLang="en-US" smtClean="0"/>
              <a:t>61% of households in Tanzania have an improved source of water.  Improved sources of water include piped water, public taps, standpipes, tubewells, boreholes, protected dug wells and springs, rainwater, and bottled water. The most commonly used improved source of drinking water is the public tap. 39% of households have an unimproved source of water such as unprotected wells or streams or surface waters. Households in urban mainland areas and Zanzibar have higher access to an improved source of water than rural mainland households.</a:t>
            </a:r>
          </a:p>
        </p:txBody>
      </p:sp>
      <p:sp>
        <p:nvSpPr>
          <p:cNvPr id="4" name="Slide Number Placeholder 3"/>
          <p:cNvSpPr>
            <a:spLocks noGrp="1"/>
          </p:cNvSpPr>
          <p:nvPr>
            <p:ph type="sldNum" sz="quarter" idx="5"/>
          </p:nvPr>
        </p:nvSpPr>
        <p:spPr/>
        <p:txBody>
          <a:bodyPr/>
          <a:lstStyle/>
          <a:p>
            <a:pPr>
              <a:defRPr/>
            </a:pPr>
            <a:fld id="{A3C64C1E-9E8D-4C63-B749-02186985CEC4}" type="slidenum">
              <a:rPr lang="en-US" smtClean="0"/>
              <a:pPr>
                <a:defRPr/>
              </a:pPr>
              <a:t>19</a:t>
            </a:fld>
            <a:endParaRPr lang="en-US"/>
          </a:p>
        </p:txBody>
      </p:sp>
    </p:spTree>
    <p:extLst>
      <p:ext uri="{BB962C8B-B14F-4D97-AF65-F5344CB8AC3E}">
        <p14:creationId xmlns:p14="http://schemas.microsoft.com/office/powerpoint/2010/main" val="111908644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95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Regionally, anaemia among children ranges from a low of 37% in Njombe and Singida to a high of 71% in Shinyanga. </a:t>
            </a:r>
          </a:p>
          <a:p>
            <a:pPr eaLnBrk="1" hangingPunct="1">
              <a:spcBef>
                <a:spcPct val="0"/>
              </a:spcBef>
            </a:pPr>
            <a:endParaRPr lang="en-US" altLang="en-US" smtClean="0"/>
          </a:p>
          <a:p>
            <a:pPr eaLnBrk="1" hangingPunct="1">
              <a:spcBef>
                <a:spcPct val="0"/>
              </a:spcBef>
            </a:pPr>
            <a:endParaRPr lang="en-US" altLang="en-US" smtClean="0"/>
          </a:p>
        </p:txBody>
      </p:sp>
      <p:sp>
        <p:nvSpPr>
          <p:cNvPr id="2795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434FE48-425F-49B4-B178-DC2B7C74BC40}" type="slidenum">
              <a:rPr lang="en-US" altLang="en-US" smtClean="0"/>
              <a:pPr fontAlgn="base">
                <a:spcBef>
                  <a:spcPct val="0"/>
                </a:spcBef>
                <a:spcAft>
                  <a:spcPct val="0"/>
                </a:spcAft>
              </a:pPr>
              <a:t>139</a:t>
            </a:fld>
            <a:endParaRPr lang="en-US" altLang="en-US" smtClean="0"/>
          </a:p>
        </p:txBody>
      </p:sp>
    </p:spTree>
    <p:extLst>
      <p:ext uri="{BB962C8B-B14F-4D97-AF65-F5344CB8AC3E}">
        <p14:creationId xmlns:p14="http://schemas.microsoft.com/office/powerpoint/2010/main" val="118622828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16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Almost half of women are anaemic, with 33% of women classified as having mild anemia.</a:t>
            </a:r>
          </a:p>
        </p:txBody>
      </p:sp>
      <p:sp>
        <p:nvSpPr>
          <p:cNvPr id="4" name="Slide Number Placeholder 3"/>
          <p:cNvSpPr>
            <a:spLocks noGrp="1"/>
          </p:cNvSpPr>
          <p:nvPr>
            <p:ph type="sldNum" sz="quarter" idx="5"/>
          </p:nvPr>
        </p:nvSpPr>
        <p:spPr/>
        <p:txBody>
          <a:bodyPr/>
          <a:lstStyle/>
          <a:p>
            <a:pPr>
              <a:defRPr/>
            </a:pPr>
            <a:fld id="{A5AF6CBC-D9BD-499A-9E87-4216AF1D4DAF}" type="slidenum">
              <a:rPr lang="en-US" smtClean="0"/>
              <a:pPr>
                <a:defRPr/>
              </a:pPr>
              <a:t>140</a:t>
            </a:fld>
            <a:endParaRPr lang="en-US"/>
          </a:p>
        </p:txBody>
      </p:sp>
    </p:spTree>
    <p:extLst>
      <p:ext uri="{BB962C8B-B14F-4D97-AF65-F5344CB8AC3E}">
        <p14:creationId xmlns:p14="http://schemas.microsoft.com/office/powerpoint/2010/main" val="278821353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36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Among the regions, anaemia among women ranges from a low of 25% in Mbeya to a high of 72% in Kaskazini Pemba. </a:t>
            </a:r>
          </a:p>
          <a:p>
            <a:pPr eaLnBrk="1" hangingPunct="1">
              <a:spcBef>
                <a:spcPct val="0"/>
              </a:spcBef>
            </a:pPr>
            <a:endParaRPr lang="en-US" altLang="en-US" smtClean="0"/>
          </a:p>
        </p:txBody>
      </p:sp>
      <p:sp>
        <p:nvSpPr>
          <p:cNvPr id="2836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062404C-6064-4EC1-9E03-FC3DA8A9A375}" type="slidenum">
              <a:rPr lang="en-US" altLang="en-US" smtClean="0"/>
              <a:pPr fontAlgn="base">
                <a:spcBef>
                  <a:spcPct val="0"/>
                </a:spcBef>
                <a:spcAft>
                  <a:spcPct val="0"/>
                </a:spcAft>
              </a:pPr>
              <a:t>141</a:t>
            </a:fld>
            <a:endParaRPr lang="en-US" altLang="en-US" smtClean="0"/>
          </a:p>
        </p:txBody>
      </p:sp>
    </p:spTree>
    <p:extLst>
      <p:ext uri="{BB962C8B-B14F-4D97-AF65-F5344CB8AC3E}">
        <p14:creationId xmlns:p14="http://schemas.microsoft.com/office/powerpoint/2010/main" val="235696188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56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Anaemia among children has decreased in the past decade, from 72% in 2004-05 to 58% in 2015-16. Since 2004-05, anaemia among women has decreased by three percentage points and actually increased from 40% to 45% between 2010 and 2015-16.</a:t>
            </a:r>
          </a:p>
        </p:txBody>
      </p:sp>
      <p:sp>
        <p:nvSpPr>
          <p:cNvPr id="2857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EC1EC03-678D-4069-A1A1-515A7CE12448}" type="slidenum">
              <a:rPr lang="en-US" altLang="en-US" smtClean="0"/>
              <a:pPr fontAlgn="base">
                <a:spcBef>
                  <a:spcPct val="0"/>
                </a:spcBef>
                <a:spcAft>
                  <a:spcPct val="0"/>
                </a:spcAft>
              </a:pPr>
              <a:t>142</a:t>
            </a:fld>
            <a:endParaRPr lang="en-US" altLang="en-US" smtClean="0"/>
          </a:p>
        </p:txBody>
      </p:sp>
    </p:spTree>
    <p:extLst>
      <p:ext uri="{BB962C8B-B14F-4D97-AF65-F5344CB8AC3E}">
        <p14:creationId xmlns:p14="http://schemas.microsoft.com/office/powerpoint/2010/main" val="357771208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77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6D4960CE-16C2-48B4-8FA4-B21F68E9929E}" type="slidenum">
              <a:rPr lang="en-US" smtClean="0"/>
              <a:pPr>
                <a:defRPr/>
              </a:pPr>
              <a:t>143</a:t>
            </a:fld>
            <a:endParaRPr lang="en-US"/>
          </a:p>
        </p:txBody>
      </p:sp>
    </p:spTree>
    <p:extLst>
      <p:ext uri="{BB962C8B-B14F-4D97-AF65-F5344CB8AC3E}">
        <p14:creationId xmlns:p14="http://schemas.microsoft.com/office/powerpoint/2010/main" val="190423637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97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Micronutrients are essential vitamins and minerals required for good health. Vitamin A, which prevents blindness and infection, is particularly important for children. In the 24 hours before the survey, 76% of children age 6-23 months ate foods rich in vitamin A, 41% of children age 6-59 months received a vitamin A supplement in the 6 months prior to the survey. 36% of children consumed iron-rich foods in the day before the survey and only 2% were given an iron supplement in the week before the survey. </a:t>
            </a:r>
          </a:p>
        </p:txBody>
      </p:sp>
      <p:sp>
        <p:nvSpPr>
          <p:cNvPr id="4" name="Slide Number Placeholder 3"/>
          <p:cNvSpPr>
            <a:spLocks noGrp="1"/>
          </p:cNvSpPr>
          <p:nvPr>
            <p:ph type="sldNum" sz="quarter" idx="5"/>
          </p:nvPr>
        </p:nvSpPr>
        <p:spPr/>
        <p:txBody>
          <a:bodyPr/>
          <a:lstStyle/>
          <a:p>
            <a:pPr>
              <a:defRPr/>
            </a:pPr>
            <a:fld id="{5C68146E-AC23-497B-B26A-F3C1A25F8DF0}" type="slidenum">
              <a:rPr lang="en-US" smtClean="0"/>
              <a:pPr>
                <a:defRPr/>
              </a:pPr>
              <a:t>144</a:t>
            </a:fld>
            <a:endParaRPr lang="en-US"/>
          </a:p>
        </p:txBody>
      </p:sp>
    </p:spTree>
    <p:extLst>
      <p:ext uri="{BB962C8B-B14F-4D97-AF65-F5344CB8AC3E}">
        <p14:creationId xmlns:p14="http://schemas.microsoft.com/office/powerpoint/2010/main" val="97648752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18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Pregnant women should take iron tablets for at least 90 days during pregnancy to prevent anemia and other complications. 21% of women took iron tablets for at least 90 days during their last pregnancy. Taking iron supplements as recommended during pregnancy increases with education and household wealth. </a:t>
            </a:r>
          </a:p>
          <a:p>
            <a:pPr>
              <a:spcBef>
                <a:spcPct val="0"/>
              </a:spcBef>
            </a:pPr>
            <a:endParaRPr lang="en-US" altLang="en-US" smtClean="0"/>
          </a:p>
        </p:txBody>
      </p:sp>
      <p:sp>
        <p:nvSpPr>
          <p:cNvPr id="4" name="Slide Number Placeholder 3"/>
          <p:cNvSpPr>
            <a:spLocks noGrp="1"/>
          </p:cNvSpPr>
          <p:nvPr>
            <p:ph type="sldNum" sz="quarter" idx="5"/>
          </p:nvPr>
        </p:nvSpPr>
        <p:spPr/>
        <p:txBody>
          <a:bodyPr/>
          <a:lstStyle/>
          <a:p>
            <a:pPr>
              <a:defRPr/>
            </a:pPr>
            <a:fld id="{DABE549E-EB36-4549-84DD-688AD6E1FDFB}" type="slidenum">
              <a:rPr lang="en-US" smtClean="0"/>
              <a:pPr>
                <a:defRPr/>
              </a:pPr>
              <a:t>145</a:t>
            </a:fld>
            <a:endParaRPr lang="en-US"/>
          </a:p>
        </p:txBody>
      </p:sp>
    </p:spTree>
    <p:extLst>
      <p:ext uri="{BB962C8B-B14F-4D97-AF65-F5344CB8AC3E}">
        <p14:creationId xmlns:p14="http://schemas.microsoft.com/office/powerpoint/2010/main" val="127345655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3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en-US" altLang="en-US" smtClean="0"/>
          </a:p>
          <a:p>
            <a:endParaRPr lang="en-US" altLang="en-US" smtClean="0"/>
          </a:p>
        </p:txBody>
      </p:sp>
      <p:sp>
        <p:nvSpPr>
          <p:cNvPr id="4" name="Slide Number Placeholder 3"/>
          <p:cNvSpPr>
            <a:spLocks noGrp="1"/>
          </p:cNvSpPr>
          <p:nvPr>
            <p:ph type="sldNum" sz="quarter" idx="5"/>
          </p:nvPr>
        </p:nvSpPr>
        <p:spPr/>
        <p:txBody>
          <a:bodyPr/>
          <a:lstStyle/>
          <a:p>
            <a:pPr>
              <a:defRPr/>
            </a:pPr>
            <a:fld id="{51B2DB2C-F99D-4D11-9D18-B789F55D276C}" type="slidenum">
              <a:rPr lang="en-US" smtClean="0"/>
              <a:pPr>
                <a:defRPr/>
              </a:pPr>
              <a:t>146</a:t>
            </a:fld>
            <a:endParaRPr lang="en-US"/>
          </a:p>
        </p:txBody>
      </p:sp>
    </p:spTree>
    <p:extLst>
      <p:ext uri="{BB962C8B-B14F-4D97-AF65-F5344CB8AC3E}">
        <p14:creationId xmlns:p14="http://schemas.microsoft.com/office/powerpoint/2010/main" val="222182546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59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A sample of 93% of the salt tested by rapid test was again tested in the laboratory to determine the actual iodine content in the salt. As expected, given the different testing procedures, the results of the tests differ slightly.  The laboratory testing detected iodine in the samples from a larger percentage of the households (96%), however the salt was adequately iodised in only 61% of the households.</a:t>
            </a:r>
          </a:p>
        </p:txBody>
      </p:sp>
      <p:sp>
        <p:nvSpPr>
          <p:cNvPr id="4" name="Slide Number Placeholder 3"/>
          <p:cNvSpPr>
            <a:spLocks noGrp="1"/>
          </p:cNvSpPr>
          <p:nvPr>
            <p:ph type="sldNum" sz="quarter" idx="5"/>
          </p:nvPr>
        </p:nvSpPr>
        <p:spPr/>
        <p:txBody>
          <a:bodyPr/>
          <a:lstStyle/>
          <a:p>
            <a:pPr>
              <a:defRPr/>
            </a:pPr>
            <a:fld id="{F4F83D04-F9F2-464E-9100-AE8614ADD3CD}" type="slidenum">
              <a:rPr lang="en-US" smtClean="0"/>
              <a:pPr>
                <a:defRPr/>
              </a:pPr>
              <a:t>147</a:t>
            </a:fld>
            <a:endParaRPr lang="en-US"/>
          </a:p>
        </p:txBody>
      </p:sp>
    </p:spTree>
    <p:extLst>
      <p:ext uri="{BB962C8B-B14F-4D97-AF65-F5344CB8AC3E}">
        <p14:creationId xmlns:p14="http://schemas.microsoft.com/office/powerpoint/2010/main" val="87855744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97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6DA199E4-3571-4180-8EF1-089F11151525}" type="slidenum">
              <a:rPr lang="en-US" smtClean="0"/>
              <a:pPr>
                <a:defRPr/>
              </a:pPr>
              <a:t>148</a:t>
            </a:fld>
            <a:endParaRPr lang="en-US"/>
          </a:p>
        </p:txBody>
      </p:sp>
    </p:spTree>
    <p:extLst>
      <p:ext uri="{BB962C8B-B14F-4D97-AF65-F5344CB8AC3E}">
        <p14:creationId xmlns:p14="http://schemas.microsoft.com/office/powerpoint/2010/main" val="330839983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19% of households have an improved sanitation facility not shared with other households, and 16% use a shared facility. Two-thirds (65%) of households use a non-improved toilet facility. 10% of households have no toilet facility. </a:t>
            </a:r>
          </a:p>
          <a:p>
            <a:pPr>
              <a:spcBef>
                <a:spcPct val="0"/>
              </a:spcBef>
            </a:pPr>
            <a:endParaRPr lang="en-US" altLang="en-US" smtClean="0"/>
          </a:p>
          <a:p>
            <a:pPr>
              <a:spcBef>
                <a:spcPct val="0"/>
              </a:spcBef>
            </a:pPr>
            <a:r>
              <a:rPr lang="en-US" altLang="en-US" smtClean="0"/>
              <a:t>Households in rural areas have higher access to improved sanitation than urban areas (35% vs. 10%). Rural Mainland households are more likely than urban Mainland households to have no toilet facility (13% versus 2%). </a:t>
            </a:r>
          </a:p>
          <a:p>
            <a:endParaRPr lang="en-US" altLang="en-US" smtClean="0"/>
          </a:p>
        </p:txBody>
      </p:sp>
      <p:sp>
        <p:nvSpPr>
          <p:cNvPr id="4" name="Slide Number Placeholder 3"/>
          <p:cNvSpPr>
            <a:spLocks noGrp="1"/>
          </p:cNvSpPr>
          <p:nvPr>
            <p:ph type="sldNum" sz="quarter" idx="5"/>
          </p:nvPr>
        </p:nvSpPr>
        <p:spPr/>
        <p:txBody>
          <a:bodyPr/>
          <a:lstStyle/>
          <a:p>
            <a:pPr>
              <a:defRPr/>
            </a:pPr>
            <a:fld id="{BDBAC55D-60F9-4189-91F8-FAB5F4C9C7AB}" type="slidenum">
              <a:rPr lang="en-US" smtClean="0"/>
              <a:pPr>
                <a:defRPr/>
              </a:pPr>
              <a:t>20</a:t>
            </a:fld>
            <a:endParaRPr lang="en-US"/>
          </a:p>
        </p:txBody>
      </p:sp>
    </p:spTree>
    <p:extLst>
      <p:ext uri="{BB962C8B-B14F-4D97-AF65-F5344CB8AC3E}">
        <p14:creationId xmlns:p14="http://schemas.microsoft.com/office/powerpoint/2010/main" val="296813526"/>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00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The nutritional status of young children is a comprehensive index that reflects the level and pace of household, community, and national development. Malnutrition is a direct result of insufficient food intake or repeated infectious diseases or a combination of both. It can result in increased risk to illness and death and can also result in a lower level of cognitive development. </a:t>
            </a:r>
          </a:p>
          <a:p>
            <a:pPr eaLnBrk="1" hangingPunct="1">
              <a:lnSpc>
                <a:spcPct val="55000"/>
              </a:lnSpc>
              <a:spcBef>
                <a:spcPct val="0"/>
              </a:spcBef>
            </a:pPr>
            <a:endParaRPr lang="en-US" altLang="en-US" smtClean="0"/>
          </a:p>
          <a:p>
            <a:pPr eaLnBrk="1" hangingPunct="1">
              <a:spcBef>
                <a:spcPct val="0"/>
              </a:spcBef>
            </a:pPr>
            <a:r>
              <a:rPr lang="en-US" altLang="en-US" smtClean="0"/>
              <a:t>Children who are stunted are considered too </a:t>
            </a:r>
            <a:r>
              <a:rPr lang="en-US" altLang="en-US" i="1" smtClean="0"/>
              <a:t>short for their age, </a:t>
            </a:r>
            <a:r>
              <a:rPr lang="en-US" altLang="en-US" smtClean="0"/>
              <a:t>a sign of chronic malnutrition.   34% of children are stunted.</a:t>
            </a:r>
          </a:p>
          <a:p>
            <a:pPr eaLnBrk="1" hangingPunct="1">
              <a:spcBef>
                <a:spcPct val="0"/>
              </a:spcBef>
            </a:pPr>
            <a:r>
              <a:rPr lang="en-US" altLang="en-US" smtClean="0"/>
              <a:t>Children who are wasted are too thin for their height, a sign of acute malnutrition. 5% of children are wasted.</a:t>
            </a:r>
          </a:p>
          <a:p>
            <a:pPr eaLnBrk="1" hangingPunct="1">
              <a:spcBef>
                <a:spcPct val="0"/>
              </a:spcBef>
            </a:pPr>
            <a:r>
              <a:rPr lang="en-US" altLang="en-US" smtClean="0"/>
              <a:t>Children who are underweight are too short for their height. 14% of children are underweight.</a:t>
            </a:r>
          </a:p>
          <a:p>
            <a:pPr eaLnBrk="1" hangingPunct="1">
              <a:spcBef>
                <a:spcPct val="0"/>
              </a:spcBef>
            </a:pPr>
            <a:endParaRPr lang="en-US" altLang="en-US" smtClean="0"/>
          </a:p>
        </p:txBody>
      </p:sp>
      <p:sp>
        <p:nvSpPr>
          <p:cNvPr id="3000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3EB858F-98D4-4F17-BD4A-07251F9B6139}" type="slidenum">
              <a:rPr lang="en-US" altLang="en-US" smtClean="0"/>
              <a:pPr fontAlgn="base">
                <a:spcBef>
                  <a:spcPct val="0"/>
                </a:spcBef>
                <a:spcAft>
                  <a:spcPct val="0"/>
                </a:spcAft>
              </a:pPr>
              <a:t>149</a:t>
            </a:fld>
            <a:endParaRPr lang="en-US" altLang="en-US" smtClean="0"/>
          </a:p>
        </p:txBody>
      </p:sp>
    </p:spTree>
    <p:extLst>
      <p:ext uri="{BB962C8B-B14F-4D97-AF65-F5344CB8AC3E}">
        <p14:creationId xmlns:p14="http://schemas.microsoft.com/office/powerpoint/2010/main" val="1265124541"/>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20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Regionally, stunting among children ranges from a low of 15% in Dar es Salaam to a high of 56% in Rukwa. </a:t>
            </a:r>
          </a:p>
          <a:p>
            <a:pPr eaLnBrk="1" hangingPunct="1">
              <a:spcBef>
                <a:spcPct val="0"/>
              </a:spcBef>
            </a:pPr>
            <a:endParaRPr lang="en-US" altLang="en-US" smtClean="0"/>
          </a:p>
          <a:p>
            <a:pPr eaLnBrk="1" hangingPunct="1">
              <a:spcBef>
                <a:spcPct val="0"/>
              </a:spcBef>
            </a:pPr>
            <a:endParaRPr lang="en-US" altLang="en-US" smtClean="0"/>
          </a:p>
        </p:txBody>
      </p:sp>
      <p:sp>
        <p:nvSpPr>
          <p:cNvPr id="3020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D2C3547-4C96-4D1E-9232-7CCDF7EFC8C9}" type="slidenum">
              <a:rPr lang="en-US" altLang="en-US" smtClean="0"/>
              <a:pPr fontAlgn="base">
                <a:spcBef>
                  <a:spcPct val="0"/>
                </a:spcBef>
                <a:spcAft>
                  <a:spcPct val="0"/>
                </a:spcAft>
              </a:pPr>
              <a:t>150</a:t>
            </a:fld>
            <a:endParaRPr lang="en-US" altLang="en-US" smtClean="0"/>
          </a:p>
        </p:txBody>
      </p:sp>
    </p:spTree>
    <p:extLst>
      <p:ext uri="{BB962C8B-B14F-4D97-AF65-F5344CB8AC3E}">
        <p14:creationId xmlns:p14="http://schemas.microsoft.com/office/powerpoint/2010/main" val="231030903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41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The nutritional status of Tanzanian children has improved since 1991-92. In 1991-92, half of children were stunted compared to 34% in 2015-16. </a:t>
            </a:r>
          </a:p>
        </p:txBody>
      </p:sp>
      <p:sp>
        <p:nvSpPr>
          <p:cNvPr id="3041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502EA38-048D-40BB-8E2F-91F95EFFC0EE}" type="slidenum">
              <a:rPr lang="en-US" altLang="en-US" smtClean="0"/>
              <a:pPr fontAlgn="base">
                <a:spcBef>
                  <a:spcPct val="0"/>
                </a:spcBef>
                <a:spcAft>
                  <a:spcPct val="0"/>
                </a:spcAft>
              </a:pPr>
              <a:t>151</a:t>
            </a:fld>
            <a:endParaRPr lang="en-US" altLang="en-US" smtClean="0"/>
          </a:p>
        </p:txBody>
      </p:sp>
    </p:spTree>
    <p:extLst>
      <p:ext uri="{BB962C8B-B14F-4D97-AF65-F5344CB8AC3E}">
        <p14:creationId xmlns:p14="http://schemas.microsoft.com/office/powerpoint/2010/main" val="2791188413"/>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61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Tanzania’s stunting prevalence is in the lower end of the range of stunting prevalence among East African countries</a:t>
            </a:r>
          </a:p>
          <a:p>
            <a:pPr eaLnBrk="1" hangingPunct="1">
              <a:spcBef>
                <a:spcPct val="0"/>
              </a:spcBef>
            </a:pPr>
            <a:endParaRPr lang="en-US" altLang="en-US" smtClean="0"/>
          </a:p>
        </p:txBody>
      </p:sp>
      <p:sp>
        <p:nvSpPr>
          <p:cNvPr id="3061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0F6763E-B7D6-41D8-998A-597583F17ACD}" type="slidenum">
              <a:rPr lang="en-US" altLang="en-US" smtClean="0"/>
              <a:pPr fontAlgn="base">
                <a:spcBef>
                  <a:spcPct val="0"/>
                </a:spcBef>
                <a:spcAft>
                  <a:spcPct val="0"/>
                </a:spcAft>
              </a:pPr>
              <a:t>152</a:t>
            </a:fld>
            <a:endParaRPr lang="en-US" altLang="en-US" smtClean="0"/>
          </a:p>
        </p:txBody>
      </p:sp>
    </p:spTree>
    <p:extLst>
      <p:ext uri="{BB962C8B-B14F-4D97-AF65-F5344CB8AC3E}">
        <p14:creationId xmlns:p14="http://schemas.microsoft.com/office/powerpoint/2010/main" val="403038474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8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The 2015-16 TDHS-MIS also took weight and height measurements of women age 15-49. Just 10% of Tanzanian women are thin (BMI &lt;18.5), while 28% of women (BMI ≥25.0).  </a:t>
            </a:r>
          </a:p>
        </p:txBody>
      </p:sp>
      <p:sp>
        <p:nvSpPr>
          <p:cNvPr id="3082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F5D582F-EE12-4E70-B68D-5FB1251F1251}" type="slidenum">
              <a:rPr lang="en-US" altLang="en-US" smtClean="0"/>
              <a:pPr fontAlgn="base">
                <a:spcBef>
                  <a:spcPct val="0"/>
                </a:spcBef>
                <a:spcAft>
                  <a:spcPct val="0"/>
                </a:spcAft>
              </a:pPr>
              <a:t>153</a:t>
            </a:fld>
            <a:endParaRPr lang="en-US" altLang="en-US" smtClean="0"/>
          </a:p>
        </p:txBody>
      </p:sp>
    </p:spTree>
    <p:extLst>
      <p:ext uri="{BB962C8B-B14F-4D97-AF65-F5344CB8AC3E}">
        <p14:creationId xmlns:p14="http://schemas.microsoft.com/office/powerpoint/2010/main" val="261966447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02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In Tanzania, overweight/obesity has increased among women from 11% in 1991-92 to 28% in 2015-16. </a:t>
            </a:r>
          </a:p>
        </p:txBody>
      </p:sp>
      <p:sp>
        <p:nvSpPr>
          <p:cNvPr id="3102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558D847-B82D-4BC3-867E-9D20224F7795}" type="slidenum">
              <a:rPr lang="en-US" altLang="en-US" smtClean="0"/>
              <a:pPr fontAlgn="base">
                <a:spcBef>
                  <a:spcPct val="0"/>
                </a:spcBef>
                <a:spcAft>
                  <a:spcPct val="0"/>
                </a:spcAft>
              </a:pPr>
              <a:t>154</a:t>
            </a:fld>
            <a:endParaRPr lang="en-US" altLang="en-US" smtClean="0"/>
          </a:p>
        </p:txBody>
      </p:sp>
    </p:spTree>
    <p:extLst>
      <p:ext uri="{BB962C8B-B14F-4D97-AF65-F5344CB8AC3E}">
        <p14:creationId xmlns:p14="http://schemas.microsoft.com/office/powerpoint/2010/main" val="223627621"/>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23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D7938BD5-F905-4CD9-8A0C-6797C8AA0065}" type="slidenum">
              <a:rPr lang="en-US" smtClean="0"/>
              <a:pPr>
                <a:defRPr/>
              </a:pPr>
              <a:t>155</a:t>
            </a:fld>
            <a:endParaRPr lang="en-US"/>
          </a:p>
        </p:txBody>
      </p:sp>
    </p:spTree>
    <p:extLst>
      <p:ext uri="{BB962C8B-B14F-4D97-AF65-F5344CB8AC3E}">
        <p14:creationId xmlns:p14="http://schemas.microsoft.com/office/powerpoint/2010/main" val="960255586"/>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5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0A0D20A9-110F-418E-BA37-8069C6479586}" type="slidenum">
              <a:rPr lang="en-US" smtClean="0"/>
              <a:pPr>
                <a:defRPr/>
              </a:pPr>
              <a:t>157</a:t>
            </a:fld>
            <a:endParaRPr lang="en-US"/>
          </a:p>
        </p:txBody>
      </p:sp>
    </p:spTree>
    <p:extLst>
      <p:ext uri="{BB962C8B-B14F-4D97-AF65-F5344CB8AC3E}">
        <p14:creationId xmlns:p14="http://schemas.microsoft.com/office/powerpoint/2010/main" val="3578995723"/>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7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Nearly 3 in 4 Tanzanian households own at least one of any kind of mosquito net, and 2 in 3 own at least one insecticide-treated net (ITN). 6 in 10 households own at least one long lasting insecticidal net (LLIN).  An ITN refers to an insecticide-treated net, that is a net treated in a factory or soaked with insecticide in the past 12 months. An LLIN is treated in a factory and lasts for 3-5 years.</a:t>
            </a:r>
          </a:p>
        </p:txBody>
      </p:sp>
      <p:sp>
        <p:nvSpPr>
          <p:cNvPr id="4" name="Slide Number Placeholder 3"/>
          <p:cNvSpPr>
            <a:spLocks noGrp="1"/>
          </p:cNvSpPr>
          <p:nvPr>
            <p:ph type="sldNum" sz="quarter" idx="5"/>
          </p:nvPr>
        </p:nvSpPr>
        <p:spPr/>
        <p:txBody>
          <a:bodyPr/>
          <a:lstStyle/>
          <a:p>
            <a:pPr>
              <a:defRPr/>
            </a:pPr>
            <a:fld id="{089FAED6-53C1-4440-92E3-D09DF2302A39}" type="slidenum">
              <a:rPr lang="en-US" smtClean="0"/>
              <a:pPr>
                <a:defRPr/>
              </a:pPr>
              <a:t>158</a:t>
            </a:fld>
            <a:endParaRPr lang="en-US"/>
          </a:p>
        </p:txBody>
      </p:sp>
    </p:spTree>
    <p:extLst>
      <p:ext uri="{BB962C8B-B14F-4D97-AF65-F5344CB8AC3E}">
        <p14:creationId xmlns:p14="http://schemas.microsoft.com/office/powerpoint/2010/main" val="205306605"/>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19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Regionally, ITN ownership varies drastically, from a low of 29% in Rukwa and Singida to a high of 98% in Simiyu. </a:t>
            </a:r>
          </a:p>
          <a:p>
            <a:pPr eaLnBrk="1" hangingPunct="1">
              <a:spcBef>
                <a:spcPct val="0"/>
              </a:spcBef>
            </a:pPr>
            <a:endParaRPr lang="en-US" altLang="en-US" smtClean="0"/>
          </a:p>
          <a:p>
            <a:pPr eaLnBrk="1" hangingPunct="1">
              <a:spcBef>
                <a:spcPct val="0"/>
              </a:spcBef>
            </a:pPr>
            <a:endParaRPr lang="en-US" altLang="en-US" smtClean="0"/>
          </a:p>
        </p:txBody>
      </p:sp>
      <p:sp>
        <p:nvSpPr>
          <p:cNvPr id="3194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A0416CE-9084-428D-A7D3-AC77976EE6A3}" type="slidenum">
              <a:rPr lang="en-US" altLang="en-US" smtClean="0"/>
              <a:pPr fontAlgn="base">
                <a:spcBef>
                  <a:spcPct val="0"/>
                </a:spcBef>
                <a:spcAft>
                  <a:spcPct val="0"/>
                </a:spcAft>
              </a:pPr>
              <a:t>159</a:t>
            </a:fld>
            <a:endParaRPr lang="en-US" altLang="en-US" smtClean="0"/>
          </a:p>
        </p:txBody>
      </p:sp>
    </p:spTree>
    <p:extLst>
      <p:ext uri="{BB962C8B-B14F-4D97-AF65-F5344CB8AC3E}">
        <p14:creationId xmlns:p14="http://schemas.microsoft.com/office/powerpoint/2010/main" val="23304423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Only 23% of households have electricity in Tanzania. Electricity is more common in urban nmainland areas (56%) and Zanzibar (47%) than in rural mainland areas (5%).</a:t>
            </a:r>
          </a:p>
        </p:txBody>
      </p:sp>
      <p:sp>
        <p:nvSpPr>
          <p:cNvPr id="4" name="Slide Number Placeholder 3"/>
          <p:cNvSpPr>
            <a:spLocks noGrp="1"/>
          </p:cNvSpPr>
          <p:nvPr>
            <p:ph type="sldNum" sz="quarter" idx="5"/>
          </p:nvPr>
        </p:nvSpPr>
        <p:spPr/>
        <p:txBody>
          <a:bodyPr/>
          <a:lstStyle/>
          <a:p>
            <a:pPr>
              <a:defRPr/>
            </a:pPr>
            <a:fld id="{CA95AB9F-8D50-4265-9704-C52D4C240BEC}" type="slidenum">
              <a:rPr lang="en-US" smtClean="0"/>
              <a:pPr>
                <a:defRPr/>
              </a:pPr>
              <a:t>21</a:t>
            </a:fld>
            <a:endParaRPr lang="en-US"/>
          </a:p>
        </p:txBody>
      </p:sp>
    </p:spTree>
    <p:extLst>
      <p:ext uri="{BB962C8B-B14F-4D97-AF65-F5344CB8AC3E}">
        <p14:creationId xmlns:p14="http://schemas.microsoft.com/office/powerpoint/2010/main" val="1577603922"/>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15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ITN ownership of at least one ITN has increased from 23% in 2004-05. Ownership decreased, however, since 2011-12, when 91% of households had at least one ITN. </a:t>
            </a:r>
          </a:p>
        </p:txBody>
      </p:sp>
      <p:sp>
        <p:nvSpPr>
          <p:cNvPr id="3215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4955C20-B5D3-4F24-BC7A-210D54BADAE3}" type="slidenum">
              <a:rPr lang="en-US" altLang="en-US" smtClean="0"/>
              <a:pPr fontAlgn="base">
                <a:spcBef>
                  <a:spcPct val="0"/>
                </a:spcBef>
                <a:spcAft>
                  <a:spcPct val="0"/>
                </a:spcAft>
              </a:pPr>
              <a:t>160</a:t>
            </a:fld>
            <a:endParaRPr lang="en-US" altLang="en-US" smtClean="0"/>
          </a:p>
        </p:txBody>
      </p:sp>
    </p:spTree>
    <p:extLst>
      <p:ext uri="{BB962C8B-B14F-4D97-AF65-F5344CB8AC3E}">
        <p14:creationId xmlns:p14="http://schemas.microsoft.com/office/powerpoint/2010/main" val="165624407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35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While 66% of households own at least one ITN, only 39% of households have enough ITNs to cover each household member, assuming one ITN is used by two people. Among the household population, 56% has access to an ITN – could sleep under an ITN if each ITN in the household were used by up to 2 people. 49% slept under an ITN the night before the survey.</a:t>
            </a:r>
          </a:p>
        </p:txBody>
      </p:sp>
      <p:sp>
        <p:nvSpPr>
          <p:cNvPr id="4" name="Slide Number Placeholder 3"/>
          <p:cNvSpPr>
            <a:spLocks noGrp="1"/>
          </p:cNvSpPr>
          <p:nvPr>
            <p:ph type="sldNum" sz="quarter" idx="5"/>
          </p:nvPr>
        </p:nvSpPr>
        <p:spPr/>
        <p:txBody>
          <a:bodyPr/>
          <a:lstStyle/>
          <a:p>
            <a:pPr>
              <a:defRPr/>
            </a:pPr>
            <a:fld id="{9CA09B10-CF9D-45BA-A46B-8A43FD6364B2}" type="slidenum">
              <a:rPr lang="en-US" smtClean="0"/>
              <a:pPr>
                <a:defRPr/>
              </a:pPr>
              <a:t>161</a:t>
            </a:fld>
            <a:endParaRPr lang="en-US"/>
          </a:p>
        </p:txBody>
      </p:sp>
    </p:spTree>
    <p:extLst>
      <p:ext uri="{BB962C8B-B14F-4D97-AF65-F5344CB8AC3E}">
        <p14:creationId xmlns:p14="http://schemas.microsoft.com/office/powerpoint/2010/main" val="1367979173"/>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56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Among all households in Tanzania, 49% of households had all household members sleeping under an ITN the night before the survey. Net use is slightly higher among children under age 5 and pregnant women—the groups most at risk from malaria.</a:t>
            </a:r>
          </a:p>
          <a:p>
            <a:pPr eaLnBrk="1" hangingPunct="1">
              <a:spcBef>
                <a:spcPct val="0"/>
              </a:spcBef>
            </a:pPr>
            <a:endParaRPr lang="en-US" altLang="en-US" smtClean="0"/>
          </a:p>
          <a:p>
            <a:pPr eaLnBrk="1" hangingPunct="1">
              <a:spcBef>
                <a:spcPct val="0"/>
              </a:spcBef>
            </a:pPr>
            <a:r>
              <a:rPr lang="en-US" altLang="en-US" smtClean="0"/>
              <a:t>Owning a net does not automatically mean families use it.  70% of family members slept under a net the night before the survey in households that owned a net. 74% of both children under 5 and pregnant women in households with an ITN slept under an ITN the night before the survey.</a:t>
            </a:r>
          </a:p>
        </p:txBody>
      </p:sp>
      <p:sp>
        <p:nvSpPr>
          <p:cNvPr id="3256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94C5635-6771-40C1-B12F-D1A909FDBE15}" type="slidenum">
              <a:rPr lang="en-US" altLang="en-US" smtClean="0"/>
              <a:pPr fontAlgn="base">
                <a:spcBef>
                  <a:spcPct val="0"/>
                </a:spcBef>
                <a:spcAft>
                  <a:spcPct val="0"/>
                </a:spcAft>
              </a:pPr>
              <a:t>162</a:t>
            </a:fld>
            <a:endParaRPr lang="en-US" altLang="en-US" smtClean="0"/>
          </a:p>
        </p:txBody>
      </p:sp>
    </p:spTree>
    <p:extLst>
      <p:ext uri="{BB962C8B-B14F-4D97-AF65-F5344CB8AC3E}">
        <p14:creationId xmlns:p14="http://schemas.microsoft.com/office/powerpoint/2010/main" val="288256847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6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54% of children in Tanzania slept under an ITN the night before the survey. Net usage among children under 5 is lowest in Manyara (17%) and highest in Katavi (88%).</a:t>
            </a:r>
          </a:p>
          <a:p>
            <a:pPr eaLnBrk="1" hangingPunct="1">
              <a:spcBef>
                <a:spcPct val="0"/>
              </a:spcBef>
            </a:pPr>
            <a:endParaRPr lang="en-US" altLang="en-US" smtClean="0"/>
          </a:p>
          <a:p>
            <a:pPr eaLnBrk="1" hangingPunct="1">
              <a:spcBef>
                <a:spcPct val="0"/>
              </a:spcBef>
            </a:pPr>
            <a:endParaRPr lang="en-US" altLang="en-US" smtClean="0"/>
          </a:p>
        </p:txBody>
      </p:sp>
      <p:sp>
        <p:nvSpPr>
          <p:cNvPr id="3276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E6314349-FFF2-49B3-AB6B-FA301B0CE906}" type="slidenum">
              <a:rPr lang="en-US" altLang="en-US" smtClean="0"/>
              <a:pPr fontAlgn="base">
                <a:spcBef>
                  <a:spcPct val="0"/>
                </a:spcBef>
                <a:spcAft>
                  <a:spcPct val="0"/>
                </a:spcAft>
              </a:pPr>
              <a:t>163</a:t>
            </a:fld>
            <a:endParaRPr lang="en-US" altLang="en-US" smtClean="0"/>
          </a:p>
        </p:txBody>
      </p:sp>
    </p:spTree>
    <p:extLst>
      <p:ext uri="{BB962C8B-B14F-4D97-AF65-F5344CB8AC3E}">
        <p14:creationId xmlns:p14="http://schemas.microsoft.com/office/powerpoint/2010/main" val="198754452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9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Use of ITNs by vulnerable populations has increased from 2004-05 when 16% of both children and pregnant women slept under an ITN the night before the survey. ITN use by children and pregnant women has decreased since 2011-12, when over 70% of both vulnerable groups slept under an ITN the night before the survey. </a:t>
            </a:r>
          </a:p>
        </p:txBody>
      </p:sp>
      <p:sp>
        <p:nvSpPr>
          <p:cNvPr id="3297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D5DC8D6-40E5-43B0-8B69-253C066B48F5}" type="slidenum">
              <a:rPr lang="en-US" altLang="en-US" smtClean="0"/>
              <a:pPr fontAlgn="base">
                <a:spcBef>
                  <a:spcPct val="0"/>
                </a:spcBef>
                <a:spcAft>
                  <a:spcPct val="0"/>
                </a:spcAft>
              </a:pPr>
              <a:t>164</a:t>
            </a:fld>
            <a:endParaRPr lang="en-US" altLang="en-US" smtClean="0"/>
          </a:p>
        </p:txBody>
      </p:sp>
    </p:spTree>
    <p:extLst>
      <p:ext uri="{BB962C8B-B14F-4D97-AF65-F5344CB8AC3E}">
        <p14:creationId xmlns:p14="http://schemas.microsoft.com/office/powerpoint/2010/main" val="82915677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17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Overall, 6% of Tanzanian homes had their interior walls sprayed in the 12 months before the survey. Lake Zone and Zanzibar have been specifically targeted for IRS. </a:t>
            </a:r>
          </a:p>
          <a:p>
            <a:r>
              <a:rPr lang="en-US" altLang="en-US" smtClean="0"/>
              <a:t> 66% of households are protected either by owning an ITN or having received IRS in the past 6 months.  </a:t>
            </a:r>
          </a:p>
        </p:txBody>
      </p:sp>
      <p:sp>
        <p:nvSpPr>
          <p:cNvPr id="4" name="Slide Number Placeholder 3"/>
          <p:cNvSpPr>
            <a:spLocks noGrp="1"/>
          </p:cNvSpPr>
          <p:nvPr>
            <p:ph type="sldNum" sz="quarter" idx="5"/>
          </p:nvPr>
        </p:nvSpPr>
        <p:spPr/>
        <p:txBody>
          <a:bodyPr/>
          <a:lstStyle/>
          <a:p>
            <a:pPr>
              <a:defRPr/>
            </a:pPr>
            <a:fld id="{ED0B92D7-7588-40EC-9554-A9078789B47D}" type="slidenum">
              <a:rPr lang="en-US" smtClean="0"/>
              <a:pPr>
                <a:defRPr/>
              </a:pPr>
              <a:t>165</a:t>
            </a:fld>
            <a:endParaRPr lang="en-US"/>
          </a:p>
        </p:txBody>
      </p:sp>
    </p:spTree>
    <p:extLst>
      <p:ext uri="{BB962C8B-B14F-4D97-AF65-F5344CB8AC3E}">
        <p14:creationId xmlns:p14="http://schemas.microsoft.com/office/powerpoint/2010/main" val="1681840597"/>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38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 35% of women reported taking 2 or more doses of SP during their last pregnancy and at least one dose during an ANC visit. Less than one in five women had 3+ doses during at least one ANC visit. Women in urban Mainland areas have higher rates of both IPTp2 and IPTp3 compared to women in rural Mainland areas. In Zanzibar, 13% of women took 2 or more doses, and 6% took 3 or more. </a:t>
            </a:r>
          </a:p>
        </p:txBody>
      </p:sp>
      <p:sp>
        <p:nvSpPr>
          <p:cNvPr id="4" name="Slide Number Placeholder 3"/>
          <p:cNvSpPr>
            <a:spLocks noGrp="1"/>
          </p:cNvSpPr>
          <p:nvPr>
            <p:ph type="sldNum" sz="quarter" idx="5"/>
          </p:nvPr>
        </p:nvSpPr>
        <p:spPr/>
        <p:txBody>
          <a:bodyPr/>
          <a:lstStyle/>
          <a:p>
            <a:pPr>
              <a:defRPr/>
            </a:pPr>
            <a:fld id="{60327BB0-8452-475A-BEEE-1D6BE71B6D4B}" type="slidenum">
              <a:rPr lang="en-US" smtClean="0"/>
              <a:pPr>
                <a:defRPr/>
              </a:pPr>
              <a:t>166</a:t>
            </a:fld>
            <a:endParaRPr lang="en-US"/>
          </a:p>
        </p:txBody>
      </p:sp>
    </p:spTree>
    <p:extLst>
      <p:ext uri="{BB962C8B-B14F-4D97-AF65-F5344CB8AC3E}">
        <p14:creationId xmlns:p14="http://schemas.microsoft.com/office/powerpoint/2010/main" val="26838940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58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The 2015-16 TDHS MIS results show improvements in IPTp2 and IPTp3 since 2004-05. Women who reported taking 2+ doses and received at least one during ANC has increased from 15% in 2004-05 to the current level of 55% in 2015-16. While it is still low, women who reported taking 3+ doses and received at least one during ANC more than doubled, increasing from 3% in 2004-05 to 8% in 20116.</a:t>
            </a:r>
          </a:p>
        </p:txBody>
      </p:sp>
      <p:sp>
        <p:nvSpPr>
          <p:cNvPr id="4" name="Slide Number Placeholder 3"/>
          <p:cNvSpPr>
            <a:spLocks noGrp="1"/>
          </p:cNvSpPr>
          <p:nvPr>
            <p:ph type="sldNum" sz="quarter" idx="5"/>
          </p:nvPr>
        </p:nvSpPr>
        <p:spPr/>
        <p:txBody>
          <a:bodyPr/>
          <a:lstStyle/>
          <a:p>
            <a:pPr>
              <a:defRPr/>
            </a:pPr>
            <a:fld id="{554A3903-12C4-47F3-9C42-B0BC201B29C9}" type="slidenum">
              <a:rPr lang="en-US" smtClean="0"/>
              <a:pPr>
                <a:defRPr/>
              </a:pPr>
              <a:t>167</a:t>
            </a:fld>
            <a:endParaRPr lang="en-US"/>
          </a:p>
        </p:txBody>
      </p:sp>
    </p:spTree>
    <p:extLst>
      <p:ext uri="{BB962C8B-B14F-4D97-AF65-F5344CB8AC3E}">
        <p14:creationId xmlns:p14="http://schemas.microsoft.com/office/powerpoint/2010/main" val="263437908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9D70C9AA-A5D2-4E6D-82B6-EC9B11963874}" type="slidenum">
              <a:rPr lang="en-US" smtClean="0"/>
              <a:pPr>
                <a:defRPr/>
              </a:pPr>
              <a:t>168</a:t>
            </a:fld>
            <a:endParaRPr lang="en-US"/>
          </a:p>
        </p:txBody>
      </p:sp>
    </p:spTree>
    <p:extLst>
      <p:ext uri="{BB962C8B-B14F-4D97-AF65-F5344CB8AC3E}">
        <p14:creationId xmlns:p14="http://schemas.microsoft.com/office/powerpoint/2010/main" val="134726665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99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18% of children had fever within the 2 weeks before the survey. Of these children, 80% were taken to a health facility, provider, or pharmacy for treatment or advice (and 45% were taken the same or next day after the fever began). 36% of had their blood taken from finger or heel for testing. Half were given antimalarials. </a:t>
            </a:r>
          </a:p>
        </p:txBody>
      </p:sp>
      <p:sp>
        <p:nvSpPr>
          <p:cNvPr id="3399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2F53D1-C0A4-4C4B-8762-F6AE63259046}" type="slidenum">
              <a:rPr lang="en-US" altLang="en-US" smtClean="0"/>
              <a:pPr fontAlgn="base">
                <a:spcBef>
                  <a:spcPct val="0"/>
                </a:spcBef>
                <a:spcAft>
                  <a:spcPct val="0"/>
                </a:spcAft>
              </a:pPr>
              <a:t>169</a:t>
            </a:fld>
            <a:endParaRPr lang="en-US" altLang="en-US" smtClean="0"/>
          </a:p>
        </p:txBody>
      </p:sp>
    </p:spTree>
    <p:extLst>
      <p:ext uri="{BB962C8B-B14F-4D97-AF65-F5344CB8AC3E}">
        <p14:creationId xmlns:p14="http://schemas.microsoft.com/office/powerpoint/2010/main" val="37743921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30275">
              <a:spcBef>
                <a:spcPct val="0"/>
              </a:spcBef>
            </a:pPr>
            <a:r>
              <a:rPr lang="en-US" altLang="en-US" smtClean="0"/>
              <a:t>Mobile phones, radios, and televisions are the most common devices possessed by most households for information and communication. Nearly 8 in 10 households have a mobile phone. Urban mainland and Zanzibar households are more likely to have a mobile phone (92% and 93%, respectively) than rural mainland households (70%). More than half of households own a radio. Only 20% of households have a television. 39% of households own bicycle, more than a motorcycle/scooter (9%).</a:t>
            </a:r>
          </a:p>
        </p:txBody>
      </p:sp>
      <p:sp>
        <p:nvSpPr>
          <p:cNvPr id="4" name="Slide Number Placeholder 3"/>
          <p:cNvSpPr>
            <a:spLocks noGrp="1"/>
          </p:cNvSpPr>
          <p:nvPr>
            <p:ph type="sldNum" sz="quarter" idx="5"/>
          </p:nvPr>
        </p:nvSpPr>
        <p:spPr/>
        <p:txBody>
          <a:bodyPr/>
          <a:lstStyle/>
          <a:p>
            <a:pPr>
              <a:defRPr/>
            </a:pPr>
            <a:fld id="{80178168-AD85-4379-94DE-7D49333BCC6A}" type="slidenum">
              <a:rPr lang="en-US" smtClean="0"/>
              <a:pPr>
                <a:defRPr/>
              </a:pPr>
              <a:t>22</a:t>
            </a:fld>
            <a:endParaRPr lang="en-US"/>
          </a:p>
        </p:txBody>
      </p:sp>
    </p:spTree>
    <p:extLst>
      <p:ext uri="{BB962C8B-B14F-4D97-AF65-F5344CB8AC3E}">
        <p14:creationId xmlns:p14="http://schemas.microsoft.com/office/powerpoint/2010/main" val="34635174"/>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20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This slide shows that ACTs are the most common type of antimalarial drugs given to children.</a:t>
            </a:r>
          </a:p>
        </p:txBody>
      </p:sp>
      <p:sp>
        <p:nvSpPr>
          <p:cNvPr id="3420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B3FEA4F-614C-4064-BD9E-C886A660DADC}" type="slidenum">
              <a:rPr lang="en-US" altLang="en-US" smtClean="0"/>
              <a:pPr fontAlgn="base">
                <a:spcBef>
                  <a:spcPct val="0"/>
                </a:spcBef>
                <a:spcAft>
                  <a:spcPct val="0"/>
                </a:spcAft>
              </a:pPr>
              <a:t>170</a:t>
            </a:fld>
            <a:endParaRPr lang="en-US" altLang="en-US" smtClean="0"/>
          </a:p>
        </p:txBody>
      </p:sp>
    </p:spTree>
    <p:extLst>
      <p:ext uri="{BB962C8B-B14F-4D97-AF65-F5344CB8AC3E}">
        <p14:creationId xmlns:p14="http://schemas.microsoft.com/office/powerpoint/2010/main" val="109430020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40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9BBD0A91-5F66-4BDF-A9DC-B1E2C4DF3CAD}" type="slidenum">
              <a:rPr lang="en-US" smtClean="0"/>
              <a:pPr>
                <a:defRPr/>
              </a:pPr>
              <a:t>171</a:t>
            </a:fld>
            <a:endParaRPr lang="en-US"/>
          </a:p>
        </p:txBody>
      </p:sp>
    </p:spTree>
    <p:extLst>
      <p:ext uri="{BB962C8B-B14F-4D97-AF65-F5344CB8AC3E}">
        <p14:creationId xmlns:p14="http://schemas.microsoft.com/office/powerpoint/2010/main" val="1832600499"/>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61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F132AD28-AD46-4A97-8976-CC63176B6219}" type="slidenum">
              <a:rPr lang="en-US" smtClean="0"/>
              <a:pPr>
                <a:defRPr/>
              </a:pPr>
              <a:t>172</a:t>
            </a:fld>
            <a:endParaRPr lang="en-US"/>
          </a:p>
        </p:txBody>
      </p:sp>
    </p:spTree>
    <p:extLst>
      <p:ext uri="{BB962C8B-B14F-4D97-AF65-F5344CB8AC3E}">
        <p14:creationId xmlns:p14="http://schemas.microsoft.com/office/powerpoint/2010/main" val="19536255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39D763F8-08CE-44BC-8548-62809A704501}" type="slidenum">
              <a:rPr lang="en-US" smtClean="0"/>
              <a:pPr fontAlgn="base">
                <a:spcBef>
                  <a:spcPct val="0"/>
                </a:spcBef>
                <a:spcAft>
                  <a:spcPct val="0"/>
                </a:spcAft>
                <a:defRPr/>
              </a:pPr>
              <a:t>173</a:t>
            </a:fld>
            <a:endParaRPr lang="en-US" smtClean="0"/>
          </a:p>
        </p:txBody>
      </p:sp>
      <p:sp>
        <p:nvSpPr>
          <p:cNvPr id="3481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1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GB" altLang="en-US" smtClean="0"/>
              <a:t> Overall, 5% of Tanzanian children have low haemoglobin. Children age 9-11 months are most likely to have low haemoglobin compared with other children.  </a:t>
            </a:r>
          </a:p>
        </p:txBody>
      </p:sp>
    </p:spTree>
    <p:extLst>
      <p:ext uri="{BB962C8B-B14F-4D97-AF65-F5344CB8AC3E}">
        <p14:creationId xmlns:p14="http://schemas.microsoft.com/office/powerpoint/2010/main" val="20541882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02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Regionally, low haemoglobbin among children ranges from a low of &lt;1% in Njombe and Singida to a high of 11% in Geita. </a:t>
            </a:r>
          </a:p>
          <a:p>
            <a:pPr eaLnBrk="1" hangingPunct="1">
              <a:spcBef>
                <a:spcPct val="0"/>
              </a:spcBef>
            </a:pPr>
            <a:endParaRPr lang="en-US" altLang="en-US" smtClean="0"/>
          </a:p>
          <a:p>
            <a:pPr eaLnBrk="1" hangingPunct="1">
              <a:spcBef>
                <a:spcPct val="0"/>
              </a:spcBef>
            </a:pPr>
            <a:endParaRPr lang="en-US" altLang="en-US" smtClean="0"/>
          </a:p>
        </p:txBody>
      </p:sp>
      <p:sp>
        <p:nvSpPr>
          <p:cNvPr id="3502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797417B-43E5-4B57-A9DC-C056E253E7F0}" type="slidenum">
              <a:rPr lang="en-US" altLang="en-US" smtClean="0"/>
              <a:pPr fontAlgn="base">
                <a:spcBef>
                  <a:spcPct val="0"/>
                </a:spcBef>
                <a:spcAft>
                  <a:spcPct val="0"/>
                </a:spcAft>
              </a:pPr>
              <a:t>174</a:t>
            </a:fld>
            <a:endParaRPr lang="en-US" altLang="en-US" smtClean="0"/>
          </a:p>
        </p:txBody>
      </p:sp>
    </p:spTree>
    <p:extLst>
      <p:ext uri="{BB962C8B-B14F-4D97-AF65-F5344CB8AC3E}">
        <p14:creationId xmlns:p14="http://schemas.microsoft.com/office/powerpoint/2010/main" val="2037353904"/>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22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This presentation will only present prevalence numbers from Rapid Diagnostic Tests (RDT).</a:t>
            </a:r>
          </a:p>
        </p:txBody>
      </p:sp>
      <p:sp>
        <p:nvSpPr>
          <p:cNvPr id="4" name="Slide Number Placeholder 3"/>
          <p:cNvSpPr>
            <a:spLocks noGrp="1"/>
          </p:cNvSpPr>
          <p:nvPr>
            <p:ph type="sldNum" sz="quarter" idx="5"/>
          </p:nvPr>
        </p:nvSpPr>
        <p:spPr/>
        <p:txBody>
          <a:bodyPr/>
          <a:lstStyle/>
          <a:p>
            <a:pPr>
              <a:defRPr/>
            </a:pPr>
            <a:fld id="{12593160-4500-4075-B9FA-C95ED2639554}" type="slidenum">
              <a:rPr lang="en-US" smtClean="0"/>
              <a:pPr>
                <a:defRPr/>
              </a:pPr>
              <a:t>175</a:t>
            </a:fld>
            <a:endParaRPr lang="en-US"/>
          </a:p>
        </p:txBody>
      </p:sp>
    </p:spTree>
    <p:extLst>
      <p:ext uri="{BB962C8B-B14F-4D97-AF65-F5344CB8AC3E}">
        <p14:creationId xmlns:p14="http://schemas.microsoft.com/office/powerpoint/2010/main" val="373295751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03048B7F-D98F-41E5-85CD-697478ED0E77}" type="slidenum">
              <a:rPr lang="en-US" smtClean="0"/>
              <a:pPr fontAlgn="base">
                <a:spcBef>
                  <a:spcPct val="0"/>
                </a:spcBef>
                <a:spcAft>
                  <a:spcPct val="0"/>
                </a:spcAft>
                <a:defRPr/>
              </a:pPr>
              <a:t>176</a:t>
            </a:fld>
            <a:endParaRPr lang="en-US" smtClean="0"/>
          </a:p>
        </p:txBody>
      </p:sp>
      <p:sp>
        <p:nvSpPr>
          <p:cNvPr id="3543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43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Overall, 14% of Tanzanian children age 6-59 months tested positive for malaria by RDT. A lower percentage of children tested positive for malaria by microscopy – 6%. Regardless of the type of test, malaria prevalence generally increases with age. Malaria prevalence is generally highest among children age 48-59 months. </a:t>
            </a:r>
          </a:p>
        </p:txBody>
      </p:sp>
    </p:spTree>
    <p:extLst>
      <p:ext uri="{BB962C8B-B14F-4D97-AF65-F5344CB8AC3E}">
        <p14:creationId xmlns:p14="http://schemas.microsoft.com/office/powerpoint/2010/main" val="128391595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63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6C9B0CFF-CE59-49F1-826D-9F4A98729CCC}" type="slidenum">
              <a:rPr lang="en-US" smtClean="0"/>
              <a:pPr>
                <a:defRPr/>
              </a:pPr>
              <a:t>177</a:t>
            </a:fld>
            <a:endParaRPr lang="en-US"/>
          </a:p>
        </p:txBody>
      </p:sp>
    </p:spTree>
    <p:extLst>
      <p:ext uri="{BB962C8B-B14F-4D97-AF65-F5344CB8AC3E}">
        <p14:creationId xmlns:p14="http://schemas.microsoft.com/office/powerpoint/2010/main" val="1870846103"/>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7CB9525-D16D-4D49-B562-9F809E2F6501}" type="slidenum">
              <a:rPr lang="en-US" altLang="en-US" smtClean="0"/>
              <a:pPr fontAlgn="base">
                <a:spcBef>
                  <a:spcPct val="0"/>
                </a:spcBef>
                <a:spcAft>
                  <a:spcPct val="0"/>
                </a:spcAft>
              </a:pPr>
              <a:t>178</a:t>
            </a:fld>
            <a:endParaRPr lang="en-US" altLang="en-US" smtClean="0"/>
          </a:p>
        </p:txBody>
      </p:sp>
      <p:sp>
        <p:nvSpPr>
          <p:cNvPr id="35840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840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 Overall, 14% of Tanzanian children age 6-59 months 5 tested positive for malaria by microscopy. Malaria prevalence is higher among children living in rural Mainland areas compared to children living in urban Mainland areas. Malaria prevalence is very low in Zanzibar. </a:t>
            </a:r>
          </a:p>
        </p:txBody>
      </p:sp>
    </p:spTree>
    <p:extLst>
      <p:ext uri="{BB962C8B-B14F-4D97-AF65-F5344CB8AC3E}">
        <p14:creationId xmlns:p14="http://schemas.microsoft.com/office/powerpoint/2010/main" val="4212914842"/>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DE5EE6BC-A74B-45F7-A8ED-B4B6D0311B03}" type="slidenum">
              <a:rPr lang="en-US" smtClean="0"/>
              <a:pPr fontAlgn="base">
                <a:spcBef>
                  <a:spcPct val="0"/>
                </a:spcBef>
                <a:spcAft>
                  <a:spcPct val="0"/>
                </a:spcAft>
                <a:defRPr/>
              </a:pPr>
              <a:t>179</a:t>
            </a:fld>
            <a:endParaRPr lang="en-US" smtClean="0"/>
          </a:p>
        </p:txBody>
      </p:sp>
      <p:sp>
        <p:nvSpPr>
          <p:cNvPr id="3604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04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latin typeface="Arial" panose="020B0604020202020204" pitchFamily="34" charset="0"/>
                <a:cs typeface="Arial" panose="020B0604020202020204" pitchFamily="34" charset="0"/>
              </a:rPr>
              <a:t>Malaria prevalence in children decreases dramatically with household wealth. 23% of children living in the poorest households have malaria compared to 1% of children in the wealthiest households. </a:t>
            </a:r>
          </a:p>
        </p:txBody>
      </p:sp>
    </p:spTree>
    <p:extLst>
      <p:ext uri="{BB962C8B-B14F-4D97-AF65-F5344CB8AC3E}">
        <p14:creationId xmlns:p14="http://schemas.microsoft.com/office/powerpoint/2010/main" val="4554150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058297AD-5127-4BB2-B39A-2C64DBE2647C}" type="slidenum">
              <a:rPr lang="en-US" smtClean="0"/>
              <a:pPr>
                <a:defRPr/>
              </a:pPr>
              <a:t>23</a:t>
            </a:fld>
            <a:endParaRPr lang="en-US"/>
          </a:p>
        </p:txBody>
      </p:sp>
    </p:spTree>
    <p:extLst>
      <p:ext uri="{BB962C8B-B14F-4D97-AF65-F5344CB8AC3E}">
        <p14:creationId xmlns:p14="http://schemas.microsoft.com/office/powerpoint/2010/main" val="26394511"/>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24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Regionally, malaria prevalence varies from less than 1% in Zanzibar and several Mainland regions, to a high of 41% in Kagera. </a:t>
            </a:r>
          </a:p>
          <a:p>
            <a:pPr eaLnBrk="1" hangingPunct="1">
              <a:spcBef>
                <a:spcPct val="0"/>
              </a:spcBef>
            </a:pPr>
            <a:endParaRPr lang="en-US" altLang="en-US" smtClean="0"/>
          </a:p>
          <a:p>
            <a:pPr eaLnBrk="1" hangingPunct="1">
              <a:spcBef>
                <a:spcPct val="0"/>
              </a:spcBef>
            </a:pPr>
            <a:endParaRPr lang="en-US" altLang="en-US" smtClean="0"/>
          </a:p>
        </p:txBody>
      </p:sp>
      <p:sp>
        <p:nvSpPr>
          <p:cNvPr id="3625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BB4995F-9B51-4400-8B09-5A1137912617}" type="slidenum">
              <a:rPr lang="en-US" altLang="en-US" smtClean="0"/>
              <a:pPr fontAlgn="base">
                <a:spcBef>
                  <a:spcPct val="0"/>
                </a:spcBef>
                <a:spcAft>
                  <a:spcPct val="0"/>
                </a:spcAft>
              </a:pPr>
              <a:t>180</a:t>
            </a:fld>
            <a:endParaRPr lang="en-US" altLang="en-US" smtClean="0"/>
          </a:p>
        </p:txBody>
      </p:sp>
    </p:spTree>
    <p:extLst>
      <p:ext uri="{BB962C8B-B14F-4D97-AF65-F5344CB8AC3E}">
        <p14:creationId xmlns:p14="http://schemas.microsoft.com/office/powerpoint/2010/main" val="192131223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45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C998A42E-141B-4494-B69E-D2EC1B6BC684}" type="slidenum">
              <a:rPr lang="en-US" smtClean="0"/>
              <a:pPr>
                <a:defRPr/>
              </a:pPr>
              <a:t>181</a:t>
            </a:fld>
            <a:endParaRPr lang="en-US"/>
          </a:p>
        </p:txBody>
      </p:sp>
    </p:spTree>
    <p:extLst>
      <p:ext uri="{BB962C8B-B14F-4D97-AF65-F5344CB8AC3E}">
        <p14:creationId xmlns:p14="http://schemas.microsoft.com/office/powerpoint/2010/main" val="65887459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65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65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9EFE0D42-E7F1-4497-8A38-E83A602EEA5D}" type="slidenum">
              <a:rPr lang="en-US" smtClean="0"/>
              <a:pPr>
                <a:defRPr/>
              </a:pPr>
              <a:t>182</a:t>
            </a:fld>
            <a:endParaRPr lang="en-US"/>
          </a:p>
        </p:txBody>
      </p:sp>
    </p:spTree>
    <p:extLst>
      <p:ext uri="{BB962C8B-B14F-4D97-AF65-F5344CB8AC3E}">
        <p14:creationId xmlns:p14="http://schemas.microsoft.com/office/powerpoint/2010/main" val="4131577004"/>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77% of women cited fever as a symptom of malaria in young children. </a:t>
            </a:r>
          </a:p>
        </p:txBody>
      </p:sp>
      <p:sp>
        <p:nvSpPr>
          <p:cNvPr id="3686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EB2A286-C725-407D-B05A-9B385D9D96DD}" type="slidenum">
              <a:rPr lang="en-US" altLang="en-US" smtClean="0"/>
              <a:pPr fontAlgn="base">
                <a:spcBef>
                  <a:spcPct val="0"/>
                </a:spcBef>
                <a:spcAft>
                  <a:spcPct val="0"/>
                </a:spcAft>
              </a:pPr>
              <a:t>183</a:t>
            </a:fld>
            <a:endParaRPr lang="en-US" altLang="en-US" smtClean="0"/>
          </a:p>
        </p:txBody>
      </p:sp>
    </p:spTree>
    <p:extLst>
      <p:ext uri="{BB962C8B-B14F-4D97-AF65-F5344CB8AC3E}">
        <p14:creationId xmlns:p14="http://schemas.microsoft.com/office/powerpoint/2010/main" val="468983634"/>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06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9 in 10 women and men say there are ways to avoid getting malaria. Nearly all of these know that sleeping under a mosquito net can prevent malaria. 20% of women and 25% of men cited keeping surroundings clean as a way of avoiding malaria, showing that there are still some challenges in communicating information about malaria transmission and prevention. </a:t>
            </a:r>
          </a:p>
        </p:txBody>
      </p:sp>
      <p:sp>
        <p:nvSpPr>
          <p:cNvPr id="3706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F205F84-9200-4733-B3AB-8FEC656513EC}" type="slidenum">
              <a:rPr lang="en-US" altLang="en-US" smtClean="0"/>
              <a:pPr fontAlgn="base">
                <a:spcBef>
                  <a:spcPct val="0"/>
                </a:spcBef>
                <a:spcAft>
                  <a:spcPct val="0"/>
                </a:spcAft>
              </a:pPr>
              <a:t>184</a:t>
            </a:fld>
            <a:endParaRPr lang="en-US" altLang="en-US" smtClean="0"/>
          </a:p>
        </p:txBody>
      </p:sp>
    </p:spTree>
    <p:extLst>
      <p:ext uri="{BB962C8B-B14F-4D97-AF65-F5344CB8AC3E}">
        <p14:creationId xmlns:p14="http://schemas.microsoft.com/office/powerpoint/2010/main" val="116102446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27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AE99CF35-2DC4-4B9E-83EE-0C6938A6E916}" type="slidenum">
              <a:rPr lang="en-US" smtClean="0"/>
              <a:pPr>
                <a:defRPr/>
              </a:pPr>
              <a:t>185</a:t>
            </a:fld>
            <a:endParaRPr lang="en-US"/>
          </a:p>
        </p:txBody>
      </p:sp>
    </p:spTree>
    <p:extLst>
      <p:ext uri="{BB962C8B-B14F-4D97-AF65-F5344CB8AC3E}">
        <p14:creationId xmlns:p14="http://schemas.microsoft.com/office/powerpoint/2010/main" val="3584582643"/>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4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Radio is the most common medium of exposure to malaria messages for both men and women. </a:t>
            </a:r>
          </a:p>
        </p:txBody>
      </p:sp>
      <p:sp>
        <p:nvSpPr>
          <p:cNvPr id="374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F755EEB-8DE3-4203-83AA-58AA8F686DC4}" type="slidenum">
              <a:rPr lang="en-US" altLang="en-US" smtClean="0"/>
              <a:pPr fontAlgn="base">
                <a:spcBef>
                  <a:spcPct val="0"/>
                </a:spcBef>
                <a:spcAft>
                  <a:spcPct val="0"/>
                </a:spcAft>
              </a:pPr>
              <a:t>186</a:t>
            </a:fld>
            <a:endParaRPr lang="en-US" altLang="en-US" smtClean="0"/>
          </a:p>
        </p:txBody>
      </p:sp>
    </p:spTree>
    <p:extLst>
      <p:ext uri="{BB962C8B-B14F-4D97-AF65-F5344CB8AC3E}">
        <p14:creationId xmlns:p14="http://schemas.microsoft.com/office/powerpoint/2010/main" val="1683517766"/>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68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Almost all women strongly agree that women should attend antenatal care early in their pregnancy. 85% of women strongly believe they can protect their children from malaria. </a:t>
            </a:r>
          </a:p>
        </p:txBody>
      </p:sp>
      <p:sp>
        <p:nvSpPr>
          <p:cNvPr id="3768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38DFCEFF-F6D3-4B00-9001-7B01AE4795AD}" type="slidenum">
              <a:rPr lang="en-US" altLang="en-US" smtClean="0"/>
              <a:pPr fontAlgn="base">
                <a:spcBef>
                  <a:spcPct val="0"/>
                </a:spcBef>
                <a:spcAft>
                  <a:spcPct val="0"/>
                </a:spcAft>
              </a:pPr>
              <a:t>187</a:t>
            </a:fld>
            <a:endParaRPr lang="en-US" altLang="en-US" smtClean="0"/>
          </a:p>
        </p:txBody>
      </p:sp>
    </p:spTree>
    <p:extLst>
      <p:ext uri="{BB962C8B-B14F-4D97-AF65-F5344CB8AC3E}">
        <p14:creationId xmlns:p14="http://schemas.microsoft.com/office/powerpoint/2010/main" val="2616729723"/>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05C712EE-5ACD-4940-9E5C-12A2E72E3F73}" type="slidenum">
              <a:rPr lang="en-US" smtClean="0"/>
              <a:pPr>
                <a:defRPr/>
              </a:pPr>
              <a:t>188</a:t>
            </a:fld>
            <a:endParaRPr lang="en-US"/>
          </a:p>
        </p:txBody>
      </p:sp>
    </p:spTree>
    <p:extLst>
      <p:ext uri="{BB962C8B-B14F-4D97-AF65-F5344CB8AC3E}">
        <p14:creationId xmlns:p14="http://schemas.microsoft.com/office/powerpoint/2010/main" val="1930075612"/>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19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D425EE9F-1043-4D65-8BAA-4F1C486206E7}" type="slidenum">
              <a:rPr lang="en-US" smtClean="0"/>
              <a:pPr>
                <a:defRPr/>
              </a:pPr>
              <a:t>190</a:t>
            </a:fld>
            <a:endParaRPr lang="en-US"/>
          </a:p>
        </p:txBody>
      </p:sp>
    </p:spTree>
    <p:extLst>
      <p:ext uri="{BB962C8B-B14F-4D97-AF65-F5344CB8AC3E}">
        <p14:creationId xmlns:p14="http://schemas.microsoft.com/office/powerpoint/2010/main" val="269392356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8E8B0FEA-25C3-47F8-A3A2-A70E8EAE2A47}" type="slidenum">
              <a:rPr lang="en-US" smtClean="0"/>
              <a:pPr>
                <a:defRPr/>
              </a:pPr>
              <a:t>24</a:t>
            </a:fld>
            <a:endParaRPr lang="en-US"/>
          </a:p>
        </p:txBody>
      </p:sp>
    </p:spTree>
    <p:extLst>
      <p:ext uri="{BB962C8B-B14F-4D97-AF65-F5344CB8AC3E}">
        <p14:creationId xmlns:p14="http://schemas.microsoft.com/office/powerpoint/2010/main" val="42657097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40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More men were employed in the last year than women. 84% of married women were employed, compared to all married men</a:t>
            </a:r>
          </a:p>
        </p:txBody>
      </p:sp>
      <p:sp>
        <p:nvSpPr>
          <p:cNvPr id="3840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B1E2A85-69A1-4B68-924E-7AE7DC1AAD79}" type="slidenum">
              <a:rPr lang="en-US" altLang="en-US" smtClean="0"/>
              <a:pPr fontAlgn="base">
                <a:spcBef>
                  <a:spcPct val="0"/>
                </a:spcBef>
                <a:spcAft>
                  <a:spcPct val="0"/>
                </a:spcAft>
              </a:pPr>
              <a:t>191</a:t>
            </a:fld>
            <a:endParaRPr lang="en-US" altLang="en-US" smtClean="0"/>
          </a:p>
        </p:txBody>
      </p:sp>
    </p:spTree>
    <p:extLst>
      <p:ext uri="{BB962C8B-B14F-4D97-AF65-F5344CB8AC3E}">
        <p14:creationId xmlns:p14="http://schemas.microsoft.com/office/powerpoint/2010/main" val="111562625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60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60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The majority of working men earn cash (76%) and only 48% working women earn cash, while 42% of women and 10% of men are not paid. Men are more likely to be paid in cash than women.</a:t>
            </a:r>
          </a:p>
        </p:txBody>
      </p:sp>
      <p:sp>
        <p:nvSpPr>
          <p:cNvPr id="3860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59F3EE9E-B545-4DE4-A10A-E03DCC8143E7}" type="slidenum">
              <a:rPr lang="en-US" altLang="en-US" smtClean="0"/>
              <a:pPr fontAlgn="base">
                <a:spcBef>
                  <a:spcPct val="0"/>
                </a:spcBef>
                <a:spcAft>
                  <a:spcPct val="0"/>
                </a:spcAft>
              </a:pPr>
              <a:t>192</a:t>
            </a:fld>
            <a:endParaRPr lang="en-US" altLang="en-US" smtClean="0"/>
          </a:p>
        </p:txBody>
      </p:sp>
    </p:spTree>
    <p:extLst>
      <p:ext uri="{BB962C8B-B14F-4D97-AF65-F5344CB8AC3E}">
        <p14:creationId xmlns:p14="http://schemas.microsoft.com/office/powerpoint/2010/main" val="3353202953"/>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80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Only 1 in 3 women who are currently employed and earning cash make independent decisions on how to spend their earnings. 55% of married working women make joint decisions with their husbands on cash earnings while 9% report that their husbands make the decision alone. </a:t>
            </a:r>
          </a:p>
        </p:txBody>
      </p:sp>
      <p:sp>
        <p:nvSpPr>
          <p:cNvPr id="4" name="Slide Number Placeholder 3"/>
          <p:cNvSpPr>
            <a:spLocks noGrp="1"/>
          </p:cNvSpPr>
          <p:nvPr>
            <p:ph type="sldNum" sz="quarter" idx="5"/>
          </p:nvPr>
        </p:nvSpPr>
        <p:spPr/>
        <p:txBody>
          <a:bodyPr/>
          <a:lstStyle/>
          <a:p>
            <a:pPr>
              <a:defRPr/>
            </a:pPr>
            <a:fld id="{99B95C1B-5BB0-4124-A63D-3D3544A724A0}" type="slidenum">
              <a:rPr lang="en-US" smtClean="0"/>
              <a:pPr>
                <a:defRPr/>
              </a:pPr>
              <a:t>193</a:t>
            </a:fld>
            <a:endParaRPr lang="en-US"/>
          </a:p>
        </p:txBody>
      </p:sp>
    </p:spTree>
    <p:extLst>
      <p:ext uri="{BB962C8B-B14F-4D97-AF65-F5344CB8AC3E}">
        <p14:creationId xmlns:p14="http://schemas.microsoft.com/office/powerpoint/2010/main" val="920144353"/>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01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Over two-thirds of women report earning less than their husbands. 9% of women earn more and 21% earn about the same as their husband. </a:t>
            </a:r>
          </a:p>
        </p:txBody>
      </p:sp>
      <p:sp>
        <p:nvSpPr>
          <p:cNvPr id="4" name="Slide Number Placeholder 3"/>
          <p:cNvSpPr>
            <a:spLocks noGrp="1"/>
          </p:cNvSpPr>
          <p:nvPr>
            <p:ph type="sldNum" sz="quarter" idx="5"/>
          </p:nvPr>
        </p:nvSpPr>
        <p:spPr/>
        <p:txBody>
          <a:bodyPr/>
          <a:lstStyle/>
          <a:p>
            <a:pPr>
              <a:defRPr/>
            </a:pPr>
            <a:fld id="{2A76986E-30EE-49DB-B349-D40BB5032CB0}" type="slidenum">
              <a:rPr lang="en-US" smtClean="0"/>
              <a:pPr>
                <a:defRPr/>
              </a:pPr>
              <a:t>194</a:t>
            </a:fld>
            <a:endParaRPr lang="en-US"/>
          </a:p>
        </p:txBody>
      </p:sp>
    </p:spTree>
    <p:extLst>
      <p:ext uri="{BB962C8B-B14F-4D97-AF65-F5344CB8AC3E}">
        <p14:creationId xmlns:p14="http://schemas.microsoft.com/office/powerpoint/2010/main" val="885918749"/>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2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Men are slightly more likely to own a house, alone or jointly, than women (41% versus 38%). Men are more likely to own land, alone or jointly, than women. </a:t>
            </a:r>
          </a:p>
        </p:txBody>
      </p:sp>
      <p:sp>
        <p:nvSpPr>
          <p:cNvPr id="4" name="Slide Number Placeholder 3"/>
          <p:cNvSpPr>
            <a:spLocks noGrp="1"/>
          </p:cNvSpPr>
          <p:nvPr>
            <p:ph type="sldNum" sz="quarter" idx="5"/>
          </p:nvPr>
        </p:nvSpPr>
        <p:spPr/>
        <p:txBody>
          <a:bodyPr/>
          <a:lstStyle/>
          <a:p>
            <a:pPr>
              <a:defRPr/>
            </a:pPr>
            <a:fld id="{E20EDD3F-4564-462E-83F4-A5C4016DF821}" type="slidenum">
              <a:rPr lang="en-US" smtClean="0"/>
              <a:pPr>
                <a:defRPr/>
              </a:pPr>
              <a:t>195</a:t>
            </a:fld>
            <a:endParaRPr lang="en-US"/>
          </a:p>
        </p:txBody>
      </p:sp>
    </p:spTree>
    <p:extLst>
      <p:ext uri="{BB962C8B-B14F-4D97-AF65-F5344CB8AC3E}">
        <p14:creationId xmlns:p14="http://schemas.microsoft.com/office/powerpoint/2010/main" val="1402540091"/>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42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While only 28% of women and 43% of men use a bank account, more own a mobile phone (52% of women and 69% of men). With new mobile phone technology, phones can be used for financial transactions instead of using banks. Among mobile phone owners, 71% of women and 77% of men use their phone for financial transactions. </a:t>
            </a:r>
          </a:p>
        </p:txBody>
      </p:sp>
      <p:sp>
        <p:nvSpPr>
          <p:cNvPr id="4" name="Slide Number Placeholder 3"/>
          <p:cNvSpPr>
            <a:spLocks noGrp="1"/>
          </p:cNvSpPr>
          <p:nvPr>
            <p:ph type="sldNum" sz="quarter" idx="5"/>
          </p:nvPr>
        </p:nvSpPr>
        <p:spPr/>
        <p:txBody>
          <a:bodyPr/>
          <a:lstStyle/>
          <a:p>
            <a:pPr>
              <a:defRPr/>
            </a:pPr>
            <a:fld id="{566DE37C-3AB7-4C68-97ED-0AB27E242A56}" type="slidenum">
              <a:rPr lang="en-US" smtClean="0"/>
              <a:pPr>
                <a:defRPr/>
              </a:pPr>
              <a:t>196</a:t>
            </a:fld>
            <a:endParaRPr lang="en-US"/>
          </a:p>
        </p:txBody>
      </p:sp>
    </p:spTree>
    <p:extLst>
      <p:ext uri="{BB962C8B-B14F-4D97-AF65-F5344CB8AC3E}">
        <p14:creationId xmlns:p14="http://schemas.microsoft.com/office/powerpoint/2010/main" val="553848620"/>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p:txBody>
          <a:bodyPr/>
          <a:lstStyle/>
          <a:p>
            <a:pPr>
              <a:defRPr/>
            </a:pPr>
            <a:fld id="{D16E8888-0F70-4AAB-AC7C-03FA2313EF12}" type="slidenum">
              <a:rPr lang="en-US" smtClean="0"/>
              <a:pPr>
                <a:defRPr/>
              </a:pPr>
              <a:t>197</a:t>
            </a:fld>
            <a:endParaRPr lang="en-US" smtClean="0"/>
          </a:p>
        </p:txBody>
      </p:sp>
      <p:sp>
        <p:nvSpPr>
          <p:cNvPr id="39629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629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The 2015-16 TDHS-MIS asked currently married women about their participation in three types of household decisions: her own health care, making major household purchases, and visits to family or relatives. 72% of women have sole or joint decision making power about their own health care, while only 46% participate in decisions about major household purchases. Six in ten married women participate in decisions about visits to their family or relatives. Less than 20% do not participate in any of the three decisions; more than one-third women report that they participate in all three decisions. </a:t>
            </a:r>
          </a:p>
          <a:p>
            <a:pPr eaLnBrk="1" hangingPunct="1"/>
            <a:endParaRPr lang="en-US" altLang="en-US" smtClean="0"/>
          </a:p>
        </p:txBody>
      </p:sp>
    </p:spTree>
    <p:extLst>
      <p:ext uri="{BB962C8B-B14F-4D97-AF65-F5344CB8AC3E}">
        <p14:creationId xmlns:p14="http://schemas.microsoft.com/office/powerpoint/2010/main" val="3111984796"/>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8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Since 2004-05, married women’s participation in decision making has steadily improved.</a:t>
            </a:r>
          </a:p>
        </p:txBody>
      </p:sp>
      <p:sp>
        <p:nvSpPr>
          <p:cNvPr id="398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C4094A65-1686-451F-9549-3FC4C1FE2F99}" type="slidenum">
              <a:rPr lang="en-US" altLang="en-US" smtClean="0"/>
              <a:pPr fontAlgn="base">
                <a:spcBef>
                  <a:spcPct val="0"/>
                </a:spcBef>
                <a:spcAft>
                  <a:spcPct val="0"/>
                </a:spcAft>
              </a:pPr>
              <a:t>198</a:t>
            </a:fld>
            <a:endParaRPr lang="en-US" altLang="en-US" smtClean="0"/>
          </a:p>
        </p:txBody>
      </p:sp>
    </p:spTree>
    <p:extLst>
      <p:ext uri="{BB962C8B-B14F-4D97-AF65-F5344CB8AC3E}">
        <p14:creationId xmlns:p14="http://schemas.microsoft.com/office/powerpoint/2010/main" val="56448238"/>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p:txBody>
          <a:bodyPr/>
          <a:lstStyle/>
          <a:p>
            <a:pPr>
              <a:defRPr/>
            </a:pPr>
            <a:fld id="{ACE74442-1B3D-4F9B-B6BE-01886F6DD5CF}" type="slidenum">
              <a:rPr lang="en-US" smtClean="0"/>
              <a:pPr>
                <a:defRPr/>
              </a:pPr>
              <a:t>199</a:t>
            </a:fld>
            <a:endParaRPr lang="en-US" smtClean="0"/>
          </a:p>
        </p:txBody>
      </p:sp>
      <p:sp>
        <p:nvSpPr>
          <p:cNvPr id="40038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038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Comparatively, the 2015-16 TDHS-MIS also asked currently married men about their participation in two types of household decisions: their own health care and making major household purchases. Most men participate in decisionmaking about their own health care (97%) as well as in making major household purchases (94%). Overall, 92% of men participate in both decisions, and 1% participate in neither decision. </a:t>
            </a:r>
          </a:p>
        </p:txBody>
      </p:sp>
    </p:spTree>
    <p:extLst>
      <p:ext uri="{BB962C8B-B14F-4D97-AF65-F5344CB8AC3E}">
        <p14:creationId xmlns:p14="http://schemas.microsoft.com/office/powerpoint/2010/main" val="3581809278"/>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2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The 2015-16 TDHS-MIS asked female and male respondents if they think a husband is justified in beating his wife under a series of circumstances: wife burns the food, wife argues with him, wife goes out without telling him, wife neglects the children, and wife refuses to have sex with him. </a:t>
            </a:r>
          </a:p>
          <a:p>
            <a:endParaRPr lang="en-US" altLang="en-US" smtClean="0"/>
          </a:p>
          <a:p>
            <a:r>
              <a:rPr lang="en-US" altLang="en-US" smtClean="0"/>
              <a:t>Overall, men are less likely than women to agree that wife beating is justified for one specified reason. 58% of women and 40% of men agree that a husband is justified in beating his wife for at least one of the specified reasons. Women and men are both are most likely to agree that wife beating is justified if a wife neglects the children (48% and 31%, respectively).</a:t>
            </a:r>
          </a:p>
        </p:txBody>
      </p:sp>
      <p:sp>
        <p:nvSpPr>
          <p:cNvPr id="4" name="Slide Number Placeholder 3"/>
          <p:cNvSpPr>
            <a:spLocks noGrp="1"/>
          </p:cNvSpPr>
          <p:nvPr>
            <p:ph type="sldNum" sz="quarter" idx="5"/>
          </p:nvPr>
        </p:nvSpPr>
        <p:spPr/>
        <p:txBody>
          <a:bodyPr/>
          <a:lstStyle/>
          <a:p>
            <a:pPr>
              <a:defRPr/>
            </a:pPr>
            <a:fld id="{6EA09AE3-CF68-4ED9-BA74-481BDBE6DDF2}" type="slidenum">
              <a:rPr lang="en-US" smtClean="0"/>
              <a:pPr>
                <a:defRPr/>
              </a:pPr>
              <a:t>200</a:t>
            </a:fld>
            <a:endParaRPr lang="en-US"/>
          </a:p>
        </p:txBody>
      </p:sp>
    </p:spTree>
    <p:extLst>
      <p:ext uri="{BB962C8B-B14F-4D97-AF65-F5344CB8AC3E}">
        <p14:creationId xmlns:p14="http://schemas.microsoft.com/office/powerpoint/2010/main" val="284392471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The 2015-16 TDHS-MIS collected data on inpatient health care expenditures in the six months before the survey, outpatient expenditures in the four weeks before the survey, as well as any expenses on health-related items (vitamins or bandages, for example) they incurred during the four weeks before the survey. </a:t>
            </a:r>
          </a:p>
        </p:txBody>
      </p:sp>
      <p:sp>
        <p:nvSpPr>
          <p:cNvPr id="4" name="Slide Number Placeholder 3"/>
          <p:cNvSpPr>
            <a:spLocks noGrp="1"/>
          </p:cNvSpPr>
          <p:nvPr>
            <p:ph type="sldNum" sz="quarter" idx="5"/>
          </p:nvPr>
        </p:nvSpPr>
        <p:spPr/>
        <p:txBody>
          <a:bodyPr/>
          <a:lstStyle/>
          <a:p>
            <a:pPr>
              <a:defRPr/>
            </a:pPr>
            <a:fld id="{63CC7B9A-BE6E-489E-8983-7721F845CD6A}" type="slidenum">
              <a:rPr lang="en-US" smtClean="0"/>
              <a:pPr>
                <a:defRPr/>
              </a:pPr>
              <a:t>25</a:t>
            </a:fld>
            <a:endParaRPr lang="en-US"/>
          </a:p>
        </p:txBody>
      </p:sp>
    </p:spTree>
    <p:extLst>
      <p:ext uri="{BB962C8B-B14F-4D97-AF65-F5344CB8AC3E}">
        <p14:creationId xmlns:p14="http://schemas.microsoft.com/office/powerpoint/2010/main" val="2382442282"/>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4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A9F8DA40-AF29-46A4-893D-5FF4E13CFFCB}" type="slidenum">
              <a:rPr lang="en-US" smtClean="0"/>
              <a:pPr>
                <a:defRPr/>
              </a:pPr>
              <a:t>201</a:t>
            </a:fld>
            <a:endParaRPr lang="en-US"/>
          </a:p>
        </p:txBody>
      </p:sp>
    </p:spTree>
    <p:extLst>
      <p:ext uri="{BB962C8B-B14F-4D97-AF65-F5344CB8AC3E}">
        <p14:creationId xmlns:p14="http://schemas.microsoft.com/office/powerpoint/2010/main" val="1110568738"/>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65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6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GB" altLang="en-US" smtClean="0"/>
              <a:t>Although the Government of Tanzania officially discourages the tradition of FGC/M, it is still performed in some ethnic groups. The government, in collaboration with various stakeholders, is committed to eradicating female genital mutilation or cutting by creating awareness of the practice and its negative consequences. </a:t>
            </a:r>
            <a:endParaRPr lang="en-US" altLang="en-US" smtClean="0"/>
          </a:p>
          <a:p>
            <a:pPr eaLnBrk="1" hangingPunct="1"/>
            <a:endParaRPr lang="en-US" altLang="en-US" smtClean="0"/>
          </a:p>
          <a:p>
            <a:endParaRPr lang="en-US" altLang="en-US" smtClean="0"/>
          </a:p>
        </p:txBody>
      </p:sp>
      <p:sp>
        <p:nvSpPr>
          <p:cNvPr id="4" name="Slide Number Placeholder 3"/>
          <p:cNvSpPr>
            <a:spLocks noGrp="1"/>
          </p:cNvSpPr>
          <p:nvPr>
            <p:ph type="sldNum" sz="quarter" idx="5"/>
          </p:nvPr>
        </p:nvSpPr>
        <p:spPr/>
        <p:txBody>
          <a:bodyPr/>
          <a:lstStyle/>
          <a:p>
            <a:pPr>
              <a:defRPr/>
            </a:pPr>
            <a:fld id="{B83220B2-FD3D-43AD-AAA5-50AC0B315745}" type="slidenum">
              <a:rPr lang="en-US" smtClean="0"/>
              <a:pPr>
                <a:defRPr/>
              </a:pPr>
              <a:t>202</a:t>
            </a:fld>
            <a:endParaRPr lang="en-US"/>
          </a:p>
        </p:txBody>
      </p:sp>
    </p:spTree>
    <p:extLst>
      <p:ext uri="{BB962C8B-B14F-4D97-AF65-F5344CB8AC3E}">
        <p14:creationId xmlns:p14="http://schemas.microsoft.com/office/powerpoint/2010/main" val="3973482541"/>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p:cNvSpPr>
            <a:spLocks noGrp="1" noChangeArrowheads="1"/>
          </p:cNvSpPr>
          <p:nvPr>
            <p:ph type="sldNum" sz="quarter" idx="5"/>
          </p:nvPr>
        </p:nvSpPr>
        <p:spPr/>
        <p:txBody>
          <a:bodyPr/>
          <a:lstStyle/>
          <a:p>
            <a:pPr>
              <a:defRPr/>
            </a:pPr>
            <a:fld id="{4FC8A0C0-5538-4749-8FB8-95BC07797955}" type="slidenum">
              <a:rPr lang="en-US" smtClean="0"/>
              <a:pPr>
                <a:defRPr/>
              </a:pPr>
              <a:t>203</a:t>
            </a:fld>
            <a:endParaRPr lang="en-US" smtClean="0"/>
          </a:p>
        </p:txBody>
      </p:sp>
      <p:sp>
        <p:nvSpPr>
          <p:cNvPr id="4085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85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GB" altLang="en-US" smtClean="0"/>
              <a:t>The prevalence of circumcision increases with age, from 5% among women age 15-19 to 19% among women age 45-49. </a:t>
            </a:r>
            <a:endParaRPr lang="en-US" altLang="en-US" smtClean="0"/>
          </a:p>
        </p:txBody>
      </p:sp>
    </p:spTree>
    <p:extLst>
      <p:ext uri="{BB962C8B-B14F-4D97-AF65-F5344CB8AC3E}">
        <p14:creationId xmlns:p14="http://schemas.microsoft.com/office/powerpoint/2010/main" val="3782936896"/>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06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FGC varies widely by region, ranging from &lt;1% in many regions to 58% in Manyara. </a:t>
            </a:r>
          </a:p>
          <a:p>
            <a:pPr eaLnBrk="1" hangingPunct="1">
              <a:spcBef>
                <a:spcPct val="0"/>
              </a:spcBef>
            </a:pPr>
            <a:endParaRPr lang="en-US" altLang="en-US" smtClean="0"/>
          </a:p>
        </p:txBody>
      </p:sp>
      <p:sp>
        <p:nvSpPr>
          <p:cNvPr id="4106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EA61B6C-2892-4AFC-900E-67CBCF7713ED}" type="slidenum">
              <a:rPr lang="en-US" altLang="en-US" smtClean="0"/>
              <a:pPr fontAlgn="base">
                <a:spcBef>
                  <a:spcPct val="0"/>
                </a:spcBef>
                <a:spcAft>
                  <a:spcPct val="0"/>
                </a:spcAft>
              </a:pPr>
              <a:t>204</a:t>
            </a:fld>
            <a:endParaRPr lang="en-US" altLang="en-US" smtClean="0"/>
          </a:p>
        </p:txBody>
      </p:sp>
    </p:spTree>
    <p:extLst>
      <p:ext uri="{BB962C8B-B14F-4D97-AF65-F5344CB8AC3E}">
        <p14:creationId xmlns:p14="http://schemas.microsoft.com/office/powerpoint/2010/main" val="348603598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26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The 2015-16 TDHS-MIS is the fourth survey to ask respondents about FGC. Prevalence of FGC has decreased since 1996, when 18% of women were circumcised. The decline is particularly notable among younger women age 15-29. </a:t>
            </a:r>
            <a:r>
              <a:rPr lang="en-GB" altLang="en-US" smtClean="0"/>
              <a:t>Although the decrease in FGC/M prevalence among younger age cohorts may be the result of an actual decline in the practice, it also may reflect, at least in part, underreporting of the practice given that it has been prohibited by law since 1998.</a:t>
            </a:r>
            <a:endParaRPr lang="en-US" altLang="en-US" smtClean="0"/>
          </a:p>
        </p:txBody>
      </p:sp>
      <p:sp>
        <p:nvSpPr>
          <p:cNvPr id="4126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13C5F8E-7F41-483B-89D9-1DB756089E6C}" type="slidenum">
              <a:rPr lang="en-US" altLang="en-US" smtClean="0"/>
              <a:pPr fontAlgn="base">
                <a:spcBef>
                  <a:spcPct val="0"/>
                </a:spcBef>
                <a:spcAft>
                  <a:spcPct val="0"/>
                </a:spcAft>
              </a:pPr>
              <a:t>205</a:t>
            </a:fld>
            <a:endParaRPr lang="en-US" altLang="en-US" smtClean="0"/>
          </a:p>
        </p:txBody>
      </p:sp>
    </p:spTree>
    <p:extLst>
      <p:ext uri="{BB962C8B-B14F-4D97-AF65-F5344CB8AC3E}">
        <p14:creationId xmlns:p14="http://schemas.microsoft.com/office/powerpoint/2010/main" val="2296275582"/>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47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The most common type of FGC involves the cutting and removal of flesh (81%). </a:t>
            </a:r>
            <a:r>
              <a:rPr lang="en-GB" altLang="en-US" smtClean="0"/>
              <a:t>7% of circumcised women reported that their genital area had been sewn closed (infibulated). Infibulation is the type of FG/M that is of greatest concern because of the possible harm to health. </a:t>
            </a:r>
            <a:endParaRPr lang="en-US" altLang="en-US" smtClean="0"/>
          </a:p>
        </p:txBody>
      </p:sp>
      <p:sp>
        <p:nvSpPr>
          <p:cNvPr id="4" name="Slide Number Placeholder 3"/>
          <p:cNvSpPr>
            <a:spLocks noGrp="1"/>
          </p:cNvSpPr>
          <p:nvPr>
            <p:ph type="sldNum" sz="quarter" idx="5"/>
          </p:nvPr>
        </p:nvSpPr>
        <p:spPr/>
        <p:txBody>
          <a:bodyPr/>
          <a:lstStyle/>
          <a:p>
            <a:pPr>
              <a:defRPr/>
            </a:pPr>
            <a:fld id="{E155AA3B-AC62-44D0-900F-C1AF02423FA4}" type="slidenum">
              <a:rPr lang="en-US" smtClean="0"/>
              <a:pPr>
                <a:defRPr/>
              </a:pPr>
              <a:t>206</a:t>
            </a:fld>
            <a:endParaRPr lang="en-US"/>
          </a:p>
        </p:txBody>
      </p:sp>
    </p:spTree>
    <p:extLst>
      <p:ext uri="{BB962C8B-B14F-4D97-AF65-F5344CB8AC3E}">
        <p14:creationId xmlns:p14="http://schemas.microsoft.com/office/powerpoint/2010/main" val="2143207170"/>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6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To obtain insights into the extent to which young girls are continuing to be circumcised, women interviewed in the 2015-16 TDHS-MIS who had daughters under age 15 were asked if their daughters had been circumcised. Overall, less than 1% of girls are currently circumcised, however, since more than one-quarter of women age 15-49 were circumcised at age 13 or older, it is still possible that girls in this age group may be circumcised in the future. </a:t>
            </a:r>
          </a:p>
          <a:p>
            <a:endParaRPr lang="en-US" altLang="en-US" smtClean="0"/>
          </a:p>
        </p:txBody>
      </p:sp>
      <p:sp>
        <p:nvSpPr>
          <p:cNvPr id="4" name="Slide Number Placeholder 3"/>
          <p:cNvSpPr>
            <a:spLocks noGrp="1"/>
          </p:cNvSpPr>
          <p:nvPr>
            <p:ph type="sldNum" sz="quarter" idx="5"/>
          </p:nvPr>
        </p:nvSpPr>
        <p:spPr/>
        <p:txBody>
          <a:bodyPr/>
          <a:lstStyle/>
          <a:p>
            <a:pPr>
              <a:defRPr/>
            </a:pPr>
            <a:fld id="{4CC7617E-9DE2-433A-9C85-6CF5CF325360}" type="slidenum">
              <a:rPr lang="en-US" smtClean="0"/>
              <a:pPr>
                <a:defRPr/>
              </a:pPr>
              <a:t>207</a:t>
            </a:fld>
            <a:endParaRPr lang="en-US"/>
          </a:p>
        </p:txBody>
      </p:sp>
    </p:spTree>
    <p:extLst>
      <p:ext uri="{BB962C8B-B14F-4D97-AF65-F5344CB8AC3E}">
        <p14:creationId xmlns:p14="http://schemas.microsoft.com/office/powerpoint/2010/main" val="3966351460"/>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8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4" name="Slide Number Placeholder 3"/>
          <p:cNvSpPr>
            <a:spLocks noGrp="1"/>
          </p:cNvSpPr>
          <p:nvPr>
            <p:ph type="sldNum" sz="quarter" idx="5"/>
          </p:nvPr>
        </p:nvSpPr>
        <p:spPr/>
        <p:txBody>
          <a:bodyPr/>
          <a:lstStyle/>
          <a:p>
            <a:pPr>
              <a:defRPr/>
            </a:pPr>
            <a:fld id="{3B857765-C695-4423-BFEB-A2D0428A09E0}" type="slidenum">
              <a:rPr lang="en-US" smtClean="0"/>
              <a:pPr>
                <a:defRPr/>
              </a:pPr>
              <a:t>208</a:t>
            </a:fld>
            <a:endParaRPr lang="en-US"/>
          </a:p>
        </p:txBody>
      </p:sp>
    </p:spTree>
    <p:extLst>
      <p:ext uri="{BB962C8B-B14F-4D97-AF65-F5344CB8AC3E}">
        <p14:creationId xmlns:p14="http://schemas.microsoft.com/office/powerpoint/2010/main" val="3668393542"/>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0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F979992A-D2BF-4C6C-B93C-0BD97B7D58C8}" type="slidenum">
              <a:rPr lang="en-US" smtClean="0"/>
              <a:pPr>
                <a:defRPr/>
              </a:pPr>
              <a:t>209</a:t>
            </a:fld>
            <a:endParaRPr lang="en-US"/>
          </a:p>
        </p:txBody>
      </p:sp>
    </p:spTree>
    <p:extLst>
      <p:ext uri="{BB962C8B-B14F-4D97-AF65-F5344CB8AC3E}">
        <p14:creationId xmlns:p14="http://schemas.microsoft.com/office/powerpoint/2010/main" val="21303398"/>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29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In Tanzania, domestic violence cuts across all socioeconomic and cultural backgrounds. More than one-third of women have experienced physical violence since age 15, while 22% experienced any physical violence in the past 12 months. In this context, physical violence means any type of physical violence, whether it is experienced at home or in another location, such as the workplace or school. </a:t>
            </a:r>
          </a:p>
        </p:txBody>
      </p:sp>
      <p:sp>
        <p:nvSpPr>
          <p:cNvPr id="4" name="Slide Number Placeholder 3"/>
          <p:cNvSpPr>
            <a:spLocks noGrp="1"/>
          </p:cNvSpPr>
          <p:nvPr>
            <p:ph type="sldNum" sz="quarter" idx="5"/>
          </p:nvPr>
        </p:nvSpPr>
        <p:spPr/>
        <p:txBody>
          <a:bodyPr/>
          <a:lstStyle/>
          <a:p>
            <a:pPr>
              <a:defRPr/>
            </a:pPr>
            <a:fld id="{8EC5352C-1EA7-4B92-89EA-3BF4F43CE041}" type="slidenum">
              <a:rPr lang="en-US" smtClean="0"/>
              <a:pPr>
                <a:defRPr/>
              </a:pPr>
              <a:t>210</a:t>
            </a:fld>
            <a:endParaRPr lang="en-US"/>
          </a:p>
        </p:txBody>
      </p:sp>
    </p:spTree>
    <p:extLst>
      <p:ext uri="{BB962C8B-B14F-4D97-AF65-F5344CB8AC3E}">
        <p14:creationId xmlns:p14="http://schemas.microsoft.com/office/powerpoint/2010/main" val="18655787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8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E68492B-8B8E-47DE-87A8-783E9E33DFA5}" type="slidenum">
              <a:rPr lang="en-US" altLang="en-US" smtClean="0"/>
              <a:pPr fontAlgn="base">
                <a:spcBef>
                  <a:spcPct val="0"/>
                </a:spcBef>
                <a:spcAft>
                  <a:spcPct val="0"/>
                </a:spcAft>
              </a:pPr>
              <a:t>2</a:t>
            </a:fld>
            <a:endParaRPr lang="en-US" altLang="en-US" smtClean="0"/>
          </a:p>
        </p:txBody>
      </p:sp>
    </p:spTree>
    <p:extLst>
      <p:ext uri="{BB962C8B-B14F-4D97-AF65-F5344CB8AC3E}">
        <p14:creationId xmlns:p14="http://schemas.microsoft.com/office/powerpoint/2010/main" val="211572795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A5F7B3C5-A9FB-4BBE-9D20-483E3A9B1F0D}" type="slidenum">
              <a:rPr lang="en-US" smtClean="0"/>
              <a:pPr>
                <a:defRPr/>
              </a:pPr>
              <a:t>26</a:t>
            </a:fld>
            <a:endParaRPr lang="en-US"/>
          </a:p>
        </p:txBody>
      </p:sp>
    </p:spTree>
    <p:extLst>
      <p:ext uri="{BB962C8B-B14F-4D97-AF65-F5344CB8AC3E}">
        <p14:creationId xmlns:p14="http://schemas.microsoft.com/office/powerpoint/2010/main" val="1713767997"/>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4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The most common perpetrator of physical violence among ever-married women is the current husband (63%). Among never-married women, the most common perpetrator of physical violence was a teacher (23%).</a:t>
            </a:r>
          </a:p>
          <a:p>
            <a:pPr eaLnBrk="1" hangingPunct="1"/>
            <a:endParaRPr lang="en-US" altLang="en-US" smtClean="0"/>
          </a:p>
          <a:p>
            <a:pPr eaLnBrk="1" hangingPunct="1"/>
            <a:endParaRPr lang="en-US" altLang="en-US" smtClean="0"/>
          </a:p>
          <a:p>
            <a:endParaRPr lang="en-US" altLang="en-US" smtClean="0"/>
          </a:p>
        </p:txBody>
      </p:sp>
      <p:sp>
        <p:nvSpPr>
          <p:cNvPr id="4" name="Slide Number Placeholder 3"/>
          <p:cNvSpPr>
            <a:spLocks noGrp="1"/>
          </p:cNvSpPr>
          <p:nvPr>
            <p:ph type="sldNum" sz="quarter" idx="5"/>
          </p:nvPr>
        </p:nvSpPr>
        <p:spPr/>
        <p:txBody>
          <a:bodyPr/>
          <a:lstStyle/>
          <a:p>
            <a:pPr>
              <a:defRPr/>
            </a:pPr>
            <a:fld id="{6C170AA0-3C85-4776-81CE-3B6C9DE280D4}" type="slidenum">
              <a:rPr lang="en-US" smtClean="0"/>
              <a:pPr>
                <a:defRPr/>
              </a:pPr>
              <a:t>211</a:t>
            </a:fld>
            <a:endParaRPr lang="en-US"/>
          </a:p>
        </p:txBody>
      </p:sp>
    </p:spTree>
    <p:extLst>
      <p:ext uri="{BB962C8B-B14F-4D97-AF65-F5344CB8AC3E}">
        <p14:creationId xmlns:p14="http://schemas.microsoft.com/office/powerpoint/2010/main" val="3493640385"/>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7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17% of Tanzanian women have ever experienced sexual violence. 9% of women and men have experienced sexual violence in the past 12 months. </a:t>
            </a:r>
          </a:p>
          <a:p>
            <a:endParaRPr lang="en-US" altLang="en-US" smtClean="0"/>
          </a:p>
        </p:txBody>
      </p:sp>
      <p:sp>
        <p:nvSpPr>
          <p:cNvPr id="4" name="Slide Number Placeholder 3"/>
          <p:cNvSpPr>
            <a:spLocks noGrp="1"/>
          </p:cNvSpPr>
          <p:nvPr>
            <p:ph type="sldNum" sz="quarter" idx="5"/>
          </p:nvPr>
        </p:nvSpPr>
        <p:spPr/>
        <p:txBody>
          <a:bodyPr/>
          <a:lstStyle/>
          <a:p>
            <a:pPr>
              <a:defRPr/>
            </a:pPr>
            <a:fld id="{A808BFDA-0754-408B-8303-54DE5405A57B}" type="slidenum">
              <a:rPr lang="en-US" smtClean="0"/>
              <a:pPr>
                <a:defRPr/>
              </a:pPr>
              <a:t>212</a:t>
            </a:fld>
            <a:endParaRPr lang="en-US"/>
          </a:p>
        </p:txBody>
      </p:sp>
    </p:spTree>
    <p:extLst>
      <p:ext uri="{BB962C8B-B14F-4D97-AF65-F5344CB8AC3E}">
        <p14:creationId xmlns:p14="http://schemas.microsoft.com/office/powerpoint/2010/main" val="1743307163"/>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29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The most common perpetrator of sexual violence among ever-married women is the current husband (48%). Among never-married women, the most common perpetrator of sexual violence was a current/former boyfriend (42%). </a:t>
            </a:r>
          </a:p>
        </p:txBody>
      </p:sp>
      <p:sp>
        <p:nvSpPr>
          <p:cNvPr id="4" name="Slide Number Placeholder 3"/>
          <p:cNvSpPr>
            <a:spLocks noGrp="1"/>
          </p:cNvSpPr>
          <p:nvPr>
            <p:ph type="sldNum" sz="quarter" idx="5"/>
          </p:nvPr>
        </p:nvSpPr>
        <p:spPr/>
        <p:txBody>
          <a:bodyPr/>
          <a:lstStyle/>
          <a:p>
            <a:pPr>
              <a:defRPr/>
            </a:pPr>
            <a:fld id="{54F300FB-5408-4F3D-94B6-40049703295E}" type="slidenum">
              <a:rPr lang="en-US" smtClean="0"/>
              <a:pPr>
                <a:defRPr/>
              </a:pPr>
              <a:t>213</a:t>
            </a:fld>
            <a:endParaRPr lang="en-US"/>
          </a:p>
        </p:txBody>
      </p:sp>
    </p:spTree>
    <p:extLst>
      <p:ext uri="{BB962C8B-B14F-4D97-AF65-F5344CB8AC3E}">
        <p14:creationId xmlns:p14="http://schemas.microsoft.com/office/powerpoint/2010/main" val="900247825"/>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1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Violence during pregnancy may threaten not only a woman’s well-being but also her unborn child. Among women who had ever been pregnant, 8% experienced physical violence during pregnancy. Women who have been divorced/separated/widowed are more likely than other women to have experienced violence during pregnancy (13%). </a:t>
            </a:r>
          </a:p>
          <a:p>
            <a:endParaRPr lang="en-US" altLang="en-US" smtClean="0"/>
          </a:p>
        </p:txBody>
      </p:sp>
      <p:sp>
        <p:nvSpPr>
          <p:cNvPr id="4" name="Slide Number Placeholder 3"/>
          <p:cNvSpPr>
            <a:spLocks noGrp="1"/>
          </p:cNvSpPr>
          <p:nvPr>
            <p:ph type="sldNum" sz="quarter" idx="5"/>
          </p:nvPr>
        </p:nvSpPr>
        <p:spPr/>
        <p:txBody>
          <a:bodyPr/>
          <a:lstStyle/>
          <a:p>
            <a:pPr>
              <a:defRPr/>
            </a:pPr>
            <a:fld id="{E0DC2FD0-64F9-473B-8D87-0058755A26B9}" type="slidenum">
              <a:rPr lang="en-US" smtClean="0"/>
              <a:pPr>
                <a:defRPr/>
              </a:pPr>
              <a:t>214</a:t>
            </a:fld>
            <a:endParaRPr lang="en-US"/>
          </a:p>
        </p:txBody>
      </p:sp>
    </p:spTree>
    <p:extLst>
      <p:ext uri="{BB962C8B-B14F-4D97-AF65-F5344CB8AC3E}">
        <p14:creationId xmlns:p14="http://schemas.microsoft.com/office/powerpoint/2010/main" val="2347612853"/>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3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6 in 10 ever-married women report that their partner is jealous or angry if they talk to members of the opposite sex and that their partner insists on knowing where they are at all times. 29% of ever-married women say that their partner displays three or more of the specific behaviors. One-quarter of ever-married women report that their husband/partner displays none of the specific behaviors. </a:t>
            </a:r>
          </a:p>
          <a:p>
            <a:endParaRPr lang="en-US" altLang="en-US" smtClean="0"/>
          </a:p>
        </p:txBody>
      </p:sp>
      <p:sp>
        <p:nvSpPr>
          <p:cNvPr id="4" name="Slide Number Placeholder 3"/>
          <p:cNvSpPr>
            <a:spLocks noGrp="1"/>
          </p:cNvSpPr>
          <p:nvPr>
            <p:ph type="sldNum" sz="quarter" idx="5"/>
          </p:nvPr>
        </p:nvSpPr>
        <p:spPr/>
        <p:txBody>
          <a:bodyPr/>
          <a:lstStyle/>
          <a:p>
            <a:pPr>
              <a:defRPr/>
            </a:pPr>
            <a:fld id="{6D9FA14D-A63C-4327-A148-9948928333F4}" type="slidenum">
              <a:rPr lang="en-US" smtClean="0"/>
              <a:pPr>
                <a:defRPr/>
              </a:pPr>
              <a:t>215</a:t>
            </a:fld>
            <a:endParaRPr lang="en-US"/>
          </a:p>
        </p:txBody>
      </p:sp>
    </p:spTree>
    <p:extLst>
      <p:ext uri="{BB962C8B-B14F-4D97-AF65-F5344CB8AC3E}">
        <p14:creationId xmlns:p14="http://schemas.microsoft.com/office/powerpoint/2010/main" val="281145036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52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Spousal violence is physical, sexual, or emotional abuse committed by a husband or intimate partner. 36% of ever-married women report that they have ever experienced emotional violence by their spouse. The most common form of spousal violence is physical violence (39%), while sexual violence is the least common form (14%). Half of ever-married women have experienced physical, sexual or emotional violence. </a:t>
            </a:r>
          </a:p>
          <a:p>
            <a:endParaRPr lang="en-US" altLang="en-US" smtClean="0"/>
          </a:p>
          <a:p>
            <a:r>
              <a:rPr lang="en-US" altLang="en-US" smtClean="0"/>
              <a:t>In the 12 months before the survey, more than one-quarter of women experienced physical violence committed by their spouse, and 1 in 10 experienced sexual spousal violence. 3 in 10 experienced either physical or sexual spousal violence. </a:t>
            </a:r>
          </a:p>
          <a:p>
            <a:endParaRPr lang="en-US" altLang="en-US" smtClean="0"/>
          </a:p>
          <a:p>
            <a:r>
              <a:rPr lang="en-US" altLang="en-US" smtClean="0"/>
              <a:t>The definition used throughout the remaining slides looks at spousal violence as physical or sexual violence; 42% of ever-married women have experienced spousal violence.</a:t>
            </a:r>
          </a:p>
          <a:p>
            <a:endParaRPr lang="en-US" altLang="en-US" smtClean="0"/>
          </a:p>
        </p:txBody>
      </p:sp>
      <p:sp>
        <p:nvSpPr>
          <p:cNvPr id="4" name="Slide Number Placeholder 3"/>
          <p:cNvSpPr>
            <a:spLocks noGrp="1"/>
          </p:cNvSpPr>
          <p:nvPr>
            <p:ph type="sldNum" sz="quarter" idx="5"/>
          </p:nvPr>
        </p:nvSpPr>
        <p:spPr/>
        <p:txBody>
          <a:bodyPr/>
          <a:lstStyle/>
          <a:p>
            <a:pPr>
              <a:defRPr/>
            </a:pPr>
            <a:fld id="{3CC798D0-947B-4A4B-97CA-20405C3262D3}" type="slidenum">
              <a:rPr lang="en-US" smtClean="0"/>
              <a:pPr>
                <a:defRPr/>
              </a:pPr>
              <a:t>216</a:t>
            </a:fld>
            <a:endParaRPr lang="en-US"/>
          </a:p>
        </p:txBody>
      </p:sp>
    </p:spTree>
    <p:extLst>
      <p:ext uri="{BB962C8B-B14F-4D97-AF65-F5344CB8AC3E}">
        <p14:creationId xmlns:p14="http://schemas.microsoft.com/office/powerpoint/2010/main" val="414975601"/>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72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Spousal violence varies widely by region, ranging</a:t>
            </a:r>
          </a:p>
        </p:txBody>
      </p:sp>
      <p:sp>
        <p:nvSpPr>
          <p:cNvPr id="4372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852B895-F7EA-4FD7-A4F2-A4DB6C685447}" type="slidenum">
              <a:rPr lang="en-US" altLang="en-US" smtClean="0"/>
              <a:pPr fontAlgn="base">
                <a:spcBef>
                  <a:spcPct val="0"/>
                </a:spcBef>
                <a:spcAft>
                  <a:spcPct val="0"/>
                </a:spcAft>
              </a:pPr>
              <a:t>217</a:t>
            </a:fld>
            <a:endParaRPr lang="en-US" altLang="en-US" smtClean="0"/>
          </a:p>
        </p:txBody>
      </p:sp>
    </p:spTree>
    <p:extLst>
      <p:ext uri="{BB962C8B-B14F-4D97-AF65-F5344CB8AC3E}">
        <p14:creationId xmlns:p14="http://schemas.microsoft.com/office/powerpoint/2010/main" val="139821572"/>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92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Spousal violence is more common among women who are divorced/separated/widowed (61%) than women who are married/living together (38%)</a:t>
            </a:r>
          </a:p>
          <a:p>
            <a:endParaRPr lang="en-US" altLang="en-US" smtClean="0"/>
          </a:p>
        </p:txBody>
      </p:sp>
      <p:sp>
        <p:nvSpPr>
          <p:cNvPr id="4" name="Slide Number Placeholder 3"/>
          <p:cNvSpPr>
            <a:spLocks noGrp="1"/>
          </p:cNvSpPr>
          <p:nvPr>
            <p:ph type="sldNum" sz="quarter" idx="5"/>
          </p:nvPr>
        </p:nvSpPr>
        <p:spPr/>
        <p:txBody>
          <a:bodyPr/>
          <a:lstStyle/>
          <a:p>
            <a:pPr>
              <a:defRPr/>
            </a:pPr>
            <a:fld id="{DEC1F627-059C-4DDD-BA49-1F2030DFF938}" type="slidenum">
              <a:rPr lang="en-US" smtClean="0"/>
              <a:pPr>
                <a:defRPr/>
              </a:pPr>
              <a:t>218</a:t>
            </a:fld>
            <a:endParaRPr lang="en-US"/>
          </a:p>
        </p:txBody>
      </p:sp>
    </p:spTree>
    <p:extLst>
      <p:ext uri="{BB962C8B-B14F-4D97-AF65-F5344CB8AC3E}">
        <p14:creationId xmlns:p14="http://schemas.microsoft.com/office/powerpoint/2010/main" val="1975543941"/>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1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Experience of both spousal physical and emotional violence in the 12 months preceding each survey</a:t>
            </a:r>
          </a:p>
          <a:p>
            <a:r>
              <a:rPr lang="en-US" altLang="en-US" smtClean="0"/>
              <a:t>declined over this period by 6 percentage for spousal physical violence (from 33% to 27%) and 4</a:t>
            </a:r>
          </a:p>
          <a:p>
            <a:r>
              <a:rPr lang="en-US" altLang="en-US" smtClean="0"/>
              <a:t>percentage for spousal emotional violence (from 32% to 28%). The estimate for sexual violence cannot be</a:t>
            </a:r>
          </a:p>
          <a:p>
            <a:r>
              <a:rPr lang="en-US" altLang="en-US" smtClean="0"/>
              <a:t>compared between the two surveys because some of the acts included to measure sexual violence were not</a:t>
            </a:r>
          </a:p>
          <a:p>
            <a:r>
              <a:rPr lang="en-US" altLang="en-US" smtClean="0"/>
              <a:t>the same.</a:t>
            </a:r>
          </a:p>
        </p:txBody>
      </p:sp>
      <p:sp>
        <p:nvSpPr>
          <p:cNvPr id="4" name="Slide Number Placeholder 3"/>
          <p:cNvSpPr>
            <a:spLocks noGrp="1"/>
          </p:cNvSpPr>
          <p:nvPr>
            <p:ph type="sldNum" sz="quarter" idx="5"/>
          </p:nvPr>
        </p:nvSpPr>
        <p:spPr/>
        <p:txBody>
          <a:bodyPr/>
          <a:lstStyle/>
          <a:p>
            <a:pPr>
              <a:defRPr/>
            </a:pPr>
            <a:fld id="{FDE7F645-9176-4DCF-B421-0CB2525D00C1}" type="slidenum">
              <a:rPr lang="en-US" smtClean="0"/>
              <a:pPr>
                <a:defRPr/>
              </a:pPr>
              <a:t>219</a:t>
            </a:fld>
            <a:endParaRPr lang="en-US"/>
          </a:p>
        </p:txBody>
      </p:sp>
    </p:spTree>
    <p:extLst>
      <p:ext uri="{BB962C8B-B14F-4D97-AF65-F5344CB8AC3E}">
        <p14:creationId xmlns:p14="http://schemas.microsoft.com/office/powerpoint/2010/main" val="1255594400"/>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3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More than half of women who have ever experienced physical or sexual violence have sought help to stop violence. However, 34% of women never sought help or told anyone about the violence. More than half of women who sought help did so through their own family. </a:t>
            </a:r>
          </a:p>
        </p:txBody>
      </p:sp>
      <p:sp>
        <p:nvSpPr>
          <p:cNvPr id="4" name="Slide Number Placeholder 3"/>
          <p:cNvSpPr>
            <a:spLocks noGrp="1"/>
          </p:cNvSpPr>
          <p:nvPr>
            <p:ph type="sldNum" sz="quarter" idx="5"/>
          </p:nvPr>
        </p:nvSpPr>
        <p:spPr/>
        <p:txBody>
          <a:bodyPr/>
          <a:lstStyle/>
          <a:p>
            <a:pPr>
              <a:defRPr/>
            </a:pPr>
            <a:fld id="{E92ABCD8-55C3-4AD5-8814-4940ECC5596C}" type="slidenum">
              <a:rPr lang="en-US" smtClean="0"/>
              <a:pPr>
                <a:defRPr/>
              </a:pPr>
              <a:t>220</a:t>
            </a:fld>
            <a:endParaRPr lang="en-US"/>
          </a:p>
        </p:txBody>
      </p:sp>
    </p:spTree>
    <p:extLst>
      <p:ext uri="{BB962C8B-B14F-4D97-AF65-F5344CB8AC3E}">
        <p14:creationId xmlns:p14="http://schemas.microsoft.com/office/powerpoint/2010/main" val="16165652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15% of women and 8% of men have never attended school. Nearly two-thirds of women and have attended and/or completed primary school. Nearly one-quarter of women and men have secondary and higher education. Women and men in urban areas are much more likely to achieve higher levels of education. </a:t>
            </a:r>
            <a:br>
              <a:rPr lang="en-US" altLang="en-US" smtClean="0"/>
            </a:br>
            <a:endParaRPr lang="en-US" altLang="en-US" smtClean="0"/>
          </a:p>
        </p:txBody>
      </p:sp>
      <p:sp>
        <p:nvSpPr>
          <p:cNvPr id="532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224E59F-F3C0-4E02-8D58-FBC0AF446E99}" type="slidenum">
              <a:rPr lang="en-US" altLang="en-US" smtClean="0"/>
              <a:pPr fontAlgn="base">
                <a:spcBef>
                  <a:spcPct val="0"/>
                </a:spcBef>
                <a:spcAft>
                  <a:spcPct val="0"/>
                </a:spcAft>
              </a:pPr>
              <a:t>27</a:t>
            </a:fld>
            <a:endParaRPr lang="en-US" altLang="en-US" smtClean="0"/>
          </a:p>
        </p:txBody>
      </p:sp>
    </p:spTree>
    <p:extLst>
      <p:ext uri="{BB962C8B-B14F-4D97-AF65-F5344CB8AC3E}">
        <p14:creationId xmlns:p14="http://schemas.microsoft.com/office/powerpoint/2010/main" val="310441463"/>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5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281E2479-B84F-45E5-B930-D7EF41293B5C}" type="slidenum">
              <a:rPr lang="en-US" smtClean="0"/>
              <a:pPr>
                <a:defRPr/>
              </a:pPr>
              <a:t>221</a:t>
            </a:fld>
            <a:endParaRPr lang="en-US"/>
          </a:p>
        </p:txBody>
      </p:sp>
    </p:spTree>
    <p:extLst>
      <p:ext uri="{BB962C8B-B14F-4D97-AF65-F5344CB8AC3E}">
        <p14:creationId xmlns:p14="http://schemas.microsoft.com/office/powerpoint/2010/main" val="8372223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30275"/>
            <a:r>
              <a:rPr lang="en-US" altLang="en-US" smtClean="0"/>
              <a:t>77% of women and 83% of men in Tanzania are literate. Literacy is higher among women and men in urban Mainland areas than those in rural Mainland areas areas. </a:t>
            </a:r>
          </a:p>
          <a:p>
            <a:pPr defTabSz="930275"/>
            <a:endParaRPr lang="en-US" altLang="en-US" smtClean="0"/>
          </a:p>
        </p:txBody>
      </p:sp>
      <p:sp>
        <p:nvSpPr>
          <p:cNvPr id="4" name="Slide Number Placeholder 3"/>
          <p:cNvSpPr>
            <a:spLocks noGrp="1"/>
          </p:cNvSpPr>
          <p:nvPr>
            <p:ph type="sldNum" sz="quarter" idx="5"/>
          </p:nvPr>
        </p:nvSpPr>
        <p:spPr/>
        <p:txBody>
          <a:bodyPr/>
          <a:lstStyle/>
          <a:p>
            <a:pPr>
              <a:defRPr/>
            </a:pPr>
            <a:fld id="{C4B94996-5D59-4691-AE73-49D6135F063E}" type="slidenum">
              <a:rPr lang="en-US" smtClean="0"/>
              <a:pPr>
                <a:defRPr/>
              </a:pPr>
              <a:t>28</a:t>
            </a:fld>
            <a:endParaRPr lang="en-US"/>
          </a:p>
        </p:txBody>
      </p:sp>
    </p:spTree>
    <p:extLst>
      <p:ext uri="{BB962C8B-B14F-4D97-AF65-F5344CB8AC3E}">
        <p14:creationId xmlns:p14="http://schemas.microsoft.com/office/powerpoint/2010/main" val="211780064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30275" eaLnBrk="1" hangingPunct="1"/>
            <a:r>
              <a:rPr lang="en-US" altLang="en-US" smtClean="0"/>
              <a:t>Men are more likely to be exposed to all media than women. Among women and men, radio is the most widely accessed medium. 45% of women and 60% of men listen to the radio at least once a week. Newspapers are the least common medium among women (13%) and men (25%). A smaller percentage of women (8%) and men (16%) are exposed to all 3 forms of media. Almost half of women and 32% of men have no exposure to any of the mass media on a weekly basis.  </a:t>
            </a:r>
          </a:p>
          <a:p>
            <a:pPr defTabSz="930275" eaLnBrk="1" hangingPunct="1">
              <a:spcBef>
                <a:spcPct val="0"/>
              </a:spcBef>
            </a:pPr>
            <a:endParaRPr lang="en-US" altLang="en-US" smtClean="0"/>
          </a:p>
        </p:txBody>
      </p:sp>
      <p:sp>
        <p:nvSpPr>
          <p:cNvPr id="5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8F0E2496-6AF3-4CD9-8F1C-590DCC67A68E}" type="slidenum">
              <a:rPr lang="en-US" altLang="en-US" smtClean="0"/>
              <a:pPr fontAlgn="base">
                <a:spcBef>
                  <a:spcPct val="0"/>
                </a:spcBef>
                <a:spcAft>
                  <a:spcPct val="0"/>
                </a:spcAft>
              </a:pPr>
              <a:t>29</a:t>
            </a:fld>
            <a:endParaRPr lang="en-US" altLang="en-US" smtClean="0"/>
          </a:p>
        </p:txBody>
      </p:sp>
    </p:spTree>
    <p:extLst>
      <p:ext uri="{BB962C8B-B14F-4D97-AF65-F5344CB8AC3E}">
        <p14:creationId xmlns:p14="http://schemas.microsoft.com/office/powerpoint/2010/main" val="303326076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72% of women are currently employed compared to 88% of men. 5% of women were not currently working but had worked in the past year, while 23% had not worked for the last year. 1% of men were not currently working but had in the past year, while 11% had not worked for the last 12 months.</a:t>
            </a:r>
          </a:p>
          <a:p>
            <a:endParaRPr lang="en-US" altLang="en-US" smtClean="0"/>
          </a:p>
        </p:txBody>
      </p:sp>
      <p:sp>
        <p:nvSpPr>
          <p:cNvPr id="4" name="Slide Number Placeholder 3"/>
          <p:cNvSpPr>
            <a:spLocks noGrp="1"/>
          </p:cNvSpPr>
          <p:nvPr>
            <p:ph type="sldNum" sz="quarter" idx="5"/>
          </p:nvPr>
        </p:nvSpPr>
        <p:spPr/>
        <p:txBody>
          <a:bodyPr/>
          <a:lstStyle/>
          <a:p>
            <a:pPr>
              <a:defRPr/>
            </a:pPr>
            <a:fld id="{C2A3E8E5-3D9A-4C78-ACE3-2E4FCEC6C959}" type="slidenum">
              <a:rPr lang="en-US" smtClean="0"/>
              <a:pPr>
                <a:defRPr/>
              </a:pPr>
              <a:t>30</a:t>
            </a:fld>
            <a:endParaRPr lang="en-US"/>
          </a:p>
        </p:txBody>
      </p:sp>
    </p:spTree>
    <p:extLst>
      <p:ext uri="{BB962C8B-B14F-4D97-AF65-F5344CB8AC3E}">
        <p14:creationId xmlns:p14="http://schemas.microsoft.com/office/powerpoint/2010/main" val="87879690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Over half of working women and men work in agriculture. For women, this is followed by unskilled manual labor (22%), and for men, the second most common occupation is skilled manual labor (18%). </a:t>
            </a:r>
          </a:p>
        </p:txBody>
      </p:sp>
      <p:sp>
        <p:nvSpPr>
          <p:cNvPr id="4" name="Slide Number Placeholder 3"/>
          <p:cNvSpPr>
            <a:spLocks noGrp="1"/>
          </p:cNvSpPr>
          <p:nvPr>
            <p:ph type="sldNum" sz="quarter" idx="5"/>
          </p:nvPr>
        </p:nvSpPr>
        <p:spPr/>
        <p:txBody>
          <a:bodyPr/>
          <a:lstStyle/>
          <a:p>
            <a:pPr>
              <a:defRPr/>
            </a:pPr>
            <a:fld id="{2543C046-E5C4-4767-BD2C-7ECC852470DC}" type="slidenum">
              <a:rPr lang="en-US" smtClean="0"/>
              <a:pPr>
                <a:defRPr/>
              </a:pPr>
              <a:t>31</a:t>
            </a:fld>
            <a:endParaRPr lang="en-US"/>
          </a:p>
        </p:txBody>
      </p:sp>
    </p:spTree>
    <p:extLst>
      <p:ext uri="{BB962C8B-B14F-4D97-AF65-F5344CB8AC3E}">
        <p14:creationId xmlns:p14="http://schemas.microsoft.com/office/powerpoint/2010/main" val="9086735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Less than 1% of women in Tanzania use tobacco products, compared to 14% of men. Among men, cigarettes (13%) are the most common tobacco product used. Among men who smoke cigarettes, 30% smoke 5-9 cigarettes daily. Smoking decreases with education. </a:t>
            </a:r>
          </a:p>
        </p:txBody>
      </p:sp>
      <p:sp>
        <p:nvSpPr>
          <p:cNvPr id="634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5AA8C46-7353-4D2C-A437-F09E15BC13AB}" type="slidenum">
              <a:rPr lang="en-US" altLang="en-US" smtClean="0"/>
              <a:pPr fontAlgn="base">
                <a:spcBef>
                  <a:spcPct val="0"/>
                </a:spcBef>
                <a:spcAft>
                  <a:spcPct val="0"/>
                </a:spcAft>
              </a:pPr>
              <a:t>32</a:t>
            </a:fld>
            <a:endParaRPr lang="en-US" altLang="en-US" smtClean="0"/>
          </a:p>
        </p:txBody>
      </p:sp>
    </p:spTree>
    <p:extLst>
      <p:ext uri="{BB962C8B-B14F-4D97-AF65-F5344CB8AC3E}">
        <p14:creationId xmlns:p14="http://schemas.microsoft.com/office/powerpoint/2010/main" val="242322344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0714226E-A170-4BDC-AF0A-D2E8327B73A5}" type="slidenum">
              <a:rPr lang="en-US" smtClean="0"/>
              <a:pPr>
                <a:defRPr/>
              </a:pPr>
              <a:t>33</a:t>
            </a:fld>
            <a:endParaRPr lang="en-US"/>
          </a:p>
        </p:txBody>
      </p:sp>
    </p:spTree>
    <p:extLst>
      <p:ext uri="{BB962C8B-B14F-4D97-AF65-F5344CB8AC3E}">
        <p14:creationId xmlns:p14="http://schemas.microsoft.com/office/powerpoint/2010/main" val="1943393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675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460D6BA-81D4-45EB-B6E5-32FBE720BAA5}" type="slidenum">
              <a:rPr lang="en-US" altLang="en-US" smtClean="0"/>
              <a:pPr fontAlgn="base">
                <a:spcBef>
                  <a:spcPct val="0"/>
                </a:spcBef>
                <a:spcAft>
                  <a:spcPct val="0"/>
                </a:spcAft>
              </a:pPr>
              <a:t>34</a:t>
            </a:fld>
            <a:endParaRPr lang="en-US" altLang="en-US" smtClean="0"/>
          </a:p>
        </p:txBody>
      </p:sp>
    </p:spTree>
    <p:extLst>
      <p:ext uri="{BB962C8B-B14F-4D97-AF65-F5344CB8AC3E}">
        <p14:creationId xmlns:p14="http://schemas.microsoft.com/office/powerpoint/2010/main" val="33215577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4B96AB27-868B-4CF9-9170-0807DE6DA58F}" type="slidenum">
              <a:rPr lang="en-US" smtClean="0"/>
              <a:pPr>
                <a:defRPr/>
              </a:pPr>
              <a:t>36</a:t>
            </a:fld>
            <a:endParaRPr lang="en-US"/>
          </a:p>
        </p:txBody>
      </p:sp>
    </p:spTree>
    <p:extLst>
      <p:ext uri="{BB962C8B-B14F-4D97-AF65-F5344CB8AC3E}">
        <p14:creationId xmlns:p14="http://schemas.microsoft.com/office/powerpoint/2010/main" val="34643812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smtClean="0"/>
          </a:p>
        </p:txBody>
      </p:sp>
      <p:sp>
        <p:nvSpPr>
          <p:cNvPr id="102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1CB885-82E4-4213-831A-5AFA84A4DD6B}" type="slidenum">
              <a:rPr lang="en-US" altLang="en-US" smtClean="0"/>
              <a:pPr fontAlgn="base">
                <a:spcBef>
                  <a:spcPct val="0"/>
                </a:spcBef>
                <a:spcAft>
                  <a:spcPct val="0"/>
                </a:spcAft>
              </a:pPr>
              <a:t>3</a:t>
            </a:fld>
            <a:endParaRPr lang="en-US" altLang="en-US" smtClean="0"/>
          </a:p>
        </p:txBody>
      </p:sp>
    </p:spTree>
    <p:extLst>
      <p:ext uri="{BB962C8B-B14F-4D97-AF65-F5344CB8AC3E}">
        <p14:creationId xmlns:p14="http://schemas.microsoft.com/office/powerpoint/2010/main" val="97525187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The TFR for the 3 years preceding the survey is 5.2 births per woman, with rural mainland women having about 2.2 children more on average than urban mainland women.</a:t>
            </a:r>
          </a:p>
        </p:txBody>
      </p:sp>
      <p:sp>
        <p:nvSpPr>
          <p:cNvPr id="4" name="Slide Number Placeholder 3"/>
          <p:cNvSpPr>
            <a:spLocks noGrp="1"/>
          </p:cNvSpPr>
          <p:nvPr>
            <p:ph type="sldNum" sz="quarter" idx="5"/>
          </p:nvPr>
        </p:nvSpPr>
        <p:spPr/>
        <p:txBody>
          <a:bodyPr/>
          <a:lstStyle/>
          <a:p>
            <a:pPr>
              <a:defRPr/>
            </a:pPr>
            <a:fld id="{963280CD-B26C-48E3-8779-C206E470958A}" type="slidenum">
              <a:rPr lang="en-US" smtClean="0"/>
              <a:pPr>
                <a:defRPr/>
              </a:pPr>
              <a:t>37</a:t>
            </a:fld>
            <a:endParaRPr lang="en-US"/>
          </a:p>
        </p:txBody>
      </p:sp>
    </p:spTree>
    <p:extLst>
      <p:ext uri="{BB962C8B-B14F-4D97-AF65-F5344CB8AC3E}">
        <p14:creationId xmlns:p14="http://schemas.microsoft.com/office/powerpoint/2010/main" val="9351324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7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Women’s level of education is associated with fertility. TFR decreases with education from 6.9 among women with no education to 3.6 among women with secondary and higher education. </a:t>
            </a:r>
          </a:p>
        </p:txBody>
      </p:sp>
      <p:sp>
        <p:nvSpPr>
          <p:cNvPr id="4" name="Slide Number Placeholder 3"/>
          <p:cNvSpPr>
            <a:spLocks noGrp="1"/>
          </p:cNvSpPr>
          <p:nvPr>
            <p:ph type="sldNum" sz="quarter" idx="5"/>
          </p:nvPr>
        </p:nvSpPr>
        <p:spPr/>
        <p:txBody>
          <a:bodyPr/>
          <a:lstStyle/>
          <a:p>
            <a:pPr>
              <a:defRPr/>
            </a:pPr>
            <a:fld id="{5367D7C7-B026-4F17-9190-B0EA08A5F7B3}" type="slidenum">
              <a:rPr lang="en-US" smtClean="0"/>
              <a:pPr>
                <a:defRPr/>
              </a:pPr>
              <a:t>38</a:t>
            </a:fld>
            <a:endParaRPr lang="en-US"/>
          </a:p>
        </p:txBody>
      </p:sp>
    </p:spTree>
    <p:extLst>
      <p:ext uri="{BB962C8B-B14F-4D97-AF65-F5344CB8AC3E}">
        <p14:creationId xmlns:p14="http://schemas.microsoft.com/office/powerpoint/2010/main" val="29596755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8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Fertility is also associated with wealth. TFR among women in the poorest households is higher than among women from the wealthiest households. The difference in fertility between women in the lowest and highest wealth quintiles is 4.4 births per woman. </a:t>
            </a:r>
          </a:p>
        </p:txBody>
      </p:sp>
      <p:sp>
        <p:nvSpPr>
          <p:cNvPr id="4" name="Slide Number Placeholder 3"/>
          <p:cNvSpPr>
            <a:spLocks noGrp="1"/>
          </p:cNvSpPr>
          <p:nvPr>
            <p:ph type="sldNum" sz="quarter" idx="5"/>
          </p:nvPr>
        </p:nvSpPr>
        <p:spPr/>
        <p:txBody>
          <a:bodyPr/>
          <a:lstStyle/>
          <a:p>
            <a:pPr>
              <a:defRPr/>
            </a:pPr>
            <a:fld id="{9F3C9EE7-5140-4C76-AA3F-DB2D89B30A7F}" type="slidenum">
              <a:rPr lang="en-US" smtClean="0"/>
              <a:pPr>
                <a:defRPr/>
              </a:pPr>
              <a:t>39</a:t>
            </a:fld>
            <a:endParaRPr lang="en-US"/>
          </a:p>
        </p:txBody>
      </p:sp>
    </p:spTree>
    <p:extLst>
      <p:ext uri="{BB962C8B-B14F-4D97-AF65-F5344CB8AC3E}">
        <p14:creationId xmlns:p14="http://schemas.microsoft.com/office/powerpoint/2010/main" val="5135914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88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GB" altLang="en-US" smtClean="0"/>
              <a:t>At current fertility levels, a woman in Tanzania will have an average of 5.2 children in her lifetime.</a:t>
            </a:r>
          </a:p>
          <a:p>
            <a:pPr eaLnBrk="1" hangingPunct="1">
              <a:spcBef>
                <a:spcPct val="0"/>
              </a:spcBef>
            </a:pPr>
            <a:r>
              <a:rPr lang="en-US" altLang="en-US" smtClean="0"/>
              <a:t>Fertility has decreased from 6.2 births per woman in 1991-92 to 5.2 births per woman in 2015-16, a decrease of 1.0 birth per woman. </a:t>
            </a:r>
          </a:p>
        </p:txBody>
      </p:sp>
      <p:sp>
        <p:nvSpPr>
          <p:cNvPr id="788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AB4F9E6D-8551-4229-BAAA-15DF87F680D5}" type="slidenum">
              <a:rPr lang="en-US" altLang="en-US" smtClean="0"/>
              <a:pPr fontAlgn="base">
                <a:spcBef>
                  <a:spcPct val="0"/>
                </a:spcBef>
                <a:spcAft>
                  <a:spcPct val="0"/>
                </a:spcAft>
              </a:pPr>
              <a:t>40</a:t>
            </a:fld>
            <a:endParaRPr lang="en-US" altLang="en-US" smtClean="0"/>
          </a:p>
        </p:txBody>
      </p:sp>
    </p:spTree>
    <p:extLst>
      <p:ext uri="{BB962C8B-B14F-4D97-AF65-F5344CB8AC3E}">
        <p14:creationId xmlns:p14="http://schemas.microsoft.com/office/powerpoint/2010/main" val="68566505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Tanzania’s TFR is in the middle of rates for other countries in Eastern Africa region. </a:t>
            </a:r>
          </a:p>
          <a:p>
            <a:pPr eaLnBrk="1" hangingPunct="1">
              <a:spcBef>
                <a:spcPct val="0"/>
              </a:spcBef>
            </a:pPr>
            <a:endParaRPr lang="en-US" altLang="en-US" smtClean="0"/>
          </a:p>
        </p:txBody>
      </p:sp>
      <p:sp>
        <p:nvSpPr>
          <p:cNvPr id="809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CDAF05D-2BD5-43D4-B2A2-9A06154B2E48}" type="slidenum">
              <a:rPr lang="en-US" altLang="en-US" smtClean="0"/>
              <a:pPr fontAlgn="base">
                <a:spcBef>
                  <a:spcPct val="0"/>
                </a:spcBef>
                <a:spcAft>
                  <a:spcPct val="0"/>
                </a:spcAft>
              </a:pPr>
              <a:t>41</a:t>
            </a:fld>
            <a:endParaRPr lang="en-US" altLang="en-US" smtClean="0"/>
          </a:p>
        </p:txBody>
      </p:sp>
    </p:spTree>
    <p:extLst>
      <p:ext uri="{BB962C8B-B14F-4D97-AF65-F5344CB8AC3E}">
        <p14:creationId xmlns:p14="http://schemas.microsoft.com/office/powerpoint/2010/main" val="81223481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Spacing children at least 36 months apart reduces the risk of infant death. The median birth interval in Tanzania is 35.0 months, meaning half of birth occur before 35.0 months and the remaining half occur after 35.0 months.</a:t>
            </a:r>
          </a:p>
          <a:p>
            <a:endParaRPr lang="en-US" altLang="en-US" smtClean="0"/>
          </a:p>
        </p:txBody>
      </p:sp>
      <p:sp>
        <p:nvSpPr>
          <p:cNvPr id="4" name="Slide Number Placeholder 3"/>
          <p:cNvSpPr>
            <a:spLocks noGrp="1"/>
          </p:cNvSpPr>
          <p:nvPr>
            <p:ph type="sldNum" sz="quarter" idx="5"/>
          </p:nvPr>
        </p:nvSpPr>
        <p:spPr/>
        <p:txBody>
          <a:bodyPr/>
          <a:lstStyle/>
          <a:p>
            <a:pPr>
              <a:defRPr/>
            </a:pPr>
            <a:fld id="{426877DD-EFDF-4AE0-8F8E-922A92A1F71C}" type="slidenum">
              <a:rPr lang="en-US" smtClean="0"/>
              <a:pPr>
                <a:defRPr/>
              </a:pPr>
              <a:t>43</a:t>
            </a:fld>
            <a:endParaRPr lang="en-US"/>
          </a:p>
        </p:txBody>
      </p:sp>
    </p:spTree>
    <p:extLst>
      <p:ext uri="{BB962C8B-B14F-4D97-AF65-F5344CB8AC3E}">
        <p14:creationId xmlns:p14="http://schemas.microsoft.com/office/powerpoint/2010/main" val="147859881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19% of Tanzanian children are born less than 24 months after a previous birth. </a:t>
            </a:r>
            <a:r>
              <a:rPr lang="en-US" altLang="en-US" b="1" smtClean="0">
                <a:solidFill>
                  <a:srgbClr val="FF0000"/>
                </a:solidFill>
              </a:rPr>
              <a:t>Values don’t add up to 100% due to rounding, and values for &lt;24 months add up to 18% rather than 19% because of rounding. </a:t>
            </a:r>
          </a:p>
        </p:txBody>
      </p:sp>
      <p:sp>
        <p:nvSpPr>
          <p:cNvPr id="4" name="Slide Number Placeholder 3"/>
          <p:cNvSpPr>
            <a:spLocks noGrp="1"/>
          </p:cNvSpPr>
          <p:nvPr>
            <p:ph type="sldNum" sz="quarter" idx="5"/>
          </p:nvPr>
        </p:nvSpPr>
        <p:spPr/>
        <p:txBody>
          <a:bodyPr/>
          <a:lstStyle/>
          <a:p>
            <a:pPr>
              <a:defRPr/>
            </a:pPr>
            <a:fld id="{BA6D48EA-304B-41DC-8084-78949EC7DD66}" type="slidenum">
              <a:rPr lang="en-US" smtClean="0"/>
              <a:pPr>
                <a:defRPr/>
              </a:pPr>
              <a:t>44</a:t>
            </a:fld>
            <a:endParaRPr lang="en-US"/>
          </a:p>
        </p:txBody>
      </p:sp>
    </p:spTree>
    <p:extLst>
      <p:ext uri="{BB962C8B-B14F-4D97-AF65-F5344CB8AC3E}">
        <p14:creationId xmlns:p14="http://schemas.microsoft.com/office/powerpoint/2010/main" val="128470407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27% of women age 15-19 have begun childbearing.</a:t>
            </a:r>
          </a:p>
          <a:p>
            <a:endParaRPr lang="en-US" altLang="en-US" smtClean="0"/>
          </a:p>
        </p:txBody>
      </p:sp>
      <p:sp>
        <p:nvSpPr>
          <p:cNvPr id="4" name="Slide Number Placeholder 3"/>
          <p:cNvSpPr>
            <a:spLocks noGrp="1"/>
          </p:cNvSpPr>
          <p:nvPr>
            <p:ph type="sldNum" sz="quarter" idx="5"/>
          </p:nvPr>
        </p:nvSpPr>
        <p:spPr/>
        <p:txBody>
          <a:bodyPr/>
          <a:lstStyle/>
          <a:p>
            <a:pPr>
              <a:defRPr/>
            </a:pPr>
            <a:fld id="{A82C2971-8268-44B2-9499-DFEAA62BDA51}" type="slidenum">
              <a:rPr lang="en-US" smtClean="0"/>
              <a:pPr>
                <a:defRPr/>
              </a:pPr>
              <a:t>45</a:t>
            </a:fld>
            <a:endParaRPr lang="en-US"/>
          </a:p>
        </p:txBody>
      </p:sp>
    </p:spTree>
    <p:extLst>
      <p:ext uri="{BB962C8B-B14F-4D97-AF65-F5344CB8AC3E}">
        <p14:creationId xmlns:p14="http://schemas.microsoft.com/office/powerpoint/2010/main" val="186191531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Teenage fertility is highest in rural mainland areas (32%), followed by urban mainland areas (19%), and lowest in Zanzibar (8%). </a:t>
            </a:r>
          </a:p>
        </p:txBody>
      </p:sp>
      <p:sp>
        <p:nvSpPr>
          <p:cNvPr id="4" name="Slide Number Placeholder 3"/>
          <p:cNvSpPr>
            <a:spLocks noGrp="1"/>
          </p:cNvSpPr>
          <p:nvPr>
            <p:ph type="sldNum" sz="quarter" idx="5"/>
          </p:nvPr>
        </p:nvSpPr>
        <p:spPr/>
        <p:txBody>
          <a:bodyPr/>
          <a:lstStyle/>
          <a:p>
            <a:pPr>
              <a:defRPr/>
            </a:pPr>
            <a:fld id="{91A94721-99CA-4952-9C3C-E84F59940A6B}" type="slidenum">
              <a:rPr lang="en-US" smtClean="0"/>
              <a:pPr>
                <a:defRPr/>
              </a:pPr>
              <a:t>46</a:t>
            </a:fld>
            <a:endParaRPr lang="en-US"/>
          </a:p>
        </p:txBody>
      </p:sp>
    </p:spTree>
    <p:extLst>
      <p:ext uri="{BB962C8B-B14F-4D97-AF65-F5344CB8AC3E}">
        <p14:creationId xmlns:p14="http://schemas.microsoft.com/office/powerpoint/2010/main" val="27711619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Teenage pregnancy had slightly decreased between 1992 when 29% of young women were mothers or pregnant with their first child and 2010, when it was at a low of 23%. However, teenage pregnancy has risen again to 27% of young women who are either already mothers or pregnant with their first child. </a:t>
            </a:r>
          </a:p>
        </p:txBody>
      </p:sp>
      <p:sp>
        <p:nvSpPr>
          <p:cNvPr id="4" name="Slide Number Placeholder 3"/>
          <p:cNvSpPr>
            <a:spLocks noGrp="1"/>
          </p:cNvSpPr>
          <p:nvPr>
            <p:ph type="sldNum" sz="quarter" idx="5"/>
          </p:nvPr>
        </p:nvSpPr>
        <p:spPr/>
        <p:txBody>
          <a:bodyPr/>
          <a:lstStyle/>
          <a:p>
            <a:pPr>
              <a:defRPr/>
            </a:pPr>
            <a:fld id="{1C241A92-35EB-4F1A-8F98-A47EF3F0993E}" type="slidenum">
              <a:rPr lang="en-US" smtClean="0"/>
              <a:pPr>
                <a:defRPr/>
              </a:pPr>
              <a:t>47</a:t>
            </a:fld>
            <a:endParaRPr lang="en-US"/>
          </a:p>
        </p:txBody>
      </p:sp>
    </p:spTree>
    <p:extLst>
      <p:ext uri="{BB962C8B-B14F-4D97-AF65-F5344CB8AC3E}">
        <p14:creationId xmlns:p14="http://schemas.microsoft.com/office/powerpoint/2010/main" val="14654183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This information is intended to assist program managers and policymakers in evaluating and designing programs to improve the health of Tanzania’s population.</a:t>
            </a:r>
          </a:p>
          <a:p>
            <a:pPr eaLnBrk="1" hangingPunct="1">
              <a:spcBef>
                <a:spcPct val="0"/>
              </a:spcBef>
            </a:pPr>
            <a:endParaRPr lang="en-US" altLang="en-US" smtClean="0"/>
          </a:p>
        </p:txBody>
      </p:sp>
      <p:sp>
        <p:nvSpPr>
          <p:cNvPr id="12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7F2EB60-11FC-4E60-BFC9-6344CD5F8289}" type="slidenum">
              <a:rPr lang="en-US" altLang="en-US" smtClean="0"/>
              <a:pPr fontAlgn="base">
                <a:spcBef>
                  <a:spcPct val="0"/>
                </a:spcBef>
                <a:spcAft>
                  <a:spcPct val="0"/>
                </a:spcAft>
              </a:pPr>
              <a:t>4</a:t>
            </a:fld>
            <a:endParaRPr lang="en-US" altLang="en-US" smtClean="0"/>
          </a:p>
        </p:txBody>
      </p:sp>
    </p:spTree>
    <p:extLst>
      <p:ext uri="{BB962C8B-B14F-4D97-AF65-F5344CB8AC3E}">
        <p14:creationId xmlns:p14="http://schemas.microsoft.com/office/powerpoint/2010/main" val="157012130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62% of women are currently married, compared to 52% of men. </a:t>
            </a:r>
          </a:p>
        </p:txBody>
      </p:sp>
      <p:sp>
        <p:nvSpPr>
          <p:cNvPr id="4" name="Slide Number Placeholder 3"/>
          <p:cNvSpPr>
            <a:spLocks noGrp="1"/>
          </p:cNvSpPr>
          <p:nvPr>
            <p:ph type="sldNum" sz="quarter" idx="5"/>
          </p:nvPr>
        </p:nvSpPr>
        <p:spPr/>
        <p:txBody>
          <a:bodyPr/>
          <a:lstStyle/>
          <a:p>
            <a:pPr>
              <a:defRPr/>
            </a:pPr>
            <a:fld id="{380E4A91-DEC9-4AA4-8999-9884F9E70680}" type="slidenum">
              <a:rPr lang="en-US" smtClean="0"/>
              <a:pPr>
                <a:defRPr/>
              </a:pPr>
              <a:t>48</a:t>
            </a:fld>
            <a:endParaRPr lang="en-US"/>
          </a:p>
        </p:txBody>
      </p:sp>
    </p:spTree>
    <p:extLst>
      <p:ext uri="{BB962C8B-B14F-4D97-AF65-F5344CB8AC3E}">
        <p14:creationId xmlns:p14="http://schemas.microsoft.com/office/powerpoint/2010/main" val="246596401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62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18% of currently married women and 9% of currently married men are in polygynous unions. For women, polygyny is defined as the percent of women who have one or more co-wife. For men, it is the percent with more than one wife. </a:t>
            </a:r>
          </a:p>
        </p:txBody>
      </p:sp>
      <p:sp>
        <p:nvSpPr>
          <p:cNvPr id="4" name="Slide Number Placeholder 3"/>
          <p:cNvSpPr>
            <a:spLocks noGrp="1"/>
          </p:cNvSpPr>
          <p:nvPr>
            <p:ph type="sldNum" sz="quarter" idx="5"/>
          </p:nvPr>
        </p:nvSpPr>
        <p:spPr/>
        <p:txBody>
          <a:bodyPr/>
          <a:lstStyle/>
          <a:p>
            <a:pPr>
              <a:defRPr/>
            </a:pPr>
            <a:fld id="{DB376DA0-333E-4968-A900-BFD28A95BA95}" type="slidenum">
              <a:rPr lang="en-US" smtClean="0"/>
              <a:pPr>
                <a:defRPr/>
              </a:pPr>
              <a:t>49</a:t>
            </a:fld>
            <a:endParaRPr lang="en-US"/>
          </a:p>
        </p:txBody>
      </p:sp>
    </p:spTree>
    <p:extLst>
      <p:ext uri="{BB962C8B-B14F-4D97-AF65-F5344CB8AC3E}">
        <p14:creationId xmlns:p14="http://schemas.microsoft.com/office/powerpoint/2010/main" val="323393311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Tanzanian women begin sexual activity 1 year earlier than men; the median age at first sex for women age 25-49 is 17.2 years compared to 18.2 years for men. Women get married two years after sexual initiation at age 19.2. Men marry about 6 years years after sexual initiation. The median age at first birth for women is 19.7 years, less than one year after marriage. </a:t>
            </a:r>
          </a:p>
        </p:txBody>
      </p:sp>
      <p:sp>
        <p:nvSpPr>
          <p:cNvPr id="4" name="Slide Number Placeholder 3"/>
          <p:cNvSpPr>
            <a:spLocks noGrp="1"/>
          </p:cNvSpPr>
          <p:nvPr>
            <p:ph type="sldNum" sz="quarter" idx="5"/>
          </p:nvPr>
        </p:nvSpPr>
        <p:spPr/>
        <p:txBody>
          <a:bodyPr/>
          <a:lstStyle/>
          <a:p>
            <a:pPr>
              <a:defRPr/>
            </a:pPr>
            <a:fld id="{CE5D8779-57A5-4CF6-8751-D2B20FF8DC12}" type="slidenum">
              <a:rPr lang="en-US" smtClean="0"/>
              <a:pPr>
                <a:defRPr/>
              </a:pPr>
              <a:t>50</a:t>
            </a:fld>
            <a:endParaRPr lang="en-US"/>
          </a:p>
        </p:txBody>
      </p:sp>
    </p:spTree>
    <p:extLst>
      <p:ext uri="{BB962C8B-B14F-4D97-AF65-F5344CB8AC3E}">
        <p14:creationId xmlns:p14="http://schemas.microsoft.com/office/powerpoint/2010/main" val="99547878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14% of women age 25-49 had sex by age 15, compared to 9% of men. 61% of women had sex by age 18, compared to 47% of men.</a:t>
            </a:r>
          </a:p>
        </p:txBody>
      </p:sp>
      <p:sp>
        <p:nvSpPr>
          <p:cNvPr id="4" name="Slide Number Placeholder 3"/>
          <p:cNvSpPr>
            <a:spLocks noGrp="1"/>
          </p:cNvSpPr>
          <p:nvPr>
            <p:ph type="sldNum" sz="quarter" idx="5"/>
          </p:nvPr>
        </p:nvSpPr>
        <p:spPr/>
        <p:txBody>
          <a:bodyPr/>
          <a:lstStyle/>
          <a:p>
            <a:pPr>
              <a:defRPr/>
            </a:pPr>
            <a:fld id="{12FEA0DD-E144-44C0-9D8C-3822ED4280B6}" type="slidenum">
              <a:rPr lang="en-US" smtClean="0"/>
              <a:pPr>
                <a:defRPr/>
              </a:pPr>
              <a:t>51</a:t>
            </a:fld>
            <a:endParaRPr lang="en-US"/>
          </a:p>
        </p:txBody>
      </p:sp>
    </p:spTree>
    <p:extLst>
      <p:ext uri="{BB962C8B-B14F-4D97-AF65-F5344CB8AC3E}">
        <p14:creationId xmlns:p14="http://schemas.microsoft.com/office/powerpoint/2010/main" val="31976826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34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29% of currently married women want no more children or are sterilised. 22% of women want another child soon (within 2 years) while 42% of women want another child 2 or more years later. Figures add up to less than 100% due to rounding. </a:t>
            </a:r>
          </a:p>
        </p:txBody>
      </p:sp>
      <p:sp>
        <p:nvSpPr>
          <p:cNvPr id="4" name="Slide Number Placeholder 3"/>
          <p:cNvSpPr>
            <a:spLocks noGrp="1"/>
          </p:cNvSpPr>
          <p:nvPr>
            <p:ph type="sldNum" sz="quarter" idx="5"/>
          </p:nvPr>
        </p:nvSpPr>
        <p:spPr/>
        <p:txBody>
          <a:bodyPr/>
          <a:lstStyle/>
          <a:p>
            <a:pPr>
              <a:defRPr/>
            </a:pPr>
            <a:fld id="{573614B9-59C5-4331-9AC6-FEA3AA673AF9}" type="slidenum">
              <a:rPr lang="en-US" smtClean="0"/>
              <a:pPr>
                <a:defRPr/>
              </a:pPr>
              <a:t>53</a:t>
            </a:fld>
            <a:endParaRPr lang="en-US"/>
          </a:p>
        </p:txBody>
      </p:sp>
    </p:spTree>
    <p:extLst>
      <p:ext uri="{BB962C8B-B14F-4D97-AF65-F5344CB8AC3E}">
        <p14:creationId xmlns:p14="http://schemas.microsoft.com/office/powerpoint/2010/main" val="227505824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54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22% of currently married men want no more children or are sterilised. 19% of men want another child soon (within 2 years) while 53% of men want another child 2 or more years later. </a:t>
            </a:r>
          </a:p>
        </p:txBody>
      </p:sp>
      <p:sp>
        <p:nvSpPr>
          <p:cNvPr id="4" name="Slide Number Placeholder 3"/>
          <p:cNvSpPr>
            <a:spLocks noGrp="1"/>
          </p:cNvSpPr>
          <p:nvPr>
            <p:ph type="sldNum" sz="quarter" idx="5"/>
          </p:nvPr>
        </p:nvSpPr>
        <p:spPr/>
        <p:txBody>
          <a:bodyPr/>
          <a:lstStyle/>
          <a:p>
            <a:pPr>
              <a:defRPr/>
            </a:pPr>
            <a:fld id="{62CCFB1B-3C57-4137-980C-DABE09128A6F}" type="slidenum">
              <a:rPr lang="en-US" smtClean="0"/>
              <a:pPr>
                <a:defRPr/>
              </a:pPr>
              <a:t>54</a:t>
            </a:fld>
            <a:endParaRPr lang="en-US"/>
          </a:p>
        </p:txBody>
      </p:sp>
    </p:spTree>
    <p:extLst>
      <p:ext uri="{BB962C8B-B14F-4D97-AF65-F5344CB8AC3E}">
        <p14:creationId xmlns:p14="http://schemas.microsoft.com/office/powerpoint/2010/main" val="369941605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75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Men prefer 5.1 children while women would like slightly smaller families – 4.7 children.  </a:t>
            </a:r>
          </a:p>
        </p:txBody>
      </p:sp>
      <p:sp>
        <p:nvSpPr>
          <p:cNvPr id="4" name="Slide Number Placeholder 3"/>
          <p:cNvSpPr>
            <a:spLocks noGrp="1"/>
          </p:cNvSpPr>
          <p:nvPr>
            <p:ph type="sldNum" sz="quarter" idx="5"/>
          </p:nvPr>
        </p:nvSpPr>
        <p:spPr/>
        <p:txBody>
          <a:bodyPr/>
          <a:lstStyle/>
          <a:p>
            <a:pPr>
              <a:defRPr/>
            </a:pPr>
            <a:fld id="{8D97F2BD-0D41-4250-9303-46FDA662A698}" type="slidenum">
              <a:rPr lang="en-US" smtClean="0"/>
              <a:pPr>
                <a:defRPr/>
              </a:pPr>
              <a:t>55</a:t>
            </a:fld>
            <a:endParaRPr lang="en-US"/>
          </a:p>
        </p:txBody>
      </p:sp>
    </p:spTree>
    <p:extLst>
      <p:ext uri="{BB962C8B-B14F-4D97-AF65-F5344CB8AC3E}">
        <p14:creationId xmlns:p14="http://schemas.microsoft.com/office/powerpoint/2010/main" val="81519682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95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69% of births in the 5 years before the survey were planned, 27% were mistimed, and 4% were unwanted.</a:t>
            </a:r>
          </a:p>
        </p:txBody>
      </p:sp>
      <p:sp>
        <p:nvSpPr>
          <p:cNvPr id="4" name="Slide Number Placeholder 3"/>
          <p:cNvSpPr>
            <a:spLocks noGrp="1"/>
          </p:cNvSpPr>
          <p:nvPr>
            <p:ph type="sldNum" sz="quarter" idx="5"/>
          </p:nvPr>
        </p:nvSpPr>
        <p:spPr/>
        <p:txBody>
          <a:bodyPr/>
          <a:lstStyle/>
          <a:p>
            <a:pPr>
              <a:defRPr/>
            </a:pPr>
            <a:fld id="{4F98F445-E76A-4D3B-942E-0F4D27FF6735}" type="slidenum">
              <a:rPr lang="en-US" smtClean="0"/>
              <a:pPr>
                <a:defRPr/>
              </a:pPr>
              <a:t>56</a:t>
            </a:fld>
            <a:endParaRPr lang="en-US"/>
          </a:p>
        </p:txBody>
      </p:sp>
    </p:spTree>
    <p:extLst>
      <p:ext uri="{BB962C8B-B14F-4D97-AF65-F5344CB8AC3E}">
        <p14:creationId xmlns:p14="http://schemas.microsoft.com/office/powerpoint/2010/main" val="263010147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16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Overall, Tanzanian women have 0.7 children more than their wanted number of 4.5 children. The wanted fertility rate measures the potential demographic impact of avoiding unwanted births. It is calculated in the same manner as the total fertility rate but excludes unwanted births from the numerator. A birth is considered wanted if the number of living children at the time of conception is less than the ideal number of children reported by the respondent. The gap between wanted and actual fertility shows how successful women are in achieving their reproductive intentions.</a:t>
            </a:r>
          </a:p>
        </p:txBody>
      </p:sp>
      <p:sp>
        <p:nvSpPr>
          <p:cNvPr id="4" name="Slide Number Placeholder 3"/>
          <p:cNvSpPr>
            <a:spLocks noGrp="1"/>
          </p:cNvSpPr>
          <p:nvPr>
            <p:ph type="sldNum" sz="quarter" idx="5"/>
          </p:nvPr>
        </p:nvSpPr>
        <p:spPr/>
        <p:txBody>
          <a:bodyPr/>
          <a:lstStyle/>
          <a:p>
            <a:pPr>
              <a:defRPr/>
            </a:pPr>
            <a:fld id="{FBC5BDB8-23C5-4C24-9DE1-63F21A358118}" type="slidenum">
              <a:rPr lang="en-US" smtClean="0"/>
              <a:pPr>
                <a:defRPr/>
              </a:pPr>
              <a:t>57</a:t>
            </a:fld>
            <a:endParaRPr lang="en-US"/>
          </a:p>
        </p:txBody>
      </p:sp>
    </p:spTree>
    <p:extLst>
      <p:ext uri="{BB962C8B-B14F-4D97-AF65-F5344CB8AC3E}">
        <p14:creationId xmlns:p14="http://schemas.microsoft.com/office/powerpoint/2010/main" val="353977258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36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602FF200-BF7A-4C3A-812E-51795A6A5DCD}" type="slidenum">
              <a:rPr lang="en-US" smtClean="0"/>
              <a:pPr>
                <a:defRPr/>
              </a:pPr>
              <a:t>58</a:t>
            </a:fld>
            <a:endParaRPr lang="en-US"/>
          </a:p>
        </p:txBody>
      </p:sp>
    </p:spTree>
    <p:extLst>
      <p:ext uri="{BB962C8B-B14F-4D97-AF65-F5344CB8AC3E}">
        <p14:creationId xmlns:p14="http://schemas.microsoft.com/office/powerpoint/2010/main" val="8929024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14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3EA986B-D912-470C-B660-D7F045F36BA4}" type="slidenum">
              <a:rPr lang="en-US" altLang="en-US" smtClean="0"/>
              <a:pPr fontAlgn="base">
                <a:spcBef>
                  <a:spcPct val="0"/>
                </a:spcBef>
                <a:spcAft>
                  <a:spcPct val="0"/>
                </a:spcAft>
              </a:pPr>
              <a:t>5</a:t>
            </a:fld>
            <a:endParaRPr lang="en-US" altLang="en-US" smtClean="0"/>
          </a:p>
        </p:txBody>
      </p:sp>
    </p:spTree>
    <p:extLst>
      <p:ext uri="{BB962C8B-B14F-4D97-AF65-F5344CB8AC3E}">
        <p14:creationId xmlns:p14="http://schemas.microsoft.com/office/powerpoint/2010/main" val="61869770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57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1157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DB0680C4-19A0-406A-82D3-6FD61E0ABA4F}" type="slidenum">
              <a:rPr lang="en-US" altLang="en-US" smtClean="0"/>
              <a:pPr fontAlgn="base">
                <a:spcBef>
                  <a:spcPct val="0"/>
                </a:spcBef>
                <a:spcAft>
                  <a:spcPct val="0"/>
                </a:spcAft>
              </a:pPr>
              <a:t>59</a:t>
            </a:fld>
            <a:endParaRPr lang="en-US" altLang="en-US" smtClean="0"/>
          </a:p>
        </p:txBody>
      </p:sp>
    </p:spTree>
    <p:extLst>
      <p:ext uri="{BB962C8B-B14F-4D97-AF65-F5344CB8AC3E}">
        <p14:creationId xmlns:p14="http://schemas.microsoft.com/office/powerpoint/2010/main" val="343210341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77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BA6EDA0D-9720-4CD2-96D0-E2ACF6CECDC5}" type="slidenum">
              <a:rPr lang="en-US" smtClean="0"/>
              <a:pPr>
                <a:defRPr/>
              </a:pPr>
              <a:t>60</a:t>
            </a:fld>
            <a:endParaRPr lang="en-US"/>
          </a:p>
        </p:txBody>
      </p:sp>
    </p:spTree>
    <p:extLst>
      <p:ext uri="{BB962C8B-B14F-4D97-AF65-F5344CB8AC3E}">
        <p14:creationId xmlns:p14="http://schemas.microsoft.com/office/powerpoint/2010/main" val="204320141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98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99% of married women and greater than 99% of married men know at least one method of family planning. Over 90% of married women had heard of the pill, injectables, implants and/or the male condom. </a:t>
            </a:r>
          </a:p>
        </p:txBody>
      </p:sp>
      <p:sp>
        <p:nvSpPr>
          <p:cNvPr id="4" name="Slide Number Placeholder 3"/>
          <p:cNvSpPr>
            <a:spLocks noGrp="1"/>
          </p:cNvSpPr>
          <p:nvPr>
            <p:ph type="sldNum" sz="quarter" idx="5"/>
          </p:nvPr>
        </p:nvSpPr>
        <p:spPr/>
        <p:txBody>
          <a:bodyPr/>
          <a:lstStyle/>
          <a:p>
            <a:pPr>
              <a:defRPr/>
            </a:pPr>
            <a:fld id="{09E512CF-054F-42C4-9DE5-17B58526FCE0}" type="slidenum">
              <a:rPr lang="en-US" smtClean="0"/>
              <a:pPr>
                <a:defRPr/>
              </a:pPr>
              <a:t>61</a:t>
            </a:fld>
            <a:endParaRPr lang="en-US"/>
          </a:p>
        </p:txBody>
      </p:sp>
    </p:spTree>
    <p:extLst>
      <p:ext uri="{BB962C8B-B14F-4D97-AF65-F5344CB8AC3E}">
        <p14:creationId xmlns:p14="http://schemas.microsoft.com/office/powerpoint/2010/main" val="118682492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18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Although knowledge of contraception is universal, current use of contraception is much lower. Just 38% of married women currently use any method of contraception and 32% currently use a modern method of contraception.</a:t>
            </a:r>
          </a:p>
        </p:txBody>
      </p:sp>
      <p:sp>
        <p:nvSpPr>
          <p:cNvPr id="4" name="Slide Number Placeholder 3"/>
          <p:cNvSpPr>
            <a:spLocks noGrp="1"/>
          </p:cNvSpPr>
          <p:nvPr>
            <p:ph type="sldNum" sz="quarter" idx="5"/>
          </p:nvPr>
        </p:nvSpPr>
        <p:spPr/>
        <p:txBody>
          <a:bodyPr/>
          <a:lstStyle/>
          <a:p>
            <a:pPr>
              <a:defRPr/>
            </a:pPr>
            <a:fld id="{4F84B5D2-DAB7-42A1-841D-B27681A2A128}" type="slidenum">
              <a:rPr lang="en-US" smtClean="0"/>
              <a:pPr>
                <a:defRPr/>
              </a:pPr>
              <a:t>62</a:t>
            </a:fld>
            <a:endParaRPr lang="en-US"/>
          </a:p>
        </p:txBody>
      </p:sp>
    </p:spTree>
    <p:extLst>
      <p:ext uri="{BB962C8B-B14F-4D97-AF65-F5344CB8AC3E}">
        <p14:creationId xmlns:p14="http://schemas.microsoft.com/office/powerpoint/2010/main" val="10283576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39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The contraceptive prevalence rate (CPR) is defined as the percentage of married women using a method of contraception. Currently, the CPR for Tanzania is 38% with 32% of married women using modern methods of contraception and 6% using any traditional method of contraception. Among married women, injectables, implants, and the pill are the most popular modern methods.</a:t>
            </a:r>
          </a:p>
          <a:p>
            <a:pPr eaLnBrk="1" hangingPunct="1">
              <a:spcBef>
                <a:spcPct val="0"/>
              </a:spcBef>
            </a:pPr>
            <a:endParaRPr lang="en-US" altLang="en-US" smtClean="0"/>
          </a:p>
          <a:p>
            <a:pPr eaLnBrk="1" hangingPunct="1">
              <a:spcBef>
                <a:spcPct val="0"/>
              </a:spcBef>
            </a:pPr>
            <a:r>
              <a:rPr lang="en-US" altLang="en-US" smtClean="0"/>
              <a:t>A greater percent (54%) of sexually active, unmarried women are using a method of contraception, and 46% are using a modern method. Injectables and male condoms are the most popular methods among sexually active, unmarried women.</a:t>
            </a:r>
          </a:p>
        </p:txBody>
      </p:sp>
      <p:sp>
        <p:nvSpPr>
          <p:cNvPr id="1239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425B8BF8-EE20-4468-BEBC-A817A5769561}" type="slidenum">
              <a:rPr lang="en-US" altLang="en-US" smtClean="0"/>
              <a:pPr fontAlgn="base">
                <a:spcBef>
                  <a:spcPct val="0"/>
                </a:spcBef>
                <a:spcAft>
                  <a:spcPct val="0"/>
                </a:spcAft>
              </a:pPr>
              <a:t>63</a:t>
            </a:fld>
            <a:endParaRPr lang="en-US" altLang="en-US" smtClean="0"/>
          </a:p>
        </p:txBody>
      </p:sp>
    </p:spTree>
    <p:extLst>
      <p:ext uri="{BB962C8B-B14F-4D97-AF65-F5344CB8AC3E}">
        <p14:creationId xmlns:p14="http://schemas.microsoft.com/office/powerpoint/2010/main" val="208182901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59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Use of modern methods is slightly higher in urban areas, where 47% of married women use modern methods, compared with 35% of women in rural areas. </a:t>
            </a:r>
          </a:p>
        </p:txBody>
      </p:sp>
      <p:sp>
        <p:nvSpPr>
          <p:cNvPr id="4" name="Slide Number Placeholder 3"/>
          <p:cNvSpPr>
            <a:spLocks noGrp="1"/>
          </p:cNvSpPr>
          <p:nvPr>
            <p:ph type="sldNum" sz="quarter" idx="5"/>
          </p:nvPr>
        </p:nvSpPr>
        <p:spPr/>
        <p:txBody>
          <a:bodyPr/>
          <a:lstStyle/>
          <a:p>
            <a:pPr>
              <a:defRPr/>
            </a:pPr>
            <a:fld id="{270235A6-1277-4A3E-B8D2-1D069782DC8D}" type="slidenum">
              <a:rPr lang="en-US" smtClean="0"/>
              <a:pPr>
                <a:defRPr/>
              </a:pPr>
              <a:t>64</a:t>
            </a:fld>
            <a:endParaRPr lang="en-US"/>
          </a:p>
        </p:txBody>
      </p:sp>
    </p:spTree>
    <p:extLst>
      <p:ext uri="{BB962C8B-B14F-4D97-AF65-F5344CB8AC3E}">
        <p14:creationId xmlns:p14="http://schemas.microsoft.com/office/powerpoint/2010/main" val="90107413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80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Use of family planning is highest among the fourth quintile.</a:t>
            </a:r>
          </a:p>
        </p:txBody>
      </p:sp>
      <p:sp>
        <p:nvSpPr>
          <p:cNvPr id="4" name="Slide Number Placeholder 3"/>
          <p:cNvSpPr>
            <a:spLocks noGrp="1"/>
          </p:cNvSpPr>
          <p:nvPr>
            <p:ph type="sldNum" sz="quarter" idx="5"/>
          </p:nvPr>
        </p:nvSpPr>
        <p:spPr/>
        <p:txBody>
          <a:bodyPr/>
          <a:lstStyle/>
          <a:p>
            <a:pPr>
              <a:defRPr/>
            </a:pPr>
            <a:fld id="{2AB3B303-77D1-4931-95CB-EEF37D009888}" type="slidenum">
              <a:rPr lang="en-US" smtClean="0"/>
              <a:pPr>
                <a:defRPr/>
              </a:pPr>
              <a:t>65</a:t>
            </a:fld>
            <a:endParaRPr lang="en-US"/>
          </a:p>
        </p:txBody>
      </p:sp>
    </p:spTree>
    <p:extLst>
      <p:ext uri="{BB962C8B-B14F-4D97-AF65-F5344CB8AC3E}">
        <p14:creationId xmlns:p14="http://schemas.microsoft.com/office/powerpoint/2010/main" val="72241923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00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Regionally, modern contraceptive use ranges from a low of 7% in Kusini Pemba to a high of 52% in Lindi. </a:t>
            </a:r>
          </a:p>
          <a:p>
            <a:pPr eaLnBrk="1" hangingPunct="1">
              <a:spcBef>
                <a:spcPct val="0"/>
              </a:spcBef>
            </a:pPr>
            <a:endParaRPr lang="en-US" altLang="en-US" smtClean="0"/>
          </a:p>
        </p:txBody>
      </p:sp>
      <p:sp>
        <p:nvSpPr>
          <p:cNvPr id="1300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03D1CFD7-FA67-489B-9CB9-4802197C9607}" type="slidenum">
              <a:rPr lang="en-US" altLang="en-US" smtClean="0"/>
              <a:pPr fontAlgn="base">
                <a:spcBef>
                  <a:spcPct val="0"/>
                </a:spcBef>
                <a:spcAft>
                  <a:spcPct val="0"/>
                </a:spcAft>
              </a:pPr>
              <a:t>66</a:t>
            </a:fld>
            <a:endParaRPr lang="en-US" altLang="en-US" smtClean="0"/>
          </a:p>
        </p:txBody>
      </p:sp>
    </p:spTree>
    <p:extLst>
      <p:ext uri="{BB962C8B-B14F-4D97-AF65-F5344CB8AC3E}">
        <p14:creationId xmlns:p14="http://schemas.microsoft.com/office/powerpoint/2010/main" val="180019690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20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Use of any method of family planning has increased from 10% in 1991-92 to 38% in 2015-16. Modern method use has increased more than four times from 7% in 1991-92 to 32% in 2015-16. </a:t>
            </a:r>
          </a:p>
        </p:txBody>
      </p:sp>
      <p:sp>
        <p:nvSpPr>
          <p:cNvPr id="1321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AFFCC62-C764-4A78-BF7B-B6850019C19D}" type="slidenum">
              <a:rPr lang="en-US" altLang="en-US" smtClean="0"/>
              <a:pPr fontAlgn="base">
                <a:spcBef>
                  <a:spcPct val="0"/>
                </a:spcBef>
                <a:spcAft>
                  <a:spcPct val="0"/>
                </a:spcAft>
              </a:pPr>
              <a:t>67</a:t>
            </a:fld>
            <a:endParaRPr lang="en-US" altLang="en-US" smtClean="0"/>
          </a:p>
        </p:txBody>
      </p:sp>
    </p:spTree>
    <p:extLst>
      <p:ext uri="{BB962C8B-B14F-4D97-AF65-F5344CB8AC3E}">
        <p14:creationId xmlns:p14="http://schemas.microsoft.com/office/powerpoint/2010/main" val="241191552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41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Tanzania’s contraceptive prevalence rate falls in the middle of the contraceptive prevalence rates in other neighboring countries. </a:t>
            </a:r>
          </a:p>
        </p:txBody>
      </p:sp>
      <p:sp>
        <p:nvSpPr>
          <p:cNvPr id="4" name="Slide Number Placeholder 3"/>
          <p:cNvSpPr>
            <a:spLocks noGrp="1"/>
          </p:cNvSpPr>
          <p:nvPr>
            <p:ph type="sldNum" sz="quarter" idx="5"/>
          </p:nvPr>
        </p:nvSpPr>
        <p:spPr/>
        <p:txBody>
          <a:bodyPr/>
          <a:lstStyle/>
          <a:p>
            <a:pPr>
              <a:defRPr/>
            </a:pPr>
            <a:fld id="{9BEA31D9-FC0D-449F-B4C2-F6A6486EFB36}" type="slidenum">
              <a:rPr lang="en-US" smtClean="0"/>
              <a:pPr>
                <a:defRPr/>
              </a:pPr>
              <a:t>68</a:t>
            </a:fld>
            <a:endParaRPr lang="en-US"/>
          </a:p>
        </p:txBody>
      </p:sp>
    </p:spTree>
    <p:extLst>
      <p:ext uri="{BB962C8B-B14F-4D97-AF65-F5344CB8AC3E}">
        <p14:creationId xmlns:p14="http://schemas.microsoft.com/office/powerpoint/2010/main" val="174251035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86C0F61B-027A-44FE-9F7E-ABB71B88F48B}" type="slidenum">
              <a:rPr lang="en-US" smtClean="0"/>
              <a:pPr>
                <a:defRPr/>
              </a:pPr>
              <a:t>7</a:t>
            </a:fld>
            <a:endParaRPr lang="en-US"/>
          </a:p>
        </p:txBody>
      </p:sp>
    </p:spTree>
    <p:extLst>
      <p:ext uri="{BB962C8B-B14F-4D97-AF65-F5344CB8AC3E}">
        <p14:creationId xmlns:p14="http://schemas.microsoft.com/office/powerpoint/2010/main" val="333468414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6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8B2DB974-ACA9-4198-8535-369063946A37}" type="slidenum">
              <a:rPr lang="en-US" smtClean="0"/>
              <a:pPr>
                <a:defRPr/>
              </a:pPr>
              <a:t>69</a:t>
            </a:fld>
            <a:endParaRPr lang="en-US"/>
          </a:p>
        </p:txBody>
      </p:sp>
    </p:spTree>
    <p:extLst>
      <p:ext uri="{BB962C8B-B14F-4D97-AF65-F5344CB8AC3E}">
        <p14:creationId xmlns:p14="http://schemas.microsoft.com/office/powerpoint/2010/main" val="188468966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82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Public sources, such as referral and district hospitals, currently provide family planning to 61% of current users, religious or voluntary sources provide family planning to 11%, while the private medical sector provides methods to 2% of current users and other private sources such as pharmacies or accredited drug dispensing outlets or shops provide family planning to 27% of users. Female sterilization, injectables, implants, and the pill are most likely accessed at public sector facilities, while 87% of male condom users access their contraception at other private sources.</a:t>
            </a:r>
          </a:p>
        </p:txBody>
      </p:sp>
      <p:sp>
        <p:nvSpPr>
          <p:cNvPr id="4" name="Slide Number Placeholder 3"/>
          <p:cNvSpPr>
            <a:spLocks noGrp="1"/>
          </p:cNvSpPr>
          <p:nvPr>
            <p:ph type="sldNum" sz="quarter" idx="5"/>
          </p:nvPr>
        </p:nvSpPr>
        <p:spPr/>
        <p:txBody>
          <a:bodyPr/>
          <a:lstStyle/>
          <a:p>
            <a:pPr>
              <a:defRPr/>
            </a:pPr>
            <a:fld id="{F75A0568-31E8-42EB-9DD2-BF6C385EC7D3}" type="slidenum">
              <a:rPr lang="en-US" smtClean="0"/>
              <a:pPr>
                <a:defRPr/>
              </a:pPr>
              <a:t>70</a:t>
            </a:fld>
            <a:endParaRPr lang="en-US"/>
          </a:p>
        </p:txBody>
      </p:sp>
    </p:spTree>
    <p:extLst>
      <p:ext uri="{BB962C8B-B14F-4D97-AF65-F5344CB8AC3E}">
        <p14:creationId xmlns:p14="http://schemas.microsoft.com/office/powerpoint/2010/main" val="66524885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0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Overall, 62% of modern contraceptive users were informed by a health or family planning worker about potential side effects of the method they use, but less (56%) were informed about what to do if they experienced side effects, and 82% were informed of other methods available. </a:t>
            </a:r>
          </a:p>
        </p:txBody>
      </p:sp>
      <p:sp>
        <p:nvSpPr>
          <p:cNvPr id="4" name="Slide Number Placeholder 3"/>
          <p:cNvSpPr>
            <a:spLocks noGrp="1"/>
          </p:cNvSpPr>
          <p:nvPr>
            <p:ph type="sldNum" sz="quarter" idx="5"/>
          </p:nvPr>
        </p:nvSpPr>
        <p:spPr/>
        <p:txBody>
          <a:bodyPr/>
          <a:lstStyle/>
          <a:p>
            <a:pPr>
              <a:defRPr/>
            </a:pPr>
            <a:fld id="{B6DF4965-266D-4735-AA04-6559037833B5}" type="slidenum">
              <a:rPr lang="en-US" smtClean="0"/>
              <a:pPr>
                <a:defRPr/>
              </a:pPr>
              <a:t>71</a:t>
            </a:fld>
            <a:endParaRPr lang="en-US"/>
          </a:p>
        </p:txBody>
      </p:sp>
    </p:spTree>
    <p:extLst>
      <p:ext uri="{BB962C8B-B14F-4D97-AF65-F5344CB8AC3E}">
        <p14:creationId xmlns:p14="http://schemas.microsoft.com/office/powerpoint/2010/main" val="49984350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2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CDD42663-10B5-4780-94E2-581EDE73C025}" type="slidenum">
              <a:rPr lang="en-US" smtClean="0"/>
              <a:pPr>
                <a:defRPr/>
              </a:pPr>
              <a:t>72</a:t>
            </a:fld>
            <a:endParaRPr lang="en-US"/>
          </a:p>
        </p:txBody>
      </p:sp>
    </p:spTree>
    <p:extLst>
      <p:ext uri="{BB962C8B-B14F-4D97-AF65-F5344CB8AC3E}">
        <p14:creationId xmlns:p14="http://schemas.microsoft.com/office/powerpoint/2010/main" val="138591260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4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Delaying childbearing refers to women who want to delay a first birth or space another birth. </a:t>
            </a:r>
          </a:p>
        </p:txBody>
      </p:sp>
      <p:sp>
        <p:nvSpPr>
          <p:cNvPr id="144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3E25CE3-22E9-4685-B74E-570483656349}" type="slidenum">
              <a:rPr lang="en-US" altLang="en-US" smtClean="0"/>
              <a:pPr fontAlgn="base">
                <a:spcBef>
                  <a:spcPct val="0"/>
                </a:spcBef>
                <a:spcAft>
                  <a:spcPct val="0"/>
                </a:spcAft>
              </a:pPr>
              <a:t>73</a:t>
            </a:fld>
            <a:endParaRPr lang="en-US" altLang="en-US" smtClean="0"/>
          </a:p>
        </p:txBody>
      </p:sp>
    </p:spTree>
    <p:extLst>
      <p:ext uri="{BB962C8B-B14F-4D97-AF65-F5344CB8AC3E}">
        <p14:creationId xmlns:p14="http://schemas.microsoft.com/office/powerpoint/2010/main" val="17531076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6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en-US" smtClean="0"/>
          </a:p>
        </p:txBody>
      </p:sp>
      <p:sp>
        <p:nvSpPr>
          <p:cNvPr id="1464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19B84B2D-19DA-492F-99A3-3A35348FEF9E}" type="slidenum">
              <a:rPr lang="en-US" altLang="en-US" smtClean="0"/>
              <a:pPr fontAlgn="base">
                <a:spcBef>
                  <a:spcPct val="0"/>
                </a:spcBef>
                <a:spcAft>
                  <a:spcPct val="0"/>
                </a:spcAft>
              </a:pPr>
              <a:t>74</a:t>
            </a:fld>
            <a:endParaRPr lang="en-US" altLang="en-US" smtClean="0"/>
          </a:p>
        </p:txBody>
      </p:sp>
    </p:spTree>
    <p:extLst>
      <p:ext uri="{BB962C8B-B14F-4D97-AF65-F5344CB8AC3E}">
        <p14:creationId xmlns:p14="http://schemas.microsoft.com/office/powerpoint/2010/main" val="44807249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8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Overall, 22% of currently married women have an unmet need for family planning. 38% percent of women have a met need for family planning or are using a family planning method. </a:t>
            </a:r>
          </a:p>
          <a:p>
            <a:pPr eaLnBrk="1" hangingPunct="1"/>
            <a:endParaRPr lang="en-US" altLang="en-US" smtClean="0"/>
          </a:p>
          <a:p>
            <a:pPr eaLnBrk="1" hangingPunct="1"/>
            <a:r>
              <a:rPr lang="en-US" altLang="en-US" smtClean="0"/>
              <a:t>If all currently married women who say they want to space or limit their children were to use a family planning method, the CPR would increase to 61%, or total demand. </a:t>
            </a:r>
          </a:p>
          <a:p>
            <a:pPr eaLnBrk="1" hangingPunct="1"/>
            <a:endParaRPr lang="en-US" altLang="en-US" smtClean="0"/>
          </a:p>
          <a:p>
            <a:pPr eaLnBrk="1" hangingPunct="1"/>
            <a:r>
              <a:rPr lang="en-US" altLang="en-US" smtClean="0"/>
              <a:t>Demand satisfied by modern methods measures the extent to which women who want to delay or stop childbearing are actually using modern family planning method.</a:t>
            </a:r>
          </a:p>
          <a:p>
            <a:pPr eaLnBrk="1" hangingPunct="1"/>
            <a:endParaRPr lang="en-US" altLang="en-US" smtClean="0"/>
          </a:p>
          <a:p>
            <a:pPr eaLnBrk="1" hangingPunct="1"/>
            <a:r>
              <a:rPr lang="en-US" altLang="en-US" smtClean="0"/>
              <a:t>53% of the demand for family planning in Tanzania is satisfied by modern methods.</a:t>
            </a:r>
          </a:p>
          <a:p>
            <a:pPr eaLnBrk="1" hangingPunct="1"/>
            <a:r>
              <a:rPr lang="en-US" altLang="en-US" smtClean="0"/>
              <a:t>Of the total demand for family planning methods, 63% is satisfied by using any method and 53% is satisfied by using modern methods.</a:t>
            </a:r>
          </a:p>
          <a:p>
            <a:pPr eaLnBrk="1" hangingPunct="1">
              <a:spcBef>
                <a:spcPct val="0"/>
              </a:spcBef>
            </a:pPr>
            <a:endParaRPr lang="en-US" altLang="en-US" smtClean="0"/>
          </a:p>
        </p:txBody>
      </p:sp>
      <p:sp>
        <p:nvSpPr>
          <p:cNvPr id="148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F297047-01A3-4F6F-9232-5874020699CB}" type="slidenum">
              <a:rPr lang="en-US" altLang="en-US" smtClean="0"/>
              <a:pPr fontAlgn="base">
                <a:spcBef>
                  <a:spcPct val="0"/>
                </a:spcBef>
                <a:spcAft>
                  <a:spcPct val="0"/>
                </a:spcAft>
              </a:pPr>
              <a:t>75</a:t>
            </a:fld>
            <a:endParaRPr lang="en-US" altLang="en-US" smtClean="0"/>
          </a:p>
        </p:txBody>
      </p:sp>
    </p:spTree>
    <p:extLst>
      <p:ext uri="{BB962C8B-B14F-4D97-AF65-F5344CB8AC3E}">
        <p14:creationId xmlns:p14="http://schemas.microsoft.com/office/powerpoint/2010/main" val="425662738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0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Both demand for family planning and percent of demand satisfied by modern methods have increased over the past 25 years. This indicates that even as more women have a demand for family planning (increase of 60%) the gap between total demand and percent of demand satisfied is getting narrower (demand satisfied has increased by 211%). More women need family planning and are using modern methods to satisfy their demand. </a:t>
            </a:r>
          </a:p>
        </p:txBody>
      </p:sp>
      <p:sp>
        <p:nvSpPr>
          <p:cNvPr id="1505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26D73C16-1504-4F58-B3C8-3BC6F4DF5369}" type="slidenum">
              <a:rPr lang="en-US" altLang="en-US" smtClean="0"/>
              <a:pPr fontAlgn="base">
                <a:spcBef>
                  <a:spcPct val="0"/>
                </a:spcBef>
                <a:spcAft>
                  <a:spcPct val="0"/>
                </a:spcAft>
              </a:pPr>
              <a:t>76</a:t>
            </a:fld>
            <a:endParaRPr lang="en-US" altLang="en-US" smtClean="0"/>
          </a:p>
        </p:txBody>
      </p:sp>
    </p:spTree>
    <p:extLst>
      <p:ext uri="{BB962C8B-B14F-4D97-AF65-F5344CB8AC3E}">
        <p14:creationId xmlns:p14="http://schemas.microsoft.com/office/powerpoint/2010/main" val="402389180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25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CA013252-8CEC-4BDE-B41A-DE180E717181}" type="slidenum">
              <a:rPr lang="en-US" smtClean="0"/>
              <a:pPr>
                <a:defRPr/>
              </a:pPr>
              <a:t>77</a:t>
            </a:fld>
            <a:endParaRPr lang="en-US"/>
          </a:p>
        </p:txBody>
      </p:sp>
    </p:spTree>
    <p:extLst>
      <p:ext uri="{BB962C8B-B14F-4D97-AF65-F5344CB8AC3E}">
        <p14:creationId xmlns:p14="http://schemas.microsoft.com/office/powerpoint/2010/main" val="76867383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46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53% of currently married women who reported not using any family planning methods said that they intend to use a family planning method in the future; 41% have no intention to use contraception, and 6% are unsure. </a:t>
            </a:r>
          </a:p>
        </p:txBody>
      </p:sp>
      <p:sp>
        <p:nvSpPr>
          <p:cNvPr id="4" name="Slide Number Placeholder 3"/>
          <p:cNvSpPr>
            <a:spLocks noGrp="1"/>
          </p:cNvSpPr>
          <p:nvPr>
            <p:ph type="sldNum" sz="quarter" idx="5"/>
          </p:nvPr>
        </p:nvSpPr>
        <p:spPr/>
        <p:txBody>
          <a:bodyPr/>
          <a:lstStyle/>
          <a:p>
            <a:pPr>
              <a:defRPr/>
            </a:pPr>
            <a:fld id="{AEF8C944-4755-4689-B7ED-4B05CD0BBC62}" type="slidenum">
              <a:rPr lang="en-US" smtClean="0"/>
              <a:pPr>
                <a:defRPr/>
              </a:pPr>
              <a:t>78</a:t>
            </a:fld>
            <a:endParaRPr lang="en-US"/>
          </a:p>
        </p:txBody>
      </p:sp>
    </p:spTree>
    <p:extLst>
      <p:ext uri="{BB962C8B-B14F-4D97-AF65-F5344CB8AC3E}">
        <p14:creationId xmlns:p14="http://schemas.microsoft.com/office/powerpoint/2010/main" val="10077681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D1CD1579-64CA-403D-BCC0-098013247BBD}" type="slidenum">
              <a:rPr lang="en-US" smtClean="0"/>
              <a:pPr>
                <a:defRPr/>
              </a:pPr>
              <a:t>9</a:t>
            </a:fld>
            <a:endParaRPr lang="en-US"/>
          </a:p>
        </p:txBody>
      </p:sp>
    </p:spTree>
    <p:extLst>
      <p:ext uri="{BB962C8B-B14F-4D97-AF65-F5344CB8AC3E}">
        <p14:creationId xmlns:p14="http://schemas.microsoft.com/office/powerpoint/2010/main" val="12148348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66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altLang="en-US" smtClean="0"/>
              <a:t>Radio is the most common source of family planning messages for women and men. Mobile phones are the least common media for family planning messages among women and men. Men are more likely to see or hear messages than women. Nearly one-third of women and one-fifth of men were not exposed to family planning messages through any of the four media sources. </a:t>
            </a:r>
          </a:p>
        </p:txBody>
      </p:sp>
      <p:sp>
        <p:nvSpPr>
          <p:cNvPr id="4" name="Slide Number Placeholder 3"/>
          <p:cNvSpPr>
            <a:spLocks noGrp="1"/>
          </p:cNvSpPr>
          <p:nvPr>
            <p:ph type="sldNum" sz="quarter" idx="5"/>
          </p:nvPr>
        </p:nvSpPr>
        <p:spPr/>
        <p:txBody>
          <a:bodyPr/>
          <a:lstStyle/>
          <a:p>
            <a:pPr>
              <a:defRPr/>
            </a:pPr>
            <a:fld id="{2F9159F8-0A9B-4B67-8E50-214EF1389A2D}" type="slidenum">
              <a:rPr lang="en-US" smtClean="0"/>
              <a:pPr>
                <a:defRPr/>
              </a:pPr>
              <a:t>79</a:t>
            </a:fld>
            <a:endParaRPr lang="en-US"/>
          </a:p>
        </p:txBody>
      </p:sp>
    </p:spTree>
    <p:extLst>
      <p:ext uri="{BB962C8B-B14F-4D97-AF65-F5344CB8AC3E}">
        <p14:creationId xmlns:p14="http://schemas.microsoft.com/office/powerpoint/2010/main" val="280448920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87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Among all women who are not currently using family planning, 2% were visited by a field worker who discussed family planning, and 18% of women visited a health facility where they discussed family planning. Overall, three-quarters of non-users did not discuss family planning with any health worker in the year before the survey. </a:t>
            </a:r>
          </a:p>
        </p:txBody>
      </p:sp>
      <p:sp>
        <p:nvSpPr>
          <p:cNvPr id="4" name="Slide Number Placeholder 3"/>
          <p:cNvSpPr>
            <a:spLocks noGrp="1"/>
          </p:cNvSpPr>
          <p:nvPr>
            <p:ph type="sldNum" sz="quarter" idx="5"/>
          </p:nvPr>
        </p:nvSpPr>
        <p:spPr/>
        <p:txBody>
          <a:bodyPr/>
          <a:lstStyle/>
          <a:p>
            <a:pPr>
              <a:defRPr/>
            </a:pPr>
            <a:fld id="{0DF03153-06A4-4EAE-93C7-E3F35855B6DF}" type="slidenum">
              <a:rPr lang="en-US" smtClean="0"/>
              <a:pPr>
                <a:defRPr/>
              </a:pPr>
              <a:t>80</a:t>
            </a:fld>
            <a:endParaRPr lang="en-US"/>
          </a:p>
        </p:txBody>
      </p:sp>
    </p:spTree>
    <p:extLst>
      <p:ext uri="{BB962C8B-B14F-4D97-AF65-F5344CB8AC3E}">
        <p14:creationId xmlns:p14="http://schemas.microsoft.com/office/powerpoint/2010/main" val="368393064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0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5173F266-300F-4551-BD3E-1C2D011B990D}" type="slidenum">
              <a:rPr lang="en-US" smtClean="0"/>
              <a:pPr>
                <a:defRPr/>
              </a:pPr>
              <a:t>81</a:t>
            </a:fld>
            <a:endParaRPr lang="en-US"/>
          </a:p>
        </p:txBody>
      </p:sp>
    </p:spTree>
    <p:extLst>
      <p:ext uri="{BB962C8B-B14F-4D97-AF65-F5344CB8AC3E}">
        <p14:creationId xmlns:p14="http://schemas.microsoft.com/office/powerpoint/2010/main" val="351536499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2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1628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BB70ECE2-82DB-4065-8F5F-7EED77672010}" type="slidenum">
              <a:rPr lang="en-US" altLang="en-US" smtClean="0"/>
              <a:pPr fontAlgn="base">
                <a:spcBef>
                  <a:spcPct val="0"/>
                </a:spcBef>
                <a:spcAft>
                  <a:spcPct val="0"/>
                </a:spcAft>
              </a:pPr>
              <a:t>82</a:t>
            </a:fld>
            <a:endParaRPr lang="en-US" altLang="en-US" smtClean="0"/>
          </a:p>
        </p:txBody>
      </p:sp>
    </p:spTree>
    <p:extLst>
      <p:ext uri="{BB962C8B-B14F-4D97-AF65-F5344CB8AC3E}">
        <p14:creationId xmlns:p14="http://schemas.microsoft.com/office/powerpoint/2010/main" val="3114247101"/>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4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58D9F6D0-816B-4E7C-9DF6-53AA5A38133B}" type="slidenum">
              <a:rPr lang="en-US" smtClean="0"/>
              <a:pPr>
                <a:defRPr/>
              </a:pPr>
              <a:t>83</a:t>
            </a:fld>
            <a:endParaRPr lang="en-US"/>
          </a:p>
        </p:txBody>
      </p:sp>
    </p:spTree>
    <p:extLst>
      <p:ext uri="{BB962C8B-B14F-4D97-AF65-F5344CB8AC3E}">
        <p14:creationId xmlns:p14="http://schemas.microsoft.com/office/powerpoint/2010/main" val="253582864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69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DD5E471D-14CD-4FA2-A783-6CBDD39AC8A1}" type="slidenum">
              <a:rPr lang="en-US" smtClean="0"/>
              <a:pPr>
                <a:defRPr/>
              </a:pPr>
              <a:t>84</a:t>
            </a:fld>
            <a:endParaRPr lang="en-US"/>
          </a:p>
        </p:txBody>
      </p:sp>
    </p:spTree>
    <p:extLst>
      <p:ext uri="{BB962C8B-B14F-4D97-AF65-F5344CB8AC3E}">
        <p14:creationId xmlns:p14="http://schemas.microsoft.com/office/powerpoint/2010/main" val="390706344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8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Overall, 75% of children age 12-23 months have received all basic vaccinations. 96% of children received the BCG vaccination and 86% are vaccinated against measles. Coverage of the 1st two doses of the pentavalent and polio vaccines is relatively high (97%); however, 89% received the third dose of pentavalent and 83% received the third dose of polio. 2% of children did not receive any vaccination at all.</a:t>
            </a:r>
          </a:p>
        </p:txBody>
      </p:sp>
      <p:sp>
        <p:nvSpPr>
          <p:cNvPr id="4" name="Slide Number Placeholder 3"/>
          <p:cNvSpPr>
            <a:spLocks noGrp="1"/>
          </p:cNvSpPr>
          <p:nvPr>
            <p:ph type="sldNum" sz="quarter" idx="5"/>
          </p:nvPr>
        </p:nvSpPr>
        <p:spPr/>
        <p:txBody>
          <a:bodyPr/>
          <a:lstStyle/>
          <a:p>
            <a:pPr>
              <a:defRPr/>
            </a:pPr>
            <a:fld id="{4EE9503A-075F-412F-9331-DACA66FB8C5B}" type="slidenum">
              <a:rPr lang="en-US" smtClean="0"/>
              <a:pPr>
                <a:defRPr/>
              </a:pPr>
              <a:t>85</a:t>
            </a:fld>
            <a:endParaRPr lang="en-US"/>
          </a:p>
        </p:txBody>
      </p:sp>
    </p:spTree>
    <p:extLst>
      <p:ext uri="{BB962C8B-B14F-4D97-AF65-F5344CB8AC3E}">
        <p14:creationId xmlns:p14="http://schemas.microsoft.com/office/powerpoint/2010/main" val="191430510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1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Basic vaccination coverage increases with mother’s education; 67% of children whose mothers have no education have received all  basic vaccines compared to 81% of children whose mother’s have secondary + education.</a:t>
            </a:r>
          </a:p>
        </p:txBody>
      </p:sp>
      <p:sp>
        <p:nvSpPr>
          <p:cNvPr id="4" name="Slide Number Placeholder 3"/>
          <p:cNvSpPr>
            <a:spLocks noGrp="1"/>
          </p:cNvSpPr>
          <p:nvPr>
            <p:ph type="sldNum" sz="quarter" idx="5"/>
          </p:nvPr>
        </p:nvSpPr>
        <p:spPr/>
        <p:txBody>
          <a:bodyPr/>
          <a:lstStyle/>
          <a:p>
            <a:pPr>
              <a:defRPr/>
            </a:pPr>
            <a:fld id="{F8D52078-2C54-418B-8AD6-5034657FF266}" type="slidenum">
              <a:rPr lang="en-US" smtClean="0"/>
              <a:pPr>
                <a:defRPr/>
              </a:pPr>
              <a:t>86</a:t>
            </a:fld>
            <a:endParaRPr lang="en-US"/>
          </a:p>
        </p:txBody>
      </p:sp>
    </p:spTree>
    <p:extLst>
      <p:ext uri="{BB962C8B-B14F-4D97-AF65-F5344CB8AC3E}">
        <p14:creationId xmlns:p14="http://schemas.microsoft.com/office/powerpoint/2010/main" val="265458007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3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Children from the wealthiest households are more likely to have received all basic vaccinations than those from the poorest households (83%). </a:t>
            </a:r>
          </a:p>
        </p:txBody>
      </p:sp>
      <p:sp>
        <p:nvSpPr>
          <p:cNvPr id="4" name="Slide Number Placeholder 3"/>
          <p:cNvSpPr>
            <a:spLocks noGrp="1"/>
          </p:cNvSpPr>
          <p:nvPr>
            <p:ph type="sldNum" sz="quarter" idx="5"/>
          </p:nvPr>
        </p:nvSpPr>
        <p:spPr/>
        <p:txBody>
          <a:bodyPr/>
          <a:lstStyle/>
          <a:p>
            <a:pPr>
              <a:defRPr/>
            </a:pPr>
            <a:fld id="{8A7EC104-A7EA-48D9-86F0-5D341905E21A}" type="slidenum">
              <a:rPr lang="en-US" smtClean="0"/>
              <a:pPr>
                <a:defRPr/>
              </a:pPr>
              <a:t>87</a:t>
            </a:fld>
            <a:endParaRPr lang="en-US"/>
          </a:p>
        </p:txBody>
      </p:sp>
    </p:spTree>
    <p:extLst>
      <p:ext uri="{BB962C8B-B14F-4D97-AF65-F5344CB8AC3E}">
        <p14:creationId xmlns:p14="http://schemas.microsoft.com/office/powerpoint/2010/main" val="192088707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5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Regionally, basic vaccination coverage ranges from a low of 54% in Katavi to a high of 93% in Kilimanjaro. </a:t>
            </a:r>
          </a:p>
          <a:p>
            <a:pPr eaLnBrk="1" hangingPunct="1">
              <a:spcBef>
                <a:spcPct val="0"/>
              </a:spcBef>
            </a:pPr>
            <a:endParaRPr lang="en-US" altLang="en-US" smtClean="0"/>
          </a:p>
        </p:txBody>
      </p:sp>
      <p:sp>
        <p:nvSpPr>
          <p:cNvPr id="1751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6938ED8-4DDE-408F-B992-077BECFB3663}" type="slidenum">
              <a:rPr lang="en-US" altLang="en-US" smtClean="0"/>
              <a:pPr fontAlgn="base">
                <a:spcBef>
                  <a:spcPct val="0"/>
                </a:spcBef>
                <a:spcAft>
                  <a:spcPct val="0"/>
                </a:spcAft>
              </a:pPr>
              <a:t>88</a:t>
            </a:fld>
            <a:endParaRPr lang="en-US" altLang="en-US" smtClean="0"/>
          </a:p>
        </p:txBody>
      </p:sp>
    </p:spTree>
    <p:extLst>
      <p:ext uri="{BB962C8B-B14F-4D97-AF65-F5344CB8AC3E}">
        <p14:creationId xmlns:p14="http://schemas.microsoft.com/office/powerpoint/2010/main" val="21807948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DCB7FADC-0D49-47DA-9E01-4CA81FB22ACA}" type="slidenum">
              <a:rPr lang="en-US" smtClean="0"/>
              <a:pPr>
                <a:defRPr/>
              </a:pPr>
              <a:t>12</a:t>
            </a:fld>
            <a:endParaRPr lang="en-US"/>
          </a:p>
        </p:txBody>
      </p:sp>
    </p:spTree>
    <p:extLst>
      <p:ext uri="{BB962C8B-B14F-4D97-AF65-F5344CB8AC3E}">
        <p14:creationId xmlns:p14="http://schemas.microsoft.com/office/powerpoint/2010/main" val="1575368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7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Basic vaccination coverage among children age 12-23 months has increased slightly since 1991-92, with most of the increase in the past decade.  </a:t>
            </a:r>
          </a:p>
        </p:txBody>
      </p:sp>
      <p:sp>
        <p:nvSpPr>
          <p:cNvPr id="4" name="Slide Number Placeholder 3"/>
          <p:cNvSpPr>
            <a:spLocks noGrp="1"/>
          </p:cNvSpPr>
          <p:nvPr>
            <p:ph type="sldNum" sz="quarter" idx="5"/>
          </p:nvPr>
        </p:nvSpPr>
        <p:spPr/>
        <p:txBody>
          <a:bodyPr/>
          <a:lstStyle/>
          <a:p>
            <a:pPr>
              <a:defRPr/>
            </a:pPr>
            <a:fld id="{0C9E19C7-DB0C-4AD1-9A88-F96CBCDE4377}" type="slidenum">
              <a:rPr lang="en-US" smtClean="0"/>
              <a:pPr>
                <a:defRPr/>
              </a:pPr>
              <a:t>89</a:t>
            </a:fld>
            <a:endParaRPr lang="en-US"/>
          </a:p>
        </p:txBody>
      </p:sp>
    </p:spTree>
    <p:extLst>
      <p:ext uri="{BB962C8B-B14F-4D97-AF65-F5344CB8AC3E}">
        <p14:creationId xmlns:p14="http://schemas.microsoft.com/office/powerpoint/2010/main" val="161791413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92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Vaccination coverage in Tanzania is in the middle of the range for countries in East Africa. </a:t>
            </a:r>
          </a:p>
        </p:txBody>
      </p:sp>
      <p:sp>
        <p:nvSpPr>
          <p:cNvPr id="4" name="Slide Number Placeholder 3"/>
          <p:cNvSpPr>
            <a:spLocks noGrp="1"/>
          </p:cNvSpPr>
          <p:nvPr>
            <p:ph type="sldNum" sz="quarter" idx="5"/>
          </p:nvPr>
        </p:nvSpPr>
        <p:spPr/>
        <p:txBody>
          <a:bodyPr/>
          <a:lstStyle/>
          <a:p>
            <a:pPr>
              <a:defRPr/>
            </a:pPr>
            <a:fld id="{11BE6718-E067-4DA1-AD69-3F9111866962}" type="slidenum">
              <a:rPr lang="en-US" smtClean="0"/>
              <a:pPr>
                <a:defRPr/>
              </a:pPr>
              <a:t>90</a:t>
            </a:fld>
            <a:endParaRPr lang="en-US"/>
          </a:p>
        </p:txBody>
      </p:sp>
    </p:spTree>
    <p:extLst>
      <p:ext uri="{BB962C8B-B14F-4D97-AF65-F5344CB8AC3E}">
        <p14:creationId xmlns:p14="http://schemas.microsoft.com/office/powerpoint/2010/main" val="422938259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12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1812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52012C4-E427-4CF6-91D0-ED9AA4716412}" type="slidenum">
              <a:rPr lang="en-US" altLang="en-US" smtClean="0"/>
              <a:pPr fontAlgn="base">
                <a:spcBef>
                  <a:spcPct val="0"/>
                </a:spcBef>
                <a:spcAft>
                  <a:spcPct val="0"/>
                </a:spcAft>
              </a:pPr>
              <a:t>91</a:t>
            </a:fld>
            <a:endParaRPr lang="en-US" altLang="en-US" smtClean="0"/>
          </a:p>
        </p:txBody>
      </p:sp>
    </p:spTree>
    <p:extLst>
      <p:ext uri="{BB962C8B-B14F-4D97-AF65-F5344CB8AC3E}">
        <p14:creationId xmlns:p14="http://schemas.microsoft.com/office/powerpoint/2010/main" val="43229054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32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C0291C41-9BE9-4D37-B342-F917574D70D3}" type="slidenum">
              <a:rPr lang="en-US" smtClean="0"/>
              <a:pPr>
                <a:defRPr/>
              </a:pPr>
              <a:t>92</a:t>
            </a:fld>
            <a:endParaRPr lang="en-US"/>
          </a:p>
        </p:txBody>
      </p:sp>
    </p:spTree>
    <p:extLst>
      <p:ext uri="{BB962C8B-B14F-4D97-AF65-F5344CB8AC3E}">
        <p14:creationId xmlns:p14="http://schemas.microsoft.com/office/powerpoint/2010/main" val="232755395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5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4% of children under 5 exhibited symptoms of acute respiratory infection (ARI) in the 2 weeks before the survey. </a:t>
            </a:r>
            <a:br>
              <a:rPr lang="en-US" altLang="en-US" smtClean="0"/>
            </a:br>
            <a:r>
              <a:rPr lang="en-US" altLang="en-US" smtClean="0"/>
              <a:t/>
            </a:r>
            <a:br>
              <a:rPr lang="en-US" altLang="en-US" smtClean="0"/>
            </a:br>
            <a:r>
              <a:rPr lang="en-US" altLang="en-US" smtClean="0"/>
              <a:t>For ARI treatment, 54% of children with ARI symptoms were taken to a health facility or provider for advice or treatment, and 40% received antibiotics. </a:t>
            </a:r>
          </a:p>
        </p:txBody>
      </p:sp>
      <p:sp>
        <p:nvSpPr>
          <p:cNvPr id="4" name="Slide Number Placeholder 3"/>
          <p:cNvSpPr>
            <a:spLocks noGrp="1"/>
          </p:cNvSpPr>
          <p:nvPr>
            <p:ph type="sldNum" sz="quarter" idx="5"/>
          </p:nvPr>
        </p:nvSpPr>
        <p:spPr/>
        <p:txBody>
          <a:bodyPr/>
          <a:lstStyle/>
          <a:p>
            <a:pPr>
              <a:defRPr/>
            </a:pPr>
            <a:fld id="{48DBFAAD-A5A2-4FAB-A89D-16B62E49896C}" type="slidenum">
              <a:rPr lang="en-US" smtClean="0"/>
              <a:pPr>
                <a:defRPr/>
              </a:pPr>
              <a:t>93</a:t>
            </a:fld>
            <a:endParaRPr lang="en-US"/>
          </a:p>
        </p:txBody>
      </p:sp>
    </p:spTree>
    <p:extLst>
      <p:ext uri="{BB962C8B-B14F-4D97-AF65-F5344CB8AC3E}">
        <p14:creationId xmlns:p14="http://schemas.microsoft.com/office/powerpoint/2010/main" val="351518492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7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During the 2 weeks before the survey, 12% of Tanzanian children under 5 had diarrhoea. 43% of children with diarrhea were taken to a health facility or provider. </a:t>
            </a:r>
          </a:p>
        </p:txBody>
      </p:sp>
      <p:sp>
        <p:nvSpPr>
          <p:cNvPr id="4" name="Slide Number Placeholder 3"/>
          <p:cNvSpPr>
            <a:spLocks noGrp="1"/>
          </p:cNvSpPr>
          <p:nvPr>
            <p:ph type="sldNum" sz="quarter" idx="5"/>
          </p:nvPr>
        </p:nvSpPr>
        <p:spPr/>
        <p:txBody>
          <a:bodyPr/>
          <a:lstStyle/>
          <a:p>
            <a:pPr>
              <a:defRPr/>
            </a:pPr>
            <a:fld id="{D280B211-42D1-4B94-9C58-FA928D2EC648}" type="slidenum">
              <a:rPr lang="en-US" smtClean="0"/>
              <a:pPr>
                <a:defRPr/>
              </a:pPr>
              <a:t>94</a:t>
            </a:fld>
            <a:endParaRPr lang="en-US"/>
          </a:p>
        </p:txBody>
      </p:sp>
    </p:spTree>
    <p:extLst>
      <p:ext uri="{BB962C8B-B14F-4D97-AF65-F5344CB8AC3E}">
        <p14:creationId xmlns:p14="http://schemas.microsoft.com/office/powerpoint/2010/main" val="286485441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9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Diarrhea is most common among children age 6-11 and 12-23 months.</a:t>
            </a:r>
          </a:p>
        </p:txBody>
      </p:sp>
      <p:sp>
        <p:nvSpPr>
          <p:cNvPr id="4" name="Slide Number Placeholder 3"/>
          <p:cNvSpPr>
            <a:spLocks noGrp="1"/>
          </p:cNvSpPr>
          <p:nvPr>
            <p:ph type="sldNum" sz="quarter" idx="5"/>
          </p:nvPr>
        </p:nvSpPr>
        <p:spPr/>
        <p:txBody>
          <a:bodyPr/>
          <a:lstStyle/>
          <a:p>
            <a:pPr>
              <a:defRPr/>
            </a:pPr>
            <a:fld id="{FBA11D4D-18BF-4C1E-80A7-4D10DD0D0E0C}" type="slidenum">
              <a:rPr lang="en-US" smtClean="0"/>
              <a:pPr>
                <a:defRPr/>
              </a:pPr>
              <a:t>95</a:t>
            </a:fld>
            <a:endParaRPr lang="en-US"/>
          </a:p>
        </p:txBody>
      </p:sp>
    </p:spTree>
    <p:extLst>
      <p:ext uri="{BB962C8B-B14F-4D97-AF65-F5344CB8AC3E}">
        <p14:creationId xmlns:p14="http://schemas.microsoft.com/office/powerpoint/2010/main" val="296072017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1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Children with diarrhea should drink more fluids, particularly through oral rehydration therapy (ORT). 56% of children with diarrhea were treated with ORT or increased fluids. However, 18% of children received no treatment from a medical professional or at home. </a:t>
            </a:r>
          </a:p>
        </p:txBody>
      </p:sp>
      <p:sp>
        <p:nvSpPr>
          <p:cNvPr id="4" name="Slide Number Placeholder 3"/>
          <p:cNvSpPr>
            <a:spLocks noGrp="1"/>
          </p:cNvSpPr>
          <p:nvPr>
            <p:ph type="sldNum" sz="quarter" idx="5"/>
          </p:nvPr>
        </p:nvSpPr>
        <p:spPr/>
        <p:txBody>
          <a:bodyPr/>
          <a:lstStyle/>
          <a:p>
            <a:pPr>
              <a:defRPr/>
            </a:pPr>
            <a:fld id="{51ED15B8-4A34-4A0C-85FE-45E554758980}" type="slidenum">
              <a:rPr lang="en-US" smtClean="0"/>
              <a:pPr>
                <a:defRPr/>
              </a:pPr>
              <a:t>96</a:t>
            </a:fld>
            <a:endParaRPr lang="en-US"/>
          </a:p>
        </p:txBody>
      </p:sp>
    </p:spTree>
    <p:extLst>
      <p:ext uri="{BB962C8B-B14F-4D97-AF65-F5344CB8AC3E}">
        <p14:creationId xmlns:p14="http://schemas.microsoft.com/office/powerpoint/2010/main" val="359552113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35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Children with diarrhea should receive more liquids than usual. 51% of children with diarrhea were given the same amount of liquid as usual and only 20% were given more. </a:t>
            </a:r>
          </a:p>
        </p:txBody>
      </p:sp>
      <p:sp>
        <p:nvSpPr>
          <p:cNvPr id="4" name="Slide Number Placeholder 3"/>
          <p:cNvSpPr>
            <a:spLocks noGrp="1"/>
          </p:cNvSpPr>
          <p:nvPr>
            <p:ph type="sldNum" sz="quarter" idx="5"/>
          </p:nvPr>
        </p:nvSpPr>
        <p:spPr/>
        <p:txBody>
          <a:bodyPr/>
          <a:lstStyle/>
          <a:p>
            <a:pPr>
              <a:defRPr/>
            </a:pPr>
            <a:fld id="{90ACB0BF-4F5E-4299-AC4D-37D86D43A093}" type="slidenum">
              <a:rPr lang="en-US" smtClean="0"/>
              <a:pPr>
                <a:defRPr/>
              </a:pPr>
              <a:t>97</a:t>
            </a:fld>
            <a:endParaRPr lang="en-US"/>
          </a:p>
        </p:txBody>
      </p:sp>
    </p:spTree>
    <p:extLst>
      <p:ext uri="{BB962C8B-B14F-4D97-AF65-F5344CB8AC3E}">
        <p14:creationId xmlns:p14="http://schemas.microsoft.com/office/powerpoint/2010/main" val="151126416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55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Children with diarrhea should receive continued foods as usual. 20% of children with diarrhea were given the same amount of foods as usual and 3% were given more.</a:t>
            </a:r>
          </a:p>
          <a:p>
            <a:pPr eaLnBrk="1" hangingPunct="1">
              <a:spcBef>
                <a:spcPct val="0"/>
              </a:spcBef>
            </a:pPr>
            <a:endParaRPr lang="en-US" altLang="en-US" smtClean="0"/>
          </a:p>
          <a:p>
            <a:pPr eaLnBrk="1" hangingPunct="1">
              <a:spcBef>
                <a:spcPct val="0"/>
              </a:spcBef>
            </a:pPr>
            <a:r>
              <a:rPr lang="en-US" altLang="en-US" smtClean="0"/>
              <a:t>46% of children continued feeding and were given ORT and/or increased fluids </a:t>
            </a:r>
          </a:p>
        </p:txBody>
      </p:sp>
      <p:sp>
        <p:nvSpPr>
          <p:cNvPr id="4" name="Slide Number Placeholder 3"/>
          <p:cNvSpPr>
            <a:spLocks noGrp="1"/>
          </p:cNvSpPr>
          <p:nvPr>
            <p:ph type="sldNum" sz="quarter" idx="5"/>
          </p:nvPr>
        </p:nvSpPr>
        <p:spPr/>
        <p:txBody>
          <a:bodyPr/>
          <a:lstStyle/>
          <a:p>
            <a:pPr>
              <a:defRPr/>
            </a:pPr>
            <a:fld id="{8F290C3E-FEED-4B9A-905A-C82644C1D4AD}" type="slidenum">
              <a:rPr lang="en-US" smtClean="0"/>
              <a:pPr>
                <a:defRPr/>
              </a:pPr>
              <a:t>98</a:t>
            </a:fld>
            <a:endParaRPr lang="en-US"/>
          </a:p>
        </p:txBody>
      </p:sp>
    </p:spTree>
    <p:extLst>
      <p:ext uri="{BB962C8B-B14F-4D97-AF65-F5344CB8AC3E}">
        <p14:creationId xmlns:p14="http://schemas.microsoft.com/office/powerpoint/2010/main" val="39118066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76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All interviewers were nurses. </a:t>
            </a:r>
          </a:p>
        </p:txBody>
      </p:sp>
      <p:sp>
        <p:nvSpPr>
          <p:cNvPr id="4" name="Slide Number Placeholder 3"/>
          <p:cNvSpPr>
            <a:spLocks noGrp="1"/>
          </p:cNvSpPr>
          <p:nvPr>
            <p:ph type="sldNum" sz="quarter" idx="5"/>
          </p:nvPr>
        </p:nvSpPr>
        <p:spPr/>
        <p:txBody>
          <a:bodyPr/>
          <a:lstStyle/>
          <a:p>
            <a:pPr>
              <a:defRPr/>
            </a:pPr>
            <a:fld id="{C60F2D5F-8A7A-430F-AD0A-E88C7810071D}" type="slidenum">
              <a:rPr lang="en-US" smtClean="0"/>
              <a:pPr>
                <a:defRPr/>
              </a:pPr>
              <a:t>14</a:t>
            </a:fld>
            <a:endParaRPr lang="en-US"/>
          </a:p>
        </p:txBody>
      </p:sp>
    </p:spTree>
    <p:extLst>
      <p:ext uri="{BB962C8B-B14F-4D97-AF65-F5344CB8AC3E}">
        <p14:creationId xmlns:p14="http://schemas.microsoft.com/office/powerpoint/2010/main" val="225921926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76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01CBB9BD-6151-4A38-BACE-E0801635A638}" type="slidenum">
              <a:rPr lang="en-US" smtClean="0"/>
              <a:pPr>
                <a:defRPr/>
              </a:pPr>
              <a:t>99</a:t>
            </a:fld>
            <a:endParaRPr lang="en-US"/>
          </a:p>
        </p:txBody>
      </p:sp>
    </p:spTree>
    <p:extLst>
      <p:ext uri="{BB962C8B-B14F-4D97-AF65-F5344CB8AC3E}">
        <p14:creationId xmlns:p14="http://schemas.microsoft.com/office/powerpoint/2010/main" val="37134063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96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mtClean="0"/>
          </a:p>
        </p:txBody>
      </p:sp>
      <p:sp>
        <p:nvSpPr>
          <p:cNvPr id="1996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67451E1C-EE6D-4AC5-9595-8DA25F6F2AD3}" type="slidenum">
              <a:rPr lang="en-US" altLang="en-US" smtClean="0"/>
              <a:pPr fontAlgn="base">
                <a:spcBef>
                  <a:spcPct val="0"/>
                </a:spcBef>
                <a:spcAft>
                  <a:spcPct val="0"/>
                </a:spcAft>
              </a:pPr>
              <a:t>100</a:t>
            </a:fld>
            <a:endParaRPr lang="en-US" altLang="en-US" smtClean="0"/>
          </a:p>
        </p:txBody>
      </p:sp>
    </p:spTree>
    <p:extLst>
      <p:ext uri="{BB962C8B-B14F-4D97-AF65-F5344CB8AC3E}">
        <p14:creationId xmlns:p14="http://schemas.microsoft.com/office/powerpoint/2010/main" val="285300652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1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B91058C4-D054-492D-9FF3-00C1D5812CB3}" type="slidenum">
              <a:rPr lang="en-US" smtClean="0"/>
              <a:pPr>
                <a:defRPr/>
              </a:pPr>
              <a:t>101</a:t>
            </a:fld>
            <a:endParaRPr lang="en-US"/>
          </a:p>
        </p:txBody>
      </p:sp>
    </p:spTree>
    <p:extLst>
      <p:ext uri="{BB962C8B-B14F-4D97-AF65-F5344CB8AC3E}">
        <p14:creationId xmlns:p14="http://schemas.microsoft.com/office/powerpoint/2010/main" val="194526700"/>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37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98% of mothers receive antenatal care from a skilled provider, with 80% receiving antenatal care from a nurse/midwife/assistant nurse.</a:t>
            </a:r>
          </a:p>
        </p:txBody>
      </p:sp>
      <p:sp>
        <p:nvSpPr>
          <p:cNvPr id="4" name="Slide Number Placeholder 3"/>
          <p:cNvSpPr>
            <a:spLocks noGrp="1"/>
          </p:cNvSpPr>
          <p:nvPr>
            <p:ph type="sldNum" sz="quarter" idx="5"/>
          </p:nvPr>
        </p:nvSpPr>
        <p:spPr/>
        <p:txBody>
          <a:bodyPr/>
          <a:lstStyle/>
          <a:p>
            <a:pPr>
              <a:defRPr/>
            </a:pPr>
            <a:fld id="{FD47FEB3-EBFA-4741-A28E-F34D2017A6B0}" type="slidenum">
              <a:rPr lang="en-US" smtClean="0"/>
              <a:pPr>
                <a:defRPr/>
              </a:pPr>
              <a:t>102</a:t>
            </a:fld>
            <a:endParaRPr lang="en-US"/>
          </a:p>
        </p:txBody>
      </p:sp>
    </p:spTree>
    <p:extLst>
      <p:ext uri="{BB962C8B-B14F-4D97-AF65-F5344CB8AC3E}">
        <p14:creationId xmlns:p14="http://schemas.microsoft.com/office/powerpoint/2010/main" val="95930970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58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Even though ANC is nearly universal, only 1 in 4 women make their 1</a:t>
            </a:r>
            <a:r>
              <a:rPr lang="en-US" altLang="en-US" baseline="30000" smtClean="0"/>
              <a:t>st</a:t>
            </a:r>
            <a:r>
              <a:rPr lang="en-US" altLang="en-US" smtClean="0"/>
              <a:t> antenatal care visit during the 1</a:t>
            </a:r>
            <a:r>
              <a:rPr lang="en-US" altLang="en-US" baseline="30000" smtClean="0"/>
              <a:t>st</a:t>
            </a:r>
            <a:r>
              <a:rPr lang="en-US" altLang="en-US" smtClean="0"/>
              <a:t> trimester of pregnancy and half of pregnant women make 4 or more ANC visits during their pregnancy, as recommended. </a:t>
            </a:r>
          </a:p>
        </p:txBody>
      </p:sp>
      <p:sp>
        <p:nvSpPr>
          <p:cNvPr id="4" name="Slide Number Placeholder 3"/>
          <p:cNvSpPr>
            <a:spLocks noGrp="1"/>
          </p:cNvSpPr>
          <p:nvPr>
            <p:ph type="sldNum" sz="quarter" idx="5"/>
          </p:nvPr>
        </p:nvSpPr>
        <p:spPr/>
        <p:txBody>
          <a:bodyPr/>
          <a:lstStyle/>
          <a:p>
            <a:pPr>
              <a:defRPr/>
            </a:pPr>
            <a:fld id="{FFCF686C-0BA4-4F9A-9C66-E012E2B8AEB2}" type="slidenum">
              <a:rPr lang="en-US" smtClean="0"/>
              <a:pPr>
                <a:defRPr/>
              </a:pPr>
              <a:t>103</a:t>
            </a:fld>
            <a:endParaRPr lang="en-US"/>
          </a:p>
        </p:txBody>
      </p:sp>
    </p:spTree>
    <p:extLst>
      <p:ext uri="{BB962C8B-B14F-4D97-AF65-F5344CB8AC3E}">
        <p14:creationId xmlns:p14="http://schemas.microsoft.com/office/powerpoint/2010/main" val="335786424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78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r>
              <a:rPr lang="en-US" altLang="en-US" smtClean="0"/>
              <a:t>71% of women who received ANC for their most recent birth had blood pressure measured, 87% had a blood sample taken, and 60% had a urine sample taken. 81% of women with a live birth in the last 5 years took iron tablets and 63% took intestinal parasite drugs.</a:t>
            </a:r>
          </a:p>
          <a:p>
            <a:endParaRPr lang="en-US" altLang="en-US" smtClean="0"/>
          </a:p>
        </p:txBody>
      </p:sp>
      <p:sp>
        <p:nvSpPr>
          <p:cNvPr id="4" name="Slide Number Placeholder 3"/>
          <p:cNvSpPr>
            <a:spLocks noGrp="1"/>
          </p:cNvSpPr>
          <p:nvPr>
            <p:ph type="sldNum" sz="quarter" idx="5"/>
          </p:nvPr>
        </p:nvSpPr>
        <p:spPr/>
        <p:txBody>
          <a:bodyPr/>
          <a:lstStyle/>
          <a:p>
            <a:pPr>
              <a:defRPr/>
            </a:pPr>
            <a:fld id="{72AC416E-083C-4E04-A398-63C5D1E1B10C}" type="slidenum">
              <a:rPr lang="en-US" smtClean="0"/>
              <a:pPr>
                <a:defRPr/>
              </a:pPr>
              <a:t>104</a:t>
            </a:fld>
            <a:endParaRPr lang="en-US"/>
          </a:p>
        </p:txBody>
      </p:sp>
    </p:spTree>
    <p:extLst>
      <p:ext uri="{BB962C8B-B14F-4D97-AF65-F5344CB8AC3E}">
        <p14:creationId xmlns:p14="http://schemas.microsoft.com/office/powerpoint/2010/main" val="331219190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99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smtClean="0"/>
              <a:t>52% of pregnant women received 2 or more tetanus toxoid injections during their last pregnancy. 88% of last births were protected against neonatal tetanus. </a:t>
            </a:r>
          </a:p>
        </p:txBody>
      </p:sp>
      <p:sp>
        <p:nvSpPr>
          <p:cNvPr id="4" name="Slide Number Placeholder 3"/>
          <p:cNvSpPr>
            <a:spLocks noGrp="1"/>
          </p:cNvSpPr>
          <p:nvPr>
            <p:ph type="sldNum" sz="quarter" idx="5"/>
          </p:nvPr>
        </p:nvSpPr>
        <p:spPr/>
        <p:txBody>
          <a:bodyPr/>
          <a:lstStyle/>
          <a:p>
            <a:pPr>
              <a:defRPr/>
            </a:pPr>
            <a:fld id="{5A543FD3-88E6-44BF-82C2-46FFCB64B1B3}" type="slidenum">
              <a:rPr lang="en-US" smtClean="0"/>
              <a:pPr>
                <a:defRPr/>
              </a:pPr>
              <a:t>105</a:t>
            </a:fld>
            <a:endParaRPr lang="en-US"/>
          </a:p>
        </p:txBody>
      </p:sp>
    </p:spTree>
    <p:extLst>
      <p:ext uri="{BB962C8B-B14F-4D97-AF65-F5344CB8AC3E}">
        <p14:creationId xmlns:p14="http://schemas.microsoft.com/office/powerpoint/2010/main" val="394861471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19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smtClean="0"/>
          </a:p>
        </p:txBody>
      </p:sp>
      <p:sp>
        <p:nvSpPr>
          <p:cNvPr id="4" name="Slide Number Placeholder 3"/>
          <p:cNvSpPr>
            <a:spLocks noGrp="1"/>
          </p:cNvSpPr>
          <p:nvPr>
            <p:ph type="sldNum" sz="quarter" idx="5"/>
          </p:nvPr>
        </p:nvSpPr>
        <p:spPr/>
        <p:txBody>
          <a:bodyPr/>
          <a:lstStyle/>
          <a:p>
            <a:pPr>
              <a:defRPr/>
            </a:pPr>
            <a:fld id="{0D52651D-F0E0-4F04-84F9-C2A02E5E159B}" type="slidenum">
              <a:rPr lang="en-US" smtClean="0"/>
              <a:pPr>
                <a:defRPr/>
              </a:pPr>
              <a:t>106</a:t>
            </a:fld>
            <a:endParaRPr lang="en-US"/>
          </a:p>
        </p:txBody>
      </p:sp>
    </p:spTree>
    <p:extLst>
      <p:ext uri="{BB962C8B-B14F-4D97-AF65-F5344CB8AC3E}">
        <p14:creationId xmlns:p14="http://schemas.microsoft.com/office/powerpoint/2010/main" val="360955337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40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Two-thirds of births in Tanzania take place in a health facility; 51% in a public facility and 12% in a private facility. 36% of births take place at home. Delivery in a health facility is more common in urban Mainland areas (86%) than in rural Mainland areas (55%). In rural Mainland areas, almost half births are delivered at home. In Zanzibar, two-thirds of births occur in a health facility, and on-third occur at home.</a:t>
            </a:r>
          </a:p>
        </p:txBody>
      </p:sp>
      <p:sp>
        <p:nvSpPr>
          <p:cNvPr id="2140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90102D9B-BCB2-4097-AD1C-B7B11FBEB4BE}" type="slidenum">
              <a:rPr lang="en-US" altLang="en-US" smtClean="0"/>
              <a:pPr fontAlgn="base">
                <a:spcBef>
                  <a:spcPct val="0"/>
                </a:spcBef>
                <a:spcAft>
                  <a:spcPct val="0"/>
                </a:spcAft>
              </a:pPr>
              <a:t>107</a:t>
            </a:fld>
            <a:endParaRPr lang="en-US" altLang="en-US" smtClean="0"/>
          </a:p>
        </p:txBody>
      </p:sp>
    </p:spTree>
    <p:extLst>
      <p:ext uri="{BB962C8B-B14F-4D97-AF65-F5344CB8AC3E}">
        <p14:creationId xmlns:p14="http://schemas.microsoft.com/office/powerpoint/2010/main" val="405978773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60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mtClean="0"/>
              <a:t>Among the regions, delivery in a health facility ranges from a low of 40% in Simiyu to a high of 94% in Dar es Salaam. </a:t>
            </a:r>
          </a:p>
          <a:p>
            <a:pPr eaLnBrk="1" hangingPunct="1">
              <a:spcBef>
                <a:spcPct val="0"/>
              </a:spcBef>
            </a:pPr>
            <a:endParaRPr lang="en-US" altLang="en-US" smtClean="0"/>
          </a:p>
        </p:txBody>
      </p:sp>
      <p:sp>
        <p:nvSpPr>
          <p:cNvPr id="2160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fontAlgn="base">
              <a:spcBef>
                <a:spcPct val="0"/>
              </a:spcBef>
              <a:spcAft>
                <a:spcPct val="0"/>
              </a:spcAft>
            </a:pPr>
            <a:fld id="{F26F7569-AE44-4313-A048-7DA6D4A45470}" type="slidenum">
              <a:rPr lang="en-US" altLang="en-US" smtClean="0"/>
              <a:pPr fontAlgn="base">
                <a:spcBef>
                  <a:spcPct val="0"/>
                </a:spcBef>
                <a:spcAft>
                  <a:spcPct val="0"/>
                </a:spcAft>
              </a:pPr>
              <a:t>108</a:t>
            </a:fld>
            <a:endParaRPr lang="en-US" altLang="en-US" smtClean="0"/>
          </a:p>
        </p:txBody>
      </p:sp>
    </p:spTree>
    <p:extLst>
      <p:ext uri="{BB962C8B-B14F-4D97-AF65-F5344CB8AC3E}">
        <p14:creationId xmlns:p14="http://schemas.microsoft.com/office/powerpoint/2010/main" val="22859490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664481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11939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511271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chemeClr val="tx2">
            <a:alpha val="5882"/>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lstStyle>
            <a:lvl1pPr>
              <a:defRPr sz="4200"/>
            </a:lvl1pPr>
          </a:lstStyle>
          <a:p>
            <a:r>
              <a:rPr lang="en-GB" noProof="0" dirty="0" smtClean="0"/>
              <a:t>Click to edit Master title style</a:t>
            </a:r>
            <a:endParaRPr lang="en-GB" noProof="0" dirty="0"/>
          </a:p>
        </p:txBody>
      </p:sp>
      <p:sp>
        <p:nvSpPr>
          <p:cNvPr id="3" name="Content Placeholder 2"/>
          <p:cNvSpPr>
            <a:spLocks noGrp="1"/>
          </p:cNvSpPr>
          <p:nvPr>
            <p:ph idx="1"/>
          </p:nvPr>
        </p:nvSpPr>
        <p:spPr>
          <a:xfrm>
            <a:off x="467833" y="1605516"/>
            <a:ext cx="8240232" cy="5252484"/>
          </a:xfrm>
        </p:spPr>
        <p:txBody>
          <a:bodyPr/>
          <a:lstStyle/>
          <a:p>
            <a:pPr lvl="0"/>
            <a:r>
              <a:rPr lang="en-GB" noProof="0" dirty="0" smtClean="0"/>
              <a:t>Click to edit Master text styles</a:t>
            </a:r>
          </a:p>
          <a:p>
            <a:pPr lvl="1"/>
            <a:r>
              <a:rPr lang="en-GB" noProof="0" dirty="0" smtClean="0"/>
              <a:t>Second level</a:t>
            </a:r>
          </a:p>
          <a:p>
            <a:pPr lvl="2"/>
            <a:r>
              <a:rPr lang="en-GB" noProof="0" dirty="0" smtClean="0"/>
              <a:t>Third level</a:t>
            </a:r>
          </a:p>
          <a:p>
            <a:pPr lvl="3"/>
            <a:r>
              <a:rPr lang="en-GB" noProof="0" dirty="0" smtClean="0"/>
              <a:t>Fourth level</a:t>
            </a:r>
          </a:p>
          <a:p>
            <a:pPr lvl="4"/>
            <a:r>
              <a:rPr lang="en-GB" noProof="0" dirty="0" smtClean="0"/>
              <a:t>Fifth level</a:t>
            </a:r>
            <a:endParaRPr lang="en-GB" noProof="0" dirty="0"/>
          </a:p>
        </p:txBody>
      </p:sp>
    </p:spTree>
    <p:extLst>
      <p:ext uri="{BB962C8B-B14F-4D97-AF65-F5344CB8AC3E}">
        <p14:creationId xmlns:p14="http://schemas.microsoft.com/office/powerpoint/2010/main" val="41750101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p:spPr>
        <p:txBody>
          <a:bodyPr/>
          <a:lstStyle/>
          <a:p>
            <a:r>
              <a:rPr lang="en-US" dirty="0" smtClean="0"/>
              <a:t>Click to edit Master title style</a:t>
            </a:r>
            <a:endParaRPr lang="en-US" dirty="0"/>
          </a:p>
        </p:txBody>
      </p:sp>
      <p:sp>
        <p:nvSpPr>
          <p:cNvPr id="3" name="Chart Placeholder 2"/>
          <p:cNvSpPr>
            <a:spLocks noGrp="1"/>
          </p:cNvSpPr>
          <p:nvPr>
            <p:ph type="chart" idx="1"/>
          </p:nvPr>
        </p:nvSpPr>
        <p:spPr>
          <a:xfrm>
            <a:off x="457200" y="1600200"/>
            <a:ext cx="8229600" cy="5257800"/>
          </a:xfrm>
        </p:spPr>
        <p:txBody>
          <a:bodyPr rtlCol="0">
            <a:normAutofit/>
          </a:bodyPr>
          <a:lstStyle/>
          <a:p>
            <a:pPr lvl="0"/>
            <a:endParaRPr lang="en-US" noProof="0" dirty="0" smtClean="0"/>
          </a:p>
        </p:txBody>
      </p:sp>
    </p:spTree>
    <p:extLst>
      <p:ext uri="{BB962C8B-B14F-4D97-AF65-F5344CB8AC3E}">
        <p14:creationId xmlns:p14="http://schemas.microsoft.com/office/powerpoint/2010/main" val="33299558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70831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bl">
  <p:cSld name="1_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457200" y="1600200"/>
            <a:ext cx="8229600" cy="4525963"/>
          </a:xfrm>
        </p:spPr>
        <p:txBody>
          <a:bodyPr/>
          <a:lstStyle/>
          <a:p>
            <a:pPr lvl="0"/>
            <a:endParaRPr lang="en-US" noProof="0" smtClean="0"/>
          </a:p>
        </p:txBody>
      </p:sp>
    </p:spTree>
    <p:extLst>
      <p:ext uri="{BB962C8B-B14F-4D97-AF65-F5344CB8AC3E}">
        <p14:creationId xmlns:p14="http://schemas.microsoft.com/office/powerpoint/2010/main" val="287930075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9005789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8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014011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9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7147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5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2579072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theme" Target="../theme/theme2.xml"/><Relationship Id="rId5" Type="http://schemas.openxmlformats.org/officeDocument/2006/relationships/slideLayout" Target="../slideLayouts/slideLayout6.xml"/><Relationship Id="rId10" Type="http://schemas.openxmlformats.org/officeDocument/2006/relationships/slideLayout" Target="../slideLayouts/slideLayout11.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2"/>
        </a:solidFill>
        <a:effectLst/>
      </p:bgPr>
    </p:bg>
    <p:spTree>
      <p:nvGrpSpPr>
        <p:cNvPr id="1" name=""/>
        <p:cNvGrpSpPr/>
        <p:nvPr/>
      </p:nvGrpSpPr>
      <p:grpSpPr>
        <a:xfrm>
          <a:off x="0" y="0"/>
          <a:ext cx="0" cy="0"/>
          <a:chOff x="0" y="0"/>
          <a:chExt cx="0" cy="0"/>
        </a:xfrm>
      </p:grpSpPr>
      <p:sp>
        <p:nvSpPr>
          <p:cNvPr id="1027" name="TextBox 14"/>
          <p:cNvSpPr txBox="1">
            <a:spLocks noChangeArrowheads="1"/>
          </p:cNvSpPr>
          <p:nvPr userDrawn="1"/>
        </p:nvSpPr>
        <p:spPr bwMode="auto">
          <a:xfrm>
            <a:off x="0" y="4711700"/>
            <a:ext cx="9144000"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r>
              <a:rPr lang="en-US" altLang="en-US" sz="4400" b="1" dirty="0" smtClean="0">
                <a:solidFill>
                  <a:schemeClr val="bg1"/>
                </a:solidFill>
              </a:rPr>
              <a:t>2015-16 Tanzania Demographic </a:t>
            </a:r>
            <a:br>
              <a:rPr lang="en-US" altLang="en-US" sz="4400" b="1" dirty="0" smtClean="0">
                <a:solidFill>
                  <a:schemeClr val="bg1"/>
                </a:solidFill>
              </a:rPr>
            </a:br>
            <a:r>
              <a:rPr lang="en-US" altLang="en-US" sz="4400" b="1" dirty="0" smtClean="0">
                <a:solidFill>
                  <a:schemeClr val="bg1"/>
                </a:solidFill>
              </a:rPr>
              <a:t>and Health Survey and Malaria Indicator Survey (TDHS-MIS)</a:t>
            </a:r>
          </a:p>
        </p:txBody>
      </p:sp>
      <p:pic>
        <p:nvPicPr>
          <p:cNvPr id="4" name="Picture 3"/>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2410192"/>
            <a:ext cx="9144000" cy="1991320"/>
          </a:xfrm>
          <a:prstGeom prst="rect">
            <a:avLst/>
          </a:prstGeom>
        </p:spPr>
      </p:pic>
    </p:spTree>
  </p:cSld>
  <p:clrMap bg1="lt1" tx1="dk1" bg2="lt2" tx2="dk2" accent1="accent1" accent2="accent2" accent3="accent3" accent4="accent4" accent5="accent5" accent6="accent6" hlink="hlink" folHlink="folHlink"/>
  <p:sldLayoutIdLst>
    <p:sldLayoutId id="2147483845" r:id="rId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tx2">
            <a:alpha val="12941"/>
          </a:schemeClr>
        </a:solidFill>
        <a:effectLst/>
      </p:bgPr>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0" y="0"/>
            <a:ext cx="9144000" cy="1325563"/>
          </a:xfrm>
          <a:prstGeom prst="rect">
            <a:avLst/>
          </a:prstGeom>
          <a:solidFill>
            <a:schemeClr val="tx2">
              <a:alpha val="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GB" altLang="en-US" smtClean="0"/>
              <a:t>Click to edit Master title style</a:t>
            </a:r>
          </a:p>
        </p:txBody>
      </p:sp>
      <p:sp>
        <p:nvSpPr>
          <p:cNvPr id="2051" name="Text Placeholder 2"/>
          <p:cNvSpPr>
            <a:spLocks noGrp="1"/>
          </p:cNvSpPr>
          <p:nvPr>
            <p:ph type="body" idx="1"/>
          </p:nvPr>
        </p:nvSpPr>
        <p:spPr bwMode="auto">
          <a:xfrm>
            <a:off x="468313" y="1614488"/>
            <a:ext cx="8229600" cy="5243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GB" altLang="en-US" smtClean="0"/>
              <a:t>Click to edit Master text styles</a:t>
            </a:r>
          </a:p>
          <a:p>
            <a:pPr lvl="1"/>
            <a:r>
              <a:rPr lang="en-GB" altLang="en-US" smtClean="0"/>
              <a:t>Second level</a:t>
            </a:r>
          </a:p>
          <a:p>
            <a:pPr lvl="2"/>
            <a:r>
              <a:rPr lang="en-GB" altLang="en-US" smtClean="0"/>
              <a:t>Third level</a:t>
            </a:r>
          </a:p>
          <a:p>
            <a:pPr lvl="3"/>
            <a:r>
              <a:rPr lang="en-GB" altLang="en-US" smtClean="0"/>
              <a:t>Fourth level</a:t>
            </a:r>
          </a:p>
          <a:p>
            <a:pPr lvl="4"/>
            <a:r>
              <a:rPr lang="en-GB" altLang="en-US" smtClean="0"/>
              <a:t>Fifth level</a:t>
            </a:r>
          </a:p>
        </p:txBody>
      </p:sp>
    </p:spTree>
  </p:cSld>
  <p:clrMap bg1="lt1" tx1="dk1" bg2="lt2" tx2="dk2" accent1="accent1" accent2="accent2" accent3="accent3" accent4="accent4" accent5="accent5" accent6="accent6" hlink="hlink" folHlink="folHlink"/>
  <p:sldLayoutIdLst>
    <p:sldLayoutId id="2147483855" r:id="rId1"/>
    <p:sldLayoutId id="2147483846" r:id="rId2"/>
    <p:sldLayoutId id="2147483847" r:id="rId3"/>
    <p:sldLayoutId id="2147483848" r:id="rId4"/>
    <p:sldLayoutId id="2147483849" r:id="rId5"/>
    <p:sldLayoutId id="2147483850" r:id="rId6"/>
    <p:sldLayoutId id="2147483851" r:id="rId7"/>
    <p:sldLayoutId id="2147483852" r:id="rId8"/>
    <p:sldLayoutId id="2147483853" r:id="rId9"/>
    <p:sldLayoutId id="2147483854" r:id="rId10"/>
  </p:sldLayoutIdLst>
  <p:txStyles>
    <p:titleStyle>
      <a:lvl1pPr algn="ctr" rtl="0" eaLnBrk="0" fontAlgn="base" hangingPunct="0">
        <a:lnSpc>
          <a:spcPct val="90000"/>
        </a:lnSpc>
        <a:spcBef>
          <a:spcPct val="0"/>
        </a:spcBef>
        <a:spcAft>
          <a:spcPct val="0"/>
        </a:spcAft>
        <a:defRPr sz="4200" kern="1200">
          <a:solidFill>
            <a:schemeClr val="tx1"/>
          </a:solidFill>
          <a:latin typeface="+mn-lt"/>
          <a:ea typeface="+mj-ea"/>
          <a:cs typeface="+mj-cs"/>
        </a:defRPr>
      </a:lvl1pPr>
      <a:lvl2pPr algn="ctr" rtl="0" eaLnBrk="0" fontAlgn="base" hangingPunct="0">
        <a:lnSpc>
          <a:spcPct val="90000"/>
        </a:lnSpc>
        <a:spcBef>
          <a:spcPct val="0"/>
        </a:spcBef>
        <a:spcAft>
          <a:spcPct val="0"/>
        </a:spcAft>
        <a:defRPr sz="4200">
          <a:solidFill>
            <a:schemeClr val="tx1"/>
          </a:solidFill>
          <a:latin typeface="Calibri" panose="020F0502020204030204" pitchFamily="34" charset="0"/>
        </a:defRPr>
      </a:lvl2pPr>
      <a:lvl3pPr algn="ctr" rtl="0" eaLnBrk="0" fontAlgn="base" hangingPunct="0">
        <a:lnSpc>
          <a:spcPct val="90000"/>
        </a:lnSpc>
        <a:spcBef>
          <a:spcPct val="0"/>
        </a:spcBef>
        <a:spcAft>
          <a:spcPct val="0"/>
        </a:spcAft>
        <a:defRPr sz="4200">
          <a:solidFill>
            <a:schemeClr val="tx1"/>
          </a:solidFill>
          <a:latin typeface="Calibri" panose="020F0502020204030204" pitchFamily="34" charset="0"/>
        </a:defRPr>
      </a:lvl3pPr>
      <a:lvl4pPr algn="ctr" rtl="0" eaLnBrk="0" fontAlgn="base" hangingPunct="0">
        <a:lnSpc>
          <a:spcPct val="90000"/>
        </a:lnSpc>
        <a:spcBef>
          <a:spcPct val="0"/>
        </a:spcBef>
        <a:spcAft>
          <a:spcPct val="0"/>
        </a:spcAft>
        <a:defRPr sz="4200">
          <a:solidFill>
            <a:schemeClr val="tx1"/>
          </a:solidFill>
          <a:latin typeface="Calibri" panose="020F0502020204030204" pitchFamily="34" charset="0"/>
        </a:defRPr>
      </a:lvl4pPr>
      <a:lvl5pPr algn="ctr" rtl="0" eaLnBrk="0" fontAlgn="base" hangingPunct="0">
        <a:lnSpc>
          <a:spcPct val="90000"/>
        </a:lnSpc>
        <a:spcBef>
          <a:spcPct val="0"/>
        </a:spcBef>
        <a:spcAft>
          <a:spcPct val="0"/>
        </a:spcAft>
        <a:defRPr sz="4200">
          <a:solidFill>
            <a:schemeClr val="tx1"/>
          </a:solidFill>
          <a:latin typeface="Calibri" panose="020F0502020204030204" pitchFamily="34" charset="0"/>
        </a:defRPr>
      </a:lvl5pPr>
      <a:lvl6pPr marL="457200" algn="ctr" rtl="0" fontAlgn="base">
        <a:lnSpc>
          <a:spcPct val="90000"/>
        </a:lnSpc>
        <a:spcBef>
          <a:spcPct val="0"/>
        </a:spcBef>
        <a:spcAft>
          <a:spcPct val="0"/>
        </a:spcAft>
        <a:defRPr sz="4400">
          <a:solidFill>
            <a:schemeClr val="tx1"/>
          </a:solidFill>
          <a:latin typeface="Calibri" panose="020F0502020204030204" pitchFamily="34" charset="0"/>
        </a:defRPr>
      </a:lvl6pPr>
      <a:lvl7pPr marL="914400" algn="ctr" rtl="0" fontAlgn="base">
        <a:lnSpc>
          <a:spcPct val="90000"/>
        </a:lnSpc>
        <a:spcBef>
          <a:spcPct val="0"/>
        </a:spcBef>
        <a:spcAft>
          <a:spcPct val="0"/>
        </a:spcAft>
        <a:defRPr sz="4400">
          <a:solidFill>
            <a:schemeClr val="tx1"/>
          </a:solidFill>
          <a:latin typeface="Calibri" panose="020F0502020204030204" pitchFamily="34" charset="0"/>
        </a:defRPr>
      </a:lvl7pPr>
      <a:lvl8pPr marL="1371600" algn="ctr" rtl="0" fontAlgn="base">
        <a:lnSpc>
          <a:spcPct val="90000"/>
        </a:lnSpc>
        <a:spcBef>
          <a:spcPct val="0"/>
        </a:spcBef>
        <a:spcAft>
          <a:spcPct val="0"/>
        </a:spcAft>
        <a:defRPr sz="4400">
          <a:solidFill>
            <a:schemeClr val="tx1"/>
          </a:solidFill>
          <a:latin typeface="Calibri" panose="020F0502020204030204" pitchFamily="34" charset="0"/>
        </a:defRPr>
      </a:lvl8pPr>
      <a:lvl9pPr marL="1828800" algn="ctr" rtl="0" fontAlgn="base">
        <a:lnSpc>
          <a:spcPct val="90000"/>
        </a:lnSpc>
        <a:spcBef>
          <a:spcPct val="0"/>
        </a:spcBef>
        <a:spcAft>
          <a:spcPct val="0"/>
        </a:spcAft>
        <a:defRPr sz="4400">
          <a:solidFill>
            <a:schemeClr val="tx1"/>
          </a:solidFill>
          <a:latin typeface="Calibri" panose="020F05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32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2.xml"/><Relationship Id="rId1" Type="http://schemas.openxmlformats.org/officeDocument/2006/relationships/vmlDrawing" Target="../drawings/vmlDrawing48.vml"/><Relationship Id="rId5" Type="http://schemas.openxmlformats.org/officeDocument/2006/relationships/image" Target="../media/image51.png"/><Relationship Id="rId4" Type="http://schemas.openxmlformats.org/officeDocument/2006/relationships/oleObject" Target="../embeddings/Microsoft_Excel_Chart48.xls"/></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2.xml"/><Relationship Id="rId1" Type="http://schemas.openxmlformats.org/officeDocument/2006/relationships/vmlDrawing" Target="../drawings/vmlDrawing49.vml"/><Relationship Id="rId5" Type="http://schemas.openxmlformats.org/officeDocument/2006/relationships/image" Target="../media/image52.png"/><Relationship Id="rId4" Type="http://schemas.openxmlformats.org/officeDocument/2006/relationships/oleObject" Target="../embeddings/Microsoft_Excel_Chart49.xls"/></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2.xml"/><Relationship Id="rId1" Type="http://schemas.openxmlformats.org/officeDocument/2006/relationships/vmlDrawing" Target="../drawings/vmlDrawing50.vml"/><Relationship Id="rId5" Type="http://schemas.openxmlformats.org/officeDocument/2006/relationships/image" Target="../media/image53.png"/><Relationship Id="rId4" Type="http://schemas.openxmlformats.org/officeDocument/2006/relationships/oleObject" Target="../embeddings/Microsoft_Excel_Chart50.xls"/></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2.xml"/><Relationship Id="rId1" Type="http://schemas.openxmlformats.org/officeDocument/2006/relationships/vmlDrawing" Target="../drawings/vmlDrawing51.vml"/><Relationship Id="rId5" Type="http://schemas.openxmlformats.org/officeDocument/2006/relationships/image" Target="../media/image54.png"/><Relationship Id="rId4" Type="http://schemas.openxmlformats.org/officeDocument/2006/relationships/oleObject" Target="../embeddings/Microsoft_Excel_Chart51.xls"/></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101.xml"/><Relationship Id="rId2" Type="http://schemas.openxmlformats.org/officeDocument/2006/relationships/slideLayout" Target="../slideLayouts/slideLayout2.xml"/><Relationship Id="rId1" Type="http://schemas.openxmlformats.org/officeDocument/2006/relationships/vmlDrawing" Target="../drawings/vmlDrawing52.vml"/><Relationship Id="rId5" Type="http://schemas.openxmlformats.org/officeDocument/2006/relationships/image" Target="../media/image55.png"/><Relationship Id="rId4" Type="http://schemas.openxmlformats.org/officeDocument/2006/relationships/oleObject" Target="../embeddings/Microsoft_Excel_Chart52.xls"/></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2.xml"/><Relationship Id="rId1" Type="http://schemas.openxmlformats.org/officeDocument/2006/relationships/vmlDrawing" Target="../drawings/vmlDrawing53.vml"/><Relationship Id="rId5" Type="http://schemas.openxmlformats.org/officeDocument/2006/relationships/image" Target="../media/image56.png"/><Relationship Id="rId4" Type="http://schemas.openxmlformats.org/officeDocument/2006/relationships/oleObject" Target="../embeddings/Microsoft_Excel_Chart53.xls"/></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104.xml"/><Relationship Id="rId2" Type="http://schemas.openxmlformats.org/officeDocument/2006/relationships/slideLayout" Target="../slideLayouts/slideLayout2.xml"/><Relationship Id="rId1" Type="http://schemas.openxmlformats.org/officeDocument/2006/relationships/vmlDrawing" Target="../drawings/vmlDrawing54.vml"/><Relationship Id="rId5" Type="http://schemas.openxmlformats.org/officeDocument/2006/relationships/image" Target="../media/image57.png"/><Relationship Id="rId4" Type="http://schemas.openxmlformats.org/officeDocument/2006/relationships/oleObject" Target="../embeddings/Microsoft_Excel_Chart54.xls"/></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109.xml"/><Relationship Id="rId2" Type="http://schemas.openxmlformats.org/officeDocument/2006/relationships/slideLayout" Target="../slideLayouts/slideLayout2.xml"/><Relationship Id="rId1" Type="http://schemas.openxmlformats.org/officeDocument/2006/relationships/vmlDrawing" Target="../drawings/vmlDrawing55.vml"/><Relationship Id="rId5" Type="http://schemas.openxmlformats.org/officeDocument/2006/relationships/image" Target="../media/image58.png"/><Relationship Id="rId4" Type="http://schemas.openxmlformats.org/officeDocument/2006/relationships/oleObject" Target="../embeddings/Microsoft_Excel_Chart55.xls"/></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110.xml"/><Relationship Id="rId2" Type="http://schemas.openxmlformats.org/officeDocument/2006/relationships/slideLayout" Target="../slideLayouts/slideLayout2.xml"/><Relationship Id="rId1" Type="http://schemas.openxmlformats.org/officeDocument/2006/relationships/vmlDrawing" Target="../drawings/vmlDrawing56.vml"/><Relationship Id="rId5" Type="http://schemas.openxmlformats.org/officeDocument/2006/relationships/image" Target="../media/image59.png"/><Relationship Id="rId4" Type="http://schemas.openxmlformats.org/officeDocument/2006/relationships/oleObject" Target="../embeddings/Microsoft_Excel_Chart56.xls"/></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111.xml"/><Relationship Id="rId2" Type="http://schemas.openxmlformats.org/officeDocument/2006/relationships/slideLayout" Target="../slideLayouts/slideLayout2.xml"/><Relationship Id="rId1" Type="http://schemas.openxmlformats.org/officeDocument/2006/relationships/vmlDrawing" Target="../drawings/vmlDrawing57.vml"/><Relationship Id="rId5" Type="http://schemas.openxmlformats.org/officeDocument/2006/relationships/image" Target="../media/image60.png"/><Relationship Id="rId4" Type="http://schemas.openxmlformats.org/officeDocument/2006/relationships/oleObject" Target="../embeddings/Microsoft_Excel_Chart57.xls"/></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notesSlide" Target="../notesSlides/notesSlide113.xml"/><Relationship Id="rId2" Type="http://schemas.openxmlformats.org/officeDocument/2006/relationships/slideLayout" Target="../slideLayouts/slideLayout2.xml"/><Relationship Id="rId1" Type="http://schemas.openxmlformats.org/officeDocument/2006/relationships/vmlDrawing" Target="../drawings/vmlDrawing58.vml"/><Relationship Id="rId5" Type="http://schemas.openxmlformats.org/officeDocument/2006/relationships/image" Target="../media/image61.png"/><Relationship Id="rId4" Type="http://schemas.openxmlformats.org/officeDocument/2006/relationships/oleObject" Target="../embeddings/Microsoft_Excel_Chart58.xls"/></Relationships>
</file>

<file path=ppt/slides/_rels/slide123.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2.xml"/><Relationship Id="rId1" Type="http://schemas.openxmlformats.org/officeDocument/2006/relationships/vmlDrawing" Target="../drawings/vmlDrawing59.vml"/><Relationship Id="rId5" Type="http://schemas.openxmlformats.org/officeDocument/2006/relationships/image" Target="../media/image62.png"/><Relationship Id="rId4" Type="http://schemas.openxmlformats.org/officeDocument/2006/relationships/oleObject" Target="../embeddings/Microsoft_Excel_Chart59.xls"/></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2.xml"/><Relationship Id="rId1" Type="http://schemas.openxmlformats.org/officeDocument/2006/relationships/vmlDrawing" Target="../drawings/vmlDrawing60.vml"/><Relationship Id="rId5" Type="http://schemas.openxmlformats.org/officeDocument/2006/relationships/image" Target="../media/image63.png"/><Relationship Id="rId4" Type="http://schemas.openxmlformats.org/officeDocument/2006/relationships/oleObject" Target="../embeddings/Microsoft_Excel_Chart60.xls"/></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2.xml"/><Relationship Id="rId1" Type="http://schemas.openxmlformats.org/officeDocument/2006/relationships/vmlDrawing" Target="../drawings/vmlDrawing61.vml"/><Relationship Id="rId5" Type="http://schemas.openxmlformats.org/officeDocument/2006/relationships/image" Target="../media/image64.png"/><Relationship Id="rId4" Type="http://schemas.openxmlformats.org/officeDocument/2006/relationships/oleObject" Target="../embeddings/Microsoft_Excel_Chart61.xls"/></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25.xml"/><Relationship Id="rId2" Type="http://schemas.openxmlformats.org/officeDocument/2006/relationships/slideLayout" Target="../slideLayouts/slideLayout2.xml"/><Relationship Id="rId1" Type="http://schemas.openxmlformats.org/officeDocument/2006/relationships/vmlDrawing" Target="../drawings/vmlDrawing62.vml"/><Relationship Id="rId5" Type="http://schemas.openxmlformats.org/officeDocument/2006/relationships/image" Target="../media/image65.png"/><Relationship Id="rId4" Type="http://schemas.openxmlformats.org/officeDocument/2006/relationships/oleObject" Target="../embeddings/Microsoft_Excel_Chart62.xls"/></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2.xml"/><Relationship Id="rId1" Type="http://schemas.openxmlformats.org/officeDocument/2006/relationships/vmlDrawing" Target="../drawings/vmlDrawing63.vml"/><Relationship Id="rId5" Type="http://schemas.openxmlformats.org/officeDocument/2006/relationships/image" Target="../media/image66.png"/><Relationship Id="rId4" Type="http://schemas.openxmlformats.org/officeDocument/2006/relationships/oleObject" Target="../embeddings/Microsoft_Excel_Chart63.xls"/></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2.xml"/><Relationship Id="rId1" Type="http://schemas.openxmlformats.org/officeDocument/2006/relationships/vmlDrawing" Target="../drawings/vmlDrawing64.vml"/><Relationship Id="rId5" Type="http://schemas.openxmlformats.org/officeDocument/2006/relationships/image" Target="../media/image67.png"/><Relationship Id="rId4" Type="http://schemas.openxmlformats.org/officeDocument/2006/relationships/oleObject" Target="../embeddings/Microsoft_Excel_Chart64.xls"/></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2.xml"/><Relationship Id="rId1" Type="http://schemas.openxmlformats.org/officeDocument/2006/relationships/vmlDrawing" Target="../drawings/vmlDrawing65.vml"/><Relationship Id="rId5" Type="http://schemas.openxmlformats.org/officeDocument/2006/relationships/image" Target="../media/image68.png"/><Relationship Id="rId4" Type="http://schemas.openxmlformats.org/officeDocument/2006/relationships/oleObject" Target="../embeddings/Microsoft_Excel_Chart65.xls"/></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33.xml"/><Relationship Id="rId2" Type="http://schemas.openxmlformats.org/officeDocument/2006/relationships/slideLayout" Target="../slideLayouts/slideLayout2.xml"/><Relationship Id="rId1" Type="http://schemas.openxmlformats.org/officeDocument/2006/relationships/vmlDrawing" Target="../drawings/vmlDrawing66.vml"/><Relationship Id="rId5" Type="http://schemas.openxmlformats.org/officeDocument/2006/relationships/image" Target="../media/image69.png"/><Relationship Id="rId4" Type="http://schemas.openxmlformats.org/officeDocument/2006/relationships/oleObject" Target="../embeddings/Microsoft_Excel_Chart66.xls"/></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35.xml"/><Relationship Id="rId2" Type="http://schemas.openxmlformats.org/officeDocument/2006/relationships/slideLayout" Target="../slideLayouts/slideLayout2.xml"/><Relationship Id="rId1" Type="http://schemas.openxmlformats.org/officeDocument/2006/relationships/vmlDrawing" Target="../drawings/vmlDrawing67.vml"/><Relationship Id="rId5" Type="http://schemas.openxmlformats.org/officeDocument/2006/relationships/image" Target="../media/image70.png"/><Relationship Id="rId4" Type="http://schemas.openxmlformats.org/officeDocument/2006/relationships/oleObject" Target="../embeddings/Microsoft_Excel_Chart67.xls"/></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2.xml"/><Relationship Id="rId1" Type="http://schemas.openxmlformats.org/officeDocument/2006/relationships/vmlDrawing" Target="../drawings/vmlDrawing68.vml"/><Relationship Id="rId5" Type="http://schemas.openxmlformats.org/officeDocument/2006/relationships/image" Target="../media/image71.png"/><Relationship Id="rId4" Type="http://schemas.openxmlformats.org/officeDocument/2006/relationships/oleObject" Target="../embeddings/Microsoft_Excel_Chart68.xls"/></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2.xml"/><Relationship Id="rId1" Type="http://schemas.openxmlformats.org/officeDocument/2006/relationships/vmlDrawing" Target="../drawings/vmlDrawing69.vml"/><Relationship Id="rId5" Type="http://schemas.openxmlformats.org/officeDocument/2006/relationships/image" Target="../media/image72.png"/><Relationship Id="rId4" Type="http://schemas.openxmlformats.org/officeDocument/2006/relationships/oleObject" Target="../embeddings/Microsoft_Excel_Chart69.xls"/></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2.xml"/><Relationship Id="rId1" Type="http://schemas.openxmlformats.org/officeDocument/2006/relationships/vmlDrawing" Target="../drawings/vmlDrawing70.vml"/><Relationship Id="rId5" Type="http://schemas.openxmlformats.org/officeDocument/2006/relationships/image" Target="../media/image73.png"/><Relationship Id="rId4" Type="http://schemas.openxmlformats.org/officeDocument/2006/relationships/oleObject" Target="../embeddings/Microsoft_Excel_Chart70.xls"/></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2.xml"/><Relationship Id="rId1" Type="http://schemas.openxmlformats.org/officeDocument/2006/relationships/vmlDrawing" Target="../drawings/vmlDrawing71.vml"/><Relationship Id="rId5" Type="http://schemas.openxmlformats.org/officeDocument/2006/relationships/image" Target="../media/image74.png"/><Relationship Id="rId4" Type="http://schemas.openxmlformats.org/officeDocument/2006/relationships/oleObject" Target="../embeddings/Microsoft_Excel_Chart71.xls"/></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2.xml"/><Relationship Id="rId1" Type="http://schemas.openxmlformats.org/officeDocument/2006/relationships/vmlDrawing" Target="../drawings/vmlDrawing72.vml"/><Relationship Id="rId5" Type="http://schemas.openxmlformats.org/officeDocument/2006/relationships/image" Target="../media/image75.png"/><Relationship Id="rId4" Type="http://schemas.openxmlformats.org/officeDocument/2006/relationships/oleObject" Target="../embeddings/Microsoft_Excel_Chart72.xls"/></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2.xml"/><Relationship Id="rId1" Type="http://schemas.openxmlformats.org/officeDocument/2006/relationships/vmlDrawing" Target="../drawings/vmlDrawing73.vml"/><Relationship Id="rId5" Type="http://schemas.openxmlformats.org/officeDocument/2006/relationships/image" Target="../media/image76.png"/><Relationship Id="rId4" Type="http://schemas.openxmlformats.org/officeDocument/2006/relationships/oleObject" Target="../embeddings/Microsoft_Excel_Chart73.xls"/></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2.xml"/><Relationship Id="rId1" Type="http://schemas.openxmlformats.org/officeDocument/2006/relationships/vmlDrawing" Target="../drawings/vmlDrawing74.vml"/><Relationship Id="rId5" Type="http://schemas.openxmlformats.org/officeDocument/2006/relationships/image" Target="../media/image77.png"/><Relationship Id="rId4" Type="http://schemas.openxmlformats.org/officeDocument/2006/relationships/oleObject" Target="../embeddings/Microsoft_Excel_Chart74.xls"/></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2.xml"/><Relationship Id="rId1" Type="http://schemas.openxmlformats.org/officeDocument/2006/relationships/vmlDrawing" Target="../drawings/vmlDrawing75.vml"/><Relationship Id="rId5" Type="http://schemas.openxmlformats.org/officeDocument/2006/relationships/image" Target="../media/image78.png"/><Relationship Id="rId4" Type="http://schemas.openxmlformats.org/officeDocument/2006/relationships/oleObject" Target="../embeddings/Microsoft_Excel_Chart75.xls"/></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2.xml"/><Relationship Id="rId1" Type="http://schemas.openxmlformats.org/officeDocument/2006/relationships/vmlDrawing" Target="../drawings/vmlDrawing76.vml"/><Relationship Id="rId5" Type="http://schemas.openxmlformats.org/officeDocument/2006/relationships/image" Target="../media/image79.png"/><Relationship Id="rId4" Type="http://schemas.openxmlformats.org/officeDocument/2006/relationships/oleObject" Target="../embeddings/Microsoft_Excel_Chart76.xls"/></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2.xml"/><Relationship Id="rId1" Type="http://schemas.openxmlformats.org/officeDocument/2006/relationships/vmlDrawing" Target="../drawings/vmlDrawing77.vml"/><Relationship Id="rId5" Type="http://schemas.openxmlformats.org/officeDocument/2006/relationships/image" Target="../media/image80.png"/><Relationship Id="rId4" Type="http://schemas.openxmlformats.org/officeDocument/2006/relationships/oleObject" Target="../embeddings/Microsoft_Excel_Chart77.xls"/></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2.xml"/><Relationship Id="rId1" Type="http://schemas.openxmlformats.org/officeDocument/2006/relationships/vmlDrawing" Target="../drawings/vmlDrawing78.vml"/><Relationship Id="rId5" Type="http://schemas.openxmlformats.org/officeDocument/2006/relationships/image" Target="../media/image81.png"/><Relationship Id="rId4" Type="http://schemas.openxmlformats.org/officeDocument/2006/relationships/oleObject" Target="../embeddings/Microsoft_Excel_Chart78.xls"/></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3" Type="http://schemas.openxmlformats.org/officeDocument/2006/relationships/notesSlide" Target="../notesSlides/notesSlide154.xml"/><Relationship Id="rId2" Type="http://schemas.openxmlformats.org/officeDocument/2006/relationships/slideLayout" Target="../slideLayouts/slideLayout2.xml"/><Relationship Id="rId1" Type="http://schemas.openxmlformats.org/officeDocument/2006/relationships/vmlDrawing" Target="../drawings/vmlDrawing79.vml"/><Relationship Id="rId5" Type="http://schemas.openxmlformats.org/officeDocument/2006/relationships/image" Target="../media/image82.png"/><Relationship Id="rId4" Type="http://schemas.openxmlformats.org/officeDocument/2006/relationships/oleObject" Target="../embeddings/Microsoft_Excel_Chart79.xls"/></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56.xml"/><Relationship Id="rId2" Type="http://schemas.openxmlformats.org/officeDocument/2006/relationships/slideLayout" Target="../slideLayouts/slideLayout9.xml"/><Relationship Id="rId1" Type="http://schemas.openxmlformats.org/officeDocument/2006/relationships/vmlDrawing" Target="../drawings/vmlDrawing80.vml"/><Relationship Id="rId5" Type="http://schemas.openxmlformats.org/officeDocument/2006/relationships/image" Target="../media/image83.png"/><Relationship Id="rId4" Type="http://schemas.openxmlformats.org/officeDocument/2006/relationships/oleObject" Target="../embeddings/Microsoft_Excel_Chart80.xls"/></Relationships>
</file>

<file path=ppt/slides/_rels/slide167.xml.rels><?xml version="1.0" encoding="UTF-8" standalone="yes"?>
<Relationships xmlns="http://schemas.openxmlformats.org/package/2006/relationships"><Relationship Id="rId3" Type="http://schemas.openxmlformats.org/officeDocument/2006/relationships/notesSlide" Target="../notesSlides/notesSlide157.xml"/><Relationship Id="rId2" Type="http://schemas.openxmlformats.org/officeDocument/2006/relationships/slideLayout" Target="../slideLayouts/slideLayout10.xml"/><Relationship Id="rId1" Type="http://schemas.openxmlformats.org/officeDocument/2006/relationships/vmlDrawing" Target="../drawings/vmlDrawing81.vml"/><Relationship Id="rId5" Type="http://schemas.openxmlformats.org/officeDocument/2006/relationships/image" Target="../media/image84.png"/><Relationship Id="rId4" Type="http://schemas.openxmlformats.org/officeDocument/2006/relationships/oleObject" Target="../embeddings/Microsoft_Excel_Chart81.xls"/></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2.xml"/><Relationship Id="rId1" Type="http://schemas.openxmlformats.org/officeDocument/2006/relationships/vmlDrawing" Target="../drawings/vmlDrawing82.vml"/><Relationship Id="rId5" Type="http://schemas.openxmlformats.org/officeDocument/2006/relationships/image" Target="../media/image85.png"/><Relationship Id="rId4" Type="http://schemas.openxmlformats.org/officeDocument/2006/relationships/oleObject" Target="../embeddings/Microsoft_Excel_Chart82.xls"/></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2.xml"/><Relationship Id="rId1" Type="http://schemas.openxmlformats.org/officeDocument/2006/relationships/vmlDrawing" Target="../drawings/vmlDrawing83.vml"/><Relationship Id="rId5" Type="http://schemas.openxmlformats.org/officeDocument/2006/relationships/image" Target="../media/image86.png"/><Relationship Id="rId4" Type="http://schemas.openxmlformats.org/officeDocument/2006/relationships/oleObject" Target="../embeddings/Microsoft_Excel_Chart83.xls"/></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63.xml"/><Relationship Id="rId2" Type="http://schemas.openxmlformats.org/officeDocument/2006/relationships/slideLayout" Target="../slideLayouts/slideLayout6.xml"/><Relationship Id="rId1" Type="http://schemas.openxmlformats.org/officeDocument/2006/relationships/vmlDrawing" Target="../drawings/vmlDrawing84.vml"/><Relationship Id="rId5" Type="http://schemas.openxmlformats.org/officeDocument/2006/relationships/image" Target="../media/image87.png"/><Relationship Id="rId4" Type="http://schemas.openxmlformats.org/officeDocument/2006/relationships/oleObject" Target="../embeddings/Microsoft_Excel_Chart84.xls"/></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7.xml"/></Relationships>
</file>

<file path=ppt/slides/_rels/slide176.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7.xml"/><Relationship Id="rId1" Type="http://schemas.openxmlformats.org/officeDocument/2006/relationships/vmlDrawing" Target="../drawings/vmlDrawing85.vml"/><Relationship Id="rId5" Type="http://schemas.openxmlformats.org/officeDocument/2006/relationships/image" Target="../media/image88.png"/><Relationship Id="rId4" Type="http://schemas.openxmlformats.org/officeDocument/2006/relationships/oleObject" Target="../embeddings/Microsoft_Excel_Chart85.xls"/></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168.xml"/><Relationship Id="rId2" Type="http://schemas.openxmlformats.org/officeDocument/2006/relationships/slideLayout" Target="../slideLayouts/slideLayout3.xml"/><Relationship Id="rId1" Type="http://schemas.openxmlformats.org/officeDocument/2006/relationships/vmlDrawing" Target="../drawings/vmlDrawing86.vml"/><Relationship Id="rId5" Type="http://schemas.openxmlformats.org/officeDocument/2006/relationships/image" Target="../media/image89.png"/><Relationship Id="rId4" Type="http://schemas.openxmlformats.org/officeDocument/2006/relationships/oleObject" Target="../embeddings/Microsoft_Excel_Chart86.xls"/></Relationships>
</file>

<file path=ppt/slides/_rels/slide179.xml.rels><?xml version="1.0" encoding="UTF-8" standalone="yes"?>
<Relationships xmlns="http://schemas.openxmlformats.org/package/2006/relationships"><Relationship Id="rId3" Type="http://schemas.openxmlformats.org/officeDocument/2006/relationships/notesSlide" Target="../notesSlides/notesSlide169.xml"/><Relationship Id="rId2" Type="http://schemas.openxmlformats.org/officeDocument/2006/relationships/slideLayout" Target="../slideLayouts/slideLayout4.xml"/><Relationship Id="rId1" Type="http://schemas.openxmlformats.org/officeDocument/2006/relationships/vmlDrawing" Target="../drawings/vmlDrawing87.vml"/><Relationship Id="rId5" Type="http://schemas.openxmlformats.org/officeDocument/2006/relationships/image" Target="../media/image90.png"/><Relationship Id="rId4" Type="http://schemas.openxmlformats.org/officeDocument/2006/relationships/oleObject" Target="../embeddings/Microsoft_Excel_Chart87.xls"/></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73.xml"/><Relationship Id="rId2" Type="http://schemas.openxmlformats.org/officeDocument/2006/relationships/slideLayout" Target="../slideLayouts/slideLayout2.xml"/><Relationship Id="rId1" Type="http://schemas.openxmlformats.org/officeDocument/2006/relationships/vmlDrawing" Target="../drawings/vmlDrawing88.vml"/><Relationship Id="rId5" Type="http://schemas.openxmlformats.org/officeDocument/2006/relationships/image" Target="../media/image91.png"/><Relationship Id="rId4" Type="http://schemas.openxmlformats.org/officeDocument/2006/relationships/oleObject" Target="../embeddings/Microsoft_Excel_Chart88.xls"/></Relationships>
</file>

<file path=ppt/slides/_rels/slide184.xml.rels><?xml version="1.0" encoding="UTF-8" standalone="yes"?>
<Relationships xmlns="http://schemas.openxmlformats.org/package/2006/relationships"><Relationship Id="rId3" Type="http://schemas.openxmlformats.org/officeDocument/2006/relationships/notesSlide" Target="../notesSlides/notesSlide174.xml"/><Relationship Id="rId2" Type="http://schemas.openxmlformats.org/officeDocument/2006/relationships/slideLayout" Target="../slideLayouts/slideLayout2.xml"/><Relationship Id="rId1" Type="http://schemas.openxmlformats.org/officeDocument/2006/relationships/vmlDrawing" Target="../drawings/vmlDrawing89.vml"/><Relationship Id="rId5" Type="http://schemas.openxmlformats.org/officeDocument/2006/relationships/image" Target="../media/image92.png"/><Relationship Id="rId4" Type="http://schemas.openxmlformats.org/officeDocument/2006/relationships/oleObject" Target="../embeddings/Microsoft_Excel_Chart89.xls"/></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3" Type="http://schemas.openxmlformats.org/officeDocument/2006/relationships/notesSlide" Target="../notesSlides/notesSlide176.xml"/><Relationship Id="rId2" Type="http://schemas.openxmlformats.org/officeDocument/2006/relationships/slideLayout" Target="../slideLayouts/slideLayout2.xml"/><Relationship Id="rId1" Type="http://schemas.openxmlformats.org/officeDocument/2006/relationships/vmlDrawing" Target="../drawings/vmlDrawing90.vml"/><Relationship Id="rId5" Type="http://schemas.openxmlformats.org/officeDocument/2006/relationships/image" Target="../media/image93.png"/><Relationship Id="rId4" Type="http://schemas.openxmlformats.org/officeDocument/2006/relationships/oleObject" Target="../embeddings/Microsoft_Excel_Chart90.xls"/></Relationships>
</file>

<file path=ppt/slides/_rels/slide187.xml.rels><?xml version="1.0" encoding="UTF-8" standalone="yes"?>
<Relationships xmlns="http://schemas.openxmlformats.org/package/2006/relationships"><Relationship Id="rId3" Type="http://schemas.openxmlformats.org/officeDocument/2006/relationships/notesSlide" Target="../notesSlides/notesSlide177.xml"/><Relationship Id="rId2" Type="http://schemas.openxmlformats.org/officeDocument/2006/relationships/slideLayout" Target="../slideLayouts/slideLayout2.xml"/><Relationship Id="rId1" Type="http://schemas.openxmlformats.org/officeDocument/2006/relationships/vmlDrawing" Target="../drawings/vmlDrawing91.vml"/><Relationship Id="rId5" Type="http://schemas.openxmlformats.org/officeDocument/2006/relationships/image" Target="../media/image94.png"/><Relationship Id="rId4" Type="http://schemas.openxmlformats.org/officeDocument/2006/relationships/oleObject" Target="../embeddings/Microsoft_Excel_Chart91.xls"/></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vmlDrawing" Target="../drawings/vmlDrawing1.vml"/><Relationship Id="rId5" Type="http://schemas.openxmlformats.org/officeDocument/2006/relationships/image" Target="../media/image4.png"/><Relationship Id="rId4" Type="http://schemas.openxmlformats.org/officeDocument/2006/relationships/oleObject" Target="../embeddings/Microsoft_Excel_Chart1.xls"/></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2.xml"/><Relationship Id="rId1" Type="http://schemas.openxmlformats.org/officeDocument/2006/relationships/vmlDrawing" Target="../drawings/vmlDrawing92.vml"/><Relationship Id="rId5" Type="http://schemas.openxmlformats.org/officeDocument/2006/relationships/image" Target="../media/image95.png"/><Relationship Id="rId4" Type="http://schemas.openxmlformats.org/officeDocument/2006/relationships/oleObject" Target="../embeddings/Microsoft_Excel_Chart92.xls"/></Relationships>
</file>

<file path=ppt/slides/_rels/slide192.xml.rels><?xml version="1.0" encoding="UTF-8" standalone="yes"?>
<Relationships xmlns="http://schemas.openxmlformats.org/package/2006/relationships"><Relationship Id="rId3" Type="http://schemas.openxmlformats.org/officeDocument/2006/relationships/notesSlide" Target="../notesSlides/notesSlide181.xml"/><Relationship Id="rId2" Type="http://schemas.openxmlformats.org/officeDocument/2006/relationships/slideLayout" Target="../slideLayouts/slideLayout2.xml"/><Relationship Id="rId1" Type="http://schemas.openxmlformats.org/officeDocument/2006/relationships/vmlDrawing" Target="../drawings/vmlDrawing93.vml"/><Relationship Id="rId5" Type="http://schemas.openxmlformats.org/officeDocument/2006/relationships/image" Target="../media/image96.png"/><Relationship Id="rId4" Type="http://schemas.openxmlformats.org/officeDocument/2006/relationships/oleObject" Target="../embeddings/Microsoft_Excel_Chart93.xls"/></Relationships>
</file>

<file path=ppt/slides/_rels/slide193.xml.rels><?xml version="1.0" encoding="UTF-8" standalone="yes"?>
<Relationships xmlns="http://schemas.openxmlformats.org/package/2006/relationships"><Relationship Id="rId3" Type="http://schemas.openxmlformats.org/officeDocument/2006/relationships/notesSlide" Target="../notesSlides/notesSlide182.xml"/><Relationship Id="rId2" Type="http://schemas.openxmlformats.org/officeDocument/2006/relationships/slideLayout" Target="../slideLayouts/slideLayout2.xml"/><Relationship Id="rId1" Type="http://schemas.openxmlformats.org/officeDocument/2006/relationships/vmlDrawing" Target="../drawings/vmlDrawing94.vml"/><Relationship Id="rId5" Type="http://schemas.openxmlformats.org/officeDocument/2006/relationships/image" Target="../media/image97.png"/><Relationship Id="rId4" Type="http://schemas.openxmlformats.org/officeDocument/2006/relationships/oleObject" Target="../embeddings/Microsoft_Excel_Chart94.xls"/></Relationships>
</file>

<file path=ppt/slides/_rels/slide194.xml.rels><?xml version="1.0" encoding="UTF-8" standalone="yes"?>
<Relationships xmlns="http://schemas.openxmlformats.org/package/2006/relationships"><Relationship Id="rId3" Type="http://schemas.openxmlformats.org/officeDocument/2006/relationships/notesSlide" Target="../notesSlides/notesSlide183.xml"/><Relationship Id="rId2" Type="http://schemas.openxmlformats.org/officeDocument/2006/relationships/slideLayout" Target="../slideLayouts/slideLayout2.xml"/><Relationship Id="rId1" Type="http://schemas.openxmlformats.org/officeDocument/2006/relationships/vmlDrawing" Target="../drawings/vmlDrawing95.vml"/><Relationship Id="rId5" Type="http://schemas.openxmlformats.org/officeDocument/2006/relationships/image" Target="../media/image98.png"/><Relationship Id="rId4" Type="http://schemas.openxmlformats.org/officeDocument/2006/relationships/oleObject" Target="../embeddings/Microsoft_Excel_Chart95.xls"/></Relationships>
</file>

<file path=ppt/slides/_rels/slide195.xml.rels><?xml version="1.0" encoding="UTF-8" standalone="yes"?>
<Relationships xmlns="http://schemas.openxmlformats.org/package/2006/relationships"><Relationship Id="rId3" Type="http://schemas.openxmlformats.org/officeDocument/2006/relationships/notesSlide" Target="../notesSlides/notesSlide184.xml"/><Relationship Id="rId2" Type="http://schemas.openxmlformats.org/officeDocument/2006/relationships/slideLayout" Target="../slideLayouts/slideLayout2.xml"/><Relationship Id="rId1" Type="http://schemas.openxmlformats.org/officeDocument/2006/relationships/vmlDrawing" Target="../drawings/vmlDrawing96.vml"/><Relationship Id="rId5" Type="http://schemas.openxmlformats.org/officeDocument/2006/relationships/image" Target="../media/image99.png"/><Relationship Id="rId4" Type="http://schemas.openxmlformats.org/officeDocument/2006/relationships/oleObject" Target="../embeddings/Microsoft_Excel_Chart96.xls"/></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185.xml"/><Relationship Id="rId2" Type="http://schemas.openxmlformats.org/officeDocument/2006/relationships/slideLayout" Target="../slideLayouts/slideLayout2.xml"/><Relationship Id="rId1" Type="http://schemas.openxmlformats.org/officeDocument/2006/relationships/vmlDrawing" Target="../drawings/vmlDrawing97.vml"/><Relationship Id="rId5" Type="http://schemas.openxmlformats.org/officeDocument/2006/relationships/image" Target="../media/image100.png"/><Relationship Id="rId4" Type="http://schemas.openxmlformats.org/officeDocument/2006/relationships/oleObject" Target="../embeddings/Microsoft_Excel_Chart97.xls"/></Relationships>
</file>

<file path=ppt/slides/_rels/slide197.xml.rels><?xml version="1.0" encoding="UTF-8" standalone="yes"?>
<Relationships xmlns="http://schemas.openxmlformats.org/package/2006/relationships"><Relationship Id="rId3" Type="http://schemas.openxmlformats.org/officeDocument/2006/relationships/notesSlide" Target="../notesSlides/notesSlide186.xml"/><Relationship Id="rId2" Type="http://schemas.openxmlformats.org/officeDocument/2006/relationships/slideLayout" Target="../slideLayouts/slideLayout5.xml"/><Relationship Id="rId1" Type="http://schemas.openxmlformats.org/officeDocument/2006/relationships/vmlDrawing" Target="../drawings/vmlDrawing98.vml"/><Relationship Id="rId5" Type="http://schemas.openxmlformats.org/officeDocument/2006/relationships/image" Target="../media/image101.png"/><Relationship Id="rId4" Type="http://schemas.openxmlformats.org/officeDocument/2006/relationships/oleObject" Target="../embeddings/Microsoft_Excel_Chart98.xls"/></Relationships>
</file>

<file path=ppt/slides/_rels/slide198.xml.rels><?xml version="1.0" encoding="UTF-8" standalone="yes"?>
<Relationships xmlns="http://schemas.openxmlformats.org/package/2006/relationships"><Relationship Id="rId3" Type="http://schemas.openxmlformats.org/officeDocument/2006/relationships/notesSlide" Target="../notesSlides/notesSlide187.xml"/><Relationship Id="rId2" Type="http://schemas.openxmlformats.org/officeDocument/2006/relationships/slideLayout" Target="../slideLayouts/slideLayout4.xml"/><Relationship Id="rId1" Type="http://schemas.openxmlformats.org/officeDocument/2006/relationships/vmlDrawing" Target="../drawings/vmlDrawing99.vml"/><Relationship Id="rId5" Type="http://schemas.openxmlformats.org/officeDocument/2006/relationships/image" Target="../media/image102.png"/><Relationship Id="rId4" Type="http://schemas.openxmlformats.org/officeDocument/2006/relationships/oleObject" Target="../embeddings/Microsoft_Excel_Chart99.xls"/></Relationships>
</file>

<file path=ppt/slides/_rels/slide199.xml.rels><?xml version="1.0" encoding="UTF-8" standalone="yes"?>
<Relationships xmlns="http://schemas.openxmlformats.org/package/2006/relationships"><Relationship Id="rId3" Type="http://schemas.openxmlformats.org/officeDocument/2006/relationships/notesSlide" Target="../notesSlides/notesSlide188.xml"/><Relationship Id="rId2" Type="http://schemas.openxmlformats.org/officeDocument/2006/relationships/slideLayout" Target="../slideLayouts/slideLayout5.xml"/><Relationship Id="rId1" Type="http://schemas.openxmlformats.org/officeDocument/2006/relationships/vmlDrawing" Target="../drawings/vmlDrawing100.vml"/><Relationship Id="rId5" Type="http://schemas.openxmlformats.org/officeDocument/2006/relationships/image" Target="../media/image103.png"/><Relationship Id="rId4" Type="http://schemas.openxmlformats.org/officeDocument/2006/relationships/oleObject" Target="../embeddings/Microsoft_Excel_Chart100.xls"/></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xml"/><Relationship Id="rId1" Type="http://schemas.openxmlformats.org/officeDocument/2006/relationships/vmlDrawing" Target="../drawings/vmlDrawing2.vml"/><Relationship Id="rId5" Type="http://schemas.openxmlformats.org/officeDocument/2006/relationships/image" Target="../media/image5.png"/><Relationship Id="rId4" Type="http://schemas.openxmlformats.org/officeDocument/2006/relationships/oleObject" Target="../embeddings/Microsoft_Excel_Chart2.xls"/></Relationships>
</file>

<file path=ppt/slides/_rels/slide200.xml.rels><?xml version="1.0" encoding="UTF-8" standalone="yes"?>
<Relationships xmlns="http://schemas.openxmlformats.org/package/2006/relationships"><Relationship Id="rId3" Type="http://schemas.openxmlformats.org/officeDocument/2006/relationships/notesSlide" Target="../notesSlides/notesSlide189.xml"/><Relationship Id="rId2" Type="http://schemas.openxmlformats.org/officeDocument/2006/relationships/slideLayout" Target="../slideLayouts/slideLayout2.xml"/><Relationship Id="rId1" Type="http://schemas.openxmlformats.org/officeDocument/2006/relationships/vmlDrawing" Target="../drawings/vmlDrawing101.vml"/><Relationship Id="rId5" Type="http://schemas.openxmlformats.org/officeDocument/2006/relationships/image" Target="../media/image104.png"/><Relationship Id="rId4" Type="http://schemas.openxmlformats.org/officeDocument/2006/relationships/oleObject" Target="../embeddings/Microsoft_Excel_Chart101.xls"/></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5.xml"/></Relationships>
</file>

<file path=ppt/slides/_rels/slide203.xml.rels><?xml version="1.0" encoding="UTF-8" standalone="yes"?>
<Relationships xmlns="http://schemas.openxmlformats.org/package/2006/relationships"><Relationship Id="rId3" Type="http://schemas.openxmlformats.org/officeDocument/2006/relationships/notesSlide" Target="../notesSlides/notesSlide192.xml"/><Relationship Id="rId2" Type="http://schemas.openxmlformats.org/officeDocument/2006/relationships/slideLayout" Target="../slideLayouts/slideLayout5.xml"/><Relationship Id="rId1" Type="http://schemas.openxmlformats.org/officeDocument/2006/relationships/vmlDrawing" Target="../drawings/vmlDrawing102.vml"/><Relationship Id="rId5" Type="http://schemas.openxmlformats.org/officeDocument/2006/relationships/image" Target="../media/image105.png"/><Relationship Id="rId4" Type="http://schemas.openxmlformats.org/officeDocument/2006/relationships/oleObject" Target="../embeddings/Microsoft_Excel_Chart102.xls"/></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3" Type="http://schemas.openxmlformats.org/officeDocument/2006/relationships/notesSlide" Target="../notesSlides/notesSlide194.xml"/><Relationship Id="rId2" Type="http://schemas.openxmlformats.org/officeDocument/2006/relationships/slideLayout" Target="../slideLayouts/slideLayout2.xml"/><Relationship Id="rId1" Type="http://schemas.openxmlformats.org/officeDocument/2006/relationships/vmlDrawing" Target="../drawings/vmlDrawing103.vml"/><Relationship Id="rId5" Type="http://schemas.openxmlformats.org/officeDocument/2006/relationships/image" Target="../media/image106.png"/><Relationship Id="rId4" Type="http://schemas.openxmlformats.org/officeDocument/2006/relationships/oleObject" Target="../embeddings/Microsoft_Excel_Chart103.xls"/></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95.xml"/><Relationship Id="rId2" Type="http://schemas.openxmlformats.org/officeDocument/2006/relationships/slideLayout" Target="../slideLayouts/slideLayout5.xml"/><Relationship Id="rId1" Type="http://schemas.openxmlformats.org/officeDocument/2006/relationships/vmlDrawing" Target="../drawings/vmlDrawing104.vml"/><Relationship Id="rId5" Type="http://schemas.openxmlformats.org/officeDocument/2006/relationships/image" Target="../media/image107.png"/><Relationship Id="rId4" Type="http://schemas.openxmlformats.org/officeDocument/2006/relationships/oleObject" Target="../embeddings/Microsoft_Excel_Chart104.xls"/></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5.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5.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2.xml"/><Relationship Id="rId1" Type="http://schemas.openxmlformats.org/officeDocument/2006/relationships/vmlDrawing" Target="../drawings/vmlDrawing3.vml"/><Relationship Id="rId5" Type="http://schemas.openxmlformats.org/officeDocument/2006/relationships/image" Target="../media/image6.png"/><Relationship Id="rId4" Type="http://schemas.openxmlformats.org/officeDocument/2006/relationships/oleObject" Target="../embeddings/Microsoft_Excel_Chart3.xls"/></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99.xml"/><Relationship Id="rId2" Type="http://schemas.openxmlformats.org/officeDocument/2006/relationships/slideLayout" Target="../slideLayouts/slideLayout5.xml"/><Relationship Id="rId1" Type="http://schemas.openxmlformats.org/officeDocument/2006/relationships/vmlDrawing" Target="../drawings/vmlDrawing105.vml"/><Relationship Id="rId5" Type="http://schemas.openxmlformats.org/officeDocument/2006/relationships/image" Target="../media/image108.png"/><Relationship Id="rId4" Type="http://schemas.openxmlformats.org/officeDocument/2006/relationships/oleObject" Target="../embeddings/Microsoft_Excel_Chart105.xls"/></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5.xml"/></Relationships>
</file>

<file path=ppt/slides/_rels/slide212.xml.rels><?xml version="1.0" encoding="UTF-8" standalone="yes"?>
<Relationships xmlns="http://schemas.openxmlformats.org/package/2006/relationships"><Relationship Id="rId3" Type="http://schemas.openxmlformats.org/officeDocument/2006/relationships/notesSlide" Target="../notesSlides/notesSlide201.xml"/><Relationship Id="rId2" Type="http://schemas.openxmlformats.org/officeDocument/2006/relationships/slideLayout" Target="../slideLayouts/slideLayout5.xml"/><Relationship Id="rId1" Type="http://schemas.openxmlformats.org/officeDocument/2006/relationships/vmlDrawing" Target="../drawings/vmlDrawing106.vml"/><Relationship Id="rId5" Type="http://schemas.openxmlformats.org/officeDocument/2006/relationships/image" Target="../media/image109.png"/><Relationship Id="rId4" Type="http://schemas.openxmlformats.org/officeDocument/2006/relationships/oleObject" Target="../embeddings/Microsoft_Excel_Chart106.xls"/></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5.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5.xml"/></Relationships>
</file>

<file path=ppt/slides/_rels/slide215.xml.rels><?xml version="1.0" encoding="UTF-8" standalone="yes"?>
<Relationships xmlns="http://schemas.openxmlformats.org/package/2006/relationships"><Relationship Id="rId3" Type="http://schemas.openxmlformats.org/officeDocument/2006/relationships/notesSlide" Target="../notesSlides/notesSlide204.xml"/><Relationship Id="rId2" Type="http://schemas.openxmlformats.org/officeDocument/2006/relationships/slideLayout" Target="../slideLayouts/slideLayout5.xml"/><Relationship Id="rId1" Type="http://schemas.openxmlformats.org/officeDocument/2006/relationships/vmlDrawing" Target="../drawings/vmlDrawing107.vml"/><Relationship Id="rId5" Type="http://schemas.openxmlformats.org/officeDocument/2006/relationships/image" Target="../media/image110.png"/><Relationship Id="rId4" Type="http://schemas.openxmlformats.org/officeDocument/2006/relationships/oleObject" Target="../embeddings/Microsoft_Excel_Chart107.xls"/></Relationships>
</file>

<file path=ppt/slides/_rels/slide216.xml.rels><?xml version="1.0" encoding="UTF-8" standalone="yes"?>
<Relationships xmlns="http://schemas.openxmlformats.org/package/2006/relationships"><Relationship Id="rId3" Type="http://schemas.openxmlformats.org/officeDocument/2006/relationships/notesSlide" Target="../notesSlides/notesSlide205.xml"/><Relationship Id="rId2" Type="http://schemas.openxmlformats.org/officeDocument/2006/relationships/slideLayout" Target="../slideLayouts/slideLayout5.xml"/><Relationship Id="rId1" Type="http://schemas.openxmlformats.org/officeDocument/2006/relationships/vmlDrawing" Target="../drawings/vmlDrawing108.vml"/><Relationship Id="rId5" Type="http://schemas.openxmlformats.org/officeDocument/2006/relationships/image" Target="../media/image111.png"/><Relationship Id="rId4" Type="http://schemas.openxmlformats.org/officeDocument/2006/relationships/oleObject" Target="../embeddings/Microsoft_Excel_Chart108.xls"/></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3" Type="http://schemas.openxmlformats.org/officeDocument/2006/relationships/notesSlide" Target="../notesSlides/notesSlide207.xml"/><Relationship Id="rId2" Type="http://schemas.openxmlformats.org/officeDocument/2006/relationships/slideLayout" Target="../slideLayouts/slideLayout5.xml"/><Relationship Id="rId1" Type="http://schemas.openxmlformats.org/officeDocument/2006/relationships/vmlDrawing" Target="../drawings/vmlDrawing109.vml"/><Relationship Id="rId5" Type="http://schemas.openxmlformats.org/officeDocument/2006/relationships/image" Target="../media/image112.png"/><Relationship Id="rId4" Type="http://schemas.openxmlformats.org/officeDocument/2006/relationships/oleObject" Target="../embeddings/Microsoft_Excel_Chart109.xls"/></Relationships>
</file>

<file path=ppt/slides/_rels/slide219.xml.rels><?xml version="1.0" encoding="UTF-8" standalone="yes"?>
<Relationships xmlns="http://schemas.openxmlformats.org/package/2006/relationships"><Relationship Id="rId3" Type="http://schemas.openxmlformats.org/officeDocument/2006/relationships/notesSlide" Target="../notesSlides/notesSlide208.xml"/><Relationship Id="rId2" Type="http://schemas.openxmlformats.org/officeDocument/2006/relationships/slideLayout" Target="../slideLayouts/slideLayout5.xml"/><Relationship Id="rId1" Type="http://schemas.openxmlformats.org/officeDocument/2006/relationships/vmlDrawing" Target="../drawings/vmlDrawing110.vml"/><Relationship Id="rId5" Type="http://schemas.openxmlformats.org/officeDocument/2006/relationships/image" Target="../media/image113.png"/><Relationship Id="rId4" Type="http://schemas.openxmlformats.org/officeDocument/2006/relationships/oleObject" Target="../embeddings/Microsoft_Excel_Chart110.xls"/></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image" Target="../media/image7.png"/><Relationship Id="rId4" Type="http://schemas.openxmlformats.org/officeDocument/2006/relationships/oleObject" Target="../embeddings/Microsoft_Excel_Chart4.xls"/></Relationships>
</file>

<file path=ppt/slides/_rels/slide220.xml.rels><?xml version="1.0" encoding="UTF-8" standalone="yes"?>
<Relationships xmlns="http://schemas.openxmlformats.org/package/2006/relationships"><Relationship Id="rId3" Type="http://schemas.openxmlformats.org/officeDocument/2006/relationships/notesSlide" Target="../notesSlides/notesSlide209.xml"/><Relationship Id="rId2" Type="http://schemas.openxmlformats.org/officeDocument/2006/relationships/slideLayout" Target="../slideLayouts/slideLayout5.xml"/><Relationship Id="rId1" Type="http://schemas.openxmlformats.org/officeDocument/2006/relationships/vmlDrawing" Target="../drawings/vmlDrawing111.vml"/><Relationship Id="rId5" Type="http://schemas.openxmlformats.org/officeDocument/2006/relationships/image" Target="../media/image114.png"/><Relationship Id="rId4" Type="http://schemas.openxmlformats.org/officeDocument/2006/relationships/oleObject" Target="../embeddings/Microsoft_Excel_Chart111.xls"/></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xml"/><Relationship Id="rId1" Type="http://schemas.openxmlformats.org/officeDocument/2006/relationships/vmlDrawing" Target="../drawings/vmlDrawing5.vml"/><Relationship Id="rId5" Type="http://schemas.openxmlformats.org/officeDocument/2006/relationships/image" Target="../media/image8.png"/><Relationship Id="rId4" Type="http://schemas.openxmlformats.org/officeDocument/2006/relationships/oleObject" Target="../embeddings/Microsoft_Excel_Chart5.xls"/></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xml"/><Relationship Id="rId1" Type="http://schemas.openxmlformats.org/officeDocument/2006/relationships/vmlDrawing" Target="../drawings/vmlDrawing6.vml"/><Relationship Id="rId5" Type="http://schemas.openxmlformats.org/officeDocument/2006/relationships/image" Target="../media/image9.png"/><Relationship Id="rId4" Type="http://schemas.openxmlformats.org/officeDocument/2006/relationships/oleObject" Target="../embeddings/Microsoft_Excel_Chart6.xls"/></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10.png"/><Relationship Id="rId4" Type="http://schemas.openxmlformats.org/officeDocument/2006/relationships/oleObject" Target="../embeddings/Microsoft_Excel_Chart7.xls"/></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3.jp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vmlDrawing" Target="../drawings/vmlDrawing8.vml"/><Relationship Id="rId5" Type="http://schemas.openxmlformats.org/officeDocument/2006/relationships/image" Target="../media/image11.png"/><Relationship Id="rId4" Type="http://schemas.openxmlformats.org/officeDocument/2006/relationships/oleObject" Target="../embeddings/Microsoft_Excel_Chart8.xls"/></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2.xml"/><Relationship Id="rId1" Type="http://schemas.openxmlformats.org/officeDocument/2006/relationships/vmlDrawing" Target="../drawings/vmlDrawing9.vml"/><Relationship Id="rId5" Type="http://schemas.openxmlformats.org/officeDocument/2006/relationships/image" Target="../media/image12.png"/><Relationship Id="rId4" Type="http://schemas.openxmlformats.org/officeDocument/2006/relationships/oleObject" Target="../embeddings/Microsoft_Excel_Chart9.xls"/></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2.xml"/><Relationship Id="rId1" Type="http://schemas.openxmlformats.org/officeDocument/2006/relationships/vmlDrawing" Target="../drawings/vmlDrawing10.vml"/><Relationship Id="rId5" Type="http://schemas.openxmlformats.org/officeDocument/2006/relationships/image" Target="../media/image13.png"/><Relationship Id="rId4" Type="http://schemas.openxmlformats.org/officeDocument/2006/relationships/oleObject" Target="../embeddings/Microsoft_Excel_Chart10.xls"/></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2.xml"/><Relationship Id="rId1" Type="http://schemas.openxmlformats.org/officeDocument/2006/relationships/vmlDrawing" Target="../drawings/vmlDrawing11.vml"/><Relationship Id="rId5" Type="http://schemas.openxmlformats.org/officeDocument/2006/relationships/image" Target="../media/image14.png"/><Relationship Id="rId4" Type="http://schemas.openxmlformats.org/officeDocument/2006/relationships/oleObject" Target="../embeddings/Microsoft_Excel_Chart11.xls"/></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2.xml"/><Relationship Id="rId1" Type="http://schemas.openxmlformats.org/officeDocument/2006/relationships/vmlDrawing" Target="../drawings/vmlDrawing12.vml"/><Relationship Id="rId5" Type="http://schemas.openxmlformats.org/officeDocument/2006/relationships/image" Target="../media/image15.png"/><Relationship Id="rId4" Type="http://schemas.openxmlformats.org/officeDocument/2006/relationships/oleObject" Target="../embeddings/Microsoft_Excel_Chart12.xls"/></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2.xml"/><Relationship Id="rId1" Type="http://schemas.openxmlformats.org/officeDocument/2006/relationships/vmlDrawing" Target="../drawings/vmlDrawing13.vml"/><Relationship Id="rId5" Type="http://schemas.openxmlformats.org/officeDocument/2006/relationships/image" Target="../media/image16.png"/><Relationship Id="rId4" Type="http://schemas.openxmlformats.org/officeDocument/2006/relationships/oleObject" Target="../embeddings/Microsoft_Excel_Chart13.xls"/></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2.xml"/><Relationship Id="rId1" Type="http://schemas.openxmlformats.org/officeDocument/2006/relationships/vmlDrawing" Target="../drawings/vmlDrawing14.vml"/><Relationship Id="rId5" Type="http://schemas.openxmlformats.org/officeDocument/2006/relationships/image" Target="../media/image17.png"/><Relationship Id="rId4" Type="http://schemas.openxmlformats.org/officeDocument/2006/relationships/oleObject" Target="../embeddings/Microsoft_Excel_Chart14.xls"/></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xml"/><Relationship Id="rId1" Type="http://schemas.openxmlformats.org/officeDocument/2006/relationships/vmlDrawing" Target="../drawings/vmlDrawing15.vml"/><Relationship Id="rId5" Type="http://schemas.openxmlformats.org/officeDocument/2006/relationships/image" Target="../media/image18.png"/><Relationship Id="rId4" Type="http://schemas.openxmlformats.org/officeDocument/2006/relationships/oleObject" Target="../embeddings/Microsoft_Excel_Chart15.xls"/></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2.xml"/><Relationship Id="rId1" Type="http://schemas.openxmlformats.org/officeDocument/2006/relationships/vmlDrawing" Target="../drawings/vmlDrawing16.vml"/><Relationship Id="rId5" Type="http://schemas.openxmlformats.org/officeDocument/2006/relationships/image" Target="../media/image19.png"/><Relationship Id="rId4" Type="http://schemas.openxmlformats.org/officeDocument/2006/relationships/oleObject" Target="../embeddings/Microsoft_Excel_97-2003_Worksheet16.xls"/></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2.xml"/><Relationship Id="rId1" Type="http://schemas.openxmlformats.org/officeDocument/2006/relationships/vmlDrawing" Target="../drawings/vmlDrawing17.vml"/><Relationship Id="rId5" Type="http://schemas.openxmlformats.org/officeDocument/2006/relationships/image" Target="../media/image20.png"/><Relationship Id="rId4" Type="http://schemas.openxmlformats.org/officeDocument/2006/relationships/oleObject" Target="../embeddings/Microsoft_Excel_Chart17.xls"/></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2.xml"/><Relationship Id="rId1" Type="http://schemas.openxmlformats.org/officeDocument/2006/relationships/vmlDrawing" Target="../drawings/vmlDrawing18.vml"/><Relationship Id="rId5" Type="http://schemas.openxmlformats.org/officeDocument/2006/relationships/image" Target="../media/image21.png"/><Relationship Id="rId4" Type="http://schemas.openxmlformats.org/officeDocument/2006/relationships/oleObject" Target="../embeddings/Microsoft_Excel_Chart18.xls"/></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2.xml"/><Relationship Id="rId1" Type="http://schemas.openxmlformats.org/officeDocument/2006/relationships/vmlDrawing" Target="../drawings/vmlDrawing19.vml"/><Relationship Id="rId5" Type="http://schemas.openxmlformats.org/officeDocument/2006/relationships/image" Target="../media/image22.png"/><Relationship Id="rId4" Type="http://schemas.openxmlformats.org/officeDocument/2006/relationships/oleObject" Target="../embeddings/Microsoft_Excel_Chart19.xls"/></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2.xml"/><Relationship Id="rId1" Type="http://schemas.openxmlformats.org/officeDocument/2006/relationships/vmlDrawing" Target="../drawings/vmlDrawing20.vml"/><Relationship Id="rId5" Type="http://schemas.openxmlformats.org/officeDocument/2006/relationships/image" Target="../media/image23.png"/><Relationship Id="rId4" Type="http://schemas.openxmlformats.org/officeDocument/2006/relationships/oleObject" Target="../embeddings/Microsoft_Excel_Chart20.xls"/></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2.xml"/><Relationship Id="rId1" Type="http://schemas.openxmlformats.org/officeDocument/2006/relationships/vmlDrawing" Target="../drawings/vmlDrawing21.vml"/><Relationship Id="rId5" Type="http://schemas.openxmlformats.org/officeDocument/2006/relationships/image" Target="../media/image24.png"/><Relationship Id="rId4" Type="http://schemas.openxmlformats.org/officeDocument/2006/relationships/oleObject" Target="../embeddings/Microsoft_Excel_Chart21.xls"/></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2.xml"/><Relationship Id="rId1" Type="http://schemas.openxmlformats.org/officeDocument/2006/relationships/vmlDrawing" Target="../drawings/vmlDrawing22.vml"/><Relationship Id="rId5" Type="http://schemas.openxmlformats.org/officeDocument/2006/relationships/image" Target="../media/image25.png"/><Relationship Id="rId4" Type="http://schemas.openxmlformats.org/officeDocument/2006/relationships/oleObject" Target="../embeddings/Microsoft_Excel_Chart22.xls"/></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2.xml"/><Relationship Id="rId1" Type="http://schemas.openxmlformats.org/officeDocument/2006/relationships/vmlDrawing" Target="../drawings/vmlDrawing23.vml"/><Relationship Id="rId5" Type="http://schemas.openxmlformats.org/officeDocument/2006/relationships/image" Target="../media/image26.png"/><Relationship Id="rId4" Type="http://schemas.openxmlformats.org/officeDocument/2006/relationships/oleObject" Target="../embeddings/Microsoft_Excel_Chart23.xls"/></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2.xml"/><Relationship Id="rId1" Type="http://schemas.openxmlformats.org/officeDocument/2006/relationships/vmlDrawing" Target="../drawings/vmlDrawing24.vml"/><Relationship Id="rId5" Type="http://schemas.openxmlformats.org/officeDocument/2006/relationships/image" Target="../media/image27.png"/><Relationship Id="rId4" Type="http://schemas.openxmlformats.org/officeDocument/2006/relationships/oleObject" Target="../embeddings/Microsoft_Excel_Chart24.xls"/></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2.xml"/><Relationship Id="rId1" Type="http://schemas.openxmlformats.org/officeDocument/2006/relationships/vmlDrawing" Target="../drawings/vmlDrawing25.vml"/><Relationship Id="rId5" Type="http://schemas.openxmlformats.org/officeDocument/2006/relationships/image" Target="../media/image28.png"/><Relationship Id="rId4" Type="http://schemas.openxmlformats.org/officeDocument/2006/relationships/oleObject" Target="../embeddings/Microsoft_Excel_Chart25.xls"/></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2.xml"/><Relationship Id="rId1" Type="http://schemas.openxmlformats.org/officeDocument/2006/relationships/vmlDrawing" Target="../drawings/vmlDrawing26.vml"/><Relationship Id="rId5" Type="http://schemas.openxmlformats.org/officeDocument/2006/relationships/image" Target="../media/image29.png"/><Relationship Id="rId4" Type="http://schemas.openxmlformats.org/officeDocument/2006/relationships/oleObject" Target="../embeddings/Microsoft_Excel_Chart26.xls"/></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2.xml"/><Relationship Id="rId1" Type="http://schemas.openxmlformats.org/officeDocument/2006/relationships/vmlDrawing" Target="../drawings/vmlDrawing27.vml"/><Relationship Id="rId5" Type="http://schemas.openxmlformats.org/officeDocument/2006/relationships/image" Target="../media/image30.png"/><Relationship Id="rId4" Type="http://schemas.openxmlformats.org/officeDocument/2006/relationships/oleObject" Target="../embeddings/Microsoft_Excel_Chart27.xls"/></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2.xml"/><Relationship Id="rId1" Type="http://schemas.openxmlformats.org/officeDocument/2006/relationships/vmlDrawing" Target="../drawings/vmlDrawing28.vml"/><Relationship Id="rId5" Type="http://schemas.openxmlformats.org/officeDocument/2006/relationships/image" Target="../media/image31.png"/><Relationship Id="rId4" Type="http://schemas.openxmlformats.org/officeDocument/2006/relationships/oleObject" Target="../embeddings/Microsoft_Excel_Chart28.xls"/></Relationships>
</file>

<file path=ppt/slides/_rels/slide63.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2.xml"/><Relationship Id="rId1" Type="http://schemas.openxmlformats.org/officeDocument/2006/relationships/vmlDrawing" Target="../drawings/vmlDrawing29.vml"/><Relationship Id="rId5" Type="http://schemas.openxmlformats.org/officeDocument/2006/relationships/image" Target="../media/image32.png"/><Relationship Id="rId4" Type="http://schemas.openxmlformats.org/officeDocument/2006/relationships/oleObject" Target="../embeddings/Microsoft_Excel_Chart29.xls"/></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2.xml"/><Relationship Id="rId1" Type="http://schemas.openxmlformats.org/officeDocument/2006/relationships/vmlDrawing" Target="../drawings/vmlDrawing30.vml"/><Relationship Id="rId5" Type="http://schemas.openxmlformats.org/officeDocument/2006/relationships/image" Target="../media/image33.png"/><Relationship Id="rId4" Type="http://schemas.openxmlformats.org/officeDocument/2006/relationships/oleObject" Target="../embeddings/Microsoft_Excel_Chart30.xls"/></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2.xml"/><Relationship Id="rId1" Type="http://schemas.openxmlformats.org/officeDocument/2006/relationships/vmlDrawing" Target="../drawings/vmlDrawing31.vml"/><Relationship Id="rId5" Type="http://schemas.openxmlformats.org/officeDocument/2006/relationships/image" Target="../media/image34.png"/><Relationship Id="rId4" Type="http://schemas.openxmlformats.org/officeDocument/2006/relationships/oleObject" Target="../embeddings/Microsoft_Excel_Chart31.xls"/></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2.xml"/><Relationship Id="rId1" Type="http://schemas.openxmlformats.org/officeDocument/2006/relationships/vmlDrawing" Target="../drawings/vmlDrawing32.vml"/><Relationship Id="rId5" Type="http://schemas.openxmlformats.org/officeDocument/2006/relationships/image" Target="../media/image35.png"/><Relationship Id="rId4" Type="http://schemas.openxmlformats.org/officeDocument/2006/relationships/oleObject" Target="../embeddings/Microsoft_Excel_Chart32.xls"/></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2.xml"/><Relationship Id="rId1" Type="http://schemas.openxmlformats.org/officeDocument/2006/relationships/vmlDrawing" Target="../drawings/vmlDrawing33.vml"/><Relationship Id="rId5" Type="http://schemas.openxmlformats.org/officeDocument/2006/relationships/image" Target="../media/image36.png"/><Relationship Id="rId4" Type="http://schemas.openxmlformats.org/officeDocument/2006/relationships/oleObject" Target="../embeddings/Microsoft_Excel_Chart33.xls"/></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2.xml"/><Relationship Id="rId1" Type="http://schemas.openxmlformats.org/officeDocument/2006/relationships/vmlDrawing" Target="../drawings/vmlDrawing34.vml"/><Relationship Id="rId5" Type="http://schemas.openxmlformats.org/officeDocument/2006/relationships/image" Target="../media/image37.png"/><Relationship Id="rId4" Type="http://schemas.openxmlformats.org/officeDocument/2006/relationships/oleObject" Target="../embeddings/Microsoft_Excel_Chart34.xls"/></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2.xml"/><Relationship Id="rId1" Type="http://schemas.openxmlformats.org/officeDocument/2006/relationships/vmlDrawing" Target="../drawings/vmlDrawing35.vml"/><Relationship Id="rId5" Type="http://schemas.openxmlformats.org/officeDocument/2006/relationships/image" Target="../media/image38.png"/><Relationship Id="rId4" Type="http://schemas.openxmlformats.org/officeDocument/2006/relationships/oleObject" Target="../embeddings/Microsoft_Excel_Chart35.xls"/></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2.xml"/><Relationship Id="rId1" Type="http://schemas.openxmlformats.org/officeDocument/2006/relationships/vmlDrawing" Target="../drawings/vmlDrawing36.vml"/><Relationship Id="rId5" Type="http://schemas.openxmlformats.org/officeDocument/2006/relationships/image" Target="../media/image39.png"/><Relationship Id="rId4" Type="http://schemas.openxmlformats.org/officeDocument/2006/relationships/oleObject" Target="../embeddings/Microsoft_Excel_Chart36.xls"/></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xml"/><Relationship Id="rId1" Type="http://schemas.openxmlformats.org/officeDocument/2006/relationships/vmlDrawing" Target="../drawings/vmlDrawing37.vml"/><Relationship Id="rId5" Type="http://schemas.openxmlformats.org/officeDocument/2006/relationships/image" Target="../media/image40.png"/><Relationship Id="rId4" Type="http://schemas.openxmlformats.org/officeDocument/2006/relationships/oleObject" Target="../embeddings/Microsoft_Excel_Chart37.xls"/></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xml"/><Relationship Id="rId1" Type="http://schemas.openxmlformats.org/officeDocument/2006/relationships/vmlDrawing" Target="../drawings/vmlDrawing38.vml"/><Relationship Id="rId5" Type="http://schemas.openxmlformats.org/officeDocument/2006/relationships/image" Target="../media/image41.png"/><Relationship Id="rId4" Type="http://schemas.openxmlformats.org/officeDocument/2006/relationships/oleObject" Target="../embeddings/Microsoft_Excel_Chart38.xls"/></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2.xml"/><Relationship Id="rId1" Type="http://schemas.openxmlformats.org/officeDocument/2006/relationships/vmlDrawing" Target="../drawings/vmlDrawing39.vml"/><Relationship Id="rId5" Type="http://schemas.openxmlformats.org/officeDocument/2006/relationships/image" Target="../media/image42.png"/><Relationship Id="rId4" Type="http://schemas.openxmlformats.org/officeDocument/2006/relationships/oleObject" Target="../embeddings/Microsoft_Excel_Chart39.xls"/></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2.xml"/><Relationship Id="rId1" Type="http://schemas.openxmlformats.org/officeDocument/2006/relationships/vmlDrawing" Target="../drawings/vmlDrawing40.vml"/><Relationship Id="rId5" Type="http://schemas.openxmlformats.org/officeDocument/2006/relationships/image" Target="../media/image43.png"/><Relationship Id="rId4" Type="http://schemas.openxmlformats.org/officeDocument/2006/relationships/oleObject" Target="../embeddings/Microsoft_Excel_Chart40.xls"/></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xml"/><Relationship Id="rId1" Type="http://schemas.openxmlformats.org/officeDocument/2006/relationships/vmlDrawing" Target="../drawings/vmlDrawing41.vml"/><Relationship Id="rId5" Type="http://schemas.openxmlformats.org/officeDocument/2006/relationships/image" Target="../media/image44.png"/><Relationship Id="rId4" Type="http://schemas.openxmlformats.org/officeDocument/2006/relationships/oleObject" Target="../embeddings/Microsoft_Excel_Chart41.xls"/></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xml"/><Relationship Id="rId1" Type="http://schemas.openxmlformats.org/officeDocument/2006/relationships/vmlDrawing" Target="../drawings/vmlDrawing42.vml"/><Relationship Id="rId5" Type="http://schemas.openxmlformats.org/officeDocument/2006/relationships/image" Target="../media/image45.png"/><Relationship Id="rId4" Type="http://schemas.openxmlformats.org/officeDocument/2006/relationships/oleObject" Target="../embeddings/Microsoft_Excel_Chart42.xls"/></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2.xml"/><Relationship Id="rId1" Type="http://schemas.openxmlformats.org/officeDocument/2006/relationships/vmlDrawing" Target="../drawings/vmlDrawing43.vml"/><Relationship Id="rId5" Type="http://schemas.openxmlformats.org/officeDocument/2006/relationships/image" Target="../media/image46.png"/><Relationship Id="rId4" Type="http://schemas.openxmlformats.org/officeDocument/2006/relationships/oleObject" Target="../embeddings/Microsoft_Excel_Chart43.xls"/></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2.xml"/><Relationship Id="rId1" Type="http://schemas.openxmlformats.org/officeDocument/2006/relationships/vmlDrawing" Target="../drawings/vmlDrawing44.vml"/><Relationship Id="rId5" Type="http://schemas.openxmlformats.org/officeDocument/2006/relationships/image" Target="../media/image47.png"/><Relationship Id="rId4" Type="http://schemas.openxmlformats.org/officeDocument/2006/relationships/oleObject" Target="../embeddings/Microsoft_Excel_Chart44.xls"/></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2.xml"/><Relationship Id="rId1" Type="http://schemas.openxmlformats.org/officeDocument/2006/relationships/vmlDrawing" Target="../drawings/vmlDrawing45.vml"/><Relationship Id="rId5" Type="http://schemas.openxmlformats.org/officeDocument/2006/relationships/image" Target="../media/image48.png"/><Relationship Id="rId4" Type="http://schemas.openxmlformats.org/officeDocument/2006/relationships/oleObject" Target="../embeddings/Microsoft_Excel_Chart45.xls"/></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2.xml"/><Relationship Id="rId1" Type="http://schemas.openxmlformats.org/officeDocument/2006/relationships/vmlDrawing" Target="../drawings/vmlDrawing46.vml"/><Relationship Id="rId5" Type="http://schemas.openxmlformats.org/officeDocument/2006/relationships/image" Target="../media/image49.png"/><Relationship Id="rId4" Type="http://schemas.openxmlformats.org/officeDocument/2006/relationships/oleObject" Target="../embeddings/Microsoft_Excel_Chart46.xls"/></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xml"/><Relationship Id="rId1" Type="http://schemas.openxmlformats.org/officeDocument/2006/relationships/vmlDrawing" Target="../drawings/vmlDrawing47.vml"/><Relationship Id="rId5" Type="http://schemas.openxmlformats.org/officeDocument/2006/relationships/image" Target="../media/image50.png"/><Relationship Id="rId4" Type="http://schemas.openxmlformats.org/officeDocument/2006/relationships/oleObject" Target="../embeddings/Microsoft_Excel_Chart47.xls"/></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TextBox 2"/>
          <p:cNvSpPr txBox="1">
            <a:spLocks noChangeArrowheads="1"/>
          </p:cNvSpPr>
          <p:nvPr/>
        </p:nvSpPr>
        <p:spPr bwMode="auto">
          <a:xfrm>
            <a:off x="7015163" y="792163"/>
            <a:ext cx="21288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altLang="en-US" smtClean="0"/>
              <a:t>Questionnaires:</a:t>
            </a:r>
            <a:br>
              <a:rPr lang="en-US" altLang="en-US" smtClean="0"/>
            </a:br>
            <a:r>
              <a:rPr lang="en-US" altLang="en-US" smtClean="0"/>
              <a:t>Woman’s Questionnaire</a:t>
            </a:r>
          </a:p>
        </p:txBody>
      </p:sp>
      <p:sp>
        <p:nvSpPr>
          <p:cNvPr id="3" name="Content Placeholder 2"/>
          <p:cNvSpPr>
            <a:spLocks noGrp="1"/>
          </p:cNvSpPr>
          <p:nvPr>
            <p:ph idx="1"/>
          </p:nvPr>
        </p:nvSpPr>
        <p:spPr>
          <a:xfrm>
            <a:off x="468313" y="1535113"/>
            <a:ext cx="8250237" cy="5322887"/>
          </a:xfrm>
        </p:spPr>
        <p:txBody>
          <a:bodyPr>
            <a:normAutofit fontScale="62500" lnSpcReduction="20000"/>
          </a:bodyPr>
          <a:lstStyle/>
          <a:p>
            <a:pPr>
              <a:lnSpc>
                <a:spcPct val="120000"/>
              </a:lnSpc>
              <a:spcBef>
                <a:spcPts val="0"/>
              </a:spcBef>
              <a:spcAft>
                <a:spcPts val="600"/>
              </a:spcAft>
              <a:defRPr/>
            </a:pPr>
            <a:r>
              <a:rPr lang="en-GB" dirty="0"/>
              <a:t>Background </a:t>
            </a:r>
            <a:r>
              <a:rPr lang="en-GB" dirty="0" smtClean="0"/>
              <a:t>characteristics (age, education, media exposure, etc.)</a:t>
            </a:r>
            <a:endParaRPr lang="en-GB" dirty="0"/>
          </a:p>
          <a:p>
            <a:pPr>
              <a:lnSpc>
                <a:spcPct val="120000"/>
              </a:lnSpc>
              <a:spcBef>
                <a:spcPts val="0"/>
              </a:spcBef>
              <a:spcAft>
                <a:spcPts val="600"/>
              </a:spcAft>
              <a:defRPr/>
            </a:pPr>
            <a:r>
              <a:rPr lang="en-GB" dirty="0" smtClean="0"/>
              <a:t>Birth history and childhood mortality</a:t>
            </a:r>
          </a:p>
          <a:p>
            <a:pPr>
              <a:lnSpc>
                <a:spcPct val="120000"/>
              </a:lnSpc>
              <a:spcBef>
                <a:spcPts val="0"/>
              </a:spcBef>
              <a:spcAft>
                <a:spcPts val="600"/>
              </a:spcAft>
              <a:defRPr/>
            </a:pPr>
            <a:r>
              <a:rPr lang="en-GB" dirty="0" smtClean="0"/>
              <a:t>Knowledge and use of family planning methods</a:t>
            </a:r>
          </a:p>
          <a:p>
            <a:pPr>
              <a:lnSpc>
                <a:spcPct val="120000"/>
              </a:lnSpc>
              <a:spcBef>
                <a:spcPts val="0"/>
              </a:spcBef>
              <a:spcAft>
                <a:spcPts val="600"/>
              </a:spcAft>
              <a:defRPr/>
            </a:pPr>
            <a:r>
              <a:rPr lang="en-GB" dirty="0" smtClean="0"/>
              <a:t>Fertility preferences</a:t>
            </a:r>
          </a:p>
          <a:p>
            <a:pPr>
              <a:lnSpc>
                <a:spcPct val="120000"/>
              </a:lnSpc>
              <a:spcBef>
                <a:spcPts val="0"/>
              </a:spcBef>
              <a:spcAft>
                <a:spcPts val="600"/>
              </a:spcAft>
              <a:defRPr/>
            </a:pPr>
            <a:r>
              <a:rPr lang="en-GB" dirty="0" smtClean="0"/>
              <a:t>Antenatal, delivery and postnatal care</a:t>
            </a:r>
          </a:p>
          <a:p>
            <a:pPr>
              <a:lnSpc>
                <a:spcPct val="120000"/>
              </a:lnSpc>
              <a:spcBef>
                <a:spcPts val="0"/>
              </a:spcBef>
              <a:spcAft>
                <a:spcPts val="600"/>
              </a:spcAft>
              <a:defRPr/>
            </a:pPr>
            <a:r>
              <a:rPr lang="en-GB" dirty="0"/>
              <a:t>B</a:t>
            </a:r>
            <a:r>
              <a:rPr lang="en-GB" dirty="0" smtClean="0"/>
              <a:t>reastfeeding and infant feeding practices</a:t>
            </a:r>
          </a:p>
          <a:p>
            <a:pPr>
              <a:lnSpc>
                <a:spcPct val="120000"/>
              </a:lnSpc>
              <a:spcBef>
                <a:spcPts val="0"/>
              </a:spcBef>
              <a:spcAft>
                <a:spcPts val="600"/>
              </a:spcAft>
              <a:defRPr/>
            </a:pPr>
            <a:r>
              <a:rPr lang="en-GB" dirty="0" smtClean="0"/>
              <a:t>Vaccinations and childhood illnesses</a:t>
            </a:r>
          </a:p>
          <a:p>
            <a:pPr>
              <a:lnSpc>
                <a:spcPct val="120000"/>
              </a:lnSpc>
              <a:spcBef>
                <a:spcPts val="0"/>
              </a:spcBef>
              <a:spcAft>
                <a:spcPts val="600"/>
              </a:spcAft>
              <a:defRPr/>
            </a:pPr>
            <a:r>
              <a:rPr lang="en-GB" dirty="0" smtClean="0"/>
              <a:t>Marriage and sexual activity</a:t>
            </a:r>
          </a:p>
          <a:p>
            <a:pPr>
              <a:lnSpc>
                <a:spcPct val="120000"/>
              </a:lnSpc>
              <a:spcBef>
                <a:spcPts val="0"/>
              </a:spcBef>
              <a:spcAft>
                <a:spcPts val="600"/>
              </a:spcAft>
              <a:defRPr/>
            </a:pPr>
            <a:r>
              <a:rPr lang="en-GB" dirty="0" smtClean="0"/>
              <a:t>Women’s work and husband’s background characteristics</a:t>
            </a:r>
          </a:p>
          <a:p>
            <a:pPr>
              <a:lnSpc>
                <a:spcPct val="120000"/>
              </a:lnSpc>
              <a:spcBef>
                <a:spcPts val="0"/>
              </a:spcBef>
              <a:spcAft>
                <a:spcPts val="600"/>
              </a:spcAft>
              <a:defRPr/>
            </a:pPr>
            <a:r>
              <a:rPr lang="en-GB" dirty="0" smtClean="0"/>
              <a:t>Adult mortality, including maternal mortality</a:t>
            </a:r>
          </a:p>
          <a:p>
            <a:pPr>
              <a:lnSpc>
                <a:spcPct val="120000"/>
              </a:lnSpc>
              <a:spcBef>
                <a:spcPts val="0"/>
              </a:spcBef>
              <a:spcAft>
                <a:spcPts val="600"/>
              </a:spcAft>
              <a:defRPr/>
            </a:pPr>
            <a:r>
              <a:rPr lang="en-GB" dirty="0" smtClean="0"/>
              <a:t>Malaria</a:t>
            </a:r>
          </a:p>
          <a:p>
            <a:pPr>
              <a:lnSpc>
                <a:spcPct val="120000"/>
              </a:lnSpc>
              <a:spcBef>
                <a:spcPts val="0"/>
              </a:spcBef>
              <a:spcAft>
                <a:spcPts val="600"/>
              </a:spcAft>
              <a:defRPr/>
            </a:pPr>
            <a:r>
              <a:rPr lang="en-GB" dirty="0" smtClean="0"/>
              <a:t>Female Genital Cutting</a:t>
            </a:r>
          </a:p>
          <a:p>
            <a:pPr>
              <a:lnSpc>
                <a:spcPct val="120000"/>
              </a:lnSpc>
              <a:spcBef>
                <a:spcPts val="0"/>
              </a:spcBef>
              <a:spcAft>
                <a:spcPts val="600"/>
              </a:spcAft>
              <a:defRPr/>
            </a:pPr>
            <a:r>
              <a:rPr lang="en-GB" dirty="0" smtClean="0"/>
              <a:t>Domestic violence</a:t>
            </a:r>
          </a:p>
        </p:txBody>
      </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TextBox 1"/>
          <p:cNvSpPr txBox="1">
            <a:spLocks noChangeArrowheads="1"/>
          </p:cNvSpPr>
          <p:nvPr/>
        </p:nvSpPr>
        <p:spPr bwMode="auto">
          <a:xfrm>
            <a:off x="0" y="269875"/>
            <a:ext cx="91440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Maternal Health</a:t>
            </a:r>
          </a:p>
        </p:txBody>
      </p:sp>
      <p:sp>
        <p:nvSpPr>
          <p:cNvPr id="198659" name="TextBox 2"/>
          <p:cNvSpPr txBox="1">
            <a:spLocks noChangeArrowheads="1"/>
          </p:cNvSpPr>
          <p:nvPr/>
        </p:nvSpPr>
        <p:spPr bwMode="auto">
          <a:xfrm>
            <a:off x="7015163" y="887413"/>
            <a:ext cx="21288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2"/>
                </a:solidFill>
              </a:rPr>
              <a:t>Follow along </a:t>
            </a:r>
            <a:br>
              <a:rPr lang="en-US" altLang="en-US" b="1">
                <a:solidFill>
                  <a:schemeClr val="bg2"/>
                </a:solidFill>
              </a:rPr>
            </a:br>
            <a:r>
              <a:rPr lang="en-US" altLang="en-US" b="1">
                <a:solidFill>
                  <a:schemeClr val="bg2"/>
                </a:solidFill>
              </a:rPr>
              <a:t>on Twitter!</a:t>
            </a:r>
            <a:br>
              <a:rPr lang="en-US" altLang="en-US" b="1">
                <a:solidFill>
                  <a:schemeClr val="bg2"/>
                </a:solidFill>
              </a:rPr>
            </a:br>
            <a:r>
              <a:rPr lang="en-US" altLang="en-US" b="1">
                <a:solidFill>
                  <a:schemeClr val="bg2"/>
                </a:solidFill>
              </a:rPr>
              <a:t>#TanzaniaDHSMIS</a:t>
            </a:r>
            <a:br>
              <a:rPr lang="en-US" altLang="en-US" b="1">
                <a:solidFill>
                  <a:schemeClr val="bg2"/>
                </a:solidFill>
              </a:rPr>
            </a:br>
            <a:r>
              <a:rPr lang="en-US" altLang="en-US" b="1">
                <a:solidFill>
                  <a:schemeClr val="bg2"/>
                </a:solidFill>
              </a:rPr>
              <a:t>@DHSprogram</a:t>
            </a:r>
          </a:p>
        </p:txBody>
      </p:sp>
    </p:spTree>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7" name="Content Placeholder 2"/>
          <p:cNvSpPr txBox="1">
            <a:spLocks/>
          </p:cNvSpPr>
          <p:nvPr/>
        </p:nvSpPr>
        <p:spPr bwMode="auto">
          <a:xfrm>
            <a:off x="252413" y="2263775"/>
            <a:ext cx="3976687" cy="240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b="1">
                <a:solidFill>
                  <a:schemeClr val="tx2"/>
                </a:solidFill>
              </a:rPr>
              <a:t>Antenatal Care</a:t>
            </a:r>
          </a:p>
          <a:p>
            <a:pPr eaLnBrk="1" hangingPunct="1">
              <a:lnSpc>
                <a:spcPct val="110000"/>
              </a:lnSpc>
              <a:spcBef>
                <a:spcPct val="0"/>
              </a:spcBef>
              <a:spcAft>
                <a:spcPts val="600"/>
              </a:spcAft>
              <a:buClr>
                <a:schemeClr val="tx1"/>
              </a:buClr>
            </a:pPr>
            <a:r>
              <a:rPr lang="en-GB" altLang="en-US" sz="2800"/>
              <a:t>Delivery and postnatal care</a:t>
            </a:r>
          </a:p>
          <a:p>
            <a:pPr eaLnBrk="1" hangingPunct="1">
              <a:lnSpc>
                <a:spcPct val="110000"/>
              </a:lnSpc>
              <a:spcBef>
                <a:spcPct val="0"/>
              </a:spcBef>
              <a:spcAft>
                <a:spcPts val="600"/>
              </a:spcAft>
              <a:buClr>
                <a:schemeClr val="tx1"/>
              </a:buClr>
            </a:pPr>
            <a:r>
              <a:rPr lang="en-GB" altLang="en-US" sz="2800"/>
              <a:t>Other health issues</a:t>
            </a:r>
          </a:p>
        </p:txBody>
      </p:sp>
    </p:spTree>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Title 1"/>
          <p:cNvSpPr>
            <a:spLocks noGrp="1"/>
          </p:cNvSpPr>
          <p:nvPr>
            <p:ph type="title"/>
          </p:nvPr>
        </p:nvSpPr>
        <p:spPr/>
        <p:txBody>
          <a:bodyPr/>
          <a:lstStyle/>
          <a:p>
            <a:r>
              <a:rPr lang="en-US" altLang="en-US" smtClean="0"/>
              <a:t>Antenatal Care by Provider</a:t>
            </a:r>
            <a:endParaRPr lang="en-US" altLang="en-US" smtClean="0">
              <a:solidFill>
                <a:srgbClr val="FF0000"/>
              </a:solidFill>
            </a:endParaRPr>
          </a:p>
        </p:txBody>
      </p:sp>
      <p:sp>
        <p:nvSpPr>
          <p:cNvPr id="202755" name="TextBox 7"/>
          <p:cNvSpPr txBox="1">
            <a:spLocks noChangeArrowheads="1"/>
          </p:cNvSpPr>
          <p:nvPr/>
        </p:nvSpPr>
        <p:spPr bwMode="auto">
          <a:xfrm>
            <a:off x="0" y="11049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women age 15-49 with a live birth in the 5 years before the survey</a:t>
            </a:r>
          </a:p>
        </p:txBody>
      </p:sp>
      <p:sp>
        <p:nvSpPr>
          <p:cNvPr id="202756" name="TextBox 4"/>
          <p:cNvSpPr txBox="1">
            <a:spLocks noChangeArrowheads="1"/>
          </p:cNvSpPr>
          <p:nvPr/>
        </p:nvSpPr>
        <p:spPr bwMode="auto">
          <a:xfrm>
            <a:off x="0" y="5534025"/>
            <a:ext cx="2917825"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600"/>
              <a:t>*Skilled provider includes doctor/assistant medical officer, clinical officer, assistant clinical officer,  nurse/midwife, assistant nurse, and MCH aide. </a:t>
            </a:r>
          </a:p>
        </p:txBody>
      </p:sp>
      <p:sp>
        <p:nvSpPr>
          <p:cNvPr id="6" name="TextBox 5"/>
          <p:cNvSpPr txBox="1"/>
          <p:nvPr/>
        </p:nvSpPr>
        <p:spPr>
          <a:xfrm>
            <a:off x="6858000" y="4073525"/>
            <a:ext cx="2139950" cy="1570038"/>
          </a:xfrm>
          <a:prstGeom prst="rect">
            <a:avLst/>
          </a:prstGeom>
          <a:solidFill>
            <a:schemeClr val="accent2"/>
          </a:solidFill>
          <a:ln>
            <a:solidFill>
              <a:schemeClr val="tx2">
                <a:lumMod val="50000"/>
              </a:schemeClr>
            </a:solidFill>
          </a:ln>
          <a:effectLst>
            <a:outerShdw blurRad="50800" dist="38100" algn="l" rotWithShape="0">
              <a:prstClr val="black">
                <a:alpha val="40000"/>
              </a:prstClr>
            </a:outerShdw>
          </a:effectLst>
        </p:spPr>
        <p:txBody>
          <a:bodyPr>
            <a:spAutoFit/>
          </a:bodyPr>
          <a:lstStyle/>
          <a:p>
            <a:pPr algn="ctr">
              <a:defRPr/>
            </a:pPr>
            <a:r>
              <a:rPr lang="en-US" sz="2400" b="1" dirty="0">
                <a:solidFill>
                  <a:schemeClr val="bg1"/>
                </a:solidFill>
              </a:rPr>
              <a:t>98% of women received ANC from a skilled provider*</a:t>
            </a:r>
          </a:p>
        </p:txBody>
      </p:sp>
      <p:graphicFrame>
        <p:nvGraphicFramePr>
          <p:cNvPr id="202758" name="Content Placeholder 9"/>
          <p:cNvGraphicFramePr>
            <a:graphicFrameLocks noGrp="1"/>
          </p:cNvGraphicFramePr>
          <p:nvPr>
            <p:ph idx="1"/>
          </p:nvPr>
        </p:nvGraphicFramePr>
        <p:xfrm>
          <a:off x="-247650" y="1503363"/>
          <a:ext cx="9245600" cy="5354637"/>
        </p:xfrm>
        <a:graphic>
          <a:graphicData uri="http://schemas.openxmlformats.org/presentationml/2006/ole">
            <mc:AlternateContent xmlns:mc="http://schemas.openxmlformats.org/markup-compatibility/2006">
              <mc:Choice xmlns:v="urn:schemas-microsoft-com:vml" Requires="v">
                <p:oleObj spid="_x0000_s202764" name="Chart" r:id="rId4" imgW="9254530" imgH="5364945" progId="Excel.Chart.8">
                  <p:embed/>
                </p:oleObj>
              </mc:Choice>
              <mc:Fallback>
                <p:oleObj name="Chart" r:id="rId4" imgW="9254530" imgH="5364945" progId="Excel.Chart.8">
                  <p:embed/>
                  <p:pic>
                    <p:nvPicPr>
                      <p:cNvPr id="0" name="Content Placeholder 9"/>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7650" y="1503363"/>
                        <a:ext cx="9245600" cy="535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Title 1"/>
          <p:cNvSpPr>
            <a:spLocks noGrp="1"/>
          </p:cNvSpPr>
          <p:nvPr>
            <p:ph type="title"/>
          </p:nvPr>
        </p:nvSpPr>
        <p:spPr/>
        <p:txBody>
          <a:bodyPr/>
          <a:lstStyle/>
          <a:p>
            <a:r>
              <a:rPr lang="en-US" altLang="en-US" smtClean="0"/>
              <a:t>Timing of Antenatal Care </a:t>
            </a:r>
            <a:br>
              <a:rPr lang="en-US" altLang="en-US" smtClean="0"/>
            </a:br>
            <a:r>
              <a:rPr lang="en-US" altLang="en-US" smtClean="0"/>
              <a:t>and Number of Visits</a:t>
            </a:r>
          </a:p>
        </p:txBody>
      </p:sp>
      <p:sp>
        <p:nvSpPr>
          <p:cNvPr id="204803" name="Content Placeholder 2"/>
          <p:cNvSpPr>
            <a:spLocks noGrp="1"/>
          </p:cNvSpPr>
          <p:nvPr>
            <p:ph idx="1"/>
          </p:nvPr>
        </p:nvSpPr>
        <p:spPr>
          <a:xfrm>
            <a:off x="495300" y="1828800"/>
            <a:ext cx="8229600" cy="4348163"/>
          </a:xfrm>
        </p:spPr>
        <p:txBody>
          <a:bodyPr/>
          <a:lstStyle/>
          <a:p>
            <a:pPr>
              <a:lnSpc>
                <a:spcPct val="120000"/>
              </a:lnSpc>
              <a:spcBef>
                <a:spcPct val="0"/>
              </a:spcBef>
              <a:spcAft>
                <a:spcPts val="600"/>
              </a:spcAft>
              <a:buClr>
                <a:schemeClr val="tx1"/>
              </a:buClr>
            </a:pPr>
            <a:r>
              <a:rPr lang="en-GB" altLang="en-US" b="1" smtClean="0">
                <a:solidFill>
                  <a:schemeClr val="tx2"/>
                </a:solidFill>
              </a:rPr>
              <a:t>24%</a:t>
            </a:r>
            <a:r>
              <a:rPr lang="en-GB" altLang="en-US" smtClean="0">
                <a:solidFill>
                  <a:schemeClr val="tx2"/>
                </a:solidFill>
              </a:rPr>
              <a:t> </a:t>
            </a:r>
            <a:r>
              <a:rPr lang="en-GB" altLang="en-US" smtClean="0"/>
              <a:t>of women went to their first ANC visit during the 1</a:t>
            </a:r>
            <a:r>
              <a:rPr lang="en-GB" altLang="en-US" baseline="30000" smtClean="0"/>
              <a:t>st</a:t>
            </a:r>
            <a:r>
              <a:rPr lang="en-GB" altLang="en-US" smtClean="0"/>
              <a:t> trimester of pregnancy, as recommended.</a:t>
            </a:r>
          </a:p>
          <a:p>
            <a:pPr>
              <a:lnSpc>
                <a:spcPct val="120000"/>
              </a:lnSpc>
              <a:spcBef>
                <a:spcPct val="0"/>
              </a:spcBef>
              <a:spcAft>
                <a:spcPts val="600"/>
              </a:spcAft>
              <a:buClr>
                <a:schemeClr val="tx1"/>
              </a:buClr>
            </a:pPr>
            <a:r>
              <a:rPr lang="en-GB" altLang="en-US" b="1" smtClean="0">
                <a:solidFill>
                  <a:schemeClr val="tx2"/>
                </a:solidFill>
              </a:rPr>
              <a:t>51% </a:t>
            </a:r>
            <a:r>
              <a:rPr lang="en-GB" altLang="en-US" smtClean="0"/>
              <a:t>of women had 4 or more ANC visits.</a:t>
            </a:r>
            <a:endParaRPr lang="en-GB" altLang="en-US" b="1" smtClean="0"/>
          </a:p>
        </p:txBody>
      </p:sp>
    </p:spTree>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Title 1"/>
          <p:cNvSpPr>
            <a:spLocks noGrp="1"/>
          </p:cNvSpPr>
          <p:nvPr>
            <p:ph type="title"/>
          </p:nvPr>
        </p:nvSpPr>
        <p:spPr>
          <a:xfrm>
            <a:off x="0" y="0"/>
            <a:ext cx="9144000" cy="1050925"/>
          </a:xfrm>
        </p:spPr>
        <p:txBody>
          <a:bodyPr/>
          <a:lstStyle/>
          <a:p>
            <a:r>
              <a:rPr lang="en-US" altLang="en-US" smtClean="0"/>
              <a:t>Components of Antenatal Care</a:t>
            </a:r>
          </a:p>
        </p:txBody>
      </p:sp>
      <p:graphicFrame>
        <p:nvGraphicFramePr>
          <p:cNvPr id="206851" name="Content Placeholder 10"/>
          <p:cNvGraphicFramePr>
            <a:graphicFrameLocks noGrp="1"/>
          </p:cNvGraphicFramePr>
          <p:nvPr>
            <p:ph idx="1"/>
          </p:nvPr>
        </p:nvGraphicFramePr>
        <p:xfrm>
          <a:off x="-50800" y="1646238"/>
          <a:ext cx="9245600" cy="5262562"/>
        </p:xfrm>
        <a:graphic>
          <a:graphicData uri="http://schemas.openxmlformats.org/presentationml/2006/ole">
            <mc:AlternateContent xmlns:mc="http://schemas.openxmlformats.org/markup-compatibility/2006">
              <mc:Choice xmlns:v="urn:schemas-microsoft-com:vml" Requires="v">
                <p:oleObj spid="_x0000_s206859" name="Chart" r:id="rId4" imgW="9254530" imgH="5267401" progId="Excel.Chart.8">
                  <p:embed/>
                </p:oleObj>
              </mc:Choice>
              <mc:Fallback>
                <p:oleObj name="Chart" r:id="rId4" imgW="9254530" imgH="526740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646238"/>
                        <a:ext cx="9245600" cy="526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06852" name="TextBox 11"/>
          <p:cNvSpPr txBox="1">
            <a:spLocks noChangeArrowheads="1"/>
          </p:cNvSpPr>
          <p:nvPr/>
        </p:nvSpPr>
        <p:spPr bwMode="auto">
          <a:xfrm>
            <a:off x="0" y="1122363"/>
            <a:ext cx="69024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b="1" i="1"/>
              <a:t>Among women age 15-49 who received ANC for most recent birth in the past 5 years, percent receiving the following services</a:t>
            </a:r>
            <a:r>
              <a:rPr lang="en-US" altLang="en-US" sz="1800" i="1"/>
              <a:t>:</a:t>
            </a:r>
          </a:p>
        </p:txBody>
      </p:sp>
      <p:sp>
        <p:nvSpPr>
          <p:cNvPr id="206853" name="TextBox 4"/>
          <p:cNvSpPr txBox="1">
            <a:spLocks noChangeArrowheads="1"/>
          </p:cNvSpPr>
          <p:nvPr/>
        </p:nvSpPr>
        <p:spPr bwMode="auto">
          <a:xfrm>
            <a:off x="0" y="3990975"/>
            <a:ext cx="40703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b="1" i="1"/>
              <a:t>Among women age 15-49 with a live birth in the past 5 years, percent who:</a:t>
            </a:r>
          </a:p>
        </p:txBody>
      </p:sp>
    </p:spTree>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Title 1"/>
          <p:cNvSpPr>
            <a:spLocks noGrp="1"/>
          </p:cNvSpPr>
          <p:nvPr>
            <p:ph type="title"/>
          </p:nvPr>
        </p:nvSpPr>
        <p:spPr/>
        <p:txBody>
          <a:bodyPr/>
          <a:lstStyle/>
          <a:p>
            <a:r>
              <a:rPr lang="en-US" altLang="en-US" smtClean="0"/>
              <a:t>Tetanus Toxoid Vaccination</a:t>
            </a:r>
          </a:p>
        </p:txBody>
      </p:sp>
      <p:sp>
        <p:nvSpPr>
          <p:cNvPr id="208899" name="Content Placeholder 2"/>
          <p:cNvSpPr>
            <a:spLocks noGrp="1"/>
          </p:cNvSpPr>
          <p:nvPr>
            <p:ph idx="1"/>
          </p:nvPr>
        </p:nvSpPr>
        <p:spPr>
          <a:xfrm>
            <a:off x="495300" y="1841500"/>
            <a:ext cx="8229600" cy="4335463"/>
          </a:xfrm>
        </p:spPr>
        <p:txBody>
          <a:bodyPr/>
          <a:lstStyle/>
          <a:p>
            <a:pPr>
              <a:lnSpc>
                <a:spcPct val="100000"/>
              </a:lnSpc>
              <a:spcBef>
                <a:spcPct val="0"/>
              </a:spcBef>
              <a:spcAft>
                <a:spcPts val="600"/>
              </a:spcAft>
              <a:buClr>
                <a:schemeClr val="tx1"/>
              </a:buClr>
            </a:pPr>
            <a:r>
              <a:rPr lang="en-GB" altLang="en-US" b="1" smtClean="0">
                <a:solidFill>
                  <a:schemeClr val="tx2"/>
                </a:solidFill>
              </a:rPr>
              <a:t>52% </a:t>
            </a:r>
            <a:r>
              <a:rPr lang="en-GB" altLang="en-US" smtClean="0"/>
              <a:t>of pregnant women received two or more tetanus toxoid injections during their last pregnancy.</a:t>
            </a:r>
          </a:p>
          <a:p>
            <a:pPr>
              <a:lnSpc>
                <a:spcPct val="100000"/>
              </a:lnSpc>
              <a:spcBef>
                <a:spcPct val="0"/>
              </a:spcBef>
              <a:spcAft>
                <a:spcPts val="600"/>
              </a:spcAft>
              <a:buClr>
                <a:schemeClr val="tx1"/>
              </a:buClr>
            </a:pPr>
            <a:r>
              <a:rPr lang="en-GB" altLang="en-US" b="1" smtClean="0">
                <a:solidFill>
                  <a:schemeClr val="tx2"/>
                </a:solidFill>
              </a:rPr>
              <a:t>88% </a:t>
            </a:r>
            <a:r>
              <a:rPr lang="en-GB" altLang="en-US" smtClean="0"/>
              <a:t>of last births were protected against neonatal tetanus.</a:t>
            </a:r>
            <a:endParaRPr lang="en-GB" altLang="en-US" b="1" smtClean="0"/>
          </a:p>
        </p:txBody>
      </p:sp>
    </p:spTree>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7" name="Content Placeholder 2"/>
          <p:cNvSpPr txBox="1">
            <a:spLocks/>
          </p:cNvSpPr>
          <p:nvPr/>
        </p:nvSpPr>
        <p:spPr bwMode="auto">
          <a:xfrm>
            <a:off x="252413" y="2263775"/>
            <a:ext cx="3976687" cy="240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Antenatal Care</a:t>
            </a:r>
          </a:p>
          <a:p>
            <a:pPr eaLnBrk="1" hangingPunct="1">
              <a:lnSpc>
                <a:spcPct val="110000"/>
              </a:lnSpc>
              <a:spcBef>
                <a:spcPct val="0"/>
              </a:spcBef>
              <a:spcAft>
                <a:spcPts val="600"/>
              </a:spcAft>
              <a:buClr>
                <a:schemeClr val="tx1"/>
              </a:buClr>
            </a:pPr>
            <a:r>
              <a:rPr lang="en-GB" altLang="en-US" sz="2800" b="1">
                <a:solidFill>
                  <a:schemeClr val="tx2"/>
                </a:solidFill>
              </a:rPr>
              <a:t>Delivery and postnatal care</a:t>
            </a:r>
          </a:p>
          <a:p>
            <a:pPr eaLnBrk="1" hangingPunct="1">
              <a:lnSpc>
                <a:spcPct val="110000"/>
              </a:lnSpc>
              <a:spcBef>
                <a:spcPct val="0"/>
              </a:spcBef>
              <a:spcAft>
                <a:spcPts val="600"/>
              </a:spcAft>
              <a:buClr>
                <a:schemeClr val="tx1"/>
              </a:buClr>
            </a:pPr>
            <a:r>
              <a:rPr lang="en-GB" altLang="en-US" sz="2800"/>
              <a:t>Other health issues</a:t>
            </a:r>
          </a:p>
        </p:txBody>
      </p:sp>
    </p:spTree>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Title 1"/>
          <p:cNvSpPr>
            <a:spLocks noGrp="1"/>
          </p:cNvSpPr>
          <p:nvPr>
            <p:ph type="title"/>
          </p:nvPr>
        </p:nvSpPr>
        <p:spPr/>
        <p:txBody>
          <a:bodyPr/>
          <a:lstStyle/>
          <a:p>
            <a:pPr eaLnBrk="1" hangingPunct="1"/>
            <a:r>
              <a:rPr lang="en-US" altLang="en-US" smtClean="0"/>
              <a:t>Place of Delivery</a:t>
            </a:r>
            <a:endParaRPr lang="en-US" altLang="en-US" smtClean="0">
              <a:solidFill>
                <a:srgbClr val="FF0000"/>
              </a:solidFill>
            </a:endParaRPr>
          </a:p>
        </p:txBody>
      </p:sp>
      <p:graphicFrame>
        <p:nvGraphicFramePr>
          <p:cNvPr id="212995" name="Content Placeholder 10"/>
          <p:cNvGraphicFramePr>
            <a:graphicFrameLocks noGrp="1"/>
          </p:cNvGraphicFramePr>
          <p:nvPr>
            <p:ph idx="1"/>
          </p:nvPr>
        </p:nvGraphicFramePr>
        <p:xfrm>
          <a:off x="539750" y="1568450"/>
          <a:ext cx="8655050" cy="5391150"/>
        </p:xfrm>
        <a:graphic>
          <a:graphicData uri="http://schemas.openxmlformats.org/presentationml/2006/ole">
            <mc:AlternateContent xmlns:mc="http://schemas.openxmlformats.org/markup-compatibility/2006">
              <mc:Choice xmlns:v="urn:schemas-microsoft-com:vml" Requires="v">
                <p:oleObj spid="_x0000_s213003" name="Chart" r:id="rId4" imgW="8663167" imgH="5395428" progId="Excel.Chart.8">
                  <p:embed/>
                </p:oleObj>
              </mc:Choice>
              <mc:Fallback>
                <p:oleObj name="Chart" r:id="rId4" imgW="8663167" imgH="5395428"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9750" y="1568450"/>
                        <a:ext cx="8655050" cy="539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2996" name="TextBox 11"/>
          <p:cNvSpPr txBox="1">
            <a:spLocks noChangeArrowheads="1"/>
          </p:cNvSpPr>
          <p:nvPr/>
        </p:nvSpPr>
        <p:spPr bwMode="auto">
          <a:xfrm>
            <a:off x="0" y="1187450"/>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distribution of live births in the 5-year period before the survey</a:t>
            </a:r>
          </a:p>
        </p:txBody>
      </p:sp>
      <p:sp>
        <p:nvSpPr>
          <p:cNvPr id="212997" name="TextBox 1"/>
          <p:cNvSpPr txBox="1">
            <a:spLocks noChangeArrowheads="1"/>
          </p:cNvSpPr>
          <p:nvPr/>
        </p:nvSpPr>
        <p:spPr bwMode="auto">
          <a:xfrm>
            <a:off x="5091113" y="6519863"/>
            <a:ext cx="41036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600"/>
              <a:t>Values do not add up to 100% due to rounding.</a:t>
            </a:r>
          </a:p>
        </p:txBody>
      </p:sp>
    </p:spTree>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Title 1"/>
          <p:cNvSpPr>
            <a:spLocks noGrp="1"/>
          </p:cNvSpPr>
          <p:nvPr>
            <p:ph type="title"/>
          </p:nvPr>
        </p:nvSpPr>
        <p:spPr/>
        <p:txBody>
          <a:bodyPr/>
          <a:lstStyle/>
          <a:p>
            <a:pPr eaLnBrk="1" hangingPunct="1"/>
            <a:r>
              <a:rPr lang="en-US" altLang="en-US" sz="4000" smtClean="0"/>
              <a:t>Delivery in a Health Facility by Region</a:t>
            </a:r>
            <a:endParaRPr lang="en-US" altLang="en-US" smtClean="0"/>
          </a:p>
        </p:txBody>
      </p:sp>
      <p:sp>
        <p:nvSpPr>
          <p:cNvPr id="215043" name="TextBox 50"/>
          <p:cNvSpPr txBox="1">
            <a:spLocks noChangeArrowheads="1"/>
          </p:cNvSpPr>
          <p:nvPr/>
        </p:nvSpPr>
        <p:spPr bwMode="auto">
          <a:xfrm>
            <a:off x="-247650" y="1082675"/>
            <a:ext cx="215265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63%</a:t>
            </a:r>
          </a:p>
        </p:txBody>
      </p:sp>
      <p:grpSp>
        <p:nvGrpSpPr>
          <p:cNvPr id="215044" name="Group 4"/>
          <p:cNvGrpSpPr>
            <a:grpSpLocks noChangeAspect="1"/>
          </p:cNvGrpSpPr>
          <p:nvPr/>
        </p:nvGrpSpPr>
        <p:grpSpPr bwMode="auto">
          <a:xfrm>
            <a:off x="1514475" y="908050"/>
            <a:ext cx="6119813" cy="5953125"/>
            <a:chOff x="806" y="449"/>
            <a:chExt cx="3944" cy="3837"/>
          </a:xfrm>
        </p:grpSpPr>
        <p:sp>
          <p:nvSpPr>
            <p:cNvPr id="215086"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alpha val="50195"/>
              </a:schemeClr>
            </a:solidFill>
            <a:ln w="9525">
              <a:solidFill>
                <a:schemeClr val="bg1"/>
              </a:solidFill>
              <a:round/>
              <a:headEnd/>
              <a:tailEnd/>
            </a:ln>
          </p:spPr>
          <p:txBody>
            <a:bodyPr/>
            <a:lstStyle/>
            <a:p>
              <a:endParaRPr lang="en-US"/>
            </a:p>
          </p:txBody>
        </p:sp>
        <p:sp>
          <p:nvSpPr>
            <p:cNvPr id="104"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accent5"/>
            </a:solidFill>
            <a:ln w="9525">
              <a:solidFill>
                <a:schemeClr val="bg1"/>
              </a:solidFill>
              <a:round/>
              <a:headEnd/>
              <a:tailEnd/>
            </a:ln>
          </p:spPr>
          <p:txBody>
            <a:bodyPr/>
            <a:lstStyle/>
            <a:p>
              <a:pPr>
                <a:defRPr/>
              </a:pPr>
              <a:endParaRPr lang="en-US"/>
            </a:p>
          </p:txBody>
        </p:sp>
        <p:sp>
          <p:nvSpPr>
            <p:cNvPr id="105"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accent5"/>
            </a:solidFill>
            <a:ln w="9525">
              <a:solidFill>
                <a:schemeClr val="bg1"/>
              </a:solidFill>
              <a:round/>
              <a:headEnd/>
              <a:tailEnd/>
            </a:ln>
          </p:spPr>
          <p:txBody>
            <a:bodyPr/>
            <a:lstStyle/>
            <a:p>
              <a:pPr>
                <a:defRPr/>
              </a:pPr>
              <a:endParaRPr lang="en-US"/>
            </a:p>
          </p:txBody>
        </p:sp>
        <p:sp>
          <p:nvSpPr>
            <p:cNvPr id="215089"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solidFill>
            <a:ln w="9525">
              <a:solidFill>
                <a:schemeClr val="bg1"/>
              </a:solidFill>
              <a:round/>
              <a:headEnd/>
              <a:tailEnd/>
            </a:ln>
          </p:spPr>
          <p:txBody>
            <a:bodyPr/>
            <a:lstStyle/>
            <a:p>
              <a:endParaRPr lang="en-US"/>
            </a:p>
          </p:txBody>
        </p:sp>
        <p:sp>
          <p:nvSpPr>
            <p:cNvPr id="215090"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alpha val="50195"/>
              </a:schemeClr>
            </a:solidFill>
            <a:ln w="9525">
              <a:solidFill>
                <a:schemeClr val="bg1"/>
              </a:solidFill>
              <a:round/>
              <a:headEnd/>
              <a:tailEnd/>
            </a:ln>
          </p:spPr>
          <p:txBody>
            <a:bodyPr/>
            <a:lstStyle/>
            <a:p>
              <a:endParaRPr lang="en-US"/>
            </a:p>
          </p:txBody>
        </p:sp>
        <p:sp>
          <p:nvSpPr>
            <p:cNvPr id="215091" name="Freeform 10"/>
            <p:cNvSpPr>
              <a:spLocks/>
            </p:cNvSpPr>
            <p:nvPr/>
          </p:nvSpPr>
          <p:spPr bwMode="auto">
            <a:xfrm>
              <a:off x="1125" y="2552"/>
              <a:ext cx="799" cy="780"/>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solidFill>
            <a:ln w="9525">
              <a:solidFill>
                <a:schemeClr val="bg1"/>
              </a:solidFill>
              <a:round/>
              <a:headEnd/>
              <a:tailEnd/>
            </a:ln>
          </p:spPr>
          <p:txBody>
            <a:bodyPr/>
            <a:lstStyle/>
            <a:p>
              <a:endParaRPr lang="en-US"/>
            </a:p>
          </p:txBody>
        </p:sp>
        <p:sp>
          <p:nvSpPr>
            <p:cNvPr id="109"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accent5"/>
            </a:solidFill>
            <a:ln w="9525">
              <a:solidFill>
                <a:schemeClr val="bg1"/>
              </a:solidFill>
              <a:round/>
              <a:headEnd/>
              <a:tailEnd/>
            </a:ln>
          </p:spPr>
          <p:txBody>
            <a:bodyPr/>
            <a:lstStyle/>
            <a:p>
              <a:pPr>
                <a:defRPr/>
              </a:pPr>
              <a:endParaRPr lang="en-US"/>
            </a:p>
          </p:txBody>
        </p:sp>
        <p:sp>
          <p:nvSpPr>
            <p:cNvPr id="110"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accent5"/>
            </a:solidFill>
            <a:ln w="9525">
              <a:solidFill>
                <a:schemeClr val="bg1"/>
              </a:solidFill>
              <a:round/>
              <a:headEnd/>
              <a:tailEnd/>
            </a:ln>
          </p:spPr>
          <p:txBody>
            <a:bodyPr/>
            <a:lstStyle/>
            <a:p>
              <a:pPr>
                <a:defRPr/>
              </a:pPr>
              <a:endParaRPr lang="en-US"/>
            </a:p>
          </p:txBody>
        </p:sp>
        <p:sp>
          <p:nvSpPr>
            <p:cNvPr id="215094"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alpha val="50195"/>
              </a:schemeClr>
            </a:solidFill>
            <a:ln w="9525">
              <a:solidFill>
                <a:schemeClr val="bg1"/>
              </a:solidFill>
              <a:round/>
              <a:headEnd/>
              <a:tailEnd/>
            </a:ln>
          </p:spPr>
          <p:txBody>
            <a:bodyPr/>
            <a:lstStyle/>
            <a:p>
              <a:endParaRPr lang="en-US"/>
            </a:p>
          </p:txBody>
        </p:sp>
        <p:sp>
          <p:nvSpPr>
            <p:cNvPr id="215095"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alpha val="50195"/>
              </a:schemeClr>
            </a:solidFill>
            <a:ln w="9525">
              <a:solidFill>
                <a:schemeClr val="bg1"/>
              </a:solidFill>
              <a:round/>
              <a:headEnd/>
              <a:tailEnd/>
            </a:ln>
          </p:spPr>
          <p:txBody>
            <a:bodyPr/>
            <a:lstStyle/>
            <a:p>
              <a:endParaRPr lang="en-US"/>
            </a:p>
          </p:txBody>
        </p:sp>
        <p:sp>
          <p:nvSpPr>
            <p:cNvPr id="215096"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solidFill>
            <a:ln w="9525">
              <a:solidFill>
                <a:schemeClr val="bg1"/>
              </a:solidFill>
              <a:round/>
              <a:headEnd/>
              <a:tailEnd/>
            </a:ln>
          </p:spPr>
          <p:txBody>
            <a:bodyPr/>
            <a:lstStyle/>
            <a:p>
              <a:endParaRPr lang="en-US"/>
            </a:p>
          </p:txBody>
        </p:sp>
        <p:sp>
          <p:nvSpPr>
            <p:cNvPr id="215097"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solidFill>
            <a:ln w="9525">
              <a:solidFill>
                <a:schemeClr val="bg1"/>
              </a:solidFill>
              <a:round/>
              <a:headEnd/>
              <a:tailEnd/>
            </a:ln>
          </p:spPr>
          <p:txBody>
            <a:bodyPr/>
            <a:lstStyle/>
            <a:p>
              <a:endParaRPr lang="en-US"/>
            </a:p>
          </p:txBody>
        </p:sp>
        <p:sp>
          <p:nvSpPr>
            <p:cNvPr id="215098"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alpha val="50195"/>
              </a:schemeClr>
            </a:solidFill>
            <a:ln w="9525">
              <a:solidFill>
                <a:schemeClr val="bg1"/>
              </a:solidFill>
              <a:round/>
              <a:headEnd/>
              <a:tailEnd/>
            </a:ln>
          </p:spPr>
          <p:txBody>
            <a:bodyPr/>
            <a:lstStyle/>
            <a:p>
              <a:endParaRPr lang="en-US"/>
            </a:p>
          </p:txBody>
        </p:sp>
        <p:sp>
          <p:nvSpPr>
            <p:cNvPr id="215099"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alpha val="50195"/>
              </a:schemeClr>
            </a:solidFill>
            <a:ln w="9525">
              <a:solidFill>
                <a:schemeClr val="bg1"/>
              </a:solidFill>
              <a:round/>
              <a:headEnd/>
              <a:tailEnd/>
            </a:ln>
          </p:spPr>
          <p:txBody>
            <a:bodyPr/>
            <a:lstStyle/>
            <a:p>
              <a:endParaRPr lang="en-US"/>
            </a:p>
          </p:txBody>
        </p:sp>
        <p:sp>
          <p:nvSpPr>
            <p:cNvPr id="117"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accent5"/>
            </a:solidFill>
            <a:ln w="9525">
              <a:solidFill>
                <a:schemeClr val="bg1"/>
              </a:solidFill>
              <a:round/>
              <a:headEnd/>
              <a:tailEnd/>
            </a:ln>
          </p:spPr>
          <p:txBody>
            <a:bodyPr/>
            <a:lstStyle/>
            <a:p>
              <a:pPr>
                <a:defRPr/>
              </a:pPr>
              <a:endParaRPr lang="en-US"/>
            </a:p>
          </p:txBody>
        </p:sp>
        <p:sp>
          <p:nvSpPr>
            <p:cNvPr id="215101"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alpha val="50195"/>
              </a:schemeClr>
            </a:solidFill>
            <a:ln w="9525">
              <a:solidFill>
                <a:schemeClr val="bg1"/>
              </a:solidFill>
              <a:round/>
              <a:headEnd/>
              <a:tailEnd/>
            </a:ln>
          </p:spPr>
          <p:txBody>
            <a:bodyPr/>
            <a:lstStyle/>
            <a:p>
              <a:endParaRPr lang="en-US"/>
            </a:p>
          </p:txBody>
        </p:sp>
        <p:sp>
          <p:nvSpPr>
            <p:cNvPr id="215102" name="Freeform 21"/>
            <p:cNvSpPr>
              <a:spLocks/>
            </p:cNvSpPr>
            <p:nvPr/>
          </p:nvSpPr>
          <p:spPr bwMode="auto">
            <a:xfrm>
              <a:off x="1627" y="1238"/>
              <a:ext cx="909"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71 w 909"/>
                <a:gd name="T13" fmla="*/ 65 h 402"/>
                <a:gd name="T14" fmla="*/ 505 w 909"/>
                <a:gd name="T15" fmla="*/ 82 h 402"/>
                <a:gd name="T16" fmla="*/ 567 w 909"/>
                <a:gd name="T17" fmla="*/ 70 h 402"/>
                <a:gd name="T18" fmla="*/ 604 w 909"/>
                <a:gd name="T19" fmla="*/ 40 h 402"/>
                <a:gd name="T20" fmla="*/ 646 w 909"/>
                <a:gd name="T21" fmla="*/ 33 h 402"/>
                <a:gd name="T22" fmla="*/ 682 w 909"/>
                <a:gd name="T23" fmla="*/ 52 h 402"/>
                <a:gd name="T24" fmla="*/ 710 w 909"/>
                <a:gd name="T25" fmla="*/ 92 h 402"/>
                <a:gd name="T26" fmla="*/ 731 w 909"/>
                <a:gd name="T27" fmla="*/ 123 h 402"/>
                <a:gd name="T28" fmla="*/ 758 w 909"/>
                <a:gd name="T29" fmla="*/ 116 h 402"/>
                <a:gd name="T30" fmla="*/ 787 w 909"/>
                <a:gd name="T31" fmla="*/ 109 h 402"/>
                <a:gd name="T32" fmla="*/ 814 w 909"/>
                <a:gd name="T33" fmla="*/ 124 h 402"/>
                <a:gd name="T34" fmla="*/ 849 w 909"/>
                <a:gd name="T35" fmla="*/ 147 h 402"/>
                <a:gd name="T36" fmla="*/ 853 w 909"/>
                <a:gd name="T37" fmla="*/ 173 h 402"/>
                <a:gd name="T38" fmla="*/ 862 w 909"/>
                <a:gd name="T39" fmla="*/ 207 h 402"/>
                <a:gd name="T40" fmla="*/ 886 w 909"/>
                <a:gd name="T41" fmla="*/ 233 h 402"/>
                <a:gd name="T42" fmla="*/ 904 w 909"/>
                <a:gd name="T43" fmla="*/ 265 h 402"/>
                <a:gd name="T44" fmla="*/ 900 w 909"/>
                <a:gd name="T45" fmla="*/ 303 h 402"/>
                <a:gd name="T46" fmla="*/ 863 w 909"/>
                <a:gd name="T47" fmla="*/ 299 h 402"/>
                <a:gd name="T48" fmla="*/ 818 w 909"/>
                <a:gd name="T49" fmla="*/ 293 h 402"/>
                <a:gd name="T50" fmla="*/ 798 w 909"/>
                <a:gd name="T51" fmla="*/ 274 h 402"/>
                <a:gd name="T52" fmla="*/ 773 w 909"/>
                <a:gd name="T53" fmla="*/ 268 h 402"/>
                <a:gd name="T54" fmla="*/ 748 w 909"/>
                <a:gd name="T55" fmla="*/ 264 h 402"/>
                <a:gd name="T56" fmla="*/ 703 w 909"/>
                <a:gd name="T57" fmla="*/ 260 h 402"/>
                <a:gd name="T58" fmla="*/ 687 w 909"/>
                <a:gd name="T59" fmla="*/ 244 h 402"/>
                <a:gd name="T60" fmla="*/ 661 w 909"/>
                <a:gd name="T61" fmla="*/ 249 h 402"/>
                <a:gd name="T62" fmla="*/ 623 w 909"/>
                <a:gd name="T63" fmla="*/ 252 h 402"/>
                <a:gd name="T64" fmla="*/ 593 w 909"/>
                <a:gd name="T65" fmla="*/ 251 h 402"/>
                <a:gd name="T66" fmla="*/ 559 w 909"/>
                <a:gd name="T67" fmla="*/ 260 h 402"/>
                <a:gd name="T68" fmla="*/ 537 w 909"/>
                <a:gd name="T69" fmla="*/ 271 h 402"/>
                <a:gd name="T70" fmla="*/ 501 w 909"/>
                <a:gd name="T71" fmla="*/ 275 h 402"/>
                <a:gd name="T72" fmla="*/ 471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tx2"/>
            </a:solidFill>
            <a:ln w="9525">
              <a:solidFill>
                <a:schemeClr val="bg1"/>
              </a:solidFill>
              <a:round/>
              <a:headEnd/>
              <a:tailEnd/>
            </a:ln>
          </p:spPr>
          <p:txBody>
            <a:bodyPr/>
            <a:lstStyle/>
            <a:p>
              <a:endParaRPr lang="en-US"/>
            </a:p>
          </p:txBody>
        </p:sp>
        <p:sp>
          <p:nvSpPr>
            <p:cNvPr id="120"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accent5"/>
            </a:solidFill>
            <a:ln w="9525">
              <a:solidFill>
                <a:schemeClr val="bg1"/>
              </a:solidFill>
              <a:round/>
              <a:headEnd/>
              <a:tailEnd/>
            </a:ln>
          </p:spPr>
          <p:txBody>
            <a:bodyPr/>
            <a:lstStyle/>
            <a:p>
              <a:pPr>
                <a:defRPr/>
              </a:pPr>
              <a:endParaRPr lang="en-US"/>
            </a:p>
          </p:txBody>
        </p:sp>
        <p:sp>
          <p:nvSpPr>
            <p:cNvPr id="215104" name="Freeform 23"/>
            <p:cNvSpPr>
              <a:spLocks/>
            </p:cNvSpPr>
            <p:nvPr/>
          </p:nvSpPr>
          <p:spPr bwMode="auto">
            <a:xfrm>
              <a:off x="2609" y="3389"/>
              <a:ext cx="131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alpha val="50195"/>
              </a:schemeClr>
            </a:solidFill>
            <a:ln w="9525">
              <a:solidFill>
                <a:schemeClr val="bg1"/>
              </a:solidFill>
              <a:round/>
              <a:headEnd/>
              <a:tailEnd/>
            </a:ln>
          </p:spPr>
          <p:txBody>
            <a:bodyPr/>
            <a:lstStyle/>
            <a:p>
              <a:endParaRPr lang="en-US"/>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accent5"/>
            </a:solidFill>
            <a:ln w="9525">
              <a:solidFill>
                <a:schemeClr val="bg1"/>
              </a:solidFill>
              <a:round/>
              <a:headEnd/>
              <a:tailEnd/>
            </a:ln>
          </p:spPr>
          <p:txBody>
            <a:bodyPr/>
            <a:lstStyle/>
            <a:p>
              <a:pPr>
                <a:defRPr/>
              </a:pPr>
              <a:endParaRPr lang="en-US"/>
            </a:p>
          </p:txBody>
        </p:sp>
        <p:sp>
          <p:nvSpPr>
            <p:cNvPr id="215106"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solidFill>
            <a:ln w="9525">
              <a:solidFill>
                <a:schemeClr val="bg1"/>
              </a:solidFill>
              <a:round/>
              <a:headEnd/>
              <a:tailEnd/>
            </a:ln>
          </p:spPr>
          <p:txBody>
            <a:bodyPr/>
            <a:lstStyle/>
            <a:p>
              <a:endParaRPr lang="en-US"/>
            </a:p>
          </p:txBody>
        </p:sp>
        <p:sp>
          <p:nvSpPr>
            <p:cNvPr id="215107"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solidFill>
            <a:ln w="9525">
              <a:solidFill>
                <a:schemeClr val="bg1"/>
              </a:solidFill>
              <a:round/>
              <a:headEnd/>
              <a:tailEnd/>
            </a:ln>
          </p:spPr>
          <p:txBody>
            <a:bodyPr/>
            <a:lstStyle/>
            <a:p>
              <a:endParaRPr lang="en-US"/>
            </a:p>
          </p:txBody>
        </p:sp>
        <p:sp>
          <p:nvSpPr>
            <p:cNvPr id="215108" name="Freeform 27"/>
            <p:cNvSpPr>
              <a:spLocks/>
            </p:cNvSpPr>
            <p:nvPr/>
          </p:nvSpPr>
          <p:spPr bwMode="auto">
            <a:xfrm>
              <a:off x="2925" y="2166"/>
              <a:ext cx="1137"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alpha val="50195"/>
              </a:schemeClr>
            </a:solidFill>
            <a:ln w="9525">
              <a:solidFill>
                <a:schemeClr val="bg1"/>
              </a:solidFill>
              <a:round/>
              <a:headEnd/>
              <a:tailEnd/>
            </a:ln>
          </p:spPr>
          <p:txBody>
            <a:bodyPr/>
            <a:lstStyle/>
            <a:p>
              <a:endParaRPr lang="en-US"/>
            </a:p>
          </p:txBody>
        </p:sp>
        <p:sp>
          <p:nvSpPr>
            <p:cNvPr id="126" name="Freeform 28"/>
            <p:cNvSpPr>
              <a:spLocks/>
            </p:cNvSpPr>
            <p:nvPr/>
          </p:nvSpPr>
          <p:spPr bwMode="auto">
            <a:xfrm>
              <a:off x="993" y="1928"/>
              <a:ext cx="1018" cy="966"/>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accent5"/>
            </a:solidFill>
            <a:ln w="9525">
              <a:solidFill>
                <a:schemeClr val="bg1"/>
              </a:solidFill>
              <a:round/>
              <a:headEnd/>
              <a:tailEnd/>
            </a:ln>
          </p:spPr>
          <p:txBody>
            <a:bodyPr/>
            <a:lstStyle/>
            <a:p>
              <a:pPr>
                <a:defRPr/>
              </a:pPr>
              <a:endParaRPr lang="en-US"/>
            </a:p>
          </p:txBody>
        </p:sp>
        <p:sp>
          <p:nvSpPr>
            <p:cNvPr id="127"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accent5"/>
            </a:solidFill>
            <a:ln w="9525">
              <a:solidFill>
                <a:schemeClr val="bg1"/>
              </a:solidFill>
              <a:round/>
              <a:headEnd/>
              <a:tailEnd/>
            </a:ln>
          </p:spPr>
          <p:txBody>
            <a:bodyPr/>
            <a:lstStyle/>
            <a:p>
              <a:pPr>
                <a:defRPr/>
              </a:pPr>
              <a:endParaRPr lang="en-US"/>
            </a:p>
          </p:txBody>
        </p:sp>
        <p:sp>
          <p:nvSpPr>
            <p:cNvPr id="206919" name="Freeform 30"/>
            <p:cNvSpPr>
              <a:spLocks noEditPoints="1"/>
            </p:cNvSpPr>
            <p:nvPr/>
          </p:nvSpPr>
          <p:spPr bwMode="auto">
            <a:xfrm>
              <a:off x="4436" y="1938"/>
              <a:ext cx="104" cy="121"/>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accent5"/>
            </a:solidFill>
            <a:ln w="9525">
              <a:solidFill>
                <a:schemeClr val="bg1"/>
              </a:solidFill>
              <a:round/>
              <a:headEnd/>
              <a:tailEnd/>
            </a:ln>
          </p:spPr>
          <p:txBody>
            <a:bodyPr/>
            <a:lstStyle/>
            <a:p>
              <a:pPr>
                <a:defRPr/>
              </a:pPr>
              <a:endParaRPr lang="en-US"/>
            </a:p>
          </p:txBody>
        </p:sp>
        <p:sp>
          <p:nvSpPr>
            <p:cNvPr id="129"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accent5"/>
            </a:solidFill>
            <a:ln w="9525">
              <a:solidFill>
                <a:schemeClr val="bg1"/>
              </a:solidFill>
              <a:round/>
              <a:headEnd/>
              <a:tailEnd/>
            </a:ln>
          </p:spPr>
          <p:txBody>
            <a:bodyPr/>
            <a:lstStyle/>
            <a:p>
              <a:pPr>
                <a:defRPr/>
              </a:pPr>
              <a:endParaRPr lang="en-US"/>
            </a:p>
          </p:txBody>
        </p:sp>
        <p:sp>
          <p:nvSpPr>
            <p:cNvPr id="215113" name="Freeform 32"/>
            <p:cNvSpPr>
              <a:spLocks/>
            </p:cNvSpPr>
            <p:nvPr/>
          </p:nvSpPr>
          <p:spPr bwMode="auto">
            <a:xfrm>
              <a:off x="4331" y="2244"/>
              <a:ext cx="116" cy="168"/>
            </a:xfrm>
            <a:custGeom>
              <a:avLst/>
              <a:gdLst>
                <a:gd name="T0" fmla="*/ 66 w 111"/>
                <a:gd name="T1" fmla="*/ 8 h 163"/>
                <a:gd name="T2" fmla="*/ 78 w 111"/>
                <a:gd name="T3" fmla="*/ 15 h 163"/>
                <a:gd name="T4" fmla="*/ 79 w 111"/>
                <a:gd name="T5" fmla="*/ 25 h 163"/>
                <a:gd name="T6" fmla="*/ 78 w 111"/>
                <a:gd name="T7" fmla="*/ 38 h 163"/>
                <a:gd name="T8" fmla="*/ 77 w 111"/>
                <a:gd name="T9" fmla="*/ 53 h 163"/>
                <a:gd name="T10" fmla="*/ 83 w 111"/>
                <a:gd name="T11" fmla="*/ 64 h 163"/>
                <a:gd name="T12" fmla="*/ 77 w 111"/>
                <a:gd name="T13" fmla="*/ 71 h 163"/>
                <a:gd name="T14" fmla="*/ 72 w 111"/>
                <a:gd name="T15" fmla="*/ 77 h 163"/>
                <a:gd name="T16" fmla="*/ 74 w 111"/>
                <a:gd name="T17" fmla="*/ 75 h 163"/>
                <a:gd name="T18" fmla="*/ 82 w 111"/>
                <a:gd name="T19" fmla="*/ 74 h 163"/>
                <a:gd name="T20" fmla="*/ 91 w 111"/>
                <a:gd name="T21" fmla="*/ 78 h 163"/>
                <a:gd name="T22" fmla="*/ 94 w 111"/>
                <a:gd name="T23" fmla="*/ 79 h 163"/>
                <a:gd name="T24" fmla="*/ 98 w 111"/>
                <a:gd name="T25" fmla="*/ 75 h 163"/>
                <a:gd name="T26" fmla="*/ 99 w 111"/>
                <a:gd name="T27" fmla="*/ 70 h 163"/>
                <a:gd name="T28" fmla="*/ 103 w 111"/>
                <a:gd name="T29" fmla="*/ 74 h 163"/>
                <a:gd name="T30" fmla="*/ 110 w 111"/>
                <a:gd name="T31" fmla="*/ 77 h 163"/>
                <a:gd name="T32" fmla="*/ 115 w 111"/>
                <a:gd name="T33" fmla="*/ 78 h 163"/>
                <a:gd name="T34" fmla="*/ 118 w 111"/>
                <a:gd name="T35" fmla="*/ 74 h 163"/>
                <a:gd name="T36" fmla="*/ 115 w 111"/>
                <a:gd name="T37" fmla="*/ 64 h 163"/>
                <a:gd name="T38" fmla="*/ 108 w 111"/>
                <a:gd name="T39" fmla="*/ 49 h 163"/>
                <a:gd name="T40" fmla="*/ 113 w 111"/>
                <a:gd name="T41" fmla="*/ 45 h 163"/>
                <a:gd name="T42" fmla="*/ 122 w 111"/>
                <a:gd name="T43" fmla="*/ 57 h 163"/>
                <a:gd name="T44" fmla="*/ 127 w 111"/>
                <a:gd name="T45" fmla="*/ 71 h 163"/>
                <a:gd name="T46" fmla="*/ 129 w 111"/>
                <a:gd name="T47" fmla="*/ 94 h 163"/>
                <a:gd name="T48" fmla="*/ 129 w 111"/>
                <a:gd name="T49" fmla="*/ 112 h 163"/>
                <a:gd name="T50" fmla="*/ 135 w 111"/>
                <a:gd name="T51" fmla="*/ 131 h 163"/>
                <a:gd name="T52" fmla="*/ 141 w 111"/>
                <a:gd name="T53" fmla="*/ 145 h 163"/>
                <a:gd name="T54" fmla="*/ 148 w 111"/>
                <a:gd name="T55" fmla="*/ 155 h 163"/>
                <a:gd name="T56" fmla="*/ 148 w 111"/>
                <a:gd name="T57" fmla="*/ 173 h 163"/>
                <a:gd name="T58" fmla="*/ 143 w 111"/>
                <a:gd name="T59" fmla="*/ 187 h 163"/>
                <a:gd name="T60" fmla="*/ 131 w 111"/>
                <a:gd name="T61" fmla="*/ 195 h 163"/>
                <a:gd name="T62" fmla="*/ 118 w 111"/>
                <a:gd name="T63" fmla="*/ 201 h 163"/>
                <a:gd name="T64" fmla="*/ 105 w 111"/>
                <a:gd name="T65" fmla="*/ 198 h 163"/>
                <a:gd name="T66" fmla="*/ 94 w 111"/>
                <a:gd name="T67" fmla="*/ 188 h 163"/>
                <a:gd name="T68" fmla="*/ 91 w 111"/>
                <a:gd name="T69" fmla="*/ 178 h 163"/>
                <a:gd name="T70" fmla="*/ 83 w 111"/>
                <a:gd name="T71" fmla="*/ 168 h 163"/>
                <a:gd name="T72" fmla="*/ 79 w 111"/>
                <a:gd name="T73" fmla="*/ 154 h 163"/>
                <a:gd name="T74" fmla="*/ 78 w 111"/>
                <a:gd name="T75" fmla="*/ 141 h 163"/>
                <a:gd name="T76" fmla="*/ 71 w 111"/>
                <a:gd name="T77" fmla="*/ 127 h 163"/>
                <a:gd name="T78" fmla="*/ 78 w 111"/>
                <a:gd name="T79" fmla="*/ 115 h 163"/>
                <a:gd name="T80" fmla="*/ 68 w 111"/>
                <a:gd name="T81" fmla="*/ 127 h 163"/>
                <a:gd name="T82" fmla="*/ 56 w 111"/>
                <a:gd name="T83" fmla="*/ 124 h 163"/>
                <a:gd name="T84" fmla="*/ 65 w 111"/>
                <a:gd name="T85" fmla="*/ 136 h 163"/>
                <a:gd name="T86" fmla="*/ 72 w 111"/>
                <a:gd name="T87" fmla="*/ 148 h 163"/>
                <a:gd name="T88" fmla="*/ 68 w 111"/>
                <a:gd name="T89" fmla="*/ 159 h 163"/>
                <a:gd name="T90" fmla="*/ 65 w 111"/>
                <a:gd name="T91" fmla="*/ 158 h 163"/>
                <a:gd name="T92" fmla="*/ 56 w 111"/>
                <a:gd name="T93" fmla="*/ 148 h 163"/>
                <a:gd name="T94" fmla="*/ 53 w 111"/>
                <a:gd name="T95" fmla="*/ 132 h 163"/>
                <a:gd name="T96" fmla="*/ 52 w 111"/>
                <a:gd name="T97" fmla="*/ 132 h 163"/>
                <a:gd name="T98" fmla="*/ 40 w 111"/>
                <a:gd name="T99" fmla="*/ 121 h 163"/>
                <a:gd name="T100" fmla="*/ 34 w 111"/>
                <a:gd name="T101" fmla="*/ 119 h 163"/>
                <a:gd name="T102" fmla="*/ 30 w 111"/>
                <a:gd name="T103" fmla="*/ 107 h 163"/>
                <a:gd name="T104" fmla="*/ 22 w 111"/>
                <a:gd name="T105" fmla="*/ 94 h 163"/>
                <a:gd name="T106" fmla="*/ 5 w 111"/>
                <a:gd name="T107" fmla="*/ 77 h 163"/>
                <a:gd name="T108" fmla="*/ 3 w 111"/>
                <a:gd name="T109" fmla="*/ 66 h 163"/>
                <a:gd name="T110" fmla="*/ 1 w 111"/>
                <a:gd name="T111" fmla="*/ 53 h 163"/>
                <a:gd name="T112" fmla="*/ 3 w 111"/>
                <a:gd name="T113" fmla="*/ 40 h 163"/>
                <a:gd name="T114" fmla="*/ 4 w 111"/>
                <a:gd name="T115" fmla="*/ 34 h 163"/>
                <a:gd name="T116" fmla="*/ 4 w 111"/>
                <a:gd name="T117" fmla="*/ 15 h 163"/>
                <a:gd name="T118" fmla="*/ 4 w 111"/>
                <a:gd name="T119" fmla="*/ 6 h 163"/>
                <a:gd name="T120" fmla="*/ 25 w 111"/>
                <a:gd name="T121" fmla="*/ 4 h 163"/>
                <a:gd name="T122" fmla="*/ 60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alpha val="50195"/>
              </a:schemeClr>
            </a:solidFill>
            <a:ln w="9525">
              <a:solidFill>
                <a:schemeClr val="bg1"/>
              </a:solidFill>
              <a:round/>
              <a:headEnd/>
              <a:tailEnd/>
            </a:ln>
          </p:spPr>
          <p:txBody>
            <a:bodyPr/>
            <a:lstStyle/>
            <a:p>
              <a:endParaRPr lang="en-US"/>
            </a:p>
          </p:txBody>
        </p:sp>
        <p:sp>
          <p:nvSpPr>
            <p:cNvPr id="215114"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alpha val="50195"/>
              </a:schemeClr>
            </a:solidFill>
            <a:ln w="9525">
              <a:solidFill>
                <a:schemeClr val="bg1"/>
              </a:solidFill>
              <a:round/>
              <a:headEnd/>
              <a:tailEnd/>
            </a:ln>
          </p:spPr>
          <p:txBody>
            <a:bodyPr/>
            <a:lstStyle/>
            <a:p>
              <a:endParaRPr lang="en-US"/>
            </a:p>
          </p:txBody>
        </p:sp>
        <p:sp>
          <p:nvSpPr>
            <p:cNvPr id="132"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accent5"/>
            </a:solidFill>
            <a:ln w="9525">
              <a:solidFill>
                <a:schemeClr val="bg1"/>
              </a:solidFill>
              <a:round/>
              <a:headEnd/>
              <a:tailEnd/>
            </a:ln>
          </p:spPr>
          <p:txBody>
            <a:bodyPr/>
            <a:lstStyle/>
            <a:p>
              <a:pPr>
                <a:defRPr/>
              </a:pPr>
              <a:endParaRPr lang="en-US"/>
            </a:p>
          </p:txBody>
        </p:sp>
      </p:grpSp>
      <p:sp>
        <p:nvSpPr>
          <p:cNvPr id="215045"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a:p>
            <a:pPr algn="ctr">
              <a:lnSpc>
                <a:spcPct val="100000"/>
              </a:lnSpc>
              <a:spcBef>
                <a:spcPct val="0"/>
              </a:spcBef>
              <a:buFontTx/>
              <a:buNone/>
            </a:pPr>
            <a:r>
              <a:rPr lang="en-US" altLang="en-US" sz="1800">
                <a:solidFill>
                  <a:schemeClr val="bg1"/>
                </a:solidFill>
              </a:rPr>
              <a:t>56%</a:t>
            </a:r>
          </a:p>
        </p:txBody>
      </p:sp>
      <p:sp>
        <p:nvSpPr>
          <p:cNvPr id="215046"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a:p>
            <a:pPr>
              <a:lnSpc>
                <a:spcPct val="100000"/>
              </a:lnSpc>
              <a:spcBef>
                <a:spcPct val="0"/>
              </a:spcBef>
              <a:buFontTx/>
              <a:buNone/>
            </a:pPr>
            <a:r>
              <a:rPr lang="en-US" altLang="en-US" sz="1800">
                <a:solidFill>
                  <a:schemeClr val="bg1"/>
                </a:solidFill>
              </a:rPr>
              <a:t>50%</a:t>
            </a:r>
          </a:p>
        </p:txBody>
      </p:sp>
      <p:sp>
        <p:nvSpPr>
          <p:cNvPr id="215047"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Kagera</a:t>
            </a:r>
          </a:p>
          <a:p>
            <a:pPr>
              <a:lnSpc>
                <a:spcPct val="100000"/>
              </a:lnSpc>
              <a:spcBef>
                <a:spcPct val="0"/>
              </a:spcBef>
              <a:buFontTx/>
              <a:buNone/>
            </a:pPr>
            <a:r>
              <a:rPr lang="en-US" altLang="en-US" sz="1800">
                <a:solidFill>
                  <a:schemeClr val="bg1"/>
                </a:solidFill>
              </a:rPr>
              <a:t>45%</a:t>
            </a:r>
          </a:p>
        </p:txBody>
      </p:sp>
      <p:sp>
        <p:nvSpPr>
          <p:cNvPr id="215048"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91%</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215050"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a:p>
            <a:pPr>
              <a:lnSpc>
                <a:spcPct val="100000"/>
              </a:lnSpc>
              <a:spcBef>
                <a:spcPct val="0"/>
              </a:spcBef>
              <a:buFontTx/>
              <a:buNone/>
            </a:pPr>
            <a:r>
              <a:rPr lang="en-US" altLang="en-US" sz="1800">
                <a:solidFill>
                  <a:schemeClr val="bg1"/>
                </a:solidFill>
              </a:rPr>
              <a:t>40%</a:t>
            </a:r>
          </a:p>
        </p:txBody>
      </p:sp>
      <p:sp>
        <p:nvSpPr>
          <p:cNvPr id="215051"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a:p>
            <a:pPr>
              <a:lnSpc>
                <a:spcPct val="100000"/>
              </a:lnSpc>
              <a:spcBef>
                <a:spcPct val="0"/>
              </a:spcBef>
              <a:buFontTx/>
              <a:buNone/>
            </a:pPr>
            <a:r>
              <a:rPr lang="en-US" altLang="en-US" sz="1800">
                <a:solidFill>
                  <a:schemeClr val="bg1"/>
                </a:solidFill>
              </a:rPr>
              <a:t>        53%</a:t>
            </a:r>
          </a:p>
        </p:txBody>
      </p:sp>
      <p:sp>
        <p:nvSpPr>
          <p:cNvPr id="215052" name="TextBox 140"/>
          <p:cNvSpPr txBox="1">
            <a:spLocks noChangeArrowheads="1"/>
          </p:cNvSpPr>
          <p:nvPr/>
        </p:nvSpPr>
        <p:spPr bwMode="auto">
          <a:xfrm>
            <a:off x="5141913" y="2527300"/>
            <a:ext cx="11699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a:p>
            <a:pPr>
              <a:lnSpc>
                <a:spcPct val="100000"/>
              </a:lnSpc>
              <a:spcBef>
                <a:spcPct val="0"/>
              </a:spcBef>
              <a:buFontTx/>
              <a:buNone/>
            </a:pPr>
            <a:r>
              <a:rPr lang="en-US" altLang="en-US" sz="1800">
                <a:solidFill>
                  <a:schemeClr val="bg1"/>
                </a:solidFill>
              </a:rPr>
              <a:t>    48%</a:t>
            </a:r>
          </a:p>
        </p:txBody>
      </p:sp>
      <p:sp>
        <p:nvSpPr>
          <p:cNvPr id="215053" name="TextBox 141"/>
          <p:cNvSpPr txBox="1">
            <a:spLocks noChangeArrowheads="1"/>
          </p:cNvSpPr>
          <p:nvPr/>
        </p:nvSpPr>
        <p:spPr bwMode="auto">
          <a:xfrm>
            <a:off x="6124575" y="300037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a:p>
            <a:pPr algn="ctr">
              <a:lnSpc>
                <a:spcPct val="100000"/>
              </a:lnSpc>
              <a:spcBef>
                <a:spcPct val="0"/>
              </a:spcBef>
              <a:buFontTx/>
              <a:buNone/>
            </a:pPr>
            <a:r>
              <a:rPr lang="en-US" altLang="en-US" sz="1800">
                <a:solidFill>
                  <a:schemeClr val="bg1"/>
                </a:solidFill>
              </a:rPr>
              <a:t>67%</a:t>
            </a:r>
          </a:p>
        </p:txBody>
      </p:sp>
      <p:sp>
        <p:nvSpPr>
          <p:cNvPr id="215054" name="TextBox 142"/>
          <p:cNvSpPr txBox="1">
            <a:spLocks noChangeArrowheads="1"/>
          </p:cNvSpPr>
          <p:nvPr/>
        </p:nvSpPr>
        <p:spPr bwMode="auto">
          <a:xfrm>
            <a:off x="6305550" y="3805238"/>
            <a:ext cx="8382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Pwa-</a:t>
            </a:r>
          </a:p>
          <a:p>
            <a:pPr>
              <a:lnSpc>
                <a:spcPct val="100000"/>
              </a:lnSpc>
              <a:spcBef>
                <a:spcPct val="0"/>
              </a:spcBef>
              <a:buFontTx/>
              <a:buNone/>
            </a:pPr>
            <a:r>
              <a:rPr lang="en-US" altLang="en-US" sz="1800"/>
              <a:t>     ni</a:t>
            </a:r>
          </a:p>
          <a:p>
            <a:pPr algn="ctr">
              <a:lnSpc>
                <a:spcPct val="100000"/>
              </a:lnSpc>
              <a:spcBef>
                <a:spcPct val="0"/>
              </a:spcBef>
              <a:buFontTx/>
              <a:buNone/>
            </a:pPr>
            <a:r>
              <a:rPr lang="en-US" altLang="en-US" sz="1800"/>
              <a:t>83%</a:t>
            </a:r>
          </a:p>
        </p:txBody>
      </p:sp>
      <p:sp>
        <p:nvSpPr>
          <p:cNvPr id="215055" name="TextBox 143"/>
          <p:cNvSpPr txBox="1">
            <a:spLocks noChangeArrowheads="1"/>
          </p:cNvSpPr>
          <p:nvPr/>
        </p:nvSpPr>
        <p:spPr bwMode="auto">
          <a:xfrm>
            <a:off x="4606925" y="3535363"/>
            <a:ext cx="1057275"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Dodoma69%</a:t>
            </a:r>
          </a:p>
          <a:p>
            <a:pPr>
              <a:lnSpc>
                <a:spcPct val="100000"/>
              </a:lnSpc>
              <a:spcBef>
                <a:spcPct val="0"/>
              </a:spcBef>
              <a:buFontTx/>
              <a:buNone/>
            </a:pPr>
            <a:endParaRPr lang="en-US" altLang="en-US" sz="1800">
              <a:solidFill>
                <a:schemeClr val="bg1"/>
              </a:solidFill>
            </a:endParaRPr>
          </a:p>
        </p:txBody>
      </p:sp>
      <p:sp>
        <p:nvSpPr>
          <p:cNvPr id="215056"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Singida</a:t>
            </a:r>
          </a:p>
          <a:p>
            <a:pPr algn="ctr">
              <a:lnSpc>
                <a:spcPct val="100000"/>
              </a:lnSpc>
              <a:spcBef>
                <a:spcPct val="0"/>
              </a:spcBef>
              <a:buFontTx/>
              <a:buNone/>
            </a:pPr>
            <a:r>
              <a:rPr lang="en-US" altLang="en-US" sz="1800">
                <a:solidFill>
                  <a:schemeClr val="bg1"/>
                </a:solidFill>
              </a:rPr>
              <a:t>62%</a:t>
            </a:r>
          </a:p>
        </p:txBody>
      </p:sp>
      <p:sp>
        <p:nvSpPr>
          <p:cNvPr id="215057"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Tabora</a:t>
            </a:r>
          </a:p>
          <a:p>
            <a:pPr algn="ctr">
              <a:lnSpc>
                <a:spcPct val="100000"/>
              </a:lnSpc>
              <a:spcBef>
                <a:spcPct val="0"/>
              </a:spcBef>
              <a:buFontTx/>
              <a:buNone/>
            </a:pPr>
            <a:r>
              <a:rPr lang="en-US" altLang="en-US" sz="1800">
                <a:solidFill>
                  <a:schemeClr val="bg1"/>
                </a:solidFill>
              </a:rPr>
              <a:t>52%</a:t>
            </a:r>
          </a:p>
        </p:txBody>
      </p:sp>
      <p:sp>
        <p:nvSpPr>
          <p:cNvPr id="215058" name="TextBox 146"/>
          <p:cNvSpPr txBox="1">
            <a:spLocks noChangeArrowheads="1"/>
          </p:cNvSpPr>
          <p:nvPr/>
        </p:nvSpPr>
        <p:spPr bwMode="auto">
          <a:xfrm>
            <a:off x="2952750" y="2154238"/>
            <a:ext cx="14144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61%</a:t>
            </a:r>
          </a:p>
        </p:txBody>
      </p:sp>
      <p:sp>
        <p:nvSpPr>
          <p:cNvPr id="215059"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46%</a:t>
            </a:r>
          </a:p>
        </p:txBody>
      </p:sp>
      <p:sp>
        <p:nvSpPr>
          <p:cNvPr id="215060"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48%</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215062" name="TextBox 150"/>
          <p:cNvSpPr txBox="1">
            <a:spLocks noChangeArrowheads="1"/>
          </p:cNvSpPr>
          <p:nvPr/>
        </p:nvSpPr>
        <p:spPr bwMode="auto">
          <a:xfrm>
            <a:off x="7205663" y="3900488"/>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77%</a:t>
            </a:r>
          </a:p>
        </p:txBody>
      </p:sp>
      <p:sp>
        <p:nvSpPr>
          <p:cNvPr id="215063" name="TextBox 151"/>
          <p:cNvSpPr txBox="1">
            <a:spLocks noChangeArrowheads="1"/>
          </p:cNvSpPr>
          <p:nvPr/>
        </p:nvSpPr>
        <p:spPr bwMode="auto">
          <a:xfrm>
            <a:off x="7064375" y="3376613"/>
            <a:ext cx="25257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52%</a:t>
            </a:r>
          </a:p>
        </p:txBody>
      </p:sp>
      <p:sp>
        <p:nvSpPr>
          <p:cNvPr id="215064" name="TextBox 152"/>
          <p:cNvSpPr txBox="1">
            <a:spLocks noChangeArrowheads="1"/>
          </p:cNvSpPr>
          <p:nvPr/>
        </p:nvSpPr>
        <p:spPr bwMode="auto">
          <a:xfrm>
            <a:off x="7035800" y="2754313"/>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Pemba 50%</a:t>
            </a:r>
          </a:p>
        </p:txBody>
      </p:sp>
      <p:sp>
        <p:nvSpPr>
          <p:cNvPr id="215065" name="TextBox 153"/>
          <p:cNvSpPr txBox="1">
            <a:spLocks noChangeArrowheads="1"/>
          </p:cNvSpPr>
          <p:nvPr/>
        </p:nvSpPr>
        <p:spPr bwMode="auto">
          <a:xfrm>
            <a:off x="7134225" y="3646488"/>
            <a:ext cx="2144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85%</a:t>
            </a:r>
          </a:p>
        </p:txBody>
      </p:sp>
      <p:sp>
        <p:nvSpPr>
          <p:cNvPr id="215066" name="TextBox 154"/>
          <p:cNvSpPr txBox="1">
            <a:spLocks noChangeArrowheads="1"/>
          </p:cNvSpPr>
          <p:nvPr/>
        </p:nvSpPr>
        <p:spPr bwMode="auto">
          <a:xfrm>
            <a:off x="7345363" y="3016250"/>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53%</a:t>
            </a:r>
          </a:p>
        </p:txBody>
      </p:sp>
      <p:cxnSp>
        <p:nvCxnSpPr>
          <p:cNvPr id="156" name="Straight Connector 155"/>
          <p:cNvCxnSpPr/>
          <p:nvPr/>
        </p:nvCxnSpPr>
        <p:spPr>
          <a:xfrm flipV="1">
            <a:off x="7262813" y="3062288"/>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p:nvPr/>
        </p:nvCxnSpPr>
        <p:spPr>
          <a:xfrm flipV="1">
            <a:off x="7237413" y="3297238"/>
            <a:ext cx="247650" cy="38100"/>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215064" idx="1"/>
            <a:endCxn id="215064" idx="1"/>
          </p:cNvCxnSpPr>
          <p:nvPr/>
        </p:nvCxnSpPr>
        <p:spPr>
          <a:xfrm>
            <a:off x="7035800" y="2940050"/>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6996113" y="3622675"/>
            <a:ext cx="192087" cy="36513"/>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p:nvPr/>
        </p:nvCxnSpPr>
        <p:spPr>
          <a:xfrm flipV="1">
            <a:off x="6973888" y="3749675"/>
            <a:ext cx="269875" cy="60325"/>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27875" y="3913188"/>
            <a:ext cx="152400" cy="79375"/>
          </a:xfrm>
          <a:prstGeom prst="line">
            <a:avLst/>
          </a:prstGeom>
        </p:spPr>
        <p:style>
          <a:lnRef idx="1">
            <a:schemeClr val="dk1"/>
          </a:lnRef>
          <a:fillRef idx="0">
            <a:schemeClr val="dk1"/>
          </a:fillRef>
          <a:effectRef idx="0">
            <a:schemeClr val="dk1"/>
          </a:effectRef>
          <a:fontRef idx="minor">
            <a:schemeClr val="tx1"/>
          </a:fontRef>
        </p:style>
      </p:cxnSp>
      <p:sp>
        <p:nvSpPr>
          <p:cNvPr id="215073" name="TextBox 161"/>
          <p:cNvSpPr txBox="1">
            <a:spLocks noChangeArrowheads="1"/>
          </p:cNvSpPr>
          <p:nvPr/>
        </p:nvSpPr>
        <p:spPr bwMode="auto">
          <a:xfrm>
            <a:off x="7094538" y="4233863"/>
            <a:ext cx="21447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94%</a:t>
            </a:r>
          </a:p>
        </p:txBody>
      </p:sp>
      <p:cxnSp>
        <p:nvCxnSpPr>
          <p:cNvPr id="163" name="Straight Connector 162"/>
          <p:cNvCxnSpPr/>
          <p:nvPr/>
        </p:nvCxnSpPr>
        <p:spPr>
          <a:xfrm>
            <a:off x="7080250" y="4237038"/>
            <a:ext cx="187325" cy="55562"/>
          </a:xfrm>
          <a:prstGeom prst="line">
            <a:avLst/>
          </a:prstGeom>
        </p:spPr>
        <p:style>
          <a:lnRef idx="1">
            <a:schemeClr val="dk1"/>
          </a:lnRef>
          <a:fillRef idx="0">
            <a:schemeClr val="dk1"/>
          </a:fillRef>
          <a:effectRef idx="0">
            <a:schemeClr val="dk1"/>
          </a:effectRef>
          <a:fontRef idx="minor">
            <a:schemeClr val="tx1"/>
          </a:fontRef>
        </p:style>
      </p:cxnSp>
      <p:sp>
        <p:nvSpPr>
          <p:cNvPr id="215075"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a:p>
            <a:pPr algn="ctr">
              <a:lnSpc>
                <a:spcPct val="100000"/>
              </a:lnSpc>
              <a:spcBef>
                <a:spcPct val="0"/>
              </a:spcBef>
              <a:buFontTx/>
              <a:buNone/>
            </a:pPr>
            <a:r>
              <a:rPr lang="en-US" altLang="en-US" sz="1800">
                <a:solidFill>
                  <a:schemeClr val="bg1"/>
                </a:solidFill>
              </a:rPr>
              <a:t>46%</a:t>
            </a:r>
          </a:p>
        </p:txBody>
      </p:sp>
      <p:sp>
        <p:nvSpPr>
          <p:cNvPr id="215076" name="TextBox 164"/>
          <p:cNvSpPr txBox="1">
            <a:spLocks noChangeArrowheads="1"/>
          </p:cNvSpPr>
          <p:nvPr/>
        </p:nvSpPr>
        <p:spPr bwMode="auto">
          <a:xfrm>
            <a:off x="2986088" y="4403725"/>
            <a:ext cx="11699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Mbeya</a:t>
            </a:r>
          </a:p>
          <a:p>
            <a:pPr algn="ctr">
              <a:lnSpc>
                <a:spcPct val="100000"/>
              </a:lnSpc>
              <a:spcBef>
                <a:spcPct val="0"/>
              </a:spcBef>
              <a:buFontTx/>
              <a:buNone/>
            </a:pPr>
            <a:r>
              <a:rPr lang="en-US" altLang="en-US" sz="1800">
                <a:solidFill>
                  <a:schemeClr val="bg1"/>
                </a:solidFill>
              </a:rPr>
              <a:t>65%</a:t>
            </a:r>
          </a:p>
        </p:txBody>
      </p:sp>
      <p:sp>
        <p:nvSpPr>
          <p:cNvPr id="215077"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Rukwa</a:t>
            </a:r>
          </a:p>
          <a:p>
            <a:pPr algn="r">
              <a:lnSpc>
                <a:spcPct val="100000"/>
              </a:lnSpc>
              <a:spcBef>
                <a:spcPct val="0"/>
              </a:spcBef>
              <a:buFontTx/>
              <a:buNone/>
            </a:pPr>
            <a:r>
              <a:rPr lang="en-US" altLang="en-US" sz="1800">
                <a:solidFill>
                  <a:schemeClr val="bg1"/>
                </a:solidFill>
              </a:rPr>
              <a:t>64%</a:t>
            </a:r>
          </a:p>
        </p:txBody>
      </p:sp>
      <p:sp>
        <p:nvSpPr>
          <p:cNvPr id="215078"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Iringa</a:t>
            </a:r>
          </a:p>
          <a:p>
            <a:pPr algn="ctr">
              <a:lnSpc>
                <a:spcPct val="100000"/>
              </a:lnSpc>
              <a:spcBef>
                <a:spcPct val="0"/>
              </a:spcBef>
              <a:buFontTx/>
              <a:buNone/>
            </a:pPr>
            <a:r>
              <a:rPr lang="en-US" altLang="en-US" sz="1800"/>
              <a:t>93%</a:t>
            </a:r>
          </a:p>
        </p:txBody>
      </p:sp>
      <p:sp>
        <p:nvSpPr>
          <p:cNvPr id="215079"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Njombe</a:t>
            </a:r>
          </a:p>
          <a:p>
            <a:pPr>
              <a:lnSpc>
                <a:spcPct val="100000"/>
              </a:lnSpc>
              <a:spcBef>
                <a:spcPct val="0"/>
              </a:spcBef>
              <a:buFontTx/>
              <a:buNone/>
            </a:pPr>
            <a:r>
              <a:rPr lang="en-US" altLang="en-US" sz="1800"/>
              <a:t>87%</a:t>
            </a:r>
          </a:p>
        </p:txBody>
      </p:sp>
      <p:sp>
        <p:nvSpPr>
          <p:cNvPr id="215080"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Moro-</a:t>
            </a:r>
          </a:p>
          <a:p>
            <a:pPr>
              <a:lnSpc>
                <a:spcPct val="100000"/>
              </a:lnSpc>
              <a:spcBef>
                <a:spcPct val="0"/>
              </a:spcBef>
              <a:buFontTx/>
              <a:buNone/>
            </a:pPr>
            <a:r>
              <a:rPr lang="en-US" altLang="en-US" sz="1800"/>
              <a:t>goro</a:t>
            </a:r>
          </a:p>
          <a:p>
            <a:pPr>
              <a:lnSpc>
                <a:spcPct val="100000"/>
              </a:lnSpc>
              <a:spcBef>
                <a:spcPct val="0"/>
              </a:spcBef>
              <a:buFontTx/>
              <a:buNone/>
            </a:pPr>
            <a:r>
              <a:rPr lang="en-US" altLang="en-US" sz="1800"/>
              <a:t>75%</a:t>
            </a:r>
          </a:p>
        </p:txBody>
      </p:sp>
      <p:sp>
        <p:nvSpPr>
          <p:cNvPr id="215081"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Lindi</a:t>
            </a:r>
          </a:p>
          <a:p>
            <a:pPr algn="ctr">
              <a:lnSpc>
                <a:spcPct val="100000"/>
              </a:lnSpc>
              <a:spcBef>
                <a:spcPct val="0"/>
              </a:spcBef>
              <a:buFontTx/>
              <a:buNone/>
            </a:pPr>
            <a:r>
              <a:rPr lang="en-US" altLang="en-US" sz="1800"/>
              <a:t>81%</a:t>
            </a:r>
          </a:p>
        </p:txBody>
      </p:sp>
      <p:sp>
        <p:nvSpPr>
          <p:cNvPr id="215082"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Ruvuma</a:t>
            </a:r>
          </a:p>
          <a:p>
            <a:pPr algn="ctr">
              <a:lnSpc>
                <a:spcPct val="100000"/>
              </a:lnSpc>
              <a:spcBef>
                <a:spcPct val="0"/>
              </a:spcBef>
              <a:buFontTx/>
              <a:buNone/>
            </a:pPr>
            <a:r>
              <a:rPr lang="en-US" altLang="en-US" sz="1800"/>
              <a:t>86%</a:t>
            </a:r>
          </a:p>
        </p:txBody>
      </p:sp>
      <p:sp>
        <p:nvSpPr>
          <p:cNvPr id="215083"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81%</a:t>
            </a:r>
          </a:p>
        </p:txBody>
      </p:sp>
      <p:cxnSp>
        <p:nvCxnSpPr>
          <p:cNvPr id="173" name="Straight Connector 172"/>
          <p:cNvCxnSpPr/>
          <p:nvPr/>
        </p:nvCxnSpPr>
        <p:spPr>
          <a:xfrm>
            <a:off x="7118350" y="6454775"/>
            <a:ext cx="219075" cy="1588"/>
          </a:xfrm>
          <a:prstGeom prst="line">
            <a:avLst/>
          </a:prstGeom>
        </p:spPr>
        <p:style>
          <a:lnRef idx="1">
            <a:schemeClr val="dk1"/>
          </a:lnRef>
          <a:fillRef idx="0">
            <a:schemeClr val="dk1"/>
          </a:fillRef>
          <a:effectRef idx="0">
            <a:schemeClr val="dk1"/>
          </a:effectRef>
          <a:fontRef idx="minor">
            <a:schemeClr val="tx1"/>
          </a:fontRef>
        </p:style>
      </p:cxnSp>
      <p:sp>
        <p:nvSpPr>
          <p:cNvPr id="215085" name="Text Box 34"/>
          <p:cNvSpPr txBox="1">
            <a:spLocks noChangeArrowheads="1"/>
          </p:cNvSpPr>
          <p:nvPr/>
        </p:nvSpPr>
        <p:spPr bwMode="auto">
          <a:xfrm>
            <a:off x="0" y="5934075"/>
            <a:ext cx="3281363" cy="923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i="1"/>
              <a:t>Percent of live births in the 5-year period before the survey delivered in a health facility</a:t>
            </a:r>
          </a:p>
        </p:txBody>
      </p:sp>
    </p:spTree>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Title 1"/>
          <p:cNvSpPr>
            <a:spLocks noGrp="1"/>
          </p:cNvSpPr>
          <p:nvPr>
            <p:ph type="title"/>
          </p:nvPr>
        </p:nvSpPr>
        <p:spPr/>
        <p:txBody>
          <a:bodyPr/>
          <a:lstStyle/>
          <a:p>
            <a:r>
              <a:rPr lang="en-US" altLang="en-US" smtClean="0"/>
              <a:t>Assistance during Delivery</a:t>
            </a:r>
          </a:p>
        </p:txBody>
      </p:sp>
      <p:sp>
        <p:nvSpPr>
          <p:cNvPr id="217091" name="TextBox 7"/>
          <p:cNvSpPr txBox="1">
            <a:spLocks noChangeArrowheads="1"/>
          </p:cNvSpPr>
          <p:nvPr/>
        </p:nvSpPr>
        <p:spPr bwMode="auto">
          <a:xfrm>
            <a:off x="0" y="11049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live births in the 5-year period before the survey</a:t>
            </a:r>
          </a:p>
        </p:txBody>
      </p:sp>
      <p:sp>
        <p:nvSpPr>
          <p:cNvPr id="217092" name="TextBox 4"/>
          <p:cNvSpPr txBox="1">
            <a:spLocks noChangeArrowheads="1"/>
          </p:cNvSpPr>
          <p:nvPr/>
        </p:nvSpPr>
        <p:spPr bwMode="auto">
          <a:xfrm>
            <a:off x="0" y="5345113"/>
            <a:ext cx="2936875"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600"/>
              <a:t>*Skilled provider includes doctor/assistant medical officer, clinical officer, assistant clinical officer,  nurses/midwife, assistant nurse, and MCH aide. </a:t>
            </a:r>
          </a:p>
        </p:txBody>
      </p:sp>
      <p:sp>
        <p:nvSpPr>
          <p:cNvPr id="6" name="TextBox 5"/>
          <p:cNvSpPr txBox="1"/>
          <p:nvPr/>
        </p:nvSpPr>
        <p:spPr>
          <a:xfrm>
            <a:off x="6764338" y="4437063"/>
            <a:ext cx="2233612" cy="1570037"/>
          </a:xfrm>
          <a:prstGeom prst="rect">
            <a:avLst/>
          </a:prstGeom>
          <a:solidFill>
            <a:schemeClr val="accent2"/>
          </a:solidFill>
          <a:ln>
            <a:solidFill>
              <a:schemeClr val="tx2">
                <a:lumMod val="50000"/>
              </a:schemeClr>
            </a:solidFill>
          </a:ln>
          <a:effectLst>
            <a:outerShdw blurRad="50800" dist="38100" algn="l" rotWithShape="0">
              <a:prstClr val="black">
                <a:alpha val="40000"/>
              </a:prstClr>
            </a:outerShdw>
          </a:effectLst>
        </p:spPr>
        <p:txBody>
          <a:bodyPr>
            <a:spAutoFit/>
          </a:bodyPr>
          <a:lstStyle/>
          <a:p>
            <a:pPr algn="ctr">
              <a:defRPr/>
            </a:pPr>
            <a:r>
              <a:rPr lang="en-US" sz="2400" b="1" dirty="0">
                <a:solidFill>
                  <a:schemeClr val="bg1"/>
                </a:solidFill>
              </a:rPr>
              <a:t>64% of births were delivered by a skilled provider*</a:t>
            </a:r>
          </a:p>
        </p:txBody>
      </p:sp>
      <p:graphicFrame>
        <p:nvGraphicFramePr>
          <p:cNvPr id="217094" name="Content Placeholder 7"/>
          <p:cNvGraphicFramePr>
            <a:graphicFrameLocks noGrp="1"/>
          </p:cNvGraphicFramePr>
          <p:nvPr>
            <p:ph idx="1"/>
          </p:nvPr>
        </p:nvGraphicFramePr>
        <p:xfrm>
          <a:off x="-50800" y="1554163"/>
          <a:ext cx="9245600" cy="5354637"/>
        </p:xfrm>
        <a:graphic>
          <a:graphicData uri="http://schemas.openxmlformats.org/presentationml/2006/ole">
            <mc:AlternateContent xmlns:mc="http://schemas.openxmlformats.org/markup-compatibility/2006">
              <mc:Choice xmlns:v="urn:schemas-microsoft-com:vml" Requires="v">
                <p:oleObj spid="_x0000_s217100" name="Chart" r:id="rId4" imgW="9254530" imgH="5364945" progId="Excel.Chart.8">
                  <p:embed/>
                </p:oleObj>
              </mc:Choice>
              <mc:Fallback>
                <p:oleObj name="Chart" r:id="rId4" imgW="9254530" imgH="5364945" progId="Excel.Chart.8">
                  <p:embed/>
                  <p:pic>
                    <p:nvPicPr>
                      <p:cNvPr id="0" name="Content Placeholder 7"/>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54163"/>
                        <a:ext cx="9245600" cy="535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p:txBody>
          <a:bodyPr/>
          <a:lstStyle/>
          <a:p>
            <a:r>
              <a:rPr lang="en-US" altLang="en-US" smtClean="0"/>
              <a:t>Questionnaires:</a:t>
            </a:r>
            <a:br>
              <a:rPr lang="en-US" altLang="en-US" smtClean="0"/>
            </a:br>
            <a:r>
              <a:rPr lang="en-US" altLang="en-US" smtClean="0"/>
              <a:t>Man’s Questionnaire</a:t>
            </a:r>
          </a:p>
        </p:txBody>
      </p:sp>
      <p:sp>
        <p:nvSpPr>
          <p:cNvPr id="3" name="Content Placeholder 2"/>
          <p:cNvSpPr>
            <a:spLocks noGrp="1"/>
          </p:cNvSpPr>
          <p:nvPr>
            <p:ph idx="1"/>
          </p:nvPr>
        </p:nvSpPr>
        <p:spPr>
          <a:xfrm>
            <a:off x="628650" y="1600200"/>
            <a:ext cx="7886700" cy="5257800"/>
          </a:xfrm>
        </p:spPr>
        <p:txBody>
          <a:bodyPr>
            <a:normAutofit/>
          </a:bodyPr>
          <a:lstStyle/>
          <a:p>
            <a:pPr>
              <a:lnSpc>
                <a:spcPct val="120000"/>
              </a:lnSpc>
              <a:spcBef>
                <a:spcPts val="0"/>
              </a:spcBef>
              <a:spcAft>
                <a:spcPts val="600"/>
              </a:spcAft>
              <a:defRPr/>
            </a:pPr>
            <a:r>
              <a:rPr lang="en-GB" dirty="0"/>
              <a:t>Background characteristics (age, religion, education, literacy, etc.)</a:t>
            </a:r>
          </a:p>
          <a:p>
            <a:pPr>
              <a:lnSpc>
                <a:spcPct val="120000"/>
              </a:lnSpc>
              <a:spcBef>
                <a:spcPts val="0"/>
              </a:spcBef>
              <a:spcAft>
                <a:spcPts val="600"/>
              </a:spcAft>
              <a:defRPr/>
            </a:pPr>
            <a:r>
              <a:rPr lang="en-GB" dirty="0" smtClean="0"/>
              <a:t>Marriage </a:t>
            </a:r>
            <a:r>
              <a:rPr lang="en-GB" dirty="0"/>
              <a:t>and sexual activity</a:t>
            </a:r>
          </a:p>
          <a:p>
            <a:pPr>
              <a:lnSpc>
                <a:spcPct val="120000"/>
              </a:lnSpc>
              <a:spcBef>
                <a:spcPts val="0"/>
              </a:spcBef>
              <a:spcAft>
                <a:spcPts val="600"/>
              </a:spcAft>
              <a:defRPr/>
            </a:pPr>
            <a:r>
              <a:rPr lang="en-GB" dirty="0"/>
              <a:t>Fertility preferences</a:t>
            </a:r>
          </a:p>
          <a:p>
            <a:pPr>
              <a:lnSpc>
                <a:spcPct val="120000"/>
              </a:lnSpc>
              <a:spcBef>
                <a:spcPts val="0"/>
              </a:spcBef>
              <a:spcAft>
                <a:spcPts val="600"/>
              </a:spcAft>
              <a:defRPr/>
            </a:pPr>
            <a:r>
              <a:rPr lang="en-GB" dirty="0"/>
              <a:t>Husband’s characteristics and women’s employment activity</a:t>
            </a:r>
          </a:p>
          <a:p>
            <a:pPr>
              <a:lnSpc>
                <a:spcPct val="120000"/>
              </a:lnSpc>
              <a:spcBef>
                <a:spcPts val="0"/>
              </a:spcBef>
              <a:spcAft>
                <a:spcPts val="600"/>
              </a:spcAft>
              <a:defRPr/>
            </a:pPr>
            <a:r>
              <a:rPr lang="en-GB" dirty="0" smtClean="0"/>
              <a:t>Other </a:t>
            </a:r>
            <a:r>
              <a:rPr lang="en-GB" dirty="0"/>
              <a:t>adult health issues</a:t>
            </a:r>
          </a:p>
          <a:p>
            <a:pPr marL="0" indent="0">
              <a:lnSpc>
                <a:spcPct val="100000"/>
              </a:lnSpc>
              <a:spcBef>
                <a:spcPts val="0"/>
              </a:spcBef>
              <a:spcAft>
                <a:spcPts val="600"/>
              </a:spcAft>
              <a:buFont typeface="Arial" panose="020B0604020202020204" pitchFamily="34" charset="0"/>
              <a:buNone/>
              <a:defRPr/>
            </a:pPr>
            <a:endParaRPr lang="en-GB" dirty="0"/>
          </a:p>
        </p:txBody>
      </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Title 1"/>
          <p:cNvSpPr>
            <a:spLocks noGrp="1"/>
          </p:cNvSpPr>
          <p:nvPr>
            <p:ph type="title"/>
          </p:nvPr>
        </p:nvSpPr>
        <p:spPr/>
        <p:txBody>
          <a:bodyPr/>
          <a:lstStyle/>
          <a:p>
            <a:pPr eaLnBrk="1" hangingPunct="1"/>
            <a:r>
              <a:rPr lang="en-US" altLang="en-US" smtClean="0"/>
              <a:t>Trends in Maternal Health</a:t>
            </a:r>
          </a:p>
        </p:txBody>
      </p:sp>
      <p:graphicFrame>
        <p:nvGraphicFramePr>
          <p:cNvPr id="219139" name="Content Placeholder 10"/>
          <p:cNvGraphicFramePr>
            <a:graphicFrameLocks noGrp="1"/>
          </p:cNvGraphicFramePr>
          <p:nvPr>
            <p:ph idx="1"/>
          </p:nvPr>
        </p:nvGraphicFramePr>
        <p:xfrm>
          <a:off x="406400" y="1458913"/>
          <a:ext cx="8364538" cy="5449887"/>
        </p:xfrm>
        <a:graphic>
          <a:graphicData uri="http://schemas.openxmlformats.org/presentationml/2006/ole">
            <mc:AlternateContent xmlns:mc="http://schemas.openxmlformats.org/markup-compatibility/2006">
              <mc:Choice xmlns:v="urn:schemas-microsoft-com:vml" Requires="v">
                <p:oleObj spid="_x0000_s219150" name="Chart" r:id="rId4" imgW="8370533" imgH="5456393" progId="Excel.Chart.8">
                  <p:embed/>
                </p:oleObj>
              </mc:Choice>
              <mc:Fallback>
                <p:oleObj name="Chart" r:id="rId4" imgW="8370533" imgH="545639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458913"/>
                        <a:ext cx="8364538" cy="544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19140" name="TextBox 3"/>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live births in the 5-year period before the survey</a:t>
            </a:r>
          </a:p>
        </p:txBody>
      </p:sp>
      <p:sp>
        <p:nvSpPr>
          <p:cNvPr id="5" name="TextBox 4"/>
          <p:cNvSpPr txBox="1"/>
          <p:nvPr/>
        </p:nvSpPr>
        <p:spPr>
          <a:xfrm>
            <a:off x="4572000" y="2836863"/>
            <a:ext cx="2817813" cy="369887"/>
          </a:xfrm>
          <a:prstGeom prst="rect">
            <a:avLst/>
          </a:prstGeom>
          <a:noFill/>
        </p:spPr>
        <p:txBody>
          <a:bodyPr>
            <a:spAutoFit/>
          </a:bodyPr>
          <a:lstStyle/>
          <a:p>
            <a:pPr eaLnBrk="1" fontAlgn="auto" hangingPunct="1">
              <a:spcBef>
                <a:spcPts val="0"/>
              </a:spcBef>
              <a:spcAft>
                <a:spcPts val="0"/>
              </a:spcAft>
              <a:defRPr/>
            </a:pPr>
            <a:r>
              <a:rPr lang="en-US" b="1" dirty="0">
                <a:solidFill>
                  <a:schemeClr val="bg2"/>
                </a:solidFill>
                <a:latin typeface="+mn-lt"/>
              </a:rPr>
              <a:t>Delivery in a health facility</a:t>
            </a:r>
          </a:p>
        </p:txBody>
      </p:sp>
      <p:sp>
        <p:nvSpPr>
          <p:cNvPr id="219142" name="TextBox 5"/>
          <p:cNvSpPr txBox="1">
            <a:spLocks noChangeArrowheads="1"/>
          </p:cNvSpPr>
          <p:nvPr/>
        </p:nvSpPr>
        <p:spPr bwMode="auto">
          <a:xfrm>
            <a:off x="1276350" y="4532313"/>
            <a:ext cx="28194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b="1">
                <a:solidFill>
                  <a:schemeClr val="tx2"/>
                </a:solidFill>
              </a:rPr>
              <a:t>Delivery assisted by a skilled provider</a:t>
            </a:r>
          </a:p>
        </p:txBody>
      </p:sp>
      <p:sp>
        <p:nvSpPr>
          <p:cNvPr id="61447" name="TextBox 6"/>
          <p:cNvSpPr txBox="1">
            <a:spLocks noChangeArrowheads="1"/>
          </p:cNvSpPr>
          <p:nvPr/>
        </p:nvSpPr>
        <p:spPr bwMode="auto">
          <a:xfrm>
            <a:off x="6135688" y="4068763"/>
            <a:ext cx="2819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altLang="en-US" sz="1800" b="1" dirty="0" smtClean="0">
                <a:solidFill>
                  <a:schemeClr val="accent4"/>
                </a:solidFill>
              </a:rPr>
              <a:t>4+ ANC visits*</a:t>
            </a:r>
          </a:p>
        </p:txBody>
      </p:sp>
      <p:sp>
        <p:nvSpPr>
          <p:cNvPr id="219144" name="TextBox 7"/>
          <p:cNvSpPr txBox="1">
            <a:spLocks noChangeArrowheads="1"/>
          </p:cNvSpPr>
          <p:nvPr/>
        </p:nvSpPr>
        <p:spPr bwMode="auto">
          <a:xfrm>
            <a:off x="-58738" y="6550025"/>
            <a:ext cx="7400926"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600"/>
              <a:t>*% of women age 15-49 for most recent birth</a:t>
            </a:r>
          </a:p>
        </p:txBody>
      </p:sp>
    </p:spTree>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Title 1"/>
          <p:cNvSpPr>
            <a:spLocks noGrp="1"/>
          </p:cNvSpPr>
          <p:nvPr>
            <p:ph type="title"/>
          </p:nvPr>
        </p:nvSpPr>
        <p:spPr/>
        <p:txBody>
          <a:bodyPr/>
          <a:lstStyle/>
          <a:p>
            <a:r>
              <a:rPr lang="en-US" altLang="en-US" smtClean="0"/>
              <a:t>Timing of Postnatal Care (PNC) for Mother and Infant</a:t>
            </a:r>
          </a:p>
        </p:txBody>
      </p:sp>
      <p:graphicFrame>
        <p:nvGraphicFramePr>
          <p:cNvPr id="221187" name="Content Placeholder 10"/>
          <p:cNvGraphicFramePr>
            <a:graphicFrameLocks noGrp="1"/>
          </p:cNvGraphicFramePr>
          <p:nvPr>
            <p:ph idx="1"/>
          </p:nvPr>
        </p:nvGraphicFramePr>
        <p:xfrm>
          <a:off x="577850" y="1614488"/>
          <a:ext cx="7988300" cy="5294312"/>
        </p:xfrm>
        <a:graphic>
          <a:graphicData uri="http://schemas.openxmlformats.org/presentationml/2006/ole">
            <mc:AlternateContent xmlns:mc="http://schemas.openxmlformats.org/markup-compatibility/2006">
              <mc:Choice xmlns:v="urn:schemas-microsoft-com:vml" Requires="v">
                <p:oleObj spid="_x0000_s221194" name="Chart" r:id="rId4" imgW="7998645" imgH="5303980" progId="Excel.Chart.8">
                  <p:embed/>
                </p:oleObj>
              </mc:Choice>
              <mc:Fallback>
                <p:oleObj name="Chart" r:id="rId4" imgW="7998645" imgH="530398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614488"/>
                        <a:ext cx="7988300"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21188" name="TextBox 3"/>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live births in the 2-year period before the survey</a:t>
            </a:r>
          </a:p>
        </p:txBody>
      </p:sp>
    </p:spTree>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5" name="Content Placeholder 2"/>
          <p:cNvSpPr txBox="1">
            <a:spLocks/>
          </p:cNvSpPr>
          <p:nvPr/>
        </p:nvSpPr>
        <p:spPr bwMode="auto">
          <a:xfrm>
            <a:off x="252413" y="2263775"/>
            <a:ext cx="3976687" cy="240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Antenatal Care</a:t>
            </a:r>
          </a:p>
          <a:p>
            <a:pPr eaLnBrk="1" hangingPunct="1">
              <a:lnSpc>
                <a:spcPct val="110000"/>
              </a:lnSpc>
              <a:spcBef>
                <a:spcPct val="0"/>
              </a:spcBef>
              <a:spcAft>
                <a:spcPts val="600"/>
              </a:spcAft>
              <a:buClr>
                <a:schemeClr val="tx1"/>
              </a:buClr>
            </a:pPr>
            <a:r>
              <a:rPr lang="en-GB" altLang="en-US" sz="2800"/>
              <a:t>Delivery and postnatal care</a:t>
            </a:r>
          </a:p>
          <a:p>
            <a:pPr eaLnBrk="1" hangingPunct="1">
              <a:lnSpc>
                <a:spcPct val="110000"/>
              </a:lnSpc>
              <a:spcBef>
                <a:spcPct val="0"/>
              </a:spcBef>
              <a:spcAft>
                <a:spcPts val="600"/>
              </a:spcAft>
              <a:buClr>
                <a:schemeClr val="tx1"/>
              </a:buClr>
            </a:pPr>
            <a:r>
              <a:rPr lang="en-GB" altLang="en-US" sz="2800" b="1">
                <a:solidFill>
                  <a:schemeClr val="tx2"/>
                </a:solidFill>
              </a:rPr>
              <a:t>Other health issues</a:t>
            </a:r>
          </a:p>
        </p:txBody>
      </p:sp>
    </p:spTree>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Title 1"/>
          <p:cNvSpPr>
            <a:spLocks noGrp="1"/>
          </p:cNvSpPr>
          <p:nvPr>
            <p:ph type="title"/>
          </p:nvPr>
        </p:nvSpPr>
        <p:spPr>
          <a:xfrm>
            <a:off x="0" y="0"/>
            <a:ext cx="9144000" cy="1050925"/>
          </a:xfrm>
        </p:spPr>
        <p:txBody>
          <a:bodyPr/>
          <a:lstStyle/>
          <a:p>
            <a:r>
              <a:rPr lang="en-US" altLang="en-US" smtClean="0"/>
              <a:t>Problems in Accessing Health Care</a:t>
            </a:r>
          </a:p>
        </p:txBody>
      </p:sp>
      <p:graphicFrame>
        <p:nvGraphicFramePr>
          <p:cNvPr id="225283" name="Content Placeholder 10"/>
          <p:cNvGraphicFramePr>
            <a:graphicFrameLocks noGrp="1"/>
          </p:cNvGraphicFramePr>
          <p:nvPr>
            <p:ph idx="1"/>
          </p:nvPr>
        </p:nvGraphicFramePr>
        <p:xfrm>
          <a:off x="-50800" y="1565275"/>
          <a:ext cx="9245600" cy="5343525"/>
        </p:xfrm>
        <a:graphic>
          <a:graphicData uri="http://schemas.openxmlformats.org/presentationml/2006/ole">
            <mc:AlternateContent xmlns:mc="http://schemas.openxmlformats.org/markup-compatibility/2006">
              <mc:Choice xmlns:v="urn:schemas-microsoft-com:vml" Requires="v">
                <p:oleObj spid="_x0000_s225290" name="Chart" r:id="rId4" imgW="9254530" imgH="5352752" progId="Excel.Chart.8">
                  <p:embed/>
                </p:oleObj>
              </mc:Choice>
              <mc:Fallback>
                <p:oleObj name="Chart" r:id="rId4" imgW="9254530" imgH="5352752"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65275"/>
                        <a:ext cx="9245600" cy="534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25284" name="TextBox 11"/>
          <p:cNvSpPr txBox="1">
            <a:spLocks noChangeArrowheads="1"/>
          </p:cNvSpPr>
          <p:nvPr/>
        </p:nvSpPr>
        <p:spPr bwMode="auto">
          <a:xfrm>
            <a:off x="0" y="96996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women age 15-49 who report the following problems in </a:t>
            </a:r>
            <a:br>
              <a:rPr lang="en-US" altLang="en-US" sz="1800" i="1"/>
            </a:br>
            <a:r>
              <a:rPr lang="en-US" altLang="en-US" sz="1800" i="1"/>
              <a:t>accessing health care for themselves when they are sick:</a:t>
            </a:r>
          </a:p>
        </p:txBody>
      </p:sp>
    </p:spTree>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Title 1"/>
          <p:cNvSpPr>
            <a:spLocks noGrp="1"/>
          </p:cNvSpPr>
          <p:nvPr>
            <p:ph type="title"/>
          </p:nvPr>
        </p:nvSpPr>
        <p:spPr>
          <a:xfrm>
            <a:off x="628650" y="0"/>
            <a:ext cx="7886700" cy="1325563"/>
          </a:xfrm>
        </p:spPr>
        <p:txBody>
          <a:bodyPr/>
          <a:lstStyle/>
          <a:p>
            <a:r>
              <a:rPr lang="en-US" altLang="en-US" smtClean="0"/>
              <a:t>Key Findings</a:t>
            </a:r>
          </a:p>
        </p:txBody>
      </p:sp>
      <p:sp>
        <p:nvSpPr>
          <p:cNvPr id="3" name="Content Placeholder 2"/>
          <p:cNvSpPr>
            <a:spLocks noGrp="1"/>
          </p:cNvSpPr>
          <p:nvPr>
            <p:ph idx="1"/>
          </p:nvPr>
        </p:nvSpPr>
        <p:spPr>
          <a:xfrm>
            <a:off x="628650" y="1325563"/>
            <a:ext cx="7886700" cy="5532437"/>
          </a:xfrm>
        </p:spPr>
        <p:txBody>
          <a:bodyPr>
            <a:normAutofit fontScale="92500"/>
          </a:bodyPr>
          <a:lstStyle/>
          <a:p>
            <a:pPr>
              <a:lnSpc>
                <a:spcPct val="100000"/>
              </a:lnSpc>
              <a:spcBef>
                <a:spcPts val="0"/>
              </a:spcBef>
              <a:spcAft>
                <a:spcPts val="600"/>
              </a:spcAft>
              <a:buClr>
                <a:schemeClr val="tx1"/>
              </a:buClr>
              <a:defRPr/>
            </a:pPr>
            <a:r>
              <a:rPr lang="en-GB" b="1" dirty="0" smtClean="0">
                <a:solidFill>
                  <a:schemeClr val="tx2"/>
                </a:solidFill>
              </a:rPr>
              <a:t>98%</a:t>
            </a:r>
            <a:r>
              <a:rPr lang="en-GB" dirty="0" smtClean="0">
                <a:solidFill>
                  <a:schemeClr val="tx2"/>
                </a:solidFill>
              </a:rPr>
              <a:t> </a:t>
            </a:r>
            <a:r>
              <a:rPr lang="en-GB" dirty="0"/>
              <a:t>of women received </a:t>
            </a:r>
            <a:r>
              <a:rPr lang="en-GB" b="1" dirty="0">
                <a:solidFill>
                  <a:schemeClr val="tx2"/>
                </a:solidFill>
              </a:rPr>
              <a:t>antenatal care </a:t>
            </a:r>
            <a:r>
              <a:rPr lang="en-GB" dirty="0"/>
              <a:t>from a skilled provider at least </a:t>
            </a:r>
            <a:r>
              <a:rPr lang="en-GB" dirty="0" smtClean="0"/>
              <a:t>once, but only </a:t>
            </a:r>
            <a:r>
              <a:rPr lang="en-GB" b="1" dirty="0" smtClean="0">
                <a:solidFill>
                  <a:schemeClr val="tx2"/>
                </a:solidFill>
              </a:rPr>
              <a:t>51% </a:t>
            </a:r>
            <a:r>
              <a:rPr lang="en-GB" dirty="0" smtClean="0"/>
              <a:t>had</a:t>
            </a:r>
            <a:r>
              <a:rPr lang="en-GB" b="1" dirty="0" smtClean="0"/>
              <a:t> </a:t>
            </a:r>
            <a:r>
              <a:rPr lang="en-GB" b="1" dirty="0" smtClean="0">
                <a:solidFill>
                  <a:schemeClr val="tx2"/>
                </a:solidFill>
              </a:rPr>
              <a:t>4+ visits</a:t>
            </a:r>
            <a:r>
              <a:rPr lang="en-GB" dirty="0" smtClean="0"/>
              <a:t>,</a:t>
            </a:r>
            <a:r>
              <a:rPr lang="en-GB" b="1" dirty="0" smtClean="0"/>
              <a:t> </a:t>
            </a:r>
            <a:r>
              <a:rPr lang="en-GB" dirty="0" smtClean="0"/>
              <a:t>as recommended.</a:t>
            </a:r>
            <a:endParaRPr lang="en-GB" dirty="0"/>
          </a:p>
          <a:p>
            <a:pPr>
              <a:lnSpc>
                <a:spcPct val="100000"/>
              </a:lnSpc>
              <a:spcBef>
                <a:spcPts val="0"/>
              </a:spcBef>
              <a:spcAft>
                <a:spcPts val="600"/>
              </a:spcAft>
              <a:buClr>
                <a:schemeClr val="tx1"/>
              </a:buClr>
              <a:defRPr/>
            </a:pPr>
            <a:r>
              <a:rPr lang="en-GB" b="1" dirty="0" smtClean="0">
                <a:solidFill>
                  <a:schemeClr val="tx2"/>
                </a:solidFill>
              </a:rPr>
              <a:t>63%</a:t>
            </a:r>
            <a:r>
              <a:rPr lang="en-GB" dirty="0" smtClean="0">
                <a:solidFill>
                  <a:schemeClr val="tx2"/>
                </a:solidFill>
              </a:rPr>
              <a:t> </a:t>
            </a:r>
            <a:r>
              <a:rPr lang="en-GB" dirty="0"/>
              <a:t>of births were</a:t>
            </a:r>
            <a:r>
              <a:rPr lang="en-GB" dirty="0">
                <a:solidFill>
                  <a:schemeClr val="tx2"/>
                </a:solidFill>
              </a:rPr>
              <a:t> </a:t>
            </a:r>
            <a:r>
              <a:rPr lang="en-GB" b="1" dirty="0">
                <a:solidFill>
                  <a:schemeClr val="tx2"/>
                </a:solidFill>
              </a:rPr>
              <a:t>delivered</a:t>
            </a:r>
            <a:r>
              <a:rPr lang="en-GB" dirty="0">
                <a:solidFill>
                  <a:schemeClr val="tx2"/>
                </a:solidFill>
              </a:rPr>
              <a:t> </a:t>
            </a:r>
            <a:r>
              <a:rPr lang="en-GB" dirty="0"/>
              <a:t>in a health facility.</a:t>
            </a:r>
          </a:p>
          <a:p>
            <a:pPr>
              <a:lnSpc>
                <a:spcPct val="100000"/>
              </a:lnSpc>
              <a:spcBef>
                <a:spcPts val="0"/>
              </a:spcBef>
              <a:spcAft>
                <a:spcPts val="600"/>
              </a:spcAft>
              <a:buClr>
                <a:schemeClr val="tx1"/>
              </a:buClr>
              <a:defRPr/>
            </a:pPr>
            <a:r>
              <a:rPr lang="en-GB" b="1" dirty="0" smtClean="0">
                <a:solidFill>
                  <a:schemeClr val="tx2"/>
                </a:solidFill>
              </a:rPr>
              <a:t>64% </a:t>
            </a:r>
            <a:r>
              <a:rPr lang="en-GB" dirty="0"/>
              <a:t>of</a:t>
            </a:r>
            <a:r>
              <a:rPr lang="en-GB" b="1" dirty="0"/>
              <a:t> </a:t>
            </a:r>
            <a:r>
              <a:rPr lang="en-GB" dirty="0"/>
              <a:t>births were</a:t>
            </a:r>
            <a:r>
              <a:rPr lang="en-GB" dirty="0">
                <a:solidFill>
                  <a:schemeClr val="accent1"/>
                </a:solidFill>
              </a:rPr>
              <a:t> </a:t>
            </a:r>
            <a:r>
              <a:rPr lang="en-GB" b="1" dirty="0">
                <a:solidFill>
                  <a:schemeClr val="tx2"/>
                </a:solidFill>
              </a:rPr>
              <a:t>assisted</a:t>
            </a:r>
            <a:r>
              <a:rPr lang="en-GB" dirty="0">
                <a:solidFill>
                  <a:schemeClr val="accent1"/>
                </a:solidFill>
              </a:rPr>
              <a:t> </a:t>
            </a:r>
            <a:r>
              <a:rPr lang="en-GB" dirty="0"/>
              <a:t>by a skilled provider.</a:t>
            </a:r>
          </a:p>
          <a:p>
            <a:pPr>
              <a:lnSpc>
                <a:spcPct val="100000"/>
              </a:lnSpc>
              <a:spcBef>
                <a:spcPts val="0"/>
              </a:spcBef>
              <a:spcAft>
                <a:spcPts val="600"/>
              </a:spcAft>
              <a:buClr>
                <a:schemeClr val="tx1"/>
              </a:buClr>
              <a:defRPr/>
            </a:pPr>
            <a:r>
              <a:rPr lang="en-GB" b="1" dirty="0" smtClean="0">
                <a:solidFill>
                  <a:schemeClr val="tx2"/>
                </a:solidFill>
              </a:rPr>
              <a:t>34%</a:t>
            </a:r>
            <a:r>
              <a:rPr lang="en-GB" dirty="0" smtClean="0">
                <a:solidFill>
                  <a:schemeClr val="tx2"/>
                </a:solidFill>
              </a:rPr>
              <a:t> </a:t>
            </a:r>
            <a:r>
              <a:rPr lang="en-GB" dirty="0"/>
              <a:t>of women and </a:t>
            </a:r>
            <a:r>
              <a:rPr lang="en-GB" b="1" dirty="0" smtClean="0">
                <a:solidFill>
                  <a:schemeClr val="tx2"/>
                </a:solidFill>
              </a:rPr>
              <a:t>42%</a:t>
            </a:r>
            <a:r>
              <a:rPr lang="en-GB" dirty="0" smtClean="0">
                <a:solidFill>
                  <a:schemeClr val="tx2"/>
                </a:solidFill>
              </a:rPr>
              <a:t> </a:t>
            </a:r>
            <a:r>
              <a:rPr lang="en-GB" dirty="0"/>
              <a:t>of </a:t>
            </a:r>
            <a:r>
              <a:rPr lang="en-GB" dirty="0" err="1"/>
              <a:t>newborns</a:t>
            </a:r>
            <a:r>
              <a:rPr lang="en-GB" dirty="0"/>
              <a:t> received a </a:t>
            </a:r>
            <a:r>
              <a:rPr lang="en-GB" b="1" dirty="0">
                <a:solidFill>
                  <a:schemeClr val="tx2"/>
                </a:solidFill>
              </a:rPr>
              <a:t>postnatal </a:t>
            </a:r>
            <a:r>
              <a:rPr lang="en-GB" b="1" dirty="0" err="1" smtClean="0">
                <a:solidFill>
                  <a:schemeClr val="tx2"/>
                </a:solidFill>
              </a:rPr>
              <a:t>checkup</a:t>
            </a:r>
            <a:r>
              <a:rPr lang="en-GB" dirty="0" smtClean="0">
                <a:solidFill>
                  <a:schemeClr val="tx2"/>
                </a:solidFill>
              </a:rPr>
              <a:t> </a:t>
            </a:r>
            <a:r>
              <a:rPr lang="en-GB" dirty="0"/>
              <a:t>within 2 days of birth.</a:t>
            </a:r>
          </a:p>
          <a:p>
            <a:pPr>
              <a:lnSpc>
                <a:spcPct val="100000"/>
              </a:lnSpc>
              <a:spcBef>
                <a:spcPts val="0"/>
              </a:spcBef>
              <a:spcAft>
                <a:spcPts val="600"/>
              </a:spcAft>
              <a:buClr>
                <a:schemeClr val="tx1"/>
              </a:buClr>
              <a:defRPr/>
            </a:pPr>
            <a:r>
              <a:rPr lang="en-GB" b="1" dirty="0" smtClean="0">
                <a:solidFill>
                  <a:schemeClr val="tx2"/>
                </a:solidFill>
              </a:rPr>
              <a:t>66%</a:t>
            </a:r>
            <a:r>
              <a:rPr lang="en-GB" dirty="0" smtClean="0">
                <a:solidFill>
                  <a:schemeClr val="tx2"/>
                </a:solidFill>
              </a:rPr>
              <a:t> </a:t>
            </a:r>
            <a:r>
              <a:rPr lang="en-GB" dirty="0"/>
              <a:t>of women report </a:t>
            </a:r>
            <a:r>
              <a:rPr lang="en-GB" b="1" dirty="0">
                <a:solidFill>
                  <a:schemeClr val="tx2"/>
                </a:solidFill>
              </a:rPr>
              <a:t>at least one problem in accessing health care </a:t>
            </a:r>
            <a:r>
              <a:rPr lang="en-GB" dirty="0"/>
              <a:t>for themselves when sick.</a:t>
            </a:r>
            <a:r>
              <a:rPr lang="en-GB" b="1" dirty="0"/>
              <a:t> </a:t>
            </a:r>
            <a:endParaRPr lang="en-GB" dirty="0"/>
          </a:p>
        </p:txBody>
      </p:sp>
    </p:spTree>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TextBox 1"/>
          <p:cNvSpPr txBox="1">
            <a:spLocks noChangeArrowheads="1"/>
          </p:cNvSpPr>
          <p:nvPr/>
        </p:nvSpPr>
        <p:spPr bwMode="auto">
          <a:xfrm>
            <a:off x="0" y="269875"/>
            <a:ext cx="91440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Mortality</a:t>
            </a:r>
          </a:p>
        </p:txBody>
      </p:sp>
      <p:sp>
        <p:nvSpPr>
          <p:cNvPr id="229379" name="TextBox 2"/>
          <p:cNvSpPr txBox="1">
            <a:spLocks noChangeArrowheads="1"/>
          </p:cNvSpPr>
          <p:nvPr/>
        </p:nvSpPr>
        <p:spPr bwMode="auto">
          <a:xfrm>
            <a:off x="7015163" y="792163"/>
            <a:ext cx="21288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7" name="Content Placeholder 2"/>
          <p:cNvSpPr txBox="1">
            <a:spLocks/>
          </p:cNvSpPr>
          <p:nvPr/>
        </p:nvSpPr>
        <p:spPr bwMode="auto">
          <a:xfrm>
            <a:off x="252413" y="1689100"/>
            <a:ext cx="3976687" cy="355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b="1">
                <a:solidFill>
                  <a:schemeClr val="tx2"/>
                </a:solidFill>
              </a:rPr>
              <a:t>Childhood mortality</a:t>
            </a:r>
          </a:p>
          <a:p>
            <a:pPr eaLnBrk="1" hangingPunct="1">
              <a:lnSpc>
                <a:spcPct val="110000"/>
              </a:lnSpc>
              <a:spcBef>
                <a:spcPct val="0"/>
              </a:spcBef>
              <a:spcAft>
                <a:spcPts val="600"/>
              </a:spcAft>
              <a:buClr>
                <a:schemeClr val="tx1"/>
              </a:buClr>
            </a:pPr>
            <a:r>
              <a:rPr lang="en-GB" altLang="en-US" sz="2800"/>
              <a:t>Adult and maternal mortality</a:t>
            </a:r>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Title 1"/>
          <p:cNvSpPr>
            <a:spLocks noGrp="1"/>
          </p:cNvSpPr>
          <p:nvPr>
            <p:ph type="title"/>
          </p:nvPr>
        </p:nvSpPr>
        <p:spPr/>
        <p:txBody>
          <a:bodyPr/>
          <a:lstStyle/>
          <a:p>
            <a:r>
              <a:rPr lang="en-US" altLang="en-US" smtClean="0"/>
              <a:t>Childhood Mortality Estimates</a:t>
            </a:r>
          </a:p>
        </p:txBody>
      </p:sp>
      <p:sp>
        <p:nvSpPr>
          <p:cNvPr id="3" name="Content Placeholder 2"/>
          <p:cNvSpPr>
            <a:spLocks noGrp="1"/>
          </p:cNvSpPr>
          <p:nvPr>
            <p:ph idx="1"/>
          </p:nvPr>
        </p:nvSpPr>
        <p:spPr>
          <a:xfrm>
            <a:off x="495300" y="1600200"/>
            <a:ext cx="8229600" cy="5257800"/>
          </a:xfrm>
        </p:spPr>
        <p:txBody>
          <a:bodyPr>
            <a:normAutofit/>
          </a:bodyPr>
          <a:lstStyle/>
          <a:p>
            <a:pPr marL="0" indent="0">
              <a:spcBef>
                <a:spcPct val="50000"/>
              </a:spcBef>
              <a:buClr>
                <a:schemeClr val="accent4"/>
              </a:buClr>
              <a:buFont typeface="Arial" panose="020B0604020202020204" pitchFamily="34" charset="0"/>
              <a:buNone/>
              <a:defRPr/>
            </a:pPr>
            <a:r>
              <a:rPr lang="en-US" sz="2800" b="1" dirty="0">
                <a:ln w="12700">
                  <a:noFill/>
                  <a:prstDash val="solid"/>
                </a:ln>
              </a:rPr>
              <a:t>Neonatal mortality</a:t>
            </a:r>
          </a:p>
          <a:p>
            <a:pPr marL="457200" lvl="1" indent="0">
              <a:lnSpc>
                <a:spcPct val="70000"/>
              </a:lnSpc>
              <a:spcBef>
                <a:spcPct val="50000"/>
              </a:spcBef>
              <a:buClr>
                <a:schemeClr val="tx1"/>
              </a:buClr>
              <a:buFont typeface="Arial" panose="020B0604020202020204" pitchFamily="34" charset="0"/>
              <a:buNone/>
              <a:defRPr/>
            </a:pPr>
            <a:r>
              <a:rPr lang="en-US" sz="2000" dirty="0"/>
              <a:t>Probability of dying in the first month of life</a:t>
            </a:r>
          </a:p>
          <a:p>
            <a:pPr marL="0" indent="0">
              <a:lnSpc>
                <a:spcPct val="70000"/>
              </a:lnSpc>
              <a:spcBef>
                <a:spcPct val="50000"/>
              </a:spcBef>
              <a:buClr>
                <a:schemeClr val="accent4"/>
              </a:buClr>
              <a:buFont typeface="Arial" panose="020B0604020202020204" pitchFamily="34" charset="0"/>
              <a:buNone/>
              <a:defRPr/>
            </a:pPr>
            <a:r>
              <a:rPr lang="en-US" sz="2800" b="1" dirty="0" err="1" smtClean="0">
                <a:ln w="12700">
                  <a:noFill/>
                  <a:prstDash val="solid"/>
                </a:ln>
              </a:rPr>
              <a:t>Postneonatal</a:t>
            </a:r>
            <a:r>
              <a:rPr lang="en-US" sz="2800" b="1" dirty="0" smtClean="0">
                <a:ln w="12700">
                  <a:noFill/>
                  <a:prstDash val="solid"/>
                </a:ln>
              </a:rPr>
              <a:t> </a:t>
            </a:r>
            <a:r>
              <a:rPr lang="en-US" sz="2800" b="1" dirty="0">
                <a:ln w="12700">
                  <a:noFill/>
                  <a:prstDash val="solid"/>
                </a:ln>
              </a:rPr>
              <a:t>mortality</a:t>
            </a:r>
          </a:p>
          <a:p>
            <a:pPr marL="457200" lvl="1" indent="0">
              <a:lnSpc>
                <a:spcPct val="70000"/>
              </a:lnSpc>
              <a:spcBef>
                <a:spcPct val="50000"/>
              </a:spcBef>
              <a:buClr>
                <a:schemeClr val="tx1"/>
              </a:buClr>
              <a:buFont typeface="Arial" panose="020B0604020202020204" pitchFamily="34" charset="0"/>
              <a:buNone/>
              <a:defRPr/>
            </a:pPr>
            <a:r>
              <a:rPr lang="en-US" sz="2000" dirty="0"/>
              <a:t>Probability of dying between one month and first birthday</a:t>
            </a:r>
          </a:p>
          <a:p>
            <a:pPr marL="0" indent="0">
              <a:lnSpc>
                <a:spcPct val="70000"/>
              </a:lnSpc>
              <a:spcBef>
                <a:spcPct val="50000"/>
              </a:spcBef>
              <a:buClr>
                <a:schemeClr val="accent4"/>
              </a:buClr>
              <a:buFont typeface="Arial" panose="020B0604020202020204" pitchFamily="34" charset="0"/>
              <a:buNone/>
              <a:defRPr/>
            </a:pPr>
            <a:r>
              <a:rPr lang="en-US" sz="2800" b="1" dirty="0" smtClean="0">
                <a:ln w="12700">
                  <a:noFill/>
                  <a:prstDash val="solid"/>
                </a:ln>
              </a:rPr>
              <a:t>Infant </a:t>
            </a:r>
            <a:r>
              <a:rPr lang="en-US" sz="2800" b="1" dirty="0">
                <a:ln w="12700">
                  <a:noFill/>
                  <a:prstDash val="solid"/>
                </a:ln>
              </a:rPr>
              <a:t>mortality</a:t>
            </a:r>
          </a:p>
          <a:p>
            <a:pPr marL="457200" lvl="1" indent="0">
              <a:lnSpc>
                <a:spcPct val="70000"/>
              </a:lnSpc>
              <a:spcBef>
                <a:spcPct val="50000"/>
              </a:spcBef>
              <a:buClr>
                <a:schemeClr val="tx1"/>
              </a:buClr>
              <a:buFont typeface="Arial" panose="020B0604020202020204" pitchFamily="34" charset="0"/>
              <a:buNone/>
              <a:defRPr/>
            </a:pPr>
            <a:r>
              <a:rPr lang="en-US" sz="2000" dirty="0"/>
              <a:t>Probability of dying before the first birthday</a:t>
            </a:r>
          </a:p>
          <a:p>
            <a:pPr marL="0" indent="0">
              <a:lnSpc>
                <a:spcPct val="70000"/>
              </a:lnSpc>
              <a:spcBef>
                <a:spcPct val="50000"/>
              </a:spcBef>
              <a:buClr>
                <a:schemeClr val="accent4"/>
              </a:buClr>
              <a:buFont typeface="Arial" panose="020B0604020202020204" pitchFamily="34" charset="0"/>
              <a:buNone/>
              <a:defRPr/>
            </a:pPr>
            <a:r>
              <a:rPr lang="en-US" sz="2800" b="1" dirty="0" smtClean="0">
                <a:ln w="12700">
                  <a:noFill/>
                  <a:prstDash val="solid"/>
                </a:ln>
              </a:rPr>
              <a:t>Child </a:t>
            </a:r>
            <a:r>
              <a:rPr lang="en-US" sz="2800" b="1" dirty="0">
                <a:ln w="12700">
                  <a:noFill/>
                  <a:prstDash val="solid"/>
                </a:ln>
              </a:rPr>
              <a:t>mortality</a:t>
            </a:r>
          </a:p>
          <a:p>
            <a:pPr marL="457200" lvl="1" indent="0">
              <a:lnSpc>
                <a:spcPct val="70000"/>
              </a:lnSpc>
              <a:spcBef>
                <a:spcPct val="50000"/>
              </a:spcBef>
              <a:buClr>
                <a:schemeClr val="tx1"/>
              </a:buClr>
              <a:buFont typeface="Arial" panose="020B0604020202020204" pitchFamily="34" charset="0"/>
              <a:buNone/>
              <a:defRPr/>
            </a:pPr>
            <a:r>
              <a:rPr lang="en-US" sz="2000" dirty="0"/>
              <a:t>Probability of dying between age one and five</a:t>
            </a:r>
          </a:p>
          <a:p>
            <a:pPr marL="0" indent="0">
              <a:lnSpc>
                <a:spcPct val="70000"/>
              </a:lnSpc>
              <a:spcBef>
                <a:spcPct val="50000"/>
              </a:spcBef>
              <a:buClr>
                <a:schemeClr val="accent4"/>
              </a:buClr>
              <a:buFont typeface="Arial" panose="020B0604020202020204" pitchFamily="34" charset="0"/>
              <a:buNone/>
              <a:defRPr/>
            </a:pPr>
            <a:r>
              <a:rPr lang="en-US" sz="2800" b="1" dirty="0" smtClean="0">
                <a:ln w="12700">
                  <a:noFill/>
                  <a:prstDash val="solid"/>
                </a:ln>
              </a:rPr>
              <a:t>Under-5 </a:t>
            </a:r>
            <a:r>
              <a:rPr lang="en-US" sz="2800" b="1" dirty="0">
                <a:ln w="12700">
                  <a:noFill/>
                  <a:prstDash val="solid"/>
                </a:ln>
              </a:rPr>
              <a:t>mortality</a:t>
            </a:r>
          </a:p>
          <a:p>
            <a:pPr marL="457200" lvl="1" indent="0">
              <a:lnSpc>
                <a:spcPct val="70000"/>
              </a:lnSpc>
              <a:spcBef>
                <a:spcPct val="50000"/>
              </a:spcBef>
              <a:buClr>
                <a:schemeClr val="tx1"/>
              </a:buClr>
              <a:buFont typeface="Arial" panose="020B0604020202020204" pitchFamily="34" charset="0"/>
              <a:buNone/>
              <a:defRPr/>
            </a:pPr>
            <a:r>
              <a:rPr lang="en-US" sz="2000" dirty="0"/>
              <a:t>Probability of dying before the fifth birthday</a:t>
            </a:r>
          </a:p>
          <a:p>
            <a:pPr marL="0" indent="0" algn="ctr">
              <a:lnSpc>
                <a:spcPct val="120000"/>
              </a:lnSpc>
              <a:spcBef>
                <a:spcPts val="0"/>
              </a:spcBef>
              <a:spcAft>
                <a:spcPts val="600"/>
              </a:spcAft>
              <a:buFont typeface="Arial" panose="020B0604020202020204" pitchFamily="34" charset="0"/>
              <a:buNone/>
              <a:defRPr/>
            </a:pPr>
            <a:endParaRPr lang="en-GB" dirty="0"/>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Title 1"/>
          <p:cNvSpPr>
            <a:spLocks noGrp="1"/>
          </p:cNvSpPr>
          <p:nvPr>
            <p:ph type="title"/>
          </p:nvPr>
        </p:nvSpPr>
        <p:spPr/>
        <p:txBody>
          <a:bodyPr/>
          <a:lstStyle/>
          <a:p>
            <a:pPr eaLnBrk="1" hangingPunct="1"/>
            <a:r>
              <a:rPr lang="en-US" altLang="en-US" smtClean="0"/>
              <a:t>Childhood Mortality</a:t>
            </a:r>
          </a:p>
        </p:txBody>
      </p:sp>
      <p:graphicFrame>
        <p:nvGraphicFramePr>
          <p:cNvPr id="235523" name="Content Placeholder 10"/>
          <p:cNvGraphicFramePr>
            <a:graphicFrameLocks noGrp="1"/>
          </p:cNvGraphicFramePr>
          <p:nvPr>
            <p:ph idx="1"/>
          </p:nvPr>
        </p:nvGraphicFramePr>
        <p:xfrm>
          <a:off x="419100" y="1614488"/>
          <a:ext cx="8331200" cy="5294312"/>
        </p:xfrm>
        <a:graphic>
          <a:graphicData uri="http://schemas.openxmlformats.org/presentationml/2006/ole">
            <mc:AlternateContent xmlns:mc="http://schemas.openxmlformats.org/markup-compatibility/2006">
              <mc:Choice xmlns:v="urn:schemas-microsoft-com:vml" Requires="v">
                <p:oleObj spid="_x0000_s235530" name="Chart" r:id="rId4" imgW="8340051" imgH="5303980" progId="Excel.Chart.8">
                  <p:embed/>
                </p:oleObj>
              </mc:Choice>
              <mc:Fallback>
                <p:oleObj name="Chart" r:id="rId4" imgW="8340051" imgH="530398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100" y="1614488"/>
                        <a:ext cx="8331200"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35524" name="TextBox 3"/>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Deaths per 1,000 live births for the 5-year period before the survey</a:t>
            </a:r>
          </a:p>
        </p:txBody>
      </p:sp>
    </p:spTree>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Title 1"/>
          <p:cNvSpPr>
            <a:spLocks noGrp="1"/>
          </p:cNvSpPr>
          <p:nvPr>
            <p:ph type="title"/>
          </p:nvPr>
        </p:nvSpPr>
        <p:spPr/>
        <p:txBody>
          <a:bodyPr/>
          <a:lstStyle/>
          <a:p>
            <a:r>
              <a:rPr lang="en-US" altLang="en-US" smtClean="0"/>
              <a:t>Childhood Mortality </a:t>
            </a:r>
            <a:br>
              <a:rPr lang="en-US" altLang="en-US" smtClean="0"/>
            </a:br>
            <a:r>
              <a:rPr lang="en-US" altLang="en-US" smtClean="0"/>
              <a:t>by Residence</a:t>
            </a:r>
          </a:p>
        </p:txBody>
      </p:sp>
      <p:graphicFrame>
        <p:nvGraphicFramePr>
          <p:cNvPr id="237571" name="Content Placeholder 10"/>
          <p:cNvGraphicFramePr>
            <a:graphicFrameLocks noGrp="1"/>
          </p:cNvGraphicFramePr>
          <p:nvPr>
            <p:ph idx="1"/>
          </p:nvPr>
        </p:nvGraphicFramePr>
        <p:xfrm>
          <a:off x="419100" y="1509713"/>
          <a:ext cx="8318500" cy="5399087"/>
        </p:xfrm>
        <a:graphic>
          <a:graphicData uri="http://schemas.openxmlformats.org/presentationml/2006/ole">
            <mc:AlternateContent xmlns:mc="http://schemas.openxmlformats.org/markup-compatibility/2006">
              <mc:Choice xmlns:v="urn:schemas-microsoft-com:vml" Requires="v">
                <p:oleObj spid="_x0000_s237578" name="Chart" r:id="rId4" imgW="8327858" imgH="5407621" progId="Excel.Chart.8">
                  <p:embed/>
                </p:oleObj>
              </mc:Choice>
              <mc:Fallback>
                <p:oleObj name="Chart" r:id="rId4" imgW="8327858" imgH="540762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100" y="1509713"/>
                        <a:ext cx="8318500" cy="539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37572" name="TextBox 3"/>
          <p:cNvSpPr txBox="1">
            <a:spLocks noChangeArrowheads="1"/>
          </p:cNvSpPr>
          <p:nvPr/>
        </p:nvSpPr>
        <p:spPr bwMode="auto">
          <a:xfrm>
            <a:off x="0" y="1228725"/>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Deaths per 1,000 live births for the 10-year period before the survey </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altLang="en-US" smtClean="0"/>
              <a:t>Biomarkers</a:t>
            </a:r>
          </a:p>
        </p:txBody>
      </p:sp>
      <p:sp>
        <p:nvSpPr>
          <p:cNvPr id="3" name="Content Placeholder 2"/>
          <p:cNvSpPr>
            <a:spLocks noGrp="1"/>
          </p:cNvSpPr>
          <p:nvPr>
            <p:ph idx="1"/>
          </p:nvPr>
        </p:nvSpPr>
        <p:spPr>
          <a:xfrm>
            <a:off x="628650" y="1584325"/>
            <a:ext cx="8091488" cy="5273675"/>
          </a:xfrm>
        </p:spPr>
        <p:txBody>
          <a:bodyPr>
            <a:normAutofit fontScale="92500" lnSpcReduction="10000"/>
          </a:bodyPr>
          <a:lstStyle/>
          <a:p>
            <a:pPr marL="0" indent="0">
              <a:lnSpc>
                <a:spcPct val="100000"/>
              </a:lnSpc>
              <a:spcBef>
                <a:spcPts val="0"/>
              </a:spcBef>
              <a:spcAft>
                <a:spcPts val="600"/>
              </a:spcAft>
              <a:buFont typeface="Arial" panose="020B0604020202020204" pitchFamily="34" charset="0"/>
              <a:buNone/>
              <a:defRPr/>
            </a:pPr>
            <a:r>
              <a:rPr lang="en-GB" b="1" dirty="0" smtClean="0">
                <a:solidFill>
                  <a:schemeClr val="tx2"/>
                </a:solidFill>
              </a:rPr>
              <a:t>Height </a:t>
            </a:r>
            <a:r>
              <a:rPr lang="en-GB" b="1" dirty="0">
                <a:solidFill>
                  <a:schemeClr val="tx2"/>
                </a:solidFill>
              </a:rPr>
              <a:t>and weight </a:t>
            </a:r>
            <a:r>
              <a:rPr lang="en-GB" b="1" dirty="0" smtClean="0">
                <a:solidFill>
                  <a:schemeClr val="tx2"/>
                </a:solidFill>
              </a:rPr>
              <a:t>measurements:</a:t>
            </a:r>
          </a:p>
          <a:p>
            <a:pPr>
              <a:lnSpc>
                <a:spcPct val="100000"/>
              </a:lnSpc>
              <a:spcBef>
                <a:spcPts val="0"/>
              </a:spcBef>
              <a:spcAft>
                <a:spcPts val="600"/>
              </a:spcAft>
              <a:defRPr/>
            </a:pPr>
            <a:r>
              <a:rPr lang="en-GB" dirty="0" smtClean="0"/>
              <a:t>Children </a:t>
            </a:r>
            <a:r>
              <a:rPr lang="en-GB" dirty="0"/>
              <a:t>under </a:t>
            </a:r>
            <a:r>
              <a:rPr lang="en-GB" dirty="0" smtClean="0"/>
              <a:t>5</a:t>
            </a:r>
            <a:endParaRPr lang="en-GB" dirty="0"/>
          </a:p>
          <a:p>
            <a:pPr>
              <a:lnSpc>
                <a:spcPct val="100000"/>
              </a:lnSpc>
              <a:spcBef>
                <a:spcPts val="0"/>
              </a:spcBef>
              <a:spcAft>
                <a:spcPts val="600"/>
              </a:spcAft>
              <a:defRPr/>
            </a:pPr>
            <a:r>
              <a:rPr lang="en-GB" dirty="0" smtClean="0"/>
              <a:t>Women </a:t>
            </a:r>
            <a:r>
              <a:rPr lang="en-GB" dirty="0"/>
              <a:t>age </a:t>
            </a:r>
            <a:r>
              <a:rPr lang="en-GB" dirty="0" smtClean="0"/>
              <a:t>15-49</a:t>
            </a:r>
          </a:p>
          <a:p>
            <a:pPr marL="0" indent="0">
              <a:lnSpc>
                <a:spcPct val="100000"/>
              </a:lnSpc>
              <a:spcBef>
                <a:spcPts val="0"/>
              </a:spcBef>
              <a:spcAft>
                <a:spcPts val="600"/>
              </a:spcAft>
              <a:buFont typeface="Arial" panose="020B0604020202020204" pitchFamily="34" charset="0"/>
              <a:buNone/>
              <a:defRPr/>
            </a:pPr>
            <a:r>
              <a:rPr lang="en-GB" b="1" dirty="0" smtClean="0">
                <a:solidFill>
                  <a:schemeClr val="tx2"/>
                </a:solidFill>
              </a:rPr>
              <a:t>Anaemia testing:</a:t>
            </a:r>
            <a:endParaRPr lang="en-GB" b="1" dirty="0">
              <a:solidFill>
                <a:schemeClr val="tx2"/>
              </a:solidFill>
            </a:endParaRPr>
          </a:p>
          <a:p>
            <a:pPr>
              <a:lnSpc>
                <a:spcPct val="100000"/>
              </a:lnSpc>
              <a:spcBef>
                <a:spcPts val="0"/>
              </a:spcBef>
              <a:spcAft>
                <a:spcPts val="600"/>
              </a:spcAft>
              <a:defRPr/>
            </a:pPr>
            <a:r>
              <a:rPr lang="en-GB" dirty="0" smtClean="0"/>
              <a:t>Children age 6-59 months</a:t>
            </a:r>
          </a:p>
          <a:p>
            <a:pPr>
              <a:lnSpc>
                <a:spcPct val="100000"/>
              </a:lnSpc>
              <a:spcBef>
                <a:spcPts val="0"/>
              </a:spcBef>
              <a:spcAft>
                <a:spcPts val="600"/>
              </a:spcAft>
              <a:defRPr/>
            </a:pPr>
            <a:r>
              <a:rPr lang="en-GB" dirty="0" smtClean="0"/>
              <a:t>Women </a:t>
            </a:r>
            <a:r>
              <a:rPr lang="en-GB" dirty="0"/>
              <a:t>age </a:t>
            </a:r>
            <a:r>
              <a:rPr lang="en-GB" dirty="0" smtClean="0"/>
              <a:t>15-49</a:t>
            </a:r>
            <a:endParaRPr lang="en-GB" dirty="0"/>
          </a:p>
          <a:p>
            <a:pPr marL="0" indent="0">
              <a:lnSpc>
                <a:spcPct val="100000"/>
              </a:lnSpc>
              <a:spcBef>
                <a:spcPts val="0"/>
              </a:spcBef>
              <a:spcAft>
                <a:spcPts val="600"/>
              </a:spcAft>
              <a:buFont typeface="Arial" panose="020B0604020202020204" pitchFamily="34" charset="0"/>
              <a:buNone/>
              <a:defRPr/>
            </a:pPr>
            <a:r>
              <a:rPr lang="en-GB" b="1" dirty="0" smtClean="0">
                <a:solidFill>
                  <a:schemeClr val="tx2"/>
                </a:solidFill>
              </a:rPr>
              <a:t>Malaria testing:</a:t>
            </a:r>
            <a:endParaRPr lang="en-GB" b="1" dirty="0">
              <a:solidFill>
                <a:schemeClr val="tx2"/>
              </a:solidFill>
            </a:endParaRPr>
          </a:p>
          <a:p>
            <a:pPr>
              <a:lnSpc>
                <a:spcPct val="100000"/>
              </a:lnSpc>
              <a:spcBef>
                <a:spcPts val="0"/>
              </a:spcBef>
              <a:spcAft>
                <a:spcPts val="600"/>
              </a:spcAft>
              <a:defRPr/>
            </a:pPr>
            <a:r>
              <a:rPr lang="en-GB" dirty="0"/>
              <a:t>Children age 6-59 </a:t>
            </a:r>
            <a:r>
              <a:rPr lang="en-GB" dirty="0" smtClean="0"/>
              <a:t>months</a:t>
            </a:r>
          </a:p>
          <a:p>
            <a:pPr marL="0" indent="0">
              <a:lnSpc>
                <a:spcPct val="100000"/>
              </a:lnSpc>
              <a:spcBef>
                <a:spcPts val="0"/>
              </a:spcBef>
              <a:spcAft>
                <a:spcPts val="600"/>
              </a:spcAft>
              <a:buFont typeface="Arial" panose="020B0604020202020204" pitchFamily="34" charset="0"/>
              <a:buNone/>
              <a:defRPr/>
            </a:pPr>
            <a:r>
              <a:rPr lang="en-GB" b="1" dirty="0" smtClean="0">
                <a:solidFill>
                  <a:schemeClr val="tx2"/>
                </a:solidFill>
              </a:rPr>
              <a:t>Urine sample:</a:t>
            </a:r>
            <a:endParaRPr lang="en-GB" b="1" dirty="0">
              <a:solidFill>
                <a:schemeClr val="tx2"/>
              </a:solidFill>
            </a:endParaRPr>
          </a:p>
          <a:p>
            <a:pPr>
              <a:lnSpc>
                <a:spcPct val="100000"/>
              </a:lnSpc>
              <a:spcBef>
                <a:spcPts val="0"/>
              </a:spcBef>
              <a:spcAft>
                <a:spcPts val="600"/>
              </a:spcAft>
              <a:defRPr/>
            </a:pPr>
            <a:r>
              <a:rPr lang="en-GB" dirty="0"/>
              <a:t>Women age 15-49</a:t>
            </a:r>
          </a:p>
          <a:p>
            <a:pPr marL="0" indent="0">
              <a:lnSpc>
                <a:spcPct val="100000"/>
              </a:lnSpc>
              <a:spcBef>
                <a:spcPts val="0"/>
              </a:spcBef>
              <a:spcAft>
                <a:spcPts val="600"/>
              </a:spcAft>
              <a:buFont typeface="Arial" panose="020B0604020202020204" pitchFamily="34" charset="0"/>
              <a:buNone/>
              <a:defRPr/>
            </a:pPr>
            <a:endParaRPr lang="en-GB" b="1" dirty="0"/>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Title 1"/>
          <p:cNvSpPr>
            <a:spLocks noGrp="1"/>
          </p:cNvSpPr>
          <p:nvPr>
            <p:ph type="title"/>
          </p:nvPr>
        </p:nvSpPr>
        <p:spPr/>
        <p:txBody>
          <a:bodyPr/>
          <a:lstStyle/>
          <a:p>
            <a:pPr eaLnBrk="1" hangingPunct="1"/>
            <a:r>
              <a:rPr lang="en-US" altLang="en-US" smtClean="0"/>
              <a:t>Trends in Childhood Mortality</a:t>
            </a:r>
          </a:p>
        </p:txBody>
      </p:sp>
      <p:graphicFrame>
        <p:nvGraphicFramePr>
          <p:cNvPr id="239619" name="Content Placeholder 10"/>
          <p:cNvGraphicFramePr>
            <a:graphicFrameLocks noGrp="1"/>
          </p:cNvGraphicFramePr>
          <p:nvPr>
            <p:ph idx="1"/>
          </p:nvPr>
        </p:nvGraphicFramePr>
        <p:xfrm>
          <a:off x="-50800" y="1509713"/>
          <a:ext cx="9245600" cy="5399087"/>
        </p:xfrm>
        <a:graphic>
          <a:graphicData uri="http://schemas.openxmlformats.org/presentationml/2006/ole">
            <mc:AlternateContent xmlns:mc="http://schemas.openxmlformats.org/markup-compatibility/2006">
              <mc:Choice xmlns:v="urn:schemas-microsoft-com:vml" Requires="v">
                <p:oleObj spid="_x0000_s239626" name="Chart" r:id="rId4" imgW="9254530" imgH="5407621" progId="Excel.Chart.8">
                  <p:embed/>
                </p:oleObj>
              </mc:Choice>
              <mc:Fallback>
                <p:oleObj name="Chart" r:id="rId4" imgW="9254530" imgH="540762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09713"/>
                        <a:ext cx="9245600" cy="5399087"/>
                      </a:xfrm>
                      <a:prstGeom prst="rect">
                        <a:avLst/>
                      </a:prstGeom>
                    </p:spPr>
                  </p:pic>
                </p:oleObj>
              </mc:Fallback>
            </mc:AlternateContent>
          </a:graphicData>
        </a:graphic>
      </p:graphicFrame>
      <p:sp>
        <p:nvSpPr>
          <p:cNvPr id="239620" name="TextBox 3"/>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Deaths per 1,000 live births for the 5-year period before the survey</a:t>
            </a:r>
          </a:p>
        </p:txBody>
      </p:sp>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Title 1"/>
          <p:cNvSpPr>
            <a:spLocks noGrp="1"/>
          </p:cNvSpPr>
          <p:nvPr>
            <p:ph type="title"/>
          </p:nvPr>
        </p:nvSpPr>
        <p:spPr/>
        <p:txBody>
          <a:bodyPr/>
          <a:lstStyle/>
          <a:p>
            <a:r>
              <a:rPr lang="en-US" altLang="en-US" smtClean="0"/>
              <a:t>Maternal Factors Associated with High Risk of Childhood Mortality</a:t>
            </a:r>
          </a:p>
        </p:txBody>
      </p:sp>
      <p:sp>
        <p:nvSpPr>
          <p:cNvPr id="3" name="Content Placeholder 2"/>
          <p:cNvSpPr>
            <a:spLocks noGrp="1"/>
          </p:cNvSpPr>
          <p:nvPr>
            <p:ph idx="1"/>
          </p:nvPr>
        </p:nvSpPr>
        <p:spPr>
          <a:xfrm>
            <a:off x="469900" y="2057400"/>
            <a:ext cx="8255000" cy="4800600"/>
          </a:xfrm>
        </p:spPr>
        <p:txBody>
          <a:bodyPr>
            <a:normAutofit/>
          </a:bodyPr>
          <a:lstStyle/>
          <a:p>
            <a:pPr marL="0" indent="0">
              <a:lnSpc>
                <a:spcPct val="100000"/>
              </a:lnSpc>
              <a:spcBef>
                <a:spcPts val="0"/>
              </a:spcBef>
              <a:spcAft>
                <a:spcPts val="600"/>
              </a:spcAft>
              <a:buClr>
                <a:schemeClr val="accent4"/>
              </a:buClr>
              <a:buFont typeface="Arial" panose="020B0604020202020204" pitchFamily="34" charset="0"/>
              <a:buNone/>
              <a:defRPr/>
            </a:pPr>
            <a:r>
              <a:rPr lang="en-US" sz="2800" b="1" dirty="0" smtClean="0">
                <a:ln w="12700">
                  <a:noFill/>
                  <a:prstDash val="solid"/>
                </a:ln>
              </a:rPr>
              <a:t>Children are at an elevated risk of dying if:</a:t>
            </a:r>
          </a:p>
          <a:p>
            <a:pPr>
              <a:lnSpc>
                <a:spcPct val="100000"/>
              </a:lnSpc>
              <a:spcBef>
                <a:spcPts val="0"/>
              </a:spcBef>
              <a:spcAft>
                <a:spcPts val="600"/>
              </a:spcAft>
              <a:defRPr/>
            </a:pPr>
            <a:r>
              <a:rPr lang="en-US" sz="2800" dirty="0" smtClean="0">
                <a:ln w="12700">
                  <a:noFill/>
                  <a:prstDash val="solid"/>
                </a:ln>
              </a:rPr>
              <a:t>Too short birth interval: less than 24 moths after a previous birth</a:t>
            </a:r>
          </a:p>
          <a:p>
            <a:pPr>
              <a:lnSpc>
                <a:spcPct val="100000"/>
              </a:lnSpc>
              <a:spcBef>
                <a:spcPts val="0"/>
              </a:spcBef>
              <a:spcAft>
                <a:spcPts val="600"/>
              </a:spcAft>
              <a:defRPr/>
            </a:pPr>
            <a:r>
              <a:rPr lang="en-US" sz="2800" dirty="0" smtClean="0">
                <a:ln w="12700">
                  <a:noFill/>
                  <a:prstDash val="solid"/>
                </a:ln>
              </a:rPr>
              <a:t>Mother is “too young” (under 18) or “too old” </a:t>
            </a:r>
            <a:br>
              <a:rPr lang="en-US" sz="2800" dirty="0" smtClean="0">
                <a:ln w="12700">
                  <a:noFill/>
                  <a:prstDash val="solid"/>
                </a:ln>
              </a:rPr>
            </a:br>
            <a:r>
              <a:rPr lang="en-US" sz="2800" dirty="0" smtClean="0">
                <a:ln w="12700">
                  <a:noFill/>
                  <a:prstDash val="solid"/>
                </a:ln>
              </a:rPr>
              <a:t>(over 40)</a:t>
            </a:r>
          </a:p>
          <a:p>
            <a:pPr>
              <a:lnSpc>
                <a:spcPct val="100000"/>
              </a:lnSpc>
              <a:spcBef>
                <a:spcPts val="0"/>
              </a:spcBef>
              <a:spcAft>
                <a:spcPts val="600"/>
              </a:spcAft>
              <a:defRPr/>
            </a:pPr>
            <a:r>
              <a:rPr lang="en-US" sz="2800" dirty="0" smtClean="0">
                <a:ln w="12700">
                  <a:noFill/>
                  <a:prstDash val="solid"/>
                </a:ln>
              </a:rPr>
              <a:t>High birth order: mother has four or more children</a:t>
            </a:r>
            <a:endParaRPr lang="en-US" sz="2800" dirty="0">
              <a:ln w="12700">
                <a:noFill/>
                <a:prstDash val="solid"/>
              </a:ln>
            </a:endParaRPr>
          </a:p>
          <a:p>
            <a:pPr marL="0" indent="0" algn="ctr">
              <a:lnSpc>
                <a:spcPct val="100000"/>
              </a:lnSpc>
              <a:spcBef>
                <a:spcPts val="0"/>
              </a:spcBef>
              <a:spcAft>
                <a:spcPts val="600"/>
              </a:spcAft>
              <a:buFont typeface="Arial" panose="020B0604020202020204" pitchFamily="34" charset="0"/>
              <a:buNone/>
              <a:defRPr/>
            </a:pPr>
            <a:endParaRPr lang="en-GB" dirty="0"/>
          </a:p>
        </p:txBody>
      </p:sp>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Title 1"/>
          <p:cNvSpPr>
            <a:spLocks noGrp="1"/>
          </p:cNvSpPr>
          <p:nvPr>
            <p:ph type="title"/>
          </p:nvPr>
        </p:nvSpPr>
        <p:spPr/>
        <p:txBody>
          <a:bodyPr/>
          <a:lstStyle/>
          <a:p>
            <a:r>
              <a:rPr lang="en-US" altLang="en-US" smtClean="0"/>
              <a:t>Childhood Mortality by </a:t>
            </a:r>
            <a:br>
              <a:rPr lang="en-US" altLang="en-US" smtClean="0"/>
            </a:br>
            <a:r>
              <a:rPr lang="en-US" altLang="en-US" smtClean="0"/>
              <a:t>Previous Birth Interval</a:t>
            </a:r>
          </a:p>
        </p:txBody>
      </p:sp>
      <p:graphicFrame>
        <p:nvGraphicFramePr>
          <p:cNvPr id="243715" name="Content Placeholder 10"/>
          <p:cNvGraphicFramePr>
            <a:graphicFrameLocks noGrp="1"/>
          </p:cNvGraphicFramePr>
          <p:nvPr>
            <p:ph idx="1"/>
          </p:nvPr>
        </p:nvGraphicFramePr>
        <p:xfrm>
          <a:off x="406400" y="1595438"/>
          <a:ext cx="8358188" cy="5313362"/>
        </p:xfrm>
        <a:graphic>
          <a:graphicData uri="http://schemas.openxmlformats.org/presentationml/2006/ole">
            <mc:AlternateContent xmlns:mc="http://schemas.openxmlformats.org/markup-compatibility/2006">
              <mc:Choice xmlns:v="urn:schemas-microsoft-com:vml" Requires="v">
                <p:oleObj spid="_x0000_s243722" name="Chart" r:id="rId4" imgW="8364437" imgH="5322269" progId="Excel.Chart.8">
                  <p:embed/>
                </p:oleObj>
              </mc:Choice>
              <mc:Fallback>
                <p:oleObj name="Chart" r:id="rId4" imgW="8364437" imgH="5322269"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595438"/>
                        <a:ext cx="8358188" cy="531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43716" name="TextBox 3"/>
          <p:cNvSpPr txBox="1">
            <a:spLocks noChangeArrowheads="1"/>
          </p:cNvSpPr>
          <p:nvPr/>
        </p:nvSpPr>
        <p:spPr bwMode="auto">
          <a:xfrm>
            <a:off x="0" y="127635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Deaths per 1,000 live births for the 10-year period before the survey </a:t>
            </a:r>
          </a:p>
        </p:txBody>
      </p:sp>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Title 1"/>
          <p:cNvSpPr>
            <a:spLocks noGrp="1"/>
          </p:cNvSpPr>
          <p:nvPr>
            <p:ph type="title"/>
          </p:nvPr>
        </p:nvSpPr>
        <p:spPr/>
        <p:txBody>
          <a:bodyPr/>
          <a:lstStyle/>
          <a:p>
            <a:r>
              <a:rPr lang="en-US" altLang="en-US" smtClean="0"/>
              <a:t>Childhood Mortality by Birth Order</a:t>
            </a:r>
          </a:p>
        </p:txBody>
      </p:sp>
      <p:graphicFrame>
        <p:nvGraphicFramePr>
          <p:cNvPr id="245763" name="Content Placeholder 10"/>
          <p:cNvGraphicFramePr>
            <a:graphicFrameLocks noGrp="1"/>
          </p:cNvGraphicFramePr>
          <p:nvPr>
            <p:ph idx="1"/>
          </p:nvPr>
        </p:nvGraphicFramePr>
        <p:xfrm>
          <a:off x="446088" y="1474788"/>
          <a:ext cx="8304212" cy="5434012"/>
        </p:xfrm>
        <a:graphic>
          <a:graphicData uri="http://schemas.openxmlformats.org/presentationml/2006/ole">
            <mc:AlternateContent xmlns:mc="http://schemas.openxmlformats.org/markup-compatibility/2006">
              <mc:Choice xmlns:v="urn:schemas-microsoft-com:vml" Requires="v">
                <p:oleObj spid="_x0000_s245770" name="Chart" r:id="rId4" imgW="8309568" imgH="5444200" progId="Excel.Chart.8">
                  <p:embed/>
                </p:oleObj>
              </mc:Choice>
              <mc:Fallback>
                <p:oleObj name="Chart" r:id="rId4" imgW="8309568" imgH="544420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6088" y="1474788"/>
                        <a:ext cx="8304212" cy="543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45764" name="TextBox 3"/>
          <p:cNvSpPr txBox="1">
            <a:spLocks noChangeArrowheads="1"/>
          </p:cNvSpPr>
          <p:nvPr/>
        </p:nvSpPr>
        <p:spPr bwMode="auto">
          <a:xfrm>
            <a:off x="0" y="11557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Deaths per 1,000 live births for the 10-year period before the survey </a:t>
            </a:r>
          </a:p>
        </p:txBody>
      </p:sp>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1" name="Content Placeholder 2"/>
          <p:cNvSpPr txBox="1">
            <a:spLocks/>
          </p:cNvSpPr>
          <p:nvPr/>
        </p:nvSpPr>
        <p:spPr bwMode="auto">
          <a:xfrm>
            <a:off x="252413" y="1689100"/>
            <a:ext cx="3976687" cy="3552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Childhood mortality</a:t>
            </a:r>
          </a:p>
          <a:p>
            <a:pPr eaLnBrk="1" hangingPunct="1">
              <a:lnSpc>
                <a:spcPct val="110000"/>
              </a:lnSpc>
              <a:spcBef>
                <a:spcPct val="0"/>
              </a:spcBef>
              <a:spcAft>
                <a:spcPts val="600"/>
              </a:spcAft>
              <a:buClr>
                <a:schemeClr val="tx1"/>
              </a:buClr>
            </a:pPr>
            <a:r>
              <a:rPr lang="en-GB" altLang="en-US" sz="2800" b="1">
                <a:solidFill>
                  <a:schemeClr val="tx2"/>
                </a:solidFill>
              </a:rPr>
              <a:t>Adult and maternal mortality</a:t>
            </a:r>
          </a:p>
        </p:txBody>
      </p:sp>
    </p:spTree>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Title 1"/>
          <p:cNvSpPr>
            <a:spLocks noGrp="1"/>
          </p:cNvSpPr>
          <p:nvPr>
            <p:ph type="title"/>
          </p:nvPr>
        </p:nvSpPr>
        <p:spPr/>
        <p:txBody>
          <a:bodyPr/>
          <a:lstStyle/>
          <a:p>
            <a:r>
              <a:rPr lang="en-US" altLang="en-US" smtClean="0"/>
              <a:t>Adult Mortality</a:t>
            </a:r>
          </a:p>
        </p:txBody>
      </p:sp>
      <p:sp>
        <p:nvSpPr>
          <p:cNvPr id="3" name="Content Placeholder 2"/>
          <p:cNvSpPr>
            <a:spLocks noGrp="1"/>
          </p:cNvSpPr>
          <p:nvPr>
            <p:ph idx="1"/>
          </p:nvPr>
        </p:nvSpPr>
        <p:spPr>
          <a:xfrm>
            <a:off x="473075" y="1577975"/>
            <a:ext cx="8243888" cy="4598988"/>
          </a:xfrm>
        </p:spPr>
        <p:txBody>
          <a:bodyPr>
            <a:normAutofit/>
          </a:bodyPr>
          <a:lstStyle/>
          <a:p>
            <a:pPr marL="0" indent="0">
              <a:lnSpc>
                <a:spcPct val="100000"/>
              </a:lnSpc>
              <a:spcBef>
                <a:spcPts val="0"/>
              </a:spcBef>
              <a:spcAft>
                <a:spcPts val="600"/>
              </a:spcAft>
              <a:buFont typeface="Arial" panose="020B0604020202020204" pitchFamily="34" charset="0"/>
              <a:buNone/>
              <a:defRPr/>
            </a:pPr>
            <a:r>
              <a:rPr lang="en-GB" dirty="0" smtClean="0"/>
              <a:t>In the </a:t>
            </a:r>
            <a:r>
              <a:rPr lang="en-GB" dirty="0"/>
              <a:t>t</a:t>
            </a:r>
            <a:r>
              <a:rPr lang="en-GB" dirty="0" smtClean="0"/>
              <a:t>en-year period before the survey:</a:t>
            </a:r>
          </a:p>
          <a:p>
            <a:pPr>
              <a:lnSpc>
                <a:spcPct val="100000"/>
              </a:lnSpc>
              <a:spcBef>
                <a:spcPts val="0"/>
              </a:spcBef>
              <a:spcAft>
                <a:spcPts val="600"/>
              </a:spcAft>
              <a:buClr>
                <a:schemeClr val="tx1"/>
              </a:buClr>
              <a:defRPr/>
            </a:pPr>
            <a:r>
              <a:rPr lang="en-GB" sz="3000" b="1" dirty="0" smtClean="0">
                <a:solidFill>
                  <a:schemeClr val="tx2"/>
                </a:solidFill>
              </a:rPr>
              <a:t>4.64</a:t>
            </a:r>
            <a:r>
              <a:rPr lang="en-GB" sz="3000" b="1" dirty="0" smtClean="0"/>
              <a:t> </a:t>
            </a:r>
            <a:r>
              <a:rPr lang="en-GB" sz="3000" dirty="0" smtClean="0"/>
              <a:t>women died per year for every 1,000 women </a:t>
            </a:r>
          </a:p>
          <a:p>
            <a:pPr>
              <a:lnSpc>
                <a:spcPct val="100000"/>
              </a:lnSpc>
              <a:spcBef>
                <a:spcPts val="0"/>
              </a:spcBef>
              <a:spcAft>
                <a:spcPts val="600"/>
              </a:spcAft>
              <a:buClr>
                <a:schemeClr val="tx1"/>
              </a:buClr>
              <a:defRPr/>
            </a:pPr>
            <a:r>
              <a:rPr lang="en-GB" sz="3000" b="1" dirty="0" smtClean="0">
                <a:solidFill>
                  <a:schemeClr val="tx2"/>
                </a:solidFill>
              </a:rPr>
              <a:t>4.29</a:t>
            </a:r>
            <a:r>
              <a:rPr lang="en-GB" sz="3000" dirty="0" smtClean="0"/>
              <a:t> men died per year for every 1,000 men</a:t>
            </a:r>
          </a:p>
          <a:p>
            <a:pPr>
              <a:lnSpc>
                <a:spcPct val="100000"/>
              </a:lnSpc>
              <a:spcBef>
                <a:spcPts val="0"/>
              </a:spcBef>
              <a:spcAft>
                <a:spcPts val="600"/>
              </a:spcAft>
              <a:buClr>
                <a:schemeClr val="tx1"/>
              </a:buClr>
              <a:defRPr/>
            </a:pPr>
            <a:endParaRPr lang="en-GB" sz="3000" dirty="0"/>
          </a:p>
          <a:p>
            <a:pPr marL="0" indent="0">
              <a:lnSpc>
                <a:spcPct val="100000"/>
              </a:lnSpc>
              <a:spcBef>
                <a:spcPts val="0"/>
              </a:spcBef>
              <a:spcAft>
                <a:spcPts val="600"/>
              </a:spcAft>
              <a:buClr>
                <a:schemeClr val="tx1"/>
              </a:buClr>
              <a:buFont typeface="Arial" panose="020B0604020202020204" pitchFamily="34" charset="0"/>
              <a:buNone/>
              <a:defRPr/>
            </a:pPr>
            <a:r>
              <a:rPr lang="en-GB" sz="3000" dirty="0" smtClean="0"/>
              <a:t>For adults age 15, the</a:t>
            </a:r>
            <a:r>
              <a:rPr lang="en-GB" sz="3000" b="1" dirty="0" smtClean="0">
                <a:solidFill>
                  <a:schemeClr val="tx2"/>
                </a:solidFill>
              </a:rPr>
              <a:t> probability of dying before age 50 </a:t>
            </a:r>
            <a:r>
              <a:rPr lang="en-GB" sz="3000" dirty="0" smtClean="0"/>
              <a:t>is </a:t>
            </a:r>
            <a:r>
              <a:rPr lang="en-GB" sz="3000" b="1" dirty="0" smtClean="0">
                <a:solidFill>
                  <a:schemeClr val="tx2"/>
                </a:solidFill>
              </a:rPr>
              <a:t>18% </a:t>
            </a:r>
            <a:r>
              <a:rPr lang="en-GB" sz="3000" dirty="0" smtClean="0"/>
              <a:t>for</a:t>
            </a:r>
            <a:r>
              <a:rPr lang="en-GB" sz="3000" b="1" dirty="0" smtClean="0">
                <a:solidFill>
                  <a:schemeClr val="tx2"/>
                </a:solidFill>
              </a:rPr>
              <a:t> women </a:t>
            </a:r>
            <a:r>
              <a:rPr lang="en-GB" sz="3000" dirty="0" smtClean="0"/>
              <a:t>and </a:t>
            </a:r>
            <a:r>
              <a:rPr lang="en-GB" sz="3000" b="1" dirty="0" smtClean="0">
                <a:solidFill>
                  <a:schemeClr val="tx2"/>
                </a:solidFill>
              </a:rPr>
              <a:t>17% </a:t>
            </a:r>
            <a:r>
              <a:rPr lang="en-GB" sz="3000" dirty="0" smtClean="0"/>
              <a:t>for </a:t>
            </a:r>
            <a:r>
              <a:rPr lang="en-GB" sz="3000" b="1" dirty="0" smtClean="0">
                <a:solidFill>
                  <a:schemeClr val="tx2"/>
                </a:solidFill>
              </a:rPr>
              <a:t>men</a:t>
            </a:r>
            <a:r>
              <a:rPr lang="en-GB" sz="3000" dirty="0" smtClean="0"/>
              <a:t>. </a:t>
            </a:r>
            <a:endParaRPr lang="en-GB" dirty="0"/>
          </a:p>
          <a:p>
            <a:pPr marL="0" indent="0" algn="ctr">
              <a:lnSpc>
                <a:spcPct val="120000"/>
              </a:lnSpc>
              <a:spcBef>
                <a:spcPts val="0"/>
              </a:spcBef>
              <a:spcAft>
                <a:spcPts val="600"/>
              </a:spcAft>
              <a:buFont typeface="Arial" panose="020B0604020202020204" pitchFamily="34" charset="0"/>
              <a:buNone/>
              <a:defRPr/>
            </a:pPr>
            <a:endParaRPr lang="en-GB" dirty="0"/>
          </a:p>
        </p:txBody>
      </p:sp>
    </p:spTree>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Title 1"/>
          <p:cNvSpPr>
            <a:spLocks noGrp="1"/>
          </p:cNvSpPr>
          <p:nvPr>
            <p:ph type="title"/>
          </p:nvPr>
        </p:nvSpPr>
        <p:spPr/>
        <p:txBody>
          <a:bodyPr/>
          <a:lstStyle/>
          <a:p>
            <a:pPr eaLnBrk="1" hangingPunct="1"/>
            <a:r>
              <a:rPr lang="en-US" altLang="en-US" smtClean="0"/>
              <a:t>Maternal Mortality</a:t>
            </a:r>
          </a:p>
        </p:txBody>
      </p:sp>
      <p:sp>
        <p:nvSpPr>
          <p:cNvPr id="3" name="Content Placeholder 2"/>
          <p:cNvSpPr>
            <a:spLocks noGrp="1"/>
          </p:cNvSpPr>
          <p:nvPr>
            <p:ph idx="1"/>
          </p:nvPr>
        </p:nvSpPr>
        <p:spPr>
          <a:xfrm>
            <a:off x="1254125" y="1841500"/>
            <a:ext cx="6673850" cy="4335463"/>
          </a:xfrm>
        </p:spPr>
        <p:txBody>
          <a:bodyPr rtlCol="0">
            <a:normAutofit lnSpcReduction="10000"/>
          </a:bodyPr>
          <a:lstStyle/>
          <a:p>
            <a:pPr marL="0" indent="0" algn="ctr" eaLnBrk="1" fontAlgn="auto" hangingPunct="1">
              <a:lnSpc>
                <a:spcPct val="100000"/>
              </a:lnSpc>
              <a:spcBef>
                <a:spcPts val="0"/>
              </a:spcBef>
              <a:spcAft>
                <a:spcPts val="600"/>
              </a:spcAft>
              <a:buFont typeface="Arial" panose="020B0604020202020204" pitchFamily="34" charset="0"/>
              <a:buNone/>
              <a:defRPr/>
            </a:pPr>
            <a:r>
              <a:rPr lang="en-GB" b="1" dirty="0" smtClean="0">
                <a:solidFill>
                  <a:schemeClr val="tx2"/>
                </a:solidFill>
              </a:rPr>
              <a:t>Maternal mortality</a:t>
            </a:r>
            <a:r>
              <a:rPr lang="en-GB" dirty="0">
                <a:solidFill>
                  <a:schemeClr val="tx2"/>
                </a:solidFill>
              </a:rPr>
              <a:t> </a:t>
            </a:r>
            <a:r>
              <a:rPr lang="en-GB" dirty="0" smtClean="0"/>
              <a:t>includes all deaths that occur to women during </a:t>
            </a:r>
            <a:r>
              <a:rPr lang="en-GB" b="1" dirty="0" smtClean="0">
                <a:solidFill>
                  <a:schemeClr val="tx2"/>
                </a:solidFill>
              </a:rPr>
              <a:t>pregnancy, during birth, </a:t>
            </a:r>
            <a:r>
              <a:rPr lang="en-GB" dirty="0" smtClean="0"/>
              <a:t>and</a:t>
            </a:r>
            <a:r>
              <a:rPr lang="en-GB" dirty="0" smtClean="0">
                <a:solidFill>
                  <a:schemeClr val="tx2"/>
                </a:solidFill>
              </a:rPr>
              <a:t> </a:t>
            </a:r>
            <a:r>
              <a:rPr lang="en-GB" b="1" dirty="0" smtClean="0">
                <a:solidFill>
                  <a:schemeClr val="tx2"/>
                </a:solidFill>
              </a:rPr>
              <a:t>up to 2 months after birth</a:t>
            </a:r>
            <a:r>
              <a:rPr lang="en-GB" dirty="0" smtClean="0">
                <a:solidFill>
                  <a:schemeClr val="accent5"/>
                </a:solidFill>
              </a:rPr>
              <a:t> </a:t>
            </a:r>
            <a:r>
              <a:rPr lang="en-GB" dirty="0" smtClean="0"/>
              <a:t>or the end of the pregnancy. </a:t>
            </a:r>
          </a:p>
          <a:p>
            <a:pPr marL="0" indent="0" algn="ctr" eaLnBrk="1" fontAlgn="auto" hangingPunct="1">
              <a:lnSpc>
                <a:spcPct val="100000"/>
              </a:lnSpc>
              <a:spcBef>
                <a:spcPts val="0"/>
              </a:spcBef>
              <a:spcAft>
                <a:spcPts val="600"/>
              </a:spcAft>
              <a:buFont typeface="Arial" panose="020B0604020202020204" pitchFamily="34" charset="0"/>
              <a:buNone/>
              <a:defRPr/>
            </a:pPr>
            <a:endParaRPr lang="en-GB" b="1" dirty="0"/>
          </a:p>
          <a:p>
            <a:pPr marL="0" indent="0" algn="ctr" eaLnBrk="1" fontAlgn="auto" hangingPunct="1">
              <a:lnSpc>
                <a:spcPct val="100000"/>
              </a:lnSpc>
              <a:spcBef>
                <a:spcPts val="0"/>
              </a:spcBef>
              <a:spcAft>
                <a:spcPts val="600"/>
              </a:spcAft>
              <a:buFont typeface="Arial" panose="020B0604020202020204" pitchFamily="34" charset="0"/>
              <a:buNone/>
              <a:defRPr/>
            </a:pPr>
            <a:r>
              <a:rPr lang="en-GB" dirty="0"/>
              <a:t>Maternal mortality ratio (MMR) for the 5-year period before the survey =</a:t>
            </a:r>
            <a:br>
              <a:rPr lang="en-GB" dirty="0"/>
            </a:br>
            <a:r>
              <a:rPr lang="en-GB" b="1" dirty="0" smtClean="0">
                <a:solidFill>
                  <a:schemeClr val="tx2"/>
                </a:solidFill>
              </a:rPr>
              <a:t>556 deaths </a:t>
            </a:r>
            <a:r>
              <a:rPr lang="en-GB" b="1" dirty="0">
                <a:solidFill>
                  <a:schemeClr val="tx2"/>
                </a:solidFill>
              </a:rPr>
              <a:t>per 100,000 live births</a:t>
            </a:r>
          </a:p>
          <a:p>
            <a:pPr marL="0" indent="0" algn="ctr" eaLnBrk="1" fontAlgn="auto" hangingPunct="1">
              <a:lnSpc>
                <a:spcPct val="100000"/>
              </a:lnSpc>
              <a:spcBef>
                <a:spcPts val="0"/>
              </a:spcBef>
              <a:spcAft>
                <a:spcPts val="600"/>
              </a:spcAft>
              <a:buFont typeface="Arial" panose="020B0604020202020204" pitchFamily="34" charset="0"/>
              <a:buNone/>
              <a:defRPr/>
            </a:pPr>
            <a:endParaRPr lang="en-GB" dirty="0"/>
          </a:p>
          <a:p>
            <a:pPr marL="0" indent="0" algn="ctr" eaLnBrk="1" fontAlgn="auto" hangingPunct="1">
              <a:lnSpc>
                <a:spcPct val="100000"/>
              </a:lnSpc>
              <a:spcBef>
                <a:spcPts val="0"/>
              </a:spcBef>
              <a:spcAft>
                <a:spcPts val="600"/>
              </a:spcAft>
              <a:buFont typeface="Arial" panose="020B0604020202020204" pitchFamily="34" charset="0"/>
              <a:buNone/>
              <a:defRPr/>
            </a:pPr>
            <a:endParaRPr lang="en-GB" b="1" dirty="0"/>
          </a:p>
          <a:p>
            <a:pPr marL="0" indent="0" algn="ctr" eaLnBrk="1" fontAlgn="auto" hangingPunct="1">
              <a:lnSpc>
                <a:spcPct val="100000"/>
              </a:lnSpc>
              <a:spcBef>
                <a:spcPts val="0"/>
              </a:spcBef>
              <a:spcAft>
                <a:spcPts val="600"/>
              </a:spcAft>
              <a:buFont typeface="Arial" panose="020B0604020202020204" pitchFamily="34" charset="0"/>
              <a:buNone/>
              <a:defRPr/>
            </a:pPr>
            <a:endParaRPr lang="en-GB" dirty="0"/>
          </a:p>
        </p:txBody>
      </p:sp>
    </p:spTree>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Title 1"/>
          <p:cNvSpPr>
            <a:spLocks noGrp="1"/>
          </p:cNvSpPr>
          <p:nvPr>
            <p:ph type="title"/>
          </p:nvPr>
        </p:nvSpPr>
        <p:spPr/>
        <p:txBody>
          <a:bodyPr/>
          <a:lstStyle/>
          <a:p>
            <a:r>
              <a:rPr lang="en-US" altLang="en-US" smtClean="0"/>
              <a:t>Maternal Mortality Ratio Remains Unchanged</a:t>
            </a:r>
          </a:p>
        </p:txBody>
      </p:sp>
      <p:graphicFrame>
        <p:nvGraphicFramePr>
          <p:cNvPr id="253955" name="Content Placeholder 10"/>
          <p:cNvGraphicFramePr>
            <a:graphicFrameLocks noGrp="1"/>
          </p:cNvGraphicFramePr>
          <p:nvPr>
            <p:ph idx="1"/>
          </p:nvPr>
        </p:nvGraphicFramePr>
        <p:xfrm>
          <a:off x="-50800" y="1765300"/>
          <a:ext cx="9245600" cy="5143500"/>
        </p:xfrm>
        <a:graphic>
          <a:graphicData uri="http://schemas.openxmlformats.org/presentationml/2006/ole">
            <mc:AlternateContent xmlns:mc="http://schemas.openxmlformats.org/markup-compatibility/2006">
              <mc:Choice xmlns:v="urn:schemas-microsoft-com:vml" Requires="v">
                <p:oleObj spid="_x0000_s253962" name="Chart" r:id="rId4" imgW="9254530" imgH="5151566" progId="Excel.Chart.8">
                  <p:embed/>
                </p:oleObj>
              </mc:Choice>
              <mc:Fallback>
                <p:oleObj name="Chart" r:id="rId4" imgW="9254530" imgH="5151566"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765300"/>
                        <a:ext cx="92456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300163"/>
            <a:ext cx="9144000" cy="368300"/>
          </a:xfrm>
          <a:prstGeom prst="rect">
            <a:avLst/>
          </a:prstGeom>
          <a:noFill/>
        </p:spPr>
        <p:txBody>
          <a:bodyPr>
            <a:spAutoFit/>
          </a:bodyPr>
          <a:lstStyle/>
          <a:p>
            <a:pPr algn="ctr">
              <a:defRPr/>
            </a:pPr>
            <a:r>
              <a:rPr lang="en-US" i="1" dirty="0">
                <a:latin typeface="+mn-lt"/>
                <a:cs typeface="Arial" charset="0"/>
              </a:rPr>
              <a:t>Maternal deaths per 100,000 live births</a:t>
            </a:r>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Title 1"/>
          <p:cNvSpPr>
            <a:spLocks noGrp="1"/>
          </p:cNvSpPr>
          <p:nvPr>
            <p:ph type="title"/>
          </p:nvPr>
        </p:nvSpPr>
        <p:spPr>
          <a:xfrm>
            <a:off x="628650" y="0"/>
            <a:ext cx="7886700" cy="1325563"/>
          </a:xfrm>
        </p:spPr>
        <p:txBody>
          <a:bodyPr/>
          <a:lstStyle/>
          <a:p>
            <a:r>
              <a:rPr lang="en-US" altLang="en-US" smtClean="0"/>
              <a:t>Key Findings</a:t>
            </a:r>
          </a:p>
        </p:txBody>
      </p:sp>
      <p:sp>
        <p:nvSpPr>
          <p:cNvPr id="3" name="Content Placeholder 2"/>
          <p:cNvSpPr>
            <a:spLocks noGrp="1"/>
          </p:cNvSpPr>
          <p:nvPr>
            <p:ph idx="1"/>
          </p:nvPr>
        </p:nvSpPr>
        <p:spPr>
          <a:xfrm>
            <a:off x="628650" y="1325563"/>
            <a:ext cx="7886700" cy="5348287"/>
          </a:xfrm>
        </p:spPr>
        <p:txBody>
          <a:bodyPr>
            <a:normAutofit fontScale="92500" lnSpcReduction="20000"/>
          </a:bodyPr>
          <a:lstStyle/>
          <a:p>
            <a:pPr>
              <a:lnSpc>
                <a:spcPct val="110000"/>
              </a:lnSpc>
              <a:spcBef>
                <a:spcPts val="0"/>
              </a:spcBef>
              <a:spcAft>
                <a:spcPts val="600"/>
              </a:spcAft>
              <a:buClr>
                <a:schemeClr val="tx1"/>
              </a:buClr>
              <a:defRPr/>
            </a:pPr>
            <a:r>
              <a:rPr lang="en-GB" dirty="0"/>
              <a:t>Childhood mortality has decreased over the past two decades.  Current </a:t>
            </a:r>
            <a:r>
              <a:rPr lang="en-GB" b="1" dirty="0">
                <a:solidFill>
                  <a:schemeClr val="tx2"/>
                </a:solidFill>
              </a:rPr>
              <a:t>infant mortality rate</a:t>
            </a:r>
            <a:r>
              <a:rPr lang="en-GB" dirty="0">
                <a:solidFill>
                  <a:schemeClr val="tx2"/>
                </a:solidFill>
              </a:rPr>
              <a:t> </a:t>
            </a:r>
            <a:r>
              <a:rPr lang="en-GB" dirty="0"/>
              <a:t>is </a:t>
            </a:r>
            <a:r>
              <a:rPr lang="en-GB" b="1" dirty="0" smtClean="0">
                <a:solidFill>
                  <a:schemeClr val="tx2"/>
                </a:solidFill>
              </a:rPr>
              <a:t>43</a:t>
            </a:r>
            <a:r>
              <a:rPr lang="en-GB" b="1" dirty="0" smtClean="0">
                <a:solidFill>
                  <a:schemeClr val="accent1"/>
                </a:solidFill>
              </a:rPr>
              <a:t> </a:t>
            </a:r>
            <a:r>
              <a:rPr lang="en-GB" dirty="0" smtClean="0"/>
              <a:t>deaths </a:t>
            </a:r>
            <a:r>
              <a:rPr lang="en-GB" dirty="0"/>
              <a:t>per 1,000 live births and </a:t>
            </a:r>
            <a:r>
              <a:rPr lang="en-GB" b="1" dirty="0">
                <a:solidFill>
                  <a:schemeClr val="tx2"/>
                </a:solidFill>
              </a:rPr>
              <a:t>under-5 mortality rate </a:t>
            </a:r>
            <a:r>
              <a:rPr lang="en-GB" dirty="0"/>
              <a:t>is</a:t>
            </a:r>
            <a:r>
              <a:rPr lang="en-GB" dirty="0">
                <a:solidFill>
                  <a:schemeClr val="accent1"/>
                </a:solidFill>
              </a:rPr>
              <a:t> </a:t>
            </a:r>
            <a:r>
              <a:rPr lang="en-GB" b="1" dirty="0" smtClean="0">
                <a:solidFill>
                  <a:schemeClr val="tx2"/>
                </a:solidFill>
              </a:rPr>
              <a:t>67</a:t>
            </a:r>
            <a:r>
              <a:rPr lang="en-GB" dirty="0" smtClean="0">
                <a:solidFill>
                  <a:schemeClr val="accent1"/>
                </a:solidFill>
              </a:rPr>
              <a:t> </a:t>
            </a:r>
            <a:r>
              <a:rPr lang="en-GB" dirty="0"/>
              <a:t>deaths per 1,000 live births.</a:t>
            </a:r>
          </a:p>
          <a:p>
            <a:pPr>
              <a:lnSpc>
                <a:spcPct val="110000"/>
              </a:lnSpc>
              <a:spcBef>
                <a:spcPts val="0"/>
              </a:spcBef>
              <a:spcAft>
                <a:spcPts val="600"/>
              </a:spcAft>
              <a:buClr>
                <a:schemeClr val="tx1"/>
              </a:buClr>
              <a:defRPr/>
            </a:pPr>
            <a:r>
              <a:rPr lang="en-GB" dirty="0"/>
              <a:t>Childhood mortality is generally </a:t>
            </a:r>
            <a:r>
              <a:rPr lang="en-GB" b="1" dirty="0">
                <a:solidFill>
                  <a:schemeClr val="tx2"/>
                </a:solidFill>
              </a:rPr>
              <a:t>higher</a:t>
            </a:r>
            <a:r>
              <a:rPr lang="en-GB" dirty="0">
                <a:solidFill>
                  <a:schemeClr val="tx2"/>
                </a:solidFill>
              </a:rPr>
              <a:t> </a:t>
            </a:r>
            <a:r>
              <a:rPr lang="en-GB" dirty="0"/>
              <a:t>among children of </a:t>
            </a:r>
            <a:r>
              <a:rPr lang="en-GB" b="1" dirty="0">
                <a:solidFill>
                  <a:schemeClr val="tx2"/>
                </a:solidFill>
              </a:rPr>
              <a:t>less educated mothers </a:t>
            </a:r>
            <a:r>
              <a:rPr lang="en-GB" dirty="0"/>
              <a:t>and those </a:t>
            </a:r>
            <a:r>
              <a:rPr lang="en-GB" dirty="0" smtClean="0"/>
              <a:t>in</a:t>
            </a:r>
            <a:r>
              <a:rPr lang="en-GB" b="1" dirty="0" smtClean="0">
                <a:solidFill>
                  <a:schemeClr val="accent1"/>
                </a:solidFill>
              </a:rPr>
              <a:t> </a:t>
            </a:r>
            <a:r>
              <a:rPr lang="en-GB" b="1" dirty="0" smtClean="0">
                <a:solidFill>
                  <a:schemeClr val="tx2"/>
                </a:solidFill>
              </a:rPr>
              <a:t>urban Mainland</a:t>
            </a:r>
            <a:r>
              <a:rPr lang="en-GB" b="1" dirty="0" smtClean="0">
                <a:solidFill>
                  <a:schemeClr val="accent1"/>
                </a:solidFill>
              </a:rPr>
              <a:t> </a:t>
            </a:r>
            <a:r>
              <a:rPr lang="en-GB" dirty="0" smtClean="0"/>
              <a:t>areas. </a:t>
            </a:r>
            <a:endParaRPr lang="en-GB" dirty="0"/>
          </a:p>
          <a:p>
            <a:pPr>
              <a:lnSpc>
                <a:spcPct val="110000"/>
              </a:lnSpc>
              <a:spcBef>
                <a:spcPts val="0"/>
              </a:spcBef>
              <a:spcAft>
                <a:spcPts val="600"/>
              </a:spcAft>
              <a:buClr>
                <a:schemeClr val="tx1"/>
              </a:buClr>
              <a:defRPr/>
            </a:pPr>
            <a:r>
              <a:rPr lang="en-GB" dirty="0"/>
              <a:t>Childhood mortality is </a:t>
            </a:r>
            <a:r>
              <a:rPr lang="en-GB" dirty="0" smtClean="0"/>
              <a:t>much higher </a:t>
            </a:r>
            <a:r>
              <a:rPr lang="en-GB" dirty="0"/>
              <a:t>among children </a:t>
            </a:r>
            <a:r>
              <a:rPr lang="en-GB" b="1" dirty="0">
                <a:solidFill>
                  <a:schemeClr val="tx2"/>
                </a:solidFill>
              </a:rPr>
              <a:t>born less than 2 years after a previous birth</a:t>
            </a:r>
            <a:r>
              <a:rPr lang="en-GB" dirty="0" smtClean="0"/>
              <a:t>.</a:t>
            </a:r>
          </a:p>
          <a:p>
            <a:pPr>
              <a:lnSpc>
                <a:spcPct val="110000"/>
              </a:lnSpc>
              <a:spcBef>
                <a:spcPts val="0"/>
              </a:spcBef>
              <a:spcAft>
                <a:spcPts val="600"/>
              </a:spcAft>
              <a:buClr>
                <a:schemeClr val="tx1"/>
              </a:buClr>
              <a:defRPr/>
            </a:pPr>
            <a:r>
              <a:rPr lang="en-GB" b="1" dirty="0">
                <a:solidFill>
                  <a:schemeClr val="tx2"/>
                </a:solidFill>
              </a:rPr>
              <a:t>Maternal mortality ratio </a:t>
            </a:r>
            <a:r>
              <a:rPr lang="en-GB" dirty="0"/>
              <a:t>is </a:t>
            </a:r>
            <a:r>
              <a:rPr lang="en-GB" b="1" dirty="0" smtClean="0">
                <a:solidFill>
                  <a:schemeClr val="tx2"/>
                </a:solidFill>
              </a:rPr>
              <a:t>556</a:t>
            </a:r>
            <a:r>
              <a:rPr lang="en-GB" b="1" dirty="0" smtClean="0"/>
              <a:t> </a:t>
            </a:r>
            <a:r>
              <a:rPr lang="en-GB" dirty="0"/>
              <a:t>deaths per 100,000 live births</a:t>
            </a:r>
            <a:r>
              <a:rPr lang="en-GB" dirty="0" smtClean="0"/>
              <a:t>.</a:t>
            </a:r>
            <a:endParaRPr lang="en-GB" dirty="0"/>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TextBox 1"/>
          <p:cNvSpPr txBox="1">
            <a:spLocks noChangeArrowheads="1"/>
          </p:cNvSpPr>
          <p:nvPr/>
        </p:nvSpPr>
        <p:spPr bwMode="auto">
          <a:xfrm>
            <a:off x="0" y="307975"/>
            <a:ext cx="91440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Nutrition</a:t>
            </a:r>
          </a:p>
        </p:txBody>
      </p:sp>
      <p:sp>
        <p:nvSpPr>
          <p:cNvPr id="258051" name="TextBox 2"/>
          <p:cNvSpPr txBox="1">
            <a:spLocks noChangeArrowheads="1"/>
          </p:cNvSpPr>
          <p:nvPr/>
        </p:nvSpPr>
        <p:spPr bwMode="auto">
          <a:xfrm>
            <a:off x="7015163" y="792163"/>
            <a:ext cx="21288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altLang="en-US" smtClean="0"/>
              <a:t>Pretest and Main Survey Training</a:t>
            </a:r>
          </a:p>
        </p:txBody>
      </p:sp>
      <p:sp>
        <p:nvSpPr>
          <p:cNvPr id="25603" name="Content Placeholder 2"/>
          <p:cNvSpPr>
            <a:spLocks noGrp="1"/>
          </p:cNvSpPr>
          <p:nvPr>
            <p:ph idx="1"/>
          </p:nvPr>
        </p:nvSpPr>
        <p:spPr>
          <a:xfrm>
            <a:off x="457200" y="1600200"/>
            <a:ext cx="8240713" cy="5257800"/>
          </a:xfrm>
        </p:spPr>
        <p:txBody>
          <a:bodyPr/>
          <a:lstStyle/>
          <a:p>
            <a:pPr>
              <a:lnSpc>
                <a:spcPct val="100000"/>
              </a:lnSpc>
              <a:spcBef>
                <a:spcPct val="0"/>
              </a:spcBef>
              <a:spcAft>
                <a:spcPts val="600"/>
              </a:spcAft>
              <a:buClr>
                <a:schemeClr val="tx1"/>
              </a:buClr>
            </a:pPr>
            <a:r>
              <a:rPr lang="en-GB" altLang="en-US" b="1" smtClean="0">
                <a:solidFill>
                  <a:schemeClr val="tx2"/>
                </a:solidFill>
              </a:rPr>
              <a:t>Pretest: </a:t>
            </a:r>
            <a:r>
              <a:rPr lang="en-GB" altLang="en-US" smtClean="0">
                <a:solidFill>
                  <a:schemeClr val="accent1"/>
                </a:solidFill>
              </a:rPr>
              <a:t/>
            </a:r>
            <a:br>
              <a:rPr lang="en-GB" altLang="en-US" smtClean="0">
                <a:solidFill>
                  <a:schemeClr val="accent1"/>
                </a:solidFill>
              </a:rPr>
            </a:br>
            <a:r>
              <a:rPr lang="en-GB" altLang="en-US" smtClean="0"/>
              <a:t>Training from May 20 to June 18, 2015, with 16 individuals in 2 rural and 2 urban enumeration areas</a:t>
            </a:r>
          </a:p>
          <a:p>
            <a:pPr>
              <a:lnSpc>
                <a:spcPct val="100000"/>
              </a:lnSpc>
              <a:spcBef>
                <a:spcPct val="0"/>
              </a:spcBef>
              <a:spcAft>
                <a:spcPts val="600"/>
              </a:spcAft>
              <a:buClr>
                <a:schemeClr val="tx1"/>
              </a:buClr>
            </a:pPr>
            <a:r>
              <a:rPr lang="en-GB" altLang="en-US" b="1" smtClean="0">
                <a:solidFill>
                  <a:schemeClr val="tx2"/>
                </a:solidFill>
              </a:rPr>
              <a:t>Main Survey Training: </a:t>
            </a:r>
            <a:r>
              <a:rPr lang="en-GB" altLang="en-US" smtClean="0">
                <a:solidFill>
                  <a:schemeClr val="accent1"/>
                </a:solidFill>
              </a:rPr>
              <a:t/>
            </a:r>
            <a:br>
              <a:rPr lang="en-GB" altLang="en-US" smtClean="0">
                <a:solidFill>
                  <a:schemeClr val="accent1"/>
                </a:solidFill>
              </a:rPr>
            </a:br>
            <a:r>
              <a:rPr lang="en-GB" altLang="en-US" smtClean="0"/>
              <a:t>Training from July 20 to August 21, 2015, with </a:t>
            </a:r>
            <a:r>
              <a:rPr lang="en-GB" altLang="en-US" b="1" smtClean="0">
                <a:solidFill>
                  <a:schemeClr val="tx2"/>
                </a:solidFill>
              </a:rPr>
              <a:t>134 fieldworkers</a:t>
            </a:r>
          </a:p>
        </p:txBody>
      </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413" y="1628775"/>
            <a:ext cx="3976687" cy="3532188"/>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defRPr/>
            </a:pPr>
            <a:r>
              <a:rPr lang="en-GB" sz="2800" b="1" dirty="0" smtClean="0">
                <a:solidFill>
                  <a:schemeClr val="tx2"/>
                </a:solidFill>
              </a:rPr>
              <a:t>Breastfeeding and Infant and Young Child Feeding Practices (IYCF)</a:t>
            </a:r>
          </a:p>
          <a:p>
            <a:pPr>
              <a:lnSpc>
                <a:spcPct val="110000"/>
              </a:lnSpc>
              <a:spcBef>
                <a:spcPts val="0"/>
              </a:spcBef>
              <a:spcAft>
                <a:spcPts val="600"/>
              </a:spcAft>
              <a:buClr>
                <a:schemeClr val="tx1"/>
              </a:buClr>
              <a:defRPr/>
            </a:pPr>
            <a:r>
              <a:rPr lang="en-GB" sz="2800" dirty="0" smtClean="0"/>
              <a:t>Anaemia</a:t>
            </a:r>
          </a:p>
          <a:p>
            <a:pPr>
              <a:lnSpc>
                <a:spcPct val="110000"/>
              </a:lnSpc>
              <a:spcBef>
                <a:spcPts val="0"/>
              </a:spcBef>
              <a:spcAft>
                <a:spcPts val="600"/>
              </a:spcAft>
              <a:buClr>
                <a:schemeClr val="tx1"/>
              </a:buClr>
              <a:defRPr/>
            </a:pPr>
            <a:r>
              <a:rPr lang="en-GB" sz="2800" dirty="0" smtClean="0"/>
              <a:t>Micronutrient intake</a:t>
            </a:r>
          </a:p>
          <a:p>
            <a:pPr>
              <a:lnSpc>
                <a:spcPct val="110000"/>
              </a:lnSpc>
              <a:spcBef>
                <a:spcPts val="0"/>
              </a:spcBef>
              <a:spcAft>
                <a:spcPts val="600"/>
              </a:spcAft>
              <a:buClr>
                <a:schemeClr val="tx1"/>
              </a:buClr>
              <a:defRPr/>
            </a:pPr>
            <a:r>
              <a:rPr lang="en-GB" sz="2800" dirty="0" smtClean="0"/>
              <a:t>Nutritional status of children and women</a:t>
            </a:r>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Title 1"/>
          <p:cNvSpPr>
            <a:spLocks noGrp="1"/>
          </p:cNvSpPr>
          <p:nvPr>
            <p:ph type="title"/>
          </p:nvPr>
        </p:nvSpPr>
        <p:spPr/>
        <p:txBody>
          <a:bodyPr/>
          <a:lstStyle/>
          <a:p>
            <a:r>
              <a:rPr lang="en-US" altLang="en-US" smtClean="0"/>
              <a:t>Early Breastfeeding</a:t>
            </a:r>
          </a:p>
        </p:txBody>
      </p:sp>
      <p:sp>
        <p:nvSpPr>
          <p:cNvPr id="262147" name="Content Placeholder 2"/>
          <p:cNvSpPr>
            <a:spLocks noGrp="1"/>
          </p:cNvSpPr>
          <p:nvPr>
            <p:ph idx="1"/>
          </p:nvPr>
        </p:nvSpPr>
        <p:spPr>
          <a:xfrm>
            <a:off x="495300" y="1611313"/>
            <a:ext cx="8229600" cy="5246687"/>
          </a:xfrm>
        </p:spPr>
        <p:txBody>
          <a:bodyPr/>
          <a:lstStyle/>
          <a:p>
            <a:pPr>
              <a:lnSpc>
                <a:spcPct val="110000"/>
              </a:lnSpc>
              <a:spcBef>
                <a:spcPct val="0"/>
              </a:spcBef>
              <a:spcAft>
                <a:spcPts val="600"/>
              </a:spcAft>
              <a:buClr>
                <a:schemeClr val="tx1"/>
              </a:buClr>
            </a:pPr>
            <a:r>
              <a:rPr lang="en-GB" altLang="en-US" sz="3000" smtClean="0"/>
              <a:t>Provides a newborn with </a:t>
            </a:r>
            <a:r>
              <a:rPr lang="en-GB" altLang="en-US" sz="3000" b="1" smtClean="0">
                <a:solidFill>
                  <a:schemeClr val="tx2"/>
                </a:solidFill>
              </a:rPr>
              <a:t>colostrum</a:t>
            </a:r>
            <a:r>
              <a:rPr lang="en-GB" altLang="en-US" sz="3000" smtClean="0"/>
              <a:t>, a key supplement for the infant’s immune system.</a:t>
            </a:r>
          </a:p>
          <a:p>
            <a:pPr>
              <a:lnSpc>
                <a:spcPct val="110000"/>
              </a:lnSpc>
              <a:spcBef>
                <a:spcPct val="0"/>
              </a:spcBef>
              <a:spcAft>
                <a:spcPts val="600"/>
              </a:spcAft>
              <a:buClr>
                <a:schemeClr val="tx1"/>
              </a:buClr>
            </a:pPr>
            <a:r>
              <a:rPr lang="en-GB" altLang="en-US" sz="3000" b="1" smtClean="0">
                <a:solidFill>
                  <a:schemeClr val="tx2"/>
                </a:solidFill>
              </a:rPr>
              <a:t>51%</a:t>
            </a:r>
            <a:r>
              <a:rPr lang="en-GB" altLang="en-US" sz="3000" smtClean="0">
                <a:solidFill>
                  <a:schemeClr val="tx2"/>
                </a:solidFill>
              </a:rPr>
              <a:t> </a:t>
            </a:r>
            <a:r>
              <a:rPr lang="en-GB" altLang="en-US" sz="3000" smtClean="0"/>
              <a:t>of newborns are breastfed within the </a:t>
            </a:r>
            <a:r>
              <a:rPr lang="en-GB" altLang="en-US" sz="3000" b="1" smtClean="0">
                <a:solidFill>
                  <a:schemeClr val="tx2"/>
                </a:solidFill>
              </a:rPr>
              <a:t>first hour</a:t>
            </a:r>
            <a:r>
              <a:rPr lang="en-GB" altLang="en-US" sz="3000" smtClean="0">
                <a:solidFill>
                  <a:schemeClr val="tx2"/>
                </a:solidFill>
              </a:rPr>
              <a:t> </a:t>
            </a:r>
            <a:r>
              <a:rPr lang="en-GB" altLang="en-US" sz="3000" smtClean="0"/>
              <a:t>of life, and </a:t>
            </a:r>
            <a:r>
              <a:rPr lang="en-GB" altLang="en-US" sz="3000" b="1" smtClean="0">
                <a:solidFill>
                  <a:schemeClr val="tx2"/>
                </a:solidFill>
              </a:rPr>
              <a:t>93%</a:t>
            </a:r>
            <a:r>
              <a:rPr lang="en-GB" altLang="en-US" sz="3000" smtClean="0">
                <a:solidFill>
                  <a:schemeClr val="tx2"/>
                </a:solidFill>
              </a:rPr>
              <a:t> </a:t>
            </a:r>
            <a:r>
              <a:rPr lang="en-GB" altLang="en-US" sz="3000" smtClean="0"/>
              <a:t>within the </a:t>
            </a:r>
            <a:r>
              <a:rPr lang="en-GB" altLang="en-US" sz="3000" b="1" smtClean="0">
                <a:solidFill>
                  <a:schemeClr val="tx2"/>
                </a:solidFill>
              </a:rPr>
              <a:t>first day</a:t>
            </a:r>
            <a:r>
              <a:rPr lang="en-GB" altLang="en-US" sz="3000" smtClean="0"/>
              <a:t>.</a:t>
            </a:r>
          </a:p>
          <a:p>
            <a:pPr>
              <a:lnSpc>
                <a:spcPct val="110000"/>
              </a:lnSpc>
              <a:spcBef>
                <a:spcPct val="0"/>
              </a:spcBef>
              <a:spcAft>
                <a:spcPts val="600"/>
              </a:spcAft>
              <a:buClr>
                <a:schemeClr val="tx1"/>
              </a:buClr>
            </a:pPr>
            <a:r>
              <a:rPr lang="en-GB" altLang="en-US" sz="3000" b="1" smtClean="0">
                <a:solidFill>
                  <a:schemeClr val="tx2"/>
                </a:solidFill>
              </a:rPr>
              <a:t>14% </a:t>
            </a:r>
            <a:r>
              <a:rPr lang="en-GB" altLang="en-US" sz="3000" smtClean="0"/>
              <a:t>of newborns are given food or liquid other than breastmilk (</a:t>
            </a:r>
            <a:r>
              <a:rPr lang="en-GB" altLang="en-US" sz="3000" b="1" smtClean="0">
                <a:solidFill>
                  <a:schemeClr val="tx2"/>
                </a:solidFill>
              </a:rPr>
              <a:t>prelacteal feed</a:t>
            </a:r>
            <a:r>
              <a:rPr lang="en-GB" altLang="en-US" sz="3000" smtClean="0"/>
              <a:t>), although this is not recommended.</a:t>
            </a:r>
          </a:p>
          <a:p>
            <a:pPr>
              <a:lnSpc>
                <a:spcPct val="110000"/>
              </a:lnSpc>
              <a:spcBef>
                <a:spcPct val="0"/>
              </a:spcBef>
              <a:spcAft>
                <a:spcPts val="600"/>
              </a:spcAft>
              <a:buClr>
                <a:schemeClr val="tx1"/>
              </a:buClr>
            </a:pPr>
            <a:r>
              <a:rPr lang="en-GB" altLang="en-US" sz="3000" b="1" smtClean="0">
                <a:solidFill>
                  <a:schemeClr val="tx2"/>
                </a:solidFill>
              </a:rPr>
              <a:t>98%</a:t>
            </a:r>
            <a:r>
              <a:rPr lang="en-GB" altLang="en-US" sz="3000" smtClean="0">
                <a:solidFill>
                  <a:schemeClr val="tx2"/>
                </a:solidFill>
              </a:rPr>
              <a:t> </a:t>
            </a:r>
            <a:r>
              <a:rPr lang="en-GB" altLang="en-US" sz="3000" smtClean="0"/>
              <a:t>of infants are breastfed at some point.</a:t>
            </a:r>
            <a:endParaRPr lang="en-GB" altLang="en-US" sz="3000" b="1" smtClean="0"/>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Title 1"/>
          <p:cNvSpPr>
            <a:spLocks noGrp="1"/>
          </p:cNvSpPr>
          <p:nvPr>
            <p:ph type="title"/>
          </p:nvPr>
        </p:nvSpPr>
        <p:spPr/>
        <p:txBody>
          <a:bodyPr/>
          <a:lstStyle/>
          <a:p>
            <a:r>
              <a:rPr lang="en-US" altLang="en-US" smtClean="0"/>
              <a:t>Exclusive Breastfeeding</a:t>
            </a:r>
          </a:p>
        </p:txBody>
      </p:sp>
      <p:sp>
        <p:nvSpPr>
          <p:cNvPr id="3" name="Content Placeholder 2"/>
          <p:cNvSpPr>
            <a:spLocks noGrp="1"/>
          </p:cNvSpPr>
          <p:nvPr>
            <p:ph idx="1"/>
          </p:nvPr>
        </p:nvSpPr>
        <p:spPr>
          <a:xfrm>
            <a:off x="495300" y="1611313"/>
            <a:ext cx="8229600" cy="5246687"/>
          </a:xfrm>
        </p:spPr>
        <p:txBody>
          <a:bodyPr>
            <a:normAutofit/>
          </a:bodyPr>
          <a:lstStyle/>
          <a:p>
            <a:pPr>
              <a:lnSpc>
                <a:spcPct val="100000"/>
              </a:lnSpc>
              <a:spcBef>
                <a:spcPts val="0"/>
              </a:spcBef>
              <a:spcAft>
                <a:spcPts val="600"/>
              </a:spcAft>
              <a:buClr>
                <a:schemeClr val="tx1"/>
              </a:buClr>
              <a:defRPr/>
            </a:pPr>
            <a:r>
              <a:rPr lang="en-GB" sz="3000" dirty="0" smtClean="0"/>
              <a:t>Children who receive </a:t>
            </a:r>
            <a:r>
              <a:rPr lang="en-GB" sz="3000" b="1" dirty="0" smtClean="0">
                <a:solidFill>
                  <a:schemeClr val="tx2"/>
                </a:solidFill>
              </a:rPr>
              <a:t>only</a:t>
            </a:r>
            <a:r>
              <a:rPr lang="en-GB" sz="3000" b="1" dirty="0" smtClean="0">
                <a:solidFill>
                  <a:schemeClr val="accent5"/>
                </a:solidFill>
              </a:rPr>
              <a:t> </a:t>
            </a:r>
            <a:r>
              <a:rPr lang="en-GB" sz="3000" dirty="0" smtClean="0"/>
              <a:t>breast milk and no other foods or liquids, even water, are considered </a:t>
            </a:r>
            <a:r>
              <a:rPr lang="en-GB" sz="3000" b="1" dirty="0" smtClean="0">
                <a:solidFill>
                  <a:schemeClr val="tx2"/>
                </a:solidFill>
              </a:rPr>
              <a:t>exclusively breastfed</a:t>
            </a:r>
            <a:r>
              <a:rPr lang="en-GB" sz="3000" dirty="0" smtClean="0"/>
              <a:t>.</a:t>
            </a:r>
          </a:p>
          <a:p>
            <a:pPr>
              <a:lnSpc>
                <a:spcPct val="100000"/>
              </a:lnSpc>
              <a:spcBef>
                <a:spcPts val="0"/>
              </a:spcBef>
              <a:spcAft>
                <a:spcPts val="600"/>
              </a:spcAft>
              <a:buClr>
                <a:schemeClr val="tx1"/>
              </a:buClr>
              <a:defRPr/>
            </a:pPr>
            <a:r>
              <a:rPr lang="en-GB" sz="3000" dirty="0" smtClean="0"/>
              <a:t>Exclusive breastfeeding is recommended for the first </a:t>
            </a:r>
            <a:r>
              <a:rPr lang="en-GB" sz="3000" b="1" dirty="0" smtClean="0">
                <a:solidFill>
                  <a:schemeClr val="tx2"/>
                </a:solidFill>
              </a:rPr>
              <a:t>6 months of life</a:t>
            </a:r>
            <a:r>
              <a:rPr lang="en-GB" sz="3000" dirty="0" smtClean="0"/>
              <a:t>, since breast milk contains all the nutrients that a baby needs.</a:t>
            </a:r>
          </a:p>
          <a:p>
            <a:pPr>
              <a:lnSpc>
                <a:spcPct val="100000"/>
              </a:lnSpc>
              <a:spcBef>
                <a:spcPts val="0"/>
              </a:spcBef>
              <a:spcAft>
                <a:spcPts val="600"/>
              </a:spcAft>
              <a:buClr>
                <a:schemeClr val="tx1"/>
              </a:buClr>
              <a:defRPr/>
            </a:pPr>
            <a:r>
              <a:rPr lang="en-GB" sz="3000" b="1" dirty="0" smtClean="0">
                <a:solidFill>
                  <a:schemeClr val="tx2"/>
                </a:solidFill>
              </a:rPr>
              <a:t>Antibodies</a:t>
            </a:r>
            <a:r>
              <a:rPr lang="en-GB" sz="3000" dirty="0"/>
              <a:t> </a:t>
            </a:r>
            <a:r>
              <a:rPr lang="en-GB" sz="3000" dirty="0" smtClean="0"/>
              <a:t>in breast milk provide</a:t>
            </a:r>
            <a:r>
              <a:rPr lang="en-GB" sz="3000" dirty="0" smtClean="0">
                <a:solidFill>
                  <a:schemeClr val="tx2"/>
                </a:solidFill>
              </a:rPr>
              <a:t> </a:t>
            </a:r>
            <a:r>
              <a:rPr lang="en-GB" sz="3000" b="1" dirty="0" smtClean="0">
                <a:solidFill>
                  <a:schemeClr val="tx2"/>
                </a:solidFill>
              </a:rPr>
              <a:t>immunity</a:t>
            </a:r>
            <a:r>
              <a:rPr lang="en-GB" sz="3000" dirty="0" smtClean="0">
                <a:solidFill>
                  <a:schemeClr val="tx2"/>
                </a:solidFill>
              </a:rPr>
              <a:t> </a:t>
            </a:r>
            <a:r>
              <a:rPr lang="en-GB" sz="3000" dirty="0" smtClean="0"/>
              <a:t>to disease.</a:t>
            </a:r>
            <a:endParaRPr lang="en-GB" sz="3000" b="1" dirty="0"/>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2" name="Title 1"/>
          <p:cNvSpPr>
            <a:spLocks noGrp="1"/>
          </p:cNvSpPr>
          <p:nvPr>
            <p:ph type="title"/>
          </p:nvPr>
        </p:nvSpPr>
        <p:spPr/>
        <p:txBody>
          <a:bodyPr/>
          <a:lstStyle/>
          <a:p>
            <a:pPr eaLnBrk="1" hangingPunct="1"/>
            <a:r>
              <a:rPr lang="en-US" altLang="en-US" smtClean="0"/>
              <a:t>Exclusive Breastfeeding by Age</a:t>
            </a:r>
          </a:p>
        </p:txBody>
      </p:sp>
      <p:graphicFrame>
        <p:nvGraphicFramePr>
          <p:cNvPr id="266243" name="Content Placeholder 10"/>
          <p:cNvGraphicFramePr>
            <a:graphicFrameLocks noGrp="1"/>
          </p:cNvGraphicFramePr>
          <p:nvPr>
            <p:ph idx="1"/>
          </p:nvPr>
        </p:nvGraphicFramePr>
        <p:xfrm>
          <a:off x="406400" y="1509713"/>
          <a:ext cx="8331200" cy="5376862"/>
        </p:xfrm>
        <a:graphic>
          <a:graphicData uri="http://schemas.openxmlformats.org/presentationml/2006/ole">
            <mc:AlternateContent xmlns:mc="http://schemas.openxmlformats.org/markup-compatibility/2006">
              <mc:Choice xmlns:v="urn:schemas-microsoft-com:vml" Requires="v">
                <p:oleObj spid="_x0000_s266250" name="Chart" r:id="rId4" imgW="8340051" imgH="5383235" progId="Excel.Chart.8">
                  <p:embed/>
                </p:oleObj>
              </mc:Choice>
              <mc:Fallback>
                <p:oleObj name="Chart" r:id="rId4" imgW="8340051" imgH="5383235"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509713"/>
                        <a:ext cx="8331200" cy="537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66244" name="TextBox 3"/>
          <p:cNvSpPr txBox="1">
            <a:spLocks noChangeArrowheads="1"/>
          </p:cNvSpPr>
          <p:nvPr/>
        </p:nvSpPr>
        <p:spPr bwMode="auto">
          <a:xfrm>
            <a:off x="0" y="1325563"/>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children exclusively breastfed</a:t>
            </a:r>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268290" name="Title 1"/>
          <p:cNvSpPr>
            <a:spLocks noGrp="1"/>
          </p:cNvSpPr>
          <p:nvPr>
            <p:ph type="title"/>
          </p:nvPr>
        </p:nvSpPr>
        <p:spPr/>
        <p:txBody>
          <a:bodyPr/>
          <a:lstStyle/>
          <a:p>
            <a:pPr eaLnBrk="1" hangingPunct="1"/>
            <a:r>
              <a:rPr lang="en-US" altLang="en-US" smtClean="0"/>
              <a:t>Duration of Breastfeeding</a:t>
            </a:r>
          </a:p>
        </p:txBody>
      </p:sp>
      <p:graphicFrame>
        <p:nvGraphicFramePr>
          <p:cNvPr id="268291" name="Content Placeholder 10"/>
          <p:cNvGraphicFramePr>
            <a:graphicFrameLocks noGrp="1"/>
          </p:cNvGraphicFramePr>
          <p:nvPr>
            <p:ph idx="1"/>
          </p:nvPr>
        </p:nvGraphicFramePr>
        <p:xfrm>
          <a:off x="481013" y="1614488"/>
          <a:ext cx="8289925" cy="5294312"/>
        </p:xfrm>
        <a:graphic>
          <a:graphicData uri="http://schemas.openxmlformats.org/presentationml/2006/ole">
            <mc:AlternateContent xmlns:mc="http://schemas.openxmlformats.org/markup-compatibility/2006">
              <mc:Choice xmlns:v="urn:schemas-microsoft-com:vml" Requires="v">
                <p:oleObj spid="_x0000_s268298" name="Chart" r:id="rId4" imgW="8297375" imgH="5303980" progId="Excel.Chart.8">
                  <p:embed/>
                </p:oleObj>
              </mc:Choice>
              <mc:Fallback>
                <p:oleObj name="Chart" r:id="rId4" imgW="8297375" imgH="530398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1013" y="1614488"/>
                        <a:ext cx="8289925"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68292" name="TextBox 3"/>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Median duration of breastfeeding in months among children born in the last 3 years</a:t>
            </a:r>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8" name="Title 1"/>
          <p:cNvSpPr>
            <a:spLocks noGrp="1"/>
          </p:cNvSpPr>
          <p:nvPr>
            <p:ph type="title"/>
          </p:nvPr>
        </p:nvSpPr>
        <p:spPr/>
        <p:txBody>
          <a:bodyPr/>
          <a:lstStyle/>
          <a:p>
            <a:r>
              <a:rPr lang="en-US" altLang="en-US" smtClean="0"/>
              <a:t>IYCF Practices</a:t>
            </a:r>
          </a:p>
        </p:txBody>
      </p:sp>
      <p:sp>
        <p:nvSpPr>
          <p:cNvPr id="3" name="Content Placeholder 2"/>
          <p:cNvSpPr>
            <a:spLocks noGrp="1"/>
          </p:cNvSpPr>
          <p:nvPr>
            <p:ph idx="1"/>
          </p:nvPr>
        </p:nvSpPr>
        <p:spPr>
          <a:xfrm>
            <a:off x="495300" y="1611313"/>
            <a:ext cx="8229600" cy="4565650"/>
          </a:xfrm>
        </p:spPr>
        <p:txBody>
          <a:bodyPr>
            <a:normAutofit lnSpcReduction="10000"/>
          </a:bodyPr>
          <a:lstStyle/>
          <a:p>
            <a:pPr marL="0" indent="0">
              <a:lnSpc>
                <a:spcPct val="120000"/>
              </a:lnSpc>
              <a:spcBef>
                <a:spcPts val="0"/>
              </a:spcBef>
              <a:spcAft>
                <a:spcPts val="600"/>
              </a:spcAft>
              <a:buClr>
                <a:schemeClr val="tx1"/>
              </a:buClr>
              <a:buFont typeface="Arial" panose="020B0604020202020204" pitchFamily="34" charset="0"/>
              <a:buNone/>
              <a:defRPr/>
            </a:pPr>
            <a:r>
              <a:rPr lang="en-GB" sz="3000" dirty="0" smtClean="0"/>
              <a:t>The Infant and Young Child Feeding Practices (IYCF) recommendations by WHO:</a:t>
            </a:r>
          </a:p>
          <a:p>
            <a:pPr lvl="1">
              <a:lnSpc>
                <a:spcPct val="120000"/>
              </a:lnSpc>
              <a:spcBef>
                <a:spcPts val="0"/>
              </a:spcBef>
              <a:spcAft>
                <a:spcPts val="600"/>
              </a:spcAft>
              <a:buClr>
                <a:schemeClr val="tx1"/>
              </a:buClr>
              <a:defRPr/>
            </a:pPr>
            <a:r>
              <a:rPr lang="en-GB" sz="2600" b="1" dirty="0" smtClean="0">
                <a:solidFill>
                  <a:schemeClr val="tx2"/>
                </a:solidFill>
              </a:rPr>
              <a:t>Breastfed children </a:t>
            </a:r>
            <a:r>
              <a:rPr lang="en-GB" sz="2600" dirty="0" smtClean="0"/>
              <a:t>6 to 23 months should receive </a:t>
            </a:r>
            <a:r>
              <a:rPr lang="en-GB" sz="2600" b="1" dirty="0" smtClean="0">
                <a:solidFill>
                  <a:schemeClr val="tx2"/>
                </a:solidFill>
              </a:rPr>
              <a:t>4 or more food groups daily </a:t>
            </a:r>
            <a:r>
              <a:rPr lang="en-GB" sz="2600" dirty="0" smtClean="0"/>
              <a:t>and </a:t>
            </a:r>
            <a:r>
              <a:rPr lang="en-GB" sz="2600" b="1" dirty="0" smtClean="0">
                <a:solidFill>
                  <a:schemeClr val="tx2"/>
                </a:solidFill>
              </a:rPr>
              <a:t>minimum frequency of feeding</a:t>
            </a:r>
            <a:r>
              <a:rPr lang="en-GB" sz="2600" dirty="0" smtClean="0"/>
              <a:t> as the child gets older.</a:t>
            </a:r>
          </a:p>
          <a:p>
            <a:pPr lvl="1">
              <a:lnSpc>
                <a:spcPct val="120000"/>
              </a:lnSpc>
              <a:spcBef>
                <a:spcPts val="0"/>
              </a:spcBef>
              <a:spcAft>
                <a:spcPts val="600"/>
              </a:spcAft>
              <a:buClr>
                <a:schemeClr val="tx1"/>
              </a:buClr>
              <a:defRPr/>
            </a:pPr>
            <a:r>
              <a:rPr lang="en-GB" sz="2600" b="1" dirty="0" smtClean="0">
                <a:solidFill>
                  <a:schemeClr val="tx2"/>
                </a:solidFill>
              </a:rPr>
              <a:t>Non-breastfed children </a:t>
            </a:r>
            <a:r>
              <a:rPr lang="en-GB" sz="2600" dirty="0" smtClean="0"/>
              <a:t>6 to 23 months should receive </a:t>
            </a:r>
            <a:r>
              <a:rPr lang="en-GB" sz="2600" b="1" dirty="0" smtClean="0">
                <a:solidFill>
                  <a:schemeClr val="tx2"/>
                </a:solidFill>
              </a:rPr>
              <a:t>milk or milk products</a:t>
            </a:r>
            <a:r>
              <a:rPr lang="en-GB" sz="2600" dirty="0" smtClean="0"/>
              <a:t>, in addition to </a:t>
            </a:r>
            <a:r>
              <a:rPr lang="en-GB" sz="2600" b="1" dirty="0" smtClean="0">
                <a:solidFill>
                  <a:schemeClr val="tx2"/>
                </a:solidFill>
              </a:rPr>
              <a:t>4 or more food </a:t>
            </a:r>
            <a:r>
              <a:rPr lang="en-GB" sz="2600" b="1" dirty="0">
                <a:solidFill>
                  <a:schemeClr val="tx2"/>
                </a:solidFill>
              </a:rPr>
              <a:t>groups</a:t>
            </a:r>
            <a:r>
              <a:rPr lang="en-GB" sz="2600" dirty="0"/>
              <a:t>, and </a:t>
            </a:r>
            <a:r>
              <a:rPr lang="en-GB" sz="2600" b="1" dirty="0" smtClean="0">
                <a:solidFill>
                  <a:schemeClr val="tx2"/>
                </a:solidFill>
              </a:rPr>
              <a:t>minimum </a:t>
            </a:r>
            <a:r>
              <a:rPr lang="en-GB" sz="2600" b="1" dirty="0">
                <a:solidFill>
                  <a:schemeClr val="tx2"/>
                </a:solidFill>
              </a:rPr>
              <a:t>frequency of feeding </a:t>
            </a:r>
            <a:r>
              <a:rPr lang="en-GB" sz="2600" dirty="0"/>
              <a:t>as the child gets older.</a:t>
            </a: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6" name="Title 1"/>
          <p:cNvSpPr>
            <a:spLocks noGrp="1"/>
          </p:cNvSpPr>
          <p:nvPr>
            <p:ph type="title"/>
          </p:nvPr>
        </p:nvSpPr>
        <p:spPr/>
        <p:txBody>
          <a:bodyPr/>
          <a:lstStyle/>
          <a:p>
            <a:r>
              <a:rPr lang="en-US" altLang="en-US" smtClean="0"/>
              <a:t>IYCF Practices</a:t>
            </a:r>
          </a:p>
        </p:txBody>
      </p:sp>
      <p:graphicFrame>
        <p:nvGraphicFramePr>
          <p:cNvPr id="272387" name="Content Placeholder 10"/>
          <p:cNvGraphicFramePr>
            <a:graphicFrameLocks noGrp="1"/>
          </p:cNvGraphicFramePr>
          <p:nvPr>
            <p:ph idx="1"/>
          </p:nvPr>
        </p:nvGraphicFramePr>
        <p:xfrm>
          <a:off x="439738" y="1614488"/>
          <a:ext cx="8345487" cy="5294312"/>
        </p:xfrm>
        <a:graphic>
          <a:graphicData uri="http://schemas.openxmlformats.org/presentationml/2006/ole">
            <mc:AlternateContent xmlns:mc="http://schemas.openxmlformats.org/markup-compatibility/2006">
              <mc:Choice xmlns:v="urn:schemas-microsoft-com:vml" Requires="v">
                <p:oleObj spid="_x0000_s272394" name="Chart" r:id="rId4" imgW="8352244" imgH="5303980" progId="Excel.Chart.8">
                  <p:embed/>
                </p:oleObj>
              </mc:Choice>
              <mc:Fallback>
                <p:oleObj name="Chart" r:id="rId4" imgW="8352244" imgH="530398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9738" y="1614488"/>
                        <a:ext cx="8345487"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72388" name="TextBox 3"/>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children age 6-23 months fed with all three IYCF practices</a:t>
            </a: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413" y="1628775"/>
            <a:ext cx="3976687" cy="3532188"/>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defRPr/>
            </a:pPr>
            <a:r>
              <a:rPr lang="en-GB" sz="2800" dirty="0" smtClean="0"/>
              <a:t>Breastfeeding and Infant and Young Child Feeding Practices (IYCF)</a:t>
            </a:r>
          </a:p>
          <a:p>
            <a:pPr>
              <a:lnSpc>
                <a:spcPct val="110000"/>
              </a:lnSpc>
              <a:spcBef>
                <a:spcPts val="0"/>
              </a:spcBef>
              <a:spcAft>
                <a:spcPts val="600"/>
              </a:spcAft>
              <a:buClr>
                <a:schemeClr val="tx1"/>
              </a:buClr>
              <a:defRPr/>
            </a:pPr>
            <a:r>
              <a:rPr lang="en-GB" sz="2800" b="1" dirty="0" smtClean="0">
                <a:solidFill>
                  <a:schemeClr val="tx2"/>
                </a:solidFill>
              </a:rPr>
              <a:t>Anaemia</a:t>
            </a:r>
          </a:p>
          <a:p>
            <a:pPr>
              <a:lnSpc>
                <a:spcPct val="110000"/>
              </a:lnSpc>
              <a:spcBef>
                <a:spcPts val="0"/>
              </a:spcBef>
              <a:spcAft>
                <a:spcPts val="600"/>
              </a:spcAft>
              <a:buClr>
                <a:schemeClr val="tx1"/>
              </a:buClr>
              <a:defRPr/>
            </a:pPr>
            <a:r>
              <a:rPr lang="en-GB" sz="2800" dirty="0" smtClean="0"/>
              <a:t>Micronutrient intake</a:t>
            </a:r>
          </a:p>
          <a:p>
            <a:pPr>
              <a:lnSpc>
                <a:spcPct val="110000"/>
              </a:lnSpc>
              <a:spcBef>
                <a:spcPts val="0"/>
              </a:spcBef>
              <a:spcAft>
                <a:spcPts val="600"/>
              </a:spcAft>
              <a:buClr>
                <a:schemeClr val="tx1"/>
              </a:buClr>
              <a:defRPr/>
            </a:pPr>
            <a:r>
              <a:rPr lang="en-GB" sz="2800" dirty="0" smtClean="0"/>
              <a:t>Nutritional status of children and women</a:t>
            </a:r>
          </a:p>
        </p:txBody>
      </p:sp>
    </p:spTree>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2" name="Title 1"/>
          <p:cNvSpPr>
            <a:spLocks noGrp="1"/>
          </p:cNvSpPr>
          <p:nvPr>
            <p:ph type="title"/>
          </p:nvPr>
        </p:nvSpPr>
        <p:spPr/>
        <p:txBody>
          <a:bodyPr/>
          <a:lstStyle/>
          <a:p>
            <a:r>
              <a:rPr lang="en-US" altLang="en-US" smtClean="0"/>
              <a:t>Anaemia in Children</a:t>
            </a:r>
          </a:p>
        </p:txBody>
      </p:sp>
      <p:graphicFrame>
        <p:nvGraphicFramePr>
          <p:cNvPr id="276483" name="Content Placeholder 10"/>
          <p:cNvGraphicFramePr>
            <a:graphicFrameLocks noGrp="1"/>
          </p:cNvGraphicFramePr>
          <p:nvPr>
            <p:ph idx="1"/>
          </p:nvPr>
        </p:nvGraphicFramePr>
        <p:xfrm>
          <a:off x="427038" y="1531938"/>
          <a:ext cx="8331200" cy="5376862"/>
        </p:xfrm>
        <a:graphic>
          <a:graphicData uri="http://schemas.openxmlformats.org/presentationml/2006/ole">
            <mc:AlternateContent xmlns:mc="http://schemas.openxmlformats.org/markup-compatibility/2006">
              <mc:Choice xmlns:v="urn:schemas-microsoft-com:vml" Requires="v">
                <p:oleObj spid="_x0000_s276490" name="Chart" r:id="rId4" imgW="8333954" imgH="5383235" progId="Excel.Chart.8">
                  <p:embed/>
                </p:oleObj>
              </mc:Choice>
              <mc:Fallback>
                <p:oleObj name="Chart" r:id="rId4" imgW="8333954" imgH="5383235"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531938"/>
                        <a:ext cx="8331200" cy="537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76484" name="TextBox 3"/>
          <p:cNvSpPr txBox="1">
            <a:spLocks noChangeArrowheads="1"/>
          </p:cNvSpPr>
          <p:nvPr/>
        </p:nvSpPr>
        <p:spPr bwMode="auto">
          <a:xfrm>
            <a:off x="0" y="1325563"/>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children age 6-59 months classified as having anaemia</a:t>
            </a: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30" name="Title 1"/>
          <p:cNvSpPr>
            <a:spLocks noGrp="1"/>
          </p:cNvSpPr>
          <p:nvPr>
            <p:ph type="title"/>
          </p:nvPr>
        </p:nvSpPr>
        <p:spPr/>
        <p:txBody>
          <a:bodyPr/>
          <a:lstStyle/>
          <a:p>
            <a:pPr eaLnBrk="1" hangingPunct="1"/>
            <a:r>
              <a:rPr lang="en-US" altLang="en-US" sz="4000" smtClean="0"/>
              <a:t>Anaemia in Children by Region</a:t>
            </a:r>
            <a:endParaRPr lang="en-US" altLang="en-US" smtClean="0"/>
          </a:p>
        </p:txBody>
      </p:sp>
      <p:sp>
        <p:nvSpPr>
          <p:cNvPr id="278531"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58%</a:t>
            </a:r>
          </a:p>
        </p:txBody>
      </p:sp>
      <p:grpSp>
        <p:nvGrpSpPr>
          <p:cNvPr id="278532" name="Group 4"/>
          <p:cNvGrpSpPr>
            <a:grpSpLocks noChangeAspect="1"/>
          </p:cNvGrpSpPr>
          <p:nvPr/>
        </p:nvGrpSpPr>
        <p:grpSpPr bwMode="auto">
          <a:xfrm>
            <a:off x="1511300" y="854075"/>
            <a:ext cx="6119813" cy="5953125"/>
            <a:chOff x="806" y="449"/>
            <a:chExt cx="3944" cy="3837"/>
          </a:xfrm>
        </p:grpSpPr>
        <p:sp>
          <p:nvSpPr>
            <p:cNvPr id="278574"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75"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tx2"/>
            </a:solidFill>
            <a:ln w="9525">
              <a:solidFill>
                <a:schemeClr val="bg1">
                  <a:alpha val="94901"/>
                </a:schemeClr>
              </a:solidFill>
              <a:round/>
              <a:headEnd/>
              <a:tailEnd/>
            </a:ln>
          </p:spPr>
          <p:txBody>
            <a:bodyPr/>
            <a:lstStyle/>
            <a:p>
              <a:endParaRPr lang="en-US"/>
            </a:p>
          </p:txBody>
        </p:sp>
        <p:sp>
          <p:nvSpPr>
            <p:cNvPr id="105"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78577"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78"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79" name="Freeform 10"/>
            <p:cNvSpPr>
              <a:spLocks/>
            </p:cNvSpPr>
            <p:nvPr/>
          </p:nvSpPr>
          <p:spPr bwMode="auto">
            <a:xfrm>
              <a:off x="1125" y="2552"/>
              <a:ext cx="799" cy="780"/>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0"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tx2"/>
            </a:solidFill>
            <a:ln w="9525">
              <a:solidFill>
                <a:schemeClr val="bg1">
                  <a:alpha val="94901"/>
                </a:schemeClr>
              </a:solidFill>
              <a:round/>
              <a:headEnd/>
              <a:tailEnd/>
            </a:ln>
          </p:spPr>
          <p:txBody>
            <a:bodyPr/>
            <a:lstStyle/>
            <a:p>
              <a:endParaRPr lang="en-US"/>
            </a:p>
          </p:txBody>
        </p:sp>
        <p:sp>
          <p:nvSpPr>
            <p:cNvPr id="110"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78582"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3"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4"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85"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86"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7"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88"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9"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19" name="Freeform 21"/>
            <p:cNvSpPr>
              <a:spLocks/>
            </p:cNvSpPr>
            <p:nvPr/>
          </p:nvSpPr>
          <p:spPr bwMode="auto">
            <a:xfrm>
              <a:off x="1627" y="1238"/>
              <a:ext cx="921"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71 w 909"/>
                <a:gd name="T13" fmla="*/ 65 h 402"/>
                <a:gd name="T14" fmla="*/ 505 w 909"/>
                <a:gd name="T15" fmla="*/ 82 h 402"/>
                <a:gd name="T16" fmla="*/ 567 w 909"/>
                <a:gd name="T17" fmla="*/ 70 h 402"/>
                <a:gd name="T18" fmla="*/ 604 w 909"/>
                <a:gd name="T19" fmla="*/ 40 h 402"/>
                <a:gd name="T20" fmla="*/ 646 w 909"/>
                <a:gd name="T21" fmla="*/ 33 h 402"/>
                <a:gd name="T22" fmla="*/ 682 w 909"/>
                <a:gd name="T23" fmla="*/ 52 h 402"/>
                <a:gd name="T24" fmla="*/ 710 w 909"/>
                <a:gd name="T25" fmla="*/ 92 h 402"/>
                <a:gd name="T26" fmla="*/ 731 w 909"/>
                <a:gd name="T27" fmla="*/ 123 h 402"/>
                <a:gd name="T28" fmla="*/ 758 w 909"/>
                <a:gd name="T29" fmla="*/ 116 h 402"/>
                <a:gd name="T30" fmla="*/ 787 w 909"/>
                <a:gd name="T31" fmla="*/ 109 h 402"/>
                <a:gd name="T32" fmla="*/ 814 w 909"/>
                <a:gd name="T33" fmla="*/ 124 h 402"/>
                <a:gd name="T34" fmla="*/ 849 w 909"/>
                <a:gd name="T35" fmla="*/ 147 h 402"/>
                <a:gd name="T36" fmla="*/ 853 w 909"/>
                <a:gd name="T37" fmla="*/ 173 h 402"/>
                <a:gd name="T38" fmla="*/ 862 w 909"/>
                <a:gd name="T39" fmla="*/ 207 h 402"/>
                <a:gd name="T40" fmla="*/ 886 w 909"/>
                <a:gd name="T41" fmla="*/ 233 h 402"/>
                <a:gd name="T42" fmla="*/ 904 w 909"/>
                <a:gd name="T43" fmla="*/ 265 h 402"/>
                <a:gd name="T44" fmla="*/ 900 w 909"/>
                <a:gd name="T45" fmla="*/ 303 h 402"/>
                <a:gd name="T46" fmla="*/ 863 w 909"/>
                <a:gd name="T47" fmla="*/ 299 h 402"/>
                <a:gd name="T48" fmla="*/ 818 w 909"/>
                <a:gd name="T49" fmla="*/ 293 h 402"/>
                <a:gd name="T50" fmla="*/ 798 w 909"/>
                <a:gd name="T51" fmla="*/ 274 h 402"/>
                <a:gd name="T52" fmla="*/ 773 w 909"/>
                <a:gd name="T53" fmla="*/ 268 h 402"/>
                <a:gd name="T54" fmla="*/ 748 w 909"/>
                <a:gd name="T55" fmla="*/ 264 h 402"/>
                <a:gd name="T56" fmla="*/ 703 w 909"/>
                <a:gd name="T57" fmla="*/ 260 h 402"/>
                <a:gd name="T58" fmla="*/ 687 w 909"/>
                <a:gd name="T59" fmla="*/ 244 h 402"/>
                <a:gd name="T60" fmla="*/ 661 w 909"/>
                <a:gd name="T61" fmla="*/ 249 h 402"/>
                <a:gd name="T62" fmla="*/ 623 w 909"/>
                <a:gd name="T63" fmla="*/ 252 h 402"/>
                <a:gd name="T64" fmla="*/ 593 w 909"/>
                <a:gd name="T65" fmla="*/ 251 h 402"/>
                <a:gd name="T66" fmla="*/ 559 w 909"/>
                <a:gd name="T67" fmla="*/ 260 h 402"/>
                <a:gd name="T68" fmla="*/ 537 w 909"/>
                <a:gd name="T69" fmla="*/ 271 h 402"/>
                <a:gd name="T70" fmla="*/ 501 w 909"/>
                <a:gd name="T71" fmla="*/ 275 h 402"/>
                <a:gd name="T72" fmla="*/ 471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78591"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92" name="Freeform 23"/>
            <p:cNvSpPr>
              <a:spLocks/>
            </p:cNvSpPr>
            <p:nvPr/>
          </p:nvSpPr>
          <p:spPr bwMode="auto">
            <a:xfrm>
              <a:off x="2609" y="3389"/>
              <a:ext cx="131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solidFill>
            <a:ln w="9525">
              <a:solidFill>
                <a:schemeClr val="bg1">
                  <a:alpha val="94901"/>
                </a:schemeClr>
              </a:solidFill>
              <a:round/>
              <a:headEnd/>
              <a:tailEnd/>
            </a:ln>
          </p:spPr>
          <p:txBody>
            <a:bodyPr/>
            <a:lstStyle/>
            <a:p>
              <a:endParaRPr lang="en-US"/>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accent5"/>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278594"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95"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solidFill>
            <a:ln w="9525">
              <a:solidFill>
                <a:schemeClr val="bg1"/>
              </a:solidFill>
              <a:round/>
              <a:headEnd/>
              <a:tailEnd/>
            </a:ln>
          </p:spPr>
          <p:txBody>
            <a:bodyPr/>
            <a:lstStyle/>
            <a:p>
              <a:endParaRPr lang="en-US"/>
            </a:p>
          </p:txBody>
        </p:sp>
        <p:sp>
          <p:nvSpPr>
            <p:cNvPr id="125" name="Freeform 27"/>
            <p:cNvSpPr>
              <a:spLocks/>
            </p:cNvSpPr>
            <p:nvPr/>
          </p:nvSpPr>
          <p:spPr bwMode="auto">
            <a:xfrm>
              <a:off x="2925" y="2166"/>
              <a:ext cx="1139"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accent5"/>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278597" name="Freeform 28"/>
            <p:cNvSpPr>
              <a:spLocks/>
            </p:cNvSpPr>
            <p:nvPr/>
          </p:nvSpPr>
          <p:spPr bwMode="auto">
            <a:xfrm>
              <a:off x="993" y="1928"/>
              <a:ext cx="1018" cy="954"/>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98"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99" name="Freeform 30"/>
            <p:cNvSpPr>
              <a:spLocks noEditPoints="1"/>
            </p:cNvSpPr>
            <p:nvPr/>
          </p:nvSpPr>
          <p:spPr bwMode="auto">
            <a:xfrm>
              <a:off x="4436" y="1938"/>
              <a:ext cx="104" cy="121"/>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129"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30" name="Freeform 32"/>
            <p:cNvSpPr>
              <a:spLocks/>
            </p:cNvSpPr>
            <p:nvPr/>
          </p:nvSpPr>
          <p:spPr bwMode="auto">
            <a:xfrm>
              <a:off x="4331" y="2244"/>
              <a:ext cx="123" cy="168"/>
            </a:xfrm>
            <a:custGeom>
              <a:avLst/>
              <a:gdLst>
                <a:gd name="T0" fmla="*/ 49 w 111"/>
                <a:gd name="T1" fmla="*/ 8 h 163"/>
                <a:gd name="T2" fmla="*/ 57 w 111"/>
                <a:gd name="T3" fmla="*/ 15 h 163"/>
                <a:gd name="T4" fmla="*/ 58 w 111"/>
                <a:gd name="T5" fmla="*/ 18 h 163"/>
                <a:gd name="T6" fmla="*/ 57 w 111"/>
                <a:gd name="T7" fmla="*/ 31 h 163"/>
                <a:gd name="T8" fmla="*/ 56 w 111"/>
                <a:gd name="T9" fmla="*/ 44 h 163"/>
                <a:gd name="T10" fmla="*/ 61 w 111"/>
                <a:gd name="T11" fmla="*/ 50 h 163"/>
                <a:gd name="T12" fmla="*/ 56 w 111"/>
                <a:gd name="T13" fmla="*/ 57 h 163"/>
                <a:gd name="T14" fmla="*/ 53 w 111"/>
                <a:gd name="T15" fmla="*/ 63 h 163"/>
                <a:gd name="T16" fmla="*/ 54 w 111"/>
                <a:gd name="T17" fmla="*/ 61 h 163"/>
                <a:gd name="T18" fmla="*/ 60 w 111"/>
                <a:gd name="T19" fmla="*/ 60 h 163"/>
                <a:gd name="T20" fmla="*/ 67 w 111"/>
                <a:gd name="T21" fmla="*/ 64 h 163"/>
                <a:gd name="T22" fmla="*/ 69 w 111"/>
                <a:gd name="T23" fmla="*/ 65 h 163"/>
                <a:gd name="T24" fmla="*/ 72 w 111"/>
                <a:gd name="T25" fmla="*/ 61 h 163"/>
                <a:gd name="T26" fmla="*/ 73 w 111"/>
                <a:gd name="T27" fmla="*/ 56 h 163"/>
                <a:gd name="T28" fmla="*/ 76 w 111"/>
                <a:gd name="T29" fmla="*/ 60 h 163"/>
                <a:gd name="T30" fmla="*/ 80 w 111"/>
                <a:gd name="T31" fmla="*/ 63 h 163"/>
                <a:gd name="T32" fmla="*/ 84 w 111"/>
                <a:gd name="T33" fmla="*/ 64 h 163"/>
                <a:gd name="T34" fmla="*/ 87 w 111"/>
                <a:gd name="T35" fmla="*/ 60 h 163"/>
                <a:gd name="T36" fmla="*/ 84 w 111"/>
                <a:gd name="T37" fmla="*/ 50 h 163"/>
                <a:gd name="T38" fmla="*/ 79 w 111"/>
                <a:gd name="T39" fmla="*/ 42 h 163"/>
                <a:gd name="T40" fmla="*/ 83 w 111"/>
                <a:gd name="T41" fmla="*/ 38 h 163"/>
                <a:gd name="T42" fmla="*/ 90 w 111"/>
                <a:gd name="T43" fmla="*/ 46 h 163"/>
                <a:gd name="T44" fmla="*/ 94 w 111"/>
                <a:gd name="T45" fmla="*/ 57 h 163"/>
                <a:gd name="T46" fmla="*/ 95 w 111"/>
                <a:gd name="T47" fmla="*/ 76 h 163"/>
                <a:gd name="T48" fmla="*/ 95 w 111"/>
                <a:gd name="T49" fmla="*/ 91 h 163"/>
                <a:gd name="T50" fmla="*/ 99 w 111"/>
                <a:gd name="T51" fmla="*/ 106 h 163"/>
                <a:gd name="T52" fmla="*/ 103 w 111"/>
                <a:gd name="T53" fmla="*/ 117 h 163"/>
                <a:gd name="T54" fmla="*/ 109 w 111"/>
                <a:gd name="T55" fmla="*/ 126 h 163"/>
                <a:gd name="T56" fmla="*/ 109 w 111"/>
                <a:gd name="T57" fmla="*/ 140 h 163"/>
                <a:gd name="T58" fmla="*/ 105 w 111"/>
                <a:gd name="T59" fmla="*/ 151 h 163"/>
                <a:gd name="T60" fmla="*/ 96 w 111"/>
                <a:gd name="T61" fmla="*/ 158 h 163"/>
                <a:gd name="T62" fmla="*/ 87 w 111"/>
                <a:gd name="T63" fmla="*/ 163 h 163"/>
                <a:gd name="T64" fmla="*/ 77 w 111"/>
                <a:gd name="T65" fmla="*/ 160 h 163"/>
                <a:gd name="T66" fmla="*/ 69 w 111"/>
                <a:gd name="T67" fmla="*/ 152 h 163"/>
                <a:gd name="T68" fmla="*/ 67 w 111"/>
                <a:gd name="T69" fmla="*/ 144 h 163"/>
                <a:gd name="T70" fmla="*/ 61 w 111"/>
                <a:gd name="T71" fmla="*/ 136 h 163"/>
                <a:gd name="T72" fmla="*/ 58 w 111"/>
                <a:gd name="T73" fmla="*/ 125 h 163"/>
                <a:gd name="T74" fmla="*/ 57 w 111"/>
                <a:gd name="T75" fmla="*/ 114 h 163"/>
                <a:gd name="T76" fmla="*/ 52 w 111"/>
                <a:gd name="T77" fmla="*/ 103 h 163"/>
                <a:gd name="T78" fmla="*/ 57 w 111"/>
                <a:gd name="T79" fmla="*/ 94 h 163"/>
                <a:gd name="T80" fmla="*/ 50 w 111"/>
                <a:gd name="T81" fmla="*/ 103 h 163"/>
                <a:gd name="T82" fmla="*/ 42 w 111"/>
                <a:gd name="T83" fmla="*/ 101 h 163"/>
                <a:gd name="T84" fmla="*/ 48 w 111"/>
                <a:gd name="T85" fmla="*/ 110 h 163"/>
                <a:gd name="T86" fmla="*/ 53 w 111"/>
                <a:gd name="T87" fmla="*/ 120 h 163"/>
                <a:gd name="T88" fmla="*/ 50 w 111"/>
                <a:gd name="T89" fmla="*/ 129 h 163"/>
                <a:gd name="T90" fmla="*/ 48 w 111"/>
                <a:gd name="T91" fmla="*/ 128 h 163"/>
                <a:gd name="T92" fmla="*/ 42 w 111"/>
                <a:gd name="T93" fmla="*/ 120 h 163"/>
                <a:gd name="T94" fmla="*/ 39 w 111"/>
                <a:gd name="T95" fmla="*/ 107 h 163"/>
                <a:gd name="T96" fmla="*/ 38 w 111"/>
                <a:gd name="T97" fmla="*/ 107 h 163"/>
                <a:gd name="T98" fmla="*/ 30 w 111"/>
                <a:gd name="T99" fmla="*/ 99 h 163"/>
                <a:gd name="T100" fmla="*/ 27 w 111"/>
                <a:gd name="T101" fmla="*/ 97 h 163"/>
                <a:gd name="T102" fmla="*/ 23 w 111"/>
                <a:gd name="T103" fmla="*/ 86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78602"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solidFill>
            <a:ln w="9525">
              <a:solidFill>
                <a:schemeClr val="bg1">
                  <a:alpha val="94901"/>
                </a:schemeClr>
              </a:solidFill>
              <a:round/>
              <a:headEnd/>
              <a:tailEnd/>
            </a:ln>
          </p:spPr>
          <p:txBody>
            <a:bodyPr/>
            <a:lstStyle/>
            <a:p>
              <a:endParaRPr lang="en-US"/>
            </a:p>
          </p:txBody>
        </p:sp>
        <p:sp>
          <p:nvSpPr>
            <p:cNvPr id="132"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accent5"/>
            </a:solidFill>
            <a:ln w="9525">
              <a:solidFill>
                <a:schemeClr val="bg1">
                  <a:alpha val="95000"/>
                </a:schemeClr>
              </a:solidFill>
              <a:round/>
              <a:headEnd/>
              <a:tailEnd/>
            </a:ln>
          </p:spPr>
          <p:txBody>
            <a:bodyPr/>
            <a:lstStyle/>
            <a:p>
              <a:pPr>
                <a:defRPr/>
              </a:pPr>
              <a:endParaRPr lang="en-US"/>
            </a:p>
          </p:txBody>
        </p:sp>
      </p:grpSp>
      <p:sp>
        <p:nvSpPr>
          <p:cNvPr id="278533"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a:p>
            <a:pPr algn="ctr">
              <a:lnSpc>
                <a:spcPct val="100000"/>
              </a:lnSpc>
              <a:spcBef>
                <a:spcPct val="0"/>
              </a:spcBef>
              <a:buFontTx/>
              <a:buNone/>
            </a:pPr>
            <a:r>
              <a:rPr lang="en-US" altLang="en-US" sz="1800">
                <a:solidFill>
                  <a:schemeClr val="bg1"/>
                </a:solidFill>
              </a:rPr>
              <a:t>57%</a:t>
            </a:r>
          </a:p>
        </p:txBody>
      </p:sp>
      <p:sp>
        <p:nvSpPr>
          <p:cNvPr id="278534"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a:p>
            <a:pPr>
              <a:lnSpc>
                <a:spcPct val="100000"/>
              </a:lnSpc>
              <a:spcBef>
                <a:spcPct val="0"/>
              </a:spcBef>
              <a:buFontTx/>
              <a:buNone/>
            </a:pPr>
            <a:r>
              <a:rPr lang="en-US" altLang="en-US" sz="1800">
                <a:solidFill>
                  <a:schemeClr val="bg1"/>
                </a:solidFill>
              </a:rPr>
              <a:t>57%</a:t>
            </a:r>
          </a:p>
        </p:txBody>
      </p:sp>
      <p:sp>
        <p:nvSpPr>
          <p:cNvPr id="278535"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Kagera</a:t>
            </a:r>
          </a:p>
          <a:p>
            <a:pPr>
              <a:lnSpc>
                <a:spcPct val="100000"/>
              </a:lnSpc>
              <a:spcBef>
                <a:spcPct val="0"/>
              </a:spcBef>
              <a:buFontTx/>
              <a:buNone/>
            </a:pPr>
            <a:r>
              <a:rPr lang="en-US" altLang="en-US" sz="1800">
                <a:solidFill>
                  <a:schemeClr val="bg1"/>
                </a:solidFill>
              </a:rPr>
              <a:t>58%</a:t>
            </a:r>
          </a:p>
        </p:txBody>
      </p:sp>
      <p:sp>
        <p:nvSpPr>
          <p:cNvPr id="278536"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48%</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278538"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a:p>
            <a:pPr>
              <a:lnSpc>
                <a:spcPct val="100000"/>
              </a:lnSpc>
              <a:spcBef>
                <a:spcPct val="0"/>
              </a:spcBef>
              <a:buFontTx/>
              <a:buNone/>
            </a:pPr>
            <a:r>
              <a:rPr lang="en-US" altLang="en-US" sz="1800">
                <a:solidFill>
                  <a:schemeClr val="bg1"/>
                </a:solidFill>
              </a:rPr>
              <a:t>57%</a:t>
            </a:r>
          </a:p>
        </p:txBody>
      </p:sp>
      <p:sp>
        <p:nvSpPr>
          <p:cNvPr id="278539"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a:p>
            <a:pPr>
              <a:lnSpc>
                <a:spcPct val="100000"/>
              </a:lnSpc>
              <a:spcBef>
                <a:spcPct val="0"/>
              </a:spcBef>
              <a:buFontTx/>
              <a:buNone/>
            </a:pPr>
            <a:r>
              <a:rPr lang="en-US" altLang="en-US" sz="1800">
                <a:solidFill>
                  <a:schemeClr val="bg1"/>
                </a:solidFill>
              </a:rPr>
              <a:t>        63%</a:t>
            </a:r>
          </a:p>
        </p:txBody>
      </p:sp>
      <p:sp>
        <p:nvSpPr>
          <p:cNvPr id="278540"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a:p>
            <a:pPr>
              <a:lnSpc>
                <a:spcPct val="100000"/>
              </a:lnSpc>
              <a:spcBef>
                <a:spcPct val="0"/>
              </a:spcBef>
              <a:buFontTx/>
              <a:buNone/>
            </a:pPr>
            <a:r>
              <a:rPr lang="en-US" altLang="en-US" sz="1800">
                <a:solidFill>
                  <a:schemeClr val="bg1"/>
                </a:solidFill>
              </a:rPr>
              <a:t>    52%</a:t>
            </a:r>
          </a:p>
        </p:txBody>
      </p:sp>
      <p:sp>
        <p:nvSpPr>
          <p:cNvPr id="278541" name="TextBox 141"/>
          <p:cNvSpPr txBox="1">
            <a:spLocks noChangeArrowheads="1"/>
          </p:cNvSpPr>
          <p:nvPr/>
        </p:nvSpPr>
        <p:spPr bwMode="auto">
          <a:xfrm>
            <a:off x="61753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Tanga</a:t>
            </a:r>
          </a:p>
          <a:p>
            <a:pPr algn="ctr">
              <a:lnSpc>
                <a:spcPct val="100000"/>
              </a:lnSpc>
              <a:spcBef>
                <a:spcPct val="0"/>
              </a:spcBef>
              <a:buFontTx/>
              <a:buNone/>
            </a:pPr>
            <a:r>
              <a:rPr lang="en-US" altLang="en-US" sz="1800"/>
              <a:t>48%</a:t>
            </a:r>
          </a:p>
        </p:txBody>
      </p:sp>
      <p:sp>
        <p:nvSpPr>
          <p:cNvPr id="278542" name="TextBox 142"/>
          <p:cNvSpPr txBox="1">
            <a:spLocks noChangeArrowheads="1"/>
          </p:cNvSpPr>
          <p:nvPr/>
        </p:nvSpPr>
        <p:spPr bwMode="auto">
          <a:xfrm>
            <a:off x="6307138" y="3771900"/>
            <a:ext cx="8350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Pwa-</a:t>
            </a:r>
          </a:p>
          <a:p>
            <a:pPr>
              <a:lnSpc>
                <a:spcPct val="100000"/>
              </a:lnSpc>
              <a:spcBef>
                <a:spcPct val="0"/>
              </a:spcBef>
              <a:buFontTx/>
              <a:buNone/>
            </a:pPr>
            <a:r>
              <a:rPr lang="en-US" altLang="en-US" sz="1800">
                <a:solidFill>
                  <a:schemeClr val="bg1"/>
                </a:solidFill>
              </a:rPr>
              <a:t>     ni</a:t>
            </a:r>
          </a:p>
          <a:p>
            <a:pPr algn="ctr">
              <a:lnSpc>
                <a:spcPct val="100000"/>
              </a:lnSpc>
              <a:spcBef>
                <a:spcPct val="0"/>
              </a:spcBef>
              <a:buFontTx/>
              <a:buNone/>
            </a:pPr>
            <a:r>
              <a:rPr lang="en-US" altLang="en-US" sz="1800">
                <a:solidFill>
                  <a:schemeClr val="bg1"/>
                </a:solidFill>
              </a:rPr>
              <a:t>58%</a:t>
            </a:r>
          </a:p>
        </p:txBody>
      </p:sp>
      <p:sp>
        <p:nvSpPr>
          <p:cNvPr id="278543"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Dodoma48%</a:t>
            </a:r>
          </a:p>
          <a:p>
            <a:pPr>
              <a:lnSpc>
                <a:spcPct val="100000"/>
              </a:lnSpc>
              <a:spcBef>
                <a:spcPct val="0"/>
              </a:spcBef>
              <a:buFontTx/>
              <a:buNone/>
            </a:pPr>
            <a:endParaRPr lang="en-US" altLang="en-US" sz="1800">
              <a:solidFill>
                <a:schemeClr val="bg1"/>
              </a:solidFill>
            </a:endParaRPr>
          </a:p>
        </p:txBody>
      </p:sp>
      <p:sp>
        <p:nvSpPr>
          <p:cNvPr id="278544"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Singida</a:t>
            </a:r>
          </a:p>
          <a:p>
            <a:pPr algn="ctr">
              <a:lnSpc>
                <a:spcPct val="100000"/>
              </a:lnSpc>
              <a:spcBef>
                <a:spcPct val="0"/>
              </a:spcBef>
              <a:buFontTx/>
              <a:buNone/>
            </a:pPr>
            <a:r>
              <a:rPr lang="en-US" altLang="en-US" sz="1800"/>
              <a:t>37%</a:t>
            </a:r>
          </a:p>
        </p:txBody>
      </p:sp>
      <p:sp>
        <p:nvSpPr>
          <p:cNvPr id="278545"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Tabora</a:t>
            </a:r>
          </a:p>
          <a:p>
            <a:pPr algn="ctr">
              <a:lnSpc>
                <a:spcPct val="100000"/>
              </a:lnSpc>
              <a:spcBef>
                <a:spcPct val="0"/>
              </a:spcBef>
              <a:buFontTx/>
              <a:buNone/>
            </a:pPr>
            <a:r>
              <a:rPr lang="en-US" altLang="en-US" sz="1800">
                <a:solidFill>
                  <a:schemeClr val="bg1"/>
                </a:solidFill>
              </a:rPr>
              <a:t>61%</a:t>
            </a:r>
          </a:p>
        </p:txBody>
      </p:sp>
      <p:sp>
        <p:nvSpPr>
          <p:cNvPr id="278546" name="TextBox 146"/>
          <p:cNvSpPr txBox="1">
            <a:spLocks noChangeArrowheads="1"/>
          </p:cNvSpPr>
          <p:nvPr/>
        </p:nvSpPr>
        <p:spPr bwMode="auto">
          <a:xfrm>
            <a:off x="2862263" y="2133600"/>
            <a:ext cx="15621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71%</a:t>
            </a:r>
          </a:p>
        </p:txBody>
      </p:sp>
      <p:sp>
        <p:nvSpPr>
          <p:cNvPr id="278547"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68%</a:t>
            </a:r>
          </a:p>
        </p:txBody>
      </p:sp>
      <p:sp>
        <p:nvSpPr>
          <p:cNvPr id="278548"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68%</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278550" name="TextBox 150"/>
          <p:cNvSpPr txBox="1">
            <a:spLocks noChangeArrowheads="1"/>
          </p:cNvSpPr>
          <p:nvPr/>
        </p:nvSpPr>
        <p:spPr bwMode="auto">
          <a:xfrm>
            <a:off x="7224713" y="3995738"/>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62%</a:t>
            </a:r>
          </a:p>
        </p:txBody>
      </p:sp>
      <p:sp>
        <p:nvSpPr>
          <p:cNvPr id="278551" name="TextBox 151"/>
          <p:cNvSpPr txBox="1">
            <a:spLocks noChangeArrowheads="1"/>
          </p:cNvSpPr>
          <p:nvPr/>
        </p:nvSpPr>
        <p:spPr bwMode="auto">
          <a:xfrm>
            <a:off x="7050088" y="3324225"/>
            <a:ext cx="25257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65%</a:t>
            </a:r>
          </a:p>
        </p:txBody>
      </p:sp>
      <p:sp>
        <p:nvSpPr>
          <p:cNvPr id="278552" name="TextBox 152"/>
          <p:cNvSpPr txBox="1">
            <a:spLocks noChangeArrowheads="1"/>
          </p:cNvSpPr>
          <p:nvPr/>
        </p:nvSpPr>
        <p:spPr bwMode="auto">
          <a:xfrm>
            <a:off x="7013575" y="2733675"/>
            <a:ext cx="2260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Pemba 70%</a:t>
            </a:r>
          </a:p>
        </p:txBody>
      </p:sp>
      <p:sp>
        <p:nvSpPr>
          <p:cNvPr id="278553" name="TextBox 153"/>
          <p:cNvSpPr txBox="1">
            <a:spLocks noChangeArrowheads="1"/>
          </p:cNvSpPr>
          <p:nvPr/>
        </p:nvSpPr>
        <p:spPr bwMode="auto">
          <a:xfrm>
            <a:off x="7132638" y="3587750"/>
            <a:ext cx="21447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61%</a:t>
            </a:r>
          </a:p>
        </p:txBody>
      </p:sp>
      <p:sp>
        <p:nvSpPr>
          <p:cNvPr id="278554" name="TextBox 154"/>
          <p:cNvSpPr txBox="1">
            <a:spLocks noChangeArrowheads="1"/>
          </p:cNvSpPr>
          <p:nvPr/>
        </p:nvSpPr>
        <p:spPr bwMode="auto">
          <a:xfrm>
            <a:off x="7386638" y="3095625"/>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68%</a:t>
            </a:r>
          </a:p>
        </p:txBody>
      </p:sp>
      <p:cxnSp>
        <p:nvCxnSpPr>
          <p:cNvPr id="156" name="Straight Connector 155"/>
          <p:cNvCxnSpPr/>
          <p:nvPr/>
        </p:nvCxnSpPr>
        <p:spPr>
          <a:xfrm flipV="1">
            <a:off x="7275513" y="3054350"/>
            <a:ext cx="176212" cy="82550"/>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a:endCxn id="278554" idx="1"/>
          </p:cNvCxnSpPr>
          <p:nvPr/>
        </p:nvCxnSpPr>
        <p:spPr>
          <a:xfrm flipV="1">
            <a:off x="7224713" y="3281363"/>
            <a:ext cx="161925" cy="1587"/>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278552" idx="1"/>
            <a:endCxn id="278552" idx="1"/>
          </p:cNvCxnSpPr>
          <p:nvPr/>
        </p:nvCxnSpPr>
        <p:spPr>
          <a:xfrm>
            <a:off x="7013575" y="2917825"/>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6973888" y="3575050"/>
            <a:ext cx="193675" cy="36513"/>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a:stCxn id="278602" idx="7"/>
          </p:cNvCxnSpPr>
          <p:nvPr/>
        </p:nvCxnSpPr>
        <p:spPr>
          <a:xfrm>
            <a:off x="6980238" y="3700463"/>
            <a:ext cx="249237" cy="6350"/>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278561"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60%</a:t>
            </a:r>
          </a:p>
        </p:txBody>
      </p:sp>
      <p:cxnSp>
        <p:nvCxnSpPr>
          <p:cNvPr id="163" name="Straight Connector 162"/>
          <p:cNvCxnSpPr/>
          <p:nvPr/>
        </p:nvCxnSpPr>
        <p:spPr>
          <a:xfrm>
            <a:off x="7086600" y="4252913"/>
            <a:ext cx="227013" cy="123825"/>
          </a:xfrm>
          <a:prstGeom prst="line">
            <a:avLst/>
          </a:prstGeom>
        </p:spPr>
        <p:style>
          <a:lnRef idx="1">
            <a:schemeClr val="dk1"/>
          </a:lnRef>
          <a:fillRef idx="0">
            <a:schemeClr val="dk1"/>
          </a:fillRef>
          <a:effectRef idx="0">
            <a:schemeClr val="dk1"/>
          </a:effectRef>
          <a:fontRef idx="minor">
            <a:schemeClr val="tx1"/>
          </a:fontRef>
        </p:style>
      </p:cxnSp>
      <p:sp>
        <p:nvSpPr>
          <p:cNvPr id="278563"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a:p>
            <a:pPr algn="ctr">
              <a:lnSpc>
                <a:spcPct val="100000"/>
              </a:lnSpc>
              <a:spcBef>
                <a:spcPct val="0"/>
              </a:spcBef>
              <a:buFontTx/>
              <a:buNone/>
            </a:pPr>
            <a:r>
              <a:rPr lang="en-US" altLang="en-US" sz="1800">
                <a:solidFill>
                  <a:schemeClr val="bg1"/>
                </a:solidFill>
              </a:rPr>
              <a:t>54%</a:t>
            </a:r>
          </a:p>
        </p:txBody>
      </p:sp>
      <p:sp>
        <p:nvSpPr>
          <p:cNvPr id="278564" name="TextBox 164"/>
          <p:cNvSpPr txBox="1">
            <a:spLocks noChangeArrowheads="1"/>
          </p:cNvSpPr>
          <p:nvPr/>
        </p:nvSpPr>
        <p:spPr bwMode="auto">
          <a:xfrm>
            <a:off x="3084513" y="4402138"/>
            <a:ext cx="11699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Mbeya</a:t>
            </a:r>
          </a:p>
          <a:p>
            <a:pPr algn="ctr">
              <a:lnSpc>
                <a:spcPct val="100000"/>
              </a:lnSpc>
              <a:spcBef>
                <a:spcPct val="0"/>
              </a:spcBef>
              <a:buFontTx/>
              <a:buNone/>
            </a:pPr>
            <a:r>
              <a:rPr lang="en-US" altLang="en-US" sz="1800">
                <a:solidFill>
                  <a:schemeClr val="bg1"/>
                </a:solidFill>
              </a:rPr>
              <a:t>55%</a:t>
            </a:r>
          </a:p>
        </p:txBody>
      </p:sp>
      <p:sp>
        <p:nvSpPr>
          <p:cNvPr id="278565"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Rukwa</a:t>
            </a:r>
          </a:p>
          <a:p>
            <a:pPr algn="r">
              <a:lnSpc>
                <a:spcPct val="100000"/>
              </a:lnSpc>
              <a:spcBef>
                <a:spcPct val="0"/>
              </a:spcBef>
              <a:buFontTx/>
              <a:buNone/>
            </a:pPr>
            <a:r>
              <a:rPr lang="en-US" altLang="en-US" sz="1800">
                <a:solidFill>
                  <a:schemeClr val="bg1"/>
                </a:solidFill>
              </a:rPr>
              <a:t>53%</a:t>
            </a:r>
          </a:p>
        </p:txBody>
      </p:sp>
      <p:sp>
        <p:nvSpPr>
          <p:cNvPr id="278566"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Iringa</a:t>
            </a:r>
          </a:p>
          <a:p>
            <a:pPr algn="ctr">
              <a:lnSpc>
                <a:spcPct val="100000"/>
              </a:lnSpc>
              <a:spcBef>
                <a:spcPct val="0"/>
              </a:spcBef>
              <a:buFontTx/>
              <a:buNone/>
            </a:pPr>
            <a:r>
              <a:rPr lang="en-US" altLang="en-US" sz="1800"/>
              <a:t>40%</a:t>
            </a:r>
          </a:p>
        </p:txBody>
      </p:sp>
      <p:sp>
        <p:nvSpPr>
          <p:cNvPr id="278567"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Njombe</a:t>
            </a:r>
          </a:p>
          <a:p>
            <a:pPr>
              <a:lnSpc>
                <a:spcPct val="100000"/>
              </a:lnSpc>
              <a:spcBef>
                <a:spcPct val="0"/>
              </a:spcBef>
              <a:buFontTx/>
              <a:buNone/>
            </a:pPr>
            <a:r>
              <a:rPr lang="en-US" altLang="en-US" sz="1800"/>
              <a:t>37%</a:t>
            </a:r>
          </a:p>
        </p:txBody>
      </p:sp>
      <p:sp>
        <p:nvSpPr>
          <p:cNvPr id="278568"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Moro-</a:t>
            </a:r>
          </a:p>
          <a:p>
            <a:pPr>
              <a:lnSpc>
                <a:spcPct val="100000"/>
              </a:lnSpc>
              <a:spcBef>
                <a:spcPct val="0"/>
              </a:spcBef>
              <a:buFontTx/>
              <a:buNone/>
            </a:pPr>
            <a:r>
              <a:rPr lang="en-US" altLang="en-US" sz="1800">
                <a:solidFill>
                  <a:schemeClr val="bg1"/>
                </a:solidFill>
              </a:rPr>
              <a:t>goro</a:t>
            </a:r>
          </a:p>
          <a:p>
            <a:pPr>
              <a:lnSpc>
                <a:spcPct val="100000"/>
              </a:lnSpc>
              <a:spcBef>
                <a:spcPct val="0"/>
              </a:spcBef>
              <a:buFontTx/>
              <a:buNone/>
            </a:pPr>
            <a:r>
              <a:rPr lang="en-US" altLang="en-US" sz="1800">
                <a:solidFill>
                  <a:schemeClr val="bg1"/>
                </a:solidFill>
              </a:rPr>
              <a:t>66%</a:t>
            </a:r>
          </a:p>
        </p:txBody>
      </p:sp>
      <p:sp>
        <p:nvSpPr>
          <p:cNvPr id="278569"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Lindi</a:t>
            </a:r>
          </a:p>
          <a:p>
            <a:pPr algn="ctr">
              <a:lnSpc>
                <a:spcPct val="100000"/>
              </a:lnSpc>
              <a:spcBef>
                <a:spcPct val="0"/>
              </a:spcBef>
              <a:buFontTx/>
              <a:buNone/>
            </a:pPr>
            <a:r>
              <a:rPr lang="en-US" altLang="en-US" sz="1800">
                <a:solidFill>
                  <a:schemeClr val="bg1"/>
                </a:solidFill>
              </a:rPr>
              <a:t>61%</a:t>
            </a:r>
          </a:p>
        </p:txBody>
      </p:sp>
      <p:sp>
        <p:nvSpPr>
          <p:cNvPr id="278570"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Ruvuma</a:t>
            </a:r>
          </a:p>
          <a:p>
            <a:pPr algn="ctr">
              <a:lnSpc>
                <a:spcPct val="100000"/>
              </a:lnSpc>
              <a:spcBef>
                <a:spcPct val="0"/>
              </a:spcBef>
              <a:buFontTx/>
              <a:buNone/>
            </a:pPr>
            <a:r>
              <a:rPr lang="en-US" altLang="en-US" sz="1800">
                <a:solidFill>
                  <a:schemeClr val="bg1"/>
                </a:solidFill>
              </a:rPr>
              <a:t>52%</a:t>
            </a:r>
          </a:p>
        </p:txBody>
      </p:sp>
      <p:sp>
        <p:nvSpPr>
          <p:cNvPr id="278571"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59%</a:t>
            </a:r>
          </a:p>
        </p:txBody>
      </p:sp>
      <p:cxnSp>
        <p:nvCxnSpPr>
          <p:cNvPr id="173" name="Straight Connector 172"/>
          <p:cNvCxnSpPr/>
          <p:nvPr/>
        </p:nvCxnSpPr>
        <p:spPr>
          <a:xfrm>
            <a:off x="7059613" y="6384925"/>
            <a:ext cx="220662" cy="0"/>
          </a:xfrm>
          <a:prstGeom prst="line">
            <a:avLst/>
          </a:prstGeom>
        </p:spPr>
        <p:style>
          <a:lnRef idx="1">
            <a:schemeClr val="dk1"/>
          </a:lnRef>
          <a:fillRef idx="0">
            <a:schemeClr val="dk1"/>
          </a:fillRef>
          <a:effectRef idx="0">
            <a:schemeClr val="dk1"/>
          </a:effectRef>
          <a:fontRef idx="minor">
            <a:schemeClr val="tx1"/>
          </a:fontRef>
        </p:style>
      </p:cxnSp>
      <p:sp>
        <p:nvSpPr>
          <p:cNvPr id="278573" name="TextBox 75"/>
          <p:cNvSpPr txBox="1">
            <a:spLocks noChangeArrowheads="1"/>
          </p:cNvSpPr>
          <p:nvPr/>
        </p:nvSpPr>
        <p:spPr bwMode="auto">
          <a:xfrm>
            <a:off x="60325" y="5857875"/>
            <a:ext cx="344963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i="1"/>
              <a:t>Percent of children age 6-59 months classified as having anaemia</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altLang="en-US" smtClean="0"/>
              <a:t>Fieldwork and Data Processing</a:t>
            </a:r>
          </a:p>
        </p:txBody>
      </p:sp>
      <p:sp>
        <p:nvSpPr>
          <p:cNvPr id="3" name="Content Placeholder 2"/>
          <p:cNvSpPr>
            <a:spLocks noGrp="1"/>
          </p:cNvSpPr>
          <p:nvPr>
            <p:ph idx="1"/>
          </p:nvPr>
        </p:nvSpPr>
        <p:spPr>
          <a:xfrm>
            <a:off x="457200" y="1577975"/>
            <a:ext cx="8240713" cy="5280025"/>
          </a:xfrm>
        </p:spPr>
        <p:txBody>
          <a:bodyPr>
            <a:normAutofit fontScale="85000" lnSpcReduction="10000"/>
          </a:bodyPr>
          <a:lstStyle/>
          <a:p>
            <a:pPr>
              <a:lnSpc>
                <a:spcPct val="110000"/>
              </a:lnSpc>
              <a:spcBef>
                <a:spcPts val="0"/>
              </a:spcBef>
              <a:spcAft>
                <a:spcPts val="600"/>
              </a:spcAft>
              <a:defRPr/>
            </a:pPr>
            <a:r>
              <a:rPr lang="en-GB" dirty="0" smtClean="0"/>
              <a:t>Total of 16 teams </a:t>
            </a:r>
          </a:p>
          <a:p>
            <a:pPr lvl="1">
              <a:lnSpc>
                <a:spcPct val="110000"/>
              </a:lnSpc>
              <a:spcBef>
                <a:spcPts val="0"/>
              </a:spcBef>
              <a:spcAft>
                <a:spcPts val="600"/>
              </a:spcAft>
              <a:defRPr/>
            </a:pPr>
            <a:r>
              <a:rPr lang="en-GB" dirty="0" smtClean="0"/>
              <a:t>1 team supervisor, 4 female interviewers, </a:t>
            </a:r>
            <a:br>
              <a:rPr lang="en-GB" dirty="0" smtClean="0"/>
            </a:br>
            <a:r>
              <a:rPr lang="en-GB" dirty="0" smtClean="0"/>
              <a:t>1 </a:t>
            </a:r>
            <a:r>
              <a:rPr lang="en-GB" dirty="0"/>
              <a:t>male </a:t>
            </a:r>
            <a:r>
              <a:rPr lang="en-GB" dirty="0" smtClean="0"/>
              <a:t>interviewer, and 1 field editor</a:t>
            </a:r>
          </a:p>
          <a:p>
            <a:pPr>
              <a:lnSpc>
                <a:spcPct val="110000"/>
              </a:lnSpc>
              <a:spcBef>
                <a:spcPts val="0"/>
              </a:spcBef>
              <a:spcAft>
                <a:spcPts val="600"/>
              </a:spcAft>
              <a:defRPr/>
            </a:pPr>
            <a:r>
              <a:rPr lang="en-GB" dirty="0" smtClean="0"/>
              <a:t>Fieldwork conducted from August 22, 2015 to February 14, 2016.</a:t>
            </a:r>
          </a:p>
          <a:p>
            <a:pPr>
              <a:lnSpc>
                <a:spcPct val="110000"/>
              </a:lnSpc>
              <a:spcBef>
                <a:spcPts val="0"/>
              </a:spcBef>
              <a:spcAft>
                <a:spcPts val="600"/>
              </a:spcAft>
              <a:defRPr/>
            </a:pPr>
            <a:r>
              <a:rPr lang="en-GB" dirty="0" smtClean="0"/>
              <a:t>Paper questionnaires used in field. Field editors checked questionnaire and entered data into tablet. Completed Questionnaires returned to NBS headquarters. </a:t>
            </a:r>
          </a:p>
          <a:p>
            <a:pPr>
              <a:lnSpc>
                <a:spcPct val="110000"/>
              </a:lnSpc>
              <a:spcBef>
                <a:spcPts val="0"/>
              </a:spcBef>
              <a:spcAft>
                <a:spcPts val="600"/>
              </a:spcAft>
              <a:defRPr/>
            </a:pPr>
            <a:r>
              <a:rPr lang="en-GB" dirty="0"/>
              <a:t>D</a:t>
            </a:r>
            <a:r>
              <a:rPr lang="en-GB" dirty="0" smtClean="0"/>
              <a:t>ata processing personnel entered data with </a:t>
            </a:r>
            <a:r>
              <a:rPr lang="en-GB" dirty="0" err="1" smtClean="0"/>
              <a:t>CSPro</a:t>
            </a:r>
            <a:r>
              <a:rPr lang="en-GB" dirty="0" smtClean="0"/>
              <a:t>. Data processing included data entry and editing and was completed on March 21, 2016. Data cleaning and finalization were completed on April 22, 2016. </a:t>
            </a:r>
            <a:endParaRPr lang="en-GB" dirty="0"/>
          </a:p>
        </p:txBody>
      </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8" name="Title 1"/>
          <p:cNvSpPr>
            <a:spLocks noGrp="1"/>
          </p:cNvSpPr>
          <p:nvPr>
            <p:ph type="title"/>
          </p:nvPr>
        </p:nvSpPr>
        <p:spPr/>
        <p:txBody>
          <a:bodyPr/>
          <a:lstStyle/>
          <a:p>
            <a:r>
              <a:rPr lang="en-US" altLang="en-US" smtClean="0"/>
              <a:t>Anaemia in Women</a:t>
            </a:r>
            <a:endParaRPr lang="en-US" altLang="en-US" smtClean="0">
              <a:solidFill>
                <a:srgbClr val="FF0000"/>
              </a:solidFill>
            </a:endParaRPr>
          </a:p>
        </p:txBody>
      </p:sp>
      <p:graphicFrame>
        <p:nvGraphicFramePr>
          <p:cNvPr id="280579" name="Content Placeholder 10"/>
          <p:cNvGraphicFramePr>
            <a:graphicFrameLocks noGrp="1"/>
          </p:cNvGraphicFramePr>
          <p:nvPr>
            <p:ph idx="1"/>
          </p:nvPr>
        </p:nvGraphicFramePr>
        <p:xfrm>
          <a:off x="427038" y="1531938"/>
          <a:ext cx="8331200" cy="5376862"/>
        </p:xfrm>
        <a:graphic>
          <a:graphicData uri="http://schemas.openxmlformats.org/presentationml/2006/ole">
            <mc:AlternateContent xmlns:mc="http://schemas.openxmlformats.org/markup-compatibility/2006">
              <mc:Choice xmlns:v="urn:schemas-microsoft-com:vml" Requires="v">
                <p:oleObj spid="_x0000_s280586" name="Chart" r:id="rId4" imgW="8333954" imgH="5383235" progId="Excel.Chart.8">
                  <p:embed/>
                </p:oleObj>
              </mc:Choice>
              <mc:Fallback>
                <p:oleObj name="Chart" r:id="rId4" imgW="8333954" imgH="5383235"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531938"/>
                        <a:ext cx="8331200" cy="537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80580" name="TextBox 3"/>
          <p:cNvSpPr txBox="1">
            <a:spLocks noChangeArrowheads="1"/>
          </p:cNvSpPr>
          <p:nvPr/>
        </p:nvSpPr>
        <p:spPr bwMode="auto">
          <a:xfrm>
            <a:off x="0" y="1325563"/>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women age 15-49 classified as having anaemia</a:t>
            </a: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6" name="Title 1"/>
          <p:cNvSpPr>
            <a:spLocks noGrp="1"/>
          </p:cNvSpPr>
          <p:nvPr>
            <p:ph type="title"/>
          </p:nvPr>
        </p:nvSpPr>
        <p:spPr/>
        <p:txBody>
          <a:bodyPr/>
          <a:lstStyle/>
          <a:p>
            <a:pPr eaLnBrk="1" hangingPunct="1"/>
            <a:r>
              <a:rPr lang="en-US" altLang="en-US" sz="4000" smtClean="0"/>
              <a:t>Anaemia in Women by Region</a:t>
            </a:r>
            <a:endParaRPr lang="en-US" altLang="en-US" smtClean="0"/>
          </a:p>
        </p:txBody>
      </p:sp>
      <p:sp>
        <p:nvSpPr>
          <p:cNvPr id="282627"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45%</a:t>
            </a:r>
          </a:p>
        </p:txBody>
      </p:sp>
      <p:grpSp>
        <p:nvGrpSpPr>
          <p:cNvPr id="282628" name="Group 4"/>
          <p:cNvGrpSpPr>
            <a:grpSpLocks noChangeAspect="1"/>
          </p:cNvGrpSpPr>
          <p:nvPr/>
        </p:nvGrpSpPr>
        <p:grpSpPr bwMode="auto">
          <a:xfrm>
            <a:off x="1514475" y="908050"/>
            <a:ext cx="6119813" cy="5953125"/>
            <a:chOff x="806" y="449"/>
            <a:chExt cx="3944" cy="3837"/>
          </a:xfrm>
        </p:grpSpPr>
        <p:sp>
          <p:nvSpPr>
            <p:cNvPr id="282670"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solidFill>
            <a:ln w="9525">
              <a:solidFill>
                <a:schemeClr val="bg1">
                  <a:alpha val="94901"/>
                </a:schemeClr>
              </a:solidFill>
              <a:round/>
              <a:headEnd/>
              <a:tailEnd/>
            </a:ln>
          </p:spPr>
          <p:txBody>
            <a:bodyPr/>
            <a:lstStyle/>
            <a:p>
              <a:endParaRPr lang="en-US"/>
            </a:p>
          </p:txBody>
        </p:sp>
        <p:sp>
          <p:nvSpPr>
            <p:cNvPr id="104"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05"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82673"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82674"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82675" name="Freeform 10"/>
            <p:cNvSpPr>
              <a:spLocks/>
            </p:cNvSpPr>
            <p:nvPr/>
          </p:nvSpPr>
          <p:spPr bwMode="auto">
            <a:xfrm>
              <a:off x="1125" y="2552"/>
              <a:ext cx="799" cy="780"/>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82676"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tx2"/>
            </a:solidFill>
            <a:ln w="9525">
              <a:solidFill>
                <a:schemeClr val="bg1">
                  <a:alpha val="94901"/>
                </a:schemeClr>
              </a:solidFill>
              <a:round/>
              <a:headEnd/>
              <a:tailEnd/>
            </a:ln>
          </p:spPr>
          <p:txBody>
            <a:bodyPr/>
            <a:lstStyle/>
            <a:p>
              <a:endParaRPr lang="en-US"/>
            </a:p>
          </p:txBody>
        </p:sp>
        <p:sp>
          <p:nvSpPr>
            <p:cNvPr id="110"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82678"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solidFill>
            <a:ln w="9525">
              <a:solidFill>
                <a:schemeClr val="bg1">
                  <a:alpha val="94901"/>
                </a:schemeClr>
              </a:solidFill>
              <a:round/>
              <a:headEnd/>
              <a:tailEnd/>
            </a:ln>
          </p:spPr>
          <p:txBody>
            <a:bodyPr/>
            <a:lstStyle/>
            <a:p>
              <a:endParaRPr lang="en-US"/>
            </a:p>
          </p:txBody>
        </p:sp>
        <p:sp>
          <p:nvSpPr>
            <p:cNvPr id="112" name="Freeform 14"/>
            <p:cNvSpPr>
              <a:spLocks/>
            </p:cNvSpPr>
            <p:nvPr/>
          </p:nvSpPr>
          <p:spPr bwMode="auto">
            <a:xfrm>
              <a:off x="4237" y="2438"/>
              <a:ext cx="184"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82680"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82681"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solidFill>
            <a:ln w="9525">
              <a:solidFill>
                <a:schemeClr val="bg1">
                  <a:alpha val="94901"/>
                </a:schemeClr>
              </a:solidFill>
              <a:round/>
              <a:headEnd/>
              <a:tailEnd/>
            </a:ln>
          </p:spPr>
          <p:txBody>
            <a:bodyPr/>
            <a:lstStyle/>
            <a:p>
              <a:endParaRPr lang="en-US"/>
            </a:p>
          </p:txBody>
        </p:sp>
        <p:sp>
          <p:nvSpPr>
            <p:cNvPr id="282682"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282683"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17"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82685"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19" name="Freeform 21"/>
            <p:cNvSpPr>
              <a:spLocks/>
            </p:cNvSpPr>
            <p:nvPr/>
          </p:nvSpPr>
          <p:spPr bwMode="auto">
            <a:xfrm>
              <a:off x="1627" y="1238"/>
              <a:ext cx="921"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71 w 909"/>
                <a:gd name="T13" fmla="*/ 65 h 402"/>
                <a:gd name="T14" fmla="*/ 505 w 909"/>
                <a:gd name="T15" fmla="*/ 82 h 402"/>
                <a:gd name="T16" fmla="*/ 567 w 909"/>
                <a:gd name="T17" fmla="*/ 70 h 402"/>
                <a:gd name="T18" fmla="*/ 604 w 909"/>
                <a:gd name="T19" fmla="*/ 40 h 402"/>
                <a:gd name="T20" fmla="*/ 646 w 909"/>
                <a:gd name="T21" fmla="*/ 33 h 402"/>
                <a:gd name="T22" fmla="*/ 682 w 909"/>
                <a:gd name="T23" fmla="*/ 52 h 402"/>
                <a:gd name="T24" fmla="*/ 710 w 909"/>
                <a:gd name="T25" fmla="*/ 92 h 402"/>
                <a:gd name="T26" fmla="*/ 731 w 909"/>
                <a:gd name="T27" fmla="*/ 123 h 402"/>
                <a:gd name="T28" fmla="*/ 758 w 909"/>
                <a:gd name="T29" fmla="*/ 116 h 402"/>
                <a:gd name="T30" fmla="*/ 787 w 909"/>
                <a:gd name="T31" fmla="*/ 109 h 402"/>
                <a:gd name="T32" fmla="*/ 814 w 909"/>
                <a:gd name="T33" fmla="*/ 124 h 402"/>
                <a:gd name="T34" fmla="*/ 849 w 909"/>
                <a:gd name="T35" fmla="*/ 147 h 402"/>
                <a:gd name="T36" fmla="*/ 853 w 909"/>
                <a:gd name="T37" fmla="*/ 173 h 402"/>
                <a:gd name="T38" fmla="*/ 862 w 909"/>
                <a:gd name="T39" fmla="*/ 207 h 402"/>
                <a:gd name="T40" fmla="*/ 886 w 909"/>
                <a:gd name="T41" fmla="*/ 233 h 402"/>
                <a:gd name="T42" fmla="*/ 904 w 909"/>
                <a:gd name="T43" fmla="*/ 265 h 402"/>
                <a:gd name="T44" fmla="*/ 900 w 909"/>
                <a:gd name="T45" fmla="*/ 303 h 402"/>
                <a:gd name="T46" fmla="*/ 863 w 909"/>
                <a:gd name="T47" fmla="*/ 299 h 402"/>
                <a:gd name="T48" fmla="*/ 818 w 909"/>
                <a:gd name="T49" fmla="*/ 293 h 402"/>
                <a:gd name="T50" fmla="*/ 798 w 909"/>
                <a:gd name="T51" fmla="*/ 274 h 402"/>
                <a:gd name="T52" fmla="*/ 773 w 909"/>
                <a:gd name="T53" fmla="*/ 268 h 402"/>
                <a:gd name="T54" fmla="*/ 748 w 909"/>
                <a:gd name="T55" fmla="*/ 264 h 402"/>
                <a:gd name="T56" fmla="*/ 703 w 909"/>
                <a:gd name="T57" fmla="*/ 260 h 402"/>
                <a:gd name="T58" fmla="*/ 687 w 909"/>
                <a:gd name="T59" fmla="*/ 244 h 402"/>
                <a:gd name="T60" fmla="*/ 661 w 909"/>
                <a:gd name="T61" fmla="*/ 249 h 402"/>
                <a:gd name="T62" fmla="*/ 623 w 909"/>
                <a:gd name="T63" fmla="*/ 252 h 402"/>
                <a:gd name="T64" fmla="*/ 593 w 909"/>
                <a:gd name="T65" fmla="*/ 251 h 402"/>
                <a:gd name="T66" fmla="*/ 559 w 909"/>
                <a:gd name="T67" fmla="*/ 260 h 402"/>
                <a:gd name="T68" fmla="*/ 537 w 909"/>
                <a:gd name="T69" fmla="*/ 271 h 402"/>
                <a:gd name="T70" fmla="*/ 501 w 909"/>
                <a:gd name="T71" fmla="*/ 275 h 402"/>
                <a:gd name="T72" fmla="*/ 471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82687"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tx2"/>
            </a:solidFill>
            <a:ln w="9525">
              <a:solidFill>
                <a:schemeClr val="bg1">
                  <a:alpha val="94901"/>
                </a:schemeClr>
              </a:solidFill>
              <a:round/>
              <a:headEnd/>
              <a:tailEnd/>
            </a:ln>
          </p:spPr>
          <p:txBody>
            <a:bodyPr/>
            <a:lstStyle/>
            <a:p>
              <a:endParaRPr lang="en-US"/>
            </a:p>
          </p:txBody>
        </p:sp>
        <p:sp>
          <p:nvSpPr>
            <p:cNvPr id="282688" name="Freeform 23"/>
            <p:cNvSpPr>
              <a:spLocks/>
            </p:cNvSpPr>
            <p:nvPr/>
          </p:nvSpPr>
          <p:spPr bwMode="auto">
            <a:xfrm>
              <a:off x="2609" y="3389"/>
              <a:ext cx="131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solidFill>
            <a:ln w="9525">
              <a:solidFill>
                <a:schemeClr val="bg1">
                  <a:alpha val="94901"/>
                </a:schemeClr>
              </a:solidFill>
              <a:round/>
              <a:headEnd/>
              <a:tailEnd/>
            </a:ln>
          </p:spPr>
          <p:txBody>
            <a:bodyPr/>
            <a:lstStyle/>
            <a:p>
              <a:endParaRPr lang="en-US"/>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82690"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82691"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alpha val="50195"/>
              </a:schemeClr>
            </a:solidFill>
            <a:ln w="9525">
              <a:solidFill>
                <a:schemeClr val="bg1"/>
              </a:solidFill>
              <a:round/>
              <a:headEnd/>
              <a:tailEnd/>
            </a:ln>
          </p:spPr>
          <p:txBody>
            <a:bodyPr/>
            <a:lstStyle/>
            <a:p>
              <a:endParaRPr lang="en-US"/>
            </a:p>
          </p:txBody>
        </p:sp>
        <p:sp>
          <p:nvSpPr>
            <p:cNvPr id="125" name="Freeform 27"/>
            <p:cNvSpPr>
              <a:spLocks/>
            </p:cNvSpPr>
            <p:nvPr/>
          </p:nvSpPr>
          <p:spPr bwMode="auto">
            <a:xfrm>
              <a:off x="2925" y="2166"/>
              <a:ext cx="1139"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282693" name="Freeform 28"/>
            <p:cNvSpPr>
              <a:spLocks/>
            </p:cNvSpPr>
            <p:nvPr/>
          </p:nvSpPr>
          <p:spPr bwMode="auto">
            <a:xfrm>
              <a:off x="993" y="1928"/>
              <a:ext cx="1018" cy="954"/>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tx2"/>
            </a:solidFill>
            <a:ln w="9525">
              <a:solidFill>
                <a:schemeClr val="bg1">
                  <a:alpha val="94901"/>
                </a:schemeClr>
              </a:solidFill>
              <a:round/>
              <a:headEnd/>
              <a:tailEnd/>
            </a:ln>
          </p:spPr>
          <p:txBody>
            <a:bodyPr/>
            <a:lstStyle/>
            <a:p>
              <a:endParaRPr lang="en-US"/>
            </a:p>
          </p:txBody>
        </p:sp>
        <p:sp>
          <p:nvSpPr>
            <p:cNvPr id="282694"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28" name="Freeform 30"/>
            <p:cNvSpPr>
              <a:spLocks noEditPoints="1"/>
            </p:cNvSpPr>
            <p:nvPr/>
          </p:nvSpPr>
          <p:spPr bwMode="auto">
            <a:xfrm>
              <a:off x="4436" y="1938"/>
              <a:ext cx="104" cy="121"/>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29"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30" name="Freeform 32"/>
            <p:cNvSpPr>
              <a:spLocks/>
            </p:cNvSpPr>
            <p:nvPr/>
          </p:nvSpPr>
          <p:spPr bwMode="auto">
            <a:xfrm>
              <a:off x="4331" y="2244"/>
              <a:ext cx="123" cy="168"/>
            </a:xfrm>
            <a:custGeom>
              <a:avLst/>
              <a:gdLst>
                <a:gd name="T0" fmla="*/ 49 w 111"/>
                <a:gd name="T1" fmla="*/ 8 h 163"/>
                <a:gd name="T2" fmla="*/ 57 w 111"/>
                <a:gd name="T3" fmla="*/ 15 h 163"/>
                <a:gd name="T4" fmla="*/ 58 w 111"/>
                <a:gd name="T5" fmla="*/ 18 h 163"/>
                <a:gd name="T6" fmla="*/ 57 w 111"/>
                <a:gd name="T7" fmla="*/ 31 h 163"/>
                <a:gd name="T8" fmla="*/ 56 w 111"/>
                <a:gd name="T9" fmla="*/ 44 h 163"/>
                <a:gd name="T10" fmla="*/ 61 w 111"/>
                <a:gd name="T11" fmla="*/ 50 h 163"/>
                <a:gd name="T12" fmla="*/ 56 w 111"/>
                <a:gd name="T13" fmla="*/ 57 h 163"/>
                <a:gd name="T14" fmla="*/ 53 w 111"/>
                <a:gd name="T15" fmla="*/ 63 h 163"/>
                <a:gd name="T16" fmla="*/ 54 w 111"/>
                <a:gd name="T17" fmla="*/ 61 h 163"/>
                <a:gd name="T18" fmla="*/ 60 w 111"/>
                <a:gd name="T19" fmla="*/ 60 h 163"/>
                <a:gd name="T20" fmla="*/ 67 w 111"/>
                <a:gd name="T21" fmla="*/ 64 h 163"/>
                <a:gd name="T22" fmla="*/ 69 w 111"/>
                <a:gd name="T23" fmla="*/ 65 h 163"/>
                <a:gd name="T24" fmla="*/ 72 w 111"/>
                <a:gd name="T25" fmla="*/ 61 h 163"/>
                <a:gd name="T26" fmla="*/ 73 w 111"/>
                <a:gd name="T27" fmla="*/ 56 h 163"/>
                <a:gd name="T28" fmla="*/ 76 w 111"/>
                <a:gd name="T29" fmla="*/ 60 h 163"/>
                <a:gd name="T30" fmla="*/ 80 w 111"/>
                <a:gd name="T31" fmla="*/ 63 h 163"/>
                <a:gd name="T32" fmla="*/ 84 w 111"/>
                <a:gd name="T33" fmla="*/ 64 h 163"/>
                <a:gd name="T34" fmla="*/ 87 w 111"/>
                <a:gd name="T35" fmla="*/ 60 h 163"/>
                <a:gd name="T36" fmla="*/ 84 w 111"/>
                <a:gd name="T37" fmla="*/ 50 h 163"/>
                <a:gd name="T38" fmla="*/ 79 w 111"/>
                <a:gd name="T39" fmla="*/ 42 h 163"/>
                <a:gd name="T40" fmla="*/ 83 w 111"/>
                <a:gd name="T41" fmla="*/ 38 h 163"/>
                <a:gd name="T42" fmla="*/ 90 w 111"/>
                <a:gd name="T43" fmla="*/ 46 h 163"/>
                <a:gd name="T44" fmla="*/ 94 w 111"/>
                <a:gd name="T45" fmla="*/ 57 h 163"/>
                <a:gd name="T46" fmla="*/ 95 w 111"/>
                <a:gd name="T47" fmla="*/ 76 h 163"/>
                <a:gd name="T48" fmla="*/ 95 w 111"/>
                <a:gd name="T49" fmla="*/ 91 h 163"/>
                <a:gd name="T50" fmla="*/ 99 w 111"/>
                <a:gd name="T51" fmla="*/ 106 h 163"/>
                <a:gd name="T52" fmla="*/ 103 w 111"/>
                <a:gd name="T53" fmla="*/ 117 h 163"/>
                <a:gd name="T54" fmla="*/ 109 w 111"/>
                <a:gd name="T55" fmla="*/ 126 h 163"/>
                <a:gd name="T56" fmla="*/ 109 w 111"/>
                <a:gd name="T57" fmla="*/ 140 h 163"/>
                <a:gd name="T58" fmla="*/ 105 w 111"/>
                <a:gd name="T59" fmla="*/ 151 h 163"/>
                <a:gd name="T60" fmla="*/ 96 w 111"/>
                <a:gd name="T61" fmla="*/ 158 h 163"/>
                <a:gd name="T62" fmla="*/ 87 w 111"/>
                <a:gd name="T63" fmla="*/ 163 h 163"/>
                <a:gd name="T64" fmla="*/ 77 w 111"/>
                <a:gd name="T65" fmla="*/ 160 h 163"/>
                <a:gd name="T66" fmla="*/ 69 w 111"/>
                <a:gd name="T67" fmla="*/ 152 h 163"/>
                <a:gd name="T68" fmla="*/ 67 w 111"/>
                <a:gd name="T69" fmla="*/ 144 h 163"/>
                <a:gd name="T70" fmla="*/ 61 w 111"/>
                <a:gd name="T71" fmla="*/ 136 h 163"/>
                <a:gd name="T72" fmla="*/ 58 w 111"/>
                <a:gd name="T73" fmla="*/ 125 h 163"/>
                <a:gd name="T74" fmla="*/ 57 w 111"/>
                <a:gd name="T75" fmla="*/ 114 h 163"/>
                <a:gd name="T76" fmla="*/ 52 w 111"/>
                <a:gd name="T77" fmla="*/ 103 h 163"/>
                <a:gd name="T78" fmla="*/ 57 w 111"/>
                <a:gd name="T79" fmla="*/ 94 h 163"/>
                <a:gd name="T80" fmla="*/ 50 w 111"/>
                <a:gd name="T81" fmla="*/ 103 h 163"/>
                <a:gd name="T82" fmla="*/ 42 w 111"/>
                <a:gd name="T83" fmla="*/ 101 h 163"/>
                <a:gd name="T84" fmla="*/ 48 w 111"/>
                <a:gd name="T85" fmla="*/ 110 h 163"/>
                <a:gd name="T86" fmla="*/ 53 w 111"/>
                <a:gd name="T87" fmla="*/ 120 h 163"/>
                <a:gd name="T88" fmla="*/ 50 w 111"/>
                <a:gd name="T89" fmla="*/ 129 h 163"/>
                <a:gd name="T90" fmla="*/ 48 w 111"/>
                <a:gd name="T91" fmla="*/ 128 h 163"/>
                <a:gd name="T92" fmla="*/ 42 w 111"/>
                <a:gd name="T93" fmla="*/ 120 h 163"/>
                <a:gd name="T94" fmla="*/ 39 w 111"/>
                <a:gd name="T95" fmla="*/ 107 h 163"/>
                <a:gd name="T96" fmla="*/ 38 w 111"/>
                <a:gd name="T97" fmla="*/ 107 h 163"/>
                <a:gd name="T98" fmla="*/ 30 w 111"/>
                <a:gd name="T99" fmla="*/ 99 h 163"/>
                <a:gd name="T100" fmla="*/ 27 w 111"/>
                <a:gd name="T101" fmla="*/ 97 h 163"/>
                <a:gd name="T102" fmla="*/ 23 w 111"/>
                <a:gd name="T103" fmla="*/ 86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31"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32"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accent5"/>
            </a:solidFill>
            <a:ln w="9525">
              <a:solidFill>
                <a:schemeClr val="bg1">
                  <a:alpha val="95000"/>
                </a:schemeClr>
              </a:solidFill>
              <a:round/>
              <a:headEnd/>
              <a:tailEnd/>
            </a:ln>
          </p:spPr>
          <p:txBody>
            <a:bodyPr/>
            <a:lstStyle/>
            <a:p>
              <a:pPr>
                <a:defRPr/>
              </a:pPr>
              <a:endParaRPr lang="en-US"/>
            </a:p>
          </p:txBody>
        </p:sp>
      </p:grpSp>
      <p:sp>
        <p:nvSpPr>
          <p:cNvPr id="282629"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Arusha</a:t>
            </a:r>
          </a:p>
          <a:p>
            <a:pPr algn="ctr">
              <a:lnSpc>
                <a:spcPct val="100000"/>
              </a:lnSpc>
              <a:spcBef>
                <a:spcPct val="0"/>
              </a:spcBef>
              <a:buFontTx/>
              <a:buNone/>
            </a:pPr>
            <a:r>
              <a:rPr lang="en-US" altLang="en-US" sz="1800"/>
              <a:t>31%</a:t>
            </a:r>
          </a:p>
        </p:txBody>
      </p:sp>
      <p:sp>
        <p:nvSpPr>
          <p:cNvPr id="282630"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a:p>
            <a:pPr>
              <a:lnSpc>
                <a:spcPct val="100000"/>
              </a:lnSpc>
              <a:spcBef>
                <a:spcPct val="0"/>
              </a:spcBef>
              <a:buFontTx/>
              <a:buNone/>
            </a:pPr>
            <a:r>
              <a:rPr lang="en-US" altLang="en-US" sz="1800">
                <a:solidFill>
                  <a:schemeClr val="bg1"/>
                </a:solidFill>
              </a:rPr>
              <a:t>51%</a:t>
            </a:r>
          </a:p>
        </p:txBody>
      </p:sp>
      <p:sp>
        <p:nvSpPr>
          <p:cNvPr id="282631"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Kagera</a:t>
            </a:r>
          </a:p>
          <a:p>
            <a:pPr>
              <a:lnSpc>
                <a:spcPct val="100000"/>
              </a:lnSpc>
              <a:spcBef>
                <a:spcPct val="0"/>
              </a:spcBef>
              <a:buFontTx/>
              <a:buNone/>
            </a:pPr>
            <a:r>
              <a:rPr lang="en-US" altLang="en-US" sz="1800">
                <a:solidFill>
                  <a:schemeClr val="bg1"/>
                </a:solidFill>
              </a:rPr>
              <a:t>40%</a:t>
            </a:r>
          </a:p>
        </p:txBody>
      </p:sp>
      <p:sp>
        <p:nvSpPr>
          <p:cNvPr id="282632"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28%</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282634"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a:p>
            <a:pPr>
              <a:lnSpc>
                <a:spcPct val="100000"/>
              </a:lnSpc>
              <a:spcBef>
                <a:spcPct val="0"/>
              </a:spcBef>
              <a:buFontTx/>
              <a:buNone/>
            </a:pPr>
            <a:r>
              <a:rPr lang="en-US" altLang="en-US" sz="1800">
                <a:solidFill>
                  <a:schemeClr val="bg1"/>
                </a:solidFill>
              </a:rPr>
              <a:t>54%</a:t>
            </a:r>
          </a:p>
        </p:txBody>
      </p:sp>
      <p:sp>
        <p:nvSpPr>
          <p:cNvPr id="282635"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a:p>
            <a:pPr>
              <a:lnSpc>
                <a:spcPct val="100000"/>
              </a:lnSpc>
              <a:spcBef>
                <a:spcPct val="0"/>
              </a:spcBef>
              <a:buFontTx/>
              <a:buNone/>
            </a:pPr>
            <a:r>
              <a:rPr lang="en-US" altLang="en-US" sz="1800">
                <a:solidFill>
                  <a:schemeClr val="bg1"/>
                </a:solidFill>
              </a:rPr>
              <a:t>        55%</a:t>
            </a:r>
          </a:p>
        </p:txBody>
      </p:sp>
      <p:sp>
        <p:nvSpPr>
          <p:cNvPr id="282636"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Manyara</a:t>
            </a:r>
          </a:p>
          <a:p>
            <a:pPr>
              <a:lnSpc>
                <a:spcPct val="100000"/>
              </a:lnSpc>
              <a:spcBef>
                <a:spcPct val="0"/>
              </a:spcBef>
              <a:buFontTx/>
              <a:buNone/>
            </a:pPr>
            <a:r>
              <a:rPr lang="en-US" altLang="en-US" sz="1800"/>
              <a:t>    37%</a:t>
            </a:r>
          </a:p>
        </p:txBody>
      </p:sp>
      <p:sp>
        <p:nvSpPr>
          <p:cNvPr id="282637" name="TextBox 141"/>
          <p:cNvSpPr txBox="1">
            <a:spLocks noChangeArrowheads="1"/>
          </p:cNvSpPr>
          <p:nvPr/>
        </p:nvSpPr>
        <p:spPr bwMode="auto">
          <a:xfrm>
            <a:off x="61753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a:p>
            <a:pPr algn="ctr">
              <a:lnSpc>
                <a:spcPct val="100000"/>
              </a:lnSpc>
              <a:spcBef>
                <a:spcPct val="0"/>
              </a:spcBef>
              <a:buFontTx/>
              <a:buNone/>
            </a:pPr>
            <a:r>
              <a:rPr lang="en-US" altLang="en-US" sz="1800">
                <a:solidFill>
                  <a:schemeClr val="bg1"/>
                </a:solidFill>
              </a:rPr>
              <a:t>44%</a:t>
            </a:r>
          </a:p>
        </p:txBody>
      </p:sp>
      <p:sp>
        <p:nvSpPr>
          <p:cNvPr id="282638" name="TextBox 142"/>
          <p:cNvSpPr txBox="1">
            <a:spLocks noChangeArrowheads="1"/>
          </p:cNvSpPr>
          <p:nvPr/>
        </p:nvSpPr>
        <p:spPr bwMode="auto">
          <a:xfrm>
            <a:off x="6307138" y="3771900"/>
            <a:ext cx="74453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Pwa-</a:t>
            </a:r>
          </a:p>
          <a:p>
            <a:pPr>
              <a:lnSpc>
                <a:spcPct val="100000"/>
              </a:lnSpc>
              <a:spcBef>
                <a:spcPct val="0"/>
              </a:spcBef>
              <a:buFontTx/>
              <a:buNone/>
            </a:pPr>
            <a:r>
              <a:rPr lang="en-US" altLang="en-US" sz="1800">
                <a:solidFill>
                  <a:schemeClr val="bg1"/>
                </a:solidFill>
              </a:rPr>
              <a:t>     ni</a:t>
            </a:r>
          </a:p>
          <a:p>
            <a:pPr algn="ctr">
              <a:lnSpc>
                <a:spcPct val="100000"/>
              </a:lnSpc>
              <a:spcBef>
                <a:spcPct val="0"/>
              </a:spcBef>
              <a:buFontTx/>
              <a:buNone/>
            </a:pPr>
            <a:r>
              <a:rPr lang="en-US" altLang="en-US" sz="1800">
                <a:solidFill>
                  <a:schemeClr val="bg1"/>
                </a:solidFill>
              </a:rPr>
              <a:t>52%</a:t>
            </a:r>
          </a:p>
        </p:txBody>
      </p:sp>
      <p:sp>
        <p:nvSpPr>
          <p:cNvPr id="282639"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Dodoma30%</a:t>
            </a:r>
          </a:p>
          <a:p>
            <a:pPr>
              <a:lnSpc>
                <a:spcPct val="100000"/>
              </a:lnSpc>
              <a:spcBef>
                <a:spcPct val="0"/>
              </a:spcBef>
              <a:buFontTx/>
              <a:buNone/>
            </a:pPr>
            <a:endParaRPr lang="en-US" altLang="en-US" sz="1800">
              <a:solidFill>
                <a:schemeClr val="bg1"/>
              </a:solidFill>
            </a:endParaRPr>
          </a:p>
        </p:txBody>
      </p:sp>
      <p:sp>
        <p:nvSpPr>
          <p:cNvPr id="282640"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Singida</a:t>
            </a:r>
          </a:p>
          <a:p>
            <a:pPr algn="ctr">
              <a:lnSpc>
                <a:spcPct val="100000"/>
              </a:lnSpc>
              <a:spcBef>
                <a:spcPct val="0"/>
              </a:spcBef>
              <a:buFontTx/>
              <a:buNone/>
            </a:pPr>
            <a:r>
              <a:rPr lang="en-US" altLang="en-US" sz="1800"/>
              <a:t>27%</a:t>
            </a:r>
          </a:p>
        </p:txBody>
      </p:sp>
      <p:sp>
        <p:nvSpPr>
          <p:cNvPr id="282641"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Tabora</a:t>
            </a:r>
          </a:p>
          <a:p>
            <a:pPr algn="ctr">
              <a:lnSpc>
                <a:spcPct val="100000"/>
              </a:lnSpc>
              <a:spcBef>
                <a:spcPct val="0"/>
              </a:spcBef>
              <a:buFontTx/>
              <a:buNone/>
            </a:pPr>
            <a:r>
              <a:rPr lang="en-US" altLang="en-US" sz="1800">
                <a:solidFill>
                  <a:schemeClr val="bg1"/>
                </a:solidFill>
              </a:rPr>
              <a:t>53%</a:t>
            </a:r>
          </a:p>
        </p:txBody>
      </p:sp>
      <p:sp>
        <p:nvSpPr>
          <p:cNvPr id="282642" name="TextBox 146"/>
          <p:cNvSpPr txBox="1">
            <a:spLocks noChangeArrowheads="1"/>
          </p:cNvSpPr>
          <p:nvPr/>
        </p:nvSpPr>
        <p:spPr bwMode="auto">
          <a:xfrm>
            <a:off x="2862263" y="2133600"/>
            <a:ext cx="15621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60%</a:t>
            </a:r>
          </a:p>
        </p:txBody>
      </p:sp>
      <p:sp>
        <p:nvSpPr>
          <p:cNvPr id="282643"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55%</a:t>
            </a:r>
          </a:p>
        </p:txBody>
      </p:sp>
      <p:sp>
        <p:nvSpPr>
          <p:cNvPr id="282644"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53%</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282646" name="TextBox 150"/>
          <p:cNvSpPr txBox="1">
            <a:spLocks noChangeArrowheads="1"/>
          </p:cNvSpPr>
          <p:nvPr/>
        </p:nvSpPr>
        <p:spPr bwMode="auto">
          <a:xfrm>
            <a:off x="7281863" y="3898900"/>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55%</a:t>
            </a:r>
          </a:p>
        </p:txBody>
      </p:sp>
      <p:sp>
        <p:nvSpPr>
          <p:cNvPr id="282647" name="TextBox 151"/>
          <p:cNvSpPr txBox="1">
            <a:spLocks noChangeArrowheads="1"/>
          </p:cNvSpPr>
          <p:nvPr/>
        </p:nvSpPr>
        <p:spPr bwMode="auto">
          <a:xfrm>
            <a:off x="7043738" y="3324225"/>
            <a:ext cx="25257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60%</a:t>
            </a:r>
          </a:p>
        </p:txBody>
      </p:sp>
      <p:sp>
        <p:nvSpPr>
          <p:cNvPr id="282648" name="TextBox 152"/>
          <p:cNvSpPr txBox="1">
            <a:spLocks noChangeArrowheads="1"/>
          </p:cNvSpPr>
          <p:nvPr/>
        </p:nvSpPr>
        <p:spPr bwMode="auto">
          <a:xfrm>
            <a:off x="7058025" y="2744788"/>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Pemba 72%</a:t>
            </a:r>
          </a:p>
        </p:txBody>
      </p:sp>
      <p:sp>
        <p:nvSpPr>
          <p:cNvPr id="282649" name="TextBox 153"/>
          <p:cNvSpPr txBox="1">
            <a:spLocks noChangeArrowheads="1"/>
          </p:cNvSpPr>
          <p:nvPr/>
        </p:nvSpPr>
        <p:spPr bwMode="auto">
          <a:xfrm>
            <a:off x="7134225" y="3646488"/>
            <a:ext cx="2144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58%</a:t>
            </a:r>
          </a:p>
        </p:txBody>
      </p:sp>
      <p:sp>
        <p:nvSpPr>
          <p:cNvPr id="282650" name="TextBox 154"/>
          <p:cNvSpPr txBox="1">
            <a:spLocks noChangeArrowheads="1"/>
          </p:cNvSpPr>
          <p:nvPr/>
        </p:nvSpPr>
        <p:spPr bwMode="auto">
          <a:xfrm>
            <a:off x="7346950" y="3027363"/>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61%</a:t>
            </a:r>
          </a:p>
        </p:txBody>
      </p:sp>
      <p:cxnSp>
        <p:nvCxnSpPr>
          <p:cNvPr id="156" name="Straight Connector 155"/>
          <p:cNvCxnSpPr/>
          <p:nvPr/>
        </p:nvCxnSpPr>
        <p:spPr>
          <a:xfrm flipV="1">
            <a:off x="7313613" y="3062288"/>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p:nvPr/>
        </p:nvCxnSpPr>
        <p:spPr>
          <a:xfrm flipV="1">
            <a:off x="7227888" y="3305175"/>
            <a:ext cx="246062" cy="36513"/>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282648" idx="1"/>
            <a:endCxn id="282648" idx="1"/>
          </p:cNvCxnSpPr>
          <p:nvPr/>
        </p:nvCxnSpPr>
        <p:spPr>
          <a:xfrm>
            <a:off x="7058025" y="2930525"/>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6969125" y="3597275"/>
            <a:ext cx="149225" cy="63500"/>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a:stCxn id="131" idx="7"/>
          </p:cNvCxnSpPr>
          <p:nvPr/>
        </p:nvCxnSpPr>
        <p:spPr>
          <a:xfrm>
            <a:off x="6983413" y="3754438"/>
            <a:ext cx="249237" cy="6350"/>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282657"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53%</a:t>
            </a:r>
          </a:p>
        </p:txBody>
      </p:sp>
      <p:cxnSp>
        <p:nvCxnSpPr>
          <p:cNvPr id="163" name="Straight Connector 162"/>
          <p:cNvCxnSpPr/>
          <p:nvPr/>
        </p:nvCxnSpPr>
        <p:spPr>
          <a:xfrm>
            <a:off x="7086600" y="4252913"/>
            <a:ext cx="227013" cy="123825"/>
          </a:xfrm>
          <a:prstGeom prst="line">
            <a:avLst/>
          </a:prstGeom>
        </p:spPr>
        <p:style>
          <a:lnRef idx="1">
            <a:schemeClr val="dk1"/>
          </a:lnRef>
          <a:fillRef idx="0">
            <a:schemeClr val="dk1"/>
          </a:fillRef>
          <a:effectRef idx="0">
            <a:schemeClr val="dk1"/>
          </a:effectRef>
          <a:fontRef idx="minor">
            <a:schemeClr val="tx1"/>
          </a:fontRef>
        </p:style>
      </p:cxnSp>
      <p:sp>
        <p:nvSpPr>
          <p:cNvPr id="282659"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a:p>
            <a:pPr algn="ctr">
              <a:lnSpc>
                <a:spcPct val="100000"/>
              </a:lnSpc>
              <a:spcBef>
                <a:spcPct val="0"/>
              </a:spcBef>
              <a:buFontTx/>
              <a:buNone/>
            </a:pPr>
            <a:r>
              <a:rPr lang="en-US" altLang="en-US" sz="1800">
                <a:solidFill>
                  <a:schemeClr val="bg1"/>
                </a:solidFill>
              </a:rPr>
              <a:t>45%</a:t>
            </a:r>
          </a:p>
        </p:txBody>
      </p:sp>
      <p:sp>
        <p:nvSpPr>
          <p:cNvPr id="282660" name="TextBox 164"/>
          <p:cNvSpPr txBox="1">
            <a:spLocks noChangeArrowheads="1"/>
          </p:cNvSpPr>
          <p:nvPr/>
        </p:nvSpPr>
        <p:spPr bwMode="auto">
          <a:xfrm>
            <a:off x="3084513" y="4402138"/>
            <a:ext cx="11699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Mbeya</a:t>
            </a:r>
          </a:p>
          <a:p>
            <a:pPr algn="ctr">
              <a:lnSpc>
                <a:spcPct val="100000"/>
              </a:lnSpc>
              <a:spcBef>
                <a:spcPct val="0"/>
              </a:spcBef>
              <a:buFontTx/>
              <a:buNone/>
            </a:pPr>
            <a:r>
              <a:rPr lang="en-US" altLang="en-US" sz="1800"/>
              <a:t>25%</a:t>
            </a:r>
          </a:p>
        </p:txBody>
      </p:sp>
      <p:sp>
        <p:nvSpPr>
          <p:cNvPr id="282661"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Rukwa</a:t>
            </a:r>
          </a:p>
          <a:p>
            <a:pPr algn="r">
              <a:lnSpc>
                <a:spcPct val="100000"/>
              </a:lnSpc>
              <a:spcBef>
                <a:spcPct val="0"/>
              </a:spcBef>
              <a:buFontTx/>
              <a:buNone/>
            </a:pPr>
            <a:r>
              <a:rPr lang="en-US" altLang="en-US" sz="1800"/>
              <a:t>32%</a:t>
            </a:r>
          </a:p>
        </p:txBody>
      </p:sp>
      <p:sp>
        <p:nvSpPr>
          <p:cNvPr id="282662"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Iringa</a:t>
            </a:r>
          </a:p>
          <a:p>
            <a:pPr algn="ctr">
              <a:lnSpc>
                <a:spcPct val="100000"/>
              </a:lnSpc>
              <a:spcBef>
                <a:spcPct val="0"/>
              </a:spcBef>
              <a:buFontTx/>
              <a:buNone/>
            </a:pPr>
            <a:r>
              <a:rPr lang="en-US" altLang="en-US" sz="1800"/>
              <a:t>28%</a:t>
            </a:r>
          </a:p>
        </p:txBody>
      </p:sp>
      <p:sp>
        <p:nvSpPr>
          <p:cNvPr id="282663"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Njombe</a:t>
            </a:r>
          </a:p>
          <a:p>
            <a:pPr>
              <a:lnSpc>
                <a:spcPct val="100000"/>
              </a:lnSpc>
              <a:spcBef>
                <a:spcPct val="0"/>
              </a:spcBef>
              <a:buFontTx/>
              <a:buNone/>
            </a:pPr>
            <a:r>
              <a:rPr lang="en-US" altLang="en-US" sz="1800"/>
              <a:t>26%</a:t>
            </a:r>
          </a:p>
        </p:txBody>
      </p:sp>
      <p:sp>
        <p:nvSpPr>
          <p:cNvPr id="282664"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Moro-</a:t>
            </a:r>
          </a:p>
          <a:p>
            <a:pPr>
              <a:lnSpc>
                <a:spcPct val="100000"/>
              </a:lnSpc>
              <a:spcBef>
                <a:spcPct val="0"/>
              </a:spcBef>
              <a:buFontTx/>
              <a:buNone/>
            </a:pPr>
            <a:r>
              <a:rPr lang="en-US" altLang="en-US" sz="1800">
                <a:solidFill>
                  <a:schemeClr val="bg1"/>
                </a:solidFill>
              </a:rPr>
              <a:t>goro</a:t>
            </a:r>
          </a:p>
          <a:p>
            <a:pPr>
              <a:lnSpc>
                <a:spcPct val="100000"/>
              </a:lnSpc>
              <a:spcBef>
                <a:spcPct val="0"/>
              </a:spcBef>
              <a:buFontTx/>
              <a:buNone/>
            </a:pPr>
            <a:r>
              <a:rPr lang="en-US" altLang="en-US" sz="1800">
                <a:solidFill>
                  <a:schemeClr val="bg1"/>
                </a:solidFill>
              </a:rPr>
              <a:t>47%</a:t>
            </a:r>
          </a:p>
        </p:txBody>
      </p:sp>
      <p:sp>
        <p:nvSpPr>
          <p:cNvPr id="282665"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Lindi</a:t>
            </a:r>
          </a:p>
          <a:p>
            <a:pPr algn="ctr">
              <a:lnSpc>
                <a:spcPct val="100000"/>
              </a:lnSpc>
              <a:spcBef>
                <a:spcPct val="0"/>
              </a:spcBef>
              <a:buFontTx/>
              <a:buNone/>
            </a:pPr>
            <a:r>
              <a:rPr lang="en-US" altLang="en-US" sz="1800">
                <a:solidFill>
                  <a:schemeClr val="bg1"/>
                </a:solidFill>
              </a:rPr>
              <a:t>49%</a:t>
            </a:r>
          </a:p>
        </p:txBody>
      </p:sp>
      <p:sp>
        <p:nvSpPr>
          <p:cNvPr id="282666"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Ruvuma</a:t>
            </a:r>
          </a:p>
          <a:p>
            <a:pPr algn="ctr">
              <a:lnSpc>
                <a:spcPct val="100000"/>
              </a:lnSpc>
              <a:spcBef>
                <a:spcPct val="0"/>
              </a:spcBef>
              <a:buFontTx/>
              <a:buNone/>
            </a:pPr>
            <a:r>
              <a:rPr lang="en-US" altLang="en-US" sz="1800">
                <a:solidFill>
                  <a:schemeClr val="bg1"/>
                </a:solidFill>
              </a:rPr>
              <a:t>44%</a:t>
            </a:r>
          </a:p>
        </p:txBody>
      </p:sp>
      <p:sp>
        <p:nvSpPr>
          <p:cNvPr id="282667"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47%</a:t>
            </a:r>
          </a:p>
        </p:txBody>
      </p:sp>
      <p:cxnSp>
        <p:nvCxnSpPr>
          <p:cNvPr id="173" name="Straight Connector 172"/>
          <p:cNvCxnSpPr/>
          <p:nvPr/>
        </p:nvCxnSpPr>
        <p:spPr>
          <a:xfrm>
            <a:off x="7059613" y="6384925"/>
            <a:ext cx="220662" cy="0"/>
          </a:xfrm>
          <a:prstGeom prst="line">
            <a:avLst/>
          </a:prstGeom>
        </p:spPr>
        <p:style>
          <a:lnRef idx="1">
            <a:schemeClr val="dk1"/>
          </a:lnRef>
          <a:fillRef idx="0">
            <a:schemeClr val="dk1"/>
          </a:fillRef>
          <a:effectRef idx="0">
            <a:schemeClr val="dk1"/>
          </a:effectRef>
          <a:fontRef idx="minor">
            <a:schemeClr val="tx1"/>
          </a:fontRef>
        </p:style>
      </p:cxnSp>
      <p:sp>
        <p:nvSpPr>
          <p:cNvPr id="282669" name="TextBox 75"/>
          <p:cNvSpPr txBox="1">
            <a:spLocks noChangeArrowheads="1"/>
          </p:cNvSpPr>
          <p:nvPr/>
        </p:nvSpPr>
        <p:spPr bwMode="auto">
          <a:xfrm>
            <a:off x="-336550" y="5857875"/>
            <a:ext cx="344963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women age 15-49 classified as having anaemia</a:t>
            </a: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4" name="Title 1"/>
          <p:cNvSpPr>
            <a:spLocks noGrp="1"/>
          </p:cNvSpPr>
          <p:nvPr>
            <p:ph type="title"/>
          </p:nvPr>
        </p:nvSpPr>
        <p:spPr/>
        <p:txBody>
          <a:bodyPr/>
          <a:lstStyle/>
          <a:p>
            <a:pPr eaLnBrk="1" hangingPunct="1"/>
            <a:r>
              <a:rPr lang="en-US" altLang="en-US" smtClean="0"/>
              <a:t>Trends in Anaemia among </a:t>
            </a:r>
            <a:br>
              <a:rPr lang="en-US" altLang="en-US" smtClean="0"/>
            </a:br>
            <a:r>
              <a:rPr lang="en-US" altLang="en-US" smtClean="0"/>
              <a:t>Children and Women </a:t>
            </a:r>
          </a:p>
        </p:txBody>
      </p:sp>
      <p:graphicFrame>
        <p:nvGraphicFramePr>
          <p:cNvPr id="284675" name="Content Placeholder 10"/>
          <p:cNvGraphicFramePr>
            <a:graphicFrameLocks noGrp="1"/>
          </p:cNvGraphicFramePr>
          <p:nvPr>
            <p:ph idx="1"/>
          </p:nvPr>
        </p:nvGraphicFramePr>
        <p:xfrm>
          <a:off x="436563" y="1458913"/>
          <a:ext cx="8343900" cy="5449887"/>
        </p:xfrm>
        <a:graphic>
          <a:graphicData uri="http://schemas.openxmlformats.org/presentationml/2006/ole">
            <mc:AlternateContent xmlns:mc="http://schemas.openxmlformats.org/markup-compatibility/2006">
              <mc:Choice xmlns:v="urn:schemas-microsoft-com:vml" Requires="v">
                <p:oleObj spid="_x0000_s284684" name="Chart" r:id="rId4" imgW="8352244" imgH="5456393" progId="Excel.Chart.8">
                  <p:embed/>
                </p:oleObj>
              </mc:Choice>
              <mc:Fallback>
                <p:oleObj name="Chart" r:id="rId4" imgW="8352244" imgH="545639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6563" y="1458913"/>
                        <a:ext cx="8343900" cy="544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84676" name="TextBox 3"/>
          <p:cNvSpPr txBox="1">
            <a:spLocks noChangeArrowheads="1"/>
          </p:cNvSpPr>
          <p:nvPr/>
        </p:nvSpPr>
        <p:spPr bwMode="auto">
          <a:xfrm>
            <a:off x="0" y="1176338"/>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children age 6-59 months and women age 15-49 with anaemia</a:t>
            </a:r>
          </a:p>
        </p:txBody>
      </p:sp>
      <p:sp>
        <p:nvSpPr>
          <p:cNvPr id="284677" name="TextBox 2"/>
          <p:cNvSpPr txBox="1">
            <a:spLocks noChangeArrowheads="1"/>
          </p:cNvSpPr>
          <p:nvPr/>
        </p:nvSpPr>
        <p:spPr bwMode="auto">
          <a:xfrm>
            <a:off x="3455988" y="3646488"/>
            <a:ext cx="1543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b="1">
                <a:solidFill>
                  <a:schemeClr val="bg2"/>
                </a:solidFill>
              </a:rPr>
              <a:t>Children</a:t>
            </a:r>
          </a:p>
        </p:txBody>
      </p:sp>
      <p:sp>
        <p:nvSpPr>
          <p:cNvPr id="6" name="TextBox 5"/>
          <p:cNvSpPr txBox="1"/>
          <p:nvPr/>
        </p:nvSpPr>
        <p:spPr>
          <a:xfrm>
            <a:off x="3700463" y="4908550"/>
            <a:ext cx="2273300" cy="369888"/>
          </a:xfrm>
          <a:prstGeom prst="rect">
            <a:avLst/>
          </a:prstGeom>
          <a:noFill/>
        </p:spPr>
        <p:txBody>
          <a:bodyPr>
            <a:spAutoFit/>
          </a:bodyPr>
          <a:lstStyle/>
          <a:p>
            <a:pPr algn="ctr" eaLnBrk="1" fontAlgn="auto" hangingPunct="1">
              <a:spcBef>
                <a:spcPts val="0"/>
              </a:spcBef>
              <a:spcAft>
                <a:spcPts val="0"/>
              </a:spcAft>
              <a:defRPr/>
            </a:pPr>
            <a:r>
              <a:rPr lang="en-US" b="1" dirty="0">
                <a:solidFill>
                  <a:schemeClr val="accent1"/>
                </a:solidFill>
                <a:latin typeface="+mn-lt"/>
              </a:rPr>
              <a:t>Women</a:t>
            </a:r>
          </a:p>
        </p:txBody>
      </p:sp>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413" y="1628775"/>
            <a:ext cx="3976687" cy="3532188"/>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defRPr/>
            </a:pPr>
            <a:r>
              <a:rPr lang="en-GB" sz="2800" dirty="0" smtClean="0"/>
              <a:t>Breastfeeding and Infant and Young Child Feeding Practices (IYCF)</a:t>
            </a:r>
          </a:p>
          <a:p>
            <a:pPr>
              <a:lnSpc>
                <a:spcPct val="110000"/>
              </a:lnSpc>
              <a:spcBef>
                <a:spcPts val="0"/>
              </a:spcBef>
              <a:spcAft>
                <a:spcPts val="600"/>
              </a:spcAft>
              <a:buClr>
                <a:schemeClr val="tx1"/>
              </a:buClr>
              <a:defRPr/>
            </a:pPr>
            <a:r>
              <a:rPr lang="en-GB" sz="2800" dirty="0" smtClean="0"/>
              <a:t>Anaemia</a:t>
            </a:r>
          </a:p>
          <a:p>
            <a:pPr>
              <a:lnSpc>
                <a:spcPct val="110000"/>
              </a:lnSpc>
              <a:spcBef>
                <a:spcPts val="0"/>
              </a:spcBef>
              <a:spcAft>
                <a:spcPts val="600"/>
              </a:spcAft>
              <a:buClr>
                <a:schemeClr val="tx1"/>
              </a:buClr>
              <a:defRPr/>
            </a:pPr>
            <a:r>
              <a:rPr lang="en-GB" sz="2800" b="1" dirty="0" smtClean="0">
                <a:solidFill>
                  <a:schemeClr val="tx2"/>
                </a:solidFill>
              </a:rPr>
              <a:t>Micronutrient intake</a:t>
            </a:r>
          </a:p>
          <a:p>
            <a:pPr>
              <a:lnSpc>
                <a:spcPct val="110000"/>
              </a:lnSpc>
              <a:spcBef>
                <a:spcPts val="0"/>
              </a:spcBef>
              <a:spcAft>
                <a:spcPts val="600"/>
              </a:spcAft>
              <a:buClr>
                <a:schemeClr val="tx1"/>
              </a:buClr>
              <a:defRPr/>
            </a:pPr>
            <a:r>
              <a:rPr lang="en-GB" sz="2800" dirty="0" smtClean="0"/>
              <a:t>Nutritional status of children</a:t>
            </a:r>
            <a:r>
              <a:rPr lang="en-GB" sz="2800" dirty="0"/>
              <a:t> </a:t>
            </a:r>
            <a:r>
              <a:rPr lang="en-GB" sz="2800" dirty="0" smtClean="0"/>
              <a:t>and women</a:t>
            </a:r>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Title 1"/>
          <p:cNvSpPr>
            <a:spLocks noGrp="1"/>
          </p:cNvSpPr>
          <p:nvPr>
            <p:ph type="title"/>
          </p:nvPr>
        </p:nvSpPr>
        <p:spPr/>
        <p:txBody>
          <a:bodyPr/>
          <a:lstStyle/>
          <a:p>
            <a:r>
              <a:rPr lang="en-US" altLang="en-US" smtClean="0"/>
              <a:t>Micronutrients and Children</a:t>
            </a:r>
          </a:p>
        </p:txBody>
      </p:sp>
      <p:graphicFrame>
        <p:nvGraphicFramePr>
          <p:cNvPr id="288771" name="Content Placeholder 10"/>
          <p:cNvGraphicFramePr>
            <a:graphicFrameLocks noGrp="1"/>
          </p:cNvGraphicFramePr>
          <p:nvPr>
            <p:ph idx="1"/>
          </p:nvPr>
        </p:nvGraphicFramePr>
        <p:xfrm>
          <a:off x="412750" y="1504950"/>
          <a:ext cx="8372475" cy="5403850"/>
        </p:xfrm>
        <a:graphic>
          <a:graphicData uri="http://schemas.openxmlformats.org/presentationml/2006/ole">
            <mc:AlternateContent xmlns:mc="http://schemas.openxmlformats.org/markup-compatibility/2006">
              <mc:Choice xmlns:v="urn:schemas-microsoft-com:vml" Requires="v">
                <p:oleObj spid="_x0000_s288781" name="Chart" r:id="rId4" imgW="8382727" imgH="5413717" progId="Excel.Chart.8">
                  <p:embed/>
                </p:oleObj>
              </mc:Choice>
              <mc:Fallback>
                <p:oleObj name="Chart" r:id="rId4" imgW="8382727" imgH="5413717"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2750" y="1504950"/>
                        <a:ext cx="8372475" cy="540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88772" name="TextBox 3"/>
          <p:cNvSpPr txBox="1">
            <a:spLocks noChangeArrowheads="1"/>
          </p:cNvSpPr>
          <p:nvPr/>
        </p:nvSpPr>
        <p:spPr bwMode="auto">
          <a:xfrm>
            <a:off x="0" y="1295400"/>
            <a:ext cx="42735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Among youngest children age 6-23 months living with the mother</a:t>
            </a:r>
          </a:p>
        </p:txBody>
      </p:sp>
      <p:sp>
        <p:nvSpPr>
          <p:cNvPr id="288773" name="TextBox 3"/>
          <p:cNvSpPr txBox="1">
            <a:spLocks noChangeArrowheads="1"/>
          </p:cNvSpPr>
          <p:nvPr/>
        </p:nvSpPr>
        <p:spPr bwMode="auto">
          <a:xfrm>
            <a:off x="4367213" y="1311275"/>
            <a:ext cx="42735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Among all children age </a:t>
            </a:r>
          </a:p>
          <a:p>
            <a:pPr algn="ctr">
              <a:lnSpc>
                <a:spcPct val="100000"/>
              </a:lnSpc>
              <a:spcBef>
                <a:spcPct val="0"/>
              </a:spcBef>
              <a:buFontTx/>
              <a:buNone/>
            </a:pPr>
            <a:r>
              <a:rPr lang="en-US" altLang="en-US" sz="1800" i="1"/>
              <a:t>6-59 months</a:t>
            </a:r>
          </a:p>
        </p:txBody>
      </p:sp>
      <p:cxnSp>
        <p:nvCxnSpPr>
          <p:cNvPr id="7" name="Straight Connector 6"/>
          <p:cNvCxnSpPr/>
          <p:nvPr/>
        </p:nvCxnSpPr>
        <p:spPr>
          <a:xfrm>
            <a:off x="228600" y="2206625"/>
            <a:ext cx="404495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572000" y="2206625"/>
            <a:ext cx="4044950" cy="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itle 1"/>
          <p:cNvSpPr>
            <a:spLocks noGrp="1"/>
          </p:cNvSpPr>
          <p:nvPr>
            <p:ph type="title"/>
          </p:nvPr>
        </p:nvSpPr>
        <p:spPr/>
        <p:txBody>
          <a:bodyPr/>
          <a:lstStyle/>
          <a:p>
            <a:r>
              <a:rPr lang="en-US" altLang="en-US" smtClean="0"/>
              <a:t>Micronutrients and Pregnant Women</a:t>
            </a:r>
          </a:p>
        </p:txBody>
      </p:sp>
      <p:graphicFrame>
        <p:nvGraphicFramePr>
          <p:cNvPr id="290819" name="Content Placeholder 10"/>
          <p:cNvGraphicFramePr>
            <a:graphicFrameLocks noGrp="1"/>
          </p:cNvGraphicFramePr>
          <p:nvPr>
            <p:ph idx="1"/>
          </p:nvPr>
        </p:nvGraphicFramePr>
        <p:xfrm>
          <a:off x="412750" y="1504950"/>
          <a:ext cx="8372475" cy="5403850"/>
        </p:xfrm>
        <a:graphic>
          <a:graphicData uri="http://schemas.openxmlformats.org/presentationml/2006/ole">
            <mc:AlternateContent xmlns:mc="http://schemas.openxmlformats.org/markup-compatibility/2006">
              <mc:Choice xmlns:v="urn:schemas-microsoft-com:vml" Requires="v">
                <p:oleObj spid="_x0000_s290826" name="Chart" r:id="rId4" imgW="8382727" imgH="5413717" progId="Excel.Chart.8">
                  <p:embed/>
                </p:oleObj>
              </mc:Choice>
              <mc:Fallback>
                <p:oleObj name="Chart" r:id="rId4" imgW="8382727" imgH="5413717"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2750" y="1504950"/>
                        <a:ext cx="8372475" cy="540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0820" name="TextBox 3"/>
          <p:cNvSpPr txBox="1">
            <a:spLocks noChangeArrowheads="1"/>
          </p:cNvSpPr>
          <p:nvPr/>
        </p:nvSpPr>
        <p:spPr bwMode="auto">
          <a:xfrm>
            <a:off x="0" y="12954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women age 15-49 with a child born in the past 5 years, number of days </a:t>
            </a:r>
            <a:br>
              <a:rPr lang="en-US" altLang="en-US" sz="1800" i="1"/>
            </a:br>
            <a:r>
              <a:rPr lang="en-US" altLang="en-US" sz="1800" i="1"/>
              <a:t>they took iron tablets or syrup during the pregnancy of the last child</a:t>
            </a: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Title 1"/>
          <p:cNvSpPr>
            <a:spLocks noGrp="1"/>
          </p:cNvSpPr>
          <p:nvPr>
            <p:ph type="title"/>
          </p:nvPr>
        </p:nvSpPr>
        <p:spPr/>
        <p:txBody>
          <a:bodyPr/>
          <a:lstStyle/>
          <a:p>
            <a:r>
              <a:rPr lang="en-US" altLang="en-US" smtClean="0"/>
              <a:t>Iodised Salt: Rapid Test</a:t>
            </a:r>
          </a:p>
        </p:txBody>
      </p:sp>
      <p:sp>
        <p:nvSpPr>
          <p:cNvPr id="3" name="Content Placeholder 2"/>
          <p:cNvSpPr>
            <a:spLocks noGrp="1"/>
          </p:cNvSpPr>
          <p:nvPr>
            <p:ph idx="1"/>
          </p:nvPr>
        </p:nvSpPr>
        <p:spPr>
          <a:xfrm>
            <a:off x="492125" y="1611313"/>
            <a:ext cx="8194675" cy="4565650"/>
          </a:xfrm>
        </p:spPr>
        <p:txBody>
          <a:bodyPr>
            <a:normAutofit/>
          </a:bodyPr>
          <a:lstStyle/>
          <a:p>
            <a:pPr marL="0" indent="0">
              <a:lnSpc>
                <a:spcPct val="120000"/>
              </a:lnSpc>
              <a:spcBef>
                <a:spcPts val="0"/>
              </a:spcBef>
              <a:spcAft>
                <a:spcPts val="600"/>
              </a:spcAft>
              <a:buClr>
                <a:schemeClr val="tx1"/>
              </a:buClr>
              <a:buFont typeface="Arial" panose="020B0604020202020204" pitchFamily="34" charset="0"/>
              <a:buNone/>
              <a:defRPr/>
            </a:pPr>
            <a:r>
              <a:rPr lang="en-GB" sz="3600" dirty="0" smtClean="0"/>
              <a:t>Among households with tested salt:</a:t>
            </a:r>
          </a:p>
          <a:p>
            <a:pPr>
              <a:lnSpc>
                <a:spcPct val="120000"/>
              </a:lnSpc>
              <a:spcBef>
                <a:spcPts val="0"/>
              </a:spcBef>
              <a:spcAft>
                <a:spcPts val="600"/>
              </a:spcAft>
              <a:buClr>
                <a:schemeClr val="tx1"/>
              </a:buClr>
              <a:defRPr/>
            </a:pPr>
            <a:r>
              <a:rPr lang="en-GB" sz="3600" b="1" dirty="0" smtClean="0">
                <a:solidFill>
                  <a:schemeClr val="tx2"/>
                </a:solidFill>
              </a:rPr>
              <a:t>81% </a:t>
            </a:r>
            <a:r>
              <a:rPr lang="en-GB" sz="3600" dirty="0" smtClean="0"/>
              <a:t>of households had </a:t>
            </a:r>
            <a:r>
              <a:rPr lang="en-GB" sz="3600" b="1" dirty="0" smtClean="0">
                <a:solidFill>
                  <a:schemeClr val="tx2"/>
                </a:solidFill>
              </a:rPr>
              <a:t>iodised salt</a:t>
            </a:r>
            <a:r>
              <a:rPr lang="en-GB" sz="3600" dirty="0" smtClean="0"/>
              <a:t>.</a:t>
            </a: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4" name="Title 1"/>
          <p:cNvSpPr>
            <a:spLocks noGrp="1"/>
          </p:cNvSpPr>
          <p:nvPr>
            <p:ph type="title"/>
          </p:nvPr>
        </p:nvSpPr>
        <p:spPr/>
        <p:txBody>
          <a:bodyPr/>
          <a:lstStyle/>
          <a:p>
            <a:r>
              <a:rPr lang="en-US" altLang="en-US" smtClean="0"/>
              <a:t>Iodised Salt: Laboratory Test</a:t>
            </a:r>
          </a:p>
        </p:txBody>
      </p:sp>
      <p:graphicFrame>
        <p:nvGraphicFramePr>
          <p:cNvPr id="294915" name="Content Placeholder 10"/>
          <p:cNvGraphicFramePr>
            <a:graphicFrameLocks noGrp="1"/>
          </p:cNvGraphicFramePr>
          <p:nvPr>
            <p:ph idx="1"/>
          </p:nvPr>
        </p:nvGraphicFramePr>
        <p:xfrm>
          <a:off x="412750" y="1504950"/>
          <a:ext cx="8372475" cy="5403850"/>
        </p:xfrm>
        <a:graphic>
          <a:graphicData uri="http://schemas.openxmlformats.org/presentationml/2006/ole">
            <mc:AlternateContent xmlns:mc="http://schemas.openxmlformats.org/markup-compatibility/2006">
              <mc:Choice xmlns:v="urn:schemas-microsoft-com:vml" Requires="v">
                <p:oleObj spid="_x0000_s294922" name="Chart" r:id="rId4" imgW="8382727" imgH="5413717" progId="Excel.Chart.8">
                  <p:embed/>
                </p:oleObj>
              </mc:Choice>
              <mc:Fallback>
                <p:oleObj name="Chart" r:id="rId4" imgW="8382727" imgH="5413717"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2750" y="1504950"/>
                        <a:ext cx="8372475" cy="540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4916" name="TextBox 3"/>
          <p:cNvSpPr txBox="1">
            <a:spLocks noChangeArrowheads="1"/>
          </p:cNvSpPr>
          <p:nvPr/>
        </p:nvSpPr>
        <p:spPr bwMode="auto">
          <a:xfrm>
            <a:off x="115888" y="1001713"/>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households by iodine level in salt samples by titration methods</a:t>
            </a: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ontent Placeholder 2"/>
          <p:cNvSpPr txBox="1">
            <a:spLocks/>
          </p:cNvSpPr>
          <p:nvPr/>
        </p:nvSpPr>
        <p:spPr>
          <a:xfrm>
            <a:off x="252413" y="1628775"/>
            <a:ext cx="3976687" cy="3532188"/>
          </a:xfrm>
          <a:prstGeom prst="rect">
            <a:avLst/>
          </a:prstGeom>
        </p:spPr>
        <p:txBody>
          <a:bodyPr>
            <a:normAutofit lnSpcReduction="10000"/>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spcAft>
                <a:spcPts val="600"/>
              </a:spcAft>
              <a:buClr>
                <a:schemeClr val="tx1"/>
              </a:buClr>
              <a:defRPr/>
            </a:pPr>
            <a:r>
              <a:rPr lang="en-GB" sz="2800" dirty="0" smtClean="0"/>
              <a:t>Breastfeeding and Infant and Young Child Feeding Practices (IYCF)</a:t>
            </a:r>
          </a:p>
          <a:p>
            <a:pPr>
              <a:lnSpc>
                <a:spcPct val="110000"/>
              </a:lnSpc>
              <a:spcBef>
                <a:spcPts val="0"/>
              </a:spcBef>
              <a:spcAft>
                <a:spcPts val="600"/>
              </a:spcAft>
              <a:buClr>
                <a:schemeClr val="tx1"/>
              </a:buClr>
              <a:defRPr/>
            </a:pPr>
            <a:r>
              <a:rPr lang="en-GB" sz="2800" dirty="0" smtClean="0"/>
              <a:t>Anaemia</a:t>
            </a:r>
          </a:p>
          <a:p>
            <a:pPr>
              <a:lnSpc>
                <a:spcPct val="110000"/>
              </a:lnSpc>
              <a:spcBef>
                <a:spcPts val="0"/>
              </a:spcBef>
              <a:spcAft>
                <a:spcPts val="600"/>
              </a:spcAft>
              <a:buClr>
                <a:schemeClr val="tx1"/>
              </a:buClr>
              <a:defRPr/>
            </a:pPr>
            <a:r>
              <a:rPr lang="en-GB" sz="2800" dirty="0" smtClean="0"/>
              <a:t>Micronutrient intake</a:t>
            </a:r>
          </a:p>
          <a:p>
            <a:pPr>
              <a:lnSpc>
                <a:spcPct val="110000"/>
              </a:lnSpc>
              <a:spcBef>
                <a:spcPts val="0"/>
              </a:spcBef>
              <a:spcAft>
                <a:spcPts val="600"/>
              </a:spcAft>
              <a:buClr>
                <a:schemeClr val="tx1"/>
              </a:buClr>
              <a:defRPr/>
            </a:pPr>
            <a:r>
              <a:rPr lang="en-GB" sz="2800" b="1" dirty="0" smtClean="0">
                <a:solidFill>
                  <a:schemeClr val="tx2"/>
                </a:solidFill>
              </a:rPr>
              <a:t>Nutritional status of children and women</a:t>
            </a: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Title 1"/>
          <p:cNvSpPr>
            <a:spLocks noGrp="1"/>
          </p:cNvSpPr>
          <p:nvPr>
            <p:ph type="title"/>
          </p:nvPr>
        </p:nvSpPr>
        <p:spPr/>
        <p:txBody>
          <a:bodyPr/>
          <a:lstStyle/>
          <a:p>
            <a:pPr eaLnBrk="1" hangingPunct="1"/>
            <a:r>
              <a:rPr lang="en-US" altLang="en-US" smtClean="0"/>
              <a:t>Nutritional Status of Children</a:t>
            </a:r>
            <a:endParaRPr lang="en-US" altLang="en-US" sz="2000" smtClean="0">
              <a:solidFill>
                <a:srgbClr val="FF0000"/>
              </a:solidFill>
            </a:endParaRPr>
          </a:p>
        </p:txBody>
      </p:sp>
      <p:graphicFrame>
        <p:nvGraphicFramePr>
          <p:cNvPr id="299011" name="Content Placeholder 10"/>
          <p:cNvGraphicFramePr>
            <a:graphicFrameLocks noGrp="1"/>
          </p:cNvGraphicFramePr>
          <p:nvPr>
            <p:ph idx="1"/>
          </p:nvPr>
        </p:nvGraphicFramePr>
        <p:xfrm>
          <a:off x="-50800" y="1614488"/>
          <a:ext cx="9245600" cy="5068887"/>
        </p:xfrm>
        <a:graphic>
          <a:graphicData uri="http://schemas.openxmlformats.org/presentationml/2006/ole">
            <mc:AlternateContent xmlns:mc="http://schemas.openxmlformats.org/markup-compatibility/2006">
              <mc:Choice xmlns:v="urn:schemas-microsoft-com:vml" Requires="v">
                <p:oleObj spid="_x0000_s299022" name="Chart" r:id="rId4" imgW="9254530" imgH="5078408" progId="Excel.Chart.8">
                  <p:embed/>
                </p:oleObj>
              </mc:Choice>
              <mc:Fallback>
                <p:oleObj name="Chart" r:id="rId4" imgW="9254530" imgH="5078408"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614488"/>
                        <a:ext cx="9245600" cy="506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99012" name="TextBox 3"/>
          <p:cNvSpPr txBox="1">
            <a:spLocks noChangeArrowheads="1"/>
          </p:cNvSpPr>
          <p:nvPr/>
        </p:nvSpPr>
        <p:spPr bwMode="auto">
          <a:xfrm>
            <a:off x="0" y="1125538"/>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children under 5</a:t>
            </a:r>
          </a:p>
        </p:txBody>
      </p:sp>
      <p:sp>
        <p:nvSpPr>
          <p:cNvPr id="299013" name="TextBox 2"/>
          <p:cNvSpPr txBox="1">
            <a:spLocks noChangeArrowheads="1"/>
          </p:cNvSpPr>
          <p:nvPr/>
        </p:nvSpPr>
        <p:spPr bwMode="auto">
          <a:xfrm>
            <a:off x="6484938" y="2774950"/>
            <a:ext cx="5191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b="1"/>
              <a:t>34</a:t>
            </a:r>
          </a:p>
        </p:txBody>
      </p:sp>
      <p:sp>
        <p:nvSpPr>
          <p:cNvPr id="299014" name="TextBox 8"/>
          <p:cNvSpPr txBox="1">
            <a:spLocks noChangeArrowheads="1"/>
          </p:cNvSpPr>
          <p:nvPr/>
        </p:nvSpPr>
        <p:spPr bwMode="auto">
          <a:xfrm>
            <a:off x="3600450" y="4191000"/>
            <a:ext cx="500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b="1"/>
              <a:t>5</a:t>
            </a:r>
          </a:p>
        </p:txBody>
      </p:sp>
      <p:sp>
        <p:nvSpPr>
          <p:cNvPr id="299015" name="TextBox 9"/>
          <p:cNvSpPr txBox="1">
            <a:spLocks noChangeArrowheads="1"/>
          </p:cNvSpPr>
          <p:nvPr/>
        </p:nvSpPr>
        <p:spPr bwMode="auto">
          <a:xfrm>
            <a:off x="4502150" y="5586413"/>
            <a:ext cx="5191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b="1"/>
              <a:t>14</a:t>
            </a:r>
          </a:p>
        </p:txBody>
      </p:sp>
      <p:sp>
        <p:nvSpPr>
          <p:cNvPr id="299016" name="TextBox 7"/>
          <p:cNvSpPr txBox="1">
            <a:spLocks noChangeArrowheads="1"/>
          </p:cNvSpPr>
          <p:nvPr/>
        </p:nvSpPr>
        <p:spPr bwMode="auto">
          <a:xfrm>
            <a:off x="0" y="6488113"/>
            <a:ext cx="5540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a:t>*Based on the 2006 WHO Child Growth Standards</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628650" y="0"/>
            <a:ext cx="7886700" cy="1325563"/>
          </a:xfrm>
        </p:spPr>
        <p:txBody>
          <a:bodyPr/>
          <a:lstStyle/>
          <a:p>
            <a:pPr eaLnBrk="1" hangingPunct="1"/>
            <a:r>
              <a:rPr lang="en-US" altLang="en-US" smtClean="0"/>
              <a:t>Results of the Household and Individual Interviews</a:t>
            </a:r>
          </a:p>
        </p:txBody>
      </p:sp>
      <p:graphicFrame>
        <p:nvGraphicFramePr>
          <p:cNvPr id="16" name="Table 15"/>
          <p:cNvGraphicFramePr>
            <a:graphicFrameLocks noGrp="1"/>
          </p:cNvGraphicFramePr>
          <p:nvPr/>
        </p:nvGraphicFramePr>
        <p:xfrm>
          <a:off x="1524000" y="1397000"/>
          <a:ext cx="6096000" cy="2595563"/>
        </p:xfrm>
        <a:graphic>
          <a:graphicData uri="http://schemas.openxmlformats.org/drawingml/2006/table">
            <a:tbl>
              <a:tblPr firstRow="1" bandRow="1">
                <a:tableStyleId>{5C22544A-7EE6-4342-B048-85BDC9FD1C3A}</a:tableStyleId>
              </a:tblPr>
              <a:tblGrid>
                <a:gridCol w="4281377"/>
                <a:gridCol w="1814623"/>
              </a:tblGrid>
              <a:tr h="370795">
                <a:tc gridSpan="2">
                  <a:txBody>
                    <a:bodyPr/>
                    <a:lstStyle/>
                    <a:p>
                      <a:r>
                        <a:rPr lang="en-GB" sz="1800" noProof="0" dirty="0" smtClean="0"/>
                        <a:t>Household Interviews</a:t>
                      </a:r>
                      <a:endParaRPr lang="en-GB" sz="1800" noProof="0" dirty="0"/>
                    </a:p>
                  </a:txBody>
                  <a:tcPr marT="45714" marB="45714">
                    <a:solidFill>
                      <a:schemeClr val="accent5"/>
                    </a:solidFill>
                  </a:tcPr>
                </a:tc>
                <a:tc hMerge="1">
                  <a:txBody>
                    <a:bodyPr/>
                    <a:lstStyle/>
                    <a:p>
                      <a:endParaRPr lang="en-US" dirty="0"/>
                    </a:p>
                  </a:txBody>
                  <a:tcPr/>
                </a:tc>
              </a:tr>
              <a:tr h="370795">
                <a:tc>
                  <a:txBody>
                    <a:bodyPr/>
                    <a:lstStyle/>
                    <a:p>
                      <a:r>
                        <a:rPr lang="en-GB" sz="1800" noProof="0" dirty="0" smtClean="0"/>
                        <a:t>Households selected</a:t>
                      </a:r>
                      <a:endParaRPr lang="en-GB" sz="1800" noProof="0" dirty="0"/>
                    </a:p>
                  </a:txBody>
                  <a:tcPr marT="45714" marB="45714"/>
                </a:tc>
                <a:tc>
                  <a:txBody>
                    <a:bodyPr/>
                    <a:lstStyle/>
                    <a:p>
                      <a:pPr algn="r"/>
                      <a:r>
                        <a:rPr lang="en-GB" sz="1800" noProof="0" dirty="0" smtClean="0"/>
                        <a:t>13,360</a:t>
                      </a:r>
                      <a:endParaRPr lang="en-GB" sz="1800" noProof="0" dirty="0"/>
                    </a:p>
                  </a:txBody>
                  <a:tcPr marT="45714" marB="45714"/>
                </a:tc>
              </a:tr>
              <a:tr h="370795">
                <a:tc>
                  <a:txBody>
                    <a:bodyPr/>
                    <a:lstStyle/>
                    <a:p>
                      <a:r>
                        <a:rPr lang="en-GB" sz="1800" noProof="0" dirty="0" smtClean="0"/>
                        <a:t>Households occupied</a:t>
                      </a:r>
                      <a:endParaRPr lang="en-GB" sz="1800" noProof="0" dirty="0"/>
                    </a:p>
                  </a:txBody>
                  <a:tcPr marT="45714" marB="45714"/>
                </a:tc>
                <a:tc>
                  <a:txBody>
                    <a:bodyPr/>
                    <a:lstStyle/>
                    <a:p>
                      <a:pPr algn="r"/>
                      <a:r>
                        <a:rPr lang="en-GB" sz="1800" noProof="0" dirty="0" smtClean="0"/>
                        <a:t>12,767</a:t>
                      </a:r>
                      <a:endParaRPr lang="en-GB" sz="1800" noProof="0" dirty="0"/>
                    </a:p>
                  </a:txBody>
                  <a:tcPr marT="45714" marB="45714"/>
                </a:tc>
              </a:tr>
              <a:tr h="370795">
                <a:tc>
                  <a:txBody>
                    <a:bodyPr/>
                    <a:lstStyle/>
                    <a:p>
                      <a:r>
                        <a:rPr lang="en-GB" sz="1800" noProof="0" dirty="0" smtClean="0"/>
                        <a:t>Households interviewed</a:t>
                      </a:r>
                      <a:endParaRPr lang="en-GB" sz="1800" noProof="0" dirty="0"/>
                    </a:p>
                  </a:txBody>
                  <a:tcPr marT="45714" marB="45714"/>
                </a:tc>
                <a:tc>
                  <a:txBody>
                    <a:bodyPr/>
                    <a:lstStyle/>
                    <a:p>
                      <a:pPr algn="r"/>
                      <a:r>
                        <a:rPr lang="en-GB" sz="1800" noProof="0" dirty="0" smtClean="0"/>
                        <a:t>12,563</a:t>
                      </a:r>
                      <a:endParaRPr lang="en-GB" sz="1800" noProof="0" dirty="0"/>
                    </a:p>
                  </a:txBody>
                  <a:tcPr marT="45714" marB="45714"/>
                </a:tc>
              </a:tr>
              <a:tr h="370795">
                <a:tc>
                  <a:txBody>
                    <a:bodyPr/>
                    <a:lstStyle/>
                    <a:p>
                      <a:r>
                        <a:rPr lang="en-GB" sz="1800" noProof="0" dirty="0" smtClean="0"/>
                        <a:t>Response</a:t>
                      </a:r>
                      <a:r>
                        <a:rPr lang="en-GB" sz="1800" baseline="0" noProof="0" dirty="0" smtClean="0"/>
                        <a:t> rate</a:t>
                      </a:r>
                      <a:endParaRPr lang="en-GB" sz="1800" noProof="0" dirty="0"/>
                    </a:p>
                  </a:txBody>
                  <a:tcPr marT="45714" marB="45714"/>
                </a:tc>
                <a:tc>
                  <a:txBody>
                    <a:bodyPr/>
                    <a:lstStyle/>
                    <a:p>
                      <a:pPr algn="r"/>
                      <a:r>
                        <a:rPr lang="en-GB" sz="1800" noProof="0" dirty="0" smtClean="0"/>
                        <a:t>98%</a:t>
                      </a:r>
                      <a:endParaRPr lang="en-GB" sz="1800" noProof="0" dirty="0"/>
                    </a:p>
                  </a:txBody>
                  <a:tcPr marT="45714" marB="45714"/>
                </a:tc>
              </a:tr>
              <a:tr h="370795">
                <a:tc>
                  <a:txBody>
                    <a:bodyPr/>
                    <a:lstStyle/>
                    <a:p>
                      <a:endParaRPr lang="en-GB" sz="1800" noProof="0" dirty="0"/>
                    </a:p>
                  </a:txBody>
                  <a:tcPr marT="45714" marB="45714"/>
                </a:tc>
                <a:tc>
                  <a:txBody>
                    <a:bodyPr/>
                    <a:lstStyle/>
                    <a:p>
                      <a:pPr algn="r"/>
                      <a:endParaRPr lang="en-GB" sz="1800" noProof="0" dirty="0"/>
                    </a:p>
                  </a:txBody>
                  <a:tcPr marT="45714" marB="45714"/>
                </a:tc>
              </a:tr>
              <a:tr h="370795">
                <a:tc>
                  <a:txBody>
                    <a:bodyPr/>
                    <a:lstStyle/>
                    <a:p>
                      <a:endParaRPr lang="en-GB" sz="1800" noProof="0" dirty="0"/>
                    </a:p>
                  </a:txBody>
                  <a:tcPr marT="45714" marB="45714"/>
                </a:tc>
                <a:tc>
                  <a:txBody>
                    <a:bodyPr/>
                    <a:lstStyle/>
                    <a:p>
                      <a:pPr algn="r"/>
                      <a:endParaRPr lang="en-GB" sz="1800" noProof="0" dirty="0"/>
                    </a:p>
                  </a:txBody>
                  <a:tcPr marT="45714" marB="45714"/>
                </a:tc>
              </a:tr>
            </a:tbl>
          </a:graphicData>
        </a:graphic>
      </p:graphicFrame>
      <p:graphicFrame>
        <p:nvGraphicFramePr>
          <p:cNvPr id="19" name="Table 18"/>
          <p:cNvGraphicFramePr>
            <a:graphicFrameLocks noGrp="1"/>
          </p:cNvGraphicFramePr>
          <p:nvPr/>
        </p:nvGraphicFramePr>
        <p:xfrm>
          <a:off x="1524000" y="3260725"/>
          <a:ext cx="6096000" cy="2225675"/>
        </p:xfrm>
        <a:graphic>
          <a:graphicData uri="http://schemas.openxmlformats.org/drawingml/2006/table">
            <a:tbl>
              <a:tblPr firstRow="1" bandRow="1">
                <a:tableStyleId>{5C22544A-7EE6-4342-B048-85BDC9FD1C3A}</a:tableStyleId>
              </a:tblPr>
              <a:tblGrid>
                <a:gridCol w="4281377"/>
                <a:gridCol w="1814623"/>
              </a:tblGrid>
              <a:tr h="370946">
                <a:tc gridSpan="2">
                  <a:txBody>
                    <a:bodyPr/>
                    <a:lstStyle/>
                    <a:p>
                      <a:r>
                        <a:rPr lang="en-US" sz="1800" dirty="0" smtClean="0"/>
                        <a:t>Interviews with Women age 15-49</a:t>
                      </a:r>
                      <a:endParaRPr lang="en-US" sz="1800" dirty="0"/>
                    </a:p>
                  </a:txBody>
                  <a:tcPr marT="45733" marB="45733">
                    <a:solidFill>
                      <a:schemeClr val="accent5"/>
                    </a:solidFill>
                  </a:tcPr>
                </a:tc>
                <a:tc hMerge="1">
                  <a:txBody>
                    <a:bodyPr/>
                    <a:lstStyle/>
                    <a:p>
                      <a:endParaRPr lang="en-US" dirty="0"/>
                    </a:p>
                  </a:txBody>
                  <a:tcPr/>
                </a:tc>
              </a:tr>
              <a:tr h="370946">
                <a:tc>
                  <a:txBody>
                    <a:bodyPr/>
                    <a:lstStyle/>
                    <a:p>
                      <a:r>
                        <a:rPr lang="en-US" sz="1800" dirty="0" smtClean="0"/>
                        <a:t>Eligible women</a:t>
                      </a:r>
                      <a:endParaRPr lang="en-US" sz="1800" dirty="0"/>
                    </a:p>
                  </a:txBody>
                  <a:tcPr marT="45733" marB="45733"/>
                </a:tc>
                <a:tc>
                  <a:txBody>
                    <a:bodyPr/>
                    <a:lstStyle/>
                    <a:p>
                      <a:pPr algn="r"/>
                      <a:r>
                        <a:rPr lang="en-US" sz="1800" dirty="0" smtClean="0"/>
                        <a:t>13,634</a:t>
                      </a:r>
                      <a:endParaRPr lang="en-US" sz="1800" dirty="0"/>
                    </a:p>
                  </a:txBody>
                  <a:tcPr marT="45733" marB="45733"/>
                </a:tc>
              </a:tr>
              <a:tr h="370946">
                <a:tc>
                  <a:txBody>
                    <a:bodyPr/>
                    <a:lstStyle/>
                    <a:p>
                      <a:r>
                        <a:rPr lang="en-US" sz="1800" dirty="0" smtClean="0"/>
                        <a:t>Women interviewed</a:t>
                      </a:r>
                      <a:endParaRPr lang="en-US" sz="1800" dirty="0"/>
                    </a:p>
                  </a:txBody>
                  <a:tcPr marT="45733" marB="45733"/>
                </a:tc>
                <a:tc>
                  <a:txBody>
                    <a:bodyPr/>
                    <a:lstStyle/>
                    <a:p>
                      <a:pPr algn="r"/>
                      <a:r>
                        <a:rPr lang="en-US" sz="1800" dirty="0" smtClean="0"/>
                        <a:t>13,266</a:t>
                      </a:r>
                      <a:endParaRPr lang="en-US" sz="1800" dirty="0"/>
                    </a:p>
                  </a:txBody>
                  <a:tcPr marT="45733" marB="45733"/>
                </a:tc>
              </a:tr>
              <a:tr h="370946">
                <a:tc>
                  <a:txBody>
                    <a:bodyPr/>
                    <a:lstStyle/>
                    <a:p>
                      <a:r>
                        <a:rPr lang="en-US" sz="1800" dirty="0" smtClean="0"/>
                        <a:t>Response rate</a:t>
                      </a:r>
                      <a:endParaRPr lang="en-US" sz="1800" dirty="0"/>
                    </a:p>
                  </a:txBody>
                  <a:tcPr marT="45733" marB="45733"/>
                </a:tc>
                <a:tc>
                  <a:txBody>
                    <a:bodyPr/>
                    <a:lstStyle/>
                    <a:p>
                      <a:pPr algn="r"/>
                      <a:r>
                        <a:rPr lang="en-US" sz="1800" dirty="0" smtClean="0"/>
                        <a:t>97%</a:t>
                      </a:r>
                      <a:endParaRPr lang="en-US" sz="1800" dirty="0"/>
                    </a:p>
                  </a:txBody>
                  <a:tcPr marT="45733" marB="45733"/>
                </a:tc>
              </a:tr>
              <a:tr h="370946">
                <a:tc>
                  <a:txBody>
                    <a:bodyPr/>
                    <a:lstStyle/>
                    <a:p>
                      <a:endParaRPr lang="en-US" sz="1800" dirty="0"/>
                    </a:p>
                  </a:txBody>
                  <a:tcPr marT="45733" marB="45733"/>
                </a:tc>
                <a:tc>
                  <a:txBody>
                    <a:bodyPr/>
                    <a:lstStyle/>
                    <a:p>
                      <a:pPr algn="r"/>
                      <a:endParaRPr lang="en-US" sz="1800" dirty="0"/>
                    </a:p>
                  </a:txBody>
                  <a:tcPr marT="45733" marB="45733"/>
                </a:tc>
              </a:tr>
              <a:tr h="370946">
                <a:tc>
                  <a:txBody>
                    <a:bodyPr/>
                    <a:lstStyle/>
                    <a:p>
                      <a:endParaRPr lang="en-US" sz="1800" dirty="0"/>
                    </a:p>
                  </a:txBody>
                  <a:tcPr marT="45733" marB="45733"/>
                </a:tc>
                <a:tc>
                  <a:txBody>
                    <a:bodyPr/>
                    <a:lstStyle/>
                    <a:p>
                      <a:pPr algn="r"/>
                      <a:endParaRPr lang="en-US" sz="1800" dirty="0"/>
                    </a:p>
                  </a:txBody>
                  <a:tcPr marT="45733" marB="45733"/>
                </a:tc>
              </a:tr>
            </a:tbl>
          </a:graphicData>
        </a:graphic>
      </p:graphicFrame>
      <p:graphicFrame>
        <p:nvGraphicFramePr>
          <p:cNvPr id="20" name="Table 19"/>
          <p:cNvGraphicFramePr>
            <a:graphicFrameLocks noGrp="1"/>
          </p:cNvGraphicFramePr>
          <p:nvPr/>
        </p:nvGraphicFramePr>
        <p:xfrm>
          <a:off x="1524000" y="4743450"/>
          <a:ext cx="6096000" cy="1482725"/>
        </p:xfrm>
        <a:graphic>
          <a:graphicData uri="http://schemas.openxmlformats.org/drawingml/2006/table">
            <a:tbl>
              <a:tblPr firstRow="1" bandRow="1">
                <a:tableStyleId>{5C22544A-7EE6-4342-B048-85BDC9FD1C3A}</a:tableStyleId>
              </a:tblPr>
              <a:tblGrid>
                <a:gridCol w="4281377"/>
                <a:gridCol w="1814623"/>
              </a:tblGrid>
              <a:tr h="370681">
                <a:tc gridSpan="2">
                  <a:txBody>
                    <a:bodyPr/>
                    <a:lstStyle/>
                    <a:p>
                      <a:r>
                        <a:rPr lang="en-US" sz="1800" dirty="0" smtClean="0"/>
                        <a:t>Interviews with Men age 15-49</a:t>
                      </a:r>
                      <a:endParaRPr lang="en-US" sz="1800" dirty="0"/>
                    </a:p>
                  </a:txBody>
                  <a:tcPr marT="45700" marB="45700">
                    <a:solidFill>
                      <a:schemeClr val="accent5"/>
                    </a:solidFill>
                  </a:tcPr>
                </a:tc>
                <a:tc hMerge="1">
                  <a:txBody>
                    <a:bodyPr/>
                    <a:lstStyle/>
                    <a:p>
                      <a:endParaRPr lang="en-US" dirty="0"/>
                    </a:p>
                  </a:txBody>
                  <a:tcPr/>
                </a:tc>
              </a:tr>
              <a:tr h="370681">
                <a:tc>
                  <a:txBody>
                    <a:bodyPr/>
                    <a:lstStyle/>
                    <a:p>
                      <a:r>
                        <a:rPr lang="en-US" sz="1800" dirty="0" smtClean="0"/>
                        <a:t>Eligible men</a:t>
                      </a:r>
                      <a:endParaRPr lang="en-US" sz="1800" dirty="0"/>
                    </a:p>
                  </a:txBody>
                  <a:tcPr marT="45700" marB="45700"/>
                </a:tc>
                <a:tc>
                  <a:txBody>
                    <a:bodyPr/>
                    <a:lstStyle/>
                    <a:p>
                      <a:pPr algn="r"/>
                      <a:r>
                        <a:rPr lang="en-US" sz="1800" dirty="0" smtClean="0"/>
                        <a:t>3,822</a:t>
                      </a:r>
                      <a:endParaRPr lang="en-US" sz="1800" dirty="0"/>
                    </a:p>
                  </a:txBody>
                  <a:tcPr marT="45700" marB="45700"/>
                </a:tc>
              </a:tr>
              <a:tr h="370681">
                <a:tc>
                  <a:txBody>
                    <a:bodyPr/>
                    <a:lstStyle/>
                    <a:p>
                      <a:r>
                        <a:rPr lang="en-US" sz="1800" dirty="0" smtClean="0"/>
                        <a:t>Men interviewed</a:t>
                      </a:r>
                      <a:endParaRPr lang="en-US" sz="1800" dirty="0"/>
                    </a:p>
                  </a:txBody>
                  <a:tcPr marT="45700" marB="45700"/>
                </a:tc>
                <a:tc>
                  <a:txBody>
                    <a:bodyPr/>
                    <a:lstStyle/>
                    <a:p>
                      <a:pPr algn="r"/>
                      <a:r>
                        <a:rPr lang="en-US" sz="1800" dirty="0" smtClean="0"/>
                        <a:t>3,514</a:t>
                      </a:r>
                      <a:endParaRPr lang="en-US" sz="1800" dirty="0"/>
                    </a:p>
                  </a:txBody>
                  <a:tcPr marT="45700" marB="45700"/>
                </a:tc>
              </a:tr>
              <a:tr h="370681">
                <a:tc>
                  <a:txBody>
                    <a:bodyPr/>
                    <a:lstStyle/>
                    <a:p>
                      <a:r>
                        <a:rPr lang="en-US" sz="1800" dirty="0" smtClean="0"/>
                        <a:t>Response rate</a:t>
                      </a:r>
                      <a:endParaRPr lang="en-US" sz="1800" dirty="0"/>
                    </a:p>
                  </a:txBody>
                  <a:tcPr marT="45700" marB="45700"/>
                </a:tc>
                <a:tc>
                  <a:txBody>
                    <a:bodyPr/>
                    <a:lstStyle/>
                    <a:p>
                      <a:pPr algn="r"/>
                      <a:r>
                        <a:rPr lang="en-US" sz="1800" dirty="0" smtClean="0"/>
                        <a:t>92%</a:t>
                      </a:r>
                      <a:endParaRPr lang="en-US" sz="1800" dirty="0"/>
                    </a:p>
                  </a:txBody>
                  <a:tcPr marT="45700" marB="45700"/>
                </a:tc>
              </a:tr>
            </a:tbl>
          </a:graphicData>
        </a:graphic>
      </p:graphicFrame>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Title 1"/>
          <p:cNvSpPr>
            <a:spLocks noGrp="1"/>
          </p:cNvSpPr>
          <p:nvPr>
            <p:ph type="title"/>
          </p:nvPr>
        </p:nvSpPr>
        <p:spPr/>
        <p:txBody>
          <a:bodyPr/>
          <a:lstStyle/>
          <a:p>
            <a:pPr eaLnBrk="1" hangingPunct="1"/>
            <a:r>
              <a:rPr lang="en-US" altLang="en-US" sz="4000" smtClean="0"/>
              <a:t>Child Stunting by Region</a:t>
            </a:r>
            <a:endParaRPr lang="en-US" altLang="en-US" smtClean="0"/>
          </a:p>
        </p:txBody>
      </p:sp>
      <p:sp>
        <p:nvSpPr>
          <p:cNvPr id="301059"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34%</a:t>
            </a:r>
          </a:p>
        </p:txBody>
      </p:sp>
      <p:grpSp>
        <p:nvGrpSpPr>
          <p:cNvPr id="301060" name="Group 4"/>
          <p:cNvGrpSpPr>
            <a:grpSpLocks noChangeAspect="1"/>
          </p:cNvGrpSpPr>
          <p:nvPr/>
        </p:nvGrpSpPr>
        <p:grpSpPr bwMode="auto">
          <a:xfrm>
            <a:off x="1514475" y="908050"/>
            <a:ext cx="6119813" cy="5953125"/>
            <a:chOff x="806" y="449"/>
            <a:chExt cx="3944" cy="3837"/>
          </a:xfrm>
        </p:grpSpPr>
        <p:sp>
          <p:nvSpPr>
            <p:cNvPr id="301102"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01103"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tx2"/>
            </a:solidFill>
            <a:ln w="9525">
              <a:solidFill>
                <a:schemeClr val="bg1">
                  <a:alpha val="94901"/>
                </a:schemeClr>
              </a:solidFill>
              <a:round/>
              <a:headEnd/>
              <a:tailEnd/>
            </a:ln>
          </p:spPr>
          <p:txBody>
            <a:bodyPr/>
            <a:lstStyle/>
            <a:p>
              <a:endParaRPr lang="en-US"/>
            </a:p>
          </p:txBody>
        </p:sp>
        <p:sp>
          <p:nvSpPr>
            <p:cNvPr id="105"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301105"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78"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79" name="Freeform 10"/>
            <p:cNvSpPr>
              <a:spLocks/>
            </p:cNvSpPr>
            <p:nvPr/>
          </p:nvSpPr>
          <p:spPr bwMode="auto">
            <a:xfrm>
              <a:off x="1125" y="2552"/>
              <a:ext cx="799" cy="786"/>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accent5"/>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278580"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01109"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01110"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solidFill>
            <a:ln w="9525">
              <a:solidFill>
                <a:schemeClr val="bg1">
                  <a:alpha val="94901"/>
                </a:schemeClr>
              </a:solidFill>
              <a:round/>
              <a:headEnd/>
              <a:tailEnd/>
            </a:ln>
          </p:spPr>
          <p:txBody>
            <a:bodyPr/>
            <a:lstStyle/>
            <a:p>
              <a:endParaRPr lang="en-US"/>
            </a:p>
          </p:txBody>
        </p:sp>
        <p:sp>
          <p:nvSpPr>
            <p:cNvPr id="301111"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01112"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5" name="Freeform 16"/>
            <p:cNvSpPr>
              <a:spLocks/>
            </p:cNvSpPr>
            <p:nvPr/>
          </p:nvSpPr>
          <p:spPr bwMode="auto">
            <a:xfrm>
              <a:off x="3529" y="1563"/>
              <a:ext cx="784" cy="672"/>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01114"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7" name="Freeform 18"/>
            <p:cNvSpPr>
              <a:spLocks/>
            </p:cNvSpPr>
            <p:nvPr/>
          </p:nvSpPr>
          <p:spPr bwMode="auto">
            <a:xfrm>
              <a:off x="2385" y="3186"/>
              <a:ext cx="615"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01116"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01117"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01118" name="Freeform 21"/>
            <p:cNvSpPr>
              <a:spLocks/>
            </p:cNvSpPr>
            <p:nvPr/>
          </p:nvSpPr>
          <p:spPr bwMode="auto">
            <a:xfrm>
              <a:off x="1627" y="1238"/>
              <a:ext cx="910"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82 w 909"/>
                <a:gd name="T13" fmla="*/ 65 h 402"/>
                <a:gd name="T14" fmla="*/ 516 w 909"/>
                <a:gd name="T15" fmla="*/ 82 h 402"/>
                <a:gd name="T16" fmla="*/ 578 w 909"/>
                <a:gd name="T17" fmla="*/ 70 h 402"/>
                <a:gd name="T18" fmla="*/ 615 w 909"/>
                <a:gd name="T19" fmla="*/ 40 h 402"/>
                <a:gd name="T20" fmla="*/ 657 w 909"/>
                <a:gd name="T21" fmla="*/ 33 h 402"/>
                <a:gd name="T22" fmla="*/ 693 w 909"/>
                <a:gd name="T23" fmla="*/ 52 h 402"/>
                <a:gd name="T24" fmla="*/ 721 w 909"/>
                <a:gd name="T25" fmla="*/ 92 h 402"/>
                <a:gd name="T26" fmla="*/ 742 w 909"/>
                <a:gd name="T27" fmla="*/ 123 h 402"/>
                <a:gd name="T28" fmla="*/ 769 w 909"/>
                <a:gd name="T29" fmla="*/ 116 h 402"/>
                <a:gd name="T30" fmla="*/ 798 w 909"/>
                <a:gd name="T31" fmla="*/ 109 h 402"/>
                <a:gd name="T32" fmla="*/ 825 w 909"/>
                <a:gd name="T33" fmla="*/ 124 h 402"/>
                <a:gd name="T34" fmla="*/ 860 w 909"/>
                <a:gd name="T35" fmla="*/ 147 h 402"/>
                <a:gd name="T36" fmla="*/ 864 w 909"/>
                <a:gd name="T37" fmla="*/ 173 h 402"/>
                <a:gd name="T38" fmla="*/ 873 w 909"/>
                <a:gd name="T39" fmla="*/ 207 h 402"/>
                <a:gd name="T40" fmla="*/ 897 w 909"/>
                <a:gd name="T41" fmla="*/ 233 h 402"/>
                <a:gd name="T42" fmla="*/ 915 w 909"/>
                <a:gd name="T43" fmla="*/ 265 h 402"/>
                <a:gd name="T44" fmla="*/ 911 w 909"/>
                <a:gd name="T45" fmla="*/ 303 h 402"/>
                <a:gd name="T46" fmla="*/ 874 w 909"/>
                <a:gd name="T47" fmla="*/ 299 h 402"/>
                <a:gd name="T48" fmla="*/ 829 w 909"/>
                <a:gd name="T49" fmla="*/ 293 h 402"/>
                <a:gd name="T50" fmla="*/ 809 w 909"/>
                <a:gd name="T51" fmla="*/ 274 h 402"/>
                <a:gd name="T52" fmla="*/ 784 w 909"/>
                <a:gd name="T53" fmla="*/ 268 h 402"/>
                <a:gd name="T54" fmla="*/ 759 w 909"/>
                <a:gd name="T55" fmla="*/ 264 h 402"/>
                <a:gd name="T56" fmla="*/ 714 w 909"/>
                <a:gd name="T57" fmla="*/ 260 h 402"/>
                <a:gd name="T58" fmla="*/ 698 w 909"/>
                <a:gd name="T59" fmla="*/ 244 h 402"/>
                <a:gd name="T60" fmla="*/ 672 w 909"/>
                <a:gd name="T61" fmla="*/ 249 h 402"/>
                <a:gd name="T62" fmla="*/ 634 w 909"/>
                <a:gd name="T63" fmla="*/ 252 h 402"/>
                <a:gd name="T64" fmla="*/ 604 w 909"/>
                <a:gd name="T65" fmla="*/ 251 h 402"/>
                <a:gd name="T66" fmla="*/ 570 w 909"/>
                <a:gd name="T67" fmla="*/ 260 h 402"/>
                <a:gd name="T68" fmla="*/ 548 w 909"/>
                <a:gd name="T69" fmla="*/ 271 h 402"/>
                <a:gd name="T70" fmla="*/ 512 w 909"/>
                <a:gd name="T71" fmla="*/ 275 h 402"/>
                <a:gd name="T72" fmla="*/ 482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01119"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92" name="Freeform 23"/>
            <p:cNvSpPr>
              <a:spLocks/>
            </p:cNvSpPr>
            <p:nvPr/>
          </p:nvSpPr>
          <p:spPr bwMode="auto">
            <a:xfrm>
              <a:off x="2609" y="3389"/>
              <a:ext cx="132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accent5"/>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accent5"/>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301122"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solidFill>
            <a:ln w="9525">
              <a:solidFill>
                <a:schemeClr val="bg1">
                  <a:alpha val="94901"/>
                </a:schemeClr>
              </a:solidFill>
              <a:round/>
              <a:headEnd/>
              <a:tailEnd/>
            </a:ln>
          </p:spPr>
          <p:txBody>
            <a:bodyPr/>
            <a:lstStyle/>
            <a:p>
              <a:endParaRPr lang="en-US"/>
            </a:p>
          </p:txBody>
        </p:sp>
        <p:sp>
          <p:nvSpPr>
            <p:cNvPr id="301123"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solidFill>
            <a:ln w="9525">
              <a:solidFill>
                <a:schemeClr val="bg1"/>
              </a:solidFill>
              <a:round/>
              <a:headEnd/>
              <a:tailEnd/>
            </a:ln>
          </p:spPr>
          <p:txBody>
            <a:bodyPr/>
            <a:lstStyle/>
            <a:p>
              <a:endParaRPr lang="en-US"/>
            </a:p>
          </p:txBody>
        </p:sp>
        <p:sp>
          <p:nvSpPr>
            <p:cNvPr id="125" name="Freeform 27"/>
            <p:cNvSpPr>
              <a:spLocks/>
            </p:cNvSpPr>
            <p:nvPr/>
          </p:nvSpPr>
          <p:spPr bwMode="auto">
            <a:xfrm>
              <a:off x="2925" y="2166"/>
              <a:ext cx="1139"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278597" name="Freeform 28"/>
            <p:cNvSpPr>
              <a:spLocks/>
            </p:cNvSpPr>
            <p:nvPr/>
          </p:nvSpPr>
          <p:spPr bwMode="auto">
            <a:xfrm>
              <a:off x="993" y="1928"/>
              <a:ext cx="1018" cy="965"/>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01126"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tx2"/>
            </a:solidFill>
            <a:ln w="9525">
              <a:solidFill>
                <a:schemeClr val="bg1">
                  <a:alpha val="94901"/>
                </a:schemeClr>
              </a:solidFill>
              <a:round/>
              <a:headEnd/>
              <a:tailEnd/>
            </a:ln>
          </p:spPr>
          <p:txBody>
            <a:bodyPr/>
            <a:lstStyle/>
            <a:p>
              <a:endParaRPr lang="en-US"/>
            </a:p>
          </p:txBody>
        </p:sp>
        <p:sp>
          <p:nvSpPr>
            <p:cNvPr id="301127" name="Freeform 30"/>
            <p:cNvSpPr>
              <a:spLocks noEditPoints="1"/>
            </p:cNvSpPr>
            <p:nvPr/>
          </p:nvSpPr>
          <p:spPr bwMode="auto">
            <a:xfrm>
              <a:off x="4436" y="1938"/>
              <a:ext cx="104" cy="116"/>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01128"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01129" name="Freeform 32"/>
            <p:cNvSpPr>
              <a:spLocks/>
            </p:cNvSpPr>
            <p:nvPr/>
          </p:nvSpPr>
          <p:spPr bwMode="auto">
            <a:xfrm>
              <a:off x="4331" y="2244"/>
              <a:ext cx="112" cy="164"/>
            </a:xfrm>
            <a:custGeom>
              <a:avLst/>
              <a:gdLst>
                <a:gd name="T0" fmla="*/ 49 w 111"/>
                <a:gd name="T1" fmla="*/ 8 h 163"/>
                <a:gd name="T2" fmla="*/ 68 w 111"/>
                <a:gd name="T3" fmla="*/ 15 h 163"/>
                <a:gd name="T4" fmla="*/ 69 w 111"/>
                <a:gd name="T5" fmla="*/ 18 h 163"/>
                <a:gd name="T6" fmla="*/ 68 w 111"/>
                <a:gd name="T7" fmla="*/ 31 h 163"/>
                <a:gd name="T8" fmla="*/ 67 w 111"/>
                <a:gd name="T9" fmla="*/ 44 h 163"/>
                <a:gd name="T10" fmla="*/ 72 w 111"/>
                <a:gd name="T11" fmla="*/ 50 h 163"/>
                <a:gd name="T12" fmla="*/ 67 w 111"/>
                <a:gd name="T13" fmla="*/ 57 h 163"/>
                <a:gd name="T14" fmla="*/ 53 w 111"/>
                <a:gd name="T15" fmla="*/ 63 h 163"/>
                <a:gd name="T16" fmla="*/ 54 w 111"/>
                <a:gd name="T17" fmla="*/ 61 h 163"/>
                <a:gd name="T18" fmla="*/ 71 w 111"/>
                <a:gd name="T19" fmla="*/ 60 h 163"/>
                <a:gd name="T20" fmla="*/ 78 w 111"/>
                <a:gd name="T21" fmla="*/ 64 h 163"/>
                <a:gd name="T22" fmla="*/ 80 w 111"/>
                <a:gd name="T23" fmla="*/ 65 h 163"/>
                <a:gd name="T24" fmla="*/ 83 w 111"/>
                <a:gd name="T25" fmla="*/ 61 h 163"/>
                <a:gd name="T26" fmla="*/ 84 w 111"/>
                <a:gd name="T27" fmla="*/ 56 h 163"/>
                <a:gd name="T28" fmla="*/ 87 w 111"/>
                <a:gd name="T29" fmla="*/ 60 h 163"/>
                <a:gd name="T30" fmla="*/ 91 w 111"/>
                <a:gd name="T31" fmla="*/ 63 h 163"/>
                <a:gd name="T32" fmla="*/ 95 w 111"/>
                <a:gd name="T33" fmla="*/ 64 h 163"/>
                <a:gd name="T34" fmla="*/ 98 w 111"/>
                <a:gd name="T35" fmla="*/ 60 h 163"/>
                <a:gd name="T36" fmla="*/ 95 w 111"/>
                <a:gd name="T37" fmla="*/ 50 h 163"/>
                <a:gd name="T38" fmla="*/ 90 w 111"/>
                <a:gd name="T39" fmla="*/ 42 h 163"/>
                <a:gd name="T40" fmla="*/ 94 w 111"/>
                <a:gd name="T41" fmla="*/ 38 h 163"/>
                <a:gd name="T42" fmla="*/ 101 w 111"/>
                <a:gd name="T43" fmla="*/ 46 h 163"/>
                <a:gd name="T44" fmla="*/ 105 w 111"/>
                <a:gd name="T45" fmla="*/ 57 h 163"/>
                <a:gd name="T46" fmla="*/ 106 w 111"/>
                <a:gd name="T47" fmla="*/ 76 h 163"/>
                <a:gd name="T48" fmla="*/ 106 w 111"/>
                <a:gd name="T49" fmla="*/ 102 h 163"/>
                <a:gd name="T50" fmla="*/ 110 w 111"/>
                <a:gd name="T51" fmla="*/ 117 h 163"/>
                <a:gd name="T52" fmla="*/ 114 w 111"/>
                <a:gd name="T53" fmla="*/ 128 h 163"/>
                <a:gd name="T54" fmla="*/ 120 w 111"/>
                <a:gd name="T55" fmla="*/ 137 h 163"/>
                <a:gd name="T56" fmla="*/ 120 w 111"/>
                <a:gd name="T57" fmla="*/ 151 h 163"/>
                <a:gd name="T58" fmla="*/ 116 w 111"/>
                <a:gd name="T59" fmla="*/ 162 h 163"/>
                <a:gd name="T60" fmla="*/ 107 w 111"/>
                <a:gd name="T61" fmla="*/ 169 h 163"/>
                <a:gd name="T62" fmla="*/ 98 w 111"/>
                <a:gd name="T63" fmla="*/ 174 h 163"/>
                <a:gd name="T64" fmla="*/ 88 w 111"/>
                <a:gd name="T65" fmla="*/ 171 h 163"/>
                <a:gd name="T66" fmla="*/ 80 w 111"/>
                <a:gd name="T67" fmla="*/ 163 h 163"/>
                <a:gd name="T68" fmla="*/ 78 w 111"/>
                <a:gd name="T69" fmla="*/ 155 h 163"/>
                <a:gd name="T70" fmla="*/ 72 w 111"/>
                <a:gd name="T71" fmla="*/ 147 h 163"/>
                <a:gd name="T72" fmla="*/ 69 w 111"/>
                <a:gd name="T73" fmla="*/ 136 h 163"/>
                <a:gd name="T74" fmla="*/ 68 w 111"/>
                <a:gd name="T75" fmla="*/ 125 h 163"/>
                <a:gd name="T76" fmla="*/ 52 w 111"/>
                <a:gd name="T77" fmla="*/ 114 h 163"/>
                <a:gd name="T78" fmla="*/ 68 w 111"/>
                <a:gd name="T79" fmla="*/ 105 h 163"/>
                <a:gd name="T80" fmla="*/ 50 w 111"/>
                <a:gd name="T81" fmla="*/ 114 h 163"/>
                <a:gd name="T82" fmla="*/ 42 w 111"/>
                <a:gd name="T83" fmla="*/ 112 h 163"/>
                <a:gd name="T84" fmla="*/ 48 w 111"/>
                <a:gd name="T85" fmla="*/ 121 h 163"/>
                <a:gd name="T86" fmla="*/ 53 w 111"/>
                <a:gd name="T87" fmla="*/ 131 h 163"/>
                <a:gd name="T88" fmla="*/ 50 w 111"/>
                <a:gd name="T89" fmla="*/ 140 h 163"/>
                <a:gd name="T90" fmla="*/ 48 w 111"/>
                <a:gd name="T91" fmla="*/ 139 h 163"/>
                <a:gd name="T92" fmla="*/ 42 w 111"/>
                <a:gd name="T93" fmla="*/ 131 h 163"/>
                <a:gd name="T94" fmla="*/ 39 w 111"/>
                <a:gd name="T95" fmla="*/ 118 h 163"/>
                <a:gd name="T96" fmla="*/ 38 w 111"/>
                <a:gd name="T97" fmla="*/ 118 h 163"/>
                <a:gd name="T98" fmla="*/ 30 w 111"/>
                <a:gd name="T99" fmla="*/ 110 h 163"/>
                <a:gd name="T100" fmla="*/ 27 w 111"/>
                <a:gd name="T101" fmla="*/ 108 h 163"/>
                <a:gd name="T102" fmla="*/ 23 w 111"/>
                <a:gd name="T103" fmla="*/ 97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01130"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01131"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tx2"/>
            </a:solidFill>
            <a:ln w="9525">
              <a:solidFill>
                <a:schemeClr val="bg1">
                  <a:alpha val="94901"/>
                </a:schemeClr>
              </a:solidFill>
              <a:round/>
              <a:headEnd/>
              <a:tailEnd/>
            </a:ln>
          </p:spPr>
          <p:txBody>
            <a:bodyPr/>
            <a:lstStyle/>
            <a:p>
              <a:endParaRPr lang="en-US"/>
            </a:p>
          </p:txBody>
        </p:sp>
      </p:grpSp>
      <p:sp>
        <p:nvSpPr>
          <p:cNvPr id="301061"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a:p>
            <a:pPr algn="ctr">
              <a:lnSpc>
                <a:spcPct val="100000"/>
              </a:lnSpc>
              <a:spcBef>
                <a:spcPct val="0"/>
              </a:spcBef>
              <a:buFontTx/>
              <a:buNone/>
            </a:pPr>
            <a:r>
              <a:rPr lang="en-US" altLang="en-US" sz="1800">
                <a:solidFill>
                  <a:schemeClr val="bg1"/>
                </a:solidFill>
              </a:rPr>
              <a:t>36%</a:t>
            </a:r>
          </a:p>
        </p:txBody>
      </p:sp>
      <p:sp>
        <p:nvSpPr>
          <p:cNvPr id="301062"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Mara</a:t>
            </a:r>
          </a:p>
          <a:p>
            <a:pPr>
              <a:lnSpc>
                <a:spcPct val="100000"/>
              </a:lnSpc>
              <a:spcBef>
                <a:spcPct val="0"/>
              </a:spcBef>
              <a:buFontTx/>
              <a:buNone/>
            </a:pPr>
            <a:r>
              <a:rPr lang="en-US" altLang="en-US" sz="1800"/>
              <a:t>29%</a:t>
            </a:r>
          </a:p>
        </p:txBody>
      </p:sp>
      <p:sp>
        <p:nvSpPr>
          <p:cNvPr id="301063"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Kagera</a:t>
            </a:r>
          </a:p>
          <a:p>
            <a:pPr>
              <a:lnSpc>
                <a:spcPct val="100000"/>
              </a:lnSpc>
              <a:spcBef>
                <a:spcPct val="0"/>
              </a:spcBef>
              <a:buFontTx/>
              <a:buNone/>
            </a:pPr>
            <a:r>
              <a:rPr lang="en-US" altLang="en-US" sz="1800">
                <a:solidFill>
                  <a:schemeClr val="bg1"/>
                </a:solidFill>
              </a:rPr>
              <a:t>42%</a:t>
            </a:r>
          </a:p>
        </p:txBody>
      </p:sp>
      <p:sp>
        <p:nvSpPr>
          <p:cNvPr id="301064"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29%</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01066"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a:p>
            <a:pPr>
              <a:lnSpc>
                <a:spcPct val="100000"/>
              </a:lnSpc>
              <a:spcBef>
                <a:spcPct val="0"/>
              </a:spcBef>
              <a:buFontTx/>
              <a:buNone/>
            </a:pPr>
            <a:r>
              <a:rPr lang="en-US" altLang="en-US" sz="1800">
                <a:solidFill>
                  <a:schemeClr val="bg1"/>
                </a:solidFill>
              </a:rPr>
              <a:t>33%</a:t>
            </a:r>
          </a:p>
        </p:txBody>
      </p:sp>
      <p:sp>
        <p:nvSpPr>
          <p:cNvPr id="301067"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a:p>
            <a:pPr>
              <a:lnSpc>
                <a:spcPct val="100000"/>
              </a:lnSpc>
              <a:spcBef>
                <a:spcPct val="0"/>
              </a:spcBef>
              <a:buFontTx/>
              <a:buNone/>
            </a:pPr>
            <a:r>
              <a:rPr lang="en-US" altLang="en-US" sz="1800">
                <a:solidFill>
                  <a:schemeClr val="bg1"/>
                </a:solidFill>
              </a:rPr>
              <a:t>        39%</a:t>
            </a:r>
          </a:p>
        </p:txBody>
      </p:sp>
      <p:sp>
        <p:nvSpPr>
          <p:cNvPr id="301068"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a:p>
            <a:pPr>
              <a:lnSpc>
                <a:spcPct val="100000"/>
              </a:lnSpc>
              <a:spcBef>
                <a:spcPct val="0"/>
              </a:spcBef>
              <a:buFontTx/>
              <a:buNone/>
            </a:pPr>
            <a:r>
              <a:rPr lang="en-US" altLang="en-US" sz="1800">
                <a:solidFill>
                  <a:schemeClr val="bg1"/>
                </a:solidFill>
              </a:rPr>
              <a:t>    36%</a:t>
            </a:r>
          </a:p>
        </p:txBody>
      </p:sp>
      <p:sp>
        <p:nvSpPr>
          <p:cNvPr id="301069" name="TextBox 141"/>
          <p:cNvSpPr txBox="1">
            <a:spLocks noChangeArrowheads="1"/>
          </p:cNvSpPr>
          <p:nvPr/>
        </p:nvSpPr>
        <p:spPr bwMode="auto">
          <a:xfrm>
            <a:off x="61753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a:p>
            <a:pPr algn="ctr">
              <a:lnSpc>
                <a:spcPct val="100000"/>
              </a:lnSpc>
              <a:spcBef>
                <a:spcPct val="0"/>
              </a:spcBef>
              <a:buFontTx/>
              <a:buNone/>
            </a:pPr>
            <a:r>
              <a:rPr lang="en-US" altLang="en-US" sz="1800">
                <a:solidFill>
                  <a:schemeClr val="bg1"/>
                </a:solidFill>
              </a:rPr>
              <a:t>39%</a:t>
            </a:r>
          </a:p>
        </p:txBody>
      </p:sp>
      <p:sp>
        <p:nvSpPr>
          <p:cNvPr id="301070" name="TextBox 142"/>
          <p:cNvSpPr txBox="1">
            <a:spLocks noChangeArrowheads="1"/>
          </p:cNvSpPr>
          <p:nvPr/>
        </p:nvSpPr>
        <p:spPr bwMode="auto">
          <a:xfrm>
            <a:off x="6246813" y="3757613"/>
            <a:ext cx="8350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Pwa-</a:t>
            </a:r>
          </a:p>
          <a:p>
            <a:pPr>
              <a:lnSpc>
                <a:spcPct val="100000"/>
              </a:lnSpc>
              <a:spcBef>
                <a:spcPct val="0"/>
              </a:spcBef>
              <a:buFontTx/>
              <a:buNone/>
            </a:pPr>
            <a:r>
              <a:rPr lang="en-US" altLang="en-US" sz="1800"/>
              <a:t>     ni</a:t>
            </a:r>
          </a:p>
          <a:p>
            <a:pPr algn="ctr">
              <a:lnSpc>
                <a:spcPct val="100000"/>
              </a:lnSpc>
              <a:spcBef>
                <a:spcPct val="0"/>
              </a:spcBef>
              <a:buFontTx/>
              <a:buNone/>
            </a:pPr>
            <a:r>
              <a:rPr lang="en-US" altLang="en-US" sz="1800"/>
              <a:t>30%</a:t>
            </a:r>
          </a:p>
        </p:txBody>
      </p:sp>
      <p:sp>
        <p:nvSpPr>
          <p:cNvPr id="301071"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Dodoma37%</a:t>
            </a:r>
          </a:p>
          <a:p>
            <a:pPr>
              <a:lnSpc>
                <a:spcPct val="100000"/>
              </a:lnSpc>
              <a:spcBef>
                <a:spcPct val="0"/>
              </a:spcBef>
              <a:buFontTx/>
              <a:buNone/>
            </a:pPr>
            <a:endParaRPr lang="en-US" altLang="en-US" sz="1800">
              <a:solidFill>
                <a:schemeClr val="bg1"/>
              </a:solidFill>
            </a:endParaRPr>
          </a:p>
        </p:txBody>
      </p:sp>
      <p:sp>
        <p:nvSpPr>
          <p:cNvPr id="301072"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Singida</a:t>
            </a:r>
          </a:p>
          <a:p>
            <a:pPr algn="ctr">
              <a:lnSpc>
                <a:spcPct val="100000"/>
              </a:lnSpc>
              <a:spcBef>
                <a:spcPct val="0"/>
              </a:spcBef>
              <a:buFontTx/>
              <a:buNone/>
            </a:pPr>
            <a:r>
              <a:rPr lang="en-US" altLang="en-US" sz="1800"/>
              <a:t>29%</a:t>
            </a:r>
          </a:p>
        </p:txBody>
      </p:sp>
      <p:sp>
        <p:nvSpPr>
          <p:cNvPr id="301073"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Tabora</a:t>
            </a:r>
          </a:p>
          <a:p>
            <a:pPr algn="ctr">
              <a:lnSpc>
                <a:spcPct val="100000"/>
              </a:lnSpc>
              <a:spcBef>
                <a:spcPct val="0"/>
              </a:spcBef>
              <a:buFontTx/>
              <a:buNone/>
            </a:pPr>
            <a:r>
              <a:rPr lang="en-US" altLang="en-US" sz="1800"/>
              <a:t>28%</a:t>
            </a:r>
          </a:p>
        </p:txBody>
      </p:sp>
      <p:sp>
        <p:nvSpPr>
          <p:cNvPr id="301074" name="TextBox 146"/>
          <p:cNvSpPr txBox="1">
            <a:spLocks noChangeArrowheads="1"/>
          </p:cNvSpPr>
          <p:nvPr/>
        </p:nvSpPr>
        <p:spPr bwMode="auto">
          <a:xfrm>
            <a:off x="2833688" y="2144713"/>
            <a:ext cx="15621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Shinyanga</a:t>
            </a:r>
          </a:p>
          <a:p>
            <a:pPr>
              <a:lnSpc>
                <a:spcPct val="100000"/>
              </a:lnSpc>
              <a:spcBef>
                <a:spcPct val="0"/>
              </a:spcBef>
              <a:buFontTx/>
              <a:buNone/>
            </a:pPr>
            <a:r>
              <a:rPr lang="en-US" altLang="en-US" sz="1800"/>
              <a:t>28%</a:t>
            </a:r>
          </a:p>
        </p:txBody>
      </p:sp>
      <p:sp>
        <p:nvSpPr>
          <p:cNvPr id="301075"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38%</a:t>
            </a:r>
          </a:p>
        </p:txBody>
      </p:sp>
      <p:sp>
        <p:nvSpPr>
          <p:cNvPr id="301076"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41%</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301078" name="TextBox 150"/>
          <p:cNvSpPr txBox="1">
            <a:spLocks noChangeArrowheads="1"/>
          </p:cNvSpPr>
          <p:nvPr/>
        </p:nvSpPr>
        <p:spPr bwMode="auto">
          <a:xfrm>
            <a:off x="7285038" y="3887788"/>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27%</a:t>
            </a:r>
          </a:p>
        </p:txBody>
      </p:sp>
      <p:sp>
        <p:nvSpPr>
          <p:cNvPr id="301079" name="TextBox 151"/>
          <p:cNvSpPr txBox="1">
            <a:spLocks noChangeArrowheads="1"/>
          </p:cNvSpPr>
          <p:nvPr/>
        </p:nvSpPr>
        <p:spPr bwMode="auto">
          <a:xfrm>
            <a:off x="7058025" y="3324225"/>
            <a:ext cx="25257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23%</a:t>
            </a:r>
          </a:p>
        </p:txBody>
      </p:sp>
      <p:sp>
        <p:nvSpPr>
          <p:cNvPr id="301080" name="TextBox 152"/>
          <p:cNvSpPr txBox="1">
            <a:spLocks noChangeArrowheads="1"/>
          </p:cNvSpPr>
          <p:nvPr/>
        </p:nvSpPr>
        <p:spPr bwMode="auto">
          <a:xfrm>
            <a:off x="7043738" y="2732088"/>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Pemba 34%</a:t>
            </a:r>
          </a:p>
        </p:txBody>
      </p:sp>
      <p:sp>
        <p:nvSpPr>
          <p:cNvPr id="301081" name="TextBox 153"/>
          <p:cNvSpPr txBox="1">
            <a:spLocks noChangeArrowheads="1"/>
          </p:cNvSpPr>
          <p:nvPr/>
        </p:nvSpPr>
        <p:spPr bwMode="auto">
          <a:xfrm>
            <a:off x="7134225" y="3646488"/>
            <a:ext cx="2144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17%</a:t>
            </a:r>
          </a:p>
        </p:txBody>
      </p:sp>
      <p:sp>
        <p:nvSpPr>
          <p:cNvPr id="301082" name="TextBox 154"/>
          <p:cNvSpPr txBox="1">
            <a:spLocks noChangeArrowheads="1"/>
          </p:cNvSpPr>
          <p:nvPr/>
        </p:nvSpPr>
        <p:spPr bwMode="auto">
          <a:xfrm>
            <a:off x="7358063" y="3051175"/>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24%</a:t>
            </a:r>
          </a:p>
        </p:txBody>
      </p:sp>
      <p:cxnSp>
        <p:nvCxnSpPr>
          <p:cNvPr id="156" name="Straight Connector 155"/>
          <p:cNvCxnSpPr/>
          <p:nvPr/>
        </p:nvCxnSpPr>
        <p:spPr>
          <a:xfrm flipV="1">
            <a:off x="7256463" y="3016250"/>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p:nvPr/>
        </p:nvCxnSpPr>
        <p:spPr>
          <a:xfrm flipV="1">
            <a:off x="7227888" y="3278188"/>
            <a:ext cx="247650" cy="38100"/>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301080" idx="1"/>
            <a:endCxn id="301080" idx="1"/>
          </p:cNvCxnSpPr>
          <p:nvPr/>
        </p:nvCxnSpPr>
        <p:spPr>
          <a:xfrm>
            <a:off x="7043738" y="2916238"/>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7034213" y="3621088"/>
            <a:ext cx="193675" cy="36512"/>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p:nvPr/>
        </p:nvCxnSpPr>
        <p:spPr>
          <a:xfrm>
            <a:off x="6964363" y="3754438"/>
            <a:ext cx="249237" cy="6350"/>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301089"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15%</a:t>
            </a:r>
          </a:p>
        </p:txBody>
      </p:sp>
      <p:cxnSp>
        <p:nvCxnSpPr>
          <p:cNvPr id="163" name="Straight Connector 162"/>
          <p:cNvCxnSpPr/>
          <p:nvPr/>
        </p:nvCxnSpPr>
        <p:spPr>
          <a:xfrm>
            <a:off x="7086600" y="4252913"/>
            <a:ext cx="227013" cy="123825"/>
          </a:xfrm>
          <a:prstGeom prst="line">
            <a:avLst/>
          </a:prstGeom>
        </p:spPr>
        <p:style>
          <a:lnRef idx="1">
            <a:schemeClr val="dk1"/>
          </a:lnRef>
          <a:fillRef idx="0">
            <a:schemeClr val="dk1"/>
          </a:fillRef>
          <a:effectRef idx="0">
            <a:schemeClr val="dk1"/>
          </a:effectRef>
          <a:fontRef idx="minor">
            <a:schemeClr val="tx1"/>
          </a:fontRef>
        </p:style>
      </p:cxnSp>
      <p:sp>
        <p:nvSpPr>
          <p:cNvPr id="301091"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a:p>
            <a:pPr algn="ctr">
              <a:lnSpc>
                <a:spcPct val="100000"/>
              </a:lnSpc>
              <a:spcBef>
                <a:spcPct val="0"/>
              </a:spcBef>
              <a:buFontTx/>
              <a:buNone/>
            </a:pPr>
            <a:r>
              <a:rPr lang="en-US" altLang="en-US" sz="1800">
                <a:solidFill>
                  <a:schemeClr val="bg1"/>
                </a:solidFill>
              </a:rPr>
              <a:t>39%</a:t>
            </a:r>
          </a:p>
        </p:txBody>
      </p:sp>
      <p:sp>
        <p:nvSpPr>
          <p:cNvPr id="301092" name="TextBox 164"/>
          <p:cNvSpPr txBox="1">
            <a:spLocks noChangeArrowheads="1"/>
          </p:cNvSpPr>
          <p:nvPr/>
        </p:nvSpPr>
        <p:spPr bwMode="auto">
          <a:xfrm>
            <a:off x="3084513" y="4402138"/>
            <a:ext cx="11699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Mbeya</a:t>
            </a:r>
          </a:p>
          <a:p>
            <a:pPr algn="ctr">
              <a:lnSpc>
                <a:spcPct val="100000"/>
              </a:lnSpc>
              <a:spcBef>
                <a:spcPct val="0"/>
              </a:spcBef>
              <a:buFontTx/>
              <a:buNone/>
            </a:pPr>
            <a:r>
              <a:rPr lang="en-US" altLang="en-US" sz="1800">
                <a:solidFill>
                  <a:schemeClr val="bg1"/>
                </a:solidFill>
              </a:rPr>
              <a:t>38%</a:t>
            </a:r>
          </a:p>
        </p:txBody>
      </p:sp>
      <p:sp>
        <p:nvSpPr>
          <p:cNvPr id="301093"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Rukwa</a:t>
            </a:r>
          </a:p>
          <a:p>
            <a:pPr algn="r">
              <a:lnSpc>
                <a:spcPct val="100000"/>
              </a:lnSpc>
              <a:spcBef>
                <a:spcPct val="0"/>
              </a:spcBef>
              <a:buFontTx/>
              <a:buNone/>
            </a:pPr>
            <a:r>
              <a:rPr lang="en-US" altLang="en-US" sz="1800">
                <a:solidFill>
                  <a:schemeClr val="bg1"/>
                </a:solidFill>
              </a:rPr>
              <a:t>56%</a:t>
            </a:r>
          </a:p>
        </p:txBody>
      </p:sp>
      <p:sp>
        <p:nvSpPr>
          <p:cNvPr id="301094"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Iringa</a:t>
            </a:r>
          </a:p>
          <a:p>
            <a:pPr algn="ctr">
              <a:lnSpc>
                <a:spcPct val="100000"/>
              </a:lnSpc>
              <a:spcBef>
                <a:spcPct val="0"/>
              </a:spcBef>
              <a:buFontTx/>
              <a:buNone/>
            </a:pPr>
            <a:r>
              <a:rPr lang="en-US" altLang="en-US" sz="1800">
                <a:solidFill>
                  <a:schemeClr val="bg1"/>
                </a:solidFill>
              </a:rPr>
              <a:t>42%</a:t>
            </a:r>
          </a:p>
        </p:txBody>
      </p:sp>
      <p:sp>
        <p:nvSpPr>
          <p:cNvPr id="301095"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rgbClr val="FFFFFF"/>
                </a:solidFill>
              </a:rPr>
              <a:t>Njombe</a:t>
            </a:r>
          </a:p>
          <a:p>
            <a:pPr>
              <a:lnSpc>
                <a:spcPct val="100000"/>
              </a:lnSpc>
              <a:spcBef>
                <a:spcPct val="0"/>
              </a:spcBef>
              <a:buFontTx/>
              <a:buNone/>
            </a:pPr>
            <a:r>
              <a:rPr lang="en-US" altLang="en-US" sz="1800">
                <a:solidFill>
                  <a:srgbClr val="FFFFFF"/>
                </a:solidFill>
              </a:rPr>
              <a:t>49%</a:t>
            </a:r>
          </a:p>
        </p:txBody>
      </p:sp>
      <p:sp>
        <p:nvSpPr>
          <p:cNvPr id="301096"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Moro-</a:t>
            </a:r>
          </a:p>
          <a:p>
            <a:pPr>
              <a:lnSpc>
                <a:spcPct val="100000"/>
              </a:lnSpc>
              <a:spcBef>
                <a:spcPct val="0"/>
              </a:spcBef>
              <a:buFontTx/>
              <a:buNone/>
            </a:pPr>
            <a:r>
              <a:rPr lang="en-US" altLang="en-US" sz="1800">
                <a:solidFill>
                  <a:schemeClr val="bg1"/>
                </a:solidFill>
              </a:rPr>
              <a:t>goro</a:t>
            </a:r>
          </a:p>
          <a:p>
            <a:pPr>
              <a:lnSpc>
                <a:spcPct val="100000"/>
              </a:lnSpc>
              <a:spcBef>
                <a:spcPct val="0"/>
              </a:spcBef>
              <a:buFontTx/>
              <a:buNone/>
            </a:pPr>
            <a:r>
              <a:rPr lang="en-US" altLang="en-US" sz="1800">
                <a:solidFill>
                  <a:schemeClr val="bg1"/>
                </a:solidFill>
              </a:rPr>
              <a:t>33%</a:t>
            </a:r>
          </a:p>
        </p:txBody>
      </p:sp>
      <p:sp>
        <p:nvSpPr>
          <p:cNvPr id="301097"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Lindi</a:t>
            </a:r>
          </a:p>
          <a:p>
            <a:pPr algn="ctr">
              <a:lnSpc>
                <a:spcPct val="100000"/>
              </a:lnSpc>
              <a:spcBef>
                <a:spcPct val="0"/>
              </a:spcBef>
              <a:buFontTx/>
              <a:buNone/>
            </a:pPr>
            <a:r>
              <a:rPr lang="en-US" altLang="en-US" sz="1800">
                <a:solidFill>
                  <a:schemeClr val="bg1"/>
                </a:solidFill>
              </a:rPr>
              <a:t>35%</a:t>
            </a:r>
          </a:p>
        </p:txBody>
      </p:sp>
      <p:sp>
        <p:nvSpPr>
          <p:cNvPr id="301098"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Ruvuma</a:t>
            </a:r>
          </a:p>
          <a:p>
            <a:pPr algn="ctr">
              <a:lnSpc>
                <a:spcPct val="100000"/>
              </a:lnSpc>
              <a:spcBef>
                <a:spcPct val="0"/>
              </a:spcBef>
              <a:buFontTx/>
              <a:buNone/>
            </a:pPr>
            <a:r>
              <a:rPr lang="en-US" altLang="en-US" sz="1800">
                <a:solidFill>
                  <a:schemeClr val="bg1"/>
                </a:solidFill>
              </a:rPr>
              <a:t>44%</a:t>
            </a:r>
          </a:p>
        </p:txBody>
      </p:sp>
      <p:sp>
        <p:nvSpPr>
          <p:cNvPr id="301099"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38%</a:t>
            </a:r>
          </a:p>
        </p:txBody>
      </p:sp>
      <p:cxnSp>
        <p:nvCxnSpPr>
          <p:cNvPr id="173" name="Straight Connector 172"/>
          <p:cNvCxnSpPr/>
          <p:nvPr/>
        </p:nvCxnSpPr>
        <p:spPr>
          <a:xfrm>
            <a:off x="7059613" y="6384925"/>
            <a:ext cx="220662" cy="0"/>
          </a:xfrm>
          <a:prstGeom prst="line">
            <a:avLst/>
          </a:prstGeom>
        </p:spPr>
        <p:style>
          <a:lnRef idx="1">
            <a:schemeClr val="dk1"/>
          </a:lnRef>
          <a:fillRef idx="0">
            <a:schemeClr val="dk1"/>
          </a:fillRef>
          <a:effectRef idx="0">
            <a:schemeClr val="dk1"/>
          </a:effectRef>
          <a:fontRef idx="minor">
            <a:schemeClr val="tx1"/>
          </a:fontRef>
        </p:style>
      </p:cxnSp>
      <p:sp>
        <p:nvSpPr>
          <p:cNvPr id="301101" name="TextBox 75"/>
          <p:cNvSpPr txBox="1">
            <a:spLocks noChangeArrowheads="1"/>
          </p:cNvSpPr>
          <p:nvPr/>
        </p:nvSpPr>
        <p:spPr bwMode="auto">
          <a:xfrm>
            <a:off x="0" y="5857875"/>
            <a:ext cx="31130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i="1"/>
              <a:t>Percent of children under 5 stunted, or too short for age</a:t>
            </a: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6" name="Title 1"/>
          <p:cNvSpPr>
            <a:spLocks noGrp="1"/>
          </p:cNvSpPr>
          <p:nvPr>
            <p:ph type="title"/>
          </p:nvPr>
        </p:nvSpPr>
        <p:spPr/>
        <p:txBody>
          <a:bodyPr/>
          <a:lstStyle/>
          <a:p>
            <a:pPr eaLnBrk="1" hangingPunct="1"/>
            <a:r>
              <a:rPr lang="en-US" altLang="en-US" smtClean="0"/>
              <a:t>Trends in Nutritional Status of Children</a:t>
            </a:r>
          </a:p>
        </p:txBody>
      </p:sp>
      <p:graphicFrame>
        <p:nvGraphicFramePr>
          <p:cNvPr id="303107" name="Content Placeholder 10"/>
          <p:cNvGraphicFramePr>
            <a:graphicFrameLocks noGrp="1"/>
          </p:cNvGraphicFramePr>
          <p:nvPr>
            <p:ph idx="1"/>
          </p:nvPr>
        </p:nvGraphicFramePr>
        <p:xfrm>
          <a:off x="-50800" y="1458913"/>
          <a:ext cx="9245600" cy="5449887"/>
        </p:xfrm>
        <a:graphic>
          <a:graphicData uri="http://schemas.openxmlformats.org/presentationml/2006/ole">
            <mc:AlternateContent xmlns:mc="http://schemas.openxmlformats.org/markup-compatibility/2006">
              <mc:Choice xmlns:v="urn:schemas-microsoft-com:vml" Requires="v">
                <p:oleObj spid="_x0000_s303116" name="Chart" r:id="rId4" imgW="9254530" imgH="5456393" progId="Excel.Chart.8">
                  <p:embed/>
                </p:oleObj>
              </mc:Choice>
              <mc:Fallback>
                <p:oleObj name="Chart" r:id="rId4" imgW="9254530" imgH="545639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458913"/>
                        <a:ext cx="9245600" cy="544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3108" name="TextBox 3"/>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children under 5</a:t>
            </a:r>
          </a:p>
        </p:txBody>
      </p:sp>
      <p:sp>
        <p:nvSpPr>
          <p:cNvPr id="303109" name="TextBox 2"/>
          <p:cNvSpPr txBox="1">
            <a:spLocks noChangeArrowheads="1"/>
          </p:cNvSpPr>
          <p:nvPr/>
        </p:nvSpPr>
        <p:spPr bwMode="auto">
          <a:xfrm>
            <a:off x="1458913" y="3179763"/>
            <a:ext cx="15430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b="1">
                <a:solidFill>
                  <a:schemeClr val="tx2"/>
                </a:solidFill>
              </a:rPr>
              <a:t>Stunted</a:t>
            </a:r>
          </a:p>
        </p:txBody>
      </p:sp>
      <p:sp>
        <p:nvSpPr>
          <p:cNvPr id="6" name="TextBox 5"/>
          <p:cNvSpPr txBox="1"/>
          <p:nvPr/>
        </p:nvSpPr>
        <p:spPr>
          <a:xfrm>
            <a:off x="731838" y="5354638"/>
            <a:ext cx="2270125" cy="369887"/>
          </a:xfrm>
          <a:prstGeom prst="rect">
            <a:avLst/>
          </a:prstGeom>
          <a:noFill/>
        </p:spPr>
        <p:txBody>
          <a:bodyPr>
            <a:spAutoFit/>
          </a:bodyPr>
          <a:lstStyle/>
          <a:p>
            <a:pPr algn="ctr" eaLnBrk="1" fontAlgn="auto" hangingPunct="1">
              <a:spcBef>
                <a:spcPts val="0"/>
              </a:spcBef>
              <a:spcAft>
                <a:spcPts val="0"/>
              </a:spcAft>
              <a:defRPr/>
            </a:pPr>
            <a:r>
              <a:rPr lang="en-US" b="1" dirty="0">
                <a:solidFill>
                  <a:schemeClr val="accent4"/>
                </a:solidFill>
                <a:latin typeface="+mn-lt"/>
              </a:rPr>
              <a:t>Wasted</a:t>
            </a: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4" name="Title 1"/>
          <p:cNvSpPr>
            <a:spLocks noGrp="1"/>
          </p:cNvSpPr>
          <p:nvPr>
            <p:ph type="title"/>
          </p:nvPr>
        </p:nvSpPr>
        <p:spPr/>
        <p:txBody>
          <a:bodyPr/>
          <a:lstStyle/>
          <a:p>
            <a:pPr eaLnBrk="1" hangingPunct="1"/>
            <a:r>
              <a:rPr lang="en-US" altLang="en-US" smtClean="0"/>
              <a:t>Child Stunting Comparison</a:t>
            </a:r>
          </a:p>
        </p:txBody>
      </p:sp>
      <p:graphicFrame>
        <p:nvGraphicFramePr>
          <p:cNvPr id="305155" name="Content Placeholder 10"/>
          <p:cNvGraphicFramePr>
            <a:graphicFrameLocks noGrp="1"/>
          </p:cNvGraphicFramePr>
          <p:nvPr>
            <p:ph idx="1"/>
          </p:nvPr>
        </p:nvGraphicFramePr>
        <p:xfrm>
          <a:off x="-50800" y="1524000"/>
          <a:ext cx="9245600" cy="5384800"/>
        </p:xfrm>
        <a:graphic>
          <a:graphicData uri="http://schemas.openxmlformats.org/presentationml/2006/ole">
            <mc:AlternateContent xmlns:mc="http://schemas.openxmlformats.org/markup-compatibility/2006">
              <mc:Choice xmlns:v="urn:schemas-microsoft-com:vml" Requires="v">
                <p:oleObj spid="_x0000_s305163" name="Chart" r:id="rId4" imgW="9254530" imgH="5389331" progId="Excel.Chart.8">
                  <p:embed/>
                </p:oleObj>
              </mc:Choice>
              <mc:Fallback>
                <p:oleObj name="Chart" r:id="rId4" imgW="9254530" imgH="538933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24000"/>
                        <a:ext cx="9245600" cy="538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5156" name="Text Box 34"/>
          <p:cNvSpPr txBox="1">
            <a:spLocks noChangeArrowheads="1"/>
          </p:cNvSpPr>
          <p:nvPr/>
        </p:nvSpPr>
        <p:spPr bwMode="auto">
          <a:xfrm>
            <a:off x="0" y="1033463"/>
            <a:ext cx="914400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children under 5 stunted, or too short for age</a:t>
            </a:r>
          </a:p>
        </p:txBody>
      </p:sp>
      <p:sp>
        <p:nvSpPr>
          <p:cNvPr id="305157" name="TextBox 1"/>
          <p:cNvSpPr txBox="1">
            <a:spLocks noChangeArrowheads="1"/>
          </p:cNvSpPr>
          <p:nvPr/>
        </p:nvSpPr>
        <p:spPr bwMode="auto">
          <a:xfrm>
            <a:off x="6723063" y="6299200"/>
            <a:ext cx="2420937"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*Key Indicator Report</a:t>
            </a:r>
          </a:p>
        </p:txBody>
      </p:sp>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2" name="Title 1"/>
          <p:cNvSpPr>
            <a:spLocks noGrp="1"/>
          </p:cNvSpPr>
          <p:nvPr>
            <p:ph type="title"/>
          </p:nvPr>
        </p:nvSpPr>
        <p:spPr/>
        <p:txBody>
          <a:bodyPr/>
          <a:lstStyle/>
          <a:p>
            <a:pPr eaLnBrk="1" hangingPunct="1"/>
            <a:r>
              <a:rPr lang="en-US" altLang="en-US" smtClean="0"/>
              <a:t>Women’s Nutritional Status</a:t>
            </a:r>
          </a:p>
        </p:txBody>
      </p:sp>
      <p:graphicFrame>
        <p:nvGraphicFramePr>
          <p:cNvPr id="307203" name="Content Placeholder 10"/>
          <p:cNvGraphicFramePr>
            <a:graphicFrameLocks noGrp="1"/>
          </p:cNvGraphicFramePr>
          <p:nvPr>
            <p:ph idx="1"/>
          </p:nvPr>
        </p:nvGraphicFramePr>
        <p:xfrm>
          <a:off x="577850" y="1536700"/>
          <a:ext cx="7988300" cy="5372100"/>
        </p:xfrm>
        <a:graphic>
          <a:graphicData uri="http://schemas.openxmlformats.org/presentationml/2006/ole">
            <mc:AlternateContent xmlns:mc="http://schemas.openxmlformats.org/markup-compatibility/2006">
              <mc:Choice xmlns:v="urn:schemas-microsoft-com:vml" Requires="v">
                <p:oleObj spid="_x0000_s307210" name="Chart" r:id="rId4" imgW="7998645" imgH="5377138" progId="Excel.Chart.8">
                  <p:embed/>
                </p:oleObj>
              </mc:Choice>
              <mc:Fallback>
                <p:oleObj name="Chart" r:id="rId4" imgW="7998645" imgH="5377138"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36700"/>
                        <a:ext cx="7988300" cy="537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7204" name="TextBox 3"/>
          <p:cNvSpPr txBox="1">
            <a:spLocks noChangeArrowheads="1"/>
          </p:cNvSpPr>
          <p:nvPr/>
        </p:nvSpPr>
        <p:spPr bwMode="auto">
          <a:xfrm>
            <a:off x="0" y="10287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distribution of women age 15-49</a:t>
            </a: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50" name="Title 1"/>
          <p:cNvSpPr>
            <a:spLocks noGrp="1"/>
          </p:cNvSpPr>
          <p:nvPr>
            <p:ph type="title"/>
          </p:nvPr>
        </p:nvSpPr>
        <p:spPr/>
        <p:txBody>
          <a:bodyPr/>
          <a:lstStyle/>
          <a:p>
            <a:pPr eaLnBrk="1" hangingPunct="1"/>
            <a:r>
              <a:rPr lang="en-US" altLang="en-US" smtClean="0"/>
              <a:t>Trends in Nutritional Status of Women</a:t>
            </a:r>
          </a:p>
        </p:txBody>
      </p:sp>
      <p:graphicFrame>
        <p:nvGraphicFramePr>
          <p:cNvPr id="309251" name="Content Placeholder 10"/>
          <p:cNvGraphicFramePr>
            <a:graphicFrameLocks noGrp="1"/>
          </p:cNvGraphicFramePr>
          <p:nvPr>
            <p:ph idx="1"/>
          </p:nvPr>
        </p:nvGraphicFramePr>
        <p:xfrm>
          <a:off x="-50800" y="1458913"/>
          <a:ext cx="9245600" cy="5449887"/>
        </p:xfrm>
        <a:graphic>
          <a:graphicData uri="http://schemas.openxmlformats.org/presentationml/2006/ole">
            <mc:AlternateContent xmlns:mc="http://schemas.openxmlformats.org/markup-compatibility/2006">
              <mc:Choice xmlns:v="urn:schemas-microsoft-com:vml" Requires="v">
                <p:oleObj spid="_x0000_s309260" name="Chart" r:id="rId4" imgW="9254530" imgH="5456393" progId="Excel.Chart.8">
                  <p:embed/>
                </p:oleObj>
              </mc:Choice>
              <mc:Fallback>
                <p:oleObj name="Chart" r:id="rId4" imgW="9254530" imgH="545639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458913"/>
                        <a:ext cx="9245600" cy="544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09252" name="TextBox 3"/>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women age 15-49</a:t>
            </a:r>
          </a:p>
        </p:txBody>
      </p:sp>
      <p:sp>
        <p:nvSpPr>
          <p:cNvPr id="129029" name="TextBox 2"/>
          <p:cNvSpPr txBox="1">
            <a:spLocks noChangeArrowheads="1"/>
          </p:cNvSpPr>
          <p:nvPr/>
        </p:nvSpPr>
        <p:spPr bwMode="auto">
          <a:xfrm>
            <a:off x="1458913" y="5026025"/>
            <a:ext cx="15430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defRPr/>
            </a:pPr>
            <a:r>
              <a:rPr lang="en-US" altLang="en-US" sz="1800" b="1" dirty="0" smtClean="0">
                <a:solidFill>
                  <a:schemeClr val="accent4"/>
                </a:solidFill>
              </a:rPr>
              <a:t>Overweight</a:t>
            </a:r>
            <a:endParaRPr lang="en-US" altLang="en-US" sz="1800" b="1" dirty="0">
              <a:solidFill>
                <a:schemeClr val="accent4"/>
              </a:solidFill>
            </a:endParaRPr>
          </a:p>
        </p:txBody>
      </p:sp>
      <p:sp>
        <p:nvSpPr>
          <p:cNvPr id="6" name="TextBox 5"/>
          <p:cNvSpPr txBox="1"/>
          <p:nvPr/>
        </p:nvSpPr>
        <p:spPr>
          <a:xfrm>
            <a:off x="731838" y="5761038"/>
            <a:ext cx="2270125" cy="369887"/>
          </a:xfrm>
          <a:prstGeom prst="rect">
            <a:avLst/>
          </a:prstGeom>
          <a:noFill/>
        </p:spPr>
        <p:txBody>
          <a:bodyPr>
            <a:spAutoFit/>
          </a:bodyPr>
          <a:lstStyle/>
          <a:p>
            <a:pPr algn="ctr" eaLnBrk="1" fontAlgn="auto" hangingPunct="1">
              <a:spcBef>
                <a:spcPts val="0"/>
              </a:spcBef>
              <a:spcAft>
                <a:spcPts val="0"/>
              </a:spcAft>
              <a:defRPr/>
            </a:pPr>
            <a:r>
              <a:rPr lang="en-US" b="1" dirty="0">
                <a:solidFill>
                  <a:schemeClr val="accent5"/>
                </a:solidFill>
                <a:latin typeface="+mn-lt"/>
              </a:rPr>
              <a:t>Thin</a:t>
            </a: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Title 1"/>
          <p:cNvSpPr>
            <a:spLocks noGrp="1"/>
          </p:cNvSpPr>
          <p:nvPr>
            <p:ph type="title"/>
          </p:nvPr>
        </p:nvSpPr>
        <p:spPr>
          <a:xfrm>
            <a:off x="628650" y="0"/>
            <a:ext cx="7886700" cy="1325563"/>
          </a:xfrm>
        </p:spPr>
        <p:txBody>
          <a:bodyPr/>
          <a:lstStyle/>
          <a:p>
            <a:r>
              <a:rPr lang="en-US" altLang="en-US" smtClean="0"/>
              <a:t>Key Findings</a:t>
            </a:r>
          </a:p>
        </p:txBody>
      </p:sp>
      <p:sp>
        <p:nvSpPr>
          <p:cNvPr id="3" name="Content Placeholder 2"/>
          <p:cNvSpPr>
            <a:spLocks noGrp="1"/>
          </p:cNvSpPr>
          <p:nvPr>
            <p:ph idx="1"/>
          </p:nvPr>
        </p:nvSpPr>
        <p:spPr>
          <a:xfrm>
            <a:off x="628650" y="1325563"/>
            <a:ext cx="7886700" cy="5348287"/>
          </a:xfrm>
        </p:spPr>
        <p:txBody>
          <a:bodyPr>
            <a:normAutofit fontScale="92500" lnSpcReduction="20000"/>
          </a:bodyPr>
          <a:lstStyle/>
          <a:p>
            <a:pPr>
              <a:lnSpc>
                <a:spcPct val="100000"/>
              </a:lnSpc>
              <a:spcBef>
                <a:spcPts val="0"/>
              </a:spcBef>
              <a:spcAft>
                <a:spcPts val="600"/>
              </a:spcAft>
              <a:buClr>
                <a:schemeClr val="tx1"/>
              </a:buClr>
              <a:defRPr/>
            </a:pPr>
            <a:r>
              <a:rPr lang="en-GB" dirty="0"/>
              <a:t>Children are </a:t>
            </a:r>
            <a:r>
              <a:rPr lang="en-GB" b="1" dirty="0">
                <a:solidFill>
                  <a:schemeClr val="tx2"/>
                </a:solidFill>
              </a:rPr>
              <a:t>breastfed</a:t>
            </a:r>
            <a:r>
              <a:rPr lang="en-GB" dirty="0"/>
              <a:t> for a </a:t>
            </a:r>
            <a:r>
              <a:rPr lang="en-GB" dirty="0" smtClean="0"/>
              <a:t>median </a:t>
            </a:r>
            <a:r>
              <a:rPr lang="en-GB" dirty="0"/>
              <a:t>of </a:t>
            </a:r>
            <a:r>
              <a:rPr lang="en-GB" b="1" dirty="0" smtClean="0">
                <a:solidFill>
                  <a:schemeClr val="tx2"/>
                </a:solidFill>
              </a:rPr>
              <a:t>20.0 </a:t>
            </a:r>
            <a:r>
              <a:rPr lang="en-GB" b="1" dirty="0">
                <a:solidFill>
                  <a:schemeClr val="tx2"/>
                </a:solidFill>
              </a:rPr>
              <a:t>months</a:t>
            </a:r>
            <a:r>
              <a:rPr lang="en-GB" dirty="0"/>
              <a:t>.</a:t>
            </a:r>
          </a:p>
          <a:p>
            <a:pPr lvl="1">
              <a:lnSpc>
                <a:spcPct val="100000"/>
              </a:lnSpc>
              <a:spcBef>
                <a:spcPts val="0"/>
              </a:spcBef>
              <a:spcAft>
                <a:spcPts val="600"/>
              </a:spcAft>
              <a:buClr>
                <a:schemeClr val="tx1"/>
              </a:buClr>
              <a:defRPr/>
            </a:pPr>
            <a:r>
              <a:rPr lang="en-GB" dirty="0"/>
              <a:t>Children under 6 months are </a:t>
            </a:r>
            <a:r>
              <a:rPr lang="en-GB" b="1" dirty="0">
                <a:solidFill>
                  <a:schemeClr val="tx2"/>
                </a:solidFill>
              </a:rPr>
              <a:t>exclusively breastfed</a:t>
            </a:r>
            <a:r>
              <a:rPr lang="en-GB" dirty="0">
                <a:solidFill>
                  <a:schemeClr val="tx2"/>
                </a:solidFill>
              </a:rPr>
              <a:t> </a:t>
            </a:r>
            <a:r>
              <a:rPr lang="en-GB" dirty="0"/>
              <a:t>for </a:t>
            </a:r>
            <a:r>
              <a:rPr lang="en-GB" b="1" dirty="0" smtClean="0">
                <a:solidFill>
                  <a:schemeClr val="tx2"/>
                </a:solidFill>
              </a:rPr>
              <a:t>3.0 </a:t>
            </a:r>
            <a:r>
              <a:rPr lang="en-GB" b="1" dirty="0">
                <a:solidFill>
                  <a:schemeClr val="tx2"/>
                </a:solidFill>
              </a:rPr>
              <a:t>months</a:t>
            </a:r>
            <a:r>
              <a:rPr lang="en-GB" dirty="0"/>
              <a:t>. </a:t>
            </a:r>
          </a:p>
          <a:p>
            <a:pPr>
              <a:lnSpc>
                <a:spcPct val="100000"/>
              </a:lnSpc>
              <a:spcBef>
                <a:spcPts val="0"/>
              </a:spcBef>
              <a:spcAft>
                <a:spcPts val="600"/>
              </a:spcAft>
              <a:buClr>
                <a:schemeClr val="tx1"/>
              </a:buClr>
              <a:defRPr/>
            </a:pPr>
            <a:r>
              <a:rPr lang="en-GB" b="1" dirty="0" smtClean="0">
                <a:solidFill>
                  <a:schemeClr val="tx2"/>
                </a:solidFill>
              </a:rPr>
              <a:t>59%</a:t>
            </a:r>
            <a:r>
              <a:rPr lang="en-GB" dirty="0" smtClean="0">
                <a:solidFill>
                  <a:schemeClr val="tx2"/>
                </a:solidFill>
              </a:rPr>
              <a:t> </a:t>
            </a:r>
            <a:r>
              <a:rPr lang="en-GB" dirty="0"/>
              <a:t>of children under 6 months are </a:t>
            </a:r>
            <a:r>
              <a:rPr lang="en-GB" b="1" dirty="0">
                <a:solidFill>
                  <a:schemeClr val="tx2"/>
                </a:solidFill>
              </a:rPr>
              <a:t>exclusively breastfed</a:t>
            </a:r>
            <a:r>
              <a:rPr lang="en-GB" dirty="0"/>
              <a:t>.</a:t>
            </a:r>
          </a:p>
          <a:p>
            <a:pPr>
              <a:lnSpc>
                <a:spcPct val="100000"/>
              </a:lnSpc>
              <a:spcBef>
                <a:spcPts val="0"/>
              </a:spcBef>
              <a:spcAft>
                <a:spcPts val="600"/>
              </a:spcAft>
              <a:buClr>
                <a:schemeClr val="tx1"/>
              </a:buClr>
              <a:defRPr/>
            </a:pPr>
            <a:r>
              <a:rPr lang="en-GB" b="1" dirty="0" smtClean="0">
                <a:solidFill>
                  <a:schemeClr val="tx2"/>
                </a:solidFill>
              </a:rPr>
              <a:t>21%</a:t>
            </a:r>
            <a:r>
              <a:rPr lang="en-GB" dirty="0" smtClean="0">
                <a:solidFill>
                  <a:schemeClr val="tx2"/>
                </a:solidFill>
              </a:rPr>
              <a:t> </a:t>
            </a:r>
            <a:r>
              <a:rPr lang="en-GB" dirty="0"/>
              <a:t>of pregnant women took </a:t>
            </a:r>
            <a:r>
              <a:rPr lang="en-GB" b="1" dirty="0">
                <a:solidFill>
                  <a:schemeClr val="tx2"/>
                </a:solidFill>
              </a:rPr>
              <a:t>iron supplements</a:t>
            </a:r>
            <a:r>
              <a:rPr lang="en-GB" dirty="0">
                <a:solidFill>
                  <a:schemeClr val="tx2"/>
                </a:solidFill>
              </a:rPr>
              <a:t> </a:t>
            </a:r>
            <a:r>
              <a:rPr lang="en-GB" dirty="0"/>
              <a:t>for 90+ days as recommended.</a:t>
            </a:r>
          </a:p>
          <a:p>
            <a:pPr>
              <a:lnSpc>
                <a:spcPct val="100000"/>
              </a:lnSpc>
              <a:spcBef>
                <a:spcPts val="0"/>
              </a:spcBef>
              <a:spcAft>
                <a:spcPts val="600"/>
              </a:spcAft>
              <a:buClr>
                <a:schemeClr val="tx1"/>
              </a:buClr>
              <a:defRPr/>
            </a:pPr>
            <a:r>
              <a:rPr lang="en-GB" b="1" dirty="0" smtClean="0">
                <a:solidFill>
                  <a:schemeClr val="tx2"/>
                </a:solidFill>
              </a:rPr>
              <a:t>34% </a:t>
            </a:r>
            <a:r>
              <a:rPr lang="en-GB" dirty="0"/>
              <a:t>of children under 5 are </a:t>
            </a:r>
            <a:r>
              <a:rPr lang="en-GB" b="1" dirty="0">
                <a:solidFill>
                  <a:schemeClr val="tx2"/>
                </a:solidFill>
              </a:rPr>
              <a:t>stunted</a:t>
            </a:r>
            <a:r>
              <a:rPr lang="en-GB" dirty="0"/>
              <a:t> (too short for their age</a:t>
            </a:r>
            <a:r>
              <a:rPr lang="en-GB" dirty="0" smtClean="0"/>
              <a:t>).</a:t>
            </a:r>
          </a:p>
          <a:p>
            <a:pPr>
              <a:lnSpc>
                <a:spcPct val="100000"/>
              </a:lnSpc>
              <a:spcBef>
                <a:spcPts val="0"/>
              </a:spcBef>
              <a:spcAft>
                <a:spcPts val="600"/>
              </a:spcAft>
              <a:buClr>
                <a:schemeClr val="tx1"/>
              </a:buClr>
              <a:defRPr/>
            </a:pPr>
            <a:r>
              <a:rPr lang="en-GB" b="1" dirty="0" smtClean="0">
                <a:solidFill>
                  <a:schemeClr val="tx2"/>
                </a:solidFill>
              </a:rPr>
              <a:t>58% </a:t>
            </a:r>
            <a:r>
              <a:rPr lang="en-GB" dirty="0" smtClean="0"/>
              <a:t>of children under 5 and </a:t>
            </a:r>
            <a:r>
              <a:rPr lang="en-GB" b="1" dirty="0" smtClean="0">
                <a:solidFill>
                  <a:schemeClr val="tx2"/>
                </a:solidFill>
              </a:rPr>
              <a:t>45%</a:t>
            </a:r>
            <a:r>
              <a:rPr lang="en-GB" dirty="0" smtClean="0">
                <a:solidFill>
                  <a:schemeClr val="tx2"/>
                </a:solidFill>
              </a:rPr>
              <a:t> </a:t>
            </a:r>
            <a:r>
              <a:rPr lang="en-GB" dirty="0" smtClean="0"/>
              <a:t>of women age </a:t>
            </a:r>
            <a:br>
              <a:rPr lang="en-GB" dirty="0" smtClean="0"/>
            </a:br>
            <a:r>
              <a:rPr lang="en-GB" dirty="0" smtClean="0"/>
              <a:t>15-49 are </a:t>
            </a:r>
            <a:r>
              <a:rPr lang="en-GB" b="1" dirty="0" smtClean="0">
                <a:solidFill>
                  <a:schemeClr val="tx2"/>
                </a:solidFill>
              </a:rPr>
              <a:t>anaemic</a:t>
            </a:r>
            <a:r>
              <a:rPr lang="en-GB" dirty="0" smtClean="0"/>
              <a:t>.</a:t>
            </a:r>
            <a:endParaRPr lang="en-GB" dirty="0"/>
          </a:p>
          <a:p>
            <a:pPr>
              <a:lnSpc>
                <a:spcPct val="100000"/>
              </a:lnSpc>
              <a:spcBef>
                <a:spcPts val="0"/>
              </a:spcBef>
              <a:spcAft>
                <a:spcPts val="600"/>
              </a:spcAft>
              <a:buClr>
                <a:schemeClr val="tx1"/>
              </a:buClr>
              <a:defRPr/>
            </a:pPr>
            <a:r>
              <a:rPr lang="en-GB" b="1" dirty="0" smtClean="0">
                <a:solidFill>
                  <a:schemeClr val="tx2"/>
                </a:solidFill>
              </a:rPr>
              <a:t>28%</a:t>
            </a:r>
            <a:r>
              <a:rPr lang="en-GB" dirty="0" smtClean="0">
                <a:solidFill>
                  <a:schemeClr val="tx2"/>
                </a:solidFill>
              </a:rPr>
              <a:t> </a:t>
            </a:r>
            <a:r>
              <a:rPr lang="en-GB" dirty="0"/>
              <a:t>of women </a:t>
            </a:r>
            <a:r>
              <a:rPr lang="en-GB" dirty="0" smtClean="0"/>
              <a:t>are </a:t>
            </a:r>
            <a:r>
              <a:rPr lang="en-GB" b="1" dirty="0">
                <a:solidFill>
                  <a:schemeClr val="tx2"/>
                </a:solidFill>
              </a:rPr>
              <a:t>overweight or </a:t>
            </a:r>
            <a:r>
              <a:rPr lang="en-GB" b="1" dirty="0" smtClean="0">
                <a:solidFill>
                  <a:schemeClr val="tx2"/>
                </a:solidFill>
              </a:rPr>
              <a:t>obese</a:t>
            </a:r>
            <a:r>
              <a:rPr lang="en-US" dirty="0" smtClean="0"/>
              <a:t>.</a:t>
            </a:r>
            <a:endParaRPr lang="en-GB" b="1" dirty="0"/>
          </a:p>
          <a:p>
            <a:pPr marL="0" indent="0">
              <a:lnSpc>
                <a:spcPct val="100000"/>
              </a:lnSpc>
              <a:spcBef>
                <a:spcPts val="0"/>
              </a:spcBef>
              <a:spcAft>
                <a:spcPts val="600"/>
              </a:spcAft>
              <a:buFont typeface="Arial" panose="020B0604020202020204" pitchFamily="34" charset="0"/>
              <a:buNone/>
              <a:defRPr/>
            </a:pPr>
            <a:endParaRPr lang="en-GB" b="1" dirty="0"/>
          </a:p>
        </p:txBody>
      </p:sp>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TextBox 1"/>
          <p:cNvSpPr txBox="1">
            <a:spLocks noChangeArrowheads="1"/>
          </p:cNvSpPr>
          <p:nvPr/>
        </p:nvSpPr>
        <p:spPr bwMode="auto">
          <a:xfrm>
            <a:off x="0" y="269875"/>
            <a:ext cx="91440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Malaria</a:t>
            </a:r>
          </a:p>
        </p:txBody>
      </p:sp>
      <p:sp>
        <p:nvSpPr>
          <p:cNvPr id="313347" name="TextBox 2"/>
          <p:cNvSpPr txBox="1">
            <a:spLocks noChangeArrowheads="1"/>
          </p:cNvSpPr>
          <p:nvPr/>
        </p:nvSpPr>
        <p:spPr bwMode="auto">
          <a:xfrm>
            <a:off x="7015163" y="792163"/>
            <a:ext cx="21288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1" name="Content Placeholder 2"/>
          <p:cNvSpPr txBox="1">
            <a:spLocks/>
          </p:cNvSpPr>
          <p:nvPr/>
        </p:nvSpPr>
        <p:spPr bwMode="auto">
          <a:xfrm>
            <a:off x="252413" y="1628775"/>
            <a:ext cx="3976687" cy="418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b="1">
                <a:solidFill>
                  <a:schemeClr val="tx2"/>
                </a:solidFill>
              </a:rPr>
              <a:t>Malaria prevention</a:t>
            </a:r>
          </a:p>
          <a:p>
            <a:pPr eaLnBrk="1" hangingPunct="1">
              <a:lnSpc>
                <a:spcPct val="110000"/>
              </a:lnSpc>
              <a:spcBef>
                <a:spcPct val="0"/>
              </a:spcBef>
              <a:spcAft>
                <a:spcPts val="600"/>
              </a:spcAft>
              <a:buClr>
                <a:schemeClr val="tx1"/>
              </a:buClr>
            </a:pPr>
            <a:r>
              <a:rPr lang="en-GB" altLang="en-US" sz="2800"/>
              <a:t>Case management of fever in children</a:t>
            </a:r>
          </a:p>
          <a:p>
            <a:pPr eaLnBrk="1" hangingPunct="1">
              <a:lnSpc>
                <a:spcPct val="110000"/>
              </a:lnSpc>
              <a:spcBef>
                <a:spcPct val="0"/>
              </a:spcBef>
              <a:spcAft>
                <a:spcPts val="600"/>
              </a:spcAft>
              <a:buClr>
                <a:schemeClr val="tx1"/>
              </a:buClr>
            </a:pPr>
            <a:r>
              <a:rPr lang="en-GB" altLang="en-US" sz="2800"/>
              <a:t>Low haemoglobin and malaria prevalence</a:t>
            </a:r>
          </a:p>
          <a:p>
            <a:pPr eaLnBrk="1" hangingPunct="1">
              <a:lnSpc>
                <a:spcPct val="110000"/>
              </a:lnSpc>
              <a:spcBef>
                <a:spcPct val="0"/>
              </a:spcBef>
              <a:spcAft>
                <a:spcPts val="600"/>
              </a:spcAft>
              <a:buClr>
                <a:schemeClr val="tx1"/>
              </a:buClr>
            </a:pPr>
            <a:r>
              <a:rPr lang="en-GB" altLang="en-US" sz="2800"/>
              <a:t>Knowledge and communication</a:t>
            </a: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Title 1"/>
          <p:cNvSpPr>
            <a:spLocks noGrp="1"/>
          </p:cNvSpPr>
          <p:nvPr>
            <p:ph type="title"/>
          </p:nvPr>
        </p:nvSpPr>
        <p:spPr/>
        <p:txBody>
          <a:bodyPr/>
          <a:lstStyle/>
          <a:p>
            <a:r>
              <a:rPr lang="en-US" altLang="en-US" smtClean="0"/>
              <a:t>Ownership of Mosquito Nets</a:t>
            </a:r>
          </a:p>
        </p:txBody>
      </p:sp>
      <p:graphicFrame>
        <p:nvGraphicFramePr>
          <p:cNvPr id="316419" name="Content Placeholder 10"/>
          <p:cNvGraphicFramePr>
            <a:graphicFrameLocks noGrp="1"/>
          </p:cNvGraphicFramePr>
          <p:nvPr>
            <p:ph idx="1"/>
          </p:nvPr>
        </p:nvGraphicFramePr>
        <p:xfrm>
          <a:off x="439738" y="1614488"/>
          <a:ext cx="8318500" cy="5294312"/>
        </p:xfrm>
        <a:graphic>
          <a:graphicData uri="http://schemas.openxmlformats.org/presentationml/2006/ole">
            <mc:AlternateContent xmlns:mc="http://schemas.openxmlformats.org/markup-compatibility/2006">
              <mc:Choice xmlns:v="urn:schemas-microsoft-com:vml" Requires="v">
                <p:oleObj spid="_x0000_s316426" name="Chart" r:id="rId4" imgW="8321761" imgH="5303980" progId="Excel.Chart.8">
                  <p:embed/>
                </p:oleObj>
              </mc:Choice>
              <mc:Fallback>
                <p:oleObj name="Chart" r:id="rId4" imgW="8321761" imgH="530398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9738" y="1614488"/>
                        <a:ext cx="8318500"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16420" name="TextBox 3"/>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households with at least one mosquito net</a:t>
            </a:r>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Title 1"/>
          <p:cNvSpPr>
            <a:spLocks noGrp="1"/>
          </p:cNvSpPr>
          <p:nvPr>
            <p:ph type="title"/>
          </p:nvPr>
        </p:nvSpPr>
        <p:spPr/>
        <p:txBody>
          <a:bodyPr/>
          <a:lstStyle/>
          <a:p>
            <a:pPr eaLnBrk="1" hangingPunct="1"/>
            <a:r>
              <a:rPr lang="en-US" altLang="en-US" sz="4000" smtClean="0"/>
              <a:t>Insecticide-treated Net (ITN) Ownership by     		Region</a:t>
            </a:r>
            <a:endParaRPr lang="en-US" altLang="en-US" smtClean="0"/>
          </a:p>
        </p:txBody>
      </p:sp>
      <p:sp>
        <p:nvSpPr>
          <p:cNvPr id="318467"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66%</a:t>
            </a:r>
          </a:p>
        </p:txBody>
      </p:sp>
      <p:grpSp>
        <p:nvGrpSpPr>
          <p:cNvPr id="318468" name="Group 4"/>
          <p:cNvGrpSpPr>
            <a:grpSpLocks noChangeAspect="1"/>
          </p:cNvGrpSpPr>
          <p:nvPr/>
        </p:nvGrpSpPr>
        <p:grpSpPr bwMode="auto">
          <a:xfrm>
            <a:off x="1514475" y="908050"/>
            <a:ext cx="6119813" cy="5953125"/>
            <a:chOff x="806" y="449"/>
            <a:chExt cx="3944" cy="3837"/>
          </a:xfrm>
        </p:grpSpPr>
        <p:sp>
          <p:nvSpPr>
            <p:cNvPr id="318510"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solidFill>
            <a:ln w="9525">
              <a:solidFill>
                <a:schemeClr val="bg1">
                  <a:alpha val="94901"/>
                </a:schemeClr>
              </a:solidFill>
              <a:round/>
              <a:headEnd/>
              <a:tailEnd/>
            </a:ln>
          </p:spPr>
          <p:txBody>
            <a:bodyPr/>
            <a:lstStyle/>
            <a:p>
              <a:endParaRPr lang="en-US"/>
            </a:p>
          </p:txBody>
        </p:sp>
        <p:sp>
          <p:nvSpPr>
            <p:cNvPr id="318511"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18512"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77"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78"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79" name="Freeform 10"/>
            <p:cNvSpPr>
              <a:spLocks/>
            </p:cNvSpPr>
            <p:nvPr/>
          </p:nvSpPr>
          <p:spPr bwMode="auto">
            <a:xfrm>
              <a:off x="1125" y="2552"/>
              <a:ext cx="799" cy="786"/>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accent5"/>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318516"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18517"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18518"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solidFill>
            <a:ln w="9525">
              <a:solidFill>
                <a:schemeClr val="bg1">
                  <a:alpha val="94901"/>
                </a:schemeClr>
              </a:solidFill>
              <a:round/>
              <a:headEnd/>
              <a:tailEnd/>
            </a:ln>
          </p:spPr>
          <p:txBody>
            <a:bodyPr/>
            <a:lstStyle/>
            <a:p>
              <a:endParaRPr lang="en-US"/>
            </a:p>
          </p:txBody>
        </p:sp>
        <p:sp>
          <p:nvSpPr>
            <p:cNvPr id="318519"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4"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85" name="Freeform 16"/>
            <p:cNvSpPr>
              <a:spLocks/>
            </p:cNvSpPr>
            <p:nvPr/>
          </p:nvSpPr>
          <p:spPr bwMode="auto">
            <a:xfrm>
              <a:off x="3529" y="1563"/>
              <a:ext cx="784" cy="672"/>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18522"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7" name="Freeform 18"/>
            <p:cNvSpPr>
              <a:spLocks/>
            </p:cNvSpPr>
            <p:nvPr/>
          </p:nvSpPr>
          <p:spPr bwMode="auto">
            <a:xfrm>
              <a:off x="2385" y="3186"/>
              <a:ext cx="615"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18524"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18525"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solidFill>
            <a:ln w="9525">
              <a:solidFill>
                <a:schemeClr val="bg1">
                  <a:alpha val="94901"/>
                </a:schemeClr>
              </a:solidFill>
              <a:round/>
              <a:headEnd/>
              <a:tailEnd/>
            </a:ln>
          </p:spPr>
          <p:txBody>
            <a:bodyPr/>
            <a:lstStyle/>
            <a:p>
              <a:endParaRPr lang="en-US"/>
            </a:p>
          </p:txBody>
        </p:sp>
        <p:sp>
          <p:nvSpPr>
            <p:cNvPr id="318526" name="Freeform 21"/>
            <p:cNvSpPr>
              <a:spLocks/>
            </p:cNvSpPr>
            <p:nvPr/>
          </p:nvSpPr>
          <p:spPr bwMode="auto">
            <a:xfrm>
              <a:off x="1627" y="1238"/>
              <a:ext cx="910"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82 w 909"/>
                <a:gd name="T13" fmla="*/ 65 h 402"/>
                <a:gd name="T14" fmla="*/ 516 w 909"/>
                <a:gd name="T15" fmla="*/ 82 h 402"/>
                <a:gd name="T16" fmla="*/ 578 w 909"/>
                <a:gd name="T17" fmla="*/ 70 h 402"/>
                <a:gd name="T18" fmla="*/ 615 w 909"/>
                <a:gd name="T19" fmla="*/ 40 h 402"/>
                <a:gd name="T20" fmla="*/ 657 w 909"/>
                <a:gd name="T21" fmla="*/ 33 h 402"/>
                <a:gd name="T22" fmla="*/ 693 w 909"/>
                <a:gd name="T23" fmla="*/ 52 h 402"/>
                <a:gd name="T24" fmla="*/ 721 w 909"/>
                <a:gd name="T25" fmla="*/ 92 h 402"/>
                <a:gd name="T26" fmla="*/ 742 w 909"/>
                <a:gd name="T27" fmla="*/ 123 h 402"/>
                <a:gd name="T28" fmla="*/ 769 w 909"/>
                <a:gd name="T29" fmla="*/ 116 h 402"/>
                <a:gd name="T30" fmla="*/ 798 w 909"/>
                <a:gd name="T31" fmla="*/ 109 h 402"/>
                <a:gd name="T32" fmla="*/ 825 w 909"/>
                <a:gd name="T33" fmla="*/ 124 h 402"/>
                <a:gd name="T34" fmla="*/ 860 w 909"/>
                <a:gd name="T35" fmla="*/ 147 h 402"/>
                <a:gd name="T36" fmla="*/ 864 w 909"/>
                <a:gd name="T37" fmla="*/ 173 h 402"/>
                <a:gd name="T38" fmla="*/ 873 w 909"/>
                <a:gd name="T39" fmla="*/ 207 h 402"/>
                <a:gd name="T40" fmla="*/ 897 w 909"/>
                <a:gd name="T41" fmla="*/ 233 h 402"/>
                <a:gd name="T42" fmla="*/ 915 w 909"/>
                <a:gd name="T43" fmla="*/ 265 h 402"/>
                <a:gd name="T44" fmla="*/ 911 w 909"/>
                <a:gd name="T45" fmla="*/ 303 h 402"/>
                <a:gd name="T46" fmla="*/ 874 w 909"/>
                <a:gd name="T47" fmla="*/ 299 h 402"/>
                <a:gd name="T48" fmla="*/ 829 w 909"/>
                <a:gd name="T49" fmla="*/ 293 h 402"/>
                <a:gd name="T50" fmla="*/ 809 w 909"/>
                <a:gd name="T51" fmla="*/ 274 h 402"/>
                <a:gd name="T52" fmla="*/ 784 w 909"/>
                <a:gd name="T53" fmla="*/ 268 h 402"/>
                <a:gd name="T54" fmla="*/ 759 w 909"/>
                <a:gd name="T55" fmla="*/ 264 h 402"/>
                <a:gd name="T56" fmla="*/ 714 w 909"/>
                <a:gd name="T57" fmla="*/ 260 h 402"/>
                <a:gd name="T58" fmla="*/ 698 w 909"/>
                <a:gd name="T59" fmla="*/ 244 h 402"/>
                <a:gd name="T60" fmla="*/ 672 w 909"/>
                <a:gd name="T61" fmla="*/ 249 h 402"/>
                <a:gd name="T62" fmla="*/ 634 w 909"/>
                <a:gd name="T63" fmla="*/ 252 h 402"/>
                <a:gd name="T64" fmla="*/ 604 w 909"/>
                <a:gd name="T65" fmla="*/ 251 h 402"/>
                <a:gd name="T66" fmla="*/ 570 w 909"/>
                <a:gd name="T67" fmla="*/ 260 h 402"/>
                <a:gd name="T68" fmla="*/ 548 w 909"/>
                <a:gd name="T69" fmla="*/ 271 h 402"/>
                <a:gd name="T70" fmla="*/ 512 w 909"/>
                <a:gd name="T71" fmla="*/ 275 h 402"/>
                <a:gd name="T72" fmla="*/ 482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18527"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92" name="Freeform 23"/>
            <p:cNvSpPr>
              <a:spLocks/>
            </p:cNvSpPr>
            <p:nvPr/>
          </p:nvSpPr>
          <p:spPr bwMode="auto">
            <a:xfrm>
              <a:off x="2609" y="3389"/>
              <a:ext cx="132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tx2">
                <a:alpha val="50000"/>
              </a:schemeClr>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278594"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95"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accent5"/>
            </a:solidFill>
            <a:ln w="9525">
              <a:solidFill>
                <a:schemeClr val="bg1"/>
              </a:solidFill>
              <a:round/>
              <a:headEnd/>
              <a:tailEnd/>
            </a:ln>
          </p:spPr>
          <p:txBody>
            <a:bodyPr/>
            <a:lstStyle/>
            <a:p>
              <a:pPr>
                <a:defRPr/>
              </a:pPr>
              <a:endParaRPr lang="en-US"/>
            </a:p>
          </p:txBody>
        </p:sp>
        <p:sp>
          <p:nvSpPr>
            <p:cNvPr id="125" name="Freeform 27"/>
            <p:cNvSpPr>
              <a:spLocks/>
            </p:cNvSpPr>
            <p:nvPr/>
          </p:nvSpPr>
          <p:spPr bwMode="auto">
            <a:xfrm>
              <a:off x="2925" y="2166"/>
              <a:ext cx="1139"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accent5"/>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318533" name="Freeform 28"/>
            <p:cNvSpPr>
              <a:spLocks/>
            </p:cNvSpPr>
            <p:nvPr/>
          </p:nvSpPr>
          <p:spPr bwMode="auto">
            <a:xfrm>
              <a:off x="993" y="1928"/>
              <a:ext cx="1018" cy="954"/>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98"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18535" name="Freeform 30"/>
            <p:cNvSpPr>
              <a:spLocks noEditPoints="1"/>
            </p:cNvSpPr>
            <p:nvPr/>
          </p:nvSpPr>
          <p:spPr bwMode="auto">
            <a:xfrm>
              <a:off x="4436" y="1938"/>
              <a:ext cx="104" cy="116"/>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tx2"/>
            </a:solidFill>
            <a:ln w="9525">
              <a:solidFill>
                <a:schemeClr val="bg1">
                  <a:alpha val="94901"/>
                </a:schemeClr>
              </a:solidFill>
              <a:round/>
              <a:headEnd/>
              <a:tailEnd/>
            </a:ln>
          </p:spPr>
          <p:txBody>
            <a:bodyPr/>
            <a:lstStyle/>
            <a:p>
              <a:endParaRPr lang="en-US"/>
            </a:p>
          </p:txBody>
        </p:sp>
        <p:sp>
          <p:nvSpPr>
            <p:cNvPr id="318536"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18537" name="Freeform 32"/>
            <p:cNvSpPr>
              <a:spLocks/>
            </p:cNvSpPr>
            <p:nvPr/>
          </p:nvSpPr>
          <p:spPr bwMode="auto">
            <a:xfrm>
              <a:off x="4331" y="2244"/>
              <a:ext cx="112" cy="164"/>
            </a:xfrm>
            <a:custGeom>
              <a:avLst/>
              <a:gdLst>
                <a:gd name="T0" fmla="*/ 49 w 111"/>
                <a:gd name="T1" fmla="*/ 8 h 163"/>
                <a:gd name="T2" fmla="*/ 68 w 111"/>
                <a:gd name="T3" fmla="*/ 15 h 163"/>
                <a:gd name="T4" fmla="*/ 69 w 111"/>
                <a:gd name="T5" fmla="*/ 18 h 163"/>
                <a:gd name="T6" fmla="*/ 68 w 111"/>
                <a:gd name="T7" fmla="*/ 31 h 163"/>
                <a:gd name="T8" fmla="*/ 67 w 111"/>
                <a:gd name="T9" fmla="*/ 44 h 163"/>
                <a:gd name="T10" fmla="*/ 72 w 111"/>
                <a:gd name="T11" fmla="*/ 50 h 163"/>
                <a:gd name="T12" fmla="*/ 67 w 111"/>
                <a:gd name="T13" fmla="*/ 57 h 163"/>
                <a:gd name="T14" fmla="*/ 53 w 111"/>
                <a:gd name="T15" fmla="*/ 63 h 163"/>
                <a:gd name="T16" fmla="*/ 54 w 111"/>
                <a:gd name="T17" fmla="*/ 61 h 163"/>
                <a:gd name="T18" fmla="*/ 71 w 111"/>
                <a:gd name="T19" fmla="*/ 60 h 163"/>
                <a:gd name="T20" fmla="*/ 78 w 111"/>
                <a:gd name="T21" fmla="*/ 64 h 163"/>
                <a:gd name="T22" fmla="*/ 80 w 111"/>
                <a:gd name="T23" fmla="*/ 65 h 163"/>
                <a:gd name="T24" fmla="*/ 83 w 111"/>
                <a:gd name="T25" fmla="*/ 61 h 163"/>
                <a:gd name="T26" fmla="*/ 84 w 111"/>
                <a:gd name="T27" fmla="*/ 56 h 163"/>
                <a:gd name="T28" fmla="*/ 87 w 111"/>
                <a:gd name="T29" fmla="*/ 60 h 163"/>
                <a:gd name="T30" fmla="*/ 91 w 111"/>
                <a:gd name="T31" fmla="*/ 63 h 163"/>
                <a:gd name="T32" fmla="*/ 95 w 111"/>
                <a:gd name="T33" fmla="*/ 64 h 163"/>
                <a:gd name="T34" fmla="*/ 98 w 111"/>
                <a:gd name="T35" fmla="*/ 60 h 163"/>
                <a:gd name="T36" fmla="*/ 95 w 111"/>
                <a:gd name="T37" fmla="*/ 50 h 163"/>
                <a:gd name="T38" fmla="*/ 90 w 111"/>
                <a:gd name="T39" fmla="*/ 42 h 163"/>
                <a:gd name="T40" fmla="*/ 94 w 111"/>
                <a:gd name="T41" fmla="*/ 38 h 163"/>
                <a:gd name="T42" fmla="*/ 101 w 111"/>
                <a:gd name="T43" fmla="*/ 46 h 163"/>
                <a:gd name="T44" fmla="*/ 105 w 111"/>
                <a:gd name="T45" fmla="*/ 57 h 163"/>
                <a:gd name="T46" fmla="*/ 106 w 111"/>
                <a:gd name="T47" fmla="*/ 76 h 163"/>
                <a:gd name="T48" fmla="*/ 106 w 111"/>
                <a:gd name="T49" fmla="*/ 102 h 163"/>
                <a:gd name="T50" fmla="*/ 110 w 111"/>
                <a:gd name="T51" fmla="*/ 117 h 163"/>
                <a:gd name="T52" fmla="*/ 114 w 111"/>
                <a:gd name="T53" fmla="*/ 128 h 163"/>
                <a:gd name="T54" fmla="*/ 120 w 111"/>
                <a:gd name="T55" fmla="*/ 137 h 163"/>
                <a:gd name="T56" fmla="*/ 120 w 111"/>
                <a:gd name="T57" fmla="*/ 151 h 163"/>
                <a:gd name="T58" fmla="*/ 116 w 111"/>
                <a:gd name="T59" fmla="*/ 162 h 163"/>
                <a:gd name="T60" fmla="*/ 107 w 111"/>
                <a:gd name="T61" fmla="*/ 169 h 163"/>
                <a:gd name="T62" fmla="*/ 98 w 111"/>
                <a:gd name="T63" fmla="*/ 174 h 163"/>
                <a:gd name="T64" fmla="*/ 88 w 111"/>
                <a:gd name="T65" fmla="*/ 171 h 163"/>
                <a:gd name="T66" fmla="*/ 80 w 111"/>
                <a:gd name="T67" fmla="*/ 163 h 163"/>
                <a:gd name="T68" fmla="*/ 78 w 111"/>
                <a:gd name="T69" fmla="*/ 155 h 163"/>
                <a:gd name="T70" fmla="*/ 72 w 111"/>
                <a:gd name="T71" fmla="*/ 147 h 163"/>
                <a:gd name="T72" fmla="*/ 69 w 111"/>
                <a:gd name="T73" fmla="*/ 136 h 163"/>
                <a:gd name="T74" fmla="*/ 68 w 111"/>
                <a:gd name="T75" fmla="*/ 125 h 163"/>
                <a:gd name="T76" fmla="*/ 52 w 111"/>
                <a:gd name="T77" fmla="*/ 114 h 163"/>
                <a:gd name="T78" fmla="*/ 68 w 111"/>
                <a:gd name="T79" fmla="*/ 105 h 163"/>
                <a:gd name="T80" fmla="*/ 50 w 111"/>
                <a:gd name="T81" fmla="*/ 114 h 163"/>
                <a:gd name="T82" fmla="*/ 42 w 111"/>
                <a:gd name="T83" fmla="*/ 112 h 163"/>
                <a:gd name="T84" fmla="*/ 48 w 111"/>
                <a:gd name="T85" fmla="*/ 121 h 163"/>
                <a:gd name="T86" fmla="*/ 53 w 111"/>
                <a:gd name="T87" fmla="*/ 131 h 163"/>
                <a:gd name="T88" fmla="*/ 50 w 111"/>
                <a:gd name="T89" fmla="*/ 140 h 163"/>
                <a:gd name="T90" fmla="*/ 48 w 111"/>
                <a:gd name="T91" fmla="*/ 139 h 163"/>
                <a:gd name="T92" fmla="*/ 42 w 111"/>
                <a:gd name="T93" fmla="*/ 131 h 163"/>
                <a:gd name="T94" fmla="*/ 39 w 111"/>
                <a:gd name="T95" fmla="*/ 118 h 163"/>
                <a:gd name="T96" fmla="*/ 38 w 111"/>
                <a:gd name="T97" fmla="*/ 118 h 163"/>
                <a:gd name="T98" fmla="*/ 30 w 111"/>
                <a:gd name="T99" fmla="*/ 110 h 163"/>
                <a:gd name="T100" fmla="*/ 27 w 111"/>
                <a:gd name="T101" fmla="*/ 108 h 163"/>
                <a:gd name="T102" fmla="*/ 23 w 111"/>
                <a:gd name="T103" fmla="*/ 97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18538"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solidFill>
            <a:ln w="9525">
              <a:solidFill>
                <a:schemeClr val="bg1">
                  <a:alpha val="94901"/>
                </a:schemeClr>
              </a:solidFill>
              <a:round/>
              <a:headEnd/>
              <a:tailEnd/>
            </a:ln>
          </p:spPr>
          <p:txBody>
            <a:bodyPr/>
            <a:lstStyle/>
            <a:p>
              <a:endParaRPr lang="en-US"/>
            </a:p>
          </p:txBody>
        </p:sp>
        <p:sp>
          <p:nvSpPr>
            <p:cNvPr id="318539"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grpSp>
      <p:sp>
        <p:nvSpPr>
          <p:cNvPr id="318469"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a:p>
            <a:pPr algn="ctr">
              <a:lnSpc>
                <a:spcPct val="100000"/>
              </a:lnSpc>
              <a:spcBef>
                <a:spcPct val="0"/>
              </a:spcBef>
              <a:buFontTx/>
              <a:buNone/>
            </a:pPr>
            <a:r>
              <a:rPr lang="en-US" altLang="en-US" sz="1800">
                <a:solidFill>
                  <a:schemeClr val="bg1"/>
                </a:solidFill>
              </a:rPr>
              <a:t>43%</a:t>
            </a:r>
          </a:p>
        </p:txBody>
      </p:sp>
      <p:sp>
        <p:nvSpPr>
          <p:cNvPr id="318470"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Mara</a:t>
            </a:r>
          </a:p>
          <a:p>
            <a:pPr>
              <a:lnSpc>
                <a:spcPct val="100000"/>
              </a:lnSpc>
              <a:spcBef>
                <a:spcPct val="0"/>
              </a:spcBef>
              <a:buFontTx/>
              <a:buNone/>
            </a:pPr>
            <a:r>
              <a:rPr lang="en-US" altLang="en-US" sz="1800"/>
              <a:t>91%</a:t>
            </a:r>
          </a:p>
        </p:txBody>
      </p:sp>
      <p:sp>
        <p:nvSpPr>
          <p:cNvPr id="318471"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Kagera</a:t>
            </a:r>
          </a:p>
          <a:p>
            <a:pPr>
              <a:lnSpc>
                <a:spcPct val="100000"/>
              </a:lnSpc>
              <a:spcBef>
                <a:spcPct val="0"/>
              </a:spcBef>
              <a:buFontTx/>
              <a:buNone/>
            </a:pPr>
            <a:r>
              <a:rPr lang="en-US" altLang="en-US" sz="1800"/>
              <a:t>90%</a:t>
            </a:r>
          </a:p>
        </p:txBody>
      </p:sp>
      <p:sp>
        <p:nvSpPr>
          <p:cNvPr id="318472"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64%</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18474"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Simiyu</a:t>
            </a:r>
          </a:p>
          <a:p>
            <a:pPr>
              <a:lnSpc>
                <a:spcPct val="100000"/>
              </a:lnSpc>
              <a:spcBef>
                <a:spcPct val="0"/>
              </a:spcBef>
              <a:buFontTx/>
              <a:buNone/>
            </a:pPr>
            <a:r>
              <a:rPr lang="en-US" altLang="en-US" sz="1800"/>
              <a:t>98%</a:t>
            </a:r>
          </a:p>
        </p:txBody>
      </p:sp>
      <p:sp>
        <p:nvSpPr>
          <p:cNvPr id="318475"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Mwanza</a:t>
            </a:r>
          </a:p>
          <a:p>
            <a:pPr>
              <a:lnSpc>
                <a:spcPct val="100000"/>
              </a:lnSpc>
              <a:spcBef>
                <a:spcPct val="0"/>
              </a:spcBef>
              <a:buFontTx/>
              <a:buNone/>
            </a:pPr>
            <a:r>
              <a:rPr lang="en-US" altLang="en-US" sz="1800"/>
              <a:t>        90%</a:t>
            </a:r>
          </a:p>
        </p:txBody>
      </p:sp>
      <p:sp>
        <p:nvSpPr>
          <p:cNvPr id="318476"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a:p>
            <a:pPr>
              <a:lnSpc>
                <a:spcPct val="100000"/>
              </a:lnSpc>
              <a:spcBef>
                <a:spcPct val="0"/>
              </a:spcBef>
              <a:buFontTx/>
              <a:buNone/>
            </a:pPr>
            <a:r>
              <a:rPr lang="en-US" altLang="en-US" sz="1800">
                <a:solidFill>
                  <a:schemeClr val="bg1"/>
                </a:solidFill>
              </a:rPr>
              <a:t>    22%</a:t>
            </a:r>
          </a:p>
        </p:txBody>
      </p:sp>
      <p:sp>
        <p:nvSpPr>
          <p:cNvPr id="318477" name="TextBox 141"/>
          <p:cNvSpPr txBox="1">
            <a:spLocks noChangeArrowheads="1"/>
          </p:cNvSpPr>
          <p:nvPr/>
        </p:nvSpPr>
        <p:spPr bwMode="auto">
          <a:xfrm>
            <a:off x="61753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a:p>
            <a:pPr algn="ctr">
              <a:lnSpc>
                <a:spcPct val="100000"/>
              </a:lnSpc>
              <a:spcBef>
                <a:spcPct val="0"/>
              </a:spcBef>
              <a:buFontTx/>
              <a:buNone/>
            </a:pPr>
            <a:r>
              <a:rPr lang="en-US" altLang="en-US" sz="1800">
                <a:solidFill>
                  <a:schemeClr val="bg1"/>
                </a:solidFill>
              </a:rPr>
              <a:t>53%</a:t>
            </a:r>
          </a:p>
        </p:txBody>
      </p:sp>
      <p:sp>
        <p:nvSpPr>
          <p:cNvPr id="318478" name="TextBox 142"/>
          <p:cNvSpPr txBox="1">
            <a:spLocks noChangeArrowheads="1"/>
          </p:cNvSpPr>
          <p:nvPr/>
        </p:nvSpPr>
        <p:spPr bwMode="auto">
          <a:xfrm>
            <a:off x="6264275" y="3741738"/>
            <a:ext cx="8350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Pwa-</a:t>
            </a:r>
          </a:p>
          <a:p>
            <a:pPr>
              <a:lnSpc>
                <a:spcPct val="100000"/>
              </a:lnSpc>
              <a:spcBef>
                <a:spcPct val="0"/>
              </a:spcBef>
              <a:buFontTx/>
              <a:buNone/>
            </a:pPr>
            <a:r>
              <a:rPr lang="en-US" altLang="en-US" sz="1800">
                <a:solidFill>
                  <a:schemeClr val="bg1"/>
                </a:solidFill>
              </a:rPr>
              <a:t>     ni</a:t>
            </a:r>
          </a:p>
          <a:p>
            <a:pPr algn="ctr">
              <a:lnSpc>
                <a:spcPct val="100000"/>
              </a:lnSpc>
              <a:spcBef>
                <a:spcPct val="0"/>
              </a:spcBef>
              <a:buFontTx/>
              <a:buNone/>
            </a:pPr>
            <a:r>
              <a:rPr lang="en-US" altLang="en-US" sz="1800">
                <a:solidFill>
                  <a:schemeClr val="bg1"/>
                </a:solidFill>
              </a:rPr>
              <a:t>65%</a:t>
            </a:r>
          </a:p>
        </p:txBody>
      </p:sp>
      <p:sp>
        <p:nvSpPr>
          <p:cNvPr id="318479"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Dodoma39%</a:t>
            </a:r>
          </a:p>
          <a:p>
            <a:pPr>
              <a:lnSpc>
                <a:spcPct val="100000"/>
              </a:lnSpc>
              <a:spcBef>
                <a:spcPct val="0"/>
              </a:spcBef>
              <a:buFontTx/>
              <a:buNone/>
            </a:pPr>
            <a:endParaRPr lang="en-US" altLang="en-US" sz="1800">
              <a:solidFill>
                <a:schemeClr val="bg1"/>
              </a:solidFill>
            </a:endParaRPr>
          </a:p>
        </p:txBody>
      </p:sp>
      <p:sp>
        <p:nvSpPr>
          <p:cNvPr id="318480"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Singida</a:t>
            </a:r>
          </a:p>
          <a:p>
            <a:pPr algn="ctr">
              <a:lnSpc>
                <a:spcPct val="100000"/>
              </a:lnSpc>
              <a:spcBef>
                <a:spcPct val="0"/>
              </a:spcBef>
              <a:buFontTx/>
              <a:buNone/>
            </a:pPr>
            <a:r>
              <a:rPr lang="en-US" altLang="en-US" sz="1800">
                <a:solidFill>
                  <a:schemeClr val="bg1"/>
                </a:solidFill>
              </a:rPr>
              <a:t>44%</a:t>
            </a:r>
          </a:p>
        </p:txBody>
      </p:sp>
      <p:sp>
        <p:nvSpPr>
          <p:cNvPr id="318481"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Tabora</a:t>
            </a:r>
          </a:p>
          <a:p>
            <a:pPr algn="ctr">
              <a:lnSpc>
                <a:spcPct val="100000"/>
              </a:lnSpc>
              <a:spcBef>
                <a:spcPct val="0"/>
              </a:spcBef>
              <a:buFontTx/>
              <a:buNone/>
            </a:pPr>
            <a:r>
              <a:rPr lang="en-US" altLang="en-US" sz="1800"/>
              <a:t>91%</a:t>
            </a:r>
          </a:p>
        </p:txBody>
      </p:sp>
      <p:sp>
        <p:nvSpPr>
          <p:cNvPr id="318482" name="TextBox 146"/>
          <p:cNvSpPr txBox="1">
            <a:spLocks noChangeArrowheads="1"/>
          </p:cNvSpPr>
          <p:nvPr/>
        </p:nvSpPr>
        <p:spPr bwMode="auto">
          <a:xfrm>
            <a:off x="2863850" y="2157413"/>
            <a:ext cx="15621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79%</a:t>
            </a:r>
          </a:p>
        </p:txBody>
      </p:sp>
      <p:sp>
        <p:nvSpPr>
          <p:cNvPr id="318483"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Kigoma</a:t>
            </a:r>
          </a:p>
          <a:p>
            <a:pPr>
              <a:lnSpc>
                <a:spcPct val="100000"/>
              </a:lnSpc>
              <a:spcBef>
                <a:spcPct val="0"/>
              </a:spcBef>
              <a:buFontTx/>
              <a:buNone/>
            </a:pPr>
            <a:r>
              <a:rPr lang="en-US" altLang="en-US" sz="1800"/>
              <a:t>94%</a:t>
            </a:r>
          </a:p>
        </p:txBody>
      </p:sp>
      <p:sp>
        <p:nvSpPr>
          <p:cNvPr id="318484"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96%</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318486" name="TextBox 150"/>
          <p:cNvSpPr txBox="1">
            <a:spLocks noChangeArrowheads="1"/>
          </p:cNvSpPr>
          <p:nvPr/>
        </p:nvSpPr>
        <p:spPr bwMode="auto">
          <a:xfrm>
            <a:off x="7302500" y="3913188"/>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83%</a:t>
            </a:r>
          </a:p>
        </p:txBody>
      </p:sp>
      <p:sp>
        <p:nvSpPr>
          <p:cNvPr id="318487" name="TextBox 151"/>
          <p:cNvSpPr txBox="1">
            <a:spLocks noChangeArrowheads="1"/>
          </p:cNvSpPr>
          <p:nvPr/>
        </p:nvSpPr>
        <p:spPr bwMode="auto">
          <a:xfrm>
            <a:off x="7070725" y="3311525"/>
            <a:ext cx="25257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82%</a:t>
            </a:r>
          </a:p>
        </p:txBody>
      </p:sp>
      <p:sp>
        <p:nvSpPr>
          <p:cNvPr id="318488" name="TextBox 152"/>
          <p:cNvSpPr txBox="1">
            <a:spLocks noChangeArrowheads="1"/>
          </p:cNvSpPr>
          <p:nvPr/>
        </p:nvSpPr>
        <p:spPr bwMode="auto">
          <a:xfrm>
            <a:off x="7058025" y="2646363"/>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Pemba 80%</a:t>
            </a:r>
          </a:p>
        </p:txBody>
      </p:sp>
      <p:sp>
        <p:nvSpPr>
          <p:cNvPr id="318489" name="TextBox 153"/>
          <p:cNvSpPr txBox="1">
            <a:spLocks noChangeArrowheads="1"/>
          </p:cNvSpPr>
          <p:nvPr/>
        </p:nvSpPr>
        <p:spPr bwMode="auto">
          <a:xfrm>
            <a:off x="7134225" y="3646488"/>
            <a:ext cx="2144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64%</a:t>
            </a:r>
          </a:p>
        </p:txBody>
      </p:sp>
      <p:sp>
        <p:nvSpPr>
          <p:cNvPr id="318490" name="TextBox 154"/>
          <p:cNvSpPr txBox="1">
            <a:spLocks noChangeArrowheads="1"/>
          </p:cNvSpPr>
          <p:nvPr/>
        </p:nvSpPr>
        <p:spPr bwMode="auto">
          <a:xfrm>
            <a:off x="7337425" y="3036888"/>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77%</a:t>
            </a:r>
          </a:p>
        </p:txBody>
      </p:sp>
      <p:cxnSp>
        <p:nvCxnSpPr>
          <p:cNvPr id="156" name="Straight Connector 155"/>
          <p:cNvCxnSpPr/>
          <p:nvPr/>
        </p:nvCxnSpPr>
        <p:spPr>
          <a:xfrm flipV="1">
            <a:off x="7243763" y="3019425"/>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p:nvPr/>
        </p:nvCxnSpPr>
        <p:spPr>
          <a:xfrm flipV="1">
            <a:off x="7243763" y="3302000"/>
            <a:ext cx="247650" cy="38100"/>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318488" idx="1"/>
            <a:endCxn id="318488" idx="1"/>
          </p:cNvCxnSpPr>
          <p:nvPr/>
        </p:nvCxnSpPr>
        <p:spPr>
          <a:xfrm>
            <a:off x="7058025" y="2830513"/>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7034213" y="3621088"/>
            <a:ext cx="193675" cy="36512"/>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a:stCxn id="318538" idx="7"/>
          </p:cNvCxnSpPr>
          <p:nvPr/>
        </p:nvCxnSpPr>
        <p:spPr>
          <a:xfrm>
            <a:off x="6983413" y="3754438"/>
            <a:ext cx="249237" cy="6350"/>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318497"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66%</a:t>
            </a:r>
          </a:p>
        </p:txBody>
      </p:sp>
      <p:cxnSp>
        <p:nvCxnSpPr>
          <p:cNvPr id="163" name="Straight Connector 162"/>
          <p:cNvCxnSpPr/>
          <p:nvPr/>
        </p:nvCxnSpPr>
        <p:spPr>
          <a:xfrm>
            <a:off x="7086600" y="4252913"/>
            <a:ext cx="227013" cy="123825"/>
          </a:xfrm>
          <a:prstGeom prst="line">
            <a:avLst/>
          </a:prstGeom>
        </p:spPr>
        <p:style>
          <a:lnRef idx="1">
            <a:schemeClr val="dk1"/>
          </a:lnRef>
          <a:fillRef idx="0">
            <a:schemeClr val="dk1"/>
          </a:fillRef>
          <a:effectRef idx="0">
            <a:schemeClr val="dk1"/>
          </a:effectRef>
          <a:fontRef idx="minor">
            <a:schemeClr val="tx1"/>
          </a:fontRef>
        </p:style>
      </p:cxnSp>
      <p:sp>
        <p:nvSpPr>
          <p:cNvPr id="318499"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Katavi</a:t>
            </a:r>
          </a:p>
          <a:p>
            <a:pPr algn="ctr">
              <a:lnSpc>
                <a:spcPct val="100000"/>
              </a:lnSpc>
              <a:spcBef>
                <a:spcPct val="0"/>
              </a:spcBef>
              <a:buFontTx/>
              <a:buNone/>
            </a:pPr>
            <a:r>
              <a:rPr lang="en-US" altLang="en-US" sz="1800"/>
              <a:t>95%</a:t>
            </a:r>
          </a:p>
        </p:txBody>
      </p:sp>
      <p:sp>
        <p:nvSpPr>
          <p:cNvPr id="318500" name="TextBox 164"/>
          <p:cNvSpPr txBox="1">
            <a:spLocks noChangeArrowheads="1"/>
          </p:cNvSpPr>
          <p:nvPr/>
        </p:nvSpPr>
        <p:spPr bwMode="auto">
          <a:xfrm>
            <a:off x="3084513" y="4402138"/>
            <a:ext cx="11699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Mbeya</a:t>
            </a:r>
          </a:p>
          <a:p>
            <a:pPr algn="ctr">
              <a:lnSpc>
                <a:spcPct val="100000"/>
              </a:lnSpc>
              <a:spcBef>
                <a:spcPct val="0"/>
              </a:spcBef>
              <a:buFontTx/>
              <a:buNone/>
            </a:pPr>
            <a:r>
              <a:rPr lang="en-US" altLang="en-US" sz="1800">
                <a:solidFill>
                  <a:schemeClr val="bg1"/>
                </a:solidFill>
              </a:rPr>
              <a:t>50%</a:t>
            </a:r>
          </a:p>
        </p:txBody>
      </p:sp>
      <p:sp>
        <p:nvSpPr>
          <p:cNvPr id="318501"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Rukwa</a:t>
            </a:r>
          </a:p>
          <a:p>
            <a:pPr algn="r">
              <a:lnSpc>
                <a:spcPct val="100000"/>
              </a:lnSpc>
              <a:spcBef>
                <a:spcPct val="0"/>
              </a:spcBef>
              <a:buFontTx/>
              <a:buNone/>
            </a:pPr>
            <a:r>
              <a:rPr lang="en-US" altLang="en-US" sz="1800">
                <a:solidFill>
                  <a:schemeClr val="bg1"/>
                </a:solidFill>
              </a:rPr>
              <a:t>29%</a:t>
            </a:r>
          </a:p>
        </p:txBody>
      </p:sp>
      <p:sp>
        <p:nvSpPr>
          <p:cNvPr id="318502"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Iringa</a:t>
            </a:r>
          </a:p>
          <a:p>
            <a:pPr algn="ctr">
              <a:lnSpc>
                <a:spcPct val="100000"/>
              </a:lnSpc>
              <a:spcBef>
                <a:spcPct val="0"/>
              </a:spcBef>
              <a:buFontTx/>
              <a:buNone/>
            </a:pPr>
            <a:r>
              <a:rPr lang="en-US" altLang="en-US" sz="1800">
                <a:solidFill>
                  <a:schemeClr val="bg1"/>
                </a:solidFill>
              </a:rPr>
              <a:t>46%</a:t>
            </a:r>
          </a:p>
        </p:txBody>
      </p:sp>
      <p:sp>
        <p:nvSpPr>
          <p:cNvPr id="318503"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rgbClr val="FFFFFF"/>
                </a:solidFill>
              </a:rPr>
              <a:t>Njombe</a:t>
            </a:r>
          </a:p>
          <a:p>
            <a:pPr>
              <a:lnSpc>
                <a:spcPct val="100000"/>
              </a:lnSpc>
              <a:spcBef>
                <a:spcPct val="0"/>
              </a:spcBef>
              <a:buFontTx/>
              <a:buNone/>
            </a:pPr>
            <a:r>
              <a:rPr lang="en-US" altLang="en-US" sz="1800">
                <a:solidFill>
                  <a:srgbClr val="FFFFFF"/>
                </a:solidFill>
              </a:rPr>
              <a:t>49%</a:t>
            </a:r>
          </a:p>
        </p:txBody>
      </p:sp>
      <p:sp>
        <p:nvSpPr>
          <p:cNvPr id="318504"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Moro-</a:t>
            </a:r>
          </a:p>
          <a:p>
            <a:pPr>
              <a:lnSpc>
                <a:spcPct val="100000"/>
              </a:lnSpc>
              <a:spcBef>
                <a:spcPct val="0"/>
              </a:spcBef>
              <a:buFontTx/>
              <a:buNone/>
            </a:pPr>
            <a:r>
              <a:rPr lang="en-US" altLang="en-US" sz="1800">
                <a:solidFill>
                  <a:schemeClr val="bg1"/>
                </a:solidFill>
              </a:rPr>
              <a:t>goro</a:t>
            </a:r>
          </a:p>
          <a:p>
            <a:pPr>
              <a:lnSpc>
                <a:spcPct val="100000"/>
              </a:lnSpc>
              <a:spcBef>
                <a:spcPct val="0"/>
              </a:spcBef>
              <a:buFontTx/>
              <a:buNone/>
            </a:pPr>
            <a:r>
              <a:rPr lang="en-US" altLang="en-US" sz="1800">
                <a:solidFill>
                  <a:schemeClr val="bg1"/>
                </a:solidFill>
              </a:rPr>
              <a:t>55%</a:t>
            </a:r>
          </a:p>
        </p:txBody>
      </p:sp>
      <p:sp>
        <p:nvSpPr>
          <p:cNvPr id="318505"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Lindi</a:t>
            </a:r>
          </a:p>
          <a:p>
            <a:pPr algn="ctr">
              <a:lnSpc>
                <a:spcPct val="100000"/>
              </a:lnSpc>
              <a:spcBef>
                <a:spcPct val="0"/>
              </a:spcBef>
              <a:buFontTx/>
              <a:buNone/>
            </a:pPr>
            <a:r>
              <a:rPr lang="en-US" altLang="en-US" sz="1800">
                <a:solidFill>
                  <a:schemeClr val="bg1"/>
                </a:solidFill>
              </a:rPr>
              <a:t>70%</a:t>
            </a:r>
          </a:p>
        </p:txBody>
      </p:sp>
      <p:sp>
        <p:nvSpPr>
          <p:cNvPr id="318506"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Ruvuma</a:t>
            </a:r>
          </a:p>
          <a:p>
            <a:pPr algn="ctr">
              <a:lnSpc>
                <a:spcPct val="100000"/>
              </a:lnSpc>
              <a:spcBef>
                <a:spcPct val="0"/>
              </a:spcBef>
              <a:buFontTx/>
              <a:buNone/>
            </a:pPr>
            <a:r>
              <a:rPr lang="en-US" altLang="en-US" sz="1800">
                <a:solidFill>
                  <a:schemeClr val="bg1"/>
                </a:solidFill>
              </a:rPr>
              <a:t>66%</a:t>
            </a:r>
          </a:p>
        </p:txBody>
      </p:sp>
      <p:sp>
        <p:nvSpPr>
          <p:cNvPr id="318507"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61%</a:t>
            </a:r>
          </a:p>
        </p:txBody>
      </p:sp>
      <p:cxnSp>
        <p:nvCxnSpPr>
          <p:cNvPr id="173" name="Straight Connector 172"/>
          <p:cNvCxnSpPr/>
          <p:nvPr/>
        </p:nvCxnSpPr>
        <p:spPr>
          <a:xfrm>
            <a:off x="7059613" y="6384925"/>
            <a:ext cx="254000" cy="119063"/>
          </a:xfrm>
          <a:prstGeom prst="line">
            <a:avLst/>
          </a:prstGeom>
        </p:spPr>
        <p:style>
          <a:lnRef idx="1">
            <a:schemeClr val="dk1"/>
          </a:lnRef>
          <a:fillRef idx="0">
            <a:schemeClr val="dk1"/>
          </a:fillRef>
          <a:effectRef idx="0">
            <a:schemeClr val="dk1"/>
          </a:effectRef>
          <a:fontRef idx="minor">
            <a:schemeClr val="tx1"/>
          </a:fontRef>
        </p:style>
      </p:cxnSp>
      <p:sp>
        <p:nvSpPr>
          <p:cNvPr id="318509" name="TextBox 75"/>
          <p:cNvSpPr txBox="1">
            <a:spLocks noChangeArrowheads="1"/>
          </p:cNvSpPr>
          <p:nvPr/>
        </p:nvSpPr>
        <p:spPr bwMode="auto">
          <a:xfrm>
            <a:off x="-53975" y="5857875"/>
            <a:ext cx="34496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i="1"/>
              <a:t>Percent of households with at least one ITN</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extBox 1"/>
          <p:cNvSpPr txBox="1">
            <a:spLocks noChangeArrowheads="1"/>
          </p:cNvSpPr>
          <p:nvPr/>
        </p:nvSpPr>
        <p:spPr bwMode="auto">
          <a:xfrm>
            <a:off x="0" y="125413"/>
            <a:ext cx="9144000" cy="144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Household and Respondent Characteristics</a:t>
            </a:r>
          </a:p>
        </p:txBody>
      </p:sp>
      <p:sp>
        <p:nvSpPr>
          <p:cNvPr id="29699" name="TextBox 2"/>
          <p:cNvSpPr txBox="1">
            <a:spLocks noChangeArrowheads="1"/>
          </p:cNvSpPr>
          <p:nvPr/>
        </p:nvSpPr>
        <p:spPr bwMode="auto">
          <a:xfrm>
            <a:off x="7137400" y="971550"/>
            <a:ext cx="212883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4" name="Title 1"/>
          <p:cNvSpPr>
            <a:spLocks noGrp="1"/>
          </p:cNvSpPr>
          <p:nvPr>
            <p:ph type="title"/>
          </p:nvPr>
        </p:nvSpPr>
        <p:spPr/>
        <p:txBody>
          <a:bodyPr/>
          <a:lstStyle/>
          <a:p>
            <a:pPr eaLnBrk="1" hangingPunct="1"/>
            <a:r>
              <a:rPr lang="en-US" altLang="en-US" smtClean="0"/>
              <a:t>Trends in ITN Ownership</a:t>
            </a:r>
          </a:p>
        </p:txBody>
      </p:sp>
      <p:graphicFrame>
        <p:nvGraphicFramePr>
          <p:cNvPr id="320515" name="Content Placeholder 10"/>
          <p:cNvGraphicFramePr>
            <a:graphicFrameLocks noGrp="1"/>
          </p:cNvGraphicFramePr>
          <p:nvPr>
            <p:ph idx="1"/>
          </p:nvPr>
        </p:nvGraphicFramePr>
        <p:xfrm>
          <a:off x="-50800" y="1458913"/>
          <a:ext cx="9245600" cy="5449887"/>
        </p:xfrm>
        <a:graphic>
          <a:graphicData uri="http://schemas.openxmlformats.org/presentationml/2006/ole">
            <mc:AlternateContent xmlns:mc="http://schemas.openxmlformats.org/markup-compatibility/2006">
              <mc:Choice xmlns:v="urn:schemas-microsoft-com:vml" Requires="v">
                <p:oleObj spid="_x0000_s320522" name="Chart" r:id="rId4" imgW="9254530" imgH="5456393" progId="Excel.Chart.8">
                  <p:embed/>
                </p:oleObj>
              </mc:Choice>
              <mc:Fallback>
                <p:oleObj name="Chart" r:id="rId4" imgW="9254530" imgH="545639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458913"/>
                        <a:ext cx="9245600" cy="544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20516" name="TextBox 3"/>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households with at least one ITN</a:t>
            </a:r>
          </a:p>
        </p:txBody>
      </p: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Title 1"/>
          <p:cNvSpPr>
            <a:spLocks noGrp="1"/>
          </p:cNvSpPr>
          <p:nvPr>
            <p:ph type="title"/>
          </p:nvPr>
        </p:nvSpPr>
        <p:spPr/>
        <p:txBody>
          <a:bodyPr/>
          <a:lstStyle/>
          <a:p>
            <a:r>
              <a:rPr lang="en-US" altLang="en-US" smtClean="0"/>
              <a:t>Ownership of, Access to, and Use of ITNs</a:t>
            </a:r>
          </a:p>
        </p:txBody>
      </p:sp>
      <p:graphicFrame>
        <p:nvGraphicFramePr>
          <p:cNvPr id="322563" name="Content Placeholder 10"/>
          <p:cNvGraphicFramePr>
            <a:graphicFrameLocks noGrp="1"/>
          </p:cNvGraphicFramePr>
          <p:nvPr>
            <p:ph idx="1"/>
          </p:nvPr>
        </p:nvGraphicFramePr>
        <p:xfrm>
          <a:off x="427038" y="1531938"/>
          <a:ext cx="8331200" cy="4960937"/>
        </p:xfrm>
        <a:graphic>
          <a:graphicData uri="http://schemas.openxmlformats.org/presentationml/2006/ole">
            <mc:AlternateContent xmlns:mc="http://schemas.openxmlformats.org/markup-compatibility/2006">
              <mc:Choice xmlns:v="urn:schemas-microsoft-com:vml" Requires="v">
                <p:oleObj spid="_x0000_s322574" name="Chart" r:id="rId4" imgW="8333954" imgH="4968671" progId="Excel.Chart.8">
                  <p:embed/>
                </p:oleObj>
              </mc:Choice>
              <mc:Fallback>
                <p:oleObj name="Chart" r:id="rId4" imgW="8333954" imgH="496867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531938"/>
                        <a:ext cx="8331200" cy="4960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22564" name="TextBox 3"/>
          <p:cNvSpPr txBox="1">
            <a:spLocks noChangeArrowheads="1"/>
          </p:cNvSpPr>
          <p:nvPr/>
        </p:nvSpPr>
        <p:spPr bwMode="auto">
          <a:xfrm>
            <a:off x="628650" y="1493838"/>
            <a:ext cx="36337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households</a:t>
            </a:r>
          </a:p>
        </p:txBody>
      </p:sp>
      <p:sp>
        <p:nvSpPr>
          <p:cNvPr id="322565" name="TextBox 4"/>
          <p:cNvSpPr txBox="1">
            <a:spLocks noChangeArrowheads="1"/>
          </p:cNvSpPr>
          <p:nvPr/>
        </p:nvSpPr>
        <p:spPr bwMode="auto">
          <a:xfrm>
            <a:off x="4881563" y="1493838"/>
            <a:ext cx="36337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household population</a:t>
            </a:r>
          </a:p>
        </p:txBody>
      </p:sp>
      <p:cxnSp>
        <p:nvCxnSpPr>
          <p:cNvPr id="6" name="Straight Connector 5"/>
          <p:cNvCxnSpPr/>
          <p:nvPr/>
        </p:nvCxnSpPr>
        <p:spPr>
          <a:xfrm>
            <a:off x="901700" y="1814513"/>
            <a:ext cx="307816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126038" y="1814513"/>
            <a:ext cx="30781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2568" name="TextBox 2"/>
          <p:cNvSpPr txBox="1">
            <a:spLocks noChangeArrowheads="1"/>
          </p:cNvSpPr>
          <p:nvPr/>
        </p:nvSpPr>
        <p:spPr bwMode="auto">
          <a:xfrm>
            <a:off x="0" y="6496050"/>
            <a:ext cx="39798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*Assuming one ITN covers 2 people</a:t>
            </a:r>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Title 1"/>
          <p:cNvSpPr>
            <a:spLocks noGrp="1"/>
          </p:cNvSpPr>
          <p:nvPr>
            <p:ph type="title"/>
          </p:nvPr>
        </p:nvSpPr>
        <p:spPr/>
        <p:txBody>
          <a:bodyPr/>
          <a:lstStyle/>
          <a:p>
            <a:pPr eaLnBrk="1" hangingPunct="1"/>
            <a:r>
              <a:rPr lang="en-US" altLang="en-US" smtClean="0"/>
              <a:t>Use of ITNs</a:t>
            </a:r>
          </a:p>
        </p:txBody>
      </p:sp>
      <p:graphicFrame>
        <p:nvGraphicFramePr>
          <p:cNvPr id="324611" name="Content Placeholder 10"/>
          <p:cNvGraphicFramePr>
            <a:graphicFrameLocks noGrp="1"/>
          </p:cNvGraphicFramePr>
          <p:nvPr>
            <p:ph idx="1"/>
          </p:nvPr>
        </p:nvGraphicFramePr>
        <p:xfrm>
          <a:off x="423863" y="1531938"/>
          <a:ext cx="8342312" cy="5376862"/>
        </p:xfrm>
        <a:graphic>
          <a:graphicData uri="http://schemas.openxmlformats.org/presentationml/2006/ole">
            <mc:AlternateContent xmlns:mc="http://schemas.openxmlformats.org/markup-compatibility/2006">
              <mc:Choice xmlns:v="urn:schemas-microsoft-com:vml" Requires="v">
                <p:oleObj spid="_x0000_s324621" name="Chart" r:id="rId4" imgW="8352244" imgH="5383235" progId="Excel.Chart.8">
                  <p:embed/>
                </p:oleObj>
              </mc:Choice>
              <mc:Fallback>
                <p:oleObj name="Chart" r:id="rId4" imgW="8352244" imgH="5383235"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3863" y="1531938"/>
                        <a:ext cx="8342312" cy="537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24612" name="TextBox 3"/>
          <p:cNvSpPr txBox="1">
            <a:spLocks noChangeArrowheads="1"/>
          </p:cNvSpPr>
          <p:nvPr/>
        </p:nvSpPr>
        <p:spPr bwMode="auto">
          <a:xfrm>
            <a:off x="628650" y="1147763"/>
            <a:ext cx="363378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who slept under an ITN </a:t>
            </a:r>
            <a:br>
              <a:rPr lang="en-US" altLang="en-US" sz="1800" i="1"/>
            </a:br>
            <a:r>
              <a:rPr lang="en-US" altLang="en-US" sz="1800" i="1"/>
              <a:t>the night before the survey among </a:t>
            </a:r>
            <a:r>
              <a:rPr lang="en-US" altLang="en-US" sz="1800" b="1" i="1"/>
              <a:t>all households</a:t>
            </a:r>
            <a:endParaRPr lang="en-US" altLang="en-US" sz="1800" i="1"/>
          </a:p>
        </p:txBody>
      </p:sp>
      <p:sp>
        <p:nvSpPr>
          <p:cNvPr id="324613" name="TextBox 4"/>
          <p:cNvSpPr txBox="1">
            <a:spLocks noChangeArrowheads="1"/>
          </p:cNvSpPr>
          <p:nvPr/>
        </p:nvSpPr>
        <p:spPr bwMode="auto">
          <a:xfrm>
            <a:off x="4881563" y="1147763"/>
            <a:ext cx="36337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who slept under an ITN the night before the survey among </a:t>
            </a:r>
            <a:r>
              <a:rPr lang="en-US" altLang="en-US" sz="1800" b="1" i="1"/>
              <a:t>households with at least one ITN</a:t>
            </a:r>
            <a:endParaRPr lang="en-US" altLang="en-US" sz="1800" i="1"/>
          </a:p>
        </p:txBody>
      </p:sp>
      <p:cxnSp>
        <p:nvCxnSpPr>
          <p:cNvPr id="6" name="Straight Connector 5"/>
          <p:cNvCxnSpPr/>
          <p:nvPr/>
        </p:nvCxnSpPr>
        <p:spPr>
          <a:xfrm>
            <a:off x="901700" y="2073275"/>
            <a:ext cx="307816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126038" y="2073275"/>
            <a:ext cx="30781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8" name="Title 1"/>
          <p:cNvSpPr>
            <a:spLocks noGrp="1"/>
          </p:cNvSpPr>
          <p:nvPr>
            <p:ph type="title"/>
          </p:nvPr>
        </p:nvSpPr>
        <p:spPr/>
        <p:txBody>
          <a:bodyPr/>
          <a:lstStyle/>
          <a:p>
            <a:pPr eaLnBrk="1" hangingPunct="1"/>
            <a:r>
              <a:rPr lang="en-US" altLang="en-US" sz="4000" smtClean="0"/>
              <a:t>Children’s Use of ITNs by Region</a:t>
            </a:r>
            <a:endParaRPr lang="en-US" altLang="en-US" smtClean="0"/>
          </a:p>
        </p:txBody>
      </p:sp>
      <p:sp>
        <p:nvSpPr>
          <p:cNvPr id="326659"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54%</a:t>
            </a:r>
          </a:p>
        </p:txBody>
      </p:sp>
      <p:grpSp>
        <p:nvGrpSpPr>
          <p:cNvPr id="326660" name="Group 4"/>
          <p:cNvGrpSpPr>
            <a:grpSpLocks noChangeAspect="1"/>
          </p:cNvGrpSpPr>
          <p:nvPr/>
        </p:nvGrpSpPr>
        <p:grpSpPr bwMode="auto">
          <a:xfrm>
            <a:off x="1514475" y="908050"/>
            <a:ext cx="6119813" cy="5953125"/>
            <a:chOff x="806" y="449"/>
            <a:chExt cx="3944" cy="3837"/>
          </a:xfrm>
        </p:grpSpPr>
        <p:sp>
          <p:nvSpPr>
            <p:cNvPr id="326702"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solidFill>
            <a:ln w="9525">
              <a:solidFill>
                <a:schemeClr val="bg1">
                  <a:alpha val="94901"/>
                </a:schemeClr>
              </a:solidFill>
              <a:round/>
              <a:headEnd/>
              <a:tailEnd/>
            </a:ln>
          </p:spPr>
          <p:txBody>
            <a:bodyPr/>
            <a:lstStyle/>
            <a:p>
              <a:endParaRPr lang="en-US"/>
            </a:p>
          </p:txBody>
        </p:sp>
        <p:sp>
          <p:nvSpPr>
            <p:cNvPr id="326703"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26704"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77"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78"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79" name="Freeform 10"/>
            <p:cNvSpPr>
              <a:spLocks/>
            </p:cNvSpPr>
            <p:nvPr/>
          </p:nvSpPr>
          <p:spPr bwMode="auto">
            <a:xfrm>
              <a:off x="1125" y="2552"/>
              <a:ext cx="799" cy="786"/>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accent5"/>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326708"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26709"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26710"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solidFill>
            <a:ln w="9525">
              <a:solidFill>
                <a:schemeClr val="bg1">
                  <a:alpha val="94901"/>
                </a:schemeClr>
              </a:solidFill>
              <a:round/>
              <a:headEnd/>
              <a:tailEnd/>
            </a:ln>
          </p:spPr>
          <p:txBody>
            <a:bodyPr/>
            <a:lstStyle/>
            <a:p>
              <a:endParaRPr lang="en-US"/>
            </a:p>
          </p:txBody>
        </p:sp>
        <p:sp>
          <p:nvSpPr>
            <p:cNvPr id="326711"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4"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85" name="Freeform 16"/>
            <p:cNvSpPr>
              <a:spLocks/>
            </p:cNvSpPr>
            <p:nvPr/>
          </p:nvSpPr>
          <p:spPr bwMode="auto">
            <a:xfrm>
              <a:off x="3529" y="1563"/>
              <a:ext cx="784" cy="672"/>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26714"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7" name="Freeform 18"/>
            <p:cNvSpPr>
              <a:spLocks/>
            </p:cNvSpPr>
            <p:nvPr/>
          </p:nvSpPr>
          <p:spPr bwMode="auto">
            <a:xfrm>
              <a:off x="2385" y="3186"/>
              <a:ext cx="615"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26716"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26717"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solidFill>
            <a:ln w="9525">
              <a:solidFill>
                <a:schemeClr val="bg1">
                  <a:alpha val="94901"/>
                </a:schemeClr>
              </a:solidFill>
              <a:round/>
              <a:headEnd/>
              <a:tailEnd/>
            </a:ln>
          </p:spPr>
          <p:txBody>
            <a:bodyPr/>
            <a:lstStyle/>
            <a:p>
              <a:endParaRPr lang="en-US"/>
            </a:p>
          </p:txBody>
        </p:sp>
        <p:sp>
          <p:nvSpPr>
            <p:cNvPr id="326718" name="Freeform 21"/>
            <p:cNvSpPr>
              <a:spLocks/>
            </p:cNvSpPr>
            <p:nvPr/>
          </p:nvSpPr>
          <p:spPr bwMode="auto">
            <a:xfrm>
              <a:off x="1627" y="1238"/>
              <a:ext cx="910"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82 w 909"/>
                <a:gd name="T13" fmla="*/ 65 h 402"/>
                <a:gd name="T14" fmla="*/ 516 w 909"/>
                <a:gd name="T15" fmla="*/ 82 h 402"/>
                <a:gd name="T16" fmla="*/ 578 w 909"/>
                <a:gd name="T17" fmla="*/ 70 h 402"/>
                <a:gd name="T18" fmla="*/ 615 w 909"/>
                <a:gd name="T19" fmla="*/ 40 h 402"/>
                <a:gd name="T20" fmla="*/ 657 w 909"/>
                <a:gd name="T21" fmla="*/ 33 h 402"/>
                <a:gd name="T22" fmla="*/ 693 w 909"/>
                <a:gd name="T23" fmla="*/ 52 h 402"/>
                <a:gd name="T24" fmla="*/ 721 w 909"/>
                <a:gd name="T25" fmla="*/ 92 h 402"/>
                <a:gd name="T26" fmla="*/ 742 w 909"/>
                <a:gd name="T27" fmla="*/ 123 h 402"/>
                <a:gd name="T28" fmla="*/ 769 w 909"/>
                <a:gd name="T29" fmla="*/ 116 h 402"/>
                <a:gd name="T30" fmla="*/ 798 w 909"/>
                <a:gd name="T31" fmla="*/ 109 h 402"/>
                <a:gd name="T32" fmla="*/ 825 w 909"/>
                <a:gd name="T33" fmla="*/ 124 h 402"/>
                <a:gd name="T34" fmla="*/ 860 w 909"/>
                <a:gd name="T35" fmla="*/ 147 h 402"/>
                <a:gd name="T36" fmla="*/ 864 w 909"/>
                <a:gd name="T37" fmla="*/ 173 h 402"/>
                <a:gd name="T38" fmla="*/ 873 w 909"/>
                <a:gd name="T39" fmla="*/ 207 h 402"/>
                <a:gd name="T40" fmla="*/ 897 w 909"/>
                <a:gd name="T41" fmla="*/ 233 h 402"/>
                <a:gd name="T42" fmla="*/ 915 w 909"/>
                <a:gd name="T43" fmla="*/ 265 h 402"/>
                <a:gd name="T44" fmla="*/ 911 w 909"/>
                <a:gd name="T45" fmla="*/ 303 h 402"/>
                <a:gd name="T46" fmla="*/ 874 w 909"/>
                <a:gd name="T47" fmla="*/ 299 h 402"/>
                <a:gd name="T48" fmla="*/ 829 w 909"/>
                <a:gd name="T49" fmla="*/ 293 h 402"/>
                <a:gd name="T50" fmla="*/ 809 w 909"/>
                <a:gd name="T51" fmla="*/ 274 h 402"/>
                <a:gd name="T52" fmla="*/ 784 w 909"/>
                <a:gd name="T53" fmla="*/ 268 h 402"/>
                <a:gd name="T54" fmla="*/ 759 w 909"/>
                <a:gd name="T55" fmla="*/ 264 h 402"/>
                <a:gd name="T56" fmla="*/ 714 w 909"/>
                <a:gd name="T57" fmla="*/ 260 h 402"/>
                <a:gd name="T58" fmla="*/ 698 w 909"/>
                <a:gd name="T59" fmla="*/ 244 h 402"/>
                <a:gd name="T60" fmla="*/ 672 w 909"/>
                <a:gd name="T61" fmla="*/ 249 h 402"/>
                <a:gd name="T62" fmla="*/ 634 w 909"/>
                <a:gd name="T63" fmla="*/ 252 h 402"/>
                <a:gd name="T64" fmla="*/ 604 w 909"/>
                <a:gd name="T65" fmla="*/ 251 h 402"/>
                <a:gd name="T66" fmla="*/ 570 w 909"/>
                <a:gd name="T67" fmla="*/ 260 h 402"/>
                <a:gd name="T68" fmla="*/ 548 w 909"/>
                <a:gd name="T69" fmla="*/ 271 h 402"/>
                <a:gd name="T70" fmla="*/ 512 w 909"/>
                <a:gd name="T71" fmla="*/ 275 h 402"/>
                <a:gd name="T72" fmla="*/ 482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26719"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92" name="Freeform 23"/>
            <p:cNvSpPr>
              <a:spLocks/>
            </p:cNvSpPr>
            <p:nvPr/>
          </p:nvSpPr>
          <p:spPr bwMode="auto">
            <a:xfrm>
              <a:off x="2609" y="3389"/>
              <a:ext cx="132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tx2">
                <a:alpha val="50000"/>
              </a:schemeClr>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278594"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95"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accent5"/>
            </a:solidFill>
            <a:ln w="9525">
              <a:solidFill>
                <a:schemeClr val="bg1"/>
              </a:solidFill>
              <a:round/>
              <a:headEnd/>
              <a:tailEnd/>
            </a:ln>
          </p:spPr>
          <p:txBody>
            <a:bodyPr/>
            <a:lstStyle/>
            <a:p>
              <a:pPr>
                <a:defRPr/>
              </a:pPr>
              <a:endParaRPr lang="en-US"/>
            </a:p>
          </p:txBody>
        </p:sp>
        <p:sp>
          <p:nvSpPr>
            <p:cNvPr id="125" name="Freeform 27"/>
            <p:cNvSpPr>
              <a:spLocks/>
            </p:cNvSpPr>
            <p:nvPr/>
          </p:nvSpPr>
          <p:spPr bwMode="auto">
            <a:xfrm>
              <a:off x="2925" y="2166"/>
              <a:ext cx="1139"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326725" name="Freeform 28"/>
            <p:cNvSpPr>
              <a:spLocks/>
            </p:cNvSpPr>
            <p:nvPr/>
          </p:nvSpPr>
          <p:spPr bwMode="auto">
            <a:xfrm>
              <a:off x="993" y="1928"/>
              <a:ext cx="1018" cy="954"/>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98"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326727" name="Freeform 30"/>
            <p:cNvSpPr>
              <a:spLocks noEditPoints="1"/>
            </p:cNvSpPr>
            <p:nvPr/>
          </p:nvSpPr>
          <p:spPr bwMode="auto">
            <a:xfrm>
              <a:off x="4436" y="1938"/>
              <a:ext cx="104" cy="116"/>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tx2"/>
            </a:solidFill>
            <a:ln w="9525">
              <a:solidFill>
                <a:schemeClr val="bg1">
                  <a:alpha val="94901"/>
                </a:schemeClr>
              </a:solidFill>
              <a:round/>
              <a:headEnd/>
              <a:tailEnd/>
            </a:ln>
          </p:spPr>
          <p:txBody>
            <a:bodyPr/>
            <a:lstStyle/>
            <a:p>
              <a:endParaRPr lang="en-US"/>
            </a:p>
          </p:txBody>
        </p:sp>
        <p:sp>
          <p:nvSpPr>
            <p:cNvPr id="326728"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26729" name="Freeform 32"/>
            <p:cNvSpPr>
              <a:spLocks/>
            </p:cNvSpPr>
            <p:nvPr/>
          </p:nvSpPr>
          <p:spPr bwMode="auto">
            <a:xfrm>
              <a:off x="4331" y="2244"/>
              <a:ext cx="112" cy="164"/>
            </a:xfrm>
            <a:custGeom>
              <a:avLst/>
              <a:gdLst>
                <a:gd name="T0" fmla="*/ 49 w 111"/>
                <a:gd name="T1" fmla="*/ 8 h 163"/>
                <a:gd name="T2" fmla="*/ 68 w 111"/>
                <a:gd name="T3" fmla="*/ 15 h 163"/>
                <a:gd name="T4" fmla="*/ 69 w 111"/>
                <a:gd name="T5" fmla="*/ 18 h 163"/>
                <a:gd name="T6" fmla="*/ 68 w 111"/>
                <a:gd name="T7" fmla="*/ 31 h 163"/>
                <a:gd name="T8" fmla="*/ 67 w 111"/>
                <a:gd name="T9" fmla="*/ 44 h 163"/>
                <a:gd name="T10" fmla="*/ 72 w 111"/>
                <a:gd name="T11" fmla="*/ 50 h 163"/>
                <a:gd name="T12" fmla="*/ 67 w 111"/>
                <a:gd name="T13" fmla="*/ 57 h 163"/>
                <a:gd name="T14" fmla="*/ 53 w 111"/>
                <a:gd name="T15" fmla="*/ 63 h 163"/>
                <a:gd name="T16" fmla="*/ 54 w 111"/>
                <a:gd name="T17" fmla="*/ 61 h 163"/>
                <a:gd name="T18" fmla="*/ 71 w 111"/>
                <a:gd name="T19" fmla="*/ 60 h 163"/>
                <a:gd name="T20" fmla="*/ 78 w 111"/>
                <a:gd name="T21" fmla="*/ 64 h 163"/>
                <a:gd name="T22" fmla="*/ 80 w 111"/>
                <a:gd name="T23" fmla="*/ 65 h 163"/>
                <a:gd name="T24" fmla="*/ 83 w 111"/>
                <a:gd name="T25" fmla="*/ 61 h 163"/>
                <a:gd name="T26" fmla="*/ 84 w 111"/>
                <a:gd name="T27" fmla="*/ 56 h 163"/>
                <a:gd name="T28" fmla="*/ 87 w 111"/>
                <a:gd name="T29" fmla="*/ 60 h 163"/>
                <a:gd name="T30" fmla="*/ 91 w 111"/>
                <a:gd name="T31" fmla="*/ 63 h 163"/>
                <a:gd name="T32" fmla="*/ 95 w 111"/>
                <a:gd name="T33" fmla="*/ 64 h 163"/>
                <a:gd name="T34" fmla="*/ 98 w 111"/>
                <a:gd name="T35" fmla="*/ 60 h 163"/>
                <a:gd name="T36" fmla="*/ 95 w 111"/>
                <a:gd name="T37" fmla="*/ 50 h 163"/>
                <a:gd name="T38" fmla="*/ 90 w 111"/>
                <a:gd name="T39" fmla="*/ 42 h 163"/>
                <a:gd name="T40" fmla="*/ 94 w 111"/>
                <a:gd name="T41" fmla="*/ 38 h 163"/>
                <a:gd name="T42" fmla="*/ 101 w 111"/>
                <a:gd name="T43" fmla="*/ 46 h 163"/>
                <a:gd name="T44" fmla="*/ 105 w 111"/>
                <a:gd name="T45" fmla="*/ 57 h 163"/>
                <a:gd name="T46" fmla="*/ 106 w 111"/>
                <a:gd name="T47" fmla="*/ 76 h 163"/>
                <a:gd name="T48" fmla="*/ 106 w 111"/>
                <a:gd name="T49" fmla="*/ 102 h 163"/>
                <a:gd name="T50" fmla="*/ 110 w 111"/>
                <a:gd name="T51" fmla="*/ 117 h 163"/>
                <a:gd name="T52" fmla="*/ 114 w 111"/>
                <a:gd name="T53" fmla="*/ 128 h 163"/>
                <a:gd name="T54" fmla="*/ 120 w 111"/>
                <a:gd name="T55" fmla="*/ 137 h 163"/>
                <a:gd name="T56" fmla="*/ 120 w 111"/>
                <a:gd name="T57" fmla="*/ 151 h 163"/>
                <a:gd name="T58" fmla="*/ 116 w 111"/>
                <a:gd name="T59" fmla="*/ 162 h 163"/>
                <a:gd name="T60" fmla="*/ 107 w 111"/>
                <a:gd name="T61" fmla="*/ 169 h 163"/>
                <a:gd name="T62" fmla="*/ 98 w 111"/>
                <a:gd name="T63" fmla="*/ 174 h 163"/>
                <a:gd name="T64" fmla="*/ 88 w 111"/>
                <a:gd name="T65" fmla="*/ 171 h 163"/>
                <a:gd name="T66" fmla="*/ 80 w 111"/>
                <a:gd name="T67" fmla="*/ 163 h 163"/>
                <a:gd name="T68" fmla="*/ 78 w 111"/>
                <a:gd name="T69" fmla="*/ 155 h 163"/>
                <a:gd name="T70" fmla="*/ 72 w 111"/>
                <a:gd name="T71" fmla="*/ 147 h 163"/>
                <a:gd name="T72" fmla="*/ 69 w 111"/>
                <a:gd name="T73" fmla="*/ 136 h 163"/>
                <a:gd name="T74" fmla="*/ 68 w 111"/>
                <a:gd name="T75" fmla="*/ 125 h 163"/>
                <a:gd name="T76" fmla="*/ 52 w 111"/>
                <a:gd name="T77" fmla="*/ 114 h 163"/>
                <a:gd name="T78" fmla="*/ 68 w 111"/>
                <a:gd name="T79" fmla="*/ 105 h 163"/>
                <a:gd name="T80" fmla="*/ 50 w 111"/>
                <a:gd name="T81" fmla="*/ 114 h 163"/>
                <a:gd name="T82" fmla="*/ 42 w 111"/>
                <a:gd name="T83" fmla="*/ 112 h 163"/>
                <a:gd name="T84" fmla="*/ 48 w 111"/>
                <a:gd name="T85" fmla="*/ 121 h 163"/>
                <a:gd name="T86" fmla="*/ 53 w 111"/>
                <a:gd name="T87" fmla="*/ 131 h 163"/>
                <a:gd name="T88" fmla="*/ 50 w 111"/>
                <a:gd name="T89" fmla="*/ 140 h 163"/>
                <a:gd name="T90" fmla="*/ 48 w 111"/>
                <a:gd name="T91" fmla="*/ 139 h 163"/>
                <a:gd name="T92" fmla="*/ 42 w 111"/>
                <a:gd name="T93" fmla="*/ 131 h 163"/>
                <a:gd name="T94" fmla="*/ 39 w 111"/>
                <a:gd name="T95" fmla="*/ 118 h 163"/>
                <a:gd name="T96" fmla="*/ 38 w 111"/>
                <a:gd name="T97" fmla="*/ 118 h 163"/>
                <a:gd name="T98" fmla="*/ 30 w 111"/>
                <a:gd name="T99" fmla="*/ 110 h 163"/>
                <a:gd name="T100" fmla="*/ 27 w 111"/>
                <a:gd name="T101" fmla="*/ 108 h 163"/>
                <a:gd name="T102" fmla="*/ 23 w 111"/>
                <a:gd name="T103" fmla="*/ 97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26730"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solidFill>
            <a:ln w="9525">
              <a:solidFill>
                <a:schemeClr val="bg1">
                  <a:alpha val="94901"/>
                </a:schemeClr>
              </a:solidFill>
              <a:round/>
              <a:headEnd/>
              <a:tailEnd/>
            </a:ln>
          </p:spPr>
          <p:txBody>
            <a:bodyPr/>
            <a:lstStyle/>
            <a:p>
              <a:endParaRPr lang="en-US"/>
            </a:p>
          </p:txBody>
        </p:sp>
        <p:sp>
          <p:nvSpPr>
            <p:cNvPr id="326731"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tx2"/>
            </a:solidFill>
            <a:ln w="9525">
              <a:solidFill>
                <a:schemeClr val="bg1">
                  <a:alpha val="94901"/>
                </a:schemeClr>
              </a:solidFill>
              <a:round/>
              <a:headEnd/>
              <a:tailEnd/>
            </a:ln>
          </p:spPr>
          <p:txBody>
            <a:bodyPr/>
            <a:lstStyle/>
            <a:p>
              <a:endParaRPr lang="en-US"/>
            </a:p>
          </p:txBody>
        </p:sp>
      </p:grpSp>
      <p:sp>
        <p:nvSpPr>
          <p:cNvPr id="326661"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a:p>
            <a:pPr algn="ctr">
              <a:lnSpc>
                <a:spcPct val="100000"/>
              </a:lnSpc>
              <a:spcBef>
                <a:spcPct val="0"/>
              </a:spcBef>
              <a:buFontTx/>
              <a:buNone/>
            </a:pPr>
            <a:r>
              <a:rPr lang="en-US" altLang="en-US" sz="1800">
                <a:solidFill>
                  <a:schemeClr val="bg1"/>
                </a:solidFill>
              </a:rPr>
              <a:t>34%</a:t>
            </a:r>
          </a:p>
        </p:txBody>
      </p:sp>
      <p:sp>
        <p:nvSpPr>
          <p:cNvPr id="326662"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Mara</a:t>
            </a:r>
          </a:p>
          <a:p>
            <a:pPr>
              <a:lnSpc>
                <a:spcPct val="100000"/>
              </a:lnSpc>
              <a:spcBef>
                <a:spcPct val="0"/>
              </a:spcBef>
              <a:buFontTx/>
              <a:buNone/>
            </a:pPr>
            <a:r>
              <a:rPr lang="en-US" altLang="en-US" sz="1800"/>
              <a:t>72%</a:t>
            </a:r>
          </a:p>
        </p:txBody>
      </p:sp>
      <p:sp>
        <p:nvSpPr>
          <p:cNvPr id="326663"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Kagera</a:t>
            </a:r>
          </a:p>
          <a:p>
            <a:pPr>
              <a:lnSpc>
                <a:spcPct val="100000"/>
              </a:lnSpc>
              <a:spcBef>
                <a:spcPct val="0"/>
              </a:spcBef>
              <a:buFontTx/>
              <a:buNone/>
            </a:pPr>
            <a:r>
              <a:rPr lang="en-US" altLang="en-US" sz="1800"/>
              <a:t>74%</a:t>
            </a:r>
          </a:p>
        </p:txBody>
      </p:sp>
      <p:sp>
        <p:nvSpPr>
          <p:cNvPr id="326664"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47%</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26666"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Simiyu</a:t>
            </a:r>
          </a:p>
          <a:p>
            <a:pPr>
              <a:lnSpc>
                <a:spcPct val="100000"/>
              </a:lnSpc>
              <a:spcBef>
                <a:spcPct val="0"/>
              </a:spcBef>
              <a:buFontTx/>
              <a:buNone/>
            </a:pPr>
            <a:r>
              <a:rPr lang="en-US" altLang="en-US" sz="1800"/>
              <a:t>86%</a:t>
            </a:r>
          </a:p>
        </p:txBody>
      </p:sp>
      <p:sp>
        <p:nvSpPr>
          <p:cNvPr id="326667"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Mwanza</a:t>
            </a:r>
          </a:p>
          <a:p>
            <a:pPr>
              <a:lnSpc>
                <a:spcPct val="100000"/>
              </a:lnSpc>
              <a:spcBef>
                <a:spcPct val="0"/>
              </a:spcBef>
              <a:buFontTx/>
              <a:buNone/>
            </a:pPr>
            <a:r>
              <a:rPr lang="en-US" altLang="en-US" sz="1800"/>
              <a:t>        71%</a:t>
            </a:r>
          </a:p>
        </p:txBody>
      </p:sp>
      <p:sp>
        <p:nvSpPr>
          <p:cNvPr id="326668"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a:p>
            <a:pPr>
              <a:lnSpc>
                <a:spcPct val="100000"/>
              </a:lnSpc>
              <a:spcBef>
                <a:spcPct val="0"/>
              </a:spcBef>
              <a:buFontTx/>
              <a:buNone/>
            </a:pPr>
            <a:r>
              <a:rPr lang="en-US" altLang="en-US" sz="1800">
                <a:solidFill>
                  <a:schemeClr val="bg1"/>
                </a:solidFill>
              </a:rPr>
              <a:t>    17%</a:t>
            </a:r>
          </a:p>
        </p:txBody>
      </p:sp>
      <p:sp>
        <p:nvSpPr>
          <p:cNvPr id="326669" name="TextBox 141"/>
          <p:cNvSpPr txBox="1">
            <a:spLocks noChangeArrowheads="1"/>
          </p:cNvSpPr>
          <p:nvPr/>
        </p:nvSpPr>
        <p:spPr bwMode="auto">
          <a:xfrm>
            <a:off x="61753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a:p>
            <a:pPr algn="ctr">
              <a:lnSpc>
                <a:spcPct val="100000"/>
              </a:lnSpc>
              <a:spcBef>
                <a:spcPct val="0"/>
              </a:spcBef>
              <a:buFontTx/>
              <a:buNone/>
            </a:pPr>
            <a:r>
              <a:rPr lang="en-US" altLang="en-US" sz="1800">
                <a:solidFill>
                  <a:schemeClr val="bg1"/>
                </a:solidFill>
              </a:rPr>
              <a:t>35%</a:t>
            </a:r>
          </a:p>
        </p:txBody>
      </p:sp>
      <p:sp>
        <p:nvSpPr>
          <p:cNvPr id="326670" name="TextBox 142"/>
          <p:cNvSpPr txBox="1">
            <a:spLocks noChangeArrowheads="1"/>
          </p:cNvSpPr>
          <p:nvPr/>
        </p:nvSpPr>
        <p:spPr bwMode="auto">
          <a:xfrm>
            <a:off x="6300788" y="3770313"/>
            <a:ext cx="8350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Pwa-</a:t>
            </a:r>
          </a:p>
          <a:p>
            <a:pPr>
              <a:lnSpc>
                <a:spcPct val="100000"/>
              </a:lnSpc>
              <a:spcBef>
                <a:spcPct val="0"/>
              </a:spcBef>
              <a:buFontTx/>
              <a:buNone/>
            </a:pPr>
            <a:r>
              <a:rPr lang="en-US" altLang="en-US" sz="1800">
                <a:solidFill>
                  <a:schemeClr val="bg1"/>
                </a:solidFill>
              </a:rPr>
              <a:t>     ni</a:t>
            </a:r>
          </a:p>
          <a:p>
            <a:pPr algn="ctr">
              <a:lnSpc>
                <a:spcPct val="100000"/>
              </a:lnSpc>
              <a:spcBef>
                <a:spcPct val="0"/>
              </a:spcBef>
              <a:buFontTx/>
              <a:buNone/>
            </a:pPr>
            <a:r>
              <a:rPr lang="en-US" altLang="en-US" sz="1800">
                <a:solidFill>
                  <a:schemeClr val="bg1"/>
                </a:solidFill>
              </a:rPr>
              <a:t>47%</a:t>
            </a:r>
          </a:p>
        </p:txBody>
      </p:sp>
      <p:sp>
        <p:nvSpPr>
          <p:cNvPr id="326671"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Dodoma21%</a:t>
            </a:r>
          </a:p>
          <a:p>
            <a:pPr>
              <a:lnSpc>
                <a:spcPct val="100000"/>
              </a:lnSpc>
              <a:spcBef>
                <a:spcPct val="0"/>
              </a:spcBef>
              <a:buFontTx/>
              <a:buNone/>
            </a:pPr>
            <a:endParaRPr lang="en-US" altLang="en-US" sz="1800">
              <a:solidFill>
                <a:schemeClr val="bg1"/>
              </a:solidFill>
            </a:endParaRPr>
          </a:p>
        </p:txBody>
      </p:sp>
      <p:sp>
        <p:nvSpPr>
          <p:cNvPr id="326672"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Singida</a:t>
            </a:r>
          </a:p>
          <a:p>
            <a:pPr algn="ctr">
              <a:lnSpc>
                <a:spcPct val="100000"/>
              </a:lnSpc>
              <a:spcBef>
                <a:spcPct val="0"/>
              </a:spcBef>
              <a:buFontTx/>
              <a:buNone/>
            </a:pPr>
            <a:r>
              <a:rPr lang="en-US" altLang="en-US" sz="1800">
                <a:solidFill>
                  <a:schemeClr val="bg1"/>
                </a:solidFill>
              </a:rPr>
              <a:t>36%</a:t>
            </a:r>
          </a:p>
        </p:txBody>
      </p:sp>
      <p:sp>
        <p:nvSpPr>
          <p:cNvPr id="326673"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Tabora</a:t>
            </a:r>
          </a:p>
          <a:p>
            <a:pPr algn="ctr">
              <a:lnSpc>
                <a:spcPct val="100000"/>
              </a:lnSpc>
              <a:spcBef>
                <a:spcPct val="0"/>
              </a:spcBef>
              <a:buFontTx/>
              <a:buNone/>
            </a:pPr>
            <a:r>
              <a:rPr lang="en-US" altLang="en-US" sz="1800"/>
              <a:t>79%</a:t>
            </a:r>
          </a:p>
        </p:txBody>
      </p:sp>
      <p:sp>
        <p:nvSpPr>
          <p:cNvPr id="326674" name="TextBox 146"/>
          <p:cNvSpPr txBox="1">
            <a:spLocks noChangeArrowheads="1"/>
          </p:cNvSpPr>
          <p:nvPr/>
        </p:nvSpPr>
        <p:spPr bwMode="auto">
          <a:xfrm>
            <a:off x="2863850" y="2157413"/>
            <a:ext cx="15621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50%</a:t>
            </a:r>
          </a:p>
        </p:txBody>
      </p:sp>
      <p:sp>
        <p:nvSpPr>
          <p:cNvPr id="326675"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53%</a:t>
            </a:r>
          </a:p>
        </p:txBody>
      </p:sp>
      <p:sp>
        <p:nvSpPr>
          <p:cNvPr id="326676"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87%</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326678" name="TextBox 150"/>
          <p:cNvSpPr txBox="1">
            <a:spLocks noChangeArrowheads="1"/>
          </p:cNvSpPr>
          <p:nvPr/>
        </p:nvSpPr>
        <p:spPr bwMode="auto">
          <a:xfrm>
            <a:off x="7332663" y="3927475"/>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56%</a:t>
            </a:r>
          </a:p>
        </p:txBody>
      </p:sp>
      <p:sp>
        <p:nvSpPr>
          <p:cNvPr id="326679" name="TextBox 151"/>
          <p:cNvSpPr txBox="1">
            <a:spLocks noChangeArrowheads="1"/>
          </p:cNvSpPr>
          <p:nvPr/>
        </p:nvSpPr>
        <p:spPr bwMode="auto">
          <a:xfrm>
            <a:off x="7043738" y="3332163"/>
            <a:ext cx="25257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63%</a:t>
            </a:r>
          </a:p>
        </p:txBody>
      </p:sp>
      <p:sp>
        <p:nvSpPr>
          <p:cNvPr id="326680" name="TextBox 152"/>
          <p:cNvSpPr txBox="1">
            <a:spLocks noChangeArrowheads="1"/>
          </p:cNvSpPr>
          <p:nvPr/>
        </p:nvSpPr>
        <p:spPr bwMode="auto">
          <a:xfrm>
            <a:off x="7045325" y="2659063"/>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Pemba 62%</a:t>
            </a:r>
          </a:p>
        </p:txBody>
      </p:sp>
      <p:sp>
        <p:nvSpPr>
          <p:cNvPr id="326681" name="TextBox 153"/>
          <p:cNvSpPr txBox="1">
            <a:spLocks noChangeArrowheads="1"/>
          </p:cNvSpPr>
          <p:nvPr/>
        </p:nvSpPr>
        <p:spPr bwMode="auto">
          <a:xfrm>
            <a:off x="7134225" y="3646488"/>
            <a:ext cx="2144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46%</a:t>
            </a:r>
          </a:p>
        </p:txBody>
      </p:sp>
      <p:sp>
        <p:nvSpPr>
          <p:cNvPr id="326682" name="TextBox 154"/>
          <p:cNvSpPr txBox="1">
            <a:spLocks noChangeArrowheads="1"/>
          </p:cNvSpPr>
          <p:nvPr/>
        </p:nvSpPr>
        <p:spPr bwMode="auto">
          <a:xfrm>
            <a:off x="7353300" y="3024188"/>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65%</a:t>
            </a:r>
          </a:p>
        </p:txBody>
      </p:sp>
      <p:cxnSp>
        <p:nvCxnSpPr>
          <p:cNvPr id="156" name="Straight Connector 155"/>
          <p:cNvCxnSpPr/>
          <p:nvPr/>
        </p:nvCxnSpPr>
        <p:spPr>
          <a:xfrm flipV="1">
            <a:off x="7278688" y="2992438"/>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p:nvPr/>
        </p:nvCxnSpPr>
        <p:spPr>
          <a:xfrm flipV="1">
            <a:off x="7243763" y="3281363"/>
            <a:ext cx="247650" cy="38100"/>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326680" idx="1"/>
            <a:endCxn id="326680" idx="1"/>
          </p:cNvCxnSpPr>
          <p:nvPr/>
        </p:nvCxnSpPr>
        <p:spPr>
          <a:xfrm>
            <a:off x="7045325" y="2843213"/>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7034213" y="3621088"/>
            <a:ext cx="193675" cy="36512"/>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a:stCxn id="326730" idx="7"/>
          </p:cNvCxnSpPr>
          <p:nvPr/>
        </p:nvCxnSpPr>
        <p:spPr>
          <a:xfrm>
            <a:off x="6983413" y="3754438"/>
            <a:ext cx="249237" cy="6350"/>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326689"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61%</a:t>
            </a:r>
          </a:p>
        </p:txBody>
      </p:sp>
      <p:cxnSp>
        <p:nvCxnSpPr>
          <p:cNvPr id="163" name="Straight Connector 162"/>
          <p:cNvCxnSpPr/>
          <p:nvPr/>
        </p:nvCxnSpPr>
        <p:spPr>
          <a:xfrm>
            <a:off x="7086600" y="4252913"/>
            <a:ext cx="227013" cy="123825"/>
          </a:xfrm>
          <a:prstGeom prst="line">
            <a:avLst/>
          </a:prstGeom>
        </p:spPr>
        <p:style>
          <a:lnRef idx="1">
            <a:schemeClr val="dk1"/>
          </a:lnRef>
          <a:fillRef idx="0">
            <a:schemeClr val="dk1"/>
          </a:fillRef>
          <a:effectRef idx="0">
            <a:schemeClr val="dk1"/>
          </a:effectRef>
          <a:fontRef idx="minor">
            <a:schemeClr val="tx1"/>
          </a:fontRef>
        </p:style>
      </p:cxnSp>
      <p:sp>
        <p:nvSpPr>
          <p:cNvPr id="326691"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Katavi</a:t>
            </a:r>
          </a:p>
          <a:p>
            <a:pPr algn="ctr">
              <a:lnSpc>
                <a:spcPct val="100000"/>
              </a:lnSpc>
              <a:spcBef>
                <a:spcPct val="0"/>
              </a:spcBef>
              <a:buFontTx/>
              <a:buNone/>
            </a:pPr>
            <a:r>
              <a:rPr lang="en-US" altLang="en-US" sz="1800"/>
              <a:t>88%</a:t>
            </a:r>
          </a:p>
        </p:txBody>
      </p:sp>
      <p:sp>
        <p:nvSpPr>
          <p:cNvPr id="326692" name="TextBox 164"/>
          <p:cNvSpPr txBox="1">
            <a:spLocks noChangeArrowheads="1"/>
          </p:cNvSpPr>
          <p:nvPr/>
        </p:nvSpPr>
        <p:spPr bwMode="auto">
          <a:xfrm>
            <a:off x="3084513" y="4402138"/>
            <a:ext cx="11699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Mbeya</a:t>
            </a:r>
          </a:p>
          <a:p>
            <a:pPr algn="ctr">
              <a:lnSpc>
                <a:spcPct val="100000"/>
              </a:lnSpc>
              <a:spcBef>
                <a:spcPct val="0"/>
              </a:spcBef>
              <a:buFontTx/>
              <a:buNone/>
            </a:pPr>
            <a:r>
              <a:rPr lang="en-US" altLang="en-US" sz="1800">
                <a:solidFill>
                  <a:schemeClr val="bg1"/>
                </a:solidFill>
              </a:rPr>
              <a:t>29%</a:t>
            </a:r>
          </a:p>
        </p:txBody>
      </p:sp>
      <p:sp>
        <p:nvSpPr>
          <p:cNvPr id="326693"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Rukwa</a:t>
            </a:r>
          </a:p>
          <a:p>
            <a:pPr algn="r">
              <a:lnSpc>
                <a:spcPct val="100000"/>
              </a:lnSpc>
              <a:spcBef>
                <a:spcPct val="0"/>
              </a:spcBef>
              <a:buFontTx/>
              <a:buNone/>
            </a:pPr>
            <a:r>
              <a:rPr lang="en-US" altLang="en-US" sz="1800">
                <a:solidFill>
                  <a:schemeClr val="bg1"/>
                </a:solidFill>
              </a:rPr>
              <a:t>18%</a:t>
            </a:r>
          </a:p>
        </p:txBody>
      </p:sp>
      <p:sp>
        <p:nvSpPr>
          <p:cNvPr id="326694"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Iringa</a:t>
            </a:r>
          </a:p>
          <a:p>
            <a:pPr algn="ctr">
              <a:lnSpc>
                <a:spcPct val="100000"/>
              </a:lnSpc>
              <a:spcBef>
                <a:spcPct val="0"/>
              </a:spcBef>
              <a:buFontTx/>
              <a:buNone/>
            </a:pPr>
            <a:r>
              <a:rPr lang="en-US" altLang="en-US" sz="1800">
                <a:solidFill>
                  <a:schemeClr val="bg1"/>
                </a:solidFill>
              </a:rPr>
              <a:t>33%</a:t>
            </a:r>
          </a:p>
        </p:txBody>
      </p:sp>
      <p:sp>
        <p:nvSpPr>
          <p:cNvPr id="326695"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rgbClr val="FFFFFF"/>
                </a:solidFill>
              </a:rPr>
              <a:t>Njombe</a:t>
            </a:r>
          </a:p>
          <a:p>
            <a:pPr>
              <a:lnSpc>
                <a:spcPct val="100000"/>
              </a:lnSpc>
              <a:spcBef>
                <a:spcPct val="0"/>
              </a:spcBef>
              <a:buFontTx/>
              <a:buNone/>
            </a:pPr>
            <a:r>
              <a:rPr lang="en-US" altLang="en-US" sz="1800">
                <a:solidFill>
                  <a:srgbClr val="FFFFFF"/>
                </a:solidFill>
              </a:rPr>
              <a:t>19%</a:t>
            </a:r>
          </a:p>
        </p:txBody>
      </p:sp>
      <p:sp>
        <p:nvSpPr>
          <p:cNvPr id="326696"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Moro-</a:t>
            </a:r>
          </a:p>
          <a:p>
            <a:pPr>
              <a:lnSpc>
                <a:spcPct val="100000"/>
              </a:lnSpc>
              <a:spcBef>
                <a:spcPct val="0"/>
              </a:spcBef>
              <a:buFontTx/>
              <a:buNone/>
            </a:pPr>
            <a:r>
              <a:rPr lang="en-US" altLang="en-US" sz="1800">
                <a:solidFill>
                  <a:schemeClr val="bg1"/>
                </a:solidFill>
              </a:rPr>
              <a:t>goro</a:t>
            </a:r>
          </a:p>
          <a:p>
            <a:pPr>
              <a:lnSpc>
                <a:spcPct val="100000"/>
              </a:lnSpc>
              <a:spcBef>
                <a:spcPct val="0"/>
              </a:spcBef>
              <a:buFontTx/>
              <a:buNone/>
            </a:pPr>
            <a:r>
              <a:rPr lang="en-US" altLang="en-US" sz="1800">
                <a:solidFill>
                  <a:schemeClr val="bg1"/>
                </a:solidFill>
              </a:rPr>
              <a:t>51%</a:t>
            </a:r>
          </a:p>
        </p:txBody>
      </p:sp>
      <p:sp>
        <p:nvSpPr>
          <p:cNvPr id="326697"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Lindi</a:t>
            </a:r>
          </a:p>
          <a:p>
            <a:pPr algn="ctr">
              <a:lnSpc>
                <a:spcPct val="100000"/>
              </a:lnSpc>
              <a:spcBef>
                <a:spcPct val="0"/>
              </a:spcBef>
              <a:buFontTx/>
              <a:buNone/>
            </a:pPr>
            <a:r>
              <a:rPr lang="en-US" altLang="en-US" sz="1800">
                <a:solidFill>
                  <a:schemeClr val="bg1"/>
                </a:solidFill>
              </a:rPr>
              <a:t>51%</a:t>
            </a:r>
          </a:p>
        </p:txBody>
      </p:sp>
      <p:sp>
        <p:nvSpPr>
          <p:cNvPr id="326698"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Ruvuma</a:t>
            </a:r>
          </a:p>
          <a:p>
            <a:pPr algn="ctr">
              <a:lnSpc>
                <a:spcPct val="100000"/>
              </a:lnSpc>
              <a:spcBef>
                <a:spcPct val="0"/>
              </a:spcBef>
              <a:buFontTx/>
              <a:buNone/>
            </a:pPr>
            <a:r>
              <a:rPr lang="en-US" altLang="en-US" sz="1800">
                <a:solidFill>
                  <a:schemeClr val="bg1"/>
                </a:solidFill>
              </a:rPr>
              <a:t>51%</a:t>
            </a:r>
          </a:p>
        </p:txBody>
      </p:sp>
      <p:sp>
        <p:nvSpPr>
          <p:cNvPr id="326699"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52%</a:t>
            </a:r>
          </a:p>
        </p:txBody>
      </p:sp>
      <p:cxnSp>
        <p:nvCxnSpPr>
          <p:cNvPr id="173" name="Straight Connector 172"/>
          <p:cNvCxnSpPr/>
          <p:nvPr/>
        </p:nvCxnSpPr>
        <p:spPr>
          <a:xfrm>
            <a:off x="7059613" y="6384925"/>
            <a:ext cx="254000" cy="119063"/>
          </a:xfrm>
          <a:prstGeom prst="line">
            <a:avLst/>
          </a:prstGeom>
        </p:spPr>
        <p:style>
          <a:lnRef idx="1">
            <a:schemeClr val="dk1"/>
          </a:lnRef>
          <a:fillRef idx="0">
            <a:schemeClr val="dk1"/>
          </a:fillRef>
          <a:effectRef idx="0">
            <a:schemeClr val="dk1"/>
          </a:effectRef>
          <a:fontRef idx="minor">
            <a:schemeClr val="tx1"/>
          </a:fontRef>
        </p:style>
      </p:cxnSp>
      <p:sp>
        <p:nvSpPr>
          <p:cNvPr id="326701" name="TextBox 75"/>
          <p:cNvSpPr txBox="1">
            <a:spLocks noChangeArrowheads="1"/>
          </p:cNvSpPr>
          <p:nvPr/>
        </p:nvSpPr>
        <p:spPr bwMode="auto">
          <a:xfrm>
            <a:off x="-101600" y="5857875"/>
            <a:ext cx="344963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i="1"/>
              <a:t>Percent of children under 5 who slept under an ITN the night before the survey</a:t>
            </a:r>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6" name="Title 1"/>
          <p:cNvSpPr>
            <a:spLocks noGrp="1"/>
          </p:cNvSpPr>
          <p:nvPr>
            <p:ph type="title"/>
          </p:nvPr>
        </p:nvSpPr>
        <p:spPr/>
        <p:txBody>
          <a:bodyPr/>
          <a:lstStyle/>
          <a:p>
            <a:pPr eaLnBrk="1" hangingPunct="1"/>
            <a:r>
              <a:rPr lang="en-US" altLang="en-US" smtClean="0"/>
              <a:t>Trends in ITN Use among </a:t>
            </a:r>
            <a:br>
              <a:rPr lang="en-US" altLang="en-US" smtClean="0"/>
            </a:br>
            <a:r>
              <a:rPr lang="en-US" altLang="en-US" smtClean="0"/>
              <a:t>Children and Women</a:t>
            </a:r>
          </a:p>
        </p:txBody>
      </p:sp>
      <p:graphicFrame>
        <p:nvGraphicFramePr>
          <p:cNvPr id="328707" name="Content Placeholder 10"/>
          <p:cNvGraphicFramePr>
            <a:graphicFrameLocks noGrp="1"/>
          </p:cNvGraphicFramePr>
          <p:nvPr>
            <p:ph idx="1"/>
          </p:nvPr>
        </p:nvGraphicFramePr>
        <p:xfrm>
          <a:off x="0" y="1490663"/>
          <a:ext cx="9245600" cy="5392737"/>
        </p:xfrm>
        <a:graphic>
          <a:graphicData uri="http://schemas.openxmlformats.org/presentationml/2006/ole">
            <mc:AlternateContent xmlns:mc="http://schemas.openxmlformats.org/markup-compatibility/2006">
              <mc:Choice xmlns:v="urn:schemas-microsoft-com:vml" Requires="v">
                <p:oleObj spid="_x0000_s328716" name="Chart" r:id="rId4" imgW="9248434" imgH="5401524" progId="Excel.Chart.8">
                  <p:embed/>
                </p:oleObj>
              </mc:Choice>
              <mc:Fallback>
                <p:oleObj name="Chart" r:id="rId4" imgW="9248434" imgH="5401524"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490663"/>
                        <a:ext cx="9245600" cy="5392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28708" name="TextBox 3"/>
          <p:cNvSpPr txBox="1">
            <a:spLocks noChangeArrowheads="1"/>
          </p:cNvSpPr>
          <p:nvPr/>
        </p:nvSpPr>
        <p:spPr bwMode="auto">
          <a:xfrm>
            <a:off x="0" y="114141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children under 5 and pregnant women age 15-49 </a:t>
            </a:r>
            <a:br>
              <a:rPr lang="en-US" altLang="en-US" sz="1800" i="1"/>
            </a:br>
            <a:r>
              <a:rPr lang="en-US" altLang="en-US" sz="1800" i="1"/>
              <a:t>who slept under an ITN the night before the survey</a:t>
            </a:r>
          </a:p>
        </p:txBody>
      </p:sp>
      <p:sp>
        <p:nvSpPr>
          <p:cNvPr id="328709" name="TextBox 4"/>
          <p:cNvSpPr txBox="1">
            <a:spLocks noChangeArrowheads="1"/>
          </p:cNvSpPr>
          <p:nvPr/>
        </p:nvSpPr>
        <p:spPr bwMode="auto">
          <a:xfrm>
            <a:off x="2879725" y="3582988"/>
            <a:ext cx="15430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b="1">
                <a:solidFill>
                  <a:schemeClr val="bg2"/>
                </a:solidFill>
              </a:rPr>
              <a:t>Children</a:t>
            </a:r>
          </a:p>
        </p:txBody>
      </p:sp>
      <p:sp>
        <p:nvSpPr>
          <p:cNvPr id="6" name="TextBox 5"/>
          <p:cNvSpPr txBox="1"/>
          <p:nvPr/>
        </p:nvSpPr>
        <p:spPr>
          <a:xfrm>
            <a:off x="3775075" y="3819525"/>
            <a:ext cx="2271713" cy="368300"/>
          </a:xfrm>
          <a:prstGeom prst="rect">
            <a:avLst/>
          </a:prstGeom>
          <a:noFill/>
        </p:spPr>
        <p:txBody>
          <a:bodyPr>
            <a:spAutoFit/>
          </a:bodyPr>
          <a:lstStyle/>
          <a:p>
            <a:pPr algn="ctr" eaLnBrk="1" fontAlgn="auto" hangingPunct="1">
              <a:spcBef>
                <a:spcPts val="0"/>
              </a:spcBef>
              <a:spcAft>
                <a:spcPts val="0"/>
              </a:spcAft>
              <a:defRPr/>
            </a:pPr>
            <a:r>
              <a:rPr lang="en-US" b="1" dirty="0">
                <a:solidFill>
                  <a:schemeClr val="accent1"/>
                </a:solidFill>
                <a:latin typeface="+mn-lt"/>
              </a:rPr>
              <a:t>Women</a:t>
            </a:r>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600200"/>
            <a:ext cx="8229600" cy="5257800"/>
          </a:xfrm>
        </p:spPr>
        <p:txBody>
          <a:bodyPr>
            <a:normAutofit/>
          </a:bodyPr>
          <a:lstStyle/>
          <a:p>
            <a:pPr marL="0" indent="0" algn="ctr">
              <a:lnSpc>
                <a:spcPct val="110000"/>
              </a:lnSpc>
              <a:spcBef>
                <a:spcPts val="0"/>
              </a:spcBef>
              <a:spcAft>
                <a:spcPts val="600"/>
              </a:spcAft>
              <a:buClr>
                <a:schemeClr val="tx1"/>
              </a:buClr>
              <a:buFont typeface="Arial" panose="020B0604020202020204" pitchFamily="34" charset="0"/>
              <a:buNone/>
              <a:defRPr/>
            </a:pPr>
            <a:r>
              <a:rPr lang="en-US" b="1" dirty="0">
                <a:solidFill>
                  <a:schemeClr val="tx2"/>
                </a:solidFill>
              </a:rPr>
              <a:t>6</a:t>
            </a:r>
            <a:r>
              <a:rPr lang="en-US" b="1" dirty="0" smtClean="0">
                <a:solidFill>
                  <a:schemeClr val="tx2"/>
                </a:solidFill>
              </a:rPr>
              <a:t>%</a:t>
            </a:r>
            <a:r>
              <a:rPr lang="en-US" dirty="0" smtClean="0">
                <a:solidFill>
                  <a:schemeClr val="tx2"/>
                </a:solidFill>
              </a:rPr>
              <a:t> </a:t>
            </a:r>
            <a:r>
              <a:rPr lang="en-US" dirty="0" smtClean="0"/>
              <a:t>of homes had their </a:t>
            </a:r>
            <a:r>
              <a:rPr lang="en-US" b="1" dirty="0" smtClean="0">
                <a:solidFill>
                  <a:schemeClr val="tx2"/>
                </a:solidFill>
              </a:rPr>
              <a:t>interior walls sprayed</a:t>
            </a:r>
            <a:r>
              <a:rPr lang="en-US" dirty="0" smtClean="0">
                <a:solidFill>
                  <a:schemeClr val="tx2"/>
                </a:solidFill>
              </a:rPr>
              <a:t> </a:t>
            </a:r>
            <a:r>
              <a:rPr lang="en-US" dirty="0" smtClean="0"/>
              <a:t>in the 12 months before the survey.</a:t>
            </a:r>
          </a:p>
          <a:p>
            <a:pPr>
              <a:lnSpc>
                <a:spcPct val="110000"/>
              </a:lnSpc>
              <a:spcBef>
                <a:spcPts val="0"/>
              </a:spcBef>
              <a:spcAft>
                <a:spcPts val="600"/>
              </a:spcAft>
              <a:buClr>
                <a:schemeClr val="tx1"/>
              </a:buClr>
              <a:defRPr/>
            </a:pPr>
            <a:endParaRPr lang="en-US" b="1" dirty="0">
              <a:solidFill>
                <a:schemeClr val="accent1"/>
              </a:solidFill>
            </a:endParaRPr>
          </a:p>
          <a:p>
            <a:pPr marL="0" indent="0" algn="ctr">
              <a:lnSpc>
                <a:spcPct val="110000"/>
              </a:lnSpc>
              <a:spcBef>
                <a:spcPts val="0"/>
              </a:spcBef>
              <a:spcAft>
                <a:spcPts val="600"/>
              </a:spcAft>
              <a:buClr>
                <a:schemeClr val="tx1"/>
              </a:buClr>
              <a:buFont typeface="Arial" panose="020B0604020202020204" pitchFamily="34" charset="0"/>
              <a:buNone/>
              <a:defRPr/>
            </a:pPr>
            <a:r>
              <a:rPr lang="en-US" b="1" dirty="0" smtClean="0">
                <a:solidFill>
                  <a:schemeClr val="tx2"/>
                </a:solidFill>
              </a:rPr>
              <a:t>66%</a:t>
            </a:r>
            <a:r>
              <a:rPr lang="en-US" dirty="0" smtClean="0">
                <a:solidFill>
                  <a:schemeClr val="tx2"/>
                </a:solidFill>
              </a:rPr>
              <a:t> </a:t>
            </a:r>
            <a:r>
              <a:rPr lang="en-US" dirty="0" smtClean="0"/>
              <a:t>of households have at</a:t>
            </a:r>
            <a:r>
              <a:rPr lang="en-US" dirty="0" smtClean="0">
                <a:solidFill>
                  <a:schemeClr val="tx2"/>
                </a:solidFill>
              </a:rPr>
              <a:t> </a:t>
            </a:r>
            <a:r>
              <a:rPr lang="en-US" b="1" dirty="0" smtClean="0">
                <a:solidFill>
                  <a:schemeClr val="tx2"/>
                </a:solidFill>
              </a:rPr>
              <a:t>least one ITN and/or IRS</a:t>
            </a:r>
            <a:r>
              <a:rPr lang="en-US" dirty="0" smtClean="0">
                <a:solidFill>
                  <a:schemeClr val="tx2"/>
                </a:solidFill>
              </a:rPr>
              <a:t> </a:t>
            </a:r>
            <a:r>
              <a:rPr lang="en-US" dirty="0" smtClean="0"/>
              <a:t>in the past 12 months.</a:t>
            </a:r>
          </a:p>
        </p:txBody>
      </p:sp>
      <p:sp>
        <p:nvSpPr>
          <p:cNvPr id="5" name="Title 1"/>
          <p:cNvSpPr txBox="1">
            <a:spLocks/>
          </p:cNvSpPr>
          <p:nvPr/>
        </p:nvSpPr>
        <p:spPr>
          <a:xfrm>
            <a:off x="0" y="0"/>
            <a:ext cx="9144000" cy="1325563"/>
          </a:xfrm>
          <a:prstGeom prst="rect">
            <a:avLst/>
          </a:prstGeom>
        </p:spPr>
        <p:txBody>
          <a:bodyPr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Indoor Residual Spraying (IRS)</a:t>
            </a:r>
            <a:endParaRPr lang="en-US" sz="4200" dirty="0">
              <a:latin typeface="+mn-lt"/>
            </a:endParaRPr>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8" name="Text Box 45"/>
          <p:cNvSpPr txBox="1">
            <a:spLocks noChangeArrowheads="1"/>
          </p:cNvSpPr>
          <p:nvPr/>
        </p:nvSpPr>
        <p:spPr bwMode="auto">
          <a:xfrm>
            <a:off x="12700" y="1295400"/>
            <a:ext cx="9144000" cy="369888"/>
          </a:xfrm>
          <a:prstGeom prst="rect">
            <a:avLst/>
          </a:prstGeom>
          <a:noFill/>
          <a:ln w="9525">
            <a:noFill/>
            <a:miter lim="800000"/>
            <a:headEnd/>
            <a:tailEnd/>
          </a:ln>
        </p:spPr>
        <p:txBody>
          <a:bodyPr>
            <a:spAutoFit/>
          </a:bodyPr>
          <a:lstStyle/>
          <a:p>
            <a:pPr algn="ctr">
              <a:spcBef>
                <a:spcPct val="50000"/>
              </a:spcBef>
              <a:defRPr/>
            </a:pPr>
            <a:r>
              <a:rPr lang="en-US" i="1" dirty="0">
                <a:latin typeface="+mn-lt"/>
              </a:rPr>
              <a:t>Percent of women age 15-49 with a live birth in the two years before the survey who:</a:t>
            </a:r>
          </a:p>
        </p:txBody>
      </p:sp>
      <p:sp>
        <p:nvSpPr>
          <p:cNvPr id="5" name="Title 1"/>
          <p:cNvSpPr txBox="1">
            <a:spLocks/>
          </p:cNvSpPr>
          <p:nvPr/>
        </p:nvSpPr>
        <p:spPr>
          <a:xfrm>
            <a:off x="0" y="0"/>
            <a:ext cx="9144000" cy="1325563"/>
          </a:xfrm>
          <a:prstGeom prst="rect">
            <a:avLst/>
          </a:prstGeom>
        </p:spPr>
        <p:txBody>
          <a:bodyPr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Intermittent Preventive Treatment </a:t>
            </a:r>
            <a:br>
              <a:rPr lang="en-US" sz="4200" dirty="0" smtClean="0">
                <a:latin typeface="+mn-lt"/>
              </a:rPr>
            </a:br>
            <a:r>
              <a:rPr lang="en-US" sz="4200" dirty="0" smtClean="0">
                <a:latin typeface="+mn-lt"/>
              </a:rPr>
              <a:t>during Pregnancy (</a:t>
            </a:r>
            <a:r>
              <a:rPr lang="en-US" sz="4200" dirty="0" err="1" smtClean="0">
                <a:latin typeface="+mn-lt"/>
              </a:rPr>
              <a:t>IPTp</a:t>
            </a:r>
            <a:r>
              <a:rPr lang="en-US" sz="4200" dirty="0" smtClean="0">
                <a:latin typeface="+mn-lt"/>
              </a:rPr>
              <a:t>) by Residence</a:t>
            </a:r>
            <a:endParaRPr lang="en-US" sz="4200" dirty="0">
              <a:latin typeface="+mn-lt"/>
            </a:endParaRPr>
          </a:p>
        </p:txBody>
      </p:sp>
      <p:graphicFrame>
        <p:nvGraphicFramePr>
          <p:cNvPr id="332804" name="Chart 1"/>
          <p:cNvGraphicFramePr>
            <a:graphicFrameLocks/>
          </p:cNvGraphicFramePr>
          <p:nvPr/>
        </p:nvGraphicFramePr>
        <p:xfrm>
          <a:off x="-50800" y="1549400"/>
          <a:ext cx="9245600" cy="5359400"/>
        </p:xfrm>
        <a:graphic>
          <a:graphicData uri="http://schemas.openxmlformats.org/presentationml/2006/ole">
            <mc:AlternateContent xmlns:mc="http://schemas.openxmlformats.org/markup-compatibility/2006">
              <mc:Choice xmlns:v="urn:schemas-microsoft-com:vml" Requires="v">
                <p:oleObj spid="_x0000_s332810" name="Chart" r:id="rId4" imgW="9254530" imgH="5364945" progId="Excel.Chart.8">
                  <p:embed/>
                </p:oleObj>
              </mc:Choice>
              <mc:Fallback>
                <p:oleObj name="Chart" r:id="rId4" imgW="9254530" imgH="5364945" progId="Excel.Chart.8">
                  <p:embed/>
                  <p:pic>
                    <p:nvPicPr>
                      <p:cNvPr id="0" name="Chart 1"/>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49400"/>
                        <a:ext cx="9245600" cy="535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334850" name="Text Box 45"/>
          <p:cNvSpPr txBox="1">
            <a:spLocks noChangeArrowheads="1"/>
          </p:cNvSpPr>
          <p:nvPr/>
        </p:nvSpPr>
        <p:spPr bwMode="auto">
          <a:xfrm>
            <a:off x="0" y="1077913"/>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50000"/>
              </a:spcBef>
              <a:buFontTx/>
              <a:buNone/>
            </a:pPr>
            <a:r>
              <a:rPr lang="en-US" altLang="en-US" sz="1800" i="1"/>
              <a:t>Percent of women age 15-49 with a live birth in the two years before the survey</a:t>
            </a:r>
          </a:p>
        </p:txBody>
      </p:sp>
      <p:sp>
        <p:nvSpPr>
          <p:cNvPr id="6" name="Title 1"/>
          <p:cNvSpPr txBox="1">
            <a:spLocks/>
          </p:cNvSpPr>
          <p:nvPr/>
        </p:nvSpPr>
        <p:spPr>
          <a:xfrm>
            <a:off x="0" y="0"/>
            <a:ext cx="9144000" cy="1325563"/>
          </a:xfrm>
          <a:prstGeom prst="rect">
            <a:avLst/>
          </a:prstGeom>
        </p:spPr>
        <p:txBody>
          <a:bodyPr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Trends in </a:t>
            </a:r>
            <a:r>
              <a:rPr lang="en-US" sz="4200" dirty="0" err="1" smtClean="0">
                <a:latin typeface="+mn-lt"/>
              </a:rPr>
              <a:t>IPTp</a:t>
            </a:r>
            <a:endParaRPr lang="en-US" sz="4200" dirty="0">
              <a:latin typeface="+mn-lt"/>
            </a:endParaRPr>
          </a:p>
        </p:txBody>
      </p:sp>
      <p:graphicFrame>
        <p:nvGraphicFramePr>
          <p:cNvPr id="334852" name="Content Placeholder 10"/>
          <p:cNvGraphicFramePr>
            <a:graphicFrameLocks/>
          </p:cNvGraphicFramePr>
          <p:nvPr/>
        </p:nvGraphicFramePr>
        <p:xfrm>
          <a:off x="-50800" y="1397000"/>
          <a:ext cx="9245600" cy="5511800"/>
        </p:xfrm>
        <a:graphic>
          <a:graphicData uri="http://schemas.openxmlformats.org/presentationml/2006/ole">
            <mc:AlternateContent xmlns:mc="http://schemas.openxmlformats.org/markup-compatibility/2006">
              <mc:Choice xmlns:v="urn:schemas-microsoft-com:vml" Requires="v">
                <p:oleObj spid="_x0000_s334858" name="Chart" r:id="rId4" imgW="9254530" imgH="5517358" progId="Excel.Chart.8">
                  <p:embed/>
                </p:oleObj>
              </mc:Choice>
              <mc:Fallback>
                <p:oleObj name="Chart" r:id="rId4" imgW="9254530" imgH="5517358"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397000"/>
                        <a:ext cx="9245600" cy="551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9" name="Content Placeholder 2"/>
          <p:cNvSpPr txBox="1">
            <a:spLocks/>
          </p:cNvSpPr>
          <p:nvPr/>
        </p:nvSpPr>
        <p:spPr bwMode="auto">
          <a:xfrm>
            <a:off x="252413" y="1628775"/>
            <a:ext cx="3976687" cy="418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Malaria prevention</a:t>
            </a:r>
          </a:p>
          <a:p>
            <a:pPr eaLnBrk="1" hangingPunct="1">
              <a:lnSpc>
                <a:spcPct val="110000"/>
              </a:lnSpc>
              <a:spcBef>
                <a:spcPct val="0"/>
              </a:spcBef>
              <a:spcAft>
                <a:spcPts val="600"/>
              </a:spcAft>
              <a:buClr>
                <a:schemeClr val="tx1"/>
              </a:buClr>
            </a:pPr>
            <a:r>
              <a:rPr lang="en-GB" altLang="en-US" sz="2800" b="1">
                <a:solidFill>
                  <a:schemeClr val="tx2"/>
                </a:solidFill>
              </a:rPr>
              <a:t>Case management of fever in children</a:t>
            </a:r>
          </a:p>
          <a:p>
            <a:pPr eaLnBrk="1" hangingPunct="1">
              <a:lnSpc>
                <a:spcPct val="110000"/>
              </a:lnSpc>
              <a:spcBef>
                <a:spcPct val="0"/>
              </a:spcBef>
              <a:spcAft>
                <a:spcPts val="600"/>
              </a:spcAft>
              <a:buClr>
                <a:schemeClr val="tx1"/>
              </a:buClr>
            </a:pPr>
            <a:r>
              <a:rPr lang="en-GB" altLang="en-US" sz="2800"/>
              <a:t>Low haemoglobin and malaria prevalence</a:t>
            </a:r>
          </a:p>
          <a:p>
            <a:pPr eaLnBrk="1" hangingPunct="1">
              <a:lnSpc>
                <a:spcPct val="110000"/>
              </a:lnSpc>
              <a:spcBef>
                <a:spcPct val="0"/>
              </a:spcBef>
              <a:spcAft>
                <a:spcPts val="600"/>
              </a:spcAft>
              <a:buClr>
                <a:schemeClr val="tx1"/>
              </a:buClr>
            </a:pPr>
            <a:r>
              <a:rPr lang="en-GB" altLang="en-US" sz="2800"/>
              <a:t>Knowledge and communication</a:t>
            </a:r>
          </a:p>
        </p:txBody>
      </p:sp>
    </p:spTree>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itle 1"/>
          <p:cNvSpPr>
            <a:spLocks noGrp="1"/>
          </p:cNvSpPr>
          <p:nvPr>
            <p:ph type="title"/>
          </p:nvPr>
        </p:nvSpPr>
        <p:spPr/>
        <p:txBody>
          <a:bodyPr/>
          <a:lstStyle/>
          <a:p>
            <a:pPr eaLnBrk="1" hangingPunct="1"/>
            <a:r>
              <a:rPr lang="en-US" altLang="en-US" smtClean="0"/>
              <a:t>Fever in Children</a:t>
            </a:r>
          </a:p>
        </p:txBody>
      </p:sp>
      <p:sp>
        <p:nvSpPr>
          <p:cNvPr id="338947" name="Content Placeholder 2"/>
          <p:cNvSpPr>
            <a:spLocks noGrp="1"/>
          </p:cNvSpPr>
          <p:nvPr>
            <p:ph idx="1"/>
          </p:nvPr>
        </p:nvSpPr>
        <p:spPr>
          <a:xfrm>
            <a:off x="496888" y="1611313"/>
            <a:ext cx="8208962" cy="4565650"/>
          </a:xfrm>
        </p:spPr>
        <p:txBody>
          <a:bodyPr/>
          <a:lstStyle/>
          <a:p>
            <a:pPr marL="0" indent="0" eaLnBrk="1" hangingPunct="1">
              <a:lnSpc>
                <a:spcPct val="120000"/>
              </a:lnSpc>
              <a:spcBef>
                <a:spcPct val="0"/>
              </a:spcBef>
              <a:spcAft>
                <a:spcPts val="600"/>
              </a:spcAft>
              <a:buClr>
                <a:schemeClr val="tx1"/>
              </a:buClr>
              <a:buFont typeface="Arial" panose="020B0604020202020204" pitchFamily="34" charset="0"/>
              <a:buNone/>
            </a:pPr>
            <a:r>
              <a:rPr lang="en-GB" altLang="en-US" smtClean="0"/>
              <a:t>In the 2 weeks before the survey, </a:t>
            </a:r>
            <a:r>
              <a:rPr lang="en-GB" altLang="en-US" b="1" smtClean="0">
                <a:solidFill>
                  <a:schemeClr val="tx2"/>
                </a:solidFill>
              </a:rPr>
              <a:t>18% </a:t>
            </a:r>
            <a:r>
              <a:rPr lang="en-GB" altLang="en-US" smtClean="0"/>
              <a:t>of children under 5 had a</a:t>
            </a:r>
            <a:r>
              <a:rPr lang="en-GB" altLang="en-US" b="1" smtClean="0"/>
              <a:t> </a:t>
            </a:r>
            <a:r>
              <a:rPr lang="en-GB" altLang="en-US" b="1" smtClean="0">
                <a:solidFill>
                  <a:schemeClr val="tx2"/>
                </a:solidFill>
              </a:rPr>
              <a:t>fever</a:t>
            </a:r>
            <a:r>
              <a:rPr lang="en-GB" altLang="en-US" smtClean="0"/>
              <a:t>.</a:t>
            </a:r>
          </a:p>
          <a:p>
            <a:pPr lvl="1" eaLnBrk="1" hangingPunct="1">
              <a:lnSpc>
                <a:spcPct val="120000"/>
              </a:lnSpc>
              <a:spcBef>
                <a:spcPct val="0"/>
              </a:spcBef>
              <a:spcAft>
                <a:spcPts val="600"/>
              </a:spcAft>
              <a:buClr>
                <a:schemeClr val="tx1"/>
              </a:buClr>
            </a:pPr>
            <a:r>
              <a:rPr lang="en-GB" altLang="en-US" b="1" smtClean="0">
                <a:solidFill>
                  <a:schemeClr val="tx2"/>
                </a:solidFill>
              </a:rPr>
              <a:t>80%</a:t>
            </a:r>
            <a:r>
              <a:rPr lang="en-GB" altLang="en-US" smtClean="0">
                <a:solidFill>
                  <a:schemeClr val="tx2"/>
                </a:solidFill>
              </a:rPr>
              <a:t> </a:t>
            </a:r>
            <a:r>
              <a:rPr lang="en-GB" altLang="en-US" smtClean="0"/>
              <a:t>were taken to a health facility or provider for </a:t>
            </a:r>
            <a:r>
              <a:rPr lang="en-GB" altLang="en-US" b="1" smtClean="0">
                <a:solidFill>
                  <a:schemeClr val="tx2"/>
                </a:solidFill>
              </a:rPr>
              <a:t>advice or treatment</a:t>
            </a:r>
            <a:r>
              <a:rPr lang="en-GB" altLang="en-US" smtClean="0"/>
              <a:t>.</a:t>
            </a:r>
          </a:p>
          <a:p>
            <a:pPr lvl="1" eaLnBrk="1" hangingPunct="1">
              <a:lnSpc>
                <a:spcPct val="120000"/>
              </a:lnSpc>
              <a:spcBef>
                <a:spcPct val="0"/>
              </a:spcBef>
              <a:spcAft>
                <a:spcPts val="600"/>
              </a:spcAft>
              <a:buClr>
                <a:schemeClr val="tx1"/>
              </a:buClr>
            </a:pPr>
            <a:r>
              <a:rPr lang="en-GB" altLang="en-US" b="1" smtClean="0">
                <a:solidFill>
                  <a:schemeClr val="tx2"/>
                </a:solidFill>
              </a:rPr>
              <a:t>36%</a:t>
            </a:r>
            <a:r>
              <a:rPr lang="en-GB" altLang="en-US" smtClean="0">
                <a:solidFill>
                  <a:schemeClr val="tx2"/>
                </a:solidFill>
              </a:rPr>
              <a:t> </a:t>
            </a:r>
            <a:r>
              <a:rPr lang="en-GB" altLang="en-US" smtClean="0"/>
              <a:t>had a </a:t>
            </a:r>
            <a:r>
              <a:rPr lang="en-GB" altLang="en-US" b="1" smtClean="0">
                <a:solidFill>
                  <a:schemeClr val="tx2"/>
                </a:solidFill>
              </a:rPr>
              <a:t>blood taken from finger or heel for testing</a:t>
            </a:r>
            <a:r>
              <a:rPr lang="en-GB" altLang="en-US" smtClean="0"/>
              <a:t>.</a:t>
            </a:r>
          </a:p>
          <a:p>
            <a:pPr lvl="1" eaLnBrk="1" hangingPunct="1">
              <a:lnSpc>
                <a:spcPct val="120000"/>
              </a:lnSpc>
              <a:spcBef>
                <a:spcPct val="0"/>
              </a:spcBef>
              <a:spcAft>
                <a:spcPts val="600"/>
              </a:spcAft>
              <a:buClr>
                <a:schemeClr val="tx1"/>
              </a:buClr>
            </a:pPr>
            <a:r>
              <a:rPr lang="en-GB" altLang="en-US" b="1" smtClean="0">
                <a:solidFill>
                  <a:schemeClr val="tx2"/>
                </a:solidFill>
              </a:rPr>
              <a:t>51%</a:t>
            </a:r>
            <a:r>
              <a:rPr lang="en-GB" altLang="en-US" smtClean="0">
                <a:solidFill>
                  <a:schemeClr val="tx2"/>
                </a:solidFill>
              </a:rPr>
              <a:t> </a:t>
            </a:r>
            <a:r>
              <a:rPr lang="en-GB" altLang="en-US" smtClean="0"/>
              <a:t>were given </a:t>
            </a:r>
            <a:r>
              <a:rPr lang="en-GB" altLang="en-US" b="1" smtClean="0">
                <a:solidFill>
                  <a:schemeClr val="tx2"/>
                </a:solidFill>
              </a:rPr>
              <a:t>antimalarial drugs</a:t>
            </a:r>
            <a:r>
              <a:rPr lang="en-GB" altLang="en-US" smtClean="0"/>
              <a:t>.</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7" name="Content Placeholder 2"/>
          <p:cNvSpPr txBox="1">
            <a:spLocks/>
          </p:cNvSpPr>
          <p:nvPr/>
        </p:nvSpPr>
        <p:spPr bwMode="auto">
          <a:xfrm>
            <a:off x="0" y="1058863"/>
            <a:ext cx="4572000" cy="535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b="1">
                <a:solidFill>
                  <a:schemeClr val="tx2"/>
                </a:solidFill>
              </a:rPr>
              <a:t>Household Characteristics</a:t>
            </a:r>
          </a:p>
          <a:p>
            <a:pPr lvl="1" eaLnBrk="1" hangingPunct="1">
              <a:lnSpc>
                <a:spcPct val="110000"/>
              </a:lnSpc>
              <a:spcBef>
                <a:spcPct val="0"/>
              </a:spcBef>
              <a:spcAft>
                <a:spcPts val="600"/>
              </a:spcAft>
              <a:buClr>
                <a:schemeClr val="tx1"/>
              </a:buClr>
            </a:pPr>
            <a:r>
              <a:rPr lang="en-GB" altLang="en-US" sz="2400" b="1">
                <a:solidFill>
                  <a:schemeClr val="tx2"/>
                </a:solidFill>
              </a:rPr>
              <a:t>Water and sanitation</a:t>
            </a:r>
          </a:p>
          <a:p>
            <a:pPr lvl="1" eaLnBrk="1" hangingPunct="1">
              <a:lnSpc>
                <a:spcPct val="110000"/>
              </a:lnSpc>
              <a:spcBef>
                <a:spcPct val="0"/>
              </a:spcBef>
              <a:spcAft>
                <a:spcPts val="600"/>
              </a:spcAft>
              <a:buClr>
                <a:schemeClr val="tx1"/>
              </a:buClr>
            </a:pPr>
            <a:r>
              <a:rPr lang="en-GB" altLang="en-US" sz="2400" b="1">
                <a:solidFill>
                  <a:schemeClr val="tx2"/>
                </a:solidFill>
              </a:rPr>
              <a:t>Electricity</a:t>
            </a:r>
          </a:p>
          <a:p>
            <a:pPr lvl="1" eaLnBrk="1" hangingPunct="1">
              <a:lnSpc>
                <a:spcPct val="110000"/>
              </a:lnSpc>
              <a:spcBef>
                <a:spcPct val="0"/>
              </a:spcBef>
              <a:spcAft>
                <a:spcPts val="600"/>
              </a:spcAft>
              <a:buClr>
                <a:schemeClr val="tx1"/>
              </a:buClr>
            </a:pPr>
            <a:r>
              <a:rPr lang="en-GB" altLang="en-US" sz="2400" b="1">
                <a:solidFill>
                  <a:schemeClr val="tx2"/>
                </a:solidFill>
              </a:rPr>
              <a:t>Ownership of goods</a:t>
            </a:r>
          </a:p>
          <a:p>
            <a:pPr lvl="1" eaLnBrk="1" hangingPunct="1">
              <a:lnSpc>
                <a:spcPct val="110000"/>
              </a:lnSpc>
              <a:spcBef>
                <a:spcPct val="0"/>
              </a:spcBef>
              <a:spcAft>
                <a:spcPts val="600"/>
              </a:spcAft>
              <a:buClr>
                <a:schemeClr val="tx1"/>
              </a:buClr>
            </a:pPr>
            <a:r>
              <a:rPr lang="en-GB" altLang="en-US" sz="2400" b="1">
                <a:solidFill>
                  <a:schemeClr val="tx2"/>
                </a:solidFill>
              </a:rPr>
              <a:t>Wealth</a:t>
            </a:r>
          </a:p>
          <a:p>
            <a:pPr eaLnBrk="1" hangingPunct="1">
              <a:lnSpc>
                <a:spcPct val="110000"/>
              </a:lnSpc>
              <a:spcBef>
                <a:spcPct val="0"/>
              </a:spcBef>
              <a:spcAft>
                <a:spcPts val="600"/>
              </a:spcAft>
              <a:buClr>
                <a:schemeClr val="tx1"/>
              </a:buClr>
            </a:pPr>
            <a:r>
              <a:rPr lang="en-GB" altLang="en-US" sz="2800"/>
              <a:t>Respondent Characteristics</a:t>
            </a:r>
          </a:p>
          <a:p>
            <a:pPr lvl="1" eaLnBrk="1" hangingPunct="1">
              <a:lnSpc>
                <a:spcPct val="110000"/>
              </a:lnSpc>
              <a:spcBef>
                <a:spcPct val="0"/>
              </a:spcBef>
              <a:spcAft>
                <a:spcPts val="600"/>
              </a:spcAft>
              <a:buClr>
                <a:schemeClr val="tx1"/>
              </a:buClr>
            </a:pPr>
            <a:r>
              <a:rPr lang="en-GB" altLang="en-US" sz="2400"/>
              <a:t>Education</a:t>
            </a:r>
          </a:p>
          <a:p>
            <a:pPr lvl="1" eaLnBrk="1" hangingPunct="1">
              <a:lnSpc>
                <a:spcPct val="110000"/>
              </a:lnSpc>
              <a:spcBef>
                <a:spcPct val="0"/>
              </a:spcBef>
              <a:spcAft>
                <a:spcPts val="600"/>
              </a:spcAft>
              <a:buClr>
                <a:schemeClr val="tx1"/>
              </a:buClr>
            </a:pPr>
            <a:r>
              <a:rPr lang="en-GB" altLang="en-US" sz="2400"/>
              <a:t>Mass media</a:t>
            </a:r>
          </a:p>
          <a:p>
            <a:pPr lvl="1" eaLnBrk="1" hangingPunct="1">
              <a:lnSpc>
                <a:spcPct val="110000"/>
              </a:lnSpc>
              <a:spcBef>
                <a:spcPct val="0"/>
              </a:spcBef>
              <a:spcAft>
                <a:spcPts val="600"/>
              </a:spcAft>
              <a:buClr>
                <a:schemeClr val="tx1"/>
              </a:buClr>
            </a:pPr>
            <a:r>
              <a:rPr lang="en-GB" altLang="en-US" sz="2400"/>
              <a:t>Employment and occupation</a:t>
            </a:r>
          </a:p>
        </p:txBody>
      </p:sp>
    </p:spTree>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4" name="Title 1"/>
          <p:cNvSpPr>
            <a:spLocks noGrp="1"/>
          </p:cNvSpPr>
          <p:nvPr>
            <p:ph type="title"/>
          </p:nvPr>
        </p:nvSpPr>
        <p:spPr/>
        <p:txBody>
          <a:bodyPr/>
          <a:lstStyle/>
          <a:p>
            <a:pPr eaLnBrk="1" hangingPunct="1"/>
            <a:r>
              <a:rPr lang="en-US" altLang="en-US" smtClean="0"/>
              <a:t>Type of Antimalarial Drug by Children </a:t>
            </a:r>
          </a:p>
        </p:txBody>
      </p:sp>
      <p:graphicFrame>
        <p:nvGraphicFramePr>
          <p:cNvPr id="340995" name="Content Placeholder 10"/>
          <p:cNvGraphicFramePr>
            <a:graphicFrameLocks noGrp="1"/>
          </p:cNvGraphicFramePr>
          <p:nvPr>
            <p:ph idx="1"/>
          </p:nvPr>
        </p:nvGraphicFramePr>
        <p:xfrm>
          <a:off x="577850" y="1517650"/>
          <a:ext cx="7988300" cy="5013325"/>
        </p:xfrm>
        <a:graphic>
          <a:graphicData uri="http://schemas.openxmlformats.org/presentationml/2006/ole">
            <mc:AlternateContent xmlns:mc="http://schemas.openxmlformats.org/markup-compatibility/2006">
              <mc:Choice xmlns:v="urn:schemas-microsoft-com:vml" Requires="v">
                <p:oleObj spid="_x0000_s341002" name="Chart" r:id="rId4" imgW="7998645" imgH="5023539" progId="Excel.Chart.8">
                  <p:embed/>
                </p:oleObj>
              </mc:Choice>
              <mc:Fallback>
                <p:oleObj name="Chart" r:id="rId4" imgW="7998645" imgH="5023539"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17650"/>
                        <a:ext cx="7988300" cy="5013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40996" name="TextBox 3"/>
          <p:cNvSpPr txBox="1">
            <a:spLocks noChangeArrowheads="1"/>
          </p:cNvSpPr>
          <p:nvPr/>
        </p:nvSpPr>
        <p:spPr bwMode="auto">
          <a:xfrm>
            <a:off x="0" y="1069975"/>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Among children under 5 with fever in the 2 weeks before the survey </a:t>
            </a:r>
            <a:br>
              <a:rPr lang="en-US" altLang="en-US" sz="1800" i="1"/>
            </a:br>
            <a:r>
              <a:rPr lang="en-US" altLang="en-US" sz="1800" i="1"/>
              <a:t>who took an antimalarial, percent who took a type of antimalarial drug</a:t>
            </a:r>
          </a:p>
        </p:txBody>
      </p:sp>
    </p:spTree>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3" name="Content Placeholder 2"/>
          <p:cNvSpPr txBox="1">
            <a:spLocks/>
          </p:cNvSpPr>
          <p:nvPr/>
        </p:nvSpPr>
        <p:spPr bwMode="auto">
          <a:xfrm>
            <a:off x="252413" y="1628775"/>
            <a:ext cx="3976687" cy="418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Malaria prevention</a:t>
            </a:r>
          </a:p>
          <a:p>
            <a:pPr eaLnBrk="1" hangingPunct="1">
              <a:lnSpc>
                <a:spcPct val="110000"/>
              </a:lnSpc>
              <a:spcBef>
                <a:spcPct val="0"/>
              </a:spcBef>
              <a:spcAft>
                <a:spcPts val="600"/>
              </a:spcAft>
              <a:buClr>
                <a:schemeClr val="tx1"/>
              </a:buClr>
            </a:pPr>
            <a:r>
              <a:rPr lang="en-GB" altLang="en-US" sz="2800"/>
              <a:t>Case management of fever in children</a:t>
            </a:r>
          </a:p>
          <a:p>
            <a:pPr eaLnBrk="1" hangingPunct="1">
              <a:lnSpc>
                <a:spcPct val="110000"/>
              </a:lnSpc>
              <a:spcBef>
                <a:spcPct val="0"/>
              </a:spcBef>
              <a:spcAft>
                <a:spcPts val="600"/>
              </a:spcAft>
              <a:buClr>
                <a:schemeClr val="tx1"/>
              </a:buClr>
            </a:pPr>
            <a:r>
              <a:rPr lang="en-GB" altLang="en-US" sz="2800" b="1">
                <a:solidFill>
                  <a:schemeClr val="tx2"/>
                </a:solidFill>
              </a:rPr>
              <a:t>Low haemoglobin and malaria prevalence</a:t>
            </a:r>
          </a:p>
          <a:p>
            <a:pPr eaLnBrk="1" hangingPunct="1">
              <a:lnSpc>
                <a:spcPct val="110000"/>
              </a:lnSpc>
              <a:spcBef>
                <a:spcPct val="0"/>
              </a:spcBef>
              <a:spcAft>
                <a:spcPts val="600"/>
              </a:spcAft>
              <a:buClr>
                <a:schemeClr val="tx1"/>
              </a:buClr>
            </a:pPr>
            <a:r>
              <a:rPr lang="en-GB" altLang="en-US" sz="2800"/>
              <a:t>Knowledge and communication</a:t>
            </a:r>
          </a:p>
        </p:txBody>
      </p:sp>
    </p:spTree>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45090" name="Content Placeholder 3"/>
          <p:cNvGraphicFramePr>
            <a:graphicFrameLocks noGrp="1"/>
          </p:cNvGraphicFramePr>
          <p:nvPr>
            <p:ph idx="1"/>
          </p:nvPr>
        </p:nvGraphicFramePr>
        <p:xfrm>
          <a:off x="406400" y="1549400"/>
          <a:ext cx="8331200" cy="5359400"/>
        </p:xfrm>
        <a:graphic>
          <a:graphicData uri="http://schemas.openxmlformats.org/presentationml/2006/ole">
            <mc:AlternateContent xmlns:mc="http://schemas.openxmlformats.org/markup-compatibility/2006">
              <mc:Choice xmlns:v="urn:schemas-microsoft-com:vml" Requires="v">
                <p:oleObj spid="_x0000_s345098" name="Chart" r:id="rId4" imgW="8340051" imgH="5364945" progId="Excel.Chart.8">
                  <p:embed/>
                </p:oleObj>
              </mc:Choice>
              <mc:Fallback>
                <p:oleObj name="Chart" r:id="rId4" imgW="8340051" imgH="5364945" progId="Excel.Chart.8">
                  <p:embed/>
                  <p:pic>
                    <p:nvPicPr>
                      <p:cNvPr id="0" name="Content Placeholder 3"/>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549400"/>
                        <a:ext cx="8331200" cy="535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 name="TextBox 4"/>
          <p:cNvSpPr txBox="1"/>
          <p:nvPr/>
        </p:nvSpPr>
        <p:spPr>
          <a:xfrm>
            <a:off x="0" y="1143000"/>
            <a:ext cx="9144000" cy="369888"/>
          </a:xfrm>
          <a:prstGeom prst="rect">
            <a:avLst/>
          </a:prstGeom>
          <a:noFill/>
        </p:spPr>
        <p:txBody>
          <a:bodyPr>
            <a:spAutoFit/>
          </a:bodyPr>
          <a:lstStyle/>
          <a:p>
            <a:pPr algn="ctr">
              <a:defRPr/>
            </a:pPr>
            <a:r>
              <a:rPr lang="en-US" i="1" dirty="0">
                <a:latin typeface="+mn-lt"/>
              </a:rPr>
              <a:t>Percent of eligible children age 6-59 months tested for:</a:t>
            </a:r>
          </a:p>
        </p:txBody>
      </p:sp>
      <p:sp>
        <p:nvSpPr>
          <p:cNvPr id="7" name="Title 1"/>
          <p:cNvSpPr txBox="1">
            <a:spLocks/>
          </p:cNvSpPr>
          <p:nvPr/>
        </p:nvSpPr>
        <p:spPr>
          <a:xfrm>
            <a:off x="0" y="6350"/>
            <a:ext cx="9144000" cy="1325563"/>
          </a:xfrm>
          <a:prstGeom prst="rect">
            <a:avLst/>
          </a:prstGeom>
        </p:spPr>
        <p:txBody>
          <a:bodyPr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Testing Coverage Rates</a:t>
            </a:r>
            <a:endParaRPr lang="en-US" sz="4200" dirty="0">
              <a:latin typeface="+mn-lt"/>
            </a:endParaRPr>
          </a:p>
        </p:txBody>
      </p:sp>
    </p:spTree>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5882"/>
          </a:schemeClr>
        </a:solidFill>
        <a:effectLst/>
      </p:bgPr>
    </p:bg>
    <p:spTree>
      <p:nvGrpSpPr>
        <p:cNvPr id="1" name=""/>
        <p:cNvGrpSpPr/>
        <p:nvPr/>
      </p:nvGrpSpPr>
      <p:grpSpPr>
        <a:xfrm>
          <a:off x="0" y="0"/>
          <a:ext cx="0" cy="0"/>
          <a:chOff x="0" y="0"/>
          <a:chExt cx="0" cy="0"/>
        </a:xfrm>
      </p:grpSpPr>
      <p:graphicFrame>
        <p:nvGraphicFramePr>
          <p:cNvPr id="347138" name="Object 3"/>
          <p:cNvGraphicFramePr>
            <a:graphicFrameLocks noGrp="1" noChangeAspect="1"/>
          </p:cNvGraphicFramePr>
          <p:nvPr>
            <p:ph sz="half" idx="4294967295"/>
          </p:nvPr>
        </p:nvGraphicFramePr>
        <p:xfrm>
          <a:off x="427038" y="1458913"/>
          <a:ext cx="8331200" cy="5221287"/>
        </p:xfrm>
        <a:graphic>
          <a:graphicData uri="http://schemas.openxmlformats.org/presentationml/2006/ole">
            <mc:AlternateContent xmlns:mc="http://schemas.openxmlformats.org/markup-compatibility/2006">
              <mc:Choice xmlns:v="urn:schemas-microsoft-com:vml" Requires="v">
                <p:oleObj spid="_x0000_s347147" name="Chart" r:id="rId4" imgW="8333954" imgH="5224725" progId="Excel.Chart.8">
                  <p:embed/>
                </p:oleObj>
              </mc:Choice>
              <mc:Fallback>
                <p:oleObj name="Chart" r:id="rId4" imgW="8333954" imgH="5224725" progId="Excel.Chart.8">
                  <p:embed/>
                  <p:pic>
                    <p:nvPicPr>
                      <p:cNvPr id="0"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458913"/>
                        <a:ext cx="8331200" cy="5221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47139" name="Text Box 5"/>
          <p:cNvSpPr txBox="1">
            <a:spLocks noChangeArrowheads="1"/>
          </p:cNvSpPr>
          <p:nvPr/>
        </p:nvSpPr>
        <p:spPr bwMode="auto">
          <a:xfrm>
            <a:off x="1270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50000"/>
              </a:spcBef>
              <a:buFontTx/>
              <a:buNone/>
            </a:pPr>
            <a:r>
              <a:rPr lang="en-US" altLang="en-US" sz="1800" i="1"/>
              <a:t>Percent of children age 6-59 months with haemoglobin lower than 8.0 g/dl</a:t>
            </a:r>
          </a:p>
        </p:txBody>
      </p:sp>
      <p:sp>
        <p:nvSpPr>
          <p:cNvPr id="36870" name="TextBox 6"/>
          <p:cNvSpPr txBox="1">
            <a:spLocks noChangeArrowheads="1"/>
          </p:cNvSpPr>
          <p:nvPr/>
        </p:nvSpPr>
        <p:spPr bwMode="auto">
          <a:xfrm>
            <a:off x="3048000" y="6480175"/>
            <a:ext cx="3048000" cy="381000"/>
          </a:xfrm>
          <a:prstGeom prst="rect">
            <a:avLst/>
          </a:prstGeom>
          <a:noFill/>
          <a:ln w="9525">
            <a:noFill/>
            <a:miter lim="800000"/>
            <a:headEnd/>
            <a:tailEnd/>
          </a:ln>
        </p:spPr>
        <p:txBody>
          <a:bodyPr>
            <a:spAutoFit/>
          </a:bodyPr>
          <a:lstStyle/>
          <a:p>
            <a:pPr algn="ctr">
              <a:defRPr/>
            </a:pPr>
            <a:r>
              <a:rPr lang="en-US" b="1" dirty="0">
                <a:latin typeface="+mn-lt"/>
              </a:rPr>
              <a:t>Age in months</a:t>
            </a:r>
          </a:p>
        </p:txBody>
      </p:sp>
      <p:sp>
        <p:nvSpPr>
          <p:cNvPr id="6" name="Title 1"/>
          <p:cNvSpPr txBox="1">
            <a:spLocks/>
          </p:cNvSpPr>
          <p:nvPr/>
        </p:nvSpPr>
        <p:spPr>
          <a:xfrm>
            <a:off x="0" y="0"/>
            <a:ext cx="9144000" cy="1325563"/>
          </a:xfrm>
          <a:prstGeom prst="rect">
            <a:avLst/>
          </a:prstGeom>
        </p:spPr>
        <p:txBody>
          <a:bodyPr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Prevalence of Low </a:t>
            </a:r>
            <a:r>
              <a:rPr lang="en-US" sz="4200" dirty="0" err="1" smtClean="0">
                <a:latin typeface="+mn-lt"/>
              </a:rPr>
              <a:t>Haemoglobin</a:t>
            </a:r>
            <a:r>
              <a:rPr lang="en-US" sz="4200" dirty="0" smtClean="0">
                <a:latin typeface="+mn-lt"/>
              </a:rPr>
              <a:t> </a:t>
            </a:r>
            <a:br>
              <a:rPr lang="en-US" sz="4200" dirty="0" smtClean="0">
                <a:latin typeface="+mn-lt"/>
              </a:rPr>
            </a:br>
            <a:r>
              <a:rPr lang="en-US" sz="4200" dirty="0" smtClean="0">
                <a:latin typeface="+mn-lt"/>
              </a:rPr>
              <a:t>in Children by Age</a:t>
            </a:r>
            <a:endParaRPr lang="en-US" sz="4200" dirty="0">
              <a:latin typeface="+mn-lt"/>
            </a:endParaRPr>
          </a:p>
        </p:txBody>
      </p:sp>
    </p:spTree>
  </p:cSld>
  <p:clrMapOvr>
    <a:masterClrMapping/>
  </p:clrMapOvr>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6" name="Title 1"/>
          <p:cNvSpPr>
            <a:spLocks noGrp="1"/>
          </p:cNvSpPr>
          <p:nvPr>
            <p:ph type="title"/>
          </p:nvPr>
        </p:nvSpPr>
        <p:spPr/>
        <p:txBody>
          <a:bodyPr/>
          <a:lstStyle/>
          <a:p>
            <a:pPr eaLnBrk="1" hangingPunct="1"/>
            <a:r>
              <a:rPr lang="en-US" altLang="en-US" sz="4000" smtClean="0"/>
              <a:t>Prevalence of Low Haemoglobin in Children     			by Region</a:t>
            </a:r>
            <a:endParaRPr lang="en-US" altLang="en-US" smtClean="0"/>
          </a:p>
        </p:txBody>
      </p:sp>
      <p:sp>
        <p:nvSpPr>
          <p:cNvPr id="349187"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5%</a:t>
            </a:r>
          </a:p>
        </p:txBody>
      </p:sp>
      <p:grpSp>
        <p:nvGrpSpPr>
          <p:cNvPr id="349188" name="Group 4"/>
          <p:cNvGrpSpPr>
            <a:grpSpLocks noChangeAspect="1"/>
          </p:cNvGrpSpPr>
          <p:nvPr/>
        </p:nvGrpSpPr>
        <p:grpSpPr bwMode="auto">
          <a:xfrm>
            <a:off x="1514475" y="908050"/>
            <a:ext cx="6119813" cy="5953125"/>
            <a:chOff x="806" y="449"/>
            <a:chExt cx="3944" cy="3837"/>
          </a:xfrm>
        </p:grpSpPr>
        <p:sp>
          <p:nvSpPr>
            <p:cNvPr id="349230"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49231"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tx2"/>
            </a:solidFill>
            <a:ln w="9525">
              <a:solidFill>
                <a:schemeClr val="bg1">
                  <a:alpha val="94901"/>
                </a:schemeClr>
              </a:solidFill>
              <a:round/>
              <a:headEnd/>
              <a:tailEnd/>
            </a:ln>
          </p:spPr>
          <p:txBody>
            <a:bodyPr/>
            <a:lstStyle/>
            <a:p>
              <a:endParaRPr lang="en-US"/>
            </a:p>
          </p:txBody>
        </p:sp>
        <p:sp>
          <p:nvSpPr>
            <p:cNvPr id="105"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349233"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49234"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79" name="Freeform 10"/>
            <p:cNvSpPr>
              <a:spLocks/>
            </p:cNvSpPr>
            <p:nvPr/>
          </p:nvSpPr>
          <p:spPr bwMode="auto">
            <a:xfrm>
              <a:off x="1125" y="2552"/>
              <a:ext cx="799" cy="786"/>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alpha val="50000"/>
              </a:schemeClr>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349236"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tx2"/>
            </a:solidFill>
            <a:ln w="9525">
              <a:solidFill>
                <a:schemeClr val="bg1">
                  <a:alpha val="94901"/>
                </a:schemeClr>
              </a:solidFill>
              <a:round/>
              <a:headEnd/>
              <a:tailEnd/>
            </a:ln>
          </p:spPr>
          <p:txBody>
            <a:bodyPr/>
            <a:lstStyle/>
            <a:p>
              <a:endParaRPr lang="en-US"/>
            </a:p>
          </p:txBody>
        </p:sp>
        <p:sp>
          <p:nvSpPr>
            <p:cNvPr id="110"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349238"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39"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49240"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41"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42"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43"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49244"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45"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19" name="Freeform 21"/>
            <p:cNvSpPr>
              <a:spLocks/>
            </p:cNvSpPr>
            <p:nvPr/>
          </p:nvSpPr>
          <p:spPr bwMode="auto">
            <a:xfrm>
              <a:off x="1627" y="1238"/>
              <a:ext cx="921"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71 w 909"/>
                <a:gd name="T13" fmla="*/ 65 h 402"/>
                <a:gd name="T14" fmla="*/ 505 w 909"/>
                <a:gd name="T15" fmla="*/ 82 h 402"/>
                <a:gd name="T16" fmla="*/ 567 w 909"/>
                <a:gd name="T17" fmla="*/ 70 h 402"/>
                <a:gd name="T18" fmla="*/ 604 w 909"/>
                <a:gd name="T19" fmla="*/ 40 h 402"/>
                <a:gd name="T20" fmla="*/ 646 w 909"/>
                <a:gd name="T21" fmla="*/ 33 h 402"/>
                <a:gd name="T22" fmla="*/ 682 w 909"/>
                <a:gd name="T23" fmla="*/ 52 h 402"/>
                <a:gd name="T24" fmla="*/ 710 w 909"/>
                <a:gd name="T25" fmla="*/ 92 h 402"/>
                <a:gd name="T26" fmla="*/ 731 w 909"/>
                <a:gd name="T27" fmla="*/ 123 h 402"/>
                <a:gd name="T28" fmla="*/ 758 w 909"/>
                <a:gd name="T29" fmla="*/ 116 h 402"/>
                <a:gd name="T30" fmla="*/ 787 w 909"/>
                <a:gd name="T31" fmla="*/ 109 h 402"/>
                <a:gd name="T32" fmla="*/ 814 w 909"/>
                <a:gd name="T33" fmla="*/ 124 h 402"/>
                <a:gd name="T34" fmla="*/ 849 w 909"/>
                <a:gd name="T35" fmla="*/ 147 h 402"/>
                <a:gd name="T36" fmla="*/ 853 w 909"/>
                <a:gd name="T37" fmla="*/ 173 h 402"/>
                <a:gd name="T38" fmla="*/ 862 w 909"/>
                <a:gd name="T39" fmla="*/ 207 h 402"/>
                <a:gd name="T40" fmla="*/ 886 w 909"/>
                <a:gd name="T41" fmla="*/ 233 h 402"/>
                <a:gd name="T42" fmla="*/ 904 w 909"/>
                <a:gd name="T43" fmla="*/ 265 h 402"/>
                <a:gd name="T44" fmla="*/ 900 w 909"/>
                <a:gd name="T45" fmla="*/ 303 h 402"/>
                <a:gd name="T46" fmla="*/ 863 w 909"/>
                <a:gd name="T47" fmla="*/ 299 h 402"/>
                <a:gd name="T48" fmla="*/ 818 w 909"/>
                <a:gd name="T49" fmla="*/ 293 h 402"/>
                <a:gd name="T50" fmla="*/ 798 w 909"/>
                <a:gd name="T51" fmla="*/ 274 h 402"/>
                <a:gd name="T52" fmla="*/ 773 w 909"/>
                <a:gd name="T53" fmla="*/ 268 h 402"/>
                <a:gd name="T54" fmla="*/ 748 w 909"/>
                <a:gd name="T55" fmla="*/ 264 h 402"/>
                <a:gd name="T56" fmla="*/ 703 w 909"/>
                <a:gd name="T57" fmla="*/ 260 h 402"/>
                <a:gd name="T58" fmla="*/ 687 w 909"/>
                <a:gd name="T59" fmla="*/ 244 h 402"/>
                <a:gd name="T60" fmla="*/ 661 w 909"/>
                <a:gd name="T61" fmla="*/ 249 h 402"/>
                <a:gd name="T62" fmla="*/ 623 w 909"/>
                <a:gd name="T63" fmla="*/ 252 h 402"/>
                <a:gd name="T64" fmla="*/ 593 w 909"/>
                <a:gd name="T65" fmla="*/ 251 h 402"/>
                <a:gd name="T66" fmla="*/ 559 w 909"/>
                <a:gd name="T67" fmla="*/ 260 h 402"/>
                <a:gd name="T68" fmla="*/ 537 w 909"/>
                <a:gd name="T69" fmla="*/ 271 h 402"/>
                <a:gd name="T70" fmla="*/ 501 w 909"/>
                <a:gd name="T71" fmla="*/ 275 h 402"/>
                <a:gd name="T72" fmla="*/ 471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278591"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92" name="Freeform 23"/>
            <p:cNvSpPr>
              <a:spLocks/>
            </p:cNvSpPr>
            <p:nvPr/>
          </p:nvSpPr>
          <p:spPr bwMode="auto">
            <a:xfrm>
              <a:off x="2609" y="3389"/>
              <a:ext cx="132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tx2"/>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349250"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49251"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solidFill>
            <a:ln w="9525">
              <a:solidFill>
                <a:schemeClr val="bg1"/>
              </a:solidFill>
              <a:round/>
              <a:headEnd/>
              <a:tailEnd/>
            </a:ln>
          </p:spPr>
          <p:txBody>
            <a:bodyPr/>
            <a:lstStyle/>
            <a:p>
              <a:endParaRPr lang="en-US"/>
            </a:p>
          </p:txBody>
        </p:sp>
        <p:sp>
          <p:nvSpPr>
            <p:cNvPr id="125" name="Freeform 27"/>
            <p:cNvSpPr>
              <a:spLocks/>
            </p:cNvSpPr>
            <p:nvPr/>
          </p:nvSpPr>
          <p:spPr bwMode="auto">
            <a:xfrm>
              <a:off x="2925" y="2166"/>
              <a:ext cx="1139"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alpha val="50000"/>
              </a:schemeClr>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349253" name="Freeform 28"/>
            <p:cNvSpPr>
              <a:spLocks/>
            </p:cNvSpPr>
            <p:nvPr/>
          </p:nvSpPr>
          <p:spPr bwMode="auto">
            <a:xfrm>
              <a:off x="993" y="1928"/>
              <a:ext cx="1018" cy="954"/>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54"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55" name="Freeform 30"/>
            <p:cNvSpPr>
              <a:spLocks noEditPoints="1"/>
            </p:cNvSpPr>
            <p:nvPr/>
          </p:nvSpPr>
          <p:spPr bwMode="auto">
            <a:xfrm>
              <a:off x="4436" y="1938"/>
              <a:ext cx="104" cy="116"/>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56"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57" name="Freeform 32"/>
            <p:cNvSpPr>
              <a:spLocks/>
            </p:cNvSpPr>
            <p:nvPr/>
          </p:nvSpPr>
          <p:spPr bwMode="auto">
            <a:xfrm>
              <a:off x="4331" y="2244"/>
              <a:ext cx="112" cy="164"/>
            </a:xfrm>
            <a:custGeom>
              <a:avLst/>
              <a:gdLst>
                <a:gd name="T0" fmla="*/ 49 w 111"/>
                <a:gd name="T1" fmla="*/ 8 h 163"/>
                <a:gd name="T2" fmla="*/ 68 w 111"/>
                <a:gd name="T3" fmla="*/ 15 h 163"/>
                <a:gd name="T4" fmla="*/ 69 w 111"/>
                <a:gd name="T5" fmla="*/ 18 h 163"/>
                <a:gd name="T6" fmla="*/ 68 w 111"/>
                <a:gd name="T7" fmla="*/ 31 h 163"/>
                <a:gd name="T8" fmla="*/ 67 w 111"/>
                <a:gd name="T9" fmla="*/ 44 h 163"/>
                <a:gd name="T10" fmla="*/ 72 w 111"/>
                <a:gd name="T11" fmla="*/ 50 h 163"/>
                <a:gd name="T12" fmla="*/ 67 w 111"/>
                <a:gd name="T13" fmla="*/ 57 h 163"/>
                <a:gd name="T14" fmla="*/ 53 w 111"/>
                <a:gd name="T15" fmla="*/ 63 h 163"/>
                <a:gd name="T16" fmla="*/ 54 w 111"/>
                <a:gd name="T17" fmla="*/ 61 h 163"/>
                <a:gd name="T18" fmla="*/ 71 w 111"/>
                <a:gd name="T19" fmla="*/ 60 h 163"/>
                <a:gd name="T20" fmla="*/ 78 w 111"/>
                <a:gd name="T21" fmla="*/ 64 h 163"/>
                <a:gd name="T22" fmla="*/ 80 w 111"/>
                <a:gd name="T23" fmla="*/ 65 h 163"/>
                <a:gd name="T24" fmla="*/ 83 w 111"/>
                <a:gd name="T25" fmla="*/ 61 h 163"/>
                <a:gd name="T26" fmla="*/ 84 w 111"/>
                <a:gd name="T27" fmla="*/ 56 h 163"/>
                <a:gd name="T28" fmla="*/ 87 w 111"/>
                <a:gd name="T29" fmla="*/ 60 h 163"/>
                <a:gd name="T30" fmla="*/ 91 w 111"/>
                <a:gd name="T31" fmla="*/ 63 h 163"/>
                <a:gd name="T32" fmla="*/ 95 w 111"/>
                <a:gd name="T33" fmla="*/ 64 h 163"/>
                <a:gd name="T34" fmla="*/ 98 w 111"/>
                <a:gd name="T35" fmla="*/ 60 h 163"/>
                <a:gd name="T36" fmla="*/ 95 w 111"/>
                <a:gd name="T37" fmla="*/ 50 h 163"/>
                <a:gd name="T38" fmla="*/ 90 w 111"/>
                <a:gd name="T39" fmla="*/ 42 h 163"/>
                <a:gd name="T40" fmla="*/ 94 w 111"/>
                <a:gd name="T41" fmla="*/ 38 h 163"/>
                <a:gd name="T42" fmla="*/ 101 w 111"/>
                <a:gd name="T43" fmla="*/ 46 h 163"/>
                <a:gd name="T44" fmla="*/ 105 w 111"/>
                <a:gd name="T45" fmla="*/ 57 h 163"/>
                <a:gd name="T46" fmla="*/ 106 w 111"/>
                <a:gd name="T47" fmla="*/ 76 h 163"/>
                <a:gd name="T48" fmla="*/ 106 w 111"/>
                <a:gd name="T49" fmla="*/ 102 h 163"/>
                <a:gd name="T50" fmla="*/ 110 w 111"/>
                <a:gd name="T51" fmla="*/ 117 h 163"/>
                <a:gd name="T52" fmla="*/ 114 w 111"/>
                <a:gd name="T53" fmla="*/ 128 h 163"/>
                <a:gd name="T54" fmla="*/ 120 w 111"/>
                <a:gd name="T55" fmla="*/ 137 h 163"/>
                <a:gd name="T56" fmla="*/ 120 w 111"/>
                <a:gd name="T57" fmla="*/ 151 h 163"/>
                <a:gd name="T58" fmla="*/ 116 w 111"/>
                <a:gd name="T59" fmla="*/ 162 h 163"/>
                <a:gd name="T60" fmla="*/ 107 w 111"/>
                <a:gd name="T61" fmla="*/ 169 h 163"/>
                <a:gd name="T62" fmla="*/ 98 w 111"/>
                <a:gd name="T63" fmla="*/ 174 h 163"/>
                <a:gd name="T64" fmla="*/ 88 w 111"/>
                <a:gd name="T65" fmla="*/ 171 h 163"/>
                <a:gd name="T66" fmla="*/ 80 w 111"/>
                <a:gd name="T67" fmla="*/ 163 h 163"/>
                <a:gd name="T68" fmla="*/ 78 w 111"/>
                <a:gd name="T69" fmla="*/ 155 h 163"/>
                <a:gd name="T70" fmla="*/ 72 w 111"/>
                <a:gd name="T71" fmla="*/ 147 h 163"/>
                <a:gd name="T72" fmla="*/ 69 w 111"/>
                <a:gd name="T73" fmla="*/ 136 h 163"/>
                <a:gd name="T74" fmla="*/ 68 w 111"/>
                <a:gd name="T75" fmla="*/ 125 h 163"/>
                <a:gd name="T76" fmla="*/ 52 w 111"/>
                <a:gd name="T77" fmla="*/ 114 h 163"/>
                <a:gd name="T78" fmla="*/ 68 w 111"/>
                <a:gd name="T79" fmla="*/ 105 h 163"/>
                <a:gd name="T80" fmla="*/ 50 w 111"/>
                <a:gd name="T81" fmla="*/ 114 h 163"/>
                <a:gd name="T82" fmla="*/ 42 w 111"/>
                <a:gd name="T83" fmla="*/ 112 h 163"/>
                <a:gd name="T84" fmla="*/ 48 w 111"/>
                <a:gd name="T85" fmla="*/ 121 h 163"/>
                <a:gd name="T86" fmla="*/ 53 w 111"/>
                <a:gd name="T87" fmla="*/ 131 h 163"/>
                <a:gd name="T88" fmla="*/ 50 w 111"/>
                <a:gd name="T89" fmla="*/ 140 h 163"/>
                <a:gd name="T90" fmla="*/ 48 w 111"/>
                <a:gd name="T91" fmla="*/ 139 h 163"/>
                <a:gd name="T92" fmla="*/ 42 w 111"/>
                <a:gd name="T93" fmla="*/ 131 h 163"/>
                <a:gd name="T94" fmla="*/ 39 w 111"/>
                <a:gd name="T95" fmla="*/ 118 h 163"/>
                <a:gd name="T96" fmla="*/ 38 w 111"/>
                <a:gd name="T97" fmla="*/ 118 h 163"/>
                <a:gd name="T98" fmla="*/ 30 w 111"/>
                <a:gd name="T99" fmla="*/ 110 h 163"/>
                <a:gd name="T100" fmla="*/ 27 w 111"/>
                <a:gd name="T101" fmla="*/ 108 h 163"/>
                <a:gd name="T102" fmla="*/ 23 w 111"/>
                <a:gd name="T103" fmla="*/ 97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49258"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49259"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tx2"/>
            </a:solidFill>
            <a:ln w="9525">
              <a:solidFill>
                <a:schemeClr val="bg1">
                  <a:alpha val="94901"/>
                </a:schemeClr>
              </a:solidFill>
              <a:round/>
              <a:headEnd/>
              <a:tailEnd/>
            </a:ln>
          </p:spPr>
          <p:txBody>
            <a:bodyPr/>
            <a:lstStyle/>
            <a:p>
              <a:endParaRPr lang="en-US"/>
            </a:p>
          </p:txBody>
        </p:sp>
      </p:grpSp>
      <p:sp>
        <p:nvSpPr>
          <p:cNvPr id="349189"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a:p>
            <a:pPr algn="ctr">
              <a:lnSpc>
                <a:spcPct val="100000"/>
              </a:lnSpc>
              <a:spcBef>
                <a:spcPct val="0"/>
              </a:spcBef>
              <a:buFontTx/>
              <a:buNone/>
            </a:pPr>
            <a:r>
              <a:rPr lang="en-US" altLang="en-US" sz="1800">
                <a:solidFill>
                  <a:schemeClr val="bg1"/>
                </a:solidFill>
              </a:rPr>
              <a:t>7%</a:t>
            </a:r>
          </a:p>
        </p:txBody>
      </p:sp>
      <p:sp>
        <p:nvSpPr>
          <p:cNvPr id="349190"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a:p>
            <a:pPr>
              <a:lnSpc>
                <a:spcPct val="100000"/>
              </a:lnSpc>
              <a:spcBef>
                <a:spcPct val="0"/>
              </a:spcBef>
              <a:buFontTx/>
              <a:buNone/>
            </a:pPr>
            <a:r>
              <a:rPr lang="en-US" altLang="en-US" sz="1800">
                <a:solidFill>
                  <a:schemeClr val="bg1"/>
                </a:solidFill>
              </a:rPr>
              <a:t>   8%</a:t>
            </a:r>
          </a:p>
        </p:txBody>
      </p:sp>
      <p:sp>
        <p:nvSpPr>
          <p:cNvPr id="349191"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Kagera</a:t>
            </a:r>
          </a:p>
          <a:p>
            <a:pPr>
              <a:lnSpc>
                <a:spcPct val="100000"/>
              </a:lnSpc>
              <a:spcBef>
                <a:spcPct val="0"/>
              </a:spcBef>
              <a:buFontTx/>
              <a:buNone/>
            </a:pPr>
            <a:r>
              <a:rPr lang="en-US" altLang="en-US" sz="1800">
                <a:solidFill>
                  <a:schemeClr val="bg1"/>
                </a:solidFill>
              </a:rPr>
              <a:t>5%</a:t>
            </a:r>
          </a:p>
        </p:txBody>
      </p:sp>
      <p:sp>
        <p:nvSpPr>
          <p:cNvPr id="349192"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2%</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49194"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a:p>
            <a:pPr>
              <a:lnSpc>
                <a:spcPct val="100000"/>
              </a:lnSpc>
              <a:spcBef>
                <a:spcPct val="0"/>
              </a:spcBef>
              <a:buFontTx/>
              <a:buNone/>
            </a:pPr>
            <a:r>
              <a:rPr lang="en-US" altLang="en-US" sz="1800">
                <a:solidFill>
                  <a:schemeClr val="bg1"/>
                </a:solidFill>
              </a:rPr>
              <a:t>4%</a:t>
            </a:r>
          </a:p>
        </p:txBody>
      </p:sp>
      <p:sp>
        <p:nvSpPr>
          <p:cNvPr id="349195"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a:p>
            <a:pPr>
              <a:lnSpc>
                <a:spcPct val="100000"/>
              </a:lnSpc>
              <a:spcBef>
                <a:spcPct val="0"/>
              </a:spcBef>
              <a:buFontTx/>
              <a:buNone/>
            </a:pPr>
            <a:r>
              <a:rPr lang="en-US" altLang="en-US" sz="1800">
                <a:solidFill>
                  <a:schemeClr val="bg1"/>
                </a:solidFill>
              </a:rPr>
              <a:t>        7%</a:t>
            </a:r>
          </a:p>
        </p:txBody>
      </p:sp>
      <p:sp>
        <p:nvSpPr>
          <p:cNvPr id="349196"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a:p>
            <a:pPr>
              <a:lnSpc>
                <a:spcPct val="100000"/>
              </a:lnSpc>
              <a:spcBef>
                <a:spcPct val="0"/>
              </a:spcBef>
              <a:buFontTx/>
              <a:buNone/>
            </a:pPr>
            <a:r>
              <a:rPr lang="en-US" altLang="en-US" sz="1800">
                <a:solidFill>
                  <a:schemeClr val="bg1"/>
                </a:solidFill>
              </a:rPr>
              <a:t>    7%</a:t>
            </a:r>
          </a:p>
        </p:txBody>
      </p:sp>
      <p:sp>
        <p:nvSpPr>
          <p:cNvPr id="349197" name="TextBox 141"/>
          <p:cNvSpPr txBox="1">
            <a:spLocks noChangeArrowheads="1"/>
          </p:cNvSpPr>
          <p:nvPr/>
        </p:nvSpPr>
        <p:spPr bwMode="auto">
          <a:xfrm>
            <a:off x="61753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a:p>
            <a:pPr algn="ctr">
              <a:lnSpc>
                <a:spcPct val="100000"/>
              </a:lnSpc>
              <a:spcBef>
                <a:spcPct val="0"/>
              </a:spcBef>
              <a:buFontTx/>
              <a:buNone/>
            </a:pPr>
            <a:r>
              <a:rPr lang="en-US" altLang="en-US" sz="1800">
                <a:solidFill>
                  <a:schemeClr val="bg1"/>
                </a:solidFill>
              </a:rPr>
              <a:t>4%</a:t>
            </a:r>
          </a:p>
        </p:txBody>
      </p:sp>
      <p:sp>
        <p:nvSpPr>
          <p:cNvPr id="349198" name="TextBox 142"/>
          <p:cNvSpPr txBox="1">
            <a:spLocks noChangeArrowheads="1"/>
          </p:cNvSpPr>
          <p:nvPr/>
        </p:nvSpPr>
        <p:spPr bwMode="auto">
          <a:xfrm>
            <a:off x="6246813" y="3757613"/>
            <a:ext cx="8350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Pwa-</a:t>
            </a:r>
          </a:p>
          <a:p>
            <a:pPr>
              <a:lnSpc>
                <a:spcPct val="100000"/>
              </a:lnSpc>
              <a:spcBef>
                <a:spcPct val="0"/>
              </a:spcBef>
              <a:buFontTx/>
              <a:buNone/>
            </a:pPr>
            <a:r>
              <a:rPr lang="en-US" altLang="en-US" sz="1800"/>
              <a:t>     ni</a:t>
            </a:r>
          </a:p>
          <a:p>
            <a:pPr algn="ctr">
              <a:lnSpc>
                <a:spcPct val="100000"/>
              </a:lnSpc>
              <a:spcBef>
                <a:spcPct val="0"/>
              </a:spcBef>
              <a:buFontTx/>
              <a:buNone/>
            </a:pPr>
            <a:r>
              <a:rPr lang="en-US" altLang="en-US" sz="1800"/>
              <a:t>2%</a:t>
            </a:r>
          </a:p>
        </p:txBody>
      </p:sp>
      <p:sp>
        <p:nvSpPr>
          <p:cNvPr id="349199"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Dodoma3%</a:t>
            </a:r>
          </a:p>
          <a:p>
            <a:pPr>
              <a:lnSpc>
                <a:spcPct val="100000"/>
              </a:lnSpc>
              <a:spcBef>
                <a:spcPct val="0"/>
              </a:spcBef>
              <a:buFontTx/>
              <a:buNone/>
            </a:pPr>
            <a:endParaRPr lang="en-US" altLang="en-US" sz="1800">
              <a:solidFill>
                <a:schemeClr val="bg1"/>
              </a:solidFill>
            </a:endParaRPr>
          </a:p>
        </p:txBody>
      </p:sp>
      <p:sp>
        <p:nvSpPr>
          <p:cNvPr id="349200"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Singida</a:t>
            </a:r>
          </a:p>
          <a:p>
            <a:pPr algn="ctr">
              <a:lnSpc>
                <a:spcPct val="100000"/>
              </a:lnSpc>
              <a:spcBef>
                <a:spcPct val="0"/>
              </a:spcBef>
              <a:buFontTx/>
              <a:buNone/>
            </a:pPr>
            <a:r>
              <a:rPr lang="en-US" altLang="en-US" sz="1800"/>
              <a:t>1%</a:t>
            </a:r>
          </a:p>
        </p:txBody>
      </p:sp>
      <p:sp>
        <p:nvSpPr>
          <p:cNvPr id="349201"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Tabora</a:t>
            </a:r>
          </a:p>
          <a:p>
            <a:pPr algn="ctr">
              <a:lnSpc>
                <a:spcPct val="100000"/>
              </a:lnSpc>
              <a:spcBef>
                <a:spcPct val="0"/>
              </a:spcBef>
              <a:buFontTx/>
              <a:buNone/>
            </a:pPr>
            <a:r>
              <a:rPr lang="en-US" altLang="en-US" sz="1800">
                <a:solidFill>
                  <a:schemeClr val="bg1"/>
                </a:solidFill>
              </a:rPr>
              <a:t>6%</a:t>
            </a:r>
          </a:p>
        </p:txBody>
      </p:sp>
      <p:sp>
        <p:nvSpPr>
          <p:cNvPr id="349202" name="TextBox 146"/>
          <p:cNvSpPr txBox="1">
            <a:spLocks noChangeArrowheads="1"/>
          </p:cNvSpPr>
          <p:nvPr/>
        </p:nvSpPr>
        <p:spPr bwMode="auto">
          <a:xfrm>
            <a:off x="2859088" y="2171700"/>
            <a:ext cx="15621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10%</a:t>
            </a:r>
          </a:p>
        </p:txBody>
      </p:sp>
      <p:sp>
        <p:nvSpPr>
          <p:cNvPr id="349203"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9%</a:t>
            </a:r>
          </a:p>
        </p:txBody>
      </p:sp>
      <p:sp>
        <p:nvSpPr>
          <p:cNvPr id="349204"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11%</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349206" name="TextBox 150"/>
          <p:cNvSpPr txBox="1">
            <a:spLocks noChangeArrowheads="1"/>
          </p:cNvSpPr>
          <p:nvPr/>
        </p:nvSpPr>
        <p:spPr bwMode="auto">
          <a:xfrm>
            <a:off x="7254875" y="3883025"/>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2%</a:t>
            </a:r>
          </a:p>
        </p:txBody>
      </p:sp>
      <p:sp>
        <p:nvSpPr>
          <p:cNvPr id="349207" name="TextBox 151"/>
          <p:cNvSpPr txBox="1">
            <a:spLocks noChangeArrowheads="1"/>
          </p:cNvSpPr>
          <p:nvPr/>
        </p:nvSpPr>
        <p:spPr bwMode="auto">
          <a:xfrm>
            <a:off x="7158038" y="3332163"/>
            <a:ext cx="25257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3%</a:t>
            </a:r>
          </a:p>
        </p:txBody>
      </p:sp>
      <p:sp>
        <p:nvSpPr>
          <p:cNvPr id="349208" name="TextBox 152"/>
          <p:cNvSpPr txBox="1">
            <a:spLocks noChangeArrowheads="1"/>
          </p:cNvSpPr>
          <p:nvPr/>
        </p:nvSpPr>
        <p:spPr bwMode="auto">
          <a:xfrm>
            <a:off x="7131050" y="2722563"/>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 Kaskazini Pemba 6%</a:t>
            </a:r>
          </a:p>
        </p:txBody>
      </p:sp>
      <p:sp>
        <p:nvSpPr>
          <p:cNvPr id="349209" name="TextBox 153"/>
          <p:cNvSpPr txBox="1">
            <a:spLocks noChangeArrowheads="1"/>
          </p:cNvSpPr>
          <p:nvPr/>
        </p:nvSpPr>
        <p:spPr bwMode="auto">
          <a:xfrm>
            <a:off x="7134225" y="3646488"/>
            <a:ext cx="2144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2%</a:t>
            </a:r>
          </a:p>
        </p:txBody>
      </p:sp>
      <p:sp>
        <p:nvSpPr>
          <p:cNvPr id="349210" name="TextBox 154"/>
          <p:cNvSpPr txBox="1">
            <a:spLocks noChangeArrowheads="1"/>
          </p:cNvSpPr>
          <p:nvPr/>
        </p:nvSpPr>
        <p:spPr bwMode="auto">
          <a:xfrm>
            <a:off x="7456488" y="3025775"/>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6%</a:t>
            </a:r>
          </a:p>
        </p:txBody>
      </p:sp>
      <p:cxnSp>
        <p:nvCxnSpPr>
          <p:cNvPr id="156" name="Straight Connector 155"/>
          <p:cNvCxnSpPr/>
          <p:nvPr/>
        </p:nvCxnSpPr>
        <p:spPr>
          <a:xfrm flipV="1">
            <a:off x="7262813" y="3048000"/>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p:nvPr/>
        </p:nvCxnSpPr>
        <p:spPr>
          <a:xfrm flipV="1">
            <a:off x="7248525" y="3260725"/>
            <a:ext cx="247650" cy="38100"/>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349208" idx="1"/>
            <a:endCxn id="349208" idx="1"/>
          </p:cNvCxnSpPr>
          <p:nvPr/>
        </p:nvCxnSpPr>
        <p:spPr>
          <a:xfrm>
            <a:off x="7131050" y="2908300"/>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7019925" y="3608388"/>
            <a:ext cx="142875" cy="34925"/>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a:stCxn id="349258" idx="7"/>
          </p:cNvCxnSpPr>
          <p:nvPr/>
        </p:nvCxnSpPr>
        <p:spPr>
          <a:xfrm>
            <a:off x="6983413" y="3754438"/>
            <a:ext cx="249237" cy="6350"/>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349217"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2%</a:t>
            </a:r>
          </a:p>
        </p:txBody>
      </p:sp>
      <p:cxnSp>
        <p:nvCxnSpPr>
          <p:cNvPr id="163" name="Straight Connector 162"/>
          <p:cNvCxnSpPr/>
          <p:nvPr/>
        </p:nvCxnSpPr>
        <p:spPr>
          <a:xfrm>
            <a:off x="7086600" y="4252913"/>
            <a:ext cx="227013" cy="123825"/>
          </a:xfrm>
          <a:prstGeom prst="line">
            <a:avLst/>
          </a:prstGeom>
        </p:spPr>
        <p:style>
          <a:lnRef idx="1">
            <a:schemeClr val="dk1"/>
          </a:lnRef>
          <a:fillRef idx="0">
            <a:schemeClr val="dk1"/>
          </a:fillRef>
          <a:effectRef idx="0">
            <a:schemeClr val="dk1"/>
          </a:effectRef>
          <a:fontRef idx="minor">
            <a:schemeClr val="tx1"/>
          </a:fontRef>
        </p:style>
      </p:cxnSp>
      <p:sp>
        <p:nvSpPr>
          <p:cNvPr id="349219"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a:p>
            <a:pPr algn="ctr">
              <a:lnSpc>
                <a:spcPct val="100000"/>
              </a:lnSpc>
              <a:spcBef>
                <a:spcPct val="0"/>
              </a:spcBef>
              <a:buFontTx/>
              <a:buNone/>
            </a:pPr>
            <a:r>
              <a:rPr lang="en-US" altLang="en-US" sz="1800">
                <a:solidFill>
                  <a:schemeClr val="bg1"/>
                </a:solidFill>
              </a:rPr>
              <a:t>5%</a:t>
            </a:r>
          </a:p>
        </p:txBody>
      </p:sp>
      <p:sp>
        <p:nvSpPr>
          <p:cNvPr id="349220" name="TextBox 164"/>
          <p:cNvSpPr txBox="1">
            <a:spLocks noChangeArrowheads="1"/>
          </p:cNvSpPr>
          <p:nvPr/>
        </p:nvSpPr>
        <p:spPr bwMode="auto">
          <a:xfrm>
            <a:off x="3084513" y="4402138"/>
            <a:ext cx="11699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Mbeya</a:t>
            </a:r>
          </a:p>
          <a:p>
            <a:pPr algn="ctr">
              <a:lnSpc>
                <a:spcPct val="100000"/>
              </a:lnSpc>
              <a:spcBef>
                <a:spcPct val="0"/>
              </a:spcBef>
              <a:buFontTx/>
              <a:buNone/>
            </a:pPr>
            <a:r>
              <a:rPr lang="en-US" altLang="en-US" sz="1800"/>
              <a:t>1%</a:t>
            </a:r>
          </a:p>
        </p:txBody>
      </p:sp>
      <p:sp>
        <p:nvSpPr>
          <p:cNvPr id="349221"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Rukwa</a:t>
            </a:r>
          </a:p>
          <a:p>
            <a:pPr algn="r">
              <a:lnSpc>
                <a:spcPct val="100000"/>
              </a:lnSpc>
              <a:spcBef>
                <a:spcPct val="0"/>
              </a:spcBef>
              <a:buFontTx/>
              <a:buNone/>
            </a:pPr>
            <a:r>
              <a:rPr lang="en-US" altLang="en-US" sz="1800"/>
              <a:t>2%</a:t>
            </a:r>
          </a:p>
        </p:txBody>
      </p:sp>
      <p:sp>
        <p:nvSpPr>
          <p:cNvPr id="349222"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Iringa</a:t>
            </a:r>
          </a:p>
          <a:p>
            <a:pPr algn="ctr">
              <a:lnSpc>
                <a:spcPct val="100000"/>
              </a:lnSpc>
              <a:spcBef>
                <a:spcPct val="0"/>
              </a:spcBef>
              <a:buFontTx/>
              <a:buNone/>
            </a:pPr>
            <a:r>
              <a:rPr lang="en-US" altLang="en-US" sz="1800"/>
              <a:t>1%</a:t>
            </a:r>
          </a:p>
        </p:txBody>
      </p:sp>
      <p:sp>
        <p:nvSpPr>
          <p:cNvPr id="349223"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Njombe</a:t>
            </a:r>
          </a:p>
          <a:p>
            <a:pPr>
              <a:lnSpc>
                <a:spcPct val="100000"/>
              </a:lnSpc>
              <a:spcBef>
                <a:spcPct val="0"/>
              </a:spcBef>
              <a:buFontTx/>
              <a:buNone/>
            </a:pPr>
            <a:r>
              <a:rPr lang="en-US" altLang="en-US" sz="1800"/>
              <a:t>&lt;1%</a:t>
            </a:r>
          </a:p>
        </p:txBody>
      </p:sp>
      <p:sp>
        <p:nvSpPr>
          <p:cNvPr id="349224"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Moro-</a:t>
            </a:r>
          </a:p>
          <a:p>
            <a:pPr>
              <a:lnSpc>
                <a:spcPct val="100000"/>
              </a:lnSpc>
              <a:spcBef>
                <a:spcPct val="0"/>
              </a:spcBef>
              <a:buFontTx/>
              <a:buNone/>
            </a:pPr>
            <a:r>
              <a:rPr lang="en-US" altLang="en-US" sz="1800"/>
              <a:t>goro</a:t>
            </a:r>
          </a:p>
          <a:p>
            <a:pPr>
              <a:lnSpc>
                <a:spcPct val="100000"/>
              </a:lnSpc>
              <a:spcBef>
                <a:spcPct val="0"/>
              </a:spcBef>
              <a:buFontTx/>
              <a:buNone/>
            </a:pPr>
            <a:r>
              <a:rPr lang="en-US" altLang="en-US" sz="1800"/>
              <a:t>1%</a:t>
            </a:r>
          </a:p>
        </p:txBody>
      </p:sp>
      <p:sp>
        <p:nvSpPr>
          <p:cNvPr id="349225"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Lindi</a:t>
            </a:r>
          </a:p>
          <a:p>
            <a:pPr algn="ctr">
              <a:lnSpc>
                <a:spcPct val="100000"/>
              </a:lnSpc>
              <a:spcBef>
                <a:spcPct val="0"/>
              </a:spcBef>
              <a:buFontTx/>
              <a:buNone/>
            </a:pPr>
            <a:r>
              <a:rPr lang="en-US" altLang="en-US" sz="1800">
                <a:solidFill>
                  <a:schemeClr val="bg1"/>
                </a:solidFill>
              </a:rPr>
              <a:t>3%</a:t>
            </a:r>
          </a:p>
        </p:txBody>
      </p:sp>
      <p:sp>
        <p:nvSpPr>
          <p:cNvPr id="349226"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Ruvuma</a:t>
            </a:r>
          </a:p>
          <a:p>
            <a:pPr algn="ctr">
              <a:lnSpc>
                <a:spcPct val="100000"/>
              </a:lnSpc>
              <a:spcBef>
                <a:spcPct val="0"/>
              </a:spcBef>
              <a:buFontTx/>
              <a:buNone/>
            </a:pPr>
            <a:r>
              <a:rPr lang="en-US" altLang="en-US" sz="1800">
                <a:solidFill>
                  <a:schemeClr val="bg1"/>
                </a:solidFill>
              </a:rPr>
              <a:t>3%</a:t>
            </a:r>
          </a:p>
        </p:txBody>
      </p:sp>
      <p:sp>
        <p:nvSpPr>
          <p:cNvPr id="349227"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4%</a:t>
            </a:r>
          </a:p>
        </p:txBody>
      </p:sp>
      <p:cxnSp>
        <p:nvCxnSpPr>
          <p:cNvPr id="173" name="Straight Connector 172"/>
          <p:cNvCxnSpPr/>
          <p:nvPr/>
        </p:nvCxnSpPr>
        <p:spPr>
          <a:xfrm>
            <a:off x="7059613" y="6384925"/>
            <a:ext cx="220662" cy="0"/>
          </a:xfrm>
          <a:prstGeom prst="line">
            <a:avLst/>
          </a:prstGeom>
        </p:spPr>
        <p:style>
          <a:lnRef idx="1">
            <a:schemeClr val="dk1"/>
          </a:lnRef>
          <a:fillRef idx="0">
            <a:schemeClr val="dk1"/>
          </a:fillRef>
          <a:effectRef idx="0">
            <a:schemeClr val="dk1"/>
          </a:effectRef>
          <a:fontRef idx="minor">
            <a:schemeClr val="tx1"/>
          </a:fontRef>
        </p:style>
      </p:cxnSp>
      <p:sp>
        <p:nvSpPr>
          <p:cNvPr id="349229" name="TextBox 75"/>
          <p:cNvSpPr txBox="1">
            <a:spLocks noChangeArrowheads="1"/>
          </p:cNvSpPr>
          <p:nvPr/>
        </p:nvSpPr>
        <p:spPr bwMode="auto">
          <a:xfrm>
            <a:off x="0" y="5857875"/>
            <a:ext cx="29337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i="1"/>
              <a:t>Percent of children age 6-59 months with haemoglobin &lt;8.0 g/dl</a:t>
            </a:r>
          </a:p>
        </p:txBody>
      </p:sp>
    </p:spTree>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351234" name="Content Placeholder 6"/>
          <p:cNvSpPr>
            <a:spLocks noGrp="1"/>
          </p:cNvSpPr>
          <p:nvPr>
            <p:ph sz="half" idx="4294967295"/>
          </p:nvPr>
        </p:nvSpPr>
        <p:spPr>
          <a:xfrm>
            <a:off x="457200" y="1600200"/>
            <a:ext cx="4038600" cy="5257800"/>
          </a:xfrm>
        </p:spPr>
        <p:txBody>
          <a:bodyPr/>
          <a:lstStyle/>
          <a:p>
            <a:pPr algn="ctr">
              <a:spcBef>
                <a:spcPct val="0"/>
              </a:spcBef>
              <a:spcAft>
                <a:spcPts val="600"/>
              </a:spcAft>
              <a:buFont typeface="Arial" panose="020B0604020202020204" pitchFamily="34" charset="0"/>
              <a:buNone/>
            </a:pPr>
            <a:r>
              <a:rPr lang="en-US" altLang="en-US" u="sng" smtClean="0"/>
              <a:t>Rapid Diagnostic Tests </a:t>
            </a:r>
          </a:p>
          <a:p>
            <a:pPr marL="228600" lvl="1">
              <a:spcBef>
                <a:spcPct val="0"/>
              </a:spcBef>
              <a:spcAft>
                <a:spcPts val="600"/>
              </a:spcAft>
            </a:pPr>
            <a:r>
              <a:rPr lang="en-US" altLang="en-US" sz="2400" smtClean="0"/>
              <a:t>Provide results and treatment in field</a:t>
            </a:r>
          </a:p>
          <a:p>
            <a:pPr marL="228600" lvl="1">
              <a:spcBef>
                <a:spcPct val="0"/>
              </a:spcBef>
              <a:spcAft>
                <a:spcPts val="600"/>
              </a:spcAft>
            </a:pPr>
            <a:r>
              <a:rPr lang="en-US" altLang="en-US" sz="2400" smtClean="0"/>
              <a:t>Detects the malaria antigen (not the malaria parasite itself), which remains in blood 1 month after treatment with antimalarials</a:t>
            </a:r>
          </a:p>
          <a:p>
            <a:pPr marL="228600" lvl="1">
              <a:spcBef>
                <a:spcPct val="0"/>
              </a:spcBef>
              <a:spcAft>
                <a:spcPts val="600"/>
              </a:spcAft>
            </a:pPr>
            <a:r>
              <a:rPr lang="en-US" altLang="en-US" sz="2400" smtClean="0"/>
              <a:t>Less sensitive</a:t>
            </a:r>
          </a:p>
          <a:p>
            <a:pPr marL="228600" lvl="1">
              <a:spcBef>
                <a:spcPct val="0"/>
              </a:spcBef>
              <a:spcAft>
                <a:spcPts val="600"/>
              </a:spcAft>
            </a:pPr>
            <a:r>
              <a:rPr lang="en-US" altLang="en-US" sz="2400" smtClean="0"/>
              <a:t>Often results in slightly higher rates of malaria</a:t>
            </a:r>
          </a:p>
          <a:p>
            <a:pPr marL="228600" lvl="1">
              <a:spcBef>
                <a:spcPct val="0"/>
              </a:spcBef>
              <a:spcAft>
                <a:spcPts val="600"/>
              </a:spcAft>
            </a:pPr>
            <a:endParaRPr lang="en-US" altLang="en-US" sz="2000" smtClean="0"/>
          </a:p>
          <a:p>
            <a:pPr marL="228600" lvl="1">
              <a:spcBef>
                <a:spcPct val="0"/>
              </a:spcBef>
              <a:spcAft>
                <a:spcPts val="600"/>
              </a:spcAft>
            </a:pPr>
            <a:endParaRPr lang="en-US" altLang="en-US" smtClean="0"/>
          </a:p>
        </p:txBody>
      </p:sp>
      <p:sp>
        <p:nvSpPr>
          <p:cNvPr id="37892" name="Content Placeholder 7"/>
          <p:cNvSpPr>
            <a:spLocks noGrp="1"/>
          </p:cNvSpPr>
          <p:nvPr>
            <p:ph sz="half" idx="4294967295"/>
          </p:nvPr>
        </p:nvSpPr>
        <p:spPr>
          <a:xfrm>
            <a:off x="4648200" y="1600200"/>
            <a:ext cx="4038600" cy="4525963"/>
          </a:xfrm>
        </p:spPr>
        <p:txBody>
          <a:bodyPr/>
          <a:lstStyle/>
          <a:p>
            <a:pPr algn="ctr">
              <a:spcBef>
                <a:spcPts val="0"/>
              </a:spcBef>
              <a:spcAft>
                <a:spcPts val="600"/>
              </a:spcAft>
              <a:buFont typeface="Arial" panose="020B0604020202020204" pitchFamily="34" charset="0"/>
              <a:buNone/>
              <a:defRPr/>
            </a:pPr>
            <a:r>
              <a:rPr lang="en-US" u="sng" dirty="0" smtClean="0"/>
              <a:t>Microscopy</a:t>
            </a:r>
          </a:p>
          <a:p>
            <a:pPr marL="342900" lvl="1" indent="-342900">
              <a:spcBef>
                <a:spcPts val="0"/>
              </a:spcBef>
              <a:spcAft>
                <a:spcPts val="600"/>
              </a:spcAft>
              <a:defRPr/>
            </a:pPr>
            <a:r>
              <a:rPr lang="en-US" sz="2400" dirty="0" smtClean="0"/>
              <a:t>Tested in lab</a:t>
            </a:r>
          </a:p>
          <a:p>
            <a:pPr marL="342900" lvl="1" indent="-342900">
              <a:spcBef>
                <a:spcPts val="0"/>
              </a:spcBef>
              <a:spcAft>
                <a:spcPts val="600"/>
              </a:spcAft>
              <a:defRPr/>
            </a:pPr>
            <a:r>
              <a:rPr lang="en-US" sz="2400" dirty="0" smtClean="0"/>
              <a:t>Detects malaria parasite</a:t>
            </a:r>
          </a:p>
          <a:p>
            <a:pPr marL="342900" lvl="1" indent="-342900">
              <a:spcBef>
                <a:spcPts val="0"/>
              </a:spcBef>
              <a:spcAft>
                <a:spcPts val="600"/>
              </a:spcAft>
              <a:defRPr/>
            </a:pPr>
            <a:r>
              <a:rPr lang="en-US" sz="2400" dirty="0" smtClean="0"/>
              <a:t>Highly sensitive when prepared under lab conditions, but field preparation lowers sensitivity</a:t>
            </a:r>
          </a:p>
          <a:p>
            <a:pPr lvl="1">
              <a:defRPr/>
            </a:pPr>
            <a:endParaRPr lang="en-US" sz="2000" dirty="0" smtClean="0"/>
          </a:p>
          <a:p>
            <a:pPr lvl="1">
              <a:buFont typeface="Arial" charset="0"/>
              <a:buNone/>
              <a:defRPr/>
            </a:pPr>
            <a:endParaRPr lang="en-US" sz="2000" dirty="0" smtClean="0"/>
          </a:p>
        </p:txBody>
      </p:sp>
      <p:sp>
        <p:nvSpPr>
          <p:cNvPr id="6" name="Title 1"/>
          <p:cNvSpPr txBox="1">
            <a:spLocks/>
          </p:cNvSpPr>
          <p:nvPr/>
        </p:nvSpPr>
        <p:spPr>
          <a:xfrm>
            <a:off x="0" y="6350"/>
            <a:ext cx="9144000" cy="1325563"/>
          </a:xfrm>
          <a:prstGeom prst="rect">
            <a:avLst/>
          </a:prstGeom>
        </p:spPr>
        <p:txBody>
          <a:bodyPr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Rapid Diagnostic Test vs. Microscopy</a:t>
            </a:r>
            <a:endParaRPr lang="en-US" sz="4200" dirty="0">
              <a:latin typeface="+mn-lt"/>
            </a:endParaRPr>
          </a:p>
        </p:txBody>
      </p:sp>
    </p:spTree>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5882"/>
          </a:schemeClr>
        </a:solidFill>
        <a:effectLst/>
      </p:bgPr>
    </p:bg>
    <p:spTree>
      <p:nvGrpSpPr>
        <p:cNvPr id="1" name=""/>
        <p:cNvGrpSpPr/>
        <p:nvPr/>
      </p:nvGrpSpPr>
      <p:grpSpPr>
        <a:xfrm>
          <a:off x="0" y="0"/>
          <a:ext cx="0" cy="0"/>
          <a:chOff x="0" y="0"/>
          <a:chExt cx="0" cy="0"/>
        </a:xfrm>
      </p:grpSpPr>
      <p:graphicFrame>
        <p:nvGraphicFramePr>
          <p:cNvPr id="353282" name="Object 3"/>
          <p:cNvGraphicFramePr>
            <a:graphicFrameLocks noGrp="1" noChangeAspect="1"/>
          </p:cNvGraphicFramePr>
          <p:nvPr>
            <p:ph sz="half" idx="4294967295"/>
          </p:nvPr>
        </p:nvGraphicFramePr>
        <p:xfrm>
          <a:off x="-50800" y="1585913"/>
          <a:ext cx="9245600" cy="5322887"/>
        </p:xfrm>
        <a:graphic>
          <a:graphicData uri="http://schemas.openxmlformats.org/presentationml/2006/ole">
            <mc:AlternateContent xmlns:mc="http://schemas.openxmlformats.org/markup-compatibility/2006">
              <mc:Choice xmlns:v="urn:schemas-microsoft-com:vml" Requires="v">
                <p:oleObj spid="_x0000_s353290" name="Chart" r:id="rId4" imgW="9254530" imgH="5328366" progId="Excel.Chart.8">
                  <p:embed/>
                </p:oleObj>
              </mc:Choice>
              <mc:Fallback>
                <p:oleObj name="Chart" r:id="rId4" imgW="9254530" imgH="5328366" progId="Excel.Chart.8">
                  <p:embed/>
                  <p:pic>
                    <p:nvPicPr>
                      <p:cNvPr id="0"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85913"/>
                        <a:ext cx="9245600" cy="532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53283" name="Text Box 5"/>
          <p:cNvSpPr txBox="1">
            <a:spLocks noChangeArrowheads="1"/>
          </p:cNvSpPr>
          <p:nvPr/>
        </p:nvSpPr>
        <p:spPr bwMode="auto">
          <a:xfrm>
            <a:off x="0" y="9906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50000"/>
              </a:spcBef>
              <a:buFontTx/>
              <a:buNone/>
            </a:pPr>
            <a:r>
              <a:rPr lang="en-US" altLang="en-US" sz="1800" i="1"/>
              <a:t>Percent of children age 6-59 months who tested positive for malaria by </a:t>
            </a:r>
            <a:br>
              <a:rPr lang="en-US" altLang="en-US" sz="1800" i="1"/>
            </a:br>
            <a:r>
              <a:rPr lang="en-US" altLang="en-US" sz="1800" i="1"/>
              <a:t>rapid diagnostic test (RDT) and microscopy</a:t>
            </a:r>
          </a:p>
        </p:txBody>
      </p:sp>
      <p:sp>
        <p:nvSpPr>
          <p:cNvPr id="6" name="Title 1"/>
          <p:cNvSpPr txBox="1">
            <a:spLocks/>
          </p:cNvSpPr>
          <p:nvPr/>
        </p:nvSpPr>
        <p:spPr>
          <a:xfrm>
            <a:off x="0" y="0"/>
            <a:ext cx="9144000" cy="1325563"/>
          </a:xfrm>
          <a:prstGeom prst="rect">
            <a:avLst/>
          </a:prstGeom>
        </p:spPr>
        <p:txBody>
          <a:bodyPr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Malaria Prevalence by Age</a:t>
            </a:r>
            <a:endParaRPr lang="en-US" sz="4200" dirty="0">
              <a:latin typeface="+mn-lt"/>
            </a:endParaRPr>
          </a:p>
        </p:txBody>
      </p:sp>
    </p:spTree>
  </p:cSld>
  <p:clrMapOvr>
    <a:masterClrMapping/>
  </p:clrMapOvr>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30" name="Title 5"/>
          <p:cNvSpPr>
            <a:spLocks noGrp="1"/>
          </p:cNvSpPr>
          <p:nvPr>
            <p:ph type="title"/>
          </p:nvPr>
        </p:nvSpPr>
        <p:spPr>
          <a:xfrm>
            <a:off x="457200" y="3175"/>
            <a:ext cx="8229600" cy="1143000"/>
          </a:xfrm>
        </p:spPr>
        <p:txBody>
          <a:bodyPr/>
          <a:lstStyle/>
          <a:p>
            <a:r>
              <a:rPr lang="en-US" altLang="en-US" sz="4000" smtClean="0"/>
              <a:t>Rapid Diagnostic Test vs. Microscopy</a:t>
            </a:r>
          </a:p>
        </p:txBody>
      </p:sp>
      <p:sp>
        <p:nvSpPr>
          <p:cNvPr id="355331" name="Content Placeholder 6"/>
          <p:cNvSpPr>
            <a:spLocks noGrp="1"/>
          </p:cNvSpPr>
          <p:nvPr>
            <p:ph idx="1"/>
          </p:nvPr>
        </p:nvSpPr>
        <p:spPr>
          <a:xfrm>
            <a:off x="457200" y="1600200"/>
            <a:ext cx="8229600" cy="5257800"/>
          </a:xfrm>
        </p:spPr>
        <p:txBody>
          <a:bodyPr/>
          <a:lstStyle/>
          <a:p>
            <a:pPr>
              <a:spcBef>
                <a:spcPct val="0"/>
              </a:spcBef>
              <a:spcAft>
                <a:spcPts val="600"/>
              </a:spcAft>
              <a:buFont typeface="Arial" panose="020B0604020202020204" pitchFamily="34" charset="0"/>
              <a:buNone/>
            </a:pPr>
            <a:r>
              <a:rPr lang="en-US" altLang="en-US" smtClean="0"/>
              <a:t>TDHS-MIS results:</a:t>
            </a:r>
          </a:p>
          <a:p>
            <a:pPr marL="228600" lvl="1">
              <a:spcBef>
                <a:spcPct val="0"/>
              </a:spcBef>
              <a:spcAft>
                <a:spcPts val="600"/>
              </a:spcAft>
            </a:pPr>
            <a:r>
              <a:rPr lang="en-US" altLang="en-US" sz="2600" smtClean="0"/>
              <a:t>As expected, rapid test results report a slightly higher rate of malaria than microscopy.</a:t>
            </a:r>
          </a:p>
          <a:p>
            <a:pPr marL="228600" lvl="1">
              <a:spcBef>
                <a:spcPct val="0"/>
              </a:spcBef>
              <a:spcAft>
                <a:spcPts val="600"/>
              </a:spcAft>
            </a:pPr>
            <a:r>
              <a:rPr lang="en-US" altLang="en-US" sz="2600" smtClean="0"/>
              <a:t>Patterns are similar in both tests.</a:t>
            </a:r>
          </a:p>
          <a:p>
            <a:pPr marL="685800" lvl="3">
              <a:spcBef>
                <a:spcPct val="0"/>
              </a:spcBef>
              <a:spcAft>
                <a:spcPts val="600"/>
              </a:spcAft>
            </a:pPr>
            <a:r>
              <a:rPr lang="en-US" altLang="en-US" sz="2200" smtClean="0"/>
              <a:t>Malaria prevalence increases with age.</a:t>
            </a:r>
          </a:p>
          <a:p>
            <a:pPr marL="685800" lvl="3">
              <a:spcBef>
                <a:spcPct val="0"/>
              </a:spcBef>
              <a:spcAft>
                <a:spcPts val="600"/>
              </a:spcAft>
            </a:pPr>
            <a:r>
              <a:rPr lang="en-US" altLang="en-US" sz="2200" smtClean="0"/>
              <a:t>Malaria prevalence decreases with wealth.</a:t>
            </a:r>
          </a:p>
          <a:p>
            <a:pPr marL="685800" lvl="3">
              <a:spcBef>
                <a:spcPct val="0"/>
              </a:spcBef>
              <a:spcAft>
                <a:spcPts val="600"/>
              </a:spcAft>
            </a:pPr>
            <a:r>
              <a:rPr lang="en-US" altLang="en-US" sz="2200" smtClean="0"/>
              <a:t>Malaria prevalence higher in rural areas.</a:t>
            </a:r>
          </a:p>
          <a:p>
            <a:pPr marL="228600" lvl="1">
              <a:spcBef>
                <a:spcPct val="0"/>
              </a:spcBef>
              <a:spcAft>
                <a:spcPts val="600"/>
              </a:spcAft>
            </a:pPr>
            <a:r>
              <a:rPr lang="en-US" altLang="en-US" sz="2600" b="1" smtClean="0"/>
              <a:t>The remainder of this presentation reports results based on RDT.</a:t>
            </a:r>
          </a:p>
          <a:p>
            <a:pPr marL="228600" lvl="1">
              <a:spcBef>
                <a:spcPct val="0"/>
              </a:spcBef>
              <a:spcAft>
                <a:spcPts val="600"/>
              </a:spcAft>
            </a:pPr>
            <a:endParaRPr lang="en-US" altLang="en-US" sz="2000" smtClean="0"/>
          </a:p>
          <a:p>
            <a:pPr marL="228600" lvl="1">
              <a:spcBef>
                <a:spcPct val="0"/>
              </a:spcBef>
              <a:spcAft>
                <a:spcPts val="600"/>
              </a:spcAft>
            </a:pPr>
            <a:endParaRPr lang="en-US" altLang="en-US" smtClean="0"/>
          </a:p>
        </p:txBody>
      </p:sp>
    </p:spTree>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5882"/>
          </a:schemeClr>
        </a:solidFill>
        <a:effectLst/>
      </p:bgPr>
    </p:bg>
    <p:spTree>
      <p:nvGrpSpPr>
        <p:cNvPr id="1" name=""/>
        <p:cNvGrpSpPr/>
        <p:nvPr/>
      </p:nvGrpSpPr>
      <p:grpSpPr>
        <a:xfrm>
          <a:off x="0" y="0"/>
          <a:ext cx="0" cy="0"/>
          <a:chOff x="0" y="0"/>
          <a:chExt cx="0" cy="0"/>
        </a:xfrm>
      </p:grpSpPr>
      <p:sp>
        <p:nvSpPr>
          <p:cNvPr id="357378" name="Text Box 5"/>
          <p:cNvSpPr txBox="1">
            <a:spLocks noChangeArrowheads="1"/>
          </p:cNvSpPr>
          <p:nvPr/>
        </p:nvSpPr>
        <p:spPr bwMode="auto">
          <a:xfrm>
            <a:off x="0" y="9906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50000"/>
              </a:spcBef>
              <a:buFontTx/>
              <a:buNone/>
            </a:pPr>
            <a:r>
              <a:rPr lang="en-US" altLang="en-US" sz="1800" i="1"/>
              <a:t>Percent of children age 6-59 months who tested positive for malaria by RDT</a:t>
            </a:r>
          </a:p>
        </p:txBody>
      </p:sp>
      <p:sp>
        <p:nvSpPr>
          <p:cNvPr id="6" name="Title 1"/>
          <p:cNvSpPr txBox="1">
            <a:spLocks/>
          </p:cNvSpPr>
          <p:nvPr/>
        </p:nvSpPr>
        <p:spPr>
          <a:xfrm>
            <a:off x="0" y="0"/>
            <a:ext cx="9144000" cy="1325563"/>
          </a:xfrm>
          <a:prstGeom prst="rect">
            <a:avLst/>
          </a:prstGeom>
        </p:spPr>
        <p:txBody>
          <a:bodyPr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Malaria Prevalence by Residence</a:t>
            </a:r>
            <a:endParaRPr lang="en-US" sz="4200" dirty="0">
              <a:latin typeface="+mn-lt"/>
            </a:endParaRPr>
          </a:p>
        </p:txBody>
      </p:sp>
      <p:graphicFrame>
        <p:nvGraphicFramePr>
          <p:cNvPr id="357380" name="Content Placeholder 10"/>
          <p:cNvGraphicFramePr>
            <a:graphicFrameLocks/>
          </p:cNvGraphicFramePr>
          <p:nvPr/>
        </p:nvGraphicFramePr>
        <p:xfrm>
          <a:off x="577850" y="1614488"/>
          <a:ext cx="7988300" cy="5294312"/>
        </p:xfrm>
        <a:graphic>
          <a:graphicData uri="http://schemas.openxmlformats.org/presentationml/2006/ole">
            <mc:AlternateContent xmlns:mc="http://schemas.openxmlformats.org/markup-compatibility/2006">
              <mc:Choice xmlns:v="urn:schemas-microsoft-com:vml" Requires="v">
                <p:oleObj spid="_x0000_s357386" name="Chart" r:id="rId4" imgW="7998645" imgH="5303980" progId="Excel.Chart.8">
                  <p:embed/>
                </p:oleObj>
              </mc:Choice>
              <mc:Fallback>
                <p:oleObj name="Chart" r:id="rId4" imgW="7998645" imgH="5303980"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614488"/>
                        <a:ext cx="7988300"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ransition/>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5882"/>
          </a:schemeClr>
        </a:solidFill>
        <a:effectLst/>
      </p:bgPr>
    </p:bg>
    <p:spTree>
      <p:nvGrpSpPr>
        <p:cNvPr id="1" name=""/>
        <p:cNvGrpSpPr/>
        <p:nvPr/>
      </p:nvGrpSpPr>
      <p:grpSpPr>
        <a:xfrm>
          <a:off x="0" y="0"/>
          <a:ext cx="0" cy="0"/>
          <a:chOff x="0" y="0"/>
          <a:chExt cx="0" cy="0"/>
        </a:xfrm>
      </p:grpSpPr>
      <p:graphicFrame>
        <p:nvGraphicFramePr>
          <p:cNvPr id="359426" name="Object 3"/>
          <p:cNvGraphicFramePr>
            <a:graphicFrameLocks noGrp="1" noChangeAspect="1"/>
          </p:cNvGraphicFramePr>
          <p:nvPr>
            <p:ph sz="half" idx="4294967295"/>
          </p:nvPr>
        </p:nvGraphicFramePr>
        <p:xfrm>
          <a:off x="406400" y="1538288"/>
          <a:ext cx="8331200" cy="4699000"/>
        </p:xfrm>
        <a:graphic>
          <a:graphicData uri="http://schemas.openxmlformats.org/presentationml/2006/ole">
            <mc:AlternateContent xmlns:mc="http://schemas.openxmlformats.org/markup-compatibility/2006">
              <mc:Choice xmlns:v="urn:schemas-microsoft-com:vml" Requires="v">
                <p:oleObj spid="_x0000_s359439" name="Chart" r:id="rId4" imgW="8340051" imgH="4706520" progId="Excel.Chart.8">
                  <p:embed/>
                </p:oleObj>
              </mc:Choice>
              <mc:Fallback>
                <p:oleObj name="Chart" r:id="rId4" imgW="8340051" imgH="4706520" progId="Excel.Chart.8">
                  <p:embed/>
                  <p:pic>
                    <p:nvPicPr>
                      <p:cNvPr id="0"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538288"/>
                        <a:ext cx="8331200" cy="469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59427" name="Text Box 5"/>
          <p:cNvSpPr txBox="1">
            <a:spLocks noChangeArrowheads="1"/>
          </p:cNvSpPr>
          <p:nvPr/>
        </p:nvSpPr>
        <p:spPr bwMode="auto">
          <a:xfrm>
            <a:off x="0" y="12192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50000"/>
              </a:spcBef>
              <a:buFontTx/>
              <a:buNone/>
            </a:pPr>
            <a:r>
              <a:rPr lang="en-US" altLang="en-US" sz="1800" i="1"/>
              <a:t>Percent of children age 6-59 months who tested positive for malaria by RDT</a:t>
            </a:r>
          </a:p>
        </p:txBody>
      </p:sp>
      <p:sp>
        <p:nvSpPr>
          <p:cNvPr id="5" name="Title 1"/>
          <p:cNvSpPr txBox="1">
            <a:spLocks/>
          </p:cNvSpPr>
          <p:nvPr/>
        </p:nvSpPr>
        <p:spPr>
          <a:xfrm>
            <a:off x="0" y="0"/>
            <a:ext cx="9144000" cy="1325563"/>
          </a:xfrm>
          <a:prstGeom prst="rect">
            <a:avLst/>
          </a:prstGeom>
        </p:spPr>
        <p:txBody>
          <a:bodyPr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defRPr/>
            </a:pPr>
            <a:r>
              <a:rPr lang="en-US" sz="4200" dirty="0" smtClean="0">
                <a:latin typeface="+mn-lt"/>
              </a:rPr>
              <a:t>Malaria Prevalence among Children </a:t>
            </a:r>
            <a:br>
              <a:rPr lang="en-US" sz="4200" dirty="0" smtClean="0">
                <a:latin typeface="+mn-lt"/>
              </a:rPr>
            </a:br>
            <a:r>
              <a:rPr lang="en-US" sz="4200" dirty="0" smtClean="0">
                <a:latin typeface="+mn-lt"/>
              </a:rPr>
              <a:t>by Wealth</a:t>
            </a:r>
            <a:endParaRPr lang="en-US" sz="4200" dirty="0">
              <a:latin typeface="+mn-lt"/>
            </a:endParaRPr>
          </a:p>
        </p:txBody>
      </p:sp>
      <p:sp>
        <p:nvSpPr>
          <p:cNvPr id="359429" name="TextBox 6"/>
          <p:cNvSpPr txBox="1">
            <a:spLocks noChangeArrowheads="1"/>
          </p:cNvSpPr>
          <p:nvPr/>
        </p:nvSpPr>
        <p:spPr bwMode="auto">
          <a:xfrm>
            <a:off x="628650" y="6199188"/>
            <a:ext cx="1981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Poorest households</a:t>
            </a:r>
          </a:p>
        </p:txBody>
      </p:sp>
      <p:sp>
        <p:nvSpPr>
          <p:cNvPr id="359430" name="TextBox 7"/>
          <p:cNvSpPr txBox="1">
            <a:spLocks noChangeArrowheads="1"/>
          </p:cNvSpPr>
          <p:nvPr/>
        </p:nvSpPr>
        <p:spPr bwMode="auto">
          <a:xfrm>
            <a:off x="6534150" y="6199188"/>
            <a:ext cx="1981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Wealthiest households</a:t>
            </a:r>
          </a:p>
        </p:txBody>
      </p:sp>
      <p:sp>
        <p:nvSpPr>
          <p:cNvPr id="9" name="Notched Right Arrow 8"/>
          <p:cNvSpPr/>
          <p:nvPr/>
        </p:nvSpPr>
        <p:spPr>
          <a:xfrm>
            <a:off x="2895600" y="6388773"/>
            <a:ext cx="3352800" cy="268069"/>
          </a:xfrm>
          <a:prstGeom prst="notchedRightArrow">
            <a:avLst/>
          </a:prstGeom>
          <a:solidFill>
            <a:schemeClr val="accent3"/>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spTree>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itle 1"/>
          <p:cNvSpPr>
            <a:spLocks noGrp="1"/>
          </p:cNvSpPr>
          <p:nvPr>
            <p:ph type="title"/>
          </p:nvPr>
        </p:nvSpPr>
        <p:spPr/>
        <p:txBody>
          <a:bodyPr/>
          <a:lstStyle/>
          <a:p>
            <a:r>
              <a:rPr lang="en-US" altLang="en-US" smtClean="0"/>
              <a:t>Tanzania’s Households</a:t>
            </a:r>
          </a:p>
        </p:txBody>
      </p:sp>
      <p:sp>
        <p:nvSpPr>
          <p:cNvPr id="33795" name="Content Placeholder 2"/>
          <p:cNvSpPr>
            <a:spLocks noGrp="1"/>
          </p:cNvSpPr>
          <p:nvPr>
            <p:ph idx="1"/>
          </p:nvPr>
        </p:nvSpPr>
        <p:spPr>
          <a:xfrm>
            <a:off x="628650" y="1600200"/>
            <a:ext cx="7886700" cy="5257800"/>
          </a:xfrm>
        </p:spPr>
        <p:txBody>
          <a:bodyPr/>
          <a:lstStyle/>
          <a:p>
            <a:pPr>
              <a:lnSpc>
                <a:spcPct val="100000"/>
              </a:lnSpc>
              <a:spcBef>
                <a:spcPct val="0"/>
              </a:spcBef>
              <a:spcAft>
                <a:spcPts val="600"/>
              </a:spcAft>
              <a:buClr>
                <a:schemeClr val="tx1"/>
              </a:buClr>
            </a:pPr>
            <a:r>
              <a:rPr lang="en-GB" altLang="en-US" b="1" smtClean="0">
                <a:solidFill>
                  <a:schemeClr val="tx2"/>
                </a:solidFill>
              </a:rPr>
              <a:t>25% </a:t>
            </a:r>
            <a:r>
              <a:rPr lang="en-GB" altLang="en-US" smtClean="0"/>
              <a:t>of households are </a:t>
            </a:r>
            <a:r>
              <a:rPr lang="en-GB" altLang="en-US" b="1" smtClean="0">
                <a:solidFill>
                  <a:schemeClr val="tx2"/>
                </a:solidFill>
              </a:rPr>
              <a:t>headed by women</a:t>
            </a:r>
            <a:r>
              <a:rPr lang="en-GB" altLang="en-US" smtClean="0"/>
              <a:t>.</a:t>
            </a:r>
          </a:p>
          <a:p>
            <a:pPr>
              <a:lnSpc>
                <a:spcPct val="100000"/>
              </a:lnSpc>
              <a:spcBef>
                <a:spcPct val="0"/>
              </a:spcBef>
              <a:spcAft>
                <a:spcPts val="600"/>
              </a:spcAft>
              <a:buClr>
                <a:schemeClr val="tx1"/>
              </a:buClr>
            </a:pPr>
            <a:r>
              <a:rPr lang="en-GB" altLang="en-US" smtClean="0"/>
              <a:t>Households have an average of </a:t>
            </a:r>
            <a:r>
              <a:rPr lang="en-GB" altLang="en-US" b="1" smtClean="0">
                <a:solidFill>
                  <a:schemeClr val="tx2"/>
                </a:solidFill>
              </a:rPr>
              <a:t>4.9 members</a:t>
            </a:r>
            <a:r>
              <a:rPr lang="en-GB" altLang="en-US" smtClean="0"/>
              <a:t>.</a:t>
            </a:r>
          </a:p>
          <a:p>
            <a:pPr>
              <a:lnSpc>
                <a:spcPct val="100000"/>
              </a:lnSpc>
              <a:spcBef>
                <a:spcPct val="0"/>
              </a:spcBef>
              <a:spcAft>
                <a:spcPts val="600"/>
              </a:spcAft>
              <a:buClr>
                <a:schemeClr val="tx1"/>
              </a:buClr>
            </a:pPr>
            <a:r>
              <a:rPr lang="en-GB" altLang="en-US" b="1" smtClean="0">
                <a:solidFill>
                  <a:schemeClr val="tx2"/>
                </a:solidFill>
              </a:rPr>
              <a:t>46% </a:t>
            </a:r>
            <a:r>
              <a:rPr lang="en-GB" altLang="en-US" smtClean="0"/>
              <a:t>of the population is </a:t>
            </a:r>
            <a:r>
              <a:rPr lang="en-GB" altLang="en-US" b="1" smtClean="0">
                <a:solidFill>
                  <a:schemeClr val="tx2"/>
                </a:solidFill>
              </a:rPr>
              <a:t>under 15</a:t>
            </a:r>
            <a:r>
              <a:rPr lang="en-GB" altLang="en-US" smtClean="0">
                <a:solidFill>
                  <a:schemeClr val="tx2"/>
                </a:solidFill>
              </a:rPr>
              <a:t> </a:t>
            </a:r>
            <a:r>
              <a:rPr lang="en-GB" altLang="en-US" smtClean="0"/>
              <a:t>years of age.</a:t>
            </a:r>
          </a:p>
          <a:p>
            <a:pPr>
              <a:lnSpc>
                <a:spcPct val="100000"/>
              </a:lnSpc>
              <a:spcBef>
                <a:spcPct val="0"/>
              </a:spcBef>
              <a:spcAft>
                <a:spcPts val="600"/>
              </a:spcAft>
              <a:buClr>
                <a:schemeClr val="tx1"/>
              </a:buClr>
            </a:pPr>
            <a:endParaRPr lang="en-GB" altLang="en-US" smtClean="0"/>
          </a:p>
        </p:txBody>
      </p:sp>
    </p:spTree>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4" name="Title 1"/>
          <p:cNvSpPr>
            <a:spLocks noGrp="1"/>
          </p:cNvSpPr>
          <p:nvPr>
            <p:ph type="title"/>
          </p:nvPr>
        </p:nvSpPr>
        <p:spPr/>
        <p:txBody>
          <a:bodyPr/>
          <a:lstStyle/>
          <a:p>
            <a:pPr eaLnBrk="1" hangingPunct="1"/>
            <a:r>
              <a:rPr lang="en-US" altLang="en-US" sz="4000" smtClean="0"/>
              <a:t>Malaria Prevalence among Children </a:t>
            </a:r>
            <a:br>
              <a:rPr lang="en-US" altLang="en-US" sz="4000" smtClean="0"/>
            </a:br>
            <a:r>
              <a:rPr lang="en-US" altLang="en-US" sz="4000" smtClean="0"/>
              <a:t>                           by Region</a:t>
            </a:r>
            <a:endParaRPr lang="en-US" altLang="en-US" smtClean="0"/>
          </a:p>
        </p:txBody>
      </p:sp>
      <p:sp>
        <p:nvSpPr>
          <p:cNvPr id="361475"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14%</a:t>
            </a:r>
          </a:p>
        </p:txBody>
      </p:sp>
      <p:grpSp>
        <p:nvGrpSpPr>
          <p:cNvPr id="361476" name="Group 4"/>
          <p:cNvGrpSpPr>
            <a:grpSpLocks noChangeAspect="1"/>
          </p:cNvGrpSpPr>
          <p:nvPr/>
        </p:nvGrpSpPr>
        <p:grpSpPr bwMode="auto">
          <a:xfrm>
            <a:off x="1514475" y="908050"/>
            <a:ext cx="6119813" cy="5953125"/>
            <a:chOff x="806" y="449"/>
            <a:chExt cx="3944" cy="3837"/>
          </a:xfrm>
        </p:grpSpPr>
        <p:sp>
          <p:nvSpPr>
            <p:cNvPr id="361518"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solidFill>
            <a:ln w="9525">
              <a:solidFill>
                <a:schemeClr val="bg1">
                  <a:alpha val="94901"/>
                </a:schemeClr>
              </a:solidFill>
              <a:round/>
              <a:headEnd/>
              <a:tailEnd/>
            </a:ln>
          </p:spPr>
          <p:txBody>
            <a:bodyPr/>
            <a:lstStyle/>
            <a:p>
              <a:endParaRPr lang="en-US"/>
            </a:p>
          </p:txBody>
        </p:sp>
        <p:sp>
          <p:nvSpPr>
            <p:cNvPr id="361519"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tx2"/>
            </a:solidFill>
            <a:ln w="9525">
              <a:solidFill>
                <a:schemeClr val="bg1">
                  <a:alpha val="94901"/>
                </a:schemeClr>
              </a:solidFill>
              <a:round/>
              <a:headEnd/>
              <a:tailEnd/>
            </a:ln>
          </p:spPr>
          <p:txBody>
            <a:bodyPr/>
            <a:lstStyle/>
            <a:p>
              <a:endParaRPr lang="en-US"/>
            </a:p>
          </p:txBody>
        </p:sp>
        <p:sp>
          <p:nvSpPr>
            <p:cNvPr id="105"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361521"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solidFill>
            <a:ln w="9525">
              <a:solidFill>
                <a:schemeClr val="bg1">
                  <a:alpha val="94901"/>
                </a:schemeClr>
              </a:solidFill>
              <a:round/>
              <a:headEnd/>
              <a:tailEnd/>
            </a:ln>
          </p:spPr>
          <p:txBody>
            <a:bodyPr/>
            <a:lstStyle/>
            <a:p>
              <a:endParaRPr lang="en-US"/>
            </a:p>
          </p:txBody>
        </p:sp>
        <p:sp>
          <p:nvSpPr>
            <p:cNvPr id="361522"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79" name="Freeform 10"/>
            <p:cNvSpPr>
              <a:spLocks/>
            </p:cNvSpPr>
            <p:nvPr/>
          </p:nvSpPr>
          <p:spPr bwMode="auto">
            <a:xfrm>
              <a:off x="1125" y="2552"/>
              <a:ext cx="799" cy="786"/>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alpha val="50000"/>
              </a:schemeClr>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278580"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110"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361526"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solidFill>
            <a:ln w="9525">
              <a:solidFill>
                <a:schemeClr val="bg1">
                  <a:alpha val="94901"/>
                </a:schemeClr>
              </a:solidFill>
              <a:round/>
              <a:headEnd/>
              <a:tailEnd/>
            </a:ln>
          </p:spPr>
          <p:txBody>
            <a:bodyPr/>
            <a:lstStyle/>
            <a:p>
              <a:endParaRPr lang="en-US"/>
            </a:p>
          </p:txBody>
        </p:sp>
        <p:sp>
          <p:nvSpPr>
            <p:cNvPr id="361527"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28"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29"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30"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61531"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32"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61533"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34" name="Freeform 21"/>
            <p:cNvSpPr>
              <a:spLocks/>
            </p:cNvSpPr>
            <p:nvPr/>
          </p:nvSpPr>
          <p:spPr bwMode="auto">
            <a:xfrm>
              <a:off x="1627" y="1238"/>
              <a:ext cx="910"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82 w 909"/>
                <a:gd name="T13" fmla="*/ 65 h 402"/>
                <a:gd name="T14" fmla="*/ 516 w 909"/>
                <a:gd name="T15" fmla="*/ 82 h 402"/>
                <a:gd name="T16" fmla="*/ 578 w 909"/>
                <a:gd name="T17" fmla="*/ 70 h 402"/>
                <a:gd name="T18" fmla="*/ 615 w 909"/>
                <a:gd name="T19" fmla="*/ 40 h 402"/>
                <a:gd name="T20" fmla="*/ 657 w 909"/>
                <a:gd name="T21" fmla="*/ 33 h 402"/>
                <a:gd name="T22" fmla="*/ 693 w 909"/>
                <a:gd name="T23" fmla="*/ 52 h 402"/>
                <a:gd name="T24" fmla="*/ 721 w 909"/>
                <a:gd name="T25" fmla="*/ 92 h 402"/>
                <a:gd name="T26" fmla="*/ 742 w 909"/>
                <a:gd name="T27" fmla="*/ 123 h 402"/>
                <a:gd name="T28" fmla="*/ 769 w 909"/>
                <a:gd name="T29" fmla="*/ 116 h 402"/>
                <a:gd name="T30" fmla="*/ 798 w 909"/>
                <a:gd name="T31" fmla="*/ 109 h 402"/>
                <a:gd name="T32" fmla="*/ 825 w 909"/>
                <a:gd name="T33" fmla="*/ 124 h 402"/>
                <a:gd name="T34" fmla="*/ 860 w 909"/>
                <a:gd name="T35" fmla="*/ 147 h 402"/>
                <a:gd name="T36" fmla="*/ 864 w 909"/>
                <a:gd name="T37" fmla="*/ 173 h 402"/>
                <a:gd name="T38" fmla="*/ 873 w 909"/>
                <a:gd name="T39" fmla="*/ 207 h 402"/>
                <a:gd name="T40" fmla="*/ 897 w 909"/>
                <a:gd name="T41" fmla="*/ 233 h 402"/>
                <a:gd name="T42" fmla="*/ 915 w 909"/>
                <a:gd name="T43" fmla="*/ 265 h 402"/>
                <a:gd name="T44" fmla="*/ 911 w 909"/>
                <a:gd name="T45" fmla="*/ 303 h 402"/>
                <a:gd name="T46" fmla="*/ 874 w 909"/>
                <a:gd name="T47" fmla="*/ 299 h 402"/>
                <a:gd name="T48" fmla="*/ 829 w 909"/>
                <a:gd name="T49" fmla="*/ 293 h 402"/>
                <a:gd name="T50" fmla="*/ 809 w 909"/>
                <a:gd name="T51" fmla="*/ 274 h 402"/>
                <a:gd name="T52" fmla="*/ 784 w 909"/>
                <a:gd name="T53" fmla="*/ 268 h 402"/>
                <a:gd name="T54" fmla="*/ 759 w 909"/>
                <a:gd name="T55" fmla="*/ 264 h 402"/>
                <a:gd name="T56" fmla="*/ 714 w 909"/>
                <a:gd name="T57" fmla="*/ 260 h 402"/>
                <a:gd name="T58" fmla="*/ 698 w 909"/>
                <a:gd name="T59" fmla="*/ 244 h 402"/>
                <a:gd name="T60" fmla="*/ 672 w 909"/>
                <a:gd name="T61" fmla="*/ 249 h 402"/>
                <a:gd name="T62" fmla="*/ 634 w 909"/>
                <a:gd name="T63" fmla="*/ 252 h 402"/>
                <a:gd name="T64" fmla="*/ 604 w 909"/>
                <a:gd name="T65" fmla="*/ 251 h 402"/>
                <a:gd name="T66" fmla="*/ 570 w 909"/>
                <a:gd name="T67" fmla="*/ 260 h 402"/>
                <a:gd name="T68" fmla="*/ 548 w 909"/>
                <a:gd name="T69" fmla="*/ 271 h 402"/>
                <a:gd name="T70" fmla="*/ 512 w 909"/>
                <a:gd name="T71" fmla="*/ 275 h 402"/>
                <a:gd name="T72" fmla="*/ 482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361535"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92" name="Freeform 23"/>
            <p:cNvSpPr>
              <a:spLocks/>
            </p:cNvSpPr>
            <p:nvPr/>
          </p:nvSpPr>
          <p:spPr bwMode="auto">
            <a:xfrm>
              <a:off x="2609" y="3389"/>
              <a:ext cx="132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accent5"/>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tx2"/>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361538"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39"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alpha val="50195"/>
              </a:schemeClr>
            </a:solidFill>
            <a:ln w="9525">
              <a:solidFill>
                <a:schemeClr val="bg1"/>
              </a:solidFill>
              <a:round/>
              <a:headEnd/>
              <a:tailEnd/>
            </a:ln>
          </p:spPr>
          <p:txBody>
            <a:bodyPr/>
            <a:lstStyle/>
            <a:p>
              <a:endParaRPr lang="en-US"/>
            </a:p>
          </p:txBody>
        </p:sp>
        <p:sp>
          <p:nvSpPr>
            <p:cNvPr id="125" name="Freeform 27"/>
            <p:cNvSpPr>
              <a:spLocks/>
            </p:cNvSpPr>
            <p:nvPr/>
          </p:nvSpPr>
          <p:spPr bwMode="auto">
            <a:xfrm>
              <a:off x="2925" y="2166"/>
              <a:ext cx="1139"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accent5"/>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361541" name="Freeform 28"/>
            <p:cNvSpPr>
              <a:spLocks/>
            </p:cNvSpPr>
            <p:nvPr/>
          </p:nvSpPr>
          <p:spPr bwMode="auto">
            <a:xfrm>
              <a:off x="993" y="1928"/>
              <a:ext cx="1018" cy="954"/>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tx2"/>
            </a:solidFill>
            <a:ln w="9525">
              <a:solidFill>
                <a:schemeClr val="bg1">
                  <a:alpha val="94901"/>
                </a:schemeClr>
              </a:solidFill>
              <a:round/>
              <a:headEnd/>
              <a:tailEnd/>
            </a:ln>
          </p:spPr>
          <p:txBody>
            <a:bodyPr/>
            <a:lstStyle/>
            <a:p>
              <a:endParaRPr lang="en-US"/>
            </a:p>
          </p:txBody>
        </p:sp>
        <p:sp>
          <p:nvSpPr>
            <p:cNvPr id="361542"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43" name="Freeform 30"/>
            <p:cNvSpPr>
              <a:spLocks noEditPoints="1"/>
            </p:cNvSpPr>
            <p:nvPr/>
          </p:nvSpPr>
          <p:spPr bwMode="auto">
            <a:xfrm>
              <a:off x="4436" y="1938"/>
              <a:ext cx="104" cy="116"/>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44"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45" name="Freeform 32"/>
            <p:cNvSpPr>
              <a:spLocks/>
            </p:cNvSpPr>
            <p:nvPr/>
          </p:nvSpPr>
          <p:spPr bwMode="auto">
            <a:xfrm>
              <a:off x="4331" y="2244"/>
              <a:ext cx="112" cy="164"/>
            </a:xfrm>
            <a:custGeom>
              <a:avLst/>
              <a:gdLst>
                <a:gd name="T0" fmla="*/ 49 w 111"/>
                <a:gd name="T1" fmla="*/ 8 h 163"/>
                <a:gd name="T2" fmla="*/ 68 w 111"/>
                <a:gd name="T3" fmla="*/ 15 h 163"/>
                <a:gd name="T4" fmla="*/ 69 w 111"/>
                <a:gd name="T5" fmla="*/ 18 h 163"/>
                <a:gd name="T6" fmla="*/ 68 w 111"/>
                <a:gd name="T7" fmla="*/ 31 h 163"/>
                <a:gd name="T8" fmla="*/ 67 w 111"/>
                <a:gd name="T9" fmla="*/ 44 h 163"/>
                <a:gd name="T10" fmla="*/ 72 w 111"/>
                <a:gd name="T11" fmla="*/ 50 h 163"/>
                <a:gd name="T12" fmla="*/ 67 w 111"/>
                <a:gd name="T13" fmla="*/ 57 h 163"/>
                <a:gd name="T14" fmla="*/ 53 w 111"/>
                <a:gd name="T15" fmla="*/ 63 h 163"/>
                <a:gd name="T16" fmla="*/ 54 w 111"/>
                <a:gd name="T17" fmla="*/ 61 h 163"/>
                <a:gd name="T18" fmla="*/ 71 w 111"/>
                <a:gd name="T19" fmla="*/ 60 h 163"/>
                <a:gd name="T20" fmla="*/ 78 w 111"/>
                <a:gd name="T21" fmla="*/ 64 h 163"/>
                <a:gd name="T22" fmla="*/ 80 w 111"/>
                <a:gd name="T23" fmla="*/ 65 h 163"/>
                <a:gd name="T24" fmla="*/ 83 w 111"/>
                <a:gd name="T25" fmla="*/ 61 h 163"/>
                <a:gd name="T26" fmla="*/ 84 w 111"/>
                <a:gd name="T27" fmla="*/ 56 h 163"/>
                <a:gd name="T28" fmla="*/ 87 w 111"/>
                <a:gd name="T29" fmla="*/ 60 h 163"/>
                <a:gd name="T30" fmla="*/ 91 w 111"/>
                <a:gd name="T31" fmla="*/ 63 h 163"/>
                <a:gd name="T32" fmla="*/ 95 w 111"/>
                <a:gd name="T33" fmla="*/ 64 h 163"/>
                <a:gd name="T34" fmla="*/ 98 w 111"/>
                <a:gd name="T35" fmla="*/ 60 h 163"/>
                <a:gd name="T36" fmla="*/ 95 w 111"/>
                <a:gd name="T37" fmla="*/ 50 h 163"/>
                <a:gd name="T38" fmla="*/ 90 w 111"/>
                <a:gd name="T39" fmla="*/ 42 h 163"/>
                <a:gd name="T40" fmla="*/ 94 w 111"/>
                <a:gd name="T41" fmla="*/ 38 h 163"/>
                <a:gd name="T42" fmla="*/ 101 w 111"/>
                <a:gd name="T43" fmla="*/ 46 h 163"/>
                <a:gd name="T44" fmla="*/ 105 w 111"/>
                <a:gd name="T45" fmla="*/ 57 h 163"/>
                <a:gd name="T46" fmla="*/ 106 w 111"/>
                <a:gd name="T47" fmla="*/ 76 h 163"/>
                <a:gd name="T48" fmla="*/ 106 w 111"/>
                <a:gd name="T49" fmla="*/ 102 h 163"/>
                <a:gd name="T50" fmla="*/ 110 w 111"/>
                <a:gd name="T51" fmla="*/ 117 h 163"/>
                <a:gd name="T52" fmla="*/ 114 w 111"/>
                <a:gd name="T53" fmla="*/ 128 h 163"/>
                <a:gd name="T54" fmla="*/ 120 w 111"/>
                <a:gd name="T55" fmla="*/ 137 h 163"/>
                <a:gd name="T56" fmla="*/ 120 w 111"/>
                <a:gd name="T57" fmla="*/ 151 h 163"/>
                <a:gd name="T58" fmla="*/ 116 w 111"/>
                <a:gd name="T59" fmla="*/ 162 h 163"/>
                <a:gd name="T60" fmla="*/ 107 w 111"/>
                <a:gd name="T61" fmla="*/ 169 h 163"/>
                <a:gd name="T62" fmla="*/ 98 w 111"/>
                <a:gd name="T63" fmla="*/ 174 h 163"/>
                <a:gd name="T64" fmla="*/ 88 w 111"/>
                <a:gd name="T65" fmla="*/ 171 h 163"/>
                <a:gd name="T66" fmla="*/ 80 w 111"/>
                <a:gd name="T67" fmla="*/ 163 h 163"/>
                <a:gd name="T68" fmla="*/ 78 w 111"/>
                <a:gd name="T69" fmla="*/ 155 h 163"/>
                <a:gd name="T70" fmla="*/ 72 w 111"/>
                <a:gd name="T71" fmla="*/ 147 h 163"/>
                <a:gd name="T72" fmla="*/ 69 w 111"/>
                <a:gd name="T73" fmla="*/ 136 h 163"/>
                <a:gd name="T74" fmla="*/ 68 w 111"/>
                <a:gd name="T75" fmla="*/ 125 h 163"/>
                <a:gd name="T76" fmla="*/ 52 w 111"/>
                <a:gd name="T77" fmla="*/ 114 h 163"/>
                <a:gd name="T78" fmla="*/ 68 w 111"/>
                <a:gd name="T79" fmla="*/ 105 h 163"/>
                <a:gd name="T80" fmla="*/ 50 w 111"/>
                <a:gd name="T81" fmla="*/ 114 h 163"/>
                <a:gd name="T82" fmla="*/ 42 w 111"/>
                <a:gd name="T83" fmla="*/ 112 h 163"/>
                <a:gd name="T84" fmla="*/ 48 w 111"/>
                <a:gd name="T85" fmla="*/ 121 h 163"/>
                <a:gd name="T86" fmla="*/ 53 w 111"/>
                <a:gd name="T87" fmla="*/ 131 h 163"/>
                <a:gd name="T88" fmla="*/ 50 w 111"/>
                <a:gd name="T89" fmla="*/ 140 h 163"/>
                <a:gd name="T90" fmla="*/ 48 w 111"/>
                <a:gd name="T91" fmla="*/ 139 h 163"/>
                <a:gd name="T92" fmla="*/ 42 w 111"/>
                <a:gd name="T93" fmla="*/ 131 h 163"/>
                <a:gd name="T94" fmla="*/ 39 w 111"/>
                <a:gd name="T95" fmla="*/ 118 h 163"/>
                <a:gd name="T96" fmla="*/ 38 w 111"/>
                <a:gd name="T97" fmla="*/ 118 h 163"/>
                <a:gd name="T98" fmla="*/ 30 w 111"/>
                <a:gd name="T99" fmla="*/ 110 h 163"/>
                <a:gd name="T100" fmla="*/ 27 w 111"/>
                <a:gd name="T101" fmla="*/ 108 h 163"/>
                <a:gd name="T102" fmla="*/ 23 w 111"/>
                <a:gd name="T103" fmla="*/ 97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46"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361547"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grpSp>
      <p:sp>
        <p:nvSpPr>
          <p:cNvPr id="361477"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Arusha</a:t>
            </a:r>
          </a:p>
          <a:p>
            <a:pPr algn="ctr">
              <a:lnSpc>
                <a:spcPct val="100000"/>
              </a:lnSpc>
              <a:spcBef>
                <a:spcPct val="0"/>
              </a:spcBef>
              <a:buFontTx/>
              <a:buNone/>
            </a:pPr>
            <a:r>
              <a:rPr lang="en-US" altLang="en-US" sz="1800"/>
              <a:t>&lt;1%</a:t>
            </a:r>
          </a:p>
        </p:txBody>
      </p:sp>
      <p:sp>
        <p:nvSpPr>
          <p:cNvPr id="361478"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a:p>
            <a:pPr>
              <a:lnSpc>
                <a:spcPct val="100000"/>
              </a:lnSpc>
              <a:spcBef>
                <a:spcPct val="0"/>
              </a:spcBef>
              <a:buFontTx/>
              <a:buNone/>
            </a:pPr>
            <a:r>
              <a:rPr lang="en-US" altLang="en-US" sz="1800">
                <a:solidFill>
                  <a:schemeClr val="bg1"/>
                </a:solidFill>
              </a:rPr>
              <a:t>   19%</a:t>
            </a:r>
          </a:p>
        </p:txBody>
      </p:sp>
      <p:sp>
        <p:nvSpPr>
          <p:cNvPr id="361479"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Kagera</a:t>
            </a:r>
          </a:p>
          <a:p>
            <a:pPr>
              <a:lnSpc>
                <a:spcPct val="100000"/>
              </a:lnSpc>
              <a:spcBef>
                <a:spcPct val="0"/>
              </a:spcBef>
              <a:buFontTx/>
              <a:buNone/>
            </a:pPr>
            <a:r>
              <a:rPr lang="en-US" altLang="en-US" sz="1800">
                <a:solidFill>
                  <a:schemeClr val="bg1"/>
                </a:solidFill>
              </a:rPr>
              <a:t>41%</a:t>
            </a:r>
          </a:p>
        </p:txBody>
      </p:sp>
      <p:sp>
        <p:nvSpPr>
          <p:cNvPr id="361480"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&lt;1%</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361482"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a:p>
            <a:pPr>
              <a:lnSpc>
                <a:spcPct val="100000"/>
              </a:lnSpc>
              <a:spcBef>
                <a:spcPct val="0"/>
              </a:spcBef>
              <a:buFontTx/>
              <a:buNone/>
            </a:pPr>
            <a:r>
              <a:rPr lang="en-US" altLang="en-US" sz="1800">
                <a:solidFill>
                  <a:schemeClr val="bg1"/>
                </a:solidFill>
              </a:rPr>
              <a:t>13%</a:t>
            </a:r>
          </a:p>
        </p:txBody>
      </p:sp>
      <p:sp>
        <p:nvSpPr>
          <p:cNvPr id="361483"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a:p>
            <a:pPr>
              <a:lnSpc>
                <a:spcPct val="100000"/>
              </a:lnSpc>
              <a:spcBef>
                <a:spcPct val="0"/>
              </a:spcBef>
              <a:buFontTx/>
              <a:buNone/>
            </a:pPr>
            <a:r>
              <a:rPr lang="en-US" altLang="en-US" sz="1800">
                <a:solidFill>
                  <a:schemeClr val="bg1"/>
                </a:solidFill>
              </a:rPr>
              <a:t>        15%</a:t>
            </a:r>
          </a:p>
        </p:txBody>
      </p:sp>
      <p:sp>
        <p:nvSpPr>
          <p:cNvPr id="361484"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Manyara</a:t>
            </a:r>
          </a:p>
          <a:p>
            <a:pPr>
              <a:lnSpc>
                <a:spcPct val="100000"/>
              </a:lnSpc>
              <a:spcBef>
                <a:spcPct val="0"/>
              </a:spcBef>
              <a:buFontTx/>
              <a:buNone/>
            </a:pPr>
            <a:r>
              <a:rPr lang="en-US" altLang="en-US" sz="1800"/>
              <a:t>    &lt;1%</a:t>
            </a:r>
          </a:p>
        </p:txBody>
      </p:sp>
      <p:sp>
        <p:nvSpPr>
          <p:cNvPr id="361485" name="TextBox 141"/>
          <p:cNvSpPr txBox="1">
            <a:spLocks noChangeArrowheads="1"/>
          </p:cNvSpPr>
          <p:nvPr/>
        </p:nvSpPr>
        <p:spPr bwMode="auto">
          <a:xfrm>
            <a:off x="61753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Tanga</a:t>
            </a:r>
          </a:p>
          <a:p>
            <a:pPr algn="ctr">
              <a:lnSpc>
                <a:spcPct val="100000"/>
              </a:lnSpc>
              <a:spcBef>
                <a:spcPct val="0"/>
              </a:spcBef>
              <a:buFontTx/>
              <a:buNone/>
            </a:pPr>
            <a:r>
              <a:rPr lang="en-US" altLang="en-US" sz="1800"/>
              <a:t>3%</a:t>
            </a:r>
          </a:p>
        </p:txBody>
      </p:sp>
      <p:sp>
        <p:nvSpPr>
          <p:cNvPr id="361486" name="TextBox 142"/>
          <p:cNvSpPr txBox="1">
            <a:spLocks noChangeArrowheads="1"/>
          </p:cNvSpPr>
          <p:nvPr/>
        </p:nvSpPr>
        <p:spPr bwMode="auto">
          <a:xfrm>
            <a:off x="6246813" y="3757613"/>
            <a:ext cx="8350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Pwa-</a:t>
            </a:r>
          </a:p>
          <a:p>
            <a:pPr>
              <a:lnSpc>
                <a:spcPct val="100000"/>
              </a:lnSpc>
              <a:spcBef>
                <a:spcPct val="0"/>
              </a:spcBef>
              <a:buFontTx/>
              <a:buNone/>
            </a:pPr>
            <a:r>
              <a:rPr lang="en-US" altLang="en-US" sz="1800">
                <a:solidFill>
                  <a:schemeClr val="bg1"/>
                </a:solidFill>
              </a:rPr>
              <a:t>     ni</a:t>
            </a:r>
          </a:p>
          <a:p>
            <a:pPr algn="ctr">
              <a:lnSpc>
                <a:spcPct val="100000"/>
              </a:lnSpc>
              <a:spcBef>
                <a:spcPct val="0"/>
              </a:spcBef>
              <a:buFontTx/>
              <a:buNone/>
            </a:pPr>
            <a:r>
              <a:rPr lang="en-US" altLang="en-US" sz="1800">
                <a:solidFill>
                  <a:schemeClr val="bg1"/>
                </a:solidFill>
              </a:rPr>
              <a:t>15%</a:t>
            </a:r>
          </a:p>
        </p:txBody>
      </p:sp>
      <p:sp>
        <p:nvSpPr>
          <p:cNvPr id="361487"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Dodoma&lt;1%</a:t>
            </a:r>
          </a:p>
          <a:p>
            <a:pPr>
              <a:lnSpc>
                <a:spcPct val="100000"/>
              </a:lnSpc>
              <a:spcBef>
                <a:spcPct val="0"/>
              </a:spcBef>
              <a:buFontTx/>
              <a:buNone/>
            </a:pPr>
            <a:endParaRPr lang="en-US" altLang="en-US" sz="1800">
              <a:solidFill>
                <a:schemeClr val="bg1"/>
              </a:solidFill>
            </a:endParaRPr>
          </a:p>
        </p:txBody>
      </p:sp>
      <p:sp>
        <p:nvSpPr>
          <p:cNvPr id="361488"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Singida</a:t>
            </a:r>
          </a:p>
          <a:p>
            <a:pPr algn="ctr">
              <a:lnSpc>
                <a:spcPct val="100000"/>
              </a:lnSpc>
              <a:spcBef>
                <a:spcPct val="0"/>
              </a:spcBef>
              <a:buFontTx/>
              <a:buNone/>
            </a:pPr>
            <a:r>
              <a:rPr lang="en-US" altLang="en-US" sz="1800">
                <a:solidFill>
                  <a:schemeClr val="bg1"/>
                </a:solidFill>
              </a:rPr>
              <a:t>6%</a:t>
            </a:r>
          </a:p>
        </p:txBody>
      </p:sp>
      <p:sp>
        <p:nvSpPr>
          <p:cNvPr id="361489"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Tabora</a:t>
            </a:r>
          </a:p>
          <a:p>
            <a:pPr algn="ctr">
              <a:lnSpc>
                <a:spcPct val="100000"/>
              </a:lnSpc>
              <a:spcBef>
                <a:spcPct val="0"/>
              </a:spcBef>
              <a:buFontTx/>
              <a:buNone/>
            </a:pPr>
            <a:r>
              <a:rPr lang="en-US" altLang="en-US" sz="1800">
                <a:solidFill>
                  <a:schemeClr val="bg1"/>
                </a:solidFill>
              </a:rPr>
              <a:t>20%</a:t>
            </a:r>
          </a:p>
        </p:txBody>
      </p:sp>
      <p:sp>
        <p:nvSpPr>
          <p:cNvPr id="361490" name="TextBox 146"/>
          <p:cNvSpPr txBox="1">
            <a:spLocks noChangeArrowheads="1"/>
          </p:cNvSpPr>
          <p:nvPr/>
        </p:nvSpPr>
        <p:spPr bwMode="auto">
          <a:xfrm>
            <a:off x="2859088" y="2146300"/>
            <a:ext cx="15621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17%</a:t>
            </a:r>
          </a:p>
        </p:txBody>
      </p:sp>
      <p:sp>
        <p:nvSpPr>
          <p:cNvPr id="361491"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38%</a:t>
            </a:r>
          </a:p>
        </p:txBody>
      </p:sp>
      <p:sp>
        <p:nvSpPr>
          <p:cNvPr id="361492"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38%</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361494" name="TextBox 150"/>
          <p:cNvSpPr txBox="1">
            <a:spLocks noChangeArrowheads="1"/>
          </p:cNvSpPr>
          <p:nvPr/>
        </p:nvSpPr>
        <p:spPr bwMode="auto">
          <a:xfrm>
            <a:off x="7318375" y="3933825"/>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&lt;1%</a:t>
            </a:r>
          </a:p>
        </p:txBody>
      </p:sp>
      <p:sp>
        <p:nvSpPr>
          <p:cNvPr id="361495" name="TextBox 151"/>
          <p:cNvSpPr txBox="1">
            <a:spLocks noChangeArrowheads="1"/>
          </p:cNvSpPr>
          <p:nvPr/>
        </p:nvSpPr>
        <p:spPr bwMode="auto">
          <a:xfrm>
            <a:off x="7027863" y="3292475"/>
            <a:ext cx="25257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&lt;1%</a:t>
            </a:r>
          </a:p>
        </p:txBody>
      </p:sp>
      <p:sp>
        <p:nvSpPr>
          <p:cNvPr id="361496" name="TextBox 152"/>
          <p:cNvSpPr txBox="1">
            <a:spLocks noChangeArrowheads="1"/>
          </p:cNvSpPr>
          <p:nvPr/>
        </p:nvSpPr>
        <p:spPr bwMode="auto">
          <a:xfrm>
            <a:off x="7019925" y="2668588"/>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 Kaskazini Pemba &lt;1%</a:t>
            </a:r>
          </a:p>
        </p:txBody>
      </p:sp>
      <p:sp>
        <p:nvSpPr>
          <p:cNvPr id="361497" name="TextBox 153"/>
          <p:cNvSpPr txBox="1">
            <a:spLocks noChangeArrowheads="1"/>
          </p:cNvSpPr>
          <p:nvPr/>
        </p:nvSpPr>
        <p:spPr bwMode="auto">
          <a:xfrm>
            <a:off x="7134225" y="3646488"/>
            <a:ext cx="2368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&lt;1%</a:t>
            </a:r>
          </a:p>
        </p:txBody>
      </p:sp>
      <p:sp>
        <p:nvSpPr>
          <p:cNvPr id="361498" name="TextBox 154"/>
          <p:cNvSpPr txBox="1">
            <a:spLocks noChangeArrowheads="1"/>
          </p:cNvSpPr>
          <p:nvPr/>
        </p:nvSpPr>
        <p:spPr bwMode="auto">
          <a:xfrm>
            <a:off x="7297738" y="3003550"/>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&lt;1%</a:t>
            </a:r>
          </a:p>
        </p:txBody>
      </p:sp>
      <p:cxnSp>
        <p:nvCxnSpPr>
          <p:cNvPr id="156" name="Straight Connector 155"/>
          <p:cNvCxnSpPr/>
          <p:nvPr/>
        </p:nvCxnSpPr>
        <p:spPr>
          <a:xfrm flipV="1">
            <a:off x="7250113" y="2992438"/>
            <a:ext cx="127000"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p:nvPr/>
        </p:nvCxnSpPr>
        <p:spPr>
          <a:xfrm flipV="1">
            <a:off x="7223125" y="3297238"/>
            <a:ext cx="247650" cy="38100"/>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361496" idx="1"/>
            <a:endCxn id="361496" idx="1"/>
          </p:cNvCxnSpPr>
          <p:nvPr/>
        </p:nvCxnSpPr>
        <p:spPr>
          <a:xfrm>
            <a:off x="7019925" y="2854325"/>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7019925" y="3608388"/>
            <a:ext cx="142875" cy="34925"/>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a:stCxn id="361546" idx="7"/>
          </p:cNvCxnSpPr>
          <p:nvPr/>
        </p:nvCxnSpPr>
        <p:spPr>
          <a:xfrm>
            <a:off x="6983413" y="3754438"/>
            <a:ext cx="249237" cy="6350"/>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361505"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1%</a:t>
            </a:r>
          </a:p>
        </p:txBody>
      </p:sp>
      <p:cxnSp>
        <p:nvCxnSpPr>
          <p:cNvPr id="163" name="Straight Connector 162"/>
          <p:cNvCxnSpPr/>
          <p:nvPr/>
        </p:nvCxnSpPr>
        <p:spPr>
          <a:xfrm>
            <a:off x="7086600" y="4252913"/>
            <a:ext cx="227013" cy="123825"/>
          </a:xfrm>
          <a:prstGeom prst="line">
            <a:avLst/>
          </a:prstGeom>
        </p:spPr>
        <p:style>
          <a:lnRef idx="1">
            <a:schemeClr val="dk1"/>
          </a:lnRef>
          <a:fillRef idx="0">
            <a:schemeClr val="dk1"/>
          </a:fillRef>
          <a:effectRef idx="0">
            <a:schemeClr val="dk1"/>
          </a:effectRef>
          <a:fontRef idx="minor">
            <a:schemeClr val="tx1"/>
          </a:fontRef>
        </p:style>
      </p:cxnSp>
      <p:sp>
        <p:nvSpPr>
          <p:cNvPr id="361507"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a:p>
            <a:pPr algn="ctr">
              <a:lnSpc>
                <a:spcPct val="100000"/>
              </a:lnSpc>
              <a:spcBef>
                <a:spcPct val="0"/>
              </a:spcBef>
              <a:buFontTx/>
              <a:buNone/>
            </a:pPr>
            <a:r>
              <a:rPr lang="en-US" altLang="en-US" sz="1800">
                <a:solidFill>
                  <a:schemeClr val="bg1"/>
                </a:solidFill>
              </a:rPr>
              <a:t>14%</a:t>
            </a:r>
          </a:p>
        </p:txBody>
      </p:sp>
      <p:sp>
        <p:nvSpPr>
          <p:cNvPr id="361508" name="TextBox 164"/>
          <p:cNvSpPr txBox="1">
            <a:spLocks noChangeArrowheads="1"/>
          </p:cNvSpPr>
          <p:nvPr/>
        </p:nvSpPr>
        <p:spPr bwMode="auto">
          <a:xfrm>
            <a:off x="3084513" y="4402138"/>
            <a:ext cx="11699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Mbeya</a:t>
            </a:r>
          </a:p>
          <a:p>
            <a:pPr algn="ctr">
              <a:lnSpc>
                <a:spcPct val="100000"/>
              </a:lnSpc>
              <a:spcBef>
                <a:spcPct val="0"/>
              </a:spcBef>
              <a:buFontTx/>
              <a:buNone/>
            </a:pPr>
            <a:r>
              <a:rPr lang="en-US" altLang="en-US" sz="1800"/>
              <a:t>1%</a:t>
            </a:r>
          </a:p>
        </p:txBody>
      </p:sp>
      <p:sp>
        <p:nvSpPr>
          <p:cNvPr id="361509"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Rukwa</a:t>
            </a:r>
          </a:p>
          <a:p>
            <a:pPr algn="r">
              <a:lnSpc>
                <a:spcPct val="100000"/>
              </a:lnSpc>
              <a:spcBef>
                <a:spcPct val="0"/>
              </a:spcBef>
              <a:buFontTx/>
              <a:buNone/>
            </a:pPr>
            <a:r>
              <a:rPr lang="en-US" altLang="en-US" sz="1800"/>
              <a:t>3%</a:t>
            </a:r>
          </a:p>
        </p:txBody>
      </p:sp>
      <p:sp>
        <p:nvSpPr>
          <p:cNvPr id="361510"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Iringa</a:t>
            </a:r>
          </a:p>
          <a:p>
            <a:pPr algn="ctr">
              <a:lnSpc>
                <a:spcPct val="100000"/>
              </a:lnSpc>
              <a:spcBef>
                <a:spcPct val="0"/>
              </a:spcBef>
              <a:buFontTx/>
              <a:buNone/>
            </a:pPr>
            <a:r>
              <a:rPr lang="en-US" altLang="en-US" sz="1800"/>
              <a:t>1%</a:t>
            </a:r>
          </a:p>
        </p:txBody>
      </p:sp>
      <p:sp>
        <p:nvSpPr>
          <p:cNvPr id="361511"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Njombe</a:t>
            </a:r>
          </a:p>
          <a:p>
            <a:pPr>
              <a:lnSpc>
                <a:spcPct val="100000"/>
              </a:lnSpc>
              <a:spcBef>
                <a:spcPct val="0"/>
              </a:spcBef>
              <a:buFontTx/>
              <a:buNone/>
            </a:pPr>
            <a:r>
              <a:rPr lang="en-US" altLang="en-US" sz="1800"/>
              <a:t>&lt;1%</a:t>
            </a:r>
          </a:p>
        </p:txBody>
      </p:sp>
      <p:sp>
        <p:nvSpPr>
          <p:cNvPr id="361512"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Moro-</a:t>
            </a:r>
          </a:p>
          <a:p>
            <a:pPr>
              <a:lnSpc>
                <a:spcPct val="100000"/>
              </a:lnSpc>
              <a:spcBef>
                <a:spcPct val="0"/>
              </a:spcBef>
              <a:buFontTx/>
              <a:buNone/>
            </a:pPr>
            <a:r>
              <a:rPr lang="en-US" altLang="en-US" sz="1800">
                <a:solidFill>
                  <a:schemeClr val="bg1"/>
                </a:solidFill>
              </a:rPr>
              <a:t>goro</a:t>
            </a:r>
          </a:p>
          <a:p>
            <a:pPr>
              <a:lnSpc>
                <a:spcPct val="100000"/>
              </a:lnSpc>
              <a:spcBef>
                <a:spcPct val="0"/>
              </a:spcBef>
              <a:buFontTx/>
              <a:buNone/>
            </a:pPr>
            <a:r>
              <a:rPr lang="en-US" altLang="en-US" sz="1800">
                <a:solidFill>
                  <a:schemeClr val="bg1"/>
                </a:solidFill>
              </a:rPr>
              <a:t>23%</a:t>
            </a:r>
          </a:p>
        </p:txBody>
      </p:sp>
      <p:sp>
        <p:nvSpPr>
          <p:cNvPr id="361513"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Lindi</a:t>
            </a:r>
          </a:p>
          <a:p>
            <a:pPr algn="ctr">
              <a:lnSpc>
                <a:spcPct val="100000"/>
              </a:lnSpc>
              <a:spcBef>
                <a:spcPct val="0"/>
              </a:spcBef>
              <a:buFontTx/>
              <a:buNone/>
            </a:pPr>
            <a:r>
              <a:rPr lang="en-US" altLang="en-US" sz="1800">
                <a:solidFill>
                  <a:schemeClr val="bg1"/>
                </a:solidFill>
              </a:rPr>
              <a:t>17%</a:t>
            </a:r>
          </a:p>
        </p:txBody>
      </p:sp>
      <p:sp>
        <p:nvSpPr>
          <p:cNvPr id="361514"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Ruvuma</a:t>
            </a:r>
          </a:p>
          <a:p>
            <a:pPr algn="ctr">
              <a:lnSpc>
                <a:spcPct val="100000"/>
              </a:lnSpc>
              <a:spcBef>
                <a:spcPct val="0"/>
              </a:spcBef>
              <a:buFontTx/>
              <a:buNone/>
            </a:pPr>
            <a:r>
              <a:rPr lang="en-US" altLang="en-US" sz="1800">
                <a:solidFill>
                  <a:schemeClr val="bg1"/>
                </a:solidFill>
              </a:rPr>
              <a:t>23%</a:t>
            </a:r>
          </a:p>
        </p:txBody>
      </p:sp>
      <p:sp>
        <p:nvSpPr>
          <p:cNvPr id="361515"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20%</a:t>
            </a:r>
          </a:p>
        </p:txBody>
      </p:sp>
      <p:cxnSp>
        <p:nvCxnSpPr>
          <p:cNvPr id="173" name="Straight Connector 172"/>
          <p:cNvCxnSpPr/>
          <p:nvPr/>
        </p:nvCxnSpPr>
        <p:spPr>
          <a:xfrm flipV="1">
            <a:off x="7081838" y="6415088"/>
            <a:ext cx="265112" cy="4762"/>
          </a:xfrm>
          <a:prstGeom prst="line">
            <a:avLst/>
          </a:prstGeom>
        </p:spPr>
        <p:style>
          <a:lnRef idx="1">
            <a:schemeClr val="dk1"/>
          </a:lnRef>
          <a:fillRef idx="0">
            <a:schemeClr val="dk1"/>
          </a:fillRef>
          <a:effectRef idx="0">
            <a:schemeClr val="dk1"/>
          </a:effectRef>
          <a:fontRef idx="minor">
            <a:schemeClr val="tx1"/>
          </a:fontRef>
        </p:style>
      </p:cxnSp>
      <p:sp>
        <p:nvSpPr>
          <p:cNvPr id="361517" name="TextBox 75"/>
          <p:cNvSpPr txBox="1">
            <a:spLocks noChangeArrowheads="1"/>
          </p:cNvSpPr>
          <p:nvPr/>
        </p:nvSpPr>
        <p:spPr bwMode="auto">
          <a:xfrm>
            <a:off x="0" y="5857875"/>
            <a:ext cx="29337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i="1"/>
              <a:t>Percent of children age 6-59 months who tested positive for malaria by RDT</a:t>
            </a:r>
          </a:p>
        </p:txBody>
      </p:sp>
    </p:spTree>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3" name="Content Placeholder 2"/>
          <p:cNvSpPr txBox="1">
            <a:spLocks/>
          </p:cNvSpPr>
          <p:nvPr/>
        </p:nvSpPr>
        <p:spPr bwMode="auto">
          <a:xfrm>
            <a:off x="252413" y="1628775"/>
            <a:ext cx="3976687" cy="418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Malaria prevention</a:t>
            </a:r>
          </a:p>
          <a:p>
            <a:pPr eaLnBrk="1" hangingPunct="1">
              <a:lnSpc>
                <a:spcPct val="110000"/>
              </a:lnSpc>
              <a:spcBef>
                <a:spcPct val="0"/>
              </a:spcBef>
              <a:spcAft>
                <a:spcPts val="600"/>
              </a:spcAft>
              <a:buClr>
                <a:schemeClr val="tx1"/>
              </a:buClr>
            </a:pPr>
            <a:r>
              <a:rPr lang="en-GB" altLang="en-US" sz="2800"/>
              <a:t>Case management of fever in children</a:t>
            </a:r>
          </a:p>
          <a:p>
            <a:pPr eaLnBrk="1" hangingPunct="1">
              <a:lnSpc>
                <a:spcPct val="110000"/>
              </a:lnSpc>
              <a:spcBef>
                <a:spcPct val="0"/>
              </a:spcBef>
              <a:spcAft>
                <a:spcPts val="600"/>
              </a:spcAft>
              <a:buClr>
                <a:schemeClr val="tx1"/>
              </a:buClr>
            </a:pPr>
            <a:r>
              <a:rPr lang="en-GB" altLang="en-US" sz="2800"/>
              <a:t>Low haemoglobin and malaria prevalence</a:t>
            </a:r>
          </a:p>
          <a:p>
            <a:pPr eaLnBrk="1" hangingPunct="1">
              <a:lnSpc>
                <a:spcPct val="110000"/>
              </a:lnSpc>
              <a:spcBef>
                <a:spcPct val="0"/>
              </a:spcBef>
              <a:spcAft>
                <a:spcPts val="600"/>
              </a:spcAft>
              <a:buClr>
                <a:schemeClr val="tx1"/>
              </a:buClr>
            </a:pPr>
            <a:r>
              <a:rPr lang="en-GB" altLang="en-US" sz="2800" b="1">
                <a:solidFill>
                  <a:schemeClr val="tx2"/>
                </a:solidFill>
              </a:rPr>
              <a:t>Knowledge and communication</a:t>
            </a:r>
          </a:p>
        </p:txBody>
      </p:sp>
    </p:spTree>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70" name="Content Placeholder 2"/>
          <p:cNvSpPr>
            <a:spLocks noGrp="1"/>
          </p:cNvSpPr>
          <p:nvPr>
            <p:ph idx="1"/>
          </p:nvPr>
        </p:nvSpPr>
        <p:spPr>
          <a:xfrm>
            <a:off x="457200" y="1600200"/>
            <a:ext cx="8229600" cy="3657600"/>
          </a:xfrm>
        </p:spPr>
        <p:txBody>
          <a:bodyPr/>
          <a:lstStyle/>
          <a:p>
            <a:pPr marL="0" indent="0" algn="ctr">
              <a:buFont typeface="Arial" panose="020B0604020202020204" pitchFamily="34" charset="0"/>
              <a:buNone/>
            </a:pPr>
            <a:r>
              <a:rPr lang="en-US" altLang="en-US" sz="3600" b="1" smtClean="0">
                <a:solidFill>
                  <a:schemeClr val="tx2"/>
                </a:solidFill>
              </a:rPr>
              <a:t>57% </a:t>
            </a:r>
            <a:r>
              <a:rPr lang="en-US" altLang="en-US" sz="3600" smtClean="0"/>
              <a:t>of women and</a:t>
            </a:r>
            <a:r>
              <a:rPr lang="en-US" altLang="en-US" sz="3600" b="1" smtClean="0">
                <a:solidFill>
                  <a:schemeClr val="accent1"/>
                </a:solidFill>
              </a:rPr>
              <a:t> </a:t>
            </a:r>
            <a:r>
              <a:rPr lang="en-US" altLang="en-US" sz="3600" b="1" smtClean="0">
                <a:solidFill>
                  <a:schemeClr val="tx2"/>
                </a:solidFill>
              </a:rPr>
              <a:t>64% </a:t>
            </a:r>
            <a:r>
              <a:rPr lang="en-US" altLang="en-US" sz="3600" smtClean="0"/>
              <a:t>of men say that </a:t>
            </a:r>
            <a:r>
              <a:rPr lang="en-US" altLang="en-US" sz="3600" b="1" smtClean="0">
                <a:solidFill>
                  <a:schemeClr val="tx2"/>
                </a:solidFill>
              </a:rPr>
              <a:t>malaria is the most serious health problem in their community</a:t>
            </a:r>
            <a:r>
              <a:rPr lang="en-US" altLang="en-US" sz="3600" b="1" smtClean="0">
                <a:solidFill>
                  <a:schemeClr val="accent1"/>
                </a:solidFill>
              </a:rPr>
              <a:t>. </a:t>
            </a:r>
          </a:p>
          <a:p>
            <a:pPr marL="0" indent="0" algn="ctr">
              <a:buFont typeface="Arial" panose="020B0604020202020204" pitchFamily="34" charset="0"/>
              <a:buNone/>
            </a:pPr>
            <a:endParaRPr lang="en-US" altLang="en-US" sz="3600" smtClean="0"/>
          </a:p>
          <a:p>
            <a:pPr marL="0" indent="0" algn="ctr">
              <a:buFont typeface="Arial" panose="020B0604020202020204" pitchFamily="34" charset="0"/>
              <a:buNone/>
            </a:pPr>
            <a:r>
              <a:rPr lang="en-US" altLang="en-US" sz="3600" smtClean="0"/>
              <a:t>More than </a:t>
            </a:r>
            <a:r>
              <a:rPr lang="en-US" altLang="en-US" sz="3600" b="1" smtClean="0">
                <a:solidFill>
                  <a:schemeClr val="tx2"/>
                </a:solidFill>
              </a:rPr>
              <a:t>9 in 10 </a:t>
            </a:r>
            <a:r>
              <a:rPr lang="en-US" altLang="en-US" sz="3600" smtClean="0"/>
              <a:t>women and men believe that </a:t>
            </a:r>
            <a:r>
              <a:rPr lang="en-US" altLang="en-US" sz="3600" b="1" smtClean="0">
                <a:solidFill>
                  <a:schemeClr val="tx2"/>
                </a:solidFill>
              </a:rPr>
              <a:t>malaria can be avoided</a:t>
            </a:r>
            <a:r>
              <a:rPr lang="en-US" altLang="en-US" sz="3600" smtClean="0"/>
              <a:t>.</a:t>
            </a:r>
            <a:endParaRPr lang="en-US" altLang="en-US" sz="3600" b="1" smtClean="0">
              <a:solidFill>
                <a:schemeClr val="bg2"/>
              </a:solidFill>
            </a:endParaRPr>
          </a:p>
        </p:txBody>
      </p:sp>
    </p:spTree>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8" name="Title 1"/>
          <p:cNvSpPr>
            <a:spLocks noGrp="1"/>
          </p:cNvSpPr>
          <p:nvPr>
            <p:ph type="title"/>
          </p:nvPr>
        </p:nvSpPr>
        <p:spPr/>
        <p:txBody>
          <a:bodyPr/>
          <a:lstStyle/>
          <a:p>
            <a:pPr eaLnBrk="1" hangingPunct="1"/>
            <a:r>
              <a:rPr lang="en-US" altLang="en-US" smtClean="0"/>
              <a:t>Knowledge of Malaria Symptoms</a:t>
            </a:r>
          </a:p>
        </p:txBody>
      </p:sp>
      <p:graphicFrame>
        <p:nvGraphicFramePr>
          <p:cNvPr id="367619" name="Content Placeholder 10"/>
          <p:cNvGraphicFramePr>
            <a:graphicFrameLocks noGrp="1"/>
          </p:cNvGraphicFramePr>
          <p:nvPr>
            <p:ph idx="1"/>
          </p:nvPr>
        </p:nvGraphicFramePr>
        <p:xfrm>
          <a:off x="-50800" y="1524000"/>
          <a:ext cx="9245600" cy="5384800"/>
        </p:xfrm>
        <a:graphic>
          <a:graphicData uri="http://schemas.openxmlformats.org/presentationml/2006/ole">
            <mc:AlternateContent xmlns:mc="http://schemas.openxmlformats.org/markup-compatibility/2006">
              <mc:Choice xmlns:v="urn:schemas-microsoft-com:vml" Requires="v">
                <p:oleObj spid="_x0000_s367626" name="Chart" r:id="rId4" imgW="9254530" imgH="5389331" progId="Excel.Chart.8">
                  <p:embed/>
                </p:oleObj>
              </mc:Choice>
              <mc:Fallback>
                <p:oleObj name="Chart" r:id="rId4" imgW="9254530" imgH="538933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24000"/>
                        <a:ext cx="9245600" cy="538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67620" name="Text Box 34"/>
          <p:cNvSpPr txBox="1">
            <a:spLocks noChangeArrowheads="1"/>
          </p:cNvSpPr>
          <p:nvPr/>
        </p:nvSpPr>
        <p:spPr bwMode="auto">
          <a:xfrm>
            <a:off x="0" y="1033463"/>
            <a:ext cx="9144000" cy="59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50000"/>
              </a:spcBef>
              <a:buFont typeface="Arial" panose="020B0604020202020204" pitchFamily="34" charset="0"/>
              <a:buNone/>
            </a:pPr>
            <a:r>
              <a:rPr lang="en-US" altLang="en-US" sz="1800" i="1"/>
              <a:t>Among women and men age 15-49 who have ever heard of malaria, percent who cite specific symptoms</a:t>
            </a:r>
          </a:p>
        </p:txBody>
      </p:sp>
    </p:spTree>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6" name="Title 1"/>
          <p:cNvSpPr>
            <a:spLocks noGrp="1"/>
          </p:cNvSpPr>
          <p:nvPr>
            <p:ph type="title"/>
          </p:nvPr>
        </p:nvSpPr>
        <p:spPr/>
        <p:txBody>
          <a:bodyPr/>
          <a:lstStyle/>
          <a:p>
            <a:pPr eaLnBrk="1" hangingPunct="1"/>
            <a:r>
              <a:rPr lang="en-US" altLang="en-US" smtClean="0"/>
              <a:t>Knowledge of Malaria Prevention</a:t>
            </a:r>
          </a:p>
        </p:txBody>
      </p:sp>
      <p:graphicFrame>
        <p:nvGraphicFramePr>
          <p:cNvPr id="369667" name="Content Placeholder 10"/>
          <p:cNvGraphicFramePr>
            <a:graphicFrameLocks noGrp="1"/>
          </p:cNvGraphicFramePr>
          <p:nvPr>
            <p:ph idx="1"/>
          </p:nvPr>
        </p:nvGraphicFramePr>
        <p:xfrm>
          <a:off x="-50800" y="1524000"/>
          <a:ext cx="9245600" cy="5384800"/>
        </p:xfrm>
        <a:graphic>
          <a:graphicData uri="http://schemas.openxmlformats.org/presentationml/2006/ole">
            <mc:AlternateContent xmlns:mc="http://schemas.openxmlformats.org/markup-compatibility/2006">
              <mc:Choice xmlns:v="urn:schemas-microsoft-com:vml" Requires="v">
                <p:oleObj spid="_x0000_s369674" name="Chart" r:id="rId4" imgW="9254530" imgH="5389331" progId="Excel.Chart.8">
                  <p:embed/>
                </p:oleObj>
              </mc:Choice>
              <mc:Fallback>
                <p:oleObj name="Chart" r:id="rId4" imgW="9254530" imgH="538933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24000"/>
                        <a:ext cx="9245600" cy="538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69668" name="Text Box 34"/>
          <p:cNvSpPr txBox="1">
            <a:spLocks noChangeArrowheads="1"/>
          </p:cNvSpPr>
          <p:nvPr/>
        </p:nvSpPr>
        <p:spPr bwMode="auto">
          <a:xfrm>
            <a:off x="0" y="1033463"/>
            <a:ext cx="9144000" cy="59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50000"/>
              </a:spcBef>
              <a:buFont typeface="Arial" panose="020B0604020202020204" pitchFamily="34" charset="0"/>
              <a:buNone/>
            </a:pPr>
            <a:r>
              <a:rPr lang="en-US" altLang="en-US" sz="1800" i="1"/>
              <a:t>Among women and men age 15-49 who say there are ways to avoid getting malaria, </a:t>
            </a:r>
            <a:br>
              <a:rPr lang="en-US" altLang="en-US" sz="1800" i="1"/>
            </a:br>
            <a:r>
              <a:rPr lang="en-US" altLang="en-US" sz="1800" i="1"/>
              <a:t>percent who cite specific ways of avoiding malaria</a:t>
            </a:r>
          </a:p>
        </p:txBody>
      </p:sp>
    </p:spTree>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4" name="Content Placeholder 2"/>
          <p:cNvSpPr>
            <a:spLocks noGrp="1"/>
          </p:cNvSpPr>
          <p:nvPr>
            <p:ph idx="1"/>
          </p:nvPr>
        </p:nvSpPr>
        <p:spPr>
          <a:xfrm>
            <a:off x="508000" y="927100"/>
            <a:ext cx="8229600" cy="2286000"/>
          </a:xfrm>
        </p:spPr>
        <p:txBody>
          <a:bodyPr/>
          <a:lstStyle/>
          <a:p>
            <a:pPr marL="0" indent="0" algn="ctr">
              <a:buFont typeface="Arial" panose="020B0604020202020204" pitchFamily="34" charset="0"/>
              <a:buNone/>
            </a:pPr>
            <a:r>
              <a:rPr lang="en-US" altLang="en-US" sz="3600" b="1" smtClean="0">
                <a:solidFill>
                  <a:schemeClr val="tx2"/>
                </a:solidFill>
              </a:rPr>
              <a:t>58%</a:t>
            </a:r>
            <a:r>
              <a:rPr lang="en-US" altLang="en-US" sz="3600" smtClean="0">
                <a:solidFill>
                  <a:schemeClr val="tx2"/>
                </a:solidFill>
              </a:rPr>
              <a:t> </a:t>
            </a:r>
            <a:r>
              <a:rPr lang="en-US" altLang="en-US" sz="3600" smtClean="0"/>
              <a:t>of women and </a:t>
            </a:r>
            <a:r>
              <a:rPr lang="en-US" altLang="en-US" sz="3600" b="1" smtClean="0">
                <a:solidFill>
                  <a:schemeClr val="tx2"/>
                </a:solidFill>
              </a:rPr>
              <a:t>67% </a:t>
            </a:r>
            <a:r>
              <a:rPr lang="en-US" altLang="en-US" sz="3600" smtClean="0"/>
              <a:t>of men have </a:t>
            </a:r>
            <a:r>
              <a:rPr lang="en-US" altLang="en-US" sz="3600" b="1" smtClean="0">
                <a:solidFill>
                  <a:schemeClr val="tx2"/>
                </a:solidFill>
              </a:rPr>
              <a:t>seen or heard a message about malaria </a:t>
            </a:r>
            <a:r>
              <a:rPr lang="en-US" altLang="en-US" sz="3600" b="1" u="sng" smtClean="0">
                <a:solidFill>
                  <a:schemeClr val="tx2"/>
                </a:solidFill>
              </a:rPr>
              <a:t>prevention</a:t>
            </a:r>
            <a:r>
              <a:rPr lang="en-US" altLang="en-US" sz="3600" b="1" smtClean="0">
                <a:solidFill>
                  <a:schemeClr val="tx2"/>
                </a:solidFill>
              </a:rPr>
              <a:t> </a:t>
            </a:r>
            <a:r>
              <a:rPr lang="en-US" altLang="en-US" sz="3600" smtClean="0"/>
              <a:t>in the past year.</a:t>
            </a:r>
            <a:endParaRPr lang="en-US" altLang="en-US" sz="3600" b="1" smtClean="0">
              <a:solidFill>
                <a:schemeClr val="bg2"/>
              </a:solidFill>
            </a:endParaRPr>
          </a:p>
        </p:txBody>
      </p:sp>
      <p:sp>
        <p:nvSpPr>
          <p:cNvPr id="371715" name="Content Placeholder 2"/>
          <p:cNvSpPr txBox="1">
            <a:spLocks/>
          </p:cNvSpPr>
          <p:nvPr/>
        </p:nvSpPr>
        <p:spPr bwMode="auto">
          <a:xfrm>
            <a:off x="635000" y="3441700"/>
            <a:ext cx="82296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buFont typeface="Arial" panose="020B0604020202020204" pitchFamily="34" charset="0"/>
              <a:buNone/>
            </a:pPr>
            <a:r>
              <a:rPr lang="en-US" altLang="en-US" sz="3600" b="1">
                <a:solidFill>
                  <a:schemeClr val="tx2"/>
                </a:solidFill>
              </a:rPr>
              <a:t>60%</a:t>
            </a:r>
            <a:r>
              <a:rPr lang="en-US" altLang="en-US" sz="3600">
                <a:solidFill>
                  <a:schemeClr val="tx2"/>
                </a:solidFill>
              </a:rPr>
              <a:t> </a:t>
            </a:r>
            <a:r>
              <a:rPr lang="en-US" altLang="en-US" sz="3600"/>
              <a:t>of women and </a:t>
            </a:r>
            <a:r>
              <a:rPr lang="en-US" altLang="en-US" sz="3600" b="1">
                <a:solidFill>
                  <a:schemeClr val="tx2"/>
                </a:solidFill>
              </a:rPr>
              <a:t>67% </a:t>
            </a:r>
            <a:r>
              <a:rPr lang="en-US" altLang="en-US" sz="3600"/>
              <a:t>of men have </a:t>
            </a:r>
            <a:r>
              <a:rPr lang="en-US" altLang="en-US" sz="3600" b="1">
                <a:solidFill>
                  <a:schemeClr val="tx2"/>
                </a:solidFill>
              </a:rPr>
              <a:t>seen or heard a message about malaria </a:t>
            </a:r>
            <a:r>
              <a:rPr lang="en-US" altLang="en-US" sz="3600" b="1" u="sng">
                <a:solidFill>
                  <a:schemeClr val="tx2"/>
                </a:solidFill>
              </a:rPr>
              <a:t>treatment</a:t>
            </a:r>
            <a:r>
              <a:rPr lang="en-US" altLang="en-US" sz="3600" b="1">
                <a:solidFill>
                  <a:schemeClr val="tx2"/>
                </a:solidFill>
              </a:rPr>
              <a:t> </a:t>
            </a:r>
            <a:r>
              <a:rPr lang="en-US" altLang="en-US" sz="3600"/>
              <a:t>in the past year.</a:t>
            </a:r>
            <a:endParaRPr lang="en-US" altLang="en-US" sz="3600" b="1">
              <a:solidFill>
                <a:schemeClr val="bg2"/>
              </a:solidFill>
            </a:endParaRPr>
          </a:p>
        </p:txBody>
      </p:sp>
    </p:spTree>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Title 1"/>
          <p:cNvSpPr>
            <a:spLocks noGrp="1"/>
          </p:cNvSpPr>
          <p:nvPr>
            <p:ph type="title"/>
          </p:nvPr>
        </p:nvSpPr>
        <p:spPr/>
        <p:txBody>
          <a:bodyPr/>
          <a:lstStyle/>
          <a:p>
            <a:pPr eaLnBrk="1" hangingPunct="1"/>
            <a:r>
              <a:rPr lang="en-US" altLang="en-US" smtClean="0"/>
              <a:t>Media Exposure to Malaria Messages</a:t>
            </a:r>
          </a:p>
        </p:txBody>
      </p:sp>
      <p:graphicFrame>
        <p:nvGraphicFramePr>
          <p:cNvPr id="373763" name="Content Placeholder 10"/>
          <p:cNvGraphicFramePr>
            <a:graphicFrameLocks noGrp="1"/>
          </p:cNvGraphicFramePr>
          <p:nvPr>
            <p:ph idx="1"/>
          </p:nvPr>
        </p:nvGraphicFramePr>
        <p:xfrm>
          <a:off x="-50800" y="1524000"/>
          <a:ext cx="9245600" cy="5384800"/>
        </p:xfrm>
        <a:graphic>
          <a:graphicData uri="http://schemas.openxmlformats.org/presentationml/2006/ole">
            <mc:AlternateContent xmlns:mc="http://schemas.openxmlformats.org/markup-compatibility/2006">
              <mc:Choice xmlns:v="urn:schemas-microsoft-com:vml" Requires="v">
                <p:oleObj spid="_x0000_s373770" name="Chart" r:id="rId4" imgW="9254530" imgH="5389331" progId="Excel.Chart.8">
                  <p:embed/>
                </p:oleObj>
              </mc:Choice>
              <mc:Fallback>
                <p:oleObj name="Chart" r:id="rId4" imgW="9254530" imgH="538933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24000"/>
                        <a:ext cx="9245600" cy="538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73764" name="Text Box 34"/>
          <p:cNvSpPr txBox="1">
            <a:spLocks noChangeArrowheads="1"/>
          </p:cNvSpPr>
          <p:nvPr/>
        </p:nvSpPr>
        <p:spPr bwMode="auto">
          <a:xfrm>
            <a:off x="0" y="1127125"/>
            <a:ext cx="91440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 typeface="Arial" panose="020B0604020202020204" pitchFamily="34" charset="0"/>
              <a:buNone/>
            </a:pPr>
            <a:r>
              <a:rPr lang="en-US" altLang="en-US" sz="1800" i="1">
                <a:solidFill>
                  <a:srgbClr val="000000"/>
                </a:solidFill>
              </a:rPr>
              <a:t>Among women and men age 15-49 who have seen or heard the malaria messages ‘Malaria Haikubaliki’ or ‘Maliza Malaria’ in the past year, percent who cite specific sources of messages</a:t>
            </a:r>
          </a:p>
        </p:txBody>
      </p:sp>
    </p:spTree>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Title 1"/>
          <p:cNvSpPr>
            <a:spLocks noGrp="1"/>
          </p:cNvSpPr>
          <p:nvPr>
            <p:ph type="title"/>
          </p:nvPr>
        </p:nvSpPr>
        <p:spPr/>
        <p:txBody>
          <a:bodyPr/>
          <a:lstStyle/>
          <a:p>
            <a:pPr eaLnBrk="1" hangingPunct="1"/>
            <a:r>
              <a:rPr lang="en-US" altLang="en-US" smtClean="0"/>
              <a:t>Attitudes toward Malaria</a:t>
            </a:r>
          </a:p>
        </p:txBody>
      </p:sp>
      <p:graphicFrame>
        <p:nvGraphicFramePr>
          <p:cNvPr id="375811" name="Content Placeholder 10"/>
          <p:cNvGraphicFramePr>
            <a:graphicFrameLocks noGrp="1"/>
          </p:cNvGraphicFramePr>
          <p:nvPr>
            <p:ph idx="1"/>
          </p:nvPr>
        </p:nvGraphicFramePr>
        <p:xfrm>
          <a:off x="-50800" y="1524000"/>
          <a:ext cx="9245600" cy="5384800"/>
        </p:xfrm>
        <a:graphic>
          <a:graphicData uri="http://schemas.openxmlformats.org/presentationml/2006/ole">
            <mc:AlternateContent xmlns:mc="http://schemas.openxmlformats.org/markup-compatibility/2006">
              <mc:Choice xmlns:v="urn:schemas-microsoft-com:vml" Requires="v">
                <p:oleObj spid="_x0000_s375818" name="Chart" r:id="rId4" imgW="9254530" imgH="5389331" progId="Excel.Chart.8">
                  <p:embed/>
                </p:oleObj>
              </mc:Choice>
              <mc:Fallback>
                <p:oleObj name="Chart" r:id="rId4" imgW="9254530" imgH="538933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24000"/>
                        <a:ext cx="9245600" cy="538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75812" name="Text Box 34"/>
          <p:cNvSpPr txBox="1">
            <a:spLocks noChangeArrowheads="1"/>
          </p:cNvSpPr>
          <p:nvPr/>
        </p:nvSpPr>
        <p:spPr bwMode="auto">
          <a:xfrm>
            <a:off x="0" y="1127125"/>
            <a:ext cx="914400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 typeface="Arial" panose="020B0604020202020204" pitchFamily="34" charset="0"/>
              <a:buNone/>
            </a:pPr>
            <a:r>
              <a:rPr lang="en-US" altLang="en-US" sz="1800" i="1">
                <a:solidFill>
                  <a:srgbClr val="000000"/>
                </a:solidFill>
              </a:rPr>
              <a:t>Among women 15-49 who had a birth in the last 5 years, percent who strongly agree with specific statements about malaria </a:t>
            </a:r>
          </a:p>
        </p:txBody>
      </p:sp>
    </p:spTree>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Title 1"/>
          <p:cNvSpPr>
            <a:spLocks noGrp="1"/>
          </p:cNvSpPr>
          <p:nvPr>
            <p:ph type="title"/>
          </p:nvPr>
        </p:nvSpPr>
        <p:spPr>
          <a:xfrm>
            <a:off x="628650" y="0"/>
            <a:ext cx="7886700" cy="1325563"/>
          </a:xfrm>
        </p:spPr>
        <p:txBody>
          <a:bodyPr/>
          <a:lstStyle/>
          <a:p>
            <a:r>
              <a:rPr lang="en-US" altLang="en-US" smtClean="0"/>
              <a:t>Key Findings</a:t>
            </a:r>
          </a:p>
        </p:txBody>
      </p:sp>
      <p:sp>
        <p:nvSpPr>
          <p:cNvPr id="3" name="Content Placeholder 2"/>
          <p:cNvSpPr>
            <a:spLocks noGrp="1"/>
          </p:cNvSpPr>
          <p:nvPr>
            <p:ph idx="1"/>
          </p:nvPr>
        </p:nvSpPr>
        <p:spPr>
          <a:xfrm>
            <a:off x="628650" y="1325563"/>
            <a:ext cx="7886700" cy="5348287"/>
          </a:xfrm>
        </p:spPr>
        <p:txBody>
          <a:bodyPr>
            <a:normAutofit fontScale="92500" lnSpcReduction="20000"/>
          </a:bodyPr>
          <a:lstStyle/>
          <a:p>
            <a:pPr>
              <a:lnSpc>
                <a:spcPct val="100000"/>
              </a:lnSpc>
              <a:spcBef>
                <a:spcPts val="0"/>
              </a:spcBef>
              <a:spcAft>
                <a:spcPts val="600"/>
              </a:spcAft>
              <a:buClr>
                <a:schemeClr val="tx1"/>
              </a:buClr>
              <a:defRPr/>
            </a:pPr>
            <a:r>
              <a:rPr lang="en-GB" b="1" dirty="0" smtClean="0">
                <a:solidFill>
                  <a:schemeClr val="tx2"/>
                </a:solidFill>
              </a:rPr>
              <a:t>66% </a:t>
            </a:r>
            <a:r>
              <a:rPr lang="en-GB" dirty="0" smtClean="0"/>
              <a:t>of households own </a:t>
            </a:r>
            <a:r>
              <a:rPr lang="en-GB" b="1" dirty="0" smtClean="0">
                <a:solidFill>
                  <a:schemeClr val="tx2"/>
                </a:solidFill>
              </a:rPr>
              <a:t>at least one ITN</a:t>
            </a:r>
            <a:r>
              <a:rPr lang="en-GB" dirty="0" smtClean="0"/>
              <a:t>.</a:t>
            </a:r>
          </a:p>
          <a:p>
            <a:pPr>
              <a:lnSpc>
                <a:spcPct val="100000"/>
              </a:lnSpc>
              <a:spcBef>
                <a:spcPts val="0"/>
              </a:spcBef>
              <a:spcAft>
                <a:spcPts val="600"/>
              </a:spcAft>
              <a:buClr>
                <a:schemeClr val="tx1"/>
              </a:buClr>
              <a:defRPr/>
            </a:pPr>
            <a:r>
              <a:rPr lang="en-GB" b="1" dirty="0" smtClean="0">
                <a:solidFill>
                  <a:schemeClr val="tx2"/>
                </a:solidFill>
              </a:rPr>
              <a:t>56% </a:t>
            </a:r>
            <a:r>
              <a:rPr lang="en-GB" dirty="0" smtClean="0"/>
              <a:t>of the household population has </a:t>
            </a:r>
            <a:r>
              <a:rPr lang="en-GB" b="1" dirty="0" smtClean="0">
                <a:solidFill>
                  <a:schemeClr val="tx2"/>
                </a:solidFill>
              </a:rPr>
              <a:t>access to an ITN</a:t>
            </a:r>
            <a:r>
              <a:rPr lang="en-GB" dirty="0" smtClean="0"/>
              <a:t>.</a:t>
            </a:r>
          </a:p>
          <a:p>
            <a:pPr>
              <a:lnSpc>
                <a:spcPct val="100000"/>
              </a:lnSpc>
              <a:spcBef>
                <a:spcPts val="0"/>
              </a:spcBef>
              <a:spcAft>
                <a:spcPts val="600"/>
              </a:spcAft>
              <a:buClr>
                <a:schemeClr val="tx1"/>
              </a:buClr>
              <a:defRPr/>
            </a:pPr>
            <a:r>
              <a:rPr lang="en-GB" b="1" dirty="0" smtClean="0">
                <a:solidFill>
                  <a:schemeClr val="tx2"/>
                </a:solidFill>
              </a:rPr>
              <a:t>49% </a:t>
            </a:r>
            <a:r>
              <a:rPr lang="en-GB" dirty="0" smtClean="0"/>
              <a:t>of </a:t>
            </a:r>
            <a:r>
              <a:rPr lang="en-GB" b="1" dirty="0" smtClean="0">
                <a:solidFill>
                  <a:schemeClr val="tx2"/>
                </a:solidFill>
              </a:rPr>
              <a:t>household members</a:t>
            </a:r>
            <a:r>
              <a:rPr lang="en-GB" dirty="0" smtClean="0"/>
              <a:t>, and </a:t>
            </a:r>
            <a:r>
              <a:rPr lang="en-GB" b="1" dirty="0" smtClean="0">
                <a:solidFill>
                  <a:schemeClr val="tx2"/>
                </a:solidFill>
              </a:rPr>
              <a:t>54%</a:t>
            </a:r>
            <a:r>
              <a:rPr lang="en-GB" dirty="0" smtClean="0">
                <a:solidFill>
                  <a:schemeClr val="tx2"/>
                </a:solidFill>
              </a:rPr>
              <a:t> </a:t>
            </a:r>
            <a:r>
              <a:rPr lang="en-GB" dirty="0" smtClean="0"/>
              <a:t>of </a:t>
            </a:r>
            <a:r>
              <a:rPr lang="en-GB" b="1" dirty="0" smtClean="0">
                <a:solidFill>
                  <a:schemeClr val="tx2"/>
                </a:solidFill>
              </a:rPr>
              <a:t>children under 5</a:t>
            </a:r>
            <a:r>
              <a:rPr lang="en-GB" dirty="0" smtClean="0">
                <a:solidFill>
                  <a:schemeClr val="tx2"/>
                </a:solidFill>
              </a:rPr>
              <a:t> </a:t>
            </a:r>
            <a:r>
              <a:rPr lang="en-GB" dirty="0" smtClean="0"/>
              <a:t>and </a:t>
            </a:r>
            <a:r>
              <a:rPr lang="en-GB" b="1" dirty="0" smtClean="0">
                <a:solidFill>
                  <a:schemeClr val="tx2"/>
                </a:solidFill>
              </a:rPr>
              <a:t>pregnant women slept under an ITN </a:t>
            </a:r>
            <a:r>
              <a:rPr lang="en-GB" dirty="0" smtClean="0"/>
              <a:t>the night before the survey.</a:t>
            </a:r>
          </a:p>
          <a:p>
            <a:pPr>
              <a:lnSpc>
                <a:spcPct val="100000"/>
              </a:lnSpc>
              <a:spcBef>
                <a:spcPts val="0"/>
              </a:spcBef>
              <a:spcAft>
                <a:spcPts val="600"/>
              </a:spcAft>
              <a:buClr>
                <a:schemeClr val="tx1"/>
              </a:buClr>
              <a:defRPr/>
            </a:pPr>
            <a:r>
              <a:rPr lang="en-GB" b="1" dirty="0" smtClean="0">
                <a:solidFill>
                  <a:schemeClr val="tx2"/>
                </a:solidFill>
              </a:rPr>
              <a:t>85% </a:t>
            </a:r>
            <a:r>
              <a:rPr lang="en-GB" dirty="0" smtClean="0"/>
              <a:t>of children under 5 with fever in the 2 weeks before the survey who took an antimalarial took </a:t>
            </a:r>
            <a:r>
              <a:rPr lang="en-GB" b="1" dirty="0" smtClean="0">
                <a:solidFill>
                  <a:schemeClr val="tx2"/>
                </a:solidFill>
              </a:rPr>
              <a:t>ACT</a:t>
            </a:r>
            <a:r>
              <a:rPr lang="en-GB" dirty="0" smtClean="0"/>
              <a:t>.</a:t>
            </a:r>
          </a:p>
          <a:p>
            <a:pPr>
              <a:lnSpc>
                <a:spcPct val="100000"/>
              </a:lnSpc>
              <a:spcBef>
                <a:spcPts val="0"/>
              </a:spcBef>
              <a:spcAft>
                <a:spcPts val="600"/>
              </a:spcAft>
              <a:buClr>
                <a:schemeClr val="tx1"/>
              </a:buClr>
              <a:defRPr/>
            </a:pPr>
            <a:r>
              <a:rPr lang="en-GB" b="1" dirty="0">
                <a:solidFill>
                  <a:schemeClr val="tx2"/>
                </a:solidFill>
              </a:rPr>
              <a:t>5</a:t>
            </a:r>
            <a:r>
              <a:rPr lang="en-GB" b="1" dirty="0" smtClean="0">
                <a:solidFill>
                  <a:schemeClr val="tx2"/>
                </a:solidFill>
              </a:rPr>
              <a:t>% </a:t>
            </a:r>
            <a:r>
              <a:rPr lang="en-GB" dirty="0" smtClean="0"/>
              <a:t>of children age 6-59 months have </a:t>
            </a:r>
            <a:r>
              <a:rPr lang="en-GB" b="1" dirty="0" smtClean="0">
                <a:solidFill>
                  <a:schemeClr val="tx2"/>
                </a:solidFill>
              </a:rPr>
              <a:t>low haemoglobin</a:t>
            </a:r>
            <a:r>
              <a:rPr lang="en-GB" dirty="0" smtClean="0"/>
              <a:t>.</a:t>
            </a:r>
          </a:p>
          <a:p>
            <a:pPr>
              <a:lnSpc>
                <a:spcPct val="100000"/>
              </a:lnSpc>
              <a:spcBef>
                <a:spcPts val="0"/>
              </a:spcBef>
              <a:spcAft>
                <a:spcPts val="600"/>
              </a:spcAft>
              <a:buClr>
                <a:schemeClr val="tx1"/>
              </a:buClr>
              <a:defRPr/>
            </a:pPr>
            <a:r>
              <a:rPr lang="en-GB" b="1" dirty="0" smtClean="0">
                <a:solidFill>
                  <a:schemeClr val="tx2"/>
                </a:solidFill>
              </a:rPr>
              <a:t>14% </a:t>
            </a:r>
            <a:r>
              <a:rPr lang="en-GB" dirty="0" smtClean="0"/>
              <a:t>of children age 6-59 months tested </a:t>
            </a:r>
            <a:r>
              <a:rPr lang="en-GB" b="1" dirty="0" smtClean="0">
                <a:solidFill>
                  <a:schemeClr val="tx2"/>
                </a:solidFill>
              </a:rPr>
              <a:t>positive for malaria by RDT</a:t>
            </a:r>
            <a:r>
              <a:rPr lang="en-GB" dirty="0" smtClean="0"/>
              <a:t>.</a:t>
            </a:r>
          </a:p>
          <a:p>
            <a:pPr>
              <a:lnSpc>
                <a:spcPct val="100000"/>
              </a:lnSpc>
              <a:spcBef>
                <a:spcPts val="0"/>
              </a:spcBef>
              <a:spcAft>
                <a:spcPts val="600"/>
              </a:spcAft>
              <a:buClr>
                <a:schemeClr val="tx1"/>
              </a:buClr>
              <a:defRPr/>
            </a:pPr>
            <a:endParaRPr lang="en-GB" dirty="0" smtClean="0"/>
          </a:p>
          <a:p>
            <a:pPr>
              <a:lnSpc>
                <a:spcPct val="100000"/>
              </a:lnSpc>
              <a:spcBef>
                <a:spcPts val="0"/>
              </a:spcBef>
              <a:spcAft>
                <a:spcPts val="600"/>
              </a:spcAft>
              <a:buClr>
                <a:schemeClr val="tx1"/>
              </a:buClr>
              <a:defRPr/>
            </a:pPr>
            <a:endParaRPr lang="en-GB" b="1" dirty="0"/>
          </a:p>
        </p:txBody>
      </p:sp>
    </p:spTree>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6" name="TextBox 2"/>
          <p:cNvSpPr txBox="1">
            <a:spLocks noChangeArrowheads="1"/>
          </p:cNvSpPr>
          <p:nvPr/>
        </p:nvSpPr>
        <p:spPr bwMode="auto">
          <a:xfrm>
            <a:off x="0" y="309563"/>
            <a:ext cx="9144000" cy="144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Gender</a:t>
            </a:r>
            <a:br>
              <a:rPr lang="en-US" altLang="en-US" sz="4400" b="1">
                <a:solidFill>
                  <a:schemeClr val="bg1"/>
                </a:solidFill>
              </a:rPr>
            </a:br>
            <a:endParaRPr lang="en-US" altLang="en-US" sz="4400" b="1">
              <a:solidFill>
                <a:schemeClr val="bg1"/>
              </a:solidFill>
            </a:endParaRPr>
          </a:p>
        </p:txBody>
      </p:sp>
      <p:sp>
        <p:nvSpPr>
          <p:cNvPr id="379907" name="TextBox 2"/>
          <p:cNvSpPr txBox="1">
            <a:spLocks noChangeArrowheads="1"/>
          </p:cNvSpPr>
          <p:nvPr/>
        </p:nvSpPr>
        <p:spPr bwMode="auto">
          <a:xfrm>
            <a:off x="7015163" y="1050925"/>
            <a:ext cx="21288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Title 1"/>
          <p:cNvSpPr>
            <a:spLocks noGrp="1"/>
          </p:cNvSpPr>
          <p:nvPr>
            <p:ph type="title"/>
          </p:nvPr>
        </p:nvSpPr>
        <p:spPr/>
        <p:txBody>
          <a:bodyPr/>
          <a:lstStyle/>
          <a:p>
            <a:r>
              <a:rPr lang="en-US" altLang="en-US" smtClean="0"/>
              <a:t>Drinking Water</a:t>
            </a:r>
          </a:p>
        </p:txBody>
      </p:sp>
      <p:graphicFrame>
        <p:nvGraphicFramePr>
          <p:cNvPr id="35843" name="Content Placeholder 10"/>
          <p:cNvGraphicFramePr>
            <a:graphicFrameLocks noGrp="1"/>
          </p:cNvGraphicFramePr>
          <p:nvPr>
            <p:ph idx="1"/>
          </p:nvPr>
        </p:nvGraphicFramePr>
        <p:xfrm>
          <a:off x="419100" y="1517650"/>
          <a:ext cx="8669338" cy="5391150"/>
        </p:xfrm>
        <a:graphic>
          <a:graphicData uri="http://schemas.openxmlformats.org/presentationml/2006/ole">
            <mc:AlternateContent xmlns:mc="http://schemas.openxmlformats.org/markup-compatibility/2006">
              <mc:Choice xmlns:v="urn:schemas-microsoft-com:vml" Requires="v">
                <p:oleObj spid="_x0000_s35850" name="Chart" r:id="rId4" imgW="8675360" imgH="5401524" progId="Excel.Chart.8">
                  <p:embed/>
                </p:oleObj>
              </mc:Choice>
              <mc:Fallback>
                <p:oleObj name="Chart" r:id="rId4" imgW="8675360" imgH="5401524"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100" y="1517650"/>
                        <a:ext cx="8669338" cy="539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187450"/>
            <a:ext cx="9144000" cy="381000"/>
          </a:xfrm>
          <a:prstGeom prst="rect">
            <a:avLst/>
          </a:prstGeom>
          <a:noFill/>
        </p:spPr>
        <p:txBody>
          <a:bodyPr>
            <a:spAutoFit/>
          </a:bodyPr>
          <a:lstStyle/>
          <a:p>
            <a:pPr algn="ctr">
              <a:defRPr/>
            </a:pPr>
            <a:r>
              <a:rPr lang="en-US" i="1" dirty="0">
                <a:latin typeface="+mn-lt"/>
              </a:rPr>
              <a:t>Percent of households</a:t>
            </a:r>
          </a:p>
        </p:txBody>
      </p:sp>
    </p:spTree>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30" name="Content Placeholder 2"/>
          <p:cNvSpPr txBox="1">
            <a:spLocks/>
          </p:cNvSpPr>
          <p:nvPr/>
        </p:nvSpPr>
        <p:spPr bwMode="auto">
          <a:xfrm>
            <a:off x="252413" y="1550988"/>
            <a:ext cx="4073525" cy="369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b="1">
                <a:solidFill>
                  <a:schemeClr val="tx2"/>
                </a:solidFill>
              </a:rPr>
              <a:t>Women’s Empowerment</a:t>
            </a:r>
          </a:p>
          <a:p>
            <a:pPr eaLnBrk="1" hangingPunct="1">
              <a:lnSpc>
                <a:spcPct val="110000"/>
              </a:lnSpc>
              <a:spcBef>
                <a:spcPct val="0"/>
              </a:spcBef>
              <a:spcAft>
                <a:spcPts val="600"/>
              </a:spcAft>
              <a:buClr>
                <a:schemeClr val="tx1"/>
              </a:buClr>
            </a:pPr>
            <a:r>
              <a:rPr lang="en-GB" altLang="en-US" sz="2800"/>
              <a:t>Female Circumcision</a:t>
            </a:r>
          </a:p>
          <a:p>
            <a:pPr eaLnBrk="1" hangingPunct="1">
              <a:lnSpc>
                <a:spcPct val="110000"/>
              </a:lnSpc>
              <a:spcBef>
                <a:spcPct val="0"/>
              </a:spcBef>
              <a:spcAft>
                <a:spcPts val="600"/>
              </a:spcAft>
              <a:buClr>
                <a:schemeClr val="tx1"/>
              </a:buClr>
            </a:pPr>
            <a:r>
              <a:rPr lang="en-GB" altLang="en-US" sz="2800"/>
              <a:t>Domestic Violence</a:t>
            </a:r>
          </a:p>
        </p:txBody>
      </p:sp>
    </p:spTree>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Title 1"/>
          <p:cNvSpPr>
            <a:spLocks noGrp="1"/>
          </p:cNvSpPr>
          <p:nvPr>
            <p:ph type="title"/>
          </p:nvPr>
        </p:nvSpPr>
        <p:spPr>
          <a:xfrm>
            <a:off x="628650" y="0"/>
            <a:ext cx="7886700" cy="1325563"/>
          </a:xfrm>
        </p:spPr>
        <p:txBody>
          <a:bodyPr/>
          <a:lstStyle/>
          <a:p>
            <a:pPr eaLnBrk="1" hangingPunct="1"/>
            <a:r>
              <a:rPr lang="en-US" altLang="en-US" smtClean="0"/>
              <a:t>Employment</a:t>
            </a:r>
          </a:p>
        </p:txBody>
      </p:sp>
      <p:sp>
        <p:nvSpPr>
          <p:cNvPr id="382979" name="TextBox 11"/>
          <p:cNvSpPr txBox="1">
            <a:spLocks noChangeArrowheads="1"/>
          </p:cNvSpPr>
          <p:nvPr/>
        </p:nvSpPr>
        <p:spPr bwMode="auto">
          <a:xfrm>
            <a:off x="0" y="10287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currently married women and men age 15-49 </a:t>
            </a:r>
            <a:br>
              <a:rPr lang="en-US" altLang="en-US" sz="1800" i="1"/>
            </a:br>
            <a:r>
              <a:rPr lang="en-US" altLang="en-US" sz="1800" i="1"/>
              <a:t>who were employed in 12 months before the survey</a:t>
            </a:r>
          </a:p>
        </p:txBody>
      </p:sp>
      <p:graphicFrame>
        <p:nvGraphicFramePr>
          <p:cNvPr id="382980" name="Content Placeholder 10"/>
          <p:cNvGraphicFramePr>
            <a:graphicFrameLocks noGrp="1"/>
          </p:cNvGraphicFramePr>
          <p:nvPr>
            <p:ph idx="1"/>
          </p:nvPr>
        </p:nvGraphicFramePr>
        <p:xfrm>
          <a:off x="577850" y="1624013"/>
          <a:ext cx="7988300" cy="5284787"/>
        </p:xfrm>
        <a:graphic>
          <a:graphicData uri="http://schemas.openxmlformats.org/presentationml/2006/ole">
            <mc:AlternateContent xmlns:mc="http://schemas.openxmlformats.org/markup-compatibility/2006">
              <mc:Choice xmlns:v="urn:schemas-microsoft-com:vml" Requires="v">
                <p:oleObj spid="_x0000_s382986" name="Chart" r:id="rId4" imgW="7998645" imgH="5291787" progId="Excel.Chart.8">
                  <p:embed/>
                </p:oleObj>
              </mc:Choice>
              <mc:Fallback>
                <p:oleObj name="Chart" r:id="rId4" imgW="7998645" imgH="5291787"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624013"/>
                        <a:ext cx="7988300"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6" name="Title 1"/>
          <p:cNvSpPr>
            <a:spLocks noGrp="1"/>
          </p:cNvSpPr>
          <p:nvPr>
            <p:ph type="title"/>
          </p:nvPr>
        </p:nvSpPr>
        <p:spPr>
          <a:xfrm>
            <a:off x="628650" y="0"/>
            <a:ext cx="7886700" cy="1325563"/>
          </a:xfrm>
        </p:spPr>
        <p:txBody>
          <a:bodyPr/>
          <a:lstStyle/>
          <a:p>
            <a:pPr eaLnBrk="1" hangingPunct="1"/>
            <a:r>
              <a:rPr lang="en-US" altLang="en-US" smtClean="0"/>
              <a:t>Type of Payment</a:t>
            </a:r>
          </a:p>
        </p:txBody>
      </p:sp>
      <p:graphicFrame>
        <p:nvGraphicFramePr>
          <p:cNvPr id="385027" name="Content Placeholder 10"/>
          <p:cNvGraphicFramePr>
            <a:graphicFrameLocks noGrp="1"/>
          </p:cNvGraphicFramePr>
          <p:nvPr>
            <p:ph idx="1"/>
          </p:nvPr>
        </p:nvGraphicFramePr>
        <p:xfrm>
          <a:off x="577850" y="1624013"/>
          <a:ext cx="8139113" cy="5284787"/>
        </p:xfrm>
        <a:graphic>
          <a:graphicData uri="http://schemas.openxmlformats.org/presentationml/2006/ole">
            <mc:AlternateContent xmlns:mc="http://schemas.openxmlformats.org/markup-compatibility/2006">
              <mc:Choice xmlns:v="urn:schemas-microsoft-com:vml" Requires="v">
                <p:oleObj spid="_x0000_s385034" name="Chart" r:id="rId4" imgW="8144962" imgH="5291787" progId="Excel.Chart.8">
                  <p:embed/>
                </p:oleObj>
              </mc:Choice>
              <mc:Fallback>
                <p:oleObj name="Chart" r:id="rId4" imgW="8144962" imgH="5291787"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624013"/>
                        <a:ext cx="8139113"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85028" name="TextBox 11"/>
          <p:cNvSpPr txBox="1">
            <a:spLocks noChangeArrowheads="1"/>
          </p:cNvSpPr>
          <p:nvPr/>
        </p:nvSpPr>
        <p:spPr bwMode="auto">
          <a:xfrm>
            <a:off x="0" y="10287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distribution of payment type among currently married women and men </a:t>
            </a:r>
            <a:br>
              <a:rPr lang="en-US" altLang="en-US" sz="1800" i="1"/>
            </a:br>
            <a:r>
              <a:rPr lang="en-US" altLang="en-US" sz="1800" i="1"/>
              <a:t>age 15-49 who were employed in 12 months before the survey</a:t>
            </a:r>
          </a:p>
        </p:txBody>
      </p:sp>
    </p:spTree>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4" name="Title 1"/>
          <p:cNvSpPr>
            <a:spLocks noGrp="1"/>
          </p:cNvSpPr>
          <p:nvPr>
            <p:ph type="title"/>
          </p:nvPr>
        </p:nvSpPr>
        <p:spPr/>
        <p:txBody>
          <a:bodyPr/>
          <a:lstStyle/>
          <a:p>
            <a:r>
              <a:rPr lang="en-US" altLang="en-US" smtClean="0"/>
              <a:t>Control over Woman’s Earnings</a:t>
            </a:r>
          </a:p>
        </p:txBody>
      </p:sp>
      <p:sp>
        <p:nvSpPr>
          <p:cNvPr id="387075" name="TextBox 7"/>
          <p:cNvSpPr txBox="1">
            <a:spLocks noChangeArrowheads="1"/>
          </p:cNvSpPr>
          <p:nvPr/>
        </p:nvSpPr>
        <p:spPr bwMode="auto">
          <a:xfrm>
            <a:off x="0" y="114141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Among currently married women age 15-49 who receive cash earnings, </a:t>
            </a:r>
            <a:br>
              <a:rPr lang="en-US" altLang="en-US" sz="1800" i="1"/>
            </a:br>
            <a:r>
              <a:rPr lang="en-US" altLang="en-US" sz="1800" i="1"/>
              <a:t>percent distribution by person who decides how woman’s earnings are used</a:t>
            </a:r>
          </a:p>
        </p:txBody>
      </p:sp>
      <p:graphicFrame>
        <p:nvGraphicFramePr>
          <p:cNvPr id="387076" name="Content Placeholder 6"/>
          <p:cNvGraphicFramePr>
            <a:graphicFrameLocks noGrp="1"/>
          </p:cNvGraphicFramePr>
          <p:nvPr>
            <p:ph idx="1"/>
          </p:nvPr>
        </p:nvGraphicFramePr>
        <p:xfrm>
          <a:off x="-50800" y="1736725"/>
          <a:ext cx="9245600" cy="5172075"/>
        </p:xfrm>
        <a:graphic>
          <a:graphicData uri="http://schemas.openxmlformats.org/presentationml/2006/ole">
            <mc:AlternateContent xmlns:mc="http://schemas.openxmlformats.org/markup-compatibility/2006">
              <mc:Choice xmlns:v="urn:schemas-microsoft-com:vml" Requires="v">
                <p:oleObj spid="_x0000_s387082" name="Chart" r:id="rId4" imgW="9254530" imgH="5182049" progId="Excel.Chart.8">
                  <p:embed/>
                </p:oleObj>
              </mc:Choice>
              <mc:Fallback>
                <p:oleObj name="Chart" r:id="rId4" imgW="9254530" imgH="5182049"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736725"/>
                        <a:ext cx="9245600" cy="517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2" name="Title 1"/>
          <p:cNvSpPr>
            <a:spLocks noGrp="1"/>
          </p:cNvSpPr>
          <p:nvPr>
            <p:ph type="title"/>
          </p:nvPr>
        </p:nvSpPr>
        <p:spPr/>
        <p:txBody>
          <a:bodyPr/>
          <a:lstStyle/>
          <a:p>
            <a:r>
              <a:rPr lang="en-US" altLang="en-US" smtClean="0"/>
              <a:t>Comparing Woman’s and </a:t>
            </a:r>
            <a:br>
              <a:rPr lang="en-US" altLang="en-US" smtClean="0"/>
            </a:br>
            <a:r>
              <a:rPr lang="en-US" altLang="en-US" smtClean="0"/>
              <a:t>Partner’s Earnings</a:t>
            </a:r>
          </a:p>
        </p:txBody>
      </p:sp>
      <p:sp>
        <p:nvSpPr>
          <p:cNvPr id="389123" name="TextBox 4"/>
          <p:cNvSpPr txBox="1">
            <a:spLocks noChangeArrowheads="1"/>
          </p:cNvSpPr>
          <p:nvPr/>
        </p:nvSpPr>
        <p:spPr bwMode="auto">
          <a:xfrm>
            <a:off x="0" y="132556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Among currently married women age 15-49 who received cash earnings, </a:t>
            </a:r>
            <a:br>
              <a:rPr lang="en-US" altLang="en-US" sz="1800" i="1"/>
            </a:br>
            <a:r>
              <a:rPr lang="en-US" altLang="en-US" sz="1800" i="1"/>
              <a:t>percent distribution by whether wife earned more or less than her husband</a:t>
            </a:r>
          </a:p>
        </p:txBody>
      </p:sp>
      <p:graphicFrame>
        <p:nvGraphicFramePr>
          <p:cNvPr id="389124" name="Content Placeholder 6"/>
          <p:cNvGraphicFramePr>
            <a:graphicFrameLocks noGrp="1"/>
          </p:cNvGraphicFramePr>
          <p:nvPr>
            <p:ph idx="1"/>
          </p:nvPr>
        </p:nvGraphicFramePr>
        <p:xfrm>
          <a:off x="-50800" y="2098675"/>
          <a:ext cx="9245600" cy="4810125"/>
        </p:xfrm>
        <a:graphic>
          <a:graphicData uri="http://schemas.openxmlformats.org/presentationml/2006/ole">
            <mc:AlternateContent xmlns:mc="http://schemas.openxmlformats.org/markup-compatibility/2006">
              <mc:Choice xmlns:v="urn:schemas-microsoft-com:vml" Requires="v">
                <p:oleObj spid="_x0000_s389130" name="Chart" r:id="rId4" imgW="9254530" imgH="4816257" progId="Excel.Chart.8">
                  <p:embed/>
                </p:oleObj>
              </mc:Choice>
              <mc:Fallback>
                <p:oleObj name="Chart" r:id="rId4" imgW="9254530" imgH="4816257"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2098675"/>
                        <a:ext cx="9245600" cy="481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70" name="Title 1"/>
          <p:cNvSpPr>
            <a:spLocks noGrp="1"/>
          </p:cNvSpPr>
          <p:nvPr>
            <p:ph type="title"/>
          </p:nvPr>
        </p:nvSpPr>
        <p:spPr>
          <a:xfrm>
            <a:off x="628650" y="0"/>
            <a:ext cx="7886700" cy="1325563"/>
          </a:xfrm>
        </p:spPr>
        <p:txBody>
          <a:bodyPr/>
          <a:lstStyle/>
          <a:p>
            <a:r>
              <a:rPr lang="en-US" altLang="en-US" smtClean="0"/>
              <a:t>Ownership of House and Land</a:t>
            </a:r>
          </a:p>
        </p:txBody>
      </p:sp>
      <p:graphicFrame>
        <p:nvGraphicFramePr>
          <p:cNvPr id="391171" name="Content Placeholder 10"/>
          <p:cNvGraphicFramePr>
            <a:graphicFrameLocks noGrp="1"/>
          </p:cNvGraphicFramePr>
          <p:nvPr>
            <p:ph idx="1"/>
          </p:nvPr>
        </p:nvGraphicFramePr>
        <p:xfrm>
          <a:off x="412750" y="1458913"/>
          <a:ext cx="8345488" cy="5449887"/>
        </p:xfrm>
        <a:graphic>
          <a:graphicData uri="http://schemas.openxmlformats.org/presentationml/2006/ole">
            <mc:AlternateContent xmlns:mc="http://schemas.openxmlformats.org/markup-compatibility/2006">
              <mc:Choice xmlns:v="urn:schemas-microsoft-com:vml" Requires="v">
                <p:oleObj spid="_x0000_s391178" name="Chart" r:id="rId4" imgW="8352244" imgH="5456393" progId="Excel.Chart.8">
                  <p:embed/>
                </p:oleObj>
              </mc:Choice>
              <mc:Fallback>
                <p:oleObj name="Chart" r:id="rId4" imgW="8352244" imgH="545639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2750" y="1458913"/>
                        <a:ext cx="8345488" cy="544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141413"/>
            <a:ext cx="9144000" cy="368300"/>
          </a:xfrm>
          <a:prstGeom prst="rect">
            <a:avLst/>
          </a:prstGeom>
          <a:noFill/>
        </p:spPr>
        <p:txBody>
          <a:bodyPr>
            <a:spAutoFit/>
          </a:bodyPr>
          <a:lstStyle/>
          <a:p>
            <a:pPr algn="ctr">
              <a:defRPr/>
            </a:pPr>
            <a:r>
              <a:rPr lang="en-US" i="1" dirty="0">
                <a:latin typeface="+mn-lt"/>
              </a:rPr>
              <a:t>Percent of women and men age 15-49 </a:t>
            </a:r>
          </a:p>
        </p:txBody>
      </p:sp>
    </p:spTree>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8" name="Title 1"/>
          <p:cNvSpPr>
            <a:spLocks noGrp="1"/>
          </p:cNvSpPr>
          <p:nvPr>
            <p:ph type="title"/>
          </p:nvPr>
        </p:nvSpPr>
        <p:spPr>
          <a:xfrm>
            <a:off x="628650" y="0"/>
            <a:ext cx="7886700" cy="1325563"/>
          </a:xfrm>
        </p:spPr>
        <p:txBody>
          <a:bodyPr/>
          <a:lstStyle/>
          <a:p>
            <a:r>
              <a:rPr lang="en-US" altLang="en-US" smtClean="0"/>
              <a:t>Ownership and Use of Bank Accounts and Mobile Phones</a:t>
            </a:r>
          </a:p>
        </p:txBody>
      </p:sp>
      <p:graphicFrame>
        <p:nvGraphicFramePr>
          <p:cNvPr id="393219" name="Content Placeholder 10"/>
          <p:cNvGraphicFramePr>
            <a:graphicFrameLocks noGrp="1"/>
          </p:cNvGraphicFramePr>
          <p:nvPr>
            <p:ph idx="1"/>
          </p:nvPr>
        </p:nvGraphicFramePr>
        <p:xfrm>
          <a:off x="-50800" y="1274763"/>
          <a:ext cx="9245600" cy="5765800"/>
        </p:xfrm>
        <a:graphic>
          <a:graphicData uri="http://schemas.openxmlformats.org/presentationml/2006/ole">
            <mc:AlternateContent xmlns:mc="http://schemas.openxmlformats.org/markup-compatibility/2006">
              <mc:Choice xmlns:v="urn:schemas-microsoft-com:vml" Requires="v">
                <p:oleObj spid="_x0000_s393226" name="Chart" r:id="rId4" imgW="9254530" imgH="5767316" progId="Excel.Chart.8">
                  <p:embed/>
                </p:oleObj>
              </mc:Choice>
              <mc:Fallback>
                <p:oleObj name="Chart" r:id="rId4" imgW="9254530" imgH="5767316"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274763"/>
                        <a:ext cx="9245600" cy="576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93220" name="TextBox 4"/>
          <p:cNvSpPr txBox="1">
            <a:spLocks noChangeArrowheads="1"/>
          </p:cNvSpPr>
          <p:nvPr/>
        </p:nvSpPr>
        <p:spPr bwMode="auto">
          <a:xfrm>
            <a:off x="5675313" y="1325563"/>
            <a:ext cx="36337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Among women and men age </a:t>
            </a:r>
          </a:p>
          <a:p>
            <a:pPr algn="ctr" eaLnBrk="1" hangingPunct="1">
              <a:lnSpc>
                <a:spcPct val="100000"/>
              </a:lnSpc>
              <a:spcBef>
                <a:spcPct val="0"/>
              </a:spcBef>
              <a:buFontTx/>
              <a:buNone/>
            </a:pPr>
            <a:r>
              <a:rPr lang="en-US" altLang="en-US" sz="1800" i="1"/>
              <a:t>15-49 who own a mobile phone, percent who</a:t>
            </a:r>
          </a:p>
        </p:txBody>
      </p:sp>
    </p:spTree>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5882"/>
          </a:schemeClr>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0" y="0"/>
            <a:ext cx="9144000" cy="1143000"/>
          </a:xfrm>
        </p:spPr>
        <p:txBody>
          <a:bodyPr>
            <a:normAutofit fontScale="90000"/>
          </a:bodyPr>
          <a:lstStyle/>
          <a:p>
            <a:pPr eaLnBrk="1" hangingPunct="1">
              <a:defRPr/>
            </a:pPr>
            <a:r>
              <a:rPr lang="en-US" dirty="0" smtClean="0"/>
              <a:t>Women’s Participation in Decision Making</a:t>
            </a:r>
          </a:p>
        </p:txBody>
      </p:sp>
      <p:graphicFrame>
        <p:nvGraphicFramePr>
          <p:cNvPr id="395267" name="Chart 7"/>
          <p:cNvGraphicFramePr>
            <a:graphicFrameLocks/>
          </p:cNvGraphicFramePr>
          <p:nvPr/>
        </p:nvGraphicFramePr>
        <p:xfrm>
          <a:off x="427038" y="1511300"/>
          <a:ext cx="8345487" cy="5321300"/>
        </p:xfrm>
        <a:graphic>
          <a:graphicData uri="http://schemas.openxmlformats.org/presentationml/2006/ole">
            <mc:AlternateContent xmlns:mc="http://schemas.openxmlformats.org/markup-compatibility/2006">
              <mc:Choice xmlns:v="urn:schemas-microsoft-com:vml" Requires="v">
                <p:oleObj spid="_x0000_s395274" name="Chart" r:id="rId4" imgW="8352244" imgH="5328366" progId="Excel.Chart.8">
                  <p:embed/>
                </p:oleObj>
              </mc:Choice>
              <mc:Fallback>
                <p:oleObj name="Chart" r:id="rId4" imgW="8352244" imgH="5328366" progId="Excel.Chart.8">
                  <p:embed/>
                  <p:pic>
                    <p:nvPicPr>
                      <p:cNvPr id="0" name="Chart 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511300"/>
                        <a:ext cx="8345487" cy="532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95268" name="TextBox 8"/>
          <p:cNvSpPr txBox="1">
            <a:spLocks noChangeArrowheads="1"/>
          </p:cNvSpPr>
          <p:nvPr/>
        </p:nvSpPr>
        <p:spPr bwMode="auto">
          <a:xfrm>
            <a:off x="0" y="11430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currently married women age 15-49 who usually make specific decisions</a:t>
            </a:r>
            <a:br>
              <a:rPr lang="en-US" altLang="en-US" sz="1800" i="1"/>
            </a:br>
            <a:r>
              <a:rPr lang="en-US" altLang="en-US" sz="1800" i="1"/>
              <a:t> by themselves or jointly with their husband</a:t>
            </a:r>
          </a:p>
        </p:txBody>
      </p:sp>
    </p:spTree>
  </p:cSld>
  <p:clrMapOvr>
    <a:masterClrMapping/>
  </p:clrMapOvr>
  <p:transition/>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397314" name="Title 1"/>
          <p:cNvSpPr>
            <a:spLocks noGrp="1"/>
          </p:cNvSpPr>
          <p:nvPr>
            <p:ph type="title" idx="4294967295"/>
          </p:nvPr>
        </p:nvSpPr>
        <p:spPr/>
        <p:txBody>
          <a:bodyPr/>
          <a:lstStyle/>
          <a:p>
            <a:pPr eaLnBrk="1" hangingPunct="1"/>
            <a:r>
              <a:rPr lang="en-US" altLang="en-US" smtClean="0"/>
              <a:t>Trends in Women’s Participation in Decision Making</a:t>
            </a:r>
          </a:p>
        </p:txBody>
      </p:sp>
      <p:graphicFrame>
        <p:nvGraphicFramePr>
          <p:cNvPr id="397315" name="Content Placeholder 10"/>
          <p:cNvGraphicFramePr>
            <a:graphicFrameLocks noGrp="1"/>
          </p:cNvGraphicFramePr>
          <p:nvPr>
            <p:ph idx="4294967295"/>
          </p:nvPr>
        </p:nvGraphicFramePr>
        <p:xfrm>
          <a:off x="0" y="1719263"/>
          <a:ext cx="9144000" cy="5138737"/>
        </p:xfrm>
        <a:graphic>
          <a:graphicData uri="http://schemas.openxmlformats.org/presentationml/2006/ole">
            <mc:AlternateContent xmlns:mc="http://schemas.openxmlformats.org/markup-compatibility/2006">
              <mc:Choice xmlns:v="urn:schemas-microsoft-com:vml" Requires="v">
                <p:oleObj spid="_x0000_s397322" name="Chart" r:id="rId4" imgW="9144793" imgH="5139373" progId="Excel.Chart.8">
                  <p:embed/>
                </p:oleObj>
              </mc:Choice>
              <mc:Fallback>
                <p:oleObj name="Chart" r:id="rId4" imgW="9144793" imgH="513937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1719263"/>
                        <a:ext cx="9144000" cy="5138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97316" name="TextBox 3"/>
          <p:cNvSpPr txBox="1">
            <a:spLocks noChangeArrowheads="1"/>
          </p:cNvSpPr>
          <p:nvPr/>
        </p:nvSpPr>
        <p:spPr bwMode="auto">
          <a:xfrm>
            <a:off x="0" y="121761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women who usually make specific decisions by themselves </a:t>
            </a:r>
            <a:br>
              <a:rPr lang="en-US" altLang="en-US" sz="1800" i="1"/>
            </a:br>
            <a:r>
              <a:rPr lang="en-US" altLang="en-US" sz="1800" i="1"/>
              <a:t>or jointly with their husband</a:t>
            </a:r>
          </a:p>
        </p:txBody>
      </p:sp>
    </p:spTree>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5882"/>
          </a:schemeClr>
        </a:solidFill>
        <a:effectLst/>
      </p:bgPr>
    </p:bg>
    <p:spTree>
      <p:nvGrpSpPr>
        <p:cNvPr id="1" name=""/>
        <p:cNvGrpSpPr/>
        <p:nvPr/>
      </p:nvGrpSpPr>
      <p:grpSpPr>
        <a:xfrm>
          <a:off x="0" y="0"/>
          <a:ext cx="0" cy="0"/>
          <a:chOff x="0" y="0"/>
          <a:chExt cx="0" cy="0"/>
        </a:xfrm>
      </p:grpSpPr>
      <p:sp>
        <p:nvSpPr>
          <p:cNvPr id="399362" name="Rectangle 2"/>
          <p:cNvSpPr>
            <a:spLocks noGrp="1" noChangeArrowheads="1"/>
          </p:cNvSpPr>
          <p:nvPr>
            <p:ph type="title"/>
          </p:nvPr>
        </p:nvSpPr>
        <p:spPr>
          <a:xfrm>
            <a:off x="0" y="0"/>
            <a:ext cx="9372600" cy="1143000"/>
          </a:xfrm>
        </p:spPr>
        <p:txBody>
          <a:bodyPr/>
          <a:lstStyle/>
          <a:p>
            <a:pPr eaLnBrk="1" hangingPunct="1"/>
            <a:r>
              <a:rPr lang="en-US" altLang="en-US" smtClean="0"/>
              <a:t>Men’s Participation in Decision Making</a:t>
            </a:r>
          </a:p>
        </p:txBody>
      </p:sp>
      <p:graphicFrame>
        <p:nvGraphicFramePr>
          <p:cNvPr id="399363" name="Chart 7"/>
          <p:cNvGraphicFramePr>
            <a:graphicFrameLocks/>
          </p:cNvGraphicFramePr>
          <p:nvPr/>
        </p:nvGraphicFramePr>
        <p:xfrm>
          <a:off x="427038" y="1538288"/>
          <a:ext cx="8345487" cy="5294312"/>
        </p:xfrm>
        <a:graphic>
          <a:graphicData uri="http://schemas.openxmlformats.org/presentationml/2006/ole">
            <mc:AlternateContent xmlns:mc="http://schemas.openxmlformats.org/markup-compatibility/2006">
              <mc:Choice xmlns:v="urn:schemas-microsoft-com:vml" Requires="v">
                <p:oleObj spid="_x0000_s399370" name="Chart" r:id="rId4" imgW="8352244" imgH="5297883" progId="Excel.Chart.8">
                  <p:embed/>
                </p:oleObj>
              </mc:Choice>
              <mc:Fallback>
                <p:oleObj name="Chart" r:id="rId4" imgW="8352244" imgH="5297883" progId="Excel.Chart.8">
                  <p:embed/>
                  <p:pic>
                    <p:nvPicPr>
                      <p:cNvPr id="0" name="Chart 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538288"/>
                        <a:ext cx="8345487"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99364" name="TextBox 8"/>
          <p:cNvSpPr txBox="1">
            <a:spLocks noChangeArrowheads="1"/>
          </p:cNvSpPr>
          <p:nvPr/>
        </p:nvSpPr>
        <p:spPr bwMode="auto">
          <a:xfrm>
            <a:off x="0" y="1143000"/>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currently married men age 15-49 who usually make specific decisions </a:t>
            </a:r>
            <a:br>
              <a:rPr lang="en-US" altLang="en-US" sz="1800" i="1"/>
            </a:br>
            <a:r>
              <a:rPr lang="en-US" altLang="en-US" sz="1800" i="1"/>
              <a:t>by themselves or jointly with their wife</a:t>
            </a:r>
          </a:p>
        </p:txBody>
      </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TextBox 1"/>
          <p:cNvSpPr txBox="1">
            <a:spLocks noChangeArrowheads="1"/>
          </p:cNvSpPr>
          <p:nvPr/>
        </p:nvSpPr>
        <p:spPr bwMode="auto">
          <a:xfrm>
            <a:off x="0" y="307975"/>
            <a:ext cx="9144000" cy="144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Introduction and </a:t>
            </a:r>
            <a:br>
              <a:rPr lang="en-US" altLang="en-US" sz="4400" b="1">
                <a:solidFill>
                  <a:schemeClr val="bg1"/>
                </a:solidFill>
              </a:rPr>
            </a:br>
            <a:r>
              <a:rPr lang="en-US" altLang="en-US" sz="4400" b="1">
                <a:solidFill>
                  <a:schemeClr val="bg1"/>
                </a:solidFill>
              </a:rPr>
              <a:t>Survey Methodology</a:t>
            </a:r>
          </a:p>
        </p:txBody>
      </p:sp>
      <p:sp>
        <p:nvSpPr>
          <p:cNvPr id="7171" name="TextBox 2"/>
          <p:cNvSpPr txBox="1">
            <a:spLocks noChangeArrowheads="1"/>
          </p:cNvSpPr>
          <p:nvPr/>
        </p:nvSpPr>
        <p:spPr bwMode="auto">
          <a:xfrm>
            <a:off x="7151688" y="1065213"/>
            <a:ext cx="21288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itle 1"/>
          <p:cNvSpPr>
            <a:spLocks noGrp="1"/>
          </p:cNvSpPr>
          <p:nvPr>
            <p:ph type="title"/>
          </p:nvPr>
        </p:nvSpPr>
        <p:spPr/>
        <p:txBody>
          <a:bodyPr/>
          <a:lstStyle/>
          <a:p>
            <a:r>
              <a:rPr lang="en-US" altLang="en-US" smtClean="0"/>
              <a:t>Sanitation Facilities</a:t>
            </a:r>
          </a:p>
        </p:txBody>
      </p:sp>
      <p:graphicFrame>
        <p:nvGraphicFramePr>
          <p:cNvPr id="37891" name="Content Placeholder 10"/>
          <p:cNvGraphicFramePr>
            <a:graphicFrameLocks noGrp="1"/>
          </p:cNvGraphicFramePr>
          <p:nvPr>
            <p:ph idx="1"/>
          </p:nvPr>
        </p:nvGraphicFramePr>
        <p:xfrm>
          <a:off x="419100" y="1517650"/>
          <a:ext cx="8331200" cy="5391150"/>
        </p:xfrm>
        <a:graphic>
          <a:graphicData uri="http://schemas.openxmlformats.org/presentationml/2006/ole">
            <mc:AlternateContent xmlns:mc="http://schemas.openxmlformats.org/markup-compatibility/2006">
              <mc:Choice xmlns:v="urn:schemas-microsoft-com:vml" Requires="v">
                <p:oleObj spid="_x0000_s37898" name="Chart" r:id="rId4" imgW="8340051" imgH="5401524" progId="Excel.Chart.8">
                  <p:embed/>
                </p:oleObj>
              </mc:Choice>
              <mc:Fallback>
                <p:oleObj name="Chart" r:id="rId4" imgW="8340051" imgH="5401524"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100" y="1517650"/>
                        <a:ext cx="8331200" cy="539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187450"/>
            <a:ext cx="9144000" cy="381000"/>
          </a:xfrm>
          <a:prstGeom prst="rect">
            <a:avLst/>
          </a:prstGeom>
          <a:noFill/>
        </p:spPr>
        <p:txBody>
          <a:bodyPr>
            <a:spAutoFit/>
          </a:bodyPr>
          <a:lstStyle/>
          <a:p>
            <a:pPr algn="ctr">
              <a:defRPr/>
            </a:pPr>
            <a:r>
              <a:rPr lang="en-US" i="1" dirty="0">
                <a:latin typeface="+mn-lt"/>
              </a:rPr>
              <a:t>Percent of households</a:t>
            </a:r>
          </a:p>
        </p:txBody>
      </p:sp>
    </p:spTree>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1410" name="Title 1"/>
          <p:cNvSpPr>
            <a:spLocks noGrp="1"/>
          </p:cNvSpPr>
          <p:nvPr>
            <p:ph type="title"/>
          </p:nvPr>
        </p:nvSpPr>
        <p:spPr/>
        <p:txBody>
          <a:bodyPr/>
          <a:lstStyle/>
          <a:p>
            <a:r>
              <a:rPr lang="en-US" altLang="en-US" smtClean="0"/>
              <a:t>Attitudes toward Wife Beating</a:t>
            </a:r>
          </a:p>
        </p:txBody>
      </p:sp>
      <p:graphicFrame>
        <p:nvGraphicFramePr>
          <p:cNvPr id="401411" name="Content Placeholder 10"/>
          <p:cNvGraphicFramePr>
            <a:graphicFrameLocks noGrp="1"/>
          </p:cNvGraphicFramePr>
          <p:nvPr>
            <p:ph idx="1"/>
          </p:nvPr>
        </p:nvGraphicFramePr>
        <p:xfrm>
          <a:off x="-50800" y="1624013"/>
          <a:ext cx="9245600" cy="5284787"/>
        </p:xfrm>
        <a:graphic>
          <a:graphicData uri="http://schemas.openxmlformats.org/presentationml/2006/ole">
            <mc:AlternateContent xmlns:mc="http://schemas.openxmlformats.org/markup-compatibility/2006">
              <mc:Choice xmlns:v="urn:schemas-microsoft-com:vml" Requires="v">
                <p:oleObj spid="_x0000_s401418" name="Chart" r:id="rId4" imgW="9254530" imgH="5291787" progId="Excel.Chart.8">
                  <p:embed/>
                </p:oleObj>
              </mc:Choice>
              <mc:Fallback>
                <p:oleObj name="Chart" r:id="rId4" imgW="9254530" imgH="5291787"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624013"/>
                        <a:ext cx="9245600"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062038"/>
            <a:ext cx="9144000" cy="646112"/>
          </a:xfrm>
          <a:prstGeom prst="rect">
            <a:avLst/>
          </a:prstGeom>
          <a:noFill/>
        </p:spPr>
        <p:txBody>
          <a:bodyPr>
            <a:spAutoFit/>
          </a:bodyPr>
          <a:lstStyle/>
          <a:p>
            <a:pPr algn="ctr">
              <a:defRPr/>
            </a:pPr>
            <a:r>
              <a:rPr lang="en-US" i="1" dirty="0">
                <a:latin typeface="+mn-lt"/>
              </a:rPr>
              <a:t>Percent of women and men age 15-49 who agree that a husband </a:t>
            </a:r>
            <a:br>
              <a:rPr lang="en-US" i="1" dirty="0">
                <a:latin typeface="+mn-lt"/>
              </a:rPr>
            </a:br>
            <a:r>
              <a:rPr lang="en-US" i="1" dirty="0">
                <a:latin typeface="+mn-lt"/>
              </a:rPr>
              <a:t>is justified in beating his wife under certain circumstances</a:t>
            </a:r>
          </a:p>
        </p:txBody>
      </p:sp>
    </p:spTree>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3458" name="Content Placeholder 2"/>
          <p:cNvSpPr txBox="1">
            <a:spLocks/>
          </p:cNvSpPr>
          <p:nvPr/>
        </p:nvSpPr>
        <p:spPr bwMode="auto">
          <a:xfrm>
            <a:off x="252413" y="1550988"/>
            <a:ext cx="4073525" cy="369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Women’s Empowerment</a:t>
            </a:r>
          </a:p>
          <a:p>
            <a:pPr eaLnBrk="1" hangingPunct="1">
              <a:lnSpc>
                <a:spcPct val="110000"/>
              </a:lnSpc>
              <a:spcBef>
                <a:spcPct val="0"/>
              </a:spcBef>
              <a:spcAft>
                <a:spcPts val="600"/>
              </a:spcAft>
              <a:buClr>
                <a:schemeClr val="tx1"/>
              </a:buClr>
            </a:pPr>
            <a:r>
              <a:rPr lang="en-GB" altLang="en-US" sz="2800" b="1">
                <a:solidFill>
                  <a:schemeClr val="tx2"/>
                </a:solidFill>
              </a:rPr>
              <a:t>Female Circumcision</a:t>
            </a:r>
          </a:p>
          <a:p>
            <a:pPr eaLnBrk="1" hangingPunct="1">
              <a:lnSpc>
                <a:spcPct val="110000"/>
              </a:lnSpc>
              <a:spcBef>
                <a:spcPct val="0"/>
              </a:spcBef>
              <a:spcAft>
                <a:spcPts val="600"/>
              </a:spcAft>
              <a:buClr>
                <a:schemeClr val="tx1"/>
              </a:buClr>
            </a:pPr>
            <a:r>
              <a:rPr lang="en-GB" altLang="en-US" sz="2800"/>
              <a:t>Domestic Violence</a:t>
            </a:r>
          </a:p>
        </p:txBody>
      </p:sp>
    </p:spTree>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05506" name="Title 1"/>
          <p:cNvSpPr>
            <a:spLocks noGrp="1"/>
          </p:cNvSpPr>
          <p:nvPr>
            <p:ph type="title"/>
          </p:nvPr>
        </p:nvSpPr>
        <p:spPr>
          <a:xfrm>
            <a:off x="0" y="0"/>
            <a:ext cx="9144000" cy="1325563"/>
          </a:xfrm>
        </p:spPr>
        <p:txBody>
          <a:bodyPr/>
          <a:lstStyle/>
          <a:p>
            <a:r>
              <a:rPr lang="en-US" altLang="en-US" smtClean="0"/>
              <a:t>Knowledge and Prevalence of FGC</a:t>
            </a:r>
          </a:p>
        </p:txBody>
      </p:sp>
      <p:sp>
        <p:nvSpPr>
          <p:cNvPr id="5" name="Content Placeholder 2"/>
          <p:cNvSpPr txBox="1">
            <a:spLocks/>
          </p:cNvSpPr>
          <p:nvPr/>
        </p:nvSpPr>
        <p:spPr>
          <a:xfrm>
            <a:off x="495300" y="1727200"/>
            <a:ext cx="8229600" cy="5130800"/>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spcBef>
                <a:spcPts val="0"/>
              </a:spcBef>
              <a:spcAft>
                <a:spcPts val="600"/>
              </a:spcAft>
              <a:buClr>
                <a:schemeClr val="tx1"/>
              </a:buClr>
              <a:buFont typeface="Arial" panose="020B0604020202020204" pitchFamily="34" charset="0"/>
              <a:buNone/>
              <a:defRPr/>
            </a:pPr>
            <a:r>
              <a:rPr lang="en-GB" b="1" dirty="0" smtClean="0">
                <a:solidFill>
                  <a:schemeClr val="tx2"/>
                </a:solidFill>
              </a:rPr>
              <a:t>86%</a:t>
            </a:r>
            <a:r>
              <a:rPr lang="en-GB" dirty="0" smtClean="0">
                <a:solidFill>
                  <a:schemeClr val="tx2"/>
                </a:solidFill>
              </a:rPr>
              <a:t> </a:t>
            </a:r>
            <a:r>
              <a:rPr lang="en-GB" dirty="0" smtClean="0"/>
              <a:t>of women have </a:t>
            </a:r>
            <a:r>
              <a:rPr lang="en-GB" b="1" dirty="0" smtClean="0">
                <a:solidFill>
                  <a:schemeClr val="tx2"/>
                </a:solidFill>
              </a:rPr>
              <a:t>heard of FGC</a:t>
            </a:r>
            <a:r>
              <a:rPr lang="en-GB" dirty="0" smtClean="0"/>
              <a:t>.</a:t>
            </a:r>
          </a:p>
          <a:p>
            <a:pPr marL="0" indent="0" algn="ctr">
              <a:lnSpc>
                <a:spcPct val="120000"/>
              </a:lnSpc>
              <a:spcBef>
                <a:spcPts val="0"/>
              </a:spcBef>
              <a:spcAft>
                <a:spcPts val="600"/>
              </a:spcAft>
              <a:buClr>
                <a:schemeClr val="tx1"/>
              </a:buClr>
              <a:buFont typeface="Arial" panose="020B0604020202020204" pitchFamily="34" charset="0"/>
              <a:buNone/>
              <a:defRPr/>
            </a:pPr>
            <a:endParaRPr lang="en-GB" dirty="0" smtClean="0"/>
          </a:p>
          <a:p>
            <a:pPr marL="0" indent="0" algn="ctr">
              <a:lnSpc>
                <a:spcPct val="120000"/>
              </a:lnSpc>
              <a:spcBef>
                <a:spcPts val="0"/>
              </a:spcBef>
              <a:spcAft>
                <a:spcPts val="600"/>
              </a:spcAft>
              <a:buClr>
                <a:schemeClr val="tx1"/>
              </a:buClr>
              <a:buFont typeface="Arial" panose="020B0604020202020204" pitchFamily="34" charset="0"/>
              <a:buNone/>
              <a:defRPr/>
            </a:pPr>
            <a:r>
              <a:rPr lang="en-GB" b="1" dirty="0" smtClean="0">
                <a:solidFill>
                  <a:schemeClr val="tx2"/>
                </a:solidFill>
              </a:rPr>
              <a:t>1 in 10 </a:t>
            </a:r>
            <a:r>
              <a:rPr lang="en-GB" dirty="0" smtClean="0"/>
              <a:t>women in Tanzania has been </a:t>
            </a:r>
            <a:r>
              <a:rPr lang="en-GB" b="1" dirty="0" smtClean="0">
                <a:solidFill>
                  <a:schemeClr val="tx2"/>
                </a:solidFill>
              </a:rPr>
              <a:t>circumcised</a:t>
            </a:r>
            <a:r>
              <a:rPr lang="en-GB" dirty="0" smtClean="0"/>
              <a:t>. </a:t>
            </a:r>
          </a:p>
          <a:p>
            <a:pPr marL="0" indent="0" algn="ctr">
              <a:lnSpc>
                <a:spcPct val="120000"/>
              </a:lnSpc>
              <a:spcBef>
                <a:spcPts val="0"/>
              </a:spcBef>
              <a:spcAft>
                <a:spcPts val="600"/>
              </a:spcAft>
              <a:buClr>
                <a:schemeClr val="tx1"/>
              </a:buClr>
              <a:buFont typeface="Arial" panose="020B0604020202020204" pitchFamily="34" charset="0"/>
              <a:buNone/>
              <a:defRPr/>
            </a:pPr>
            <a:endParaRPr lang="en-GB" b="1" dirty="0"/>
          </a:p>
          <a:p>
            <a:pPr marL="0" indent="0" algn="ctr">
              <a:lnSpc>
                <a:spcPct val="120000"/>
              </a:lnSpc>
              <a:spcBef>
                <a:spcPts val="0"/>
              </a:spcBef>
              <a:spcAft>
                <a:spcPts val="600"/>
              </a:spcAft>
              <a:buClr>
                <a:schemeClr val="tx1"/>
              </a:buClr>
              <a:buFont typeface="Arial" panose="020B0604020202020204" pitchFamily="34" charset="0"/>
              <a:buNone/>
              <a:defRPr/>
            </a:pPr>
            <a:r>
              <a:rPr lang="en-GB" b="1" dirty="0" smtClean="0">
                <a:solidFill>
                  <a:schemeClr val="tx2"/>
                </a:solidFill>
              </a:rPr>
              <a:t>Traditional agents </a:t>
            </a:r>
            <a:r>
              <a:rPr lang="en-GB" dirty="0" smtClean="0"/>
              <a:t>performed</a:t>
            </a:r>
            <a:r>
              <a:rPr lang="en-GB" b="1" dirty="0" smtClean="0"/>
              <a:t> </a:t>
            </a:r>
            <a:r>
              <a:rPr lang="en-GB" b="1" dirty="0" smtClean="0">
                <a:solidFill>
                  <a:schemeClr val="tx2"/>
                </a:solidFill>
              </a:rPr>
              <a:t>86% </a:t>
            </a:r>
            <a:r>
              <a:rPr lang="en-GB" dirty="0" smtClean="0"/>
              <a:t>of female circumcisions.</a:t>
            </a:r>
          </a:p>
          <a:p>
            <a:pPr algn="ctr">
              <a:lnSpc>
                <a:spcPct val="120000"/>
              </a:lnSpc>
              <a:spcBef>
                <a:spcPts val="0"/>
              </a:spcBef>
              <a:spcAft>
                <a:spcPts val="600"/>
              </a:spcAft>
              <a:defRPr/>
            </a:pPr>
            <a:endParaRPr lang="en-GB" dirty="0" smtClean="0"/>
          </a:p>
          <a:p>
            <a:pPr algn="ctr">
              <a:lnSpc>
                <a:spcPct val="120000"/>
              </a:lnSpc>
              <a:spcBef>
                <a:spcPts val="0"/>
              </a:spcBef>
              <a:spcAft>
                <a:spcPts val="600"/>
              </a:spcAft>
              <a:defRPr/>
            </a:pPr>
            <a:endParaRPr lang="en-GB" dirty="0" smtClean="0"/>
          </a:p>
          <a:p>
            <a:pPr algn="ctr">
              <a:lnSpc>
                <a:spcPct val="120000"/>
              </a:lnSpc>
              <a:spcBef>
                <a:spcPts val="0"/>
              </a:spcBef>
              <a:spcAft>
                <a:spcPts val="600"/>
              </a:spcAft>
              <a:defRPr/>
            </a:pPr>
            <a:endParaRPr lang="en-GB" dirty="0"/>
          </a:p>
        </p:txBody>
      </p:sp>
    </p:spTree>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showMasterPhAnim="0">
  <p:cSld>
    <p:bg>
      <p:bgPr>
        <a:solidFill>
          <a:schemeClr val="tx2">
            <a:alpha val="5882"/>
          </a:schemeClr>
        </a:solidFill>
        <a:effectLst/>
      </p:bgPr>
    </p:bg>
    <p:spTree>
      <p:nvGrpSpPr>
        <p:cNvPr id="1" name=""/>
        <p:cNvGrpSpPr/>
        <p:nvPr/>
      </p:nvGrpSpPr>
      <p:grpSpPr>
        <a:xfrm>
          <a:off x="0" y="0"/>
          <a:ext cx="0" cy="0"/>
          <a:chOff x="0" y="0"/>
          <a:chExt cx="0" cy="0"/>
        </a:xfrm>
      </p:grpSpPr>
      <p:sp>
        <p:nvSpPr>
          <p:cNvPr id="407554" name="Rectangle 2"/>
          <p:cNvSpPr>
            <a:spLocks noGrp="1" noChangeArrowheads="1"/>
          </p:cNvSpPr>
          <p:nvPr>
            <p:ph type="title"/>
          </p:nvPr>
        </p:nvSpPr>
        <p:spPr>
          <a:xfrm>
            <a:off x="0" y="0"/>
            <a:ext cx="9144000" cy="1143000"/>
          </a:xfrm>
        </p:spPr>
        <p:txBody>
          <a:bodyPr/>
          <a:lstStyle/>
          <a:p>
            <a:pPr eaLnBrk="1" hangingPunct="1"/>
            <a:r>
              <a:rPr lang="en-US" altLang="en-US" smtClean="0"/>
              <a:t>FGC by Age</a:t>
            </a:r>
          </a:p>
        </p:txBody>
      </p:sp>
      <p:graphicFrame>
        <p:nvGraphicFramePr>
          <p:cNvPr id="407555" name="Chart 7"/>
          <p:cNvGraphicFramePr>
            <a:graphicFrameLocks/>
          </p:cNvGraphicFramePr>
          <p:nvPr/>
        </p:nvGraphicFramePr>
        <p:xfrm>
          <a:off x="427038" y="1511300"/>
          <a:ext cx="8345487" cy="5321300"/>
        </p:xfrm>
        <a:graphic>
          <a:graphicData uri="http://schemas.openxmlformats.org/presentationml/2006/ole">
            <mc:AlternateContent xmlns:mc="http://schemas.openxmlformats.org/markup-compatibility/2006">
              <mc:Choice xmlns:v="urn:schemas-microsoft-com:vml" Requires="v">
                <p:oleObj spid="_x0000_s407562" name="Chart" r:id="rId4" imgW="8352244" imgH="5328366" progId="Excel.Chart.8">
                  <p:embed/>
                </p:oleObj>
              </mc:Choice>
              <mc:Fallback>
                <p:oleObj name="Chart" r:id="rId4" imgW="8352244" imgH="5328366" progId="Excel.Chart.8">
                  <p:embed/>
                  <p:pic>
                    <p:nvPicPr>
                      <p:cNvPr id="0" name="Chart 7"/>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511300"/>
                        <a:ext cx="8345487" cy="5321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07556" name="TextBox 8"/>
          <p:cNvSpPr txBox="1">
            <a:spLocks noChangeArrowheads="1"/>
          </p:cNvSpPr>
          <p:nvPr/>
        </p:nvSpPr>
        <p:spPr bwMode="auto">
          <a:xfrm>
            <a:off x="0" y="11430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women age 15-49 who are circumcised</a:t>
            </a:r>
          </a:p>
        </p:txBody>
      </p:sp>
    </p:spTree>
  </p:cSld>
  <p:clrMapOvr>
    <a:masterClrMapping/>
  </p:clrMapOvr>
  <p:transition/>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2" name="Title 1"/>
          <p:cNvSpPr>
            <a:spLocks noGrp="1"/>
          </p:cNvSpPr>
          <p:nvPr>
            <p:ph type="title"/>
          </p:nvPr>
        </p:nvSpPr>
        <p:spPr>
          <a:xfrm>
            <a:off x="0" y="0"/>
            <a:ext cx="9144000" cy="857250"/>
          </a:xfrm>
        </p:spPr>
        <p:txBody>
          <a:bodyPr/>
          <a:lstStyle/>
          <a:p>
            <a:pPr eaLnBrk="1" hangingPunct="1"/>
            <a:r>
              <a:rPr lang="en-US" altLang="en-US" sz="4000" smtClean="0"/>
              <a:t>FGC by Region</a:t>
            </a:r>
            <a:endParaRPr lang="en-US" altLang="en-US" smtClean="0"/>
          </a:p>
        </p:txBody>
      </p:sp>
      <p:sp>
        <p:nvSpPr>
          <p:cNvPr id="409603"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10%</a:t>
            </a:r>
          </a:p>
        </p:txBody>
      </p:sp>
      <p:grpSp>
        <p:nvGrpSpPr>
          <p:cNvPr id="409604" name="Group 4"/>
          <p:cNvGrpSpPr>
            <a:grpSpLocks noChangeAspect="1"/>
          </p:cNvGrpSpPr>
          <p:nvPr/>
        </p:nvGrpSpPr>
        <p:grpSpPr bwMode="auto">
          <a:xfrm>
            <a:off x="1514475" y="908050"/>
            <a:ext cx="6119813" cy="5953125"/>
            <a:chOff x="806" y="449"/>
            <a:chExt cx="3944" cy="3837"/>
          </a:xfrm>
        </p:grpSpPr>
        <p:sp>
          <p:nvSpPr>
            <p:cNvPr id="409646"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solidFill>
            <a:ln w="9525">
              <a:solidFill>
                <a:schemeClr val="bg1">
                  <a:alpha val="94901"/>
                </a:schemeClr>
              </a:solidFill>
              <a:round/>
              <a:headEnd/>
              <a:tailEnd/>
            </a:ln>
          </p:spPr>
          <p:txBody>
            <a:bodyPr/>
            <a:lstStyle/>
            <a:p>
              <a:endParaRPr lang="en-US"/>
            </a:p>
          </p:txBody>
        </p:sp>
        <p:sp>
          <p:nvSpPr>
            <p:cNvPr id="409647"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48"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77"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409650"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79" name="Freeform 10"/>
            <p:cNvSpPr>
              <a:spLocks/>
            </p:cNvSpPr>
            <p:nvPr/>
          </p:nvSpPr>
          <p:spPr bwMode="auto">
            <a:xfrm>
              <a:off x="1125" y="2552"/>
              <a:ext cx="799" cy="786"/>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alpha val="50000"/>
              </a:schemeClr>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409652"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53"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54"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55"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solidFill>
            <a:ln w="9525">
              <a:solidFill>
                <a:schemeClr val="bg1">
                  <a:alpha val="94901"/>
                </a:schemeClr>
              </a:solidFill>
              <a:round/>
              <a:headEnd/>
              <a:tailEnd/>
            </a:ln>
          </p:spPr>
          <p:txBody>
            <a:bodyPr/>
            <a:lstStyle/>
            <a:p>
              <a:endParaRPr lang="en-US"/>
            </a:p>
          </p:txBody>
        </p:sp>
        <p:sp>
          <p:nvSpPr>
            <p:cNvPr id="278584"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409657"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solidFill>
            <a:ln w="9525">
              <a:solidFill>
                <a:schemeClr val="bg1">
                  <a:alpha val="94901"/>
                </a:schemeClr>
              </a:solidFill>
              <a:round/>
              <a:headEnd/>
              <a:tailEnd/>
            </a:ln>
          </p:spPr>
          <p:txBody>
            <a:bodyPr/>
            <a:lstStyle/>
            <a:p>
              <a:endParaRPr lang="en-US"/>
            </a:p>
          </p:txBody>
        </p:sp>
        <p:sp>
          <p:nvSpPr>
            <p:cNvPr id="409658"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59"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409660"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61"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solidFill>
            <a:ln w="9525">
              <a:solidFill>
                <a:schemeClr val="bg1">
                  <a:alpha val="94901"/>
                </a:schemeClr>
              </a:solidFill>
              <a:round/>
              <a:headEnd/>
              <a:tailEnd/>
            </a:ln>
          </p:spPr>
          <p:txBody>
            <a:bodyPr/>
            <a:lstStyle/>
            <a:p>
              <a:endParaRPr lang="en-US"/>
            </a:p>
          </p:txBody>
        </p:sp>
        <p:sp>
          <p:nvSpPr>
            <p:cNvPr id="409662" name="Freeform 21"/>
            <p:cNvSpPr>
              <a:spLocks/>
            </p:cNvSpPr>
            <p:nvPr/>
          </p:nvSpPr>
          <p:spPr bwMode="auto">
            <a:xfrm>
              <a:off x="1627" y="1238"/>
              <a:ext cx="910"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82 w 909"/>
                <a:gd name="T13" fmla="*/ 65 h 402"/>
                <a:gd name="T14" fmla="*/ 516 w 909"/>
                <a:gd name="T15" fmla="*/ 82 h 402"/>
                <a:gd name="T16" fmla="*/ 578 w 909"/>
                <a:gd name="T17" fmla="*/ 70 h 402"/>
                <a:gd name="T18" fmla="*/ 615 w 909"/>
                <a:gd name="T19" fmla="*/ 40 h 402"/>
                <a:gd name="T20" fmla="*/ 657 w 909"/>
                <a:gd name="T21" fmla="*/ 33 h 402"/>
                <a:gd name="T22" fmla="*/ 693 w 909"/>
                <a:gd name="T23" fmla="*/ 52 h 402"/>
                <a:gd name="T24" fmla="*/ 721 w 909"/>
                <a:gd name="T25" fmla="*/ 92 h 402"/>
                <a:gd name="T26" fmla="*/ 742 w 909"/>
                <a:gd name="T27" fmla="*/ 123 h 402"/>
                <a:gd name="T28" fmla="*/ 769 w 909"/>
                <a:gd name="T29" fmla="*/ 116 h 402"/>
                <a:gd name="T30" fmla="*/ 798 w 909"/>
                <a:gd name="T31" fmla="*/ 109 h 402"/>
                <a:gd name="T32" fmla="*/ 825 w 909"/>
                <a:gd name="T33" fmla="*/ 124 h 402"/>
                <a:gd name="T34" fmla="*/ 860 w 909"/>
                <a:gd name="T35" fmla="*/ 147 h 402"/>
                <a:gd name="T36" fmla="*/ 864 w 909"/>
                <a:gd name="T37" fmla="*/ 173 h 402"/>
                <a:gd name="T38" fmla="*/ 873 w 909"/>
                <a:gd name="T39" fmla="*/ 207 h 402"/>
                <a:gd name="T40" fmla="*/ 897 w 909"/>
                <a:gd name="T41" fmla="*/ 233 h 402"/>
                <a:gd name="T42" fmla="*/ 915 w 909"/>
                <a:gd name="T43" fmla="*/ 265 h 402"/>
                <a:gd name="T44" fmla="*/ 911 w 909"/>
                <a:gd name="T45" fmla="*/ 303 h 402"/>
                <a:gd name="T46" fmla="*/ 874 w 909"/>
                <a:gd name="T47" fmla="*/ 299 h 402"/>
                <a:gd name="T48" fmla="*/ 829 w 909"/>
                <a:gd name="T49" fmla="*/ 293 h 402"/>
                <a:gd name="T50" fmla="*/ 809 w 909"/>
                <a:gd name="T51" fmla="*/ 274 h 402"/>
                <a:gd name="T52" fmla="*/ 784 w 909"/>
                <a:gd name="T53" fmla="*/ 268 h 402"/>
                <a:gd name="T54" fmla="*/ 759 w 909"/>
                <a:gd name="T55" fmla="*/ 264 h 402"/>
                <a:gd name="T56" fmla="*/ 714 w 909"/>
                <a:gd name="T57" fmla="*/ 260 h 402"/>
                <a:gd name="T58" fmla="*/ 698 w 909"/>
                <a:gd name="T59" fmla="*/ 244 h 402"/>
                <a:gd name="T60" fmla="*/ 672 w 909"/>
                <a:gd name="T61" fmla="*/ 249 h 402"/>
                <a:gd name="T62" fmla="*/ 634 w 909"/>
                <a:gd name="T63" fmla="*/ 252 h 402"/>
                <a:gd name="T64" fmla="*/ 604 w 909"/>
                <a:gd name="T65" fmla="*/ 251 h 402"/>
                <a:gd name="T66" fmla="*/ 570 w 909"/>
                <a:gd name="T67" fmla="*/ 260 h 402"/>
                <a:gd name="T68" fmla="*/ 548 w 909"/>
                <a:gd name="T69" fmla="*/ 271 h 402"/>
                <a:gd name="T70" fmla="*/ 512 w 909"/>
                <a:gd name="T71" fmla="*/ 275 h 402"/>
                <a:gd name="T72" fmla="*/ 482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91"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92" name="Freeform 23"/>
            <p:cNvSpPr>
              <a:spLocks/>
            </p:cNvSpPr>
            <p:nvPr/>
          </p:nvSpPr>
          <p:spPr bwMode="auto">
            <a:xfrm>
              <a:off x="2609" y="3389"/>
              <a:ext cx="132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alpha val="50000"/>
              </a:schemeClr>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tx2">
                <a:alpha val="50000"/>
              </a:schemeClr>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409666"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95"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accent5"/>
            </a:solidFill>
            <a:ln w="9525">
              <a:solidFill>
                <a:schemeClr val="bg1"/>
              </a:solidFill>
              <a:round/>
              <a:headEnd/>
              <a:tailEnd/>
            </a:ln>
          </p:spPr>
          <p:txBody>
            <a:bodyPr/>
            <a:lstStyle/>
            <a:p>
              <a:pPr>
                <a:defRPr/>
              </a:pPr>
              <a:endParaRPr lang="en-US">
                <a:solidFill>
                  <a:schemeClr val="bg1"/>
                </a:solidFill>
              </a:endParaRPr>
            </a:p>
          </p:txBody>
        </p:sp>
        <p:sp>
          <p:nvSpPr>
            <p:cNvPr id="125" name="Freeform 27"/>
            <p:cNvSpPr>
              <a:spLocks/>
            </p:cNvSpPr>
            <p:nvPr/>
          </p:nvSpPr>
          <p:spPr bwMode="auto">
            <a:xfrm>
              <a:off x="2925" y="2166"/>
              <a:ext cx="1139"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409669" name="Freeform 28"/>
            <p:cNvSpPr>
              <a:spLocks/>
            </p:cNvSpPr>
            <p:nvPr/>
          </p:nvSpPr>
          <p:spPr bwMode="auto">
            <a:xfrm>
              <a:off x="993" y="1928"/>
              <a:ext cx="1018" cy="954"/>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98"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409671" name="Freeform 30"/>
            <p:cNvSpPr>
              <a:spLocks noEditPoints="1"/>
            </p:cNvSpPr>
            <p:nvPr/>
          </p:nvSpPr>
          <p:spPr bwMode="auto">
            <a:xfrm>
              <a:off x="4436" y="1938"/>
              <a:ext cx="104" cy="116"/>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72"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73" name="Freeform 32"/>
            <p:cNvSpPr>
              <a:spLocks/>
            </p:cNvSpPr>
            <p:nvPr/>
          </p:nvSpPr>
          <p:spPr bwMode="auto">
            <a:xfrm>
              <a:off x="4331" y="2244"/>
              <a:ext cx="112" cy="164"/>
            </a:xfrm>
            <a:custGeom>
              <a:avLst/>
              <a:gdLst>
                <a:gd name="T0" fmla="*/ 49 w 111"/>
                <a:gd name="T1" fmla="*/ 8 h 163"/>
                <a:gd name="T2" fmla="*/ 68 w 111"/>
                <a:gd name="T3" fmla="*/ 15 h 163"/>
                <a:gd name="T4" fmla="*/ 69 w 111"/>
                <a:gd name="T5" fmla="*/ 18 h 163"/>
                <a:gd name="T6" fmla="*/ 68 w 111"/>
                <a:gd name="T7" fmla="*/ 31 h 163"/>
                <a:gd name="T8" fmla="*/ 67 w 111"/>
                <a:gd name="T9" fmla="*/ 44 h 163"/>
                <a:gd name="T10" fmla="*/ 72 w 111"/>
                <a:gd name="T11" fmla="*/ 50 h 163"/>
                <a:gd name="T12" fmla="*/ 67 w 111"/>
                <a:gd name="T13" fmla="*/ 57 h 163"/>
                <a:gd name="T14" fmla="*/ 53 w 111"/>
                <a:gd name="T15" fmla="*/ 63 h 163"/>
                <a:gd name="T16" fmla="*/ 54 w 111"/>
                <a:gd name="T17" fmla="*/ 61 h 163"/>
                <a:gd name="T18" fmla="*/ 71 w 111"/>
                <a:gd name="T19" fmla="*/ 60 h 163"/>
                <a:gd name="T20" fmla="*/ 78 w 111"/>
                <a:gd name="T21" fmla="*/ 64 h 163"/>
                <a:gd name="T22" fmla="*/ 80 w 111"/>
                <a:gd name="T23" fmla="*/ 65 h 163"/>
                <a:gd name="T24" fmla="*/ 83 w 111"/>
                <a:gd name="T25" fmla="*/ 61 h 163"/>
                <a:gd name="T26" fmla="*/ 84 w 111"/>
                <a:gd name="T27" fmla="*/ 56 h 163"/>
                <a:gd name="T28" fmla="*/ 87 w 111"/>
                <a:gd name="T29" fmla="*/ 60 h 163"/>
                <a:gd name="T30" fmla="*/ 91 w 111"/>
                <a:gd name="T31" fmla="*/ 63 h 163"/>
                <a:gd name="T32" fmla="*/ 95 w 111"/>
                <a:gd name="T33" fmla="*/ 64 h 163"/>
                <a:gd name="T34" fmla="*/ 98 w 111"/>
                <a:gd name="T35" fmla="*/ 60 h 163"/>
                <a:gd name="T36" fmla="*/ 95 w 111"/>
                <a:gd name="T37" fmla="*/ 50 h 163"/>
                <a:gd name="T38" fmla="*/ 90 w 111"/>
                <a:gd name="T39" fmla="*/ 42 h 163"/>
                <a:gd name="T40" fmla="*/ 94 w 111"/>
                <a:gd name="T41" fmla="*/ 38 h 163"/>
                <a:gd name="T42" fmla="*/ 101 w 111"/>
                <a:gd name="T43" fmla="*/ 46 h 163"/>
                <a:gd name="T44" fmla="*/ 105 w 111"/>
                <a:gd name="T45" fmla="*/ 57 h 163"/>
                <a:gd name="T46" fmla="*/ 106 w 111"/>
                <a:gd name="T47" fmla="*/ 76 h 163"/>
                <a:gd name="T48" fmla="*/ 106 w 111"/>
                <a:gd name="T49" fmla="*/ 102 h 163"/>
                <a:gd name="T50" fmla="*/ 110 w 111"/>
                <a:gd name="T51" fmla="*/ 117 h 163"/>
                <a:gd name="T52" fmla="*/ 114 w 111"/>
                <a:gd name="T53" fmla="*/ 128 h 163"/>
                <a:gd name="T54" fmla="*/ 120 w 111"/>
                <a:gd name="T55" fmla="*/ 137 h 163"/>
                <a:gd name="T56" fmla="*/ 120 w 111"/>
                <a:gd name="T57" fmla="*/ 151 h 163"/>
                <a:gd name="T58" fmla="*/ 116 w 111"/>
                <a:gd name="T59" fmla="*/ 162 h 163"/>
                <a:gd name="T60" fmla="*/ 107 w 111"/>
                <a:gd name="T61" fmla="*/ 169 h 163"/>
                <a:gd name="T62" fmla="*/ 98 w 111"/>
                <a:gd name="T63" fmla="*/ 174 h 163"/>
                <a:gd name="T64" fmla="*/ 88 w 111"/>
                <a:gd name="T65" fmla="*/ 171 h 163"/>
                <a:gd name="T66" fmla="*/ 80 w 111"/>
                <a:gd name="T67" fmla="*/ 163 h 163"/>
                <a:gd name="T68" fmla="*/ 78 w 111"/>
                <a:gd name="T69" fmla="*/ 155 h 163"/>
                <a:gd name="T70" fmla="*/ 72 w 111"/>
                <a:gd name="T71" fmla="*/ 147 h 163"/>
                <a:gd name="T72" fmla="*/ 69 w 111"/>
                <a:gd name="T73" fmla="*/ 136 h 163"/>
                <a:gd name="T74" fmla="*/ 68 w 111"/>
                <a:gd name="T75" fmla="*/ 125 h 163"/>
                <a:gd name="T76" fmla="*/ 52 w 111"/>
                <a:gd name="T77" fmla="*/ 114 h 163"/>
                <a:gd name="T78" fmla="*/ 68 w 111"/>
                <a:gd name="T79" fmla="*/ 105 h 163"/>
                <a:gd name="T80" fmla="*/ 50 w 111"/>
                <a:gd name="T81" fmla="*/ 114 h 163"/>
                <a:gd name="T82" fmla="*/ 42 w 111"/>
                <a:gd name="T83" fmla="*/ 112 h 163"/>
                <a:gd name="T84" fmla="*/ 48 w 111"/>
                <a:gd name="T85" fmla="*/ 121 h 163"/>
                <a:gd name="T86" fmla="*/ 53 w 111"/>
                <a:gd name="T87" fmla="*/ 131 h 163"/>
                <a:gd name="T88" fmla="*/ 50 w 111"/>
                <a:gd name="T89" fmla="*/ 140 h 163"/>
                <a:gd name="T90" fmla="*/ 48 w 111"/>
                <a:gd name="T91" fmla="*/ 139 h 163"/>
                <a:gd name="T92" fmla="*/ 42 w 111"/>
                <a:gd name="T93" fmla="*/ 131 h 163"/>
                <a:gd name="T94" fmla="*/ 39 w 111"/>
                <a:gd name="T95" fmla="*/ 118 h 163"/>
                <a:gd name="T96" fmla="*/ 38 w 111"/>
                <a:gd name="T97" fmla="*/ 118 h 163"/>
                <a:gd name="T98" fmla="*/ 30 w 111"/>
                <a:gd name="T99" fmla="*/ 110 h 163"/>
                <a:gd name="T100" fmla="*/ 27 w 111"/>
                <a:gd name="T101" fmla="*/ 108 h 163"/>
                <a:gd name="T102" fmla="*/ 23 w 111"/>
                <a:gd name="T103" fmla="*/ 97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74"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09675"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grpSp>
      <p:sp>
        <p:nvSpPr>
          <p:cNvPr id="409605"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a:p>
            <a:pPr algn="ctr">
              <a:lnSpc>
                <a:spcPct val="100000"/>
              </a:lnSpc>
              <a:spcBef>
                <a:spcPct val="0"/>
              </a:spcBef>
              <a:buFontTx/>
              <a:buNone/>
            </a:pPr>
            <a:r>
              <a:rPr lang="en-US" altLang="en-US" sz="1800">
                <a:solidFill>
                  <a:schemeClr val="bg1"/>
                </a:solidFill>
              </a:rPr>
              <a:t>41%</a:t>
            </a:r>
          </a:p>
        </p:txBody>
      </p:sp>
      <p:sp>
        <p:nvSpPr>
          <p:cNvPr id="409606"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a:p>
            <a:pPr>
              <a:lnSpc>
                <a:spcPct val="100000"/>
              </a:lnSpc>
              <a:spcBef>
                <a:spcPct val="0"/>
              </a:spcBef>
              <a:buFontTx/>
              <a:buNone/>
            </a:pPr>
            <a:r>
              <a:rPr lang="en-US" altLang="en-US" sz="1800">
                <a:solidFill>
                  <a:schemeClr val="bg1"/>
                </a:solidFill>
              </a:rPr>
              <a:t>   32%</a:t>
            </a:r>
          </a:p>
        </p:txBody>
      </p:sp>
      <p:sp>
        <p:nvSpPr>
          <p:cNvPr id="409607"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Kagera</a:t>
            </a:r>
          </a:p>
          <a:p>
            <a:pPr>
              <a:lnSpc>
                <a:spcPct val="100000"/>
              </a:lnSpc>
              <a:spcBef>
                <a:spcPct val="0"/>
              </a:spcBef>
              <a:buFontTx/>
              <a:buNone/>
            </a:pPr>
            <a:r>
              <a:rPr lang="en-US" altLang="en-US" sz="1800"/>
              <a:t>&lt;1%</a:t>
            </a:r>
          </a:p>
        </p:txBody>
      </p:sp>
      <p:sp>
        <p:nvSpPr>
          <p:cNvPr id="409608"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10%</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409610"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Simiyu</a:t>
            </a:r>
          </a:p>
          <a:p>
            <a:pPr>
              <a:lnSpc>
                <a:spcPct val="100000"/>
              </a:lnSpc>
              <a:spcBef>
                <a:spcPct val="0"/>
              </a:spcBef>
              <a:buFontTx/>
              <a:buNone/>
            </a:pPr>
            <a:r>
              <a:rPr lang="en-US" altLang="en-US" sz="1800"/>
              <a:t>1%</a:t>
            </a:r>
          </a:p>
        </p:txBody>
      </p:sp>
      <p:sp>
        <p:nvSpPr>
          <p:cNvPr id="409611"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Mwanza</a:t>
            </a:r>
          </a:p>
          <a:p>
            <a:pPr>
              <a:lnSpc>
                <a:spcPct val="100000"/>
              </a:lnSpc>
              <a:spcBef>
                <a:spcPct val="0"/>
              </a:spcBef>
              <a:buFontTx/>
              <a:buNone/>
            </a:pPr>
            <a:r>
              <a:rPr lang="en-US" altLang="en-US" sz="1800"/>
              <a:t>        1%</a:t>
            </a:r>
          </a:p>
        </p:txBody>
      </p:sp>
      <p:sp>
        <p:nvSpPr>
          <p:cNvPr id="409612"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a:p>
            <a:pPr>
              <a:lnSpc>
                <a:spcPct val="100000"/>
              </a:lnSpc>
              <a:spcBef>
                <a:spcPct val="0"/>
              </a:spcBef>
              <a:buFontTx/>
              <a:buNone/>
            </a:pPr>
            <a:r>
              <a:rPr lang="en-US" altLang="en-US" sz="1800">
                <a:solidFill>
                  <a:schemeClr val="bg1"/>
                </a:solidFill>
              </a:rPr>
              <a:t>    58%</a:t>
            </a:r>
          </a:p>
        </p:txBody>
      </p:sp>
      <p:sp>
        <p:nvSpPr>
          <p:cNvPr id="409613" name="TextBox 141"/>
          <p:cNvSpPr txBox="1">
            <a:spLocks noChangeArrowheads="1"/>
          </p:cNvSpPr>
          <p:nvPr/>
        </p:nvSpPr>
        <p:spPr bwMode="auto">
          <a:xfrm>
            <a:off x="61753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a:p>
            <a:pPr algn="ctr">
              <a:lnSpc>
                <a:spcPct val="100000"/>
              </a:lnSpc>
              <a:spcBef>
                <a:spcPct val="0"/>
              </a:spcBef>
              <a:buFontTx/>
              <a:buNone/>
            </a:pPr>
            <a:r>
              <a:rPr lang="en-US" altLang="en-US" sz="1800">
                <a:solidFill>
                  <a:schemeClr val="bg1"/>
                </a:solidFill>
              </a:rPr>
              <a:t>14%</a:t>
            </a:r>
          </a:p>
        </p:txBody>
      </p:sp>
      <p:sp>
        <p:nvSpPr>
          <p:cNvPr id="409614" name="TextBox 142"/>
          <p:cNvSpPr txBox="1">
            <a:spLocks noChangeArrowheads="1"/>
          </p:cNvSpPr>
          <p:nvPr/>
        </p:nvSpPr>
        <p:spPr bwMode="auto">
          <a:xfrm>
            <a:off x="6259513" y="3770313"/>
            <a:ext cx="8350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Pwa-</a:t>
            </a:r>
          </a:p>
          <a:p>
            <a:pPr>
              <a:lnSpc>
                <a:spcPct val="100000"/>
              </a:lnSpc>
              <a:spcBef>
                <a:spcPct val="0"/>
              </a:spcBef>
              <a:buFontTx/>
              <a:buNone/>
            </a:pPr>
            <a:r>
              <a:rPr lang="en-US" altLang="en-US" sz="1800">
                <a:solidFill>
                  <a:schemeClr val="bg1"/>
                </a:solidFill>
              </a:rPr>
              <a:t>     ni</a:t>
            </a:r>
          </a:p>
          <a:p>
            <a:pPr algn="ctr">
              <a:lnSpc>
                <a:spcPct val="100000"/>
              </a:lnSpc>
              <a:spcBef>
                <a:spcPct val="0"/>
              </a:spcBef>
              <a:buFontTx/>
              <a:buNone/>
            </a:pPr>
            <a:r>
              <a:rPr lang="en-US" altLang="en-US" sz="1800">
                <a:solidFill>
                  <a:schemeClr val="bg1"/>
                </a:solidFill>
              </a:rPr>
              <a:t>5%</a:t>
            </a:r>
          </a:p>
        </p:txBody>
      </p:sp>
      <p:sp>
        <p:nvSpPr>
          <p:cNvPr id="409615"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Dodoma47%</a:t>
            </a:r>
          </a:p>
          <a:p>
            <a:pPr>
              <a:lnSpc>
                <a:spcPct val="100000"/>
              </a:lnSpc>
              <a:spcBef>
                <a:spcPct val="0"/>
              </a:spcBef>
              <a:buFontTx/>
              <a:buNone/>
            </a:pPr>
            <a:endParaRPr lang="en-US" altLang="en-US" sz="1800">
              <a:solidFill>
                <a:schemeClr val="bg1"/>
              </a:solidFill>
            </a:endParaRPr>
          </a:p>
        </p:txBody>
      </p:sp>
      <p:sp>
        <p:nvSpPr>
          <p:cNvPr id="409616"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Singida</a:t>
            </a:r>
          </a:p>
          <a:p>
            <a:pPr algn="ctr">
              <a:lnSpc>
                <a:spcPct val="100000"/>
              </a:lnSpc>
              <a:spcBef>
                <a:spcPct val="0"/>
              </a:spcBef>
              <a:buFontTx/>
              <a:buNone/>
            </a:pPr>
            <a:r>
              <a:rPr lang="en-US" altLang="en-US" sz="1800">
                <a:solidFill>
                  <a:schemeClr val="bg1"/>
                </a:solidFill>
              </a:rPr>
              <a:t>31%</a:t>
            </a:r>
          </a:p>
        </p:txBody>
      </p:sp>
      <p:sp>
        <p:nvSpPr>
          <p:cNvPr id="409617"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Tabora</a:t>
            </a:r>
          </a:p>
          <a:p>
            <a:pPr algn="ctr">
              <a:lnSpc>
                <a:spcPct val="100000"/>
              </a:lnSpc>
              <a:spcBef>
                <a:spcPct val="0"/>
              </a:spcBef>
              <a:buFontTx/>
              <a:buNone/>
            </a:pPr>
            <a:r>
              <a:rPr lang="en-US" altLang="en-US" sz="1800"/>
              <a:t>1%</a:t>
            </a:r>
          </a:p>
        </p:txBody>
      </p:sp>
      <p:sp>
        <p:nvSpPr>
          <p:cNvPr id="409618" name="TextBox 146"/>
          <p:cNvSpPr txBox="1">
            <a:spLocks noChangeArrowheads="1"/>
          </p:cNvSpPr>
          <p:nvPr/>
        </p:nvSpPr>
        <p:spPr bwMode="auto">
          <a:xfrm>
            <a:off x="2911475" y="2159000"/>
            <a:ext cx="15621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Shinyanga</a:t>
            </a:r>
          </a:p>
          <a:p>
            <a:pPr>
              <a:lnSpc>
                <a:spcPct val="100000"/>
              </a:lnSpc>
              <a:spcBef>
                <a:spcPct val="0"/>
              </a:spcBef>
              <a:buFontTx/>
              <a:buNone/>
            </a:pPr>
            <a:r>
              <a:rPr lang="en-US" altLang="en-US" sz="1800"/>
              <a:t>1%</a:t>
            </a:r>
          </a:p>
        </p:txBody>
      </p:sp>
      <p:sp>
        <p:nvSpPr>
          <p:cNvPr id="409619"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Kigoma</a:t>
            </a:r>
          </a:p>
          <a:p>
            <a:pPr>
              <a:lnSpc>
                <a:spcPct val="100000"/>
              </a:lnSpc>
              <a:spcBef>
                <a:spcPct val="0"/>
              </a:spcBef>
              <a:buFontTx/>
              <a:buNone/>
            </a:pPr>
            <a:r>
              <a:rPr lang="en-US" altLang="en-US" sz="1800"/>
              <a:t>&lt;1%</a:t>
            </a:r>
          </a:p>
        </p:txBody>
      </p:sp>
      <p:sp>
        <p:nvSpPr>
          <p:cNvPr id="409620"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1%</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409622" name="TextBox 150"/>
          <p:cNvSpPr txBox="1">
            <a:spLocks noChangeArrowheads="1"/>
          </p:cNvSpPr>
          <p:nvPr/>
        </p:nvSpPr>
        <p:spPr bwMode="auto">
          <a:xfrm>
            <a:off x="7275513" y="3897313"/>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&lt;1%</a:t>
            </a:r>
          </a:p>
        </p:txBody>
      </p:sp>
      <p:sp>
        <p:nvSpPr>
          <p:cNvPr id="409623" name="TextBox 151"/>
          <p:cNvSpPr txBox="1">
            <a:spLocks noChangeArrowheads="1"/>
          </p:cNvSpPr>
          <p:nvPr/>
        </p:nvSpPr>
        <p:spPr bwMode="auto">
          <a:xfrm>
            <a:off x="7069138" y="3387725"/>
            <a:ext cx="25257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&lt;1%</a:t>
            </a:r>
          </a:p>
        </p:txBody>
      </p:sp>
      <p:sp>
        <p:nvSpPr>
          <p:cNvPr id="409624" name="TextBox 152"/>
          <p:cNvSpPr txBox="1">
            <a:spLocks noChangeArrowheads="1"/>
          </p:cNvSpPr>
          <p:nvPr/>
        </p:nvSpPr>
        <p:spPr bwMode="auto">
          <a:xfrm>
            <a:off x="6997700" y="2716213"/>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 Kaskazini Pemba &lt;1%</a:t>
            </a:r>
          </a:p>
        </p:txBody>
      </p:sp>
      <p:sp>
        <p:nvSpPr>
          <p:cNvPr id="409625" name="TextBox 153"/>
          <p:cNvSpPr txBox="1">
            <a:spLocks noChangeArrowheads="1"/>
          </p:cNvSpPr>
          <p:nvPr/>
        </p:nvSpPr>
        <p:spPr bwMode="auto">
          <a:xfrm>
            <a:off x="7134225" y="3646488"/>
            <a:ext cx="2368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&lt;1%</a:t>
            </a:r>
          </a:p>
        </p:txBody>
      </p:sp>
      <p:sp>
        <p:nvSpPr>
          <p:cNvPr id="409626" name="TextBox 154"/>
          <p:cNvSpPr txBox="1">
            <a:spLocks noChangeArrowheads="1"/>
          </p:cNvSpPr>
          <p:nvPr/>
        </p:nvSpPr>
        <p:spPr bwMode="auto">
          <a:xfrm>
            <a:off x="7373938" y="3155950"/>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&lt;1%</a:t>
            </a:r>
          </a:p>
        </p:txBody>
      </p:sp>
      <p:cxnSp>
        <p:nvCxnSpPr>
          <p:cNvPr id="156" name="Straight Connector 155"/>
          <p:cNvCxnSpPr/>
          <p:nvPr/>
        </p:nvCxnSpPr>
        <p:spPr>
          <a:xfrm flipV="1">
            <a:off x="7313613" y="3062288"/>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a:endCxn id="409626" idx="1"/>
          </p:cNvCxnSpPr>
          <p:nvPr/>
        </p:nvCxnSpPr>
        <p:spPr>
          <a:xfrm>
            <a:off x="7262813" y="3270250"/>
            <a:ext cx="111125" cy="69850"/>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409624" idx="1"/>
            <a:endCxn id="409624" idx="1"/>
          </p:cNvCxnSpPr>
          <p:nvPr/>
        </p:nvCxnSpPr>
        <p:spPr>
          <a:xfrm>
            <a:off x="6997700" y="2900363"/>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7019925" y="3608388"/>
            <a:ext cx="142875" cy="34925"/>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a:stCxn id="409674" idx="7"/>
          </p:cNvCxnSpPr>
          <p:nvPr/>
        </p:nvCxnSpPr>
        <p:spPr>
          <a:xfrm>
            <a:off x="6983413" y="3754438"/>
            <a:ext cx="249237" cy="6350"/>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409633"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4%</a:t>
            </a:r>
          </a:p>
        </p:txBody>
      </p:sp>
      <p:cxnSp>
        <p:nvCxnSpPr>
          <p:cNvPr id="163" name="Straight Connector 162"/>
          <p:cNvCxnSpPr/>
          <p:nvPr/>
        </p:nvCxnSpPr>
        <p:spPr>
          <a:xfrm>
            <a:off x="7086600" y="4252913"/>
            <a:ext cx="227013" cy="123825"/>
          </a:xfrm>
          <a:prstGeom prst="line">
            <a:avLst/>
          </a:prstGeom>
        </p:spPr>
        <p:style>
          <a:lnRef idx="1">
            <a:schemeClr val="dk1"/>
          </a:lnRef>
          <a:fillRef idx="0">
            <a:schemeClr val="dk1"/>
          </a:fillRef>
          <a:effectRef idx="0">
            <a:schemeClr val="dk1"/>
          </a:effectRef>
          <a:fontRef idx="minor">
            <a:schemeClr val="tx1"/>
          </a:fontRef>
        </p:style>
      </p:cxnSp>
      <p:sp>
        <p:nvSpPr>
          <p:cNvPr id="409635"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Katavi</a:t>
            </a:r>
          </a:p>
          <a:p>
            <a:pPr algn="ctr">
              <a:lnSpc>
                <a:spcPct val="100000"/>
              </a:lnSpc>
              <a:spcBef>
                <a:spcPct val="0"/>
              </a:spcBef>
              <a:buFontTx/>
              <a:buNone/>
            </a:pPr>
            <a:r>
              <a:rPr lang="en-US" altLang="en-US" sz="1800"/>
              <a:t>&lt;1%</a:t>
            </a:r>
          </a:p>
        </p:txBody>
      </p:sp>
      <p:sp>
        <p:nvSpPr>
          <p:cNvPr id="409636" name="TextBox 164"/>
          <p:cNvSpPr txBox="1">
            <a:spLocks noChangeArrowheads="1"/>
          </p:cNvSpPr>
          <p:nvPr/>
        </p:nvSpPr>
        <p:spPr bwMode="auto">
          <a:xfrm>
            <a:off x="3084513" y="4402138"/>
            <a:ext cx="11699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Mbeya</a:t>
            </a:r>
          </a:p>
          <a:p>
            <a:pPr algn="ctr">
              <a:lnSpc>
                <a:spcPct val="100000"/>
              </a:lnSpc>
              <a:spcBef>
                <a:spcPct val="0"/>
              </a:spcBef>
              <a:buFontTx/>
              <a:buNone/>
            </a:pPr>
            <a:r>
              <a:rPr lang="en-US" altLang="en-US" sz="1800"/>
              <a:t>1%</a:t>
            </a:r>
          </a:p>
        </p:txBody>
      </p:sp>
      <p:sp>
        <p:nvSpPr>
          <p:cNvPr id="409637"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Rukwa</a:t>
            </a:r>
          </a:p>
          <a:p>
            <a:pPr algn="r">
              <a:lnSpc>
                <a:spcPct val="100000"/>
              </a:lnSpc>
              <a:spcBef>
                <a:spcPct val="0"/>
              </a:spcBef>
              <a:buFontTx/>
              <a:buNone/>
            </a:pPr>
            <a:r>
              <a:rPr lang="en-US" altLang="en-US" sz="1800"/>
              <a:t>&lt;1%</a:t>
            </a:r>
          </a:p>
        </p:txBody>
      </p:sp>
      <p:sp>
        <p:nvSpPr>
          <p:cNvPr id="409638"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Iringa</a:t>
            </a:r>
          </a:p>
          <a:p>
            <a:pPr algn="ctr">
              <a:lnSpc>
                <a:spcPct val="100000"/>
              </a:lnSpc>
              <a:spcBef>
                <a:spcPct val="0"/>
              </a:spcBef>
              <a:buFontTx/>
              <a:buNone/>
            </a:pPr>
            <a:r>
              <a:rPr lang="en-US" altLang="en-US" sz="1800">
                <a:solidFill>
                  <a:schemeClr val="bg1"/>
                </a:solidFill>
              </a:rPr>
              <a:t>8%</a:t>
            </a:r>
          </a:p>
        </p:txBody>
      </p:sp>
      <p:sp>
        <p:nvSpPr>
          <p:cNvPr id="409639"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Njombe</a:t>
            </a:r>
          </a:p>
          <a:p>
            <a:pPr>
              <a:lnSpc>
                <a:spcPct val="100000"/>
              </a:lnSpc>
              <a:spcBef>
                <a:spcPct val="0"/>
              </a:spcBef>
              <a:buFontTx/>
              <a:buNone/>
            </a:pPr>
            <a:r>
              <a:rPr lang="en-US" altLang="en-US" sz="1800">
                <a:solidFill>
                  <a:schemeClr val="bg1"/>
                </a:solidFill>
              </a:rPr>
              <a:t>7%</a:t>
            </a:r>
          </a:p>
        </p:txBody>
      </p:sp>
      <p:sp>
        <p:nvSpPr>
          <p:cNvPr id="409640"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Moro-</a:t>
            </a:r>
          </a:p>
          <a:p>
            <a:pPr>
              <a:lnSpc>
                <a:spcPct val="100000"/>
              </a:lnSpc>
              <a:spcBef>
                <a:spcPct val="0"/>
              </a:spcBef>
              <a:buFontTx/>
              <a:buNone/>
            </a:pPr>
            <a:r>
              <a:rPr lang="en-US" altLang="en-US" sz="1800">
                <a:solidFill>
                  <a:schemeClr val="bg1"/>
                </a:solidFill>
              </a:rPr>
              <a:t>goro</a:t>
            </a:r>
          </a:p>
          <a:p>
            <a:pPr>
              <a:lnSpc>
                <a:spcPct val="100000"/>
              </a:lnSpc>
              <a:spcBef>
                <a:spcPct val="0"/>
              </a:spcBef>
              <a:buFontTx/>
              <a:buNone/>
            </a:pPr>
            <a:r>
              <a:rPr lang="en-US" altLang="en-US" sz="1800">
                <a:solidFill>
                  <a:schemeClr val="bg1"/>
                </a:solidFill>
              </a:rPr>
              <a:t>9%</a:t>
            </a:r>
          </a:p>
        </p:txBody>
      </p:sp>
      <p:sp>
        <p:nvSpPr>
          <p:cNvPr id="409641"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Lindi</a:t>
            </a:r>
          </a:p>
          <a:p>
            <a:pPr algn="ctr">
              <a:lnSpc>
                <a:spcPct val="100000"/>
              </a:lnSpc>
              <a:spcBef>
                <a:spcPct val="0"/>
              </a:spcBef>
              <a:buFontTx/>
              <a:buNone/>
            </a:pPr>
            <a:r>
              <a:rPr lang="en-US" altLang="en-US" sz="1800"/>
              <a:t>1%</a:t>
            </a:r>
          </a:p>
        </p:txBody>
      </p:sp>
      <p:sp>
        <p:nvSpPr>
          <p:cNvPr id="409642"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Ruvuma</a:t>
            </a:r>
          </a:p>
          <a:p>
            <a:pPr algn="ctr">
              <a:lnSpc>
                <a:spcPct val="100000"/>
              </a:lnSpc>
              <a:spcBef>
                <a:spcPct val="0"/>
              </a:spcBef>
              <a:buFontTx/>
              <a:buNone/>
            </a:pPr>
            <a:r>
              <a:rPr lang="en-US" altLang="en-US" sz="1800"/>
              <a:t>&lt;1%</a:t>
            </a:r>
          </a:p>
        </p:txBody>
      </p:sp>
      <p:sp>
        <p:nvSpPr>
          <p:cNvPr id="409643"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2%</a:t>
            </a:r>
          </a:p>
        </p:txBody>
      </p:sp>
      <p:cxnSp>
        <p:nvCxnSpPr>
          <p:cNvPr id="173" name="Straight Connector 172"/>
          <p:cNvCxnSpPr/>
          <p:nvPr/>
        </p:nvCxnSpPr>
        <p:spPr>
          <a:xfrm>
            <a:off x="7059613" y="6384925"/>
            <a:ext cx="220662" cy="0"/>
          </a:xfrm>
          <a:prstGeom prst="line">
            <a:avLst/>
          </a:prstGeom>
        </p:spPr>
        <p:style>
          <a:lnRef idx="1">
            <a:schemeClr val="dk1"/>
          </a:lnRef>
          <a:fillRef idx="0">
            <a:schemeClr val="dk1"/>
          </a:fillRef>
          <a:effectRef idx="0">
            <a:schemeClr val="dk1"/>
          </a:effectRef>
          <a:fontRef idx="minor">
            <a:schemeClr val="tx1"/>
          </a:fontRef>
        </p:style>
      </p:cxnSp>
      <p:sp>
        <p:nvSpPr>
          <p:cNvPr id="409645" name="TextBox 75"/>
          <p:cNvSpPr txBox="1">
            <a:spLocks noChangeArrowheads="1"/>
          </p:cNvSpPr>
          <p:nvPr/>
        </p:nvSpPr>
        <p:spPr bwMode="auto">
          <a:xfrm>
            <a:off x="0" y="5857875"/>
            <a:ext cx="29337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i="1"/>
              <a:t>Percent of women age 15-49 who are circumcised</a:t>
            </a:r>
          </a:p>
        </p:txBody>
      </p:sp>
    </p:spTree>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50" name="Title 1"/>
          <p:cNvSpPr>
            <a:spLocks noGrp="1"/>
          </p:cNvSpPr>
          <p:nvPr>
            <p:ph type="title"/>
          </p:nvPr>
        </p:nvSpPr>
        <p:spPr/>
        <p:txBody>
          <a:bodyPr/>
          <a:lstStyle/>
          <a:p>
            <a:pPr eaLnBrk="1" hangingPunct="1"/>
            <a:r>
              <a:rPr lang="en-US" altLang="en-US" smtClean="0"/>
              <a:t>Trends in FGC</a:t>
            </a:r>
          </a:p>
        </p:txBody>
      </p:sp>
      <p:graphicFrame>
        <p:nvGraphicFramePr>
          <p:cNvPr id="411651" name="Content Placeholder 10"/>
          <p:cNvGraphicFramePr>
            <a:graphicFrameLocks noGrp="1"/>
          </p:cNvGraphicFramePr>
          <p:nvPr>
            <p:ph idx="1"/>
          </p:nvPr>
        </p:nvGraphicFramePr>
        <p:xfrm>
          <a:off x="436563" y="1458913"/>
          <a:ext cx="8343900" cy="5449887"/>
        </p:xfrm>
        <a:graphic>
          <a:graphicData uri="http://schemas.openxmlformats.org/presentationml/2006/ole">
            <mc:AlternateContent xmlns:mc="http://schemas.openxmlformats.org/markup-compatibility/2006">
              <mc:Choice xmlns:v="urn:schemas-microsoft-com:vml" Requires="v">
                <p:oleObj spid="_x0000_s411658" name="Chart" r:id="rId4" imgW="8352244" imgH="5456393" progId="Excel.Chart.8">
                  <p:embed/>
                </p:oleObj>
              </mc:Choice>
              <mc:Fallback>
                <p:oleObj name="Chart" r:id="rId4" imgW="8352244" imgH="545639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6563" y="1458913"/>
                        <a:ext cx="8343900" cy="544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11652" name="TextBox 3"/>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women age 15-49 who are circumcised</a:t>
            </a:r>
          </a:p>
        </p:txBody>
      </p:sp>
    </p:spTree>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13698" name="Title 1"/>
          <p:cNvSpPr>
            <a:spLocks noGrp="1"/>
          </p:cNvSpPr>
          <p:nvPr>
            <p:ph type="title"/>
          </p:nvPr>
        </p:nvSpPr>
        <p:spPr>
          <a:xfrm>
            <a:off x="0" y="0"/>
            <a:ext cx="9144000" cy="1325563"/>
          </a:xfrm>
        </p:spPr>
        <p:txBody>
          <a:bodyPr/>
          <a:lstStyle/>
          <a:p>
            <a:r>
              <a:rPr lang="en-US" altLang="en-US" smtClean="0"/>
              <a:t>Type of FGC</a:t>
            </a:r>
          </a:p>
        </p:txBody>
      </p:sp>
      <p:graphicFrame>
        <p:nvGraphicFramePr>
          <p:cNvPr id="413699" name="Content Placeholder 10"/>
          <p:cNvGraphicFramePr>
            <a:graphicFrameLocks/>
          </p:cNvGraphicFramePr>
          <p:nvPr/>
        </p:nvGraphicFramePr>
        <p:xfrm>
          <a:off x="-155575" y="1379538"/>
          <a:ext cx="9455150" cy="6208712"/>
        </p:xfrm>
        <a:graphic>
          <a:graphicData uri="http://schemas.openxmlformats.org/presentationml/2006/ole">
            <mc:AlternateContent xmlns:mc="http://schemas.openxmlformats.org/markup-compatibility/2006">
              <mc:Choice xmlns:v="urn:schemas-microsoft-com:vml" Requires="v">
                <p:oleObj spid="_x0000_s413707" name="Chart" r:id="rId4" imgW="9461812" imgH="6212362" progId="Excel.Chart.8">
                  <p:embed/>
                </p:oleObj>
              </mc:Choice>
              <mc:Fallback>
                <p:oleObj name="Chart" r:id="rId4" imgW="9461812" imgH="6212362"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5575" y="1379538"/>
                        <a:ext cx="9455150" cy="6208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TextBox 5"/>
          <p:cNvSpPr txBox="1"/>
          <p:nvPr/>
        </p:nvSpPr>
        <p:spPr>
          <a:xfrm>
            <a:off x="0" y="1028700"/>
            <a:ext cx="9144000" cy="368300"/>
          </a:xfrm>
          <a:prstGeom prst="rect">
            <a:avLst/>
          </a:prstGeom>
          <a:noFill/>
        </p:spPr>
        <p:txBody>
          <a:bodyPr>
            <a:spAutoFit/>
          </a:bodyPr>
          <a:lstStyle/>
          <a:p>
            <a:pPr algn="ctr">
              <a:defRPr/>
            </a:pPr>
            <a:r>
              <a:rPr lang="en-US" i="1" dirty="0">
                <a:latin typeface="+mn-lt"/>
              </a:rPr>
              <a:t>Percent of women age 15-49 who are circumcised</a:t>
            </a:r>
          </a:p>
        </p:txBody>
      </p:sp>
      <p:cxnSp>
        <p:nvCxnSpPr>
          <p:cNvPr id="7" name="Straight Connector 6"/>
          <p:cNvCxnSpPr/>
          <p:nvPr/>
        </p:nvCxnSpPr>
        <p:spPr>
          <a:xfrm flipH="1">
            <a:off x="4457700" y="2354263"/>
            <a:ext cx="114300" cy="30956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15746" name="Title 1"/>
          <p:cNvSpPr>
            <a:spLocks noGrp="1"/>
          </p:cNvSpPr>
          <p:nvPr>
            <p:ph type="title"/>
          </p:nvPr>
        </p:nvSpPr>
        <p:spPr>
          <a:xfrm>
            <a:off x="0" y="0"/>
            <a:ext cx="9144000" cy="1325563"/>
          </a:xfrm>
        </p:spPr>
        <p:txBody>
          <a:bodyPr/>
          <a:lstStyle/>
          <a:p>
            <a:r>
              <a:rPr lang="en-US" altLang="en-US" smtClean="0"/>
              <a:t>FGC among Girls</a:t>
            </a:r>
          </a:p>
        </p:txBody>
      </p:sp>
      <p:sp>
        <p:nvSpPr>
          <p:cNvPr id="5" name="Content Placeholder 2"/>
          <p:cNvSpPr txBox="1">
            <a:spLocks/>
          </p:cNvSpPr>
          <p:nvPr/>
        </p:nvSpPr>
        <p:spPr>
          <a:xfrm>
            <a:off x="495300" y="3124200"/>
            <a:ext cx="8229600" cy="838200"/>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spcBef>
                <a:spcPts val="0"/>
              </a:spcBef>
              <a:spcAft>
                <a:spcPts val="600"/>
              </a:spcAft>
              <a:buClr>
                <a:schemeClr val="tx1"/>
              </a:buClr>
              <a:buFont typeface="Arial" panose="020B0604020202020204" pitchFamily="34" charset="0"/>
              <a:buNone/>
              <a:defRPr/>
            </a:pPr>
            <a:r>
              <a:rPr lang="en-GB" b="1" dirty="0" smtClean="0">
                <a:solidFill>
                  <a:schemeClr val="tx2"/>
                </a:solidFill>
              </a:rPr>
              <a:t>&lt;1%</a:t>
            </a:r>
            <a:r>
              <a:rPr lang="en-GB" dirty="0" smtClean="0">
                <a:solidFill>
                  <a:schemeClr val="tx2"/>
                </a:solidFill>
              </a:rPr>
              <a:t> </a:t>
            </a:r>
            <a:r>
              <a:rPr lang="en-GB" dirty="0" smtClean="0"/>
              <a:t>of girls age 0-14 have been </a:t>
            </a:r>
            <a:r>
              <a:rPr lang="en-GB" b="1" dirty="0" smtClean="0">
                <a:solidFill>
                  <a:schemeClr val="tx2"/>
                </a:solidFill>
              </a:rPr>
              <a:t>circumcised</a:t>
            </a:r>
            <a:r>
              <a:rPr lang="en-GB" dirty="0" smtClean="0"/>
              <a:t>.</a:t>
            </a:r>
          </a:p>
          <a:p>
            <a:pPr marL="0" indent="0" algn="ctr">
              <a:lnSpc>
                <a:spcPct val="120000"/>
              </a:lnSpc>
              <a:spcBef>
                <a:spcPts val="0"/>
              </a:spcBef>
              <a:spcAft>
                <a:spcPts val="600"/>
              </a:spcAft>
              <a:buClr>
                <a:schemeClr val="tx1"/>
              </a:buClr>
              <a:buFont typeface="Arial" panose="020B0604020202020204" pitchFamily="34" charset="0"/>
              <a:buNone/>
              <a:defRPr/>
            </a:pPr>
            <a:endParaRPr lang="en-GB" dirty="0"/>
          </a:p>
          <a:p>
            <a:pPr marL="0" indent="0" algn="ctr">
              <a:lnSpc>
                <a:spcPct val="120000"/>
              </a:lnSpc>
              <a:spcBef>
                <a:spcPts val="0"/>
              </a:spcBef>
              <a:spcAft>
                <a:spcPts val="600"/>
              </a:spcAft>
              <a:buFont typeface="Arial" panose="020B0604020202020204" pitchFamily="34" charset="0"/>
              <a:buNone/>
              <a:defRPr/>
            </a:pPr>
            <a:endParaRPr lang="en-GB" dirty="0" smtClean="0"/>
          </a:p>
          <a:p>
            <a:pPr algn="ctr">
              <a:lnSpc>
                <a:spcPct val="120000"/>
              </a:lnSpc>
              <a:spcBef>
                <a:spcPts val="0"/>
              </a:spcBef>
              <a:spcAft>
                <a:spcPts val="600"/>
              </a:spcAft>
              <a:defRPr/>
            </a:pPr>
            <a:endParaRPr lang="en-GB" dirty="0" smtClean="0"/>
          </a:p>
          <a:p>
            <a:pPr algn="ctr">
              <a:lnSpc>
                <a:spcPct val="120000"/>
              </a:lnSpc>
              <a:spcBef>
                <a:spcPts val="0"/>
              </a:spcBef>
              <a:spcAft>
                <a:spcPts val="600"/>
              </a:spcAft>
              <a:defRPr/>
            </a:pPr>
            <a:endParaRPr lang="en-GB" dirty="0"/>
          </a:p>
        </p:txBody>
      </p:sp>
    </p:spTree>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17794" name="Title 1"/>
          <p:cNvSpPr>
            <a:spLocks noGrp="1"/>
          </p:cNvSpPr>
          <p:nvPr>
            <p:ph type="title"/>
          </p:nvPr>
        </p:nvSpPr>
        <p:spPr>
          <a:xfrm>
            <a:off x="0" y="0"/>
            <a:ext cx="9144000" cy="1325563"/>
          </a:xfrm>
        </p:spPr>
        <p:txBody>
          <a:bodyPr/>
          <a:lstStyle/>
          <a:p>
            <a:r>
              <a:rPr lang="en-US" altLang="en-US" smtClean="0"/>
              <a:t>Attitudes toward FGC</a:t>
            </a:r>
          </a:p>
        </p:txBody>
      </p:sp>
      <p:sp>
        <p:nvSpPr>
          <p:cNvPr id="5" name="Content Placeholder 2"/>
          <p:cNvSpPr txBox="1">
            <a:spLocks/>
          </p:cNvSpPr>
          <p:nvPr/>
        </p:nvSpPr>
        <p:spPr>
          <a:xfrm>
            <a:off x="495300" y="1727200"/>
            <a:ext cx="8229600" cy="5130800"/>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20000"/>
              </a:lnSpc>
              <a:spcBef>
                <a:spcPts val="0"/>
              </a:spcBef>
              <a:spcAft>
                <a:spcPts val="600"/>
              </a:spcAft>
              <a:buClr>
                <a:schemeClr val="tx1"/>
              </a:buClr>
              <a:buFont typeface="Arial" panose="020B0604020202020204" pitchFamily="34" charset="0"/>
              <a:buNone/>
              <a:defRPr/>
            </a:pPr>
            <a:endParaRPr lang="en-GB" dirty="0"/>
          </a:p>
          <a:p>
            <a:pPr marL="0" indent="0" algn="ctr">
              <a:lnSpc>
                <a:spcPct val="120000"/>
              </a:lnSpc>
              <a:spcBef>
                <a:spcPts val="0"/>
              </a:spcBef>
              <a:spcAft>
                <a:spcPts val="600"/>
              </a:spcAft>
              <a:buClr>
                <a:schemeClr val="tx1"/>
              </a:buClr>
              <a:buFont typeface="Arial" panose="020B0604020202020204" pitchFamily="34" charset="0"/>
              <a:buNone/>
              <a:defRPr/>
            </a:pPr>
            <a:r>
              <a:rPr lang="en-GB" b="1" dirty="0" smtClean="0">
                <a:solidFill>
                  <a:schemeClr val="tx2"/>
                </a:solidFill>
              </a:rPr>
              <a:t>95% </a:t>
            </a:r>
            <a:r>
              <a:rPr lang="en-GB" dirty="0" smtClean="0"/>
              <a:t>of women believe that </a:t>
            </a:r>
            <a:r>
              <a:rPr lang="en-GB" b="1" dirty="0" smtClean="0">
                <a:solidFill>
                  <a:schemeClr val="tx2"/>
                </a:solidFill>
              </a:rPr>
              <a:t>FGC is not required by their religion </a:t>
            </a:r>
            <a:r>
              <a:rPr lang="en-GB" dirty="0" smtClean="0"/>
              <a:t>and that </a:t>
            </a:r>
            <a:r>
              <a:rPr lang="en-GB" b="1" dirty="0" smtClean="0">
                <a:solidFill>
                  <a:schemeClr val="tx2"/>
                </a:solidFill>
              </a:rPr>
              <a:t>the practice should not be continued. </a:t>
            </a:r>
            <a:endParaRPr lang="en-GB" b="1" dirty="0" smtClean="0"/>
          </a:p>
          <a:p>
            <a:pPr algn="ctr">
              <a:lnSpc>
                <a:spcPct val="120000"/>
              </a:lnSpc>
              <a:spcBef>
                <a:spcPts val="0"/>
              </a:spcBef>
              <a:spcAft>
                <a:spcPts val="600"/>
              </a:spcAft>
              <a:defRPr/>
            </a:pPr>
            <a:endParaRPr lang="en-GB" dirty="0" smtClean="0"/>
          </a:p>
          <a:p>
            <a:pPr marL="0" indent="0" algn="ctr">
              <a:lnSpc>
                <a:spcPct val="120000"/>
              </a:lnSpc>
              <a:spcBef>
                <a:spcPts val="0"/>
              </a:spcBef>
              <a:spcAft>
                <a:spcPts val="600"/>
              </a:spcAft>
              <a:buFont typeface="Arial" panose="020B0604020202020204" pitchFamily="34" charset="0"/>
              <a:buNone/>
              <a:defRPr/>
            </a:pPr>
            <a:endParaRPr lang="en-GB" dirty="0" smtClean="0"/>
          </a:p>
          <a:p>
            <a:pPr algn="ctr">
              <a:lnSpc>
                <a:spcPct val="120000"/>
              </a:lnSpc>
              <a:spcBef>
                <a:spcPts val="0"/>
              </a:spcBef>
              <a:spcAft>
                <a:spcPts val="600"/>
              </a:spcAft>
              <a:defRPr/>
            </a:pPr>
            <a:endParaRPr lang="en-GB" dirty="0"/>
          </a:p>
        </p:txBody>
      </p:sp>
    </p:spTree>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2" name="Content Placeholder 2"/>
          <p:cNvSpPr txBox="1">
            <a:spLocks/>
          </p:cNvSpPr>
          <p:nvPr/>
        </p:nvSpPr>
        <p:spPr bwMode="auto">
          <a:xfrm>
            <a:off x="252413" y="1550988"/>
            <a:ext cx="4073525" cy="369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Women’s Empowerment</a:t>
            </a:r>
          </a:p>
          <a:p>
            <a:pPr eaLnBrk="1" hangingPunct="1">
              <a:lnSpc>
                <a:spcPct val="110000"/>
              </a:lnSpc>
              <a:spcBef>
                <a:spcPct val="0"/>
              </a:spcBef>
              <a:spcAft>
                <a:spcPts val="600"/>
              </a:spcAft>
              <a:buClr>
                <a:schemeClr val="tx1"/>
              </a:buClr>
            </a:pPr>
            <a:r>
              <a:rPr lang="en-GB" altLang="en-US" sz="2800"/>
              <a:t>Female Circumcision</a:t>
            </a:r>
          </a:p>
          <a:p>
            <a:pPr eaLnBrk="1" hangingPunct="1">
              <a:lnSpc>
                <a:spcPct val="110000"/>
              </a:lnSpc>
              <a:spcBef>
                <a:spcPct val="0"/>
              </a:spcBef>
              <a:spcAft>
                <a:spcPts val="600"/>
              </a:spcAft>
              <a:buClr>
                <a:schemeClr val="tx1"/>
              </a:buClr>
            </a:pPr>
            <a:r>
              <a:rPr lang="en-GB" altLang="en-US" sz="2800" b="1">
                <a:solidFill>
                  <a:schemeClr val="tx2"/>
                </a:solidFill>
              </a:rPr>
              <a:t>Domestic Violence</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defRPr/>
            </a:pPr>
            <a:r>
              <a:rPr lang="en-US" dirty="0" smtClean="0"/>
              <a:t/>
            </a:r>
            <a:br>
              <a:rPr lang="en-US" dirty="0" smtClean="0"/>
            </a:br>
            <a:r>
              <a:rPr lang="en-US" sz="4700" dirty="0" smtClean="0"/>
              <a:t>Electricity</a:t>
            </a:r>
            <a:r>
              <a:rPr lang="en-US" dirty="0" smtClean="0"/>
              <a:t/>
            </a:r>
            <a:br>
              <a:rPr lang="en-US" dirty="0" smtClean="0"/>
            </a:br>
            <a:endParaRPr lang="en-US" dirty="0"/>
          </a:p>
        </p:txBody>
      </p:sp>
      <p:graphicFrame>
        <p:nvGraphicFramePr>
          <p:cNvPr id="39939" name="Content Placeholder 10"/>
          <p:cNvGraphicFramePr>
            <a:graphicFrameLocks noGrp="1"/>
          </p:cNvGraphicFramePr>
          <p:nvPr>
            <p:ph idx="1"/>
          </p:nvPr>
        </p:nvGraphicFramePr>
        <p:xfrm>
          <a:off x="431800" y="1517650"/>
          <a:ext cx="8305800" cy="5391150"/>
        </p:xfrm>
        <a:graphic>
          <a:graphicData uri="http://schemas.openxmlformats.org/presentationml/2006/ole">
            <mc:AlternateContent xmlns:mc="http://schemas.openxmlformats.org/markup-compatibility/2006">
              <mc:Choice xmlns:v="urn:schemas-microsoft-com:vml" Requires="v">
                <p:oleObj spid="_x0000_s39946" name="Chart" r:id="rId4" imgW="8315665" imgH="5401524" progId="Excel.Chart.8">
                  <p:embed/>
                </p:oleObj>
              </mc:Choice>
              <mc:Fallback>
                <p:oleObj name="Chart" r:id="rId4" imgW="8315665" imgH="5401524"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800" y="1517650"/>
                        <a:ext cx="8305800" cy="539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187450"/>
            <a:ext cx="9144000" cy="381000"/>
          </a:xfrm>
          <a:prstGeom prst="rect">
            <a:avLst/>
          </a:prstGeom>
          <a:noFill/>
        </p:spPr>
        <p:txBody>
          <a:bodyPr>
            <a:spAutoFit/>
          </a:bodyPr>
          <a:lstStyle/>
          <a:p>
            <a:pPr algn="ctr">
              <a:defRPr/>
            </a:pPr>
            <a:r>
              <a:rPr lang="en-US" i="1" dirty="0">
                <a:latin typeface="+mn-lt"/>
              </a:rPr>
              <a:t>Percent of households</a:t>
            </a:r>
          </a:p>
        </p:txBody>
      </p:sp>
    </p:spTree>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21890" name="Title 1"/>
          <p:cNvSpPr>
            <a:spLocks noGrp="1"/>
          </p:cNvSpPr>
          <p:nvPr>
            <p:ph type="title"/>
          </p:nvPr>
        </p:nvSpPr>
        <p:spPr>
          <a:xfrm>
            <a:off x="628650" y="0"/>
            <a:ext cx="7886700" cy="1325563"/>
          </a:xfrm>
        </p:spPr>
        <p:txBody>
          <a:bodyPr/>
          <a:lstStyle/>
          <a:p>
            <a:r>
              <a:rPr lang="en-US" altLang="en-US" smtClean="0"/>
              <a:t>Experience of Physical Violence</a:t>
            </a:r>
          </a:p>
        </p:txBody>
      </p:sp>
      <p:graphicFrame>
        <p:nvGraphicFramePr>
          <p:cNvPr id="421891" name="Content Placeholder 10"/>
          <p:cNvGraphicFramePr>
            <a:graphicFrameLocks/>
          </p:cNvGraphicFramePr>
          <p:nvPr/>
        </p:nvGraphicFramePr>
        <p:xfrm>
          <a:off x="427038" y="1624013"/>
          <a:ext cx="8345487" cy="5284787"/>
        </p:xfrm>
        <a:graphic>
          <a:graphicData uri="http://schemas.openxmlformats.org/presentationml/2006/ole">
            <mc:AlternateContent xmlns:mc="http://schemas.openxmlformats.org/markup-compatibility/2006">
              <mc:Choice xmlns:v="urn:schemas-microsoft-com:vml" Requires="v">
                <p:oleObj spid="_x0000_s421898" name="Chart" r:id="rId4" imgW="8352244" imgH="5291787" progId="Excel.Chart.8">
                  <p:embed/>
                </p:oleObj>
              </mc:Choice>
              <mc:Fallback>
                <p:oleObj name="Chart" r:id="rId4" imgW="8352244" imgH="5291787"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624013"/>
                        <a:ext cx="8345487"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TextBox 5"/>
          <p:cNvSpPr txBox="1"/>
          <p:nvPr/>
        </p:nvSpPr>
        <p:spPr>
          <a:xfrm>
            <a:off x="0" y="1028700"/>
            <a:ext cx="9144000" cy="368300"/>
          </a:xfrm>
          <a:prstGeom prst="rect">
            <a:avLst/>
          </a:prstGeom>
          <a:noFill/>
        </p:spPr>
        <p:txBody>
          <a:bodyPr>
            <a:spAutoFit/>
          </a:bodyPr>
          <a:lstStyle/>
          <a:p>
            <a:pPr algn="ctr">
              <a:defRPr/>
            </a:pPr>
            <a:r>
              <a:rPr lang="en-US" i="1" dirty="0">
                <a:latin typeface="+mn-lt"/>
              </a:rPr>
              <a:t>Percent of women age 15-49 who have ever experienced physical violence</a:t>
            </a:r>
          </a:p>
        </p:txBody>
      </p:sp>
    </p:spTree>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23938" name="Title 1"/>
          <p:cNvSpPr>
            <a:spLocks noGrp="1"/>
          </p:cNvSpPr>
          <p:nvPr>
            <p:ph type="title"/>
          </p:nvPr>
        </p:nvSpPr>
        <p:spPr>
          <a:xfrm>
            <a:off x="0" y="0"/>
            <a:ext cx="9144000" cy="1325563"/>
          </a:xfrm>
        </p:spPr>
        <p:txBody>
          <a:bodyPr/>
          <a:lstStyle/>
          <a:p>
            <a:r>
              <a:rPr lang="en-US" altLang="en-US" smtClean="0"/>
              <a:t>Perpetrators of Physical Violence</a:t>
            </a:r>
          </a:p>
        </p:txBody>
      </p:sp>
      <p:sp>
        <p:nvSpPr>
          <p:cNvPr id="423939" name="Content Placeholder 2"/>
          <p:cNvSpPr txBox="1">
            <a:spLocks/>
          </p:cNvSpPr>
          <p:nvPr/>
        </p:nvSpPr>
        <p:spPr bwMode="auto">
          <a:xfrm>
            <a:off x="495300" y="1727200"/>
            <a:ext cx="8229600" cy="51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20000"/>
              </a:lnSpc>
              <a:spcBef>
                <a:spcPct val="0"/>
              </a:spcBef>
              <a:spcAft>
                <a:spcPts val="600"/>
              </a:spcAft>
              <a:buClr>
                <a:schemeClr val="tx1"/>
              </a:buClr>
            </a:pPr>
            <a:r>
              <a:rPr lang="en-GB" altLang="en-US" b="1">
                <a:solidFill>
                  <a:schemeClr val="tx2"/>
                </a:solidFill>
              </a:rPr>
              <a:t>Among ever-married women</a:t>
            </a:r>
            <a:r>
              <a:rPr lang="en-GB" altLang="en-US">
                <a:solidFill>
                  <a:schemeClr val="tx2"/>
                </a:solidFill>
              </a:rPr>
              <a:t>, </a:t>
            </a:r>
            <a:r>
              <a:rPr lang="en-GB" altLang="en-US" b="1">
                <a:solidFill>
                  <a:schemeClr val="tx2"/>
                </a:solidFill>
              </a:rPr>
              <a:t>63%</a:t>
            </a:r>
            <a:r>
              <a:rPr lang="en-GB" altLang="en-US">
                <a:solidFill>
                  <a:schemeClr val="tx2"/>
                </a:solidFill>
              </a:rPr>
              <a:t> </a:t>
            </a:r>
            <a:r>
              <a:rPr lang="en-GB" altLang="en-US"/>
              <a:t>of physical violence was committed by a current </a:t>
            </a:r>
            <a:r>
              <a:rPr lang="en-GB" altLang="en-US" b="1">
                <a:solidFill>
                  <a:schemeClr val="tx2"/>
                </a:solidFill>
              </a:rPr>
              <a:t>husband/partner</a:t>
            </a:r>
            <a:r>
              <a:rPr lang="en-GB" altLang="en-US"/>
              <a:t>. </a:t>
            </a:r>
          </a:p>
          <a:p>
            <a:pPr eaLnBrk="1" hangingPunct="1">
              <a:lnSpc>
                <a:spcPct val="120000"/>
              </a:lnSpc>
              <a:spcBef>
                <a:spcPct val="0"/>
              </a:spcBef>
              <a:spcAft>
                <a:spcPts val="600"/>
              </a:spcAft>
              <a:buClr>
                <a:schemeClr val="tx1"/>
              </a:buClr>
            </a:pPr>
            <a:r>
              <a:rPr lang="en-GB" altLang="en-US" b="1">
                <a:solidFill>
                  <a:schemeClr val="tx2"/>
                </a:solidFill>
              </a:rPr>
              <a:t>Among never-married women</a:t>
            </a:r>
            <a:r>
              <a:rPr lang="en-GB" altLang="en-US">
                <a:solidFill>
                  <a:schemeClr val="tx2"/>
                </a:solidFill>
              </a:rPr>
              <a:t>, </a:t>
            </a:r>
            <a:r>
              <a:rPr lang="en-GB" altLang="en-US" b="1">
                <a:solidFill>
                  <a:schemeClr val="tx2"/>
                </a:solidFill>
              </a:rPr>
              <a:t>23% </a:t>
            </a:r>
            <a:r>
              <a:rPr lang="en-GB" altLang="en-US"/>
              <a:t>of physical violence was committed by a </a:t>
            </a:r>
            <a:r>
              <a:rPr lang="en-GB" altLang="en-US" b="1">
                <a:solidFill>
                  <a:schemeClr val="tx2"/>
                </a:solidFill>
              </a:rPr>
              <a:t>teacher</a:t>
            </a:r>
            <a:r>
              <a:rPr lang="en-GB" altLang="en-US"/>
              <a:t>.</a:t>
            </a:r>
          </a:p>
          <a:p>
            <a:pPr eaLnBrk="1" hangingPunct="1">
              <a:lnSpc>
                <a:spcPct val="120000"/>
              </a:lnSpc>
              <a:spcBef>
                <a:spcPct val="0"/>
              </a:spcBef>
              <a:spcAft>
                <a:spcPts val="600"/>
              </a:spcAft>
              <a:buClr>
                <a:schemeClr val="tx1"/>
              </a:buClr>
            </a:pPr>
            <a:endParaRPr lang="en-GB" altLang="en-US" b="1"/>
          </a:p>
          <a:p>
            <a:pPr algn="ctr" eaLnBrk="1" hangingPunct="1">
              <a:lnSpc>
                <a:spcPct val="120000"/>
              </a:lnSpc>
              <a:spcBef>
                <a:spcPct val="0"/>
              </a:spcBef>
              <a:spcAft>
                <a:spcPts val="600"/>
              </a:spcAft>
            </a:pPr>
            <a:endParaRPr lang="en-GB" altLang="en-US"/>
          </a:p>
          <a:p>
            <a:pPr algn="ctr" eaLnBrk="1" hangingPunct="1">
              <a:lnSpc>
                <a:spcPct val="120000"/>
              </a:lnSpc>
              <a:spcBef>
                <a:spcPct val="0"/>
              </a:spcBef>
              <a:spcAft>
                <a:spcPts val="600"/>
              </a:spcAft>
            </a:pPr>
            <a:endParaRPr lang="en-GB" altLang="en-US"/>
          </a:p>
          <a:p>
            <a:pPr algn="ctr" eaLnBrk="1" hangingPunct="1">
              <a:lnSpc>
                <a:spcPct val="120000"/>
              </a:lnSpc>
              <a:spcBef>
                <a:spcPct val="0"/>
              </a:spcBef>
              <a:spcAft>
                <a:spcPts val="600"/>
              </a:spcAft>
            </a:pPr>
            <a:endParaRPr lang="en-GB" altLang="en-US"/>
          </a:p>
        </p:txBody>
      </p:sp>
    </p:spTree>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25986" name="Title 1"/>
          <p:cNvSpPr>
            <a:spLocks noGrp="1"/>
          </p:cNvSpPr>
          <p:nvPr>
            <p:ph type="title"/>
          </p:nvPr>
        </p:nvSpPr>
        <p:spPr>
          <a:xfrm>
            <a:off x="628650" y="0"/>
            <a:ext cx="7886700" cy="1325563"/>
          </a:xfrm>
        </p:spPr>
        <p:txBody>
          <a:bodyPr/>
          <a:lstStyle/>
          <a:p>
            <a:r>
              <a:rPr lang="en-US" altLang="en-US" smtClean="0"/>
              <a:t>Experience of Sexual Violence</a:t>
            </a:r>
          </a:p>
        </p:txBody>
      </p:sp>
      <p:graphicFrame>
        <p:nvGraphicFramePr>
          <p:cNvPr id="425987" name="Content Placeholder 10"/>
          <p:cNvGraphicFramePr>
            <a:graphicFrameLocks/>
          </p:cNvGraphicFramePr>
          <p:nvPr/>
        </p:nvGraphicFramePr>
        <p:xfrm>
          <a:off x="441325" y="1624013"/>
          <a:ext cx="8331200" cy="5284787"/>
        </p:xfrm>
        <a:graphic>
          <a:graphicData uri="http://schemas.openxmlformats.org/presentationml/2006/ole">
            <mc:AlternateContent xmlns:mc="http://schemas.openxmlformats.org/markup-compatibility/2006">
              <mc:Choice xmlns:v="urn:schemas-microsoft-com:vml" Requires="v">
                <p:oleObj spid="_x0000_s425994" name="Chart" r:id="rId4" imgW="8340051" imgH="5291787" progId="Excel.Chart.8">
                  <p:embed/>
                </p:oleObj>
              </mc:Choice>
              <mc:Fallback>
                <p:oleObj name="Chart" r:id="rId4" imgW="8340051" imgH="5291787"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1325" y="1624013"/>
                        <a:ext cx="8331200"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TextBox 5"/>
          <p:cNvSpPr txBox="1"/>
          <p:nvPr/>
        </p:nvSpPr>
        <p:spPr>
          <a:xfrm>
            <a:off x="0" y="1028700"/>
            <a:ext cx="9144000" cy="368300"/>
          </a:xfrm>
          <a:prstGeom prst="rect">
            <a:avLst/>
          </a:prstGeom>
          <a:noFill/>
        </p:spPr>
        <p:txBody>
          <a:bodyPr>
            <a:spAutoFit/>
          </a:bodyPr>
          <a:lstStyle/>
          <a:p>
            <a:pPr algn="ctr">
              <a:defRPr/>
            </a:pPr>
            <a:r>
              <a:rPr lang="en-US" i="1" dirty="0">
                <a:latin typeface="+mn-lt"/>
              </a:rPr>
              <a:t>Percent of women age 15-49 who have experienced sexual violence</a:t>
            </a:r>
          </a:p>
        </p:txBody>
      </p:sp>
    </p:spTree>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28034" name="Title 1"/>
          <p:cNvSpPr>
            <a:spLocks noGrp="1"/>
          </p:cNvSpPr>
          <p:nvPr>
            <p:ph type="title"/>
          </p:nvPr>
        </p:nvSpPr>
        <p:spPr>
          <a:xfrm>
            <a:off x="0" y="0"/>
            <a:ext cx="9144000" cy="1325563"/>
          </a:xfrm>
        </p:spPr>
        <p:txBody>
          <a:bodyPr/>
          <a:lstStyle/>
          <a:p>
            <a:r>
              <a:rPr lang="en-US" altLang="en-US" smtClean="0"/>
              <a:t>Perpetrators of Sexual Violence</a:t>
            </a:r>
          </a:p>
        </p:txBody>
      </p:sp>
      <p:sp>
        <p:nvSpPr>
          <p:cNvPr id="375811" name="Content Placeholder 2"/>
          <p:cNvSpPr txBox="1">
            <a:spLocks/>
          </p:cNvSpPr>
          <p:nvPr/>
        </p:nvSpPr>
        <p:spPr bwMode="auto">
          <a:xfrm>
            <a:off x="495300" y="1727200"/>
            <a:ext cx="8229600" cy="51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20000"/>
              </a:lnSpc>
              <a:spcBef>
                <a:spcPct val="0"/>
              </a:spcBef>
              <a:spcAft>
                <a:spcPts val="600"/>
              </a:spcAft>
              <a:buClr>
                <a:schemeClr val="tx1"/>
              </a:buClr>
              <a:defRPr/>
            </a:pPr>
            <a:r>
              <a:rPr lang="en-GB" altLang="en-US" b="1" dirty="0">
                <a:solidFill>
                  <a:schemeClr val="tx2"/>
                </a:solidFill>
              </a:rPr>
              <a:t>Among ever-married women</a:t>
            </a:r>
            <a:r>
              <a:rPr lang="en-GB" altLang="en-US" dirty="0">
                <a:solidFill>
                  <a:schemeClr val="tx2"/>
                </a:solidFill>
              </a:rPr>
              <a:t>, </a:t>
            </a:r>
            <a:r>
              <a:rPr lang="en-GB" altLang="en-US" b="1" dirty="0" smtClean="0">
                <a:solidFill>
                  <a:schemeClr val="tx2"/>
                </a:solidFill>
              </a:rPr>
              <a:t>48%</a:t>
            </a:r>
            <a:r>
              <a:rPr lang="en-GB" altLang="en-US" dirty="0" smtClean="0">
                <a:solidFill>
                  <a:schemeClr val="tx2"/>
                </a:solidFill>
              </a:rPr>
              <a:t> </a:t>
            </a:r>
            <a:r>
              <a:rPr lang="en-GB" altLang="en-US" dirty="0"/>
              <a:t>of sexual violence was committed by a current </a:t>
            </a:r>
            <a:r>
              <a:rPr lang="en-GB" altLang="en-US" b="1" dirty="0">
                <a:solidFill>
                  <a:schemeClr val="tx2"/>
                </a:solidFill>
              </a:rPr>
              <a:t>husband/partner</a:t>
            </a:r>
            <a:r>
              <a:rPr lang="en-GB" altLang="en-US" dirty="0"/>
              <a:t>. </a:t>
            </a:r>
            <a:endParaRPr lang="en-GB" altLang="en-US" dirty="0" smtClean="0"/>
          </a:p>
          <a:p>
            <a:pPr eaLnBrk="1" hangingPunct="1">
              <a:lnSpc>
                <a:spcPct val="120000"/>
              </a:lnSpc>
              <a:spcBef>
                <a:spcPct val="0"/>
              </a:spcBef>
              <a:spcAft>
                <a:spcPts val="600"/>
              </a:spcAft>
              <a:buClr>
                <a:schemeClr val="tx1"/>
              </a:buClr>
              <a:defRPr/>
            </a:pPr>
            <a:r>
              <a:rPr lang="en-GB" altLang="en-US" b="1" dirty="0" smtClean="0">
                <a:solidFill>
                  <a:schemeClr val="tx2"/>
                </a:solidFill>
              </a:rPr>
              <a:t>Among </a:t>
            </a:r>
            <a:r>
              <a:rPr lang="en-GB" altLang="en-US" b="1" dirty="0">
                <a:solidFill>
                  <a:schemeClr val="tx2"/>
                </a:solidFill>
              </a:rPr>
              <a:t>never-married women</a:t>
            </a:r>
            <a:r>
              <a:rPr lang="en-GB" altLang="en-US" dirty="0">
                <a:solidFill>
                  <a:schemeClr val="tx2"/>
                </a:solidFill>
              </a:rPr>
              <a:t>, </a:t>
            </a:r>
            <a:r>
              <a:rPr lang="en-GB" altLang="en-US" b="1" dirty="0" smtClean="0">
                <a:solidFill>
                  <a:schemeClr val="tx2"/>
                </a:solidFill>
              </a:rPr>
              <a:t>42% </a:t>
            </a:r>
            <a:r>
              <a:rPr lang="en-GB" altLang="en-US" dirty="0"/>
              <a:t>of sexual violence was committed by a </a:t>
            </a:r>
            <a:r>
              <a:rPr lang="en-GB" altLang="en-US" b="1" dirty="0">
                <a:solidFill>
                  <a:schemeClr val="tx2"/>
                </a:solidFill>
              </a:rPr>
              <a:t>current/former boyfriend</a:t>
            </a:r>
            <a:r>
              <a:rPr lang="en-GB" altLang="en-US" dirty="0"/>
              <a:t>.</a:t>
            </a:r>
          </a:p>
          <a:p>
            <a:pPr marL="0" indent="0" algn="ctr" eaLnBrk="1" hangingPunct="1">
              <a:lnSpc>
                <a:spcPct val="120000"/>
              </a:lnSpc>
              <a:spcBef>
                <a:spcPct val="0"/>
              </a:spcBef>
              <a:spcAft>
                <a:spcPts val="600"/>
              </a:spcAft>
              <a:buFont typeface="Arial" panose="020B0604020202020204" pitchFamily="34" charset="0"/>
              <a:buNone/>
              <a:defRPr/>
            </a:pPr>
            <a:endParaRPr lang="en-GB" altLang="en-US" dirty="0"/>
          </a:p>
          <a:p>
            <a:pPr algn="ctr" eaLnBrk="1" hangingPunct="1">
              <a:lnSpc>
                <a:spcPct val="120000"/>
              </a:lnSpc>
              <a:spcBef>
                <a:spcPct val="0"/>
              </a:spcBef>
              <a:spcAft>
                <a:spcPts val="600"/>
              </a:spcAft>
              <a:defRPr/>
            </a:pPr>
            <a:endParaRPr lang="en-GB" altLang="en-US" dirty="0"/>
          </a:p>
          <a:p>
            <a:pPr algn="ctr" eaLnBrk="1" hangingPunct="1">
              <a:lnSpc>
                <a:spcPct val="120000"/>
              </a:lnSpc>
              <a:spcBef>
                <a:spcPct val="0"/>
              </a:spcBef>
              <a:spcAft>
                <a:spcPts val="600"/>
              </a:spcAft>
              <a:defRPr/>
            </a:pPr>
            <a:endParaRPr lang="en-GB" altLang="en-US" dirty="0"/>
          </a:p>
        </p:txBody>
      </p:sp>
    </p:spTree>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30082" name="Title 1"/>
          <p:cNvSpPr>
            <a:spLocks noGrp="1"/>
          </p:cNvSpPr>
          <p:nvPr>
            <p:ph type="title"/>
          </p:nvPr>
        </p:nvSpPr>
        <p:spPr>
          <a:xfrm>
            <a:off x="0" y="0"/>
            <a:ext cx="9144000" cy="1325563"/>
          </a:xfrm>
        </p:spPr>
        <p:txBody>
          <a:bodyPr/>
          <a:lstStyle/>
          <a:p>
            <a:r>
              <a:rPr lang="en-US" altLang="en-US" smtClean="0"/>
              <a:t>Violence during Pregnancy</a:t>
            </a:r>
          </a:p>
        </p:txBody>
      </p:sp>
      <p:sp>
        <p:nvSpPr>
          <p:cNvPr id="7" name="Content Placeholder 2"/>
          <p:cNvSpPr txBox="1">
            <a:spLocks/>
          </p:cNvSpPr>
          <p:nvPr/>
        </p:nvSpPr>
        <p:spPr>
          <a:xfrm>
            <a:off x="495300" y="1727200"/>
            <a:ext cx="8229600" cy="444976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20000"/>
              </a:lnSpc>
              <a:spcBef>
                <a:spcPts val="0"/>
              </a:spcBef>
              <a:spcAft>
                <a:spcPts val="600"/>
              </a:spcAft>
              <a:buClr>
                <a:schemeClr val="tx1"/>
              </a:buClr>
              <a:defRPr/>
            </a:pPr>
            <a:r>
              <a:rPr lang="en-GB" b="1" dirty="0">
                <a:solidFill>
                  <a:schemeClr val="tx2"/>
                </a:solidFill>
              </a:rPr>
              <a:t>8</a:t>
            </a:r>
            <a:r>
              <a:rPr lang="en-GB" b="1" dirty="0" smtClean="0">
                <a:solidFill>
                  <a:schemeClr val="tx2"/>
                </a:solidFill>
              </a:rPr>
              <a:t>% </a:t>
            </a:r>
            <a:r>
              <a:rPr lang="en-GB" dirty="0" smtClean="0"/>
              <a:t>of women age 15-49 report that they experienced </a:t>
            </a:r>
            <a:r>
              <a:rPr lang="en-GB" b="1" dirty="0" smtClean="0">
                <a:solidFill>
                  <a:schemeClr val="tx2"/>
                </a:solidFill>
              </a:rPr>
              <a:t>violence during pregnancy</a:t>
            </a:r>
            <a:r>
              <a:rPr lang="en-GB" dirty="0" smtClean="0"/>
              <a:t>.</a:t>
            </a:r>
          </a:p>
          <a:p>
            <a:pPr>
              <a:lnSpc>
                <a:spcPct val="120000"/>
              </a:lnSpc>
              <a:spcBef>
                <a:spcPts val="0"/>
              </a:spcBef>
              <a:spcAft>
                <a:spcPts val="600"/>
              </a:spcAft>
              <a:buClr>
                <a:schemeClr val="tx1"/>
              </a:buClr>
              <a:defRPr/>
            </a:pPr>
            <a:r>
              <a:rPr lang="en-GB" b="1" dirty="0" smtClean="0">
                <a:solidFill>
                  <a:schemeClr val="tx2"/>
                </a:solidFill>
              </a:rPr>
              <a:t>13% </a:t>
            </a:r>
            <a:r>
              <a:rPr lang="en-GB" dirty="0" smtClean="0"/>
              <a:t>of </a:t>
            </a:r>
            <a:r>
              <a:rPr lang="en-GB" b="1" dirty="0" smtClean="0">
                <a:solidFill>
                  <a:schemeClr val="tx2"/>
                </a:solidFill>
              </a:rPr>
              <a:t>divorced/separated/widowed</a:t>
            </a:r>
            <a:r>
              <a:rPr lang="en-GB" b="1" dirty="0" smtClean="0">
                <a:solidFill>
                  <a:schemeClr val="accent3">
                    <a:lumMod val="60000"/>
                    <a:lumOff val="40000"/>
                  </a:schemeClr>
                </a:solidFill>
              </a:rPr>
              <a:t> </a:t>
            </a:r>
            <a:r>
              <a:rPr lang="en-GB" dirty="0" smtClean="0"/>
              <a:t>women report that they experienced </a:t>
            </a:r>
            <a:r>
              <a:rPr lang="en-GB" b="1" dirty="0" smtClean="0">
                <a:solidFill>
                  <a:schemeClr val="tx2"/>
                </a:solidFill>
              </a:rPr>
              <a:t>violence during pregnancy</a:t>
            </a:r>
            <a:r>
              <a:rPr lang="en-GB" dirty="0" smtClean="0"/>
              <a:t>.</a:t>
            </a:r>
            <a:endParaRPr lang="en-GB" b="1" dirty="0" smtClean="0"/>
          </a:p>
          <a:p>
            <a:pPr algn="ctr">
              <a:lnSpc>
                <a:spcPct val="120000"/>
              </a:lnSpc>
              <a:spcBef>
                <a:spcPts val="0"/>
              </a:spcBef>
              <a:spcAft>
                <a:spcPts val="600"/>
              </a:spcAft>
              <a:defRPr/>
            </a:pPr>
            <a:endParaRPr lang="en-GB" dirty="0" smtClean="0"/>
          </a:p>
          <a:p>
            <a:pPr algn="ctr">
              <a:lnSpc>
                <a:spcPct val="120000"/>
              </a:lnSpc>
              <a:spcBef>
                <a:spcPts val="0"/>
              </a:spcBef>
              <a:spcAft>
                <a:spcPts val="600"/>
              </a:spcAft>
              <a:defRPr/>
            </a:pPr>
            <a:endParaRPr lang="en-GB" dirty="0" smtClean="0"/>
          </a:p>
          <a:p>
            <a:pPr algn="ctr">
              <a:lnSpc>
                <a:spcPct val="120000"/>
              </a:lnSpc>
              <a:spcBef>
                <a:spcPts val="0"/>
              </a:spcBef>
              <a:spcAft>
                <a:spcPts val="600"/>
              </a:spcAft>
              <a:defRPr/>
            </a:pPr>
            <a:endParaRPr lang="en-GB" dirty="0"/>
          </a:p>
        </p:txBody>
      </p:sp>
    </p:spTree>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32130" name="Title 1"/>
          <p:cNvSpPr>
            <a:spLocks noGrp="1"/>
          </p:cNvSpPr>
          <p:nvPr>
            <p:ph type="title"/>
          </p:nvPr>
        </p:nvSpPr>
        <p:spPr>
          <a:xfrm>
            <a:off x="0" y="0"/>
            <a:ext cx="9144000" cy="1325563"/>
          </a:xfrm>
        </p:spPr>
        <p:txBody>
          <a:bodyPr/>
          <a:lstStyle/>
          <a:p>
            <a:r>
              <a:rPr lang="en-US" altLang="en-US" smtClean="0"/>
              <a:t>Degree of Marital Control by Husbands</a:t>
            </a:r>
          </a:p>
        </p:txBody>
      </p:sp>
      <p:graphicFrame>
        <p:nvGraphicFramePr>
          <p:cNvPr id="432131" name="Content Placeholder 10"/>
          <p:cNvGraphicFramePr>
            <a:graphicFrameLocks/>
          </p:cNvGraphicFramePr>
          <p:nvPr/>
        </p:nvGraphicFramePr>
        <p:xfrm>
          <a:off x="-50800" y="1624013"/>
          <a:ext cx="9245600" cy="5284787"/>
        </p:xfrm>
        <a:graphic>
          <a:graphicData uri="http://schemas.openxmlformats.org/presentationml/2006/ole">
            <mc:AlternateContent xmlns:mc="http://schemas.openxmlformats.org/markup-compatibility/2006">
              <mc:Choice xmlns:v="urn:schemas-microsoft-com:vml" Requires="v">
                <p:oleObj spid="_x0000_s432138" name="Chart" r:id="rId4" imgW="9254530" imgH="5291787" progId="Excel.Chart.8">
                  <p:embed/>
                </p:oleObj>
              </mc:Choice>
              <mc:Fallback>
                <p:oleObj name="Chart" r:id="rId4" imgW="9254530" imgH="5291787"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624013"/>
                        <a:ext cx="9245600"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TextBox 5"/>
          <p:cNvSpPr txBox="1"/>
          <p:nvPr/>
        </p:nvSpPr>
        <p:spPr>
          <a:xfrm>
            <a:off x="0" y="1062038"/>
            <a:ext cx="9144000" cy="368300"/>
          </a:xfrm>
          <a:prstGeom prst="rect">
            <a:avLst/>
          </a:prstGeom>
          <a:noFill/>
        </p:spPr>
        <p:txBody>
          <a:bodyPr>
            <a:spAutoFit/>
          </a:bodyPr>
          <a:lstStyle/>
          <a:p>
            <a:pPr algn="ctr">
              <a:defRPr/>
            </a:pPr>
            <a:r>
              <a:rPr lang="en-US" i="1" dirty="0">
                <a:latin typeface="+mn-lt"/>
              </a:rPr>
              <a:t>Percent of ever-married women age 15-49 who report their husband/partner:</a:t>
            </a:r>
          </a:p>
        </p:txBody>
      </p:sp>
    </p:spTree>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34178" name="Title 1"/>
          <p:cNvSpPr>
            <a:spLocks noGrp="1"/>
          </p:cNvSpPr>
          <p:nvPr>
            <p:ph type="title"/>
          </p:nvPr>
        </p:nvSpPr>
        <p:spPr>
          <a:xfrm>
            <a:off x="628650" y="0"/>
            <a:ext cx="7886700" cy="1325563"/>
          </a:xfrm>
        </p:spPr>
        <p:txBody>
          <a:bodyPr/>
          <a:lstStyle/>
          <a:p>
            <a:r>
              <a:rPr lang="en-US" altLang="en-US" smtClean="0"/>
              <a:t>Spousal Violence</a:t>
            </a:r>
          </a:p>
        </p:txBody>
      </p:sp>
      <p:graphicFrame>
        <p:nvGraphicFramePr>
          <p:cNvPr id="434179" name="Content Placeholder 10"/>
          <p:cNvGraphicFramePr>
            <a:graphicFrameLocks/>
          </p:cNvGraphicFramePr>
          <p:nvPr/>
        </p:nvGraphicFramePr>
        <p:xfrm>
          <a:off x="-50800" y="1624013"/>
          <a:ext cx="9245600" cy="5284787"/>
        </p:xfrm>
        <a:graphic>
          <a:graphicData uri="http://schemas.openxmlformats.org/presentationml/2006/ole">
            <mc:AlternateContent xmlns:mc="http://schemas.openxmlformats.org/markup-compatibility/2006">
              <mc:Choice xmlns:v="urn:schemas-microsoft-com:vml" Requires="v">
                <p:oleObj spid="_x0000_s434186" name="Chart" r:id="rId4" imgW="9254530" imgH="5291787" progId="Excel.Chart.8">
                  <p:embed/>
                </p:oleObj>
              </mc:Choice>
              <mc:Fallback>
                <p:oleObj name="Chart" r:id="rId4" imgW="9254530" imgH="5291787"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624013"/>
                        <a:ext cx="9245600"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TextBox 5"/>
          <p:cNvSpPr txBox="1"/>
          <p:nvPr/>
        </p:nvSpPr>
        <p:spPr>
          <a:xfrm>
            <a:off x="0" y="1028700"/>
            <a:ext cx="9144000" cy="646113"/>
          </a:xfrm>
          <a:prstGeom prst="rect">
            <a:avLst/>
          </a:prstGeom>
          <a:noFill/>
        </p:spPr>
        <p:txBody>
          <a:bodyPr>
            <a:spAutoFit/>
          </a:bodyPr>
          <a:lstStyle/>
          <a:p>
            <a:pPr algn="ctr">
              <a:defRPr/>
            </a:pPr>
            <a:r>
              <a:rPr lang="en-US" i="1" dirty="0">
                <a:latin typeface="+mn-lt"/>
              </a:rPr>
              <a:t>Percent of ever-married women age 15-49 who have</a:t>
            </a:r>
            <a:br>
              <a:rPr lang="en-US" i="1" dirty="0">
                <a:latin typeface="+mn-lt"/>
              </a:rPr>
            </a:br>
            <a:r>
              <a:rPr lang="en-US" i="1" dirty="0">
                <a:latin typeface="+mn-lt"/>
              </a:rPr>
              <a:t>experienced violence committed by their spouse/partner</a:t>
            </a:r>
          </a:p>
        </p:txBody>
      </p:sp>
    </p:spTree>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6" name="Title 1"/>
          <p:cNvSpPr>
            <a:spLocks noGrp="1"/>
          </p:cNvSpPr>
          <p:nvPr>
            <p:ph type="title"/>
          </p:nvPr>
        </p:nvSpPr>
        <p:spPr>
          <a:xfrm>
            <a:off x="0" y="0"/>
            <a:ext cx="9144000" cy="857250"/>
          </a:xfrm>
        </p:spPr>
        <p:txBody>
          <a:bodyPr/>
          <a:lstStyle/>
          <a:p>
            <a:pPr eaLnBrk="1" hangingPunct="1"/>
            <a:r>
              <a:rPr lang="en-US" altLang="en-US" sz="4000" smtClean="0"/>
              <a:t>Spousal Violence by Region</a:t>
            </a:r>
            <a:endParaRPr lang="en-US" altLang="en-US" smtClean="0"/>
          </a:p>
        </p:txBody>
      </p:sp>
      <p:sp>
        <p:nvSpPr>
          <p:cNvPr id="436227"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50%</a:t>
            </a:r>
          </a:p>
        </p:txBody>
      </p:sp>
      <p:grpSp>
        <p:nvGrpSpPr>
          <p:cNvPr id="436228" name="Group 4"/>
          <p:cNvGrpSpPr>
            <a:grpSpLocks noChangeAspect="1"/>
          </p:cNvGrpSpPr>
          <p:nvPr/>
        </p:nvGrpSpPr>
        <p:grpSpPr bwMode="auto">
          <a:xfrm>
            <a:off x="1514475" y="908050"/>
            <a:ext cx="6119813" cy="5953125"/>
            <a:chOff x="806" y="449"/>
            <a:chExt cx="3944" cy="3837"/>
          </a:xfrm>
        </p:grpSpPr>
        <p:sp>
          <p:nvSpPr>
            <p:cNvPr id="436270"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9743"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9744"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436273"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solidFill>
            <a:ln w="9525">
              <a:solidFill>
                <a:schemeClr val="bg1">
                  <a:alpha val="94901"/>
                </a:schemeClr>
              </a:solidFill>
              <a:round/>
              <a:headEnd/>
              <a:tailEnd/>
            </a:ln>
          </p:spPr>
          <p:txBody>
            <a:bodyPr/>
            <a:lstStyle/>
            <a:p>
              <a:endParaRPr lang="en-US"/>
            </a:p>
          </p:txBody>
        </p:sp>
        <p:sp>
          <p:nvSpPr>
            <p:cNvPr id="436274"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78579" name="Freeform 10"/>
            <p:cNvSpPr>
              <a:spLocks/>
            </p:cNvSpPr>
            <p:nvPr/>
          </p:nvSpPr>
          <p:spPr bwMode="auto">
            <a:xfrm>
              <a:off x="1125" y="2552"/>
              <a:ext cx="799" cy="786"/>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29748"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9749"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436278"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36279"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36280"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solidFill>
            <a:ln w="9525">
              <a:solidFill>
                <a:schemeClr val="bg1">
                  <a:alpha val="94901"/>
                </a:schemeClr>
              </a:solidFill>
              <a:round/>
              <a:headEnd/>
              <a:tailEnd/>
            </a:ln>
          </p:spPr>
          <p:txBody>
            <a:bodyPr/>
            <a:lstStyle/>
            <a:p>
              <a:endParaRPr lang="en-US"/>
            </a:p>
          </p:txBody>
        </p:sp>
        <p:sp>
          <p:nvSpPr>
            <p:cNvPr id="436281"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36282"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36283"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29756"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436285"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29758" name="Freeform 21"/>
            <p:cNvSpPr>
              <a:spLocks/>
            </p:cNvSpPr>
            <p:nvPr/>
          </p:nvSpPr>
          <p:spPr bwMode="auto">
            <a:xfrm>
              <a:off x="1627" y="1238"/>
              <a:ext cx="916"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76 w 909"/>
                <a:gd name="T13" fmla="*/ 65 h 402"/>
                <a:gd name="T14" fmla="*/ 510 w 909"/>
                <a:gd name="T15" fmla="*/ 82 h 402"/>
                <a:gd name="T16" fmla="*/ 572 w 909"/>
                <a:gd name="T17" fmla="*/ 70 h 402"/>
                <a:gd name="T18" fmla="*/ 609 w 909"/>
                <a:gd name="T19" fmla="*/ 40 h 402"/>
                <a:gd name="T20" fmla="*/ 651 w 909"/>
                <a:gd name="T21" fmla="*/ 33 h 402"/>
                <a:gd name="T22" fmla="*/ 687 w 909"/>
                <a:gd name="T23" fmla="*/ 52 h 402"/>
                <a:gd name="T24" fmla="*/ 715 w 909"/>
                <a:gd name="T25" fmla="*/ 92 h 402"/>
                <a:gd name="T26" fmla="*/ 736 w 909"/>
                <a:gd name="T27" fmla="*/ 123 h 402"/>
                <a:gd name="T28" fmla="*/ 763 w 909"/>
                <a:gd name="T29" fmla="*/ 116 h 402"/>
                <a:gd name="T30" fmla="*/ 792 w 909"/>
                <a:gd name="T31" fmla="*/ 109 h 402"/>
                <a:gd name="T32" fmla="*/ 819 w 909"/>
                <a:gd name="T33" fmla="*/ 124 h 402"/>
                <a:gd name="T34" fmla="*/ 854 w 909"/>
                <a:gd name="T35" fmla="*/ 147 h 402"/>
                <a:gd name="T36" fmla="*/ 858 w 909"/>
                <a:gd name="T37" fmla="*/ 173 h 402"/>
                <a:gd name="T38" fmla="*/ 867 w 909"/>
                <a:gd name="T39" fmla="*/ 207 h 402"/>
                <a:gd name="T40" fmla="*/ 891 w 909"/>
                <a:gd name="T41" fmla="*/ 233 h 402"/>
                <a:gd name="T42" fmla="*/ 909 w 909"/>
                <a:gd name="T43" fmla="*/ 265 h 402"/>
                <a:gd name="T44" fmla="*/ 905 w 909"/>
                <a:gd name="T45" fmla="*/ 303 h 402"/>
                <a:gd name="T46" fmla="*/ 868 w 909"/>
                <a:gd name="T47" fmla="*/ 299 h 402"/>
                <a:gd name="T48" fmla="*/ 823 w 909"/>
                <a:gd name="T49" fmla="*/ 293 h 402"/>
                <a:gd name="T50" fmla="*/ 803 w 909"/>
                <a:gd name="T51" fmla="*/ 274 h 402"/>
                <a:gd name="T52" fmla="*/ 778 w 909"/>
                <a:gd name="T53" fmla="*/ 268 h 402"/>
                <a:gd name="T54" fmla="*/ 753 w 909"/>
                <a:gd name="T55" fmla="*/ 264 h 402"/>
                <a:gd name="T56" fmla="*/ 708 w 909"/>
                <a:gd name="T57" fmla="*/ 260 h 402"/>
                <a:gd name="T58" fmla="*/ 692 w 909"/>
                <a:gd name="T59" fmla="*/ 244 h 402"/>
                <a:gd name="T60" fmla="*/ 666 w 909"/>
                <a:gd name="T61" fmla="*/ 249 h 402"/>
                <a:gd name="T62" fmla="*/ 628 w 909"/>
                <a:gd name="T63" fmla="*/ 252 h 402"/>
                <a:gd name="T64" fmla="*/ 598 w 909"/>
                <a:gd name="T65" fmla="*/ 251 h 402"/>
                <a:gd name="T66" fmla="*/ 564 w 909"/>
                <a:gd name="T67" fmla="*/ 260 h 402"/>
                <a:gd name="T68" fmla="*/ 542 w 909"/>
                <a:gd name="T69" fmla="*/ 271 h 402"/>
                <a:gd name="T70" fmla="*/ 506 w 909"/>
                <a:gd name="T71" fmla="*/ 275 h 402"/>
                <a:gd name="T72" fmla="*/ 476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91"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accent5"/>
            </a:solidFill>
            <a:ln w="9525">
              <a:solidFill>
                <a:schemeClr val="bg1">
                  <a:alpha val="94901"/>
                </a:schemeClr>
              </a:solidFill>
              <a:round/>
              <a:headEnd/>
              <a:tailEnd/>
            </a:ln>
          </p:spPr>
          <p:txBody>
            <a:bodyPr/>
            <a:lstStyle/>
            <a:p>
              <a:pPr>
                <a:defRPr/>
              </a:pPr>
              <a:endParaRPr lang="en-US"/>
            </a:p>
          </p:txBody>
        </p:sp>
        <p:sp>
          <p:nvSpPr>
            <p:cNvPr id="278592" name="Freeform 23"/>
            <p:cNvSpPr>
              <a:spLocks/>
            </p:cNvSpPr>
            <p:nvPr/>
          </p:nvSpPr>
          <p:spPr bwMode="auto">
            <a:xfrm>
              <a:off x="2609" y="3389"/>
              <a:ext cx="132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solidFill>
            <a:ln w="9525">
              <a:solidFill>
                <a:schemeClr val="bg1">
                  <a:alpha val="94901"/>
                </a:schemeClr>
              </a:solidFill>
              <a:round/>
              <a:headEnd/>
              <a:tailEnd/>
            </a:ln>
          </p:spPr>
          <p:txBody>
            <a:bodyPr/>
            <a:lstStyle/>
            <a:p>
              <a:pPr>
                <a:defRPr/>
              </a:pPr>
              <a:endParaRPr lang="en-US">
                <a:solidFill>
                  <a:schemeClr val="accent5"/>
                </a:solidFill>
              </a:endParaRPr>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accent5"/>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436290"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solidFill>
            <a:ln w="9525">
              <a:solidFill>
                <a:schemeClr val="bg1">
                  <a:alpha val="94901"/>
                </a:schemeClr>
              </a:solidFill>
              <a:round/>
              <a:headEnd/>
              <a:tailEnd/>
            </a:ln>
          </p:spPr>
          <p:txBody>
            <a:bodyPr/>
            <a:lstStyle/>
            <a:p>
              <a:endParaRPr lang="en-US"/>
            </a:p>
          </p:txBody>
        </p:sp>
        <p:sp>
          <p:nvSpPr>
            <p:cNvPr id="436291"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solidFill>
            <a:ln w="9525">
              <a:solidFill>
                <a:schemeClr val="bg1"/>
              </a:solidFill>
              <a:round/>
              <a:headEnd/>
              <a:tailEnd/>
            </a:ln>
          </p:spPr>
          <p:txBody>
            <a:bodyPr/>
            <a:lstStyle/>
            <a:p>
              <a:endParaRPr lang="en-US"/>
            </a:p>
          </p:txBody>
        </p:sp>
        <p:sp>
          <p:nvSpPr>
            <p:cNvPr id="125" name="Freeform 27"/>
            <p:cNvSpPr>
              <a:spLocks/>
            </p:cNvSpPr>
            <p:nvPr/>
          </p:nvSpPr>
          <p:spPr bwMode="auto">
            <a:xfrm>
              <a:off x="2925" y="2166"/>
              <a:ext cx="1139"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alpha val="50000"/>
              </a:schemeClr>
            </a:solidFill>
            <a:ln w="9525">
              <a:solidFill>
                <a:schemeClr val="bg1">
                  <a:alpha val="95000"/>
                </a:schemeClr>
              </a:solidFill>
              <a:round/>
              <a:headEnd/>
              <a:tailEnd/>
            </a:ln>
          </p:spPr>
          <p:txBody>
            <a:bodyPr/>
            <a:lstStyle/>
            <a:p>
              <a:pPr>
                <a:defRPr/>
              </a:pPr>
              <a:endParaRPr lang="en-US">
                <a:solidFill>
                  <a:schemeClr val="accent5"/>
                </a:solidFill>
              </a:endParaRPr>
            </a:p>
          </p:txBody>
        </p:sp>
        <p:sp>
          <p:nvSpPr>
            <p:cNvPr id="436293" name="Freeform 28"/>
            <p:cNvSpPr>
              <a:spLocks/>
            </p:cNvSpPr>
            <p:nvPr/>
          </p:nvSpPr>
          <p:spPr bwMode="auto">
            <a:xfrm>
              <a:off x="993" y="1928"/>
              <a:ext cx="1018" cy="954"/>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tx2"/>
            </a:solidFill>
            <a:ln w="9525">
              <a:solidFill>
                <a:schemeClr val="bg1">
                  <a:alpha val="94901"/>
                </a:schemeClr>
              </a:solidFill>
              <a:round/>
              <a:headEnd/>
              <a:tailEnd/>
            </a:ln>
          </p:spPr>
          <p:txBody>
            <a:bodyPr/>
            <a:lstStyle/>
            <a:p>
              <a:endParaRPr lang="en-US"/>
            </a:p>
          </p:txBody>
        </p:sp>
        <p:sp>
          <p:nvSpPr>
            <p:cNvPr id="436294"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tx2"/>
            </a:solidFill>
            <a:ln w="9525">
              <a:solidFill>
                <a:schemeClr val="bg1">
                  <a:alpha val="94901"/>
                </a:schemeClr>
              </a:solidFill>
              <a:round/>
              <a:headEnd/>
              <a:tailEnd/>
            </a:ln>
          </p:spPr>
          <p:txBody>
            <a:bodyPr/>
            <a:lstStyle/>
            <a:p>
              <a:endParaRPr lang="en-US"/>
            </a:p>
          </p:txBody>
        </p:sp>
        <p:sp>
          <p:nvSpPr>
            <p:cNvPr id="436295" name="Freeform 30"/>
            <p:cNvSpPr>
              <a:spLocks noEditPoints="1"/>
            </p:cNvSpPr>
            <p:nvPr/>
          </p:nvSpPr>
          <p:spPr bwMode="auto">
            <a:xfrm>
              <a:off x="4436" y="1938"/>
              <a:ext cx="104" cy="116"/>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36296"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36297" name="Freeform 32"/>
            <p:cNvSpPr>
              <a:spLocks/>
            </p:cNvSpPr>
            <p:nvPr/>
          </p:nvSpPr>
          <p:spPr bwMode="auto">
            <a:xfrm>
              <a:off x="4331" y="2244"/>
              <a:ext cx="112" cy="164"/>
            </a:xfrm>
            <a:custGeom>
              <a:avLst/>
              <a:gdLst>
                <a:gd name="T0" fmla="*/ 49 w 111"/>
                <a:gd name="T1" fmla="*/ 8 h 163"/>
                <a:gd name="T2" fmla="*/ 68 w 111"/>
                <a:gd name="T3" fmla="*/ 15 h 163"/>
                <a:gd name="T4" fmla="*/ 69 w 111"/>
                <a:gd name="T5" fmla="*/ 18 h 163"/>
                <a:gd name="T6" fmla="*/ 68 w 111"/>
                <a:gd name="T7" fmla="*/ 31 h 163"/>
                <a:gd name="T8" fmla="*/ 67 w 111"/>
                <a:gd name="T9" fmla="*/ 44 h 163"/>
                <a:gd name="T10" fmla="*/ 72 w 111"/>
                <a:gd name="T11" fmla="*/ 50 h 163"/>
                <a:gd name="T12" fmla="*/ 67 w 111"/>
                <a:gd name="T13" fmla="*/ 57 h 163"/>
                <a:gd name="T14" fmla="*/ 53 w 111"/>
                <a:gd name="T15" fmla="*/ 63 h 163"/>
                <a:gd name="T16" fmla="*/ 54 w 111"/>
                <a:gd name="T17" fmla="*/ 61 h 163"/>
                <a:gd name="T18" fmla="*/ 71 w 111"/>
                <a:gd name="T19" fmla="*/ 60 h 163"/>
                <a:gd name="T20" fmla="*/ 78 w 111"/>
                <a:gd name="T21" fmla="*/ 64 h 163"/>
                <a:gd name="T22" fmla="*/ 80 w 111"/>
                <a:gd name="T23" fmla="*/ 65 h 163"/>
                <a:gd name="T24" fmla="*/ 83 w 111"/>
                <a:gd name="T25" fmla="*/ 61 h 163"/>
                <a:gd name="T26" fmla="*/ 84 w 111"/>
                <a:gd name="T27" fmla="*/ 56 h 163"/>
                <a:gd name="T28" fmla="*/ 87 w 111"/>
                <a:gd name="T29" fmla="*/ 60 h 163"/>
                <a:gd name="T30" fmla="*/ 91 w 111"/>
                <a:gd name="T31" fmla="*/ 63 h 163"/>
                <a:gd name="T32" fmla="*/ 95 w 111"/>
                <a:gd name="T33" fmla="*/ 64 h 163"/>
                <a:gd name="T34" fmla="*/ 98 w 111"/>
                <a:gd name="T35" fmla="*/ 60 h 163"/>
                <a:gd name="T36" fmla="*/ 95 w 111"/>
                <a:gd name="T37" fmla="*/ 50 h 163"/>
                <a:gd name="T38" fmla="*/ 90 w 111"/>
                <a:gd name="T39" fmla="*/ 42 h 163"/>
                <a:gd name="T40" fmla="*/ 94 w 111"/>
                <a:gd name="T41" fmla="*/ 38 h 163"/>
                <a:gd name="T42" fmla="*/ 101 w 111"/>
                <a:gd name="T43" fmla="*/ 46 h 163"/>
                <a:gd name="T44" fmla="*/ 105 w 111"/>
                <a:gd name="T45" fmla="*/ 57 h 163"/>
                <a:gd name="T46" fmla="*/ 106 w 111"/>
                <a:gd name="T47" fmla="*/ 76 h 163"/>
                <a:gd name="T48" fmla="*/ 106 w 111"/>
                <a:gd name="T49" fmla="*/ 102 h 163"/>
                <a:gd name="T50" fmla="*/ 110 w 111"/>
                <a:gd name="T51" fmla="*/ 117 h 163"/>
                <a:gd name="T52" fmla="*/ 114 w 111"/>
                <a:gd name="T53" fmla="*/ 128 h 163"/>
                <a:gd name="T54" fmla="*/ 120 w 111"/>
                <a:gd name="T55" fmla="*/ 137 h 163"/>
                <a:gd name="T56" fmla="*/ 120 w 111"/>
                <a:gd name="T57" fmla="*/ 151 h 163"/>
                <a:gd name="T58" fmla="*/ 116 w 111"/>
                <a:gd name="T59" fmla="*/ 162 h 163"/>
                <a:gd name="T60" fmla="*/ 107 w 111"/>
                <a:gd name="T61" fmla="*/ 169 h 163"/>
                <a:gd name="T62" fmla="*/ 98 w 111"/>
                <a:gd name="T63" fmla="*/ 174 h 163"/>
                <a:gd name="T64" fmla="*/ 88 w 111"/>
                <a:gd name="T65" fmla="*/ 171 h 163"/>
                <a:gd name="T66" fmla="*/ 80 w 111"/>
                <a:gd name="T67" fmla="*/ 163 h 163"/>
                <a:gd name="T68" fmla="*/ 78 w 111"/>
                <a:gd name="T69" fmla="*/ 155 h 163"/>
                <a:gd name="T70" fmla="*/ 72 w 111"/>
                <a:gd name="T71" fmla="*/ 147 h 163"/>
                <a:gd name="T72" fmla="*/ 69 w 111"/>
                <a:gd name="T73" fmla="*/ 136 h 163"/>
                <a:gd name="T74" fmla="*/ 68 w 111"/>
                <a:gd name="T75" fmla="*/ 125 h 163"/>
                <a:gd name="T76" fmla="*/ 52 w 111"/>
                <a:gd name="T77" fmla="*/ 114 h 163"/>
                <a:gd name="T78" fmla="*/ 68 w 111"/>
                <a:gd name="T79" fmla="*/ 105 h 163"/>
                <a:gd name="T80" fmla="*/ 50 w 111"/>
                <a:gd name="T81" fmla="*/ 114 h 163"/>
                <a:gd name="T82" fmla="*/ 42 w 111"/>
                <a:gd name="T83" fmla="*/ 112 h 163"/>
                <a:gd name="T84" fmla="*/ 48 w 111"/>
                <a:gd name="T85" fmla="*/ 121 h 163"/>
                <a:gd name="T86" fmla="*/ 53 w 111"/>
                <a:gd name="T87" fmla="*/ 131 h 163"/>
                <a:gd name="T88" fmla="*/ 50 w 111"/>
                <a:gd name="T89" fmla="*/ 140 h 163"/>
                <a:gd name="T90" fmla="*/ 48 w 111"/>
                <a:gd name="T91" fmla="*/ 139 h 163"/>
                <a:gd name="T92" fmla="*/ 42 w 111"/>
                <a:gd name="T93" fmla="*/ 131 h 163"/>
                <a:gd name="T94" fmla="*/ 39 w 111"/>
                <a:gd name="T95" fmla="*/ 118 h 163"/>
                <a:gd name="T96" fmla="*/ 38 w 111"/>
                <a:gd name="T97" fmla="*/ 118 h 163"/>
                <a:gd name="T98" fmla="*/ 30 w 111"/>
                <a:gd name="T99" fmla="*/ 110 h 163"/>
                <a:gd name="T100" fmla="*/ 27 w 111"/>
                <a:gd name="T101" fmla="*/ 108 h 163"/>
                <a:gd name="T102" fmla="*/ 23 w 111"/>
                <a:gd name="T103" fmla="*/ 97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36298"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436299"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grpSp>
      <p:sp>
        <p:nvSpPr>
          <p:cNvPr id="436229"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a:p>
            <a:pPr algn="ctr">
              <a:lnSpc>
                <a:spcPct val="100000"/>
              </a:lnSpc>
              <a:spcBef>
                <a:spcPct val="0"/>
              </a:spcBef>
              <a:buFontTx/>
              <a:buNone/>
            </a:pPr>
            <a:r>
              <a:rPr lang="en-US" altLang="en-US" sz="1800">
                <a:solidFill>
                  <a:schemeClr val="bg1"/>
                </a:solidFill>
              </a:rPr>
              <a:t>45%</a:t>
            </a:r>
          </a:p>
        </p:txBody>
      </p:sp>
      <p:sp>
        <p:nvSpPr>
          <p:cNvPr id="436230"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a:p>
            <a:pPr>
              <a:lnSpc>
                <a:spcPct val="100000"/>
              </a:lnSpc>
              <a:spcBef>
                <a:spcPct val="0"/>
              </a:spcBef>
              <a:buFontTx/>
              <a:buNone/>
            </a:pPr>
            <a:r>
              <a:rPr lang="en-US" altLang="en-US" sz="1800">
                <a:solidFill>
                  <a:schemeClr val="bg1"/>
                </a:solidFill>
              </a:rPr>
              <a:t>   78%</a:t>
            </a:r>
          </a:p>
        </p:txBody>
      </p:sp>
      <p:sp>
        <p:nvSpPr>
          <p:cNvPr id="436231"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Kagera</a:t>
            </a:r>
          </a:p>
          <a:p>
            <a:pPr>
              <a:lnSpc>
                <a:spcPct val="100000"/>
              </a:lnSpc>
              <a:spcBef>
                <a:spcPct val="0"/>
              </a:spcBef>
              <a:buFontTx/>
              <a:buNone/>
            </a:pPr>
            <a:r>
              <a:rPr lang="en-US" altLang="en-US" sz="1800">
                <a:solidFill>
                  <a:schemeClr val="bg1"/>
                </a:solidFill>
              </a:rPr>
              <a:t>67%</a:t>
            </a:r>
          </a:p>
        </p:txBody>
      </p:sp>
      <p:sp>
        <p:nvSpPr>
          <p:cNvPr id="436232"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35%</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436234"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a:p>
            <a:pPr>
              <a:lnSpc>
                <a:spcPct val="100000"/>
              </a:lnSpc>
              <a:spcBef>
                <a:spcPct val="0"/>
              </a:spcBef>
              <a:buFontTx/>
              <a:buNone/>
            </a:pPr>
            <a:r>
              <a:rPr lang="en-US" altLang="en-US" sz="1800">
                <a:solidFill>
                  <a:schemeClr val="bg1"/>
                </a:solidFill>
              </a:rPr>
              <a:t>62%</a:t>
            </a:r>
          </a:p>
        </p:txBody>
      </p:sp>
      <p:sp>
        <p:nvSpPr>
          <p:cNvPr id="436235"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a:p>
            <a:pPr>
              <a:lnSpc>
                <a:spcPct val="100000"/>
              </a:lnSpc>
              <a:spcBef>
                <a:spcPct val="0"/>
              </a:spcBef>
              <a:buFontTx/>
              <a:buNone/>
            </a:pPr>
            <a:r>
              <a:rPr lang="en-US" altLang="en-US" sz="1800">
                <a:solidFill>
                  <a:schemeClr val="bg1"/>
                </a:solidFill>
              </a:rPr>
              <a:t>        60%</a:t>
            </a:r>
          </a:p>
        </p:txBody>
      </p:sp>
      <p:sp>
        <p:nvSpPr>
          <p:cNvPr id="436236"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a:p>
            <a:pPr>
              <a:lnSpc>
                <a:spcPct val="100000"/>
              </a:lnSpc>
              <a:spcBef>
                <a:spcPct val="0"/>
              </a:spcBef>
              <a:buFontTx/>
              <a:buNone/>
            </a:pPr>
            <a:r>
              <a:rPr lang="en-US" altLang="en-US" sz="1800">
                <a:solidFill>
                  <a:schemeClr val="bg1"/>
                </a:solidFill>
              </a:rPr>
              <a:t>    46%</a:t>
            </a:r>
          </a:p>
        </p:txBody>
      </p:sp>
      <p:sp>
        <p:nvSpPr>
          <p:cNvPr id="436237" name="TextBox 141"/>
          <p:cNvSpPr txBox="1">
            <a:spLocks noChangeArrowheads="1"/>
          </p:cNvSpPr>
          <p:nvPr/>
        </p:nvSpPr>
        <p:spPr bwMode="auto">
          <a:xfrm>
            <a:off x="61753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Tanga</a:t>
            </a:r>
          </a:p>
          <a:p>
            <a:pPr algn="ctr">
              <a:lnSpc>
                <a:spcPct val="100000"/>
              </a:lnSpc>
              <a:spcBef>
                <a:spcPct val="0"/>
              </a:spcBef>
              <a:buFontTx/>
              <a:buNone/>
            </a:pPr>
            <a:r>
              <a:rPr lang="en-US" altLang="en-US" sz="1800"/>
              <a:t>25%</a:t>
            </a:r>
          </a:p>
        </p:txBody>
      </p:sp>
      <p:sp>
        <p:nvSpPr>
          <p:cNvPr id="436238" name="TextBox 142"/>
          <p:cNvSpPr txBox="1">
            <a:spLocks noChangeArrowheads="1"/>
          </p:cNvSpPr>
          <p:nvPr/>
        </p:nvSpPr>
        <p:spPr bwMode="auto">
          <a:xfrm>
            <a:off x="6270625" y="3786188"/>
            <a:ext cx="8350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Pwa-</a:t>
            </a:r>
          </a:p>
          <a:p>
            <a:pPr>
              <a:lnSpc>
                <a:spcPct val="100000"/>
              </a:lnSpc>
              <a:spcBef>
                <a:spcPct val="0"/>
              </a:spcBef>
              <a:buFontTx/>
              <a:buNone/>
            </a:pPr>
            <a:r>
              <a:rPr lang="en-US" altLang="en-US" sz="1800"/>
              <a:t>     ni</a:t>
            </a:r>
          </a:p>
          <a:p>
            <a:pPr algn="ctr">
              <a:lnSpc>
                <a:spcPct val="100000"/>
              </a:lnSpc>
              <a:spcBef>
                <a:spcPct val="0"/>
              </a:spcBef>
              <a:buFontTx/>
              <a:buNone/>
            </a:pPr>
            <a:r>
              <a:rPr lang="en-US" altLang="en-US" sz="1800"/>
              <a:t>35%</a:t>
            </a:r>
          </a:p>
        </p:txBody>
      </p:sp>
      <p:sp>
        <p:nvSpPr>
          <p:cNvPr id="436239"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Dodoma50%</a:t>
            </a:r>
          </a:p>
          <a:p>
            <a:pPr>
              <a:lnSpc>
                <a:spcPct val="100000"/>
              </a:lnSpc>
              <a:spcBef>
                <a:spcPct val="0"/>
              </a:spcBef>
              <a:buFontTx/>
              <a:buNone/>
            </a:pPr>
            <a:endParaRPr lang="en-US" altLang="en-US" sz="1800">
              <a:solidFill>
                <a:schemeClr val="bg1"/>
              </a:solidFill>
            </a:endParaRPr>
          </a:p>
        </p:txBody>
      </p:sp>
      <p:sp>
        <p:nvSpPr>
          <p:cNvPr id="436240"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Singida</a:t>
            </a:r>
          </a:p>
          <a:p>
            <a:pPr algn="ctr">
              <a:lnSpc>
                <a:spcPct val="100000"/>
              </a:lnSpc>
              <a:spcBef>
                <a:spcPct val="0"/>
              </a:spcBef>
              <a:buFontTx/>
              <a:buNone/>
            </a:pPr>
            <a:r>
              <a:rPr lang="en-US" altLang="en-US" sz="1800">
                <a:solidFill>
                  <a:schemeClr val="bg1"/>
                </a:solidFill>
              </a:rPr>
              <a:t>44%</a:t>
            </a:r>
          </a:p>
        </p:txBody>
      </p:sp>
      <p:sp>
        <p:nvSpPr>
          <p:cNvPr id="436241"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Tabora</a:t>
            </a:r>
          </a:p>
          <a:p>
            <a:pPr algn="ctr">
              <a:lnSpc>
                <a:spcPct val="100000"/>
              </a:lnSpc>
              <a:spcBef>
                <a:spcPct val="0"/>
              </a:spcBef>
              <a:buFontTx/>
              <a:buNone/>
            </a:pPr>
            <a:r>
              <a:rPr lang="en-US" altLang="en-US" sz="1800">
                <a:solidFill>
                  <a:schemeClr val="bg1"/>
                </a:solidFill>
              </a:rPr>
              <a:t>71%</a:t>
            </a:r>
          </a:p>
        </p:txBody>
      </p:sp>
      <p:sp>
        <p:nvSpPr>
          <p:cNvPr id="436242" name="TextBox 146"/>
          <p:cNvSpPr txBox="1">
            <a:spLocks noChangeArrowheads="1"/>
          </p:cNvSpPr>
          <p:nvPr/>
        </p:nvSpPr>
        <p:spPr bwMode="auto">
          <a:xfrm>
            <a:off x="2911475" y="2159000"/>
            <a:ext cx="15621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78%</a:t>
            </a:r>
          </a:p>
        </p:txBody>
      </p:sp>
      <p:sp>
        <p:nvSpPr>
          <p:cNvPr id="436243"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61%</a:t>
            </a:r>
          </a:p>
        </p:txBody>
      </p:sp>
      <p:sp>
        <p:nvSpPr>
          <p:cNvPr id="436244"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63%</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436246" name="TextBox 150"/>
          <p:cNvSpPr txBox="1">
            <a:spLocks noChangeArrowheads="1"/>
          </p:cNvSpPr>
          <p:nvPr/>
        </p:nvSpPr>
        <p:spPr bwMode="auto">
          <a:xfrm>
            <a:off x="7275513" y="3897313"/>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22%</a:t>
            </a:r>
          </a:p>
        </p:txBody>
      </p:sp>
      <p:sp>
        <p:nvSpPr>
          <p:cNvPr id="436247" name="TextBox 151"/>
          <p:cNvSpPr txBox="1">
            <a:spLocks noChangeArrowheads="1"/>
          </p:cNvSpPr>
          <p:nvPr/>
        </p:nvSpPr>
        <p:spPr bwMode="auto">
          <a:xfrm>
            <a:off x="7069138" y="3387725"/>
            <a:ext cx="25257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13%</a:t>
            </a:r>
          </a:p>
        </p:txBody>
      </p:sp>
      <p:sp>
        <p:nvSpPr>
          <p:cNvPr id="436248" name="TextBox 152"/>
          <p:cNvSpPr txBox="1">
            <a:spLocks noChangeArrowheads="1"/>
          </p:cNvSpPr>
          <p:nvPr/>
        </p:nvSpPr>
        <p:spPr bwMode="auto">
          <a:xfrm>
            <a:off x="6997700" y="2716213"/>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 Kaskazini Pemba 8%</a:t>
            </a:r>
          </a:p>
        </p:txBody>
      </p:sp>
      <p:sp>
        <p:nvSpPr>
          <p:cNvPr id="436249" name="TextBox 153"/>
          <p:cNvSpPr txBox="1">
            <a:spLocks noChangeArrowheads="1"/>
          </p:cNvSpPr>
          <p:nvPr/>
        </p:nvSpPr>
        <p:spPr bwMode="auto">
          <a:xfrm>
            <a:off x="7134225" y="3646488"/>
            <a:ext cx="2368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18%</a:t>
            </a:r>
          </a:p>
        </p:txBody>
      </p:sp>
      <p:sp>
        <p:nvSpPr>
          <p:cNvPr id="436250" name="TextBox 154"/>
          <p:cNvSpPr txBox="1">
            <a:spLocks noChangeArrowheads="1"/>
          </p:cNvSpPr>
          <p:nvPr/>
        </p:nvSpPr>
        <p:spPr bwMode="auto">
          <a:xfrm>
            <a:off x="7373938" y="3155950"/>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9%</a:t>
            </a:r>
          </a:p>
        </p:txBody>
      </p:sp>
      <p:cxnSp>
        <p:nvCxnSpPr>
          <p:cNvPr id="156" name="Straight Connector 155"/>
          <p:cNvCxnSpPr/>
          <p:nvPr/>
        </p:nvCxnSpPr>
        <p:spPr>
          <a:xfrm flipV="1">
            <a:off x="7313613" y="3062288"/>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a:endCxn id="436250" idx="1"/>
          </p:cNvCxnSpPr>
          <p:nvPr/>
        </p:nvCxnSpPr>
        <p:spPr>
          <a:xfrm>
            <a:off x="7262813" y="3270250"/>
            <a:ext cx="111125" cy="69850"/>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436248" idx="1"/>
            <a:endCxn id="436248" idx="1"/>
          </p:cNvCxnSpPr>
          <p:nvPr/>
        </p:nvCxnSpPr>
        <p:spPr>
          <a:xfrm>
            <a:off x="6997700" y="2900363"/>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7019925" y="3608388"/>
            <a:ext cx="142875" cy="34925"/>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a:stCxn id="436298" idx="7"/>
          </p:cNvCxnSpPr>
          <p:nvPr/>
        </p:nvCxnSpPr>
        <p:spPr>
          <a:xfrm>
            <a:off x="6983413" y="3754438"/>
            <a:ext cx="249237" cy="6350"/>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436257"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39%</a:t>
            </a:r>
          </a:p>
        </p:txBody>
      </p:sp>
      <p:cxnSp>
        <p:nvCxnSpPr>
          <p:cNvPr id="163" name="Straight Connector 162"/>
          <p:cNvCxnSpPr/>
          <p:nvPr/>
        </p:nvCxnSpPr>
        <p:spPr>
          <a:xfrm>
            <a:off x="7086600" y="4252913"/>
            <a:ext cx="227013" cy="123825"/>
          </a:xfrm>
          <a:prstGeom prst="line">
            <a:avLst/>
          </a:prstGeom>
        </p:spPr>
        <p:style>
          <a:lnRef idx="1">
            <a:schemeClr val="dk1"/>
          </a:lnRef>
          <a:fillRef idx="0">
            <a:schemeClr val="dk1"/>
          </a:fillRef>
          <a:effectRef idx="0">
            <a:schemeClr val="dk1"/>
          </a:effectRef>
          <a:fontRef idx="minor">
            <a:schemeClr val="tx1"/>
          </a:fontRef>
        </p:style>
      </p:cxnSp>
      <p:sp>
        <p:nvSpPr>
          <p:cNvPr id="436259"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a:p>
            <a:pPr algn="ctr">
              <a:lnSpc>
                <a:spcPct val="100000"/>
              </a:lnSpc>
              <a:spcBef>
                <a:spcPct val="0"/>
              </a:spcBef>
              <a:buFontTx/>
              <a:buNone/>
            </a:pPr>
            <a:r>
              <a:rPr lang="en-US" altLang="en-US" sz="1800">
                <a:solidFill>
                  <a:schemeClr val="bg1"/>
                </a:solidFill>
              </a:rPr>
              <a:t>50%</a:t>
            </a:r>
          </a:p>
        </p:txBody>
      </p:sp>
      <p:sp>
        <p:nvSpPr>
          <p:cNvPr id="436260" name="TextBox 164"/>
          <p:cNvSpPr txBox="1">
            <a:spLocks noChangeArrowheads="1"/>
          </p:cNvSpPr>
          <p:nvPr/>
        </p:nvSpPr>
        <p:spPr bwMode="auto">
          <a:xfrm>
            <a:off x="3084513" y="4402138"/>
            <a:ext cx="11699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Mbeya</a:t>
            </a:r>
          </a:p>
          <a:p>
            <a:pPr algn="ctr">
              <a:lnSpc>
                <a:spcPct val="100000"/>
              </a:lnSpc>
              <a:spcBef>
                <a:spcPct val="0"/>
              </a:spcBef>
              <a:buFontTx/>
              <a:buNone/>
            </a:pPr>
            <a:r>
              <a:rPr lang="en-US" altLang="en-US" sz="1800">
                <a:solidFill>
                  <a:schemeClr val="bg1"/>
                </a:solidFill>
              </a:rPr>
              <a:t>45%</a:t>
            </a:r>
          </a:p>
        </p:txBody>
      </p:sp>
      <p:sp>
        <p:nvSpPr>
          <p:cNvPr id="436261"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Rukwa</a:t>
            </a:r>
          </a:p>
          <a:p>
            <a:pPr algn="r">
              <a:lnSpc>
                <a:spcPct val="100000"/>
              </a:lnSpc>
              <a:spcBef>
                <a:spcPct val="0"/>
              </a:spcBef>
              <a:buFontTx/>
              <a:buNone/>
            </a:pPr>
            <a:r>
              <a:rPr lang="en-US" altLang="en-US" sz="1800">
                <a:solidFill>
                  <a:schemeClr val="bg1"/>
                </a:solidFill>
              </a:rPr>
              <a:t>46%</a:t>
            </a:r>
          </a:p>
        </p:txBody>
      </p:sp>
      <p:sp>
        <p:nvSpPr>
          <p:cNvPr id="436262"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Iringa</a:t>
            </a:r>
          </a:p>
          <a:p>
            <a:pPr algn="ctr">
              <a:lnSpc>
                <a:spcPct val="100000"/>
              </a:lnSpc>
              <a:spcBef>
                <a:spcPct val="0"/>
              </a:spcBef>
              <a:buFontTx/>
              <a:buNone/>
            </a:pPr>
            <a:r>
              <a:rPr lang="en-US" altLang="en-US" sz="1800"/>
              <a:t>38%</a:t>
            </a:r>
          </a:p>
        </p:txBody>
      </p:sp>
      <p:sp>
        <p:nvSpPr>
          <p:cNvPr id="436263"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Njombe</a:t>
            </a:r>
          </a:p>
          <a:p>
            <a:pPr>
              <a:lnSpc>
                <a:spcPct val="100000"/>
              </a:lnSpc>
              <a:spcBef>
                <a:spcPct val="0"/>
              </a:spcBef>
              <a:buFontTx/>
              <a:buNone/>
            </a:pPr>
            <a:r>
              <a:rPr lang="en-US" altLang="en-US" sz="1800">
                <a:solidFill>
                  <a:schemeClr val="bg1"/>
                </a:solidFill>
              </a:rPr>
              <a:t>53%</a:t>
            </a:r>
          </a:p>
        </p:txBody>
      </p:sp>
      <p:sp>
        <p:nvSpPr>
          <p:cNvPr id="436264"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Moro-</a:t>
            </a:r>
          </a:p>
          <a:p>
            <a:pPr>
              <a:lnSpc>
                <a:spcPct val="100000"/>
              </a:lnSpc>
              <a:spcBef>
                <a:spcPct val="0"/>
              </a:spcBef>
              <a:buFontTx/>
              <a:buNone/>
            </a:pPr>
            <a:r>
              <a:rPr lang="en-US" altLang="en-US" sz="1800"/>
              <a:t>goro</a:t>
            </a:r>
          </a:p>
          <a:p>
            <a:pPr>
              <a:lnSpc>
                <a:spcPct val="100000"/>
              </a:lnSpc>
              <a:spcBef>
                <a:spcPct val="0"/>
              </a:spcBef>
              <a:buFontTx/>
              <a:buNone/>
            </a:pPr>
            <a:r>
              <a:rPr lang="en-US" altLang="en-US" sz="1800"/>
              <a:t>35%</a:t>
            </a:r>
          </a:p>
        </p:txBody>
      </p:sp>
      <p:sp>
        <p:nvSpPr>
          <p:cNvPr id="436265"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Lindi</a:t>
            </a:r>
          </a:p>
          <a:p>
            <a:pPr algn="ctr">
              <a:lnSpc>
                <a:spcPct val="100000"/>
              </a:lnSpc>
              <a:spcBef>
                <a:spcPct val="0"/>
              </a:spcBef>
              <a:buFontTx/>
              <a:buNone/>
            </a:pPr>
            <a:r>
              <a:rPr lang="en-US" altLang="en-US" sz="1800"/>
              <a:t>37%</a:t>
            </a:r>
          </a:p>
        </p:txBody>
      </p:sp>
      <p:sp>
        <p:nvSpPr>
          <p:cNvPr id="436266"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Ruvuma</a:t>
            </a:r>
          </a:p>
          <a:p>
            <a:pPr algn="ctr">
              <a:lnSpc>
                <a:spcPct val="100000"/>
              </a:lnSpc>
              <a:spcBef>
                <a:spcPct val="0"/>
              </a:spcBef>
              <a:buFontTx/>
              <a:buNone/>
            </a:pPr>
            <a:r>
              <a:rPr lang="en-US" altLang="en-US" sz="1800">
                <a:solidFill>
                  <a:schemeClr val="bg1"/>
                </a:solidFill>
              </a:rPr>
              <a:t>44%</a:t>
            </a:r>
          </a:p>
        </p:txBody>
      </p:sp>
      <p:sp>
        <p:nvSpPr>
          <p:cNvPr id="436267"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33%</a:t>
            </a:r>
          </a:p>
        </p:txBody>
      </p:sp>
      <p:cxnSp>
        <p:nvCxnSpPr>
          <p:cNvPr id="173" name="Straight Connector 172"/>
          <p:cNvCxnSpPr/>
          <p:nvPr/>
        </p:nvCxnSpPr>
        <p:spPr>
          <a:xfrm>
            <a:off x="7059613" y="6384925"/>
            <a:ext cx="220662" cy="0"/>
          </a:xfrm>
          <a:prstGeom prst="line">
            <a:avLst/>
          </a:prstGeom>
        </p:spPr>
        <p:style>
          <a:lnRef idx="1">
            <a:schemeClr val="dk1"/>
          </a:lnRef>
          <a:fillRef idx="0">
            <a:schemeClr val="dk1"/>
          </a:fillRef>
          <a:effectRef idx="0">
            <a:schemeClr val="dk1"/>
          </a:effectRef>
          <a:fontRef idx="minor">
            <a:schemeClr val="tx1"/>
          </a:fontRef>
        </p:style>
      </p:cxnSp>
      <p:sp>
        <p:nvSpPr>
          <p:cNvPr id="436269" name="TextBox 75"/>
          <p:cNvSpPr txBox="1">
            <a:spLocks noChangeArrowheads="1"/>
          </p:cNvSpPr>
          <p:nvPr/>
        </p:nvSpPr>
        <p:spPr bwMode="auto">
          <a:xfrm>
            <a:off x="0" y="5380038"/>
            <a:ext cx="2933700"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i="1"/>
              <a:t>Percent of ever-married women age 15-49 who have ever experienced physical, sexual or emotional violence committed by their husband</a:t>
            </a:r>
          </a:p>
        </p:txBody>
      </p:sp>
    </p:spTree>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38274" name="Title 1"/>
          <p:cNvSpPr>
            <a:spLocks noGrp="1"/>
          </p:cNvSpPr>
          <p:nvPr>
            <p:ph type="title"/>
          </p:nvPr>
        </p:nvSpPr>
        <p:spPr>
          <a:xfrm>
            <a:off x="0" y="0"/>
            <a:ext cx="9144000" cy="1325563"/>
          </a:xfrm>
        </p:spPr>
        <p:txBody>
          <a:bodyPr/>
          <a:lstStyle/>
          <a:p>
            <a:r>
              <a:rPr lang="en-US" altLang="en-US" smtClean="0"/>
              <a:t>Spousal Violence by Marital Status</a:t>
            </a:r>
          </a:p>
        </p:txBody>
      </p:sp>
      <p:graphicFrame>
        <p:nvGraphicFramePr>
          <p:cNvPr id="438275" name="Content Placeholder 10"/>
          <p:cNvGraphicFramePr>
            <a:graphicFrameLocks/>
          </p:cNvGraphicFramePr>
          <p:nvPr/>
        </p:nvGraphicFramePr>
        <p:xfrm>
          <a:off x="427038" y="1624013"/>
          <a:ext cx="8345487" cy="5284787"/>
        </p:xfrm>
        <a:graphic>
          <a:graphicData uri="http://schemas.openxmlformats.org/presentationml/2006/ole">
            <mc:AlternateContent xmlns:mc="http://schemas.openxmlformats.org/markup-compatibility/2006">
              <mc:Choice xmlns:v="urn:schemas-microsoft-com:vml" Requires="v">
                <p:oleObj spid="_x0000_s438282" name="Chart" r:id="rId4" imgW="8352244" imgH="5291787" progId="Excel.Chart.8">
                  <p:embed/>
                </p:oleObj>
              </mc:Choice>
              <mc:Fallback>
                <p:oleObj name="Chart" r:id="rId4" imgW="8352244" imgH="5291787"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624013"/>
                        <a:ext cx="8345487"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438276" name="TextBox 5"/>
          <p:cNvSpPr txBox="1">
            <a:spLocks noChangeArrowheads="1"/>
          </p:cNvSpPr>
          <p:nvPr/>
        </p:nvSpPr>
        <p:spPr bwMode="auto">
          <a:xfrm>
            <a:off x="0" y="1109663"/>
            <a:ext cx="91440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ever-married women age 15-49 who have ever </a:t>
            </a:r>
            <a:br>
              <a:rPr lang="en-US" altLang="en-US" sz="1800" i="1"/>
            </a:br>
            <a:r>
              <a:rPr lang="en-US" altLang="en-US" sz="1800" i="1"/>
              <a:t>experienced violence committed by their husband/partner</a:t>
            </a:r>
          </a:p>
        </p:txBody>
      </p:sp>
    </p:spTree>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40322" name="Title 1"/>
          <p:cNvSpPr>
            <a:spLocks noGrp="1"/>
          </p:cNvSpPr>
          <p:nvPr>
            <p:ph type="title"/>
          </p:nvPr>
        </p:nvSpPr>
        <p:spPr>
          <a:xfrm>
            <a:off x="628650" y="0"/>
            <a:ext cx="7886700" cy="1325563"/>
          </a:xfrm>
        </p:spPr>
        <p:txBody>
          <a:bodyPr/>
          <a:lstStyle/>
          <a:p>
            <a:r>
              <a:rPr lang="en-US" altLang="en-US" smtClean="0"/>
              <a:t>Trends in Recent Spousal Violence</a:t>
            </a:r>
          </a:p>
        </p:txBody>
      </p:sp>
      <p:graphicFrame>
        <p:nvGraphicFramePr>
          <p:cNvPr id="440323" name="Content Placeholder 10"/>
          <p:cNvGraphicFramePr>
            <a:graphicFrameLocks/>
          </p:cNvGraphicFramePr>
          <p:nvPr/>
        </p:nvGraphicFramePr>
        <p:xfrm>
          <a:off x="-50800" y="1624013"/>
          <a:ext cx="9245600" cy="5284787"/>
        </p:xfrm>
        <a:graphic>
          <a:graphicData uri="http://schemas.openxmlformats.org/presentationml/2006/ole">
            <mc:AlternateContent xmlns:mc="http://schemas.openxmlformats.org/markup-compatibility/2006">
              <mc:Choice xmlns:v="urn:schemas-microsoft-com:vml" Requires="v">
                <p:oleObj spid="_x0000_s440330" name="Chart" r:id="rId4" imgW="9254530" imgH="5291787" progId="Excel.Chart.8">
                  <p:embed/>
                </p:oleObj>
              </mc:Choice>
              <mc:Fallback>
                <p:oleObj name="Chart" r:id="rId4" imgW="9254530" imgH="5291787"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624013"/>
                        <a:ext cx="9245600"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TextBox 5"/>
          <p:cNvSpPr txBox="1"/>
          <p:nvPr/>
        </p:nvSpPr>
        <p:spPr>
          <a:xfrm>
            <a:off x="0" y="1028700"/>
            <a:ext cx="9144000" cy="646113"/>
          </a:xfrm>
          <a:prstGeom prst="rect">
            <a:avLst/>
          </a:prstGeom>
          <a:noFill/>
        </p:spPr>
        <p:txBody>
          <a:bodyPr>
            <a:spAutoFit/>
          </a:bodyPr>
          <a:lstStyle/>
          <a:p>
            <a:pPr algn="ctr">
              <a:defRPr/>
            </a:pPr>
            <a:r>
              <a:rPr lang="en-US" i="1" dirty="0">
                <a:latin typeface="+mn-lt"/>
              </a:rPr>
              <a:t>Percent of ever-married women age 15-49 who have</a:t>
            </a:r>
            <a:br>
              <a:rPr lang="en-US" i="1" dirty="0">
                <a:latin typeface="+mn-lt"/>
              </a:rPr>
            </a:br>
            <a:r>
              <a:rPr lang="en-US" i="1" dirty="0">
                <a:latin typeface="+mn-lt"/>
              </a:rPr>
              <a:t>experienced violence committed by their spouse/partner in the past 12 months</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p:txBody>
          <a:bodyPr/>
          <a:lstStyle/>
          <a:p>
            <a:r>
              <a:rPr lang="en-US" altLang="en-US" sz="4000" smtClean="0"/>
              <a:t>Household Durable Goods and Possessions</a:t>
            </a:r>
          </a:p>
        </p:txBody>
      </p:sp>
      <p:graphicFrame>
        <p:nvGraphicFramePr>
          <p:cNvPr id="41987" name="Content Placeholder 10"/>
          <p:cNvGraphicFramePr>
            <a:graphicFrameLocks noGrp="1"/>
          </p:cNvGraphicFramePr>
          <p:nvPr>
            <p:ph idx="1"/>
          </p:nvPr>
        </p:nvGraphicFramePr>
        <p:xfrm>
          <a:off x="-50800" y="1381125"/>
          <a:ext cx="9245600" cy="5527675"/>
        </p:xfrm>
        <a:graphic>
          <a:graphicData uri="http://schemas.openxmlformats.org/presentationml/2006/ole">
            <mc:AlternateContent xmlns:mc="http://schemas.openxmlformats.org/markup-compatibility/2006">
              <mc:Choice xmlns:v="urn:schemas-microsoft-com:vml" Requires="v">
                <p:oleObj spid="_x0000_s41994" name="Chart" r:id="rId4" imgW="9254530" imgH="5535648" progId="Excel.Chart.8">
                  <p:embed/>
                </p:oleObj>
              </mc:Choice>
              <mc:Fallback>
                <p:oleObj name="Chart" r:id="rId4" imgW="9254530" imgH="5535648"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381125"/>
                        <a:ext cx="9245600" cy="552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050925"/>
            <a:ext cx="9144000" cy="381000"/>
          </a:xfrm>
          <a:prstGeom prst="rect">
            <a:avLst/>
          </a:prstGeom>
          <a:noFill/>
        </p:spPr>
        <p:txBody>
          <a:bodyPr>
            <a:spAutoFit/>
          </a:bodyPr>
          <a:lstStyle/>
          <a:p>
            <a:pPr algn="ctr">
              <a:defRPr/>
            </a:pPr>
            <a:r>
              <a:rPr lang="en-US" i="1" dirty="0">
                <a:latin typeface="+mn-lt"/>
              </a:rPr>
              <a:t>Percent of households with: </a:t>
            </a:r>
          </a:p>
        </p:txBody>
      </p:sp>
    </p:spTree>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442370" name="Title 1"/>
          <p:cNvSpPr>
            <a:spLocks noGrp="1"/>
          </p:cNvSpPr>
          <p:nvPr>
            <p:ph type="title"/>
          </p:nvPr>
        </p:nvSpPr>
        <p:spPr>
          <a:xfrm>
            <a:off x="0" y="0"/>
            <a:ext cx="9144000" cy="1325563"/>
          </a:xfrm>
        </p:spPr>
        <p:txBody>
          <a:bodyPr/>
          <a:lstStyle/>
          <a:p>
            <a:r>
              <a:rPr lang="en-US" altLang="en-US" smtClean="0"/>
              <a:t>Help Seeking Behaviour</a:t>
            </a:r>
          </a:p>
        </p:txBody>
      </p:sp>
      <p:graphicFrame>
        <p:nvGraphicFramePr>
          <p:cNvPr id="442371" name="Content Placeholder 10"/>
          <p:cNvGraphicFramePr>
            <a:graphicFrameLocks/>
          </p:cNvGraphicFramePr>
          <p:nvPr/>
        </p:nvGraphicFramePr>
        <p:xfrm>
          <a:off x="441325" y="1624013"/>
          <a:ext cx="8345488" cy="5284787"/>
        </p:xfrm>
        <a:graphic>
          <a:graphicData uri="http://schemas.openxmlformats.org/presentationml/2006/ole">
            <mc:AlternateContent xmlns:mc="http://schemas.openxmlformats.org/markup-compatibility/2006">
              <mc:Choice xmlns:v="urn:schemas-microsoft-com:vml" Requires="v">
                <p:oleObj spid="_x0000_s442378" name="Chart" r:id="rId4" imgW="8352244" imgH="5291787" progId="Excel.Chart.8">
                  <p:embed/>
                </p:oleObj>
              </mc:Choice>
              <mc:Fallback>
                <p:oleObj name="Chart" r:id="rId4" imgW="8352244" imgH="5291787" progId="Excel.Chart.8">
                  <p:embed/>
                  <p:pic>
                    <p:nvPicPr>
                      <p:cNvPr id="0" name="Content Placeholder 10"/>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1325" y="1624013"/>
                        <a:ext cx="8345488" cy="5284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TextBox 5"/>
          <p:cNvSpPr txBox="1"/>
          <p:nvPr/>
        </p:nvSpPr>
        <p:spPr>
          <a:xfrm>
            <a:off x="0" y="1028700"/>
            <a:ext cx="9144000" cy="368300"/>
          </a:xfrm>
          <a:prstGeom prst="rect">
            <a:avLst/>
          </a:prstGeom>
          <a:noFill/>
        </p:spPr>
        <p:txBody>
          <a:bodyPr>
            <a:spAutoFit/>
          </a:bodyPr>
          <a:lstStyle/>
          <a:p>
            <a:pPr algn="ctr">
              <a:defRPr/>
            </a:pPr>
            <a:r>
              <a:rPr lang="en-US" i="1" dirty="0">
                <a:latin typeface="+mn-lt"/>
              </a:rPr>
              <a:t>Percent of women age 15-49 who have ever experienced physical or sexual violence</a:t>
            </a:r>
          </a:p>
        </p:txBody>
      </p:sp>
    </p:spTree>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8" name="Title 1"/>
          <p:cNvSpPr>
            <a:spLocks noGrp="1"/>
          </p:cNvSpPr>
          <p:nvPr>
            <p:ph type="title"/>
          </p:nvPr>
        </p:nvSpPr>
        <p:spPr>
          <a:xfrm>
            <a:off x="628650" y="0"/>
            <a:ext cx="7886700" cy="1325563"/>
          </a:xfrm>
        </p:spPr>
        <p:txBody>
          <a:bodyPr/>
          <a:lstStyle/>
          <a:p>
            <a:r>
              <a:rPr lang="en-US" altLang="en-US" smtClean="0"/>
              <a:t>Key Findings</a:t>
            </a:r>
          </a:p>
        </p:txBody>
      </p:sp>
      <p:sp>
        <p:nvSpPr>
          <p:cNvPr id="3" name="Content Placeholder 2"/>
          <p:cNvSpPr>
            <a:spLocks noGrp="1"/>
          </p:cNvSpPr>
          <p:nvPr>
            <p:ph idx="1"/>
          </p:nvPr>
        </p:nvSpPr>
        <p:spPr>
          <a:xfrm>
            <a:off x="628650" y="1325563"/>
            <a:ext cx="7886700" cy="5348287"/>
          </a:xfrm>
        </p:spPr>
        <p:txBody>
          <a:bodyPr>
            <a:normAutofit/>
          </a:bodyPr>
          <a:lstStyle/>
          <a:p>
            <a:pPr>
              <a:lnSpc>
                <a:spcPct val="100000"/>
              </a:lnSpc>
              <a:spcBef>
                <a:spcPts val="0"/>
              </a:spcBef>
              <a:spcAft>
                <a:spcPts val="600"/>
              </a:spcAft>
              <a:buClr>
                <a:schemeClr val="tx1"/>
              </a:buClr>
              <a:defRPr/>
            </a:pPr>
            <a:r>
              <a:rPr lang="en-GB" b="1" dirty="0" smtClean="0">
                <a:solidFill>
                  <a:schemeClr val="tx2"/>
                </a:solidFill>
              </a:rPr>
              <a:t>84% </a:t>
            </a:r>
            <a:r>
              <a:rPr lang="en-GB" dirty="0" smtClean="0"/>
              <a:t>of married woman and </a:t>
            </a:r>
            <a:r>
              <a:rPr lang="en-GB" b="1" dirty="0" smtClean="0">
                <a:solidFill>
                  <a:schemeClr val="tx2"/>
                </a:solidFill>
              </a:rPr>
              <a:t>more than 99% </a:t>
            </a:r>
            <a:r>
              <a:rPr lang="en-GB" dirty="0" smtClean="0"/>
              <a:t>of married men were </a:t>
            </a:r>
            <a:r>
              <a:rPr lang="en-GB" b="1" dirty="0" smtClean="0">
                <a:solidFill>
                  <a:schemeClr val="tx2"/>
                </a:solidFill>
              </a:rPr>
              <a:t>employed </a:t>
            </a:r>
            <a:r>
              <a:rPr lang="en-GB" dirty="0" smtClean="0"/>
              <a:t>in the year before the survey.</a:t>
            </a:r>
          </a:p>
          <a:p>
            <a:pPr>
              <a:lnSpc>
                <a:spcPct val="100000"/>
              </a:lnSpc>
              <a:spcBef>
                <a:spcPts val="0"/>
              </a:spcBef>
              <a:spcAft>
                <a:spcPts val="600"/>
              </a:spcAft>
              <a:buClr>
                <a:schemeClr val="tx1"/>
              </a:buClr>
              <a:defRPr/>
            </a:pPr>
            <a:r>
              <a:rPr lang="en-GB" b="1" dirty="0" smtClean="0">
                <a:solidFill>
                  <a:schemeClr val="tx2"/>
                </a:solidFill>
              </a:rPr>
              <a:t>58% </a:t>
            </a:r>
            <a:r>
              <a:rPr lang="en-GB" dirty="0" smtClean="0"/>
              <a:t>of women and </a:t>
            </a:r>
            <a:r>
              <a:rPr lang="en-GB" b="1" dirty="0" smtClean="0">
                <a:solidFill>
                  <a:schemeClr val="tx2"/>
                </a:solidFill>
              </a:rPr>
              <a:t>40% </a:t>
            </a:r>
            <a:r>
              <a:rPr lang="en-GB" dirty="0" smtClean="0"/>
              <a:t>of men believe a husband is </a:t>
            </a:r>
            <a:r>
              <a:rPr lang="en-GB" b="1" dirty="0" smtClean="0">
                <a:solidFill>
                  <a:schemeClr val="tx2"/>
                </a:solidFill>
              </a:rPr>
              <a:t>justified in beating his wife </a:t>
            </a:r>
            <a:r>
              <a:rPr lang="en-GB" dirty="0" smtClean="0"/>
              <a:t>for at least one reason. </a:t>
            </a:r>
          </a:p>
          <a:p>
            <a:pPr>
              <a:lnSpc>
                <a:spcPct val="100000"/>
              </a:lnSpc>
              <a:spcBef>
                <a:spcPts val="0"/>
              </a:spcBef>
              <a:spcAft>
                <a:spcPts val="600"/>
              </a:spcAft>
              <a:buClr>
                <a:schemeClr val="tx1"/>
              </a:buClr>
              <a:defRPr/>
            </a:pPr>
            <a:r>
              <a:rPr lang="en-GB" altLang="en-US" b="1" dirty="0">
                <a:solidFill>
                  <a:schemeClr val="tx2"/>
                </a:solidFill>
              </a:rPr>
              <a:t>10%</a:t>
            </a:r>
            <a:r>
              <a:rPr lang="en-GB" altLang="en-US" dirty="0">
                <a:solidFill>
                  <a:schemeClr val="tx2"/>
                </a:solidFill>
              </a:rPr>
              <a:t> </a:t>
            </a:r>
            <a:r>
              <a:rPr lang="en-GB" altLang="en-US" dirty="0"/>
              <a:t>of women age 15-49 are </a:t>
            </a:r>
            <a:r>
              <a:rPr lang="en-GB" altLang="en-US" b="1" dirty="0">
                <a:solidFill>
                  <a:schemeClr val="tx2"/>
                </a:solidFill>
              </a:rPr>
              <a:t>circumcised</a:t>
            </a:r>
            <a:r>
              <a:rPr lang="en-GB" altLang="en-US" dirty="0" smtClean="0"/>
              <a:t>.</a:t>
            </a:r>
          </a:p>
          <a:p>
            <a:pPr>
              <a:lnSpc>
                <a:spcPct val="100000"/>
              </a:lnSpc>
              <a:spcBef>
                <a:spcPts val="0"/>
              </a:spcBef>
              <a:spcAft>
                <a:spcPts val="600"/>
              </a:spcAft>
              <a:buClr>
                <a:schemeClr val="tx1"/>
              </a:buClr>
              <a:defRPr/>
            </a:pPr>
            <a:r>
              <a:rPr lang="en-GB" altLang="en-US" b="1" dirty="0">
                <a:solidFill>
                  <a:schemeClr val="tx2"/>
                </a:solidFill>
              </a:rPr>
              <a:t>42% </a:t>
            </a:r>
            <a:r>
              <a:rPr lang="en-GB" altLang="en-US" dirty="0"/>
              <a:t>of ever-married women have suffered from </a:t>
            </a:r>
            <a:r>
              <a:rPr lang="en-GB" altLang="en-US" b="1" dirty="0">
                <a:solidFill>
                  <a:schemeClr val="tx2"/>
                </a:solidFill>
              </a:rPr>
              <a:t>spousal violence</a:t>
            </a:r>
            <a:r>
              <a:rPr lang="en-GB" altLang="en-US" dirty="0"/>
              <a:t>, whether physical or sexual, and </a:t>
            </a:r>
            <a:r>
              <a:rPr lang="en-GB" altLang="en-US" b="1" dirty="0">
                <a:solidFill>
                  <a:schemeClr val="tx2"/>
                </a:solidFill>
              </a:rPr>
              <a:t>30% </a:t>
            </a:r>
            <a:r>
              <a:rPr lang="en-GB" altLang="en-US" dirty="0"/>
              <a:t>did so within the </a:t>
            </a:r>
            <a:r>
              <a:rPr lang="en-GB" altLang="en-US" b="1" dirty="0">
                <a:solidFill>
                  <a:schemeClr val="tx2"/>
                </a:solidFill>
              </a:rPr>
              <a:t>past year</a:t>
            </a:r>
            <a:r>
              <a:rPr lang="en-GB" altLang="en-US" dirty="0"/>
              <a:t>.</a:t>
            </a:r>
            <a:endParaRPr lang="en-GB" altLang="en-US" b="1" dirty="0"/>
          </a:p>
          <a:p>
            <a:pPr marL="0" indent="0">
              <a:lnSpc>
                <a:spcPct val="100000"/>
              </a:lnSpc>
              <a:spcBef>
                <a:spcPts val="0"/>
              </a:spcBef>
              <a:spcAft>
                <a:spcPts val="600"/>
              </a:spcAft>
              <a:buClr>
                <a:schemeClr val="tx1"/>
              </a:buClr>
              <a:buFont typeface="Arial" panose="020B0604020202020204" pitchFamily="34" charset="0"/>
              <a:buNone/>
              <a:defRPr/>
            </a:pPr>
            <a:endParaRPr lang="en-GB" altLang="en-US" dirty="0"/>
          </a:p>
          <a:p>
            <a:pPr>
              <a:lnSpc>
                <a:spcPct val="100000"/>
              </a:lnSpc>
              <a:spcBef>
                <a:spcPts val="0"/>
              </a:spcBef>
              <a:spcAft>
                <a:spcPts val="600"/>
              </a:spcAft>
              <a:buClr>
                <a:schemeClr val="tx1"/>
              </a:buClr>
              <a:defRPr/>
            </a:pPr>
            <a:endParaRPr lang="en-GB" dirty="0" smtClean="0"/>
          </a:p>
          <a:p>
            <a:pPr marL="0" indent="0">
              <a:lnSpc>
                <a:spcPct val="100000"/>
              </a:lnSpc>
              <a:spcBef>
                <a:spcPts val="0"/>
              </a:spcBef>
              <a:spcAft>
                <a:spcPts val="600"/>
              </a:spcAft>
              <a:buClr>
                <a:schemeClr val="tx1"/>
              </a:buClr>
              <a:buFont typeface="Arial" panose="020B0604020202020204" pitchFamily="34" charset="0"/>
              <a:buNone/>
              <a:defRPr/>
            </a:pPr>
            <a:endParaRPr lang="en-GB" b="1" dirty="0"/>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itle 1"/>
          <p:cNvSpPr>
            <a:spLocks noGrp="1"/>
          </p:cNvSpPr>
          <p:nvPr>
            <p:ph type="title"/>
          </p:nvPr>
        </p:nvSpPr>
        <p:spPr/>
        <p:txBody>
          <a:bodyPr/>
          <a:lstStyle/>
          <a:p>
            <a:r>
              <a:rPr lang="en-US" altLang="en-US" smtClean="0"/>
              <a:t>Wealth Index</a:t>
            </a:r>
          </a:p>
        </p:txBody>
      </p:sp>
      <p:sp>
        <p:nvSpPr>
          <p:cNvPr id="3" name="Content Placeholder 2"/>
          <p:cNvSpPr>
            <a:spLocks noGrp="1"/>
          </p:cNvSpPr>
          <p:nvPr>
            <p:ph idx="1"/>
          </p:nvPr>
        </p:nvSpPr>
        <p:spPr>
          <a:xfrm>
            <a:off x="617538" y="1414463"/>
            <a:ext cx="7886700" cy="5443537"/>
          </a:xfrm>
        </p:spPr>
        <p:txBody>
          <a:bodyPr>
            <a:normAutofit fontScale="85000" lnSpcReduction="10000"/>
          </a:bodyPr>
          <a:lstStyle/>
          <a:p>
            <a:pPr>
              <a:lnSpc>
                <a:spcPct val="120000"/>
              </a:lnSpc>
              <a:spcBef>
                <a:spcPts val="0"/>
              </a:spcBef>
              <a:spcAft>
                <a:spcPts val="600"/>
              </a:spcAft>
              <a:defRPr/>
            </a:pPr>
            <a:r>
              <a:rPr lang="en-GB" dirty="0" smtClean="0"/>
              <a:t>Wealth is determined by scoring households based on a set of characteristics, including access to electricity and ownership of various consumer goods.</a:t>
            </a:r>
          </a:p>
          <a:p>
            <a:pPr>
              <a:lnSpc>
                <a:spcPct val="120000"/>
              </a:lnSpc>
              <a:spcBef>
                <a:spcPts val="0"/>
              </a:spcBef>
              <a:spcAft>
                <a:spcPts val="600"/>
              </a:spcAft>
              <a:defRPr/>
            </a:pPr>
            <a:r>
              <a:rPr lang="en-GB" dirty="0" smtClean="0"/>
              <a:t>Households are then ranked, from lowest score to highest score.</a:t>
            </a:r>
          </a:p>
          <a:p>
            <a:pPr>
              <a:lnSpc>
                <a:spcPct val="120000"/>
              </a:lnSpc>
              <a:spcBef>
                <a:spcPts val="0"/>
              </a:spcBef>
              <a:spcAft>
                <a:spcPts val="600"/>
              </a:spcAft>
              <a:defRPr/>
            </a:pPr>
            <a:r>
              <a:rPr lang="en-GB" dirty="0" smtClean="0"/>
              <a:t>This list is then separated into 5 equal pieces (or quintiles) each representing 20% of the population.</a:t>
            </a:r>
          </a:p>
          <a:p>
            <a:pPr>
              <a:lnSpc>
                <a:spcPct val="120000"/>
              </a:lnSpc>
              <a:spcBef>
                <a:spcPts val="0"/>
              </a:spcBef>
              <a:spcAft>
                <a:spcPts val="600"/>
              </a:spcAft>
              <a:defRPr/>
            </a:pPr>
            <a:r>
              <a:rPr lang="en-GB" dirty="0" smtClean="0"/>
              <a:t>Therefore, those in the highest quintile may not be “rich” but they are of higher socioeconomic status than 80% of Tanzania.</a:t>
            </a:r>
            <a:endParaRPr lang="en-GB" dirty="0"/>
          </a:p>
        </p:txBody>
      </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itle 1"/>
          <p:cNvSpPr>
            <a:spLocks noGrp="1"/>
          </p:cNvSpPr>
          <p:nvPr>
            <p:ph type="title"/>
          </p:nvPr>
        </p:nvSpPr>
        <p:spPr>
          <a:xfrm>
            <a:off x="628650" y="0"/>
            <a:ext cx="7886700" cy="1325563"/>
          </a:xfrm>
        </p:spPr>
        <p:txBody>
          <a:bodyPr/>
          <a:lstStyle/>
          <a:p>
            <a:r>
              <a:rPr lang="en-US" altLang="en-US" smtClean="0"/>
              <a:t>Wealth Index</a:t>
            </a:r>
          </a:p>
        </p:txBody>
      </p:sp>
      <p:sp>
        <p:nvSpPr>
          <p:cNvPr id="46083" name="Content Placeholder 2"/>
          <p:cNvSpPr>
            <a:spLocks noGrp="1"/>
          </p:cNvSpPr>
          <p:nvPr>
            <p:ph idx="1"/>
          </p:nvPr>
        </p:nvSpPr>
        <p:spPr>
          <a:xfrm>
            <a:off x="190500" y="4070350"/>
            <a:ext cx="8758238" cy="2355850"/>
          </a:xfrm>
        </p:spPr>
        <p:txBody>
          <a:bodyPr/>
          <a:lstStyle/>
          <a:p>
            <a:pPr marL="0" indent="0" algn="ctr">
              <a:lnSpc>
                <a:spcPct val="120000"/>
              </a:lnSpc>
              <a:spcBef>
                <a:spcPct val="0"/>
              </a:spcBef>
              <a:spcAft>
                <a:spcPts val="600"/>
              </a:spcAft>
              <a:buFont typeface="Arial" panose="020B0604020202020204" pitchFamily="34" charset="0"/>
              <a:buNone/>
            </a:pPr>
            <a:r>
              <a:rPr lang="en-GB" altLang="en-US" sz="2000" smtClean="0"/>
              <a:t>Very few households in urban Mainland areas or Zanzibar are in the </a:t>
            </a:r>
            <a:r>
              <a:rPr lang="en-GB" altLang="en-US" sz="2000" b="1" smtClean="0">
                <a:solidFill>
                  <a:schemeClr val="tx2"/>
                </a:solidFill>
              </a:rPr>
              <a:t>poorest quintile</a:t>
            </a:r>
            <a:r>
              <a:rPr lang="en-GB" altLang="en-US" sz="2000" smtClean="0"/>
              <a:t>, while very few rural Mainland households are in the </a:t>
            </a:r>
            <a:r>
              <a:rPr lang="en-GB" altLang="en-US" sz="2000" b="1" smtClean="0">
                <a:solidFill>
                  <a:schemeClr val="tx2"/>
                </a:solidFill>
              </a:rPr>
              <a:t>wealthiest quintile</a:t>
            </a:r>
            <a:r>
              <a:rPr lang="en-GB" altLang="en-US" sz="2000" smtClean="0"/>
              <a:t>.</a:t>
            </a:r>
          </a:p>
          <a:p>
            <a:pPr marL="0" indent="0" algn="ctr">
              <a:lnSpc>
                <a:spcPct val="120000"/>
              </a:lnSpc>
              <a:spcBef>
                <a:spcPct val="0"/>
              </a:spcBef>
              <a:spcAft>
                <a:spcPts val="600"/>
              </a:spcAft>
              <a:buFont typeface="Arial" panose="020B0604020202020204" pitchFamily="34" charset="0"/>
              <a:buNone/>
            </a:pPr>
            <a:endParaRPr lang="en-GB" altLang="en-US" sz="2000" smtClean="0"/>
          </a:p>
          <a:p>
            <a:pPr marL="0" indent="0" algn="ctr">
              <a:lnSpc>
                <a:spcPct val="120000"/>
              </a:lnSpc>
              <a:spcBef>
                <a:spcPct val="0"/>
              </a:spcBef>
              <a:spcAft>
                <a:spcPts val="600"/>
              </a:spcAft>
              <a:buFont typeface="Arial" panose="020B0604020202020204" pitchFamily="34" charset="0"/>
              <a:buNone/>
            </a:pPr>
            <a:r>
              <a:rPr lang="en-GB" altLang="en-US" sz="2000" b="1" smtClean="0">
                <a:solidFill>
                  <a:schemeClr val="tx2"/>
                </a:solidFill>
              </a:rPr>
              <a:t>Tabora Region (46%) </a:t>
            </a:r>
            <a:r>
              <a:rPr lang="en-GB" altLang="en-US" sz="2000" smtClean="0"/>
              <a:t>has the largest proportion of households in the </a:t>
            </a:r>
            <a:r>
              <a:rPr lang="en-GB" altLang="en-US" sz="2000" b="1" smtClean="0">
                <a:solidFill>
                  <a:schemeClr val="tx2"/>
                </a:solidFill>
              </a:rPr>
              <a:t>poorest</a:t>
            </a:r>
            <a:r>
              <a:rPr lang="en-GB" altLang="en-US" sz="2000" smtClean="0">
                <a:solidFill>
                  <a:schemeClr val="accent1"/>
                </a:solidFill>
              </a:rPr>
              <a:t> </a:t>
            </a:r>
            <a:r>
              <a:rPr lang="en-GB" altLang="en-US" sz="2000" smtClean="0"/>
              <a:t>quintile, while the </a:t>
            </a:r>
            <a:r>
              <a:rPr lang="en-GB" altLang="en-US" sz="2000" b="1" smtClean="0">
                <a:solidFill>
                  <a:schemeClr val="tx2"/>
                </a:solidFill>
              </a:rPr>
              <a:t>Dar es Salaam </a:t>
            </a:r>
            <a:r>
              <a:rPr lang="en-GB" altLang="en-US" sz="2000" smtClean="0"/>
              <a:t>and </a:t>
            </a:r>
            <a:r>
              <a:rPr lang="en-GB" altLang="en-US" sz="2000" b="1" smtClean="0">
                <a:solidFill>
                  <a:schemeClr val="tx2"/>
                </a:solidFill>
              </a:rPr>
              <a:t>Mjini Magharibi (84% each) </a:t>
            </a:r>
            <a:r>
              <a:rPr lang="en-GB" altLang="en-US" sz="2000" smtClean="0"/>
              <a:t>have</a:t>
            </a:r>
            <a:r>
              <a:rPr lang="en-GB" altLang="en-US" sz="2000" b="1" smtClean="0">
                <a:solidFill>
                  <a:schemeClr val="tx2"/>
                </a:solidFill>
              </a:rPr>
              <a:t> </a:t>
            </a:r>
            <a:r>
              <a:rPr lang="en-GB" altLang="en-US" sz="2000" smtClean="0"/>
              <a:t>the largest proportion of households in the </a:t>
            </a:r>
            <a:r>
              <a:rPr lang="en-GB" altLang="en-US" sz="2000" b="1" smtClean="0">
                <a:solidFill>
                  <a:schemeClr val="tx2"/>
                </a:solidFill>
              </a:rPr>
              <a:t>wealthiest </a:t>
            </a:r>
            <a:r>
              <a:rPr lang="en-GB" altLang="en-US" sz="2000" smtClean="0"/>
              <a:t>quintile.</a:t>
            </a:r>
          </a:p>
        </p:txBody>
      </p:sp>
      <p:sp>
        <p:nvSpPr>
          <p:cNvPr id="4" name="Rectangle 4"/>
          <p:cNvSpPr txBox="1">
            <a:spLocks noChangeArrowheads="1"/>
          </p:cNvSpPr>
          <p:nvPr/>
        </p:nvSpPr>
        <p:spPr>
          <a:xfrm>
            <a:off x="190500" y="1806575"/>
            <a:ext cx="8953500" cy="2263775"/>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3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70000"/>
              </a:lnSpc>
              <a:buFontTx/>
              <a:buNone/>
              <a:defRPr/>
            </a:pPr>
            <a:r>
              <a:rPr lang="en-US" sz="2800" dirty="0" smtClean="0"/>
              <a:t>		</a:t>
            </a:r>
            <a:r>
              <a:rPr lang="en-US" sz="2400" dirty="0" smtClean="0">
                <a:solidFill>
                  <a:srgbClr val="0070C0"/>
                </a:solidFill>
              </a:rPr>
              <a:t>         	         </a:t>
            </a:r>
            <a:r>
              <a:rPr lang="en-US" sz="2300" b="1" dirty="0" smtClean="0"/>
              <a:t>Lowest	   2</a:t>
            </a:r>
            <a:r>
              <a:rPr lang="en-US" sz="2300" b="1" baseline="30000" dirty="0" smtClean="0"/>
              <a:t>nd</a:t>
            </a:r>
            <a:r>
              <a:rPr lang="en-US" sz="2300" b="1" dirty="0" smtClean="0"/>
              <a:t>	     Middle</a:t>
            </a:r>
            <a:r>
              <a:rPr lang="en-US" sz="2300" b="1" dirty="0"/>
              <a:t> </a:t>
            </a:r>
            <a:r>
              <a:rPr lang="en-US" sz="2300" b="1" dirty="0" smtClean="0"/>
              <a:t>         4</a:t>
            </a:r>
            <a:r>
              <a:rPr lang="en-US" sz="2300" b="1" baseline="30000" dirty="0" smtClean="0"/>
              <a:t>th</a:t>
            </a:r>
            <a:r>
              <a:rPr lang="en-US" sz="2300" b="1" dirty="0" smtClean="0"/>
              <a:t>	  Highest</a:t>
            </a:r>
          </a:p>
          <a:p>
            <a:pPr>
              <a:lnSpc>
                <a:spcPct val="20000"/>
              </a:lnSpc>
              <a:buFontTx/>
              <a:buNone/>
              <a:defRPr/>
            </a:pPr>
            <a:r>
              <a:rPr lang="en-US" sz="2300" b="1" dirty="0" smtClean="0">
                <a:solidFill>
                  <a:srgbClr val="A50021"/>
                </a:solidFill>
              </a:rPr>
              <a:t> </a:t>
            </a:r>
          </a:p>
          <a:p>
            <a:pPr>
              <a:lnSpc>
                <a:spcPct val="110000"/>
              </a:lnSpc>
              <a:buFontTx/>
              <a:buNone/>
              <a:defRPr/>
            </a:pPr>
            <a:r>
              <a:rPr lang="en-US" sz="2400" b="1" dirty="0" smtClean="0">
                <a:solidFill>
                  <a:schemeClr val="accent2"/>
                </a:solidFill>
              </a:rPr>
              <a:t>Urban Mainland	5%	    2%	         </a:t>
            </a:r>
            <a:r>
              <a:rPr lang="en-US" sz="2400" b="1" dirty="0">
                <a:solidFill>
                  <a:schemeClr val="accent2"/>
                </a:solidFill>
              </a:rPr>
              <a:t>5</a:t>
            </a:r>
            <a:r>
              <a:rPr lang="en-US" sz="2400" b="1" dirty="0" smtClean="0">
                <a:solidFill>
                  <a:schemeClr val="accent2"/>
                </a:solidFill>
              </a:rPr>
              <a:t>%   	30%	   58%</a:t>
            </a:r>
          </a:p>
          <a:p>
            <a:pPr>
              <a:lnSpc>
                <a:spcPct val="110000"/>
              </a:lnSpc>
              <a:buFontTx/>
              <a:buNone/>
              <a:defRPr/>
            </a:pPr>
            <a:r>
              <a:rPr lang="en-US" sz="2400" b="1" dirty="0" smtClean="0">
                <a:solidFill>
                  <a:schemeClr val="accent6"/>
                </a:solidFill>
              </a:rPr>
              <a:t>Rural Mainland	27%	   28%	        26%	15%	     3%</a:t>
            </a:r>
          </a:p>
          <a:p>
            <a:pPr>
              <a:lnSpc>
                <a:spcPct val="110000"/>
              </a:lnSpc>
              <a:buFontTx/>
              <a:buNone/>
              <a:defRPr/>
            </a:pPr>
            <a:r>
              <a:rPr lang="en-US" sz="2400" b="1" dirty="0" smtClean="0">
                <a:solidFill>
                  <a:schemeClr val="bg2"/>
                </a:solidFill>
              </a:rPr>
              <a:t>Zanzibar		1%	   6%	        14%           32%	    47%	</a:t>
            </a:r>
          </a:p>
          <a:p>
            <a:pPr>
              <a:lnSpc>
                <a:spcPct val="110000"/>
              </a:lnSpc>
              <a:buFontTx/>
              <a:buNone/>
              <a:defRPr/>
            </a:pPr>
            <a:endParaRPr lang="en-US" sz="2400" b="1" dirty="0" smtClean="0">
              <a:solidFill>
                <a:schemeClr val="accent3"/>
              </a:solidFill>
            </a:endParaRPr>
          </a:p>
          <a:p>
            <a:pPr>
              <a:lnSpc>
                <a:spcPct val="110000"/>
              </a:lnSpc>
              <a:buFontTx/>
              <a:buNone/>
              <a:defRPr/>
            </a:pPr>
            <a:endParaRPr lang="en-US" sz="2400" b="1" dirty="0" smtClean="0">
              <a:solidFill>
                <a:schemeClr val="accent3">
                  <a:lumMod val="75000"/>
                </a:schemeClr>
              </a:solidFill>
            </a:endParaRPr>
          </a:p>
          <a:p>
            <a:pPr>
              <a:lnSpc>
                <a:spcPct val="110000"/>
              </a:lnSpc>
              <a:buFontTx/>
              <a:buNone/>
              <a:defRPr/>
            </a:pPr>
            <a:endParaRPr lang="en-US" sz="2400" b="1" dirty="0" smtClean="0">
              <a:solidFill>
                <a:schemeClr val="accent3"/>
              </a:solidFill>
            </a:endParaRPr>
          </a:p>
        </p:txBody>
      </p:sp>
      <p:cxnSp>
        <p:nvCxnSpPr>
          <p:cNvPr id="5" name="Straight Connector 4"/>
          <p:cNvCxnSpPr/>
          <p:nvPr/>
        </p:nvCxnSpPr>
        <p:spPr>
          <a:xfrm>
            <a:off x="2547938" y="2300288"/>
            <a:ext cx="6400800" cy="1587"/>
          </a:xfrm>
          <a:prstGeom prst="line">
            <a:avLst/>
          </a:prstGeom>
        </p:spPr>
        <p:style>
          <a:lnRef idx="1">
            <a:schemeClr val="dk1"/>
          </a:lnRef>
          <a:fillRef idx="0">
            <a:schemeClr val="dk1"/>
          </a:fillRef>
          <a:effectRef idx="0">
            <a:schemeClr val="dk1"/>
          </a:effectRef>
          <a:fontRef idx="minor">
            <a:schemeClr val="tx1"/>
          </a:fontRef>
        </p:style>
      </p:cxn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r>
              <a:rPr lang="en-US" altLang="en-US" smtClean="0"/>
              <a:t>Health Expenditures</a:t>
            </a:r>
          </a:p>
        </p:txBody>
      </p:sp>
      <p:sp>
        <p:nvSpPr>
          <p:cNvPr id="48131" name="Content Placeholder 2"/>
          <p:cNvSpPr>
            <a:spLocks noGrp="1"/>
          </p:cNvSpPr>
          <p:nvPr>
            <p:ph idx="1"/>
          </p:nvPr>
        </p:nvSpPr>
        <p:spPr>
          <a:xfrm>
            <a:off x="617538" y="1414463"/>
            <a:ext cx="7886700" cy="5443537"/>
          </a:xfrm>
        </p:spPr>
        <p:txBody>
          <a:bodyPr/>
          <a:lstStyle/>
          <a:p>
            <a:pPr marL="0" indent="0" algn="ctr">
              <a:lnSpc>
                <a:spcPct val="120000"/>
              </a:lnSpc>
              <a:spcBef>
                <a:spcPct val="0"/>
              </a:spcBef>
              <a:spcAft>
                <a:spcPts val="600"/>
              </a:spcAft>
              <a:buFont typeface="Arial" panose="020B0604020202020204" pitchFamily="34" charset="0"/>
              <a:buNone/>
            </a:pPr>
            <a:r>
              <a:rPr lang="en-GB" altLang="en-US" smtClean="0"/>
              <a:t>The total annual health-related expenditure per household is </a:t>
            </a:r>
          </a:p>
          <a:p>
            <a:pPr marL="0" indent="0" algn="ctr">
              <a:lnSpc>
                <a:spcPct val="120000"/>
              </a:lnSpc>
              <a:spcBef>
                <a:spcPct val="0"/>
              </a:spcBef>
              <a:spcAft>
                <a:spcPts val="600"/>
              </a:spcAft>
              <a:buFont typeface="Arial" panose="020B0604020202020204" pitchFamily="34" charset="0"/>
              <a:buNone/>
            </a:pPr>
            <a:r>
              <a:rPr lang="en-GB" altLang="en-US" sz="8800" b="1" smtClean="0">
                <a:solidFill>
                  <a:schemeClr val="tx2"/>
                </a:solidFill>
              </a:rPr>
              <a:t>48,332 TZS</a:t>
            </a:r>
            <a:r>
              <a:rPr lang="en-GB" altLang="en-US" smtClean="0"/>
              <a:t>.</a:t>
            </a: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Content Placeholder 2"/>
          <p:cNvSpPr txBox="1">
            <a:spLocks/>
          </p:cNvSpPr>
          <p:nvPr/>
        </p:nvSpPr>
        <p:spPr bwMode="auto">
          <a:xfrm>
            <a:off x="0" y="1058863"/>
            <a:ext cx="4452938" cy="535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Household Characteristics</a:t>
            </a:r>
          </a:p>
          <a:p>
            <a:pPr lvl="1" eaLnBrk="1" hangingPunct="1">
              <a:lnSpc>
                <a:spcPct val="110000"/>
              </a:lnSpc>
              <a:spcBef>
                <a:spcPct val="0"/>
              </a:spcBef>
              <a:spcAft>
                <a:spcPts val="600"/>
              </a:spcAft>
              <a:buClr>
                <a:schemeClr val="tx1"/>
              </a:buClr>
            </a:pPr>
            <a:r>
              <a:rPr lang="en-GB" altLang="en-US" sz="2400"/>
              <a:t>Water and sanitation</a:t>
            </a:r>
          </a:p>
          <a:p>
            <a:pPr lvl="1" eaLnBrk="1" hangingPunct="1">
              <a:lnSpc>
                <a:spcPct val="110000"/>
              </a:lnSpc>
              <a:spcBef>
                <a:spcPct val="0"/>
              </a:spcBef>
              <a:spcAft>
                <a:spcPts val="600"/>
              </a:spcAft>
              <a:buClr>
                <a:schemeClr val="tx1"/>
              </a:buClr>
            </a:pPr>
            <a:r>
              <a:rPr lang="en-GB" altLang="en-US" sz="2400"/>
              <a:t>Electricity</a:t>
            </a:r>
          </a:p>
          <a:p>
            <a:pPr lvl="1" eaLnBrk="1" hangingPunct="1">
              <a:lnSpc>
                <a:spcPct val="110000"/>
              </a:lnSpc>
              <a:spcBef>
                <a:spcPct val="0"/>
              </a:spcBef>
              <a:spcAft>
                <a:spcPts val="600"/>
              </a:spcAft>
              <a:buClr>
                <a:schemeClr val="tx1"/>
              </a:buClr>
            </a:pPr>
            <a:r>
              <a:rPr lang="en-GB" altLang="en-US" sz="2400"/>
              <a:t>Ownership of goods</a:t>
            </a:r>
          </a:p>
          <a:p>
            <a:pPr lvl="1" eaLnBrk="1" hangingPunct="1">
              <a:lnSpc>
                <a:spcPct val="110000"/>
              </a:lnSpc>
              <a:spcBef>
                <a:spcPct val="0"/>
              </a:spcBef>
              <a:spcAft>
                <a:spcPts val="600"/>
              </a:spcAft>
              <a:buClr>
                <a:schemeClr val="tx1"/>
              </a:buClr>
            </a:pPr>
            <a:r>
              <a:rPr lang="en-GB" altLang="en-US" sz="2400"/>
              <a:t>Wealth</a:t>
            </a:r>
          </a:p>
          <a:p>
            <a:pPr eaLnBrk="1" hangingPunct="1">
              <a:lnSpc>
                <a:spcPct val="110000"/>
              </a:lnSpc>
              <a:spcBef>
                <a:spcPct val="0"/>
              </a:spcBef>
              <a:spcAft>
                <a:spcPts val="600"/>
              </a:spcAft>
              <a:buClr>
                <a:schemeClr val="tx1"/>
              </a:buClr>
            </a:pPr>
            <a:r>
              <a:rPr lang="en-GB" altLang="en-US" sz="2800" b="1">
                <a:solidFill>
                  <a:schemeClr val="tx2"/>
                </a:solidFill>
              </a:rPr>
              <a:t>Respondent Characteristics</a:t>
            </a:r>
          </a:p>
          <a:p>
            <a:pPr lvl="1" eaLnBrk="1" hangingPunct="1">
              <a:lnSpc>
                <a:spcPct val="110000"/>
              </a:lnSpc>
              <a:spcBef>
                <a:spcPct val="0"/>
              </a:spcBef>
              <a:spcAft>
                <a:spcPts val="600"/>
              </a:spcAft>
              <a:buClr>
                <a:schemeClr val="tx1"/>
              </a:buClr>
            </a:pPr>
            <a:r>
              <a:rPr lang="en-GB" altLang="en-US" sz="2400" b="1">
                <a:solidFill>
                  <a:schemeClr val="tx2"/>
                </a:solidFill>
              </a:rPr>
              <a:t>Education</a:t>
            </a:r>
          </a:p>
          <a:p>
            <a:pPr lvl="1" eaLnBrk="1" hangingPunct="1">
              <a:lnSpc>
                <a:spcPct val="110000"/>
              </a:lnSpc>
              <a:spcBef>
                <a:spcPct val="0"/>
              </a:spcBef>
              <a:spcAft>
                <a:spcPts val="600"/>
              </a:spcAft>
              <a:buClr>
                <a:schemeClr val="tx1"/>
              </a:buClr>
            </a:pPr>
            <a:r>
              <a:rPr lang="en-GB" altLang="en-US" sz="2400" b="1">
                <a:solidFill>
                  <a:schemeClr val="tx2"/>
                </a:solidFill>
              </a:rPr>
              <a:t>Mass media</a:t>
            </a:r>
          </a:p>
          <a:p>
            <a:pPr lvl="1" eaLnBrk="1" hangingPunct="1">
              <a:lnSpc>
                <a:spcPct val="110000"/>
              </a:lnSpc>
              <a:spcBef>
                <a:spcPct val="0"/>
              </a:spcBef>
              <a:spcAft>
                <a:spcPts val="600"/>
              </a:spcAft>
              <a:buClr>
                <a:schemeClr val="tx1"/>
              </a:buClr>
            </a:pPr>
            <a:r>
              <a:rPr lang="en-GB" altLang="en-US" sz="2400" b="1">
                <a:solidFill>
                  <a:schemeClr val="tx2"/>
                </a:solidFill>
              </a:rPr>
              <a:t>Employment and occupation</a:t>
            </a: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2">
            <a:alpha val="5882"/>
          </a:schemeClr>
        </a:solidFill>
        <a:effectLst/>
      </p:bgPr>
    </p:bg>
    <p:spTree>
      <p:nvGrpSpPr>
        <p:cNvPr id="1" name=""/>
        <p:cNvGrpSpPr/>
        <p:nvPr/>
      </p:nvGrpSpPr>
      <p:grpSpPr>
        <a:xfrm>
          <a:off x="0" y="0"/>
          <a:ext cx="0" cy="0"/>
          <a:chOff x="0" y="0"/>
          <a:chExt cx="0" cy="0"/>
        </a:xfrm>
      </p:grpSpPr>
      <p:sp>
        <p:nvSpPr>
          <p:cNvPr id="52226" name="Title 1"/>
          <p:cNvSpPr>
            <a:spLocks noGrp="1"/>
          </p:cNvSpPr>
          <p:nvPr>
            <p:ph type="title"/>
          </p:nvPr>
        </p:nvSpPr>
        <p:spPr/>
        <p:txBody>
          <a:bodyPr/>
          <a:lstStyle/>
          <a:p>
            <a:pPr eaLnBrk="1" hangingPunct="1"/>
            <a:r>
              <a:rPr lang="en-US" altLang="en-US" smtClean="0"/>
              <a:t>Education of Respondents</a:t>
            </a:r>
          </a:p>
        </p:txBody>
      </p:sp>
      <p:graphicFrame>
        <p:nvGraphicFramePr>
          <p:cNvPr id="52227" name="Content Placeholder 10"/>
          <p:cNvGraphicFramePr>
            <a:graphicFrameLocks noGrp="1"/>
          </p:cNvGraphicFramePr>
          <p:nvPr>
            <p:ph idx="1"/>
          </p:nvPr>
        </p:nvGraphicFramePr>
        <p:xfrm>
          <a:off x="419100" y="1792288"/>
          <a:ext cx="8331200" cy="5076825"/>
        </p:xfrm>
        <a:graphic>
          <a:graphicData uri="http://schemas.openxmlformats.org/presentationml/2006/ole">
            <mc:AlternateContent xmlns:mc="http://schemas.openxmlformats.org/markup-compatibility/2006">
              <mc:Choice xmlns:v="urn:schemas-microsoft-com:vml" Requires="v">
                <p:oleObj spid="_x0000_s52234" name="Chart" r:id="rId4" imgW="8340051" imgH="5078408" progId="Excel.Chart.8">
                  <p:embed/>
                </p:oleObj>
              </mc:Choice>
              <mc:Fallback>
                <p:oleObj name="Chart" r:id="rId4" imgW="8340051" imgH="5078408"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100" y="1792288"/>
                        <a:ext cx="8331200" cy="5076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2228" name="TextBox 11"/>
          <p:cNvSpPr txBox="1">
            <a:spLocks noChangeArrowheads="1"/>
          </p:cNvSpPr>
          <p:nvPr/>
        </p:nvSpPr>
        <p:spPr bwMode="auto">
          <a:xfrm>
            <a:off x="0" y="1393825"/>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women and men age 15-49</a:t>
            </a: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p:txBody>
          <a:bodyPr/>
          <a:lstStyle/>
          <a:p>
            <a:r>
              <a:rPr lang="en-US" altLang="en-US" smtClean="0"/>
              <a:t>Literacy</a:t>
            </a:r>
          </a:p>
        </p:txBody>
      </p:sp>
      <p:graphicFrame>
        <p:nvGraphicFramePr>
          <p:cNvPr id="54275" name="Content Placeholder 10"/>
          <p:cNvGraphicFramePr>
            <a:graphicFrameLocks noGrp="1"/>
          </p:cNvGraphicFramePr>
          <p:nvPr>
            <p:ph idx="1"/>
          </p:nvPr>
        </p:nvGraphicFramePr>
        <p:xfrm>
          <a:off x="419100" y="1422400"/>
          <a:ext cx="8343900" cy="5486400"/>
        </p:xfrm>
        <a:graphic>
          <a:graphicData uri="http://schemas.openxmlformats.org/presentationml/2006/ole">
            <mc:AlternateContent xmlns:mc="http://schemas.openxmlformats.org/markup-compatibility/2006">
              <mc:Choice xmlns:v="urn:schemas-microsoft-com:vml" Requires="v">
                <p:oleObj spid="_x0000_s54282" name="Chart" r:id="rId4" imgW="8352244" imgH="5492972" progId="Excel.Chart.8">
                  <p:embed/>
                </p:oleObj>
              </mc:Choice>
              <mc:Fallback>
                <p:oleObj name="Chart" r:id="rId4" imgW="8352244" imgH="5492972"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100" y="1422400"/>
                        <a:ext cx="83439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092200"/>
            <a:ext cx="9144000" cy="381000"/>
          </a:xfrm>
          <a:prstGeom prst="rect">
            <a:avLst/>
          </a:prstGeom>
          <a:noFill/>
        </p:spPr>
        <p:txBody>
          <a:bodyPr>
            <a:spAutoFit/>
          </a:bodyPr>
          <a:lstStyle/>
          <a:p>
            <a:pPr algn="ctr">
              <a:defRPr/>
            </a:pPr>
            <a:r>
              <a:rPr lang="en-US" i="1" dirty="0">
                <a:latin typeface="+mn-lt"/>
              </a:rPr>
              <a:t>Percent of women and men age 15-49 who are literate</a:t>
            </a:r>
          </a:p>
        </p:txBody>
      </p:sp>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p:txBody>
          <a:bodyPr/>
          <a:lstStyle/>
          <a:p>
            <a:pPr eaLnBrk="1" hangingPunct="1"/>
            <a:r>
              <a:rPr lang="en-US" altLang="en-US" smtClean="0"/>
              <a:t>Exposure to Mass Media</a:t>
            </a:r>
          </a:p>
        </p:txBody>
      </p:sp>
      <p:graphicFrame>
        <p:nvGraphicFramePr>
          <p:cNvPr id="56323" name="Content Placeholder 10"/>
          <p:cNvGraphicFramePr>
            <a:graphicFrameLocks noGrp="1"/>
          </p:cNvGraphicFramePr>
          <p:nvPr>
            <p:ph idx="1"/>
          </p:nvPr>
        </p:nvGraphicFramePr>
        <p:xfrm>
          <a:off x="406400" y="1490663"/>
          <a:ext cx="8343900" cy="5418137"/>
        </p:xfrm>
        <a:graphic>
          <a:graphicData uri="http://schemas.openxmlformats.org/presentationml/2006/ole">
            <mc:AlternateContent xmlns:mc="http://schemas.openxmlformats.org/markup-compatibility/2006">
              <mc:Choice xmlns:v="urn:schemas-microsoft-com:vml" Requires="v">
                <p:oleObj spid="_x0000_s56330" name="Chart" r:id="rId4" imgW="8352244" imgH="5425910" progId="Excel.Chart.8">
                  <p:embed/>
                </p:oleObj>
              </mc:Choice>
              <mc:Fallback>
                <p:oleObj name="Chart" r:id="rId4" imgW="8352244" imgH="542591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490663"/>
                        <a:ext cx="8343900" cy="541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56324" name="TextBox 11"/>
          <p:cNvSpPr txBox="1">
            <a:spLocks noChangeArrowheads="1"/>
          </p:cNvSpPr>
          <p:nvPr/>
        </p:nvSpPr>
        <p:spPr bwMode="auto">
          <a:xfrm>
            <a:off x="0" y="1160463"/>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women and men age 15-49 with access to media at least once a week</a:t>
            </a: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p>
        </p:txBody>
      </p:sp>
      <p:sp>
        <p:nvSpPr>
          <p:cNvPr id="9219" name="Content Placeholder 1"/>
          <p:cNvSpPr>
            <a:spLocks noGrp="1"/>
          </p:cNvSpPr>
          <p:nvPr>
            <p:ph idx="1"/>
          </p:nvPr>
        </p:nvSpPr>
        <p:spPr>
          <a:xfrm>
            <a:off x="241300" y="1098550"/>
            <a:ext cx="8674100" cy="3722688"/>
          </a:xfrm>
        </p:spPr>
        <p:txBody>
          <a:bodyPr/>
          <a:lstStyle/>
          <a:p>
            <a:pPr marL="0" indent="0" algn="ctr">
              <a:buFont typeface="Arial" panose="020B0604020202020204" pitchFamily="34" charset="0"/>
              <a:buNone/>
            </a:pPr>
            <a:r>
              <a:rPr lang="en-GB" altLang="en-US" sz="2200" dirty="0" smtClean="0"/>
              <a:t>The 2015-16 Tanzania Demographic and Health Survey and Malaria Indicator Survey (2015-16 TDHS-MIS) was implemented by the National Bureau of Statistics (NBS) and Office of the Chief Government Statistician (OCGS), Zanzibar, in collaboration with the Ministry of Health, Community Development, Gender, Elderly and Children, Mainland, and the Ministry of Health, Zanzibar. ICF provided technical assistance. The 2015-16 TDHS-MIS is part of the worldwide DHS Program, which assists countries in the collection of data to monitor and evaluate population, health, and nutrition programs. The survey was funded by the Government of Tanzania; United States Agency for International Development (USAID); Global Affairs Canada; Irish Aid; United Nations Children’s Fund (UNICEF); and United Nations Population Fund (UNFPA).</a:t>
            </a:r>
            <a:endParaRPr lang="en-US" altLang="en-US" sz="2200" dirty="0" smtClean="0"/>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266" y="4785916"/>
            <a:ext cx="9144000" cy="2107406"/>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86404"/>
            <a:ext cx="9144000" cy="973336"/>
          </a:xfrm>
          <a:prstGeom prst="rect">
            <a:avLst/>
          </a:prstGeom>
        </p:spPr>
      </p:pic>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p:cNvSpPr>
            <a:spLocks noGrp="1"/>
          </p:cNvSpPr>
          <p:nvPr>
            <p:ph type="title"/>
          </p:nvPr>
        </p:nvSpPr>
        <p:spPr/>
        <p:txBody>
          <a:bodyPr/>
          <a:lstStyle/>
          <a:p>
            <a:r>
              <a:rPr lang="en-US" altLang="en-US" smtClean="0"/>
              <a:t>Employment</a:t>
            </a:r>
          </a:p>
        </p:txBody>
      </p:sp>
      <p:graphicFrame>
        <p:nvGraphicFramePr>
          <p:cNvPr id="58371" name="Content Placeholder 10"/>
          <p:cNvGraphicFramePr>
            <a:graphicFrameLocks noGrp="1"/>
          </p:cNvGraphicFramePr>
          <p:nvPr>
            <p:ph idx="1"/>
          </p:nvPr>
        </p:nvGraphicFramePr>
        <p:xfrm>
          <a:off x="431800" y="1490663"/>
          <a:ext cx="8343900" cy="5418137"/>
        </p:xfrm>
        <a:graphic>
          <a:graphicData uri="http://schemas.openxmlformats.org/presentationml/2006/ole">
            <mc:AlternateContent xmlns:mc="http://schemas.openxmlformats.org/markup-compatibility/2006">
              <mc:Choice xmlns:v="urn:schemas-microsoft-com:vml" Requires="v">
                <p:oleObj spid="_x0000_s58378" name="Chart" r:id="rId4" imgW="8352244" imgH="5425910" progId="Excel.Chart.8">
                  <p:embed/>
                </p:oleObj>
              </mc:Choice>
              <mc:Fallback>
                <p:oleObj name="Chart" r:id="rId4" imgW="8352244" imgH="542591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800" y="1490663"/>
                        <a:ext cx="8343900" cy="541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160463"/>
            <a:ext cx="9144000" cy="381000"/>
          </a:xfrm>
          <a:prstGeom prst="rect">
            <a:avLst/>
          </a:prstGeom>
          <a:noFill/>
        </p:spPr>
        <p:txBody>
          <a:bodyPr>
            <a:spAutoFit/>
          </a:bodyPr>
          <a:lstStyle/>
          <a:p>
            <a:pPr algn="ctr">
              <a:defRPr/>
            </a:pPr>
            <a:r>
              <a:rPr lang="en-US" i="1" dirty="0">
                <a:latin typeface="+mn-lt"/>
              </a:rPr>
              <a:t>Percent of women and men age 15-49 </a:t>
            </a:r>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itle 1"/>
          <p:cNvSpPr>
            <a:spLocks noGrp="1"/>
          </p:cNvSpPr>
          <p:nvPr>
            <p:ph type="title"/>
          </p:nvPr>
        </p:nvSpPr>
        <p:spPr/>
        <p:txBody>
          <a:bodyPr/>
          <a:lstStyle/>
          <a:p>
            <a:r>
              <a:rPr lang="en-US" altLang="en-US" smtClean="0"/>
              <a:t>Occupation</a:t>
            </a:r>
          </a:p>
        </p:txBody>
      </p:sp>
      <p:graphicFrame>
        <p:nvGraphicFramePr>
          <p:cNvPr id="60419" name="Content Placeholder 10"/>
          <p:cNvGraphicFramePr>
            <a:graphicFrameLocks noGrp="1"/>
          </p:cNvGraphicFramePr>
          <p:nvPr>
            <p:ph idx="1"/>
          </p:nvPr>
        </p:nvGraphicFramePr>
        <p:xfrm>
          <a:off x="-50800" y="1524000"/>
          <a:ext cx="9245600" cy="5384800"/>
        </p:xfrm>
        <a:graphic>
          <a:graphicData uri="http://schemas.openxmlformats.org/presentationml/2006/ole">
            <mc:AlternateContent xmlns:mc="http://schemas.openxmlformats.org/markup-compatibility/2006">
              <mc:Choice xmlns:v="urn:schemas-microsoft-com:vml" Requires="v">
                <p:oleObj spid="_x0000_s60426" name="Chart" r:id="rId4" imgW="9254530" imgH="5389331" progId="Excel.Chart.8">
                  <p:embed/>
                </p:oleObj>
              </mc:Choice>
              <mc:Fallback>
                <p:oleObj name="Chart" r:id="rId4" imgW="9254530" imgH="538933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24000"/>
                        <a:ext cx="9245600" cy="538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0420" name="TextBox 11"/>
          <p:cNvSpPr txBox="1">
            <a:spLocks noChangeArrowheads="1"/>
          </p:cNvSpPr>
          <p:nvPr/>
        </p:nvSpPr>
        <p:spPr bwMode="auto">
          <a:xfrm>
            <a:off x="0" y="1050925"/>
            <a:ext cx="9144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women and men age 15-49 employed in the 12 months preceding the survey by occupation  </a:t>
            </a: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Title 1"/>
          <p:cNvSpPr>
            <a:spLocks noGrp="1"/>
          </p:cNvSpPr>
          <p:nvPr>
            <p:ph type="title"/>
          </p:nvPr>
        </p:nvSpPr>
        <p:spPr/>
        <p:txBody>
          <a:bodyPr/>
          <a:lstStyle/>
          <a:p>
            <a:pPr eaLnBrk="1" hangingPunct="1"/>
            <a:r>
              <a:rPr lang="en-US" altLang="en-US" smtClean="0"/>
              <a:t>Tobacco Use</a:t>
            </a:r>
          </a:p>
        </p:txBody>
      </p:sp>
      <p:graphicFrame>
        <p:nvGraphicFramePr>
          <p:cNvPr id="62467" name="Content Placeholder 10"/>
          <p:cNvGraphicFramePr>
            <a:graphicFrameLocks noGrp="1"/>
          </p:cNvGraphicFramePr>
          <p:nvPr>
            <p:ph idx="1"/>
          </p:nvPr>
        </p:nvGraphicFramePr>
        <p:xfrm>
          <a:off x="577850" y="1490663"/>
          <a:ext cx="7988300" cy="5418137"/>
        </p:xfrm>
        <a:graphic>
          <a:graphicData uri="http://schemas.openxmlformats.org/presentationml/2006/ole">
            <mc:AlternateContent xmlns:mc="http://schemas.openxmlformats.org/markup-compatibility/2006">
              <mc:Choice xmlns:v="urn:schemas-microsoft-com:vml" Requires="v">
                <p:oleObj spid="_x0000_s62474" name="Chart" r:id="rId4" imgW="7998645" imgH="5425910" progId="Excel.Chart.8">
                  <p:embed/>
                </p:oleObj>
              </mc:Choice>
              <mc:Fallback>
                <p:oleObj name="Chart" r:id="rId4" imgW="7998645" imgH="542591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490663"/>
                        <a:ext cx="7988300" cy="541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2468" name="TextBox 11"/>
          <p:cNvSpPr txBox="1">
            <a:spLocks noChangeArrowheads="1"/>
          </p:cNvSpPr>
          <p:nvPr/>
        </p:nvSpPr>
        <p:spPr bwMode="auto">
          <a:xfrm>
            <a:off x="0" y="1160463"/>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women and men age 15-49 </a:t>
            </a: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itle 1"/>
          <p:cNvSpPr>
            <a:spLocks noGrp="1"/>
          </p:cNvSpPr>
          <p:nvPr>
            <p:ph type="title"/>
          </p:nvPr>
        </p:nvSpPr>
        <p:spPr>
          <a:xfrm>
            <a:off x="628650" y="0"/>
            <a:ext cx="7886700" cy="1325563"/>
          </a:xfrm>
        </p:spPr>
        <p:txBody>
          <a:bodyPr/>
          <a:lstStyle/>
          <a:p>
            <a:r>
              <a:rPr lang="en-US" altLang="en-US" smtClean="0"/>
              <a:t>Key Findings</a:t>
            </a:r>
          </a:p>
        </p:txBody>
      </p:sp>
      <p:sp>
        <p:nvSpPr>
          <p:cNvPr id="3" name="Content Placeholder 2"/>
          <p:cNvSpPr>
            <a:spLocks noGrp="1"/>
          </p:cNvSpPr>
          <p:nvPr>
            <p:ph idx="1"/>
          </p:nvPr>
        </p:nvSpPr>
        <p:spPr>
          <a:xfrm>
            <a:off x="628650" y="1573213"/>
            <a:ext cx="7886700" cy="5284787"/>
          </a:xfrm>
        </p:spPr>
        <p:txBody>
          <a:bodyPr>
            <a:normAutofit fontScale="92500" lnSpcReduction="20000"/>
          </a:bodyPr>
          <a:lstStyle/>
          <a:p>
            <a:pPr>
              <a:lnSpc>
                <a:spcPct val="120000"/>
              </a:lnSpc>
              <a:spcBef>
                <a:spcPts val="0"/>
              </a:spcBef>
              <a:spcAft>
                <a:spcPts val="600"/>
              </a:spcAft>
              <a:buClr>
                <a:schemeClr val="tx1"/>
              </a:buClr>
              <a:defRPr/>
            </a:pPr>
            <a:r>
              <a:rPr lang="en-GB" b="1" dirty="0" smtClean="0">
                <a:solidFill>
                  <a:schemeClr val="tx2"/>
                </a:solidFill>
              </a:rPr>
              <a:t>61% </a:t>
            </a:r>
            <a:r>
              <a:rPr lang="en-GB" dirty="0"/>
              <a:t>of households have access to</a:t>
            </a:r>
            <a:r>
              <a:rPr lang="en-GB" dirty="0">
                <a:solidFill>
                  <a:schemeClr val="accent1"/>
                </a:solidFill>
              </a:rPr>
              <a:t> </a:t>
            </a:r>
            <a:r>
              <a:rPr lang="en-GB" b="1" dirty="0">
                <a:solidFill>
                  <a:schemeClr val="tx2"/>
                </a:solidFill>
              </a:rPr>
              <a:t>an improved source of drinking </a:t>
            </a:r>
            <a:r>
              <a:rPr lang="en-GB" b="1" dirty="0" smtClean="0">
                <a:solidFill>
                  <a:schemeClr val="tx2"/>
                </a:solidFill>
              </a:rPr>
              <a:t>water</a:t>
            </a:r>
            <a:r>
              <a:rPr lang="en-GB" dirty="0" smtClean="0"/>
              <a:t>. </a:t>
            </a:r>
          </a:p>
          <a:p>
            <a:pPr>
              <a:lnSpc>
                <a:spcPct val="120000"/>
              </a:lnSpc>
              <a:spcBef>
                <a:spcPts val="0"/>
              </a:spcBef>
              <a:spcAft>
                <a:spcPts val="600"/>
              </a:spcAft>
              <a:buClr>
                <a:schemeClr val="tx1"/>
              </a:buClr>
              <a:defRPr/>
            </a:pPr>
            <a:r>
              <a:rPr lang="en-GB" b="1" dirty="0" smtClean="0">
                <a:solidFill>
                  <a:schemeClr val="tx2"/>
                </a:solidFill>
              </a:rPr>
              <a:t>19% </a:t>
            </a:r>
            <a:r>
              <a:rPr lang="en-GB" dirty="0"/>
              <a:t>of households have </a:t>
            </a:r>
            <a:r>
              <a:rPr lang="en-GB" b="1" dirty="0">
                <a:solidFill>
                  <a:schemeClr val="tx2"/>
                </a:solidFill>
              </a:rPr>
              <a:t>an improved sanitation </a:t>
            </a:r>
            <a:r>
              <a:rPr lang="en-GB" dirty="0"/>
              <a:t>facility; </a:t>
            </a:r>
            <a:r>
              <a:rPr lang="en-GB" b="1" dirty="0" smtClean="0">
                <a:solidFill>
                  <a:schemeClr val="tx2"/>
                </a:solidFill>
              </a:rPr>
              <a:t>10% </a:t>
            </a:r>
            <a:r>
              <a:rPr lang="en-GB" dirty="0"/>
              <a:t>of households have </a:t>
            </a:r>
            <a:r>
              <a:rPr lang="en-GB" b="1" dirty="0">
                <a:solidFill>
                  <a:schemeClr val="tx2"/>
                </a:solidFill>
              </a:rPr>
              <a:t>no sanitation </a:t>
            </a:r>
            <a:r>
              <a:rPr lang="en-GB" b="1" dirty="0" smtClean="0">
                <a:solidFill>
                  <a:schemeClr val="tx2"/>
                </a:solidFill>
              </a:rPr>
              <a:t>facility</a:t>
            </a:r>
            <a:r>
              <a:rPr lang="en-GB" dirty="0"/>
              <a:t>.</a:t>
            </a:r>
          </a:p>
          <a:p>
            <a:pPr>
              <a:lnSpc>
                <a:spcPct val="120000"/>
              </a:lnSpc>
              <a:spcBef>
                <a:spcPts val="0"/>
              </a:spcBef>
              <a:spcAft>
                <a:spcPts val="600"/>
              </a:spcAft>
              <a:buClr>
                <a:schemeClr val="tx1"/>
              </a:buClr>
              <a:defRPr/>
            </a:pPr>
            <a:r>
              <a:rPr lang="en-GB" b="1" dirty="0" smtClean="0">
                <a:solidFill>
                  <a:schemeClr val="tx2"/>
                </a:solidFill>
              </a:rPr>
              <a:t>23% </a:t>
            </a:r>
            <a:r>
              <a:rPr lang="en-GB" dirty="0"/>
              <a:t>of households have </a:t>
            </a:r>
            <a:r>
              <a:rPr lang="en-GB" b="1" dirty="0" smtClean="0">
                <a:solidFill>
                  <a:schemeClr val="tx2"/>
                </a:solidFill>
              </a:rPr>
              <a:t>electricity</a:t>
            </a:r>
            <a:r>
              <a:rPr lang="en-GB" dirty="0"/>
              <a:t>.</a:t>
            </a:r>
          </a:p>
          <a:p>
            <a:pPr>
              <a:lnSpc>
                <a:spcPct val="120000"/>
              </a:lnSpc>
              <a:spcBef>
                <a:spcPts val="0"/>
              </a:spcBef>
              <a:spcAft>
                <a:spcPts val="600"/>
              </a:spcAft>
              <a:buClr>
                <a:schemeClr val="tx1"/>
              </a:buClr>
              <a:defRPr/>
            </a:pPr>
            <a:r>
              <a:rPr lang="en-GB" b="1" dirty="0" smtClean="0">
                <a:solidFill>
                  <a:schemeClr val="tx2"/>
                </a:solidFill>
              </a:rPr>
              <a:t>15% </a:t>
            </a:r>
            <a:r>
              <a:rPr lang="en-GB" dirty="0"/>
              <a:t>of women and</a:t>
            </a:r>
            <a:r>
              <a:rPr lang="en-GB" dirty="0">
                <a:solidFill>
                  <a:schemeClr val="tx2"/>
                </a:solidFill>
              </a:rPr>
              <a:t> </a:t>
            </a:r>
            <a:r>
              <a:rPr lang="en-GB" b="1" dirty="0">
                <a:solidFill>
                  <a:schemeClr val="tx2"/>
                </a:solidFill>
              </a:rPr>
              <a:t>8</a:t>
            </a:r>
            <a:r>
              <a:rPr lang="en-GB" b="1" dirty="0" smtClean="0">
                <a:solidFill>
                  <a:schemeClr val="tx2"/>
                </a:solidFill>
              </a:rPr>
              <a:t>%</a:t>
            </a:r>
            <a:r>
              <a:rPr lang="en-GB" dirty="0" smtClean="0">
                <a:solidFill>
                  <a:schemeClr val="tx2"/>
                </a:solidFill>
              </a:rPr>
              <a:t> </a:t>
            </a:r>
            <a:r>
              <a:rPr lang="en-GB" dirty="0"/>
              <a:t>of men have </a:t>
            </a:r>
            <a:r>
              <a:rPr lang="en-GB" b="1" dirty="0">
                <a:solidFill>
                  <a:schemeClr val="tx2"/>
                </a:solidFill>
              </a:rPr>
              <a:t>never attended </a:t>
            </a:r>
            <a:r>
              <a:rPr lang="en-GB" b="1" dirty="0" smtClean="0">
                <a:solidFill>
                  <a:schemeClr val="tx2"/>
                </a:solidFill>
              </a:rPr>
              <a:t>school</a:t>
            </a:r>
            <a:r>
              <a:rPr lang="en-GB" dirty="0"/>
              <a:t>.</a:t>
            </a:r>
          </a:p>
          <a:p>
            <a:pPr>
              <a:lnSpc>
                <a:spcPct val="120000"/>
              </a:lnSpc>
              <a:spcBef>
                <a:spcPts val="0"/>
              </a:spcBef>
              <a:spcAft>
                <a:spcPts val="600"/>
              </a:spcAft>
              <a:buClr>
                <a:schemeClr val="tx1"/>
              </a:buClr>
              <a:defRPr/>
            </a:pPr>
            <a:r>
              <a:rPr lang="en-GB" b="1" dirty="0" smtClean="0">
                <a:solidFill>
                  <a:schemeClr val="tx2"/>
                </a:solidFill>
              </a:rPr>
              <a:t>72% </a:t>
            </a:r>
            <a:r>
              <a:rPr lang="en-GB" dirty="0"/>
              <a:t>of women and </a:t>
            </a:r>
            <a:r>
              <a:rPr lang="en-GB" b="1" dirty="0" smtClean="0">
                <a:solidFill>
                  <a:schemeClr val="tx2"/>
                </a:solidFill>
              </a:rPr>
              <a:t>88%</a:t>
            </a:r>
            <a:r>
              <a:rPr lang="en-GB" dirty="0" smtClean="0">
                <a:solidFill>
                  <a:schemeClr val="tx2"/>
                </a:solidFill>
              </a:rPr>
              <a:t> </a:t>
            </a:r>
            <a:r>
              <a:rPr lang="en-GB" dirty="0"/>
              <a:t>of men </a:t>
            </a:r>
            <a:r>
              <a:rPr lang="en-GB" b="1" dirty="0">
                <a:solidFill>
                  <a:schemeClr val="tx2"/>
                </a:solidFill>
              </a:rPr>
              <a:t>worked in the past 7 </a:t>
            </a:r>
            <a:r>
              <a:rPr lang="en-GB" b="1" dirty="0" smtClean="0">
                <a:solidFill>
                  <a:schemeClr val="tx2"/>
                </a:solidFill>
              </a:rPr>
              <a:t>days</a:t>
            </a:r>
            <a:r>
              <a:rPr lang="en-GB" dirty="0" smtClean="0"/>
              <a:t>.</a:t>
            </a:r>
          </a:p>
          <a:p>
            <a:pPr marL="0" indent="0">
              <a:lnSpc>
                <a:spcPct val="120000"/>
              </a:lnSpc>
              <a:spcBef>
                <a:spcPts val="0"/>
              </a:spcBef>
              <a:spcAft>
                <a:spcPts val="600"/>
              </a:spcAft>
              <a:buClr>
                <a:schemeClr val="tx1"/>
              </a:buClr>
              <a:buFont typeface="Arial" panose="020B0604020202020204" pitchFamily="34" charset="0"/>
              <a:buNone/>
              <a:defRPr/>
            </a:pPr>
            <a:endParaRPr lang="en-GB" b="1" dirty="0">
              <a:solidFill>
                <a:schemeClr val="accent1"/>
              </a:solidFill>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TextBox 1"/>
          <p:cNvSpPr txBox="1">
            <a:spLocks noChangeArrowheads="1"/>
          </p:cNvSpPr>
          <p:nvPr/>
        </p:nvSpPr>
        <p:spPr bwMode="auto">
          <a:xfrm>
            <a:off x="0" y="269875"/>
            <a:ext cx="91440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Fertility</a:t>
            </a:r>
          </a:p>
        </p:txBody>
      </p:sp>
      <p:sp>
        <p:nvSpPr>
          <p:cNvPr id="66563" name="TextBox 2"/>
          <p:cNvSpPr txBox="1">
            <a:spLocks noChangeArrowheads="1"/>
          </p:cNvSpPr>
          <p:nvPr/>
        </p:nvSpPr>
        <p:spPr bwMode="auto">
          <a:xfrm>
            <a:off x="7015163" y="992188"/>
            <a:ext cx="2128837"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1" name="Content Placeholder 2"/>
          <p:cNvSpPr txBox="1">
            <a:spLocks/>
          </p:cNvSpPr>
          <p:nvPr/>
        </p:nvSpPr>
        <p:spPr bwMode="auto">
          <a:xfrm>
            <a:off x="252413" y="1865313"/>
            <a:ext cx="4452937" cy="337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b="1">
                <a:solidFill>
                  <a:schemeClr val="tx2"/>
                </a:solidFill>
              </a:rPr>
              <a:t>Levels, trends, and differentials</a:t>
            </a:r>
          </a:p>
          <a:p>
            <a:pPr eaLnBrk="1" hangingPunct="1">
              <a:lnSpc>
                <a:spcPct val="110000"/>
              </a:lnSpc>
              <a:spcBef>
                <a:spcPct val="0"/>
              </a:spcBef>
              <a:spcAft>
                <a:spcPts val="600"/>
              </a:spcAft>
              <a:buClr>
                <a:schemeClr val="tx1"/>
              </a:buClr>
            </a:pPr>
            <a:r>
              <a:rPr lang="en-GB" altLang="en-US" sz="2800"/>
              <a:t>Determinants of fertility</a:t>
            </a:r>
          </a:p>
          <a:p>
            <a:pPr eaLnBrk="1" hangingPunct="1">
              <a:lnSpc>
                <a:spcPct val="110000"/>
              </a:lnSpc>
              <a:spcBef>
                <a:spcPct val="0"/>
              </a:spcBef>
              <a:spcAft>
                <a:spcPts val="600"/>
              </a:spcAft>
              <a:buClr>
                <a:schemeClr val="tx1"/>
              </a:buClr>
            </a:pPr>
            <a:r>
              <a:rPr lang="en-GB" altLang="en-US" sz="2800"/>
              <a:t>Fertility preferences and ideal family size</a:t>
            </a: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5"/>
          <p:cNvSpPr>
            <a:spLocks noChangeArrowheads="1"/>
          </p:cNvSpPr>
          <p:nvPr/>
        </p:nvSpPr>
        <p:spPr bwMode="auto">
          <a:xfrm>
            <a:off x="914400" y="0"/>
            <a:ext cx="7315200"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40000">
                <a:solidFill>
                  <a:schemeClr val="tx2"/>
                </a:solidFill>
              </a:rPr>
              <a:t>5.2</a:t>
            </a:r>
          </a:p>
        </p:txBody>
      </p:sp>
      <p:sp>
        <p:nvSpPr>
          <p:cNvPr id="69635" name="Content Placeholder 2"/>
          <p:cNvSpPr>
            <a:spLocks noGrp="1"/>
          </p:cNvSpPr>
          <p:nvPr>
            <p:ph idx="1"/>
          </p:nvPr>
        </p:nvSpPr>
        <p:spPr>
          <a:xfrm>
            <a:off x="515938" y="1593850"/>
            <a:ext cx="8112125" cy="3317875"/>
          </a:xfrm>
        </p:spPr>
        <p:txBody>
          <a:bodyPr/>
          <a:lstStyle/>
          <a:p>
            <a:pPr marL="0" indent="0" algn="ctr">
              <a:lnSpc>
                <a:spcPct val="100000"/>
              </a:lnSpc>
              <a:spcBef>
                <a:spcPct val="0"/>
              </a:spcBef>
              <a:spcAft>
                <a:spcPts val="600"/>
              </a:spcAft>
              <a:buFont typeface="Arial" panose="020B0604020202020204" pitchFamily="34" charset="0"/>
              <a:buNone/>
            </a:pPr>
            <a:r>
              <a:rPr lang="en-GB" altLang="en-US" sz="4800" smtClean="0"/>
              <a:t>At current fertility levels, </a:t>
            </a:r>
            <a:br>
              <a:rPr lang="en-GB" altLang="en-US" sz="4800" smtClean="0"/>
            </a:br>
            <a:r>
              <a:rPr lang="en-GB" altLang="en-US" sz="4800" smtClean="0"/>
              <a:t>a woman in Tanzania will have </a:t>
            </a:r>
            <a:br>
              <a:rPr lang="en-GB" altLang="en-US" sz="4800" smtClean="0"/>
            </a:br>
            <a:r>
              <a:rPr lang="en-GB" altLang="en-US" sz="4800" smtClean="0"/>
              <a:t>an average of 5.2 children in her lifetime.</a:t>
            </a: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itle 1"/>
          <p:cNvSpPr>
            <a:spLocks noGrp="1"/>
          </p:cNvSpPr>
          <p:nvPr>
            <p:ph type="title"/>
          </p:nvPr>
        </p:nvSpPr>
        <p:spPr/>
        <p:txBody>
          <a:bodyPr/>
          <a:lstStyle/>
          <a:p>
            <a:r>
              <a:rPr lang="en-US" altLang="en-US" smtClean="0"/>
              <a:t>Fertility Differentials</a:t>
            </a:r>
          </a:p>
        </p:txBody>
      </p:sp>
      <p:graphicFrame>
        <p:nvGraphicFramePr>
          <p:cNvPr id="71683" name="Content Placeholder 10"/>
          <p:cNvGraphicFramePr>
            <a:graphicFrameLocks noGrp="1"/>
          </p:cNvGraphicFramePr>
          <p:nvPr>
            <p:ph idx="1"/>
          </p:nvPr>
        </p:nvGraphicFramePr>
        <p:xfrm>
          <a:off x="577850" y="1517650"/>
          <a:ext cx="7988300" cy="5391150"/>
        </p:xfrm>
        <a:graphic>
          <a:graphicData uri="http://schemas.openxmlformats.org/presentationml/2006/ole">
            <mc:AlternateContent xmlns:mc="http://schemas.openxmlformats.org/markup-compatibility/2006">
              <mc:Choice xmlns:v="urn:schemas-microsoft-com:vml" Requires="v">
                <p:oleObj spid="_x0000_s71690" name="Chart" r:id="rId4" imgW="7998645" imgH="5401524" progId="Excel.Chart.8">
                  <p:embed/>
                </p:oleObj>
              </mc:Choice>
              <mc:Fallback>
                <p:oleObj name="Chart" r:id="rId4" imgW="7998645" imgH="5401524"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17650"/>
                        <a:ext cx="7988300" cy="539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187450"/>
            <a:ext cx="9144000" cy="381000"/>
          </a:xfrm>
          <a:prstGeom prst="rect">
            <a:avLst/>
          </a:prstGeom>
          <a:noFill/>
        </p:spPr>
        <p:txBody>
          <a:bodyPr>
            <a:spAutoFit/>
          </a:bodyPr>
          <a:lstStyle/>
          <a:p>
            <a:pPr algn="ctr">
              <a:defRPr/>
            </a:pPr>
            <a:r>
              <a:rPr lang="en-US" i="1" dirty="0">
                <a:latin typeface="+mn-lt"/>
              </a:rPr>
              <a:t>Births per woman for the 3-year period before the survey</a:t>
            </a: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p:nvPr>
        </p:nvSpPr>
        <p:spPr/>
        <p:txBody>
          <a:bodyPr/>
          <a:lstStyle/>
          <a:p>
            <a:r>
              <a:rPr lang="en-US" altLang="en-US" smtClean="0"/>
              <a:t>Fertility by Education</a:t>
            </a:r>
          </a:p>
        </p:txBody>
      </p:sp>
      <p:graphicFrame>
        <p:nvGraphicFramePr>
          <p:cNvPr id="73731" name="Content Placeholder 10"/>
          <p:cNvGraphicFramePr>
            <a:graphicFrameLocks noGrp="1"/>
          </p:cNvGraphicFramePr>
          <p:nvPr>
            <p:ph idx="1"/>
          </p:nvPr>
        </p:nvGraphicFramePr>
        <p:xfrm>
          <a:off x="577850" y="1517650"/>
          <a:ext cx="7988300" cy="5391150"/>
        </p:xfrm>
        <a:graphic>
          <a:graphicData uri="http://schemas.openxmlformats.org/presentationml/2006/ole">
            <mc:AlternateContent xmlns:mc="http://schemas.openxmlformats.org/markup-compatibility/2006">
              <mc:Choice xmlns:v="urn:schemas-microsoft-com:vml" Requires="v">
                <p:oleObj spid="_x0000_s73738" name="Chart" r:id="rId4" imgW="7998645" imgH="5401524" progId="Excel.Chart.8">
                  <p:embed/>
                </p:oleObj>
              </mc:Choice>
              <mc:Fallback>
                <p:oleObj name="Chart" r:id="rId4" imgW="7998645" imgH="5401524"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17650"/>
                        <a:ext cx="7988300" cy="539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187450"/>
            <a:ext cx="9144000" cy="381000"/>
          </a:xfrm>
          <a:prstGeom prst="rect">
            <a:avLst/>
          </a:prstGeom>
          <a:noFill/>
        </p:spPr>
        <p:txBody>
          <a:bodyPr>
            <a:spAutoFit/>
          </a:bodyPr>
          <a:lstStyle/>
          <a:p>
            <a:pPr algn="ctr">
              <a:defRPr/>
            </a:pPr>
            <a:r>
              <a:rPr lang="en-US" i="1" dirty="0">
                <a:latin typeface="+mn-lt"/>
              </a:rPr>
              <a:t>Births per woman for the 3-year period before the survey</a:t>
            </a: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itle 1"/>
          <p:cNvSpPr>
            <a:spLocks noGrp="1"/>
          </p:cNvSpPr>
          <p:nvPr>
            <p:ph type="title"/>
          </p:nvPr>
        </p:nvSpPr>
        <p:spPr/>
        <p:txBody>
          <a:bodyPr/>
          <a:lstStyle/>
          <a:p>
            <a:r>
              <a:rPr lang="en-US" altLang="en-US" smtClean="0"/>
              <a:t>Fertility by Wealth</a:t>
            </a:r>
          </a:p>
        </p:txBody>
      </p:sp>
      <p:graphicFrame>
        <p:nvGraphicFramePr>
          <p:cNvPr id="75779" name="Content Placeholder 10"/>
          <p:cNvGraphicFramePr>
            <a:graphicFrameLocks noGrp="1"/>
          </p:cNvGraphicFramePr>
          <p:nvPr>
            <p:ph idx="1"/>
          </p:nvPr>
        </p:nvGraphicFramePr>
        <p:xfrm>
          <a:off x="577850" y="1517650"/>
          <a:ext cx="7988300" cy="4737100"/>
        </p:xfrm>
        <a:graphic>
          <a:graphicData uri="http://schemas.openxmlformats.org/presentationml/2006/ole">
            <mc:AlternateContent xmlns:mc="http://schemas.openxmlformats.org/markup-compatibility/2006">
              <mc:Choice xmlns:v="urn:schemas-microsoft-com:vml" Requires="v">
                <p:oleObj spid="_x0000_s75789" name="Chart" r:id="rId4" imgW="7998645" imgH="4749196" progId="Excel.Chart.8">
                  <p:embed/>
                </p:oleObj>
              </mc:Choice>
              <mc:Fallback>
                <p:oleObj name="Chart" r:id="rId4" imgW="7998645" imgH="4749196"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17650"/>
                        <a:ext cx="7988300" cy="473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 name="TextBox 11"/>
          <p:cNvSpPr txBox="1"/>
          <p:nvPr/>
        </p:nvSpPr>
        <p:spPr>
          <a:xfrm>
            <a:off x="0" y="1187450"/>
            <a:ext cx="9144000" cy="381000"/>
          </a:xfrm>
          <a:prstGeom prst="rect">
            <a:avLst/>
          </a:prstGeom>
          <a:noFill/>
        </p:spPr>
        <p:txBody>
          <a:bodyPr>
            <a:spAutoFit/>
          </a:bodyPr>
          <a:lstStyle/>
          <a:p>
            <a:pPr algn="ctr">
              <a:defRPr/>
            </a:pPr>
            <a:r>
              <a:rPr lang="en-US" i="1" dirty="0">
                <a:latin typeface="+mn-lt"/>
              </a:rPr>
              <a:t>Births per woman for the 3-year period before the survey</a:t>
            </a:r>
          </a:p>
        </p:txBody>
      </p:sp>
      <p:sp>
        <p:nvSpPr>
          <p:cNvPr id="75781" name="TextBox 5"/>
          <p:cNvSpPr txBox="1">
            <a:spLocks noChangeArrowheads="1"/>
          </p:cNvSpPr>
          <p:nvPr/>
        </p:nvSpPr>
        <p:spPr bwMode="auto">
          <a:xfrm>
            <a:off x="1066800" y="6199188"/>
            <a:ext cx="1981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Poorest households</a:t>
            </a:r>
          </a:p>
        </p:txBody>
      </p:sp>
      <p:sp>
        <p:nvSpPr>
          <p:cNvPr id="75782" name="TextBox 6"/>
          <p:cNvSpPr txBox="1">
            <a:spLocks noChangeArrowheads="1"/>
          </p:cNvSpPr>
          <p:nvPr/>
        </p:nvSpPr>
        <p:spPr bwMode="auto">
          <a:xfrm>
            <a:off x="6019800" y="6199188"/>
            <a:ext cx="1981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Wealthiest households</a:t>
            </a:r>
          </a:p>
        </p:txBody>
      </p:sp>
      <p:sp>
        <p:nvSpPr>
          <p:cNvPr id="8" name="Notched Right Arrow 7"/>
          <p:cNvSpPr/>
          <p:nvPr/>
        </p:nvSpPr>
        <p:spPr>
          <a:xfrm>
            <a:off x="2895600" y="6388100"/>
            <a:ext cx="3352800" cy="268288"/>
          </a:xfrm>
          <a:prstGeom prst="notched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pPr eaLnBrk="1" hangingPunct="1"/>
            <a:r>
              <a:rPr lang="en-US" altLang="en-US" smtClean="0"/>
              <a:t>Objectives</a:t>
            </a:r>
          </a:p>
        </p:txBody>
      </p:sp>
      <p:sp>
        <p:nvSpPr>
          <p:cNvPr id="11267" name="Content Placeholder 2"/>
          <p:cNvSpPr>
            <a:spLocks noGrp="1"/>
          </p:cNvSpPr>
          <p:nvPr>
            <p:ph idx="1"/>
          </p:nvPr>
        </p:nvSpPr>
        <p:spPr>
          <a:xfrm>
            <a:off x="474663" y="1074738"/>
            <a:ext cx="8264525" cy="5783262"/>
          </a:xfrm>
        </p:spPr>
        <p:txBody>
          <a:bodyPr/>
          <a:lstStyle/>
          <a:p>
            <a:pPr eaLnBrk="1" hangingPunct="1">
              <a:lnSpc>
                <a:spcPct val="110000"/>
              </a:lnSpc>
              <a:spcBef>
                <a:spcPct val="0"/>
              </a:spcBef>
              <a:spcAft>
                <a:spcPts val="600"/>
              </a:spcAft>
            </a:pPr>
            <a:r>
              <a:rPr lang="en-GB" altLang="en-US" smtClean="0"/>
              <a:t>2015-16 TDHS-MIS provides up-to-date information on fertility levels, marriage, sexual activity, fertility preferences,  family planning methods, breastfeeding practices, nutrition, childhood and maternal mortality, maternal and child health, malaria, and other health-related issues.</a:t>
            </a:r>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itle 1"/>
          <p:cNvSpPr>
            <a:spLocks noGrp="1"/>
          </p:cNvSpPr>
          <p:nvPr>
            <p:ph type="title"/>
          </p:nvPr>
        </p:nvSpPr>
        <p:spPr/>
        <p:txBody>
          <a:bodyPr/>
          <a:lstStyle/>
          <a:p>
            <a:pPr eaLnBrk="1" hangingPunct="1"/>
            <a:r>
              <a:rPr lang="en-US" altLang="en-US" smtClean="0"/>
              <a:t>Fertility Trends</a:t>
            </a:r>
          </a:p>
        </p:txBody>
      </p:sp>
      <p:graphicFrame>
        <p:nvGraphicFramePr>
          <p:cNvPr id="77827" name="Content Placeholder 10"/>
          <p:cNvGraphicFramePr>
            <a:graphicFrameLocks noGrp="1"/>
          </p:cNvGraphicFramePr>
          <p:nvPr>
            <p:ph idx="1"/>
          </p:nvPr>
        </p:nvGraphicFramePr>
        <p:xfrm>
          <a:off x="419100" y="1517650"/>
          <a:ext cx="8355013" cy="5391150"/>
        </p:xfrm>
        <a:graphic>
          <a:graphicData uri="http://schemas.openxmlformats.org/presentationml/2006/ole">
            <mc:AlternateContent xmlns:mc="http://schemas.openxmlformats.org/markup-compatibility/2006">
              <mc:Choice xmlns:v="urn:schemas-microsoft-com:vml" Requires="v">
                <p:oleObj spid="_x0000_s77834" name="Chart" r:id="rId4" imgW="8364437" imgH="5401524" progId="Excel.Chart.8">
                  <p:embed/>
                </p:oleObj>
              </mc:Choice>
              <mc:Fallback>
                <p:oleObj name="Chart" r:id="rId4" imgW="8364437" imgH="5401524"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9100" y="1517650"/>
                        <a:ext cx="8355013" cy="539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7828" name="TextBox 11"/>
          <p:cNvSpPr txBox="1">
            <a:spLocks noChangeArrowheads="1"/>
          </p:cNvSpPr>
          <p:nvPr/>
        </p:nvSpPr>
        <p:spPr bwMode="auto">
          <a:xfrm>
            <a:off x="0" y="1187450"/>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Births per woman for the 3-year period before the survey</a:t>
            </a: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Title 1"/>
          <p:cNvSpPr>
            <a:spLocks noGrp="1"/>
          </p:cNvSpPr>
          <p:nvPr>
            <p:ph type="title"/>
          </p:nvPr>
        </p:nvSpPr>
        <p:spPr/>
        <p:txBody>
          <a:bodyPr/>
          <a:lstStyle/>
          <a:p>
            <a:pPr eaLnBrk="1" hangingPunct="1"/>
            <a:r>
              <a:rPr lang="en-US" altLang="en-US" smtClean="0"/>
              <a:t>Fertility Comparison</a:t>
            </a:r>
          </a:p>
        </p:txBody>
      </p:sp>
      <p:graphicFrame>
        <p:nvGraphicFramePr>
          <p:cNvPr id="79875" name="Content Placeholder 10"/>
          <p:cNvGraphicFramePr>
            <a:graphicFrameLocks noGrp="1"/>
          </p:cNvGraphicFramePr>
          <p:nvPr>
            <p:ph idx="1"/>
          </p:nvPr>
        </p:nvGraphicFramePr>
        <p:xfrm>
          <a:off x="112713" y="1274763"/>
          <a:ext cx="9082087" cy="5532437"/>
        </p:xfrm>
        <a:graphic>
          <a:graphicData uri="http://schemas.openxmlformats.org/presentationml/2006/ole">
            <mc:AlternateContent xmlns:mc="http://schemas.openxmlformats.org/markup-compatibility/2006">
              <mc:Choice xmlns:v="urn:schemas-microsoft-com:vml" Requires="v">
                <p:oleObj spid="_x0000_s79882" name="Chart" r:id="rId4" imgW="9089924" imgH="5535648" progId="Excel.Chart.8">
                  <p:embed/>
                </p:oleObj>
              </mc:Choice>
              <mc:Fallback>
                <p:oleObj name="Chart" r:id="rId4" imgW="9089924" imgH="5535648"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2713" y="1274763"/>
                        <a:ext cx="9082087" cy="5532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79876" name="TextBox 11"/>
          <p:cNvSpPr txBox="1">
            <a:spLocks noChangeArrowheads="1"/>
          </p:cNvSpPr>
          <p:nvPr/>
        </p:nvSpPr>
        <p:spPr bwMode="auto">
          <a:xfrm>
            <a:off x="0" y="1050925"/>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Births per woman for the 3-year period before the survey</a:t>
            </a: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3" name="Content Placeholder 2"/>
          <p:cNvSpPr txBox="1">
            <a:spLocks/>
          </p:cNvSpPr>
          <p:nvPr/>
        </p:nvSpPr>
        <p:spPr bwMode="auto">
          <a:xfrm>
            <a:off x="252413" y="1865313"/>
            <a:ext cx="4452937" cy="337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Levels, trends, and differentials</a:t>
            </a:r>
          </a:p>
          <a:p>
            <a:pPr eaLnBrk="1" hangingPunct="1">
              <a:lnSpc>
                <a:spcPct val="110000"/>
              </a:lnSpc>
              <a:spcBef>
                <a:spcPct val="0"/>
              </a:spcBef>
              <a:spcAft>
                <a:spcPts val="600"/>
              </a:spcAft>
              <a:buClr>
                <a:schemeClr val="tx1"/>
              </a:buClr>
            </a:pPr>
            <a:r>
              <a:rPr lang="en-GB" altLang="en-US" sz="2800" b="1">
                <a:solidFill>
                  <a:schemeClr val="tx2"/>
                </a:solidFill>
              </a:rPr>
              <a:t>Determinants of fertility</a:t>
            </a:r>
          </a:p>
          <a:p>
            <a:pPr eaLnBrk="1" hangingPunct="1">
              <a:lnSpc>
                <a:spcPct val="110000"/>
              </a:lnSpc>
              <a:spcBef>
                <a:spcPct val="0"/>
              </a:spcBef>
              <a:spcAft>
                <a:spcPts val="600"/>
              </a:spcAft>
              <a:buClr>
                <a:schemeClr val="tx1"/>
              </a:buClr>
            </a:pPr>
            <a:r>
              <a:rPr lang="en-GB" altLang="en-US" sz="2800"/>
              <a:t>Fertility preferences and ideal family size</a:t>
            </a:r>
          </a:p>
        </p:txBody>
      </p:sp>
    </p:spTree>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itle 1"/>
          <p:cNvSpPr>
            <a:spLocks noGrp="1"/>
          </p:cNvSpPr>
          <p:nvPr>
            <p:ph type="title"/>
          </p:nvPr>
        </p:nvSpPr>
        <p:spPr/>
        <p:txBody>
          <a:bodyPr/>
          <a:lstStyle/>
          <a:p>
            <a:r>
              <a:rPr lang="en-US" altLang="en-US" smtClean="0"/>
              <a:t>Birth Intervals</a:t>
            </a:r>
          </a:p>
        </p:txBody>
      </p:sp>
      <p:sp>
        <p:nvSpPr>
          <p:cNvPr id="82947" name="Content Placeholder 2"/>
          <p:cNvSpPr>
            <a:spLocks noGrp="1"/>
          </p:cNvSpPr>
          <p:nvPr>
            <p:ph idx="1"/>
          </p:nvPr>
        </p:nvSpPr>
        <p:spPr>
          <a:xfrm>
            <a:off x="1828800" y="1841500"/>
            <a:ext cx="5499100" cy="5016500"/>
          </a:xfrm>
        </p:spPr>
        <p:txBody>
          <a:bodyPr/>
          <a:lstStyle/>
          <a:p>
            <a:pPr marL="0" indent="0" algn="ctr">
              <a:lnSpc>
                <a:spcPct val="120000"/>
              </a:lnSpc>
              <a:spcBef>
                <a:spcPct val="0"/>
              </a:spcBef>
              <a:spcAft>
                <a:spcPts val="600"/>
              </a:spcAft>
              <a:buFont typeface="Arial" panose="020B0604020202020204" pitchFamily="34" charset="0"/>
              <a:buNone/>
            </a:pPr>
            <a:r>
              <a:rPr lang="en-GB" altLang="en-US" smtClean="0"/>
              <a:t>In addition to their impact on </a:t>
            </a:r>
            <a:r>
              <a:rPr lang="en-GB" altLang="en-US" b="1" smtClean="0">
                <a:solidFill>
                  <a:schemeClr val="tx2"/>
                </a:solidFill>
              </a:rPr>
              <a:t>fertility</a:t>
            </a:r>
            <a:r>
              <a:rPr lang="en-GB" altLang="en-US" smtClean="0"/>
              <a:t>, birth intervals also affect the </a:t>
            </a:r>
            <a:r>
              <a:rPr lang="en-GB" altLang="en-US" b="1" smtClean="0">
                <a:solidFill>
                  <a:schemeClr val="tx2"/>
                </a:solidFill>
              </a:rPr>
              <a:t>health</a:t>
            </a:r>
            <a:r>
              <a:rPr lang="en-GB" altLang="en-US" smtClean="0"/>
              <a:t> of mothers and their children.</a:t>
            </a:r>
          </a:p>
          <a:p>
            <a:pPr marL="0" indent="0" algn="ctr">
              <a:lnSpc>
                <a:spcPct val="120000"/>
              </a:lnSpc>
              <a:spcBef>
                <a:spcPct val="0"/>
              </a:spcBef>
              <a:spcAft>
                <a:spcPts val="600"/>
              </a:spcAft>
              <a:buFont typeface="Arial" panose="020B0604020202020204" pitchFamily="34" charset="0"/>
              <a:buNone/>
            </a:pPr>
            <a:endParaRPr lang="en-GB" altLang="en-US" smtClean="0"/>
          </a:p>
          <a:p>
            <a:pPr marL="0" indent="0" algn="ctr">
              <a:lnSpc>
                <a:spcPct val="120000"/>
              </a:lnSpc>
              <a:spcBef>
                <a:spcPct val="0"/>
              </a:spcBef>
              <a:spcAft>
                <a:spcPts val="600"/>
              </a:spcAft>
              <a:buFont typeface="Arial" panose="020B0604020202020204" pitchFamily="34" charset="0"/>
              <a:buNone/>
            </a:pPr>
            <a:r>
              <a:rPr lang="en-GB" altLang="en-US" smtClean="0"/>
              <a:t>The median birth interval in </a:t>
            </a:r>
          </a:p>
          <a:p>
            <a:pPr marL="0" indent="0" algn="ctr">
              <a:lnSpc>
                <a:spcPct val="120000"/>
              </a:lnSpc>
              <a:spcBef>
                <a:spcPct val="0"/>
              </a:spcBef>
              <a:spcAft>
                <a:spcPts val="600"/>
              </a:spcAft>
              <a:buFont typeface="Arial" panose="020B0604020202020204" pitchFamily="34" charset="0"/>
              <a:buNone/>
            </a:pPr>
            <a:r>
              <a:rPr lang="en-GB" altLang="en-US" smtClean="0"/>
              <a:t>Tanzania is </a:t>
            </a:r>
            <a:r>
              <a:rPr lang="en-GB" altLang="en-US" b="1" smtClean="0">
                <a:solidFill>
                  <a:schemeClr val="tx2"/>
                </a:solidFill>
              </a:rPr>
              <a:t>35.0 months</a:t>
            </a:r>
            <a:r>
              <a:rPr lang="en-GB" altLang="en-US" smtClean="0"/>
              <a:t>.</a:t>
            </a:r>
          </a:p>
        </p:txBody>
      </p:sp>
    </p:spTree>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itle 1"/>
          <p:cNvSpPr>
            <a:spLocks noGrp="1"/>
          </p:cNvSpPr>
          <p:nvPr>
            <p:ph type="title"/>
          </p:nvPr>
        </p:nvSpPr>
        <p:spPr/>
        <p:txBody>
          <a:bodyPr/>
          <a:lstStyle/>
          <a:p>
            <a:r>
              <a:rPr lang="en-US" altLang="en-US" smtClean="0"/>
              <a:t>Length of Birth Intervals</a:t>
            </a:r>
          </a:p>
        </p:txBody>
      </p:sp>
      <p:graphicFrame>
        <p:nvGraphicFramePr>
          <p:cNvPr id="84995" name="Content Placeholder 6"/>
          <p:cNvGraphicFramePr>
            <a:graphicFrameLocks noGrp="1"/>
          </p:cNvGraphicFramePr>
          <p:nvPr>
            <p:ph idx="1"/>
          </p:nvPr>
        </p:nvGraphicFramePr>
        <p:xfrm>
          <a:off x="-50800" y="1189038"/>
          <a:ext cx="5780088" cy="5719762"/>
        </p:xfrm>
        <a:graphic>
          <a:graphicData uri="http://schemas.openxmlformats.org/presentationml/2006/ole">
            <mc:AlternateContent xmlns:mc="http://schemas.openxmlformats.org/markup-compatibility/2006">
              <mc:Choice xmlns:v="urn:schemas-microsoft-com:vml" Requires="v">
                <p:oleObj spid="_x0000_s85007" name="Chart" r:id="rId4" imgW="5785605" imgH="5730737" progId="Excel.Chart.8">
                  <p:embed/>
                </p:oleObj>
              </mc:Choice>
              <mc:Fallback>
                <p:oleObj name="Chart" r:id="rId4" imgW="5785605" imgH="5730737"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189038"/>
                        <a:ext cx="5780088" cy="5719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 name="Oval 9"/>
          <p:cNvSpPr/>
          <p:nvPr/>
        </p:nvSpPr>
        <p:spPr>
          <a:xfrm>
            <a:off x="6324600" y="3117850"/>
            <a:ext cx="2819400" cy="2590800"/>
          </a:xfrm>
          <a:prstGeom prst="ellipse">
            <a:avLst/>
          </a:prstGeom>
          <a:solidFill>
            <a:schemeClr val="tx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997" name="TextBox 12"/>
          <p:cNvSpPr txBox="1">
            <a:spLocks noChangeArrowheads="1"/>
          </p:cNvSpPr>
          <p:nvPr/>
        </p:nvSpPr>
        <p:spPr bwMode="auto">
          <a:xfrm>
            <a:off x="6553200" y="3524250"/>
            <a:ext cx="2384425"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19% of births occur less than 24 months after the preceding birth. </a:t>
            </a:r>
            <a:br>
              <a:rPr lang="en-US" altLang="en-US" sz="1800">
                <a:solidFill>
                  <a:schemeClr val="bg1"/>
                </a:solidFill>
              </a:rPr>
            </a:br>
            <a:endParaRPr lang="en-US" altLang="en-US" sz="1800">
              <a:solidFill>
                <a:schemeClr val="bg1"/>
              </a:solidFill>
            </a:endParaRPr>
          </a:p>
          <a:p>
            <a:pPr algn="ctr">
              <a:lnSpc>
                <a:spcPct val="100000"/>
              </a:lnSpc>
              <a:spcBef>
                <a:spcPct val="0"/>
              </a:spcBef>
              <a:buFontTx/>
              <a:buNone/>
            </a:pPr>
            <a:r>
              <a:rPr lang="en-US" altLang="en-US" sz="1800">
                <a:solidFill>
                  <a:schemeClr val="bg1"/>
                </a:solidFill>
              </a:rPr>
              <a:t>  A birth interval of at least 36 months is recommended.</a:t>
            </a:r>
          </a:p>
        </p:txBody>
      </p:sp>
      <p:cxnSp>
        <p:nvCxnSpPr>
          <p:cNvPr id="9" name="Straight Connector 8"/>
          <p:cNvCxnSpPr>
            <a:stCxn id="10" idx="0"/>
          </p:cNvCxnSpPr>
          <p:nvPr/>
        </p:nvCxnSpPr>
        <p:spPr>
          <a:xfrm flipH="1" flipV="1">
            <a:off x="5227638" y="2835275"/>
            <a:ext cx="2506662" cy="2825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10" idx="4"/>
          </p:cNvCxnSpPr>
          <p:nvPr/>
        </p:nvCxnSpPr>
        <p:spPr>
          <a:xfrm flipH="1">
            <a:off x="4865688" y="5708650"/>
            <a:ext cx="2868612" cy="825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5000" name="TextBox 3"/>
          <p:cNvSpPr txBox="1">
            <a:spLocks noChangeArrowheads="1"/>
          </p:cNvSpPr>
          <p:nvPr/>
        </p:nvSpPr>
        <p:spPr bwMode="auto">
          <a:xfrm>
            <a:off x="0" y="99695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non-first births in the five years before the survey</a:t>
            </a:r>
          </a:p>
        </p:txBody>
      </p:sp>
      <p:sp>
        <p:nvSpPr>
          <p:cNvPr id="85001" name="Rectangle 1"/>
          <p:cNvSpPr>
            <a:spLocks noChangeArrowheads="1"/>
          </p:cNvSpPr>
          <p:nvPr/>
        </p:nvSpPr>
        <p:spPr bwMode="auto">
          <a:xfrm>
            <a:off x="4489450" y="6375400"/>
            <a:ext cx="40576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600"/>
              <a:t>Values don’t add up to 100% due to rounding</a:t>
            </a:r>
            <a:r>
              <a:rPr lang="en-US" altLang="en-US" sz="1800"/>
              <a:t>. </a:t>
            </a:r>
          </a:p>
        </p:txBody>
      </p:sp>
    </p:spTree>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p:cNvSpPr>
            <a:spLocks noGrp="1"/>
          </p:cNvSpPr>
          <p:nvPr>
            <p:ph type="title"/>
          </p:nvPr>
        </p:nvSpPr>
        <p:spPr/>
        <p:txBody>
          <a:bodyPr/>
          <a:lstStyle/>
          <a:p>
            <a:r>
              <a:rPr lang="en-US" altLang="en-US" smtClean="0"/>
              <a:t>Teenage Childbearing</a:t>
            </a:r>
          </a:p>
        </p:txBody>
      </p:sp>
      <p:sp>
        <p:nvSpPr>
          <p:cNvPr id="87043" name="Content Placeholder 2"/>
          <p:cNvSpPr>
            <a:spLocks noGrp="1"/>
          </p:cNvSpPr>
          <p:nvPr>
            <p:ph idx="1"/>
          </p:nvPr>
        </p:nvSpPr>
        <p:spPr>
          <a:xfrm>
            <a:off x="1828800" y="1803400"/>
            <a:ext cx="5499100" cy="4373563"/>
          </a:xfrm>
        </p:spPr>
        <p:txBody>
          <a:bodyPr/>
          <a:lstStyle/>
          <a:p>
            <a:pPr marL="0" indent="0" algn="ctr">
              <a:lnSpc>
                <a:spcPct val="120000"/>
              </a:lnSpc>
              <a:spcBef>
                <a:spcPct val="0"/>
              </a:spcBef>
              <a:spcAft>
                <a:spcPts val="600"/>
              </a:spcAft>
              <a:buFont typeface="Arial" panose="020B0604020202020204" pitchFamily="34" charset="0"/>
              <a:buNone/>
            </a:pPr>
            <a:r>
              <a:rPr lang="en-GB" altLang="en-US" b="1" smtClean="0">
                <a:solidFill>
                  <a:schemeClr val="tx2"/>
                </a:solidFill>
              </a:rPr>
              <a:t>21% </a:t>
            </a:r>
            <a:r>
              <a:rPr lang="en-GB" altLang="en-US" smtClean="0"/>
              <a:t>of young women between the ages of 15-19 are </a:t>
            </a:r>
            <a:r>
              <a:rPr lang="en-GB" altLang="en-US" i="1" smtClean="0"/>
              <a:t>already mothers</a:t>
            </a:r>
            <a:r>
              <a:rPr lang="en-GB" altLang="en-US" smtClean="0"/>
              <a:t> and</a:t>
            </a:r>
            <a:r>
              <a:rPr lang="en-GB" altLang="en-US" smtClean="0">
                <a:solidFill>
                  <a:schemeClr val="accent1"/>
                </a:solidFill>
              </a:rPr>
              <a:t> </a:t>
            </a:r>
            <a:r>
              <a:rPr lang="en-GB" altLang="en-US" b="1" smtClean="0">
                <a:solidFill>
                  <a:schemeClr val="tx2"/>
                </a:solidFill>
              </a:rPr>
              <a:t>6% </a:t>
            </a:r>
            <a:r>
              <a:rPr lang="en-GB" altLang="en-US" smtClean="0"/>
              <a:t>are </a:t>
            </a:r>
            <a:r>
              <a:rPr lang="en-GB" altLang="en-US" i="1" smtClean="0"/>
              <a:t>pregnant</a:t>
            </a:r>
            <a:r>
              <a:rPr lang="en-GB" altLang="en-US" smtClean="0"/>
              <a:t> with their first child.</a:t>
            </a:r>
          </a:p>
        </p:txBody>
      </p:sp>
    </p:spTree>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Title 1"/>
          <p:cNvSpPr>
            <a:spLocks noGrp="1"/>
          </p:cNvSpPr>
          <p:nvPr>
            <p:ph type="title"/>
          </p:nvPr>
        </p:nvSpPr>
        <p:spPr/>
        <p:txBody>
          <a:bodyPr/>
          <a:lstStyle/>
          <a:p>
            <a:r>
              <a:rPr lang="en-US" altLang="en-US" smtClean="0"/>
              <a:t/>
            </a:r>
            <a:br>
              <a:rPr lang="en-US" altLang="en-US" smtClean="0"/>
            </a:br>
            <a:r>
              <a:rPr lang="en-US" altLang="en-US" smtClean="0"/>
              <a:t>Teenage Childbearing </a:t>
            </a:r>
            <a:br>
              <a:rPr lang="en-US" altLang="en-US" smtClean="0"/>
            </a:br>
            <a:r>
              <a:rPr lang="en-US" altLang="en-US" smtClean="0"/>
              <a:t>by Residence</a:t>
            </a:r>
            <a:br>
              <a:rPr lang="en-US" altLang="en-US" smtClean="0"/>
            </a:br>
            <a:endParaRPr lang="en-US" altLang="en-US" smtClean="0"/>
          </a:p>
        </p:txBody>
      </p:sp>
      <p:graphicFrame>
        <p:nvGraphicFramePr>
          <p:cNvPr id="89091" name="Content Placeholder 10"/>
          <p:cNvGraphicFramePr>
            <a:graphicFrameLocks noGrp="1"/>
          </p:cNvGraphicFramePr>
          <p:nvPr>
            <p:ph idx="1"/>
          </p:nvPr>
        </p:nvGraphicFramePr>
        <p:xfrm>
          <a:off x="577850" y="1514475"/>
          <a:ext cx="7988300" cy="5394325"/>
        </p:xfrm>
        <a:graphic>
          <a:graphicData uri="http://schemas.openxmlformats.org/presentationml/2006/ole">
            <mc:AlternateContent xmlns:mc="http://schemas.openxmlformats.org/markup-compatibility/2006">
              <mc:Choice xmlns:v="urn:schemas-microsoft-com:vml" Requires="v">
                <p:oleObj spid="_x0000_s89098" name="Chart" r:id="rId4" imgW="7998645" imgH="5401524" progId="Excel.Chart.8">
                  <p:embed/>
                </p:oleObj>
              </mc:Choice>
              <mc:Fallback>
                <p:oleObj name="Chart" r:id="rId4" imgW="7998645" imgH="5401524"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14475"/>
                        <a:ext cx="7988300" cy="539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89092" name="TextBox 3"/>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young women age 15-19 who are mothers or pregnant with their first child</a:t>
            </a:r>
          </a:p>
        </p:txBody>
      </p:sp>
    </p:spTree>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Title 1"/>
          <p:cNvSpPr>
            <a:spLocks noGrp="1"/>
          </p:cNvSpPr>
          <p:nvPr>
            <p:ph type="title"/>
          </p:nvPr>
        </p:nvSpPr>
        <p:spPr/>
        <p:txBody>
          <a:bodyPr/>
          <a:lstStyle/>
          <a:p>
            <a:r>
              <a:rPr lang="en-US" altLang="en-US" smtClean="0"/>
              <a:t>Trends in Teenage Childbearing</a:t>
            </a:r>
          </a:p>
        </p:txBody>
      </p:sp>
      <p:graphicFrame>
        <p:nvGraphicFramePr>
          <p:cNvPr id="91139" name="Content Placeholder 10"/>
          <p:cNvGraphicFramePr>
            <a:graphicFrameLocks noGrp="1"/>
          </p:cNvGraphicFramePr>
          <p:nvPr>
            <p:ph idx="1"/>
          </p:nvPr>
        </p:nvGraphicFramePr>
        <p:xfrm>
          <a:off x="577850" y="1517650"/>
          <a:ext cx="7988300" cy="5391150"/>
        </p:xfrm>
        <a:graphic>
          <a:graphicData uri="http://schemas.openxmlformats.org/presentationml/2006/ole">
            <mc:AlternateContent xmlns:mc="http://schemas.openxmlformats.org/markup-compatibility/2006">
              <mc:Choice xmlns:v="urn:schemas-microsoft-com:vml" Requires="v">
                <p:oleObj spid="_x0000_s91146" name="Chart" r:id="rId4" imgW="7998645" imgH="5401524" progId="Excel.Chart.8">
                  <p:embed/>
                </p:oleObj>
              </mc:Choice>
              <mc:Fallback>
                <p:oleObj name="Chart" r:id="rId4" imgW="7998645" imgH="5401524"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17650"/>
                        <a:ext cx="7988300" cy="539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1140" name="TextBox 11"/>
          <p:cNvSpPr txBox="1">
            <a:spLocks noChangeArrowheads="1"/>
          </p:cNvSpPr>
          <p:nvPr/>
        </p:nvSpPr>
        <p:spPr bwMode="auto">
          <a:xfrm>
            <a:off x="0" y="1187450"/>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young women age 15-19 who are mothers or pregnant with their first child</a:t>
            </a: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itle 1"/>
          <p:cNvSpPr>
            <a:spLocks noGrp="1"/>
          </p:cNvSpPr>
          <p:nvPr>
            <p:ph type="title"/>
          </p:nvPr>
        </p:nvSpPr>
        <p:spPr/>
        <p:txBody>
          <a:bodyPr/>
          <a:lstStyle/>
          <a:p>
            <a:r>
              <a:rPr lang="en-US" altLang="en-US" smtClean="0"/>
              <a:t>Current Marital Status: Women</a:t>
            </a:r>
          </a:p>
        </p:txBody>
      </p:sp>
      <p:graphicFrame>
        <p:nvGraphicFramePr>
          <p:cNvPr id="93187" name="Content Placeholder 6"/>
          <p:cNvGraphicFramePr>
            <a:graphicFrameLocks noGrp="1"/>
          </p:cNvGraphicFramePr>
          <p:nvPr>
            <p:ph idx="1"/>
          </p:nvPr>
        </p:nvGraphicFramePr>
        <p:xfrm>
          <a:off x="-50800" y="1500188"/>
          <a:ext cx="9245600" cy="5408612"/>
        </p:xfrm>
        <a:graphic>
          <a:graphicData uri="http://schemas.openxmlformats.org/presentationml/2006/ole">
            <mc:AlternateContent xmlns:mc="http://schemas.openxmlformats.org/markup-compatibility/2006">
              <mc:Choice xmlns:v="urn:schemas-microsoft-com:vml" Requires="v">
                <p:oleObj spid="_x0000_s93194" name="Chart" r:id="rId4" imgW="9254530" imgH="5413717" progId="Excel.Chart.8">
                  <p:embed/>
                </p:oleObj>
              </mc:Choice>
              <mc:Fallback>
                <p:oleObj name="Chart" r:id="rId4" imgW="9254530" imgH="5413717"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00188"/>
                        <a:ext cx="9245600" cy="540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3188" name="TextBox 7"/>
          <p:cNvSpPr txBox="1">
            <a:spLocks noChangeArrowheads="1"/>
          </p:cNvSpPr>
          <p:nvPr/>
        </p:nvSpPr>
        <p:spPr bwMode="auto">
          <a:xfrm>
            <a:off x="0" y="1030288"/>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women age 15-49 by current marital status</a:t>
            </a:r>
          </a:p>
        </p:txBody>
      </p:sp>
    </p:spTree>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Title 1"/>
          <p:cNvSpPr>
            <a:spLocks noGrp="1"/>
          </p:cNvSpPr>
          <p:nvPr>
            <p:ph type="title"/>
          </p:nvPr>
        </p:nvSpPr>
        <p:spPr/>
        <p:txBody>
          <a:bodyPr/>
          <a:lstStyle/>
          <a:p>
            <a:r>
              <a:rPr lang="en-US" altLang="en-US" smtClean="0"/>
              <a:t>Polygyny</a:t>
            </a:r>
          </a:p>
        </p:txBody>
      </p:sp>
      <p:graphicFrame>
        <p:nvGraphicFramePr>
          <p:cNvPr id="95235" name="Content Placeholder 10"/>
          <p:cNvGraphicFramePr>
            <a:graphicFrameLocks noGrp="1"/>
          </p:cNvGraphicFramePr>
          <p:nvPr>
            <p:ph idx="1"/>
          </p:nvPr>
        </p:nvGraphicFramePr>
        <p:xfrm>
          <a:off x="577850" y="1474788"/>
          <a:ext cx="7988300" cy="5434012"/>
        </p:xfrm>
        <a:graphic>
          <a:graphicData uri="http://schemas.openxmlformats.org/presentationml/2006/ole">
            <mc:AlternateContent xmlns:mc="http://schemas.openxmlformats.org/markup-compatibility/2006">
              <mc:Choice xmlns:v="urn:schemas-microsoft-com:vml" Requires="v">
                <p:oleObj spid="_x0000_s95242" name="Chart" r:id="rId4" imgW="7998645" imgH="5444200" progId="Excel.Chart.8">
                  <p:embed/>
                </p:oleObj>
              </mc:Choice>
              <mc:Fallback>
                <p:oleObj name="Chart" r:id="rId4" imgW="7998645" imgH="544420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474788"/>
                        <a:ext cx="7988300" cy="543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5236" name="TextBox 3"/>
          <p:cNvSpPr txBox="1">
            <a:spLocks noChangeArrowheads="1"/>
          </p:cNvSpPr>
          <p:nvPr/>
        </p:nvSpPr>
        <p:spPr bwMode="auto">
          <a:xfrm>
            <a:off x="0" y="1120775"/>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currently married women and men age 15-49 who are in polygynous unions</a:t>
            </a: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itle 1"/>
          <p:cNvSpPr>
            <a:spLocks noGrp="1"/>
          </p:cNvSpPr>
          <p:nvPr>
            <p:ph type="title"/>
          </p:nvPr>
        </p:nvSpPr>
        <p:spPr/>
        <p:txBody>
          <a:bodyPr/>
          <a:lstStyle/>
          <a:p>
            <a:pPr eaLnBrk="1" hangingPunct="1"/>
            <a:r>
              <a:rPr lang="en-US" altLang="en-US" smtClean="0"/>
              <a:t>The Survey</a:t>
            </a:r>
          </a:p>
        </p:txBody>
      </p:sp>
      <p:sp>
        <p:nvSpPr>
          <p:cNvPr id="13315" name="Content Placeholder 2"/>
          <p:cNvSpPr>
            <a:spLocks noGrp="1"/>
          </p:cNvSpPr>
          <p:nvPr>
            <p:ph idx="1"/>
          </p:nvPr>
        </p:nvSpPr>
        <p:spPr>
          <a:xfrm>
            <a:off x="474663" y="1074738"/>
            <a:ext cx="8264525" cy="5783262"/>
          </a:xfrm>
        </p:spPr>
        <p:txBody>
          <a:bodyPr/>
          <a:lstStyle/>
          <a:p>
            <a:pPr eaLnBrk="1" hangingPunct="1">
              <a:spcBef>
                <a:spcPct val="0"/>
              </a:spcBef>
              <a:defRPr/>
            </a:pPr>
            <a:r>
              <a:rPr lang="en-US" altLang="en-US" dirty="0" smtClean="0"/>
              <a:t>This is the 6</a:t>
            </a:r>
            <a:r>
              <a:rPr lang="en-US" altLang="en-US" baseline="30000" dirty="0" smtClean="0"/>
              <a:t>th</a:t>
            </a:r>
            <a:r>
              <a:rPr lang="en-US" altLang="en-US" dirty="0" smtClean="0"/>
              <a:t> DHS to be conducted in Tanzania under The DHS Program since 1991-92 and the 3</a:t>
            </a:r>
            <a:r>
              <a:rPr lang="en-US" altLang="en-US" baseline="30000" dirty="0" smtClean="0"/>
              <a:t>rd</a:t>
            </a:r>
            <a:r>
              <a:rPr lang="en-US" altLang="en-US" dirty="0" smtClean="0"/>
              <a:t> MIS since 2007-08.</a:t>
            </a:r>
          </a:p>
          <a:p>
            <a:pPr marL="0" indent="0" eaLnBrk="1" hangingPunct="1">
              <a:spcBef>
                <a:spcPct val="0"/>
              </a:spcBef>
              <a:buFont typeface="Arial" panose="020B0604020202020204" pitchFamily="34" charset="0"/>
              <a:buNone/>
              <a:defRPr/>
            </a:pPr>
            <a:endParaRPr lang="en-US" altLang="en-US" dirty="0" smtClean="0"/>
          </a:p>
          <a:p>
            <a:pPr eaLnBrk="1" hangingPunct="1">
              <a:spcBef>
                <a:spcPct val="0"/>
              </a:spcBef>
              <a:defRPr/>
            </a:pPr>
            <a:r>
              <a:rPr lang="en-US" altLang="en-US" dirty="0" smtClean="0"/>
              <a:t>It is designed to provide estimates at the national level, for urban and rural areas for the country as a whole and the mainland, at the zonal level, and for some, but not all indicators, estimates at the regional level</a:t>
            </a:r>
          </a:p>
        </p:txBody>
      </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itle 1"/>
          <p:cNvSpPr>
            <a:spLocks noGrp="1"/>
          </p:cNvSpPr>
          <p:nvPr>
            <p:ph type="title"/>
          </p:nvPr>
        </p:nvSpPr>
        <p:spPr/>
        <p:txBody>
          <a:bodyPr/>
          <a:lstStyle/>
          <a:p>
            <a:r>
              <a:rPr lang="en-US" altLang="en-US" smtClean="0"/>
              <a:t>Median Age at First Sex, Marriage,</a:t>
            </a:r>
            <a:br>
              <a:rPr lang="en-US" altLang="en-US" smtClean="0"/>
            </a:br>
            <a:r>
              <a:rPr lang="en-US" altLang="en-US" smtClean="0"/>
              <a:t> and Birth</a:t>
            </a:r>
          </a:p>
        </p:txBody>
      </p:sp>
      <p:graphicFrame>
        <p:nvGraphicFramePr>
          <p:cNvPr id="97283" name="Content Placeholder 10"/>
          <p:cNvGraphicFramePr>
            <a:graphicFrameLocks noGrp="1"/>
          </p:cNvGraphicFramePr>
          <p:nvPr>
            <p:ph idx="1"/>
          </p:nvPr>
        </p:nvGraphicFramePr>
        <p:xfrm>
          <a:off x="420688" y="1614488"/>
          <a:ext cx="8331200" cy="5294312"/>
        </p:xfrm>
        <a:graphic>
          <a:graphicData uri="http://schemas.openxmlformats.org/presentationml/2006/ole">
            <mc:AlternateContent xmlns:mc="http://schemas.openxmlformats.org/markup-compatibility/2006">
              <mc:Choice xmlns:v="urn:schemas-microsoft-com:vml" Requires="v">
                <p:oleObj spid="_x0000_s97291" name="Chart" r:id="rId4" imgW="8333954" imgH="5303980" progId="Excel.Chart.8">
                  <p:embed/>
                </p:oleObj>
              </mc:Choice>
              <mc:Fallback>
                <p:oleObj name="Chart" r:id="rId4" imgW="8333954" imgH="530398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0688" y="1614488"/>
                        <a:ext cx="8331200"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7284" name="TextBox 3"/>
          <p:cNvSpPr txBox="1">
            <a:spLocks noChangeArrowheads="1"/>
          </p:cNvSpPr>
          <p:nvPr/>
        </p:nvSpPr>
        <p:spPr bwMode="auto">
          <a:xfrm>
            <a:off x="0" y="1182688"/>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Among women and men age 25-49</a:t>
            </a:r>
            <a:endParaRPr lang="en-US" altLang="en-US" sz="1800" b="1" i="1">
              <a:solidFill>
                <a:srgbClr val="FF0000"/>
              </a:solidFill>
            </a:endParaRPr>
          </a:p>
        </p:txBody>
      </p:sp>
      <p:sp>
        <p:nvSpPr>
          <p:cNvPr id="97285" name="TextBox 4"/>
          <p:cNvSpPr txBox="1">
            <a:spLocks noChangeArrowheads="1"/>
          </p:cNvSpPr>
          <p:nvPr/>
        </p:nvSpPr>
        <p:spPr bwMode="auto">
          <a:xfrm>
            <a:off x="7442200" y="6043613"/>
            <a:ext cx="4905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b="1"/>
              <a:t>NA</a:t>
            </a:r>
          </a:p>
        </p:txBody>
      </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Title 1"/>
          <p:cNvSpPr>
            <a:spLocks noGrp="1"/>
          </p:cNvSpPr>
          <p:nvPr>
            <p:ph type="title"/>
          </p:nvPr>
        </p:nvSpPr>
        <p:spPr/>
        <p:txBody>
          <a:bodyPr/>
          <a:lstStyle/>
          <a:p>
            <a:r>
              <a:rPr lang="en-US" altLang="en-US" smtClean="0"/>
              <a:t>Age at First Sexual Intercourse</a:t>
            </a:r>
          </a:p>
        </p:txBody>
      </p:sp>
      <p:graphicFrame>
        <p:nvGraphicFramePr>
          <p:cNvPr id="99331" name="Content Placeholder 10"/>
          <p:cNvGraphicFramePr>
            <a:graphicFrameLocks noGrp="1"/>
          </p:cNvGraphicFramePr>
          <p:nvPr>
            <p:ph idx="1"/>
          </p:nvPr>
        </p:nvGraphicFramePr>
        <p:xfrm>
          <a:off x="406400" y="1474788"/>
          <a:ext cx="8372475" cy="5434012"/>
        </p:xfrm>
        <a:graphic>
          <a:graphicData uri="http://schemas.openxmlformats.org/presentationml/2006/ole">
            <mc:AlternateContent xmlns:mc="http://schemas.openxmlformats.org/markup-compatibility/2006">
              <mc:Choice xmlns:v="urn:schemas-microsoft-com:vml" Requires="v">
                <p:oleObj spid="_x0000_s99338" name="Chart" r:id="rId4" imgW="8382727" imgH="5444200" progId="Excel.Chart.8">
                  <p:embed/>
                </p:oleObj>
              </mc:Choice>
              <mc:Fallback>
                <p:oleObj name="Chart" r:id="rId4" imgW="8382727" imgH="544420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1474788"/>
                        <a:ext cx="8372475" cy="543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99332" name="TextBox 3"/>
          <p:cNvSpPr txBox="1">
            <a:spLocks noChangeArrowheads="1"/>
          </p:cNvSpPr>
          <p:nvPr/>
        </p:nvSpPr>
        <p:spPr bwMode="auto">
          <a:xfrm>
            <a:off x="0" y="11557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women and men age 25-49 who had sexual intercourse by: </a:t>
            </a:r>
          </a:p>
        </p:txBody>
      </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9" name="Content Placeholder 2"/>
          <p:cNvSpPr txBox="1">
            <a:spLocks/>
          </p:cNvSpPr>
          <p:nvPr/>
        </p:nvSpPr>
        <p:spPr bwMode="auto">
          <a:xfrm>
            <a:off x="252413" y="1865313"/>
            <a:ext cx="4452937" cy="337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Levels, trends, and differentials</a:t>
            </a:r>
          </a:p>
          <a:p>
            <a:pPr eaLnBrk="1" hangingPunct="1">
              <a:lnSpc>
                <a:spcPct val="110000"/>
              </a:lnSpc>
              <a:spcBef>
                <a:spcPct val="0"/>
              </a:spcBef>
              <a:spcAft>
                <a:spcPts val="600"/>
              </a:spcAft>
              <a:buClr>
                <a:schemeClr val="tx1"/>
              </a:buClr>
            </a:pPr>
            <a:r>
              <a:rPr lang="en-GB" altLang="en-US" sz="2800"/>
              <a:t>Determinants of fertility</a:t>
            </a:r>
          </a:p>
          <a:p>
            <a:pPr eaLnBrk="1" hangingPunct="1">
              <a:lnSpc>
                <a:spcPct val="110000"/>
              </a:lnSpc>
              <a:spcBef>
                <a:spcPct val="0"/>
              </a:spcBef>
              <a:spcAft>
                <a:spcPts val="600"/>
              </a:spcAft>
              <a:buClr>
                <a:schemeClr val="tx1"/>
              </a:buClr>
            </a:pPr>
            <a:r>
              <a:rPr lang="en-GB" altLang="en-US" sz="2800" b="1">
                <a:solidFill>
                  <a:schemeClr val="tx2"/>
                </a:solidFill>
              </a:rPr>
              <a:t>Fertility preferences and ideal family size</a:t>
            </a: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itle 1"/>
          <p:cNvSpPr>
            <a:spLocks noGrp="1"/>
          </p:cNvSpPr>
          <p:nvPr>
            <p:ph type="title"/>
          </p:nvPr>
        </p:nvSpPr>
        <p:spPr/>
        <p:txBody>
          <a:bodyPr/>
          <a:lstStyle/>
          <a:p>
            <a:r>
              <a:rPr lang="en-US" altLang="en-US" smtClean="0"/>
              <a:t>Fertility Preferences of Married Women</a:t>
            </a:r>
          </a:p>
        </p:txBody>
      </p:sp>
      <p:sp>
        <p:nvSpPr>
          <p:cNvPr id="102403" name="TextBox 7"/>
          <p:cNvSpPr txBox="1">
            <a:spLocks noChangeArrowheads="1"/>
          </p:cNvSpPr>
          <p:nvPr/>
        </p:nvSpPr>
        <p:spPr bwMode="auto">
          <a:xfrm>
            <a:off x="0" y="1125538"/>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currently married women age 15-49 by desire for children in the future</a:t>
            </a:r>
          </a:p>
        </p:txBody>
      </p:sp>
      <p:graphicFrame>
        <p:nvGraphicFramePr>
          <p:cNvPr id="102404" name="Content Placeholder 6"/>
          <p:cNvGraphicFramePr>
            <a:graphicFrameLocks noGrp="1"/>
          </p:cNvGraphicFramePr>
          <p:nvPr>
            <p:ph idx="1"/>
          </p:nvPr>
        </p:nvGraphicFramePr>
        <p:xfrm>
          <a:off x="-50800" y="1554163"/>
          <a:ext cx="9245600" cy="5354637"/>
        </p:xfrm>
        <a:graphic>
          <a:graphicData uri="http://schemas.openxmlformats.org/presentationml/2006/ole">
            <mc:AlternateContent xmlns:mc="http://schemas.openxmlformats.org/markup-compatibility/2006">
              <mc:Choice xmlns:v="urn:schemas-microsoft-com:vml" Requires="v">
                <p:oleObj spid="_x0000_s102411" name="Chart" r:id="rId4" imgW="9254530" imgH="5364945" progId="Excel.Chart.8">
                  <p:embed/>
                </p:oleObj>
              </mc:Choice>
              <mc:Fallback>
                <p:oleObj name="Chart" r:id="rId4" imgW="9254530" imgH="5364945"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54163"/>
                        <a:ext cx="9245600" cy="535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2405" name="Rectangle 1"/>
          <p:cNvSpPr>
            <a:spLocks noChangeArrowheads="1"/>
          </p:cNvSpPr>
          <p:nvPr/>
        </p:nvSpPr>
        <p:spPr bwMode="auto">
          <a:xfrm>
            <a:off x="4849813" y="6510338"/>
            <a:ext cx="45720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600"/>
              <a:t>Figures add up to less than 100% due to rounding. </a:t>
            </a:r>
          </a:p>
        </p:txBody>
      </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Title 1"/>
          <p:cNvSpPr>
            <a:spLocks noGrp="1"/>
          </p:cNvSpPr>
          <p:nvPr>
            <p:ph type="title"/>
          </p:nvPr>
        </p:nvSpPr>
        <p:spPr/>
        <p:txBody>
          <a:bodyPr/>
          <a:lstStyle/>
          <a:p>
            <a:r>
              <a:rPr lang="en-US" altLang="en-US" smtClean="0"/>
              <a:t>Fertility Preferences of Married Men</a:t>
            </a:r>
          </a:p>
        </p:txBody>
      </p:sp>
      <p:sp>
        <p:nvSpPr>
          <p:cNvPr id="104451" name="TextBox 7"/>
          <p:cNvSpPr txBox="1">
            <a:spLocks noChangeArrowheads="1"/>
          </p:cNvSpPr>
          <p:nvPr/>
        </p:nvSpPr>
        <p:spPr bwMode="auto">
          <a:xfrm>
            <a:off x="0" y="1125538"/>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currently married men age 15-49 by desire for children in the future</a:t>
            </a:r>
          </a:p>
        </p:txBody>
      </p:sp>
      <p:graphicFrame>
        <p:nvGraphicFramePr>
          <p:cNvPr id="104452" name="Content Placeholder 6"/>
          <p:cNvGraphicFramePr>
            <a:graphicFrameLocks noGrp="1"/>
          </p:cNvGraphicFramePr>
          <p:nvPr>
            <p:ph idx="1"/>
          </p:nvPr>
        </p:nvGraphicFramePr>
        <p:xfrm>
          <a:off x="-50800" y="1554163"/>
          <a:ext cx="9245600" cy="5354637"/>
        </p:xfrm>
        <a:graphic>
          <a:graphicData uri="http://schemas.openxmlformats.org/presentationml/2006/ole">
            <mc:AlternateContent xmlns:mc="http://schemas.openxmlformats.org/markup-compatibility/2006">
              <mc:Choice xmlns:v="urn:schemas-microsoft-com:vml" Requires="v">
                <p:oleObj spid="_x0000_s104458" name="Chart" r:id="rId4" imgW="9254530" imgH="5364945" progId="Excel.Chart.8">
                  <p:embed/>
                </p:oleObj>
              </mc:Choice>
              <mc:Fallback>
                <p:oleObj name="Chart" r:id="rId4" imgW="9254530" imgH="5364945"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54163"/>
                        <a:ext cx="9245600" cy="535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itle 1"/>
          <p:cNvSpPr>
            <a:spLocks noGrp="1"/>
          </p:cNvSpPr>
          <p:nvPr>
            <p:ph type="title"/>
          </p:nvPr>
        </p:nvSpPr>
        <p:spPr/>
        <p:txBody>
          <a:bodyPr/>
          <a:lstStyle/>
          <a:p>
            <a:r>
              <a:rPr lang="en-US" altLang="en-US" smtClean="0"/>
              <a:t>Ideal Family Size</a:t>
            </a:r>
          </a:p>
        </p:txBody>
      </p:sp>
      <p:graphicFrame>
        <p:nvGraphicFramePr>
          <p:cNvPr id="106499" name="Content Placeholder 10"/>
          <p:cNvGraphicFramePr>
            <a:graphicFrameLocks noGrp="1"/>
          </p:cNvGraphicFramePr>
          <p:nvPr>
            <p:ph idx="1"/>
          </p:nvPr>
        </p:nvGraphicFramePr>
        <p:xfrm>
          <a:off x="420688" y="1458913"/>
          <a:ext cx="8343900" cy="5449887"/>
        </p:xfrm>
        <a:graphic>
          <a:graphicData uri="http://schemas.openxmlformats.org/presentationml/2006/ole">
            <mc:AlternateContent xmlns:mc="http://schemas.openxmlformats.org/markup-compatibility/2006">
              <mc:Choice xmlns:v="urn:schemas-microsoft-com:vml" Requires="v">
                <p:oleObj spid="_x0000_s106506" name="Chart" r:id="rId4" imgW="8346147" imgH="5456393" progId="Excel.Chart.8">
                  <p:embed/>
                </p:oleObj>
              </mc:Choice>
              <mc:Fallback>
                <p:oleObj name="Chart" r:id="rId4" imgW="8346147" imgH="545639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0688" y="1458913"/>
                        <a:ext cx="8343900" cy="544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6500" name="TextBox 3"/>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Mean ideal number of children among women and men age 15-49</a:t>
            </a:r>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itle 1"/>
          <p:cNvSpPr>
            <a:spLocks noGrp="1"/>
          </p:cNvSpPr>
          <p:nvPr>
            <p:ph type="title"/>
          </p:nvPr>
        </p:nvSpPr>
        <p:spPr/>
        <p:txBody>
          <a:bodyPr/>
          <a:lstStyle/>
          <a:p>
            <a:r>
              <a:rPr lang="en-US" altLang="en-US" smtClean="0"/>
              <a:t>Birth Planning</a:t>
            </a:r>
          </a:p>
        </p:txBody>
      </p:sp>
      <p:graphicFrame>
        <p:nvGraphicFramePr>
          <p:cNvPr id="108547" name="Content Placeholder 6"/>
          <p:cNvGraphicFramePr>
            <a:graphicFrameLocks noGrp="1"/>
          </p:cNvGraphicFramePr>
          <p:nvPr>
            <p:ph idx="1"/>
          </p:nvPr>
        </p:nvGraphicFramePr>
        <p:xfrm>
          <a:off x="-50800" y="1543050"/>
          <a:ext cx="9245600" cy="5365750"/>
        </p:xfrm>
        <a:graphic>
          <a:graphicData uri="http://schemas.openxmlformats.org/presentationml/2006/ole">
            <mc:AlternateContent xmlns:mc="http://schemas.openxmlformats.org/markup-compatibility/2006">
              <mc:Choice xmlns:v="urn:schemas-microsoft-com:vml" Requires="v">
                <p:oleObj spid="_x0000_s108554" name="Chart" r:id="rId4" imgW="9254530" imgH="5371041" progId="Excel.Chart.8">
                  <p:embed/>
                </p:oleObj>
              </mc:Choice>
              <mc:Fallback>
                <p:oleObj name="Chart" r:id="rId4" imgW="9254530" imgH="5371041"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43050"/>
                        <a:ext cx="9245600" cy="536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08548" name="TextBox 7"/>
          <p:cNvSpPr txBox="1">
            <a:spLocks noChangeArrowheads="1"/>
          </p:cNvSpPr>
          <p:nvPr/>
        </p:nvSpPr>
        <p:spPr bwMode="auto">
          <a:xfrm>
            <a:off x="0" y="1023938"/>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births to women in the 5 years before the survey by birth planning status</a:t>
            </a:r>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Title 1"/>
          <p:cNvSpPr>
            <a:spLocks noGrp="1"/>
          </p:cNvSpPr>
          <p:nvPr>
            <p:ph type="title"/>
          </p:nvPr>
        </p:nvSpPr>
        <p:spPr/>
        <p:txBody>
          <a:bodyPr/>
          <a:lstStyle/>
          <a:p>
            <a:r>
              <a:rPr lang="en-US" altLang="en-US" smtClean="0"/>
              <a:t>Difference between Wanted and </a:t>
            </a:r>
            <a:br>
              <a:rPr lang="en-US" altLang="en-US" smtClean="0"/>
            </a:br>
            <a:r>
              <a:rPr lang="en-US" altLang="en-US" smtClean="0"/>
              <a:t>Actual Fertility Rates</a:t>
            </a:r>
          </a:p>
        </p:txBody>
      </p:sp>
      <p:graphicFrame>
        <p:nvGraphicFramePr>
          <p:cNvPr id="110595" name="Content Placeholder 6"/>
          <p:cNvGraphicFramePr>
            <a:graphicFrameLocks noGrp="1"/>
          </p:cNvGraphicFramePr>
          <p:nvPr>
            <p:ph idx="1"/>
          </p:nvPr>
        </p:nvGraphicFramePr>
        <p:xfrm>
          <a:off x="577850" y="1514475"/>
          <a:ext cx="8616950" cy="5394325"/>
        </p:xfrm>
        <a:graphic>
          <a:graphicData uri="http://schemas.openxmlformats.org/presentationml/2006/ole">
            <mc:AlternateContent xmlns:mc="http://schemas.openxmlformats.org/markup-compatibility/2006">
              <mc:Choice xmlns:v="urn:schemas-microsoft-com:vml" Requires="v">
                <p:oleObj spid="_x0000_s110604" name="Chart" r:id="rId4" imgW="8626588" imgH="5401524" progId="Excel.Chart.8">
                  <p:embed/>
                </p:oleObj>
              </mc:Choice>
              <mc:Fallback>
                <p:oleObj name="Chart" r:id="rId4" imgW="8626588" imgH="5401524"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14475"/>
                        <a:ext cx="8616950" cy="539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10596" name="TextBox 7"/>
          <p:cNvSpPr txBox="1">
            <a:spLocks noChangeArrowheads="1"/>
          </p:cNvSpPr>
          <p:nvPr/>
        </p:nvSpPr>
        <p:spPr bwMode="auto">
          <a:xfrm>
            <a:off x="5597525" y="2170113"/>
            <a:ext cx="736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b="1"/>
              <a:t>5.2</a:t>
            </a:r>
          </a:p>
        </p:txBody>
      </p:sp>
      <p:sp>
        <p:nvSpPr>
          <p:cNvPr id="110597" name="TextBox 8"/>
          <p:cNvSpPr txBox="1">
            <a:spLocks noChangeArrowheads="1"/>
          </p:cNvSpPr>
          <p:nvPr/>
        </p:nvSpPr>
        <p:spPr bwMode="auto">
          <a:xfrm>
            <a:off x="4779963" y="3405188"/>
            <a:ext cx="7366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b="1"/>
              <a:t>3.8</a:t>
            </a:r>
          </a:p>
        </p:txBody>
      </p:sp>
      <p:sp>
        <p:nvSpPr>
          <p:cNvPr id="110598" name="TextBox 9"/>
          <p:cNvSpPr txBox="1">
            <a:spLocks noChangeArrowheads="1"/>
          </p:cNvSpPr>
          <p:nvPr/>
        </p:nvSpPr>
        <p:spPr bwMode="auto">
          <a:xfrm>
            <a:off x="5562600" y="5911850"/>
            <a:ext cx="736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b="1"/>
              <a:t>5.1</a:t>
            </a:r>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Title 1"/>
          <p:cNvSpPr>
            <a:spLocks noGrp="1"/>
          </p:cNvSpPr>
          <p:nvPr>
            <p:ph type="title"/>
          </p:nvPr>
        </p:nvSpPr>
        <p:spPr>
          <a:xfrm>
            <a:off x="628650" y="0"/>
            <a:ext cx="7886700" cy="1325563"/>
          </a:xfrm>
        </p:spPr>
        <p:txBody>
          <a:bodyPr/>
          <a:lstStyle/>
          <a:p>
            <a:r>
              <a:rPr lang="en-US" altLang="en-US" smtClean="0"/>
              <a:t>Key Findings</a:t>
            </a:r>
          </a:p>
        </p:txBody>
      </p:sp>
      <p:sp>
        <p:nvSpPr>
          <p:cNvPr id="3" name="Content Placeholder 2"/>
          <p:cNvSpPr>
            <a:spLocks noGrp="1"/>
          </p:cNvSpPr>
          <p:nvPr>
            <p:ph idx="1"/>
          </p:nvPr>
        </p:nvSpPr>
        <p:spPr>
          <a:xfrm>
            <a:off x="498475" y="1325563"/>
            <a:ext cx="8202613" cy="5532437"/>
          </a:xfrm>
        </p:spPr>
        <p:txBody>
          <a:bodyPr>
            <a:normAutofit/>
          </a:bodyPr>
          <a:lstStyle/>
          <a:p>
            <a:pPr>
              <a:lnSpc>
                <a:spcPct val="100000"/>
              </a:lnSpc>
              <a:spcBef>
                <a:spcPts val="0"/>
              </a:spcBef>
              <a:spcAft>
                <a:spcPts val="600"/>
              </a:spcAft>
              <a:buClr>
                <a:schemeClr val="tx1"/>
              </a:buClr>
              <a:defRPr/>
            </a:pPr>
            <a:r>
              <a:rPr lang="en-GB" dirty="0"/>
              <a:t>Women have an average of </a:t>
            </a:r>
            <a:r>
              <a:rPr lang="en-GB" b="1" dirty="0">
                <a:solidFill>
                  <a:schemeClr val="tx2"/>
                </a:solidFill>
              </a:rPr>
              <a:t>5</a:t>
            </a:r>
            <a:r>
              <a:rPr lang="en-GB" b="1" dirty="0" smtClean="0">
                <a:solidFill>
                  <a:schemeClr val="tx2"/>
                </a:solidFill>
              </a:rPr>
              <a:t>.2</a:t>
            </a:r>
            <a:r>
              <a:rPr lang="en-GB" dirty="0" smtClean="0">
                <a:solidFill>
                  <a:schemeClr val="tx2"/>
                </a:solidFill>
              </a:rPr>
              <a:t> </a:t>
            </a:r>
            <a:r>
              <a:rPr lang="en-GB" dirty="0"/>
              <a:t>children.</a:t>
            </a:r>
          </a:p>
          <a:p>
            <a:pPr>
              <a:lnSpc>
                <a:spcPct val="100000"/>
              </a:lnSpc>
              <a:spcBef>
                <a:spcPts val="0"/>
              </a:spcBef>
              <a:spcAft>
                <a:spcPts val="600"/>
              </a:spcAft>
              <a:buClr>
                <a:schemeClr val="tx1"/>
              </a:buClr>
              <a:defRPr/>
            </a:pPr>
            <a:r>
              <a:rPr lang="en-GB" dirty="0"/>
              <a:t>Women have first sex at a median age of </a:t>
            </a:r>
            <a:r>
              <a:rPr lang="en-GB" b="1" dirty="0" smtClean="0">
                <a:solidFill>
                  <a:schemeClr val="tx2"/>
                </a:solidFill>
              </a:rPr>
              <a:t>17.2</a:t>
            </a:r>
            <a:r>
              <a:rPr lang="en-GB" dirty="0" smtClean="0"/>
              <a:t> </a:t>
            </a:r>
            <a:r>
              <a:rPr lang="en-GB" dirty="0"/>
              <a:t>years, first marriage at </a:t>
            </a:r>
            <a:r>
              <a:rPr lang="en-GB" b="1" dirty="0" smtClean="0">
                <a:solidFill>
                  <a:schemeClr val="tx2"/>
                </a:solidFill>
              </a:rPr>
              <a:t>19.2</a:t>
            </a:r>
            <a:r>
              <a:rPr lang="en-GB" dirty="0" smtClean="0"/>
              <a:t> </a:t>
            </a:r>
            <a:r>
              <a:rPr lang="en-GB" dirty="0"/>
              <a:t>years, and their first birth at</a:t>
            </a:r>
            <a:r>
              <a:rPr lang="en-GB" dirty="0">
                <a:solidFill>
                  <a:schemeClr val="tx2"/>
                </a:solidFill>
              </a:rPr>
              <a:t> </a:t>
            </a:r>
            <a:r>
              <a:rPr lang="en-GB" b="1" dirty="0" smtClean="0">
                <a:solidFill>
                  <a:schemeClr val="tx2"/>
                </a:solidFill>
              </a:rPr>
              <a:t>19.7</a:t>
            </a:r>
            <a:r>
              <a:rPr lang="en-GB" dirty="0" smtClean="0">
                <a:solidFill>
                  <a:schemeClr val="tx2"/>
                </a:solidFill>
              </a:rPr>
              <a:t> </a:t>
            </a:r>
            <a:r>
              <a:rPr lang="en-GB" dirty="0"/>
              <a:t>years.</a:t>
            </a:r>
          </a:p>
          <a:p>
            <a:pPr>
              <a:lnSpc>
                <a:spcPct val="100000"/>
              </a:lnSpc>
              <a:spcBef>
                <a:spcPts val="0"/>
              </a:spcBef>
              <a:spcAft>
                <a:spcPts val="600"/>
              </a:spcAft>
              <a:buClr>
                <a:schemeClr val="tx1"/>
              </a:buClr>
              <a:defRPr/>
            </a:pPr>
            <a:r>
              <a:rPr lang="en-GB" dirty="0">
                <a:solidFill>
                  <a:schemeClr val="tx2"/>
                </a:solidFill>
              </a:rPr>
              <a:t> </a:t>
            </a:r>
            <a:r>
              <a:rPr lang="en-GB" b="1" dirty="0" smtClean="0">
                <a:solidFill>
                  <a:schemeClr val="tx2"/>
                </a:solidFill>
              </a:rPr>
              <a:t>27% </a:t>
            </a:r>
            <a:r>
              <a:rPr lang="en-GB" dirty="0"/>
              <a:t>of women age 15-19 are </a:t>
            </a:r>
            <a:r>
              <a:rPr lang="en-GB" b="1" dirty="0">
                <a:solidFill>
                  <a:schemeClr val="tx2"/>
                </a:solidFill>
              </a:rPr>
              <a:t>pregnant</a:t>
            </a:r>
            <a:r>
              <a:rPr lang="en-GB" dirty="0">
                <a:solidFill>
                  <a:schemeClr val="tx2"/>
                </a:solidFill>
              </a:rPr>
              <a:t> </a:t>
            </a:r>
            <a:r>
              <a:rPr lang="en-GB" dirty="0"/>
              <a:t>with their first child or are </a:t>
            </a:r>
            <a:r>
              <a:rPr lang="en-GB" b="1" dirty="0">
                <a:solidFill>
                  <a:schemeClr val="tx2"/>
                </a:solidFill>
              </a:rPr>
              <a:t>already mothers</a:t>
            </a:r>
            <a:r>
              <a:rPr lang="en-GB" dirty="0"/>
              <a:t>.</a:t>
            </a:r>
          </a:p>
          <a:p>
            <a:pPr>
              <a:lnSpc>
                <a:spcPct val="100000"/>
              </a:lnSpc>
              <a:spcBef>
                <a:spcPts val="0"/>
              </a:spcBef>
              <a:spcAft>
                <a:spcPts val="600"/>
              </a:spcAft>
              <a:buClr>
                <a:schemeClr val="tx1"/>
              </a:buClr>
              <a:defRPr/>
            </a:pPr>
            <a:r>
              <a:rPr lang="en-GB" b="1" dirty="0">
                <a:solidFill>
                  <a:schemeClr val="tx2"/>
                </a:solidFill>
              </a:rPr>
              <a:t>2</a:t>
            </a:r>
            <a:r>
              <a:rPr lang="en-GB" b="1" dirty="0" smtClean="0">
                <a:solidFill>
                  <a:schemeClr val="tx2"/>
                </a:solidFill>
              </a:rPr>
              <a:t>9%</a:t>
            </a:r>
            <a:r>
              <a:rPr lang="en-GB" dirty="0" smtClean="0">
                <a:solidFill>
                  <a:schemeClr val="tx2"/>
                </a:solidFill>
              </a:rPr>
              <a:t> </a:t>
            </a:r>
            <a:r>
              <a:rPr lang="en-GB" dirty="0"/>
              <a:t>of married women and </a:t>
            </a:r>
            <a:r>
              <a:rPr lang="en-GB" b="1" dirty="0" smtClean="0">
                <a:solidFill>
                  <a:schemeClr val="tx2"/>
                </a:solidFill>
              </a:rPr>
              <a:t>22%</a:t>
            </a:r>
            <a:r>
              <a:rPr lang="en-GB" dirty="0" smtClean="0">
                <a:solidFill>
                  <a:schemeClr val="tx2"/>
                </a:solidFill>
              </a:rPr>
              <a:t> </a:t>
            </a:r>
            <a:r>
              <a:rPr lang="en-GB" dirty="0"/>
              <a:t>of married men </a:t>
            </a:r>
            <a:r>
              <a:rPr lang="en-GB" b="1" dirty="0">
                <a:solidFill>
                  <a:schemeClr val="tx2"/>
                </a:solidFill>
              </a:rPr>
              <a:t>want no more children</a:t>
            </a:r>
            <a:r>
              <a:rPr lang="en-GB" dirty="0"/>
              <a:t>.</a:t>
            </a:r>
          </a:p>
          <a:p>
            <a:pPr>
              <a:lnSpc>
                <a:spcPct val="100000"/>
              </a:lnSpc>
              <a:spcBef>
                <a:spcPts val="0"/>
              </a:spcBef>
              <a:spcAft>
                <a:spcPts val="600"/>
              </a:spcAft>
              <a:buClr>
                <a:schemeClr val="tx1"/>
              </a:buClr>
              <a:defRPr/>
            </a:pPr>
            <a:r>
              <a:rPr lang="en-GB" dirty="0"/>
              <a:t>Women report their </a:t>
            </a:r>
            <a:r>
              <a:rPr lang="en-GB" i="1" dirty="0"/>
              <a:t>ideal family size </a:t>
            </a:r>
            <a:r>
              <a:rPr lang="en-GB" dirty="0" smtClean="0"/>
              <a:t>as </a:t>
            </a:r>
            <a:r>
              <a:rPr lang="en-GB" b="1" dirty="0" smtClean="0">
                <a:solidFill>
                  <a:schemeClr val="tx2"/>
                </a:solidFill>
              </a:rPr>
              <a:t>4.7</a:t>
            </a:r>
            <a:r>
              <a:rPr lang="en-GB" b="1" dirty="0" smtClean="0">
                <a:solidFill>
                  <a:schemeClr val="accent5"/>
                </a:solidFill>
              </a:rPr>
              <a:t> </a:t>
            </a:r>
            <a:r>
              <a:rPr lang="en-GB" dirty="0"/>
              <a:t>children while men report</a:t>
            </a:r>
            <a:r>
              <a:rPr lang="en-GB" b="1" dirty="0">
                <a:solidFill>
                  <a:schemeClr val="accent5"/>
                </a:solidFill>
              </a:rPr>
              <a:t> </a:t>
            </a:r>
            <a:r>
              <a:rPr lang="en-GB" b="1" dirty="0" smtClean="0">
                <a:solidFill>
                  <a:schemeClr val="tx2"/>
                </a:solidFill>
              </a:rPr>
              <a:t>5.1</a:t>
            </a:r>
            <a:r>
              <a:rPr lang="en-GB" dirty="0" smtClean="0"/>
              <a:t>. </a:t>
            </a:r>
            <a:endParaRPr lang="en-GB" dirty="0"/>
          </a:p>
          <a:p>
            <a:pPr>
              <a:lnSpc>
                <a:spcPct val="100000"/>
              </a:lnSpc>
              <a:spcBef>
                <a:spcPts val="0"/>
              </a:spcBef>
              <a:spcAft>
                <a:spcPts val="600"/>
              </a:spcAft>
              <a:defRPr/>
            </a:pPr>
            <a:endParaRPr lang="en-GB" dirty="0"/>
          </a:p>
          <a:p>
            <a:pPr>
              <a:lnSpc>
                <a:spcPct val="100000"/>
              </a:lnSpc>
              <a:spcBef>
                <a:spcPts val="0"/>
              </a:spcBef>
              <a:spcAft>
                <a:spcPts val="600"/>
              </a:spcAft>
              <a:defRPr/>
            </a:pPr>
            <a:endParaRPr lang="en-GB" dirty="0"/>
          </a:p>
          <a:p>
            <a:pPr>
              <a:lnSpc>
                <a:spcPct val="100000"/>
              </a:lnSpc>
              <a:spcBef>
                <a:spcPts val="0"/>
              </a:spcBef>
              <a:spcAft>
                <a:spcPts val="600"/>
              </a:spcAft>
              <a:defRPr/>
            </a:pPr>
            <a:endParaRPr lang="en-GB" dirty="0"/>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TextBox 1"/>
          <p:cNvSpPr txBox="1">
            <a:spLocks noChangeArrowheads="1"/>
          </p:cNvSpPr>
          <p:nvPr/>
        </p:nvSpPr>
        <p:spPr bwMode="auto">
          <a:xfrm>
            <a:off x="0" y="269875"/>
            <a:ext cx="91440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Family Planning</a:t>
            </a:r>
          </a:p>
        </p:txBody>
      </p:sp>
      <p:sp>
        <p:nvSpPr>
          <p:cNvPr id="114691" name="TextBox 2"/>
          <p:cNvSpPr txBox="1">
            <a:spLocks noChangeArrowheads="1"/>
          </p:cNvSpPr>
          <p:nvPr/>
        </p:nvSpPr>
        <p:spPr bwMode="auto">
          <a:xfrm>
            <a:off x="7015163" y="992188"/>
            <a:ext cx="2128837" cy="1201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a:xfrm>
            <a:off x="628650" y="0"/>
            <a:ext cx="7886700" cy="1325563"/>
          </a:xfrm>
        </p:spPr>
        <p:txBody>
          <a:bodyPr/>
          <a:lstStyle/>
          <a:p>
            <a:r>
              <a:rPr lang="en-US" altLang="en-US" smtClean="0"/>
              <a:t>Sample Design</a:t>
            </a:r>
          </a:p>
        </p:txBody>
      </p:sp>
      <p:sp>
        <p:nvSpPr>
          <p:cNvPr id="3" name="Content Placeholder 2"/>
          <p:cNvSpPr>
            <a:spLocks noGrp="1"/>
          </p:cNvSpPr>
          <p:nvPr>
            <p:ph idx="1"/>
          </p:nvPr>
        </p:nvSpPr>
        <p:spPr>
          <a:xfrm>
            <a:off x="628650" y="1566863"/>
            <a:ext cx="7886700" cy="5291137"/>
          </a:xfrm>
        </p:spPr>
        <p:txBody>
          <a:bodyPr>
            <a:normAutofit/>
          </a:bodyPr>
          <a:lstStyle/>
          <a:p>
            <a:pPr marL="0" indent="0">
              <a:lnSpc>
                <a:spcPct val="110000"/>
              </a:lnSpc>
              <a:spcBef>
                <a:spcPts val="0"/>
              </a:spcBef>
              <a:spcAft>
                <a:spcPts val="600"/>
              </a:spcAft>
              <a:buFont typeface="Arial" panose="020B0604020202020204" pitchFamily="34" charset="0"/>
              <a:buNone/>
              <a:defRPr/>
            </a:pPr>
            <a:r>
              <a:rPr lang="en-GB" sz="2800" b="1" dirty="0" smtClean="0">
                <a:solidFill>
                  <a:schemeClr val="tx2"/>
                </a:solidFill>
              </a:rPr>
              <a:t>Sampling Frame: </a:t>
            </a:r>
            <a:r>
              <a:rPr lang="en-GB" sz="2800" dirty="0" smtClean="0"/>
              <a:t>2012 Tanzania Population and Housing Census</a:t>
            </a:r>
            <a:endParaRPr lang="en-GB" sz="2800" dirty="0"/>
          </a:p>
          <a:p>
            <a:pPr marL="0" indent="0">
              <a:lnSpc>
                <a:spcPct val="110000"/>
              </a:lnSpc>
              <a:spcBef>
                <a:spcPts val="0"/>
              </a:spcBef>
              <a:spcAft>
                <a:spcPts val="600"/>
              </a:spcAft>
              <a:buFont typeface="Arial" panose="020B0604020202020204" pitchFamily="34" charset="0"/>
              <a:buNone/>
              <a:defRPr/>
            </a:pPr>
            <a:r>
              <a:rPr lang="en-GB" sz="2800" b="1" dirty="0" smtClean="0">
                <a:solidFill>
                  <a:schemeClr val="tx2"/>
                </a:solidFill>
              </a:rPr>
              <a:t>First Stage:</a:t>
            </a:r>
            <a:r>
              <a:rPr lang="en-GB" sz="2800" dirty="0" smtClean="0">
                <a:solidFill>
                  <a:schemeClr val="tx2"/>
                </a:solidFill>
              </a:rPr>
              <a:t>  </a:t>
            </a:r>
            <a:r>
              <a:rPr lang="en-GB" sz="2800" dirty="0" smtClean="0"/>
              <a:t>608 clusters selected</a:t>
            </a:r>
            <a:endParaRPr lang="en-GB" sz="2800" dirty="0"/>
          </a:p>
          <a:p>
            <a:pPr marL="0" indent="0">
              <a:lnSpc>
                <a:spcPct val="110000"/>
              </a:lnSpc>
              <a:spcBef>
                <a:spcPts val="0"/>
              </a:spcBef>
              <a:spcAft>
                <a:spcPts val="600"/>
              </a:spcAft>
              <a:buFont typeface="Arial" panose="020B0604020202020204" pitchFamily="34" charset="0"/>
              <a:buNone/>
              <a:defRPr/>
            </a:pPr>
            <a:r>
              <a:rPr lang="en-GB" sz="2800" b="1" dirty="0" smtClean="0">
                <a:solidFill>
                  <a:schemeClr val="tx2"/>
                </a:solidFill>
              </a:rPr>
              <a:t>Second Stage: </a:t>
            </a:r>
            <a:r>
              <a:rPr lang="en-GB" sz="2800" dirty="0" smtClean="0"/>
              <a:t>22</a:t>
            </a:r>
            <a:r>
              <a:rPr lang="en-GB" sz="2800" b="1" dirty="0" smtClean="0">
                <a:solidFill>
                  <a:schemeClr val="tx2"/>
                </a:solidFill>
              </a:rPr>
              <a:t> </a:t>
            </a:r>
            <a:r>
              <a:rPr lang="en-GB" sz="2800" dirty="0" smtClean="0"/>
              <a:t>households selected from each cluster. In total, 13,376 households selected.</a:t>
            </a:r>
            <a:endParaRPr lang="en-GB" sz="2800" dirty="0" smtClean="0">
              <a:solidFill>
                <a:schemeClr val="accent5"/>
              </a:solidFill>
            </a:endParaRPr>
          </a:p>
          <a:p>
            <a:pPr marL="0" indent="0">
              <a:lnSpc>
                <a:spcPct val="110000"/>
              </a:lnSpc>
              <a:spcBef>
                <a:spcPts val="0"/>
              </a:spcBef>
              <a:spcAft>
                <a:spcPts val="600"/>
              </a:spcAft>
              <a:buFont typeface="Arial" panose="020B0604020202020204" pitchFamily="34" charset="0"/>
              <a:buNone/>
              <a:defRPr/>
            </a:pPr>
            <a:endParaRPr lang="en-GB" sz="2800" b="1" dirty="0" smtClean="0">
              <a:solidFill>
                <a:schemeClr val="tx2">
                  <a:lumMod val="50000"/>
                </a:schemeClr>
              </a:solidFill>
            </a:endParaRPr>
          </a:p>
          <a:p>
            <a:pPr marL="347472" indent="-457200">
              <a:lnSpc>
                <a:spcPct val="110000"/>
              </a:lnSpc>
              <a:spcBef>
                <a:spcPts val="0"/>
              </a:spcBef>
              <a:spcAft>
                <a:spcPts val="600"/>
              </a:spcAft>
              <a:buFont typeface="Arial" panose="020B0604020202020204" pitchFamily="34" charset="0"/>
              <a:buNone/>
              <a:defRPr/>
            </a:pPr>
            <a:r>
              <a:rPr lang="en-GB" sz="2800" dirty="0" smtClean="0"/>
              <a:t>Selected households were visited and interviewed; </a:t>
            </a:r>
            <a:r>
              <a:rPr lang="en-GB" sz="2800" b="1" dirty="0" smtClean="0">
                <a:solidFill>
                  <a:schemeClr val="tx2"/>
                </a:solidFill>
              </a:rPr>
              <a:t>all women age 15-49 </a:t>
            </a:r>
            <a:r>
              <a:rPr lang="en-GB" sz="2800" dirty="0" smtClean="0"/>
              <a:t>in all of the selected households. </a:t>
            </a:r>
            <a:r>
              <a:rPr lang="en-GB" sz="2800" b="1" dirty="0" smtClean="0">
                <a:solidFill>
                  <a:schemeClr val="tx2"/>
                </a:solidFill>
              </a:rPr>
              <a:t>Men age 15-49 </a:t>
            </a:r>
            <a:r>
              <a:rPr lang="en-GB" sz="2800" dirty="0" smtClean="0"/>
              <a:t>in one-third of the selected </a:t>
            </a:r>
            <a:r>
              <a:rPr lang="en-GB" sz="2800" dirty="0"/>
              <a:t>households </a:t>
            </a:r>
            <a:r>
              <a:rPr lang="en-GB" sz="2800" dirty="0" smtClean="0"/>
              <a:t>were interviewed. </a:t>
            </a:r>
            <a:endParaRPr lang="en-GB" sz="2800" b="1" dirty="0" smtClean="0"/>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9" name="Content Placeholder 2"/>
          <p:cNvSpPr txBox="1">
            <a:spLocks/>
          </p:cNvSpPr>
          <p:nvPr/>
        </p:nvSpPr>
        <p:spPr bwMode="auto">
          <a:xfrm>
            <a:off x="252413" y="1865313"/>
            <a:ext cx="3959225" cy="337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b="1">
                <a:solidFill>
                  <a:schemeClr val="tx2"/>
                </a:solidFill>
              </a:rPr>
              <a:t>Knowledge and use</a:t>
            </a:r>
          </a:p>
          <a:p>
            <a:pPr eaLnBrk="1" hangingPunct="1">
              <a:lnSpc>
                <a:spcPct val="110000"/>
              </a:lnSpc>
              <a:spcBef>
                <a:spcPct val="0"/>
              </a:spcBef>
              <a:spcAft>
                <a:spcPts val="600"/>
              </a:spcAft>
              <a:buClr>
                <a:schemeClr val="tx1"/>
              </a:buClr>
            </a:pPr>
            <a:r>
              <a:rPr lang="en-GB" altLang="en-US" sz="2800"/>
              <a:t>Source of methods</a:t>
            </a:r>
          </a:p>
          <a:p>
            <a:pPr eaLnBrk="1" hangingPunct="1">
              <a:lnSpc>
                <a:spcPct val="110000"/>
              </a:lnSpc>
              <a:spcBef>
                <a:spcPct val="0"/>
              </a:spcBef>
              <a:spcAft>
                <a:spcPts val="600"/>
              </a:spcAft>
              <a:buClr>
                <a:schemeClr val="tx1"/>
              </a:buClr>
            </a:pPr>
            <a:r>
              <a:rPr lang="en-GB" altLang="en-US" sz="2800"/>
              <a:t>Demand for family planning</a:t>
            </a:r>
          </a:p>
          <a:p>
            <a:pPr eaLnBrk="1" hangingPunct="1">
              <a:lnSpc>
                <a:spcPct val="110000"/>
              </a:lnSpc>
              <a:spcBef>
                <a:spcPct val="0"/>
              </a:spcBef>
              <a:spcAft>
                <a:spcPts val="600"/>
              </a:spcAft>
              <a:buClr>
                <a:schemeClr val="tx1"/>
              </a:buClr>
            </a:pPr>
            <a:r>
              <a:rPr lang="en-GB" altLang="en-US" sz="2800"/>
              <a:t>Future use</a:t>
            </a: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Title 1"/>
          <p:cNvSpPr>
            <a:spLocks noGrp="1"/>
          </p:cNvSpPr>
          <p:nvPr>
            <p:ph type="title"/>
          </p:nvPr>
        </p:nvSpPr>
        <p:spPr/>
        <p:txBody>
          <a:bodyPr/>
          <a:lstStyle/>
          <a:p>
            <a:r>
              <a:rPr lang="en-US" altLang="en-US" smtClean="0"/>
              <a:t>Knowledge of Family Planning Methods</a:t>
            </a:r>
          </a:p>
        </p:txBody>
      </p:sp>
      <p:sp>
        <p:nvSpPr>
          <p:cNvPr id="3" name="Content Placeholder 2"/>
          <p:cNvSpPr>
            <a:spLocks noGrp="1"/>
          </p:cNvSpPr>
          <p:nvPr>
            <p:ph idx="1"/>
          </p:nvPr>
        </p:nvSpPr>
        <p:spPr>
          <a:xfrm>
            <a:off x="495300" y="1816100"/>
            <a:ext cx="8229600" cy="5041900"/>
          </a:xfrm>
        </p:spPr>
        <p:txBody>
          <a:bodyPr>
            <a:normAutofit/>
          </a:bodyPr>
          <a:lstStyle/>
          <a:p>
            <a:pPr>
              <a:lnSpc>
                <a:spcPct val="100000"/>
              </a:lnSpc>
              <a:spcBef>
                <a:spcPts val="0"/>
              </a:spcBef>
              <a:spcAft>
                <a:spcPts val="600"/>
              </a:spcAft>
              <a:buClr>
                <a:schemeClr val="tx1"/>
              </a:buClr>
              <a:defRPr/>
            </a:pPr>
            <a:r>
              <a:rPr lang="en-GB" b="1" dirty="0" smtClean="0">
                <a:solidFill>
                  <a:schemeClr val="tx2"/>
                </a:solidFill>
              </a:rPr>
              <a:t>All</a:t>
            </a:r>
            <a:r>
              <a:rPr lang="en-GB" b="1" dirty="0" smtClean="0">
                <a:solidFill>
                  <a:schemeClr val="accent5"/>
                </a:solidFill>
              </a:rPr>
              <a:t> </a:t>
            </a:r>
            <a:r>
              <a:rPr lang="en-GB" dirty="0"/>
              <a:t>married women and men </a:t>
            </a:r>
            <a:r>
              <a:rPr lang="en-GB" dirty="0" smtClean="0"/>
              <a:t>know at least one </a:t>
            </a:r>
            <a:r>
              <a:rPr lang="en-GB" b="1" dirty="0" smtClean="0">
                <a:solidFill>
                  <a:schemeClr val="tx2"/>
                </a:solidFill>
              </a:rPr>
              <a:t>modern method </a:t>
            </a:r>
            <a:r>
              <a:rPr lang="en-GB" dirty="0"/>
              <a:t>of </a:t>
            </a:r>
            <a:r>
              <a:rPr lang="en-GB" dirty="0" smtClean="0"/>
              <a:t>family planning.</a:t>
            </a:r>
          </a:p>
          <a:p>
            <a:pPr>
              <a:lnSpc>
                <a:spcPct val="100000"/>
              </a:lnSpc>
              <a:spcBef>
                <a:spcPts val="0"/>
              </a:spcBef>
              <a:spcAft>
                <a:spcPts val="600"/>
              </a:spcAft>
              <a:buClr>
                <a:schemeClr val="tx1"/>
              </a:buClr>
              <a:defRPr/>
            </a:pPr>
            <a:endParaRPr lang="en-GB" dirty="0"/>
          </a:p>
          <a:p>
            <a:pPr>
              <a:lnSpc>
                <a:spcPct val="100000"/>
              </a:lnSpc>
              <a:spcBef>
                <a:spcPts val="0"/>
              </a:spcBef>
              <a:spcAft>
                <a:spcPts val="600"/>
              </a:spcAft>
              <a:buClr>
                <a:schemeClr val="tx1"/>
              </a:buClr>
              <a:defRPr/>
            </a:pPr>
            <a:r>
              <a:rPr lang="en-GB" dirty="0" smtClean="0"/>
              <a:t>The most well known methods are the </a:t>
            </a:r>
            <a:r>
              <a:rPr lang="en-GB" b="1" dirty="0" smtClean="0">
                <a:solidFill>
                  <a:schemeClr val="tx2"/>
                </a:solidFill>
              </a:rPr>
              <a:t>pill, injectable, implants, </a:t>
            </a:r>
            <a:r>
              <a:rPr lang="en-GB" dirty="0" smtClean="0"/>
              <a:t>and the </a:t>
            </a:r>
            <a:r>
              <a:rPr lang="en-GB" b="1" dirty="0" smtClean="0">
                <a:solidFill>
                  <a:schemeClr val="tx2"/>
                </a:solidFill>
              </a:rPr>
              <a:t>male condom</a:t>
            </a:r>
            <a:r>
              <a:rPr lang="en-GB" dirty="0" smtClean="0"/>
              <a:t>.</a:t>
            </a:r>
            <a:endParaRPr lang="en-GB" b="1" dirty="0">
              <a:solidFill>
                <a:schemeClr val="tx2"/>
              </a:solidFill>
            </a:endParaRPr>
          </a:p>
          <a:p>
            <a:pPr marL="0" indent="0" algn="ctr">
              <a:lnSpc>
                <a:spcPct val="120000"/>
              </a:lnSpc>
              <a:spcBef>
                <a:spcPts val="0"/>
              </a:spcBef>
              <a:spcAft>
                <a:spcPts val="600"/>
              </a:spcAft>
              <a:buFont typeface="Arial" panose="020B0604020202020204" pitchFamily="34" charset="0"/>
              <a:buNone/>
              <a:defRPr/>
            </a:pPr>
            <a:endParaRPr lang="en-GB" dirty="0" smtClean="0"/>
          </a:p>
          <a:p>
            <a:pPr marL="0" indent="0" algn="ctr">
              <a:lnSpc>
                <a:spcPct val="120000"/>
              </a:lnSpc>
              <a:spcBef>
                <a:spcPts val="0"/>
              </a:spcBef>
              <a:spcAft>
                <a:spcPts val="600"/>
              </a:spcAft>
              <a:buFont typeface="Arial" panose="020B0604020202020204" pitchFamily="34" charset="0"/>
              <a:buNone/>
              <a:defRPr/>
            </a:pPr>
            <a:endParaRPr lang="en-GB" dirty="0"/>
          </a:p>
          <a:p>
            <a:pPr marL="0" indent="0" algn="ctr">
              <a:lnSpc>
                <a:spcPct val="120000"/>
              </a:lnSpc>
              <a:spcBef>
                <a:spcPts val="0"/>
              </a:spcBef>
              <a:spcAft>
                <a:spcPts val="600"/>
              </a:spcAft>
              <a:buFont typeface="Arial" panose="020B0604020202020204" pitchFamily="34" charset="0"/>
              <a:buNone/>
              <a:defRPr/>
            </a:pPr>
            <a:endParaRPr lang="en-GB" dirty="0"/>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itle 1"/>
          <p:cNvSpPr>
            <a:spLocks noGrp="1"/>
          </p:cNvSpPr>
          <p:nvPr>
            <p:ph type="title"/>
          </p:nvPr>
        </p:nvSpPr>
        <p:spPr>
          <a:xfrm>
            <a:off x="0" y="14288"/>
            <a:ext cx="9144000" cy="1325562"/>
          </a:xfrm>
        </p:spPr>
        <p:txBody>
          <a:bodyPr/>
          <a:lstStyle/>
          <a:p>
            <a:r>
              <a:rPr lang="en-US" altLang="en-US" smtClean="0"/>
              <a:t>Gap between Knowledge and Use</a:t>
            </a:r>
          </a:p>
        </p:txBody>
      </p:sp>
      <p:graphicFrame>
        <p:nvGraphicFramePr>
          <p:cNvPr id="120835" name="Content Placeholder 10"/>
          <p:cNvGraphicFramePr>
            <a:graphicFrameLocks noGrp="1"/>
          </p:cNvGraphicFramePr>
          <p:nvPr>
            <p:ph idx="1"/>
          </p:nvPr>
        </p:nvGraphicFramePr>
        <p:xfrm>
          <a:off x="393700" y="1474788"/>
          <a:ext cx="8370888" cy="5434012"/>
        </p:xfrm>
        <a:graphic>
          <a:graphicData uri="http://schemas.openxmlformats.org/presentationml/2006/ole">
            <mc:AlternateContent xmlns:mc="http://schemas.openxmlformats.org/markup-compatibility/2006">
              <mc:Choice xmlns:v="urn:schemas-microsoft-com:vml" Requires="v">
                <p:oleObj spid="_x0000_s120842" name="Chart" r:id="rId4" imgW="8376630" imgH="5444200" progId="Excel.Chart.8">
                  <p:embed/>
                </p:oleObj>
              </mc:Choice>
              <mc:Fallback>
                <p:oleObj name="Chart" r:id="rId4" imgW="8376630" imgH="544420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3700" y="1474788"/>
                        <a:ext cx="8370888" cy="543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0836" name="TextBox 3"/>
          <p:cNvSpPr txBox="1">
            <a:spLocks noChangeArrowheads="1"/>
          </p:cNvSpPr>
          <p:nvPr/>
        </p:nvSpPr>
        <p:spPr bwMode="auto">
          <a:xfrm>
            <a:off x="0" y="11557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currently married women age 15-49</a:t>
            </a: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Title 1"/>
          <p:cNvSpPr>
            <a:spLocks noGrp="1"/>
          </p:cNvSpPr>
          <p:nvPr>
            <p:ph type="title"/>
          </p:nvPr>
        </p:nvSpPr>
        <p:spPr/>
        <p:txBody>
          <a:bodyPr/>
          <a:lstStyle/>
          <a:p>
            <a:pPr eaLnBrk="1" hangingPunct="1"/>
            <a:r>
              <a:rPr lang="en-US" altLang="en-US" smtClean="0"/>
              <a:t>Current Use of Family Planning</a:t>
            </a:r>
          </a:p>
        </p:txBody>
      </p:sp>
      <p:graphicFrame>
        <p:nvGraphicFramePr>
          <p:cNvPr id="122883" name="Content Placeholder 10"/>
          <p:cNvGraphicFramePr>
            <a:graphicFrameLocks noGrp="1"/>
          </p:cNvGraphicFramePr>
          <p:nvPr>
            <p:ph idx="1"/>
          </p:nvPr>
        </p:nvGraphicFramePr>
        <p:xfrm>
          <a:off x="-50800" y="1474788"/>
          <a:ext cx="9245600" cy="5434012"/>
        </p:xfrm>
        <a:graphic>
          <a:graphicData uri="http://schemas.openxmlformats.org/presentationml/2006/ole">
            <mc:AlternateContent xmlns:mc="http://schemas.openxmlformats.org/markup-compatibility/2006">
              <mc:Choice xmlns:v="urn:schemas-microsoft-com:vml" Requires="v">
                <p:oleObj spid="_x0000_s122890" name="Chart" r:id="rId4" imgW="9254530" imgH="5444200" progId="Excel.Chart.8">
                  <p:embed/>
                </p:oleObj>
              </mc:Choice>
              <mc:Fallback>
                <p:oleObj name="Chart" r:id="rId4" imgW="9254530" imgH="544420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474788"/>
                        <a:ext cx="9245600" cy="543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2884" name="TextBox 3"/>
          <p:cNvSpPr txBox="1">
            <a:spLocks noChangeArrowheads="1"/>
          </p:cNvSpPr>
          <p:nvPr/>
        </p:nvSpPr>
        <p:spPr bwMode="auto">
          <a:xfrm>
            <a:off x="0" y="11557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women age 15-49</a:t>
            </a: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itle 1"/>
          <p:cNvSpPr>
            <a:spLocks noGrp="1"/>
          </p:cNvSpPr>
          <p:nvPr>
            <p:ph type="title"/>
          </p:nvPr>
        </p:nvSpPr>
        <p:spPr/>
        <p:txBody>
          <a:bodyPr/>
          <a:lstStyle/>
          <a:p>
            <a:r>
              <a:rPr lang="en-US" altLang="en-US" smtClean="0"/>
              <a:t/>
            </a:r>
            <a:br>
              <a:rPr lang="en-US" altLang="en-US" smtClean="0"/>
            </a:br>
            <a:r>
              <a:rPr lang="en-US" altLang="en-US" smtClean="0"/>
              <a:t>Current Use of Modern Methods </a:t>
            </a:r>
            <a:br>
              <a:rPr lang="en-US" altLang="en-US" smtClean="0"/>
            </a:br>
            <a:r>
              <a:rPr lang="en-US" altLang="en-US" smtClean="0"/>
              <a:t>by Residence</a:t>
            </a:r>
            <a:br>
              <a:rPr lang="en-US" altLang="en-US" smtClean="0"/>
            </a:br>
            <a:endParaRPr lang="en-US" altLang="en-US" smtClean="0"/>
          </a:p>
        </p:txBody>
      </p:sp>
      <p:graphicFrame>
        <p:nvGraphicFramePr>
          <p:cNvPr id="124931" name="Content Placeholder 10"/>
          <p:cNvGraphicFramePr>
            <a:graphicFrameLocks noGrp="1"/>
          </p:cNvGraphicFramePr>
          <p:nvPr>
            <p:ph idx="1"/>
          </p:nvPr>
        </p:nvGraphicFramePr>
        <p:xfrm>
          <a:off x="400050" y="1665288"/>
          <a:ext cx="8316913" cy="5294312"/>
        </p:xfrm>
        <a:graphic>
          <a:graphicData uri="http://schemas.openxmlformats.org/presentationml/2006/ole">
            <mc:AlternateContent xmlns:mc="http://schemas.openxmlformats.org/markup-compatibility/2006">
              <mc:Choice xmlns:v="urn:schemas-microsoft-com:vml" Requires="v">
                <p:oleObj spid="_x0000_s124938" name="Chart" r:id="rId4" imgW="8327858" imgH="5297883" progId="Excel.Chart.8">
                  <p:embed/>
                </p:oleObj>
              </mc:Choice>
              <mc:Fallback>
                <p:oleObj name="Chart" r:id="rId4" imgW="8327858" imgH="529788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0050" y="1665288"/>
                        <a:ext cx="8316913"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4932" name="TextBox 3"/>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currently married women age 15-49 using any modern method of family planning</a:t>
            </a:r>
          </a:p>
        </p:txBody>
      </p: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itle 1"/>
          <p:cNvSpPr>
            <a:spLocks noGrp="1"/>
          </p:cNvSpPr>
          <p:nvPr>
            <p:ph type="title"/>
          </p:nvPr>
        </p:nvSpPr>
        <p:spPr/>
        <p:txBody>
          <a:bodyPr/>
          <a:lstStyle/>
          <a:p>
            <a:r>
              <a:rPr lang="en-US" altLang="en-US" smtClean="0"/>
              <a:t>Current Use of Modern Methods </a:t>
            </a:r>
            <a:br>
              <a:rPr lang="en-US" altLang="en-US" smtClean="0"/>
            </a:br>
            <a:r>
              <a:rPr lang="en-US" altLang="en-US" smtClean="0"/>
              <a:t>by Wealth</a:t>
            </a:r>
          </a:p>
        </p:txBody>
      </p:sp>
      <p:graphicFrame>
        <p:nvGraphicFramePr>
          <p:cNvPr id="126979" name="Content Placeholder 10"/>
          <p:cNvGraphicFramePr>
            <a:graphicFrameLocks noGrp="1"/>
          </p:cNvGraphicFramePr>
          <p:nvPr>
            <p:ph idx="1"/>
          </p:nvPr>
        </p:nvGraphicFramePr>
        <p:xfrm>
          <a:off x="577850" y="1517650"/>
          <a:ext cx="7988300" cy="4737100"/>
        </p:xfrm>
        <a:graphic>
          <a:graphicData uri="http://schemas.openxmlformats.org/presentationml/2006/ole">
            <mc:AlternateContent xmlns:mc="http://schemas.openxmlformats.org/markup-compatibility/2006">
              <mc:Choice xmlns:v="urn:schemas-microsoft-com:vml" Requires="v">
                <p:oleObj spid="_x0000_s126989" name="Chart" r:id="rId4" imgW="7998645" imgH="4749196" progId="Excel.Chart.8">
                  <p:embed/>
                </p:oleObj>
              </mc:Choice>
              <mc:Fallback>
                <p:oleObj name="Chart" r:id="rId4" imgW="7998645" imgH="4749196"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17650"/>
                        <a:ext cx="7988300" cy="473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26980" name="TextBox 11"/>
          <p:cNvSpPr txBox="1">
            <a:spLocks noChangeArrowheads="1"/>
          </p:cNvSpPr>
          <p:nvPr/>
        </p:nvSpPr>
        <p:spPr bwMode="auto">
          <a:xfrm>
            <a:off x="0" y="1187450"/>
            <a:ext cx="9144000"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currently married women age 15-49 using any modern method of family planning</a:t>
            </a:r>
          </a:p>
        </p:txBody>
      </p:sp>
      <p:sp>
        <p:nvSpPr>
          <p:cNvPr id="126981" name="TextBox 5"/>
          <p:cNvSpPr txBox="1">
            <a:spLocks noChangeArrowheads="1"/>
          </p:cNvSpPr>
          <p:nvPr/>
        </p:nvSpPr>
        <p:spPr bwMode="auto">
          <a:xfrm>
            <a:off x="1066800" y="6199188"/>
            <a:ext cx="1981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Poorest households</a:t>
            </a:r>
          </a:p>
        </p:txBody>
      </p:sp>
      <p:sp>
        <p:nvSpPr>
          <p:cNvPr id="126982" name="TextBox 6"/>
          <p:cNvSpPr txBox="1">
            <a:spLocks noChangeArrowheads="1"/>
          </p:cNvSpPr>
          <p:nvPr/>
        </p:nvSpPr>
        <p:spPr bwMode="auto">
          <a:xfrm>
            <a:off x="6019800" y="6199188"/>
            <a:ext cx="1981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Wealthiest households</a:t>
            </a:r>
          </a:p>
        </p:txBody>
      </p:sp>
      <p:sp>
        <p:nvSpPr>
          <p:cNvPr id="8" name="Notched Right Arrow 7"/>
          <p:cNvSpPr/>
          <p:nvPr/>
        </p:nvSpPr>
        <p:spPr>
          <a:xfrm>
            <a:off x="2895600" y="6388100"/>
            <a:ext cx="3352800" cy="268288"/>
          </a:xfrm>
          <a:prstGeom prst="notched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itle 1"/>
          <p:cNvSpPr>
            <a:spLocks noGrp="1"/>
          </p:cNvSpPr>
          <p:nvPr>
            <p:ph type="title"/>
          </p:nvPr>
        </p:nvSpPr>
        <p:spPr>
          <a:xfrm>
            <a:off x="0" y="0"/>
            <a:ext cx="9144000" cy="835025"/>
          </a:xfrm>
        </p:spPr>
        <p:txBody>
          <a:bodyPr/>
          <a:lstStyle/>
          <a:p>
            <a:pPr eaLnBrk="1" hangingPunct="1"/>
            <a:r>
              <a:rPr lang="en-US" altLang="en-US" sz="4000" smtClean="0"/>
              <a:t>Current Use of Modern Methods by Region</a:t>
            </a:r>
          </a:p>
        </p:txBody>
      </p:sp>
      <p:sp>
        <p:nvSpPr>
          <p:cNvPr id="129027" name="TextBox 50"/>
          <p:cNvSpPr txBox="1">
            <a:spLocks noChangeArrowheads="1"/>
          </p:cNvSpPr>
          <p:nvPr/>
        </p:nvSpPr>
        <p:spPr bwMode="auto">
          <a:xfrm>
            <a:off x="-187325" y="871538"/>
            <a:ext cx="2152650"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32%</a:t>
            </a:r>
          </a:p>
        </p:txBody>
      </p:sp>
      <p:sp>
        <p:nvSpPr>
          <p:cNvPr id="129028" name="Text Box 34"/>
          <p:cNvSpPr txBox="1">
            <a:spLocks noChangeArrowheads="1"/>
          </p:cNvSpPr>
          <p:nvPr/>
        </p:nvSpPr>
        <p:spPr bwMode="auto">
          <a:xfrm>
            <a:off x="1588" y="5191125"/>
            <a:ext cx="2198687" cy="1476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currently married women age 15-49 using any modern method of family planning</a:t>
            </a:r>
          </a:p>
        </p:txBody>
      </p:sp>
      <p:grpSp>
        <p:nvGrpSpPr>
          <p:cNvPr id="129029" name="Group 4"/>
          <p:cNvGrpSpPr>
            <a:grpSpLocks noChangeAspect="1"/>
          </p:cNvGrpSpPr>
          <p:nvPr/>
        </p:nvGrpSpPr>
        <p:grpSpPr bwMode="auto">
          <a:xfrm>
            <a:off x="1514475" y="908050"/>
            <a:ext cx="6119813" cy="5953125"/>
            <a:chOff x="806" y="449"/>
            <a:chExt cx="3944" cy="3837"/>
          </a:xfrm>
        </p:grpSpPr>
        <p:sp>
          <p:nvSpPr>
            <p:cNvPr id="129070"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solidFill>
            <a:ln w="9525">
              <a:solidFill>
                <a:schemeClr val="bg1"/>
              </a:solidFill>
              <a:round/>
              <a:headEnd/>
              <a:tailEnd/>
            </a:ln>
          </p:spPr>
          <p:txBody>
            <a:bodyPr/>
            <a:lstStyle/>
            <a:p>
              <a:endParaRPr lang="en-US"/>
            </a:p>
          </p:txBody>
        </p:sp>
        <p:sp>
          <p:nvSpPr>
            <p:cNvPr id="104"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accent5"/>
            </a:solidFill>
            <a:ln w="9525">
              <a:solidFill>
                <a:schemeClr val="bg1"/>
              </a:solidFill>
              <a:round/>
              <a:headEnd/>
              <a:tailEnd/>
            </a:ln>
          </p:spPr>
          <p:txBody>
            <a:bodyPr/>
            <a:lstStyle/>
            <a:p>
              <a:pPr>
                <a:defRPr/>
              </a:pPr>
              <a:endParaRPr lang="en-US"/>
            </a:p>
          </p:txBody>
        </p:sp>
        <p:sp>
          <p:nvSpPr>
            <p:cNvPr id="105"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accent5"/>
            </a:solidFill>
            <a:ln w="9525">
              <a:solidFill>
                <a:schemeClr val="bg1"/>
              </a:solidFill>
              <a:round/>
              <a:headEnd/>
              <a:tailEnd/>
            </a:ln>
          </p:spPr>
          <p:txBody>
            <a:bodyPr/>
            <a:lstStyle/>
            <a:p>
              <a:pPr>
                <a:defRPr/>
              </a:pPr>
              <a:endParaRPr lang="en-US"/>
            </a:p>
          </p:txBody>
        </p:sp>
        <p:sp>
          <p:nvSpPr>
            <p:cNvPr id="129073"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solidFill>
            <a:ln w="9525">
              <a:solidFill>
                <a:schemeClr val="bg1"/>
              </a:solidFill>
              <a:round/>
              <a:headEnd/>
              <a:tailEnd/>
            </a:ln>
          </p:spPr>
          <p:txBody>
            <a:bodyPr/>
            <a:lstStyle/>
            <a:p>
              <a:endParaRPr lang="en-US"/>
            </a:p>
          </p:txBody>
        </p:sp>
        <p:sp>
          <p:nvSpPr>
            <p:cNvPr id="129074"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solidFill>
            <a:ln w="9525">
              <a:solidFill>
                <a:schemeClr val="bg1"/>
              </a:solidFill>
              <a:round/>
              <a:headEnd/>
              <a:tailEnd/>
            </a:ln>
          </p:spPr>
          <p:txBody>
            <a:bodyPr/>
            <a:lstStyle/>
            <a:p>
              <a:endParaRPr lang="en-US"/>
            </a:p>
          </p:txBody>
        </p:sp>
        <p:sp>
          <p:nvSpPr>
            <p:cNvPr id="129075" name="Freeform 10"/>
            <p:cNvSpPr>
              <a:spLocks/>
            </p:cNvSpPr>
            <p:nvPr/>
          </p:nvSpPr>
          <p:spPr bwMode="auto">
            <a:xfrm>
              <a:off x="1125" y="2552"/>
              <a:ext cx="799" cy="780"/>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solidFill>
            <a:ln w="9525">
              <a:solidFill>
                <a:schemeClr val="bg1"/>
              </a:solidFill>
              <a:round/>
              <a:headEnd/>
              <a:tailEnd/>
            </a:ln>
          </p:spPr>
          <p:txBody>
            <a:bodyPr/>
            <a:lstStyle/>
            <a:p>
              <a:endParaRPr lang="en-US"/>
            </a:p>
          </p:txBody>
        </p:sp>
        <p:sp>
          <p:nvSpPr>
            <p:cNvPr id="129076"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tx2"/>
            </a:solidFill>
            <a:ln w="9525">
              <a:solidFill>
                <a:schemeClr val="bg1"/>
              </a:solidFill>
              <a:round/>
              <a:headEnd/>
              <a:tailEnd/>
            </a:ln>
          </p:spPr>
          <p:txBody>
            <a:bodyPr/>
            <a:lstStyle/>
            <a:p>
              <a:endParaRPr lang="en-US"/>
            </a:p>
          </p:txBody>
        </p:sp>
        <p:sp>
          <p:nvSpPr>
            <p:cNvPr id="110"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accent5"/>
            </a:solidFill>
            <a:ln w="9525">
              <a:solidFill>
                <a:schemeClr val="bg1"/>
              </a:solidFill>
              <a:round/>
              <a:headEnd/>
              <a:tailEnd/>
            </a:ln>
          </p:spPr>
          <p:txBody>
            <a:bodyPr/>
            <a:lstStyle/>
            <a:p>
              <a:pPr>
                <a:defRPr/>
              </a:pPr>
              <a:endParaRPr lang="en-US"/>
            </a:p>
          </p:txBody>
        </p:sp>
        <p:sp>
          <p:nvSpPr>
            <p:cNvPr id="129078"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alpha val="50195"/>
              </a:schemeClr>
            </a:solidFill>
            <a:ln w="9525">
              <a:solidFill>
                <a:schemeClr val="bg1"/>
              </a:solidFill>
              <a:round/>
              <a:headEnd/>
              <a:tailEnd/>
            </a:ln>
          </p:spPr>
          <p:txBody>
            <a:bodyPr/>
            <a:lstStyle/>
            <a:p>
              <a:endParaRPr lang="en-US"/>
            </a:p>
          </p:txBody>
        </p:sp>
        <p:sp>
          <p:nvSpPr>
            <p:cNvPr id="129079"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solidFill>
            <a:ln w="9525">
              <a:solidFill>
                <a:schemeClr val="bg1"/>
              </a:solidFill>
              <a:round/>
              <a:headEnd/>
              <a:tailEnd/>
            </a:ln>
          </p:spPr>
          <p:txBody>
            <a:bodyPr/>
            <a:lstStyle/>
            <a:p>
              <a:endParaRPr lang="en-US"/>
            </a:p>
          </p:txBody>
        </p:sp>
        <p:sp>
          <p:nvSpPr>
            <p:cNvPr id="129080"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alpha val="50195"/>
              </a:schemeClr>
            </a:solidFill>
            <a:ln w="9525">
              <a:solidFill>
                <a:schemeClr val="bg1"/>
              </a:solidFill>
              <a:round/>
              <a:headEnd/>
              <a:tailEnd/>
            </a:ln>
          </p:spPr>
          <p:txBody>
            <a:bodyPr/>
            <a:lstStyle/>
            <a:p>
              <a:endParaRPr lang="en-US"/>
            </a:p>
          </p:txBody>
        </p:sp>
        <p:sp>
          <p:nvSpPr>
            <p:cNvPr id="129081"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solidFill>
            <a:ln w="9525">
              <a:solidFill>
                <a:schemeClr val="bg1"/>
              </a:solidFill>
              <a:round/>
              <a:headEnd/>
              <a:tailEnd/>
            </a:ln>
          </p:spPr>
          <p:txBody>
            <a:bodyPr/>
            <a:lstStyle/>
            <a:p>
              <a:endParaRPr lang="en-US"/>
            </a:p>
          </p:txBody>
        </p:sp>
        <p:sp>
          <p:nvSpPr>
            <p:cNvPr id="129082"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alpha val="50195"/>
              </a:schemeClr>
            </a:solidFill>
            <a:ln w="9525">
              <a:solidFill>
                <a:schemeClr val="bg1"/>
              </a:solidFill>
              <a:round/>
              <a:headEnd/>
              <a:tailEnd/>
            </a:ln>
          </p:spPr>
          <p:txBody>
            <a:bodyPr/>
            <a:lstStyle/>
            <a:p>
              <a:endParaRPr lang="en-US"/>
            </a:p>
          </p:txBody>
        </p:sp>
        <p:sp>
          <p:nvSpPr>
            <p:cNvPr id="129083"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alpha val="50195"/>
              </a:schemeClr>
            </a:solidFill>
            <a:ln w="9525">
              <a:solidFill>
                <a:schemeClr val="bg1"/>
              </a:solidFill>
              <a:round/>
              <a:headEnd/>
              <a:tailEnd/>
            </a:ln>
          </p:spPr>
          <p:txBody>
            <a:bodyPr/>
            <a:lstStyle/>
            <a:p>
              <a:endParaRPr lang="en-US"/>
            </a:p>
          </p:txBody>
        </p:sp>
        <p:sp>
          <p:nvSpPr>
            <p:cNvPr id="117"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accent5"/>
            </a:solidFill>
            <a:ln w="9525">
              <a:solidFill>
                <a:schemeClr val="bg1"/>
              </a:solidFill>
              <a:round/>
              <a:headEnd/>
              <a:tailEnd/>
            </a:ln>
          </p:spPr>
          <p:txBody>
            <a:bodyPr/>
            <a:lstStyle/>
            <a:p>
              <a:pPr>
                <a:defRPr/>
              </a:pPr>
              <a:endParaRPr lang="en-US"/>
            </a:p>
          </p:txBody>
        </p:sp>
        <p:sp>
          <p:nvSpPr>
            <p:cNvPr id="129085"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alpha val="50195"/>
              </a:schemeClr>
            </a:solidFill>
            <a:ln w="9525">
              <a:solidFill>
                <a:schemeClr val="bg1"/>
              </a:solidFill>
              <a:round/>
              <a:headEnd/>
              <a:tailEnd/>
            </a:ln>
          </p:spPr>
          <p:txBody>
            <a:bodyPr/>
            <a:lstStyle/>
            <a:p>
              <a:endParaRPr lang="en-US"/>
            </a:p>
          </p:txBody>
        </p:sp>
        <p:sp>
          <p:nvSpPr>
            <p:cNvPr id="119" name="Freeform 21"/>
            <p:cNvSpPr>
              <a:spLocks/>
            </p:cNvSpPr>
            <p:nvPr/>
          </p:nvSpPr>
          <p:spPr bwMode="auto">
            <a:xfrm>
              <a:off x="1627" y="1238"/>
              <a:ext cx="921"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71 w 909"/>
                <a:gd name="T13" fmla="*/ 65 h 402"/>
                <a:gd name="T14" fmla="*/ 505 w 909"/>
                <a:gd name="T15" fmla="*/ 82 h 402"/>
                <a:gd name="T16" fmla="*/ 567 w 909"/>
                <a:gd name="T17" fmla="*/ 70 h 402"/>
                <a:gd name="T18" fmla="*/ 604 w 909"/>
                <a:gd name="T19" fmla="*/ 40 h 402"/>
                <a:gd name="T20" fmla="*/ 646 w 909"/>
                <a:gd name="T21" fmla="*/ 33 h 402"/>
                <a:gd name="T22" fmla="*/ 682 w 909"/>
                <a:gd name="T23" fmla="*/ 52 h 402"/>
                <a:gd name="T24" fmla="*/ 710 w 909"/>
                <a:gd name="T25" fmla="*/ 92 h 402"/>
                <a:gd name="T26" fmla="*/ 731 w 909"/>
                <a:gd name="T27" fmla="*/ 123 h 402"/>
                <a:gd name="T28" fmla="*/ 758 w 909"/>
                <a:gd name="T29" fmla="*/ 116 h 402"/>
                <a:gd name="T30" fmla="*/ 787 w 909"/>
                <a:gd name="T31" fmla="*/ 109 h 402"/>
                <a:gd name="T32" fmla="*/ 814 w 909"/>
                <a:gd name="T33" fmla="*/ 124 h 402"/>
                <a:gd name="T34" fmla="*/ 849 w 909"/>
                <a:gd name="T35" fmla="*/ 147 h 402"/>
                <a:gd name="T36" fmla="*/ 853 w 909"/>
                <a:gd name="T37" fmla="*/ 173 h 402"/>
                <a:gd name="T38" fmla="*/ 862 w 909"/>
                <a:gd name="T39" fmla="*/ 207 h 402"/>
                <a:gd name="T40" fmla="*/ 886 w 909"/>
                <a:gd name="T41" fmla="*/ 233 h 402"/>
                <a:gd name="T42" fmla="*/ 904 w 909"/>
                <a:gd name="T43" fmla="*/ 265 h 402"/>
                <a:gd name="T44" fmla="*/ 900 w 909"/>
                <a:gd name="T45" fmla="*/ 303 h 402"/>
                <a:gd name="T46" fmla="*/ 863 w 909"/>
                <a:gd name="T47" fmla="*/ 299 h 402"/>
                <a:gd name="T48" fmla="*/ 818 w 909"/>
                <a:gd name="T49" fmla="*/ 293 h 402"/>
                <a:gd name="T50" fmla="*/ 798 w 909"/>
                <a:gd name="T51" fmla="*/ 274 h 402"/>
                <a:gd name="T52" fmla="*/ 773 w 909"/>
                <a:gd name="T53" fmla="*/ 268 h 402"/>
                <a:gd name="T54" fmla="*/ 748 w 909"/>
                <a:gd name="T55" fmla="*/ 264 h 402"/>
                <a:gd name="T56" fmla="*/ 703 w 909"/>
                <a:gd name="T57" fmla="*/ 260 h 402"/>
                <a:gd name="T58" fmla="*/ 687 w 909"/>
                <a:gd name="T59" fmla="*/ 244 h 402"/>
                <a:gd name="T60" fmla="*/ 661 w 909"/>
                <a:gd name="T61" fmla="*/ 249 h 402"/>
                <a:gd name="T62" fmla="*/ 623 w 909"/>
                <a:gd name="T63" fmla="*/ 252 h 402"/>
                <a:gd name="T64" fmla="*/ 593 w 909"/>
                <a:gd name="T65" fmla="*/ 251 h 402"/>
                <a:gd name="T66" fmla="*/ 559 w 909"/>
                <a:gd name="T67" fmla="*/ 260 h 402"/>
                <a:gd name="T68" fmla="*/ 537 w 909"/>
                <a:gd name="T69" fmla="*/ 271 h 402"/>
                <a:gd name="T70" fmla="*/ 501 w 909"/>
                <a:gd name="T71" fmla="*/ 275 h 402"/>
                <a:gd name="T72" fmla="*/ 471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accent5"/>
            </a:solidFill>
            <a:ln w="9525">
              <a:solidFill>
                <a:schemeClr val="bg1"/>
              </a:solidFill>
              <a:round/>
              <a:headEnd/>
              <a:tailEnd/>
            </a:ln>
          </p:spPr>
          <p:txBody>
            <a:bodyPr/>
            <a:lstStyle/>
            <a:p>
              <a:pPr>
                <a:defRPr/>
              </a:pPr>
              <a:endParaRPr lang="en-US"/>
            </a:p>
          </p:txBody>
        </p:sp>
        <p:sp>
          <p:nvSpPr>
            <p:cNvPr id="129087"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tx2"/>
            </a:solidFill>
            <a:ln w="9525">
              <a:solidFill>
                <a:schemeClr val="bg1"/>
              </a:solidFill>
              <a:round/>
              <a:headEnd/>
              <a:tailEnd/>
            </a:ln>
          </p:spPr>
          <p:txBody>
            <a:bodyPr/>
            <a:lstStyle/>
            <a:p>
              <a:endParaRPr lang="en-US"/>
            </a:p>
          </p:txBody>
        </p:sp>
        <p:sp>
          <p:nvSpPr>
            <p:cNvPr id="129088" name="Freeform 23"/>
            <p:cNvSpPr>
              <a:spLocks/>
            </p:cNvSpPr>
            <p:nvPr/>
          </p:nvSpPr>
          <p:spPr bwMode="auto">
            <a:xfrm>
              <a:off x="2609" y="3389"/>
              <a:ext cx="131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alpha val="50195"/>
              </a:schemeClr>
            </a:solidFill>
            <a:ln w="9525">
              <a:solidFill>
                <a:schemeClr val="bg1"/>
              </a:solidFill>
              <a:round/>
              <a:headEnd/>
              <a:tailEnd/>
            </a:ln>
          </p:spPr>
          <p:txBody>
            <a:bodyPr/>
            <a:lstStyle/>
            <a:p>
              <a:endParaRPr lang="en-US"/>
            </a:p>
          </p:txBody>
        </p:sp>
        <p:sp>
          <p:nvSpPr>
            <p:cNvPr id="122"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accent5"/>
            </a:solidFill>
            <a:ln w="9525">
              <a:solidFill>
                <a:schemeClr val="bg1"/>
              </a:solidFill>
              <a:round/>
              <a:headEnd/>
              <a:tailEnd/>
            </a:ln>
          </p:spPr>
          <p:txBody>
            <a:bodyPr/>
            <a:lstStyle/>
            <a:p>
              <a:pPr>
                <a:defRPr/>
              </a:pPr>
              <a:endParaRPr lang="en-US"/>
            </a:p>
          </p:txBody>
        </p:sp>
        <p:sp>
          <p:nvSpPr>
            <p:cNvPr id="129090"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alpha val="50195"/>
              </a:schemeClr>
            </a:solidFill>
            <a:ln w="9525">
              <a:solidFill>
                <a:schemeClr val="bg1"/>
              </a:solidFill>
              <a:round/>
              <a:headEnd/>
              <a:tailEnd/>
            </a:ln>
          </p:spPr>
          <p:txBody>
            <a:bodyPr/>
            <a:lstStyle/>
            <a:p>
              <a:endParaRPr lang="en-US"/>
            </a:p>
          </p:txBody>
        </p:sp>
        <p:sp>
          <p:nvSpPr>
            <p:cNvPr id="129091"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solidFill>
            <a:ln w="9525">
              <a:solidFill>
                <a:schemeClr val="bg1"/>
              </a:solidFill>
              <a:round/>
              <a:headEnd/>
              <a:tailEnd/>
            </a:ln>
          </p:spPr>
          <p:txBody>
            <a:bodyPr/>
            <a:lstStyle/>
            <a:p>
              <a:endParaRPr lang="en-US"/>
            </a:p>
          </p:txBody>
        </p:sp>
        <p:sp>
          <p:nvSpPr>
            <p:cNvPr id="129092" name="Freeform 27"/>
            <p:cNvSpPr>
              <a:spLocks/>
            </p:cNvSpPr>
            <p:nvPr/>
          </p:nvSpPr>
          <p:spPr bwMode="auto">
            <a:xfrm>
              <a:off x="2925" y="2166"/>
              <a:ext cx="1137"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alpha val="50195"/>
              </a:schemeClr>
            </a:solidFill>
            <a:ln w="9525">
              <a:solidFill>
                <a:schemeClr val="bg1"/>
              </a:solidFill>
              <a:round/>
              <a:headEnd/>
              <a:tailEnd/>
            </a:ln>
          </p:spPr>
          <p:txBody>
            <a:bodyPr/>
            <a:lstStyle/>
            <a:p>
              <a:endParaRPr lang="en-US"/>
            </a:p>
          </p:txBody>
        </p:sp>
        <p:sp>
          <p:nvSpPr>
            <p:cNvPr id="126" name="Freeform 28"/>
            <p:cNvSpPr>
              <a:spLocks/>
            </p:cNvSpPr>
            <p:nvPr/>
          </p:nvSpPr>
          <p:spPr bwMode="auto">
            <a:xfrm>
              <a:off x="993" y="1928"/>
              <a:ext cx="1018" cy="966"/>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accent5"/>
            </a:solidFill>
            <a:ln w="9525">
              <a:solidFill>
                <a:schemeClr val="bg1"/>
              </a:solidFill>
              <a:round/>
              <a:headEnd/>
              <a:tailEnd/>
            </a:ln>
          </p:spPr>
          <p:txBody>
            <a:bodyPr/>
            <a:lstStyle/>
            <a:p>
              <a:pPr>
                <a:defRPr/>
              </a:pPr>
              <a:endParaRPr lang="en-US"/>
            </a:p>
          </p:txBody>
        </p:sp>
        <p:sp>
          <p:nvSpPr>
            <p:cNvPr id="129094"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tx2"/>
            </a:solidFill>
            <a:ln w="9525">
              <a:solidFill>
                <a:schemeClr val="bg1"/>
              </a:solidFill>
              <a:round/>
              <a:headEnd/>
              <a:tailEnd/>
            </a:ln>
          </p:spPr>
          <p:txBody>
            <a:bodyPr/>
            <a:lstStyle/>
            <a:p>
              <a:endParaRPr lang="en-US"/>
            </a:p>
          </p:txBody>
        </p:sp>
        <p:sp>
          <p:nvSpPr>
            <p:cNvPr id="129095" name="Freeform 30"/>
            <p:cNvSpPr>
              <a:spLocks noEditPoints="1"/>
            </p:cNvSpPr>
            <p:nvPr/>
          </p:nvSpPr>
          <p:spPr bwMode="auto">
            <a:xfrm>
              <a:off x="4436" y="1938"/>
              <a:ext cx="104" cy="121"/>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accent5"/>
            </a:solidFill>
            <a:ln w="9525">
              <a:solidFill>
                <a:schemeClr val="bg1"/>
              </a:solidFill>
              <a:round/>
              <a:headEnd/>
              <a:tailEnd/>
            </a:ln>
          </p:spPr>
          <p:txBody>
            <a:bodyPr/>
            <a:lstStyle/>
            <a:p>
              <a:pPr>
                <a:defRPr/>
              </a:pPr>
              <a:endParaRPr lang="en-US"/>
            </a:p>
          </p:txBody>
        </p:sp>
        <p:sp>
          <p:nvSpPr>
            <p:cNvPr id="129"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accent5"/>
            </a:solidFill>
            <a:ln w="9525">
              <a:solidFill>
                <a:schemeClr val="bg1"/>
              </a:solidFill>
              <a:round/>
              <a:headEnd/>
              <a:tailEnd/>
            </a:ln>
          </p:spPr>
          <p:txBody>
            <a:bodyPr/>
            <a:lstStyle/>
            <a:p>
              <a:pPr>
                <a:defRPr/>
              </a:pPr>
              <a:endParaRPr lang="en-US"/>
            </a:p>
          </p:txBody>
        </p:sp>
        <p:sp>
          <p:nvSpPr>
            <p:cNvPr id="129097" name="Freeform 32"/>
            <p:cNvSpPr>
              <a:spLocks/>
            </p:cNvSpPr>
            <p:nvPr/>
          </p:nvSpPr>
          <p:spPr bwMode="auto">
            <a:xfrm>
              <a:off x="4331" y="2244"/>
              <a:ext cx="116" cy="168"/>
            </a:xfrm>
            <a:custGeom>
              <a:avLst/>
              <a:gdLst>
                <a:gd name="T0" fmla="*/ 66 w 111"/>
                <a:gd name="T1" fmla="*/ 8 h 163"/>
                <a:gd name="T2" fmla="*/ 78 w 111"/>
                <a:gd name="T3" fmla="*/ 15 h 163"/>
                <a:gd name="T4" fmla="*/ 79 w 111"/>
                <a:gd name="T5" fmla="*/ 25 h 163"/>
                <a:gd name="T6" fmla="*/ 78 w 111"/>
                <a:gd name="T7" fmla="*/ 38 h 163"/>
                <a:gd name="T8" fmla="*/ 77 w 111"/>
                <a:gd name="T9" fmla="*/ 53 h 163"/>
                <a:gd name="T10" fmla="*/ 83 w 111"/>
                <a:gd name="T11" fmla="*/ 64 h 163"/>
                <a:gd name="T12" fmla="*/ 77 w 111"/>
                <a:gd name="T13" fmla="*/ 71 h 163"/>
                <a:gd name="T14" fmla="*/ 72 w 111"/>
                <a:gd name="T15" fmla="*/ 77 h 163"/>
                <a:gd name="T16" fmla="*/ 74 w 111"/>
                <a:gd name="T17" fmla="*/ 75 h 163"/>
                <a:gd name="T18" fmla="*/ 82 w 111"/>
                <a:gd name="T19" fmla="*/ 74 h 163"/>
                <a:gd name="T20" fmla="*/ 91 w 111"/>
                <a:gd name="T21" fmla="*/ 78 h 163"/>
                <a:gd name="T22" fmla="*/ 94 w 111"/>
                <a:gd name="T23" fmla="*/ 79 h 163"/>
                <a:gd name="T24" fmla="*/ 98 w 111"/>
                <a:gd name="T25" fmla="*/ 75 h 163"/>
                <a:gd name="T26" fmla="*/ 99 w 111"/>
                <a:gd name="T27" fmla="*/ 70 h 163"/>
                <a:gd name="T28" fmla="*/ 103 w 111"/>
                <a:gd name="T29" fmla="*/ 74 h 163"/>
                <a:gd name="T30" fmla="*/ 110 w 111"/>
                <a:gd name="T31" fmla="*/ 77 h 163"/>
                <a:gd name="T32" fmla="*/ 115 w 111"/>
                <a:gd name="T33" fmla="*/ 78 h 163"/>
                <a:gd name="T34" fmla="*/ 118 w 111"/>
                <a:gd name="T35" fmla="*/ 74 h 163"/>
                <a:gd name="T36" fmla="*/ 115 w 111"/>
                <a:gd name="T37" fmla="*/ 64 h 163"/>
                <a:gd name="T38" fmla="*/ 108 w 111"/>
                <a:gd name="T39" fmla="*/ 49 h 163"/>
                <a:gd name="T40" fmla="*/ 113 w 111"/>
                <a:gd name="T41" fmla="*/ 45 h 163"/>
                <a:gd name="T42" fmla="*/ 122 w 111"/>
                <a:gd name="T43" fmla="*/ 57 h 163"/>
                <a:gd name="T44" fmla="*/ 127 w 111"/>
                <a:gd name="T45" fmla="*/ 71 h 163"/>
                <a:gd name="T46" fmla="*/ 129 w 111"/>
                <a:gd name="T47" fmla="*/ 94 h 163"/>
                <a:gd name="T48" fmla="*/ 129 w 111"/>
                <a:gd name="T49" fmla="*/ 112 h 163"/>
                <a:gd name="T50" fmla="*/ 135 w 111"/>
                <a:gd name="T51" fmla="*/ 131 h 163"/>
                <a:gd name="T52" fmla="*/ 141 w 111"/>
                <a:gd name="T53" fmla="*/ 145 h 163"/>
                <a:gd name="T54" fmla="*/ 148 w 111"/>
                <a:gd name="T55" fmla="*/ 155 h 163"/>
                <a:gd name="T56" fmla="*/ 148 w 111"/>
                <a:gd name="T57" fmla="*/ 173 h 163"/>
                <a:gd name="T58" fmla="*/ 143 w 111"/>
                <a:gd name="T59" fmla="*/ 187 h 163"/>
                <a:gd name="T60" fmla="*/ 131 w 111"/>
                <a:gd name="T61" fmla="*/ 195 h 163"/>
                <a:gd name="T62" fmla="*/ 118 w 111"/>
                <a:gd name="T63" fmla="*/ 201 h 163"/>
                <a:gd name="T64" fmla="*/ 105 w 111"/>
                <a:gd name="T65" fmla="*/ 198 h 163"/>
                <a:gd name="T66" fmla="*/ 94 w 111"/>
                <a:gd name="T67" fmla="*/ 188 h 163"/>
                <a:gd name="T68" fmla="*/ 91 w 111"/>
                <a:gd name="T69" fmla="*/ 178 h 163"/>
                <a:gd name="T70" fmla="*/ 83 w 111"/>
                <a:gd name="T71" fmla="*/ 168 h 163"/>
                <a:gd name="T72" fmla="*/ 79 w 111"/>
                <a:gd name="T73" fmla="*/ 154 h 163"/>
                <a:gd name="T74" fmla="*/ 78 w 111"/>
                <a:gd name="T75" fmla="*/ 141 h 163"/>
                <a:gd name="T76" fmla="*/ 71 w 111"/>
                <a:gd name="T77" fmla="*/ 127 h 163"/>
                <a:gd name="T78" fmla="*/ 78 w 111"/>
                <a:gd name="T79" fmla="*/ 115 h 163"/>
                <a:gd name="T80" fmla="*/ 68 w 111"/>
                <a:gd name="T81" fmla="*/ 127 h 163"/>
                <a:gd name="T82" fmla="*/ 56 w 111"/>
                <a:gd name="T83" fmla="*/ 124 h 163"/>
                <a:gd name="T84" fmla="*/ 65 w 111"/>
                <a:gd name="T85" fmla="*/ 136 h 163"/>
                <a:gd name="T86" fmla="*/ 72 w 111"/>
                <a:gd name="T87" fmla="*/ 148 h 163"/>
                <a:gd name="T88" fmla="*/ 68 w 111"/>
                <a:gd name="T89" fmla="*/ 159 h 163"/>
                <a:gd name="T90" fmla="*/ 65 w 111"/>
                <a:gd name="T91" fmla="*/ 158 h 163"/>
                <a:gd name="T92" fmla="*/ 56 w 111"/>
                <a:gd name="T93" fmla="*/ 148 h 163"/>
                <a:gd name="T94" fmla="*/ 53 w 111"/>
                <a:gd name="T95" fmla="*/ 132 h 163"/>
                <a:gd name="T96" fmla="*/ 52 w 111"/>
                <a:gd name="T97" fmla="*/ 132 h 163"/>
                <a:gd name="T98" fmla="*/ 40 w 111"/>
                <a:gd name="T99" fmla="*/ 121 h 163"/>
                <a:gd name="T100" fmla="*/ 34 w 111"/>
                <a:gd name="T101" fmla="*/ 119 h 163"/>
                <a:gd name="T102" fmla="*/ 30 w 111"/>
                <a:gd name="T103" fmla="*/ 107 h 163"/>
                <a:gd name="T104" fmla="*/ 22 w 111"/>
                <a:gd name="T105" fmla="*/ 94 h 163"/>
                <a:gd name="T106" fmla="*/ 5 w 111"/>
                <a:gd name="T107" fmla="*/ 77 h 163"/>
                <a:gd name="T108" fmla="*/ 3 w 111"/>
                <a:gd name="T109" fmla="*/ 66 h 163"/>
                <a:gd name="T110" fmla="*/ 1 w 111"/>
                <a:gd name="T111" fmla="*/ 53 h 163"/>
                <a:gd name="T112" fmla="*/ 3 w 111"/>
                <a:gd name="T113" fmla="*/ 40 h 163"/>
                <a:gd name="T114" fmla="*/ 4 w 111"/>
                <a:gd name="T115" fmla="*/ 34 h 163"/>
                <a:gd name="T116" fmla="*/ 4 w 111"/>
                <a:gd name="T117" fmla="*/ 15 h 163"/>
                <a:gd name="T118" fmla="*/ 4 w 111"/>
                <a:gd name="T119" fmla="*/ 6 h 163"/>
                <a:gd name="T120" fmla="*/ 25 w 111"/>
                <a:gd name="T121" fmla="*/ 4 h 163"/>
                <a:gd name="T122" fmla="*/ 60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solidFill>
            <a:ln w="9525">
              <a:solidFill>
                <a:schemeClr val="bg1"/>
              </a:solidFill>
              <a:round/>
              <a:headEnd/>
              <a:tailEnd/>
            </a:ln>
          </p:spPr>
          <p:txBody>
            <a:bodyPr/>
            <a:lstStyle/>
            <a:p>
              <a:endParaRPr lang="en-US"/>
            </a:p>
          </p:txBody>
        </p:sp>
        <p:sp>
          <p:nvSpPr>
            <p:cNvPr id="131"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accent5"/>
            </a:solidFill>
            <a:ln w="9525">
              <a:solidFill>
                <a:schemeClr val="bg1"/>
              </a:solidFill>
              <a:round/>
              <a:headEnd/>
              <a:tailEnd/>
            </a:ln>
          </p:spPr>
          <p:txBody>
            <a:bodyPr/>
            <a:lstStyle/>
            <a:p>
              <a:pPr>
                <a:defRPr/>
              </a:pPr>
              <a:endParaRPr lang="en-US"/>
            </a:p>
          </p:txBody>
        </p:sp>
        <p:sp>
          <p:nvSpPr>
            <p:cNvPr id="132"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accent5"/>
            </a:solidFill>
            <a:ln w="9525">
              <a:solidFill>
                <a:schemeClr val="bg1"/>
              </a:solidFill>
              <a:round/>
              <a:headEnd/>
              <a:tailEnd/>
            </a:ln>
          </p:spPr>
          <p:txBody>
            <a:bodyPr/>
            <a:lstStyle/>
            <a:p>
              <a:pPr>
                <a:defRPr/>
              </a:pPr>
              <a:endParaRPr lang="en-US"/>
            </a:p>
          </p:txBody>
        </p:sp>
      </p:grpSp>
      <p:sp>
        <p:nvSpPr>
          <p:cNvPr id="129030"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a:p>
            <a:pPr algn="ctr">
              <a:lnSpc>
                <a:spcPct val="100000"/>
              </a:lnSpc>
              <a:spcBef>
                <a:spcPct val="0"/>
              </a:spcBef>
              <a:buFontTx/>
              <a:buNone/>
            </a:pPr>
            <a:r>
              <a:rPr lang="en-US" altLang="en-US" sz="1800">
                <a:solidFill>
                  <a:schemeClr val="bg1"/>
                </a:solidFill>
              </a:rPr>
              <a:t>32%</a:t>
            </a:r>
          </a:p>
        </p:txBody>
      </p:sp>
      <p:sp>
        <p:nvSpPr>
          <p:cNvPr id="129031"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a:p>
            <a:pPr>
              <a:lnSpc>
                <a:spcPct val="100000"/>
              </a:lnSpc>
              <a:spcBef>
                <a:spcPct val="0"/>
              </a:spcBef>
              <a:buFontTx/>
              <a:buNone/>
            </a:pPr>
            <a:r>
              <a:rPr lang="en-US" altLang="en-US" sz="1800">
                <a:solidFill>
                  <a:schemeClr val="bg1"/>
                </a:solidFill>
              </a:rPr>
              <a:t>29%</a:t>
            </a:r>
          </a:p>
        </p:txBody>
      </p:sp>
      <p:sp>
        <p:nvSpPr>
          <p:cNvPr id="129032"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Kagera</a:t>
            </a:r>
          </a:p>
          <a:p>
            <a:pPr>
              <a:lnSpc>
                <a:spcPct val="100000"/>
              </a:lnSpc>
              <a:spcBef>
                <a:spcPct val="0"/>
              </a:spcBef>
              <a:buFontTx/>
              <a:buNone/>
            </a:pPr>
            <a:r>
              <a:rPr lang="en-US" altLang="en-US" sz="1800">
                <a:solidFill>
                  <a:schemeClr val="bg1"/>
                </a:solidFill>
              </a:rPr>
              <a:t>39%</a:t>
            </a:r>
          </a:p>
        </p:txBody>
      </p:sp>
      <p:sp>
        <p:nvSpPr>
          <p:cNvPr id="129033"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48%</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29035"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a:p>
            <a:pPr>
              <a:lnSpc>
                <a:spcPct val="100000"/>
              </a:lnSpc>
              <a:spcBef>
                <a:spcPct val="0"/>
              </a:spcBef>
              <a:buFontTx/>
              <a:buNone/>
            </a:pPr>
            <a:r>
              <a:rPr lang="en-US" altLang="en-US" sz="1800">
                <a:solidFill>
                  <a:schemeClr val="bg1"/>
                </a:solidFill>
              </a:rPr>
              <a:t>17%</a:t>
            </a:r>
          </a:p>
        </p:txBody>
      </p:sp>
      <p:sp>
        <p:nvSpPr>
          <p:cNvPr id="129036"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a:p>
            <a:pPr>
              <a:lnSpc>
                <a:spcPct val="100000"/>
              </a:lnSpc>
              <a:spcBef>
                <a:spcPct val="0"/>
              </a:spcBef>
              <a:buFontTx/>
              <a:buNone/>
            </a:pPr>
            <a:r>
              <a:rPr lang="en-US" altLang="en-US" sz="1800">
                <a:solidFill>
                  <a:schemeClr val="bg1"/>
                </a:solidFill>
              </a:rPr>
              <a:t>        18%</a:t>
            </a:r>
          </a:p>
        </p:txBody>
      </p:sp>
      <p:sp>
        <p:nvSpPr>
          <p:cNvPr id="129037"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a:p>
            <a:pPr>
              <a:lnSpc>
                <a:spcPct val="100000"/>
              </a:lnSpc>
              <a:spcBef>
                <a:spcPct val="0"/>
              </a:spcBef>
              <a:buFontTx/>
              <a:buNone/>
            </a:pPr>
            <a:r>
              <a:rPr lang="en-US" altLang="en-US" sz="1800">
                <a:solidFill>
                  <a:schemeClr val="bg1"/>
                </a:solidFill>
              </a:rPr>
              <a:t>    28%</a:t>
            </a:r>
          </a:p>
        </p:txBody>
      </p:sp>
      <p:sp>
        <p:nvSpPr>
          <p:cNvPr id="129038" name="TextBox 141"/>
          <p:cNvSpPr txBox="1">
            <a:spLocks noChangeArrowheads="1"/>
          </p:cNvSpPr>
          <p:nvPr/>
        </p:nvSpPr>
        <p:spPr bwMode="auto">
          <a:xfrm>
            <a:off x="6086475" y="29543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a:p>
            <a:pPr algn="ctr">
              <a:lnSpc>
                <a:spcPct val="100000"/>
              </a:lnSpc>
              <a:spcBef>
                <a:spcPct val="0"/>
              </a:spcBef>
              <a:buFontTx/>
              <a:buNone/>
            </a:pPr>
            <a:r>
              <a:rPr lang="en-US" altLang="en-US" sz="1800">
                <a:solidFill>
                  <a:schemeClr val="bg1"/>
                </a:solidFill>
              </a:rPr>
              <a:t>30%</a:t>
            </a:r>
          </a:p>
        </p:txBody>
      </p:sp>
      <p:sp>
        <p:nvSpPr>
          <p:cNvPr id="129039" name="TextBox 142"/>
          <p:cNvSpPr txBox="1">
            <a:spLocks noChangeArrowheads="1"/>
          </p:cNvSpPr>
          <p:nvPr/>
        </p:nvSpPr>
        <p:spPr bwMode="auto">
          <a:xfrm>
            <a:off x="6313488" y="3805238"/>
            <a:ext cx="838200"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Pwa-</a:t>
            </a:r>
          </a:p>
          <a:p>
            <a:pPr>
              <a:lnSpc>
                <a:spcPct val="100000"/>
              </a:lnSpc>
              <a:spcBef>
                <a:spcPct val="0"/>
              </a:spcBef>
              <a:buFontTx/>
              <a:buNone/>
            </a:pPr>
            <a:r>
              <a:rPr lang="en-US" altLang="en-US" sz="1800">
                <a:solidFill>
                  <a:schemeClr val="bg1"/>
                </a:solidFill>
              </a:rPr>
              <a:t>     ni</a:t>
            </a:r>
          </a:p>
          <a:p>
            <a:pPr algn="ctr">
              <a:lnSpc>
                <a:spcPct val="100000"/>
              </a:lnSpc>
              <a:spcBef>
                <a:spcPct val="0"/>
              </a:spcBef>
              <a:buFontTx/>
              <a:buNone/>
            </a:pPr>
            <a:r>
              <a:rPr lang="en-US" altLang="en-US" sz="1800">
                <a:solidFill>
                  <a:schemeClr val="bg1"/>
                </a:solidFill>
              </a:rPr>
              <a:t>39%</a:t>
            </a:r>
          </a:p>
        </p:txBody>
      </p:sp>
      <p:sp>
        <p:nvSpPr>
          <p:cNvPr id="129040"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Dodoma41%</a:t>
            </a:r>
          </a:p>
          <a:p>
            <a:pPr>
              <a:lnSpc>
                <a:spcPct val="100000"/>
              </a:lnSpc>
              <a:spcBef>
                <a:spcPct val="0"/>
              </a:spcBef>
              <a:buFontTx/>
              <a:buNone/>
            </a:pPr>
            <a:endParaRPr lang="en-US" altLang="en-US" sz="1800">
              <a:solidFill>
                <a:schemeClr val="bg1"/>
              </a:solidFill>
            </a:endParaRPr>
          </a:p>
        </p:txBody>
      </p:sp>
      <p:sp>
        <p:nvSpPr>
          <p:cNvPr id="129041"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Singida</a:t>
            </a:r>
          </a:p>
          <a:p>
            <a:pPr algn="ctr">
              <a:lnSpc>
                <a:spcPct val="100000"/>
              </a:lnSpc>
              <a:spcBef>
                <a:spcPct val="0"/>
              </a:spcBef>
              <a:buFontTx/>
              <a:buNone/>
            </a:pPr>
            <a:r>
              <a:rPr lang="en-US" altLang="en-US" sz="1800">
                <a:solidFill>
                  <a:schemeClr val="bg1"/>
                </a:solidFill>
              </a:rPr>
              <a:t>38%</a:t>
            </a:r>
          </a:p>
        </p:txBody>
      </p:sp>
      <p:sp>
        <p:nvSpPr>
          <p:cNvPr id="129042"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Tabora</a:t>
            </a:r>
          </a:p>
          <a:p>
            <a:pPr algn="ctr">
              <a:lnSpc>
                <a:spcPct val="100000"/>
              </a:lnSpc>
              <a:spcBef>
                <a:spcPct val="0"/>
              </a:spcBef>
              <a:buFontTx/>
              <a:buNone/>
            </a:pPr>
            <a:r>
              <a:rPr lang="en-US" altLang="en-US" sz="1800">
                <a:solidFill>
                  <a:schemeClr val="bg1"/>
                </a:solidFill>
              </a:rPr>
              <a:t>21%</a:t>
            </a:r>
          </a:p>
        </p:txBody>
      </p:sp>
      <p:sp>
        <p:nvSpPr>
          <p:cNvPr id="129043" name="TextBox 146"/>
          <p:cNvSpPr txBox="1">
            <a:spLocks noChangeArrowheads="1"/>
          </p:cNvSpPr>
          <p:nvPr/>
        </p:nvSpPr>
        <p:spPr bwMode="auto">
          <a:xfrm>
            <a:off x="2952750" y="2154238"/>
            <a:ext cx="14144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21%</a:t>
            </a:r>
          </a:p>
        </p:txBody>
      </p:sp>
      <p:sp>
        <p:nvSpPr>
          <p:cNvPr id="129044"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18%</a:t>
            </a:r>
          </a:p>
        </p:txBody>
      </p:sp>
      <p:sp>
        <p:nvSpPr>
          <p:cNvPr id="129045"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13%</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129047" name="TextBox 150"/>
          <p:cNvSpPr txBox="1">
            <a:spLocks noChangeArrowheads="1"/>
          </p:cNvSpPr>
          <p:nvPr/>
        </p:nvSpPr>
        <p:spPr bwMode="auto">
          <a:xfrm>
            <a:off x="7216775" y="3883025"/>
            <a:ext cx="21431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29%</a:t>
            </a:r>
          </a:p>
        </p:txBody>
      </p:sp>
      <p:sp>
        <p:nvSpPr>
          <p:cNvPr id="129048" name="TextBox 151"/>
          <p:cNvSpPr txBox="1">
            <a:spLocks noChangeArrowheads="1"/>
          </p:cNvSpPr>
          <p:nvPr/>
        </p:nvSpPr>
        <p:spPr bwMode="auto">
          <a:xfrm>
            <a:off x="7080250" y="3346450"/>
            <a:ext cx="25257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14%</a:t>
            </a:r>
          </a:p>
        </p:txBody>
      </p:sp>
      <p:sp>
        <p:nvSpPr>
          <p:cNvPr id="129049" name="TextBox 152"/>
          <p:cNvSpPr txBox="1">
            <a:spLocks noChangeArrowheads="1"/>
          </p:cNvSpPr>
          <p:nvPr/>
        </p:nvSpPr>
        <p:spPr bwMode="auto">
          <a:xfrm>
            <a:off x="7062788" y="2681288"/>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Pemba 11%</a:t>
            </a:r>
          </a:p>
        </p:txBody>
      </p:sp>
      <p:sp>
        <p:nvSpPr>
          <p:cNvPr id="129050" name="TextBox 153"/>
          <p:cNvSpPr txBox="1">
            <a:spLocks noChangeArrowheads="1"/>
          </p:cNvSpPr>
          <p:nvPr/>
        </p:nvSpPr>
        <p:spPr bwMode="auto">
          <a:xfrm>
            <a:off x="7134225" y="3646488"/>
            <a:ext cx="2144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15%</a:t>
            </a:r>
          </a:p>
        </p:txBody>
      </p:sp>
      <p:sp>
        <p:nvSpPr>
          <p:cNvPr id="129051" name="TextBox 154"/>
          <p:cNvSpPr txBox="1">
            <a:spLocks noChangeArrowheads="1"/>
          </p:cNvSpPr>
          <p:nvPr/>
        </p:nvSpPr>
        <p:spPr bwMode="auto">
          <a:xfrm>
            <a:off x="7472363" y="3094038"/>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7%</a:t>
            </a:r>
          </a:p>
        </p:txBody>
      </p:sp>
      <p:cxnSp>
        <p:nvCxnSpPr>
          <p:cNvPr id="156" name="Straight Connector 155"/>
          <p:cNvCxnSpPr/>
          <p:nvPr/>
        </p:nvCxnSpPr>
        <p:spPr>
          <a:xfrm flipV="1">
            <a:off x="7313613" y="3062288"/>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p:nvPr/>
        </p:nvCxnSpPr>
        <p:spPr>
          <a:xfrm flipV="1">
            <a:off x="7285038" y="3351213"/>
            <a:ext cx="247650" cy="38100"/>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129049" idx="1"/>
            <a:endCxn id="129049" idx="1"/>
          </p:cNvCxnSpPr>
          <p:nvPr/>
        </p:nvCxnSpPr>
        <p:spPr>
          <a:xfrm>
            <a:off x="7062788" y="2865438"/>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7064375" y="3660775"/>
            <a:ext cx="192088" cy="36513"/>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p:nvPr/>
        </p:nvCxnSpPr>
        <p:spPr>
          <a:xfrm flipV="1">
            <a:off x="6962775" y="3767138"/>
            <a:ext cx="265113" cy="26987"/>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29463" y="3924300"/>
            <a:ext cx="152400" cy="79375"/>
          </a:xfrm>
          <a:prstGeom prst="line">
            <a:avLst/>
          </a:prstGeom>
        </p:spPr>
        <p:style>
          <a:lnRef idx="1">
            <a:schemeClr val="dk1"/>
          </a:lnRef>
          <a:fillRef idx="0">
            <a:schemeClr val="dk1"/>
          </a:fillRef>
          <a:effectRef idx="0">
            <a:schemeClr val="dk1"/>
          </a:effectRef>
          <a:fontRef idx="minor">
            <a:schemeClr val="tx1"/>
          </a:fontRef>
        </p:style>
      </p:cxnSp>
      <p:sp>
        <p:nvSpPr>
          <p:cNvPr id="129058" name="TextBox 161"/>
          <p:cNvSpPr txBox="1">
            <a:spLocks noChangeArrowheads="1"/>
          </p:cNvSpPr>
          <p:nvPr/>
        </p:nvSpPr>
        <p:spPr bwMode="auto">
          <a:xfrm>
            <a:off x="7159625" y="4187825"/>
            <a:ext cx="2144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34%</a:t>
            </a:r>
          </a:p>
        </p:txBody>
      </p:sp>
      <p:cxnSp>
        <p:nvCxnSpPr>
          <p:cNvPr id="163" name="Straight Connector 162"/>
          <p:cNvCxnSpPr/>
          <p:nvPr/>
        </p:nvCxnSpPr>
        <p:spPr>
          <a:xfrm>
            <a:off x="7134225" y="4275138"/>
            <a:ext cx="187325" cy="55562"/>
          </a:xfrm>
          <a:prstGeom prst="line">
            <a:avLst/>
          </a:prstGeom>
        </p:spPr>
        <p:style>
          <a:lnRef idx="1">
            <a:schemeClr val="dk1"/>
          </a:lnRef>
          <a:fillRef idx="0">
            <a:schemeClr val="dk1"/>
          </a:fillRef>
          <a:effectRef idx="0">
            <a:schemeClr val="dk1"/>
          </a:effectRef>
          <a:fontRef idx="minor">
            <a:schemeClr val="tx1"/>
          </a:fontRef>
        </p:style>
      </p:cxnSp>
      <p:sp>
        <p:nvSpPr>
          <p:cNvPr id="129060"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a:p>
            <a:pPr algn="ctr">
              <a:lnSpc>
                <a:spcPct val="100000"/>
              </a:lnSpc>
              <a:spcBef>
                <a:spcPct val="0"/>
              </a:spcBef>
              <a:buFontTx/>
              <a:buNone/>
            </a:pPr>
            <a:r>
              <a:rPr lang="en-US" altLang="en-US" sz="1800">
                <a:solidFill>
                  <a:schemeClr val="bg1"/>
                </a:solidFill>
              </a:rPr>
              <a:t>18%</a:t>
            </a:r>
          </a:p>
        </p:txBody>
      </p:sp>
      <p:sp>
        <p:nvSpPr>
          <p:cNvPr id="129061" name="TextBox 164"/>
          <p:cNvSpPr txBox="1">
            <a:spLocks noChangeArrowheads="1"/>
          </p:cNvSpPr>
          <p:nvPr/>
        </p:nvSpPr>
        <p:spPr bwMode="auto">
          <a:xfrm>
            <a:off x="2986088" y="4403725"/>
            <a:ext cx="11699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Mbeya</a:t>
            </a:r>
          </a:p>
          <a:p>
            <a:pPr algn="ctr">
              <a:lnSpc>
                <a:spcPct val="100000"/>
              </a:lnSpc>
              <a:spcBef>
                <a:spcPct val="0"/>
              </a:spcBef>
              <a:buFontTx/>
              <a:buNone/>
            </a:pPr>
            <a:r>
              <a:rPr lang="en-US" altLang="en-US" sz="1800"/>
              <a:t>45%</a:t>
            </a:r>
          </a:p>
        </p:txBody>
      </p:sp>
      <p:sp>
        <p:nvSpPr>
          <p:cNvPr id="129062"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Rukwa</a:t>
            </a:r>
          </a:p>
          <a:p>
            <a:pPr algn="r">
              <a:lnSpc>
                <a:spcPct val="100000"/>
              </a:lnSpc>
              <a:spcBef>
                <a:spcPct val="0"/>
              </a:spcBef>
              <a:buFontTx/>
              <a:buNone/>
            </a:pPr>
            <a:r>
              <a:rPr lang="en-US" altLang="en-US" sz="1800">
                <a:solidFill>
                  <a:schemeClr val="bg1"/>
                </a:solidFill>
              </a:rPr>
              <a:t>32%</a:t>
            </a:r>
          </a:p>
        </p:txBody>
      </p:sp>
      <p:sp>
        <p:nvSpPr>
          <p:cNvPr id="129063"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Iringa</a:t>
            </a:r>
          </a:p>
          <a:p>
            <a:pPr algn="ctr">
              <a:lnSpc>
                <a:spcPct val="100000"/>
              </a:lnSpc>
              <a:spcBef>
                <a:spcPct val="0"/>
              </a:spcBef>
              <a:buFontTx/>
              <a:buNone/>
            </a:pPr>
            <a:r>
              <a:rPr lang="en-US" altLang="en-US" sz="1800">
                <a:solidFill>
                  <a:schemeClr val="bg1"/>
                </a:solidFill>
              </a:rPr>
              <a:t>32%</a:t>
            </a:r>
          </a:p>
        </p:txBody>
      </p:sp>
      <p:sp>
        <p:nvSpPr>
          <p:cNvPr id="129064"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Njombe</a:t>
            </a:r>
          </a:p>
          <a:p>
            <a:pPr>
              <a:lnSpc>
                <a:spcPct val="100000"/>
              </a:lnSpc>
              <a:spcBef>
                <a:spcPct val="0"/>
              </a:spcBef>
              <a:buFontTx/>
              <a:buNone/>
            </a:pPr>
            <a:r>
              <a:rPr lang="en-US" altLang="en-US" sz="1800"/>
              <a:t>45%</a:t>
            </a:r>
          </a:p>
        </p:txBody>
      </p:sp>
      <p:sp>
        <p:nvSpPr>
          <p:cNvPr id="129065"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Moro-</a:t>
            </a:r>
          </a:p>
          <a:p>
            <a:pPr>
              <a:lnSpc>
                <a:spcPct val="100000"/>
              </a:lnSpc>
              <a:spcBef>
                <a:spcPct val="0"/>
              </a:spcBef>
              <a:buFontTx/>
              <a:buNone/>
            </a:pPr>
            <a:r>
              <a:rPr lang="en-US" altLang="en-US" sz="1800"/>
              <a:t>goro</a:t>
            </a:r>
          </a:p>
          <a:p>
            <a:pPr>
              <a:lnSpc>
                <a:spcPct val="100000"/>
              </a:lnSpc>
              <a:spcBef>
                <a:spcPct val="0"/>
              </a:spcBef>
              <a:buFontTx/>
              <a:buNone/>
            </a:pPr>
            <a:r>
              <a:rPr lang="en-US" altLang="en-US" sz="1800"/>
              <a:t>47%</a:t>
            </a:r>
          </a:p>
        </p:txBody>
      </p:sp>
      <p:sp>
        <p:nvSpPr>
          <p:cNvPr id="129066"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Lindi</a:t>
            </a:r>
          </a:p>
          <a:p>
            <a:pPr algn="ctr">
              <a:lnSpc>
                <a:spcPct val="100000"/>
              </a:lnSpc>
              <a:spcBef>
                <a:spcPct val="0"/>
              </a:spcBef>
              <a:buFontTx/>
              <a:buNone/>
            </a:pPr>
            <a:r>
              <a:rPr lang="en-US" altLang="en-US" sz="1800"/>
              <a:t>52%</a:t>
            </a:r>
          </a:p>
        </p:txBody>
      </p:sp>
      <p:sp>
        <p:nvSpPr>
          <p:cNvPr id="129067"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Ruvuma</a:t>
            </a:r>
          </a:p>
          <a:p>
            <a:pPr algn="ctr">
              <a:lnSpc>
                <a:spcPct val="100000"/>
              </a:lnSpc>
              <a:spcBef>
                <a:spcPct val="0"/>
              </a:spcBef>
              <a:buFontTx/>
              <a:buNone/>
            </a:pPr>
            <a:r>
              <a:rPr lang="en-US" altLang="en-US" sz="1800"/>
              <a:t>51%</a:t>
            </a:r>
          </a:p>
        </p:txBody>
      </p:sp>
      <p:sp>
        <p:nvSpPr>
          <p:cNvPr id="129068"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50%</a:t>
            </a:r>
          </a:p>
        </p:txBody>
      </p:sp>
      <p:cxnSp>
        <p:nvCxnSpPr>
          <p:cNvPr id="173" name="Straight Connector 172"/>
          <p:cNvCxnSpPr/>
          <p:nvPr/>
        </p:nvCxnSpPr>
        <p:spPr>
          <a:xfrm>
            <a:off x="7118350" y="6454775"/>
            <a:ext cx="219075" cy="1588"/>
          </a:xfrm>
          <a:prstGeom prst="line">
            <a:avLst/>
          </a:prstGeom>
        </p:spPr>
        <p:style>
          <a:lnRef idx="1">
            <a:schemeClr val="dk1"/>
          </a:lnRef>
          <a:fillRef idx="0">
            <a:schemeClr val="dk1"/>
          </a:fillRef>
          <a:effectRef idx="0">
            <a:schemeClr val="dk1"/>
          </a:effectRef>
          <a:fontRef idx="minor">
            <a:schemeClr val="tx1"/>
          </a:fontRef>
        </p:style>
      </p:cxn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itle 1"/>
          <p:cNvSpPr>
            <a:spLocks noGrp="1"/>
          </p:cNvSpPr>
          <p:nvPr>
            <p:ph type="title"/>
          </p:nvPr>
        </p:nvSpPr>
        <p:spPr/>
        <p:txBody>
          <a:bodyPr/>
          <a:lstStyle/>
          <a:p>
            <a:pPr eaLnBrk="1" hangingPunct="1"/>
            <a:r>
              <a:rPr lang="en-US" altLang="en-US" smtClean="0"/>
              <a:t>Trends in Use of Family Planning</a:t>
            </a:r>
          </a:p>
        </p:txBody>
      </p:sp>
      <p:graphicFrame>
        <p:nvGraphicFramePr>
          <p:cNvPr id="131075" name="Content Placeholder 10"/>
          <p:cNvGraphicFramePr>
            <a:graphicFrameLocks noGrp="1"/>
          </p:cNvGraphicFramePr>
          <p:nvPr>
            <p:ph idx="1"/>
          </p:nvPr>
        </p:nvGraphicFramePr>
        <p:xfrm>
          <a:off x="-50800" y="1509713"/>
          <a:ext cx="9245600" cy="5399087"/>
        </p:xfrm>
        <a:graphic>
          <a:graphicData uri="http://schemas.openxmlformats.org/presentationml/2006/ole">
            <mc:AlternateContent xmlns:mc="http://schemas.openxmlformats.org/markup-compatibility/2006">
              <mc:Choice xmlns:v="urn:schemas-microsoft-com:vml" Requires="v">
                <p:oleObj spid="_x0000_s131084" name="Chart" r:id="rId4" imgW="9254530" imgH="5407621" progId="Excel.Chart.8">
                  <p:embed/>
                </p:oleObj>
              </mc:Choice>
              <mc:Fallback>
                <p:oleObj name="Chart" r:id="rId4" imgW="9254530" imgH="540762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09713"/>
                        <a:ext cx="9245600" cy="539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1076" name="TextBox 3"/>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currently married women age 15-49</a:t>
            </a:r>
          </a:p>
        </p:txBody>
      </p:sp>
      <p:sp>
        <p:nvSpPr>
          <p:cNvPr id="131077" name="TextBox 2"/>
          <p:cNvSpPr txBox="1">
            <a:spLocks noChangeArrowheads="1"/>
          </p:cNvSpPr>
          <p:nvPr/>
        </p:nvSpPr>
        <p:spPr bwMode="auto">
          <a:xfrm>
            <a:off x="1657350" y="4492625"/>
            <a:ext cx="15430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b="1">
                <a:solidFill>
                  <a:schemeClr val="tx2"/>
                </a:solidFill>
              </a:rPr>
              <a:t>Any method</a:t>
            </a:r>
          </a:p>
        </p:txBody>
      </p:sp>
      <p:sp>
        <p:nvSpPr>
          <p:cNvPr id="6" name="TextBox 5"/>
          <p:cNvSpPr txBox="1"/>
          <p:nvPr/>
        </p:nvSpPr>
        <p:spPr>
          <a:xfrm>
            <a:off x="5961063" y="5218113"/>
            <a:ext cx="2270125" cy="369887"/>
          </a:xfrm>
          <a:prstGeom prst="rect">
            <a:avLst/>
          </a:prstGeom>
          <a:noFill/>
        </p:spPr>
        <p:txBody>
          <a:bodyPr>
            <a:spAutoFit/>
          </a:bodyPr>
          <a:lstStyle/>
          <a:p>
            <a:pPr algn="ctr" eaLnBrk="1" fontAlgn="auto" hangingPunct="1">
              <a:spcBef>
                <a:spcPts val="0"/>
              </a:spcBef>
              <a:spcAft>
                <a:spcPts val="0"/>
              </a:spcAft>
              <a:defRPr/>
            </a:pPr>
            <a:r>
              <a:rPr lang="en-US" b="1" dirty="0">
                <a:solidFill>
                  <a:schemeClr val="accent5"/>
                </a:solidFill>
                <a:latin typeface="+mn-lt"/>
              </a:rPr>
              <a:t>Any modern method</a:t>
            </a:r>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Title 1"/>
          <p:cNvSpPr>
            <a:spLocks noGrp="1"/>
          </p:cNvSpPr>
          <p:nvPr>
            <p:ph type="title"/>
          </p:nvPr>
        </p:nvSpPr>
        <p:spPr/>
        <p:txBody>
          <a:bodyPr/>
          <a:lstStyle/>
          <a:p>
            <a:r>
              <a:rPr lang="en-US" altLang="en-US" smtClean="0"/>
              <a:t>Use of Modern Methods </a:t>
            </a:r>
            <a:br>
              <a:rPr lang="en-US" altLang="en-US" smtClean="0"/>
            </a:br>
            <a:r>
              <a:rPr lang="en-US" altLang="en-US" smtClean="0"/>
              <a:t>Comparison</a:t>
            </a:r>
          </a:p>
        </p:txBody>
      </p:sp>
      <p:sp>
        <p:nvSpPr>
          <p:cNvPr id="133123" name="TextBox 11"/>
          <p:cNvSpPr txBox="1">
            <a:spLocks noChangeArrowheads="1"/>
          </p:cNvSpPr>
          <p:nvPr/>
        </p:nvSpPr>
        <p:spPr bwMode="auto">
          <a:xfrm>
            <a:off x="0" y="1227138"/>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currently married women age 15-49 using any modern method of contraception</a:t>
            </a:r>
          </a:p>
        </p:txBody>
      </p:sp>
      <p:graphicFrame>
        <p:nvGraphicFramePr>
          <p:cNvPr id="133124" name="Content Placeholder 10"/>
          <p:cNvGraphicFramePr>
            <a:graphicFrameLocks noGrp="1"/>
          </p:cNvGraphicFramePr>
          <p:nvPr>
            <p:ph idx="1"/>
          </p:nvPr>
        </p:nvGraphicFramePr>
        <p:xfrm>
          <a:off x="-50800" y="1546225"/>
          <a:ext cx="9245600" cy="5362575"/>
        </p:xfrm>
        <a:graphic>
          <a:graphicData uri="http://schemas.openxmlformats.org/presentationml/2006/ole">
            <mc:AlternateContent xmlns:mc="http://schemas.openxmlformats.org/markup-compatibility/2006">
              <mc:Choice xmlns:v="urn:schemas-microsoft-com:vml" Requires="v">
                <p:oleObj spid="_x0000_s133131" name="Chart" r:id="rId4" imgW="9254530" imgH="5371041" progId="Excel.Chart.8">
                  <p:embed/>
                </p:oleObj>
              </mc:Choice>
              <mc:Fallback>
                <p:oleObj name="Chart" r:id="rId4" imgW="9254530" imgH="5371041"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46225"/>
                        <a:ext cx="9245600" cy="536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3125" name="TextBox 1"/>
          <p:cNvSpPr txBox="1">
            <a:spLocks noChangeArrowheads="1"/>
          </p:cNvSpPr>
          <p:nvPr/>
        </p:nvSpPr>
        <p:spPr bwMode="auto">
          <a:xfrm>
            <a:off x="6807200" y="6353175"/>
            <a:ext cx="2713038"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*Key Indicator Report</a:t>
            </a: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1" name="Content Placeholder 2"/>
          <p:cNvSpPr txBox="1">
            <a:spLocks/>
          </p:cNvSpPr>
          <p:nvPr/>
        </p:nvSpPr>
        <p:spPr bwMode="auto">
          <a:xfrm>
            <a:off x="252413" y="1865313"/>
            <a:ext cx="4090987" cy="337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Knowledge and use</a:t>
            </a:r>
          </a:p>
          <a:p>
            <a:pPr eaLnBrk="1" hangingPunct="1">
              <a:lnSpc>
                <a:spcPct val="110000"/>
              </a:lnSpc>
              <a:spcBef>
                <a:spcPct val="0"/>
              </a:spcBef>
              <a:spcAft>
                <a:spcPts val="600"/>
              </a:spcAft>
              <a:buClr>
                <a:schemeClr val="tx1"/>
              </a:buClr>
            </a:pPr>
            <a:r>
              <a:rPr lang="en-GB" altLang="en-US" sz="2800" b="1">
                <a:solidFill>
                  <a:schemeClr val="tx2"/>
                </a:solidFill>
              </a:rPr>
              <a:t>Source of methods</a:t>
            </a:r>
          </a:p>
          <a:p>
            <a:pPr eaLnBrk="1" hangingPunct="1">
              <a:lnSpc>
                <a:spcPct val="110000"/>
              </a:lnSpc>
              <a:spcBef>
                <a:spcPct val="0"/>
              </a:spcBef>
              <a:spcAft>
                <a:spcPts val="600"/>
              </a:spcAft>
              <a:buClr>
                <a:schemeClr val="tx1"/>
              </a:buClr>
            </a:pPr>
            <a:r>
              <a:rPr lang="en-GB" altLang="en-US" sz="2800"/>
              <a:t>Demand for family planning</a:t>
            </a:r>
          </a:p>
          <a:p>
            <a:pPr eaLnBrk="1" hangingPunct="1">
              <a:lnSpc>
                <a:spcPct val="110000"/>
              </a:lnSpc>
              <a:spcBef>
                <a:spcPct val="0"/>
              </a:spcBef>
              <a:spcAft>
                <a:spcPts val="600"/>
              </a:spcAft>
              <a:buClr>
                <a:schemeClr val="tx1"/>
              </a:buClr>
            </a:pPr>
            <a:r>
              <a:rPr lang="en-GB" altLang="en-US" sz="2800"/>
              <a:t>Future use</a:t>
            </a: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6" name="Group 4"/>
          <p:cNvGrpSpPr>
            <a:grpSpLocks noChangeAspect="1"/>
          </p:cNvGrpSpPr>
          <p:nvPr/>
        </p:nvGrpSpPr>
        <p:grpSpPr bwMode="auto">
          <a:xfrm>
            <a:off x="1179513" y="908050"/>
            <a:ext cx="6118225" cy="5951538"/>
            <a:chOff x="806" y="449"/>
            <a:chExt cx="3944" cy="3837"/>
          </a:xfrm>
        </p:grpSpPr>
        <p:sp>
          <p:nvSpPr>
            <p:cNvPr id="16428"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solidFill>
            <a:ln w="9525">
              <a:solidFill>
                <a:schemeClr val="bg1"/>
              </a:solidFill>
              <a:round/>
              <a:headEnd/>
              <a:tailEnd/>
            </a:ln>
          </p:spPr>
          <p:txBody>
            <a:bodyPr/>
            <a:lstStyle/>
            <a:p>
              <a:endParaRPr lang="en-US"/>
            </a:p>
          </p:txBody>
        </p:sp>
        <p:sp>
          <p:nvSpPr>
            <p:cNvPr id="16429"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tx2"/>
            </a:solidFill>
            <a:ln w="9525">
              <a:solidFill>
                <a:schemeClr val="bg1"/>
              </a:solidFill>
              <a:round/>
              <a:headEnd/>
              <a:tailEnd/>
            </a:ln>
          </p:spPr>
          <p:txBody>
            <a:bodyPr/>
            <a:lstStyle/>
            <a:p>
              <a:endParaRPr lang="en-US"/>
            </a:p>
          </p:txBody>
        </p:sp>
        <p:sp>
          <p:nvSpPr>
            <p:cNvPr id="16430"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tx2"/>
            </a:solidFill>
            <a:ln w="9525">
              <a:solidFill>
                <a:schemeClr val="bg1"/>
              </a:solidFill>
              <a:round/>
              <a:headEnd/>
              <a:tailEnd/>
            </a:ln>
          </p:spPr>
          <p:txBody>
            <a:bodyPr/>
            <a:lstStyle/>
            <a:p>
              <a:endParaRPr lang="en-US"/>
            </a:p>
          </p:txBody>
        </p:sp>
        <p:sp>
          <p:nvSpPr>
            <p:cNvPr id="16431"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solidFill>
            <a:ln w="9525">
              <a:solidFill>
                <a:schemeClr val="bg1"/>
              </a:solidFill>
              <a:round/>
              <a:headEnd/>
              <a:tailEnd/>
            </a:ln>
          </p:spPr>
          <p:txBody>
            <a:bodyPr/>
            <a:lstStyle/>
            <a:p>
              <a:endParaRPr lang="en-US"/>
            </a:p>
          </p:txBody>
        </p:sp>
        <p:sp>
          <p:nvSpPr>
            <p:cNvPr id="16432"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solidFill>
            <a:ln w="9525">
              <a:solidFill>
                <a:schemeClr val="bg1"/>
              </a:solidFill>
              <a:round/>
              <a:headEnd/>
              <a:tailEnd/>
            </a:ln>
          </p:spPr>
          <p:txBody>
            <a:bodyPr/>
            <a:lstStyle/>
            <a:p>
              <a:endParaRPr lang="en-US"/>
            </a:p>
          </p:txBody>
        </p:sp>
        <p:sp>
          <p:nvSpPr>
            <p:cNvPr id="16433" name="Freeform 10"/>
            <p:cNvSpPr>
              <a:spLocks/>
            </p:cNvSpPr>
            <p:nvPr/>
          </p:nvSpPr>
          <p:spPr bwMode="auto">
            <a:xfrm>
              <a:off x="1125" y="2552"/>
              <a:ext cx="799" cy="780"/>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solidFill>
            <a:ln w="9525">
              <a:solidFill>
                <a:schemeClr val="bg1"/>
              </a:solidFill>
              <a:round/>
              <a:headEnd/>
              <a:tailEnd/>
            </a:ln>
          </p:spPr>
          <p:txBody>
            <a:bodyPr/>
            <a:lstStyle/>
            <a:p>
              <a:endParaRPr lang="en-US"/>
            </a:p>
          </p:txBody>
        </p:sp>
        <p:sp>
          <p:nvSpPr>
            <p:cNvPr id="16434"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tx2"/>
            </a:solidFill>
            <a:ln w="9525">
              <a:solidFill>
                <a:schemeClr val="bg1"/>
              </a:solidFill>
              <a:round/>
              <a:headEnd/>
              <a:tailEnd/>
            </a:ln>
          </p:spPr>
          <p:txBody>
            <a:bodyPr/>
            <a:lstStyle/>
            <a:p>
              <a:endParaRPr lang="en-US"/>
            </a:p>
          </p:txBody>
        </p:sp>
        <p:sp>
          <p:nvSpPr>
            <p:cNvPr id="16435"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tx2"/>
            </a:solidFill>
            <a:ln w="9525">
              <a:solidFill>
                <a:schemeClr val="bg1"/>
              </a:solidFill>
              <a:round/>
              <a:headEnd/>
              <a:tailEnd/>
            </a:ln>
          </p:spPr>
          <p:txBody>
            <a:bodyPr/>
            <a:lstStyle/>
            <a:p>
              <a:endParaRPr lang="en-US"/>
            </a:p>
          </p:txBody>
        </p:sp>
        <p:sp>
          <p:nvSpPr>
            <p:cNvPr id="16436"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solidFill>
            <a:ln w="9525">
              <a:solidFill>
                <a:schemeClr val="bg1"/>
              </a:solidFill>
              <a:round/>
              <a:headEnd/>
              <a:tailEnd/>
            </a:ln>
          </p:spPr>
          <p:txBody>
            <a:bodyPr/>
            <a:lstStyle/>
            <a:p>
              <a:endParaRPr lang="en-US"/>
            </a:p>
          </p:txBody>
        </p:sp>
        <p:sp>
          <p:nvSpPr>
            <p:cNvPr id="16437"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solidFill>
            <a:ln w="9525">
              <a:solidFill>
                <a:schemeClr val="bg1"/>
              </a:solidFill>
              <a:round/>
              <a:headEnd/>
              <a:tailEnd/>
            </a:ln>
          </p:spPr>
          <p:txBody>
            <a:bodyPr/>
            <a:lstStyle/>
            <a:p>
              <a:endParaRPr lang="en-US"/>
            </a:p>
          </p:txBody>
        </p:sp>
        <p:sp>
          <p:nvSpPr>
            <p:cNvPr id="16438"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solidFill>
            <a:ln w="9525">
              <a:solidFill>
                <a:schemeClr val="bg1"/>
              </a:solidFill>
              <a:round/>
              <a:headEnd/>
              <a:tailEnd/>
            </a:ln>
          </p:spPr>
          <p:txBody>
            <a:bodyPr/>
            <a:lstStyle/>
            <a:p>
              <a:endParaRPr lang="en-US"/>
            </a:p>
          </p:txBody>
        </p:sp>
        <p:sp>
          <p:nvSpPr>
            <p:cNvPr id="16439"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solidFill>
            <a:ln w="9525">
              <a:solidFill>
                <a:schemeClr val="bg1"/>
              </a:solidFill>
              <a:round/>
              <a:headEnd/>
              <a:tailEnd/>
            </a:ln>
          </p:spPr>
          <p:txBody>
            <a:bodyPr/>
            <a:lstStyle/>
            <a:p>
              <a:endParaRPr lang="en-US"/>
            </a:p>
          </p:txBody>
        </p:sp>
        <p:sp>
          <p:nvSpPr>
            <p:cNvPr id="16440"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solidFill>
            <a:ln w="9525">
              <a:solidFill>
                <a:schemeClr val="bg1"/>
              </a:solidFill>
              <a:round/>
              <a:headEnd/>
              <a:tailEnd/>
            </a:ln>
          </p:spPr>
          <p:txBody>
            <a:bodyPr/>
            <a:lstStyle/>
            <a:p>
              <a:endParaRPr lang="en-US"/>
            </a:p>
          </p:txBody>
        </p:sp>
        <p:sp>
          <p:nvSpPr>
            <p:cNvPr id="16441"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solidFill>
            <a:ln w="9525">
              <a:solidFill>
                <a:schemeClr val="bg1"/>
              </a:solidFill>
              <a:round/>
              <a:headEnd/>
              <a:tailEnd/>
            </a:ln>
          </p:spPr>
          <p:txBody>
            <a:bodyPr/>
            <a:lstStyle/>
            <a:p>
              <a:endParaRPr lang="en-US"/>
            </a:p>
          </p:txBody>
        </p:sp>
        <p:sp>
          <p:nvSpPr>
            <p:cNvPr id="16442"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tx2"/>
            </a:solidFill>
            <a:ln w="9525">
              <a:solidFill>
                <a:schemeClr val="bg1"/>
              </a:solidFill>
              <a:round/>
              <a:headEnd/>
              <a:tailEnd/>
            </a:ln>
          </p:spPr>
          <p:txBody>
            <a:bodyPr/>
            <a:lstStyle/>
            <a:p>
              <a:endParaRPr lang="en-US"/>
            </a:p>
          </p:txBody>
        </p:sp>
        <p:sp>
          <p:nvSpPr>
            <p:cNvPr id="16443"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solidFill>
            <a:ln w="9525">
              <a:solidFill>
                <a:schemeClr val="bg1"/>
              </a:solidFill>
              <a:round/>
              <a:headEnd/>
              <a:tailEnd/>
            </a:ln>
          </p:spPr>
          <p:txBody>
            <a:bodyPr/>
            <a:lstStyle/>
            <a:p>
              <a:endParaRPr lang="en-US"/>
            </a:p>
          </p:txBody>
        </p:sp>
        <p:sp>
          <p:nvSpPr>
            <p:cNvPr id="16444" name="Freeform 21"/>
            <p:cNvSpPr>
              <a:spLocks/>
            </p:cNvSpPr>
            <p:nvPr/>
          </p:nvSpPr>
          <p:spPr bwMode="auto">
            <a:xfrm>
              <a:off x="1627" y="1238"/>
              <a:ext cx="909"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71 w 909"/>
                <a:gd name="T13" fmla="*/ 65 h 402"/>
                <a:gd name="T14" fmla="*/ 505 w 909"/>
                <a:gd name="T15" fmla="*/ 82 h 402"/>
                <a:gd name="T16" fmla="*/ 567 w 909"/>
                <a:gd name="T17" fmla="*/ 70 h 402"/>
                <a:gd name="T18" fmla="*/ 604 w 909"/>
                <a:gd name="T19" fmla="*/ 40 h 402"/>
                <a:gd name="T20" fmla="*/ 646 w 909"/>
                <a:gd name="T21" fmla="*/ 33 h 402"/>
                <a:gd name="T22" fmla="*/ 682 w 909"/>
                <a:gd name="T23" fmla="*/ 52 h 402"/>
                <a:gd name="T24" fmla="*/ 710 w 909"/>
                <a:gd name="T25" fmla="*/ 92 h 402"/>
                <a:gd name="T26" fmla="*/ 731 w 909"/>
                <a:gd name="T27" fmla="*/ 123 h 402"/>
                <a:gd name="T28" fmla="*/ 758 w 909"/>
                <a:gd name="T29" fmla="*/ 116 h 402"/>
                <a:gd name="T30" fmla="*/ 787 w 909"/>
                <a:gd name="T31" fmla="*/ 109 h 402"/>
                <a:gd name="T32" fmla="*/ 814 w 909"/>
                <a:gd name="T33" fmla="*/ 124 h 402"/>
                <a:gd name="T34" fmla="*/ 849 w 909"/>
                <a:gd name="T35" fmla="*/ 147 h 402"/>
                <a:gd name="T36" fmla="*/ 853 w 909"/>
                <a:gd name="T37" fmla="*/ 173 h 402"/>
                <a:gd name="T38" fmla="*/ 862 w 909"/>
                <a:gd name="T39" fmla="*/ 207 h 402"/>
                <a:gd name="T40" fmla="*/ 886 w 909"/>
                <a:gd name="T41" fmla="*/ 233 h 402"/>
                <a:gd name="T42" fmla="*/ 904 w 909"/>
                <a:gd name="T43" fmla="*/ 265 h 402"/>
                <a:gd name="T44" fmla="*/ 900 w 909"/>
                <a:gd name="T45" fmla="*/ 303 h 402"/>
                <a:gd name="T46" fmla="*/ 863 w 909"/>
                <a:gd name="T47" fmla="*/ 299 h 402"/>
                <a:gd name="T48" fmla="*/ 818 w 909"/>
                <a:gd name="T49" fmla="*/ 293 h 402"/>
                <a:gd name="T50" fmla="*/ 798 w 909"/>
                <a:gd name="T51" fmla="*/ 274 h 402"/>
                <a:gd name="T52" fmla="*/ 773 w 909"/>
                <a:gd name="T53" fmla="*/ 268 h 402"/>
                <a:gd name="T54" fmla="*/ 748 w 909"/>
                <a:gd name="T55" fmla="*/ 264 h 402"/>
                <a:gd name="T56" fmla="*/ 703 w 909"/>
                <a:gd name="T57" fmla="*/ 260 h 402"/>
                <a:gd name="T58" fmla="*/ 687 w 909"/>
                <a:gd name="T59" fmla="*/ 244 h 402"/>
                <a:gd name="T60" fmla="*/ 661 w 909"/>
                <a:gd name="T61" fmla="*/ 249 h 402"/>
                <a:gd name="T62" fmla="*/ 623 w 909"/>
                <a:gd name="T63" fmla="*/ 252 h 402"/>
                <a:gd name="T64" fmla="*/ 593 w 909"/>
                <a:gd name="T65" fmla="*/ 251 h 402"/>
                <a:gd name="T66" fmla="*/ 559 w 909"/>
                <a:gd name="T67" fmla="*/ 260 h 402"/>
                <a:gd name="T68" fmla="*/ 537 w 909"/>
                <a:gd name="T69" fmla="*/ 271 h 402"/>
                <a:gd name="T70" fmla="*/ 501 w 909"/>
                <a:gd name="T71" fmla="*/ 275 h 402"/>
                <a:gd name="T72" fmla="*/ 471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tx2"/>
            </a:solidFill>
            <a:ln w="9525">
              <a:solidFill>
                <a:schemeClr val="bg1"/>
              </a:solidFill>
              <a:round/>
              <a:headEnd/>
              <a:tailEnd/>
            </a:ln>
          </p:spPr>
          <p:txBody>
            <a:bodyPr/>
            <a:lstStyle/>
            <a:p>
              <a:endParaRPr lang="en-US"/>
            </a:p>
          </p:txBody>
        </p:sp>
        <p:sp>
          <p:nvSpPr>
            <p:cNvPr id="16445"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tx2"/>
            </a:solidFill>
            <a:ln w="9525">
              <a:solidFill>
                <a:schemeClr val="bg1"/>
              </a:solidFill>
              <a:round/>
              <a:headEnd/>
              <a:tailEnd/>
            </a:ln>
          </p:spPr>
          <p:txBody>
            <a:bodyPr/>
            <a:lstStyle/>
            <a:p>
              <a:endParaRPr lang="en-US"/>
            </a:p>
          </p:txBody>
        </p:sp>
        <p:sp>
          <p:nvSpPr>
            <p:cNvPr id="16446" name="Freeform 23"/>
            <p:cNvSpPr>
              <a:spLocks/>
            </p:cNvSpPr>
            <p:nvPr/>
          </p:nvSpPr>
          <p:spPr bwMode="auto">
            <a:xfrm>
              <a:off x="2609" y="3389"/>
              <a:ext cx="131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solidFill>
            <a:ln w="9525">
              <a:solidFill>
                <a:schemeClr val="bg1"/>
              </a:solidFill>
              <a:round/>
              <a:headEnd/>
              <a:tailEnd/>
            </a:ln>
          </p:spPr>
          <p:txBody>
            <a:bodyPr/>
            <a:lstStyle/>
            <a:p>
              <a:endParaRPr lang="en-US"/>
            </a:p>
          </p:txBody>
        </p:sp>
        <p:sp>
          <p:nvSpPr>
            <p:cNvPr id="16447"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tx2"/>
            </a:solidFill>
            <a:ln w="9525">
              <a:solidFill>
                <a:schemeClr val="bg1"/>
              </a:solidFill>
              <a:round/>
              <a:headEnd/>
              <a:tailEnd/>
            </a:ln>
          </p:spPr>
          <p:txBody>
            <a:bodyPr/>
            <a:lstStyle/>
            <a:p>
              <a:endParaRPr lang="en-US"/>
            </a:p>
          </p:txBody>
        </p:sp>
        <p:sp>
          <p:nvSpPr>
            <p:cNvPr id="16448"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tx2"/>
            </a:solidFill>
            <a:ln w="9525">
              <a:solidFill>
                <a:schemeClr val="bg1"/>
              </a:solidFill>
              <a:round/>
              <a:headEnd/>
              <a:tailEnd/>
            </a:ln>
          </p:spPr>
          <p:txBody>
            <a:bodyPr/>
            <a:lstStyle/>
            <a:p>
              <a:endParaRPr lang="en-US"/>
            </a:p>
          </p:txBody>
        </p:sp>
        <p:sp>
          <p:nvSpPr>
            <p:cNvPr id="16449"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solidFill>
            <a:ln w="9525">
              <a:solidFill>
                <a:schemeClr val="bg1"/>
              </a:solidFill>
              <a:round/>
              <a:headEnd/>
              <a:tailEnd/>
            </a:ln>
          </p:spPr>
          <p:txBody>
            <a:bodyPr/>
            <a:lstStyle/>
            <a:p>
              <a:endParaRPr lang="en-US"/>
            </a:p>
          </p:txBody>
        </p:sp>
        <p:sp>
          <p:nvSpPr>
            <p:cNvPr id="16450" name="Freeform 27"/>
            <p:cNvSpPr>
              <a:spLocks/>
            </p:cNvSpPr>
            <p:nvPr/>
          </p:nvSpPr>
          <p:spPr bwMode="auto">
            <a:xfrm>
              <a:off x="2925" y="2166"/>
              <a:ext cx="1137"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solidFill>
            <a:ln w="9525">
              <a:solidFill>
                <a:schemeClr val="bg1"/>
              </a:solidFill>
              <a:round/>
              <a:headEnd/>
              <a:tailEnd/>
            </a:ln>
          </p:spPr>
          <p:txBody>
            <a:bodyPr/>
            <a:lstStyle/>
            <a:p>
              <a:endParaRPr lang="en-US"/>
            </a:p>
          </p:txBody>
        </p:sp>
        <p:sp>
          <p:nvSpPr>
            <p:cNvPr id="16451" name="Freeform 28"/>
            <p:cNvSpPr>
              <a:spLocks/>
            </p:cNvSpPr>
            <p:nvPr/>
          </p:nvSpPr>
          <p:spPr bwMode="auto">
            <a:xfrm>
              <a:off x="993" y="1928"/>
              <a:ext cx="1018" cy="954"/>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tx2"/>
            </a:solidFill>
            <a:ln w="9525">
              <a:solidFill>
                <a:schemeClr val="bg1"/>
              </a:solidFill>
              <a:round/>
              <a:headEnd/>
              <a:tailEnd/>
            </a:ln>
          </p:spPr>
          <p:txBody>
            <a:bodyPr/>
            <a:lstStyle/>
            <a:p>
              <a:endParaRPr lang="en-US"/>
            </a:p>
          </p:txBody>
        </p:sp>
        <p:sp>
          <p:nvSpPr>
            <p:cNvPr id="16452"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tx2"/>
            </a:solidFill>
            <a:ln w="9525">
              <a:solidFill>
                <a:schemeClr val="bg1"/>
              </a:solidFill>
              <a:round/>
              <a:headEnd/>
              <a:tailEnd/>
            </a:ln>
          </p:spPr>
          <p:txBody>
            <a:bodyPr/>
            <a:lstStyle/>
            <a:p>
              <a:endParaRPr lang="en-US"/>
            </a:p>
          </p:txBody>
        </p:sp>
        <p:sp>
          <p:nvSpPr>
            <p:cNvPr id="16453" name="Freeform 30"/>
            <p:cNvSpPr>
              <a:spLocks noEditPoints="1"/>
            </p:cNvSpPr>
            <p:nvPr/>
          </p:nvSpPr>
          <p:spPr bwMode="auto">
            <a:xfrm>
              <a:off x="4436" y="1938"/>
              <a:ext cx="104" cy="116"/>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tx2"/>
            </a:solidFill>
            <a:ln w="9525">
              <a:solidFill>
                <a:schemeClr val="bg1"/>
              </a:solidFill>
              <a:round/>
              <a:headEnd/>
              <a:tailEnd/>
            </a:ln>
          </p:spPr>
          <p:txBody>
            <a:bodyPr/>
            <a:lstStyle/>
            <a:p>
              <a:endParaRPr lang="en-US"/>
            </a:p>
          </p:txBody>
        </p:sp>
        <p:sp>
          <p:nvSpPr>
            <p:cNvPr id="16454"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tx2"/>
            </a:solidFill>
            <a:ln w="9525">
              <a:solidFill>
                <a:schemeClr val="bg1"/>
              </a:solidFill>
              <a:round/>
              <a:headEnd/>
              <a:tailEnd/>
            </a:ln>
          </p:spPr>
          <p:txBody>
            <a:bodyPr/>
            <a:lstStyle/>
            <a:p>
              <a:endParaRPr lang="en-US"/>
            </a:p>
          </p:txBody>
        </p:sp>
        <p:sp>
          <p:nvSpPr>
            <p:cNvPr id="16455" name="Freeform 32"/>
            <p:cNvSpPr>
              <a:spLocks/>
            </p:cNvSpPr>
            <p:nvPr/>
          </p:nvSpPr>
          <p:spPr bwMode="auto">
            <a:xfrm>
              <a:off x="4331" y="2244"/>
              <a:ext cx="111" cy="163"/>
            </a:xfrm>
            <a:custGeom>
              <a:avLst/>
              <a:gdLst>
                <a:gd name="T0" fmla="*/ 49 w 111"/>
                <a:gd name="T1" fmla="*/ 8 h 163"/>
                <a:gd name="T2" fmla="*/ 57 w 111"/>
                <a:gd name="T3" fmla="*/ 15 h 163"/>
                <a:gd name="T4" fmla="*/ 58 w 111"/>
                <a:gd name="T5" fmla="*/ 18 h 163"/>
                <a:gd name="T6" fmla="*/ 57 w 111"/>
                <a:gd name="T7" fmla="*/ 31 h 163"/>
                <a:gd name="T8" fmla="*/ 56 w 111"/>
                <a:gd name="T9" fmla="*/ 44 h 163"/>
                <a:gd name="T10" fmla="*/ 61 w 111"/>
                <a:gd name="T11" fmla="*/ 50 h 163"/>
                <a:gd name="T12" fmla="*/ 56 w 111"/>
                <a:gd name="T13" fmla="*/ 57 h 163"/>
                <a:gd name="T14" fmla="*/ 53 w 111"/>
                <a:gd name="T15" fmla="*/ 63 h 163"/>
                <a:gd name="T16" fmla="*/ 54 w 111"/>
                <a:gd name="T17" fmla="*/ 61 h 163"/>
                <a:gd name="T18" fmla="*/ 60 w 111"/>
                <a:gd name="T19" fmla="*/ 60 h 163"/>
                <a:gd name="T20" fmla="*/ 67 w 111"/>
                <a:gd name="T21" fmla="*/ 64 h 163"/>
                <a:gd name="T22" fmla="*/ 69 w 111"/>
                <a:gd name="T23" fmla="*/ 65 h 163"/>
                <a:gd name="T24" fmla="*/ 72 w 111"/>
                <a:gd name="T25" fmla="*/ 61 h 163"/>
                <a:gd name="T26" fmla="*/ 73 w 111"/>
                <a:gd name="T27" fmla="*/ 56 h 163"/>
                <a:gd name="T28" fmla="*/ 76 w 111"/>
                <a:gd name="T29" fmla="*/ 60 h 163"/>
                <a:gd name="T30" fmla="*/ 80 w 111"/>
                <a:gd name="T31" fmla="*/ 63 h 163"/>
                <a:gd name="T32" fmla="*/ 84 w 111"/>
                <a:gd name="T33" fmla="*/ 64 h 163"/>
                <a:gd name="T34" fmla="*/ 87 w 111"/>
                <a:gd name="T35" fmla="*/ 60 h 163"/>
                <a:gd name="T36" fmla="*/ 84 w 111"/>
                <a:gd name="T37" fmla="*/ 50 h 163"/>
                <a:gd name="T38" fmla="*/ 79 w 111"/>
                <a:gd name="T39" fmla="*/ 42 h 163"/>
                <a:gd name="T40" fmla="*/ 83 w 111"/>
                <a:gd name="T41" fmla="*/ 38 h 163"/>
                <a:gd name="T42" fmla="*/ 90 w 111"/>
                <a:gd name="T43" fmla="*/ 46 h 163"/>
                <a:gd name="T44" fmla="*/ 94 w 111"/>
                <a:gd name="T45" fmla="*/ 57 h 163"/>
                <a:gd name="T46" fmla="*/ 95 w 111"/>
                <a:gd name="T47" fmla="*/ 76 h 163"/>
                <a:gd name="T48" fmla="*/ 95 w 111"/>
                <a:gd name="T49" fmla="*/ 91 h 163"/>
                <a:gd name="T50" fmla="*/ 99 w 111"/>
                <a:gd name="T51" fmla="*/ 106 h 163"/>
                <a:gd name="T52" fmla="*/ 103 w 111"/>
                <a:gd name="T53" fmla="*/ 117 h 163"/>
                <a:gd name="T54" fmla="*/ 109 w 111"/>
                <a:gd name="T55" fmla="*/ 126 h 163"/>
                <a:gd name="T56" fmla="*/ 109 w 111"/>
                <a:gd name="T57" fmla="*/ 140 h 163"/>
                <a:gd name="T58" fmla="*/ 105 w 111"/>
                <a:gd name="T59" fmla="*/ 151 h 163"/>
                <a:gd name="T60" fmla="*/ 96 w 111"/>
                <a:gd name="T61" fmla="*/ 158 h 163"/>
                <a:gd name="T62" fmla="*/ 87 w 111"/>
                <a:gd name="T63" fmla="*/ 163 h 163"/>
                <a:gd name="T64" fmla="*/ 77 w 111"/>
                <a:gd name="T65" fmla="*/ 160 h 163"/>
                <a:gd name="T66" fmla="*/ 69 w 111"/>
                <a:gd name="T67" fmla="*/ 152 h 163"/>
                <a:gd name="T68" fmla="*/ 67 w 111"/>
                <a:gd name="T69" fmla="*/ 144 h 163"/>
                <a:gd name="T70" fmla="*/ 61 w 111"/>
                <a:gd name="T71" fmla="*/ 136 h 163"/>
                <a:gd name="T72" fmla="*/ 58 w 111"/>
                <a:gd name="T73" fmla="*/ 125 h 163"/>
                <a:gd name="T74" fmla="*/ 57 w 111"/>
                <a:gd name="T75" fmla="*/ 114 h 163"/>
                <a:gd name="T76" fmla="*/ 52 w 111"/>
                <a:gd name="T77" fmla="*/ 103 h 163"/>
                <a:gd name="T78" fmla="*/ 57 w 111"/>
                <a:gd name="T79" fmla="*/ 94 h 163"/>
                <a:gd name="T80" fmla="*/ 50 w 111"/>
                <a:gd name="T81" fmla="*/ 103 h 163"/>
                <a:gd name="T82" fmla="*/ 42 w 111"/>
                <a:gd name="T83" fmla="*/ 101 h 163"/>
                <a:gd name="T84" fmla="*/ 48 w 111"/>
                <a:gd name="T85" fmla="*/ 110 h 163"/>
                <a:gd name="T86" fmla="*/ 53 w 111"/>
                <a:gd name="T87" fmla="*/ 120 h 163"/>
                <a:gd name="T88" fmla="*/ 50 w 111"/>
                <a:gd name="T89" fmla="*/ 129 h 163"/>
                <a:gd name="T90" fmla="*/ 48 w 111"/>
                <a:gd name="T91" fmla="*/ 128 h 163"/>
                <a:gd name="T92" fmla="*/ 42 w 111"/>
                <a:gd name="T93" fmla="*/ 120 h 163"/>
                <a:gd name="T94" fmla="*/ 39 w 111"/>
                <a:gd name="T95" fmla="*/ 107 h 163"/>
                <a:gd name="T96" fmla="*/ 38 w 111"/>
                <a:gd name="T97" fmla="*/ 107 h 163"/>
                <a:gd name="T98" fmla="*/ 30 w 111"/>
                <a:gd name="T99" fmla="*/ 99 h 163"/>
                <a:gd name="T100" fmla="*/ 27 w 111"/>
                <a:gd name="T101" fmla="*/ 97 h 163"/>
                <a:gd name="T102" fmla="*/ 23 w 111"/>
                <a:gd name="T103" fmla="*/ 86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solidFill>
            <a:ln w="9525">
              <a:solidFill>
                <a:schemeClr val="bg1"/>
              </a:solidFill>
              <a:round/>
              <a:headEnd/>
              <a:tailEnd/>
            </a:ln>
          </p:spPr>
          <p:txBody>
            <a:bodyPr/>
            <a:lstStyle/>
            <a:p>
              <a:endParaRPr lang="en-US"/>
            </a:p>
          </p:txBody>
        </p:sp>
        <p:sp>
          <p:nvSpPr>
            <p:cNvPr id="16456"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solidFill>
            <a:ln w="9525">
              <a:solidFill>
                <a:schemeClr val="bg1"/>
              </a:solidFill>
              <a:round/>
              <a:headEnd/>
              <a:tailEnd/>
            </a:ln>
          </p:spPr>
          <p:txBody>
            <a:bodyPr/>
            <a:lstStyle/>
            <a:p>
              <a:endParaRPr lang="en-US"/>
            </a:p>
          </p:txBody>
        </p:sp>
        <p:sp>
          <p:nvSpPr>
            <p:cNvPr id="16457"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tx2"/>
            </a:solidFill>
            <a:ln w="9525">
              <a:solidFill>
                <a:schemeClr val="bg1"/>
              </a:solidFill>
              <a:round/>
              <a:headEnd/>
              <a:tailEnd/>
            </a:ln>
          </p:spPr>
          <p:txBody>
            <a:bodyPr/>
            <a:lstStyle/>
            <a:p>
              <a:endParaRPr lang="en-US"/>
            </a:p>
          </p:txBody>
        </p:sp>
      </p:grpSp>
      <p:sp>
        <p:nvSpPr>
          <p:cNvPr id="16387" name="Title 1"/>
          <p:cNvSpPr>
            <a:spLocks noGrp="1"/>
          </p:cNvSpPr>
          <p:nvPr>
            <p:ph type="title"/>
          </p:nvPr>
        </p:nvSpPr>
        <p:spPr>
          <a:xfrm>
            <a:off x="-42863" y="0"/>
            <a:ext cx="9144001" cy="1325563"/>
          </a:xfrm>
        </p:spPr>
        <p:txBody>
          <a:bodyPr/>
          <a:lstStyle/>
          <a:p>
            <a:r>
              <a:rPr lang="en-US" altLang="en-US" smtClean="0"/>
              <a:t>Tanzania’s Regions</a:t>
            </a:r>
          </a:p>
        </p:txBody>
      </p:sp>
      <p:sp>
        <p:nvSpPr>
          <p:cNvPr id="16388" name="TextBox 54"/>
          <p:cNvSpPr txBox="1">
            <a:spLocks noChangeArrowheads="1"/>
          </p:cNvSpPr>
          <p:nvPr/>
        </p:nvSpPr>
        <p:spPr bwMode="auto">
          <a:xfrm>
            <a:off x="4564063" y="1670050"/>
            <a:ext cx="838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Arusha</a:t>
            </a:r>
          </a:p>
        </p:txBody>
      </p:sp>
      <p:sp>
        <p:nvSpPr>
          <p:cNvPr id="16389" name="TextBox 59"/>
          <p:cNvSpPr txBox="1">
            <a:spLocks noChangeArrowheads="1"/>
          </p:cNvSpPr>
          <p:nvPr/>
        </p:nvSpPr>
        <p:spPr bwMode="auto">
          <a:xfrm>
            <a:off x="3513138" y="1095375"/>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p:txBody>
      </p:sp>
      <p:sp>
        <p:nvSpPr>
          <p:cNvPr id="16390" name="TextBox 60"/>
          <p:cNvSpPr txBox="1">
            <a:spLocks noChangeArrowheads="1"/>
          </p:cNvSpPr>
          <p:nvPr/>
        </p:nvSpPr>
        <p:spPr bwMode="auto">
          <a:xfrm>
            <a:off x="2016125" y="908050"/>
            <a:ext cx="838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Kagera</a:t>
            </a:r>
          </a:p>
        </p:txBody>
      </p:sp>
      <p:sp>
        <p:nvSpPr>
          <p:cNvPr id="16391" name="TextBox 61"/>
          <p:cNvSpPr txBox="1">
            <a:spLocks noChangeArrowheads="1"/>
          </p:cNvSpPr>
          <p:nvPr/>
        </p:nvSpPr>
        <p:spPr bwMode="auto">
          <a:xfrm>
            <a:off x="5700713" y="1762125"/>
            <a:ext cx="12573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Kilimanjaro</a:t>
            </a:r>
          </a:p>
        </p:txBody>
      </p:sp>
      <p:cxnSp>
        <p:nvCxnSpPr>
          <p:cNvPr id="57" name="Straight Connector 56"/>
          <p:cNvCxnSpPr/>
          <p:nvPr/>
        </p:nvCxnSpPr>
        <p:spPr>
          <a:xfrm flipV="1">
            <a:off x="5684838" y="2054225"/>
            <a:ext cx="280987" cy="303213"/>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6393" name="TextBox 64"/>
          <p:cNvSpPr txBox="1">
            <a:spLocks noChangeArrowheads="1"/>
          </p:cNvSpPr>
          <p:nvPr/>
        </p:nvSpPr>
        <p:spPr bwMode="auto">
          <a:xfrm>
            <a:off x="3556000" y="1655763"/>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p:txBody>
      </p:sp>
      <p:sp>
        <p:nvSpPr>
          <p:cNvPr id="16394" name="TextBox 65"/>
          <p:cNvSpPr txBox="1">
            <a:spLocks noChangeArrowheads="1"/>
          </p:cNvSpPr>
          <p:nvPr/>
        </p:nvSpPr>
        <p:spPr bwMode="auto">
          <a:xfrm>
            <a:off x="2560638" y="1492250"/>
            <a:ext cx="10779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p:txBody>
      </p:sp>
      <p:sp>
        <p:nvSpPr>
          <p:cNvPr id="16395" name="TextBox 66"/>
          <p:cNvSpPr txBox="1">
            <a:spLocks noChangeArrowheads="1"/>
          </p:cNvSpPr>
          <p:nvPr/>
        </p:nvSpPr>
        <p:spPr bwMode="auto">
          <a:xfrm>
            <a:off x="4808538" y="2527300"/>
            <a:ext cx="1169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Manyara</a:t>
            </a:r>
          </a:p>
        </p:txBody>
      </p:sp>
      <p:sp>
        <p:nvSpPr>
          <p:cNvPr id="16396" name="TextBox 67"/>
          <p:cNvSpPr txBox="1">
            <a:spLocks noChangeArrowheads="1"/>
          </p:cNvSpPr>
          <p:nvPr/>
        </p:nvSpPr>
        <p:spPr bwMode="auto">
          <a:xfrm>
            <a:off x="5749925" y="3092450"/>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p:txBody>
      </p:sp>
      <p:sp>
        <p:nvSpPr>
          <p:cNvPr id="16397" name="TextBox 68"/>
          <p:cNvSpPr txBox="1">
            <a:spLocks noChangeArrowheads="1"/>
          </p:cNvSpPr>
          <p:nvPr/>
        </p:nvSpPr>
        <p:spPr bwMode="auto">
          <a:xfrm>
            <a:off x="5962650" y="376078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Pwa-</a:t>
            </a:r>
          </a:p>
          <a:p>
            <a:pPr>
              <a:lnSpc>
                <a:spcPct val="100000"/>
              </a:lnSpc>
              <a:spcBef>
                <a:spcPct val="0"/>
              </a:spcBef>
              <a:buFontTx/>
              <a:buNone/>
            </a:pPr>
            <a:r>
              <a:rPr lang="en-US" altLang="en-US" sz="1800">
                <a:solidFill>
                  <a:schemeClr val="bg1"/>
                </a:solidFill>
              </a:rPr>
              <a:t>     ni</a:t>
            </a:r>
          </a:p>
        </p:txBody>
      </p:sp>
      <p:sp>
        <p:nvSpPr>
          <p:cNvPr id="16398" name="TextBox 69"/>
          <p:cNvSpPr txBox="1">
            <a:spLocks noChangeArrowheads="1"/>
          </p:cNvSpPr>
          <p:nvPr/>
        </p:nvSpPr>
        <p:spPr bwMode="auto">
          <a:xfrm>
            <a:off x="4376738" y="3522663"/>
            <a:ext cx="10572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Dodoma</a:t>
            </a:r>
          </a:p>
        </p:txBody>
      </p:sp>
      <p:sp>
        <p:nvSpPr>
          <p:cNvPr id="16399" name="TextBox 70"/>
          <p:cNvSpPr txBox="1">
            <a:spLocks noChangeArrowheads="1"/>
          </p:cNvSpPr>
          <p:nvPr/>
        </p:nvSpPr>
        <p:spPr bwMode="auto">
          <a:xfrm>
            <a:off x="3648075" y="2838450"/>
            <a:ext cx="9699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Singida</a:t>
            </a:r>
          </a:p>
        </p:txBody>
      </p:sp>
      <p:sp>
        <p:nvSpPr>
          <p:cNvPr id="16400" name="TextBox 71"/>
          <p:cNvSpPr txBox="1">
            <a:spLocks noChangeArrowheads="1"/>
          </p:cNvSpPr>
          <p:nvPr/>
        </p:nvSpPr>
        <p:spPr bwMode="auto">
          <a:xfrm>
            <a:off x="2674938" y="2736850"/>
            <a:ext cx="8382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Tabora</a:t>
            </a:r>
          </a:p>
        </p:txBody>
      </p:sp>
      <p:sp>
        <p:nvSpPr>
          <p:cNvPr id="16401" name="TextBox 72"/>
          <p:cNvSpPr txBox="1">
            <a:spLocks noChangeArrowheads="1"/>
          </p:cNvSpPr>
          <p:nvPr/>
        </p:nvSpPr>
        <p:spPr bwMode="auto">
          <a:xfrm>
            <a:off x="2741613" y="2185988"/>
            <a:ext cx="1169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Shinyanga</a:t>
            </a:r>
          </a:p>
        </p:txBody>
      </p:sp>
      <p:sp>
        <p:nvSpPr>
          <p:cNvPr id="16402" name="TextBox 75"/>
          <p:cNvSpPr txBox="1">
            <a:spLocks noChangeArrowheads="1"/>
          </p:cNvSpPr>
          <p:nvPr/>
        </p:nvSpPr>
        <p:spPr bwMode="auto">
          <a:xfrm>
            <a:off x="1531938" y="2587625"/>
            <a:ext cx="1169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p:txBody>
      </p:sp>
      <p:sp>
        <p:nvSpPr>
          <p:cNvPr id="16403" name="TextBox 77"/>
          <p:cNvSpPr txBox="1">
            <a:spLocks noChangeArrowheads="1"/>
          </p:cNvSpPr>
          <p:nvPr/>
        </p:nvSpPr>
        <p:spPr bwMode="auto">
          <a:xfrm>
            <a:off x="1085850" y="1874838"/>
            <a:ext cx="7159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Geita</a:t>
            </a:r>
          </a:p>
        </p:txBody>
      </p:sp>
      <p:cxnSp>
        <p:nvCxnSpPr>
          <p:cNvPr id="59" name="Straight Connector 58"/>
          <p:cNvCxnSpPr/>
          <p:nvPr/>
        </p:nvCxnSpPr>
        <p:spPr>
          <a:xfrm>
            <a:off x="1670050" y="2179638"/>
            <a:ext cx="639763" cy="130175"/>
          </a:xfrm>
          <a:prstGeom prst="line">
            <a:avLst/>
          </a:prstGeom>
          <a:ln/>
        </p:spPr>
        <p:style>
          <a:lnRef idx="1">
            <a:schemeClr val="dk1"/>
          </a:lnRef>
          <a:fillRef idx="0">
            <a:schemeClr val="dk1"/>
          </a:fillRef>
          <a:effectRef idx="0">
            <a:schemeClr val="dk1"/>
          </a:effectRef>
          <a:fontRef idx="minor">
            <a:schemeClr val="tx1"/>
          </a:fontRef>
        </p:style>
      </p:cxnSp>
      <p:sp>
        <p:nvSpPr>
          <p:cNvPr id="16405" name="TextBox 79"/>
          <p:cNvSpPr txBox="1">
            <a:spLocks noChangeArrowheads="1"/>
          </p:cNvSpPr>
          <p:nvPr/>
        </p:nvSpPr>
        <p:spPr bwMode="auto">
          <a:xfrm>
            <a:off x="6938963" y="3883025"/>
            <a:ext cx="21447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a:t>
            </a:r>
          </a:p>
        </p:txBody>
      </p:sp>
      <p:sp>
        <p:nvSpPr>
          <p:cNvPr id="16406" name="TextBox 80"/>
          <p:cNvSpPr txBox="1">
            <a:spLocks noChangeArrowheads="1"/>
          </p:cNvSpPr>
          <p:nvPr/>
        </p:nvSpPr>
        <p:spPr bwMode="auto">
          <a:xfrm>
            <a:off x="6884988" y="3349625"/>
            <a:ext cx="21447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a:t>
            </a:r>
          </a:p>
        </p:txBody>
      </p:sp>
      <p:sp>
        <p:nvSpPr>
          <p:cNvPr id="16407" name="TextBox 81"/>
          <p:cNvSpPr txBox="1">
            <a:spLocks noChangeArrowheads="1"/>
          </p:cNvSpPr>
          <p:nvPr/>
        </p:nvSpPr>
        <p:spPr bwMode="auto">
          <a:xfrm>
            <a:off x="6783388" y="2693988"/>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Pemba</a:t>
            </a:r>
          </a:p>
        </p:txBody>
      </p:sp>
      <p:sp>
        <p:nvSpPr>
          <p:cNvPr id="16408" name="TextBox 82"/>
          <p:cNvSpPr txBox="1">
            <a:spLocks noChangeArrowheads="1"/>
          </p:cNvSpPr>
          <p:nvPr/>
        </p:nvSpPr>
        <p:spPr bwMode="auto">
          <a:xfrm>
            <a:off x="6783388" y="3602038"/>
            <a:ext cx="21447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a:t>
            </a:r>
          </a:p>
        </p:txBody>
      </p:sp>
      <p:sp>
        <p:nvSpPr>
          <p:cNvPr id="16409" name="TextBox 83"/>
          <p:cNvSpPr txBox="1">
            <a:spLocks noChangeArrowheads="1"/>
          </p:cNvSpPr>
          <p:nvPr/>
        </p:nvSpPr>
        <p:spPr bwMode="auto">
          <a:xfrm>
            <a:off x="7162800" y="3084513"/>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a:t>
            </a:r>
          </a:p>
        </p:txBody>
      </p:sp>
      <p:cxnSp>
        <p:nvCxnSpPr>
          <p:cNvPr id="87" name="Straight Connector 86"/>
          <p:cNvCxnSpPr/>
          <p:nvPr/>
        </p:nvCxnSpPr>
        <p:spPr>
          <a:xfrm flipV="1">
            <a:off x="6964363" y="3019425"/>
            <a:ext cx="127000" cy="141288"/>
          </a:xfrm>
          <a:prstGeom prst="line">
            <a:avLst/>
          </a:prstGeom>
        </p:spPr>
        <p:style>
          <a:lnRef idx="1">
            <a:schemeClr val="dk1"/>
          </a:lnRef>
          <a:fillRef idx="0">
            <a:schemeClr val="dk1"/>
          </a:fillRef>
          <a:effectRef idx="0">
            <a:schemeClr val="dk1"/>
          </a:effectRef>
          <a:fontRef idx="minor">
            <a:schemeClr val="tx1"/>
          </a:fontRef>
        </p:style>
      </p:cxnSp>
      <p:cxnSp>
        <p:nvCxnSpPr>
          <p:cNvPr id="89" name="Straight Connector 88"/>
          <p:cNvCxnSpPr/>
          <p:nvPr/>
        </p:nvCxnSpPr>
        <p:spPr>
          <a:xfrm flipV="1">
            <a:off x="6934200" y="3308350"/>
            <a:ext cx="247650" cy="36513"/>
          </a:xfrm>
          <a:prstGeom prst="line">
            <a:avLst/>
          </a:prstGeom>
        </p:spPr>
        <p:style>
          <a:lnRef idx="1">
            <a:schemeClr val="dk1"/>
          </a:lnRef>
          <a:fillRef idx="0">
            <a:schemeClr val="dk1"/>
          </a:fillRef>
          <a:effectRef idx="0">
            <a:schemeClr val="dk1"/>
          </a:effectRef>
          <a:fontRef idx="minor">
            <a:schemeClr val="tx1"/>
          </a:fontRef>
        </p:style>
      </p:cxnSp>
      <p:cxnSp>
        <p:nvCxnSpPr>
          <p:cNvPr id="91" name="Straight Connector 90"/>
          <p:cNvCxnSpPr>
            <a:stCxn id="16407" idx="1"/>
            <a:endCxn id="16407" idx="1"/>
          </p:cNvCxnSpPr>
          <p:nvPr/>
        </p:nvCxnSpPr>
        <p:spPr>
          <a:xfrm>
            <a:off x="6783388" y="2879725"/>
            <a:ext cx="0" cy="0"/>
          </a:xfrm>
          <a:prstGeom prst="line">
            <a:avLst/>
          </a:prstGeom>
        </p:spPr>
        <p:style>
          <a:lnRef idx="1">
            <a:schemeClr val="dk1"/>
          </a:lnRef>
          <a:fillRef idx="0">
            <a:schemeClr val="dk1"/>
          </a:fillRef>
          <a:effectRef idx="0">
            <a:schemeClr val="dk1"/>
          </a:effectRef>
          <a:fontRef idx="minor">
            <a:schemeClr val="tx1"/>
          </a:fontRef>
        </p:style>
      </p:cxnSp>
      <p:cxnSp>
        <p:nvCxnSpPr>
          <p:cNvPr id="96" name="Straight Connector 95"/>
          <p:cNvCxnSpPr/>
          <p:nvPr/>
        </p:nvCxnSpPr>
        <p:spPr>
          <a:xfrm flipV="1">
            <a:off x="6713538" y="3616325"/>
            <a:ext cx="192087" cy="36513"/>
          </a:xfrm>
          <a:prstGeom prst="line">
            <a:avLst/>
          </a:prstGeom>
        </p:spPr>
        <p:style>
          <a:lnRef idx="1">
            <a:schemeClr val="dk1"/>
          </a:lnRef>
          <a:fillRef idx="0">
            <a:schemeClr val="dk1"/>
          </a:fillRef>
          <a:effectRef idx="0">
            <a:schemeClr val="dk1"/>
          </a:effectRef>
          <a:fontRef idx="minor">
            <a:schemeClr val="tx1"/>
          </a:fontRef>
        </p:style>
      </p:cxnSp>
      <p:cxnSp>
        <p:nvCxnSpPr>
          <p:cNvPr id="104" name="Straight Connector 103"/>
          <p:cNvCxnSpPr/>
          <p:nvPr/>
        </p:nvCxnSpPr>
        <p:spPr>
          <a:xfrm flipV="1">
            <a:off x="6678613" y="3727450"/>
            <a:ext cx="207962" cy="58738"/>
          </a:xfrm>
          <a:prstGeom prst="line">
            <a:avLst/>
          </a:prstGeom>
        </p:spPr>
        <p:style>
          <a:lnRef idx="1">
            <a:schemeClr val="dk1"/>
          </a:lnRef>
          <a:fillRef idx="0">
            <a:schemeClr val="dk1"/>
          </a:fillRef>
          <a:effectRef idx="0">
            <a:schemeClr val="dk1"/>
          </a:effectRef>
          <a:fontRef idx="minor">
            <a:schemeClr val="tx1"/>
          </a:fontRef>
        </p:style>
      </p:cxnSp>
      <p:cxnSp>
        <p:nvCxnSpPr>
          <p:cNvPr id="109" name="Straight Connector 108"/>
          <p:cNvCxnSpPr/>
          <p:nvPr/>
        </p:nvCxnSpPr>
        <p:spPr>
          <a:xfrm>
            <a:off x="6819900" y="3903663"/>
            <a:ext cx="152400" cy="79375"/>
          </a:xfrm>
          <a:prstGeom prst="line">
            <a:avLst/>
          </a:prstGeom>
        </p:spPr>
        <p:style>
          <a:lnRef idx="1">
            <a:schemeClr val="dk1"/>
          </a:lnRef>
          <a:fillRef idx="0">
            <a:schemeClr val="dk1"/>
          </a:fillRef>
          <a:effectRef idx="0">
            <a:schemeClr val="dk1"/>
          </a:effectRef>
          <a:fontRef idx="minor">
            <a:schemeClr val="tx1"/>
          </a:fontRef>
        </p:style>
      </p:cxnSp>
      <p:sp>
        <p:nvSpPr>
          <p:cNvPr id="16416" name="TextBox 109"/>
          <p:cNvSpPr txBox="1">
            <a:spLocks noChangeArrowheads="1"/>
          </p:cNvSpPr>
          <p:nvPr/>
        </p:nvSpPr>
        <p:spPr bwMode="auto">
          <a:xfrm>
            <a:off x="6808788" y="4187825"/>
            <a:ext cx="214471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a:t>
            </a:r>
          </a:p>
        </p:txBody>
      </p:sp>
      <p:cxnSp>
        <p:nvCxnSpPr>
          <p:cNvPr id="112" name="Straight Connector 111"/>
          <p:cNvCxnSpPr/>
          <p:nvPr/>
        </p:nvCxnSpPr>
        <p:spPr>
          <a:xfrm>
            <a:off x="6783388" y="4232275"/>
            <a:ext cx="188912" cy="53975"/>
          </a:xfrm>
          <a:prstGeom prst="line">
            <a:avLst/>
          </a:prstGeom>
        </p:spPr>
        <p:style>
          <a:lnRef idx="1">
            <a:schemeClr val="dk1"/>
          </a:lnRef>
          <a:fillRef idx="0">
            <a:schemeClr val="dk1"/>
          </a:fillRef>
          <a:effectRef idx="0">
            <a:schemeClr val="dk1"/>
          </a:effectRef>
          <a:fontRef idx="minor">
            <a:schemeClr val="tx1"/>
          </a:fontRef>
        </p:style>
      </p:cxnSp>
      <p:sp>
        <p:nvSpPr>
          <p:cNvPr id="16418" name="TextBox 113"/>
          <p:cNvSpPr txBox="1">
            <a:spLocks noChangeArrowheads="1"/>
          </p:cNvSpPr>
          <p:nvPr/>
        </p:nvSpPr>
        <p:spPr bwMode="auto">
          <a:xfrm>
            <a:off x="1701800" y="3495675"/>
            <a:ext cx="1169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p:txBody>
      </p:sp>
      <p:sp>
        <p:nvSpPr>
          <p:cNvPr id="16419" name="TextBox 114"/>
          <p:cNvSpPr txBox="1">
            <a:spLocks noChangeArrowheads="1"/>
          </p:cNvSpPr>
          <p:nvPr/>
        </p:nvSpPr>
        <p:spPr bwMode="auto">
          <a:xfrm>
            <a:off x="2801938" y="4325938"/>
            <a:ext cx="1169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Mbeya</a:t>
            </a:r>
          </a:p>
        </p:txBody>
      </p:sp>
      <p:sp>
        <p:nvSpPr>
          <p:cNvPr id="16420" name="TextBox 115"/>
          <p:cNvSpPr txBox="1">
            <a:spLocks noChangeArrowheads="1"/>
          </p:cNvSpPr>
          <p:nvPr/>
        </p:nvSpPr>
        <p:spPr bwMode="auto">
          <a:xfrm>
            <a:off x="1911350" y="4565650"/>
            <a:ext cx="1169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Rukwa</a:t>
            </a:r>
          </a:p>
        </p:txBody>
      </p:sp>
      <p:sp>
        <p:nvSpPr>
          <p:cNvPr id="16421" name="TextBox 116"/>
          <p:cNvSpPr txBox="1">
            <a:spLocks noChangeArrowheads="1"/>
          </p:cNvSpPr>
          <p:nvPr/>
        </p:nvSpPr>
        <p:spPr bwMode="auto">
          <a:xfrm>
            <a:off x="4086225" y="4225925"/>
            <a:ext cx="11699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Iringa</a:t>
            </a:r>
          </a:p>
        </p:txBody>
      </p:sp>
      <p:sp>
        <p:nvSpPr>
          <p:cNvPr id="16422" name="TextBox 117"/>
          <p:cNvSpPr txBox="1">
            <a:spLocks noChangeArrowheads="1"/>
          </p:cNvSpPr>
          <p:nvPr/>
        </p:nvSpPr>
        <p:spPr bwMode="auto">
          <a:xfrm>
            <a:off x="3748088" y="5224463"/>
            <a:ext cx="1169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Njombe</a:t>
            </a:r>
          </a:p>
        </p:txBody>
      </p:sp>
      <p:sp>
        <p:nvSpPr>
          <p:cNvPr id="16423" name="TextBox 118"/>
          <p:cNvSpPr txBox="1">
            <a:spLocks noChangeArrowheads="1"/>
          </p:cNvSpPr>
          <p:nvPr/>
        </p:nvSpPr>
        <p:spPr bwMode="auto">
          <a:xfrm>
            <a:off x="5245100" y="4014788"/>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Moro-</a:t>
            </a:r>
          </a:p>
          <a:p>
            <a:pPr>
              <a:lnSpc>
                <a:spcPct val="100000"/>
              </a:lnSpc>
              <a:spcBef>
                <a:spcPct val="0"/>
              </a:spcBef>
              <a:buFontTx/>
              <a:buNone/>
            </a:pPr>
            <a:r>
              <a:rPr lang="en-US" altLang="en-US" sz="1800">
                <a:solidFill>
                  <a:schemeClr val="bg1"/>
                </a:solidFill>
              </a:rPr>
              <a:t>goro</a:t>
            </a:r>
          </a:p>
        </p:txBody>
      </p:sp>
      <p:sp>
        <p:nvSpPr>
          <p:cNvPr id="16424" name="TextBox 119"/>
          <p:cNvSpPr txBox="1">
            <a:spLocks noChangeArrowheads="1"/>
          </p:cNvSpPr>
          <p:nvPr/>
        </p:nvSpPr>
        <p:spPr bwMode="auto">
          <a:xfrm>
            <a:off x="5730875" y="5205413"/>
            <a:ext cx="7397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Lindi</a:t>
            </a:r>
          </a:p>
        </p:txBody>
      </p:sp>
      <p:sp>
        <p:nvSpPr>
          <p:cNvPr id="16425" name="TextBox 120"/>
          <p:cNvSpPr txBox="1">
            <a:spLocks noChangeArrowheads="1"/>
          </p:cNvSpPr>
          <p:nvPr/>
        </p:nvSpPr>
        <p:spPr bwMode="auto">
          <a:xfrm>
            <a:off x="4395788" y="5878513"/>
            <a:ext cx="1169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Ruvuma</a:t>
            </a:r>
          </a:p>
        </p:txBody>
      </p:sp>
      <p:sp>
        <p:nvSpPr>
          <p:cNvPr id="16426" name="TextBox 121"/>
          <p:cNvSpPr txBox="1">
            <a:spLocks noChangeArrowheads="1"/>
          </p:cNvSpPr>
          <p:nvPr/>
        </p:nvSpPr>
        <p:spPr bwMode="auto">
          <a:xfrm>
            <a:off x="6924675" y="6227763"/>
            <a:ext cx="1169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p:txBody>
      </p:sp>
      <p:cxnSp>
        <p:nvCxnSpPr>
          <p:cNvPr id="124" name="Straight Connector 123"/>
          <p:cNvCxnSpPr/>
          <p:nvPr/>
        </p:nvCxnSpPr>
        <p:spPr>
          <a:xfrm>
            <a:off x="6767513" y="6411913"/>
            <a:ext cx="220662" cy="0"/>
          </a:xfrm>
          <a:prstGeom prst="line">
            <a:avLst/>
          </a:prstGeom>
        </p:spPr>
        <p:style>
          <a:lnRef idx="1">
            <a:schemeClr val="dk1"/>
          </a:lnRef>
          <a:fillRef idx="0">
            <a:schemeClr val="dk1"/>
          </a:fillRef>
          <a:effectRef idx="0">
            <a:schemeClr val="dk1"/>
          </a:effectRef>
          <a:fontRef idx="minor">
            <a:schemeClr val="tx1"/>
          </a:fontRef>
        </p:style>
      </p:cxn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Title 1"/>
          <p:cNvSpPr>
            <a:spLocks noGrp="1"/>
          </p:cNvSpPr>
          <p:nvPr>
            <p:ph type="title"/>
          </p:nvPr>
        </p:nvSpPr>
        <p:spPr/>
        <p:txBody>
          <a:bodyPr/>
          <a:lstStyle/>
          <a:p>
            <a:r>
              <a:rPr lang="en-US" altLang="en-US" smtClean="0"/>
              <a:t>Source of Modern Contraception</a:t>
            </a:r>
          </a:p>
        </p:txBody>
      </p:sp>
      <p:graphicFrame>
        <p:nvGraphicFramePr>
          <p:cNvPr id="137219" name="Content Placeholder 10"/>
          <p:cNvGraphicFramePr>
            <a:graphicFrameLocks noGrp="1"/>
          </p:cNvGraphicFramePr>
          <p:nvPr>
            <p:ph idx="1"/>
          </p:nvPr>
        </p:nvGraphicFramePr>
        <p:xfrm>
          <a:off x="-50800" y="1550988"/>
          <a:ext cx="9245600" cy="5434012"/>
        </p:xfrm>
        <a:graphic>
          <a:graphicData uri="http://schemas.openxmlformats.org/presentationml/2006/ole">
            <mc:AlternateContent xmlns:mc="http://schemas.openxmlformats.org/markup-compatibility/2006">
              <mc:Choice xmlns:v="urn:schemas-microsoft-com:vml" Requires="v">
                <p:oleObj spid="_x0000_s137226" name="Chart" r:id="rId4" imgW="9254530" imgH="5438103" progId="Excel.Chart.8">
                  <p:embed/>
                </p:oleObj>
              </mc:Choice>
              <mc:Fallback>
                <p:oleObj name="Chart" r:id="rId4" imgW="9254530" imgH="5438103"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50988"/>
                        <a:ext cx="9245600" cy="543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7220" name="TextBox 3"/>
          <p:cNvSpPr txBox="1">
            <a:spLocks noChangeArrowheads="1"/>
          </p:cNvSpPr>
          <p:nvPr/>
        </p:nvSpPr>
        <p:spPr bwMode="auto">
          <a:xfrm>
            <a:off x="0" y="11557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women age 15-49</a:t>
            </a: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Title 1"/>
          <p:cNvSpPr>
            <a:spLocks noGrp="1"/>
          </p:cNvSpPr>
          <p:nvPr>
            <p:ph type="title"/>
          </p:nvPr>
        </p:nvSpPr>
        <p:spPr/>
        <p:txBody>
          <a:bodyPr/>
          <a:lstStyle/>
          <a:p>
            <a:r>
              <a:rPr lang="en-US" altLang="en-US" smtClean="0"/>
              <a:t>Do Family Planning Users Have </a:t>
            </a:r>
            <a:br>
              <a:rPr lang="en-US" altLang="en-US" smtClean="0"/>
            </a:br>
            <a:r>
              <a:rPr lang="en-US" altLang="en-US" smtClean="0"/>
              <a:t>Informed Choices?</a:t>
            </a:r>
          </a:p>
        </p:txBody>
      </p:sp>
      <p:sp>
        <p:nvSpPr>
          <p:cNvPr id="139267" name="Content Placeholder 3"/>
          <p:cNvSpPr>
            <a:spLocks noGrp="1"/>
          </p:cNvSpPr>
          <p:nvPr>
            <p:ph idx="1"/>
          </p:nvPr>
        </p:nvSpPr>
        <p:spPr>
          <a:xfrm>
            <a:off x="444500" y="1587500"/>
            <a:ext cx="8242300" cy="5270500"/>
          </a:xfrm>
        </p:spPr>
        <p:txBody>
          <a:bodyPr/>
          <a:lstStyle/>
          <a:p>
            <a:pPr>
              <a:lnSpc>
                <a:spcPct val="100000"/>
              </a:lnSpc>
              <a:spcBef>
                <a:spcPct val="0"/>
              </a:spcBef>
              <a:spcAft>
                <a:spcPts val="600"/>
              </a:spcAft>
              <a:buClr>
                <a:schemeClr val="tx1"/>
              </a:buClr>
            </a:pPr>
            <a:r>
              <a:rPr lang="en-US" altLang="en-US" b="1" smtClean="0">
                <a:solidFill>
                  <a:schemeClr val="tx2"/>
                </a:solidFill>
              </a:rPr>
              <a:t>62% </a:t>
            </a:r>
            <a:r>
              <a:rPr lang="en-US" altLang="en-US" smtClean="0"/>
              <a:t>of modern contraceptive users were </a:t>
            </a:r>
            <a:r>
              <a:rPr lang="en-US" altLang="en-US" b="1" smtClean="0">
                <a:solidFill>
                  <a:schemeClr val="tx2"/>
                </a:solidFill>
              </a:rPr>
              <a:t>informed of side effects or problems </a:t>
            </a:r>
            <a:r>
              <a:rPr lang="en-US" altLang="en-US" smtClean="0"/>
              <a:t>of methods they used.</a:t>
            </a:r>
          </a:p>
          <a:p>
            <a:pPr>
              <a:lnSpc>
                <a:spcPct val="100000"/>
              </a:lnSpc>
              <a:spcBef>
                <a:spcPct val="0"/>
              </a:spcBef>
              <a:spcAft>
                <a:spcPts val="600"/>
              </a:spcAft>
              <a:buClr>
                <a:schemeClr val="tx1"/>
              </a:buClr>
            </a:pPr>
            <a:r>
              <a:rPr lang="en-US" altLang="en-US" b="1" smtClean="0">
                <a:solidFill>
                  <a:schemeClr val="tx2"/>
                </a:solidFill>
              </a:rPr>
              <a:t>56%</a:t>
            </a:r>
            <a:r>
              <a:rPr lang="en-US" altLang="en-US" smtClean="0">
                <a:solidFill>
                  <a:schemeClr val="tx2"/>
                </a:solidFill>
              </a:rPr>
              <a:t> </a:t>
            </a:r>
            <a:r>
              <a:rPr lang="en-US" altLang="en-US" smtClean="0"/>
              <a:t>were informed about what to do if they </a:t>
            </a:r>
            <a:r>
              <a:rPr lang="en-US" altLang="en-US" b="1" smtClean="0">
                <a:solidFill>
                  <a:schemeClr val="tx2"/>
                </a:solidFill>
              </a:rPr>
              <a:t>experienced side effects</a:t>
            </a:r>
            <a:r>
              <a:rPr lang="en-US" altLang="en-US" smtClean="0"/>
              <a:t>.</a:t>
            </a:r>
          </a:p>
          <a:p>
            <a:pPr>
              <a:lnSpc>
                <a:spcPct val="100000"/>
              </a:lnSpc>
              <a:spcBef>
                <a:spcPct val="0"/>
              </a:spcBef>
              <a:spcAft>
                <a:spcPts val="600"/>
              </a:spcAft>
              <a:buClr>
                <a:schemeClr val="tx1"/>
              </a:buClr>
            </a:pPr>
            <a:r>
              <a:rPr lang="en-US" altLang="en-US" b="1" smtClean="0">
                <a:solidFill>
                  <a:schemeClr val="tx2"/>
                </a:solidFill>
              </a:rPr>
              <a:t>82%</a:t>
            </a:r>
            <a:r>
              <a:rPr lang="en-US" altLang="en-US" smtClean="0">
                <a:solidFill>
                  <a:schemeClr val="tx2"/>
                </a:solidFill>
              </a:rPr>
              <a:t> </a:t>
            </a:r>
            <a:r>
              <a:rPr lang="en-US" altLang="en-US" smtClean="0"/>
              <a:t>were informed of </a:t>
            </a:r>
            <a:r>
              <a:rPr lang="en-US" altLang="en-US" b="1" smtClean="0">
                <a:solidFill>
                  <a:schemeClr val="tx2"/>
                </a:solidFill>
              </a:rPr>
              <a:t>other methods </a:t>
            </a:r>
            <a:r>
              <a:rPr lang="en-US" altLang="en-US" smtClean="0"/>
              <a:t>they could use. </a:t>
            </a:r>
          </a:p>
        </p:txBody>
      </p:sp>
    </p:spTree>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5" name="Content Placeholder 2"/>
          <p:cNvSpPr txBox="1">
            <a:spLocks/>
          </p:cNvSpPr>
          <p:nvPr/>
        </p:nvSpPr>
        <p:spPr bwMode="auto">
          <a:xfrm>
            <a:off x="252413" y="1865313"/>
            <a:ext cx="4452937" cy="337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Knowledge and use</a:t>
            </a:r>
          </a:p>
          <a:p>
            <a:pPr eaLnBrk="1" hangingPunct="1">
              <a:lnSpc>
                <a:spcPct val="110000"/>
              </a:lnSpc>
              <a:spcBef>
                <a:spcPct val="0"/>
              </a:spcBef>
              <a:spcAft>
                <a:spcPts val="600"/>
              </a:spcAft>
              <a:buClr>
                <a:schemeClr val="tx1"/>
              </a:buClr>
            </a:pPr>
            <a:r>
              <a:rPr lang="en-GB" altLang="en-US" sz="2800"/>
              <a:t>Source of methods</a:t>
            </a:r>
          </a:p>
          <a:p>
            <a:pPr eaLnBrk="1" hangingPunct="1">
              <a:lnSpc>
                <a:spcPct val="110000"/>
              </a:lnSpc>
              <a:spcBef>
                <a:spcPct val="0"/>
              </a:spcBef>
              <a:spcAft>
                <a:spcPts val="600"/>
              </a:spcAft>
              <a:buClr>
                <a:schemeClr val="tx1"/>
              </a:buClr>
            </a:pPr>
            <a:r>
              <a:rPr lang="en-GB" altLang="en-US" sz="2800" b="1">
                <a:solidFill>
                  <a:schemeClr val="tx2"/>
                </a:solidFill>
              </a:rPr>
              <a:t>Demand for family planning</a:t>
            </a:r>
          </a:p>
          <a:p>
            <a:pPr eaLnBrk="1" hangingPunct="1">
              <a:lnSpc>
                <a:spcPct val="110000"/>
              </a:lnSpc>
              <a:spcBef>
                <a:spcPct val="0"/>
              </a:spcBef>
              <a:spcAft>
                <a:spcPts val="600"/>
              </a:spcAft>
              <a:buClr>
                <a:schemeClr val="tx1"/>
              </a:buClr>
            </a:pPr>
            <a:r>
              <a:rPr lang="en-GB" altLang="en-US" sz="2800"/>
              <a:t>Future use</a:t>
            </a:r>
          </a:p>
        </p:txBody>
      </p:sp>
    </p:spTree>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Title 1"/>
          <p:cNvSpPr>
            <a:spLocks noGrp="1"/>
          </p:cNvSpPr>
          <p:nvPr>
            <p:ph type="title"/>
          </p:nvPr>
        </p:nvSpPr>
        <p:spPr/>
        <p:txBody>
          <a:bodyPr/>
          <a:lstStyle/>
          <a:p>
            <a:pPr eaLnBrk="1" hangingPunct="1"/>
            <a:r>
              <a:rPr lang="en-US" altLang="en-US" smtClean="0"/>
              <a:t>Demand for Family Planning</a:t>
            </a:r>
          </a:p>
        </p:txBody>
      </p:sp>
      <p:sp>
        <p:nvSpPr>
          <p:cNvPr id="5" name="Rectangle 2"/>
          <p:cNvSpPr txBox="1">
            <a:spLocks noChangeArrowheads="1"/>
          </p:cNvSpPr>
          <p:nvPr/>
        </p:nvSpPr>
        <p:spPr>
          <a:xfrm>
            <a:off x="0" y="1066800"/>
            <a:ext cx="9144000" cy="5883275"/>
          </a:xfrm>
          <a:prstGeom prst="rect">
            <a:avLst/>
          </a:prstGeom>
          <a:noFill/>
          <a:ln>
            <a:noFill/>
          </a:ln>
        </p:spPr>
        <p:txBody>
          <a:bodyPr anchor="ctr"/>
          <a:lstStyle/>
          <a:p>
            <a:pPr algn="ctr" eaLnBrk="1" fontAlgn="auto" hangingPunct="1">
              <a:spcAft>
                <a:spcPts val="0"/>
              </a:spcAft>
              <a:defRPr/>
            </a:pPr>
            <a:r>
              <a:rPr lang="en-US" sz="3600" dirty="0">
                <a:latin typeface="+mn-lt"/>
                <a:ea typeface="+mj-ea"/>
                <a:cs typeface="+mj-cs"/>
              </a:rPr>
              <a:t>Women who want to </a:t>
            </a:r>
            <a:r>
              <a:rPr lang="en-US" sz="3600" b="1" dirty="0">
                <a:solidFill>
                  <a:schemeClr val="tx2"/>
                </a:solidFill>
                <a:latin typeface="+mn-lt"/>
                <a:ea typeface="+mj-ea"/>
                <a:cs typeface="+mj-cs"/>
              </a:rPr>
              <a:t>delay</a:t>
            </a:r>
            <a:r>
              <a:rPr lang="en-US" sz="3600" b="1" dirty="0">
                <a:latin typeface="+mn-lt"/>
                <a:ea typeface="+mj-ea"/>
                <a:cs typeface="+mj-cs"/>
              </a:rPr>
              <a:t> </a:t>
            </a:r>
            <a:r>
              <a:rPr lang="en-US" sz="3600" dirty="0">
                <a:latin typeface="+mn-lt"/>
                <a:ea typeface="+mj-ea"/>
                <a:cs typeface="+mj-cs"/>
              </a:rPr>
              <a:t>or </a:t>
            </a:r>
            <a:r>
              <a:rPr lang="en-US" sz="3600" b="1" dirty="0">
                <a:solidFill>
                  <a:schemeClr val="tx2"/>
                </a:solidFill>
                <a:latin typeface="+mn-lt"/>
                <a:ea typeface="+mj-ea"/>
                <a:cs typeface="+mj-cs"/>
              </a:rPr>
              <a:t>stop childbearing </a:t>
            </a:r>
            <a:r>
              <a:rPr lang="en-US" sz="3600" dirty="0">
                <a:latin typeface="+mn-lt"/>
                <a:ea typeface="+mj-ea"/>
                <a:cs typeface="+mj-cs"/>
              </a:rPr>
              <a:t>have a </a:t>
            </a:r>
            <a:r>
              <a:rPr lang="en-US" sz="3600" b="1" dirty="0">
                <a:solidFill>
                  <a:schemeClr val="tx2"/>
                </a:solidFill>
                <a:latin typeface="+mn-lt"/>
                <a:ea typeface="+mj-ea"/>
                <a:cs typeface="+mj-cs"/>
              </a:rPr>
              <a:t>demand for family planning</a:t>
            </a:r>
            <a:r>
              <a:rPr lang="en-US" sz="3600" dirty="0">
                <a:latin typeface="+mn-lt"/>
                <a:ea typeface="+mj-ea"/>
                <a:cs typeface="+mj-cs"/>
              </a:rPr>
              <a:t>.</a:t>
            </a:r>
            <a:r>
              <a:rPr lang="en-US" sz="3600" b="1" dirty="0">
                <a:latin typeface="+mn-lt"/>
                <a:ea typeface="+mj-ea"/>
                <a:cs typeface="+mj-cs"/>
              </a:rPr>
              <a:t> </a:t>
            </a:r>
            <a:br>
              <a:rPr lang="en-US" sz="3600" b="1" dirty="0">
                <a:latin typeface="+mn-lt"/>
                <a:ea typeface="+mj-ea"/>
                <a:cs typeface="+mj-cs"/>
              </a:rPr>
            </a:br>
            <a:endParaRPr lang="en-US" sz="3600" b="1" dirty="0">
              <a:latin typeface="+mn-lt"/>
              <a:ea typeface="+mj-ea"/>
              <a:cs typeface="+mj-cs"/>
            </a:endParaRPr>
          </a:p>
          <a:p>
            <a:pPr algn="ctr" eaLnBrk="1" fontAlgn="auto" hangingPunct="1">
              <a:spcAft>
                <a:spcPts val="0"/>
              </a:spcAft>
              <a:defRPr/>
            </a:pPr>
            <a:r>
              <a:rPr lang="en-US" sz="3600" b="1" dirty="0">
                <a:solidFill>
                  <a:schemeClr val="tx2"/>
                </a:solidFill>
                <a:latin typeface="+mn-lt"/>
              </a:rPr>
              <a:t>61% </a:t>
            </a:r>
            <a:r>
              <a:rPr lang="en-US" sz="3600" dirty="0">
                <a:latin typeface="+mn-lt"/>
              </a:rPr>
              <a:t>of currently married women have a </a:t>
            </a:r>
            <a:br>
              <a:rPr lang="en-US" sz="3600" dirty="0">
                <a:latin typeface="+mn-lt"/>
              </a:rPr>
            </a:br>
            <a:r>
              <a:rPr lang="en-US" sz="3600" b="1" dirty="0">
                <a:solidFill>
                  <a:schemeClr val="tx2"/>
                </a:solidFill>
                <a:latin typeface="+mn-lt"/>
              </a:rPr>
              <a:t>demand for family planning</a:t>
            </a:r>
            <a:r>
              <a:rPr lang="en-US" sz="3600" dirty="0">
                <a:latin typeface="+mn-lt"/>
              </a:rPr>
              <a:t>:</a:t>
            </a:r>
          </a:p>
          <a:p>
            <a:pPr algn="ctr" eaLnBrk="1" fontAlgn="auto" hangingPunct="1">
              <a:spcAft>
                <a:spcPts val="0"/>
              </a:spcAft>
              <a:defRPr/>
            </a:pPr>
            <a:endParaRPr lang="en-US" sz="3600" dirty="0">
              <a:latin typeface="+mn-lt"/>
            </a:endParaRPr>
          </a:p>
          <a:p>
            <a:pPr algn="ctr" eaLnBrk="1" fontAlgn="auto" hangingPunct="1">
              <a:spcBef>
                <a:spcPts val="0"/>
              </a:spcBef>
              <a:spcAft>
                <a:spcPts val="0"/>
              </a:spcAft>
              <a:buClr>
                <a:schemeClr val="tx1"/>
              </a:buClr>
              <a:defRPr/>
            </a:pPr>
            <a:r>
              <a:rPr lang="en-US" sz="3600" b="1" dirty="0">
                <a:solidFill>
                  <a:schemeClr val="tx2"/>
                </a:solidFill>
                <a:latin typeface="+mn-lt"/>
              </a:rPr>
              <a:t>39%</a:t>
            </a:r>
            <a:r>
              <a:rPr lang="en-US" sz="3600" dirty="0">
                <a:latin typeface="+mn-lt"/>
              </a:rPr>
              <a:t> to </a:t>
            </a:r>
            <a:r>
              <a:rPr lang="en-US" sz="3600" b="1" dirty="0">
                <a:solidFill>
                  <a:schemeClr val="tx2"/>
                </a:solidFill>
                <a:latin typeface="+mn-lt"/>
              </a:rPr>
              <a:t>delay childbearing</a:t>
            </a:r>
            <a:endParaRPr lang="en-US" sz="3600" dirty="0">
              <a:solidFill>
                <a:schemeClr val="tx2"/>
              </a:solidFill>
              <a:latin typeface="+mn-lt"/>
            </a:endParaRPr>
          </a:p>
          <a:p>
            <a:pPr algn="ctr" eaLnBrk="1" fontAlgn="auto" hangingPunct="1">
              <a:spcBef>
                <a:spcPts val="0"/>
              </a:spcBef>
              <a:spcAft>
                <a:spcPts val="0"/>
              </a:spcAft>
              <a:buClr>
                <a:schemeClr val="tx1"/>
              </a:buClr>
              <a:defRPr/>
            </a:pPr>
            <a:r>
              <a:rPr lang="en-US" sz="3600" b="1" dirty="0">
                <a:solidFill>
                  <a:schemeClr val="tx2"/>
                </a:solidFill>
                <a:latin typeface="+mn-lt"/>
              </a:rPr>
              <a:t>22% </a:t>
            </a:r>
            <a:r>
              <a:rPr lang="en-US" sz="3600" dirty="0">
                <a:latin typeface="+mn-lt"/>
              </a:rPr>
              <a:t>to</a:t>
            </a:r>
            <a:r>
              <a:rPr lang="en-US" sz="3600" b="1" dirty="0">
                <a:solidFill>
                  <a:schemeClr val="tx2"/>
                </a:solidFill>
                <a:latin typeface="+mn-lt"/>
              </a:rPr>
              <a:t> limit childbearing</a:t>
            </a:r>
            <a:endParaRPr lang="en-US" sz="3600" dirty="0">
              <a:solidFill>
                <a:schemeClr val="tx2"/>
              </a:solidFill>
              <a:latin typeface="+mn-lt"/>
            </a:endParaRPr>
          </a:p>
          <a:p>
            <a:pPr algn="ctr" eaLnBrk="1" fontAlgn="auto" hangingPunct="1">
              <a:spcAft>
                <a:spcPts val="0"/>
              </a:spcAft>
              <a:defRPr/>
            </a:pPr>
            <a:endParaRPr lang="en-US" sz="3600" b="1" dirty="0">
              <a:solidFill>
                <a:schemeClr val="tx2"/>
              </a:solidFill>
              <a:effectLst>
                <a:outerShdw blurRad="38100" dist="38100" dir="2700000" algn="tl">
                  <a:srgbClr val="000000"/>
                </a:outerShdw>
              </a:effectLst>
              <a:latin typeface="+mn-lt"/>
              <a:ea typeface="+mj-ea"/>
              <a:cs typeface="+mj-cs"/>
            </a:endParaRP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Title 1"/>
          <p:cNvSpPr>
            <a:spLocks noGrp="1"/>
          </p:cNvSpPr>
          <p:nvPr>
            <p:ph type="title"/>
          </p:nvPr>
        </p:nvSpPr>
        <p:spPr/>
        <p:txBody>
          <a:bodyPr/>
          <a:lstStyle/>
          <a:p>
            <a:pPr eaLnBrk="1" hangingPunct="1"/>
            <a:r>
              <a:rPr lang="en-US" altLang="en-US" smtClean="0"/>
              <a:t>Unmet Need</a:t>
            </a:r>
          </a:p>
        </p:txBody>
      </p:sp>
      <p:sp>
        <p:nvSpPr>
          <p:cNvPr id="5" name="Rectangle 2"/>
          <p:cNvSpPr txBox="1">
            <a:spLocks noChangeArrowheads="1"/>
          </p:cNvSpPr>
          <p:nvPr/>
        </p:nvSpPr>
        <p:spPr>
          <a:xfrm>
            <a:off x="0" y="1066800"/>
            <a:ext cx="9144000" cy="5883275"/>
          </a:xfrm>
          <a:prstGeom prst="rect">
            <a:avLst/>
          </a:prstGeom>
          <a:noFill/>
          <a:ln>
            <a:noFill/>
          </a:ln>
        </p:spPr>
        <p:txBody>
          <a:bodyPr anchor="ctr"/>
          <a:lstStyle/>
          <a:p>
            <a:pPr algn="ctr" eaLnBrk="1" fontAlgn="auto" hangingPunct="1">
              <a:spcAft>
                <a:spcPts val="0"/>
              </a:spcAft>
              <a:defRPr/>
            </a:pPr>
            <a:r>
              <a:rPr lang="en-US" sz="3600" dirty="0">
                <a:latin typeface="+mn-lt"/>
                <a:ea typeface="+mj-ea"/>
                <a:cs typeface="+mj-cs"/>
              </a:rPr>
              <a:t>Women are considered as having an unmet need for family planning if they are fecund and wish</a:t>
            </a:r>
            <a:r>
              <a:rPr lang="en-US" sz="3600" dirty="0">
                <a:effectLst>
                  <a:outerShdw blurRad="38100" dist="38100" dir="2700000" algn="tl">
                    <a:srgbClr val="000000"/>
                  </a:outerShdw>
                </a:effectLst>
                <a:latin typeface="+mn-lt"/>
                <a:ea typeface="+mj-ea"/>
                <a:cs typeface="+mj-cs"/>
              </a:rPr>
              <a:t>:  </a:t>
            </a:r>
            <a:r>
              <a:rPr lang="en-US" sz="3600" b="1" dirty="0">
                <a:solidFill>
                  <a:schemeClr val="tx2"/>
                </a:solidFill>
                <a:latin typeface="+mn-lt"/>
                <a:ea typeface="+mj-ea"/>
                <a:cs typeface="+mj-cs"/>
              </a:rPr>
              <a:t>to delay childbearing OR to limit childbearing altogether BUT are not using family planning</a:t>
            </a:r>
            <a:endParaRPr lang="en-US" sz="3600" b="1" dirty="0">
              <a:solidFill>
                <a:schemeClr val="accent1"/>
              </a:solidFill>
              <a:latin typeface="+mn-lt"/>
            </a:endParaRPr>
          </a:p>
          <a:p>
            <a:pPr algn="ctr" eaLnBrk="1" fontAlgn="auto" hangingPunct="1">
              <a:spcBef>
                <a:spcPts val="0"/>
              </a:spcBef>
              <a:spcAft>
                <a:spcPts val="0"/>
              </a:spcAft>
              <a:buClr>
                <a:schemeClr val="tx1"/>
              </a:buClr>
              <a:defRPr/>
            </a:pPr>
            <a:endParaRPr lang="en-US" sz="3600" b="1" dirty="0">
              <a:solidFill>
                <a:schemeClr val="accent1"/>
              </a:solidFill>
              <a:latin typeface="+mn-lt"/>
            </a:endParaRPr>
          </a:p>
          <a:p>
            <a:pPr algn="ctr" eaLnBrk="1" fontAlgn="auto" hangingPunct="1">
              <a:spcBef>
                <a:spcPts val="0"/>
              </a:spcBef>
              <a:spcAft>
                <a:spcPts val="0"/>
              </a:spcAft>
              <a:buClr>
                <a:schemeClr val="tx1"/>
              </a:buClr>
              <a:defRPr/>
            </a:pPr>
            <a:r>
              <a:rPr lang="en-US" sz="3600" b="1" dirty="0">
                <a:solidFill>
                  <a:schemeClr val="tx2"/>
                </a:solidFill>
                <a:latin typeface="+mn-lt"/>
              </a:rPr>
              <a:t>22% </a:t>
            </a:r>
            <a:r>
              <a:rPr lang="en-US" sz="3600" dirty="0">
                <a:latin typeface="+mn-lt"/>
              </a:rPr>
              <a:t>of currently married women have an </a:t>
            </a:r>
            <a:br>
              <a:rPr lang="en-US" sz="3600" dirty="0">
                <a:latin typeface="+mn-lt"/>
              </a:rPr>
            </a:br>
            <a:r>
              <a:rPr lang="en-US" sz="3600" b="1" dirty="0">
                <a:solidFill>
                  <a:schemeClr val="tx2"/>
                </a:solidFill>
                <a:latin typeface="+mn-lt"/>
              </a:rPr>
              <a:t>unmet need for family planning</a:t>
            </a:r>
            <a:r>
              <a:rPr lang="en-US" sz="3600" dirty="0">
                <a:solidFill>
                  <a:schemeClr val="tx2"/>
                </a:solidFill>
                <a:latin typeface="+mn-lt"/>
              </a:rPr>
              <a:t>.</a:t>
            </a:r>
          </a:p>
          <a:p>
            <a:pPr algn="ctr" eaLnBrk="1" fontAlgn="auto" hangingPunct="1">
              <a:spcAft>
                <a:spcPts val="0"/>
              </a:spcAft>
              <a:defRPr/>
            </a:pPr>
            <a:endParaRPr lang="en-US" sz="3600" b="1" dirty="0">
              <a:solidFill>
                <a:schemeClr val="tx2"/>
              </a:solidFill>
              <a:effectLst>
                <a:outerShdw blurRad="38100" dist="38100" dir="2700000" algn="tl">
                  <a:srgbClr val="000000"/>
                </a:outerShdw>
              </a:effectLst>
              <a:latin typeface="+mn-lt"/>
              <a:ea typeface="+mj-ea"/>
              <a:cs typeface="+mj-cs"/>
            </a:endParaRPr>
          </a:p>
        </p:txBody>
      </p:sp>
    </p:spTree>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Title 1"/>
          <p:cNvSpPr>
            <a:spLocks noGrp="1"/>
          </p:cNvSpPr>
          <p:nvPr>
            <p:ph type="title"/>
          </p:nvPr>
        </p:nvSpPr>
        <p:spPr/>
        <p:txBody>
          <a:bodyPr/>
          <a:lstStyle/>
          <a:p>
            <a:pPr eaLnBrk="1" hangingPunct="1"/>
            <a:r>
              <a:rPr lang="en-US" altLang="en-US" smtClean="0"/>
              <a:t>Demand for Family Planning</a:t>
            </a:r>
          </a:p>
        </p:txBody>
      </p:sp>
      <p:graphicFrame>
        <p:nvGraphicFramePr>
          <p:cNvPr id="147459" name="Content Placeholder 10"/>
          <p:cNvGraphicFramePr>
            <a:graphicFrameLocks noGrp="1"/>
          </p:cNvGraphicFramePr>
          <p:nvPr>
            <p:ph idx="1"/>
          </p:nvPr>
        </p:nvGraphicFramePr>
        <p:xfrm>
          <a:off x="-50800" y="1447800"/>
          <a:ext cx="9245600" cy="5461000"/>
        </p:xfrm>
        <a:graphic>
          <a:graphicData uri="http://schemas.openxmlformats.org/presentationml/2006/ole">
            <mc:AlternateContent xmlns:mc="http://schemas.openxmlformats.org/markup-compatibility/2006">
              <mc:Choice xmlns:v="urn:schemas-microsoft-com:vml" Requires="v">
                <p:oleObj spid="_x0000_s147466" name="Chart" r:id="rId4" imgW="9254530" imgH="5468586" progId="Excel.Chart.8">
                  <p:embed/>
                </p:oleObj>
              </mc:Choice>
              <mc:Fallback>
                <p:oleObj name="Chart" r:id="rId4" imgW="9254530" imgH="5468586"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447800"/>
                        <a:ext cx="9245600" cy="546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7460" name="TextBox 3"/>
          <p:cNvSpPr txBox="1">
            <a:spLocks noChangeArrowheads="1"/>
          </p:cNvSpPr>
          <p:nvPr/>
        </p:nvSpPr>
        <p:spPr bwMode="auto">
          <a:xfrm>
            <a:off x="0" y="1128713"/>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Percent of currently married women age 15-49</a:t>
            </a:r>
          </a:p>
        </p:txBody>
      </p:sp>
    </p:spTree>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itle 1"/>
          <p:cNvSpPr>
            <a:spLocks noGrp="1"/>
          </p:cNvSpPr>
          <p:nvPr>
            <p:ph type="title"/>
          </p:nvPr>
        </p:nvSpPr>
        <p:spPr/>
        <p:txBody>
          <a:bodyPr/>
          <a:lstStyle/>
          <a:p>
            <a:pPr eaLnBrk="1" hangingPunct="1"/>
            <a:r>
              <a:rPr lang="en-US" altLang="en-US" sz="4000" smtClean="0"/>
              <a:t>Trends in Demand for Family Planning</a:t>
            </a:r>
          </a:p>
        </p:txBody>
      </p:sp>
      <p:graphicFrame>
        <p:nvGraphicFramePr>
          <p:cNvPr id="149507" name="Content Placeholder 10"/>
          <p:cNvGraphicFramePr>
            <a:graphicFrameLocks noGrp="1"/>
          </p:cNvGraphicFramePr>
          <p:nvPr>
            <p:ph idx="1"/>
          </p:nvPr>
        </p:nvGraphicFramePr>
        <p:xfrm>
          <a:off x="-50800" y="1570038"/>
          <a:ext cx="9245600" cy="5338762"/>
        </p:xfrm>
        <a:graphic>
          <a:graphicData uri="http://schemas.openxmlformats.org/presentationml/2006/ole">
            <mc:AlternateContent xmlns:mc="http://schemas.openxmlformats.org/markup-compatibility/2006">
              <mc:Choice xmlns:v="urn:schemas-microsoft-com:vml" Requires="v">
                <p:oleObj spid="_x0000_s149515" name="Chart" r:id="rId4" imgW="9254530" imgH="5346655" progId="Excel.Chart.8">
                  <p:embed/>
                </p:oleObj>
              </mc:Choice>
              <mc:Fallback>
                <p:oleObj name="Chart" r:id="rId4" imgW="9254530" imgH="5346655"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70038"/>
                        <a:ext cx="9245600" cy="533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49508" name="TextBox 3"/>
          <p:cNvSpPr txBox="1">
            <a:spLocks noChangeArrowheads="1"/>
          </p:cNvSpPr>
          <p:nvPr/>
        </p:nvSpPr>
        <p:spPr bwMode="auto">
          <a:xfrm>
            <a:off x="0" y="114141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i="1"/>
              <a:t>Among married women age 15-49, percent with demand for family planning and demand satisfied by modern methods</a:t>
            </a:r>
          </a:p>
        </p:txBody>
      </p:sp>
      <p:sp>
        <p:nvSpPr>
          <p:cNvPr id="3" name="TextBox 2"/>
          <p:cNvSpPr txBox="1"/>
          <p:nvPr/>
        </p:nvSpPr>
        <p:spPr>
          <a:xfrm>
            <a:off x="892175" y="3306763"/>
            <a:ext cx="2825750" cy="369887"/>
          </a:xfrm>
          <a:prstGeom prst="rect">
            <a:avLst/>
          </a:prstGeom>
          <a:noFill/>
        </p:spPr>
        <p:txBody>
          <a:bodyPr>
            <a:spAutoFit/>
          </a:bodyPr>
          <a:lstStyle/>
          <a:p>
            <a:pPr>
              <a:defRPr/>
            </a:pPr>
            <a:r>
              <a:rPr lang="en-US" b="1" dirty="0">
                <a:solidFill>
                  <a:schemeClr val="accent5"/>
                </a:solidFill>
              </a:rPr>
              <a:t>Total Demand</a:t>
            </a:r>
          </a:p>
        </p:txBody>
      </p:sp>
    </p:spTree>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5" name="Content Placeholder 2"/>
          <p:cNvSpPr txBox="1">
            <a:spLocks/>
          </p:cNvSpPr>
          <p:nvPr/>
        </p:nvSpPr>
        <p:spPr bwMode="auto">
          <a:xfrm>
            <a:off x="252413" y="1865313"/>
            <a:ext cx="4110037" cy="3376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Knowledge and use</a:t>
            </a:r>
          </a:p>
          <a:p>
            <a:pPr eaLnBrk="1" hangingPunct="1">
              <a:lnSpc>
                <a:spcPct val="110000"/>
              </a:lnSpc>
              <a:spcBef>
                <a:spcPct val="0"/>
              </a:spcBef>
              <a:spcAft>
                <a:spcPts val="600"/>
              </a:spcAft>
              <a:buClr>
                <a:schemeClr val="tx1"/>
              </a:buClr>
            </a:pPr>
            <a:r>
              <a:rPr lang="en-GB" altLang="en-US" sz="2800"/>
              <a:t>Source of methods</a:t>
            </a:r>
          </a:p>
          <a:p>
            <a:pPr eaLnBrk="1" hangingPunct="1">
              <a:lnSpc>
                <a:spcPct val="110000"/>
              </a:lnSpc>
              <a:spcBef>
                <a:spcPct val="0"/>
              </a:spcBef>
              <a:spcAft>
                <a:spcPts val="600"/>
              </a:spcAft>
              <a:buClr>
                <a:schemeClr val="tx1"/>
              </a:buClr>
            </a:pPr>
            <a:r>
              <a:rPr lang="en-GB" altLang="en-US" sz="2800"/>
              <a:t>Demand for family planning</a:t>
            </a:r>
          </a:p>
          <a:p>
            <a:pPr eaLnBrk="1" hangingPunct="1">
              <a:lnSpc>
                <a:spcPct val="110000"/>
              </a:lnSpc>
              <a:spcBef>
                <a:spcPct val="0"/>
              </a:spcBef>
              <a:spcAft>
                <a:spcPts val="600"/>
              </a:spcAft>
              <a:buClr>
                <a:schemeClr val="tx1"/>
              </a:buClr>
            </a:pPr>
            <a:r>
              <a:rPr lang="en-GB" altLang="en-US" sz="2800" b="1">
                <a:solidFill>
                  <a:schemeClr val="tx2"/>
                </a:solidFill>
              </a:rPr>
              <a:t>Future use</a:t>
            </a:r>
          </a:p>
        </p:txBody>
      </p:sp>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itle 1"/>
          <p:cNvSpPr>
            <a:spLocks noGrp="1"/>
          </p:cNvSpPr>
          <p:nvPr>
            <p:ph type="title"/>
          </p:nvPr>
        </p:nvSpPr>
        <p:spPr/>
        <p:txBody>
          <a:bodyPr/>
          <a:lstStyle/>
          <a:p>
            <a:r>
              <a:rPr lang="en-US" altLang="en-US" smtClean="0"/>
              <a:t>Future Use of Family Planning</a:t>
            </a:r>
          </a:p>
        </p:txBody>
      </p:sp>
      <p:sp>
        <p:nvSpPr>
          <p:cNvPr id="153603" name="TextBox 7"/>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married women age 15-49 who are not currently using family planning</a:t>
            </a:r>
          </a:p>
        </p:txBody>
      </p:sp>
      <p:graphicFrame>
        <p:nvGraphicFramePr>
          <p:cNvPr id="153604" name="Content Placeholder 6"/>
          <p:cNvGraphicFramePr>
            <a:graphicFrameLocks noGrp="1"/>
          </p:cNvGraphicFramePr>
          <p:nvPr>
            <p:ph idx="1"/>
          </p:nvPr>
        </p:nvGraphicFramePr>
        <p:xfrm>
          <a:off x="-50800" y="1554163"/>
          <a:ext cx="9245600" cy="5354637"/>
        </p:xfrm>
        <a:graphic>
          <a:graphicData uri="http://schemas.openxmlformats.org/presentationml/2006/ole">
            <mc:AlternateContent xmlns:mc="http://schemas.openxmlformats.org/markup-compatibility/2006">
              <mc:Choice xmlns:v="urn:schemas-microsoft-com:vml" Requires="v">
                <p:oleObj spid="_x0000_s153610" name="Chart" r:id="rId4" imgW="9254530" imgH="5364945" progId="Excel.Chart.8">
                  <p:embed/>
                </p:oleObj>
              </mc:Choice>
              <mc:Fallback>
                <p:oleObj name="Chart" r:id="rId4" imgW="9254530" imgH="5364945"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54163"/>
                        <a:ext cx="9245600" cy="535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Title 1"/>
          <p:cNvSpPr>
            <a:spLocks noGrp="1"/>
          </p:cNvSpPr>
          <p:nvPr>
            <p:ph type="title"/>
          </p:nvPr>
        </p:nvSpPr>
        <p:spPr/>
        <p:txBody>
          <a:bodyPr/>
          <a:lstStyle/>
          <a:p>
            <a:r>
              <a:rPr lang="en-US" altLang="en-US" smtClean="0"/>
              <a:t>Source of Family Planning Messages</a:t>
            </a:r>
          </a:p>
        </p:txBody>
      </p:sp>
      <p:graphicFrame>
        <p:nvGraphicFramePr>
          <p:cNvPr id="155651" name="Content Placeholder 10"/>
          <p:cNvGraphicFramePr>
            <a:graphicFrameLocks noGrp="1"/>
          </p:cNvGraphicFramePr>
          <p:nvPr>
            <p:ph idx="1"/>
          </p:nvPr>
        </p:nvGraphicFramePr>
        <p:xfrm>
          <a:off x="577850" y="1536700"/>
          <a:ext cx="7988300" cy="5372100"/>
        </p:xfrm>
        <a:graphic>
          <a:graphicData uri="http://schemas.openxmlformats.org/presentationml/2006/ole">
            <mc:AlternateContent xmlns:mc="http://schemas.openxmlformats.org/markup-compatibility/2006">
              <mc:Choice xmlns:v="urn:schemas-microsoft-com:vml" Requires="v">
                <p:oleObj spid="_x0000_s155658" name="Chart" r:id="rId4" imgW="7998645" imgH="5377138" progId="Excel.Chart.8">
                  <p:embed/>
                </p:oleObj>
              </mc:Choice>
              <mc:Fallback>
                <p:oleObj name="Chart" r:id="rId4" imgW="7998645" imgH="5377138"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77850" y="1536700"/>
                        <a:ext cx="7988300" cy="537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55652" name="TextBox 3"/>
          <p:cNvSpPr txBox="1">
            <a:spLocks noChangeArrowheads="1"/>
          </p:cNvSpPr>
          <p:nvPr/>
        </p:nvSpPr>
        <p:spPr bwMode="auto">
          <a:xfrm>
            <a:off x="0" y="1028700"/>
            <a:ext cx="91440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women and men age 15-49 who heard or saw a message </a:t>
            </a:r>
            <a:br>
              <a:rPr lang="en-US" altLang="en-US" sz="1800" i="1"/>
            </a:br>
            <a:r>
              <a:rPr lang="en-US" altLang="en-US" sz="1800" i="1"/>
              <a:t>about family planning in the past few months</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itle 1"/>
          <p:cNvSpPr>
            <a:spLocks noGrp="1"/>
          </p:cNvSpPr>
          <p:nvPr>
            <p:ph type="title"/>
          </p:nvPr>
        </p:nvSpPr>
        <p:spPr/>
        <p:txBody>
          <a:bodyPr/>
          <a:lstStyle/>
          <a:p>
            <a:r>
              <a:rPr lang="en-US" altLang="en-US" smtClean="0"/>
              <a:t>Questionnaires</a:t>
            </a:r>
          </a:p>
        </p:txBody>
      </p:sp>
      <p:sp>
        <p:nvSpPr>
          <p:cNvPr id="3" name="Content Placeholder 2"/>
          <p:cNvSpPr>
            <a:spLocks noGrp="1"/>
          </p:cNvSpPr>
          <p:nvPr>
            <p:ph idx="1"/>
          </p:nvPr>
        </p:nvSpPr>
        <p:spPr>
          <a:xfrm>
            <a:off x="628650" y="1566863"/>
            <a:ext cx="7886700" cy="5291137"/>
          </a:xfrm>
        </p:spPr>
        <p:txBody>
          <a:bodyPr>
            <a:normAutofit/>
          </a:bodyPr>
          <a:lstStyle/>
          <a:p>
            <a:pPr>
              <a:lnSpc>
                <a:spcPct val="100000"/>
              </a:lnSpc>
              <a:spcBef>
                <a:spcPts val="0"/>
              </a:spcBef>
              <a:spcAft>
                <a:spcPts val="600"/>
              </a:spcAft>
              <a:defRPr/>
            </a:pPr>
            <a:r>
              <a:rPr lang="en-GB" dirty="0" smtClean="0"/>
              <a:t>Household Questionnaire</a:t>
            </a:r>
          </a:p>
          <a:p>
            <a:pPr>
              <a:lnSpc>
                <a:spcPct val="100000"/>
              </a:lnSpc>
              <a:spcBef>
                <a:spcPts val="0"/>
              </a:spcBef>
              <a:spcAft>
                <a:spcPts val="600"/>
              </a:spcAft>
              <a:defRPr/>
            </a:pPr>
            <a:r>
              <a:rPr lang="en-GB" dirty="0" smtClean="0"/>
              <a:t>Woman’s Questionnaire</a:t>
            </a:r>
          </a:p>
          <a:p>
            <a:pPr>
              <a:lnSpc>
                <a:spcPct val="100000"/>
              </a:lnSpc>
              <a:spcBef>
                <a:spcPts val="0"/>
              </a:spcBef>
              <a:spcAft>
                <a:spcPts val="600"/>
              </a:spcAft>
              <a:defRPr/>
            </a:pPr>
            <a:r>
              <a:rPr lang="en-GB" dirty="0" smtClean="0"/>
              <a:t>Man’s Questionnaire</a:t>
            </a:r>
          </a:p>
          <a:p>
            <a:pPr>
              <a:lnSpc>
                <a:spcPct val="100000"/>
              </a:lnSpc>
              <a:spcBef>
                <a:spcPts val="0"/>
              </a:spcBef>
              <a:spcAft>
                <a:spcPts val="600"/>
              </a:spcAft>
              <a:defRPr/>
            </a:pPr>
            <a:r>
              <a:rPr lang="en-GB" dirty="0" smtClean="0"/>
              <a:t>Biomarker Questionnaire</a:t>
            </a:r>
          </a:p>
          <a:p>
            <a:pPr marL="0" indent="0">
              <a:lnSpc>
                <a:spcPct val="100000"/>
              </a:lnSpc>
              <a:spcBef>
                <a:spcPts val="0"/>
              </a:spcBef>
              <a:spcAft>
                <a:spcPts val="600"/>
              </a:spcAft>
              <a:buFont typeface="Arial" panose="020B0604020202020204" pitchFamily="34" charset="0"/>
              <a:buNone/>
              <a:defRPr/>
            </a:pPr>
            <a:endParaRPr lang="en-GB" dirty="0" smtClean="0"/>
          </a:p>
          <a:p>
            <a:pPr>
              <a:lnSpc>
                <a:spcPct val="100000"/>
              </a:lnSpc>
              <a:spcBef>
                <a:spcPts val="0"/>
              </a:spcBef>
              <a:spcAft>
                <a:spcPts val="600"/>
              </a:spcAft>
              <a:defRPr/>
            </a:pPr>
            <a:endParaRPr lang="en-GB" dirty="0"/>
          </a:p>
          <a:p>
            <a:pPr marL="0" indent="0">
              <a:lnSpc>
                <a:spcPct val="100000"/>
              </a:lnSpc>
              <a:spcBef>
                <a:spcPts val="0"/>
              </a:spcBef>
              <a:spcAft>
                <a:spcPts val="600"/>
              </a:spcAft>
              <a:buFont typeface="Arial" panose="020B0604020202020204" pitchFamily="34" charset="0"/>
              <a:buNone/>
              <a:defRPr/>
            </a:pPr>
            <a:r>
              <a:rPr lang="en-GB" dirty="0" smtClean="0"/>
              <a:t>Questionnaires were translated from English to </a:t>
            </a:r>
            <a:r>
              <a:rPr lang="en-US" dirty="0" smtClean="0"/>
              <a:t>Kiswahili.</a:t>
            </a:r>
            <a:endParaRPr lang="en-GB" dirty="0" smtClean="0"/>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Title 1"/>
          <p:cNvSpPr>
            <a:spLocks noGrp="1"/>
          </p:cNvSpPr>
          <p:nvPr>
            <p:ph type="title"/>
          </p:nvPr>
        </p:nvSpPr>
        <p:spPr/>
        <p:txBody>
          <a:bodyPr/>
          <a:lstStyle/>
          <a:p>
            <a:r>
              <a:rPr lang="en-US" altLang="en-US" smtClean="0"/>
              <a:t>Contact of Non-Users with Family Planning Providers</a:t>
            </a:r>
          </a:p>
        </p:txBody>
      </p:sp>
      <p:sp>
        <p:nvSpPr>
          <p:cNvPr id="3" name="Content Placeholder 2"/>
          <p:cNvSpPr>
            <a:spLocks noGrp="1"/>
          </p:cNvSpPr>
          <p:nvPr>
            <p:ph idx="1"/>
          </p:nvPr>
        </p:nvSpPr>
        <p:spPr>
          <a:xfrm>
            <a:off x="495300" y="1587500"/>
            <a:ext cx="8229600" cy="5270500"/>
          </a:xfrm>
        </p:spPr>
        <p:txBody>
          <a:bodyPr>
            <a:normAutofit/>
          </a:bodyPr>
          <a:lstStyle/>
          <a:p>
            <a:pPr>
              <a:lnSpc>
                <a:spcPct val="100000"/>
              </a:lnSpc>
              <a:spcBef>
                <a:spcPts val="0"/>
              </a:spcBef>
              <a:spcAft>
                <a:spcPts val="600"/>
              </a:spcAft>
              <a:buClr>
                <a:schemeClr val="tx1"/>
              </a:buClr>
              <a:defRPr/>
            </a:pPr>
            <a:r>
              <a:rPr lang="en-GB" b="1" dirty="0">
                <a:solidFill>
                  <a:schemeClr val="tx2"/>
                </a:solidFill>
              </a:rPr>
              <a:t>2</a:t>
            </a:r>
            <a:r>
              <a:rPr lang="en-GB" b="1" dirty="0" smtClean="0">
                <a:solidFill>
                  <a:schemeClr val="tx2"/>
                </a:solidFill>
              </a:rPr>
              <a:t>% </a:t>
            </a:r>
            <a:r>
              <a:rPr lang="en-GB" dirty="0" smtClean="0"/>
              <a:t>of women were</a:t>
            </a:r>
            <a:r>
              <a:rPr lang="en-GB" b="1" dirty="0" smtClean="0">
                <a:solidFill>
                  <a:schemeClr val="accent5"/>
                </a:solidFill>
              </a:rPr>
              <a:t> </a:t>
            </a:r>
            <a:r>
              <a:rPr lang="en-GB" b="1" dirty="0" smtClean="0">
                <a:solidFill>
                  <a:schemeClr val="tx2"/>
                </a:solidFill>
              </a:rPr>
              <a:t>visited by a field worker </a:t>
            </a:r>
            <a:r>
              <a:rPr lang="en-GB" dirty="0" smtClean="0"/>
              <a:t>who discussed family planning in the last year. </a:t>
            </a:r>
          </a:p>
          <a:p>
            <a:pPr>
              <a:lnSpc>
                <a:spcPct val="100000"/>
              </a:lnSpc>
              <a:spcBef>
                <a:spcPts val="0"/>
              </a:spcBef>
              <a:spcAft>
                <a:spcPts val="600"/>
              </a:spcAft>
              <a:buClr>
                <a:schemeClr val="tx1"/>
              </a:buClr>
              <a:defRPr/>
            </a:pPr>
            <a:r>
              <a:rPr lang="en-GB" b="1" dirty="0" smtClean="0">
                <a:solidFill>
                  <a:schemeClr val="tx2"/>
                </a:solidFill>
              </a:rPr>
              <a:t>18% </a:t>
            </a:r>
            <a:r>
              <a:rPr lang="en-GB" dirty="0" smtClean="0"/>
              <a:t>of women who visited a health facility in the past 12 months </a:t>
            </a:r>
            <a:r>
              <a:rPr lang="en-GB" b="1" dirty="0" smtClean="0">
                <a:solidFill>
                  <a:schemeClr val="tx2"/>
                </a:solidFill>
              </a:rPr>
              <a:t>discussed family planning with a health care provider</a:t>
            </a:r>
            <a:r>
              <a:rPr lang="en-GB" dirty="0" smtClean="0"/>
              <a:t>.</a:t>
            </a:r>
            <a:endParaRPr lang="en-GB" b="1" dirty="0" smtClean="0">
              <a:solidFill>
                <a:schemeClr val="tx2"/>
              </a:solidFill>
            </a:endParaRPr>
          </a:p>
          <a:p>
            <a:pPr>
              <a:lnSpc>
                <a:spcPct val="100000"/>
              </a:lnSpc>
              <a:spcBef>
                <a:spcPts val="0"/>
              </a:spcBef>
              <a:spcAft>
                <a:spcPts val="600"/>
              </a:spcAft>
              <a:buClr>
                <a:schemeClr val="tx1"/>
              </a:buClr>
              <a:defRPr/>
            </a:pPr>
            <a:r>
              <a:rPr lang="en-GB" dirty="0" smtClean="0"/>
              <a:t>Overall, </a:t>
            </a:r>
            <a:r>
              <a:rPr lang="en-GB" b="1" dirty="0" smtClean="0">
                <a:solidFill>
                  <a:schemeClr val="tx2"/>
                </a:solidFill>
              </a:rPr>
              <a:t>80% </a:t>
            </a:r>
            <a:r>
              <a:rPr lang="en-GB" dirty="0" smtClean="0"/>
              <a:t>of non-users </a:t>
            </a:r>
            <a:r>
              <a:rPr lang="en-GB" b="1" dirty="0" smtClean="0">
                <a:solidFill>
                  <a:schemeClr val="tx2"/>
                </a:solidFill>
              </a:rPr>
              <a:t>did not discuss family planning</a:t>
            </a:r>
            <a:r>
              <a:rPr lang="en-GB" dirty="0" smtClean="0">
                <a:solidFill>
                  <a:schemeClr val="tx2"/>
                </a:solidFill>
              </a:rPr>
              <a:t> </a:t>
            </a:r>
            <a:r>
              <a:rPr lang="en-GB" dirty="0" smtClean="0"/>
              <a:t>with any health worker in the 12 months before the survey.</a:t>
            </a:r>
          </a:p>
          <a:p>
            <a:pPr marL="0" indent="0" algn="ctr">
              <a:lnSpc>
                <a:spcPct val="120000"/>
              </a:lnSpc>
              <a:spcBef>
                <a:spcPts val="0"/>
              </a:spcBef>
              <a:spcAft>
                <a:spcPts val="600"/>
              </a:spcAft>
              <a:buFont typeface="Arial" panose="020B0604020202020204" pitchFamily="34" charset="0"/>
              <a:buNone/>
              <a:defRPr/>
            </a:pPr>
            <a:endParaRPr lang="en-GB" dirty="0"/>
          </a:p>
          <a:p>
            <a:pPr marL="0" indent="0" algn="ctr">
              <a:lnSpc>
                <a:spcPct val="120000"/>
              </a:lnSpc>
              <a:spcBef>
                <a:spcPts val="0"/>
              </a:spcBef>
              <a:spcAft>
                <a:spcPts val="600"/>
              </a:spcAft>
              <a:buFont typeface="Arial" panose="020B0604020202020204" pitchFamily="34" charset="0"/>
              <a:buNone/>
              <a:defRPr/>
            </a:pPr>
            <a:endParaRPr lang="en-GB" dirty="0"/>
          </a:p>
        </p:txBody>
      </p:sp>
    </p:spTree>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Title 1"/>
          <p:cNvSpPr>
            <a:spLocks noGrp="1"/>
          </p:cNvSpPr>
          <p:nvPr>
            <p:ph type="title"/>
          </p:nvPr>
        </p:nvSpPr>
        <p:spPr>
          <a:xfrm>
            <a:off x="628650" y="0"/>
            <a:ext cx="7886700" cy="1325563"/>
          </a:xfrm>
        </p:spPr>
        <p:txBody>
          <a:bodyPr/>
          <a:lstStyle/>
          <a:p>
            <a:r>
              <a:rPr lang="en-US" altLang="en-US" smtClean="0"/>
              <a:t>Key Findings</a:t>
            </a:r>
          </a:p>
        </p:txBody>
      </p:sp>
      <p:sp>
        <p:nvSpPr>
          <p:cNvPr id="3" name="Content Placeholder 2"/>
          <p:cNvSpPr>
            <a:spLocks noGrp="1"/>
          </p:cNvSpPr>
          <p:nvPr>
            <p:ph idx="1"/>
          </p:nvPr>
        </p:nvSpPr>
        <p:spPr>
          <a:xfrm>
            <a:off x="628650" y="1325563"/>
            <a:ext cx="7886700" cy="5532437"/>
          </a:xfrm>
        </p:spPr>
        <p:txBody>
          <a:bodyPr>
            <a:normAutofit fontScale="92500" lnSpcReduction="10000"/>
          </a:bodyPr>
          <a:lstStyle/>
          <a:p>
            <a:pPr>
              <a:lnSpc>
                <a:spcPct val="110000"/>
              </a:lnSpc>
              <a:spcBef>
                <a:spcPts val="0"/>
              </a:spcBef>
              <a:spcAft>
                <a:spcPts val="600"/>
              </a:spcAft>
              <a:buClr>
                <a:schemeClr val="tx1"/>
              </a:buClr>
              <a:defRPr/>
            </a:pPr>
            <a:r>
              <a:rPr lang="en-GB" dirty="0" smtClean="0"/>
              <a:t>The </a:t>
            </a:r>
            <a:r>
              <a:rPr lang="en-GB" b="1" dirty="0" smtClean="0">
                <a:solidFill>
                  <a:schemeClr val="tx2"/>
                </a:solidFill>
              </a:rPr>
              <a:t>modern contraceptive prevalence rate </a:t>
            </a:r>
            <a:r>
              <a:rPr lang="en-GB" dirty="0" smtClean="0"/>
              <a:t>among married women is </a:t>
            </a:r>
            <a:r>
              <a:rPr lang="en-GB" b="1" dirty="0" smtClean="0">
                <a:solidFill>
                  <a:schemeClr val="tx2"/>
                </a:solidFill>
              </a:rPr>
              <a:t>32%</a:t>
            </a:r>
            <a:r>
              <a:rPr lang="en-GB" dirty="0" smtClean="0"/>
              <a:t>; </a:t>
            </a:r>
            <a:r>
              <a:rPr lang="en-GB" b="1" dirty="0" smtClean="0">
                <a:solidFill>
                  <a:schemeClr val="tx2"/>
                </a:solidFill>
              </a:rPr>
              <a:t>6% </a:t>
            </a:r>
            <a:r>
              <a:rPr lang="en-GB" dirty="0" smtClean="0"/>
              <a:t>use a traditional method.</a:t>
            </a:r>
          </a:p>
          <a:p>
            <a:pPr>
              <a:lnSpc>
                <a:spcPct val="110000"/>
              </a:lnSpc>
              <a:spcBef>
                <a:spcPts val="0"/>
              </a:spcBef>
              <a:spcAft>
                <a:spcPts val="600"/>
              </a:spcAft>
              <a:buClr>
                <a:schemeClr val="tx1"/>
              </a:buClr>
              <a:defRPr/>
            </a:pPr>
            <a:r>
              <a:rPr lang="en-GB" dirty="0" smtClean="0"/>
              <a:t>The most commonly used modern method among married women are</a:t>
            </a:r>
            <a:r>
              <a:rPr lang="en-GB" dirty="0" smtClean="0">
                <a:solidFill>
                  <a:schemeClr val="tx2"/>
                </a:solidFill>
              </a:rPr>
              <a:t> </a:t>
            </a:r>
            <a:r>
              <a:rPr lang="en-GB" b="1" dirty="0" err="1" smtClean="0">
                <a:solidFill>
                  <a:schemeClr val="tx2"/>
                </a:solidFill>
              </a:rPr>
              <a:t>injectables</a:t>
            </a:r>
            <a:r>
              <a:rPr lang="en-GB" b="1" dirty="0" smtClean="0">
                <a:solidFill>
                  <a:schemeClr val="tx2"/>
                </a:solidFill>
              </a:rPr>
              <a:t> </a:t>
            </a:r>
            <a:r>
              <a:rPr lang="en-GB" dirty="0" smtClean="0"/>
              <a:t>(</a:t>
            </a:r>
            <a:r>
              <a:rPr lang="en-GB" b="1" dirty="0" smtClean="0">
                <a:solidFill>
                  <a:schemeClr val="tx2"/>
                </a:solidFill>
              </a:rPr>
              <a:t>13%</a:t>
            </a:r>
            <a:r>
              <a:rPr lang="en-GB" dirty="0" smtClean="0"/>
              <a:t>).</a:t>
            </a:r>
          </a:p>
          <a:p>
            <a:pPr>
              <a:lnSpc>
                <a:spcPct val="110000"/>
              </a:lnSpc>
              <a:spcBef>
                <a:spcPts val="0"/>
              </a:spcBef>
              <a:spcAft>
                <a:spcPts val="600"/>
              </a:spcAft>
              <a:buClr>
                <a:schemeClr val="tx1"/>
              </a:buClr>
              <a:defRPr/>
            </a:pPr>
            <a:r>
              <a:rPr lang="en-GB" dirty="0" smtClean="0"/>
              <a:t>The majority of </a:t>
            </a:r>
            <a:r>
              <a:rPr lang="en-GB" b="1" dirty="0" smtClean="0">
                <a:solidFill>
                  <a:schemeClr val="tx2"/>
                </a:solidFill>
              </a:rPr>
              <a:t>female sterilisation, the pill, </a:t>
            </a:r>
            <a:r>
              <a:rPr lang="en-GB" b="1" dirty="0" err="1" smtClean="0">
                <a:solidFill>
                  <a:schemeClr val="tx2"/>
                </a:solidFill>
              </a:rPr>
              <a:t>injectables</a:t>
            </a:r>
            <a:r>
              <a:rPr lang="en-GB" b="1" dirty="0" smtClean="0">
                <a:solidFill>
                  <a:schemeClr val="tx2"/>
                </a:solidFill>
              </a:rPr>
              <a:t>, and implants </a:t>
            </a:r>
            <a:r>
              <a:rPr lang="en-GB" dirty="0" smtClean="0"/>
              <a:t>are obtained from the </a:t>
            </a:r>
            <a:r>
              <a:rPr lang="en-GB" b="1" dirty="0" smtClean="0">
                <a:solidFill>
                  <a:schemeClr val="tx2"/>
                </a:solidFill>
              </a:rPr>
              <a:t>public sector</a:t>
            </a:r>
            <a:r>
              <a:rPr lang="en-GB" dirty="0" smtClean="0"/>
              <a:t>.</a:t>
            </a:r>
          </a:p>
          <a:p>
            <a:pPr>
              <a:lnSpc>
                <a:spcPct val="110000"/>
              </a:lnSpc>
              <a:spcBef>
                <a:spcPts val="0"/>
              </a:spcBef>
              <a:spcAft>
                <a:spcPts val="600"/>
              </a:spcAft>
              <a:buClr>
                <a:schemeClr val="tx1"/>
              </a:buClr>
              <a:defRPr/>
            </a:pPr>
            <a:r>
              <a:rPr lang="en-GB" b="1" dirty="0" smtClean="0">
                <a:solidFill>
                  <a:schemeClr val="tx2"/>
                </a:solidFill>
              </a:rPr>
              <a:t>61% </a:t>
            </a:r>
            <a:r>
              <a:rPr lang="en-GB" dirty="0" smtClean="0"/>
              <a:t>of married women have a </a:t>
            </a:r>
            <a:r>
              <a:rPr lang="en-GB" b="1" dirty="0" smtClean="0">
                <a:solidFill>
                  <a:schemeClr val="tx2"/>
                </a:solidFill>
              </a:rPr>
              <a:t>demand for family planning</a:t>
            </a:r>
            <a:r>
              <a:rPr lang="en-GB" dirty="0" smtClean="0">
                <a:solidFill>
                  <a:schemeClr val="tx2"/>
                </a:solidFill>
              </a:rPr>
              <a:t>,</a:t>
            </a:r>
            <a:r>
              <a:rPr lang="en-GB" dirty="0" smtClean="0"/>
              <a:t> and </a:t>
            </a:r>
            <a:r>
              <a:rPr lang="en-GB" b="1" dirty="0" smtClean="0">
                <a:solidFill>
                  <a:schemeClr val="tx2"/>
                </a:solidFill>
              </a:rPr>
              <a:t>53% </a:t>
            </a:r>
            <a:r>
              <a:rPr lang="en-GB" dirty="0" smtClean="0"/>
              <a:t>of the demand is </a:t>
            </a:r>
            <a:r>
              <a:rPr lang="en-GB" b="1" dirty="0" smtClean="0">
                <a:solidFill>
                  <a:schemeClr val="tx2"/>
                </a:solidFill>
              </a:rPr>
              <a:t>satisfied by modern methods</a:t>
            </a:r>
            <a:r>
              <a:rPr lang="en-GB" dirty="0" smtClean="0"/>
              <a:t>. </a:t>
            </a:r>
          </a:p>
          <a:p>
            <a:pPr>
              <a:lnSpc>
                <a:spcPct val="100000"/>
              </a:lnSpc>
              <a:spcBef>
                <a:spcPts val="0"/>
              </a:spcBef>
              <a:spcAft>
                <a:spcPts val="600"/>
              </a:spcAft>
              <a:defRPr/>
            </a:pPr>
            <a:endParaRPr lang="en-GB" dirty="0" smtClean="0"/>
          </a:p>
          <a:p>
            <a:pPr>
              <a:lnSpc>
                <a:spcPct val="100000"/>
              </a:lnSpc>
              <a:spcBef>
                <a:spcPts val="0"/>
              </a:spcBef>
              <a:spcAft>
                <a:spcPts val="600"/>
              </a:spcAft>
              <a:defRPr/>
            </a:pPr>
            <a:endParaRPr lang="en-GB" dirty="0"/>
          </a:p>
        </p:txBody>
      </p:sp>
    </p:spTree>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TextBox 1"/>
          <p:cNvSpPr txBox="1">
            <a:spLocks noChangeArrowheads="1"/>
          </p:cNvSpPr>
          <p:nvPr/>
        </p:nvSpPr>
        <p:spPr bwMode="auto">
          <a:xfrm>
            <a:off x="0" y="125413"/>
            <a:ext cx="9144000"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sz="4400" b="1">
                <a:solidFill>
                  <a:schemeClr val="bg1"/>
                </a:solidFill>
              </a:rPr>
              <a:t>Child Health</a:t>
            </a:r>
          </a:p>
        </p:txBody>
      </p:sp>
      <p:sp>
        <p:nvSpPr>
          <p:cNvPr id="161795" name="TextBox 2"/>
          <p:cNvSpPr txBox="1">
            <a:spLocks noChangeArrowheads="1"/>
          </p:cNvSpPr>
          <p:nvPr/>
        </p:nvSpPr>
        <p:spPr bwMode="auto">
          <a:xfrm>
            <a:off x="7015163" y="971550"/>
            <a:ext cx="2128837"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en-US" b="1">
                <a:solidFill>
                  <a:schemeClr val="bg1"/>
                </a:solidFill>
              </a:rPr>
              <a:t>Follow along </a:t>
            </a:r>
            <a:br>
              <a:rPr lang="en-US" altLang="en-US" b="1">
                <a:solidFill>
                  <a:schemeClr val="bg1"/>
                </a:solidFill>
              </a:rPr>
            </a:br>
            <a:r>
              <a:rPr lang="en-US" altLang="en-US" b="1">
                <a:solidFill>
                  <a:schemeClr val="bg1"/>
                </a:solidFill>
              </a:rPr>
              <a:t>on Twitter!</a:t>
            </a:r>
            <a:br>
              <a:rPr lang="en-US" altLang="en-US" b="1">
                <a:solidFill>
                  <a:schemeClr val="bg1"/>
                </a:solidFill>
              </a:rPr>
            </a:br>
            <a:r>
              <a:rPr lang="en-US" altLang="en-US" b="1">
                <a:solidFill>
                  <a:schemeClr val="bg1"/>
                </a:solidFill>
              </a:rPr>
              <a:t>#TanzaniaDHSMIS</a:t>
            </a:r>
            <a:br>
              <a:rPr lang="en-US" altLang="en-US" b="1">
                <a:solidFill>
                  <a:schemeClr val="bg1"/>
                </a:solidFill>
              </a:rPr>
            </a:br>
            <a:r>
              <a:rPr lang="en-US" altLang="en-US" b="1">
                <a:solidFill>
                  <a:schemeClr val="bg1"/>
                </a:solidFill>
              </a:rPr>
              <a:t>@DHSprogram</a:t>
            </a:r>
          </a:p>
        </p:txBody>
      </p:sp>
    </p:spTree>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3" name="Content Placeholder 2"/>
          <p:cNvSpPr txBox="1">
            <a:spLocks/>
          </p:cNvSpPr>
          <p:nvPr/>
        </p:nvSpPr>
        <p:spPr bwMode="auto">
          <a:xfrm>
            <a:off x="252413" y="1793875"/>
            <a:ext cx="3976687" cy="305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b="1">
                <a:solidFill>
                  <a:schemeClr val="tx2"/>
                </a:solidFill>
              </a:rPr>
              <a:t>Vaccination coverage</a:t>
            </a:r>
          </a:p>
          <a:p>
            <a:pPr eaLnBrk="1" hangingPunct="1">
              <a:lnSpc>
                <a:spcPct val="110000"/>
              </a:lnSpc>
              <a:spcBef>
                <a:spcPct val="0"/>
              </a:spcBef>
              <a:spcAft>
                <a:spcPts val="600"/>
              </a:spcAft>
              <a:buClr>
                <a:schemeClr val="tx1"/>
              </a:buClr>
            </a:pPr>
            <a:r>
              <a:rPr lang="en-GB" altLang="en-US" sz="2800"/>
              <a:t>Childhood illness and treatment</a:t>
            </a:r>
          </a:p>
        </p:txBody>
      </p:sp>
    </p:spTree>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Title 1"/>
          <p:cNvSpPr>
            <a:spLocks noGrp="1"/>
          </p:cNvSpPr>
          <p:nvPr>
            <p:ph type="title"/>
          </p:nvPr>
        </p:nvSpPr>
        <p:spPr/>
        <p:txBody>
          <a:bodyPr/>
          <a:lstStyle/>
          <a:p>
            <a:r>
              <a:rPr lang="en-US" altLang="en-US" smtClean="0"/>
              <a:t>Basic Vaccinations</a:t>
            </a:r>
          </a:p>
        </p:txBody>
      </p:sp>
      <p:sp>
        <p:nvSpPr>
          <p:cNvPr id="165891" name="Content Placeholder 2"/>
          <p:cNvSpPr>
            <a:spLocks noGrp="1"/>
          </p:cNvSpPr>
          <p:nvPr>
            <p:ph idx="1"/>
          </p:nvPr>
        </p:nvSpPr>
        <p:spPr>
          <a:xfrm>
            <a:off x="495300" y="1816100"/>
            <a:ext cx="8229600" cy="5041900"/>
          </a:xfrm>
        </p:spPr>
        <p:txBody>
          <a:bodyPr/>
          <a:lstStyle/>
          <a:p>
            <a:pPr marL="0" indent="0">
              <a:lnSpc>
                <a:spcPct val="100000"/>
              </a:lnSpc>
              <a:spcBef>
                <a:spcPct val="0"/>
              </a:spcBef>
              <a:spcAft>
                <a:spcPts val="600"/>
              </a:spcAft>
              <a:buClr>
                <a:schemeClr val="tx1"/>
              </a:buClr>
              <a:buFont typeface="Arial" panose="020B0604020202020204" pitchFamily="34" charset="0"/>
              <a:buNone/>
            </a:pPr>
            <a:r>
              <a:rPr lang="en-GB" altLang="en-US" sz="3000" smtClean="0"/>
              <a:t>Children age 12-23 months who have received:</a:t>
            </a:r>
          </a:p>
          <a:p>
            <a:pPr lvl="1">
              <a:lnSpc>
                <a:spcPct val="100000"/>
              </a:lnSpc>
              <a:spcBef>
                <a:spcPct val="0"/>
              </a:spcBef>
              <a:spcAft>
                <a:spcPts val="600"/>
              </a:spcAft>
              <a:buClr>
                <a:schemeClr val="tx1"/>
              </a:buClr>
            </a:pPr>
            <a:r>
              <a:rPr lang="en-GB" altLang="en-US" smtClean="0"/>
              <a:t>BCG</a:t>
            </a:r>
          </a:p>
          <a:p>
            <a:pPr lvl="1">
              <a:lnSpc>
                <a:spcPct val="100000"/>
              </a:lnSpc>
              <a:spcBef>
                <a:spcPct val="0"/>
              </a:spcBef>
              <a:spcAft>
                <a:spcPts val="600"/>
              </a:spcAft>
              <a:buClr>
                <a:schemeClr val="tx1"/>
              </a:buClr>
            </a:pPr>
            <a:r>
              <a:rPr lang="en-GB" altLang="en-US" smtClean="0"/>
              <a:t>Measles 1</a:t>
            </a:r>
          </a:p>
          <a:p>
            <a:pPr lvl="1">
              <a:lnSpc>
                <a:spcPct val="100000"/>
              </a:lnSpc>
              <a:spcBef>
                <a:spcPct val="0"/>
              </a:spcBef>
              <a:spcAft>
                <a:spcPts val="600"/>
              </a:spcAft>
              <a:buClr>
                <a:schemeClr val="tx1"/>
              </a:buClr>
            </a:pPr>
            <a:r>
              <a:rPr lang="en-GB" altLang="en-US" smtClean="0"/>
              <a:t>3 doses of Pentavalent (DPT-HepB-Hib)</a:t>
            </a:r>
          </a:p>
          <a:p>
            <a:pPr lvl="1">
              <a:lnSpc>
                <a:spcPct val="100000"/>
              </a:lnSpc>
              <a:spcBef>
                <a:spcPct val="0"/>
              </a:spcBef>
              <a:spcAft>
                <a:spcPts val="600"/>
              </a:spcAft>
              <a:buClr>
                <a:schemeClr val="tx1"/>
              </a:buClr>
            </a:pPr>
            <a:r>
              <a:rPr lang="en-GB" altLang="en-US" smtClean="0"/>
              <a:t>3 doses of Polio (excluding polio 0)</a:t>
            </a:r>
          </a:p>
          <a:p>
            <a:pPr marL="0" indent="0">
              <a:lnSpc>
                <a:spcPct val="100000"/>
              </a:lnSpc>
              <a:spcBef>
                <a:spcPct val="0"/>
              </a:spcBef>
              <a:spcAft>
                <a:spcPts val="600"/>
              </a:spcAft>
              <a:buClr>
                <a:schemeClr val="tx1"/>
              </a:buClr>
              <a:buFont typeface="Arial" panose="020B0604020202020204" pitchFamily="34" charset="0"/>
              <a:buNone/>
            </a:pPr>
            <a:r>
              <a:rPr lang="en-GB" altLang="en-US" sz="3000" smtClean="0"/>
              <a:t/>
            </a:r>
            <a:br>
              <a:rPr lang="en-GB" altLang="en-US" sz="3000" smtClean="0"/>
            </a:br>
            <a:r>
              <a:rPr lang="en-GB" altLang="en-US" sz="3000" smtClean="0"/>
              <a:t>Have received “</a:t>
            </a:r>
            <a:r>
              <a:rPr lang="en-GB" altLang="en-US" sz="3000" b="1" smtClean="0">
                <a:solidFill>
                  <a:schemeClr val="tx2"/>
                </a:solidFill>
              </a:rPr>
              <a:t>all basic vaccinations</a:t>
            </a:r>
            <a:r>
              <a:rPr lang="en-GB" altLang="en-US" sz="3000" smtClean="0"/>
              <a:t>”</a:t>
            </a:r>
          </a:p>
        </p:txBody>
      </p:sp>
    </p:spTree>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Title 1"/>
          <p:cNvSpPr>
            <a:spLocks noGrp="1"/>
          </p:cNvSpPr>
          <p:nvPr>
            <p:ph type="title"/>
          </p:nvPr>
        </p:nvSpPr>
        <p:spPr/>
        <p:txBody>
          <a:bodyPr/>
          <a:lstStyle/>
          <a:p>
            <a:r>
              <a:rPr lang="en-US" altLang="en-US" smtClean="0"/>
              <a:t>Basic Childhood Vaccinations</a:t>
            </a:r>
          </a:p>
        </p:txBody>
      </p:sp>
      <p:graphicFrame>
        <p:nvGraphicFramePr>
          <p:cNvPr id="167939" name="Content Placeholder 6"/>
          <p:cNvGraphicFramePr>
            <a:graphicFrameLocks noGrp="1"/>
          </p:cNvGraphicFramePr>
          <p:nvPr>
            <p:ph idx="1"/>
          </p:nvPr>
        </p:nvGraphicFramePr>
        <p:xfrm>
          <a:off x="-50800" y="1441450"/>
          <a:ext cx="9245600" cy="4786313"/>
        </p:xfrm>
        <a:graphic>
          <a:graphicData uri="http://schemas.openxmlformats.org/presentationml/2006/ole">
            <mc:AlternateContent xmlns:mc="http://schemas.openxmlformats.org/markup-compatibility/2006">
              <mc:Choice xmlns:v="urn:schemas-microsoft-com:vml" Requires="v">
                <p:oleObj spid="_x0000_s167950" name="Chart" r:id="rId4" imgW="9254530" imgH="4791871" progId="Excel.Chart.8">
                  <p:embed/>
                </p:oleObj>
              </mc:Choice>
              <mc:Fallback>
                <p:oleObj name="Chart" r:id="rId4" imgW="9254530" imgH="4791871"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441450"/>
                        <a:ext cx="9245600" cy="478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67940" name="TextBox 3"/>
          <p:cNvSpPr txBox="1">
            <a:spLocks noChangeArrowheads="1"/>
          </p:cNvSpPr>
          <p:nvPr/>
        </p:nvSpPr>
        <p:spPr bwMode="auto">
          <a:xfrm>
            <a:off x="0" y="1041400"/>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children age 12-23 months vaccinated</a:t>
            </a:r>
          </a:p>
        </p:txBody>
      </p:sp>
      <p:sp>
        <p:nvSpPr>
          <p:cNvPr id="167941" name="TextBox 7"/>
          <p:cNvSpPr txBox="1">
            <a:spLocks noChangeArrowheads="1"/>
          </p:cNvSpPr>
          <p:nvPr/>
        </p:nvSpPr>
        <p:spPr bwMode="auto">
          <a:xfrm>
            <a:off x="1303338" y="6205538"/>
            <a:ext cx="21018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Pentavalent</a:t>
            </a:r>
          </a:p>
        </p:txBody>
      </p:sp>
      <p:cxnSp>
        <p:nvCxnSpPr>
          <p:cNvPr id="10" name="Straight Connector 9"/>
          <p:cNvCxnSpPr/>
          <p:nvPr/>
        </p:nvCxnSpPr>
        <p:spPr>
          <a:xfrm>
            <a:off x="1303338" y="6196013"/>
            <a:ext cx="21018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943" name="TextBox 10"/>
          <p:cNvSpPr txBox="1">
            <a:spLocks noChangeArrowheads="1"/>
          </p:cNvSpPr>
          <p:nvPr/>
        </p:nvSpPr>
        <p:spPr bwMode="auto">
          <a:xfrm>
            <a:off x="3937000" y="6196013"/>
            <a:ext cx="21002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Polio</a:t>
            </a:r>
          </a:p>
        </p:txBody>
      </p:sp>
      <p:cxnSp>
        <p:nvCxnSpPr>
          <p:cNvPr id="12" name="Straight Connector 11"/>
          <p:cNvCxnSpPr/>
          <p:nvPr/>
        </p:nvCxnSpPr>
        <p:spPr>
          <a:xfrm>
            <a:off x="3992563" y="6196013"/>
            <a:ext cx="210185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Title 1"/>
          <p:cNvSpPr>
            <a:spLocks noGrp="1"/>
          </p:cNvSpPr>
          <p:nvPr>
            <p:ph type="title"/>
          </p:nvPr>
        </p:nvSpPr>
        <p:spPr/>
        <p:txBody>
          <a:bodyPr/>
          <a:lstStyle/>
          <a:p>
            <a:r>
              <a:rPr lang="en-US" altLang="en-US" smtClean="0"/>
              <a:t/>
            </a:r>
            <a:br>
              <a:rPr lang="en-US" altLang="en-US" smtClean="0"/>
            </a:br>
            <a:r>
              <a:rPr lang="en-US" altLang="en-US" smtClean="0"/>
              <a:t>Basic Vaccination Coverage </a:t>
            </a:r>
            <a:br>
              <a:rPr lang="en-US" altLang="en-US" smtClean="0"/>
            </a:br>
            <a:r>
              <a:rPr lang="en-US" altLang="en-US" smtClean="0"/>
              <a:t>by Mother’s Education</a:t>
            </a:r>
            <a:br>
              <a:rPr lang="en-US" altLang="en-US" smtClean="0"/>
            </a:br>
            <a:endParaRPr lang="en-US" altLang="en-US" smtClean="0"/>
          </a:p>
        </p:txBody>
      </p:sp>
      <p:graphicFrame>
        <p:nvGraphicFramePr>
          <p:cNvPr id="169987" name="Content Placeholder 10"/>
          <p:cNvGraphicFramePr>
            <a:graphicFrameLocks noGrp="1"/>
          </p:cNvGraphicFramePr>
          <p:nvPr>
            <p:ph idx="1"/>
          </p:nvPr>
        </p:nvGraphicFramePr>
        <p:xfrm>
          <a:off x="427038" y="1614488"/>
          <a:ext cx="8331200" cy="5294312"/>
        </p:xfrm>
        <a:graphic>
          <a:graphicData uri="http://schemas.openxmlformats.org/presentationml/2006/ole">
            <mc:AlternateContent xmlns:mc="http://schemas.openxmlformats.org/markup-compatibility/2006">
              <mc:Choice xmlns:v="urn:schemas-microsoft-com:vml" Requires="v">
                <p:oleObj spid="_x0000_s169994" name="Chart" r:id="rId4" imgW="8333954" imgH="5303980" progId="Excel.Chart.8">
                  <p:embed/>
                </p:oleObj>
              </mc:Choice>
              <mc:Fallback>
                <p:oleObj name="Chart" r:id="rId4" imgW="8333954" imgH="530398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614488"/>
                        <a:ext cx="8331200" cy="529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69988" name="TextBox 3"/>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children age 12-23 months with all basic vaccinations</a:t>
            </a:r>
          </a:p>
        </p:txBody>
      </p:sp>
    </p:spTree>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Title 1"/>
          <p:cNvSpPr>
            <a:spLocks noGrp="1"/>
          </p:cNvSpPr>
          <p:nvPr>
            <p:ph type="title"/>
          </p:nvPr>
        </p:nvSpPr>
        <p:spPr/>
        <p:txBody>
          <a:bodyPr/>
          <a:lstStyle/>
          <a:p>
            <a:r>
              <a:rPr lang="en-US" altLang="en-US" smtClean="0"/>
              <a:t/>
            </a:r>
            <a:br>
              <a:rPr lang="en-US" altLang="en-US" smtClean="0"/>
            </a:br>
            <a:r>
              <a:rPr lang="en-US" altLang="en-US" smtClean="0"/>
              <a:t>Basic Vaccination Coverage </a:t>
            </a:r>
            <a:br>
              <a:rPr lang="en-US" altLang="en-US" smtClean="0"/>
            </a:br>
            <a:r>
              <a:rPr lang="en-US" altLang="en-US" smtClean="0"/>
              <a:t>by Wealth</a:t>
            </a:r>
            <a:br>
              <a:rPr lang="en-US" altLang="en-US" smtClean="0"/>
            </a:br>
            <a:endParaRPr lang="en-US" altLang="en-US" smtClean="0"/>
          </a:p>
        </p:txBody>
      </p:sp>
      <p:graphicFrame>
        <p:nvGraphicFramePr>
          <p:cNvPr id="172035" name="Content Placeholder 10"/>
          <p:cNvGraphicFramePr>
            <a:graphicFrameLocks noGrp="1"/>
          </p:cNvGraphicFramePr>
          <p:nvPr>
            <p:ph idx="1"/>
          </p:nvPr>
        </p:nvGraphicFramePr>
        <p:xfrm>
          <a:off x="427038" y="1614488"/>
          <a:ext cx="8316912" cy="4635500"/>
        </p:xfrm>
        <a:graphic>
          <a:graphicData uri="http://schemas.openxmlformats.org/presentationml/2006/ole">
            <mc:AlternateContent xmlns:mc="http://schemas.openxmlformats.org/markup-compatibility/2006">
              <mc:Choice xmlns:v="urn:schemas-microsoft-com:vml" Requires="v">
                <p:oleObj spid="_x0000_s172045" name="Chart" r:id="rId4" imgW="8321761" imgH="4645555" progId="Excel.Chart.8">
                  <p:embed/>
                </p:oleObj>
              </mc:Choice>
              <mc:Fallback>
                <p:oleObj name="Chart" r:id="rId4" imgW="8321761" imgH="4645555"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038" y="1614488"/>
                        <a:ext cx="8316912" cy="463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2036" name="TextBox 3"/>
          <p:cNvSpPr txBox="1">
            <a:spLocks noChangeArrowheads="1"/>
          </p:cNvSpPr>
          <p:nvPr/>
        </p:nvSpPr>
        <p:spPr bwMode="auto">
          <a:xfrm>
            <a:off x="0" y="1295400"/>
            <a:ext cx="9144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children age 12-23 months with all basic vaccinations</a:t>
            </a:r>
          </a:p>
        </p:txBody>
      </p:sp>
      <p:sp>
        <p:nvSpPr>
          <p:cNvPr id="172037" name="TextBox 4"/>
          <p:cNvSpPr txBox="1">
            <a:spLocks noChangeArrowheads="1"/>
          </p:cNvSpPr>
          <p:nvPr/>
        </p:nvSpPr>
        <p:spPr bwMode="auto">
          <a:xfrm>
            <a:off x="628650" y="6199188"/>
            <a:ext cx="1981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Poorest households</a:t>
            </a:r>
          </a:p>
        </p:txBody>
      </p:sp>
      <p:sp>
        <p:nvSpPr>
          <p:cNvPr id="172038" name="TextBox 5"/>
          <p:cNvSpPr txBox="1">
            <a:spLocks noChangeArrowheads="1"/>
          </p:cNvSpPr>
          <p:nvPr/>
        </p:nvSpPr>
        <p:spPr bwMode="auto">
          <a:xfrm>
            <a:off x="6534150" y="6199188"/>
            <a:ext cx="1981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Wealthiest households</a:t>
            </a:r>
          </a:p>
        </p:txBody>
      </p:sp>
      <p:sp>
        <p:nvSpPr>
          <p:cNvPr id="7" name="Notched Right Arrow 6"/>
          <p:cNvSpPr/>
          <p:nvPr/>
        </p:nvSpPr>
        <p:spPr>
          <a:xfrm>
            <a:off x="2895600" y="6388100"/>
            <a:ext cx="3352800" cy="268288"/>
          </a:xfrm>
          <a:prstGeom prst="notched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chemeClr val="tx1"/>
              </a:solidFill>
            </a:endParaRPr>
          </a:p>
        </p:txBody>
      </p:sp>
    </p:spTree>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Title 1"/>
          <p:cNvSpPr>
            <a:spLocks noGrp="1"/>
          </p:cNvSpPr>
          <p:nvPr>
            <p:ph type="title"/>
          </p:nvPr>
        </p:nvSpPr>
        <p:spPr/>
        <p:txBody>
          <a:bodyPr/>
          <a:lstStyle/>
          <a:p>
            <a:pPr eaLnBrk="1" hangingPunct="1"/>
            <a:r>
              <a:rPr lang="en-US" altLang="en-US" sz="4000" smtClean="0"/>
              <a:t>Basic Vaccination Coverage by Region</a:t>
            </a:r>
            <a:endParaRPr lang="en-US" altLang="en-US" smtClean="0"/>
          </a:p>
        </p:txBody>
      </p:sp>
      <p:sp>
        <p:nvSpPr>
          <p:cNvPr id="174083" name="TextBox 50"/>
          <p:cNvSpPr txBox="1">
            <a:spLocks noChangeArrowheads="1"/>
          </p:cNvSpPr>
          <p:nvPr/>
        </p:nvSpPr>
        <p:spPr bwMode="auto">
          <a:xfrm>
            <a:off x="-188913" y="1033463"/>
            <a:ext cx="2152651"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2800" b="1">
                <a:latin typeface="Calibri (Headings)" charset="0"/>
              </a:rPr>
              <a:t>Tanzania</a:t>
            </a:r>
          </a:p>
          <a:p>
            <a:pPr algn="ctr" eaLnBrk="1" hangingPunct="1">
              <a:lnSpc>
                <a:spcPct val="100000"/>
              </a:lnSpc>
              <a:spcBef>
                <a:spcPct val="0"/>
              </a:spcBef>
              <a:buFontTx/>
              <a:buNone/>
            </a:pPr>
            <a:r>
              <a:rPr lang="en-US" altLang="en-US" sz="2800" b="1">
                <a:latin typeface="Calibri (Headings)" charset="0"/>
              </a:rPr>
              <a:t>75%</a:t>
            </a:r>
          </a:p>
        </p:txBody>
      </p:sp>
      <p:sp>
        <p:nvSpPr>
          <p:cNvPr id="174084" name="Text Box 34"/>
          <p:cNvSpPr txBox="1">
            <a:spLocks noChangeArrowheads="1"/>
          </p:cNvSpPr>
          <p:nvPr/>
        </p:nvSpPr>
        <p:spPr bwMode="auto">
          <a:xfrm>
            <a:off x="0" y="4856163"/>
            <a:ext cx="2198688" cy="10890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buFont typeface="Arial" panose="020B0604020202020204" pitchFamily="34" charset="0"/>
              <a:buNone/>
            </a:pPr>
            <a:r>
              <a:rPr lang="en-US" altLang="en-US" sz="1800" i="1"/>
              <a:t>Percent of children age 12-23 months with all basic vaccinations</a:t>
            </a:r>
          </a:p>
        </p:txBody>
      </p:sp>
      <p:grpSp>
        <p:nvGrpSpPr>
          <p:cNvPr id="174085" name="Group 4"/>
          <p:cNvGrpSpPr>
            <a:grpSpLocks noChangeAspect="1"/>
          </p:cNvGrpSpPr>
          <p:nvPr/>
        </p:nvGrpSpPr>
        <p:grpSpPr bwMode="auto">
          <a:xfrm>
            <a:off x="1514475" y="908050"/>
            <a:ext cx="6119813" cy="5953125"/>
            <a:chOff x="806" y="449"/>
            <a:chExt cx="3944" cy="3837"/>
          </a:xfrm>
        </p:grpSpPr>
        <p:sp>
          <p:nvSpPr>
            <p:cNvPr id="174127" name="Freeform 5"/>
            <p:cNvSpPr>
              <a:spLocks noEditPoints="1"/>
            </p:cNvSpPr>
            <p:nvPr/>
          </p:nvSpPr>
          <p:spPr bwMode="auto">
            <a:xfrm>
              <a:off x="3806" y="2180"/>
              <a:ext cx="753" cy="953"/>
            </a:xfrm>
            <a:custGeom>
              <a:avLst/>
              <a:gdLst>
                <a:gd name="T0" fmla="*/ 544 w 753"/>
                <a:gd name="T1" fmla="*/ 858 h 953"/>
                <a:gd name="T2" fmla="*/ 528 w 753"/>
                <a:gd name="T3" fmla="*/ 846 h 953"/>
                <a:gd name="T4" fmla="*/ 552 w 753"/>
                <a:gd name="T5" fmla="*/ 828 h 953"/>
                <a:gd name="T6" fmla="*/ 559 w 753"/>
                <a:gd name="T7" fmla="*/ 832 h 953"/>
                <a:gd name="T8" fmla="*/ 552 w 753"/>
                <a:gd name="T9" fmla="*/ 824 h 953"/>
                <a:gd name="T10" fmla="*/ 556 w 753"/>
                <a:gd name="T11" fmla="*/ 791 h 953"/>
                <a:gd name="T12" fmla="*/ 563 w 753"/>
                <a:gd name="T13" fmla="*/ 813 h 953"/>
                <a:gd name="T14" fmla="*/ 575 w 753"/>
                <a:gd name="T15" fmla="*/ 793 h 953"/>
                <a:gd name="T16" fmla="*/ 558 w 753"/>
                <a:gd name="T17" fmla="*/ 791 h 953"/>
                <a:gd name="T18" fmla="*/ 563 w 753"/>
                <a:gd name="T19" fmla="*/ 775 h 953"/>
                <a:gd name="T20" fmla="*/ 674 w 753"/>
                <a:gd name="T21" fmla="*/ 794 h 953"/>
                <a:gd name="T22" fmla="*/ 524 w 753"/>
                <a:gd name="T23" fmla="*/ 767 h 953"/>
                <a:gd name="T24" fmla="*/ 556 w 753"/>
                <a:gd name="T25" fmla="*/ 762 h 953"/>
                <a:gd name="T26" fmla="*/ 581 w 753"/>
                <a:gd name="T27" fmla="*/ 760 h 953"/>
                <a:gd name="T28" fmla="*/ 540 w 753"/>
                <a:gd name="T29" fmla="*/ 755 h 953"/>
                <a:gd name="T30" fmla="*/ 571 w 753"/>
                <a:gd name="T31" fmla="*/ 759 h 953"/>
                <a:gd name="T32" fmla="*/ 536 w 753"/>
                <a:gd name="T33" fmla="*/ 744 h 953"/>
                <a:gd name="T34" fmla="*/ 706 w 753"/>
                <a:gd name="T35" fmla="*/ 751 h 953"/>
                <a:gd name="T36" fmla="*/ 520 w 753"/>
                <a:gd name="T37" fmla="*/ 752 h 953"/>
                <a:gd name="T38" fmla="*/ 525 w 753"/>
                <a:gd name="T39" fmla="*/ 729 h 953"/>
                <a:gd name="T40" fmla="*/ 510 w 753"/>
                <a:gd name="T41" fmla="*/ 728 h 953"/>
                <a:gd name="T42" fmla="*/ 566 w 753"/>
                <a:gd name="T43" fmla="*/ 714 h 953"/>
                <a:gd name="T44" fmla="*/ 582 w 753"/>
                <a:gd name="T45" fmla="*/ 714 h 953"/>
                <a:gd name="T46" fmla="*/ 559 w 753"/>
                <a:gd name="T47" fmla="*/ 707 h 953"/>
                <a:gd name="T48" fmla="*/ 570 w 753"/>
                <a:gd name="T49" fmla="*/ 699 h 953"/>
                <a:gd name="T50" fmla="*/ 564 w 753"/>
                <a:gd name="T51" fmla="*/ 688 h 953"/>
                <a:gd name="T52" fmla="*/ 749 w 753"/>
                <a:gd name="T53" fmla="*/ 669 h 953"/>
                <a:gd name="T54" fmla="*/ 697 w 753"/>
                <a:gd name="T55" fmla="*/ 744 h 953"/>
                <a:gd name="T56" fmla="*/ 650 w 753"/>
                <a:gd name="T57" fmla="*/ 760 h 953"/>
                <a:gd name="T58" fmla="*/ 680 w 753"/>
                <a:gd name="T59" fmla="*/ 707 h 953"/>
                <a:gd name="T60" fmla="*/ 701 w 753"/>
                <a:gd name="T61" fmla="*/ 686 h 953"/>
                <a:gd name="T62" fmla="*/ 562 w 753"/>
                <a:gd name="T63" fmla="*/ 607 h 953"/>
                <a:gd name="T64" fmla="*/ 113 w 753"/>
                <a:gd name="T65" fmla="*/ 295 h 953"/>
                <a:gd name="T66" fmla="*/ 76 w 753"/>
                <a:gd name="T67" fmla="*/ 119 h 953"/>
                <a:gd name="T68" fmla="*/ 24 w 753"/>
                <a:gd name="T69" fmla="*/ 45 h 953"/>
                <a:gd name="T70" fmla="*/ 94 w 753"/>
                <a:gd name="T71" fmla="*/ 9 h 953"/>
                <a:gd name="T72" fmla="*/ 178 w 753"/>
                <a:gd name="T73" fmla="*/ 30 h 953"/>
                <a:gd name="T74" fmla="*/ 244 w 753"/>
                <a:gd name="T75" fmla="*/ 57 h 953"/>
                <a:gd name="T76" fmla="*/ 351 w 753"/>
                <a:gd name="T77" fmla="*/ 44 h 953"/>
                <a:gd name="T78" fmla="*/ 376 w 753"/>
                <a:gd name="T79" fmla="*/ 150 h 953"/>
                <a:gd name="T80" fmla="*/ 456 w 753"/>
                <a:gd name="T81" fmla="*/ 242 h 953"/>
                <a:gd name="T82" fmla="*/ 445 w 753"/>
                <a:gd name="T83" fmla="*/ 321 h 953"/>
                <a:gd name="T84" fmla="*/ 460 w 753"/>
                <a:gd name="T85" fmla="*/ 391 h 953"/>
                <a:gd name="T86" fmla="*/ 475 w 753"/>
                <a:gd name="T87" fmla="*/ 441 h 953"/>
                <a:gd name="T88" fmla="*/ 525 w 753"/>
                <a:gd name="T89" fmla="*/ 394 h 953"/>
                <a:gd name="T90" fmla="*/ 574 w 753"/>
                <a:gd name="T91" fmla="*/ 470 h 953"/>
                <a:gd name="T92" fmla="*/ 548 w 753"/>
                <a:gd name="T93" fmla="*/ 566 h 953"/>
                <a:gd name="T94" fmla="*/ 529 w 753"/>
                <a:gd name="T95" fmla="*/ 682 h 953"/>
                <a:gd name="T96" fmla="*/ 513 w 753"/>
                <a:gd name="T97" fmla="*/ 703 h 953"/>
                <a:gd name="T98" fmla="*/ 503 w 753"/>
                <a:gd name="T99" fmla="*/ 730 h 953"/>
                <a:gd name="T100" fmla="*/ 501 w 753"/>
                <a:gd name="T101" fmla="*/ 745 h 953"/>
                <a:gd name="T102" fmla="*/ 479 w 753"/>
                <a:gd name="T103" fmla="*/ 760 h 953"/>
                <a:gd name="T104" fmla="*/ 509 w 753"/>
                <a:gd name="T105" fmla="*/ 748 h 953"/>
                <a:gd name="T106" fmla="*/ 532 w 753"/>
                <a:gd name="T107" fmla="*/ 810 h 953"/>
                <a:gd name="T108" fmla="*/ 530 w 753"/>
                <a:gd name="T109" fmla="*/ 827 h 953"/>
                <a:gd name="T110" fmla="*/ 467 w 753"/>
                <a:gd name="T111" fmla="*/ 885 h 953"/>
                <a:gd name="T112" fmla="*/ 334 w 753"/>
                <a:gd name="T113" fmla="*/ 947 h 953"/>
                <a:gd name="T114" fmla="*/ 30 w 753"/>
                <a:gd name="T115" fmla="*/ 778 h 953"/>
                <a:gd name="T116" fmla="*/ 16 w 753"/>
                <a:gd name="T117" fmla="*/ 656 h 953"/>
                <a:gd name="T118" fmla="*/ 137 w 753"/>
                <a:gd name="T119" fmla="*/ 631 h 953"/>
                <a:gd name="T120" fmla="*/ 201 w 753"/>
                <a:gd name="T121" fmla="*/ 483 h 953"/>
                <a:gd name="T122" fmla="*/ 251 w 753"/>
                <a:gd name="T123" fmla="*/ 433 h 953"/>
                <a:gd name="T124" fmla="*/ 167 w 753"/>
                <a:gd name="T125" fmla="*/ 382 h 9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953">
                  <a:moveTo>
                    <a:pt x="545" y="874"/>
                  </a:moveTo>
                  <a:lnTo>
                    <a:pt x="547" y="874"/>
                  </a:lnTo>
                  <a:lnTo>
                    <a:pt x="545" y="874"/>
                  </a:lnTo>
                  <a:lnTo>
                    <a:pt x="545" y="876"/>
                  </a:lnTo>
                  <a:lnTo>
                    <a:pt x="544" y="876"/>
                  </a:lnTo>
                  <a:lnTo>
                    <a:pt x="544" y="874"/>
                  </a:lnTo>
                  <a:lnTo>
                    <a:pt x="545" y="874"/>
                  </a:lnTo>
                  <a:lnTo>
                    <a:pt x="545" y="873"/>
                  </a:lnTo>
                  <a:lnTo>
                    <a:pt x="545" y="874"/>
                  </a:lnTo>
                  <a:close/>
                  <a:moveTo>
                    <a:pt x="549" y="873"/>
                  </a:moveTo>
                  <a:lnTo>
                    <a:pt x="548" y="873"/>
                  </a:lnTo>
                  <a:lnTo>
                    <a:pt x="549" y="873"/>
                  </a:lnTo>
                  <a:close/>
                  <a:moveTo>
                    <a:pt x="544" y="874"/>
                  </a:moveTo>
                  <a:lnTo>
                    <a:pt x="543" y="874"/>
                  </a:lnTo>
                  <a:lnTo>
                    <a:pt x="543" y="873"/>
                  </a:lnTo>
                  <a:lnTo>
                    <a:pt x="544" y="873"/>
                  </a:lnTo>
                  <a:lnTo>
                    <a:pt x="544" y="874"/>
                  </a:lnTo>
                  <a:close/>
                  <a:moveTo>
                    <a:pt x="544" y="874"/>
                  </a:moveTo>
                  <a:lnTo>
                    <a:pt x="544" y="873"/>
                  </a:lnTo>
                  <a:lnTo>
                    <a:pt x="544" y="874"/>
                  </a:lnTo>
                  <a:close/>
                  <a:moveTo>
                    <a:pt x="552" y="866"/>
                  </a:moveTo>
                  <a:lnTo>
                    <a:pt x="552" y="867"/>
                  </a:lnTo>
                  <a:lnTo>
                    <a:pt x="554" y="867"/>
                  </a:lnTo>
                  <a:lnTo>
                    <a:pt x="552" y="867"/>
                  </a:lnTo>
                  <a:lnTo>
                    <a:pt x="552" y="869"/>
                  </a:lnTo>
                  <a:lnTo>
                    <a:pt x="551" y="869"/>
                  </a:lnTo>
                  <a:lnTo>
                    <a:pt x="551" y="867"/>
                  </a:lnTo>
                  <a:lnTo>
                    <a:pt x="551" y="869"/>
                  </a:lnTo>
                  <a:lnTo>
                    <a:pt x="551" y="867"/>
                  </a:lnTo>
                  <a:lnTo>
                    <a:pt x="552" y="867"/>
                  </a:lnTo>
                  <a:lnTo>
                    <a:pt x="552" y="866"/>
                  </a:lnTo>
                  <a:lnTo>
                    <a:pt x="551" y="866"/>
                  </a:lnTo>
                  <a:lnTo>
                    <a:pt x="552" y="866"/>
                  </a:lnTo>
                  <a:close/>
                  <a:moveTo>
                    <a:pt x="549" y="866"/>
                  </a:moveTo>
                  <a:lnTo>
                    <a:pt x="551" y="866"/>
                  </a:lnTo>
                  <a:lnTo>
                    <a:pt x="551" y="867"/>
                  </a:lnTo>
                  <a:lnTo>
                    <a:pt x="549" y="867"/>
                  </a:lnTo>
                  <a:lnTo>
                    <a:pt x="548" y="867"/>
                  </a:lnTo>
                  <a:lnTo>
                    <a:pt x="549" y="867"/>
                  </a:lnTo>
                  <a:lnTo>
                    <a:pt x="549" y="866"/>
                  </a:lnTo>
                  <a:lnTo>
                    <a:pt x="549" y="867"/>
                  </a:lnTo>
                  <a:lnTo>
                    <a:pt x="549" y="866"/>
                  </a:lnTo>
                  <a:lnTo>
                    <a:pt x="549" y="865"/>
                  </a:lnTo>
                  <a:lnTo>
                    <a:pt x="549" y="866"/>
                  </a:lnTo>
                  <a:close/>
                  <a:moveTo>
                    <a:pt x="549" y="859"/>
                  </a:moveTo>
                  <a:lnTo>
                    <a:pt x="548" y="859"/>
                  </a:lnTo>
                  <a:lnTo>
                    <a:pt x="548" y="858"/>
                  </a:lnTo>
                  <a:lnTo>
                    <a:pt x="549" y="858"/>
                  </a:lnTo>
                  <a:lnTo>
                    <a:pt x="549" y="859"/>
                  </a:lnTo>
                  <a:close/>
                  <a:moveTo>
                    <a:pt x="537" y="858"/>
                  </a:moveTo>
                  <a:lnTo>
                    <a:pt x="535" y="858"/>
                  </a:lnTo>
                  <a:lnTo>
                    <a:pt x="536" y="858"/>
                  </a:lnTo>
                  <a:lnTo>
                    <a:pt x="537" y="858"/>
                  </a:lnTo>
                  <a:close/>
                  <a:moveTo>
                    <a:pt x="530" y="855"/>
                  </a:moveTo>
                  <a:lnTo>
                    <a:pt x="530" y="857"/>
                  </a:lnTo>
                  <a:lnTo>
                    <a:pt x="530" y="855"/>
                  </a:lnTo>
                  <a:lnTo>
                    <a:pt x="530" y="857"/>
                  </a:lnTo>
                  <a:lnTo>
                    <a:pt x="530" y="858"/>
                  </a:lnTo>
                  <a:lnTo>
                    <a:pt x="529" y="858"/>
                  </a:lnTo>
                  <a:lnTo>
                    <a:pt x="529" y="857"/>
                  </a:lnTo>
                  <a:lnTo>
                    <a:pt x="529" y="855"/>
                  </a:lnTo>
                  <a:lnTo>
                    <a:pt x="530" y="855"/>
                  </a:lnTo>
                  <a:close/>
                  <a:moveTo>
                    <a:pt x="533" y="855"/>
                  </a:moveTo>
                  <a:lnTo>
                    <a:pt x="535" y="855"/>
                  </a:lnTo>
                  <a:lnTo>
                    <a:pt x="535" y="857"/>
                  </a:lnTo>
                  <a:lnTo>
                    <a:pt x="535" y="855"/>
                  </a:lnTo>
                  <a:lnTo>
                    <a:pt x="533" y="857"/>
                  </a:lnTo>
                  <a:lnTo>
                    <a:pt x="533" y="855"/>
                  </a:lnTo>
                  <a:lnTo>
                    <a:pt x="533" y="857"/>
                  </a:lnTo>
                  <a:lnTo>
                    <a:pt x="533" y="855"/>
                  </a:lnTo>
                  <a:close/>
                  <a:moveTo>
                    <a:pt x="552" y="855"/>
                  </a:moveTo>
                  <a:lnTo>
                    <a:pt x="551" y="855"/>
                  </a:lnTo>
                  <a:lnTo>
                    <a:pt x="551" y="857"/>
                  </a:lnTo>
                  <a:lnTo>
                    <a:pt x="551" y="855"/>
                  </a:lnTo>
                  <a:lnTo>
                    <a:pt x="549" y="857"/>
                  </a:lnTo>
                  <a:lnTo>
                    <a:pt x="549" y="858"/>
                  </a:lnTo>
                  <a:lnTo>
                    <a:pt x="549" y="857"/>
                  </a:lnTo>
                  <a:lnTo>
                    <a:pt x="548" y="857"/>
                  </a:lnTo>
                  <a:lnTo>
                    <a:pt x="549" y="857"/>
                  </a:lnTo>
                  <a:lnTo>
                    <a:pt x="549" y="855"/>
                  </a:lnTo>
                  <a:lnTo>
                    <a:pt x="551" y="855"/>
                  </a:lnTo>
                  <a:lnTo>
                    <a:pt x="552" y="855"/>
                  </a:lnTo>
                  <a:lnTo>
                    <a:pt x="552" y="854"/>
                  </a:lnTo>
                  <a:lnTo>
                    <a:pt x="552" y="855"/>
                  </a:lnTo>
                  <a:close/>
                  <a:moveTo>
                    <a:pt x="528" y="854"/>
                  </a:moveTo>
                  <a:lnTo>
                    <a:pt x="526" y="854"/>
                  </a:lnTo>
                  <a:lnTo>
                    <a:pt x="526" y="855"/>
                  </a:lnTo>
                  <a:lnTo>
                    <a:pt x="528" y="855"/>
                  </a:lnTo>
                  <a:lnTo>
                    <a:pt x="526" y="855"/>
                  </a:lnTo>
                  <a:lnTo>
                    <a:pt x="528" y="855"/>
                  </a:lnTo>
                  <a:lnTo>
                    <a:pt x="526" y="855"/>
                  </a:lnTo>
                  <a:lnTo>
                    <a:pt x="528" y="855"/>
                  </a:lnTo>
                  <a:lnTo>
                    <a:pt x="528" y="857"/>
                  </a:lnTo>
                  <a:lnTo>
                    <a:pt x="528" y="858"/>
                  </a:lnTo>
                  <a:lnTo>
                    <a:pt x="526" y="858"/>
                  </a:lnTo>
                  <a:lnTo>
                    <a:pt x="528" y="858"/>
                  </a:lnTo>
                  <a:lnTo>
                    <a:pt x="526" y="858"/>
                  </a:lnTo>
                  <a:lnTo>
                    <a:pt x="526" y="857"/>
                  </a:lnTo>
                  <a:lnTo>
                    <a:pt x="526" y="855"/>
                  </a:lnTo>
                  <a:lnTo>
                    <a:pt x="526" y="854"/>
                  </a:lnTo>
                  <a:lnTo>
                    <a:pt x="528" y="854"/>
                  </a:lnTo>
                  <a:close/>
                  <a:moveTo>
                    <a:pt x="537" y="853"/>
                  </a:moveTo>
                  <a:lnTo>
                    <a:pt x="536" y="854"/>
                  </a:lnTo>
                  <a:lnTo>
                    <a:pt x="535" y="854"/>
                  </a:lnTo>
                  <a:lnTo>
                    <a:pt x="535" y="853"/>
                  </a:lnTo>
                  <a:lnTo>
                    <a:pt x="536" y="853"/>
                  </a:lnTo>
                  <a:lnTo>
                    <a:pt x="537" y="853"/>
                  </a:lnTo>
                  <a:close/>
                  <a:moveTo>
                    <a:pt x="547" y="853"/>
                  </a:moveTo>
                  <a:lnTo>
                    <a:pt x="547" y="854"/>
                  </a:lnTo>
                  <a:lnTo>
                    <a:pt x="547" y="855"/>
                  </a:lnTo>
                  <a:lnTo>
                    <a:pt x="545" y="855"/>
                  </a:lnTo>
                  <a:lnTo>
                    <a:pt x="545" y="854"/>
                  </a:lnTo>
                  <a:lnTo>
                    <a:pt x="545" y="855"/>
                  </a:lnTo>
                  <a:lnTo>
                    <a:pt x="545" y="857"/>
                  </a:lnTo>
                  <a:lnTo>
                    <a:pt x="547" y="857"/>
                  </a:lnTo>
                  <a:lnTo>
                    <a:pt x="545" y="857"/>
                  </a:lnTo>
                  <a:lnTo>
                    <a:pt x="545" y="858"/>
                  </a:lnTo>
                  <a:lnTo>
                    <a:pt x="547" y="858"/>
                  </a:lnTo>
                  <a:lnTo>
                    <a:pt x="545" y="858"/>
                  </a:lnTo>
                  <a:lnTo>
                    <a:pt x="547" y="858"/>
                  </a:lnTo>
                  <a:lnTo>
                    <a:pt x="544" y="858"/>
                  </a:lnTo>
                  <a:lnTo>
                    <a:pt x="544" y="857"/>
                  </a:lnTo>
                  <a:lnTo>
                    <a:pt x="544" y="858"/>
                  </a:lnTo>
                  <a:lnTo>
                    <a:pt x="543" y="858"/>
                  </a:lnTo>
                  <a:lnTo>
                    <a:pt x="543" y="857"/>
                  </a:lnTo>
                  <a:lnTo>
                    <a:pt x="544" y="857"/>
                  </a:lnTo>
                  <a:lnTo>
                    <a:pt x="544" y="855"/>
                  </a:lnTo>
                  <a:lnTo>
                    <a:pt x="544" y="854"/>
                  </a:lnTo>
                  <a:lnTo>
                    <a:pt x="544" y="853"/>
                  </a:lnTo>
                  <a:lnTo>
                    <a:pt x="545" y="853"/>
                  </a:lnTo>
                  <a:lnTo>
                    <a:pt x="545" y="854"/>
                  </a:lnTo>
                  <a:lnTo>
                    <a:pt x="545" y="853"/>
                  </a:lnTo>
                  <a:lnTo>
                    <a:pt x="547" y="853"/>
                  </a:lnTo>
                  <a:lnTo>
                    <a:pt x="547" y="851"/>
                  </a:lnTo>
                  <a:lnTo>
                    <a:pt x="547" y="853"/>
                  </a:lnTo>
                  <a:close/>
                  <a:moveTo>
                    <a:pt x="536" y="850"/>
                  </a:moveTo>
                  <a:lnTo>
                    <a:pt x="537" y="850"/>
                  </a:lnTo>
                  <a:lnTo>
                    <a:pt x="537" y="851"/>
                  </a:lnTo>
                  <a:lnTo>
                    <a:pt x="536" y="851"/>
                  </a:lnTo>
                  <a:lnTo>
                    <a:pt x="536" y="850"/>
                  </a:lnTo>
                  <a:close/>
                  <a:moveTo>
                    <a:pt x="549" y="851"/>
                  </a:moveTo>
                  <a:lnTo>
                    <a:pt x="549" y="853"/>
                  </a:lnTo>
                  <a:lnTo>
                    <a:pt x="549" y="854"/>
                  </a:lnTo>
                  <a:lnTo>
                    <a:pt x="549" y="853"/>
                  </a:lnTo>
                  <a:lnTo>
                    <a:pt x="551" y="853"/>
                  </a:lnTo>
                  <a:lnTo>
                    <a:pt x="551" y="851"/>
                  </a:lnTo>
                  <a:lnTo>
                    <a:pt x="551" y="853"/>
                  </a:lnTo>
                  <a:lnTo>
                    <a:pt x="549" y="853"/>
                  </a:lnTo>
                  <a:lnTo>
                    <a:pt x="551" y="853"/>
                  </a:lnTo>
                  <a:lnTo>
                    <a:pt x="551" y="854"/>
                  </a:lnTo>
                  <a:lnTo>
                    <a:pt x="549" y="854"/>
                  </a:lnTo>
                  <a:lnTo>
                    <a:pt x="549" y="855"/>
                  </a:lnTo>
                  <a:lnTo>
                    <a:pt x="548" y="855"/>
                  </a:lnTo>
                  <a:lnTo>
                    <a:pt x="549" y="855"/>
                  </a:lnTo>
                  <a:lnTo>
                    <a:pt x="549" y="857"/>
                  </a:lnTo>
                  <a:lnTo>
                    <a:pt x="548" y="857"/>
                  </a:lnTo>
                  <a:lnTo>
                    <a:pt x="548" y="858"/>
                  </a:lnTo>
                  <a:lnTo>
                    <a:pt x="548" y="857"/>
                  </a:lnTo>
                  <a:lnTo>
                    <a:pt x="548" y="855"/>
                  </a:lnTo>
                  <a:lnTo>
                    <a:pt x="547" y="855"/>
                  </a:lnTo>
                  <a:lnTo>
                    <a:pt x="548" y="854"/>
                  </a:lnTo>
                  <a:lnTo>
                    <a:pt x="548" y="853"/>
                  </a:lnTo>
                  <a:lnTo>
                    <a:pt x="548" y="851"/>
                  </a:lnTo>
                  <a:lnTo>
                    <a:pt x="549" y="851"/>
                  </a:lnTo>
                  <a:lnTo>
                    <a:pt x="549" y="850"/>
                  </a:lnTo>
                  <a:lnTo>
                    <a:pt x="548" y="850"/>
                  </a:lnTo>
                  <a:lnTo>
                    <a:pt x="548" y="848"/>
                  </a:lnTo>
                  <a:lnTo>
                    <a:pt x="549" y="848"/>
                  </a:lnTo>
                  <a:lnTo>
                    <a:pt x="549" y="850"/>
                  </a:lnTo>
                  <a:lnTo>
                    <a:pt x="549" y="851"/>
                  </a:lnTo>
                  <a:close/>
                  <a:moveTo>
                    <a:pt x="552" y="854"/>
                  </a:moveTo>
                  <a:lnTo>
                    <a:pt x="552" y="853"/>
                  </a:lnTo>
                  <a:lnTo>
                    <a:pt x="552" y="851"/>
                  </a:lnTo>
                  <a:lnTo>
                    <a:pt x="552" y="850"/>
                  </a:lnTo>
                  <a:lnTo>
                    <a:pt x="552" y="848"/>
                  </a:lnTo>
                  <a:lnTo>
                    <a:pt x="551" y="848"/>
                  </a:lnTo>
                  <a:lnTo>
                    <a:pt x="551" y="847"/>
                  </a:lnTo>
                  <a:lnTo>
                    <a:pt x="552" y="847"/>
                  </a:lnTo>
                  <a:lnTo>
                    <a:pt x="552" y="848"/>
                  </a:lnTo>
                  <a:lnTo>
                    <a:pt x="552" y="850"/>
                  </a:lnTo>
                  <a:lnTo>
                    <a:pt x="552" y="851"/>
                  </a:lnTo>
                  <a:lnTo>
                    <a:pt x="552" y="853"/>
                  </a:lnTo>
                  <a:lnTo>
                    <a:pt x="552" y="854"/>
                  </a:lnTo>
                  <a:close/>
                  <a:moveTo>
                    <a:pt x="522" y="847"/>
                  </a:moveTo>
                  <a:lnTo>
                    <a:pt x="522" y="848"/>
                  </a:lnTo>
                  <a:lnTo>
                    <a:pt x="521" y="848"/>
                  </a:lnTo>
                  <a:lnTo>
                    <a:pt x="522" y="848"/>
                  </a:lnTo>
                  <a:lnTo>
                    <a:pt x="522" y="847"/>
                  </a:lnTo>
                  <a:close/>
                  <a:moveTo>
                    <a:pt x="541" y="848"/>
                  </a:moveTo>
                  <a:lnTo>
                    <a:pt x="540" y="848"/>
                  </a:lnTo>
                  <a:lnTo>
                    <a:pt x="540" y="847"/>
                  </a:lnTo>
                  <a:lnTo>
                    <a:pt x="541" y="847"/>
                  </a:lnTo>
                  <a:lnTo>
                    <a:pt x="541" y="848"/>
                  </a:lnTo>
                  <a:close/>
                  <a:moveTo>
                    <a:pt x="530" y="848"/>
                  </a:moveTo>
                  <a:lnTo>
                    <a:pt x="530" y="847"/>
                  </a:lnTo>
                  <a:lnTo>
                    <a:pt x="532" y="847"/>
                  </a:lnTo>
                  <a:lnTo>
                    <a:pt x="532" y="848"/>
                  </a:lnTo>
                  <a:lnTo>
                    <a:pt x="530" y="848"/>
                  </a:lnTo>
                  <a:lnTo>
                    <a:pt x="532" y="848"/>
                  </a:lnTo>
                  <a:lnTo>
                    <a:pt x="530" y="848"/>
                  </a:lnTo>
                  <a:close/>
                  <a:moveTo>
                    <a:pt x="556" y="847"/>
                  </a:moveTo>
                  <a:lnTo>
                    <a:pt x="555" y="847"/>
                  </a:lnTo>
                  <a:lnTo>
                    <a:pt x="556" y="847"/>
                  </a:lnTo>
                  <a:close/>
                  <a:moveTo>
                    <a:pt x="543" y="847"/>
                  </a:moveTo>
                  <a:lnTo>
                    <a:pt x="541" y="847"/>
                  </a:lnTo>
                  <a:lnTo>
                    <a:pt x="543" y="847"/>
                  </a:lnTo>
                  <a:lnTo>
                    <a:pt x="543" y="846"/>
                  </a:lnTo>
                  <a:lnTo>
                    <a:pt x="543" y="847"/>
                  </a:lnTo>
                  <a:close/>
                  <a:moveTo>
                    <a:pt x="521" y="847"/>
                  </a:moveTo>
                  <a:lnTo>
                    <a:pt x="521" y="846"/>
                  </a:lnTo>
                  <a:lnTo>
                    <a:pt x="521" y="847"/>
                  </a:lnTo>
                  <a:close/>
                  <a:moveTo>
                    <a:pt x="537" y="847"/>
                  </a:moveTo>
                  <a:lnTo>
                    <a:pt x="536" y="847"/>
                  </a:lnTo>
                  <a:lnTo>
                    <a:pt x="536" y="846"/>
                  </a:lnTo>
                  <a:lnTo>
                    <a:pt x="536" y="847"/>
                  </a:lnTo>
                  <a:lnTo>
                    <a:pt x="537" y="847"/>
                  </a:lnTo>
                  <a:close/>
                  <a:moveTo>
                    <a:pt x="532" y="846"/>
                  </a:moveTo>
                  <a:lnTo>
                    <a:pt x="533" y="846"/>
                  </a:lnTo>
                  <a:lnTo>
                    <a:pt x="535" y="846"/>
                  </a:lnTo>
                  <a:lnTo>
                    <a:pt x="535" y="847"/>
                  </a:lnTo>
                  <a:lnTo>
                    <a:pt x="533" y="847"/>
                  </a:lnTo>
                  <a:lnTo>
                    <a:pt x="533" y="846"/>
                  </a:lnTo>
                  <a:lnTo>
                    <a:pt x="532" y="846"/>
                  </a:lnTo>
                  <a:close/>
                  <a:moveTo>
                    <a:pt x="552" y="843"/>
                  </a:moveTo>
                  <a:lnTo>
                    <a:pt x="552" y="844"/>
                  </a:lnTo>
                  <a:lnTo>
                    <a:pt x="554" y="844"/>
                  </a:lnTo>
                  <a:lnTo>
                    <a:pt x="552" y="844"/>
                  </a:lnTo>
                  <a:lnTo>
                    <a:pt x="552" y="843"/>
                  </a:lnTo>
                  <a:close/>
                  <a:moveTo>
                    <a:pt x="547" y="843"/>
                  </a:moveTo>
                  <a:lnTo>
                    <a:pt x="547" y="844"/>
                  </a:lnTo>
                  <a:lnTo>
                    <a:pt x="547" y="846"/>
                  </a:lnTo>
                  <a:lnTo>
                    <a:pt x="547" y="847"/>
                  </a:lnTo>
                  <a:lnTo>
                    <a:pt x="545" y="847"/>
                  </a:lnTo>
                  <a:lnTo>
                    <a:pt x="545" y="848"/>
                  </a:lnTo>
                  <a:lnTo>
                    <a:pt x="545" y="847"/>
                  </a:lnTo>
                  <a:lnTo>
                    <a:pt x="545" y="846"/>
                  </a:lnTo>
                  <a:lnTo>
                    <a:pt x="545" y="844"/>
                  </a:lnTo>
                  <a:lnTo>
                    <a:pt x="545" y="843"/>
                  </a:lnTo>
                  <a:lnTo>
                    <a:pt x="547" y="843"/>
                  </a:lnTo>
                  <a:close/>
                  <a:moveTo>
                    <a:pt x="535" y="843"/>
                  </a:moveTo>
                  <a:lnTo>
                    <a:pt x="533" y="843"/>
                  </a:lnTo>
                  <a:lnTo>
                    <a:pt x="535" y="843"/>
                  </a:lnTo>
                  <a:close/>
                  <a:moveTo>
                    <a:pt x="526" y="843"/>
                  </a:moveTo>
                  <a:lnTo>
                    <a:pt x="528" y="843"/>
                  </a:lnTo>
                  <a:lnTo>
                    <a:pt x="528" y="844"/>
                  </a:lnTo>
                  <a:lnTo>
                    <a:pt x="528" y="846"/>
                  </a:lnTo>
                  <a:lnTo>
                    <a:pt x="526" y="846"/>
                  </a:lnTo>
                  <a:lnTo>
                    <a:pt x="528" y="846"/>
                  </a:lnTo>
                  <a:lnTo>
                    <a:pt x="526" y="846"/>
                  </a:lnTo>
                  <a:lnTo>
                    <a:pt x="526" y="847"/>
                  </a:lnTo>
                  <a:lnTo>
                    <a:pt x="528" y="848"/>
                  </a:lnTo>
                  <a:lnTo>
                    <a:pt x="526" y="850"/>
                  </a:lnTo>
                  <a:lnTo>
                    <a:pt x="526" y="851"/>
                  </a:lnTo>
                  <a:lnTo>
                    <a:pt x="525" y="851"/>
                  </a:lnTo>
                  <a:lnTo>
                    <a:pt x="525" y="850"/>
                  </a:lnTo>
                  <a:lnTo>
                    <a:pt x="524" y="850"/>
                  </a:lnTo>
                  <a:lnTo>
                    <a:pt x="524" y="848"/>
                  </a:lnTo>
                  <a:lnTo>
                    <a:pt x="524" y="847"/>
                  </a:lnTo>
                  <a:lnTo>
                    <a:pt x="524" y="846"/>
                  </a:lnTo>
                  <a:lnTo>
                    <a:pt x="522" y="846"/>
                  </a:lnTo>
                  <a:lnTo>
                    <a:pt x="522" y="844"/>
                  </a:lnTo>
                  <a:lnTo>
                    <a:pt x="522" y="846"/>
                  </a:lnTo>
                  <a:lnTo>
                    <a:pt x="522" y="844"/>
                  </a:lnTo>
                  <a:lnTo>
                    <a:pt x="524" y="844"/>
                  </a:lnTo>
                  <a:lnTo>
                    <a:pt x="524" y="843"/>
                  </a:lnTo>
                  <a:lnTo>
                    <a:pt x="525" y="843"/>
                  </a:lnTo>
                  <a:lnTo>
                    <a:pt x="524" y="843"/>
                  </a:lnTo>
                  <a:lnTo>
                    <a:pt x="524" y="842"/>
                  </a:lnTo>
                  <a:lnTo>
                    <a:pt x="525" y="842"/>
                  </a:lnTo>
                  <a:lnTo>
                    <a:pt x="526" y="842"/>
                  </a:lnTo>
                  <a:lnTo>
                    <a:pt x="526" y="843"/>
                  </a:lnTo>
                  <a:close/>
                  <a:moveTo>
                    <a:pt x="541" y="842"/>
                  </a:moveTo>
                  <a:lnTo>
                    <a:pt x="541" y="843"/>
                  </a:lnTo>
                  <a:lnTo>
                    <a:pt x="541" y="842"/>
                  </a:lnTo>
                  <a:close/>
                  <a:moveTo>
                    <a:pt x="545" y="835"/>
                  </a:moveTo>
                  <a:lnTo>
                    <a:pt x="545" y="836"/>
                  </a:lnTo>
                  <a:lnTo>
                    <a:pt x="544" y="836"/>
                  </a:lnTo>
                  <a:lnTo>
                    <a:pt x="544" y="838"/>
                  </a:lnTo>
                  <a:lnTo>
                    <a:pt x="544" y="839"/>
                  </a:lnTo>
                  <a:lnTo>
                    <a:pt x="543" y="839"/>
                  </a:lnTo>
                  <a:lnTo>
                    <a:pt x="543" y="838"/>
                  </a:lnTo>
                  <a:lnTo>
                    <a:pt x="544" y="838"/>
                  </a:lnTo>
                  <a:lnTo>
                    <a:pt x="544" y="836"/>
                  </a:lnTo>
                  <a:lnTo>
                    <a:pt x="544" y="838"/>
                  </a:lnTo>
                  <a:lnTo>
                    <a:pt x="544" y="836"/>
                  </a:lnTo>
                  <a:lnTo>
                    <a:pt x="544" y="835"/>
                  </a:lnTo>
                  <a:lnTo>
                    <a:pt x="544" y="836"/>
                  </a:lnTo>
                  <a:lnTo>
                    <a:pt x="544" y="835"/>
                  </a:lnTo>
                  <a:lnTo>
                    <a:pt x="545" y="835"/>
                  </a:lnTo>
                  <a:close/>
                  <a:moveTo>
                    <a:pt x="552" y="835"/>
                  </a:moveTo>
                  <a:lnTo>
                    <a:pt x="552" y="836"/>
                  </a:lnTo>
                  <a:lnTo>
                    <a:pt x="552" y="838"/>
                  </a:lnTo>
                  <a:lnTo>
                    <a:pt x="551" y="838"/>
                  </a:lnTo>
                  <a:lnTo>
                    <a:pt x="551" y="839"/>
                  </a:lnTo>
                  <a:lnTo>
                    <a:pt x="549" y="839"/>
                  </a:lnTo>
                  <a:lnTo>
                    <a:pt x="548" y="839"/>
                  </a:lnTo>
                  <a:lnTo>
                    <a:pt x="548" y="838"/>
                  </a:lnTo>
                  <a:lnTo>
                    <a:pt x="547" y="838"/>
                  </a:lnTo>
                  <a:lnTo>
                    <a:pt x="548" y="838"/>
                  </a:lnTo>
                  <a:lnTo>
                    <a:pt x="548" y="836"/>
                  </a:lnTo>
                  <a:lnTo>
                    <a:pt x="548" y="838"/>
                  </a:lnTo>
                  <a:lnTo>
                    <a:pt x="549" y="838"/>
                  </a:lnTo>
                  <a:lnTo>
                    <a:pt x="549" y="836"/>
                  </a:lnTo>
                  <a:lnTo>
                    <a:pt x="549" y="835"/>
                  </a:lnTo>
                  <a:lnTo>
                    <a:pt x="551" y="835"/>
                  </a:lnTo>
                  <a:lnTo>
                    <a:pt x="551" y="836"/>
                  </a:lnTo>
                  <a:lnTo>
                    <a:pt x="551" y="835"/>
                  </a:lnTo>
                  <a:lnTo>
                    <a:pt x="552" y="835"/>
                  </a:lnTo>
                  <a:close/>
                  <a:moveTo>
                    <a:pt x="547" y="832"/>
                  </a:moveTo>
                  <a:lnTo>
                    <a:pt x="547" y="834"/>
                  </a:lnTo>
                  <a:lnTo>
                    <a:pt x="547" y="835"/>
                  </a:lnTo>
                  <a:lnTo>
                    <a:pt x="545" y="835"/>
                  </a:lnTo>
                  <a:lnTo>
                    <a:pt x="545" y="834"/>
                  </a:lnTo>
                  <a:lnTo>
                    <a:pt x="547" y="834"/>
                  </a:lnTo>
                  <a:lnTo>
                    <a:pt x="547" y="832"/>
                  </a:lnTo>
                  <a:close/>
                  <a:moveTo>
                    <a:pt x="540" y="832"/>
                  </a:moveTo>
                  <a:lnTo>
                    <a:pt x="541" y="832"/>
                  </a:lnTo>
                  <a:lnTo>
                    <a:pt x="541" y="834"/>
                  </a:lnTo>
                  <a:lnTo>
                    <a:pt x="541" y="835"/>
                  </a:lnTo>
                  <a:lnTo>
                    <a:pt x="541" y="836"/>
                  </a:lnTo>
                  <a:lnTo>
                    <a:pt x="540" y="836"/>
                  </a:lnTo>
                  <a:lnTo>
                    <a:pt x="540" y="838"/>
                  </a:lnTo>
                  <a:lnTo>
                    <a:pt x="539" y="838"/>
                  </a:lnTo>
                  <a:lnTo>
                    <a:pt x="539" y="839"/>
                  </a:lnTo>
                  <a:lnTo>
                    <a:pt x="537" y="839"/>
                  </a:lnTo>
                  <a:lnTo>
                    <a:pt x="537" y="840"/>
                  </a:lnTo>
                  <a:lnTo>
                    <a:pt x="537" y="839"/>
                  </a:lnTo>
                  <a:lnTo>
                    <a:pt x="537" y="838"/>
                  </a:lnTo>
                  <a:lnTo>
                    <a:pt x="537" y="836"/>
                  </a:lnTo>
                  <a:lnTo>
                    <a:pt x="539" y="836"/>
                  </a:lnTo>
                  <a:lnTo>
                    <a:pt x="539" y="835"/>
                  </a:lnTo>
                  <a:lnTo>
                    <a:pt x="539" y="834"/>
                  </a:lnTo>
                  <a:lnTo>
                    <a:pt x="539" y="832"/>
                  </a:lnTo>
                  <a:lnTo>
                    <a:pt x="540" y="832"/>
                  </a:lnTo>
                  <a:close/>
                  <a:moveTo>
                    <a:pt x="555" y="832"/>
                  </a:moveTo>
                  <a:lnTo>
                    <a:pt x="555" y="834"/>
                  </a:lnTo>
                  <a:lnTo>
                    <a:pt x="554" y="834"/>
                  </a:lnTo>
                  <a:lnTo>
                    <a:pt x="554" y="832"/>
                  </a:lnTo>
                  <a:lnTo>
                    <a:pt x="555" y="832"/>
                  </a:lnTo>
                  <a:close/>
                  <a:moveTo>
                    <a:pt x="551" y="832"/>
                  </a:moveTo>
                  <a:lnTo>
                    <a:pt x="549" y="832"/>
                  </a:lnTo>
                  <a:lnTo>
                    <a:pt x="549" y="834"/>
                  </a:lnTo>
                  <a:lnTo>
                    <a:pt x="549" y="832"/>
                  </a:lnTo>
                  <a:lnTo>
                    <a:pt x="549" y="831"/>
                  </a:lnTo>
                  <a:lnTo>
                    <a:pt x="549" y="832"/>
                  </a:lnTo>
                  <a:lnTo>
                    <a:pt x="551" y="832"/>
                  </a:lnTo>
                  <a:close/>
                  <a:moveTo>
                    <a:pt x="551" y="829"/>
                  </a:moveTo>
                  <a:lnTo>
                    <a:pt x="549" y="829"/>
                  </a:lnTo>
                  <a:lnTo>
                    <a:pt x="551" y="829"/>
                  </a:lnTo>
                  <a:lnTo>
                    <a:pt x="549" y="829"/>
                  </a:lnTo>
                  <a:lnTo>
                    <a:pt x="551" y="829"/>
                  </a:lnTo>
                  <a:close/>
                  <a:moveTo>
                    <a:pt x="554" y="829"/>
                  </a:moveTo>
                  <a:lnTo>
                    <a:pt x="554" y="831"/>
                  </a:lnTo>
                  <a:lnTo>
                    <a:pt x="552" y="831"/>
                  </a:lnTo>
                  <a:lnTo>
                    <a:pt x="552" y="829"/>
                  </a:lnTo>
                  <a:lnTo>
                    <a:pt x="554" y="829"/>
                  </a:lnTo>
                  <a:lnTo>
                    <a:pt x="555" y="829"/>
                  </a:lnTo>
                  <a:lnTo>
                    <a:pt x="554" y="829"/>
                  </a:lnTo>
                  <a:close/>
                  <a:moveTo>
                    <a:pt x="558" y="828"/>
                  </a:moveTo>
                  <a:lnTo>
                    <a:pt x="558" y="829"/>
                  </a:lnTo>
                  <a:lnTo>
                    <a:pt x="556" y="829"/>
                  </a:lnTo>
                  <a:lnTo>
                    <a:pt x="558" y="829"/>
                  </a:lnTo>
                  <a:lnTo>
                    <a:pt x="558" y="828"/>
                  </a:lnTo>
                  <a:close/>
                  <a:moveTo>
                    <a:pt x="549" y="829"/>
                  </a:moveTo>
                  <a:lnTo>
                    <a:pt x="548" y="829"/>
                  </a:lnTo>
                  <a:lnTo>
                    <a:pt x="548" y="828"/>
                  </a:lnTo>
                  <a:lnTo>
                    <a:pt x="549" y="828"/>
                  </a:lnTo>
                  <a:lnTo>
                    <a:pt x="549" y="829"/>
                  </a:lnTo>
                  <a:close/>
                  <a:moveTo>
                    <a:pt x="552" y="828"/>
                  </a:moveTo>
                  <a:lnTo>
                    <a:pt x="552" y="829"/>
                  </a:lnTo>
                  <a:lnTo>
                    <a:pt x="551" y="829"/>
                  </a:lnTo>
                  <a:lnTo>
                    <a:pt x="551" y="828"/>
                  </a:lnTo>
                  <a:lnTo>
                    <a:pt x="552" y="828"/>
                  </a:lnTo>
                  <a:close/>
                  <a:moveTo>
                    <a:pt x="558" y="827"/>
                  </a:moveTo>
                  <a:lnTo>
                    <a:pt x="558" y="828"/>
                  </a:lnTo>
                  <a:lnTo>
                    <a:pt x="556" y="828"/>
                  </a:lnTo>
                  <a:lnTo>
                    <a:pt x="555" y="828"/>
                  </a:lnTo>
                  <a:lnTo>
                    <a:pt x="556" y="828"/>
                  </a:lnTo>
                  <a:lnTo>
                    <a:pt x="556" y="827"/>
                  </a:lnTo>
                  <a:lnTo>
                    <a:pt x="558" y="827"/>
                  </a:lnTo>
                  <a:close/>
                  <a:moveTo>
                    <a:pt x="549" y="828"/>
                  </a:moveTo>
                  <a:lnTo>
                    <a:pt x="549" y="827"/>
                  </a:lnTo>
                  <a:lnTo>
                    <a:pt x="551" y="827"/>
                  </a:lnTo>
                  <a:lnTo>
                    <a:pt x="549" y="827"/>
                  </a:lnTo>
                  <a:lnTo>
                    <a:pt x="549" y="828"/>
                  </a:lnTo>
                  <a:close/>
                  <a:moveTo>
                    <a:pt x="541" y="827"/>
                  </a:moveTo>
                  <a:lnTo>
                    <a:pt x="541" y="828"/>
                  </a:lnTo>
                  <a:lnTo>
                    <a:pt x="543" y="827"/>
                  </a:lnTo>
                  <a:lnTo>
                    <a:pt x="543" y="828"/>
                  </a:lnTo>
                  <a:lnTo>
                    <a:pt x="543" y="829"/>
                  </a:lnTo>
                  <a:lnTo>
                    <a:pt x="541" y="829"/>
                  </a:lnTo>
                  <a:lnTo>
                    <a:pt x="540" y="829"/>
                  </a:lnTo>
                  <a:lnTo>
                    <a:pt x="540" y="828"/>
                  </a:lnTo>
                  <a:lnTo>
                    <a:pt x="541" y="828"/>
                  </a:lnTo>
                  <a:lnTo>
                    <a:pt x="541" y="827"/>
                  </a:lnTo>
                  <a:lnTo>
                    <a:pt x="541" y="825"/>
                  </a:lnTo>
                  <a:lnTo>
                    <a:pt x="543" y="825"/>
                  </a:lnTo>
                  <a:lnTo>
                    <a:pt x="543" y="827"/>
                  </a:lnTo>
                  <a:lnTo>
                    <a:pt x="541" y="827"/>
                  </a:lnTo>
                  <a:close/>
                  <a:moveTo>
                    <a:pt x="556" y="827"/>
                  </a:moveTo>
                  <a:lnTo>
                    <a:pt x="555" y="827"/>
                  </a:lnTo>
                  <a:lnTo>
                    <a:pt x="555" y="828"/>
                  </a:lnTo>
                  <a:lnTo>
                    <a:pt x="554" y="828"/>
                  </a:lnTo>
                  <a:lnTo>
                    <a:pt x="554" y="827"/>
                  </a:lnTo>
                  <a:lnTo>
                    <a:pt x="554" y="828"/>
                  </a:lnTo>
                  <a:lnTo>
                    <a:pt x="552" y="828"/>
                  </a:lnTo>
                  <a:lnTo>
                    <a:pt x="552" y="827"/>
                  </a:lnTo>
                  <a:lnTo>
                    <a:pt x="552" y="825"/>
                  </a:lnTo>
                  <a:lnTo>
                    <a:pt x="554" y="827"/>
                  </a:lnTo>
                  <a:lnTo>
                    <a:pt x="554" y="825"/>
                  </a:lnTo>
                  <a:lnTo>
                    <a:pt x="552" y="825"/>
                  </a:lnTo>
                  <a:lnTo>
                    <a:pt x="554" y="825"/>
                  </a:lnTo>
                  <a:lnTo>
                    <a:pt x="555" y="825"/>
                  </a:lnTo>
                  <a:lnTo>
                    <a:pt x="554" y="825"/>
                  </a:lnTo>
                  <a:lnTo>
                    <a:pt x="554" y="827"/>
                  </a:lnTo>
                  <a:lnTo>
                    <a:pt x="555" y="827"/>
                  </a:lnTo>
                  <a:lnTo>
                    <a:pt x="555" y="825"/>
                  </a:lnTo>
                  <a:lnTo>
                    <a:pt x="556" y="825"/>
                  </a:lnTo>
                  <a:lnTo>
                    <a:pt x="556" y="827"/>
                  </a:lnTo>
                  <a:lnTo>
                    <a:pt x="556" y="825"/>
                  </a:lnTo>
                  <a:lnTo>
                    <a:pt x="558" y="825"/>
                  </a:lnTo>
                  <a:lnTo>
                    <a:pt x="556" y="827"/>
                  </a:lnTo>
                  <a:close/>
                  <a:moveTo>
                    <a:pt x="560" y="825"/>
                  </a:moveTo>
                  <a:lnTo>
                    <a:pt x="562" y="825"/>
                  </a:lnTo>
                  <a:lnTo>
                    <a:pt x="562" y="827"/>
                  </a:lnTo>
                  <a:lnTo>
                    <a:pt x="562" y="825"/>
                  </a:lnTo>
                  <a:lnTo>
                    <a:pt x="562" y="827"/>
                  </a:lnTo>
                  <a:lnTo>
                    <a:pt x="562" y="828"/>
                  </a:lnTo>
                  <a:lnTo>
                    <a:pt x="560" y="828"/>
                  </a:lnTo>
                  <a:lnTo>
                    <a:pt x="560" y="829"/>
                  </a:lnTo>
                  <a:lnTo>
                    <a:pt x="560" y="831"/>
                  </a:lnTo>
                  <a:lnTo>
                    <a:pt x="560" y="829"/>
                  </a:lnTo>
                  <a:lnTo>
                    <a:pt x="562" y="828"/>
                  </a:lnTo>
                  <a:lnTo>
                    <a:pt x="562" y="829"/>
                  </a:lnTo>
                  <a:lnTo>
                    <a:pt x="560" y="829"/>
                  </a:lnTo>
                  <a:lnTo>
                    <a:pt x="560" y="831"/>
                  </a:lnTo>
                  <a:lnTo>
                    <a:pt x="560" y="832"/>
                  </a:lnTo>
                  <a:lnTo>
                    <a:pt x="560" y="834"/>
                  </a:lnTo>
                  <a:lnTo>
                    <a:pt x="560" y="835"/>
                  </a:lnTo>
                  <a:lnTo>
                    <a:pt x="559" y="835"/>
                  </a:lnTo>
                  <a:lnTo>
                    <a:pt x="559" y="836"/>
                  </a:lnTo>
                  <a:lnTo>
                    <a:pt x="559" y="838"/>
                  </a:lnTo>
                  <a:lnTo>
                    <a:pt x="559" y="839"/>
                  </a:lnTo>
                  <a:lnTo>
                    <a:pt x="559" y="840"/>
                  </a:lnTo>
                  <a:lnTo>
                    <a:pt x="559" y="842"/>
                  </a:lnTo>
                  <a:lnTo>
                    <a:pt x="558" y="842"/>
                  </a:lnTo>
                  <a:lnTo>
                    <a:pt x="558" y="843"/>
                  </a:lnTo>
                  <a:lnTo>
                    <a:pt x="558" y="844"/>
                  </a:lnTo>
                  <a:lnTo>
                    <a:pt x="556" y="844"/>
                  </a:lnTo>
                  <a:lnTo>
                    <a:pt x="555" y="844"/>
                  </a:lnTo>
                  <a:lnTo>
                    <a:pt x="556" y="844"/>
                  </a:lnTo>
                  <a:lnTo>
                    <a:pt x="556" y="843"/>
                  </a:lnTo>
                  <a:lnTo>
                    <a:pt x="556" y="844"/>
                  </a:lnTo>
                  <a:lnTo>
                    <a:pt x="555" y="844"/>
                  </a:lnTo>
                  <a:lnTo>
                    <a:pt x="555" y="843"/>
                  </a:lnTo>
                  <a:lnTo>
                    <a:pt x="554" y="843"/>
                  </a:lnTo>
                  <a:lnTo>
                    <a:pt x="554" y="842"/>
                  </a:lnTo>
                  <a:lnTo>
                    <a:pt x="552" y="842"/>
                  </a:lnTo>
                  <a:lnTo>
                    <a:pt x="554" y="842"/>
                  </a:lnTo>
                  <a:lnTo>
                    <a:pt x="554" y="840"/>
                  </a:lnTo>
                  <a:lnTo>
                    <a:pt x="555" y="840"/>
                  </a:lnTo>
                  <a:lnTo>
                    <a:pt x="555" y="839"/>
                  </a:lnTo>
                  <a:lnTo>
                    <a:pt x="554" y="839"/>
                  </a:lnTo>
                  <a:lnTo>
                    <a:pt x="554" y="840"/>
                  </a:lnTo>
                  <a:lnTo>
                    <a:pt x="554" y="839"/>
                  </a:lnTo>
                  <a:lnTo>
                    <a:pt x="555" y="839"/>
                  </a:lnTo>
                  <a:lnTo>
                    <a:pt x="555" y="838"/>
                  </a:lnTo>
                  <a:lnTo>
                    <a:pt x="556" y="838"/>
                  </a:lnTo>
                  <a:lnTo>
                    <a:pt x="555" y="838"/>
                  </a:lnTo>
                  <a:lnTo>
                    <a:pt x="556" y="838"/>
                  </a:lnTo>
                  <a:lnTo>
                    <a:pt x="556" y="836"/>
                  </a:lnTo>
                  <a:lnTo>
                    <a:pt x="556" y="835"/>
                  </a:lnTo>
                  <a:lnTo>
                    <a:pt x="555" y="835"/>
                  </a:lnTo>
                  <a:lnTo>
                    <a:pt x="555" y="836"/>
                  </a:lnTo>
                  <a:lnTo>
                    <a:pt x="554" y="836"/>
                  </a:lnTo>
                  <a:lnTo>
                    <a:pt x="554" y="835"/>
                  </a:lnTo>
                  <a:lnTo>
                    <a:pt x="554" y="834"/>
                  </a:lnTo>
                  <a:lnTo>
                    <a:pt x="554" y="835"/>
                  </a:lnTo>
                  <a:lnTo>
                    <a:pt x="555" y="835"/>
                  </a:lnTo>
                  <a:lnTo>
                    <a:pt x="556" y="835"/>
                  </a:lnTo>
                  <a:lnTo>
                    <a:pt x="556" y="834"/>
                  </a:lnTo>
                  <a:lnTo>
                    <a:pt x="555" y="834"/>
                  </a:lnTo>
                  <a:lnTo>
                    <a:pt x="556" y="834"/>
                  </a:lnTo>
                  <a:lnTo>
                    <a:pt x="555" y="834"/>
                  </a:lnTo>
                  <a:lnTo>
                    <a:pt x="555" y="832"/>
                  </a:lnTo>
                  <a:lnTo>
                    <a:pt x="556" y="832"/>
                  </a:lnTo>
                  <a:lnTo>
                    <a:pt x="556" y="831"/>
                  </a:lnTo>
                  <a:lnTo>
                    <a:pt x="556" y="832"/>
                  </a:lnTo>
                  <a:lnTo>
                    <a:pt x="556" y="831"/>
                  </a:lnTo>
                  <a:lnTo>
                    <a:pt x="558" y="831"/>
                  </a:lnTo>
                  <a:lnTo>
                    <a:pt x="558" y="832"/>
                  </a:lnTo>
                  <a:lnTo>
                    <a:pt x="559" y="832"/>
                  </a:lnTo>
                  <a:lnTo>
                    <a:pt x="559" y="831"/>
                  </a:lnTo>
                  <a:lnTo>
                    <a:pt x="559" y="829"/>
                  </a:lnTo>
                  <a:lnTo>
                    <a:pt x="560" y="829"/>
                  </a:lnTo>
                  <a:lnTo>
                    <a:pt x="560" y="828"/>
                  </a:lnTo>
                  <a:lnTo>
                    <a:pt x="559" y="828"/>
                  </a:lnTo>
                  <a:lnTo>
                    <a:pt x="559" y="827"/>
                  </a:lnTo>
                  <a:lnTo>
                    <a:pt x="560" y="827"/>
                  </a:lnTo>
                  <a:lnTo>
                    <a:pt x="559" y="827"/>
                  </a:lnTo>
                  <a:lnTo>
                    <a:pt x="560" y="827"/>
                  </a:lnTo>
                  <a:lnTo>
                    <a:pt x="560" y="825"/>
                  </a:lnTo>
                  <a:lnTo>
                    <a:pt x="560" y="827"/>
                  </a:lnTo>
                  <a:lnTo>
                    <a:pt x="560" y="825"/>
                  </a:lnTo>
                  <a:lnTo>
                    <a:pt x="559" y="825"/>
                  </a:lnTo>
                  <a:lnTo>
                    <a:pt x="560" y="825"/>
                  </a:lnTo>
                  <a:lnTo>
                    <a:pt x="560" y="824"/>
                  </a:lnTo>
                  <a:lnTo>
                    <a:pt x="560" y="825"/>
                  </a:lnTo>
                  <a:close/>
                  <a:moveTo>
                    <a:pt x="540" y="825"/>
                  </a:moveTo>
                  <a:lnTo>
                    <a:pt x="540" y="827"/>
                  </a:lnTo>
                  <a:lnTo>
                    <a:pt x="541" y="825"/>
                  </a:lnTo>
                  <a:lnTo>
                    <a:pt x="541" y="827"/>
                  </a:lnTo>
                  <a:lnTo>
                    <a:pt x="540" y="827"/>
                  </a:lnTo>
                  <a:lnTo>
                    <a:pt x="540" y="825"/>
                  </a:lnTo>
                  <a:lnTo>
                    <a:pt x="539" y="825"/>
                  </a:lnTo>
                  <a:lnTo>
                    <a:pt x="539" y="824"/>
                  </a:lnTo>
                  <a:lnTo>
                    <a:pt x="540" y="824"/>
                  </a:lnTo>
                  <a:lnTo>
                    <a:pt x="540" y="825"/>
                  </a:lnTo>
                  <a:close/>
                  <a:moveTo>
                    <a:pt x="541" y="824"/>
                  </a:moveTo>
                  <a:lnTo>
                    <a:pt x="540" y="824"/>
                  </a:lnTo>
                  <a:lnTo>
                    <a:pt x="541" y="824"/>
                  </a:lnTo>
                  <a:close/>
                  <a:moveTo>
                    <a:pt x="540" y="824"/>
                  </a:moveTo>
                  <a:lnTo>
                    <a:pt x="540" y="823"/>
                  </a:lnTo>
                  <a:lnTo>
                    <a:pt x="540" y="824"/>
                  </a:lnTo>
                  <a:close/>
                  <a:moveTo>
                    <a:pt x="559" y="823"/>
                  </a:moveTo>
                  <a:lnTo>
                    <a:pt x="558" y="823"/>
                  </a:lnTo>
                  <a:lnTo>
                    <a:pt x="559" y="823"/>
                  </a:lnTo>
                  <a:close/>
                  <a:moveTo>
                    <a:pt x="563" y="823"/>
                  </a:moveTo>
                  <a:lnTo>
                    <a:pt x="563" y="821"/>
                  </a:lnTo>
                  <a:lnTo>
                    <a:pt x="563" y="823"/>
                  </a:lnTo>
                  <a:lnTo>
                    <a:pt x="563" y="824"/>
                  </a:lnTo>
                  <a:lnTo>
                    <a:pt x="563" y="825"/>
                  </a:lnTo>
                  <a:lnTo>
                    <a:pt x="562" y="825"/>
                  </a:lnTo>
                  <a:lnTo>
                    <a:pt x="563" y="825"/>
                  </a:lnTo>
                  <a:lnTo>
                    <a:pt x="562" y="825"/>
                  </a:lnTo>
                  <a:lnTo>
                    <a:pt x="562" y="824"/>
                  </a:lnTo>
                  <a:lnTo>
                    <a:pt x="562" y="823"/>
                  </a:lnTo>
                  <a:lnTo>
                    <a:pt x="562" y="824"/>
                  </a:lnTo>
                  <a:lnTo>
                    <a:pt x="562" y="823"/>
                  </a:lnTo>
                  <a:lnTo>
                    <a:pt x="562" y="821"/>
                  </a:lnTo>
                  <a:lnTo>
                    <a:pt x="562" y="823"/>
                  </a:lnTo>
                  <a:lnTo>
                    <a:pt x="563" y="823"/>
                  </a:lnTo>
                  <a:close/>
                  <a:moveTo>
                    <a:pt x="543" y="821"/>
                  </a:moveTo>
                  <a:lnTo>
                    <a:pt x="544" y="823"/>
                  </a:lnTo>
                  <a:lnTo>
                    <a:pt x="543" y="823"/>
                  </a:lnTo>
                  <a:lnTo>
                    <a:pt x="541" y="823"/>
                  </a:lnTo>
                  <a:lnTo>
                    <a:pt x="541" y="821"/>
                  </a:lnTo>
                  <a:lnTo>
                    <a:pt x="543" y="821"/>
                  </a:lnTo>
                  <a:lnTo>
                    <a:pt x="543" y="820"/>
                  </a:lnTo>
                  <a:lnTo>
                    <a:pt x="543" y="821"/>
                  </a:lnTo>
                  <a:close/>
                  <a:moveTo>
                    <a:pt x="552" y="821"/>
                  </a:moveTo>
                  <a:lnTo>
                    <a:pt x="552" y="823"/>
                  </a:lnTo>
                  <a:lnTo>
                    <a:pt x="551" y="823"/>
                  </a:lnTo>
                  <a:lnTo>
                    <a:pt x="551" y="824"/>
                  </a:lnTo>
                  <a:lnTo>
                    <a:pt x="549" y="824"/>
                  </a:lnTo>
                  <a:lnTo>
                    <a:pt x="549" y="825"/>
                  </a:lnTo>
                  <a:lnTo>
                    <a:pt x="548" y="825"/>
                  </a:lnTo>
                  <a:lnTo>
                    <a:pt x="548" y="827"/>
                  </a:lnTo>
                  <a:lnTo>
                    <a:pt x="548" y="828"/>
                  </a:lnTo>
                  <a:lnTo>
                    <a:pt x="547" y="828"/>
                  </a:lnTo>
                  <a:lnTo>
                    <a:pt x="547" y="829"/>
                  </a:lnTo>
                  <a:lnTo>
                    <a:pt x="547" y="831"/>
                  </a:lnTo>
                  <a:lnTo>
                    <a:pt x="545" y="831"/>
                  </a:lnTo>
                  <a:lnTo>
                    <a:pt x="545" y="832"/>
                  </a:lnTo>
                  <a:lnTo>
                    <a:pt x="545" y="834"/>
                  </a:lnTo>
                  <a:lnTo>
                    <a:pt x="545" y="835"/>
                  </a:lnTo>
                  <a:lnTo>
                    <a:pt x="544" y="835"/>
                  </a:lnTo>
                  <a:lnTo>
                    <a:pt x="544" y="834"/>
                  </a:lnTo>
                  <a:lnTo>
                    <a:pt x="544" y="832"/>
                  </a:lnTo>
                  <a:lnTo>
                    <a:pt x="545" y="831"/>
                  </a:lnTo>
                  <a:lnTo>
                    <a:pt x="545" y="829"/>
                  </a:lnTo>
                  <a:lnTo>
                    <a:pt x="547" y="829"/>
                  </a:lnTo>
                  <a:lnTo>
                    <a:pt x="547" y="828"/>
                  </a:lnTo>
                  <a:lnTo>
                    <a:pt x="545" y="828"/>
                  </a:lnTo>
                  <a:lnTo>
                    <a:pt x="547" y="827"/>
                  </a:lnTo>
                  <a:lnTo>
                    <a:pt x="545" y="827"/>
                  </a:lnTo>
                  <a:lnTo>
                    <a:pt x="545" y="828"/>
                  </a:lnTo>
                  <a:lnTo>
                    <a:pt x="544" y="828"/>
                  </a:lnTo>
                  <a:lnTo>
                    <a:pt x="544" y="827"/>
                  </a:lnTo>
                  <a:lnTo>
                    <a:pt x="545" y="827"/>
                  </a:lnTo>
                  <a:lnTo>
                    <a:pt x="545" y="825"/>
                  </a:lnTo>
                  <a:lnTo>
                    <a:pt x="545" y="824"/>
                  </a:lnTo>
                  <a:lnTo>
                    <a:pt x="547" y="824"/>
                  </a:lnTo>
                  <a:lnTo>
                    <a:pt x="547" y="825"/>
                  </a:lnTo>
                  <a:lnTo>
                    <a:pt x="547" y="824"/>
                  </a:lnTo>
                  <a:lnTo>
                    <a:pt x="548" y="824"/>
                  </a:lnTo>
                  <a:lnTo>
                    <a:pt x="548" y="823"/>
                  </a:lnTo>
                  <a:lnTo>
                    <a:pt x="548" y="821"/>
                  </a:lnTo>
                  <a:lnTo>
                    <a:pt x="549" y="821"/>
                  </a:lnTo>
                  <a:lnTo>
                    <a:pt x="551" y="821"/>
                  </a:lnTo>
                  <a:lnTo>
                    <a:pt x="552" y="821"/>
                  </a:lnTo>
                  <a:lnTo>
                    <a:pt x="552" y="820"/>
                  </a:lnTo>
                  <a:lnTo>
                    <a:pt x="552" y="821"/>
                  </a:lnTo>
                  <a:close/>
                  <a:moveTo>
                    <a:pt x="558" y="820"/>
                  </a:moveTo>
                  <a:lnTo>
                    <a:pt x="558" y="821"/>
                  </a:lnTo>
                  <a:lnTo>
                    <a:pt x="559" y="821"/>
                  </a:lnTo>
                  <a:lnTo>
                    <a:pt x="558" y="821"/>
                  </a:lnTo>
                  <a:lnTo>
                    <a:pt x="556" y="821"/>
                  </a:lnTo>
                  <a:lnTo>
                    <a:pt x="556" y="823"/>
                  </a:lnTo>
                  <a:lnTo>
                    <a:pt x="555" y="823"/>
                  </a:lnTo>
                  <a:lnTo>
                    <a:pt x="556" y="823"/>
                  </a:lnTo>
                  <a:lnTo>
                    <a:pt x="556" y="824"/>
                  </a:lnTo>
                  <a:lnTo>
                    <a:pt x="556" y="823"/>
                  </a:lnTo>
                  <a:lnTo>
                    <a:pt x="558" y="823"/>
                  </a:lnTo>
                  <a:lnTo>
                    <a:pt x="558" y="824"/>
                  </a:lnTo>
                  <a:lnTo>
                    <a:pt x="556" y="824"/>
                  </a:lnTo>
                  <a:lnTo>
                    <a:pt x="555" y="824"/>
                  </a:lnTo>
                  <a:lnTo>
                    <a:pt x="554" y="824"/>
                  </a:lnTo>
                  <a:lnTo>
                    <a:pt x="554" y="825"/>
                  </a:lnTo>
                  <a:lnTo>
                    <a:pt x="554" y="824"/>
                  </a:lnTo>
                  <a:lnTo>
                    <a:pt x="552" y="824"/>
                  </a:lnTo>
                  <a:lnTo>
                    <a:pt x="552" y="825"/>
                  </a:lnTo>
                  <a:lnTo>
                    <a:pt x="551" y="825"/>
                  </a:lnTo>
                  <a:lnTo>
                    <a:pt x="552" y="825"/>
                  </a:lnTo>
                  <a:lnTo>
                    <a:pt x="552" y="824"/>
                  </a:lnTo>
                  <a:lnTo>
                    <a:pt x="554" y="824"/>
                  </a:lnTo>
                  <a:lnTo>
                    <a:pt x="554" y="823"/>
                  </a:lnTo>
                  <a:lnTo>
                    <a:pt x="552" y="823"/>
                  </a:lnTo>
                  <a:lnTo>
                    <a:pt x="554" y="823"/>
                  </a:lnTo>
                  <a:lnTo>
                    <a:pt x="554" y="821"/>
                  </a:lnTo>
                  <a:lnTo>
                    <a:pt x="554" y="823"/>
                  </a:lnTo>
                  <a:lnTo>
                    <a:pt x="555" y="823"/>
                  </a:lnTo>
                  <a:lnTo>
                    <a:pt x="555" y="821"/>
                  </a:lnTo>
                  <a:lnTo>
                    <a:pt x="556" y="821"/>
                  </a:lnTo>
                  <a:lnTo>
                    <a:pt x="556" y="820"/>
                  </a:lnTo>
                  <a:lnTo>
                    <a:pt x="558" y="820"/>
                  </a:lnTo>
                  <a:close/>
                  <a:moveTo>
                    <a:pt x="548" y="820"/>
                  </a:moveTo>
                  <a:lnTo>
                    <a:pt x="548" y="821"/>
                  </a:lnTo>
                  <a:lnTo>
                    <a:pt x="547" y="823"/>
                  </a:lnTo>
                  <a:lnTo>
                    <a:pt x="545" y="823"/>
                  </a:lnTo>
                  <a:lnTo>
                    <a:pt x="545" y="824"/>
                  </a:lnTo>
                  <a:lnTo>
                    <a:pt x="544" y="825"/>
                  </a:lnTo>
                  <a:lnTo>
                    <a:pt x="544" y="824"/>
                  </a:lnTo>
                  <a:lnTo>
                    <a:pt x="545" y="823"/>
                  </a:lnTo>
                  <a:lnTo>
                    <a:pt x="545" y="821"/>
                  </a:lnTo>
                  <a:lnTo>
                    <a:pt x="547" y="821"/>
                  </a:lnTo>
                  <a:lnTo>
                    <a:pt x="547" y="820"/>
                  </a:lnTo>
                  <a:lnTo>
                    <a:pt x="547" y="821"/>
                  </a:lnTo>
                  <a:lnTo>
                    <a:pt x="545" y="821"/>
                  </a:lnTo>
                  <a:lnTo>
                    <a:pt x="545" y="820"/>
                  </a:lnTo>
                  <a:lnTo>
                    <a:pt x="545" y="819"/>
                  </a:lnTo>
                  <a:lnTo>
                    <a:pt x="545" y="820"/>
                  </a:lnTo>
                  <a:lnTo>
                    <a:pt x="547" y="820"/>
                  </a:lnTo>
                  <a:lnTo>
                    <a:pt x="547" y="819"/>
                  </a:lnTo>
                  <a:lnTo>
                    <a:pt x="548" y="820"/>
                  </a:lnTo>
                  <a:close/>
                  <a:moveTo>
                    <a:pt x="552" y="813"/>
                  </a:moveTo>
                  <a:lnTo>
                    <a:pt x="552" y="815"/>
                  </a:lnTo>
                  <a:lnTo>
                    <a:pt x="554" y="815"/>
                  </a:lnTo>
                  <a:lnTo>
                    <a:pt x="552" y="815"/>
                  </a:lnTo>
                  <a:lnTo>
                    <a:pt x="551" y="815"/>
                  </a:lnTo>
                  <a:lnTo>
                    <a:pt x="549" y="813"/>
                  </a:lnTo>
                  <a:lnTo>
                    <a:pt x="551" y="813"/>
                  </a:lnTo>
                  <a:lnTo>
                    <a:pt x="552" y="813"/>
                  </a:lnTo>
                  <a:close/>
                  <a:moveTo>
                    <a:pt x="570" y="809"/>
                  </a:moveTo>
                  <a:lnTo>
                    <a:pt x="568" y="809"/>
                  </a:lnTo>
                  <a:lnTo>
                    <a:pt x="570" y="809"/>
                  </a:lnTo>
                  <a:lnTo>
                    <a:pt x="568" y="809"/>
                  </a:lnTo>
                  <a:lnTo>
                    <a:pt x="568" y="808"/>
                  </a:lnTo>
                  <a:lnTo>
                    <a:pt x="570" y="808"/>
                  </a:lnTo>
                  <a:lnTo>
                    <a:pt x="570" y="809"/>
                  </a:lnTo>
                  <a:close/>
                  <a:moveTo>
                    <a:pt x="573" y="804"/>
                  </a:moveTo>
                  <a:lnTo>
                    <a:pt x="573" y="805"/>
                  </a:lnTo>
                  <a:lnTo>
                    <a:pt x="573" y="804"/>
                  </a:lnTo>
                  <a:lnTo>
                    <a:pt x="573" y="802"/>
                  </a:lnTo>
                  <a:lnTo>
                    <a:pt x="574" y="802"/>
                  </a:lnTo>
                  <a:lnTo>
                    <a:pt x="573" y="802"/>
                  </a:lnTo>
                  <a:lnTo>
                    <a:pt x="573" y="804"/>
                  </a:lnTo>
                  <a:close/>
                  <a:moveTo>
                    <a:pt x="577" y="802"/>
                  </a:moveTo>
                  <a:lnTo>
                    <a:pt x="575" y="802"/>
                  </a:lnTo>
                  <a:lnTo>
                    <a:pt x="575" y="804"/>
                  </a:lnTo>
                  <a:lnTo>
                    <a:pt x="574" y="804"/>
                  </a:lnTo>
                  <a:lnTo>
                    <a:pt x="574" y="805"/>
                  </a:lnTo>
                  <a:lnTo>
                    <a:pt x="574" y="806"/>
                  </a:lnTo>
                  <a:lnTo>
                    <a:pt x="573" y="806"/>
                  </a:lnTo>
                  <a:lnTo>
                    <a:pt x="573" y="808"/>
                  </a:lnTo>
                  <a:lnTo>
                    <a:pt x="571" y="808"/>
                  </a:lnTo>
                  <a:lnTo>
                    <a:pt x="570" y="808"/>
                  </a:lnTo>
                  <a:lnTo>
                    <a:pt x="570" y="806"/>
                  </a:lnTo>
                  <a:lnTo>
                    <a:pt x="571" y="806"/>
                  </a:lnTo>
                  <a:lnTo>
                    <a:pt x="571" y="805"/>
                  </a:lnTo>
                  <a:lnTo>
                    <a:pt x="573" y="805"/>
                  </a:lnTo>
                  <a:lnTo>
                    <a:pt x="573" y="804"/>
                  </a:lnTo>
                  <a:lnTo>
                    <a:pt x="574" y="804"/>
                  </a:lnTo>
                  <a:lnTo>
                    <a:pt x="574" y="802"/>
                  </a:lnTo>
                  <a:lnTo>
                    <a:pt x="574" y="804"/>
                  </a:lnTo>
                  <a:lnTo>
                    <a:pt x="574" y="802"/>
                  </a:lnTo>
                  <a:lnTo>
                    <a:pt x="575" y="802"/>
                  </a:lnTo>
                  <a:lnTo>
                    <a:pt x="575" y="801"/>
                  </a:lnTo>
                  <a:lnTo>
                    <a:pt x="577" y="801"/>
                  </a:lnTo>
                  <a:lnTo>
                    <a:pt x="577" y="802"/>
                  </a:lnTo>
                  <a:close/>
                  <a:moveTo>
                    <a:pt x="578" y="794"/>
                  </a:moveTo>
                  <a:lnTo>
                    <a:pt x="578" y="796"/>
                  </a:lnTo>
                  <a:lnTo>
                    <a:pt x="578" y="797"/>
                  </a:lnTo>
                  <a:lnTo>
                    <a:pt x="578" y="798"/>
                  </a:lnTo>
                  <a:lnTo>
                    <a:pt x="577" y="798"/>
                  </a:lnTo>
                  <a:lnTo>
                    <a:pt x="577" y="800"/>
                  </a:lnTo>
                  <a:lnTo>
                    <a:pt x="575" y="800"/>
                  </a:lnTo>
                  <a:lnTo>
                    <a:pt x="575" y="798"/>
                  </a:lnTo>
                  <a:lnTo>
                    <a:pt x="575" y="797"/>
                  </a:lnTo>
                  <a:lnTo>
                    <a:pt x="575" y="798"/>
                  </a:lnTo>
                  <a:lnTo>
                    <a:pt x="575" y="797"/>
                  </a:lnTo>
                  <a:lnTo>
                    <a:pt x="577" y="797"/>
                  </a:lnTo>
                  <a:lnTo>
                    <a:pt x="577" y="796"/>
                  </a:lnTo>
                  <a:lnTo>
                    <a:pt x="578" y="796"/>
                  </a:lnTo>
                  <a:lnTo>
                    <a:pt x="578" y="794"/>
                  </a:lnTo>
                  <a:close/>
                  <a:moveTo>
                    <a:pt x="556" y="794"/>
                  </a:moveTo>
                  <a:lnTo>
                    <a:pt x="555" y="794"/>
                  </a:lnTo>
                  <a:lnTo>
                    <a:pt x="555" y="796"/>
                  </a:lnTo>
                  <a:lnTo>
                    <a:pt x="555" y="797"/>
                  </a:lnTo>
                  <a:lnTo>
                    <a:pt x="554" y="797"/>
                  </a:lnTo>
                  <a:lnTo>
                    <a:pt x="554" y="798"/>
                  </a:lnTo>
                  <a:lnTo>
                    <a:pt x="554" y="800"/>
                  </a:lnTo>
                  <a:lnTo>
                    <a:pt x="552" y="800"/>
                  </a:lnTo>
                  <a:lnTo>
                    <a:pt x="552" y="801"/>
                  </a:lnTo>
                  <a:lnTo>
                    <a:pt x="551" y="801"/>
                  </a:lnTo>
                  <a:lnTo>
                    <a:pt x="551" y="800"/>
                  </a:lnTo>
                  <a:lnTo>
                    <a:pt x="549" y="800"/>
                  </a:lnTo>
                  <a:lnTo>
                    <a:pt x="549" y="798"/>
                  </a:lnTo>
                  <a:lnTo>
                    <a:pt x="548" y="798"/>
                  </a:lnTo>
                  <a:lnTo>
                    <a:pt x="549" y="798"/>
                  </a:lnTo>
                  <a:lnTo>
                    <a:pt x="548" y="798"/>
                  </a:lnTo>
                  <a:lnTo>
                    <a:pt x="549" y="798"/>
                  </a:lnTo>
                  <a:lnTo>
                    <a:pt x="549" y="797"/>
                  </a:lnTo>
                  <a:lnTo>
                    <a:pt x="551" y="797"/>
                  </a:lnTo>
                  <a:lnTo>
                    <a:pt x="552" y="797"/>
                  </a:lnTo>
                  <a:lnTo>
                    <a:pt x="552" y="796"/>
                  </a:lnTo>
                  <a:lnTo>
                    <a:pt x="552" y="794"/>
                  </a:lnTo>
                  <a:lnTo>
                    <a:pt x="554" y="794"/>
                  </a:lnTo>
                  <a:lnTo>
                    <a:pt x="555" y="794"/>
                  </a:lnTo>
                  <a:lnTo>
                    <a:pt x="556" y="794"/>
                  </a:lnTo>
                  <a:close/>
                  <a:moveTo>
                    <a:pt x="544" y="794"/>
                  </a:moveTo>
                  <a:lnTo>
                    <a:pt x="544" y="793"/>
                  </a:lnTo>
                  <a:lnTo>
                    <a:pt x="545" y="793"/>
                  </a:lnTo>
                  <a:lnTo>
                    <a:pt x="545" y="794"/>
                  </a:lnTo>
                  <a:lnTo>
                    <a:pt x="544" y="794"/>
                  </a:lnTo>
                  <a:close/>
                  <a:moveTo>
                    <a:pt x="554" y="791"/>
                  </a:moveTo>
                  <a:lnTo>
                    <a:pt x="555" y="791"/>
                  </a:lnTo>
                  <a:lnTo>
                    <a:pt x="556" y="791"/>
                  </a:lnTo>
                  <a:lnTo>
                    <a:pt x="556" y="793"/>
                  </a:lnTo>
                  <a:lnTo>
                    <a:pt x="555" y="793"/>
                  </a:lnTo>
                  <a:lnTo>
                    <a:pt x="555" y="794"/>
                  </a:lnTo>
                  <a:lnTo>
                    <a:pt x="554" y="794"/>
                  </a:lnTo>
                  <a:lnTo>
                    <a:pt x="552" y="794"/>
                  </a:lnTo>
                  <a:lnTo>
                    <a:pt x="552" y="793"/>
                  </a:lnTo>
                  <a:lnTo>
                    <a:pt x="552" y="794"/>
                  </a:lnTo>
                  <a:lnTo>
                    <a:pt x="552" y="793"/>
                  </a:lnTo>
                  <a:lnTo>
                    <a:pt x="551" y="793"/>
                  </a:lnTo>
                  <a:lnTo>
                    <a:pt x="552" y="793"/>
                  </a:lnTo>
                  <a:lnTo>
                    <a:pt x="554" y="793"/>
                  </a:lnTo>
                  <a:lnTo>
                    <a:pt x="554" y="791"/>
                  </a:lnTo>
                  <a:lnTo>
                    <a:pt x="552" y="791"/>
                  </a:lnTo>
                  <a:lnTo>
                    <a:pt x="554" y="791"/>
                  </a:lnTo>
                  <a:close/>
                  <a:moveTo>
                    <a:pt x="571" y="793"/>
                  </a:moveTo>
                  <a:lnTo>
                    <a:pt x="570" y="793"/>
                  </a:lnTo>
                  <a:lnTo>
                    <a:pt x="570" y="791"/>
                  </a:lnTo>
                  <a:lnTo>
                    <a:pt x="571" y="791"/>
                  </a:lnTo>
                  <a:lnTo>
                    <a:pt x="571" y="793"/>
                  </a:lnTo>
                  <a:close/>
                  <a:moveTo>
                    <a:pt x="574" y="791"/>
                  </a:moveTo>
                  <a:lnTo>
                    <a:pt x="574" y="793"/>
                  </a:lnTo>
                  <a:lnTo>
                    <a:pt x="574" y="791"/>
                  </a:lnTo>
                  <a:lnTo>
                    <a:pt x="573" y="790"/>
                  </a:lnTo>
                  <a:lnTo>
                    <a:pt x="574" y="790"/>
                  </a:lnTo>
                  <a:lnTo>
                    <a:pt x="574" y="791"/>
                  </a:lnTo>
                  <a:close/>
                  <a:moveTo>
                    <a:pt x="563" y="790"/>
                  </a:moveTo>
                  <a:lnTo>
                    <a:pt x="562" y="790"/>
                  </a:lnTo>
                  <a:lnTo>
                    <a:pt x="563" y="790"/>
                  </a:lnTo>
                  <a:lnTo>
                    <a:pt x="563" y="791"/>
                  </a:lnTo>
                  <a:lnTo>
                    <a:pt x="562" y="791"/>
                  </a:lnTo>
                  <a:lnTo>
                    <a:pt x="562" y="793"/>
                  </a:lnTo>
                  <a:lnTo>
                    <a:pt x="560" y="793"/>
                  </a:lnTo>
                  <a:lnTo>
                    <a:pt x="562" y="793"/>
                  </a:lnTo>
                  <a:lnTo>
                    <a:pt x="560" y="793"/>
                  </a:lnTo>
                  <a:lnTo>
                    <a:pt x="560" y="794"/>
                  </a:lnTo>
                  <a:lnTo>
                    <a:pt x="562" y="794"/>
                  </a:lnTo>
                  <a:lnTo>
                    <a:pt x="562" y="796"/>
                  </a:lnTo>
                  <a:lnTo>
                    <a:pt x="560" y="796"/>
                  </a:lnTo>
                  <a:lnTo>
                    <a:pt x="560" y="797"/>
                  </a:lnTo>
                  <a:lnTo>
                    <a:pt x="560" y="798"/>
                  </a:lnTo>
                  <a:lnTo>
                    <a:pt x="559" y="798"/>
                  </a:lnTo>
                  <a:lnTo>
                    <a:pt x="559" y="800"/>
                  </a:lnTo>
                  <a:lnTo>
                    <a:pt x="560" y="800"/>
                  </a:lnTo>
                  <a:lnTo>
                    <a:pt x="559" y="800"/>
                  </a:lnTo>
                  <a:lnTo>
                    <a:pt x="559" y="801"/>
                  </a:lnTo>
                  <a:lnTo>
                    <a:pt x="560" y="801"/>
                  </a:lnTo>
                  <a:lnTo>
                    <a:pt x="562" y="800"/>
                  </a:lnTo>
                  <a:lnTo>
                    <a:pt x="562" y="801"/>
                  </a:lnTo>
                  <a:lnTo>
                    <a:pt x="563" y="801"/>
                  </a:lnTo>
                  <a:lnTo>
                    <a:pt x="563" y="800"/>
                  </a:lnTo>
                  <a:lnTo>
                    <a:pt x="564" y="800"/>
                  </a:lnTo>
                  <a:lnTo>
                    <a:pt x="564" y="798"/>
                  </a:lnTo>
                  <a:lnTo>
                    <a:pt x="566" y="798"/>
                  </a:lnTo>
                  <a:lnTo>
                    <a:pt x="566" y="800"/>
                  </a:lnTo>
                  <a:lnTo>
                    <a:pt x="566" y="801"/>
                  </a:lnTo>
                  <a:lnTo>
                    <a:pt x="566" y="802"/>
                  </a:lnTo>
                  <a:lnTo>
                    <a:pt x="564" y="802"/>
                  </a:lnTo>
                  <a:lnTo>
                    <a:pt x="564" y="804"/>
                  </a:lnTo>
                  <a:lnTo>
                    <a:pt x="566" y="804"/>
                  </a:lnTo>
                  <a:lnTo>
                    <a:pt x="566" y="805"/>
                  </a:lnTo>
                  <a:lnTo>
                    <a:pt x="567" y="805"/>
                  </a:lnTo>
                  <a:lnTo>
                    <a:pt x="567" y="804"/>
                  </a:lnTo>
                  <a:lnTo>
                    <a:pt x="567" y="802"/>
                  </a:lnTo>
                  <a:lnTo>
                    <a:pt x="567" y="801"/>
                  </a:lnTo>
                  <a:lnTo>
                    <a:pt x="567" y="800"/>
                  </a:lnTo>
                  <a:lnTo>
                    <a:pt x="567" y="801"/>
                  </a:lnTo>
                  <a:lnTo>
                    <a:pt x="568" y="801"/>
                  </a:lnTo>
                  <a:lnTo>
                    <a:pt x="568" y="802"/>
                  </a:lnTo>
                  <a:lnTo>
                    <a:pt x="570" y="802"/>
                  </a:lnTo>
                  <a:lnTo>
                    <a:pt x="570" y="801"/>
                  </a:lnTo>
                  <a:lnTo>
                    <a:pt x="570" y="802"/>
                  </a:lnTo>
                  <a:lnTo>
                    <a:pt x="570" y="804"/>
                  </a:lnTo>
                  <a:lnTo>
                    <a:pt x="568" y="804"/>
                  </a:lnTo>
                  <a:lnTo>
                    <a:pt x="568" y="805"/>
                  </a:lnTo>
                  <a:lnTo>
                    <a:pt x="567" y="805"/>
                  </a:lnTo>
                  <a:lnTo>
                    <a:pt x="568" y="805"/>
                  </a:lnTo>
                  <a:lnTo>
                    <a:pt x="568" y="806"/>
                  </a:lnTo>
                  <a:lnTo>
                    <a:pt x="567" y="806"/>
                  </a:lnTo>
                  <a:lnTo>
                    <a:pt x="568" y="806"/>
                  </a:lnTo>
                  <a:lnTo>
                    <a:pt x="568" y="805"/>
                  </a:lnTo>
                  <a:lnTo>
                    <a:pt x="568" y="806"/>
                  </a:lnTo>
                  <a:lnTo>
                    <a:pt x="568" y="808"/>
                  </a:lnTo>
                  <a:lnTo>
                    <a:pt x="567" y="808"/>
                  </a:lnTo>
                  <a:lnTo>
                    <a:pt x="567" y="806"/>
                  </a:lnTo>
                  <a:lnTo>
                    <a:pt x="567" y="808"/>
                  </a:lnTo>
                  <a:lnTo>
                    <a:pt x="567" y="809"/>
                  </a:lnTo>
                  <a:lnTo>
                    <a:pt x="567" y="810"/>
                  </a:lnTo>
                  <a:lnTo>
                    <a:pt x="567" y="809"/>
                  </a:lnTo>
                  <a:lnTo>
                    <a:pt x="568" y="809"/>
                  </a:lnTo>
                  <a:lnTo>
                    <a:pt x="568" y="808"/>
                  </a:lnTo>
                  <a:lnTo>
                    <a:pt x="568" y="809"/>
                  </a:lnTo>
                  <a:lnTo>
                    <a:pt x="567" y="809"/>
                  </a:lnTo>
                  <a:lnTo>
                    <a:pt x="567" y="810"/>
                  </a:lnTo>
                  <a:lnTo>
                    <a:pt x="567" y="812"/>
                  </a:lnTo>
                  <a:lnTo>
                    <a:pt x="568" y="810"/>
                  </a:lnTo>
                  <a:lnTo>
                    <a:pt x="568" y="812"/>
                  </a:lnTo>
                  <a:lnTo>
                    <a:pt x="567" y="812"/>
                  </a:lnTo>
                  <a:lnTo>
                    <a:pt x="568" y="812"/>
                  </a:lnTo>
                  <a:lnTo>
                    <a:pt x="568" y="810"/>
                  </a:lnTo>
                  <a:lnTo>
                    <a:pt x="570" y="810"/>
                  </a:lnTo>
                  <a:lnTo>
                    <a:pt x="568" y="810"/>
                  </a:lnTo>
                  <a:lnTo>
                    <a:pt x="568" y="812"/>
                  </a:lnTo>
                  <a:lnTo>
                    <a:pt x="568" y="813"/>
                  </a:lnTo>
                  <a:lnTo>
                    <a:pt x="567" y="813"/>
                  </a:lnTo>
                  <a:lnTo>
                    <a:pt x="567" y="815"/>
                  </a:lnTo>
                  <a:lnTo>
                    <a:pt x="567" y="816"/>
                  </a:lnTo>
                  <a:lnTo>
                    <a:pt x="567" y="817"/>
                  </a:lnTo>
                  <a:lnTo>
                    <a:pt x="566" y="817"/>
                  </a:lnTo>
                  <a:lnTo>
                    <a:pt x="566" y="819"/>
                  </a:lnTo>
                  <a:lnTo>
                    <a:pt x="564" y="819"/>
                  </a:lnTo>
                  <a:lnTo>
                    <a:pt x="563" y="819"/>
                  </a:lnTo>
                  <a:lnTo>
                    <a:pt x="563" y="820"/>
                  </a:lnTo>
                  <a:lnTo>
                    <a:pt x="563" y="819"/>
                  </a:lnTo>
                  <a:lnTo>
                    <a:pt x="562" y="819"/>
                  </a:lnTo>
                  <a:lnTo>
                    <a:pt x="560" y="819"/>
                  </a:lnTo>
                  <a:lnTo>
                    <a:pt x="562" y="819"/>
                  </a:lnTo>
                  <a:lnTo>
                    <a:pt x="563" y="819"/>
                  </a:lnTo>
                  <a:lnTo>
                    <a:pt x="563" y="817"/>
                  </a:lnTo>
                  <a:lnTo>
                    <a:pt x="564" y="817"/>
                  </a:lnTo>
                  <a:lnTo>
                    <a:pt x="563" y="817"/>
                  </a:lnTo>
                  <a:lnTo>
                    <a:pt x="563" y="816"/>
                  </a:lnTo>
                  <a:lnTo>
                    <a:pt x="563" y="815"/>
                  </a:lnTo>
                  <a:lnTo>
                    <a:pt x="563" y="813"/>
                  </a:lnTo>
                  <a:lnTo>
                    <a:pt x="563" y="812"/>
                  </a:lnTo>
                  <a:lnTo>
                    <a:pt x="562" y="812"/>
                  </a:lnTo>
                  <a:lnTo>
                    <a:pt x="562" y="810"/>
                  </a:lnTo>
                  <a:lnTo>
                    <a:pt x="562" y="809"/>
                  </a:lnTo>
                  <a:lnTo>
                    <a:pt x="562" y="808"/>
                  </a:lnTo>
                  <a:lnTo>
                    <a:pt x="562" y="806"/>
                  </a:lnTo>
                  <a:lnTo>
                    <a:pt x="562" y="808"/>
                  </a:lnTo>
                  <a:lnTo>
                    <a:pt x="560" y="809"/>
                  </a:lnTo>
                  <a:lnTo>
                    <a:pt x="562" y="809"/>
                  </a:lnTo>
                  <a:lnTo>
                    <a:pt x="562" y="810"/>
                  </a:lnTo>
                  <a:lnTo>
                    <a:pt x="560" y="810"/>
                  </a:lnTo>
                  <a:lnTo>
                    <a:pt x="560" y="812"/>
                  </a:lnTo>
                  <a:lnTo>
                    <a:pt x="562" y="813"/>
                  </a:lnTo>
                  <a:lnTo>
                    <a:pt x="562" y="815"/>
                  </a:lnTo>
                  <a:lnTo>
                    <a:pt x="562" y="816"/>
                  </a:lnTo>
                  <a:lnTo>
                    <a:pt x="560" y="816"/>
                  </a:lnTo>
                  <a:lnTo>
                    <a:pt x="559" y="816"/>
                  </a:lnTo>
                  <a:lnTo>
                    <a:pt x="559" y="815"/>
                  </a:lnTo>
                  <a:lnTo>
                    <a:pt x="558" y="815"/>
                  </a:lnTo>
                  <a:lnTo>
                    <a:pt x="558" y="813"/>
                  </a:lnTo>
                  <a:lnTo>
                    <a:pt x="558" y="815"/>
                  </a:lnTo>
                  <a:lnTo>
                    <a:pt x="556" y="815"/>
                  </a:lnTo>
                  <a:lnTo>
                    <a:pt x="556" y="813"/>
                  </a:lnTo>
                  <a:lnTo>
                    <a:pt x="556" y="812"/>
                  </a:lnTo>
                  <a:lnTo>
                    <a:pt x="558" y="812"/>
                  </a:lnTo>
                  <a:lnTo>
                    <a:pt x="558" y="810"/>
                  </a:lnTo>
                  <a:lnTo>
                    <a:pt x="556" y="810"/>
                  </a:lnTo>
                  <a:lnTo>
                    <a:pt x="555" y="810"/>
                  </a:lnTo>
                  <a:lnTo>
                    <a:pt x="555" y="809"/>
                  </a:lnTo>
                  <a:lnTo>
                    <a:pt x="555" y="810"/>
                  </a:lnTo>
                  <a:lnTo>
                    <a:pt x="554" y="810"/>
                  </a:lnTo>
                  <a:lnTo>
                    <a:pt x="554" y="809"/>
                  </a:lnTo>
                  <a:lnTo>
                    <a:pt x="552" y="809"/>
                  </a:lnTo>
                  <a:lnTo>
                    <a:pt x="552" y="808"/>
                  </a:lnTo>
                  <a:lnTo>
                    <a:pt x="552" y="809"/>
                  </a:lnTo>
                  <a:lnTo>
                    <a:pt x="551" y="809"/>
                  </a:lnTo>
                  <a:lnTo>
                    <a:pt x="549" y="809"/>
                  </a:lnTo>
                  <a:lnTo>
                    <a:pt x="549" y="810"/>
                  </a:lnTo>
                  <a:lnTo>
                    <a:pt x="548" y="810"/>
                  </a:lnTo>
                  <a:lnTo>
                    <a:pt x="549" y="809"/>
                  </a:lnTo>
                  <a:lnTo>
                    <a:pt x="549" y="808"/>
                  </a:lnTo>
                  <a:lnTo>
                    <a:pt x="548" y="808"/>
                  </a:lnTo>
                  <a:lnTo>
                    <a:pt x="548" y="806"/>
                  </a:lnTo>
                  <a:lnTo>
                    <a:pt x="547" y="806"/>
                  </a:lnTo>
                  <a:lnTo>
                    <a:pt x="545" y="806"/>
                  </a:lnTo>
                  <a:lnTo>
                    <a:pt x="545" y="805"/>
                  </a:lnTo>
                  <a:lnTo>
                    <a:pt x="547" y="805"/>
                  </a:lnTo>
                  <a:lnTo>
                    <a:pt x="545" y="805"/>
                  </a:lnTo>
                  <a:lnTo>
                    <a:pt x="544" y="805"/>
                  </a:lnTo>
                  <a:lnTo>
                    <a:pt x="544" y="804"/>
                  </a:lnTo>
                  <a:lnTo>
                    <a:pt x="544" y="802"/>
                  </a:lnTo>
                  <a:lnTo>
                    <a:pt x="543" y="802"/>
                  </a:lnTo>
                  <a:lnTo>
                    <a:pt x="544" y="802"/>
                  </a:lnTo>
                  <a:lnTo>
                    <a:pt x="543" y="801"/>
                  </a:lnTo>
                  <a:lnTo>
                    <a:pt x="541" y="801"/>
                  </a:lnTo>
                  <a:lnTo>
                    <a:pt x="541" y="800"/>
                  </a:lnTo>
                  <a:lnTo>
                    <a:pt x="543" y="800"/>
                  </a:lnTo>
                  <a:lnTo>
                    <a:pt x="543" y="798"/>
                  </a:lnTo>
                  <a:lnTo>
                    <a:pt x="543" y="797"/>
                  </a:lnTo>
                  <a:lnTo>
                    <a:pt x="543" y="796"/>
                  </a:lnTo>
                  <a:lnTo>
                    <a:pt x="543" y="794"/>
                  </a:lnTo>
                  <a:lnTo>
                    <a:pt x="544" y="796"/>
                  </a:lnTo>
                  <a:lnTo>
                    <a:pt x="545" y="796"/>
                  </a:lnTo>
                  <a:lnTo>
                    <a:pt x="547" y="796"/>
                  </a:lnTo>
                  <a:lnTo>
                    <a:pt x="548" y="796"/>
                  </a:lnTo>
                  <a:lnTo>
                    <a:pt x="548" y="794"/>
                  </a:lnTo>
                  <a:lnTo>
                    <a:pt x="549" y="794"/>
                  </a:lnTo>
                  <a:lnTo>
                    <a:pt x="551" y="794"/>
                  </a:lnTo>
                  <a:lnTo>
                    <a:pt x="551" y="796"/>
                  </a:lnTo>
                  <a:lnTo>
                    <a:pt x="551" y="797"/>
                  </a:lnTo>
                  <a:lnTo>
                    <a:pt x="549" y="797"/>
                  </a:lnTo>
                  <a:lnTo>
                    <a:pt x="548" y="797"/>
                  </a:lnTo>
                  <a:lnTo>
                    <a:pt x="547" y="798"/>
                  </a:lnTo>
                  <a:lnTo>
                    <a:pt x="547" y="800"/>
                  </a:lnTo>
                  <a:lnTo>
                    <a:pt x="548" y="800"/>
                  </a:lnTo>
                  <a:lnTo>
                    <a:pt x="549" y="801"/>
                  </a:lnTo>
                  <a:lnTo>
                    <a:pt x="551" y="801"/>
                  </a:lnTo>
                  <a:lnTo>
                    <a:pt x="552" y="801"/>
                  </a:lnTo>
                  <a:lnTo>
                    <a:pt x="554" y="801"/>
                  </a:lnTo>
                  <a:lnTo>
                    <a:pt x="554" y="800"/>
                  </a:lnTo>
                  <a:lnTo>
                    <a:pt x="554" y="798"/>
                  </a:lnTo>
                  <a:lnTo>
                    <a:pt x="554" y="797"/>
                  </a:lnTo>
                  <a:lnTo>
                    <a:pt x="555" y="797"/>
                  </a:lnTo>
                  <a:lnTo>
                    <a:pt x="555" y="796"/>
                  </a:lnTo>
                  <a:lnTo>
                    <a:pt x="556" y="796"/>
                  </a:lnTo>
                  <a:lnTo>
                    <a:pt x="556" y="794"/>
                  </a:lnTo>
                  <a:lnTo>
                    <a:pt x="556" y="793"/>
                  </a:lnTo>
                  <a:lnTo>
                    <a:pt x="558" y="793"/>
                  </a:lnTo>
                  <a:lnTo>
                    <a:pt x="559" y="793"/>
                  </a:lnTo>
                  <a:lnTo>
                    <a:pt x="559" y="791"/>
                  </a:lnTo>
                  <a:lnTo>
                    <a:pt x="560" y="791"/>
                  </a:lnTo>
                  <a:lnTo>
                    <a:pt x="562" y="790"/>
                  </a:lnTo>
                  <a:lnTo>
                    <a:pt x="563" y="789"/>
                  </a:lnTo>
                  <a:lnTo>
                    <a:pt x="563" y="790"/>
                  </a:lnTo>
                  <a:close/>
                  <a:moveTo>
                    <a:pt x="547" y="793"/>
                  </a:moveTo>
                  <a:lnTo>
                    <a:pt x="548" y="793"/>
                  </a:lnTo>
                  <a:lnTo>
                    <a:pt x="549" y="793"/>
                  </a:lnTo>
                  <a:lnTo>
                    <a:pt x="548" y="794"/>
                  </a:lnTo>
                  <a:lnTo>
                    <a:pt x="547" y="794"/>
                  </a:lnTo>
                  <a:lnTo>
                    <a:pt x="547" y="796"/>
                  </a:lnTo>
                  <a:lnTo>
                    <a:pt x="545" y="796"/>
                  </a:lnTo>
                  <a:lnTo>
                    <a:pt x="544" y="796"/>
                  </a:lnTo>
                  <a:lnTo>
                    <a:pt x="544" y="794"/>
                  </a:lnTo>
                  <a:lnTo>
                    <a:pt x="545" y="794"/>
                  </a:lnTo>
                  <a:lnTo>
                    <a:pt x="545" y="793"/>
                  </a:lnTo>
                  <a:lnTo>
                    <a:pt x="545" y="791"/>
                  </a:lnTo>
                  <a:lnTo>
                    <a:pt x="547" y="791"/>
                  </a:lnTo>
                  <a:lnTo>
                    <a:pt x="547" y="790"/>
                  </a:lnTo>
                  <a:lnTo>
                    <a:pt x="548" y="790"/>
                  </a:lnTo>
                  <a:lnTo>
                    <a:pt x="548" y="789"/>
                  </a:lnTo>
                  <a:lnTo>
                    <a:pt x="548" y="790"/>
                  </a:lnTo>
                  <a:lnTo>
                    <a:pt x="548" y="791"/>
                  </a:lnTo>
                  <a:lnTo>
                    <a:pt x="548" y="793"/>
                  </a:lnTo>
                  <a:lnTo>
                    <a:pt x="547" y="793"/>
                  </a:lnTo>
                  <a:close/>
                  <a:moveTo>
                    <a:pt x="693" y="789"/>
                  </a:moveTo>
                  <a:lnTo>
                    <a:pt x="693" y="787"/>
                  </a:lnTo>
                  <a:lnTo>
                    <a:pt x="693" y="789"/>
                  </a:lnTo>
                  <a:close/>
                  <a:moveTo>
                    <a:pt x="575" y="789"/>
                  </a:moveTo>
                  <a:lnTo>
                    <a:pt x="575" y="790"/>
                  </a:lnTo>
                  <a:lnTo>
                    <a:pt x="577" y="790"/>
                  </a:lnTo>
                  <a:lnTo>
                    <a:pt x="577" y="791"/>
                  </a:lnTo>
                  <a:lnTo>
                    <a:pt x="577" y="793"/>
                  </a:lnTo>
                  <a:lnTo>
                    <a:pt x="575" y="793"/>
                  </a:lnTo>
                  <a:lnTo>
                    <a:pt x="575" y="791"/>
                  </a:lnTo>
                  <a:lnTo>
                    <a:pt x="575" y="790"/>
                  </a:lnTo>
                  <a:lnTo>
                    <a:pt x="575" y="789"/>
                  </a:lnTo>
                  <a:lnTo>
                    <a:pt x="575" y="787"/>
                  </a:lnTo>
                  <a:lnTo>
                    <a:pt x="575" y="789"/>
                  </a:lnTo>
                  <a:close/>
                  <a:moveTo>
                    <a:pt x="544" y="787"/>
                  </a:moveTo>
                  <a:lnTo>
                    <a:pt x="544" y="789"/>
                  </a:lnTo>
                  <a:lnTo>
                    <a:pt x="544" y="787"/>
                  </a:lnTo>
                  <a:lnTo>
                    <a:pt x="545" y="787"/>
                  </a:lnTo>
                  <a:lnTo>
                    <a:pt x="545" y="789"/>
                  </a:lnTo>
                  <a:lnTo>
                    <a:pt x="545" y="790"/>
                  </a:lnTo>
                  <a:lnTo>
                    <a:pt x="544" y="790"/>
                  </a:lnTo>
                  <a:lnTo>
                    <a:pt x="543" y="790"/>
                  </a:lnTo>
                  <a:lnTo>
                    <a:pt x="543" y="789"/>
                  </a:lnTo>
                  <a:lnTo>
                    <a:pt x="543" y="787"/>
                  </a:lnTo>
                  <a:lnTo>
                    <a:pt x="544" y="787"/>
                  </a:lnTo>
                  <a:close/>
                  <a:moveTo>
                    <a:pt x="581" y="789"/>
                  </a:moveTo>
                  <a:lnTo>
                    <a:pt x="581" y="790"/>
                  </a:lnTo>
                  <a:lnTo>
                    <a:pt x="579" y="791"/>
                  </a:lnTo>
                  <a:lnTo>
                    <a:pt x="579" y="793"/>
                  </a:lnTo>
                  <a:lnTo>
                    <a:pt x="578" y="793"/>
                  </a:lnTo>
                  <a:lnTo>
                    <a:pt x="579" y="793"/>
                  </a:lnTo>
                  <a:lnTo>
                    <a:pt x="579" y="791"/>
                  </a:lnTo>
                  <a:lnTo>
                    <a:pt x="579" y="790"/>
                  </a:lnTo>
                  <a:lnTo>
                    <a:pt x="581" y="790"/>
                  </a:lnTo>
                  <a:lnTo>
                    <a:pt x="581" y="789"/>
                  </a:lnTo>
                  <a:lnTo>
                    <a:pt x="581" y="787"/>
                  </a:lnTo>
                  <a:lnTo>
                    <a:pt x="582" y="787"/>
                  </a:lnTo>
                  <a:lnTo>
                    <a:pt x="582" y="786"/>
                  </a:lnTo>
                  <a:lnTo>
                    <a:pt x="582" y="787"/>
                  </a:lnTo>
                  <a:lnTo>
                    <a:pt x="581" y="787"/>
                  </a:lnTo>
                  <a:lnTo>
                    <a:pt x="581" y="789"/>
                  </a:lnTo>
                  <a:close/>
                  <a:moveTo>
                    <a:pt x="575" y="787"/>
                  </a:moveTo>
                  <a:lnTo>
                    <a:pt x="575" y="786"/>
                  </a:lnTo>
                  <a:lnTo>
                    <a:pt x="575" y="785"/>
                  </a:lnTo>
                  <a:lnTo>
                    <a:pt x="575" y="783"/>
                  </a:lnTo>
                  <a:lnTo>
                    <a:pt x="575" y="785"/>
                  </a:lnTo>
                  <a:lnTo>
                    <a:pt x="575" y="786"/>
                  </a:lnTo>
                  <a:lnTo>
                    <a:pt x="575" y="787"/>
                  </a:lnTo>
                  <a:close/>
                  <a:moveTo>
                    <a:pt x="552" y="783"/>
                  </a:moveTo>
                  <a:lnTo>
                    <a:pt x="552" y="785"/>
                  </a:lnTo>
                  <a:lnTo>
                    <a:pt x="552" y="786"/>
                  </a:lnTo>
                  <a:lnTo>
                    <a:pt x="551" y="786"/>
                  </a:lnTo>
                  <a:lnTo>
                    <a:pt x="551" y="787"/>
                  </a:lnTo>
                  <a:lnTo>
                    <a:pt x="551" y="786"/>
                  </a:lnTo>
                  <a:lnTo>
                    <a:pt x="551" y="785"/>
                  </a:lnTo>
                  <a:lnTo>
                    <a:pt x="552" y="785"/>
                  </a:lnTo>
                  <a:lnTo>
                    <a:pt x="552" y="783"/>
                  </a:lnTo>
                  <a:close/>
                  <a:moveTo>
                    <a:pt x="570" y="781"/>
                  </a:moveTo>
                  <a:lnTo>
                    <a:pt x="570" y="782"/>
                  </a:lnTo>
                  <a:lnTo>
                    <a:pt x="571" y="782"/>
                  </a:lnTo>
                  <a:lnTo>
                    <a:pt x="573" y="782"/>
                  </a:lnTo>
                  <a:lnTo>
                    <a:pt x="574" y="782"/>
                  </a:lnTo>
                  <a:lnTo>
                    <a:pt x="574" y="783"/>
                  </a:lnTo>
                  <a:lnTo>
                    <a:pt x="574" y="782"/>
                  </a:lnTo>
                  <a:lnTo>
                    <a:pt x="573" y="782"/>
                  </a:lnTo>
                  <a:lnTo>
                    <a:pt x="574" y="782"/>
                  </a:lnTo>
                  <a:lnTo>
                    <a:pt x="574" y="783"/>
                  </a:lnTo>
                  <a:lnTo>
                    <a:pt x="574" y="785"/>
                  </a:lnTo>
                  <a:lnTo>
                    <a:pt x="574" y="786"/>
                  </a:lnTo>
                  <a:lnTo>
                    <a:pt x="574" y="787"/>
                  </a:lnTo>
                  <a:lnTo>
                    <a:pt x="575" y="787"/>
                  </a:lnTo>
                  <a:lnTo>
                    <a:pt x="574" y="787"/>
                  </a:lnTo>
                  <a:lnTo>
                    <a:pt x="574" y="789"/>
                  </a:lnTo>
                  <a:lnTo>
                    <a:pt x="575" y="789"/>
                  </a:lnTo>
                  <a:lnTo>
                    <a:pt x="575" y="790"/>
                  </a:lnTo>
                  <a:lnTo>
                    <a:pt x="575" y="791"/>
                  </a:lnTo>
                  <a:lnTo>
                    <a:pt x="574" y="791"/>
                  </a:lnTo>
                  <a:lnTo>
                    <a:pt x="574" y="790"/>
                  </a:lnTo>
                  <a:lnTo>
                    <a:pt x="574" y="789"/>
                  </a:lnTo>
                  <a:lnTo>
                    <a:pt x="573" y="789"/>
                  </a:lnTo>
                  <a:lnTo>
                    <a:pt x="571" y="789"/>
                  </a:lnTo>
                  <a:lnTo>
                    <a:pt x="571" y="790"/>
                  </a:lnTo>
                  <a:lnTo>
                    <a:pt x="570" y="790"/>
                  </a:lnTo>
                  <a:lnTo>
                    <a:pt x="570" y="791"/>
                  </a:lnTo>
                  <a:lnTo>
                    <a:pt x="568" y="791"/>
                  </a:lnTo>
                  <a:lnTo>
                    <a:pt x="567" y="791"/>
                  </a:lnTo>
                  <a:lnTo>
                    <a:pt x="567" y="790"/>
                  </a:lnTo>
                  <a:lnTo>
                    <a:pt x="566" y="790"/>
                  </a:lnTo>
                  <a:lnTo>
                    <a:pt x="566" y="789"/>
                  </a:lnTo>
                  <a:lnTo>
                    <a:pt x="564" y="789"/>
                  </a:lnTo>
                  <a:lnTo>
                    <a:pt x="564" y="787"/>
                  </a:lnTo>
                  <a:lnTo>
                    <a:pt x="563" y="787"/>
                  </a:lnTo>
                  <a:lnTo>
                    <a:pt x="564" y="787"/>
                  </a:lnTo>
                  <a:lnTo>
                    <a:pt x="566" y="787"/>
                  </a:lnTo>
                  <a:lnTo>
                    <a:pt x="566" y="789"/>
                  </a:lnTo>
                  <a:lnTo>
                    <a:pt x="567" y="789"/>
                  </a:lnTo>
                  <a:lnTo>
                    <a:pt x="568" y="789"/>
                  </a:lnTo>
                  <a:lnTo>
                    <a:pt x="570" y="789"/>
                  </a:lnTo>
                  <a:lnTo>
                    <a:pt x="571" y="789"/>
                  </a:lnTo>
                  <a:lnTo>
                    <a:pt x="571" y="787"/>
                  </a:lnTo>
                  <a:lnTo>
                    <a:pt x="573" y="787"/>
                  </a:lnTo>
                  <a:lnTo>
                    <a:pt x="573" y="786"/>
                  </a:lnTo>
                  <a:lnTo>
                    <a:pt x="573" y="785"/>
                  </a:lnTo>
                  <a:lnTo>
                    <a:pt x="571" y="785"/>
                  </a:lnTo>
                  <a:lnTo>
                    <a:pt x="571" y="783"/>
                  </a:lnTo>
                  <a:lnTo>
                    <a:pt x="570" y="783"/>
                  </a:lnTo>
                  <a:lnTo>
                    <a:pt x="570" y="782"/>
                  </a:lnTo>
                  <a:lnTo>
                    <a:pt x="568" y="782"/>
                  </a:lnTo>
                  <a:lnTo>
                    <a:pt x="568" y="781"/>
                  </a:lnTo>
                  <a:lnTo>
                    <a:pt x="570" y="781"/>
                  </a:lnTo>
                  <a:close/>
                  <a:moveTo>
                    <a:pt x="559" y="779"/>
                  </a:moveTo>
                  <a:lnTo>
                    <a:pt x="560" y="779"/>
                  </a:lnTo>
                  <a:lnTo>
                    <a:pt x="560" y="781"/>
                  </a:lnTo>
                  <a:lnTo>
                    <a:pt x="560" y="782"/>
                  </a:lnTo>
                  <a:lnTo>
                    <a:pt x="562" y="783"/>
                  </a:lnTo>
                  <a:lnTo>
                    <a:pt x="562" y="785"/>
                  </a:lnTo>
                  <a:lnTo>
                    <a:pt x="563" y="785"/>
                  </a:lnTo>
                  <a:lnTo>
                    <a:pt x="563" y="783"/>
                  </a:lnTo>
                  <a:lnTo>
                    <a:pt x="564" y="783"/>
                  </a:lnTo>
                  <a:lnTo>
                    <a:pt x="566" y="783"/>
                  </a:lnTo>
                  <a:lnTo>
                    <a:pt x="566" y="785"/>
                  </a:lnTo>
                  <a:lnTo>
                    <a:pt x="566" y="786"/>
                  </a:lnTo>
                  <a:lnTo>
                    <a:pt x="564" y="786"/>
                  </a:lnTo>
                  <a:lnTo>
                    <a:pt x="564" y="787"/>
                  </a:lnTo>
                  <a:lnTo>
                    <a:pt x="563" y="787"/>
                  </a:lnTo>
                  <a:lnTo>
                    <a:pt x="563" y="789"/>
                  </a:lnTo>
                  <a:lnTo>
                    <a:pt x="562" y="789"/>
                  </a:lnTo>
                  <a:lnTo>
                    <a:pt x="562" y="790"/>
                  </a:lnTo>
                  <a:lnTo>
                    <a:pt x="560" y="790"/>
                  </a:lnTo>
                  <a:lnTo>
                    <a:pt x="559" y="790"/>
                  </a:lnTo>
                  <a:lnTo>
                    <a:pt x="559" y="791"/>
                  </a:lnTo>
                  <a:lnTo>
                    <a:pt x="558" y="791"/>
                  </a:lnTo>
                  <a:lnTo>
                    <a:pt x="556" y="793"/>
                  </a:lnTo>
                  <a:lnTo>
                    <a:pt x="556" y="791"/>
                  </a:lnTo>
                  <a:lnTo>
                    <a:pt x="555" y="791"/>
                  </a:lnTo>
                  <a:lnTo>
                    <a:pt x="556" y="791"/>
                  </a:lnTo>
                  <a:lnTo>
                    <a:pt x="556" y="790"/>
                  </a:lnTo>
                  <a:lnTo>
                    <a:pt x="555" y="790"/>
                  </a:lnTo>
                  <a:lnTo>
                    <a:pt x="555" y="791"/>
                  </a:lnTo>
                  <a:lnTo>
                    <a:pt x="554" y="791"/>
                  </a:lnTo>
                  <a:lnTo>
                    <a:pt x="554" y="790"/>
                  </a:lnTo>
                  <a:lnTo>
                    <a:pt x="554" y="789"/>
                  </a:lnTo>
                  <a:lnTo>
                    <a:pt x="554" y="787"/>
                  </a:lnTo>
                  <a:lnTo>
                    <a:pt x="555" y="787"/>
                  </a:lnTo>
                  <a:lnTo>
                    <a:pt x="554" y="787"/>
                  </a:lnTo>
                  <a:lnTo>
                    <a:pt x="555" y="787"/>
                  </a:lnTo>
                  <a:lnTo>
                    <a:pt x="555" y="786"/>
                  </a:lnTo>
                  <a:lnTo>
                    <a:pt x="555" y="785"/>
                  </a:lnTo>
                  <a:lnTo>
                    <a:pt x="555" y="783"/>
                  </a:lnTo>
                  <a:lnTo>
                    <a:pt x="555" y="782"/>
                  </a:lnTo>
                  <a:lnTo>
                    <a:pt x="555" y="783"/>
                  </a:lnTo>
                  <a:lnTo>
                    <a:pt x="554" y="783"/>
                  </a:lnTo>
                  <a:lnTo>
                    <a:pt x="555" y="782"/>
                  </a:lnTo>
                  <a:lnTo>
                    <a:pt x="554" y="782"/>
                  </a:lnTo>
                  <a:lnTo>
                    <a:pt x="555" y="782"/>
                  </a:lnTo>
                  <a:lnTo>
                    <a:pt x="555" y="781"/>
                  </a:lnTo>
                  <a:lnTo>
                    <a:pt x="555" y="779"/>
                  </a:lnTo>
                  <a:lnTo>
                    <a:pt x="556" y="779"/>
                  </a:lnTo>
                  <a:lnTo>
                    <a:pt x="558" y="779"/>
                  </a:lnTo>
                  <a:lnTo>
                    <a:pt x="558" y="778"/>
                  </a:lnTo>
                  <a:lnTo>
                    <a:pt x="558" y="779"/>
                  </a:lnTo>
                  <a:lnTo>
                    <a:pt x="559" y="779"/>
                  </a:lnTo>
                  <a:close/>
                  <a:moveTo>
                    <a:pt x="560" y="778"/>
                  </a:moveTo>
                  <a:lnTo>
                    <a:pt x="560" y="779"/>
                  </a:lnTo>
                  <a:lnTo>
                    <a:pt x="562" y="779"/>
                  </a:lnTo>
                  <a:lnTo>
                    <a:pt x="562" y="781"/>
                  </a:lnTo>
                  <a:lnTo>
                    <a:pt x="563" y="781"/>
                  </a:lnTo>
                  <a:lnTo>
                    <a:pt x="564" y="781"/>
                  </a:lnTo>
                  <a:lnTo>
                    <a:pt x="564" y="782"/>
                  </a:lnTo>
                  <a:lnTo>
                    <a:pt x="564" y="781"/>
                  </a:lnTo>
                  <a:lnTo>
                    <a:pt x="564" y="782"/>
                  </a:lnTo>
                  <a:lnTo>
                    <a:pt x="563" y="782"/>
                  </a:lnTo>
                  <a:lnTo>
                    <a:pt x="562" y="782"/>
                  </a:lnTo>
                  <a:lnTo>
                    <a:pt x="562" y="783"/>
                  </a:lnTo>
                  <a:lnTo>
                    <a:pt x="562" y="782"/>
                  </a:lnTo>
                  <a:lnTo>
                    <a:pt x="560" y="782"/>
                  </a:lnTo>
                  <a:lnTo>
                    <a:pt x="560" y="781"/>
                  </a:lnTo>
                  <a:lnTo>
                    <a:pt x="560" y="779"/>
                  </a:lnTo>
                  <a:lnTo>
                    <a:pt x="559" y="779"/>
                  </a:lnTo>
                  <a:lnTo>
                    <a:pt x="558" y="779"/>
                  </a:lnTo>
                  <a:lnTo>
                    <a:pt x="559" y="778"/>
                  </a:lnTo>
                  <a:lnTo>
                    <a:pt x="560" y="778"/>
                  </a:lnTo>
                  <a:close/>
                  <a:moveTo>
                    <a:pt x="536" y="778"/>
                  </a:moveTo>
                  <a:lnTo>
                    <a:pt x="536" y="779"/>
                  </a:lnTo>
                  <a:lnTo>
                    <a:pt x="537" y="779"/>
                  </a:lnTo>
                  <a:lnTo>
                    <a:pt x="537" y="781"/>
                  </a:lnTo>
                  <a:lnTo>
                    <a:pt x="537" y="782"/>
                  </a:lnTo>
                  <a:lnTo>
                    <a:pt x="539" y="782"/>
                  </a:lnTo>
                  <a:lnTo>
                    <a:pt x="539" y="783"/>
                  </a:lnTo>
                  <a:lnTo>
                    <a:pt x="540" y="782"/>
                  </a:lnTo>
                  <a:lnTo>
                    <a:pt x="540" y="783"/>
                  </a:lnTo>
                  <a:lnTo>
                    <a:pt x="539" y="783"/>
                  </a:lnTo>
                  <a:lnTo>
                    <a:pt x="539" y="785"/>
                  </a:lnTo>
                  <a:lnTo>
                    <a:pt x="537" y="785"/>
                  </a:lnTo>
                  <a:lnTo>
                    <a:pt x="537" y="783"/>
                  </a:lnTo>
                  <a:lnTo>
                    <a:pt x="537" y="782"/>
                  </a:lnTo>
                  <a:lnTo>
                    <a:pt x="536" y="782"/>
                  </a:lnTo>
                  <a:lnTo>
                    <a:pt x="536" y="781"/>
                  </a:lnTo>
                  <a:lnTo>
                    <a:pt x="536" y="779"/>
                  </a:lnTo>
                  <a:lnTo>
                    <a:pt x="535" y="779"/>
                  </a:lnTo>
                  <a:lnTo>
                    <a:pt x="535" y="778"/>
                  </a:lnTo>
                  <a:lnTo>
                    <a:pt x="536" y="778"/>
                  </a:lnTo>
                  <a:close/>
                  <a:moveTo>
                    <a:pt x="549" y="777"/>
                  </a:moveTo>
                  <a:lnTo>
                    <a:pt x="551" y="777"/>
                  </a:lnTo>
                  <a:lnTo>
                    <a:pt x="551" y="778"/>
                  </a:lnTo>
                  <a:lnTo>
                    <a:pt x="552" y="778"/>
                  </a:lnTo>
                  <a:lnTo>
                    <a:pt x="552" y="777"/>
                  </a:lnTo>
                  <a:lnTo>
                    <a:pt x="554" y="777"/>
                  </a:lnTo>
                  <a:lnTo>
                    <a:pt x="554" y="778"/>
                  </a:lnTo>
                  <a:lnTo>
                    <a:pt x="554" y="779"/>
                  </a:lnTo>
                  <a:lnTo>
                    <a:pt x="554" y="781"/>
                  </a:lnTo>
                  <a:lnTo>
                    <a:pt x="552" y="781"/>
                  </a:lnTo>
                  <a:lnTo>
                    <a:pt x="551" y="781"/>
                  </a:lnTo>
                  <a:lnTo>
                    <a:pt x="551" y="779"/>
                  </a:lnTo>
                  <a:lnTo>
                    <a:pt x="551" y="781"/>
                  </a:lnTo>
                  <a:lnTo>
                    <a:pt x="551" y="782"/>
                  </a:lnTo>
                  <a:lnTo>
                    <a:pt x="551" y="783"/>
                  </a:lnTo>
                  <a:lnTo>
                    <a:pt x="549" y="783"/>
                  </a:lnTo>
                  <a:lnTo>
                    <a:pt x="549" y="782"/>
                  </a:lnTo>
                  <a:lnTo>
                    <a:pt x="549" y="781"/>
                  </a:lnTo>
                  <a:lnTo>
                    <a:pt x="549" y="779"/>
                  </a:lnTo>
                  <a:lnTo>
                    <a:pt x="549" y="778"/>
                  </a:lnTo>
                  <a:lnTo>
                    <a:pt x="549" y="777"/>
                  </a:lnTo>
                  <a:close/>
                  <a:moveTo>
                    <a:pt x="559" y="777"/>
                  </a:moveTo>
                  <a:lnTo>
                    <a:pt x="559" y="778"/>
                  </a:lnTo>
                  <a:lnTo>
                    <a:pt x="558" y="778"/>
                  </a:lnTo>
                  <a:lnTo>
                    <a:pt x="558" y="779"/>
                  </a:lnTo>
                  <a:lnTo>
                    <a:pt x="558" y="778"/>
                  </a:lnTo>
                  <a:lnTo>
                    <a:pt x="558" y="779"/>
                  </a:lnTo>
                  <a:lnTo>
                    <a:pt x="556" y="779"/>
                  </a:lnTo>
                  <a:lnTo>
                    <a:pt x="555" y="779"/>
                  </a:lnTo>
                  <a:lnTo>
                    <a:pt x="555" y="778"/>
                  </a:lnTo>
                  <a:lnTo>
                    <a:pt x="555" y="777"/>
                  </a:lnTo>
                  <a:lnTo>
                    <a:pt x="556" y="778"/>
                  </a:lnTo>
                  <a:lnTo>
                    <a:pt x="556" y="777"/>
                  </a:lnTo>
                  <a:lnTo>
                    <a:pt x="556" y="778"/>
                  </a:lnTo>
                  <a:lnTo>
                    <a:pt x="558" y="778"/>
                  </a:lnTo>
                  <a:lnTo>
                    <a:pt x="558" y="777"/>
                  </a:lnTo>
                  <a:lnTo>
                    <a:pt x="559" y="777"/>
                  </a:lnTo>
                  <a:close/>
                  <a:moveTo>
                    <a:pt x="536" y="777"/>
                  </a:moveTo>
                  <a:lnTo>
                    <a:pt x="535" y="777"/>
                  </a:lnTo>
                  <a:lnTo>
                    <a:pt x="535" y="775"/>
                  </a:lnTo>
                  <a:lnTo>
                    <a:pt x="535" y="774"/>
                  </a:lnTo>
                  <a:lnTo>
                    <a:pt x="535" y="775"/>
                  </a:lnTo>
                  <a:lnTo>
                    <a:pt x="536" y="775"/>
                  </a:lnTo>
                  <a:lnTo>
                    <a:pt x="536" y="777"/>
                  </a:lnTo>
                  <a:close/>
                  <a:moveTo>
                    <a:pt x="564" y="774"/>
                  </a:moveTo>
                  <a:lnTo>
                    <a:pt x="564" y="775"/>
                  </a:lnTo>
                  <a:lnTo>
                    <a:pt x="564" y="774"/>
                  </a:lnTo>
                  <a:lnTo>
                    <a:pt x="564" y="775"/>
                  </a:lnTo>
                  <a:lnTo>
                    <a:pt x="563" y="775"/>
                  </a:lnTo>
                  <a:lnTo>
                    <a:pt x="564" y="775"/>
                  </a:lnTo>
                  <a:lnTo>
                    <a:pt x="563" y="775"/>
                  </a:lnTo>
                  <a:lnTo>
                    <a:pt x="564" y="775"/>
                  </a:lnTo>
                  <a:lnTo>
                    <a:pt x="563" y="775"/>
                  </a:lnTo>
                  <a:lnTo>
                    <a:pt x="563" y="777"/>
                  </a:lnTo>
                  <a:lnTo>
                    <a:pt x="564" y="777"/>
                  </a:lnTo>
                  <a:lnTo>
                    <a:pt x="564" y="775"/>
                  </a:lnTo>
                  <a:lnTo>
                    <a:pt x="566" y="775"/>
                  </a:lnTo>
                  <a:lnTo>
                    <a:pt x="567" y="775"/>
                  </a:lnTo>
                  <a:lnTo>
                    <a:pt x="567" y="777"/>
                  </a:lnTo>
                  <a:lnTo>
                    <a:pt x="566" y="777"/>
                  </a:lnTo>
                  <a:lnTo>
                    <a:pt x="566" y="778"/>
                  </a:lnTo>
                  <a:lnTo>
                    <a:pt x="564" y="778"/>
                  </a:lnTo>
                  <a:lnTo>
                    <a:pt x="564" y="779"/>
                  </a:lnTo>
                  <a:lnTo>
                    <a:pt x="563" y="779"/>
                  </a:lnTo>
                  <a:lnTo>
                    <a:pt x="563" y="781"/>
                  </a:lnTo>
                  <a:lnTo>
                    <a:pt x="563" y="779"/>
                  </a:lnTo>
                  <a:lnTo>
                    <a:pt x="564" y="779"/>
                  </a:lnTo>
                  <a:lnTo>
                    <a:pt x="564" y="778"/>
                  </a:lnTo>
                  <a:lnTo>
                    <a:pt x="564" y="777"/>
                  </a:lnTo>
                  <a:lnTo>
                    <a:pt x="566" y="777"/>
                  </a:lnTo>
                  <a:lnTo>
                    <a:pt x="564" y="777"/>
                  </a:lnTo>
                  <a:lnTo>
                    <a:pt x="564" y="778"/>
                  </a:lnTo>
                  <a:lnTo>
                    <a:pt x="563" y="778"/>
                  </a:lnTo>
                  <a:lnTo>
                    <a:pt x="562" y="778"/>
                  </a:lnTo>
                  <a:lnTo>
                    <a:pt x="560" y="778"/>
                  </a:lnTo>
                  <a:lnTo>
                    <a:pt x="560" y="777"/>
                  </a:lnTo>
                  <a:lnTo>
                    <a:pt x="562" y="778"/>
                  </a:lnTo>
                  <a:lnTo>
                    <a:pt x="562" y="777"/>
                  </a:lnTo>
                  <a:lnTo>
                    <a:pt x="563" y="777"/>
                  </a:lnTo>
                  <a:lnTo>
                    <a:pt x="562" y="777"/>
                  </a:lnTo>
                  <a:lnTo>
                    <a:pt x="560" y="777"/>
                  </a:lnTo>
                  <a:lnTo>
                    <a:pt x="560" y="775"/>
                  </a:lnTo>
                  <a:lnTo>
                    <a:pt x="562" y="775"/>
                  </a:lnTo>
                  <a:lnTo>
                    <a:pt x="563" y="775"/>
                  </a:lnTo>
                  <a:lnTo>
                    <a:pt x="563" y="774"/>
                  </a:lnTo>
                  <a:lnTo>
                    <a:pt x="564" y="774"/>
                  </a:lnTo>
                  <a:close/>
                  <a:moveTo>
                    <a:pt x="559" y="775"/>
                  </a:moveTo>
                  <a:lnTo>
                    <a:pt x="559" y="777"/>
                  </a:lnTo>
                  <a:lnTo>
                    <a:pt x="560" y="777"/>
                  </a:lnTo>
                  <a:lnTo>
                    <a:pt x="559" y="777"/>
                  </a:lnTo>
                  <a:lnTo>
                    <a:pt x="560" y="777"/>
                  </a:lnTo>
                  <a:lnTo>
                    <a:pt x="559" y="777"/>
                  </a:lnTo>
                  <a:lnTo>
                    <a:pt x="559" y="778"/>
                  </a:lnTo>
                  <a:lnTo>
                    <a:pt x="559" y="777"/>
                  </a:lnTo>
                  <a:lnTo>
                    <a:pt x="558" y="777"/>
                  </a:lnTo>
                  <a:lnTo>
                    <a:pt x="559" y="777"/>
                  </a:lnTo>
                  <a:lnTo>
                    <a:pt x="559" y="775"/>
                  </a:lnTo>
                  <a:lnTo>
                    <a:pt x="558" y="775"/>
                  </a:lnTo>
                  <a:lnTo>
                    <a:pt x="558" y="777"/>
                  </a:lnTo>
                  <a:lnTo>
                    <a:pt x="556" y="777"/>
                  </a:lnTo>
                  <a:lnTo>
                    <a:pt x="556" y="775"/>
                  </a:lnTo>
                  <a:lnTo>
                    <a:pt x="556" y="774"/>
                  </a:lnTo>
                  <a:lnTo>
                    <a:pt x="558" y="774"/>
                  </a:lnTo>
                  <a:lnTo>
                    <a:pt x="556" y="774"/>
                  </a:lnTo>
                  <a:lnTo>
                    <a:pt x="558" y="775"/>
                  </a:lnTo>
                  <a:lnTo>
                    <a:pt x="559" y="775"/>
                  </a:lnTo>
                  <a:close/>
                  <a:moveTo>
                    <a:pt x="564" y="774"/>
                  </a:moveTo>
                  <a:lnTo>
                    <a:pt x="563" y="774"/>
                  </a:lnTo>
                  <a:lnTo>
                    <a:pt x="562" y="774"/>
                  </a:lnTo>
                  <a:lnTo>
                    <a:pt x="560" y="775"/>
                  </a:lnTo>
                  <a:lnTo>
                    <a:pt x="560" y="774"/>
                  </a:lnTo>
                  <a:lnTo>
                    <a:pt x="559" y="774"/>
                  </a:lnTo>
                  <a:lnTo>
                    <a:pt x="560" y="774"/>
                  </a:lnTo>
                  <a:lnTo>
                    <a:pt x="562" y="774"/>
                  </a:lnTo>
                  <a:lnTo>
                    <a:pt x="563" y="774"/>
                  </a:lnTo>
                  <a:lnTo>
                    <a:pt x="564" y="774"/>
                  </a:lnTo>
                  <a:close/>
                  <a:moveTo>
                    <a:pt x="693" y="789"/>
                  </a:moveTo>
                  <a:lnTo>
                    <a:pt x="692" y="789"/>
                  </a:lnTo>
                  <a:lnTo>
                    <a:pt x="692" y="790"/>
                  </a:lnTo>
                  <a:lnTo>
                    <a:pt x="691" y="790"/>
                  </a:lnTo>
                  <a:lnTo>
                    <a:pt x="689" y="790"/>
                  </a:lnTo>
                  <a:lnTo>
                    <a:pt x="689" y="791"/>
                  </a:lnTo>
                  <a:lnTo>
                    <a:pt x="688" y="791"/>
                  </a:lnTo>
                  <a:lnTo>
                    <a:pt x="688" y="793"/>
                  </a:lnTo>
                  <a:lnTo>
                    <a:pt x="687" y="793"/>
                  </a:lnTo>
                  <a:lnTo>
                    <a:pt x="687" y="794"/>
                  </a:lnTo>
                  <a:lnTo>
                    <a:pt x="687" y="796"/>
                  </a:lnTo>
                  <a:lnTo>
                    <a:pt x="685" y="796"/>
                  </a:lnTo>
                  <a:lnTo>
                    <a:pt x="685" y="797"/>
                  </a:lnTo>
                  <a:lnTo>
                    <a:pt x="684" y="797"/>
                  </a:lnTo>
                  <a:lnTo>
                    <a:pt x="684" y="798"/>
                  </a:lnTo>
                  <a:lnTo>
                    <a:pt x="682" y="798"/>
                  </a:lnTo>
                  <a:lnTo>
                    <a:pt x="681" y="798"/>
                  </a:lnTo>
                  <a:lnTo>
                    <a:pt x="681" y="800"/>
                  </a:lnTo>
                  <a:lnTo>
                    <a:pt x="681" y="801"/>
                  </a:lnTo>
                  <a:lnTo>
                    <a:pt x="680" y="801"/>
                  </a:lnTo>
                  <a:lnTo>
                    <a:pt x="678" y="801"/>
                  </a:lnTo>
                  <a:lnTo>
                    <a:pt x="677" y="801"/>
                  </a:lnTo>
                  <a:lnTo>
                    <a:pt x="677" y="802"/>
                  </a:lnTo>
                  <a:lnTo>
                    <a:pt x="677" y="804"/>
                  </a:lnTo>
                  <a:lnTo>
                    <a:pt x="676" y="804"/>
                  </a:lnTo>
                  <a:lnTo>
                    <a:pt x="674" y="804"/>
                  </a:lnTo>
                  <a:lnTo>
                    <a:pt x="674" y="805"/>
                  </a:lnTo>
                  <a:lnTo>
                    <a:pt x="673" y="805"/>
                  </a:lnTo>
                  <a:lnTo>
                    <a:pt x="672" y="805"/>
                  </a:lnTo>
                  <a:lnTo>
                    <a:pt x="670" y="805"/>
                  </a:lnTo>
                  <a:lnTo>
                    <a:pt x="670" y="806"/>
                  </a:lnTo>
                  <a:lnTo>
                    <a:pt x="669" y="806"/>
                  </a:lnTo>
                  <a:lnTo>
                    <a:pt x="668" y="806"/>
                  </a:lnTo>
                  <a:lnTo>
                    <a:pt x="666" y="806"/>
                  </a:lnTo>
                  <a:lnTo>
                    <a:pt x="665" y="806"/>
                  </a:lnTo>
                  <a:lnTo>
                    <a:pt x="665" y="805"/>
                  </a:lnTo>
                  <a:lnTo>
                    <a:pt x="663" y="805"/>
                  </a:lnTo>
                  <a:lnTo>
                    <a:pt x="662" y="805"/>
                  </a:lnTo>
                  <a:lnTo>
                    <a:pt x="662" y="804"/>
                  </a:lnTo>
                  <a:lnTo>
                    <a:pt x="663" y="804"/>
                  </a:lnTo>
                  <a:lnTo>
                    <a:pt x="663" y="802"/>
                  </a:lnTo>
                  <a:lnTo>
                    <a:pt x="662" y="802"/>
                  </a:lnTo>
                  <a:lnTo>
                    <a:pt x="663" y="802"/>
                  </a:lnTo>
                  <a:lnTo>
                    <a:pt x="663" y="801"/>
                  </a:lnTo>
                  <a:lnTo>
                    <a:pt x="665" y="801"/>
                  </a:lnTo>
                  <a:lnTo>
                    <a:pt x="665" y="800"/>
                  </a:lnTo>
                  <a:lnTo>
                    <a:pt x="666" y="800"/>
                  </a:lnTo>
                  <a:lnTo>
                    <a:pt x="666" y="801"/>
                  </a:lnTo>
                  <a:lnTo>
                    <a:pt x="668" y="801"/>
                  </a:lnTo>
                  <a:lnTo>
                    <a:pt x="668" y="800"/>
                  </a:lnTo>
                  <a:lnTo>
                    <a:pt x="669" y="800"/>
                  </a:lnTo>
                  <a:lnTo>
                    <a:pt x="670" y="800"/>
                  </a:lnTo>
                  <a:lnTo>
                    <a:pt x="669" y="798"/>
                  </a:lnTo>
                  <a:lnTo>
                    <a:pt x="670" y="798"/>
                  </a:lnTo>
                  <a:lnTo>
                    <a:pt x="672" y="798"/>
                  </a:lnTo>
                  <a:lnTo>
                    <a:pt x="673" y="798"/>
                  </a:lnTo>
                  <a:lnTo>
                    <a:pt x="673" y="797"/>
                  </a:lnTo>
                  <a:lnTo>
                    <a:pt x="673" y="796"/>
                  </a:lnTo>
                  <a:lnTo>
                    <a:pt x="674" y="796"/>
                  </a:lnTo>
                  <a:lnTo>
                    <a:pt x="674" y="794"/>
                  </a:lnTo>
                  <a:lnTo>
                    <a:pt x="674" y="793"/>
                  </a:lnTo>
                  <a:lnTo>
                    <a:pt x="676" y="793"/>
                  </a:lnTo>
                  <a:lnTo>
                    <a:pt x="677" y="793"/>
                  </a:lnTo>
                  <a:lnTo>
                    <a:pt x="677" y="791"/>
                  </a:lnTo>
                  <a:lnTo>
                    <a:pt x="678" y="791"/>
                  </a:lnTo>
                  <a:lnTo>
                    <a:pt x="678" y="790"/>
                  </a:lnTo>
                  <a:lnTo>
                    <a:pt x="678" y="789"/>
                  </a:lnTo>
                  <a:lnTo>
                    <a:pt x="678" y="787"/>
                  </a:lnTo>
                  <a:lnTo>
                    <a:pt x="680" y="787"/>
                  </a:lnTo>
                  <a:lnTo>
                    <a:pt x="680" y="786"/>
                  </a:lnTo>
                  <a:lnTo>
                    <a:pt x="678" y="786"/>
                  </a:lnTo>
                  <a:lnTo>
                    <a:pt x="678" y="785"/>
                  </a:lnTo>
                  <a:lnTo>
                    <a:pt x="677" y="785"/>
                  </a:lnTo>
                  <a:lnTo>
                    <a:pt x="677" y="786"/>
                  </a:lnTo>
                  <a:lnTo>
                    <a:pt x="676" y="786"/>
                  </a:lnTo>
                  <a:lnTo>
                    <a:pt x="676" y="785"/>
                  </a:lnTo>
                  <a:lnTo>
                    <a:pt x="676" y="783"/>
                  </a:lnTo>
                  <a:lnTo>
                    <a:pt x="676" y="785"/>
                  </a:lnTo>
                  <a:lnTo>
                    <a:pt x="674" y="785"/>
                  </a:lnTo>
                  <a:lnTo>
                    <a:pt x="674" y="783"/>
                  </a:lnTo>
                  <a:lnTo>
                    <a:pt x="673" y="783"/>
                  </a:lnTo>
                  <a:lnTo>
                    <a:pt x="673" y="782"/>
                  </a:lnTo>
                  <a:lnTo>
                    <a:pt x="673" y="781"/>
                  </a:lnTo>
                  <a:lnTo>
                    <a:pt x="673" y="779"/>
                  </a:lnTo>
                  <a:lnTo>
                    <a:pt x="673" y="778"/>
                  </a:lnTo>
                  <a:lnTo>
                    <a:pt x="674" y="778"/>
                  </a:lnTo>
                  <a:lnTo>
                    <a:pt x="674" y="777"/>
                  </a:lnTo>
                  <a:lnTo>
                    <a:pt x="676" y="777"/>
                  </a:lnTo>
                  <a:lnTo>
                    <a:pt x="677" y="777"/>
                  </a:lnTo>
                  <a:lnTo>
                    <a:pt x="678" y="777"/>
                  </a:lnTo>
                  <a:lnTo>
                    <a:pt x="678" y="775"/>
                  </a:lnTo>
                  <a:lnTo>
                    <a:pt x="680" y="774"/>
                  </a:lnTo>
                  <a:lnTo>
                    <a:pt x="680" y="772"/>
                  </a:lnTo>
                  <a:lnTo>
                    <a:pt x="680" y="774"/>
                  </a:lnTo>
                  <a:lnTo>
                    <a:pt x="681" y="774"/>
                  </a:lnTo>
                  <a:lnTo>
                    <a:pt x="681" y="775"/>
                  </a:lnTo>
                  <a:lnTo>
                    <a:pt x="682" y="777"/>
                  </a:lnTo>
                  <a:lnTo>
                    <a:pt x="682" y="778"/>
                  </a:lnTo>
                  <a:lnTo>
                    <a:pt x="682" y="779"/>
                  </a:lnTo>
                  <a:lnTo>
                    <a:pt x="684" y="779"/>
                  </a:lnTo>
                  <a:lnTo>
                    <a:pt x="685" y="781"/>
                  </a:lnTo>
                  <a:lnTo>
                    <a:pt x="687" y="781"/>
                  </a:lnTo>
                  <a:lnTo>
                    <a:pt x="687" y="782"/>
                  </a:lnTo>
                  <a:lnTo>
                    <a:pt x="688" y="782"/>
                  </a:lnTo>
                  <a:lnTo>
                    <a:pt x="689" y="782"/>
                  </a:lnTo>
                  <a:lnTo>
                    <a:pt x="689" y="783"/>
                  </a:lnTo>
                  <a:lnTo>
                    <a:pt x="691" y="783"/>
                  </a:lnTo>
                  <a:lnTo>
                    <a:pt x="691" y="785"/>
                  </a:lnTo>
                  <a:lnTo>
                    <a:pt x="692" y="785"/>
                  </a:lnTo>
                  <a:lnTo>
                    <a:pt x="692" y="786"/>
                  </a:lnTo>
                  <a:lnTo>
                    <a:pt x="693" y="787"/>
                  </a:lnTo>
                  <a:lnTo>
                    <a:pt x="693" y="789"/>
                  </a:lnTo>
                  <a:close/>
                  <a:moveTo>
                    <a:pt x="555" y="774"/>
                  </a:moveTo>
                  <a:lnTo>
                    <a:pt x="555" y="775"/>
                  </a:lnTo>
                  <a:lnTo>
                    <a:pt x="554" y="775"/>
                  </a:lnTo>
                  <a:lnTo>
                    <a:pt x="554" y="774"/>
                  </a:lnTo>
                  <a:lnTo>
                    <a:pt x="555" y="774"/>
                  </a:lnTo>
                  <a:lnTo>
                    <a:pt x="555" y="772"/>
                  </a:lnTo>
                  <a:lnTo>
                    <a:pt x="556" y="772"/>
                  </a:lnTo>
                  <a:lnTo>
                    <a:pt x="555" y="772"/>
                  </a:lnTo>
                  <a:lnTo>
                    <a:pt x="555" y="774"/>
                  </a:lnTo>
                  <a:close/>
                  <a:moveTo>
                    <a:pt x="535" y="774"/>
                  </a:moveTo>
                  <a:lnTo>
                    <a:pt x="535" y="772"/>
                  </a:lnTo>
                  <a:lnTo>
                    <a:pt x="535" y="771"/>
                  </a:lnTo>
                  <a:lnTo>
                    <a:pt x="535" y="770"/>
                  </a:lnTo>
                  <a:lnTo>
                    <a:pt x="536" y="770"/>
                  </a:lnTo>
                  <a:lnTo>
                    <a:pt x="536" y="771"/>
                  </a:lnTo>
                  <a:lnTo>
                    <a:pt x="536" y="772"/>
                  </a:lnTo>
                  <a:lnTo>
                    <a:pt x="535" y="772"/>
                  </a:lnTo>
                  <a:lnTo>
                    <a:pt x="535" y="774"/>
                  </a:lnTo>
                  <a:close/>
                  <a:moveTo>
                    <a:pt x="526" y="770"/>
                  </a:moveTo>
                  <a:lnTo>
                    <a:pt x="525" y="770"/>
                  </a:lnTo>
                  <a:lnTo>
                    <a:pt x="525" y="768"/>
                  </a:lnTo>
                  <a:lnTo>
                    <a:pt x="525" y="770"/>
                  </a:lnTo>
                  <a:lnTo>
                    <a:pt x="526" y="770"/>
                  </a:lnTo>
                  <a:close/>
                  <a:moveTo>
                    <a:pt x="530" y="768"/>
                  </a:moveTo>
                  <a:lnTo>
                    <a:pt x="529" y="768"/>
                  </a:lnTo>
                  <a:lnTo>
                    <a:pt x="528" y="768"/>
                  </a:lnTo>
                  <a:lnTo>
                    <a:pt x="528" y="770"/>
                  </a:lnTo>
                  <a:lnTo>
                    <a:pt x="529" y="770"/>
                  </a:lnTo>
                  <a:lnTo>
                    <a:pt x="528" y="770"/>
                  </a:lnTo>
                  <a:lnTo>
                    <a:pt x="528" y="768"/>
                  </a:lnTo>
                  <a:lnTo>
                    <a:pt x="529" y="768"/>
                  </a:lnTo>
                  <a:lnTo>
                    <a:pt x="530" y="768"/>
                  </a:lnTo>
                  <a:lnTo>
                    <a:pt x="530" y="767"/>
                  </a:lnTo>
                  <a:lnTo>
                    <a:pt x="530" y="768"/>
                  </a:lnTo>
                  <a:close/>
                  <a:moveTo>
                    <a:pt x="589" y="767"/>
                  </a:moveTo>
                  <a:lnTo>
                    <a:pt x="587" y="767"/>
                  </a:lnTo>
                  <a:lnTo>
                    <a:pt x="587" y="766"/>
                  </a:lnTo>
                  <a:lnTo>
                    <a:pt x="589" y="766"/>
                  </a:lnTo>
                  <a:lnTo>
                    <a:pt x="589" y="767"/>
                  </a:lnTo>
                  <a:lnTo>
                    <a:pt x="589" y="768"/>
                  </a:lnTo>
                  <a:lnTo>
                    <a:pt x="589" y="770"/>
                  </a:lnTo>
                  <a:lnTo>
                    <a:pt x="589" y="771"/>
                  </a:lnTo>
                  <a:lnTo>
                    <a:pt x="587" y="772"/>
                  </a:lnTo>
                  <a:lnTo>
                    <a:pt x="587" y="774"/>
                  </a:lnTo>
                  <a:lnTo>
                    <a:pt x="587" y="775"/>
                  </a:lnTo>
                  <a:lnTo>
                    <a:pt x="586" y="775"/>
                  </a:lnTo>
                  <a:lnTo>
                    <a:pt x="586" y="777"/>
                  </a:lnTo>
                  <a:lnTo>
                    <a:pt x="586" y="778"/>
                  </a:lnTo>
                  <a:lnTo>
                    <a:pt x="586" y="777"/>
                  </a:lnTo>
                  <a:lnTo>
                    <a:pt x="586" y="775"/>
                  </a:lnTo>
                  <a:lnTo>
                    <a:pt x="586" y="774"/>
                  </a:lnTo>
                  <a:lnTo>
                    <a:pt x="586" y="772"/>
                  </a:lnTo>
                  <a:lnTo>
                    <a:pt x="586" y="771"/>
                  </a:lnTo>
                  <a:lnTo>
                    <a:pt x="587" y="771"/>
                  </a:lnTo>
                  <a:lnTo>
                    <a:pt x="586" y="771"/>
                  </a:lnTo>
                  <a:lnTo>
                    <a:pt x="587" y="771"/>
                  </a:lnTo>
                  <a:lnTo>
                    <a:pt x="587" y="770"/>
                  </a:lnTo>
                  <a:lnTo>
                    <a:pt x="587" y="768"/>
                  </a:lnTo>
                  <a:lnTo>
                    <a:pt x="587" y="767"/>
                  </a:lnTo>
                  <a:lnTo>
                    <a:pt x="589" y="767"/>
                  </a:lnTo>
                  <a:lnTo>
                    <a:pt x="587" y="767"/>
                  </a:lnTo>
                  <a:lnTo>
                    <a:pt x="587" y="766"/>
                  </a:lnTo>
                  <a:lnTo>
                    <a:pt x="587" y="767"/>
                  </a:lnTo>
                  <a:lnTo>
                    <a:pt x="589" y="767"/>
                  </a:lnTo>
                  <a:close/>
                  <a:moveTo>
                    <a:pt x="529" y="764"/>
                  </a:moveTo>
                  <a:lnTo>
                    <a:pt x="528" y="764"/>
                  </a:lnTo>
                  <a:lnTo>
                    <a:pt x="526" y="764"/>
                  </a:lnTo>
                  <a:lnTo>
                    <a:pt x="526" y="766"/>
                  </a:lnTo>
                  <a:lnTo>
                    <a:pt x="525" y="766"/>
                  </a:lnTo>
                  <a:lnTo>
                    <a:pt x="525" y="767"/>
                  </a:lnTo>
                  <a:lnTo>
                    <a:pt x="524" y="767"/>
                  </a:lnTo>
                  <a:lnTo>
                    <a:pt x="524" y="768"/>
                  </a:lnTo>
                  <a:lnTo>
                    <a:pt x="524" y="770"/>
                  </a:lnTo>
                  <a:lnTo>
                    <a:pt x="525" y="770"/>
                  </a:lnTo>
                  <a:lnTo>
                    <a:pt x="525" y="771"/>
                  </a:lnTo>
                  <a:lnTo>
                    <a:pt x="526" y="771"/>
                  </a:lnTo>
                  <a:lnTo>
                    <a:pt x="526" y="772"/>
                  </a:lnTo>
                  <a:lnTo>
                    <a:pt x="528" y="772"/>
                  </a:lnTo>
                  <a:lnTo>
                    <a:pt x="526" y="772"/>
                  </a:lnTo>
                  <a:lnTo>
                    <a:pt x="526" y="771"/>
                  </a:lnTo>
                  <a:lnTo>
                    <a:pt x="528" y="772"/>
                  </a:lnTo>
                  <a:lnTo>
                    <a:pt x="528" y="774"/>
                  </a:lnTo>
                  <a:lnTo>
                    <a:pt x="526" y="775"/>
                  </a:lnTo>
                  <a:lnTo>
                    <a:pt x="525" y="775"/>
                  </a:lnTo>
                  <a:lnTo>
                    <a:pt x="524" y="775"/>
                  </a:lnTo>
                  <a:lnTo>
                    <a:pt x="522" y="774"/>
                  </a:lnTo>
                  <a:lnTo>
                    <a:pt x="521" y="774"/>
                  </a:lnTo>
                  <a:lnTo>
                    <a:pt x="520" y="772"/>
                  </a:lnTo>
                  <a:lnTo>
                    <a:pt x="518" y="772"/>
                  </a:lnTo>
                  <a:lnTo>
                    <a:pt x="517" y="772"/>
                  </a:lnTo>
                  <a:lnTo>
                    <a:pt x="516" y="772"/>
                  </a:lnTo>
                  <a:lnTo>
                    <a:pt x="516" y="771"/>
                  </a:lnTo>
                  <a:lnTo>
                    <a:pt x="516" y="770"/>
                  </a:lnTo>
                  <a:lnTo>
                    <a:pt x="517" y="771"/>
                  </a:lnTo>
                  <a:lnTo>
                    <a:pt x="518" y="771"/>
                  </a:lnTo>
                  <a:lnTo>
                    <a:pt x="518" y="770"/>
                  </a:lnTo>
                  <a:lnTo>
                    <a:pt x="518" y="768"/>
                  </a:lnTo>
                  <a:lnTo>
                    <a:pt x="518" y="770"/>
                  </a:lnTo>
                  <a:lnTo>
                    <a:pt x="520" y="770"/>
                  </a:lnTo>
                  <a:lnTo>
                    <a:pt x="520" y="771"/>
                  </a:lnTo>
                  <a:lnTo>
                    <a:pt x="520" y="772"/>
                  </a:lnTo>
                  <a:lnTo>
                    <a:pt x="521" y="772"/>
                  </a:lnTo>
                  <a:lnTo>
                    <a:pt x="522" y="772"/>
                  </a:lnTo>
                  <a:lnTo>
                    <a:pt x="524" y="772"/>
                  </a:lnTo>
                  <a:lnTo>
                    <a:pt x="524" y="771"/>
                  </a:lnTo>
                  <a:lnTo>
                    <a:pt x="524" y="770"/>
                  </a:lnTo>
                  <a:lnTo>
                    <a:pt x="522" y="770"/>
                  </a:lnTo>
                  <a:lnTo>
                    <a:pt x="522" y="768"/>
                  </a:lnTo>
                  <a:lnTo>
                    <a:pt x="521" y="768"/>
                  </a:lnTo>
                  <a:lnTo>
                    <a:pt x="521" y="767"/>
                  </a:lnTo>
                  <a:lnTo>
                    <a:pt x="522" y="767"/>
                  </a:lnTo>
                  <a:lnTo>
                    <a:pt x="524" y="767"/>
                  </a:lnTo>
                  <a:lnTo>
                    <a:pt x="524" y="766"/>
                  </a:lnTo>
                  <a:lnTo>
                    <a:pt x="522" y="766"/>
                  </a:lnTo>
                  <a:lnTo>
                    <a:pt x="522" y="764"/>
                  </a:lnTo>
                  <a:lnTo>
                    <a:pt x="522" y="766"/>
                  </a:lnTo>
                  <a:lnTo>
                    <a:pt x="524" y="766"/>
                  </a:lnTo>
                  <a:lnTo>
                    <a:pt x="524" y="764"/>
                  </a:lnTo>
                  <a:lnTo>
                    <a:pt x="525" y="764"/>
                  </a:lnTo>
                  <a:lnTo>
                    <a:pt x="526" y="764"/>
                  </a:lnTo>
                  <a:lnTo>
                    <a:pt x="528" y="764"/>
                  </a:lnTo>
                  <a:lnTo>
                    <a:pt x="528" y="763"/>
                  </a:lnTo>
                  <a:lnTo>
                    <a:pt x="528" y="764"/>
                  </a:lnTo>
                  <a:lnTo>
                    <a:pt x="529" y="764"/>
                  </a:lnTo>
                  <a:close/>
                  <a:moveTo>
                    <a:pt x="539" y="762"/>
                  </a:moveTo>
                  <a:lnTo>
                    <a:pt x="540" y="762"/>
                  </a:lnTo>
                  <a:lnTo>
                    <a:pt x="540" y="763"/>
                  </a:lnTo>
                  <a:lnTo>
                    <a:pt x="539" y="763"/>
                  </a:lnTo>
                  <a:lnTo>
                    <a:pt x="539" y="762"/>
                  </a:lnTo>
                  <a:lnTo>
                    <a:pt x="539" y="760"/>
                  </a:lnTo>
                  <a:lnTo>
                    <a:pt x="537" y="760"/>
                  </a:lnTo>
                  <a:lnTo>
                    <a:pt x="539" y="760"/>
                  </a:lnTo>
                  <a:lnTo>
                    <a:pt x="539" y="762"/>
                  </a:lnTo>
                  <a:close/>
                  <a:moveTo>
                    <a:pt x="560" y="760"/>
                  </a:moveTo>
                  <a:lnTo>
                    <a:pt x="560" y="762"/>
                  </a:lnTo>
                  <a:lnTo>
                    <a:pt x="560" y="760"/>
                  </a:lnTo>
                  <a:close/>
                  <a:moveTo>
                    <a:pt x="532" y="762"/>
                  </a:moveTo>
                  <a:lnTo>
                    <a:pt x="532" y="763"/>
                  </a:lnTo>
                  <a:lnTo>
                    <a:pt x="532" y="764"/>
                  </a:lnTo>
                  <a:lnTo>
                    <a:pt x="533" y="764"/>
                  </a:lnTo>
                  <a:lnTo>
                    <a:pt x="533" y="766"/>
                  </a:lnTo>
                  <a:lnTo>
                    <a:pt x="532" y="766"/>
                  </a:lnTo>
                  <a:lnTo>
                    <a:pt x="532" y="764"/>
                  </a:lnTo>
                  <a:lnTo>
                    <a:pt x="532" y="763"/>
                  </a:lnTo>
                  <a:lnTo>
                    <a:pt x="530" y="763"/>
                  </a:lnTo>
                  <a:lnTo>
                    <a:pt x="530" y="762"/>
                  </a:lnTo>
                  <a:lnTo>
                    <a:pt x="530" y="760"/>
                  </a:lnTo>
                  <a:lnTo>
                    <a:pt x="532" y="760"/>
                  </a:lnTo>
                  <a:lnTo>
                    <a:pt x="532" y="762"/>
                  </a:lnTo>
                  <a:close/>
                  <a:moveTo>
                    <a:pt x="516" y="762"/>
                  </a:moveTo>
                  <a:lnTo>
                    <a:pt x="516" y="760"/>
                  </a:lnTo>
                  <a:lnTo>
                    <a:pt x="516" y="762"/>
                  </a:lnTo>
                  <a:close/>
                  <a:moveTo>
                    <a:pt x="535" y="760"/>
                  </a:moveTo>
                  <a:lnTo>
                    <a:pt x="535" y="762"/>
                  </a:lnTo>
                  <a:lnTo>
                    <a:pt x="533" y="762"/>
                  </a:lnTo>
                  <a:lnTo>
                    <a:pt x="533" y="763"/>
                  </a:lnTo>
                  <a:lnTo>
                    <a:pt x="533" y="764"/>
                  </a:lnTo>
                  <a:lnTo>
                    <a:pt x="535" y="764"/>
                  </a:lnTo>
                  <a:lnTo>
                    <a:pt x="535" y="766"/>
                  </a:lnTo>
                  <a:lnTo>
                    <a:pt x="536" y="766"/>
                  </a:lnTo>
                  <a:lnTo>
                    <a:pt x="536" y="767"/>
                  </a:lnTo>
                  <a:lnTo>
                    <a:pt x="535" y="767"/>
                  </a:lnTo>
                  <a:lnTo>
                    <a:pt x="535" y="766"/>
                  </a:lnTo>
                  <a:lnTo>
                    <a:pt x="535" y="764"/>
                  </a:lnTo>
                  <a:lnTo>
                    <a:pt x="533" y="764"/>
                  </a:lnTo>
                  <a:lnTo>
                    <a:pt x="533" y="763"/>
                  </a:lnTo>
                  <a:lnTo>
                    <a:pt x="532" y="763"/>
                  </a:lnTo>
                  <a:lnTo>
                    <a:pt x="532" y="762"/>
                  </a:lnTo>
                  <a:lnTo>
                    <a:pt x="532" y="760"/>
                  </a:lnTo>
                  <a:lnTo>
                    <a:pt x="533" y="760"/>
                  </a:lnTo>
                  <a:lnTo>
                    <a:pt x="535" y="760"/>
                  </a:lnTo>
                  <a:close/>
                  <a:moveTo>
                    <a:pt x="539" y="759"/>
                  </a:moveTo>
                  <a:lnTo>
                    <a:pt x="539" y="760"/>
                  </a:lnTo>
                  <a:lnTo>
                    <a:pt x="539" y="759"/>
                  </a:lnTo>
                  <a:close/>
                  <a:moveTo>
                    <a:pt x="517" y="762"/>
                  </a:moveTo>
                  <a:lnTo>
                    <a:pt x="517" y="760"/>
                  </a:lnTo>
                  <a:lnTo>
                    <a:pt x="516" y="760"/>
                  </a:lnTo>
                  <a:lnTo>
                    <a:pt x="516" y="759"/>
                  </a:lnTo>
                  <a:lnTo>
                    <a:pt x="517" y="759"/>
                  </a:lnTo>
                  <a:lnTo>
                    <a:pt x="517" y="760"/>
                  </a:lnTo>
                  <a:lnTo>
                    <a:pt x="517" y="762"/>
                  </a:lnTo>
                  <a:close/>
                  <a:moveTo>
                    <a:pt x="544" y="760"/>
                  </a:moveTo>
                  <a:lnTo>
                    <a:pt x="543" y="760"/>
                  </a:lnTo>
                  <a:lnTo>
                    <a:pt x="543" y="759"/>
                  </a:lnTo>
                  <a:lnTo>
                    <a:pt x="541" y="759"/>
                  </a:lnTo>
                  <a:lnTo>
                    <a:pt x="543" y="759"/>
                  </a:lnTo>
                  <a:lnTo>
                    <a:pt x="544" y="759"/>
                  </a:lnTo>
                  <a:lnTo>
                    <a:pt x="544" y="760"/>
                  </a:lnTo>
                  <a:close/>
                  <a:moveTo>
                    <a:pt x="558" y="759"/>
                  </a:moveTo>
                  <a:lnTo>
                    <a:pt x="559" y="759"/>
                  </a:lnTo>
                  <a:lnTo>
                    <a:pt x="559" y="760"/>
                  </a:lnTo>
                  <a:lnTo>
                    <a:pt x="558" y="760"/>
                  </a:lnTo>
                  <a:lnTo>
                    <a:pt x="556" y="760"/>
                  </a:lnTo>
                  <a:lnTo>
                    <a:pt x="556" y="762"/>
                  </a:lnTo>
                  <a:lnTo>
                    <a:pt x="556" y="760"/>
                  </a:lnTo>
                  <a:lnTo>
                    <a:pt x="555" y="760"/>
                  </a:lnTo>
                  <a:lnTo>
                    <a:pt x="556" y="760"/>
                  </a:lnTo>
                  <a:lnTo>
                    <a:pt x="555" y="760"/>
                  </a:lnTo>
                  <a:lnTo>
                    <a:pt x="555" y="759"/>
                  </a:lnTo>
                  <a:lnTo>
                    <a:pt x="556" y="759"/>
                  </a:lnTo>
                  <a:lnTo>
                    <a:pt x="558" y="759"/>
                  </a:lnTo>
                  <a:close/>
                  <a:moveTo>
                    <a:pt x="547" y="759"/>
                  </a:moveTo>
                  <a:lnTo>
                    <a:pt x="547" y="760"/>
                  </a:lnTo>
                  <a:lnTo>
                    <a:pt x="547" y="762"/>
                  </a:lnTo>
                  <a:lnTo>
                    <a:pt x="547" y="763"/>
                  </a:lnTo>
                  <a:lnTo>
                    <a:pt x="547" y="764"/>
                  </a:lnTo>
                  <a:lnTo>
                    <a:pt x="547" y="766"/>
                  </a:lnTo>
                  <a:lnTo>
                    <a:pt x="545" y="766"/>
                  </a:lnTo>
                  <a:lnTo>
                    <a:pt x="545" y="764"/>
                  </a:lnTo>
                  <a:lnTo>
                    <a:pt x="544" y="764"/>
                  </a:lnTo>
                  <a:lnTo>
                    <a:pt x="544" y="766"/>
                  </a:lnTo>
                  <a:lnTo>
                    <a:pt x="544" y="764"/>
                  </a:lnTo>
                  <a:lnTo>
                    <a:pt x="543" y="764"/>
                  </a:lnTo>
                  <a:lnTo>
                    <a:pt x="543" y="763"/>
                  </a:lnTo>
                  <a:lnTo>
                    <a:pt x="541" y="763"/>
                  </a:lnTo>
                  <a:lnTo>
                    <a:pt x="541" y="762"/>
                  </a:lnTo>
                  <a:lnTo>
                    <a:pt x="543" y="762"/>
                  </a:lnTo>
                  <a:lnTo>
                    <a:pt x="541" y="762"/>
                  </a:lnTo>
                  <a:lnTo>
                    <a:pt x="543" y="762"/>
                  </a:lnTo>
                  <a:lnTo>
                    <a:pt x="544" y="762"/>
                  </a:lnTo>
                  <a:lnTo>
                    <a:pt x="544" y="760"/>
                  </a:lnTo>
                  <a:lnTo>
                    <a:pt x="545" y="760"/>
                  </a:lnTo>
                  <a:lnTo>
                    <a:pt x="545" y="759"/>
                  </a:lnTo>
                  <a:lnTo>
                    <a:pt x="547" y="759"/>
                  </a:lnTo>
                  <a:close/>
                  <a:moveTo>
                    <a:pt x="537" y="758"/>
                  </a:moveTo>
                  <a:lnTo>
                    <a:pt x="537" y="759"/>
                  </a:lnTo>
                  <a:lnTo>
                    <a:pt x="539" y="759"/>
                  </a:lnTo>
                  <a:lnTo>
                    <a:pt x="537" y="759"/>
                  </a:lnTo>
                  <a:lnTo>
                    <a:pt x="537" y="760"/>
                  </a:lnTo>
                  <a:lnTo>
                    <a:pt x="536" y="760"/>
                  </a:lnTo>
                  <a:lnTo>
                    <a:pt x="536" y="759"/>
                  </a:lnTo>
                  <a:lnTo>
                    <a:pt x="537" y="759"/>
                  </a:lnTo>
                  <a:lnTo>
                    <a:pt x="537" y="758"/>
                  </a:lnTo>
                  <a:close/>
                  <a:moveTo>
                    <a:pt x="582" y="760"/>
                  </a:moveTo>
                  <a:lnTo>
                    <a:pt x="581" y="760"/>
                  </a:lnTo>
                  <a:lnTo>
                    <a:pt x="581" y="762"/>
                  </a:lnTo>
                  <a:lnTo>
                    <a:pt x="582" y="762"/>
                  </a:lnTo>
                  <a:lnTo>
                    <a:pt x="582" y="763"/>
                  </a:lnTo>
                  <a:lnTo>
                    <a:pt x="582" y="764"/>
                  </a:lnTo>
                  <a:lnTo>
                    <a:pt x="581" y="764"/>
                  </a:lnTo>
                  <a:lnTo>
                    <a:pt x="581" y="766"/>
                  </a:lnTo>
                  <a:lnTo>
                    <a:pt x="581" y="767"/>
                  </a:lnTo>
                  <a:lnTo>
                    <a:pt x="581" y="768"/>
                  </a:lnTo>
                  <a:lnTo>
                    <a:pt x="581" y="770"/>
                  </a:lnTo>
                  <a:lnTo>
                    <a:pt x="581" y="768"/>
                  </a:lnTo>
                  <a:lnTo>
                    <a:pt x="581" y="767"/>
                  </a:lnTo>
                  <a:lnTo>
                    <a:pt x="582" y="767"/>
                  </a:lnTo>
                  <a:lnTo>
                    <a:pt x="582" y="768"/>
                  </a:lnTo>
                  <a:lnTo>
                    <a:pt x="582" y="770"/>
                  </a:lnTo>
                  <a:lnTo>
                    <a:pt x="581" y="770"/>
                  </a:lnTo>
                  <a:lnTo>
                    <a:pt x="582" y="770"/>
                  </a:lnTo>
                  <a:lnTo>
                    <a:pt x="582" y="771"/>
                  </a:lnTo>
                  <a:lnTo>
                    <a:pt x="582" y="772"/>
                  </a:lnTo>
                  <a:lnTo>
                    <a:pt x="582" y="774"/>
                  </a:lnTo>
                  <a:lnTo>
                    <a:pt x="581" y="774"/>
                  </a:lnTo>
                  <a:lnTo>
                    <a:pt x="581" y="775"/>
                  </a:lnTo>
                  <a:lnTo>
                    <a:pt x="581" y="774"/>
                  </a:lnTo>
                  <a:lnTo>
                    <a:pt x="581" y="772"/>
                  </a:lnTo>
                  <a:lnTo>
                    <a:pt x="581" y="774"/>
                  </a:lnTo>
                  <a:lnTo>
                    <a:pt x="579" y="774"/>
                  </a:lnTo>
                  <a:lnTo>
                    <a:pt x="579" y="772"/>
                  </a:lnTo>
                  <a:lnTo>
                    <a:pt x="581" y="772"/>
                  </a:lnTo>
                  <a:lnTo>
                    <a:pt x="581" y="771"/>
                  </a:lnTo>
                  <a:lnTo>
                    <a:pt x="581" y="772"/>
                  </a:lnTo>
                  <a:lnTo>
                    <a:pt x="579" y="772"/>
                  </a:lnTo>
                  <a:lnTo>
                    <a:pt x="579" y="774"/>
                  </a:lnTo>
                  <a:lnTo>
                    <a:pt x="578" y="774"/>
                  </a:lnTo>
                  <a:lnTo>
                    <a:pt x="578" y="775"/>
                  </a:lnTo>
                  <a:lnTo>
                    <a:pt x="577" y="775"/>
                  </a:lnTo>
                  <a:lnTo>
                    <a:pt x="577" y="777"/>
                  </a:lnTo>
                  <a:lnTo>
                    <a:pt x="575" y="777"/>
                  </a:lnTo>
                  <a:lnTo>
                    <a:pt x="574" y="777"/>
                  </a:lnTo>
                  <a:lnTo>
                    <a:pt x="575" y="777"/>
                  </a:lnTo>
                  <a:lnTo>
                    <a:pt x="575" y="775"/>
                  </a:lnTo>
                  <a:lnTo>
                    <a:pt x="577" y="775"/>
                  </a:lnTo>
                  <a:lnTo>
                    <a:pt x="577" y="774"/>
                  </a:lnTo>
                  <a:lnTo>
                    <a:pt x="577" y="775"/>
                  </a:lnTo>
                  <a:lnTo>
                    <a:pt x="577" y="774"/>
                  </a:lnTo>
                  <a:lnTo>
                    <a:pt x="578" y="774"/>
                  </a:lnTo>
                  <a:lnTo>
                    <a:pt x="578" y="772"/>
                  </a:lnTo>
                  <a:lnTo>
                    <a:pt x="579" y="772"/>
                  </a:lnTo>
                  <a:lnTo>
                    <a:pt x="579" y="771"/>
                  </a:lnTo>
                  <a:lnTo>
                    <a:pt x="579" y="772"/>
                  </a:lnTo>
                  <a:lnTo>
                    <a:pt x="578" y="772"/>
                  </a:lnTo>
                  <a:lnTo>
                    <a:pt x="578" y="771"/>
                  </a:lnTo>
                  <a:lnTo>
                    <a:pt x="577" y="771"/>
                  </a:lnTo>
                  <a:lnTo>
                    <a:pt x="578" y="771"/>
                  </a:lnTo>
                  <a:lnTo>
                    <a:pt x="578" y="770"/>
                  </a:lnTo>
                  <a:lnTo>
                    <a:pt x="578" y="768"/>
                  </a:lnTo>
                  <a:lnTo>
                    <a:pt x="578" y="767"/>
                  </a:lnTo>
                  <a:lnTo>
                    <a:pt x="578" y="766"/>
                  </a:lnTo>
                  <a:lnTo>
                    <a:pt x="577" y="766"/>
                  </a:lnTo>
                  <a:lnTo>
                    <a:pt x="578" y="766"/>
                  </a:lnTo>
                  <a:lnTo>
                    <a:pt x="578" y="767"/>
                  </a:lnTo>
                  <a:lnTo>
                    <a:pt x="578" y="768"/>
                  </a:lnTo>
                  <a:lnTo>
                    <a:pt x="579" y="768"/>
                  </a:lnTo>
                  <a:lnTo>
                    <a:pt x="579" y="770"/>
                  </a:lnTo>
                  <a:lnTo>
                    <a:pt x="579" y="768"/>
                  </a:lnTo>
                  <a:lnTo>
                    <a:pt x="579" y="770"/>
                  </a:lnTo>
                  <a:lnTo>
                    <a:pt x="579" y="768"/>
                  </a:lnTo>
                  <a:lnTo>
                    <a:pt x="579" y="767"/>
                  </a:lnTo>
                  <a:lnTo>
                    <a:pt x="578" y="767"/>
                  </a:lnTo>
                  <a:lnTo>
                    <a:pt x="578" y="766"/>
                  </a:lnTo>
                  <a:lnTo>
                    <a:pt x="578" y="764"/>
                  </a:lnTo>
                  <a:lnTo>
                    <a:pt x="578" y="766"/>
                  </a:lnTo>
                  <a:lnTo>
                    <a:pt x="579" y="766"/>
                  </a:lnTo>
                  <a:lnTo>
                    <a:pt x="579" y="764"/>
                  </a:lnTo>
                  <a:lnTo>
                    <a:pt x="579" y="763"/>
                  </a:lnTo>
                  <a:lnTo>
                    <a:pt x="578" y="763"/>
                  </a:lnTo>
                  <a:lnTo>
                    <a:pt x="579" y="763"/>
                  </a:lnTo>
                  <a:lnTo>
                    <a:pt x="579" y="762"/>
                  </a:lnTo>
                  <a:lnTo>
                    <a:pt x="581" y="762"/>
                  </a:lnTo>
                  <a:lnTo>
                    <a:pt x="581" y="763"/>
                  </a:lnTo>
                  <a:lnTo>
                    <a:pt x="581" y="762"/>
                  </a:lnTo>
                  <a:lnTo>
                    <a:pt x="581" y="763"/>
                  </a:lnTo>
                  <a:lnTo>
                    <a:pt x="581" y="762"/>
                  </a:lnTo>
                  <a:lnTo>
                    <a:pt x="581" y="760"/>
                  </a:lnTo>
                  <a:lnTo>
                    <a:pt x="579" y="760"/>
                  </a:lnTo>
                  <a:lnTo>
                    <a:pt x="581" y="760"/>
                  </a:lnTo>
                  <a:lnTo>
                    <a:pt x="581" y="759"/>
                  </a:lnTo>
                  <a:lnTo>
                    <a:pt x="581" y="758"/>
                  </a:lnTo>
                  <a:lnTo>
                    <a:pt x="582" y="758"/>
                  </a:lnTo>
                  <a:lnTo>
                    <a:pt x="582" y="759"/>
                  </a:lnTo>
                  <a:lnTo>
                    <a:pt x="581" y="759"/>
                  </a:lnTo>
                  <a:lnTo>
                    <a:pt x="582" y="759"/>
                  </a:lnTo>
                  <a:lnTo>
                    <a:pt x="581" y="759"/>
                  </a:lnTo>
                  <a:lnTo>
                    <a:pt x="582" y="759"/>
                  </a:lnTo>
                  <a:lnTo>
                    <a:pt x="582" y="760"/>
                  </a:lnTo>
                  <a:close/>
                  <a:moveTo>
                    <a:pt x="536" y="758"/>
                  </a:moveTo>
                  <a:lnTo>
                    <a:pt x="537" y="758"/>
                  </a:lnTo>
                  <a:lnTo>
                    <a:pt x="536" y="759"/>
                  </a:lnTo>
                  <a:lnTo>
                    <a:pt x="535" y="759"/>
                  </a:lnTo>
                  <a:lnTo>
                    <a:pt x="533" y="759"/>
                  </a:lnTo>
                  <a:lnTo>
                    <a:pt x="533" y="760"/>
                  </a:lnTo>
                  <a:lnTo>
                    <a:pt x="533" y="759"/>
                  </a:lnTo>
                  <a:lnTo>
                    <a:pt x="535" y="759"/>
                  </a:lnTo>
                  <a:lnTo>
                    <a:pt x="536" y="758"/>
                  </a:lnTo>
                  <a:close/>
                  <a:moveTo>
                    <a:pt x="578" y="758"/>
                  </a:moveTo>
                  <a:lnTo>
                    <a:pt x="578" y="756"/>
                  </a:lnTo>
                  <a:lnTo>
                    <a:pt x="578" y="758"/>
                  </a:lnTo>
                  <a:lnTo>
                    <a:pt x="579" y="758"/>
                  </a:lnTo>
                  <a:lnTo>
                    <a:pt x="578" y="758"/>
                  </a:lnTo>
                  <a:lnTo>
                    <a:pt x="578" y="756"/>
                  </a:lnTo>
                  <a:lnTo>
                    <a:pt x="578" y="758"/>
                  </a:lnTo>
                  <a:close/>
                  <a:moveTo>
                    <a:pt x="577" y="758"/>
                  </a:moveTo>
                  <a:lnTo>
                    <a:pt x="578" y="759"/>
                  </a:lnTo>
                  <a:lnTo>
                    <a:pt x="577" y="759"/>
                  </a:lnTo>
                  <a:lnTo>
                    <a:pt x="577" y="758"/>
                  </a:lnTo>
                  <a:lnTo>
                    <a:pt x="575" y="758"/>
                  </a:lnTo>
                  <a:lnTo>
                    <a:pt x="575" y="759"/>
                  </a:lnTo>
                  <a:lnTo>
                    <a:pt x="577" y="759"/>
                  </a:lnTo>
                  <a:lnTo>
                    <a:pt x="575" y="759"/>
                  </a:lnTo>
                  <a:lnTo>
                    <a:pt x="575" y="760"/>
                  </a:lnTo>
                  <a:lnTo>
                    <a:pt x="574" y="760"/>
                  </a:lnTo>
                  <a:lnTo>
                    <a:pt x="574" y="759"/>
                  </a:lnTo>
                  <a:lnTo>
                    <a:pt x="574" y="758"/>
                  </a:lnTo>
                  <a:lnTo>
                    <a:pt x="574" y="756"/>
                  </a:lnTo>
                  <a:lnTo>
                    <a:pt x="574" y="758"/>
                  </a:lnTo>
                  <a:lnTo>
                    <a:pt x="575" y="758"/>
                  </a:lnTo>
                  <a:lnTo>
                    <a:pt x="577" y="758"/>
                  </a:lnTo>
                  <a:lnTo>
                    <a:pt x="577" y="756"/>
                  </a:lnTo>
                  <a:lnTo>
                    <a:pt x="577" y="758"/>
                  </a:lnTo>
                  <a:close/>
                  <a:moveTo>
                    <a:pt x="558" y="758"/>
                  </a:moveTo>
                  <a:lnTo>
                    <a:pt x="556" y="758"/>
                  </a:lnTo>
                  <a:lnTo>
                    <a:pt x="556" y="759"/>
                  </a:lnTo>
                  <a:lnTo>
                    <a:pt x="555" y="759"/>
                  </a:lnTo>
                  <a:lnTo>
                    <a:pt x="555" y="760"/>
                  </a:lnTo>
                  <a:lnTo>
                    <a:pt x="555" y="762"/>
                  </a:lnTo>
                  <a:lnTo>
                    <a:pt x="554" y="762"/>
                  </a:lnTo>
                  <a:lnTo>
                    <a:pt x="552" y="762"/>
                  </a:lnTo>
                  <a:lnTo>
                    <a:pt x="552" y="763"/>
                  </a:lnTo>
                  <a:lnTo>
                    <a:pt x="551" y="763"/>
                  </a:lnTo>
                  <a:lnTo>
                    <a:pt x="551" y="764"/>
                  </a:lnTo>
                  <a:lnTo>
                    <a:pt x="549" y="764"/>
                  </a:lnTo>
                  <a:lnTo>
                    <a:pt x="549" y="766"/>
                  </a:lnTo>
                  <a:lnTo>
                    <a:pt x="548" y="766"/>
                  </a:lnTo>
                  <a:lnTo>
                    <a:pt x="548" y="767"/>
                  </a:lnTo>
                  <a:lnTo>
                    <a:pt x="547" y="767"/>
                  </a:lnTo>
                  <a:lnTo>
                    <a:pt x="548" y="767"/>
                  </a:lnTo>
                  <a:lnTo>
                    <a:pt x="548" y="768"/>
                  </a:lnTo>
                  <a:lnTo>
                    <a:pt x="547" y="768"/>
                  </a:lnTo>
                  <a:lnTo>
                    <a:pt x="547" y="770"/>
                  </a:lnTo>
                  <a:lnTo>
                    <a:pt x="547" y="768"/>
                  </a:lnTo>
                  <a:lnTo>
                    <a:pt x="547" y="767"/>
                  </a:lnTo>
                  <a:lnTo>
                    <a:pt x="547" y="766"/>
                  </a:lnTo>
                  <a:lnTo>
                    <a:pt x="547" y="764"/>
                  </a:lnTo>
                  <a:lnTo>
                    <a:pt x="547" y="763"/>
                  </a:lnTo>
                  <a:lnTo>
                    <a:pt x="548" y="763"/>
                  </a:lnTo>
                  <a:lnTo>
                    <a:pt x="549" y="763"/>
                  </a:lnTo>
                  <a:lnTo>
                    <a:pt x="549" y="762"/>
                  </a:lnTo>
                  <a:lnTo>
                    <a:pt x="551" y="762"/>
                  </a:lnTo>
                  <a:lnTo>
                    <a:pt x="551" y="760"/>
                  </a:lnTo>
                  <a:lnTo>
                    <a:pt x="552" y="760"/>
                  </a:lnTo>
                  <a:lnTo>
                    <a:pt x="551" y="760"/>
                  </a:lnTo>
                  <a:lnTo>
                    <a:pt x="551" y="759"/>
                  </a:lnTo>
                  <a:lnTo>
                    <a:pt x="551" y="758"/>
                  </a:lnTo>
                  <a:lnTo>
                    <a:pt x="552" y="758"/>
                  </a:lnTo>
                  <a:lnTo>
                    <a:pt x="552" y="759"/>
                  </a:lnTo>
                  <a:lnTo>
                    <a:pt x="552" y="760"/>
                  </a:lnTo>
                  <a:lnTo>
                    <a:pt x="552" y="759"/>
                  </a:lnTo>
                  <a:lnTo>
                    <a:pt x="552" y="758"/>
                  </a:lnTo>
                  <a:lnTo>
                    <a:pt x="554" y="758"/>
                  </a:lnTo>
                  <a:lnTo>
                    <a:pt x="555" y="758"/>
                  </a:lnTo>
                  <a:lnTo>
                    <a:pt x="556" y="758"/>
                  </a:lnTo>
                  <a:lnTo>
                    <a:pt x="556" y="756"/>
                  </a:lnTo>
                  <a:lnTo>
                    <a:pt x="556" y="755"/>
                  </a:lnTo>
                  <a:lnTo>
                    <a:pt x="558" y="755"/>
                  </a:lnTo>
                  <a:lnTo>
                    <a:pt x="558" y="756"/>
                  </a:lnTo>
                  <a:lnTo>
                    <a:pt x="558" y="758"/>
                  </a:lnTo>
                  <a:close/>
                  <a:moveTo>
                    <a:pt x="545" y="756"/>
                  </a:moveTo>
                  <a:lnTo>
                    <a:pt x="547" y="756"/>
                  </a:lnTo>
                  <a:lnTo>
                    <a:pt x="547" y="755"/>
                  </a:lnTo>
                  <a:lnTo>
                    <a:pt x="547" y="756"/>
                  </a:lnTo>
                  <a:lnTo>
                    <a:pt x="547" y="758"/>
                  </a:lnTo>
                  <a:lnTo>
                    <a:pt x="547" y="756"/>
                  </a:lnTo>
                  <a:lnTo>
                    <a:pt x="548" y="756"/>
                  </a:lnTo>
                  <a:lnTo>
                    <a:pt x="548" y="758"/>
                  </a:lnTo>
                  <a:lnTo>
                    <a:pt x="548" y="759"/>
                  </a:lnTo>
                  <a:lnTo>
                    <a:pt x="547" y="759"/>
                  </a:lnTo>
                  <a:lnTo>
                    <a:pt x="547" y="758"/>
                  </a:lnTo>
                  <a:lnTo>
                    <a:pt x="545" y="758"/>
                  </a:lnTo>
                  <a:lnTo>
                    <a:pt x="545" y="756"/>
                  </a:lnTo>
                  <a:lnTo>
                    <a:pt x="545" y="755"/>
                  </a:lnTo>
                  <a:lnTo>
                    <a:pt x="545" y="756"/>
                  </a:lnTo>
                  <a:close/>
                  <a:moveTo>
                    <a:pt x="566" y="755"/>
                  </a:moveTo>
                  <a:lnTo>
                    <a:pt x="566" y="756"/>
                  </a:lnTo>
                  <a:lnTo>
                    <a:pt x="566" y="758"/>
                  </a:lnTo>
                  <a:lnTo>
                    <a:pt x="566" y="756"/>
                  </a:lnTo>
                  <a:lnTo>
                    <a:pt x="566" y="758"/>
                  </a:lnTo>
                  <a:lnTo>
                    <a:pt x="564" y="758"/>
                  </a:lnTo>
                  <a:lnTo>
                    <a:pt x="564" y="759"/>
                  </a:lnTo>
                  <a:lnTo>
                    <a:pt x="564" y="760"/>
                  </a:lnTo>
                  <a:lnTo>
                    <a:pt x="564" y="759"/>
                  </a:lnTo>
                  <a:lnTo>
                    <a:pt x="563" y="759"/>
                  </a:lnTo>
                  <a:lnTo>
                    <a:pt x="564" y="759"/>
                  </a:lnTo>
                  <a:lnTo>
                    <a:pt x="564" y="758"/>
                  </a:lnTo>
                  <a:lnTo>
                    <a:pt x="564" y="756"/>
                  </a:lnTo>
                  <a:lnTo>
                    <a:pt x="564" y="755"/>
                  </a:lnTo>
                  <a:lnTo>
                    <a:pt x="566" y="755"/>
                  </a:lnTo>
                  <a:close/>
                  <a:moveTo>
                    <a:pt x="540" y="755"/>
                  </a:moveTo>
                  <a:lnTo>
                    <a:pt x="539" y="755"/>
                  </a:lnTo>
                  <a:lnTo>
                    <a:pt x="539" y="756"/>
                  </a:lnTo>
                  <a:lnTo>
                    <a:pt x="537" y="756"/>
                  </a:lnTo>
                  <a:lnTo>
                    <a:pt x="537" y="755"/>
                  </a:lnTo>
                  <a:lnTo>
                    <a:pt x="539" y="755"/>
                  </a:lnTo>
                  <a:lnTo>
                    <a:pt x="540" y="755"/>
                  </a:lnTo>
                  <a:close/>
                  <a:moveTo>
                    <a:pt x="578" y="752"/>
                  </a:moveTo>
                  <a:lnTo>
                    <a:pt x="579" y="753"/>
                  </a:lnTo>
                  <a:lnTo>
                    <a:pt x="578" y="753"/>
                  </a:lnTo>
                  <a:lnTo>
                    <a:pt x="579" y="753"/>
                  </a:lnTo>
                  <a:lnTo>
                    <a:pt x="578" y="753"/>
                  </a:lnTo>
                  <a:lnTo>
                    <a:pt x="578" y="755"/>
                  </a:lnTo>
                  <a:lnTo>
                    <a:pt x="577" y="755"/>
                  </a:lnTo>
                  <a:lnTo>
                    <a:pt x="577" y="753"/>
                  </a:lnTo>
                  <a:lnTo>
                    <a:pt x="578" y="753"/>
                  </a:lnTo>
                  <a:lnTo>
                    <a:pt x="578" y="752"/>
                  </a:lnTo>
                  <a:close/>
                  <a:moveTo>
                    <a:pt x="575" y="752"/>
                  </a:moveTo>
                  <a:lnTo>
                    <a:pt x="575" y="753"/>
                  </a:lnTo>
                  <a:lnTo>
                    <a:pt x="574" y="753"/>
                  </a:lnTo>
                  <a:lnTo>
                    <a:pt x="574" y="755"/>
                  </a:lnTo>
                  <a:lnTo>
                    <a:pt x="574" y="756"/>
                  </a:lnTo>
                  <a:lnTo>
                    <a:pt x="573" y="756"/>
                  </a:lnTo>
                  <a:lnTo>
                    <a:pt x="573" y="758"/>
                  </a:lnTo>
                  <a:lnTo>
                    <a:pt x="573" y="759"/>
                  </a:lnTo>
                  <a:lnTo>
                    <a:pt x="573" y="760"/>
                  </a:lnTo>
                  <a:lnTo>
                    <a:pt x="571" y="760"/>
                  </a:lnTo>
                  <a:lnTo>
                    <a:pt x="571" y="762"/>
                  </a:lnTo>
                  <a:lnTo>
                    <a:pt x="573" y="762"/>
                  </a:lnTo>
                  <a:lnTo>
                    <a:pt x="571" y="763"/>
                  </a:lnTo>
                  <a:lnTo>
                    <a:pt x="571" y="764"/>
                  </a:lnTo>
                  <a:lnTo>
                    <a:pt x="571" y="766"/>
                  </a:lnTo>
                  <a:lnTo>
                    <a:pt x="570" y="766"/>
                  </a:lnTo>
                  <a:lnTo>
                    <a:pt x="571" y="767"/>
                  </a:lnTo>
                  <a:lnTo>
                    <a:pt x="570" y="767"/>
                  </a:lnTo>
                  <a:lnTo>
                    <a:pt x="570" y="766"/>
                  </a:lnTo>
                  <a:lnTo>
                    <a:pt x="570" y="764"/>
                  </a:lnTo>
                  <a:lnTo>
                    <a:pt x="570" y="763"/>
                  </a:lnTo>
                  <a:lnTo>
                    <a:pt x="570" y="764"/>
                  </a:lnTo>
                  <a:lnTo>
                    <a:pt x="568" y="764"/>
                  </a:lnTo>
                  <a:lnTo>
                    <a:pt x="568" y="766"/>
                  </a:lnTo>
                  <a:lnTo>
                    <a:pt x="570" y="766"/>
                  </a:lnTo>
                  <a:lnTo>
                    <a:pt x="570" y="767"/>
                  </a:lnTo>
                  <a:lnTo>
                    <a:pt x="568" y="767"/>
                  </a:lnTo>
                  <a:lnTo>
                    <a:pt x="568" y="768"/>
                  </a:lnTo>
                  <a:lnTo>
                    <a:pt x="568" y="767"/>
                  </a:lnTo>
                  <a:lnTo>
                    <a:pt x="568" y="766"/>
                  </a:lnTo>
                  <a:lnTo>
                    <a:pt x="568" y="764"/>
                  </a:lnTo>
                  <a:lnTo>
                    <a:pt x="568" y="763"/>
                  </a:lnTo>
                  <a:lnTo>
                    <a:pt x="568" y="764"/>
                  </a:lnTo>
                  <a:lnTo>
                    <a:pt x="567" y="764"/>
                  </a:lnTo>
                  <a:lnTo>
                    <a:pt x="567" y="766"/>
                  </a:lnTo>
                  <a:lnTo>
                    <a:pt x="567" y="767"/>
                  </a:lnTo>
                  <a:lnTo>
                    <a:pt x="567" y="768"/>
                  </a:lnTo>
                  <a:lnTo>
                    <a:pt x="566" y="768"/>
                  </a:lnTo>
                  <a:lnTo>
                    <a:pt x="566" y="770"/>
                  </a:lnTo>
                  <a:lnTo>
                    <a:pt x="564" y="770"/>
                  </a:lnTo>
                  <a:lnTo>
                    <a:pt x="564" y="771"/>
                  </a:lnTo>
                  <a:lnTo>
                    <a:pt x="563" y="771"/>
                  </a:lnTo>
                  <a:lnTo>
                    <a:pt x="562" y="771"/>
                  </a:lnTo>
                  <a:lnTo>
                    <a:pt x="562" y="772"/>
                  </a:lnTo>
                  <a:lnTo>
                    <a:pt x="562" y="771"/>
                  </a:lnTo>
                  <a:lnTo>
                    <a:pt x="562" y="770"/>
                  </a:lnTo>
                  <a:lnTo>
                    <a:pt x="563" y="770"/>
                  </a:lnTo>
                  <a:lnTo>
                    <a:pt x="562" y="770"/>
                  </a:lnTo>
                  <a:lnTo>
                    <a:pt x="563" y="770"/>
                  </a:lnTo>
                  <a:lnTo>
                    <a:pt x="563" y="768"/>
                  </a:lnTo>
                  <a:lnTo>
                    <a:pt x="563" y="767"/>
                  </a:lnTo>
                  <a:lnTo>
                    <a:pt x="564" y="767"/>
                  </a:lnTo>
                  <a:lnTo>
                    <a:pt x="564" y="766"/>
                  </a:lnTo>
                  <a:lnTo>
                    <a:pt x="563" y="766"/>
                  </a:lnTo>
                  <a:lnTo>
                    <a:pt x="562" y="767"/>
                  </a:lnTo>
                  <a:lnTo>
                    <a:pt x="560" y="767"/>
                  </a:lnTo>
                  <a:lnTo>
                    <a:pt x="560" y="766"/>
                  </a:lnTo>
                  <a:lnTo>
                    <a:pt x="559" y="766"/>
                  </a:lnTo>
                  <a:lnTo>
                    <a:pt x="560" y="766"/>
                  </a:lnTo>
                  <a:lnTo>
                    <a:pt x="560" y="764"/>
                  </a:lnTo>
                  <a:lnTo>
                    <a:pt x="562" y="764"/>
                  </a:lnTo>
                  <a:lnTo>
                    <a:pt x="563" y="764"/>
                  </a:lnTo>
                  <a:lnTo>
                    <a:pt x="564" y="764"/>
                  </a:lnTo>
                  <a:lnTo>
                    <a:pt x="566" y="764"/>
                  </a:lnTo>
                  <a:lnTo>
                    <a:pt x="566" y="763"/>
                  </a:lnTo>
                  <a:lnTo>
                    <a:pt x="564" y="763"/>
                  </a:lnTo>
                  <a:lnTo>
                    <a:pt x="566" y="763"/>
                  </a:lnTo>
                  <a:lnTo>
                    <a:pt x="566" y="762"/>
                  </a:lnTo>
                  <a:lnTo>
                    <a:pt x="566" y="763"/>
                  </a:lnTo>
                  <a:lnTo>
                    <a:pt x="567" y="763"/>
                  </a:lnTo>
                  <a:lnTo>
                    <a:pt x="567" y="764"/>
                  </a:lnTo>
                  <a:lnTo>
                    <a:pt x="567" y="763"/>
                  </a:lnTo>
                  <a:lnTo>
                    <a:pt x="567" y="762"/>
                  </a:lnTo>
                  <a:lnTo>
                    <a:pt x="568" y="762"/>
                  </a:lnTo>
                  <a:lnTo>
                    <a:pt x="568" y="760"/>
                  </a:lnTo>
                  <a:lnTo>
                    <a:pt x="567" y="760"/>
                  </a:lnTo>
                  <a:lnTo>
                    <a:pt x="567" y="759"/>
                  </a:lnTo>
                  <a:lnTo>
                    <a:pt x="567" y="760"/>
                  </a:lnTo>
                  <a:lnTo>
                    <a:pt x="567" y="759"/>
                  </a:lnTo>
                  <a:lnTo>
                    <a:pt x="568" y="759"/>
                  </a:lnTo>
                  <a:lnTo>
                    <a:pt x="568" y="758"/>
                  </a:lnTo>
                  <a:lnTo>
                    <a:pt x="568" y="756"/>
                  </a:lnTo>
                  <a:lnTo>
                    <a:pt x="570" y="756"/>
                  </a:lnTo>
                  <a:lnTo>
                    <a:pt x="570" y="755"/>
                  </a:lnTo>
                  <a:lnTo>
                    <a:pt x="570" y="756"/>
                  </a:lnTo>
                  <a:lnTo>
                    <a:pt x="570" y="755"/>
                  </a:lnTo>
                  <a:lnTo>
                    <a:pt x="571" y="755"/>
                  </a:lnTo>
                  <a:lnTo>
                    <a:pt x="571" y="753"/>
                  </a:lnTo>
                  <a:lnTo>
                    <a:pt x="570" y="753"/>
                  </a:lnTo>
                  <a:lnTo>
                    <a:pt x="571" y="753"/>
                  </a:lnTo>
                  <a:lnTo>
                    <a:pt x="571" y="752"/>
                  </a:lnTo>
                  <a:lnTo>
                    <a:pt x="573" y="752"/>
                  </a:lnTo>
                  <a:lnTo>
                    <a:pt x="571" y="753"/>
                  </a:lnTo>
                  <a:lnTo>
                    <a:pt x="571" y="755"/>
                  </a:lnTo>
                  <a:lnTo>
                    <a:pt x="571" y="756"/>
                  </a:lnTo>
                  <a:lnTo>
                    <a:pt x="571" y="758"/>
                  </a:lnTo>
                  <a:lnTo>
                    <a:pt x="570" y="758"/>
                  </a:lnTo>
                  <a:lnTo>
                    <a:pt x="570" y="759"/>
                  </a:lnTo>
                  <a:lnTo>
                    <a:pt x="570" y="760"/>
                  </a:lnTo>
                  <a:lnTo>
                    <a:pt x="570" y="762"/>
                  </a:lnTo>
                  <a:lnTo>
                    <a:pt x="570" y="763"/>
                  </a:lnTo>
                  <a:lnTo>
                    <a:pt x="570" y="764"/>
                  </a:lnTo>
                  <a:lnTo>
                    <a:pt x="570" y="763"/>
                  </a:lnTo>
                  <a:lnTo>
                    <a:pt x="571" y="763"/>
                  </a:lnTo>
                  <a:lnTo>
                    <a:pt x="571" y="762"/>
                  </a:lnTo>
                  <a:lnTo>
                    <a:pt x="571" y="760"/>
                  </a:lnTo>
                  <a:lnTo>
                    <a:pt x="571" y="759"/>
                  </a:lnTo>
                  <a:lnTo>
                    <a:pt x="571" y="758"/>
                  </a:lnTo>
                  <a:lnTo>
                    <a:pt x="571" y="756"/>
                  </a:lnTo>
                  <a:lnTo>
                    <a:pt x="571" y="755"/>
                  </a:lnTo>
                  <a:lnTo>
                    <a:pt x="573" y="753"/>
                  </a:lnTo>
                  <a:lnTo>
                    <a:pt x="573" y="752"/>
                  </a:lnTo>
                  <a:lnTo>
                    <a:pt x="574" y="752"/>
                  </a:lnTo>
                  <a:lnTo>
                    <a:pt x="574" y="751"/>
                  </a:lnTo>
                  <a:lnTo>
                    <a:pt x="575" y="751"/>
                  </a:lnTo>
                  <a:lnTo>
                    <a:pt x="575" y="752"/>
                  </a:lnTo>
                  <a:close/>
                  <a:moveTo>
                    <a:pt x="539" y="752"/>
                  </a:moveTo>
                  <a:lnTo>
                    <a:pt x="539" y="753"/>
                  </a:lnTo>
                  <a:lnTo>
                    <a:pt x="539" y="752"/>
                  </a:lnTo>
                  <a:lnTo>
                    <a:pt x="537" y="752"/>
                  </a:lnTo>
                  <a:lnTo>
                    <a:pt x="536" y="752"/>
                  </a:lnTo>
                  <a:lnTo>
                    <a:pt x="537" y="752"/>
                  </a:lnTo>
                  <a:lnTo>
                    <a:pt x="537" y="751"/>
                  </a:lnTo>
                  <a:lnTo>
                    <a:pt x="539" y="752"/>
                  </a:lnTo>
                  <a:close/>
                  <a:moveTo>
                    <a:pt x="540" y="752"/>
                  </a:moveTo>
                  <a:lnTo>
                    <a:pt x="539" y="752"/>
                  </a:lnTo>
                  <a:lnTo>
                    <a:pt x="539" y="751"/>
                  </a:lnTo>
                  <a:lnTo>
                    <a:pt x="539" y="749"/>
                  </a:lnTo>
                  <a:lnTo>
                    <a:pt x="539" y="751"/>
                  </a:lnTo>
                  <a:lnTo>
                    <a:pt x="540" y="751"/>
                  </a:lnTo>
                  <a:lnTo>
                    <a:pt x="540" y="752"/>
                  </a:lnTo>
                  <a:close/>
                  <a:moveTo>
                    <a:pt x="536" y="748"/>
                  </a:moveTo>
                  <a:lnTo>
                    <a:pt x="536" y="749"/>
                  </a:lnTo>
                  <a:lnTo>
                    <a:pt x="535" y="749"/>
                  </a:lnTo>
                  <a:lnTo>
                    <a:pt x="535" y="748"/>
                  </a:lnTo>
                  <a:lnTo>
                    <a:pt x="533" y="748"/>
                  </a:lnTo>
                  <a:lnTo>
                    <a:pt x="533" y="747"/>
                  </a:lnTo>
                  <a:lnTo>
                    <a:pt x="535" y="747"/>
                  </a:lnTo>
                  <a:lnTo>
                    <a:pt x="535" y="748"/>
                  </a:lnTo>
                  <a:lnTo>
                    <a:pt x="536" y="748"/>
                  </a:lnTo>
                  <a:close/>
                  <a:moveTo>
                    <a:pt x="536" y="747"/>
                  </a:moveTo>
                  <a:lnTo>
                    <a:pt x="535" y="747"/>
                  </a:lnTo>
                  <a:lnTo>
                    <a:pt x="536" y="747"/>
                  </a:lnTo>
                  <a:close/>
                  <a:moveTo>
                    <a:pt x="544" y="748"/>
                  </a:moveTo>
                  <a:lnTo>
                    <a:pt x="544" y="747"/>
                  </a:lnTo>
                  <a:lnTo>
                    <a:pt x="543" y="747"/>
                  </a:lnTo>
                  <a:lnTo>
                    <a:pt x="544" y="747"/>
                  </a:lnTo>
                  <a:lnTo>
                    <a:pt x="544" y="745"/>
                  </a:lnTo>
                  <a:lnTo>
                    <a:pt x="544" y="747"/>
                  </a:lnTo>
                  <a:lnTo>
                    <a:pt x="544" y="748"/>
                  </a:lnTo>
                  <a:close/>
                  <a:moveTo>
                    <a:pt x="529" y="745"/>
                  </a:moveTo>
                  <a:lnTo>
                    <a:pt x="528" y="745"/>
                  </a:lnTo>
                  <a:lnTo>
                    <a:pt x="529" y="745"/>
                  </a:lnTo>
                  <a:close/>
                  <a:moveTo>
                    <a:pt x="570" y="745"/>
                  </a:moveTo>
                  <a:lnTo>
                    <a:pt x="568" y="745"/>
                  </a:lnTo>
                  <a:lnTo>
                    <a:pt x="570" y="745"/>
                  </a:lnTo>
                  <a:lnTo>
                    <a:pt x="570" y="747"/>
                  </a:lnTo>
                  <a:lnTo>
                    <a:pt x="568" y="747"/>
                  </a:lnTo>
                  <a:lnTo>
                    <a:pt x="568" y="745"/>
                  </a:lnTo>
                  <a:lnTo>
                    <a:pt x="570" y="745"/>
                  </a:lnTo>
                  <a:close/>
                  <a:moveTo>
                    <a:pt x="510" y="745"/>
                  </a:moveTo>
                  <a:lnTo>
                    <a:pt x="510" y="747"/>
                  </a:lnTo>
                  <a:lnTo>
                    <a:pt x="510" y="745"/>
                  </a:lnTo>
                  <a:lnTo>
                    <a:pt x="509" y="745"/>
                  </a:lnTo>
                  <a:lnTo>
                    <a:pt x="510" y="745"/>
                  </a:lnTo>
                  <a:lnTo>
                    <a:pt x="510" y="744"/>
                  </a:lnTo>
                  <a:lnTo>
                    <a:pt x="510" y="745"/>
                  </a:lnTo>
                  <a:close/>
                  <a:moveTo>
                    <a:pt x="558" y="745"/>
                  </a:moveTo>
                  <a:lnTo>
                    <a:pt x="556" y="745"/>
                  </a:lnTo>
                  <a:lnTo>
                    <a:pt x="558" y="745"/>
                  </a:lnTo>
                  <a:lnTo>
                    <a:pt x="558" y="744"/>
                  </a:lnTo>
                  <a:lnTo>
                    <a:pt x="559" y="744"/>
                  </a:lnTo>
                  <a:lnTo>
                    <a:pt x="559" y="745"/>
                  </a:lnTo>
                  <a:lnTo>
                    <a:pt x="558" y="745"/>
                  </a:lnTo>
                  <a:close/>
                  <a:moveTo>
                    <a:pt x="545" y="747"/>
                  </a:moveTo>
                  <a:lnTo>
                    <a:pt x="545" y="745"/>
                  </a:lnTo>
                  <a:lnTo>
                    <a:pt x="545" y="744"/>
                  </a:lnTo>
                  <a:lnTo>
                    <a:pt x="545" y="745"/>
                  </a:lnTo>
                  <a:lnTo>
                    <a:pt x="547" y="745"/>
                  </a:lnTo>
                  <a:lnTo>
                    <a:pt x="545" y="745"/>
                  </a:lnTo>
                  <a:lnTo>
                    <a:pt x="545" y="747"/>
                  </a:lnTo>
                  <a:close/>
                  <a:moveTo>
                    <a:pt x="620" y="747"/>
                  </a:moveTo>
                  <a:lnTo>
                    <a:pt x="621" y="747"/>
                  </a:lnTo>
                  <a:lnTo>
                    <a:pt x="621" y="748"/>
                  </a:lnTo>
                  <a:lnTo>
                    <a:pt x="623" y="748"/>
                  </a:lnTo>
                  <a:lnTo>
                    <a:pt x="624" y="748"/>
                  </a:lnTo>
                  <a:lnTo>
                    <a:pt x="624" y="749"/>
                  </a:lnTo>
                  <a:lnTo>
                    <a:pt x="624" y="751"/>
                  </a:lnTo>
                  <a:lnTo>
                    <a:pt x="624" y="752"/>
                  </a:lnTo>
                  <a:lnTo>
                    <a:pt x="625" y="753"/>
                  </a:lnTo>
                  <a:lnTo>
                    <a:pt x="624" y="753"/>
                  </a:lnTo>
                  <a:lnTo>
                    <a:pt x="624" y="755"/>
                  </a:lnTo>
                  <a:lnTo>
                    <a:pt x="624" y="756"/>
                  </a:lnTo>
                  <a:lnTo>
                    <a:pt x="623" y="759"/>
                  </a:lnTo>
                  <a:lnTo>
                    <a:pt x="621" y="760"/>
                  </a:lnTo>
                  <a:lnTo>
                    <a:pt x="620" y="760"/>
                  </a:lnTo>
                  <a:lnTo>
                    <a:pt x="620" y="762"/>
                  </a:lnTo>
                  <a:lnTo>
                    <a:pt x="619" y="762"/>
                  </a:lnTo>
                  <a:lnTo>
                    <a:pt x="617" y="762"/>
                  </a:lnTo>
                  <a:lnTo>
                    <a:pt x="616" y="760"/>
                  </a:lnTo>
                  <a:lnTo>
                    <a:pt x="616" y="759"/>
                  </a:lnTo>
                  <a:lnTo>
                    <a:pt x="616" y="758"/>
                  </a:lnTo>
                  <a:lnTo>
                    <a:pt x="616" y="756"/>
                  </a:lnTo>
                  <a:lnTo>
                    <a:pt x="616" y="755"/>
                  </a:lnTo>
                  <a:lnTo>
                    <a:pt x="616" y="753"/>
                  </a:lnTo>
                  <a:lnTo>
                    <a:pt x="615" y="752"/>
                  </a:lnTo>
                  <a:lnTo>
                    <a:pt x="613" y="752"/>
                  </a:lnTo>
                  <a:lnTo>
                    <a:pt x="612" y="749"/>
                  </a:lnTo>
                  <a:lnTo>
                    <a:pt x="611" y="749"/>
                  </a:lnTo>
                  <a:lnTo>
                    <a:pt x="609" y="749"/>
                  </a:lnTo>
                  <a:lnTo>
                    <a:pt x="609" y="748"/>
                  </a:lnTo>
                  <a:lnTo>
                    <a:pt x="611" y="747"/>
                  </a:lnTo>
                  <a:lnTo>
                    <a:pt x="612" y="745"/>
                  </a:lnTo>
                  <a:lnTo>
                    <a:pt x="613" y="747"/>
                  </a:lnTo>
                  <a:lnTo>
                    <a:pt x="615" y="747"/>
                  </a:lnTo>
                  <a:lnTo>
                    <a:pt x="616" y="747"/>
                  </a:lnTo>
                  <a:lnTo>
                    <a:pt x="616" y="745"/>
                  </a:lnTo>
                  <a:lnTo>
                    <a:pt x="617" y="745"/>
                  </a:lnTo>
                  <a:lnTo>
                    <a:pt x="617" y="744"/>
                  </a:lnTo>
                  <a:lnTo>
                    <a:pt x="619" y="744"/>
                  </a:lnTo>
                  <a:lnTo>
                    <a:pt x="619" y="745"/>
                  </a:lnTo>
                  <a:lnTo>
                    <a:pt x="620" y="745"/>
                  </a:lnTo>
                  <a:lnTo>
                    <a:pt x="620" y="747"/>
                  </a:lnTo>
                  <a:close/>
                  <a:moveTo>
                    <a:pt x="536" y="744"/>
                  </a:moveTo>
                  <a:lnTo>
                    <a:pt x="536" y="745"/>
                  </a:lnTo>
                  <a:lnTo>
                    <a:pt x="536" y="747"/>
                  </a:lnTo>
                  <a:lnTo>
                    <a:pt x="536" y="745"/>
                  </a:lnTo>
                  <a:lnTo>
                    <a:pt x="535" y="745"/>
                  </a:lnTo>
                  <a:lnTo>
                    <a:pt x="536" y="745"/>
                  </a:lnTo>
                  <a:lnTo>
                    <a:pt x="536" y="744"/>
                  </a:lnTo>
                  <a:close/>
                  <a:moveTo>
                    <a:pt x="532" y="744"/>
                  </a:moveTo>
                  <a:lnTo>
                    <a:pt x="532" y="743"/>
                  </a:lnTo>
                  <a:lnTo>
                    <a:pt x="533" y="743"/>
                  </a:lnTo>
                  <a:lnTo>
                    <a:pt x="533" y="744"/>
                  </a:lnTo>
                  <a:lnTo>
                    <a:pt x="532" y="744"/>
                  </a:lnTo>
                  <a:close/>
                  <a:moveTo>
                    <a:pt x="706" y="743"/>
                  </a:moveTo>
                  <a:lnTo>
                    <a:pt x="706" y="744"/>
                  </a:lnTo>
                  <a:lnTo>
                    <a:pt x="706" y="745"/>
                  </a:lnTo>
                  <a:lnTo>
                    <a:pt x="707" y="745"/>
                  </a:lnTo>
                  <a:lnTo>
                    <a:pt x="707" y="747"/>
                  </a:lnTo>
                  <a:lnTo>
                    <a:pt x="708" y="748"/>
                  </a:lnTo>
                  <a:lnTo>
                    <a:pt x="710" y="748"/>
                  </a:lnTo>
                  <a:lnTo>
                    <a:pt x="711" y="749"/>
                  </a:lnTo>
                  <a:lnTo>
                    <a:pt x="712" y="749"/>
                  </a:lnTo>
                  <a:lnTo>
                    <a:pt x="714" y="749"/>
                  </a:lnTo>
                  <a:lnTo>
                    <a:pt x="715" y="751"/>
                  </a:lnTo>
                  <a:lnTo>
                    <a:pt x="716" y="751"/>
                  </a:lnTo>
                  <a:lnTo>
                    <a:pt x="716" y="752"/>
                  </a:lnTo>
                  <a:lnTo>
                    <a:pt x="716" y="753"/>
                  </a:lnTo>
                  <a:lnTo>
                    <a:pt x="718" y="753"/>
                  </a:lnTo>
                  <a:lnTo>
                    <a:pt x="716" y="755"/>
                  </a:lnTo>
                  <a:lnTo>
                    <a:pt x="718" y="755"/>
                  </a:lnTo>
                  <a:lnTo>
                    <a:pt x="716" y="756"/>
                  </a:lnTo>
                  <a:lnTo>
                    <a:pt x="716" y="758"/>
                  </a:lnTo>
                  <a:lnTo>
                    <a:pt x="716" y="759"/>
                  </a:lnTo>
                  <a:lnTo>
                    <a:pt x="715" y="759"/>
                  </a:lnTo>
                  <a:lnTo>
                    <a:pt x="715" y="760"/>
                  </a:lnTo>
                  <a:lnTo>
                    <a:pt x="715" y="762"/>
                  </a:lnTo>
                  <a:lnTo>
                    <a:pt x="714" y="762"/>
                  </a:lnTo>
                  <a:lnTo>
                    <a:pt x="714" y="763"/>
                  </a:lnTo>
                  <a:lnTo>
                    <a:pt x="714" y="764"/>
                  </a:lnTo>
                  <a:lnTo>
                    <a:pt x="712" y="764"/>
                  </a:lnTo>
                  <a:lnTo>
                    <a:pt x="712" y="766"/>
                  </a:lnTo>
                  <a:lnTo>
                    <a:pt x="711" y="766"/>
                  </a:lnTo>
                  <a:lnTo>
                    <a:pt x="711" y="767"/>
                  </a:lnTo>
                  <a:lnTo>
                    <a:pt x="710" y="767"/>
                  </a:lnTo>
                  <a:lnTo>
                    <a:pt x="710" y="768"/>
                  </a:lnTo>
                  <a:lnTo>
                    <a:pt x="708" y="770"/>
                  </a:lnTo>
                  <a:lnTo>
                    <a:pt x="708" y="771"/>
                  </a:lnTo>
                  <a:lnTo>
                    <a:pt x="707" y="771"/>
                  </a:lnTo>
                  <a:lnTo>
                    <a:pt x="707" y="772"/>
                  </a:lnTo>
                  <a:lnTo>
                    <a:pt x="707" y="774"/>
                  </a:lnTo>
                  <a:lnTo>
                    <a:pt x="706" y="774"/>
                  </a:lnTo>
                  <a:lnTo>
                    <a:pt x="706" y="775"/>
                  </a:lnTo>
                  <a:lnTo>
                    <a:pt x="704" y="775"/>
                  </a:lnTo>
                  <a:lnTo>
                    <a:pt x="704" y="777"/>
                  </a:lnTo>
                  <a:lnTo>
                    <a:pt x="703" y="777"/>
                  </a:lnTo>
                  <a:lnTo>
                    <a:pt x="703" y="778"/>
                  </a:lnTo>
                  <a:lnTo>
                    <a:pt x="701" y="778"/>
                  </a:lnTo>
                  <a:lnTo>
                    <a:pt x="701" y="779"/>
                  </a:lnTo>
                  <a:lnTo>
                    <a:pt x="700" y="781"/>
                  </a:lnTo>
                  <a:lnTo>
                    <a:pt x="699" y="782"/>
                  </a:lnTo>
                  <a:lnTo>
                    <a:pt x="697" y="783"/>
                  </a:lnTo>
                  <a:lnTo>
                    <a:pt x="696" y="785"/>
                  </a:lnTo>
                  <a:lnTo>
                    <a:pt x="696" y="783"/>
                  </a:lnTo>
                  <a:lnTo>
                    <a:pt x="695" y="783"/>
                  </a:lnTo>
                  <a:lnTo>
                    <a:pt x="695" y="782"/>
                  </a:lnTo>
                  <a:lnTo>
                    <a:pt x="693" y="782"/>
                  </a:lnTo>
                  <a:lnTo>
                    <a:pt x="693" y="781"/>
                  </a:lnTo>
                  <a:lnTo>
                    <a:pt x="692" y="781"/>
                  </a:lnTo>
                  <a:lnTo>
                    <a:pt x="692" y="779"/>
                  </a:lnTo>
                  <a:lnTo>
                    <a:pt x="692" y="778"/>
                  </a:lnTo>
                  <a:lnTo>
                    <a:pt x="692" y="777"/>
                  </a:lnTo>
                  <a:lnTo>
                    <a:pt x="691" y="777"/>
                  </a:lnTo>
                  <a:lnTo>
                    <a:pt x="691" y="775"/>
                  </a:lnTo>
                  <a:lnTo>
                    <a:pt x="691" y="774"/>
                  </a:lnTo>
                  <a:lnTo>
                    <a:pt x="691" y="775"/>
                  </a:lnTo>
                  <a:lnTo>
                    <a:pt x="689" y="775"/>
                  </a:lnTo>
                  <a:lnTo>
                    <a:pt x="689" y="774"/>
                  </a:lnTo>
                  <a:lnTo>
                    <a:pt x="689" y="775"/>
                  </a:lnTo>
                  <a:lnTo>
                    <a:pt x="689" y="774"/>
                  </a:lnTo>
                  <a:lnTo>
                    <a:pt x="688" y="774"/>
                  </a:lnTo>
                  <a:lnTo>
                    <a:pt x="689" y="774"/>
                  </a:lnTo>
                  <a:lnTo>
                    <a:pt x="688" y="774"/>
                  </a:lnTo>
                  <a:lnTo>
                    <a:pt x="688" y="772"/>
                  </a:lnTo>
                  <a:lnTo>
                    <a:pt x="687" y="772"/>
                  </a:lnTo>
                  <a:lnTo>
                    <a:pt x="687" y="771"/>
                  </a:lnTo>
                  <a:lnTo>
                    <a:pt x="688" y="771"/>
                  </a:lnTo>
                  <a:lnTo>
                    <a:pt x="689" y="771"/>
                  </a:lnTo>
                  <a:lnTo>
                    <a:pt x="689" y="770"/>
                  </a:lnTo>
                  <a:lnTo>
                    <a:pt x="689" y="768"/>
                  </a:lnTo>
                  <a:lnTo>
                    <a:pt x="691" y="768"/>
                  </a:lnTo>
                  <a:lnTo>
                    <a:pt x="692" y="768"/>
                  </a:lnTo>
                  <a:lnTo>
                    <a:pt x="692" y="767"/>
                  </a:lnTo>
                  <a:lnTo>
                    <a:pt x="692" y="766"/>
                  </a:lnTo>
                  <a:lnTo>
                    <a:pt x="693" y="766"/>
                  </a:lnTo>
                  <a:lnTo>
                    <a:pt x="693" y="764"/>
                  </a:lnTo>
                  <a:lnTo>
                    <a:pt x="693" y="763"/>
                  </a:lnTo>
                  <a:lnTo>
                    <a:pt x="695" y="763"/>
                  </a:lnTo>
                  <a:lnTo>
                    <a:pt x="695" y="762"/>
                  </a:lnTo>
                  <a:lnTo>
                    <a:pt x="695" y="760"/>
                  </a:lnTo>
                  <a:lnTo>
                    <a:pt x="695" y="759"/>
                  </a:lnTo>
                  <a:lnTo>
                    <a:pt x="695" y="758"/>
                  </a:lnTo>
                  <a:lnTo>
                    <a:pt x="696" y="758"/>
                  </a:lnTo>
                  <a:lnTo>
                    <a:pt x="695" y="756"/>
                  </a:lnTo>
                  <a:lnTo>
                    <a:pt x="696" y="756"/>
                  </a:lnTo>
                  <a:lnTo>
                    <a:pt x="696" y="755"/>
                  </a:lnTo>
                  <a:lnTo>
                    <a:pt x="697" y="755"/>
                  </a:lnTo>
                  <a:lnTo>
                    <a:pt x="699" y="755"/>
                  </a:lnTo>
                  <a:lnTo>
                    <a:pt x="700" y="755"/>
                  </a:lnTo>
                  <a:lnTo>
                    <a:pt x="700" y="756"/>
                  </a:lnTo>
                  <a:lnTo>
                    <a:pt x="701" y="756"/>
                  </a:lnTo>
                  <a:lnTo>
                    <a:pt x="703" y="756"/>
                  </a:lnTo>
                  <a:lnTo>
                    <a:pt x="704" y="756"/>
                  </a:lnTo>
                  <a:lnTo>
                    <a:pt x="706" y="756"/>
                  </a:lnTo>
                  <a:lnTo>
                    <a:pt x="706" y="758"/>
                  </a:lnTo>
                  <a:lnTo>
                    <a:pt x="704" y="758"/>
                  </a:lnTo>
                  <a:lnTo>
                    <a:pt x="706" y="759"/>
                  </a:lnTo>
                  <a:lnTo>
                    <a:pt x="707" y="759"/>
                  </a:lnTo>
                  <a:lnTo>
                    <a:pt x="707" y="758"/>
                  </a:lnTo>
                  <a:lnTo>
                    <a:pt x="708" y="756"/>
                  </a:lnTo>
                  <a:lnTo>
                    <a:pt x="708" y="755"/>
                  </a:lnTo>
                  <a:lnTo>
                    <a:pt x="710" y="755"/>
                  </a:lnTo>
                  <a:lnTo>
                    <a:pt x="710" y="753"/>
                  </a:lnTo>
                  <a:lnTo>
                    <a:pt x="711" y="753"/>
                  </a:lnTo>
                  <a:lnTo>
                    <a:pt x="711" y="752"/>
                  </a:lnTo>
                  <a:lnTo>
                    <a:pt x="711" y="751"/>
                  </a:lnTo>
                  <a:lnTo>
                    <a:pt x="710" y="751"/>
                  </a:lnTo>
                  <a:lnTo>
                    <a:pt x="708" y="751"/>
                  </a:lnTo>
                  <a:lnTo>
                    <a:pt x="708" y="749"/>
                  </a:lnTo>
                  <a:lnTo>
                    <a:pt x="707" y="749"/>
                  </a:lnTo>
                  <a:lnTo>
                    <a:pt x="707" y="751"/>
                  </a:lnTo>
                  <a:lnTo>
                    <a:pt x="706" y="751"/>
                  </a:lnTo>
                  <a:lnTo>
                    <a:pt x="706" y="749"/>
                  </a:lnTo>
                  <a:lnTo>
                    <a:pt x="707" y="749"/>
                  </a:lnTo>
                  <a:lnTo>
                    <a:pt x="706" y="749"/>
                  </a:lnTo>
                  <a:lnTo>
                    <a:pt x="706" y="751"/>
                  </a:lnTo>
                  <a:lnTo>
                    <a:pt x="704" y="751"/>
                  </a:lnTo>
                  <a:lnTo>
                    <a:pt x="703" y="751"/>
                  </a:lnTo>
                  <a:lnTo>
                    <a:pt x="701" y="751"/>
                  </a:lnTo>
                  <a:lnTo>
                    <a:pt x="701" y="749"/>
                  </a:lnTo>
                  <a:lnTo>
                    <a:pt x="701" y="748"/>
                  </a:lnTo>
                  <a:lnTo>
                    <a:pt x="703" y="747"/>
                  </a:lnTo>
                  <a:lnTo>
                    <a:pt x="701" y="747"/>
                  </a:lnTo>
                  <a:lnTo>
                    <a:pt x="701" y="745"/>
                  </a:lnTo>
                  <a:lnTo>
                    <a:pt x="701" y="744"/>
                  </a:lnTo>
                  <a:lnTo>
                    <a:pt x="703" y="745"/>
                  </a:lnTo>
                  <a:lnTo>
                    <a:pt x="703" y="744"/>
                  </a:lnTo>
                  <a:lnTo>
                    <a:pt x="703" y="743"/>
                  </a:lnTo>
                  <a:lnTo>
                    <a:pt x="704" y="743"/>
                  </a:lnTo>
                  <a:lnTo>
                    <a:pt x="704" y="744"/>
                  </a:lnTo>
                  <a:lnTo>
                    <a:pt x="704" y="743"/>
                  </a:lnTo>
                  <a:lnTo>
                    <a:pt x="706" y="743"/>
                  </a:lnTo>
                  <a:close/>
                  <a:moveTo>
                    <a:pt x="547" y="741"/>
                  </a:moveTo>
                  <a:lnTo>
                    <a:pt x="547" y="743"/>
                  </a:lnTo>
                  <a:lnTo>
                    <a:pt x="548" y="743"/>
                  </a:lnTo>
                  <a:lnTo>
                    <a:pt x="548" y="744"/>
                  </a:lnTo>
                  <a:lnTo>
                    <a:pt x="548" y="745"/>
                  </a:lnTo>
                  <a:lnTo>
                    <a:pt x="547" y="745"/>
                  </a:lnTo>
                  <a:lnTo>
                    <a:pt x="547" y="744"/>
                  </a:lnTo>
                  <a:lnTo>
                    <a:pt x="547" y="743"/>
                  </a:lnTo>
                  <a:lnTo>
                    <a:pt x="545" y="743"/>
                  </a:lnTo>
                  <a:lnTo>
                    <a:pt x="545" y="741"/>
                  </a:lnTo>
                  <a:lnTo>
                    <a:pt x="547" y="741"/>
                  </a:lnTo>
                  <a:close/>
                  <a:moveTo>
                    <a:pt x="567" y="743"/>
                  </a:moveTo>
                  <a:lnTo>
                    <a:pt x="566" y="743"/>
                  </a:lnTo>
                  <a:lnTo>
                    <a:pt x="566" y="741"/>
                  </a:lnTo>
                  <a:lnTo>
                    <a:pt x="567" y="741"/>
                  </a:lnTo>
                  <a:lnTo>
                    <a:pt x="567" y="743"/>
                  </a:lnTo>
                  <a:close/>
                  <a:moveTo>
                    <a:pt x="543" y="740"/>
                  </a:moveTo>
                  <a:lnTo>
                    <a:pt x="544" y="741"/>
                  </a:lnTo>
                  <a:lnTo>
                    <a:pt x="543" y="741"/>
                  </a:lnTo>
                  <a:lnTo>
                    <a:pt x="543" y="740"/>
                  </a:lnTo>
                  <a:lnTo>
                    <a:pt x="543" y="741"/>
                  </a:lnTo>
                  <a:lnTo>
                    <a:pt x="543" y="740"/>
                  </a:lnTo>
                  <a:lnTo>
                    <a:pt x="541" y="740"/>
                  </a:lnTo>
                  <a:lnTo>
                    <a:pt x="541" y="741"/>
                  </a:lnTo>
                  <a:lnTo>
                    <a:pt x="541" y="740"/>
                  </a:lnTo>
                  <a:lnTo>
                    <a:pt x="543" y="740"/>
                  </a:lnTo>
                  <a:close/>
                  <a:moveTo>
                    <a:pt x="578" y="741"/>
                  </a:moveTo>
                  <a:lnTo>
                    <a:pt x="577" y="741"/>
                  </a:lnTo>
                  <a:lnTo>
                    <a:pt x="578" y="741"/>
                  </a:lnTo>
                  <a:lnTo>
                    <a:pt x="578" y="743"/>
                  </a:lnTo>
                  <a:lnTo>
                    <a:pt x="577" y="743"/>
                  </a:lnTo>
                  <a:lnTo>
                    <a:pt x="577" y="744"/>
                  </a:lnTo>
                  <a:lnTo>
                    <a:pt x="578" y="744"/>
                  </a:lnTo>
                  <a:lnTo>
                    <a:pt x="578" y="745"/>
                  </a:lnTo>
                  <a:lnTo>
                    <a:pt x="578" y="747"/>
                  </a:lnTo>
                  <a:lnTo>
                    <a:pt x="578" y="748"/>
                  </a:lnTo>
                  <a:lnTo>
                    <a:pt x="579" y="748"/>
                  </a:lnTo>
                  <a:lnTo>
                    <a:pt x="579" y="749"/>
                  </a:lnTo>
                  <a:lnTo>
                    <a:pt x="578" y="749"/>
                  </a:lnTo>
                  <a:lnTo>
                    <a:pt x="579" y="749"/>
                  </a:lnTo>
                  <a:lnTo>
                    <a:pt x="578" y="749"/>
                  </a:lnTo>
                  <a:lnTo>
                    <a:pt x="578" y="751"/>
                  </a:lnTo>
                  <a:lnTo>
                    <a:pt x="577" y="749"/>
                  </a:lnTo>
                  <a:lnTo>
                    <a:pt x="577" y="751"/>
                  </a:lnTo>
                  <a:lnTo>
                    <a:pt x="578" y="751"/>
                  </a:lnTo>
                  <a:lnTo>
                    <a:pt x="577" y="751"/>
                  </a:lnTo>
                  <a:lnTo>
                    <a:pt x="577" y="749"/>
                  </a:lnTo>
                  <a:lnTo>
                    <a:pt x="577" y="748"/>
                  </a:lnTo>
                  <a:lnTo>
                    <a:pt x="577" y="747"/>
                  </a:lnTo>
                  <a:lnTo>
                    <a:pt x="577" y="745"/>
                  </a:lnTo>
                  <a:lnTo>
                    <a:pt x="577" y="744"/>
                  </a:lnTo>
                  <a:lnTo>
                    <a:pt x="575" y="744"/>
                  </a:lnTo>
                  <a:lnTo>
                    <a:pt x="575" y="743"/>
                  </a:lnTo>
                  <a:lnTo>
                    <a:pt x="575" y="741"/>
                  </a:lnTo>
                  <a:lnTo>
                    <a:pt x="575" y="740"/>
                  </a:lnTo>
                  <a:lnTo>
                    <a:pt x="577" y="740"/>
                  </a:lnTo>
                  <a:lnTo>
                    <a:pt x="578" y="740"/>
                  </a:lnTo>
                  <a:lnTo>
                    <a:pt x="578" y="741"/>
                  </a:lnTo>
                  <a:close/>
                  <a:moveTo>
                    <a:pt x="547" y="740"/>
                  </a:moveTo>
                  <a:lnTo>
                    <a:pt x="545" y="740"/>
                  </a:lnTo>
                  <a:lnTo>
                    <a:pt x="545" y="741"/>
                  </a:lnTo>
                  <a:lnTo>
                    <a:pt x="544" y="741"/>
                  </a:lnTo>
                  <a:lnTo>
                    <a:pt x="544" y="740"/>
                  </a:lnTo>
                  <a:lnTo>
                    <a:pt x="545" y="740"/>
                  </a:lnTo>
                  <a:lnTo>
                    <a:pt x="547" y="740"/>
                  </a:lnTo>
                  <a:lnTo>
                    <a:pt x="547" y="739"/>
                  </a:lnTo>
                  <a:lnTo>
                    <a:pt x="548" y="739"/>
                  </a:lnTo>
                  <a:lnTo>
                    <a:pt x="548" y="740"/>
                  </a:lnTo>
                  <a:lnTo>
                    <a:pt x="547" y="740"/>
                  </a:lnTo>
                  <a:close/>
                  <a:moveTo>
                    <a:pt x="526" y="748"/>
                  </a:moveTo>
                  <a:lnTo>
                    <a:pt x="526" y="749"/>
                  </a:lnTo>
                  <a:lnTo>
                    <a:pt x="526" y="751"/>
                  </a:lnTo>
                  <a:lnTo>
                    <a:pt x="525" y="751"/>
                  </a:lnTo>
                  <a:lnTo>
                    <a:pt x="526" y="752"/>
                  </a:lnTo>
                  <a:lnTo>
                    <a:pt x="528" y="752"/>
                  </a:lnTo>
                  <a:lnTo>
                    <a:pt x="529" y="752"/>
                  </a:lnTo>
                  <a:lnTo>
                    <a:pt x="529" y="753"/>
                  </a:lnTo>
                  <a:lnTo>
                    <a:pt x="529" y="755"/>
                  </a:lnTo>
                  <a:lnTo>
                    <a:pt x="528" y="755"/>
                  </a:lnTo>
                  <a:lnTo>
                    <a:pt x="526" y="755"/>
                  </a:lnTo>
                  <a:lnTo>
                    <a:pt x="525" y="755"/>
                  </a:lnTo>
                  <a:lnTo>
                    <a:pt x="525" y="756"/>
                  </a:lnTo>
                  <a:lnTo>
                    <a:pt x="524" y="756"/>
                  </a:lnTo>
                  <a:lnTo>
                    <a:pt x="522" y="756"/>
                  </a:lnTo>
                  <a:lnTo>
                    <a:pt x="521" y="756"/>
                  </a:lnTo>
                  <a:lnTo>
                    <a:pt x="520" y="756"/>
                  </a:lnTo>
                  <a:lnTo>
                    <a:pt x="518" y="756"/>
                  </a:lnTo>
                  <a:lnTo>
                    <a:pt x="517" y="756"/>
                  </a:lnTo>
                  <a:lnTo>
                    <a:pt x="516" y="756"/>
                  </a:lnTo>
                  <a:lnTo>
                    <a:pt x="514" y="756"/>
                  </a:lnTo>
                  <a:lnTo>
                    <a:pt x="513" y="756"/>
                  </a:lnTo>
                  <a:lnTo>
                    <a:pt x="513" y="755"/>
                  </a:lnTo>
                  <a:lnTo>
                    <a:pt x="513" y="753"/>
                  </a:lnTo>
                  <a:lnTo>
                    <a:pt x="513" y="752"/>
                  </a:lnTo>
                  <a:lnTo>
                    <a:pt x="514" y="752"/>
                  </a:lnTo>
                  <a:lnTo>
                    <a:pt x="516" y="752"/>
                  </a:lnTo>
                  <a:lnTo>
                    <a:pt x="516" y="751"/>
                  </a:lnTo>
                  <a:lnTo>
                    <a:pt x="516" y="749"/>
                  </a:lnTo>
                  <a:lnTo>
                    <a:pt x="516" y="751"/>
                  </a:lnTo>
                  <a:lnTo>
                    <a:pt x="517" y="751"/>
                  </a:lnTo>
                  <a:lnTo>
                    <a:pt x="517" y="752"/>
                  </a:lnTo>
                  <a:lnTo>
                    <a:pt x="518" y="752"/>
                  </a:lnTo>
                  <a:lnTo>
                    <a:pt x="520" y="752"/>
                  </a:lnTo>
                  <a:lnTo>
                    <a:pt x="520" y="751"/>
                  </a:lnTo>
                  <a:lnTo>
                    <a:pt x="520" y="749"/>
                  </a:lnTo>
                  <a:lnTo>
                    <a:pt x="521" y="748"/>
                  </a:lnTo>
                  <a:lnTo>
                    <a:pt x="522" y="748"/>
                  </a:lnTo>
                  <a:lnTo>
                    <a:pt x="522" y="747"/>
                  </a:lnTo>
                  <a:lnTo>
                    <a:pt x="522" y="745"/>
                  </a:lnTo>
                  <a:lnTo>
                    <a:pt x="522" y="744"/>
                  </a:lnTo>
                  <a:lnTo>
                    <a:pt x="522" y="743"/>
                  </a:lnTo>
                  <a:lnTo>
                    <a:pt x="522" y="741"/>
                  </a:lnTo>
                  <a:lnTo>
                    <a:pt x="522" y="740"/>
                  </a:lnTo>
                  <a:lnTo>
                    <a:pt x="524" y="740"/>
                  </a:lnTo>
                  <a:lnTo>
                    <a:pt x="524" y="739"/>
                  </a:lnTo>
                  <a:lnTo>
                    <a:pt x="525" y="739"/>
                  </a:lnTo>
                  <a:lnTo>
                    <a:pt x="526" y="739"/>
                  </a:lnTo>
                  <a:lnTo>
                    <a:pt x="525" y="740"/>
                  </a:lnTo>
                  <a:lnTo>
                    <a:pt x="525" y="741"/>
                  </a:lnTo>
                  <a:lnTo>
                    <a:pt x="525" y="743"/>
                  </a:lnTo>
                  <a:lnTo>
                    <a:pt x="526" y="744"/>
                  </a:lnTo>
                  <a:lnTo>
                    <a:pt x="526" y="745"/>
                  </a:lnTo>
                  <a:lnTo>
                    <a:pt x="526" y="747"/>
                  </a:lnTo>
                  <a:lnTo>
                    <a:pt x="526" y="748"/>
                  </a:lnTo>
                  <a:close/>
                  <a:moveTo>
                    <a:pt x="529" y="737"/>
                  </a:moveTo>
                  <a:lnTo>
                    <a:pt x="528" y="737"/>
                  </a:lnTo>
                  <a:lnTo>
                    <a:pt x="528" y="739"/>
                  </a:lnTo>
                  <a:lnTo>
                    <a:pt x="528" y="740"/>
                  </a:lnTo>
                  <a:lnTo>
                    <a:pt x="526" y="740"/>
                  </a:lnTo>
                  <a:lnTo>
                    <a:pt x="526" y="741"/>
                  </a:lnTo>
                  <a:lnTo>
                    <a:pt x="525" y="741"/>
                  </a:lnTo>
                  <a:lnTo>
                    <a:pt x="525" y="740"/>
                  </a:lnTo>
                  <a:lnTo>
                    <a:pt x="526" y="740"/>
                  </a:lnTo>
                  <a:lnTo>
                    <a:pt x="526" y="739"/>
                  </a:lnTo>
                  <a:lnTo>
                    <a:pt x="528" y="737"/>
                  </a:lnTo>
                  <a:lnTo>
                    <a:pt x="529" y="736"/>
                  </a:lnTo>
                  <a:lnTo>
                    <a:pt x="529" y="737"/>
                  </a:lnTo>
                  <a:lnTo>
                    <a:pt x="530" y="737"/>
                  </a:lnTo>
                  <a:lnTo>
                    <a:pt x="529" y="737"/>
                  </a:lnTo>
                  <a:close/>
                  <a:moveTo>
                    <a:pt x="517" y="736"/>
                  </a:moveTo>
                  <a:lnTo>
                    <a:pt x="517" y="737"/>
                  </a:lnTo>
                  <a:lnTo>
                    <a:pt x="516" y="737"/>
                  </a:lnTo>
                  <a:lnTo>
                    <a:pt x="516" y="736"/>
                  </a:lnTo>
                  <a:lnTo>
                    <a:pt x="517" y="736"/>
                  </a:lnTo>
                  <a:close/>
                  <a:moveTo>
                    <a:pt x="573" y="733"/>
                  </a:moveTo>
                  <a:lnTo>
                    <a:pt x="573" y="734"/>
                  </a:lnTo>
                  <a:lnTo>
                    <a:pt x="573" y="736"/>
                  </a:lnTo>
                  <a:lnTo>
                    <a:pt x="573" y="737"/>
                  </a:lnTo>
                  <a:lnTo>
                    <a:pt x="571" y="737"/>
                  </a:lnTo>
                  <a:lnTo>
                    <a:pt x="570" y="737"/>
                  </a:lnTo>
                  <a:lnTo>
                    <a:pt x="570" y="736"/>
                  </a:lnTo>
                  <a:lnTo>
                    <a:pt x="570" y="734"/>
                  </a:lnTo>
                  <a:lnTo>
                    <a:pt x="571" y="734"/>
                  </a:lnTo>
                  <a:lnTo>
                    <a:pt x="570" y="734"/>
                  </a:lnTo>
                  <a:lnTo>
                    <a:pt x="570" y="733"/>
                  </a:lnTo>
                  <a:lnTo>
                    <a:pt x="571" y="733"/>
                  </a:lnTo>
                  <a:lnTo>
                    <a:pt x="573" y="733"/>
                  </a:lnTo>
                  <a:close/>
                  <a:moveTo>
                    <a:pt x="574" y="733"/>
                  </a:moveTo>
                  <a:lnTo>
                    <a:pt x="574" y="734"/>
                  </a:lnTo>
                  <a:lnTo>
                    <a:pt x="574" y="733"/>
                  </a:lnTo>
                  <a:close/>
                  <a:moveTo>
                    <a:pt x="554" y="732"/>
                  </a:moveTo>
                  <a:lnTo>
                    <a:pt x="552" y="732"/>
                  </a:lnTo>
                  <a:lnTo>
                    <a:pt x="554" y="732"/>
                  </a:lnTo>
                  <a:close/>
                  <a:moveTo>
                    <a:pt x="549" y="730"/>
                  </a:moveTo>
                  <a:lnTo>
                    <a:pt x="549" y="732"/>
                  </a:lnTo>
                  <a:lnTo>
                    <a:pt x="548" y="732"/>
                  </a:lnTo>
                  <a:lnTo>
                    <a:pt x="548" y="730"/>
                  </a:lnTo>
                  <a:lnTo>
                    <a:pt x="549" y="730"/>
                  </a:lnTo>
                  <a:close/>
                  <a:moveTo>
                    <a:pt x="568" y="729"/>
                  </a:moveTo>
                  <a:lnTo>
                    <a:pt x="568" y="730"/>
                  </a:lnTo>
                  <a:lnTo>
                    <a:pt x="570" y="730"/>
                  </a:lnTo>
                  <a:lnTo>
                    <a:pt x="568" y="730"/>
                  </a:lnTo>
                  <a:lnTo>
                    <a:pt x="568" y="729"/>
                  </a:lnTo>
                  <a:lnTo>
                    <a:pt x="570" y="729"/>
                  </a:lnTo>
                  <a:lnTo>
                    <a:pt x="568" y="729"/>
                  </a:lnTo>
                  <a:close/>
                  <a:moveTo>
                    <a:pt x="530" y="730"/>
                  </a:moveTo>
                  <a:lnTo>
                    <a:pt x="532" y="730"/>
                  </a:lnTo>
                  <a:lnTo>
                    <a:pt x="532" y="732"/>
                  </a:lnTo>
                  <a:lnTo>
                    <a:pt x="530" y="732"/>
                  </a:lnTo>
                  <a:lnTo>
                    <a:pt x="530" y="730"/>
                  </a:lnTo>
                  <a:lnTo>
                    <a:pt x="530" y="729"/>
                  </a:lnTo>
                  <a:lnTo>
                    <a:pt x="532" y="729"/>
                  </a:lnTo>
                  <a:lnTo>
                    <a:pt x="532" y="730"/>
                  </a:lnTo>
                  <a:lnTo>
                    <a:pt x="530" y="730"/>
                  </a:lnTo>
                  <a:close/>
                  <a:moveTo>
                    <a:pt x="555" y="730"/>
                  </a:moveTo>
                  <a:lnTo>
                    <a:pt x="555" y="729"/>
                  </a:lnTo>
                  <a:lnTo>
                    <a:pt x="555" y="730"/>
                  </a:lnTo>
                  <a:lnTo>
                    <a:pt x="554" y="730"/>
                  </a:lnTo>
                  <a:lnTo>
                    <a:pt x="554" y="729"/>
                  </a:lnTo>
                  <a:lnTo>
                    <a:pt x="555" y="730"/>
                  </a:lnTo>
                  <a:close/>
                  <a:moveTo>
                    <a:pt x="554" y="730"/>
                  </a:moveTo>
                  <a:lnTo>
                    <a:pt x="552" y="730"/>
                  </a:lnTo>
                  <a:lnTo>
                    <a:pt x="552" y="729"/>
                  </a:lnTo>
                  <a:lnTo>
                    <a:pt x="551" y="729"/>
                  </a:lnTo>
                  <a:lnTo>
                    <a:pt x="552" y="729"/>
                  </a:lnTo>
                  <a:lnTo>
                    <a:pt x="554" y="729"/>
                  </a:lnTo>
                  <a:lnTo>
                    <a:pt x="554" y="730"/>
                  </a:lnTo>
                  <a:close/>
                  <a:moveTo>
                    <a:pt x="539" y="730"/>
                  </a:moveTo>
                  <a:lnTo>
                    <a:pt x="540" y="730"/>
                  </a:lnTo>
                  <a:lnTo>
                    <a:pt x="540" y="729"/>
                  </a:lnTo>
                  <a:lnTo>
                    <a:pt x="541" y="729"/>
                  </a:lnTo>
                  <a:lnTo>
                    <a:pt x="543" y="729"/>
                  </a:lnTo>
                  <a:lnTo>
                    <a:pt x="541" y="729"/>
                  </a:lnTo>
                  <a:lnTo>
                    <a:pt x="541" y="730"/>
                  </a:lnTo>
                  <a:lnTo>
                    <a:pt x="540" y="730"/>
                  </a:lnTo>
                  <a:lnTo>
                    <a:pt x="539" y="730"/>
                  </a:lnTo>
                  <a:close/>
                  <a:moveTo>
                    <a:pt x="563" y="728"/>
                  </a:moveTo>
                  <a:lnTo>
                    <a:pt x="563" y="729"/>
                  </a:lnTo>
                  <a:lnTo>
                    <a:pt x="562" y="729"/>
                  </a:lnTo>
                  <a:lnTo>
                    <a:pt x="563" y="729"/>
                  </a:lnTo>
                  <a:lnTo>
                    <a:pt x="563" y="728"/>
                  </a:lnTo>
                  <a:close/>
                  <a:moveTo>
                    <a:pt x="566" y="729"/>
                  </a:moveTo>
                  <a:lnTo>
                    <a:pt x="566" y="730"/>
                  </a:lnTo>
                  <a:lnTo>
                    <a:pt x="564" y="730"/>
                  </a:lnTo>
                  <a:lnTo>
                    <a:pt x="563" y="730"/>
                  </a:lnTo>
                  <a:lnTo>
                    <a:pt x="563" y="732"/>
                  </a:lnTo>
                  <a:lnTo>
                    <a:pt x="563" y="730"/>
                  </a:lnTo>
                  <a:lnTo>
                    <a:pt x="564" y="730"/>
                  </a:lnTo>
                  <a:lnTo>
                    <a:pt x="563" y="729"/>
                  </a:lnTo>
                  <a:lnTo>
                    <a:pt x="564" y="729"/>
                  </a:lnTo>
                  <a:lnTo>
                    <a:pt x="566" y="729"/>
                  </a:lnTo>
                  <a:lnTo>
                    <a:pt x="566" y="728"/>
                  </a:lnTo>
                  <a:lnTo>
                    <a:pt x="566" y="729"/>
                  </a:lnTo>
                  <a:close/>
                  <a:moveTo>
                    <a:pt x="526" y="730"/>
                  </a:moveTo>
                  <a:lnTo>
                    <a:pt x="525" y="730"/>
                  </a:lnTo>
                  <a:lnTo>
                    <a:pt x="525" y="729"/>
                  </a:lnTo>
                  <a:lnTo>
                    <a:pt x="526" y="729"/>
                  </a:lnTo>
                  <a:lnTo>
                    <a:pt x="526" y="728"/>
                  </a:lnTo>
                  <a:lnTo>
                    <a:pt x="528" y="728"/>
                  </a:lnTo>
                  <a:lnTo>
                    <a:pt x="526" y="728"/>
                  </a:lnTo>
                  <a:lnTo>
                    <a:pt x="526" y="729"/>
                  </a:lnTo>
                  <a:lnTo>
                    <a:pt x="526" y="730"/>
                  </a:lnTo>
                  <a:close/>
                  <a:moveTo>
                    <a:pt x="506" y="728"/>
                  </a:moveTo>
                  <a:lnTo>
                    <a:pt x="506" y="726"/>
                  </a:lnTo>
                  <a:lnTo>
                    <a:pt x="507" y="726"/>
                  </a:lnTo>
                  <a:lnTo>
                    <a:pt x="506" y="728"/>
                  </a:lnTo>
                  <a:close/>
                  <a:moveTo>
                    <a:pt x="568" y="726"/>
                  </a:moveTo>
                  <a:lnTo>
                    <a:pt x="570" y="726"/>
                  </a:lnTo>
                  <a:lnTo>
                    <a:pt x="570" y="728"/>
                  </a:lnTo>
                  <a:lnTo>
                    <a:pt x="568" y="728"/>
                  </a:lnTo>
                  <a:lnTo>
                    <a:pt x="570" y="728"/>
                  </a:lnTo>
                  <a:lnTo>
                    <a:pt x="570" y="729"/>
                  </a:lnTo>
                  <a:lnTo>
                    <a:pt x="568" y="729"/>
                  </a:lnTo>
                  <a:lnTo>
                    <a:pt x="568" y="728"/>
                  </a:lnTo>
                  <a:lnTo>
                    <a:pt x="568" y="726"/>
                  </a:lnTo>
                  <a:close/>
                  <a:moveTo>
                    <a:pt x="562" y="726"/>
                  </a:moveTo>
                  <a:lnTo>
                    <a:pt x="562" y="728"/>
                  </a:lnTo>
                  <a:lnTo>
                    <a:pt x="560" y="728"/>
                  </a:lnTo>
                  <a:lnTo>
                    <a:pt x="560" y="726"/>
                  </a:lnTo>
                  <a:lnTo>
                    <a:pt x="562" y="726"/>
                  </a:lnTo>
                  <a:close/>
                  <a:moveTo>
                    <a:pt x="571" y="726"/>
                  </a:moveTo>
                  <a:lnTo>
                    <a:pt x="573" y="726"/>
                  </a:lnTo>
                  <a:lnTo>
                    <a:pt x="573" y="728"/>
                  </a:lnTo>
                  <a:lnTo>
                    <a:pt x="574" y="728"/>
                  </a:lnTo>
                  <a:lnTo>
                    <a:pt x="575" y="728"/>
                  </a:lnTo>
                  <a:lnTo>
                    <a:pt x="575" y="729"/>
                  </a:lnTo>
                  <a:lnTo>
                    <a:pt x="577" y="729"/>
                  </a:lnTo>
                  <a:lnTo>
                    <a:pt x="578" y="729"/>
                  </a:lnTo>
                  <a:lnTo>
                    <a:pt x="578" y="730"/>
                  </a:lnTo>
                  <a:lnTo>
                    <a:pt x="577" y="730"/>
                  </a:lnTo>
                  <a:lnTo>
                    <a:pt x="577" y="732"/>
                  </a:lnTo>
                  <a:lnTo>
                    <a:pt x="575" y="732"/>
                  </a:lnTo>
                  <a:lnTo>
                    <a:pt x="575" y="730"/>
                  </a:lnTo>
                  <a:lnTo>
                    <a:pt x="574" y="730"/>
                  </a:lnTo>
                  <a:lnTo>
                    <a:pt x="573" y="730"/>
                  </a:lnTo>
                  <a:lnTo>
                    <a:pt x="571" y="730"/>
                  </a:lnTo>
                  <a:lnTo>
                    <a:pt x="571" y="729"/>
                  </a:lnTo>
                  <a:lnTo>
                    <a:pt x="571" y="730"/>
                  </a:lnTo>
                  <a:lnTo>
                    <a:pt x="571" y="729"/>
                  </a:lnTo>
                  <a:lnTo>
                    <a:pt x="571" y="728"/>
                  </a:lnTo>
                  <a:lnTo>
                    <a:pt x="571" y="726"/>
                  </a:lnTo>
                  <a:lnTo>
                    <a:pt x="570" y="726"/>
                  </a:lnTo>
                  <a:lnTo>
                    <a:pt x="571" y="726"/>
                  </a:lnTo>
                  <a:lnTo>
                    <a:pt x="570" y="726"/>
                  </a:lnTo>
                  <a:lnTo>
                    <a:pt x="571" y="726"/>
                  </a:lnTo>
                  <a:lnTo>
                    <a:pt x="571" y="725"/>
                  </a:lnTo>
                  <a:lnTo>
                    <a:pt x="571" y="726"/>
                  </a:lnTo>
                  <a:close/>
                  <a:moveTo>
                    <a:pt x="564" y="725"/>
                  </a:moveTo>
                  <a:lnTo>
                    <a:pt x="564" y="726"/>
                  </a:lnTo>
                  <a:lnTo>
                    <a:pt x="563" y="726"/>
                  </a:lnTo>
                  <a:lnTo>
                    <a:pt x="563" y="725"/>
                  </a:lnTo>
                  <a:lnTo>
                    <a:pt x="564" y="725"/>
                  </a:lnTo>
                  <a:close/>
                  <a:moveTo>
                    <a:pt x="545" y="725"/>
                  </a:moveTo>
                  <a:lnTo>
                    <a:pt x="545" y="726"/>
                  </a:lnTo>
                  <a:lnTo>
                    <a:pt x="545" y="725"/>
                  </a:lnTo>
                  <a:lnTo>
                    <a:pt x="544" y="725"/>
                  </a:lnTo>
                  <a:lnTo>
                    <a:pt x="545" y="725"/>
                  </a:lnTo>
                  <a:lnTo>
                    <a:pt x="545" y="724"/>
                  </a:lnTo>
                  <a:lnTo>
                    <a:pt x="545" y="725"/>
                  </a:lnTo>
                  <a:close/>
                  <a:moveTo>
                    <a:pt x="578" y="724"/>
                  </a:moveTo>
                  <a:lnTo>
                    <a:pt x="578" y="725"/>
                  </a:lnTo>
                  <a:lnTo>
                    <a:pt x="579" y="725"/>
                  </a:lnTo>
                  <a:lnTo>
                    <a:pt x="579" y="724"/>
                  </a:lnTo>
                  <a:lnTo>
                    <a:pt x="581" y="724"/>
                  </a:lnTo>
                  <a:lnTo>
                    <a:pt x="581" y="725"/>
                  </a:lnTo>
                  <a:lnTo>
                    <a:pt x="579" y="725"/>
                  </a:lnTo>
                  <a:lnTo>
                    <a:pt x="579" y="726"/>
                  </a:lnTo>
                  <a:lnTo>
                    <a:pt x="578" y="725"/>
                  </a:lnTo>
                  <a:lnTo>
                    <a:pt x="578" y="726"/>
                  </a:lnTo>
                  <a:lnTo>
                    <a:pt x="577" y="726"/>
                  </a:lnTo>
                  <a:lnTo>
                    <a:pt x="577" y="725"/>
                  </a:lnTo>
                  <a:lnTo>
                    <a:pt x="577" y="724"/>
                  </a:lnTo>
                  <a:lnTo>
                    <a:pt x="578" y="724"/>
                  </a:lnTo>
                  <a:close/>
                  <a:moveTo>
                    <a:pt x="566" y="724"/>
                  </a:moveTo>
                  <a:lnTo>
                    <a:pt x="564" y="724"/>
                  </a:lnTo>
                  <a:lnTo>
                    <a:pt x="566" y="724"/>
                  </a:lnTo>
                  <a:close/>
                  <a:moveTo>
                    <a:pt x="567" y="722"/>
                  </a:moveTo>
                  <a:lnTo>
                    <a:pt x="567" y="724"/>
                  </a:lnTo>
                  <a:lnTo>
                    <a:pt x="566" y="724"/>
                  </a:lnTo>
                  <a:lnTo>
                    <a:pt x="567" y="724"/>
                  </a:lnTo>
                  <a:lnTo>
                    <a:pt x="567" y="722"/>
                  </a:lnTo>
                  <a:close/>
                  <a:moveTo>
                    <a:pt x="575" y="722"/>
                  </a:moveTo>
                  <a:lnTo>
                    <a:pt x="574" y="722"/>
                  </a:lnTo>
                  <a:lnTo>
                    <a:pt x="575" y="722"/>
                  </a:lnTo>
                  <a:close/>
                  <a:moveTo>
                    <a:pt x="514" y="722"/>
                  </a:moveTo>
                  <a:lnTo>
                    <a:pt x="514" y="721"/>
                  </a:lnTo>
                  <a:lnTo>
                    <a:pt x="514" y="722"/>
                  </a:lnTo>
                  <a:close/>
                  <a:moveTo>
                    <a:pt x="579" y="722"/>
                  </a:moveTo>
                  <a:lnTo>
                    <a:pt x="578" y="722"/>
                  </a:lnTo>
                  <a:lnTo>
                    <a:pt x="578" y="724"/>
                  </a:lnTo>
                  <a:lnTo>
                    <a:pt x="577" y="724"/>
                  </a:lnTo>
                  <a:lnTo>
                    <a:pt x="577" y="725"/>
                  </a:lnTo>
                  <a:lnTo>
                    <a:pt x="577" y="726"/>
                  </a:lnTo>
                  <a:lnTo>
                    <a:pt x="575" y="726"/>
                  </a:lnTo>
                  <a:lnTo>
                    <a:pt x="575" y="725"/>
                  </a:lnTo>
                  <a:lnTo>
                    <a:pt x="577" y="725"/>
                  </a:lnTo>
                  <a:lnTo>
                    <a:pt x="575" y="725"/>
                  </a:lnTo>
                  <a:lnTo>
                    <a:pt x="575" y="724"/>
                  </a:lnTo>
                  <a:lnTo>
                    <a:pt x="577" y="724"/>
                  </a:lnTo>
                  <a:lnTo>
                    <a:pt x="577" y="722"/>
                  </a:lnTo>
                  <a:lnTo>
                    <a:pt x="577" y="724"/>
                  </a:lnTo>
                  <a:lnTo>
                    <a:pt x="577" y="722"/>
                  </a:lnTo>
                  <a:lnTo>
                    <a:pt x="578" y="722"/>
                  </a:lnTo>
                  <a:lnTo>
                    <a:pt x="578" y="721"/>
                  </a:lnTo>
                  <a:lnTo>
                    <a:pt x="578" y="722"/>
                  </a:lnTo>
                  <a:lnTo>
                    <a:pt x="579" y="722"/>
                  </a:lnTo>
                  <a:close/>
                  <a:moveTo>
                    <a:pt x="507" y="720"/>
                  </a:moveTo>
                  <a:lnTo>
                    <a:pt x="507" y="721"/>
                  </a:lnTo>
                  <a:lnTo>
                    <a:pt x="509" y="721"/>
                  </a:lnTo>
                  <a:lnTo>
                    <a:pt x="509" y="722"/>
                  </a:lnTo>
                  <a:lnTo>
                    <a:pt x="510" y="722"/>
                  </a:lnTo>
                  <a:lnTo>
                    <a:pt x="510" y="724"/>
                  </a:lnTo>
                  <a:lnTo>
                    <a:pt x="510" y="725"/>
                  </a:lnTo>
                  <a:lnTo>
                    <a:pt x="511" y="725"/>
                  </a:lnTo>
                  <a:lnTo>
                    <a:pt x="511" y="726"/>
                  </a:lnTo>
                  <a:lnTo>
                    <a:pt x="511" y="728"/>
                  </a:lnTo>
                  <a:lnTo>
                    <a:pt x="511" y="729"/>
                  </a:lnTo>
                  <a:lnTo>
                    <a:pt x="510" y="729"/>
                  </a:lnTo>
                  <a:lnTo>
                    <a:pt x="510" y="728"/>
                  </a:lnTo>
                  <a:lnTo>
                    <a:pt x="510" y="726"/>
                  </a:lnTo>
                  <a:lnTo>
                    <a:pt x="509" y="726"/>
                  </a:lnTo>
                  <a:lnTo>
                    <a:pt x="509" y="725"/>
                  </a:lnTo>
                  <a:lnTo>
                    <a:pt x="509" y="724"/>
                  </a:lnTo>
                  <a:lnTo>
                    <a:pt x="509" y="722"/>
                  </a:lnTo>
                  <a:lnTo>
                    <a:pt x="509" y="721"/>
                  </a:lnTo>
                  <a:lnTo>
                    <a:pt x="507" y="721"/>
                  </a:lnTo>
                  <a:lnTo>
                    <a:pt x="507" y="720"/>
                  </a:lnTo>
                  <a:lnTo>
                    <a:pt x="506" y="720"/>
                  </a:lnTo>
                  <a:lnTo>
                    <a:pt x="507" y="720"/>
                  </a:lnTo>
                  <a:close/>
                  <a:moveTo>
                    <a:pt x="568" y="720"/>
                  </a:moveTo>
                  <a:lnTo>
                    <a:pt x="568" y="721"/>
                  </a:lnTo>
                  <a:lnTo>
                    <a:pt x="567" y="721"/>
                  </a:lnTo>
                  <a:lnTo>
                    <a:pt x="567" y="720"/>
                  </a:lnTo>
                  <a:lnTo>
                    <a:pt x="568" y="720"/>
                  </a:lnTo>
                  <a:close/>
                  <a:moveTo>
                    <a:pt x="575" y="720"/>
                  </a:moveTo>
                  <a:lnTo>
                    <a:pt x="574" y="720"/>
                  </a:lnTo>
                  <a:lnTo>
                    <a:pt x="575" y="720"/>
                  </a:lnTo>
                  <a:close/>
                  <a:moveTo>
                    <a:pt x="568" y="718"/>
                  </a:moveTo>
                  <a:lnTo>
                    <a:pt x="568" y="720"/>
                  </a:lnTo>
                  <a:lnTo>
                    <a:pt x="570" y="720"/>
                  </a:lnTo>
                  <a:lnTo>
                    <a:pt x="568" y="720"/>
                  </a:lnTo>
                  <a:lnTo>
                    <a:pt x="568" y="718"/>
                  </a:lnTo>
                  <a:close/>
                  <a:moveTo>
                    <a:pt x="574" y="718"/>
                  </a:moveTo>
                  <a:lnTo>
                    <a:pt x="574" y="720"/>
                  </a:lnTo>
                  <a:lnTo>
                    <a:pt x="574" y="718"/>
                  </a:lnTo>
                  <a:close/>
                  <a:moveTo>
                    <a:pt x="511" y="720"/>
                  </a:moveTo>
                  <a:lnTo>
                    <a:pt x="511" y="718"/>
                  </a:lnTo>
                  <a:lnTo>
                    <a:pt x="511" y="720"/>
                  </a:lnTo>
                  <a:lnTo>
                    <a:pt x="511" y="721"/>
                  </a:lnTo>
                  <a:lnTo>
                    <a:pt x="513" y="721"/>
                  </a:lnTo>
                  <a:lnTo>
                    <a:pt x="513" y="722"/>
                  </a:lnTo>
                  <a:lnTo>
                    <a:pt x="511" y="722"/>
                  </a:lnTo>
                  <a:lnTo>
                    <a:pt x="513" y="722"/>
                  </a:lnTo>
                  <a:lnTo>
                    <a:pt x="511" y="722"/>
                  </a:lnTo>
                  <a:lnTo>
                    <a:pt x="511" y="721"/>
                  </a:lnTo>
                  <a:lnTo>
                    <a:pt x="510" y="721"/>
                  </a:lnTo>
                  <a:lnTo>
                    <a:pt x="510" y="722"/>
                  </a:lnTo>
                  <a:lnTo>
                    <a:pt x="510" y="721"/>
                  </a:lnTo>
                  <a:lnTo>
                    <a:pt x="510" y="720"/>
                  </a:lnTo>
                  <a:lnTo>
                    <a:pt x="510" y="718"/>
                  </a:lnTo>
                  <a:lnTo>
                    <a:pt x="511" y="718"/>
                  </a:lnTo>
                  <a:lnTo>
                    <a:pt x="510" y="718"/>
                  </a:lnTo>
                  <a:lnTo>
                    <a:pt x="511" y="718"/>
                  </a:lnTo>
                  <a:lnTo>
                    <a:pt x="511" y="720"/>
                  </a:lnTo>
                  <a:close/>
                  <a:moveTo>
                    <a:pt x="536" y="720"/>
                  </a:moveTo>
                  <a:lnTo>
                    <a:pt x="536" y="718"/>
                  </a:lnTo>
                  <a:lnTo>
                    <a:pt x="536" y="717"/>
                  </a:lnTo>
                  <a:lnTo>
                    <a:pt x="536" y="718"/>
                  </a:lnTo>
                  <a:lnTo>
                    <a:pt x="536" y="720"/>
                  </a:lnTo>
                  <a:close/>
                  <a:moveTo>
                    <a:pt x="579" y="718"/>
                  </a:moveTo>
                  <a:lnTo>
                    <a:pt x="579" y="717"/>
                  </a:lnTo>
                  <a:lnTo>
                    <a:pt x="579" y="718"/>
                  </a:lnTo>
                  <a:lnTo>
                    <a:pt x="581" y="718"/>
                  </a:lnTo>
                  <a:lnTo>
                    <a:pt x="579" y="718"/>
                  </a:lnTo>
                  <a:close/>
                  <a:moveTo>
                    <a:pt x="555" y="717"/>
                  </a:moveTo>
                  <a:lnTo>
                    <a:pt x="555" y="718"/>
                  </a:lnTo>
                  <a:lnTo>
                    <a:pt x="555" y="717"/>
                  </a:lnTo>
                  <a:close/>
                  <a:moveTo>
                    <a:pt x="518" y="717"/>
                  </a:moveTo>
                  <a:lnTo>
                    <a:pt x="518" y="718"/>
                  </a:lnTo>
                  <a:lnTo>
                    <a:pt x="517" y="718"/>
                  </a:lnTo>
                  <a:lnTo>
                    <a:pt x="517" y="717"/>
                  </a:lnTo>
                  <a:lnTo>
                    <a:pt x="518" y="717"/>
                  </a:lnTo>
                  <a:close/>
                  <a:moveTo>
                    <a:pt x="554" y="717"/>
                  </a:moveTo>
                  <a:lnTo>
                    <a:pt x="554" y="718"/>
                  </a:lnTo>
                  <a:lnTo>
                    <a:pt x="555" y="718"/>
                  </a:lnTo>
                  <a:lnTo>
                    <a:pt x="555" y="720"/>
                  </a:lnTo>
                  <a:lnTo>
                    <a:pt x="555" y="721"/>
                  </a:lnTo>
                  <a:lnTo>
                    <a:pt x="554" y="721"/>
                  </a:lnTo>
                  <a:lnTo>
                    <a:pt x="554" y="720"/>
                  </a:lnTo>
                  <a:lnTo>
                    <a:pt x="552" y="720"/>
                  </a:lnTo>
                  <a:lnTo>
                    <a:pt x="552" y="718"/>
                  </a:lnTo>
                  <a:lnTo>
                    <a:pt x="554" y="718"/>
                  </a:lnTo>
                  <a:lnTo>
                    <a:pt x="552" y="718"/>
                  </a:lnTo>
                  <a:lnTo>
                    <a:pt x="552" y="717"/>
                  </a:lnTo>
                  <a:lnTo>
                    <a:pt x="554" y="717"/>
                  </a:lnTo>
                  <a:close/>
                  <a:moveTo>
                    <a:pt x="559" y="720"/>
                  </a:moveTo>
                  <a:lnTo>
                    <a:pt x="559" y="718"/>
                  </a:lnTo>
                  <a:lnTo>
                    <a:pt x="559" y="717"/>
                  </a:lnTo>
                  <a:lnTo>
                    <a:pt x="560" y="717"/>
                  </a:lnTo>
                  <a:lnTo>
                    <a:pt x="560" y="718"/>
                  </a:lnTo>
                  <a:lnTo>
                    <a:pt x="560" y="720"/>
                  </a:lnTo>
                  <a:lnTo>
                    <a:pt x="559" y="720"/>
                  </a:lnTo>
                  <a:close/>
                  <a:moveTo>
                    <a:pt x="547" y="720"/>
                  </a:moveTo>
                  <a:lnTo>
                    <a:pt x="547" y="718"/>
                  </a:lnTo>
                  <a:lnTo>
                    <a:pt x="545" y="718"/>
                  </a:lnTo>
                  <a:lnTo>
                    <a:pt x="545" y="717"/>
                  </a:lnTo>
                  <a:lnTo>
                    <a:pt x="545" y="715"/>
                  </a:lnTo>
                  <a:lnTo>
                    <a:pt x="545" y="717"/>
                  </a:lnTo>
                  <a:lnTo>
                    <a:pt x="547" y="717"/>
                  </a:lnTo>
                  <a:lnTo>
                    <a:pt x="547" y="718"/>
                  </a:lnTo>
                  <a:lnTo>
                    <a:pt x="547" y="720"/>
                  </a:lnTo>
                  <a:close/>
                  <a:moveTo>
                    <a:pt x="578" y="717"/>
                  </a:moveTo>
                  <a:lnTo>
                    <a:pt x="578" y="715"/>
                  </a:lnTo>
                  <a:lnTo>
                    <a:pt x="578" y="717"/>
                  </a:lnTo>
                  <a:close/>
                  <a:moveTo>
                    <a:pt x="573" y="718"/>
                  </a:moveTo>
                  <a:lnTo>
                    <a:pt x="571" y="718"/>
                  </a:lnTo>
                  <a:lnTo>
                    <a:pt x="573" y="718"/>
                  </a:lnTo>
                  <a:lnTo>
                    <a:pt x="571" y="718"/>
                  </a:lnTo>
                  <a:lnTo>
                    <a:pt x="571" y="717"/>
                  </a:lnTo>
                  <a:lnTo>
                    <a:pt x="571" y="715"/>
                  </a:lnTo>
                  <a:lnTo>
                    <a:pt x="573" y="715"/>
                  </a:lnTo>
                  <a:lnTo>
                    <a:pt x="573" y="717"/>
                  </a:lnTo>
                  <a:lnTo>
                    <a:pt x="573" y="718"/>
                  </a:lnTo>
                  <a:close/>
                  <a:moveTo>
                    <a:pt x="560" y="715"/>
                  </a:moveTo>
                  <a:lnTo>
                    <a:pt x="560" y="717"/>
                  </a:lnTo>
                  <a:lnTo>
                    <a:pt x="560" y="715"/>
                  </a:lnTo>
                  <a:close/>
                  <a:moveTo>
                    <a:pt x="540" y="715"/>
                  </a:moveTo>
                  <a:lnTo>
                    <a:pt x="541" y="715"/>
                  </a:lnTo>
                  <a:lnTo>
                    <a:pt x="540" y="715"/>
                  </a:lnTo>
                  <a:close/>
                  <a:moveTo>
                    <a:pt x="560" y="717"/>
                  </a:moveTo>
                  <a:lnTo>
                    <a:pt x="560" y="715"/>
                  </a:lnTo>
                  <a:lnTo>
                    <a:pt x="560" y="717"/>
                  </a:lnTo>
                  <a:close/>
                  <a:moveTo>
                    <a:pt x="579" y="715"/>
                  </a:moveTo>
                  <a:lnTo>
                    <a:pt x="578" y="715"/>
                  </a:lnTo>
                  <a:lnTo>
                    <a:pt x="579" y="715"/>
                  </a:lnTo>
                  <a:lnTo>
                    <a:pt x="579" y="714"/>
                  </a:lnTo>
                  <a:lnTo>
                    <a:pt x="579" y="715"/>
                  </a:lnTo>
                  <a:close/>
                  <a:moveTo>
                    <a:pt x="566" y="714"/>
                  </a:moveTo>
                  <a:lnTo>
                    <a:pt x="567" y="714"/>
                  </a:lnTo>
                  <a:lnTo>
                    <a:pt x="567" y="715"/>
                  </a:lnTo>
                  <a:lnTo>
                    <a:pt x="567" y="714"/>
                  </a:lnTo>
                  <a:lnTo>
                    <a:pt x="566" y="714"/>
                  </a:lnTo>
                  <a:close/>
                  <a:moveTo>
                    <a:pt x="582" y="714"/>
                  </a:moveTo>
                  <a:lnTo>
                    <a:pt x="581" y="714"/>
                  </a:lnTo>
                  <a:lnTo>
                    <a:pt x="582" y="714"/>
                  </a:lnTo>
                  <a:close/>
                  <a:moveTo>
                    <a:pt x="563" y="714"/>
                  </a:moveTo>
                  <a:lnTo>
                    <a:pt x="563" y="715"/>
                  </a:lnTo>
                  <a:lnTo>
                    <a:pt x="564" y="715"/>
                  </a:lnTo>
                  <a:lnTo>
                    <a:pt x="563" y="715"/>
                  </a:lnTo>
                  <a:lnTo>
                    <a:pt x="564" y="715"/>
                  </a:lnTo>
                  <a:lnTo>
                    <a:pt x="564" y="717"/>
                  </a:lnTo>
                  <a:lnTo>
                    <a:pt x="564" y="718"/>
                  </a:lnTo>
                  <a:lnTo>
                    <a:pt x="566" y="718"/>
                  </a:lnTo>
                  <a:lnTo>
                    <a:pt x="566" y="717"/>
                  </a:lnTo>
                  <a:lnTo>
                    <a:pt x="567" y="715"/>
                  </a:lnTo>
                  <a:lnTo>
                    <a:pt x="567" y="717"/>
                  </a:lnTo>
                  <a:lnTo>
                    <a:pt x="567" y="715"/>
                  </a:lnTo>
                  <a:lnTo>
                    <a:pt x="568" y="715"/>
                  </a:lnTo>
                  <a:lnTo>
                    <a:pt x="568" y="714"/>
                  </a:lnTo>
                  <a:lnTo>
                    <a:pt x="568" y="715"/>
                  </a:lnTo>
                  <a:lnTo>
                    <a:pt x="570" y="715"/>
                  </a:lnTo>
                  <a:lnTo>
                    <a:pt x="570" y="714"/>
                  </a:lnTo>
                  <a:lnTo>
                    <a:pt x="571" y="714"/>
                  </a:lnTo>
                  <a:lnTo>
                    <a:pt x="571" y="715"/>
                  </a:lnTo>
                  <a:lnTo>
                    <a:pt x="571" y="717"/>
                  </a:lnTo>
                  <a:lnTo>
                    <a:pt x="571" y="718"/>
                  </a:lnTo>
                  <a:lnTo>
                    <a:pt x="570" y="718"/>
                  </a:lnTo>
                  <a:lnTo>
                    <a:pt x="570" y="717"/>
                  </a:lnTo>
                  <a:lnTo>
                    <a:pt x="568" y="717"/>
                  </a:lnTo>
                  <a:lnTo>
                    <a:pt x="570" y="718"/>
                  </a:lnTo>
                  <a:lnTo>
                    <a:pt x="568" y="718"/>
                  </a:lnTo>
                  <a:lnTo>
                    <a:pt x="567" y="718"/>
                  </a:lnTo>
                  <a:lnTo>
                    <a:pt x="566" y="718"/>
                  </a:lnTo>
                  <a:lnTo>
                    <a:pt x="566" y="720"/>
                  </a:lnTo>
                  <a:lnTo>
                    <a:pt x="564" y="720"/>
                  </a:lnTo>
                  <a:lnTo>
                    <a:pt x="566" y="720"/>
                  </a:lnTo>
                  <a:lnTo>
                    <a:pt x="566" y="718"/>
                  </a:lnTo>
                  <a:lnTo>
                    <a:pt x="564" y="718"/>
                  </a:lnTo>
                  <a:lnTo>
                    <a:pt x="564" y="720"/>
                  </a:lnTo>
                  <a:lnTo>
                    <a:pt x="563" y="720"/>
                  </a:lnTo>
                  <a:lnTo>
                    <a:pt x="563" y="718"/>
                  </a:lnTo>
                  <a:lnTo>
                    <a:pt x="563" y="720"/>
                  </a:lnTo>
                  <a:lnTo>
                    <a:pt x="563" y="721"/>
                  </a:lnTo>
                  <a:lnTo>
                    <a:pt x="563" y="722"/>
                  </a:lnTo>
                  <a:lnTo>
                    <a:pt x="563" y="724"/>
                  </a:lnTo>
                  <a:lnTo>
                    <a:pt x="562" y="724"/>
                  </a:lnTo>
                  <a:lnTo>
                    <a:pt x="563" y="724"/>
                  </a:lnTo>
                  <a:lnTo>
                    <a:pt x="563" y="725"/>
                  </a:lnTo>
                  <a:lnTo>
                    <a:pt x="562" y="724"/>
                  </a:lnTo>
                  <a:lnTo>
                    <a:pt x="562" y="725"/>
                  </a:lnTo>
                  <a:lnTo>
                    <a:pt x="562" y="724"/>
                  </a:lnTo>
                  <a:lnTo>
                    <a:pt x="560" y="724"/>
                  </a:lnTo>
                  <a:lnTo>
                    <a:pt x="560" y="725"/>
                  </a:lnTo>
                  <a:lnTo>
                    <a:pt x="560" y="724"/>
                  </a:lnTo>
                  <a:lnTo>
                    <a:pt x="560" y="722"/>
                  </a:lnTo>
                  <a:lnTo>
                    <a:pt x="562" y="722"/>
                  </a:lnTo>
                  <a:lnTo>
                    <a:pt x="560" y="722"/>
                  </a:lnTo>
                  <a:lnTo>
                    <a:pt x="560" y="721"/>
                  </a:lnTo>
                  <a:lnTo>
                    <a:pt x="562" y="721"/>
                  </a:lnTo>
                  <a:lnTo>
                    <a:pt x="562" y="720"/>
                  </a:lnTo>
                  <a:lnTo>
                    <a:pt x="560" y="720"/>
                  </a:lnTo>
                  <a:lnTo>
                    <a:pt x="562" y="720"/>
                  </a:lnTo>
                  <a:lnTo>
                    <a:pt x="562" y="718"/>
                  </a:lnTo>
                  <a:lnTo>
                    <a:pt x="562" y="717"/>
                  </a:lnTo>
                  <a:lnTo>
                    <a:pt x="562" y="715"/>
                  </a:lnTo>
                  <a:lnTo>
                    <a:pt x="562" y="714"/>
                  </a:lnTo>
                  <a:lnTo>
                    <a:pt x="563" y="714"/>
                  </a:lnTo>
                  <a:lnTo>
                    <a:pt x="563" y="713"/>
                  </a:lnTo>
                  <a:lnTo>
                    <a:pt x="563" y="714"/>
                  </a:lnTo>
                  <a:close/>
                  <a:moveTo>
                    <a:pt x="581" y="713"/>
                  </a:moveTo>
                  <a:lnTo>
                    <a:pt x="582" y="713"/>
                  </a:lnTo>
                  <a:lnTo>
                    <a:pt x="581" y="713"/>
                  </a:lnTo>
                  <a:close/>
                  <a:moveTo>
                    <a:pt x="581" y="713"/>
                  </a:moveTo>
                  <a:lnTo>
                    <a:pt x="582" y="713"/>
                  </a:lnTo>
                  <a:lnTo>
                    <a:pt x="581" y="713"/>
                  </a:lnTo>
                  <a:close/>
                  <a:moveTo>
                    <a:pt x="540" y="713"/>
                  </a:moveTo>
                  <a:lnTo>
                    <a:pt x="541" y="713"/>
                  </a:lnTo>
                  <a:lnTo>
                    <a:pt x="543" y="713"/>
                  </a:lnTo>
                  <a:lnTo>
                    <a:pt x="541" y="713"/>
                  </a:lnTo>
                  <a:lnTo>
                    <a:pt x="543" y="713"/>
                  </a:lnTo>
                  <a:lnTo>
                    <a:pt x="543" y="714"/>
                  </a:lnTo>
                  <a:lnTo>
                    <a:pt x="541" y="714"/>
                  </a:lnTo>
                  <a:lnTo>
                    <a:pt x="541" y="713"/>
                  </a:lnTo>
                  <a:lnTo>
                    <a:pt x="540" y="713"/>
                  </a:lnTo>
                  <a:lnTo>
                    <a:pt x="539" y="713"/>
                  </a:lnTo>
                  <a:lnTo>
                    <a:pt x="539" y="711"/>
                  </a:lnTo>
                  <a:lnTo>
                    <a:pt x="540" y="711"/>
                  </a:lnTo>
                  <a:lnTo>
                    <a:pt x="540" y="713"/>
                  </a:lnTo>
                  <a:close/>
                  <a:moveTo>
                    <a:pt x="555" y="717"/>
                  </a:moveTo>
                  <a:lnTo>
                    <a:pt x="555" y="718"/>
                  </a:lnTo>
                  <a:lnTo>
                    <a:pt x="555" y="717"/>
                  </a:lnTo>
                  <a:lnTo>
                    <a:pt x="554" y="717"/>
                  </a:lnTo>
                  <a:lnTo>
                    <a:pt x="554" y="715"/>
                  </a:lnTo>
                  <a:lnTo>
                    <a:pt x="554" y="714"/>
                  </a:lnTo>
                  <a:lnTo>
                    <a:pt x="554" y="713"/>
                  </a:lnTo>
                  <a:lnTo>
                    <a:pt x="554" y="711"/>
                  </a:lnTo>
                  <a:lnTo>
                    <a:pt x="554" y="713"/>
                  </a:lnTo>
                  <a:lnTo>
                    <a:pt x="555" y="713"/>
                  </a:lnTo>
                  <a:lnTo>
                    <a:pt x="555" y="714"/>
                  </a:lnTo>
                  <a:lnTo>
                    <a:pt x="555" y="715"/>
                  </a:lnTo>
                  <a:lnTo>
                    <a:pt x="555" y="717"/>
                  </a:lnTo>
                  <a:close/>
                  <a:moveTo>
                    <a:pt x="586" y="713"/>
                  </a:moveTo>
                  <a:lnTo>
                    <a:pt x="587" y="713"/>
                  </a:lnTo>
                  <a:lnTo>
                    <a:pt x="587" y="714"/>
                  </a:lnTo>
                  <a:lnTo>
                    <a:pt x="587" y="715"/>
                  </a:lnTo>
                  <a:lnTo>
                    <a:pt x="586" y="715"/>
                  </a:lnTo>
                  <a:lnTo>
                    <a:pt x="585" y="717"/>
                  </a:lnTo>
                  <a:lnTo>
                    <a:pt x="583" y="717"/>
                  </a:lnTo>
                  <a:lnTo>
                    <a:pt x="583" y="718"/>
                  </a:lnTo>
                  <a:lnTo>
                    <a:pt x="582" y="718"/>
                  </a:lnTo>
                  <a:lnTo>
                    <a:pt x="582" y="717"/>
                  </a:lnTo>
                  <a:lnTo>
                    <a:pt x="583" y="717"/>
                  </a:lnTo>
                  <a:lnTo>
                    <a:pt x="582" y="717"/>
                  </a:lnTo>
                  <a:lnTo>
                    <a:pt x="582" y="715"/>
                  </a:lnTo>
                  <a:lnTo>
                    <a:pt x="581" y="715"/>
                  </a:lnTo>
                  <a:lnTo>
                    <a:pt x="581" y="714"/>
                  </a:lnTo>
                  <a:lnTo>
                    <a:pt x="582" y="714"/>
                  </a:lnTo>
                  <a:lnTo>
                    <a:pt x="582" y="715"/>
                  </a:lnTo>
                  <a:lnTo>
                    <a:pt x="583" y="715"/>
                  </a:lnTo>
                  <a:lnTo>
                    <a:pt x="582" y="715"/>
                  </a:lnTo>
                  <a:lnTo>
                    <a:pt x="583" y="715"/>
                  </a:lnTo>
                  <a:lnTo>
                    <a:pt x="583" y="714"/>
                  </a:lnTo>
                  <a:lnTo>
                    <a:pt x="582" y="714"/>
                  </a:lnTo>
                  <a:lnTo>
                    <a:pt x="583" y="714"/>
                  </a:lnTo>
                  <a:lnTo>
                    <a:pt x="582" y="714"/>
                  </a:lnTo>
                  <a:lnTo>
                    <a:pt x="582" y="713"/>
                  </a:lnTo>
                  <a:lnTo>
                    <a:pt x="582" y="711"/>
                  </a:lnTo>
                  <a:lnTo>
                    <a:pt x="583" y="711"/>
                  </a:lnTo>
                  <a:lnTo>
                    <a:pt x="583" y="713"/>
                  </a:lnTo>
                  <a:lnTo>
                    <a:pt x="583" y="714"/>
                  </a:lnTo>
                  <a:lnTo>
                    <a:pt x="585" y="714"/>
                  </a:lnTo>
                  <a:lnTo>
                    <a:pt x="585" y="715"/>
                  </a:lnTo>
                  <a:lnTo>
                    <a:pt x="586" y="715"/>
                  </a:lnTo>
                  <a:lnTo>
                    <a:pt x="586" y="714"/>
                  </a:lnTo>
                  <a:lnTo>
                    <a:pt x="586" y="713"/>
                  </a:lnTo>
                  <a:lnTo>
                    <a:pt x="586" y="711"/>
                  </a:lnTo>
                  <a:lnTo>
                    <a:pt x="586" y="713"/>
                  </a:lnTo>
                  <a:close/>
                  <a:moveTo>
                    <a:pt x="577" y="711"/>
                  </a:moveTo>
                  <a:lnTo>
                    <a:pt x="575" y="711"/>
                  </a:lnTo>
                  <a:lnTo>
                    <a:pt x="577" y="711"/>
                  </a:lnTo>
                  <a:lnTo>
                    <a:pt x="575" y="711"/>
                  </a:lnTo>
                  <a:lnTo>
                    <a:pt x="577" y="711"/>
                  </a:lnTo>
                  <a:lnTo>
                    <a:pt x="577" y="710"/>
                  </a:lnTo>
                  <a:lnTo>
                    <a:pt x="577" y="711"/>
                  </a:lnTo>
                  <a:close/>
                  <a:moveTo>
                    <a:pt x="577" y="710"/>
                  </a:moveTo>
                  <a:lnTo>
                    <a:pt x="578" y="710"/>
                  </a:lnTo>
                  <a:lnTo>
                    <a:pt x="577" y="710"/>
                  </a:lnTo>
                  <a:close/>
                  <a:moveTo>
                    <a:pt x="579" y="709"/>
                  </a:moveTo>
                  <a:lnTo>
                    <a:pt x="581" y="709"/>
                  </a:lnTo>
                  <a:lnTo>
                    <a:pt x="581" y="710"/>
                  </a:lnTo>
                  <a:lnTo>
                    <a:pt x="579" y="710"/>
                  </a:lnTo>
                  <a:lnTo>
                    <a:pt x="578" y="710"/>
                  </a:lnTo>
                  <a:lnTo>
                    <a:pt x="578" y="709"/>
                  </a:lnTo>
                  <a:lnTo>
                    <a:pt x="579" y="709"/>
                  </a:lnTo>
                  <a:close/>
                  <a:moveTo>
                    <a:pt x="586" y="709"/>
                  </a:moveTo>
                  <a:lnTo>
                    <a:pt x="587" y="709"/>
                  </a:lnTo>
                  <a:lnTo>
                    <a:pt x="586" y="709"/>
                  </a:lnTo>
                  <a:lnTo>
                    <a:pt x="586" y="710"/>
                  </a:lnTo>
                  <a:lnTo>
                    <a:pt x="585" y="710"/>
                  </a:lnTo>
                  <a:lnTo>
                    <a:pt x="583" y="710"/>
                  </a:lnTo>
                  <a:lnTo>
                    <a:pt x="585" y="710"/>
                  </a:lnTo>
                  <a:lnTo>
                    <a:pt x="585" y="709"/>
                  </a:lnTo>
                  <a:lnTo>
                    <a:pt x="586" y="709"/>
                  </a:lnTo>
                  <a:close/>
                  <a:moveTo>
                    <a:pt x="547" y="709"/>
                  </a:moveTo>
                  <a:lnTo>
                    <a:pt x="547" y="707"/>
                  </a:lnTo>
                  <a:lnTo>
                    <a:pt x="547" y="709"/>
                  </a:lnTo>
                  <a:lnTo>
                    <a:pt x="548" y="709"/>
                  </a:lnTo>
                  <a:lnTo>
                    <a:pt x="547" y="709"/>
                  </a:lnTo>
                  <a:close/>
                  <a:moveTo>
                    <a:pt x="545" y="709"/>
                  </a:moveTo>
                  <a:lnTo>
                    <a:pt x="547" y="709"/>
                  </a:lnTo>
                  <a:lnTo>
                    <a:pt x="547" y="710"/>
                  </a:lnTo>
                  <a:lnTo>
                    <a:pt x="545" y="710"/>
                  </a:lnTo>
                  <a:lnTo>
                    <a:pt x="545" y="709"/>
                  </a:lnTo>
                  <a:lnTo>
                    <a:pt x="544" y="709"/>
                  </a:lnTo>
                  <a:lnTo>
                    <a:pt x="543" y="709"/>
                  </a:lnTo>
                  <a:lnTo>
                    <a:pt x="543" y="707"/>
                  </a:lnTo>
                  <a:lnTo>
                    <a:pt x="544" y="707"/>
                  </a:lnTo>
                  <a:lnTo>
                    <a:pt x="545" y="709"/>
                  </a:lnTo>
                  <a:close/>
                  <a:moveTo>
                    <a:pt x="547" y="707"/>
                  </a:moveTo>
                  <a:lnTo>
                    <a:pt x="547" y="709"/>
                  </a:lnTo>
                  <a:lnTo>
                    <a:pt x="545" y="709"/>
                  </a:lnTo>
                  <a:lnTo>
                    <a:pt x="545" y="707"/>
                  </a:lnTo>
                  <a:lnTo>
                    <a:pt x="547" y="707"/>
                  </a:lnTo>
                  <a:close/>
                  <a:moveTo>
                    <a:pt x="574" y="707"/>
                  </a:moveTo>
                  <a:lnTo>
                    <a:pt x="573" y="707"/>
                  </a:lnTo>
                  <a:lnTo>
                    <a:pt x="573" y="709"/>
                  </a:lnTo>
                  <a:lnTo>
                    <a:pt x="574" y="709"/>
                  </a:lnTo>
                  <a:lnTo>
                    <a:pt x="574" y="710"/>
                  </a:lnTo>
                  <a:lnTo>
                    <a:pt x="574" y="709"/>
                  </a:lnTo>
                  <a:lnTo>
                    <a:pt x="575" y="709"/>
                  </a:lnTo>
                  <a:lnTo>
                    <a:pt x="575" y="710"/>
                  </a:lnTo>
                  <a:lnTo>
                    <a:pt x="574" y="710"/>
                  </a:lnTo>
                  <a:lnTo>
                    <a:pt x="574" y="711"/>
                  </a:lnTo>
                  <a:lnTo>
                    <a:pt x="575" y="711"/>
                  </a:lnTo>
                  <a:lnTo>
                    <a:pt x="574" y="711"/>
                  </a:lnTo>
                  <a:lnTo>
                    <a:pt x="575" y="711"/>
                  </a:lnTo>
                  <a:lnTo>
                    <a:pt x="575" y="713"/>
                  </a:lnTo>
                  <a:lnTo>
                    <a:pt x="577" y="713"/>
                  </a:lnTo>
                  <a:lnTo>
                    <a:pt x="577" y="711"/>
                  </a:lnTo>
                  <a:lnTo>
                    <a:pt x="578" y="711"/>
                  </a:lnTo>
                  <a:lnTo>
                    <a:pt x="578" y="713"/>
                  </a:lnTo>
                  <a:lnTo>
                    <a:pt x="577" y="713"/>
                  </a:lnTo>
                  <a:lnTo>
                    <a:pt x="577" y="711"/>
                  </a:lnTo>
                  <a:lnTo>
                    <a:pt x="577" y="713"/>
                  </a:lnTo>
                  <a:lnTo>
                    <a:pt x="575" y="713"/>
                  </a:lnTo>
                  <a:lnTo>
                    <a:pt x="575" y="714"/>
                  </a:lnTo>
                  <a:lnTo>
                    <a:pt x="575" y="713"/>
                  </a:lnTo>
                  <a:lnTo>
                    <a:pt x="574" y="713"/>
                  </a:lnTo>
                  <a:lnTo>
                    <a:pt x="574" y="711"/>
                  </a:lnTo>
                  <a:lnTo>
                    <a:pt x="573" y="711"/>
                  </a:lnTo>
                  <a:lnTo>
                    <a:pt x="573" y="713"/>
                  </a:lnTo>
                  <a:lnTo>
                    <a:pt x="574" y="713"/>
                  </a:lnTo>
                  <a:lnTo>
                    <a:pt x="573" y="713"/>
                  </a:lnTo>
                  <a:lnTo>
                    <a:pt x="573" y="711"/>
                  </a:lnTo>
                  <a:lnTo>
                    <a:pt x="571" y="713"/>
                  </a:lnTo>
                  <a:lnTo>
                    <a:pt x="573" y="713"/>
                  </a:lnTo>
                  <a:lnTo>
                    <a:pt x="571" y="713"/>
                  </a:lnTo>
                  <a:lnTo>
                    <a:pt x="571" y="714"/>
                  </a:lnTo>
                  <a:lnTo>
                    <a:pt x="570" y="714"/>
                  </a:lnTo>
                  <a:lnTo>
                    <a:pt x="568" y="713"/>
                  </a:lnTo>
                  <a:lnTo>
                    <a:pt x="568" y="714"/>
                  </a:lnTo>
                  <a:lnTo>
                    <a:pt x="567" y="713"/>
                  </a:lnTo>
                  <a:lnTo>
                    <a:pt x="568" y="713"/>
                  </a:lnTo>
                  <a:lnTo>
                    <a:pt x="568" y="711"/>
                  </a:lnTo>
                  <a:lnTo>
                    <a:pt x="568" y="713"/>
                  </a:lnTo>
                  <a:lnTo>
                    <a:pt x="570" y="713"/>
                  </a:lnTo>
                  <a:lnTo>
                    <a:pt x="570" y="711"/>
                  </a:lnTo>
                  <a:lnTo>
                    <a:pt x="571" y="711"/>
                  </a:lnTo>
                  <a:lnTo>
                    <a:pt x="571" y="710"/>
                  </a:lnTo>
                  <a:lnTo>
                    <a:pt x="573" y="710"/>
                  </a:lnTo>
                  <a:lnTo>
                    <a:pt x="573" y="709"/>
                  </a:lnTo>
                  <a:lnTo>
                    <a:pt x="573" y="707"/>
                  </a:lnTo>
                  <a:lnTo>
                    <a:pt x="574" y="707"/>
                  </a:lnTo>
                  <a:close/>
                  <a:moveTo>
                    <a:pt x="555" y="707"/>
                  </a:moveTo>
                  <a:lnTo>
                    <a:pt x="554" y="707"/>
                  </a:lnTo>
                  <a:lnTo>
                    <a:pt x="554" y="706"/>
                  </a:lnTo>
                  <a:lnTo>
                    <a:pt x="555" y="706"/>
                  </a:lnTo>
                  <a:lnTo>
                    <a:pt x="555" y="707"/>
                  </a:lnTo>
                  <a:close/>
                  <a:moveTo>
                    <a:pt x="556" y="709"/>
                  </a:moveTo>
                  <a:lnTo>
                    <a:pt x="556" y="707"/>
                  </a:lnTo>
                  <a:lnTo>
                    <a:pt x="556" y="706"/>
                  </a:lnTo>
                  <a:lnTo>
                    <a:pt x="556" y="707"/>
                  </a:lnTo>
                  <a:lnTo>
                    <a:pt x="558" y="707"/>
                  </a:lnTo>
                  <a:lnTo>
                    <a:pt x="556" y="709"/>
                  </a:lnTo>
                  <a:close/>
                  <a:moveTo>
                    <a:pt x="559" y="706"/>
                  </a:moveTo>
                  <a:lnTo>
                    <a:pt x="559" y="707"/>
                  </a:lnTo>
                  <a:lnTo>
                    <a:pt x="559" y="706"/>
                  </a:lnTo>
                  <a:lnTo>
                    <a:pt x="559" y="707"/>
                  </a:lnTo>
                  <a:lnTo>
                    <a:pt x="559" y="706"/>
                  </a:lnTo>
                  <a:lnTo>
                    <a:pt x="558" y="706"/>
                  </a:lnTo>
                  <a:lnTo>
                    <a:pt x="558" y="705"/>
                  </a:lnTo>
                  <a:lnTo>
                    <a:pt x="558" y="706"/>
                  </a:lnTo>
                  <a:lnTo>
                    <a:pt x="559" y="706"/>
                  </a:lnTo>
                  <a:close/>
                  <a:moveTo>
                    <a:pt x="563" y="706"/>
                  </a:moveTo>
                  <a:lnTo>
                    <a:pt x="563" y="705"/>
                  </a:lnTo>
                  <a:lnTo>
                    <a:pt x="563" y="706"/>
                  </a:lnTo>
                  <a:lnTo>
                    <a:pt x="564" y="706"/>
                  </a:lnTo>
                  <a:lnTo>
                    <a:pt x="563" y="706"/>
                  </a:lnTo>
                  <a:close/>
                  <a:moveTo>
                    <a:pt x="516" y="705"/>
                  </a:moveTo>
                  <a:lnTo>
                    <a:pt x="516" y="703"/>
                  </a:lnTo>
                  <a:lnTo>
                    <a:pt x="517" y="703"/>
                  </a:lnTo>
                  <a:lnTo>
                    <a:pt x="517" y="705"/>
                  </a:lnTo>
                  <a:lnTo>
                    <a:pt x="516" y="705"/>
                  </a:lnTo>
                  <a:close/>
                  <a:moveTo>
                    <a:pt x="578" y="703"/>
                  </a:moveTo>
                  <a:lnTo>
                    <a:pt x="578" y="705"/>
                  </a:lnTo>
                  <a:lnTo>
                    <a:pt x="579" y="705"/>
                  </a:lnTo>
                  <a:lnTo>
                    <a:pt x="579" y="706"/>
                  </a:lnTo>
                  <a:lnTo>
                    <a:pt x="578" y="706"/>
                  </a:lnTo>
                  <a:lnTo>
                    <a:pt x="578" y="705"/>
                  </a:lnTo>
                  <a:lnTo>
                    <a:pt x="577" y="705"/>
                  </a:lnTo>
                  <a:lnTo>
                    <a:pt x="577" y="703"/>
                  </a:lnTo>
                  <a:lnTo>
                    <a:pt x="577" y="705"/>
                  </a:lnTo>
                  <a:lnTo>
                    <a:pt x="577" y="706"/>
                  </a:lnTo>
                  <a:lnTo>
                    <a:pt x="577" y="707"/>
                  </a:lnTo>
                  <a:lnTo>
                    <a:pt x="577" y="709"/>
                  </a:lnTo>
                  <a:lnTo>
                    <a:pt x="577" y="707"/>
                  </a:lnTo>
                  <a:lnTo>
                    <a:pt x="575" y="707"/>
                  </a:lnTo>
                  <a:lnTo>
                    <a:pt x="574" y="707"/>
                  </a:lnTo>
                  <a:lnTo>
                    <a:pt x="574" y="706"/>
                  </a:lnTo>
                  <a:lnTo>
                    <a:pt x="574" y="707"/>
                  </a:lnTo>
                  <a:lnTo>
                    <a:pt x="573" y="707"/>
                  </a:lnTo>
                  <a:lnTo>
                    <a:pt x="573" y="706"/>
                  </a:lnTo>
                  <a:lnTo>
                    <a:pt x="574" y="706"/>
                  </a:lnTo>
                  <a:lnTo>
                    <a:pt x="573" y="706"/>
                  </a:lnTo>
                  <a:lnTo>
                    <a:pt x="574" y="706"/>
                  </a:lnTo>
                  <a:lnTo>
                    <a:pt x="574" y="705"/>
                  </a:lnTo>
                  <a:lnTo>
                    <a:pt x="575" y="705"/>
                  </a:lnTo>
                  <a:lnTo>
                    <a:pt x="575" y="703"/>
                  </a:lnTo>
                  <a:lnTo>
                    <a:pt x="577" y="703"/>
                  </a:lnTo>
                  <a:lnTo>
                    <a:pt x="577" y="702"/>
                  </a:lnTo>
                  <a:lnTo>
                    <a:pt x="577" y="703"/>
                  </a:lnTo>
                  <a:lnTo>
                    <a:pt x="578" y="703"/>
                  </a:lnTo>
                  <a:close/>
                  <a:moveTo>
                    <a:pt x="528" y="702"/>
                  </a:moveTo>
                  <a:lnTo>
                    <a:pt x="528" y="703"/>
                  </a:lnTo>
                  <a:lnTo>
                    <a:pt x="528" y="702"/>
                  </a:lnTo>
                  <a:lnTo>
                    <a:pt x="526" y="702"/>
                  </a:lnTo>
                  <a:lnTo>
                    <a:pt x="528" y="702"/>
                  </a:lnTo>
                  <a:close/>
                  <a:moveTo>
                    <a:pt x="559" y="702"/>
                  </a:moveTo>
                  <a:lnTo>
                    <a:pt x="560" y="702"/>
                  </a:lnTo>
                  <a:lnTo>
                    <a:pt x="560" y="703"/>
                  </a:lnTo>
                  <a:lnTo>
                    <a:pt x="560" y="705"/>
                  </a:lnTo>
                  <a:lnTo>
                    <a:pt x="562" y="705"/>
                  </a:lnTo>
                  <a:lnTo>
                    <a:pt x="562" y="706"/>
                  </a:lnTo>
                  <a:lnTo>
                    <a:pt x="563" y="706"/>
                  </a:lnTo>
                  <a:lnTo>
                    <a:pt x="562" y="706"/>
                  </a:lnTo>
                  <a:lnTo>
                    <a:pt x="562" y="705"/>
                  </a:lnTo>
                  <a:lnTo>
                    <a:pt x="560" y="705"/>
                  </a:lnTo>
                  <a:lnTo>
                    <a:pt x="560" y="706"/>
                  </a:lnTo>
                  <a:lnTo>
                    <a:pt x="559" y="706"/>
                  </a:lnTo>
                  <a:lnTo>
                    <a:pt x="559" y="705"/>
                  </a:lnTo>
                  <a:lnTo>
                    <a:pt x="560" y="705"/>
                  </a:lnTo>
                  <a:lnTo>
                    <a:pt x="560" y="706"/>
                  </a:lnTo>
                  <a:lnTo>
                    <a:pt x="560" y="705"/>
                  </a:lnTo>
                  <a:lnTo>
                    <a:pt x="559" y="705"/>
                  </a:lnTo>
                  <a:lnTo>
                    <a:pt x="558" y="705"/>
                  </a:lnTo>
                  <a:lnTo>
                    <a:pt x="558" y="703"/>
                  </a:lnTo>
                  <a:lnTo>
                    <a:pt x="556" y="703"/>
                  </a:lnTo>
                  <a:lnTo>
                    <a:pt x="556" y="705"/>
                  </a:lnTo>
                  <a:lnTo>
                    <a:pt x="556" y="703"/>
                  </a:lnTo>
                  <a:lnTo>
                    <a:pt x="556" y="702"/>
                  </a:lnTo>
                  <a:lnTo>
                    <a:pt x="558" y="702"/>
                  </a:lnTo>
                  <a:lnTo>
                    <a:pt x="559" y="702"/>
                  </a:lnTo>
                  <a:close/>
                  <a:moveTo>
                    <a:pt x="568" y="702"/>
                  </a:moveTo>
                  <a:lnTo>
                    <a:pt x="567" y="702"/>
                  </a:lnTo>
                  <a:lnTo>
                    <a:pt x="567" y="701"/>
                  </a:lnTo>
                  <a:lnTo>
                    <a:pt x="566" y="701"/>
                  </a:lnTo>
                  <a:lnTo>
                    <a:pt x="566" y="699"/>
                  </a:lnTo>
                  <a:lnTo>
                    <a:pt x="567" y="699"/>
                  </a:lnTo>
                  <a:lnTo>
                    <a:pt x="567" y="701"/>
                  </a:lnTo>
                  <a:lnTo>
                    <a:pt x="567" y="702"/>
                  </a:lnTo>
                  <a:lnTo>
                    <a:pt x="568" y="702"/>
                  </a:lnTo>
                  <a:close/>
                  <a:moveTo>
                    <a:pt x="568" y="702"/>
                  </a:moveTo>
                  <a:lnTo>
                    <a:pt x="568" y="701"/>
                  </a:lnTo>
                  <a:lnTo>
                    <a:pt x="567" y="701"/>
                  </a:lnTo>
                  <a:lnTo>
                    <a:pt x="567" y="699"/>
                  </a:lnTo>
                  <a:lnTo>
                    <a:pt x="567" y="701"/>
                  </a:lnTo>
                  <a:lnTo>
                    <a:pt x="568" y="701"/>
                  </a:lnTo>
                  <a:lnTo>
                    <a:pt x="568" y="702"/>
                  </a:lnTo>
                  <a:close/>
                  <a:moveTo>
                    <a:pt x="566" y="698"/>
                  </a:moveTo>
                  <a:lnTo>
                    <a:pt x="566" y="699"/>
                  </a:lnTo>
                  <a:lnTo>
                    <a:pt x="564" y="699"/>
                  </a:lnTo>
                  <a:lnTo>
                    <a:pt x="564" y="698"/>
                  </a:lnTo>
                  <a:lnTo>
                    <a:pt x="564" y="696"/>
                  </a:lnTo>
                  <a:lnTo>
                    <a:pt x="564" y="698"/>
                  </a:lnTo>
                  <a:lnTo>
                    <a:pt x="566" y="698"/>
                  </a:lnTo>
                  <a:close/>
                  <a:moveTo>
                    <a:pt x="560" y="696"/>
                  </a:moveTo>
                  <a:lnTo>
                    <a:pt x="560" y="698"/>
                  </a:lnTo>
                  <a:lnTo>
                    <a:pt x="559" y="698"/>
                  </a:lnTo>
                  <a:lnTo>
                    <a:pt x="559" y="699"/>
                  </a:lnTo>
                  <a:lnTo>
                    <a:pt x="558" y="699"/>
                  </a:lnTo>
                  <a:lnTo>
                    <a:pt x="558" y="698"/>
                  </a:lnTo>
                  <a:lnTo>
                    <a:pt x="558" y="699"/>
                  </a:lnTo>
                  <a:lnTo>
                    <a:pt x="558" y="698"/>
                  </a:lnTo>
                  <a:lnTo>
                    <a:pt x="556" y="698"/>
                  </a:lnTo>
                  <a:lnTo>
                    <a:pt x="558" y="698"/>
                  </a:lnTo>
                  <a:lnTo>
                    <a:pt x="558" y="696"/>
                  </a:lnTo>
                  <a:lnTo>
                    <a:pt x="559" y="696"/>
                  </a:lnTo>
                  <a:lnTo>
                    <a:pt x="560" y="696"/>
                  </a:lnTo>
                  <a:close/>
                  <a:moveTo>
                    <a:pt x="571" y="695"/>
                  </a:moveTo>
                  <a:lnTo>
                    <a:pt x="573" y="695"/>
                  </a:lnTo>
                  <a:lnTo>
                    <a:pt x="573" y="696"/>
                  </a:lnTo>
                  <a:lnTo>
                    <a:pt x="571" y="696"/>
                  </a:lnTo>
                  <a:lnTo>
                    <a:pt x="571" y="695"/>
                  </a:lnTo>
                  <a:close/>
                  <a:moveTo>
                    <a:pt x="568" y="696"/>
                  </a:moveTo>
                  <a:lnTo>
                    <a:pt x="567" y="695"/>
                  </a:lnTo>
                  <a:lnTo>
                    <a:pt x="568" y="695"/>
                  </a:lnTo>
                  <a:lnTo>
                    <a:pt x="568" y="696"/>
                  </a:lnTo>
                  <a:close/>
                  <a:moveTo>
                    <a:pt x="568" y="698"/>
                  </a:moveTo>
                  <a:lnTo>
                    <a:pt x="570" y="696"/>
                  </a:lnTo>
                  <a:lnTo>
                    <a:pt x="570" y="698"/>
                  </a:lnTo>
                  <a:lnTo>
                    <a:pt x="570" y="699"/>
                  </a:lnTo>
                  <a:lnTo>
                    <a:pt x="570" y="701"/>
                  </a:lnTo>
                  <a:lnTo>
                    <a:pt x="571" y="701"/>
                  </a:lnTo>
                  <a:lnTo>
                    <a:pt x="570" y="701"/>
                  </a:lnTo>
                  <a:lnTo>
                    <a:pt x="570" y="699"/>
                  </a:lnTo>
                  <a:lnTo>
                    <a:pt x="568" y="699"/>
                  </a:lnTo>
                  <a:lnTo>
                    <a:pt x="567" y="699"/>
                  </a:lnTo>
                  <a:lnTo>
                    <a:pt x="567" y="698"/>
                  </a:lnTo>
                  <a:lnTo>
                    <a:pt x="567" y="696"/>
                  </a:lnTo>
                  <a:lnTo>
                    <a:pt x="566" y="696"/>
                  </a:lnTo>
                  <a:lnTo>
                    <a:pt x="566" y="695"/>
                  </a:lnTo>
                  <a:lnTo>
                    <a:pt x="564" y="695"/>
                  </a:lnTo>
                  <a:lnTo>
                    <a:pt x="564" y="694"/>
                  </a:lnTo>
                  <a:lnTo>
                    <a:pt x="566" y="694"/>
                  </a:lnTo>
                  <a:lnTo>
                    <a:pt x="566" y="695"/>
                  </a:lnTo>
                  <a:lnTo>
                    <a:pt x="567" y="695"/>
                  </a:lnTo>
                  <a:lnTo>
                    <a:pt x="567" y="696"/>
                  </a:lnTo>
                  <a:lnTo>
                    <a:pt x="568" y="696"/>
                  </a:lnTo>
                  <a:lnTo>
                    <a:pt x="568" y="698"/>
                  </a:lnTo>
                  <a:close/>
                  <a:moveTo>
                    <a:pt x="571" y="694"/>
                  </a:moveTo>
                  <a:lnTo>
                    <a:pt x="570" y="694"/>
                  </a:lnTo>
                  <a:lnTo>
                    <a:pt x="570" y="692"/>
                  </a:lnTo>
                  <a:lnTo>
                    <a:pt x="570" y="694"/>
                  </a:lnTo>
                  <a:lnTo>
                    <a:pt x="571" y="694"/>
                  </a:lnTo>
                  <a:close/>
                  <a:moveTo>
                    <a:pt x="556" y="695"/>
                  </a:moveTo>
                  <a:lnTo>
                    <a:pt x="556" y="696"/>
                  </a:lnTo>
                  <a:lnTo>
                    <a:pt x="555" y="696"/>
                  </a:lnTo>
                  <a:lnTo>
                    <a:pt x="555" y="698"/>
                  </a:lnTo>
                  <a:lnTo>
                    <a:pt x="555" y="696"/>
                  </a:lnTo>
                  <a:lnTo>
                    <a:pt x="554" y="696"/>
                  </a:lnTo>
                  <a:lnTo>
                    <a:pt x="552" y="696"/>
                  </a:lnTo>
                  <a:lnTo>
                    <a:pt x="554" y="696"/>
                  </a:lnTo>
                  <a:lnTo>
                    <a:pt x="554" y="698"/>
                  </a:lnTo>
                  <a:lnTo>
                    <a:pt x="552" y="698"/>
                  </a:lnTo>
                  <a:lnTo>
                    <a:pt x="552" y="696"/>
                  </a:lnTo>
                  <a:lnTo>
                    <a:pt x="552" y="698"/>
                  </a:lnTo>
                  <a:lnTo>
                    <a:pt x="551" y="698"/>
                  </a:lnTo>
                  <a:lnTo>
                    <a:pt x="549" y="698"/>
                  </a:lnTo>
                  <a:lnTo>
                    <a:pt x="549" y="699"/>
                  </a:lnTo>
                  <a:lnTo>
                    <a:pt x="549" y="698"/>
                  </a:lnTo>
                  <a:lnTo>
                    <a:pt x="548" y="698"/>
                  </a:lnTo>
                  <a:lnTo>
                    <a:pt x="549" y="698"/>
                  </a:lnTo>
                  <a:lnTo>
                    <a:pt x="549" y="696"/>
                  </a:lnTo>
                  <a:lnTo>
                    <a:pt x="548" y="696"/>
                  </a:lnTo>
                  <a:lnTo>
                    <a:pt x="549" y="696"/>
                  </a:lnTo>
                  <a:lnTo>
                    <a:pt x="549" y="695"/>
                  </a:lnTo>
                  <a:lnTo>
                    <a:pt x="551" y="695"/>
                  </a:lnTo>
                  <a:lnTo>
                    <a:pt x="551" y="694"/>
                  </a:lnTo>
                  <a:lnTo>
                    <a:pt x="549" y="694"/>
                  </a:lnTo>
                  <a:lnTo>
                    <a:pt x="551" y="692"/>
                  </a:lnTo>
                  <a:lnTo>
                    <a:pt x="551" y="694"/>
                  </a:lnTo>
                  <a:lnTo>
                    <a:pt x="552" y="694"/>
                  </a:lnTo>
                  <a:lnTo>
                    <a:pt x="552" y="695"/>
                  </a:lnTo>
                  <a:lnTo>
                    <a:pt x="554" y="695"/>
                  </a:lnTo>
                  <a:lnTo>
                    <a:pt x="554" y="694"/>
                  </a:lnTo>
                  <a:lnTo>
                    <a:pt x="555" y="694"/>
                  </a:lnTo>
                  <a:lnTo>
                    <a:pt x="555" y="692"/>
                  </a:lnTo>
                  <a:lnTo>
                    <a:pt x="556" y="692"/>
                  </a:lnTo>
                  <a:lnTo>
                    <a:pt x="556" y="694"/>
                  </a:lnTo>
                  <a:lnTo>
                    <a:pt x="556" y="695"/>
                  </a:lnTo>
                  <a:close/>
                  <a:moveTo>
                    <a:pt x="558" y="688"/>
                  </a:moveTo>
                  <a:lnTo>
                    <a:pt x="558" y="690"/>
                  </a:lnTo>
                  <a:lnTo>
                    <a:pt x="559" y="690"/>
                  </a:lnTo>
                  <a:lnTo>
                    <a:pt x="558" y="690"/>
                  </a:lnTo>
                  <a:lnTo>
                    <a:pt x="558" y="688"/>
                  </a:lnTo>
                  <a:close/>
                  <a:moveTo>
                    <a:pt x="562" y="687"/>
                  </a:moveTo>
                  <a:lnTo>
                    <a:pt x="562" y="688"/>
                  </a:lnTo>
                  <a:lnTo>
                    <a:pt x="563" y="688"/>
                  </a:lnTo>
                  <a:lnTo>
                    <a:pt x="563" y="690"/>
                  </a:lnTo>
                  <a:lnTo>
                    <a:pt x="564" y="690"/>
                  </a:lnTo>
                  <a:lnTo>
                    <a:pt x="564" y="691"/>
                  </a:lnTo>
                  <a:lnTo>
                    <a:pt x="564" y="690"/>
                  </a:lnTo>
                  <a:lnTo>
                    <a:pt x="564" y="691"/>
                  </a:lnTo>
                  <a:lnTo>
                    <a:pt x="566" y="691"/>
                  </a:lnTo>
                  <a:lnTo>
                    <a:pt x="567" y="692"/>
                  </a:lnTo>
                  <a:lnTo>
                    <a:pt x="568" y="692"/>
                  </a:lnTo>
                  <a:lnTo>
                    <a:pt x="568" y="694"/>
                  </a:lnTo>
                  <a:lnTo>
                    <a:pt x="567" y="694"/>
                  </a:lnTo>
                  <a:lnTo>
                    <a:pt x="568" y="694"/>
                  </a:lnTo>
                  <a:lnTo>
                    <a:pt x="570" y="694"/>
                  </a:lnTo>
                  <a:lnTo>
                    <a:pt x="571" y="694"/>
                  </a:lnTo>
                  <a:lnTo>
                    <a:pt x="571" y="695"/>
                  </a:lnTo>
                  <a:lnTo>
                    <a:pt x="573" y="695"/>
                  </a:lnTo>
                  <a:lnTo>
                    <a:pt x="571" y="695"/>
                  </a:lnTo>
                  <a:lnTo>
                    <a:pt x="570" y="695"/>
                  </a:lnTo>
                  <a:lnTo>
                    <a:pt x="571" y="695"/>
                  </a:lnTo>
                  <a:lnTo>
                    <a:pt x="570" y="695"/>
                  </a:lnTo>
                  <a:lnTo>
                    <a:pt x="570" y="694"/>
                  </a:lnTo>
                  <a:lnTo>
                    <a:pt x="568" y="694"/>
                  </a:lnTo>
                  <a:lnTo>
                    <a:pt x="568" y="695"/>
                  </a:lnTo>
                  <a:lnTo>
                    <a:pt x="570" y="695"/>
                  </a:lnTo>
                  <a:lnTo>
                    <a:pt x="571" y="695"/>
                  </a:lnTo>
                  <a:lnTo>
                    <a:pt x="571" y="696"/>
                  </a:lnTo>
                  <a:lnTo>
                    <a:pt x="573" y="696"/>
                  </a:lnTo>
                  <a:lnTo>
                    <a:pt x="573" y="698"/>
                  </a:lnTo>
                  <a:lnTo>
                    <a:pt x="571" y="698"/>
                  </a:lnTo>
                  <a:lnTo>
                    <a:pt x="570" y="698"/>
                  </a:lnTo>
                  <a:lnTo>
                    <a:pt x="570" y="696"/>
                  </a:lnTo>
                  <a:lnTo>
                    <a:pt x="568" y="696"/>
                  </a:lnTo>
                  <a:lnTo>
                    <a:pt x="568" y="695"/>
                  </a:lnTo>
                  <a:lnTo>
                    <a:pt x="567" y="695"/>
                  </a:lnTo>
                  <a:lnTo>
                    <a:pt x="567" y="694"/>
                  </a:lnTo>
                  <a:lnTo>
                    <a:pt x="566" y="692"/>
                  </a:lnTo>
                  <a:lnTo>
                    <a:pt x="564" y="692"/>
                  </a:lnTo>
                  <a:lnTo>
                    <a:pt x="566" y="692"/>
                  </a:lnTo>
                  <a:lnTo>
                    <a:pt x="564" y="692"/>
                  </a:lnTo>
                  <a:lnTo>
                    <a:pt x="564" y="691"/>
                  </a:lnTo>
                  <a:lnTo>
                    <a:pt x="564" y="692"/>
                  </a:lnTo>
                  <a:lnTo>
                    <a:pt x="564" y="691"/>
                  </a:lnTo>
                  <a:lnTo>
                    <a:pt x="563" y="691"/>
                  </a:lnTo>
                  <a:lnTo>
                    <a:pt x="562" y="691"/>
                  </a:lnTo>
                  <a:lnTo>
                    <a:pt x="562" y="690"/>
                  </a:lnTo>
                  <a:lnTo>
                    <a:pt x="560" y="690"/>
                  </a:lnTo>
                  <a:lnTo>
                    <a:pt x="559" y="690"/>
                  </a:lnTo>
                  <a:lnTo>
                    <a:pt x="559" y="688"/>
                  </a:lnTo>
                  <a:lnTo>
                    <a:pt x="560" y="688"/>
                  </a:lnTo>
                  <a:lnTo>
                    <a:pt x="560" y="687"/>
                  </a:lnTo>
                  <a:lnTo>
                    <a:pt x="562" y="687"/>
                  </a:lnTo>
                  <a:close/>
                  <a:moveTo>
                    <a:pt x="560" y="686"/>
                  </a:moveTo>
                  <a:lnTo>
                    <a:pt x="560" y="687"/>
                  </a:lnTo>
                  <a:lnTo>
                    <a:pt x="562" y="687"/>
                  </a:lnTo>
                  <a:lnTo>
                    <a:pt x="563" y="687"/>
                  </a:lnTo>
                  <a:lnTo>
                    <a:pt x="564" y="687"/>
                  </a:lnTo>
                  <a:lnTo>
                    <a:pt x="564" y="688"/>
                  </a:lnTo>
                  <a:lnTo>
                    <a:pt x="566" y="688"/>
                  </a:lnTo>
                  <a:lnTo>
                    <a:pt x="564" y="688"/>
                  </a:lnTo>
                  <a:lnTo>
                    <a:pt x="563" y="688"/>
                  </a:lnTo>
                  <a:lnTo>
                    <a:pt x="563" y="687"/>
                  </a:lnTo>
                  <a:lnTo>
                    <a:pt x="562" y="687"/>
                  </a:lnTo>
                  <a:lnTo>
                    <a:pt x="560" y="687"/>
                  </a:lnTo>
                  <a:lnTo>
                    <a:pt x="559" y="687"/>
                  </a:lnTo>
                  <a:lnTo>
                    <a:pt x="558" y="687"/>
                  </a:lnTo>
                  <a:lnTo>
                    <a:pt x="558" y="686"/>
                  </a:lnTo>
                  <a:lnTo>
                    <a:pt x="559" y="686"/>
                  </a:lnTo>
                  <a:lnTo>
                    <a:pt x="560" y="686"/>
                  </a:lnTo>
                  <a:close/>
                  <a:moveTo>
                    <a:pt x="548" y="684"/>
                  </a:moveTo>
                  <a:lnTo>
                    <a:pt x="548" y="686"/>
                  </a:lnTo>
                  <a:lnTo>
                    <a:pt x="549" y="686"/>
                  </a:lnTo>
                  <a:lnTo>
                    <a:pt x="548" y="686"/>
                  </a:lnTo>
                  <a:lnTo>
                    <a:pt x="547" y="686"/>
                  </a:lnTo>
                  <a:lnTo>
                    <a:pt x="548" y="686"/>
                  </a:lnTo>
                  <a:lnTo>
                    <a:pt x="547" y="686"/>
                  </a:lnTo>
                  <a:lnTo>
                    <a:pt x="547" y="684"/>
                  </a:lnTo>
                  <a:lnTo>
                    <a:pt x="548" y="684"/>
                  </a:lnTo>
                  <a:close/>
                  <a:moveTo>
                    <a:pt x="552" y="684"/>
                  </a:moveTo>
                  <a:lnTo>
                    <a:pt x="552" y="686"/>
                  </a:lnTo>
                  <a:lnTo>
                    <a:pt x="552" y="684"/>
                  </a:lnTo>
                  <a:lnTo>
                    <a:pt x="554" y="684"/>
                  </a:lnTo>
                  <a:lnTo>
                    <a:pt x="554" y="686"/>
                  </a:lnTo>
                  <a:lnTo>
                    <a:pt x="552" y="686"/>
                  </a:lnTo>
                  <a:lnTo>
                    <a:pt x="552" y="687"/>
                  </a:lnTo>
                  <a:lnTo>
                    <a:pt x="552" y="688"/>
                  </a:lnTo>
                  <a:lnTo>
                    <a:pt x="551" y="688"/>
                  </a:lnTo>
                  <a:lnTo>
                    <a:pt x="551" y="687"/>
                  </a:lnTo>
                  <a:lnTo>
                    <a:pt x="551" y="688"/>
                  </a:lnTo>
                  <a:lnTo>
                    <a:pt x="551" y="687"/>
                  </a:lnTo>
                  <a:lnTo>
                    <a:pt x="549" y="687"/>
                  </a:lnTo>
                  <a:lnTo>
                    <a:pt x="549" y="686"/>
                  </a:lnTo>
                  <a:lnTo>
                    <a:pt x="551" y="686"/>
                  </a:lnTo>
                  <a:lnTo>
                    <a:pt x="551" y="684"/>
                  </a:lnTo>
                  <a:lnTo>
                    <a:pt x="552" y="684"/>
                  </a:lnTo>
                  <a:lnTo>
                    <a:pt x="552" y="683"/>
                  </a:lnTo>
                  <a:lnTo>
                    <a:pt x="552" y="684"/>
                  </a:lnTo>
                  <a:close/>
                  <a:moveTo>
                    <a:pt x="549" y="683"/>
                  </a:moveTo>
                  <a:lnTo>
                    <a:pt x="549" y="682"/>
                  </a:lnTo>
                  <a:lnTo>
                    <a:pt x="551" y="682"/>
                  </a:lnTo>
                  <a:lnTo>
                    <a:pt x="551" y="683"/>
                  </a:lnTo>
                  <a:lnTo>
                    <a:pt x="549" y="683"/>
                  </a:lnTo>
                  <a:close/>
                  <a:moveTo>
                    <a:pt x="552" y="680"/>
                  </a:moveTo>
                  <a:lnTo>
                    <a:pt x="554" y="680"/>
                  </a:lnTo>
                  <a:lnTo>
                    <a:pt x="552" y="682"/>
                  </a:lnTo>
                  <a:lnTo>
                    <a:pt x="552" y="680"/>
                  </a:lnTo>
                  <a:lnTo>
                    <a:pt x="552" y="679"/>
                  </a:lnTo>
                  <a:lnTo>
                    <a:pt x="552" y="680"/>
                  </a:lnTo>
                  <a:close/>
                  <a:moveTo>
                    <a:pt x="695" y="663"/>
                  </a:moveTo>
                  <a:lnTo>
                    <a:pt x="696" y="663"/>
                  </a:lnTo>
                  <a:lnTo>
                    <a:pt x="697" y="663"/>
                  </a:lnTo>
                  <a:lnTo>
                    <a:pt x="697" y="664"/>
                  </a:lnTo>
                  <a:lnTo>
                    <a:pt x="699" y="664"/>
                  </a:lnTo>
                  <a:lnTo>
                    <a:pt x="697" y="664"/>
                  </a:lnTo>
                  <a:lnTo>
                    <a:pt x="699" y="664"/>
                  </a:lnTo>
                  <a:lnTo>
                    <a:pt x="699" y="665"/>
                  </a:lnTo>
                  <a:lnTo>
                    <a:pt x="697" y="665"/>
                  </a:lnTo>
                  <a:lnTo>
                    <a:pt x="699" y="665"/>
                  </a:lnTo>
                  <a:lnTo>
                    <a:pt x="699" y="667"/>
                  </a:lnTo>
                  <a:lnTo>
                    <a:pt x="697" y="667"/>
                  </a:lnTo>
                  <a:lnTo>
                    <a:pt x="697" y="668"/>
                  </a:lnTo>
                  <a:lnTo>
                    <a:pt x="696" y="668"/>
                  </a:lnTo>
                  <a:lnTo>
                    <a:pt x="695" y="668"/>
                  </a:lnTo>
                  <a:lnTo>
                    <a:pt x="693" y="668"/>
                  </a:lnTo>
                  <a:lnTo>
                    <a:pt x="693" y="667"/>
                  </a:lnTo>
                  <a:lnTo>
                    <a:pt x="692" y="667"/>
                  </a:lnTo>
                  <a:lnTo>
                    <a:pt x="691" y="667"/>
                  </a:lnTo>
                  <a:lnTo>
                    <a:pt x="691" y="665"/>
                  </a:lnTo>
                  <a:lnTo>
                    <a:pt x="691" y="664"/>
                  </a:lnTo>
                  <a:lnTo>
                    <a:pt x="692" y="664"/>
                  </a:lnTo>
                  <a:lnTo>
                    <a:pt x="693" y="664"/>
                  </a:lnTo>
                  <a:lnTo>
                    <a:pt x="693" y="663"/>
                  </a:lnTo>
                  <a:lnTo>
                    <a:pt x="695" y="663"/>
                  </a:lnTo>
                  <a:close/>
                  <a:moveTo>
                    <a:pt x="674" y="654"/>
                  </a:moveTo>
                  <a:lnTo>
                    <a:pt x="676" y="654"/>
                  </a:lnTo>
                  <a:lnTo>
                    <a:pt x="676" y="656"/>
                  </a:lnTo>
                  <a:lnTo>
                    <a:pt x="676" y="657"/>
                  </a:lnTo>
                  <a:lnTo>
                    <a:pt x="674" y="657"/>
                  </a:lnTo>
                  <a:lnTo>
                    <a:pt x="676" y="657"/>
                  </a:lnTo>
                  <a:lnTo>
                    <a:pt x="674" y="657"/>
                  </a:lnTo>
                  <a:lnTo>
                    <a:pt x="674" y="659"/>
                  </a:lnTo>
                  <a:lnTo>
                    <a:pt x="674" y="660"/>
                  </a:lnTo>
                  <a:lnTo>
                    <a:pt x="673" y="660"/>
                  </a:lnTo>
                  <a:lnTo>
                    <a:pt x="672" y="660"/>
                  </a:lnTo>
                  <a:lnTo>
                    <a:pt x="670" y="660"/>
                  </a:lnTo>
                  <a:lnTo>
                    <a:pt x="670" y="659"/>
                  </a:lnTo>
                  <a:lnTo>
                    <a:pt x="669" y="659"/>
                  </a:lnTo>
                  <a:lnTo>
                    <a:pt x="670" y="659"/>
                  </a:lnTo>
                  <a:lnTo>
                    <a:pt x="670" y="657"/>
                  </a:lnTo>
                  <a:lnTo>
                    <a:pt x="672" y="657"/>
                  </a:lnTo>
                  <a:lnTo>
                    <a:pt x="672" y="659"/>
                  </a:lnTo>
                  <a:lnTo>
                    <a:pt x="672" y="657"/>
                  </a:lnTo>
                  <a:lnTo>
                    <a:pt x="673" y="657"/>
                  </a:lnTo>
                  <a:lnTo>
                    <a:pt x="672" y="656"/>
                  </a:lnTo>
                  <a:lnTo>
                    <a:pt x="673" y="656"/>
                  </a:lnTo>
                  <a:lnTo>
                    <a:pt x="674" y="656"/>
                  </a:lnTo>
                  <a:lnTo>
                    <a:pt x="674" y="654"/>
                  </a:lnTo>
                  <a:lnTo>
                    <a:pt x="674" y="653"/>
                  </a:lnTo>
                  <a:lnTo>
                    <a:pt x="674" y="654"/>
                  </a:lnTo>
                  <a:close/>
                  <a:moveTo>
                    <a:pt x="753" y="641"/>
                  </a:moveTo>
                  <a:lnTo>
                    <a:pt x="753" y="642"/>
                  </a:lnTo>
                  <a:lnTo>
                    <a:pt x="753" y="644"/>
                  </a:lnTo>
                  <a:lnTo>
                    <a:pt x="753" y="645"/>
                  </a:lnTo>
                  <a:lnTo>
                    <a:pt x="753" y="646"/>
                  </a:lnTo>
                  <a:lnTo>
                    <a:pt x="753" y="648"/>
                  </a:lnTo>
                  <a:lnTo>
                    <a:pt x="753" y="649"/>
                  </a:lnTo>
                  <a:lnTo>
                    <a:pt x="752" y="650"/>
                  </a:lnTo>
                  <a:lnTo>
                    <a:pt x="752" y="652"/>
                  </a:lnTo>
                  <a:lnTo>
                    <a:pt x="752" y="653"/>
                  </a:lnTo>
                  <a:lnTo>
                    <a:pt x="752" y="654"/>
                  </a:lnTo>
                  <a:lnTo>
                    <a:pt x="752" y="656"/>
                  </a:lnTo>
                  <a:lnTo>
                    <a:pt x="752" y="657"/>
                  </a:lnTo>
                  <a:lnTo>
                    <a:pt x="752" y="659"/>
                  </a:lnTo>
                  <a:lnTo>
                    <a:pt x="752" y="660"/>
                  </a:lnTo>
                  <a:lnTo>
                    <a:pt x="750" y="661"/>
                  </a:lnTo>
                  <a:lnTo>
                    <a:pt x="750" y="663"/>
                  </a:lnTo>
                  <a:lnTo>
                    <a:pt x="750" y="664"/>
                  </a:lnTo>
                  <a:lnTo>
                    <a:pt x="750" y="665"/>
                  </a:lnTo>
                  <a:lnTo>
                    <a:pt x="750" y="667"/>
                  </a:lnTo>
                  <a:lnTo>
                    <a:pt x="750" y="668"/>
                  </a:lnTo>
                  <a:lnTo>
                    <a:pt x="749" y="669"/>
                  </a:lnTo>
                  <a:lnTo>
                    <a:pt x="749" y="671"/>
                  </a:lnTo>
                  <a:lnTo>
                    <a:pt x="749" y="672"/>
                  </a:lnTo>
                  <a:lnTo>
                    <a:pt x="749" y="673"/>
                  </a:lnTo>
                  <a:lnTo>
                    <a:pt x="749" y="675"/>
                  </a:lnTo>
                  <a:lnTo>
                    <a:pt x="748" y="675"/>
                  </a:lnTo>
                  <a:lnTo>
                    <a:pt x="748" y="676"/>
                  </a:lnTo>
                  <a:lnTo>
                    <a:pt x="748" y="677"/>
                  </a:lnTo>
                  <a:lnTo>
                    <a:pt x="748" y="679"/>
                  </a:lnTo>
                  <a:lnTo>
                    <a:pt x="746" y="682"/>
                  </a:lnTo>
                  <a:lnTo>
                    <a:pt x="746" y="683"/>
                  </a:lnTo>
                  <a:lnTo>
                    <a:pt x="746" y="684"/>
                  </a:lnTo>
                  <a:lnTo>
                    <a:pt x="746" y="686"/>
                  </a:lnTo>
                  <a:lnTo>
                    <a:pt x="745" y="687"/>
                  </a:lnTo>
                  <a:lnTo>
                    <a:pt x="745" y="688"/>
                  </a:lnTo>
                  <a:lnTo>
                    <a:pt x="745" y="690"/>
                  </a:lnTo>
                  <a:lnTo>
                    <a:pt x="744" y="691"/>
                  </a:lnTo>
                  <a:lnTo>
                    <a:pt x="744" y="692"/>
                  </a:lnTo>
                  <a:lnTo>
                    <a:pt x="744" y="694"/>
                  </a:lnTo>
                  <a:lnTo>
                    <a:pt x="744" y="695"/>
                  </a:lnTo>
                  <a:lnTo>
                    <a:pt x="742" y="696"/>
                  </a:lnTo>
                  <a:lnTo>
                    <a:pt x="742" y="698"/>
                  </a:lnTo>
                  <a:lnTo>
                    <a:pt x="741" y="699"/>
                  </a:lnTo>
                  <a:lnTo>
                    <a:pt x="741" y="701"/>
                  </a:lnTo>
                  <a:lnTo>
                    <a:pt x="739" y="702"/>
                  </a:lnTo>
                  <a:lnTo>
                    <a:pt x="739" y="703"/>
                  </a:lnTo>
                  <a:lnTo>
                    <a:pt x="738" y="705"/>
                  </a:lnTo>
                  <a:lnTo>
                    <a:pt x="738" y="706"/>
                  </a:lnTo>
                  <a:lnTo>
                    <a:pt x="737" y="707"/>
                  </a:lnTo>
                  <a:lnTo>
                    <a:pt x="735" y="707"/>
                  </a:lnTo>
                  <a:lnTo>
                    <a:pt x="735" y="709"/>
                  </a:lnTo>
                  <a:lnTo>
                    <a:pt x="734" y="710"/>
                  </a:lnTo>
                  <a:lnTo>
                    <a:pt x="734" y="711"/>
                  </a:lnTo>
                  <a:lnTo>
                    <a:pt x="734" y="713"/>
                  </a:lnTo>
                  <a:lnTo>
                    <a:pt x="734" y="714"/>
                  </a:lnTo>
                  <a:lnTo>
                    <a:pt x="734" y="715"/>
                  </a:lnTo>
                  <a:lnTo>
                    <a:pt x="734" y="717"/>
                  </a:lnTo>
                  <a:lnTo>
                    <a:pt x="734" y="718"/>
                  </a:lnTo>
                  <a:lnTo>
                    <a:pt x="734" y="720"/>
                  </a:lnTo>
                  <a:lnTo>
                    <a:pt x="733" y="720"/>
                  </a:lnTo>
                  <a:lnTo>
                    <a:pt x="733" y="721"/>
                  </a:lnTo>
                  <a:lnTo>
                    <a:pt x="733" y="722"/>
                  </a:lnTo>
                  <a:lnTo>
                    <a:pt x="731" y="724"/>
                  </a:lnTo>
                  <a:lnTo>
                    <a:pt x="731" y="725"/>
                  </a:lnTo>
                  <a:lnTo>
                    <a:pt x="730" y="725"/>
                  </a:lnTo>
                  <a:lnTo>
                    <a:pt x="729" y="728"/>
                  </a:lnTo>
                  <a:lnTo>
                    <a:pt x="727" y="729"/>
                  </a:lnTo>
                  <a:lnTo>
                    <a:pt x="727" y="730"/>
                  </a:lnTo>
                  <a:lnTo>
                    <a:pt x="726" y="732"/>
                  </a:lnTo>
                  <a:lnTo>
                    <a:pt x="726" y="733"/>
                  </a:lnTo>
                  <a:lnTo>
                    <a:pt x="725" y="734"/>
                  </a:lnTo>
                  <a:lnTo>
                    <a:pt x="723" y="734"/>
                  </a:lnTo>
                  <a:lnTo>
                    <a:pt x="722" y="736"/>
                  </a:lnTo>
                  <a:lnTo>
                    <a:pt x="720" y="737"/>
                  </a:lnTo>
                  <a:lnTo>
                    <a:pt x="720" y="739"/>
                  </a:lnTo>
                  <a:lnTo>
                    <a:pt x="720" y="740"/>
                  </a:lnTo>
                  <a:lnTo>
                    <a:pt x="719" y="740"/>
                  </a:lnTo>
                  <a:lnTo>
                    <a:pt x="719" y="739"/>
                  </a:lnTo>
                  <a:lnTo>
                    <a:pt x="718" y="739"/>
                  </a:lnTo>
                  <a:lnTo>
                    <a:pt x="718" y="740"/>
                  </a:lnTo>
                  <a:lnTo>
                    <a:pt x="719" y="740"/>
                  </a:lnTo>
                  <a:lnTo>
                    <a:pt x="719" y="741"/>
                  </a:lnTo>
                  <a:lnTo>
                    <a:pt x="719" y="743"/>
                  </a:lnTo>
                  <a:lnTo>
                    <a:pt x="718" y="743"/>
                  </a:lnTo>
                  <a:lnTo>
                    <a:pt x="716" y="743"/>
                  </a:lnTo>
                  <a:lnTo>
                    <a:pt x="716" y="744"/>
                  </a:lnTo>
                  <a:lnTo>
                    <a:pt x="716" y="745"/>
                  </a:lnTo>
                  <a:lnTo>
                    <a:pt x="715" y="747"/>
                  </a:lnTo>
                  <a:lnTo>
                    <a:pt x="714" y="747"/>
                  </a:lnTo>
                  <a:lnTo>
                    <a:pt x="712" y="747"/>
                  </a:lnTo>
                  <a:lnTo>
                    <a:pt x="711" y="747"/>
                  </a:lnTo>
                  <a:lnTo>
                    <a:pt x="711" y="748"/>
                  </a:lnTo>
                  <a:lnTo>
                    <a:pt x="712" y="748"/>
                  </a:lnTo>
                  <a:lnTo>
                    <a:pt x="711" y="748"/>
                  </a:lnTo>
                  <a:lnTo>
                    <a:pt x="710" y="748"/>
                  </a:lnTo>
                  <a:lnTo>
                    <a:pt x="710" y="747"/>
                  </a:lnTo>
                  <a:lnTo>
                    <a:pt x="710" y="745"/>
                  </a:lnTo>
                  <a:lnTo>
                    <a:pt x="710" y="744"/>
                  </a:lnTo>
                  <a:lnTo>
                    <a:pt x="711" y="744"/>
                  </a:lnTo>
                  <a:lnTo>
                    <a:pt x="711" y="743"/>
                  </a:lnTo>
                  <a:lnTo>
                    <a:pt x="712" y="741"/>
                  </a:lnTo>
                  <a:lnTo>
                    <a:pt x="714" y="741"/>
                  </a:lnTo>
                  <a:lnTo>
                    <a:pt x="714" y="743"/>
                  </a:lnTo>
                  <a:lnTo>
                    <a:pt x="715" y="743"/>
                  </a:lnTo>
                  <a:lnTo>
                    <a:pt x="715" y="741"/>
                  </a:lnTo>
                  <a:lnTo>
                    <a:pt x="715" y="740"/>
                  </a:lnTo>
                  <a:lnTo>
                    <a:pt x="714" y="740"/>
                  </a:lnTo>
                  <a:lnTo>
                    <a:pt x="714" y="739"/>
                  </a:lnTo>
                  <a:lnTo>
                    <a:pt x="712" y="739"/>
                  </a:lnTo>
                  <a:lnTo>
                    <a:pt x="712" y="737"/>
                  </a:lnTo>
                  <a:lnTo>
                    <a:pt x="712" y="736"/>
                  </a:lnTo>
                  <a:lnTo>
                    <a:pt x="711" y="736"/>
                  </a:lnTo>
                  <a:lnTo>
                    <a:pt x="710" y="734"/>
                  </a:lnTo>
                  <a:lnTo>
                    <a:pt x="710" y="733"/>
                  </a:lnTo>
                  <a:lnTo>
                    <a:pt x="708" y="733"/>
                  </a:lnTo>
                  <a:lnTo>
                    <a:pt x="708" y="732"/>
                  </a:lnTo>
                  <a:lnTo>
                    <a:pt x="708" y="733"/>
                  </a:lnTo>
                  <a:lnTo>
                    <a:pt x="707" y="733"/>
                  </a:lnTo>
                  <a:lnTo>
                    <a:pt x="707" y="734"/>
                  </a:lnTo>
                  <a:lnTo>
                    <a:pt x="706" y="734"/>
                  </a:lnTo>
                  <a:lnTo>
                    <a:pt x="706" y="736"/>
                  </a:lnTo>
                  <a:lnTo>
                    <a:pt x="704" y="734"/>
                  </a:lnTo>
                  <a:lnTo>
                    <a:pt x="703" y="734"/>
                  </a:lnTo>
                  <a:lnTo>
                    <a:pt x="701" y="734"/>
                  </a:lnTo>
                  <a:lnTo>
                    <a:pt x="701" y="736"/>
                  </a:lnTo>
                  <a:lnTo>
                    <a:pt x="700" y="736"/>
                  </a:lnTo>
                  <a:lnTo>
                    <a:pt x="700" y="737"/>
                  </a:lnTo>
                  <a:lnTo>
                    <a:pt x="700" y="739"/>
                  </a:lnTo>
                  <a:lnTo>
                    <a:pt x="700" y="740"/>
                  </a:lnTo>
                  <a:lnTo>
                    <a:pt x="700" y="741"/>
                  </a:lnTo>
                  <a:lnTo>
                    <a:pt x="699" y="741"/>
                  </a:lnTo>
                  <a:lnTo>
                    <a:pt x="699" y="740"/>
                  </a:lnTo>
                  <a:lnTo>
                    <a:pt x="699" y="739"/>
                  </a:lnTo>
                  <a:lnTo>
                    <a:pt x="699" y="737"/>
                  </a:lnTo>
                  <a:lnTo>
                    <a:pt x="697" y="737"/>
                  </a:lnTo>
                  <a:lnTo>
                    <a:pt x="697" y="739"/>
                  </a:lnTo>
                  <a:lnTo>
                    <a:pt x="697" y="740"/>
                  </a:lnTo>
                  <a:lnTo>
                    <a:pt x="699" y="740"/>
                  </a:lnTo>
                  <a:lnTo>
                    <a:pt x="699" y="741"/>
                  </a:lnTo>
                  <a:lnTo>
                    <a:pt x="699" y="743"/>
                  </a:lnTo>
                  <a:lnTo>
                    <a:pt x="700" y="743"/>
                  </a:lnTo>
                  <a:lnTo>
                    <a:pt x="699" y="743"/>
                  </a:lnTo>
                  <a:lnTo>
                    <a:pt x="699" y="744"/>
                  </a:lnTo>
                  <a:lnTo>
                    <a:pt x="697" y="744"/>
                  </a:lnTo>
                  <a:lnTo>
                    <a:pt x="696" y="744"/>
                  </a:lnTo>
                  <a:lnTo>
                    <a:pt x="696" y="743"/>
                  </a:lnTo>
                  <a:lnTo>
                    <a:pt x="695" y="743"/>
                  </a:lnTo>
                  <a:lnTo>
                    <a:pt x="693" y="743"/>
                  </a:lnTo>
                  <a:lnTo>
                    <a:pt x="693" y="744"/>
                  </a:lnTo>
                  <a:lnTo>
                    <a:pt x="692" y="744"/>
                  </a:lnTo>
                  <a:lnTo>
                    <a:pt x="692" y="743"/>
                  </a:lnTo>
                  <a:lnTo>
                    <a:pt x="691" y="743"/>
                  </a:lnTo>
                  <a:lnTo>
                    <a:pt x="691" y="744"/>
                  </a:lnTo>
                  <a:lnTo>
                    <a:pt x="691" y="745"/>
                  </a:lnTo>
                  <a:lnTo>
                    <a:pt x="692" y="745"/>
                  </a:lnTo>
                  <a:lnTo>
                    <a:pt x="693" y="745"/>
                  </a:lnTo>
                  <a:lnTo>
                    <a:pt x="693" y="747"/>
                  </a:lnTo>
                  <a:lnTo>
                    <a:pt x="692" y="747"/>
                  </a:lnTo>
                  <a:lnTo>
                    <a:pt x="692" y="748"/>
                  </a:lnTo>
                  <a:lnTo>
                    <a:pt x="691" y="748"/>
                  </a:lnTo>
                  <a:lnTo>
                    <a:pt x="691" y="749"/>
                  </a:lnTo>
                  <a:lnTo>
                    <a:pt x="692" y="749"/>
                  </a:lnTo>
                  <a:lnTo>
                    <a:pt x="691" y="749"/>
                  </a:lnTo>
                  <a:lnTo>
                    <a:pt x="691" y="751"/>
                  </a:lnTo>
                  <a:lnTo>
                    <a:pt x="692" y="751"/>
                  </a:lnTo>
                  <a:lnTo>
                    <a:pt x="692" y="752"/>
                  </a:lnTo>
                  <a:lnTo>
                    <a:pt x="693" y="752"/>
                  </a:lnTo>
                  <a:lnTo>
                    <a:pt x="693" y="753"/>
                  </a:lnTo>
                  <a:lnTo>
                    <a:pt x="695" y="753"/>
                  </a:lnTo>
                  <a:lnTo>
                    <a:pt x="695" y="755"/>
                  </a:lnTo>
                  <a:lnTo>
                    <a:pt x="695" y="756"/>
                  </a:lnTo>
                  <a:lnTo>
                    <a:pt x="693" y="756"/>
                  </a:lnTo>
                  <a:lnTo>
                    <a:pt x="693" y="758"/>
                  </a:lnTo>
                  <a:lnTo>
                    <a:pt x="693" y="759"/>
                  </a:lnTo>
                  <a:lnTo>
                    <a:pt x="693" y="760"/>
                  </a:lnTo>
                  <a:lnTo>
                    <a:pt x="692" y="762"/>
                  </a:lnTo>
                  <a:lnTo>
                    <a:pt x="692" y="763"/>
                  </a:lnTo>
                  <a:lnTo>
                    <a:pt x="691" y="764"/>
                  </a:lnTo>
                  <a:lnTo>
                    <a:pt x="691" y="766"/>
                  </a:lnTo>
                  <a:lnTo>
                    <a:pt x="691" y="767"/>
                  </a:lnTo>
                  <a:lnTo>
                    <a:pt x="689" y="768"/>
                  </a:lnTo>
                  <a:lnTo>
                    <a:pt x="688" y="770"/>
                  </a:lnTo>
                  <a:lnTo>
                    <a:pt x="687" y="770"/>
                  </a:lnTo>
                  <a:lnTo>
                    <a:pt x="685" y="771"/>
                  </a:lnTo>
                  <a:lnTo>
                    <a:pt x="685" y="770"/>
                  </a:lnTo>
                  <a:lnTo>
                    <a:pt x="684" y="768"/>
                  </a:lnTo>
                  <a:lnTo>
                    <a:pt x="682" y="768"/>
                  </a:lnTo>
                  <a:lnTo>
                    <a:pt x="681" y="768"/>
                  </a:lnTo>
                  <a:lnTo>
                    <a:pt x="680" y="767"/>
                  </a:lnTo>
                  <a:lnTo>
                    <a:pt x="680" y="766"/>
                  </a:lnTo>
                  <a:lnTo>
                    <a:pt x="678" y="766"/>
                  </a:lnTo>
                  <a:lnTo>
                    <a:pt x="677" y="766"/>
                  </a:lnTo>
                  <a:lnTo>
                    <a:pt x="676" y="767"/>
                  </a:lnTo>
                  <a:lnTo>
                    <a:pt x="674" y="767"/>
                  </a:lnTo>
                  <a:lnTo>
                    <a:pt x="673" y="767"/>
                  </a:lnTo>
                  <a:lnTo>
                    <a:pt x="672" y="767"/>
                  </a:lnTo>
                  <a:lnTo>
                    <a:pt x="670" y="767"/>
                  </a:lnTo>
                  <a:lnTo>
                    <a:pt x="669" y="767"/>
                  </a:lnTo>
                  <a:lnTo>
                    <a:pt x="668" y="767"/>
                  </a:lnTo>
                  <a:lnTo>
                    <a:pt x="666" y="767"/>
                  </a:lnTo>
                  <a:lnTo>
                    <a:pt x="666" y="768"/>
                  </a:lnTo>
                  <a:lnTo>
                    <a:pt x="665" y="768"/>
                  </a:lnTo>
                  <a:lnTo>
                    <a:pt x="665" y="770"/>
                  </a:lnTo>
                  <a:lnTo>
                    <a:pt x="666" y="771"/>
                  </a:lnTo>
                  <a:lnTo>
                    <a:pt x="666" y="772"/>
                  </a:lnTo>
                  <a:lnTo>
                    <a:pt x="666" y="774"/>
                  </a:lnTo>
                  <a:lnTo>
                    <a:pt x="665" y="775"/>
                  </a:lnTo>
                  <a:lnTo>
                    <a:pt x="665" y="777"/>
                  </a:lnTo>
                  <a:lnTo>
                    <a:pt x="663" y="777"/>
                  </a:lnTo>
                  <a:lnTo>
                    <a:pt x="662" y="775"/>
                  </a:lnTo>
                  <a:lnTo>
                    <a:pt x="662" y="777"/>
                  </a:lnTo>
                  <a:lnTo>
                    <a:pt x="661" y="778"/>
                  </a:lnTo>
                  <a:lnTo>
                    <a:pt x="661" y="777"/>
                  </a:lnTo>
                  <a:lnTo>
                    <a:pt x="659" y="777"/>
                  </a:lnTo>
                  <a:lnTo>
                    <a:pt x="659" y="778"/>
                  </a:lnTo>
                  <a:lnTo>
                    <a:pt x="658" y="777"/>
                  </a:lnTo>
                  <a:lnTo>
                    <a:pt x="658" y="775"/>
                  </a:lnTo>
                  <a:lnTo>
                    <a:pt x="657" y="775"/>
                  </a:lnTo>
                  <a:lnTo>
                    <a:pt x="658" y="777"/>
                  </a:lnTo>
                  <a:lnTo>
                    <a:pt x="658" y="778"/>
                  </a:lnTo>
                  <a:lnTo>
                    <a:pt x="658" y="779"/>
                  </a:lnTo>
                  <a:lnTo>
                    <a:pt x="659" y="779"/>
                  </a:lnTo>
                  <a:lnTo>
                    <a:pt x="661" y="779"/>
                  </a:lnTo>
                  <a:lnTo>
                    <a:pt x="661" y="781"/>
                  </a:lnTo>
                  <a:lnTo>
                    <a:pt x="661" y="782"/>
                  </a:lnTo>
                  <a:lnTo>
                    <a:pt x="659" y="783"/>
                  </a:lnTo>
                  <a:lnTo>
                    <a:pt x="658" y="782"/>
                  </a:lnTo>
                  <a:lnTo>
                    <a:pt x="658" y="783"/>
                  </a:lnTo>
                  <a:lnTo>
                    <a:pt x="657" y="783"/>
                  </a:lnTo>
                  <a:lnTo>
                    <a:pt x="657" y="782"/>
                  </a:lnTo>
                  <a:lnTo>
                    <a:pt x="658" y="781"/>
                  </a:lnTo>
                  <a:lnTo>
                    <a:pt x="658" y="779"/>
                  </a:lnTo>
                  <a:lnTo>
                    <a:pt x="657" y="779"/>
                  </a:lnTo>
                  <a:lnTo>
                    <a:pt x="655" y="779"/>
                  </a:lnTo>
                  <a:lnTo>
                    <a:pt x="655" y="781"/>
                  </a:lnTo>
                  <a:lnTo>
                    <a:pt x="655" y="782"/>
                  </a:lnTo>
                  <a:lnTo>
                    <a:pt x="654" y="782"/>
                  </a:lnTo>
                  <a:lnTo>
                    <a:pt x="653" y="782"/>
                  </a:lnTo>
                  <a:lnTo>
                    <a:pt x="653" y="781"/>
                  </a:lnTo>
                  <a:lnTo>
                    <a:pt x="651" y="779"/>
                  </a:lnTo>
                  <a:lnTo>
                    <a:pt x="651" y="778"/>
                  </a:lnTo>
                  <a:lnTo>
                    <a:pt x="651" y="777"/>
                  </a:lnTo>
                  <a:lnTo>
                    <a:pt x="650" y="777"/>
                  </a:lnTo>
                  <a:lnTo>
                    <a:pt x="650" y="778"/>
                  </a:lnTo>
                  <a:lnTo>
                    <a:pt x="649" y="777"/>
                  </a:lnTo>
                  <a:lnTo>
                    <a:pt x="649" y="775"/>
                  </a:lnTo>
                  <a:lnTo>
                    <a:pt x="649" y="774"/>
                  </a:lnTo>
                  <a:lnTo>
                    <a:pt x="647" y="772"/>
                  </a:lnTo>
                  <a:lnTo>
                    <a:pt x="647" y="771"/>
                  </a:lnTo>
                  <a:lnTo>
                    <a:pt x="649" y="771"/>
                  </a:lnTo>
                  <a:lnTo>
                    <a:pt x="649" y="772"/>
                  </a:lnTo>
                  <a:lnTo>
                    <a:pt x="650" y="772"/>
                  </a:lnTo>
                  <a:lnTo>
                    <a:pt x="651" y="772"/>
                  </a:lnTo>
                  <a:lnTo>
                    <a:pt x="651" y="771"/>
                  </a:lnTo>
                  <a:lnTo>
                    <a:pt x="651" y="770"/>
                  </a:lnTo>
                  <a:lnTo>
                    <a:pt x="650" y="770"/>
                  </a:lnTo>
                  <a:lnTo>
                    <a:pt x="650" y="768"/>
                  </a:lnTo>
                  <a:lnTo>
                    <a:pt x="650" y="767"/>
                  </a:lnTo>
                  <a:lnTo>
                    <a:pt x="651" y="766"/>
                  </a:lnTo>
                  <a:lnTo>
                    <a:pt x="653" y="766"/>
                  </a:lnTo>
                  <a:lnTo>
                    <a:pt x="654" y="766"/>
                  </a:lnTo>
                  <a:lnTo>
                    <a:pt x="654" y="764"/>
                  </a:lnTo>
                  <a:lnTo>
                    <a:pt x="654" y="763"/>
                  </a:lnTo>
                  <a:lnTo>
                    <a:pt x="653" y="763"/>
                  </a:lnTo>
                  <a:lnTo>
                    <a:pt x="653" y="762"/>
                  </a:lnTo>
                  <a:lnTo>
                    <a:pt x="651" y="762"/>
                  </a:lnTo>
                  <a:lnTo>
                    <a:pt x="650" y="760"/>
                  </a:lnTo>
                  <a:lnTo>
                    <a:pt x="649" y="759"/>
                  </a:lnTo>
                  <a:lnTo>
                    <a:pt x="647" y="759"/>
                  </a:lnTo>
                  <a:lnTo>
                    <a:pt x="647" y="758"/>
                  </a:lnTo>
                  <a:lnTo>
                    <a:pt x="647" y="756"/>
                  </a:lnTo>
                  <a:lnTo>
                    <a:pt x="646" y="756"/>
                  </a:lnTo>
                  <a:lnTo>
                    <a:pt x="646" y="755"/>
                  </a:lnTo>
                  <a:lnTo>
                    <a:pt x="644" y="753"/>
                  </a:lnTo>
                  <a:lnTo>
                    <a:pt x="643" y="753"/>
                  </a:lnTo>
                  <a:lnTo>
                    <a:pt x="643" y="752"/>
                  </a:lnTo>
                  <a:lnTo>
                    <a:pt x="642" y="752"/>
                  </a:lnTo>
                  <a:lnTo>
                    <a:pt x="642" y="751"/>
                  </a:lnTo>
                  <a:lnTo>
                    <a:pt x="640" y="751"/>
                  </a:lnTo>
                  <a:lnTo>
                    <a:pt x="639" y="749"/>
                  </a:lnTo>
                  <a:lnTo>
                    <a:pt x="639" y="748"/>
                  </a:lnTo>
                  <a:lnTo>
                    <a:pt x="638" y="748"/>
                  </a:lnTo>
                  <a:lnTo>
                    <a:pt x="638" y="747"/>
                  </a:lnTo>
                  <a:lnTo>
                    <a:pt x="636" y="745"/>
                  </a:lnTo>
                  <a:lnTo>
                    <a:pt x="636" y="744"/>
                  </a:lnTo>
                  <a:lnTo>
                    <a:pt x="638" y="743"/>
                  </a:lnTo>
                  <a:lnTo>
                    <a:pt x="638" y="741"/>
                  </a:lnTo>
                  <a:lnTo>
                    <a:pt x="639" y="741"/>
                  </a:lnTo>
                  <a:lnTo>
                    <a:pt x="639" y="740"/>
                  </a:lnTo>
                  <a:lnTo>
                    <a:pt x="640" y="740"/>
                  </a:lnTo>
                  <a:lnTo>
                    <a:pt x="642" y="740"/>
                  </a:lnTo>
                  <a:lnTo>
                    <a:pt x="643" y="740"/>
                  </a:lnTo>
                  <a:lnTo>
                    <a:pt x="644" y="739"/>
                  </a:lnTo>
                  <a:lnTo>
                    <a:pt x="644" y="740"/>
                  </a:lnTo>
                  <a:lnTo>
                    <a:pt x="646" y="740"/>
                  </a:lnTo>
                  <a:lnTo>
                    <a:pt x="646" y="739"/>
                  </a:lnTo>
                  <a:lnTo>
                    <a:pt x="647" y="739"/>
                  </a:lnTo>
                  <a:lnTo>
                    <a:pt x="649" y="739"/>
                  </a:lnTo>
                  <a:lnTo>
                    <a:pt x="650" y="737"/>
                  </a:lnTo>
                  <a:lnTo>
                    <a:pt x="651" y="737"/>
                  </a:lnTo>
                  <a:lnTo>
                    <a:pt x="653" y="737"/>
                  </a:lnTo>
                  <a:lnTo>
                    <a:pt x="654" y="737"/>
                  </a:lnTo>
                  <a:lnTo>
                    <a:pt x="655" y="737"/>
                  </a:lnTo>
                  <a:lnTo>
                    <a:pt x="657" y="736"/>
                  </a:lnTo>
                  <a:lnTo>
                    <a:pt x="658" y="736"/>
                  </a:lnTo>
                  <a:lnTo>
                    <a:pt x="659" y="736"/>
                  </a:lnTo>
                  <a:lnTo>
                    <a:pt x="661" y="736"/>
                  </a:lnTo>
                  <a:lnTo>
                    <a:pt x="661" y="734"/>
                  </a:lnTo>
                  <a:lnTo>
                    <a:pt x="662" y="733"/>
                  </a:lnTo>
                  <a:lnTo>
                    <a:pt x="663" y="733"/>
                  </a:lnTo>
                  <a:lnTo>
                    <a:pt x="665" y="732"/>
                  </a:lnTo>
                  <a:lnTo>
                    <a:pt x="665" y="730"/>
                  </a:lnTo>
                  <a:lnTo>
                    <a:pt x="666" y="730"/>
                  </a:lnTo>
                  <a:lnTo>
                    <a:pt x="666" y="729"/>
                  </a:lnTo>
                  <a:lnTo>
                    <a:pt x="668" y="728"/>
                  </a:lnTo>
                  <a:lnTo>
                    <a:pt x="669" y="726"/>
                  </a:lnTo>
                  <a:lnTo>
                    <a:pt x="670" y="725"/>
                  </a:lnTo>
                  <a:lnTo>
                    <a:pt x="672" y="724"/>
                  </a:lnTo>
                  <a:lnTo>
                    <a:pt x="672" y="722"/>
                  </a:lnTo>
                  <a:lnTo>
                    <a:pt x="673" y="721"/>
                  </a:lnTo>
                  <a:lnTo>
                    <a:pt x="674" y="720"/>
                  </a:lnTo>
                  <a:lnTo>
                    <a:pt x="674" y="718"/>
                  </a:lnTo>
                  <a:lnTo>
                    <a:pt x="676" y="717"/>
                  </a:lnTo>
                  <a:lnTo>
                    <a:pt x="677" y="715"/>
                  </a:lnTo>
                  <a:lnTo>
                    <a:pt x="678" y="715"/>
                  </a:lnTo>
                  <a:lnTo>
                    <a:pt x="680" y="715"/>
                  </a:lnTo>
                  <a:lnTo>
                    <a:pt x="678" y="715"/>
                  </a:lnTo>
                  <a:lnTo>
                    <a:pt x="680" y="717"/>
                  </a:lnTo>
                  <a:lnTo>
                    <a:pt x="681" y="717"/>
                  </a:lnTo>
                  <a:lnTo>
                    <a:pt x="682" y="718"/>
                  </a:lnTo>
                  <a:lnTo>
                    <a:pt x="682" y="717"/>
                  </a:lnTo>
                  <a:lnTo>
                    <a:pt x="684" y="717"/>
                  </a:lnTo>
                  <a:lnTo>
                    <a:pt x="684" y="715"/>
                  </a:lnTo>
                  <a:lnTo>
                    <a:pt x="685" y="715"/>
                  </a:lnTo>
                  <a:lnTo>
                    <a:pt x="685" y="717"/>
                  </a:lnTo>
                  <a:lnTo>
                    <a:pt x="685" y="715"/>
                  </a:lnTo>
                  <a:lnTo>
                    <a:pt x="687" y="715"/>
                  </a:lnTo>
                  <a:lnTo>
                    <a:pt x="685" y="715"/>
                  </a:lnTo>
                  <a:lnTo>
                    <a:pt x="685" y="714"/>
                  </a:lnTo>
                  <a:lnTo>
                    <a:pt x="687" y="714"/>
                  </a:lnTo>
                  <a:lnTo>
                    <a:pt x="688" y="714"/>
                  </a:lnTo>
                  <a:lnTo>
                    <a:pt x="689" y="714"/>
                  </a:lnTo>
                  <a:lnTo>
                    <a:pt x="689" y="713"/>
                  </a:lnTo>
                  <a:lnTo>
                    <a:pt x="691" y="713"/>
                  </a:lnTo>
                  <a:lnTo>
                    <a:pt x="689" y="711"/>
                  </a:lnTo>
                  <a:lnTo>
                    <a:pt x="688" y="711"/>
                  </a:lnTo>
                  <a:lnTo>
                    <a:pt x="687" y="711"/>
                  </a:lnTo>
                  <a:lnTo>
                    <a:pt x="687" y="710"/>
                  </a:lnTo>
                  <a:lnTo>
                    <a:pt x="687" y="709"/>
                  </a:lnTo>
                  <a:lnTo>
                    <a:pt x="688" y="709"/>
                  </a:lnTo>
                  <a:lnTo>
                    <a:pt x="688" y="707"/>
                  </a:lnTo>
                  <a:lnTo>
                    <a:pt x="688" y="706"/>
                  </a:lnTo>
                  <a:lnTo>
                    <a:pt x="689" y="706"/>
                  </a:lnTo>
                  <a:lnTo>
                    <a:pt x="689" y="705"/>
                  </a:lnTo>
                  <a:lnTo>
                    <a:pt x="691" y="705"/>
                  </a:lnTo>
                  <a:lnTo>
                    <a:pt x="691" y="703"/>
                  </a:lnTo>
                  <a:lnTo>
                    <a:pt x="689" y="703"/>
                  </a:lnTo>
                  <a:lnTo>
                    <a:pt x="688" y="703"/>
                  </a:lnTo>
                  <a:lnTo>
                    <a:pt x="688" y="705"/>
                  </a:lnTo>
                  <a:lnTo>
                    <a:pt x="687" y="706"/>
                  </a:lnTo>
                  <a:lnTo>
                    <a:pt x="687" y="705"/>
                  </a:lnTo>
                  <a:lnTo>
                    <a:pt x="687" y="706"/>
                  </a:lnTo>
                  <a:lnTo>
                    <a:pt x="685" y="705"/>
                  </a:lnTo>
                  <a:lnTo>
                    <a:pt x="685" y="703"/>
                  </a:lnTo>
                  <a:lnTo>
                    <a:pt x="684" y="703"/>
                  </a:lnTo>
                  <a:lnTo>
                    <a:pt x="684" y="702"/>
                  </a:lnTo>
                  <a:lnTo>
                    <a:pt x="682" y="702"/>
                  </a:lnTo>
                  <a:lnTo>
                    <a:pt x="681" y="702"/>
                  </a:lnTo>
                  <a:lnTo>
                    <a:pt x="682" y="702"/>
                  </a:lnTo>
                  <a:lnTo>
                    <a:pt x="681" y="702"/>
                  </a:lnTo>
                  <a:lnTo>
                    <a:pt x="681" y="701"/>
                  </a:lnTo>
                  <a:lnTo>
                    <a:pt x="681" y="702"/>
                  </a:lnTo>
                  <a:lnTo>
                    <a:pt x="680" y="702"/>
                  </a:lnTo>
                  <a:lnTo>
                    <a:pt x="678" y="702"/>
                  </a:lnTo>
                  <a:lnTo>
                    <a:pt x="680" y="702"/>
                  </a:lnTo>
                  <a:lnTo>
                    <a:pt x="680" y="703"/>
                  </a:lnTo>
                  <a:lnTo>
                    <a:pt x="680" y="705"/>
                  </a:lnTo>
                  <a:lnTo>
                    <a:pt x="680" y="706"/>
                  </a:lnTo>
                  <a:lnTo>
                    <a:pt x="680" y="707"/>
                  </a:lnTo>
                  <a:lnTo>
                    <a:pt x="680" y="706"/>
                  </a:lnTo>
                  <a:lnTo>
                    <a:pt x="680" y="705"/>
                  </a:lnTo>
                  <a:lnTo>
                    <a:pt x="678" y="705"/>
                  </a:lnTo>
                  <a:lnTo>
                    <a:pt x="678" y="706"/>
                  </a:lnTo>
                  <a:lnTo>
                    <a:pt x="680" y="706"/>
                  </a:lnTo>
                  <a:lnTo>
                    <a:pt x="678" y="706"/>
                  </a:lnTo>
                  <a:lnTo>
                    <a:pt x="680" y="707"/>
                  </a:lnTo>
                  <a:lnTo>
                    <a:pt x="680" y="709"/>
                  </a:lnTo>
                  <a:lnTo>
                    <a:pt x="681" y="709"/>
                  </a:lnTo>
                  <a:lnTo>
                    <a:pt x="680" y="709"/>
                  </a:lnTo>
                  <a:lnTo>
                    <a:pt x="680" y="707"/>
                  </a:lnTo>
                  <a:lnTo>
                    <a:pt x="678" y="707"/>
                  </a:lnTo>
                  <a:lnTo>
                    <a:pt x="677" y="707"/>
                  </a:lnTo>
                  <a:lnTo>
                    <a:pt x="677" y="706"/>
                  </a:lnTo>
                  <a:lnTo>
                    <a:pt x="678" y="706"/>
                  </a:lnTo>
                  <a:lnTo>
                    <a:pt x="678" y="705"/>
                  </a:lnTo>
                  <a:lnTo>
                    <a:pt x="680" y="703"/>
                  </a:lnTo>
                  <a:lnTo>
                    <a:pt x="678" y="703"/>
                  </a:lnTo>
                  <a:lnTo>
                    <a:pt x="678" y="702"/>
                  </a:lnTo>
                  <a:lnTo>
                    <a:pt x="678" y="701"/>
                  </a:lnTo>
                  <a:lnTo>
                    <a:pt x="680" y="701"/>
                  </a:lnTo>
                  <a:lnTo>
                    <a:pt x="681" y="701"/>
                  </a:lnTo>
                  <a:lnTo>
                    <a:pt x="681" y="699"/>
                  </a:lnTo>
                  <a:lnTo>
                    <a:pt x="682" y="699"/>
                  </a:lnTo>
                  <a:lnTo>
                    <a:pt x="684" y="699"/>
                  </a:lnTo>
                  <a:lnTo>
                    <a:pt x="685" y="699"/>
                  </a:lnTo>
                  <a:lnTo>
                    <a:pt x="687" y="699"/>
                  </a:lnTo>
                  <a:lnTo>
                    <a:pt x="687" y="701"/>
                  </a:lnTo>
                  <a:lnTo>
                    <a:pt x="688" y="701"/>
                  </a:lnTo>
                  <a:lnTo>
                    <a:pt x="689" y="701"/>
                  </a:lnTo>
                  <a:lnTo>
                    <a:pt x="691" y="701"/>
                  </a:lnTo>
                  <a:lnTo>
                    <a:pt x="692" y="701"/>
                  </a:lnTo>
                  <a:lnTo>
                    <a:pt x="693" y="699"/>
                  </a:lnTo>
                  <a:lnTo>
                    <a:pt x="695" y="699"/>
                  </a:lnTo>
                  <a:lnTo>
                    <a:pt x="696" y="699"/>
                  </a:lnTo>
                  <a:lnTo>
                    <a:pt x="697" y="699"/>
                  </a:lnTo>
                  <a:lnTo>
                    <a:pt x="697" y="698"/>
                  </a:lnTo>
                  <a:lnTo>
                    <a:pt x="699" y="698"/>
                  </a:lnTo>
                  <a:lnTo>
                    <a:pt x="700" y="698"/>
                  </a:lnTo>
                  <a:lnTo>
                    <a:pt x="700" y="696"/>
                  </a:lnTo>
                  <a:lnTo>
                    <a:pt x="701" y="696"/>
                  </a:lnTo>
                  <a:lnTo>
                    <a:pt x="703" y="696"/>
                  </a:lnTo>
                  <a:lnTo>
                    <a:pt x="704" y="696"/>
                  </a:lnTo>
                  <a:lnTo>
                    <a:pt x="706" y="696"/>
                  </a:lnTo>
                  <a:lnTo>
                    <a:pt x="706" y="695"/>
                  </a:lnTo>
                  <a:lnTo>
                    <a:pt x="707" y="695"/>
                  </a:lnTo>
                  <a:lnTo>
                    <a:pt x="708" y="695"/>
                  </a:lnTo>
                  <a:lnTo>
                    <a:pt x="710" y="695"/>
                  </a:lnTo>
                  <a:lnTo>
                    <a:pt x="710" y="694"/>
                  </a:lnTo>
                  <a:lnTo>
                    <a:pt x="711" y="694"/>
                  </a:lnTo>
                  <a:lnTo>
                    <a:pt x="711" y="695"/>
                  </a:lnTo>
                  <a:lnTo>
                    <a:pt x="712" y="695"/>
                  </a:lnTo>
                  <a:lnTo>
                    <a:pt x="712" y="694"/>
                  </a:lnTo>
                  <a:lnTo>
                    <a:pt x="711" y="694"/>
                  </a:lnTo>
                  <a:lnTo>
                    <a:pt x="712" y="692"/>
                  </a:lnTo>
                  <a:lnTo>
                    <a:pt x="714" y="692"/>
                  </a:lnTo>
                  <a:lnTo>
                    <a:pt x="715" y="692"/>
                  </a:lnTo>
                  <a:lnTo>
                    <a:pt x="716" y="691"/>
                  </a:lnTo>
                  <a:lnTo>
                    <a:pt x="718" y="691"/>
                  </a:lnTo>
                  <a:lnTo>
                    <a:pt x="718" y="690"/>
                  </a:lnTo>
                  <a:lnTo>
                    <a:pt x="718" y="691"/>
                  </a:lnTo>
                  <a:lnTo>
                    <a:pt x="719" y="691"/>
                  </a:lnTo>
                  <a:lnTo>
                    <a:pt x="720" y="691"/>
                  </a:lnTo>
                  <a:lnTo>
                    <a:pt x="722" y="692"/>
                  </a:lnTo>
                  <a:lnTo>
                    <a:pt x="723" y="691"/>
                  </a:lnTo>
                  <a:lnTo>
                    <a:pt x="725" y="691"/>
                  </a:lnTo>
                  <a:lnTo>
                    <a:pt x="725" y="692"/>
                  </a:lnTo>
                  <a:lnTo>
                    <a:pt x="725" y="691"/>
                  </a:lnTo>
                  <a:lnTo>
                    <a:pt x="726" y="691"/>
                  </a:lnTo>
                  <a:lnTo>
                    <a:pt x="725" y="690"/>
                  </a:lnTo>
                  <a:lnTo>
                    <a:pt x="725" y="688"/>
                  </a:lnTo>
                  <a:lnTo>
                    <a:pt x="725" y="687"/>
                  </a:lnTo>
                  <a:lnTo>
                    <a:pt x="725" y="686"/>
                  </a:lnTo>
                  <a:lnTo>
                    <a:pt x="725" y="687"/>
                  </a:lnTo>
                  <a:lnTo>
                    <a:pt x="723" y="687"/>
                  </a:lnTo>
                  <a:lnTo>
                    <a:pt x="722" y="687"/>
                  </a:lnTo>
                  <a:lnTo>
                    <a:pt x="720" y="687"/>
                  </a:lnTo>
                  <a:lnTo>
                    <a:pt x="722" y="686"/>
                  </a:lnTo>
                  <a:lnTo>
                    <a:pt x="720" y="686"/>
                  </a:lnTo>
                  <a:lnTo>
                    <a:pt x="719" y="686"/>
                  </a:lnTo>
                  <a:lnTo>
                    <a:pt x="719" y="684"/>
                  </a:lnTo>
                  <a:lnTo>
                    <a:pt x="718" y="684"/>
                  </a:lnTo>
                  <a:lnTo>
                    <a:pt x="718" y="683"/>
                  </a:lnTo>
                  <a:lnTo>
                    <a:pt x="719" y="683"/>
                  </a:lnTo>
                  <a:lnTo>
                    <a:pt x="719" y="682"/>
                  </a:lnTo>
                  <a:lnTo>
                    <a:pt x="718" y="682"/>
                  </a:lnTo>
                  <a:lnTo>
                    <a:pt x="718" y="680"/>
                  </a:lnTo>
                  <a:lnTo>
                    <a:pt x="719" y="680"/>
                  </a:lnTo>
                  <a:lnTo>
                    <a:pt x="719" y="679"/>
                  </a:lnTo>
                  <a:lnTo>
                    <a:pt x="719" y="677"/>
                  </a:lnTo>
                  <a:lnTo>
                    <a:pt x="718" y="679"/>
                  </a:lnTo>
                  <a:lnTo>
                    <a:pt x="716" y="679"/>
                  </a:lnTo>
                  <a:lnTo>
                    <a:pt x="715" y="679"/>
                  </a:lnTo>
                  <a:lnTo>
                    <a:pt x="714" y="679"/>
                  </a:lnTo>
                  <a:lnTo>
                    <a:pt x="715" y="679"/>
                  </a:lnTo>
                  <a:lnTo>
                    <a:pt x="715" y="680"/>
                  </a:lnTo>
                  <a:lnTo>
                    <a:pt x="716" y="682"/>
                  </a:lnTo>
                  <a:lnTo>
                    <a:pt x="716" y="683"/>
                  </a:lnTo>
                  <a:lnTo>
                    <a:pt x="716" y="684"/>
                  </a:lnTo>
                  <a:lnTo>
                    <a:pt x="715" y="686"/>
                  </a:lnTo>
                  <a:lnTo>
                    <a:pt x="714" y="686"/>
                  </a:lnTo>
                  <a:lnTo>
                    <a:pt x="714" y="687"/>
                  </a:lnTo>
                  <a:lnTo>
                    <a:pt x="714" y="688"/>
                  </a:lnTo>
                  <a:lnTo>
                    <a:pt x="712" y="688"/>
                  </a:lnTo>
                  <a:lnTo>
                    <a:pt x="712" y="687"/>
                  </a:lnTo>
                  <a:lnTo>
                    <a:pt x="711" y="688"/>
                  </a:lnTo>
                  <a:lnTo>
                    <a:pt x="711" y="690"/>
                  </a:lnTo>
                  <a:lnTo>
                    <a:pt x="710" y="690"/>
                  </a:lnTo>
                  <a:lnTo>
                    <a:pt x="710" y="688"/>
                  </a:lnTo>
                  <a:lnTo>
                    <a:pt x="708" y="688"/>
                  </a:lnTo>
                  <a:lnTo>
                    <a:pt x="708" y="690"/>
                  </a:lnTo>
                  <a:lnTo>
                    <a:pt x="707" y="690"/>
                  </a:lnTo>
                  <a:lnTo>
                    <a:pt x="707" y="688"/>
                  </a:lnTo>
                  <a:lnTo>
                    <a:pt x="708" y="688"/>
                  </a:lnTo>
                  <a:lnTo>
                    <a:pt x="708" y="687"/>
                  </a:lnTo>
                  <a:lnTo>
                    <a:pt x="708" y="686"/>
                  </a:lnTo>
                  <a:lnTo>
                    <a:pt x="707" y="686"/>
                  </a:lnTo>
                  <a:lnTo>
                    <a:pt x="706" y="687"/>
                  </a:lnTo>
                  <a:lnTo>
                    <a:pt x="704" y="688"/>
                  </a:lnTo>
                  <a:lnTo>
                    <a:pt x="703" y="688"/>
                  </a:lnTo>
                  <a:lnTo>
                    <a:pt x="701" y="688"/>
                  </a:lnTo>
                  <a:lnTo>
                    <a:pt x="701" y="690"/>
                  </a:lnTo>
                  <a:lnTo>
                    <a:pt x="701" y="688"/>
                  </a:lnTo>
                  <a:lnTo>
                    <a:pt x="700" y="688"/>
                  </a:lnTo>
                  <a:lnTo>
                    <a:pt x="699" y="688"/>
                  </a:lnTo>
                  <a:lnTo>
                    <a:pt x="697" y="690"/>
                  </a:lnTo>
                  <a:lnTo>
                    <a:pt x="697" y="688"/>
                  </a:lnTo>
                  <a:lnTo>
                    <a:pt x="699" y="688"/>
                  </a:lnTo>
                  <a:lnTo>
                    <a:pt x="699" y="687"/>
                  </a:lnTo>
                  <a:lnTo>
                    <a:pt x="699" y="686"/>
                  </a:lnTo>
                  <a:lnTo>
                    <a:pt x="700" y="687"/>
                  </a:lnTo>
                  <a:lnTo>
                    <a:pt x="700" y="686"/>
                  </a:lnTo>
                  <a:lnTo>
                    <a:pt x="701" y="687"/>
                  </a:lnTo>
                  <a:lnTo>
                    <a:pt x="701" y="686"/>
                  </a:lnTo>
                  <a:lnTo>
                    <a:pt x="701" y="684"/>
                  </a:lnTo>
                  <a:lnTo>
                    <a:pt x="701" y="683"/>
                  </a:lnTo>
                  <a:lnTo>
                    <a:pt x="700" y="682"/>
                  </a:lnTo>
                  <a:lnTo>
                    <a:pt x="700" y="680"/>
                  </a:lnTo>
                  <a:lnTo>
                    <a:pt x="700" y="682"/>
                  </a:lnTo>
                  <a:lnTo>
                    <a:pt x="699" y="682"/>
                  </a:lnTo>
                  <a:lnTo>
                    <a:pt x="699" y="683"/>
                  </a:lnTo>
                  <a:lnTo>
                    <a:pt x="699" y="684"/>
                  </a:lnTo>
                  <a:lnTo>
                    <a:pt x="697" y="684"/>
                  </a:lnTo>
                  <a:lnTo>
                    <a:pt x="697" y="683"/>
                  </a:lnTo>
                  <a:lnTo>
                    <a:pt x="697" y="682"/>
                  </a:lnTo>
                  <a:lnTo>
                    <a:pt x="696" y="682"/>
                  </a:lnTo>
                  <a:lnTo>
                    <a:pt x="695" y="683"/>
                  </a:lnTo>
                  <a:lnTo>
                    <a:pt x="695" y="682"/>
                  </a:lnTo>
                  <a:lnTo>
                    <a:pt x="696" y="680"/>
                  </a:lnTo>
                  <a:lnTo>
                    <a:pt x="697" y="680"/>
                  </a:lnTo>
                  <a:lnTo>
                    <a:pt x="697" y="679"/>
                  </a:lnTo>
                  <a:lnTo>
                    <a:pt x="696" y="677"/>
                  </a:lnTo>
                  <a:lnTo>
                    <a:pt x="695" y="677"/>
                  </a:lnTo>
                  <a:lnTo>
                    <a:pt x="693" y="677"/>
                  </a:lnTo>
                  <a:lnTo>
                    <a:pt x="692" y="677"/>
                  </a:lnTo>
                  <a:lnTo>
                    <a:pt x="692" y="679"/>
                  </a:lnTo>
                  <a:lnTo>
                    <a:pt x="691" y="677"/>
                  </a:lnTo>
                  <a:lnTo>
                    <a:pt x="691" y="676"/>
                  </a:lnTo>
                  <a:lnTo>
                    <a:pt x="692" y="676"/>
                  </a:lnTo>
                  <a:lnTo>
                    <a:pt x="693" y="677"/>
                  </a:lnTo>
                  <a:lnTo>
                    <a:pt x="693" y="676"/>
                  </a:lnTo>
                  <a:lnTo>
                    <a:pt x="695" y="675"/>
                  </a:lnTo>
                  <a:lnTo>
                    <a:pt x="695" y="676"/>
                  </a:lnTo>
                  <a:lnTo>
                    <a:pt x="696" y="676"/>
                  </a:lnTo>
                  <a:lnTo>
                    <a:pt x="697" y="676"/>
                  </a:lnTo>
                  <a:lnTo>
                    <a:pt x="699" y="676"/>
                  </a:lnTo>
                  <a:lnTo>
                    <a:pt x="700" y="676"/>
                  </a:lnTo>
                  <a:lnTo>
                    <a:pt x="701" y="676"/>
                  </a:lnTo>
                  <a:lnTo>
                    <a:pt x="703" y="676"/>
                  </a:lnTo>
                  <a:lnTo>
                    <a:pt x="704" y="676"/>
                  </a:lnTo>
                  <a:lnTo>
                    <a:pt x="706" y="676"/>
                  </a:lnTo>
                  <a:lnTo>
                    <a:pt x="707" y="676"/>
                  </a:lnTo>
                  <a:lnTo>
                    <a:pt x="707" y="677"/>
                  </a:lnTo>
                  <a:lnTo>
                    <a:pt x="707" y="679"/>
                  </a:lnTo>
                  <a:lnTo>
                    <a:pt x="708" y="679"/>
                  </a:lnTo>
                  <a:lnTo>
                    <a:pt x="710" y="677"/>
                  </a:lnTo>
                  <a:lnTo>
                    <a:pt x="710" y="676"/>
                  </a:lnTo>
                  <a:lnTo>
                    <a:pt x="711" y="676"/>
                  </a:lnTo>
                  <a:lnTo>
                    <a:pt x="712" y="676"/>
                  </a:lnTo>
                  <a:lnTo>
                    <a:pt x="714" y="675"/>
                  </a:lnTo>
                  <a:lnTo>
                    <a:pt x="715" y="673"/>
                  </a:lnTo>
                  <a:lnTo>
                    <a:pt x="716" y="672"/>
                  </a:lnTo>
                  <a:lnTo>
                    <a:pt x="718" y="672"/>
                  </a:lnTo>
                  <a:lnTo>
                    <a:pt x="719" y="671"/>
                  </a:lnTo>
                  <a:lnTo>
                    <a:pt x="720" y="669"/>
                  </a:lnTo>
                  <a:lnTo>
                    <a:pt x="720" y="668"/>
                  </a:lnTo>
                  <a:lnTo>
                    <a:pt x="722" y="668"/>
                  </a:lnTo>
                  <a:lnTo>
                    <a:pt x="722" y="667"/>
                  </a:lnTo>
                  <a:lnTo>
                    <a:pt x="722" y="665"/>
                  </a:lnTo>
                  <a:lnTo>
                    <a:pt x="723" y="664"/>
                  </a:lnTo>
                  <a:lnTo>
                    <a:pt x="723" y="663"/>
                  </a:lnTo>
                  <a:lnTo>
                    <a:pt x="725" y="663"/>
                  </a:lnTo>
                  <a:lnTo>
                    <a:pt x="726" y="663"/>
                  </a:lnTo>
                  <a:lnTo>
                    <a:pt x="726" y="661"/>
                  </a:lnTo>
                  <a:lnTo>
                    <a:pt x="727" y="661"/>
                  </a:lnTo>
                  <a:lnTo>
                    <a:pt x="729" y="661"/>
                  </a:lnTo>
                  <a:lnTo>
                    <a:pt x="729" y="660"/>
                  </a:lnTo>
                  <a:lnTo>
                    <a:pt x="730" y="660"/>
                  </a:lnTo>
                  <a:lnTo>
                    <a:pt x="730" y="659"/>
                  </a:lnTo>
                  <a:lnTo>
                    <a:pt x="731" y="657"/>
                  </a:lnTo>
                  <a:lnTo>
                    <a:pt x="731" y="656"/>
                  </a:lnTo>
                  <a:lnTo>
                    <a:pt x="731" y="654"/>
                  </a:lnTo>
                  <a:lnTo>
                    <a:pt x="731" y="653"/>
                  </a:lnTo>
                  <a:lnTo>
                    <a:pt x="733" y="652"/>
                  </a:lnTo>
                  <a:lnTo>
                    <a:pt x="733" y="650"/>
                  </a:lnTo>
                  <a:lnTo>
                    <a:pt x="734" y="649"/>
                  </a:lnTo>
                  <a:lnTo>
                    <a:pt x="734" y="648"/>
                  </a:lnTo>
                  <a:lnTo>
                    <a:pt x="735" y="646"/>
                  </a:lnTo>
                  <a:lnTo>
                    <a:pt x="735" y="645"/>
                  </a:lnTo>
                  <a:lnTo>
                    <a:pt x="737" y="645"/>
                  </a:lnTo>
                  <a:lnTo>
                    <a:pt x="737" y="644"/>
                  </a:lnTo>
                  <a:lnTo>
                    <a:pt x="738" y="644"/>
                  </a:lnTo>
                  <a:lnTo>
                    <a:pt x="739" y="642"/>
                  </a:lnTo>
                  <a:lnTo>
                    <a:pt x="741" y="642"/>
                  </a:lnTo>
                  <a:lnTo>
                    <a:pt x="741" y="641"/>
                  </a:lnTo>
                  <a:lnTo>
                    <a:pt x="742" y="641"/>
                  </a:lnTo>
                  <a:lnTo>
                    <a:pt x="744" y="641"/>
                  </a:lnTo>
                  <a:lnTo>
                    <a:pt x="744" y="640"/>
                  </a:lnTo>
                  <a:lnTo>
                    <a:pt x="745" y="638"/>
                  </a:lnTo>
                  <a:lnTo>
                    <a:pt x="745" y="637"/>
                  </a:lnTo>
                  <a:lnTo>
                    <a:pt x="746" y="637"/>
                  </a:lnTo>
                  <a:lnTo>
                    <a:pt x="746" y="635"/>
                  </a:lnTo>
                  <a:lnTo>
                    <a:pt x="748" y="635"/>
                  </a:lnTo>
                  <a:lnTo>
                    <a:pt x="748" y="634"/>
                  </a:lnTo>
                  <a:lnTo>
                    <a:pt x="749" y="634"/>
                  </a:lnTo>
                  <a:lnTo>
                    <a:pt x="750" y="634"/>
                  </a:lnTo>
                  <a:lnTo>
                    <a:pt x="752" y="634"/>
                  </a:lnTo>
                  <a:lnTo>
                    <a:pt x="752" y="633"/>
                  </a:lnTo>
                  <a:lnTo>
                    <a:pt x="753" y="634"/>
                  </a:lnTo>
                  <a:lnTo>
                    <a:pt x="753" y="635"/>
                  </a:lnTo>
                  <a:lnTo>
                    <a:pt x="753" y="637"/>
                  </a:lnTo>
                  <a:lnTo>
                    <a:pt x="753" y="638"/>
                  </a:lnTo>
                  <a:lnTo>
                    <a:pt x="753" y="640"/>
                  </a:lnTo>
                  <a:lnTo>
                    <a:pt x="753" y="641"/>
                  </a:lnTo>
                  <a:close/>
                  <a:moveTo>
                    <a:pt x="571" y="600"/>
                  </a:moveTo>
                  <a:lnTo>
                    <a:pt x="571" y="602"/>
                  </a:lnTo>
                  <a:lnTo>
                    <a:pt x="571" y="600"/>
                  </a:lnTo>
                  <a:lnTo>
                    <a:pt x="573" y="602"/>
                  </a:lnTo>
                  <a:lnTo>
                    <a:pt x="573" y="603"/>
                  </a:lnTo>
                  <a:lnTo>
                    <a:pt x="574" y="603"/>
                  </a:lnTo>
                  <a:lnTo>
                    <a:pt x="574" y="604"/>
                  </a:lnTo>
                  <a:lnTo>
                    <a:pt x="573" y="606"/>
                  </a:lnTo>
                  <a:lnTo>
                    <a:pt x="574" y="606"/>
                  </a:lnTo>
                  <a:lnTo>
                    <a:pt x="574" y="607"/>
                  </a:lnTo>
                  <a:lnTo>
                    <a:pt x="573" y="607"/>
                  </a:lnTo>
                  <a:lnTo>
                    <a:pt x="573" y="608"/>
                  </a:lnTo>
                  <a:lnTo>
                    <a:pt x="571" y="608"/>
                  </a:lnTo>
                  <a:lnTo>
                    <a:pt x="570" y="608"/>
                  </a:lnTo>
                  <a:lnTo>
                    <a:pt x="568" y="608"/>
                  </a:lnTo>
                  <a:lnTo>
                    <a:pt x="568" y="607"/>
                  </a:lnTo>
                  <a:lnTo>
                    <a:pt x="567" y="607"/>
                  </a:lnTo>
                  <a:lnTo>
                    <a:pt x="567" y="608"/>
                  </a:lnTo>
                  <a:lnTo>
                    <a:pt x="566" y="608"/>
                  </a:lnTo>
                  <a:lnTo>
                    <a:pt x="566" y="607"/>
                  </a:lnTo>
                  <a:lnTo>
                    <a:pt x="564" y="607"/>
                  </a:lnTo>
                  <a:lnTo>
                    <a:pt x="563" y="607"/>
                  </a:lnTo>
                  <a:lnTo>
                    <a:pt x="562" y="607"/>
                  </a:lnTo>
                  <a:lnTo>
                    <a:pt x="560" y="606"/>
                  </a:lnTo>
                  <a:lnTo>
                    <a:pt x="562" y="604"/>
                  </a:lnTo>
                  <a:lnTo>
                    <a:pt x="563" y="604"/>
                  </a:lnTo>
                  <a:lnTo>
                    <a:pt x="564" y="604"/>
                  </a:lnTo>
                  <a:lnTo>
                    <a:pt x="566" y="604"/>
                  </a:lnTo>
                  <a:lnTo>
                    <a:pt x="567" y="603"/>
                  </a:lnTo>
                  <a:lnTo>
                    <a:pt x="568" y="603"/>
                  </a:lnTo>
                  <a:lnTo>
                    <a:pt x="568" y="602"/>
                  </a:lnTo>
                  <a:lnTo>
                    <a:pt x="570" y="602"/>
                  </a:lnTo>
                  <a:lnTo>
                    <a:pt x="570" y="600"/>
                  </a:lnTo>
                  <a:lnTo>
                    <a:pt x="571" y="600"/>
                  </a:lnTo>
                  <a:close/>
                  <a:moveTo>
                    <a:pt x="574" y="554"/>
                  </a:moveTo>
                  <a:lnTo>
                    <a:pt x="575" y="554"/>
                  </a:lnTo>
                  <a:lnTo>
                    <a:pt x="574" y="554"/>
                  </a:lnTo>
                  <a:lnTo>
                    <a:pt x="574" y="555"/>
                  </a:lnTo>
                  <a:lnTo>
                    <a:pt x="575" y="555"/>
                  </a:lnTo>
                  <a:lnTo>
                    <a:pt x="575" y="557"/>
                  </a:lnTo>
                  <a:lnTo>
                    <a:pt x="577" y="557"/>
                  </a:lnTo>
                  <a:lnTo>
                    <a:pt x="577" y="558"/>
                  </a:lnTo>
                  <a:lnTo>
                    <a:pt x="575" y="557"/>
                  </a:lnTo>
                  <a:lnTo>
                    <a:pt x="575" y="558"/>
                  </a:lnTo>
                  <a:lnTo>
                    <a:pt x="575" y="559"/>
                  </a:lnTo>
                  <a:lnTo>
                    <a:pt x="577" y="559"/>
                  </a:lnTo>
                  <a:lnTo>
                    <a:pt x="575" y="559"/>
                  </a:lnTo>
                  <a:lnTo>
                    <a:pt x="577" y="559"/>
                  </a:lnTo>
                  <a:lnTo>
                    <a:pt x="578" y="559"/>
                  </a:lnTo>
                  <a:lnTo>
                    <a:pt x="578" y="561"/>
                  </a:lnTo>
                  <a:lnTo>
                    <a:pt x="577" y="561"/>
                  </a:lnTo>
                  <a:lnTo>
                    <a:pt x="578" y="561"/>
                  </a:lnTo>
                  <a:lnTo>
                    <a:pt x="578" y="562"/>
                  </a:lnTo>
                  <a:lnTo>
                    <a:pt x="577" y="562"/>
                  </a:lnTo>
                  <a:lnTo>
                    <a:pt x="578" y="562"/>
                  </a:lnTo>
                  <a:lnTo>
                    <a:pt x="578" y="564"/>
                  </a:lnTo>
                  <a:lnTo>
                    <a:pt x="577" y="564"/>
                  </a:lnTo>
                  <a:lnTo>
                    <a:pt x="577" y="562"/>
                  </a:lnTo>
                  <a:lnTo>
                    <a:pt x="575" y="561"/>
                  </a:lnTo>
                  <a:lnTo>
                    <a:pt x="575" y="562"/>
                  </a:lnTo>
                  <a:lnTo>
                    <a:pt x="575" y="561"/>
                  </a:lnTo>
                  <a:lnTo>
                    <a:pt x="575" y="562"/>
                  </a:lnTo>
                  <a:lnTo>
                    <a:pt x="574" y="562"/>
                  </a:lnTo>
                  <a:lnTo>
                    <a:pt x="574" y="564"/>
                  </a:lnTo>
                  <a:lnTo>
                    <a:pt x="573" y="564"/>
                  </a:lnTo>
                  <a:lnTo>
                    <a:pt x="573" y="562"/>
                  </a:lnTo>
                  <a:lnTo>
                    <a:pt x="573" y="561"/>
                  </a:lnTo>
                  <a:lnTo>
                    <a:pt x="571" y="561"/>
                  </a:lnTo>
                  <a:lnTo>
                    <a:pt x="570" y="561"/>
                  </a:lnTo>
                  <a:lnTo>
                    <a:pt x="570" y="559"/>
                  </a:lnTo>
                  <a:lnTo>
                    <a:pt x="568" y="559"/>
                  </a:lnTo>
                  <a:lnTo>
                    <a:pt x="568" y="561"/>
                  </a:lnTo>
                  <a:lnTo>
                    <a:pt x="567" y="561"/>
                  </a:lnTo>
                  <a:lnTo>
                    <a:pt x="566" y="561"/>
                  </a:lnTo>
                  <a:lnTo>
                    <a:pt x="564" y="561"/>
                  </a:lnTo>
                  <a:lnTo>
                    <a:pt x="564" y="559"/>
                  </a:lnTo>
                  <a:lnTo>
                    <a:pt x="563" y="559"/>
                  </a:lnTo>
                  <a:lnTo>
                    <a:pt x="562" y="559"/>
                  </a:lnTo>
                  <a:lnTo>
                    <a:pt x="563" y="559"/>
                  </a:lnTo>
                  <a:lnTo>
                    <a:pt x="563" y="558"/>
                  </a:lnTo>
                  <a:lnTo>
                    <a:pt x="564" y="558"/>
                  </a:lnTo>
                  <a:lnTo>
                    <a:pt x="566" y="558"/>
                  </a:lnTo>
                  <a:lnTo>
                    <a:pt x="567" y="558"/>
                  </a:lnTo>
                  <a:lnTo>
                    <a:pt x="567" y="557"/>
                  </a:lnTo>
                  <a:lnTo>
                    <a:pt x="568" y="557"/>
                  </a:lnTo>
                  <a:lnTo>
                    <a:pt x="570" y="557"/>
                  </a:lnTo>
                  <a:lnTo>
                    <a:pt x="570" y="555"/>
                  </a:lnTo>
                  <a:lnTo>
                    <a:pt x="571" y="555"/>
                  </a:lnTo>
                  <a:lnTo>
                    <a:pt x="571" y="554"/>
                  </a:lnTo>
                  <a:lnTo>
                    <a:pt x="573" y="554"/>
                  </a:lnTo>
                  <a:lnTo>
                    <a:pt x="574" y="554"/>
                  </a:lnTo>
                  <a:close/>
                  <a:moveTo>
                    <a:pt x="160" y="307"/>
                  </a:moveTo>
                  <a:lnTo>
                    <a:pt x="159" y="307"/>
                  </a:lnTo>
                  <a:lnTo>
                    <a:pt x="159" y="306"/>
                  </a:lnTo>
                  <a:lnTo>
                    <a:pt x="157" y="306"/>
                  </a:lnTo>
                  <a:lnTo>
                    <a:pt x="156" y="306"/>
                  </a:lnTo>
                  <a:lnTo>
                    <a:pt x="156" y="307"/>
                  </a:lnTo>
                  <a:lnTo>
                    <a:pt x="155" y="307"/>
                  </a:lnTo>
                  <a:lnTo>
                    <a:pt x="153" y="307"/>
                  </a:lnTo>
                  <a:lnTo>
                    <a:pt x="152" y="307"/>
                  </a:lnTo>
                  <a:lnTo>
                    <a:pt x="152" y="308"/>
                  </a:lnTo>
                  <a:lnTo>
                    <a:pt x="151" y="308"/>
                  </a:lnTo>
                  <a:lnTo>
                    <a:pt x="149" y="308"/>
                  </a:lnTo>
                  <a:lnTo>
                    <a:pt x="148" y="308"/>
                  </a:lnTo>
                  <a:lnTo>
                    <a:pt x="147" y="308"/>
                  </a:lnTo>
                  <a:lnTo>
                    <a:pt x="145" y="307"/>
                  </a:lnTo>
                  <a:lnTo>
                    <a:pt x="144" y="307"/>
                  </a:lnTo>
                  <a:lnTo>
                    <a:pt x="142" y="307"/>
                  </a:lnTo>
                  <a:lnTo>
                    <a:pt x="141" y="307"/>
                  </a:lnTo>
                  <a:lnTo>
                    <a:pt x="141" y="306"/>
                  </a:lnTo>
                  <a:lnTo>
                    <a:pt x="140" y="306"/>
                  </a:lnTo>
                  <a:lnTo>
                    <a:pt x="140" y="304"/>
                  </a:lnTo>
                  <a:lnTo>
                    <a:pt x="138" y="304"/>
                  </a:lnTo>
                  <a:lnTo>
                    <a:pt x="137" y="304"/>
                  </a:lnTo>
                  <a:lnTo>
                    <a:pt x="136" y="304"/>
                  </a:lnTo>
                  <a:lnTo>
                    <a:pt x="136" y="306"/>
                  </a:lnTo>
                  <a:lnTo>
                    <a:pt x="134" y="306"/>
                  </a:lnTo>
                  <a:lnTo>
                    <a:pt x="134" y="304"/>
                  </a:lnTo>
                  <a:lnTo>
                    <a:pt x="133" y="304"/>
                  </a:lnTo>
                  <a:lnTo>
                    <a:pt x="133" y="303"/>
                  </a:lnTo>
                  <a:lnTo>
                    <a:pt x="132" y="303"/>
                  </a:lnTo>
                  <a:lnTo>
                    <a:pt x="132" y="302"/>
                  </a:lnTo>
                  <a:lnTo>
                    <a:pt x="130" y="302"/>
                  </a:lnTo>
                  <a:lnTo>
                    <a:pt x="129" y="302"/>
                  </a:lnTo>
                  <a:lnTo>
                    <a:pt x="129" y="300"/>
                  </a:lnTo>
                  <a:lnTo>
                    <a:pt x="128" y="300"/>
                  </a:lnTo>
                  <a:lnTo>
                    <a:pt x="128" y="299"/>
                  </a:lnTo>
                  <a:lnTo>
                    <a:pt x="126" y="298"/>
                  </a:lnTo>
                  <a:lnTo>
                    <a:pt x="125" y="298"/>
                  </a:lnTo>
                  <a:lnTo>
                    <a:pt x="123" y="298"/>
                  </a:lnTo>
                  <a:lnTo>
                    <a:pt x="122" y="296"/>
                  </a:lnTo>
                  <a:lnTo>
                    <a:pt x="121" y="296"/>
                  </a:lnTo>
                  <a:lnTo>
                    <a:pt x="121" y="295"/>
                  </a:lnTo>
                  <a:lnTo>
                    <a:pt x="119" y="295"/>
                  </a:lnTo>
                  <a:lnTo>
                    <a:pt x="118" y="295"/>
                  </a:lnTo>
                  <a:lnTo>
                    <a:pt x="118" y="296"/>
                  </a:lnTo>
                  <a:lnTo>
                    <a:pt x="117" y="298"/>
                  </a:lnTo>
                  <a:lnTo>
                    <a:pt x="115" y="298"/>
                  </a:lnTo>
                  <a:lnTo>
                    <a:pt x="114" y="298"/>
                  </a:lnTo>
                  <a:lnTo>
                    <a:pt x="113" y="298"/>
                  </a:lnTo>
                  <a:lnTo>
                    <a:pt x="113" y="296"/>
                  </a:lnTo>
                  <a:lnTo>
                    <a:pt x="114" y="296"/>
                  </a:lnTo>
                  <a:lnTo>
                    <a:pt x="115" y="296"/>
                  </a:lnTo>
                  <a:lnTo>
                    <a:pt x="115" y="295"/>
                  </a:lnTo>
                  <a:lnTo>
                    <a:pt x="114" y="295"/>
                  </a:lnTo>
                  <a:lnTo>
                    <a:pt x="113" y="295"/>
                  </a:lnTo>
                  <a:lnTo>
                    <a:pt x="111" y="294"/>
                  </a:lnTo>
                  <a:lnTo>
                    <a:pt x="110" y="294"/>
                  </a:lnTo>
                  <a:lnTo>
                    <a:pt x="110" y="292"/>
                  </a:lnTo>
                  <a:lnTo>
                    <a:pt x="109" y="292"/>
                  </a:lnTo>
                  <a:lnTo>
                    <a:pt x="107" y="292"/>
                  </a:lnTo>
                  <a:lnTo>
                    <a:pt x="107" y="291"/>
                  </a:lnTo>
                  <a:lnTo>
                    <a:pt x="106" y="291"/>
                  </a:lnTo>
                  <a:lnTo>
                    <a:pt x="104" y="291"/>
                  </a:lnTo>
                  <a:lnTo>
                    <a:pt x="103" y="291"/>
                  </a:lnTo>
                  <a:lnTo>
                    <a:pt x="102" y="291"/>
                  </a:lnTo>
                  <a:lnTo>
                    <a:pt x="100" y="291"/>
                  </a:lnTo>
                  <a:lnTo>
                    <a:pt x="99" y="291"/>
                  </a:lnTo>
                  <a:lnTo>
                    <a:pt x="98" y="291"/>
                  </a:lnTo>
                  <a:lnTo>
                    <a:pt x="96" y="291"/>
                  </a:lnTo>
                  <a:lnTo>
                    <a:pt x="95" y="289"/>
                  </a:lnTo>
                  <a:lnTo>
                    <a:pt x="94" y="289"/>
                  </a:lnTo>
                  <a:lnTo>
                    <a:pt x="92" y="291"/>
                  </a:lnTo>
                  <a:lnTo>
                    <a:pt x="91" y="291"/>
                  </a:lnTo>
                  <a:lnTo>
                    <a:pt x="90" y="291"/>
                  </a:lnTo>
                  <a:lnTo>
                    <a:pt x="88" y="291"/>
                  </a:lnTo>
                  <a:lnTo>
                    <a:pt x="87" y="291"/>
                  </a:lnTo>
                  <a:lnTo>
                    <a:pt x="87" y="289"/>
                  </a:lnTo>
                  <a:lnTo>
                    <a:pt x="85" y="289"/>
                  </a:lnTo>
                  <a:lnTo>
                    <a:pt x="87" y="288"/>
                  </a:lnTo>
                  <a:lnTo>
                    <a:pt x="85" y="288"/>
                  </a:lnTo>
                  <a:lnTo>
                    <a:pt x="85" y="287"/>
                  </a:lnTo>
                  <a:lnTo>
                    <a:pt x="84" y="287"/>
                  </a:lnTo>
                  <a:lnTo>
                    <a:pt x="83" y="287"/>
                  </a:lnTo>
                  <a:lnTo>
                    <a:pt x="83" y="285"/>
                  </a:lnTo>
                  <a:lnTo>
                    <a:pt x="84" y="284"/>
                  </a:lnTo>
                  <a:lnTo>
                    <a:pt x="84" y="285"/>
                  </a:lnTo>
                  <a:lnTo>
                    <a:pt x="85" y="285"/>
                  </a:lnTo>
                  <a:lnTo>
                    <a:pt x="85" y="284"/>
                  </a:lnTo>
                  <a:lnTo>
                    <a:pt x="84" y="284"/>
                  </a:lnTo>
                  <a:lnTo>
                    <a:pt x="84" y="283"/>
                  </a:lnTo>
                  <a:lnTo>
                    <a:pt x="83" y="283"/>
                  </a:lnTo>
                  <a:lnTo>
                    <a:pt x="81" y="283"/>
                  </a:lnTo>
                  <a:lnTo>
                    <a:pt x="80" y="283"/>
                  </a:lnTo>
                  <a:lnTo>
                    <a:pt x="79" y="281"/>
                  </a:lnTo>
                  <a:lnTo>
                    <a:pt x="79" y="280"/>
                  </a:lnTo>
                  <a:lnTo>
                    <a:pt x="80" y="280"/>
                  </a:lnTo>
                  <a:lnTo>
                    <a:pt x="79" y="280"/>
                  </a:lnTo>
                  <a:lnTo>
                    <a:pt x="79" y="279"/>
                  </a:lnTo>
                  <a:lnTo>
                    <a:pt x="77" y="279"/>
                  </a:lnTo>
                  <a:lnTo>
                    <a:pt x="77" y="277"/>
                  </a:lnTo>
                  <a:lnTo>
                    <a:pt x="77" y="276"/>
                  </a:lnTo>
                  <a:lnTo>
                    <a:pt x="77" y="275"/>
                  </a:lnTo>
                  <a:lnTo>
                    <a:pt x="79" y="275"/>
                  </a:lnTo>
                  <a:lnTo>
                    <a:pt x="77" y="275"/>
                  </a:lnTo>
                  <a:lnTo>
                    <a:pt x="76" y="275"/>
                  </a:lnTo>
                  <a:lnTo>
                    <a:pt x="76" y="273"/>
                  </a:lnTo>
                  <a:lnTo>
                    <a:pt x="76" y="272"/>
                  </a:lnTo>
                  <a:lnTo>
                    <a:pt x="75" y="270"/>
                  </a:lnTo>
                  <a:lnTo>
                    <a:pt x="75" y="272"/>
                  </a:lnTo>
                  <a:lnTo>
                    <a:pt x="73" y="272"/>
                  </a:lnTo>
                  <a:lnTo>
                    <a:pt x="73" y="270"/>
                  </a:lnTo>
                  <a:lnTo>
                    <a:pt x="73" y="237"/>
                  </a:lnTo>
                  <a:lnTo>
                    <a:pt x="73" y="230"/>
                  </a:lnTo>
                  <a:lnTo>
                    <a:pt x="73" y="228"/>
                  </a:lnTo>
                  <a:lnTo>
                    <a:pt x="73" y="213"/>
                  </a:lnTo>
                  <a:lnTo>
                    <a:pt x="73" y="199"/>
                  </a:lnTo>
                  <a:lnTo>
                    <a:pt x="73" y="146"/>
                  </a:lnTo>
                  <a:lnTo>
                    <a:pt x="73" y="144"/>
                  </a:lnTo>
                  <a:lnTo>
                    <a:pt x="73" y="143"/>
                  </a:lnTo>
                  <a:lnTo>
                    <a:pt x="73" y="142"/>
                  </a:lnTo>
                  <a:lnTo>
                    <a:pt x="75" y="142"/>
                  </a:lnTo>
                  <a:lnTo>
                    <a:pt x="75" y="140"/>
                  </a:lnTo>
                  <a:lnTo>
                    <a:pt x="75" y="139"/>
                  </a:lnTo>
                  <a:lnTo>
                    <a:pt x="75" y="138"/>
                  </a:lnTo>
                  <a:lnTo>
                    <a:pt x="76" y="138"/>
                  </a:lnTo>
                  <a:lnTo>
                    <a:pt x="76" y="136"/>
                  </a:lnTo>
                  <a:lnTo>
                    <a:pt x="77" y="136"/>
                  </a:lnTo>
                  <a:lnTo>
                    <a:pt x="79" y="136"/>
                  </a:lnTo>
                  <a:lnTo>
                    <a:pt x="80" y="136"/>
                  </a:lnTo>
                  <a:lnTo>
                    <a:pt x="81" y="136"/>
                  </a:lnTo>
                  <a:lnTo>
                    <a:pt x="83" y="135"/>
                  </a:lnTo>
                  <a:lnTo>
                    <a:pt x="84" y="135"/>
                  </a:lnTo>
                  <a:lnTo>
                    <a:pt x="84" y="133"/>
                  </a:lnTo>
                  <a:lnTo>
                    <a:pt x="85" y="133"/>
                  </a:lnTo>
                  <a:lnTo>
                    <a:pt x="85" y="132"/>
                  </a:lnTo>
                  <a:lnTo>
                    <a:pt x="85" y="131"/>
                  </a:lnTo>
                  <a:lnTo>
                    <a:pt x="87" y="131"/>
                  </a:lnTo>
                  <a:lnTo>
                    <a:pt x="87" y="132"/>
                  </a:lnTo>
                  <a:lnTo>
                    <a:pt x="88" y="132"/>
                  </a:lnTo>
                  <a:lnTo>
                    <a:pt x="90" y="132"/>
                  </a:lnTo>
                  <a:lnTo>
                    <a:pt x="90" y="133"/>
                  </a:lnTo>
                  <a:lnTo>
                    <a:pt x="91" y="133"/>
                  </a:lnTo>
                  <a:lnTo>
                    <a:pt x="92" y="133"/>
                  </a:lnTo>
                  <a:lnTo>
                    <a:pt x="94" y="133"/>
                  </a:lnTo>
                  <a:lnTo>
                    <a:pt x="95" y="133"/>
                  </a:lnTo>
                  <a:lnTo>
                    <a:pt x="96" y="133"/>
                  </a:lnTo>
                  <a:lnTo>
                    <a:pt x="98" y="133"/>
                  </a:lnTo>
                  <a:lnTo>
                    <a:pt x="99" y="133"/>
                  </a:lnTo>
                  <a:lnTo>
                    <a:pt x="100" y="133"/>
                  </a:lnTo>
                  <a:lnTo>
                    <a:pt x="102" y="133"/>
                  </a:lnTo>
                  <a:lnTo>
                    <a:pt x="100" y="133"/>
                  </a:lnTo>
                  <a:lnTo>
                    <a:pt x="100" y="132"/>
                  </a:lnTo>
                  <a:lnTo>
                    <a:pt x="100" y="131"/>
                  </a:lnTo>
                  <a:lnTo>
                    <a:pt x="100" y="129"/>
                  </a:lnTo>
                  <a:lnTo>
                    <a:pt x="99" y="129"/>
                  </a:lnTo>
                  <a:lnTo>
                    <a:pt x="98" y="128"/>
                  </a:lnTo>
                  <a:lnTo>
                    <a:pt x="98" y="127"/>
                  </a:lnTo>
                  <a:lnTo>
                    <a:pt x="96" y="127"/>
                  </a:lnTo>
                  <a:lnTo>
                    <a:pt x="95" y="127"/>
                  </a:lnTo>
                  <a:lnTo>
                    <a:pt x="95" y="125"/>
                  </a:lnTo>
                  <a:lnTo>
                    <a:pt x="96" y="124"/>
                  </a:lnTo>
                  <a:lnTo>
                    <a:pt x="95" y="124"/>
                  </a:lnTo>
                  <a:lnTo>
                    <a:pt x="94" y="124"/>
                  </a:lnTo>
                  <a:lnTo>
                    <a:pt x="94" y="123"/>
                  </a:lnTo>
                  <a:lnTo>
                    <a:pt x="92" y="123"/>
                  </a:lnTo>
                  <a:lnTo>
                    <a:pt x="90" y="124"/>
                  </a:lnTo>
                  <a:lnTo>
                    <a:pt x="88" y="123"/>
                  </a:lnTo>
                  <a:lnTo>
                    <a:pt x="85" y="123"/>
                  </a:lnTo>
                  <a:lnTo>
                    <a:pt x="84" y="123"/>
                  </a:lnTo>
                  <a:lnTo>
                    <a:pt x="83" y="123"/>
                  </a:lnTo>
                  <a:lnTo>
                    <a:pt x="83" y="121"/>
                  </a:lnTo>
                  <a:lnTo>
                    <a:pt x="83" y="120"/>
                  </a:lnTo>
                  <a:lnTo>
                    <a:pt x="81" y="120"/>
                  </a:lnTo>
                  <a:lnTo>
                    <a:pt x="80" y="120"/>
                  </a:lnTo>
                  <a:lnTo>
                    <a:pt x="79" y="120"/>
                  </a:lnTo>
                  <a:lnTo>
                    <a:pt x="79" y="119"/>
                  </a:lnTo>
                  <a:lnTo>
                    <a:pt x="77" y="119"/>
                  </a:lnTo>
                  <a:lnTo>
                    <a:pt x="76" y="119"/>
                  </a:lnTo>
                  <a:lnTo>
                    <a:pt x="73" y="119"/>
                  </a:lnTo>
                  <a:lnTo>
                    <a:pt x="72" y="120"/>
                  </a:lnTo>
                  <a:lnTo>
                    <a:pt x="71" y="119"/>
                  </a:lnTo>
                  <a:lnTo>
                    <a:pt x="68" y="119"/>
                  </a:lnTo>
                  <a:lnTo>
                    <a:pt x="66" y="117"/>
                  </a:lnTo>
                  <a:lnTo>
                    <a:pt x="65" y="117"/>
                  </a:lnTo>
                  <a:lnTo>
                    <a:pt x="64" y="119"/>
                  </a:lnTo>
                  <a:lnTo>
                    <a:pt x="62" y="119"/>
                  </a:lnTo>
                  <a:lnTo>
                    <a:pt x="62" y="117"/>
                  </a:lnTo>
                  <a:lnTo>
                    <a:pt x="64" y="116"/>
                  </a:lnTo>
                  <a:lnTo>
                    <a:pt x="62" y="116"/>
                  </a:lnTo>
                  <a:lnTo>
                    <a:pt x="61" y="116"/>
                  </a:lnTo>
                  <a:lnTo>
                    <a:pt x="60" y="116"/>
                  </a:lnTo>
                  <a:lnTo>
                    <a:pt x="58" y="116"/>
                  </a:lnTo>
                  <a:lnTo>
                    <a:pt x="58" y="114"/>
                  </a:lnTo>
                  <a:lnTo>
                    <a:pt x="60" y="114"/>
                  </a:lnTo>
                  <a:lnTo>
                    <a:pt x="61" y="114"/>
                  </a:lnTo>
                  <a:lnTo>
                    <a:pt x="62" y="114"/>
                  </a:lnTo>
                  <a:lnTo>
                    <a:pt x="64" y="114"/>
                  </a:lnTo>
                  <a:lnTo>
                    <a:pt x="64" y="113"/>
                  </a:lnTo>
                  <a:lnTo>
                    <a:pt x="62" y="112"/>
                  </a:lnTo>
                  <a:lnTo>
                    <a:pt x="62" y="110"/>
                  </a:lnTo>
                  <a:lnTo>
                    <a:pt x="64" y="110"/>
                  </a:lnTo>
                  <a:lnTo>
                    <a:pt x="64" y="109"/>
                  </a:lnTo>
                  <a:lnTo>
                    <a:pt x="61" y="109"/>
                  </a:lnTo>
                  <a:lnTo>
                    <a:pt x="61" y="110"/>
                  </a:lnTo>
                  <a:lnTo>
                    <a:pt x="60" y="110"/>
                  </a:lnTo>
                  <a:lnTo>
                    <a:pt x="58" y="110"/>
                  </a:lnTo>
                  <a:lnTo>
                    <a:pt x="58" y="109"/>
                  </a:lnTo>
                  <a:lnTo>
                    <a:pt x="60" y="109"/>
                  </a:lnTo>
                  <a:lnTo>
                    <a:pt x="58" y="109"/>
                  </a:lnTo>
                  <a:lnTo>
                    <a:pt x="58" y="108"/>
                  </a:lnTo>
                  <a:lnTo>
                    <a:pt x="60" y="108"/>
                  </a:lnTo>
                  <a:lnTo>
                    <a:pt x="60" y="106"/>
                  </a:lnTo>
                  <a:lnTo>
                    <a:pt x="58" y="105"/>
                  </a:lnTo>
                  <a:lnTo>
                    <a:pt x="57" y="105"/>
                  </a:lnTo>
                  <a:lnTo>
                    <a:pt x="57" y="104"/>
                  </a:lnTo>
                  <a:lnTo>
                    <a:pt x="58" y="102"/>
                  </a:lnTo>
                  <a:lnTo>
                    <a:pt x="60" y="101"/>
                  </a:lnTo>
                  <a:lnTo>
                    <a:pt x="58" y="101"/>
                  </a:lnTo>
                  <a:lnTo>
                    <a:pt x="57" y="101"/>
                  </a:lnTo>
                  <a:lnTo>
                    <a:pt x="56" y="101"/>
                  </a:lnTo>
                  <a:lnTo>
                    <a:pt x="57" y="100"/>
                  </a:lnTo>
                  <a:lnTo>
                    <a:pt x="57" y="98"/>
                  </a:lnTo>
                  <a:lnTo>
                    <a:pt x="56" y="98"/>
                  </a:lnTo>
                  <a:lnTo>
                    <a:pt x="54" y="98"/>
                  </a:lnTo>
                  <a:lnTo>
                    <a:pt x="53" y="98"/>
                  </a:lnTo>
                  <a:lnTo>
                    <a:pt x="52" y="98"/>
                  </a:lnTo>
                  <a:lnTo>
                    <a:pt x="50" y="97"/>
                  </a:lnTo>
                  <a:lnTo>
                    <a:pt x="49" y="97"/>
                  </a:lnTo>
                  <a:lnTo>
                    <a:pt x="47" y="97"/>
                  </a:lnTo>
                  <a:lnTo>
                    <a:pt x="47" y="95"/>
                  </a:lnTo>
                  <a:lnTo>
                    <a:pt x="46" y="95"/>
                  </a:lnTo>
                  <a:lnTo>
                    <a:pt x="47" y="94"/>
                  </a:lnTo>
                  <a:lnTo>
                    <a:pt x="46" y="94"/>
                  </a:lnTo>
                  <a:lnTo>
                    <a:pt x="46" y="95"/>
                  </a:lnTo>
                  <a:lnTo>
                    <a:pt x="45" y="95"/>
                  </a:lnTo>
                  <a:lnTo>
                    <a:pt x="45" y="97"/>
                  </a:lnTo>
                  <a:lnTo>
                    <a:pt x="43" y="97"/>
                  </a:lnTo>
                  <a:lnTo>
                    <a:pt x="42" y="97"/>
                  </a:lnTo>
                  <a:lnTo>
                    <a:pt x="41" y="97"/>
                  </a:lnTo>
                  <a:lnTo>
                    <a:pt x="41" y="95"/>
                  </a:lnTo>
                  <a:lnTo>
                    <a:pt x="41" y="94"/>
                  </a:lnTo>
                  <a:lnTo>
                    <a:pt x="42" y="94"/>
                  </a:lnTo>
                  <a:lnTo>
                    <a:pt x="42" y="93"/>
                  </a:lnTo>
                  <a:lnTo>
                    <a:pt x="42" y="91"/>
                  </a:lnTo>
                  <a:lnTo>
                    <a:pt x="41" y="91"/>
                  </a:lnTo>
                  <a:lnTo>
                    <a:pt x="41" y="90"/>
                  </a:lnTo>
                  <a:lnTo>
                    <a:pt x="39" y="90"/>
                  </a:lnTo>
                  <a:lnTo>
                    <a:pt x="39" y="91"/>
                  </a:lnTo>
                  <a:lnTo>
                    <a:pt x="38" y="91"/>
                  </a:lnTo>
                  <a:lnTo>
                    <a:pt x="37" y="90"/>
                  </a:lnTo>
                  <a:lnTo>
                    <a:pt x="35" y="90"/>
                  </a:lnTo>
                  <a:lnTo>
                    <a:pt x="35" y="91"/>
                  </a:lnTo>
                  <a:lnTo>
                    <a:pt x="34" y="91"/>
                  </a:lnTo>
                  <a:lnTo>
                    <a:pt x="33" y="91"/>
                  </a:lnTo>
                  <a:lnTo>
                    <a:pt x="31" y="90"/>
                  </a:lnTo>
                  <a:lnTo>
                    <a:pt x="33" y="90"/>
                  </a:lnTo>
                  <a:lnTo>
                    <a:pt x="33" y="89"/>
                  </a:lnTo>
                  <a:lnTo>
                    <a:pt x="33" y="87"/>
                  </a:lnTo>
                  <a:lnTo>
                    <a:pt x="33" y="86"/>
                  </a:lnTo>
                  <a:lnTo>
                    <a:pt x="31" y="85"/>
                  </a:lnTo>
                  <a:lnTo>
                    <a:pt x="31" y="83"/>
                  </a:lnTo>
                  <a:lnTo>
                    <a:pt x="30" y="82"/>
                  </a:lnTo>
                  <a:lnTo>
                    <a:pt x="28" y="81"/>
                  </a:lnTo>
                  <a:lnTo>
                    <a:pt x="28" y="79"/>
                  </a:lnTo>
                  <a:lnTo>
                    <a:pt x="27" y="78"/>
                  </a:lnTo>
                  <a:lnTo>
                    <a:pt x="27" y="76"/>
                  </a:lnTo>
                  <a:lnTo>
                    <a:pt x="27" y="75"/>
                  </a:lnTo>
                  <a:lnTo>
                    <a:pt x="26" y="75"/>
                  </a:lnTo>
                  <a:lnTo>
                    <a:pt x="27" y="74"/>
                  </a:lnTo>
                  <a:lnTo>
                    <a:pt x="28" y="74"/>
                  </a:lnTo>
                  <a:lnTo>
                    <a:pt x="27" y="72"/>
                  </a:lnTo>
                  <a:lnTo>
                    <a:pt x="26" y="72"/>
                  </a:lnTo>
                  <a:lnTo>
                    <a:pt x="26" y="71"/>
                  </a:lnTo>
                  <a:lnTo>
                    <a:pt x="26" y="70"/>
                  </a:lnTo>
                  <a:lnTo>
                    <a:pt x="26" y="68"/>
                  </a:lnTo>
                  <a:lnTo>
                    <a:pt x="26" y="67"/>
                  </a:lnTo>
                  <a:lnTo>
                    <a:pt x="24" y="66"/>
                  </a:lnTo>
                  <a:lnTo>
                    <a:pt x="24" y="64"/>
                  </a:lnTo>
                  <a:lnTo>
                    <a:pt x="26" y="63"/>
                  </a:lnTo>
                  <a:lnTo>
                    <a:pt x="24" y="62"/>
                  </a:lnTo>
                  <a:lnTo>
                    <a:pt x="23" y="62"/>
                  </a:lnTo>
                  <a:lnTo>
                    <a:pt x="24" y="60"/>
                  </a:lnTo>
                  <a:lnTo>
                    <a:pt x="23" y="60"/>
                  </a:lnTo>
                  <a:lnTo>
                    <a:pt x="23" y="59"/>
                  </a:lnTo>
                  <a:lnTo>
                    <a:pt x="22" y="57"/>
                  </a:lnTo>
                  <a:lnTo>
                    <a:pt x="22" y="56"/>
                  </a:lnTo>
                  <a:lnTo>
                    <a:pt x="20" y="56"/>
                  </a:lnTo>
                  <a:lnTo>
                    <a:pt x="19" y="56"/>
                  </a:lnTo>
                  <a:lnTo>
                    <a:pt x="19" y="55"/>
                  </a:lnTo>
                  <a:lnTo>
                    <a:pt x="18" y="55"/>
                  </a:lnTo>
                  <a:lnTo>
                    <a:pt x="18" y="53"/>
                  </a:lnTo>
                  <a:lnTo>
                    <a:pt x="18" y="52"/>
                  </a:lnTo>
                  <a:lnTo>
                    <a:pt x="18" y="51"/>
                  </a:lnTo>
                  <a:lnTo>
                    <a:pt x="18" y="49"/>
                  </a:lnTo>
                  <a:lnTo>
                    <a:pt x="18" y="48"/>
                  </a:lnTo>
                  <a:lnTo>
                    <a:pt x="19" y="47"/>
                  </a:lnTo>
                  <a:lnTo>
                    <a:pt x="20" y="47"/>
                  </a:lnTo>
                  <a:lnTo>
                    <a:pt x="22" y="47"/>
                  </a:lnTo>
                  <a:lnTo>
                    <a:pt x="22" y="45"/>
                  </a:lnTo>
                  <a:lnTo>
                    <a:pt x="23" y="45"/>
                  </a:lnTo>
                  <a:lnTo>
                    <a:pt x="24" y="45"/>
                  </a:lnTo>
                  <a:lnTo>
                    <a:pt x="23" y="44"/>
                  </a:lnTo>
                  <a:lnTo>
                    <a:pt x="24" y="44"/>
                  </a:lnTo>
                  <a:lnTo>
                    <a:pt x="26" y="44"/>
                  </a:lnTo>
                  <a:lnTo>
                    <a:pt x="26" y="43"/>
                  </a:lnTo>
                  <a:lnTo>
                    <a:pt x="24" y="43"/>
                  </a:lnTo>
                  <a:lnTo>
                    <a:pt x="26" y="41"/>
                  </a:lnTo>
                  <a:lnTo>
                    <a:pt x="24" y="41"/>
                  </a:lnTo>
                  <a:lnTo>
                    <a:pt x="24" y="40"/>
                  </a:lnTo>
                  <a:lnTo>
                    <a:pt x="24" y="38"/>
                  </a:lnTo>
                  <a:lnTo>
                    <a:pt x="23" y="38"/>
                  </a:lnTo>
                  <a:lnTo>
                    <a:pt x="22" y="38"/>
                  </a:lnTo>
                  <a:lnTo>
                    <a:pt x="22" y="37"/>
                  </a:lnTo>
                  <a:lnTo>
                    <a:pt x="20" y="37"/>
                  </a:lnTo>
                  <a:lnTo>
                    <a:pt x="20" y="36"/>
                  </a:lnTo>
                  <a:lnTo>
                    <a:pt x="20" y="34"/>
                  </a:lnTo>
                  <a:lnTo>
                    <a:pt x="19" y="36"/>
                  </a:lnTo>
                  <a:lnTo>
                    <a:pt x="19" y="34"/>
                  </a:lnTo>
                  <a:lnTo>
                    <a:pt x="20" y="33"/>
                  </a:lnTo>
                  <a:lnTo>
                    <a:pt x="19" y="33"/>
                  </a:lnTo>
                  <a:lnTo>
                    <a:pt x="18" y="33"/>
                  </a:lnTo>
                  <a:lnTo>
                    <a:pt x="16" y="33"/>
                  </a:lnTo>
                  <a:lnTo>
                    <a:pt x="16" y="32"/>
                  </a:lnTo>
                  <a:lnTo>
                    <a:pt x="18" y="32"/>
                  </a:lnTo>
                  <a:lnTo>
                    <a:pt x="18" y="30"/>
                  </a:lnTo>
                  <a:lnTo>
                    <a:pt x="16" y="30"/>
                  </a:lnTo>
                  <a:lnTo>
                    <a:pt x="16" y="29"/>
                  </a:lnTo>
                  <a:lnTo>
                    <a:pt x="15" y="29"/>
                  </a:lnTo>
                  <a:lnTo>
                    <a:pt x="14" y="29"/>
                  </a:lnTo>
                  <a:lnTo>
                    <a:pt x="12" y="29"/>
                  </a:lnTo>
                  <a:lnTo>
                    <a:pt x="12" y="28"/>
                  </a:lnTo>
                  <a:lnTo>
                    <a:pt x="12" y="26"/>
                  </a:lnTo>
                  <a:lnTo>
                    <a:pt x="11" y="25"/>
                  </a:lnTo>
                  <a:lnTo>
                    <a:pt x="9" y="25"/>
                  </a:lnTo>
                  <a:lnTo>
                    <a:pt x="9" y="26"/>
                  </a:lnTo>
                  <a:lnTo>
                    <a:pt x="9" y="25"/>
                  </a:lnTo>
                  <a:lnTo>
                    <a:pt x="8" y="25"/>
                  </a:lnTo>
                  <a:lnTo>
                    <a:pt x="8" y="24"/>
                  </a:lnTo>
                  <a:lnTo>
                    <a:pt x="7" y="24"/>
                  </a:lnTo>
                  <a:lnTo>
                    <a:pt x="8" y="22"/>
                  </a:lnTo>
                  <a:lnTo>
                    <a:pt x="7" y="22"/>
                  </a:lnTo>
                  <a:lnTo>
                    <a:pt x="5" y="21"/>
                  </a:lnTo>
                  <a:lnTo>
                    <a:pt x="4" y="21"/>
                  </a:lnTo>
                  <a:lnTo>
                    <a:pt x="3" y="21"/>
                  </a:lnTo>
                  <a:lnTo>
                    <a:pt x="3" y="19"/>
                  </a:lnTo>
                  <a:lnTo>
                    <a:pt x="1" y="19"/>
                  </a:lnTo>
                  <a:lnTo>
                    <a:pt x="1" y="18"/>
                  </a:lnTo>
                  <a:lnTo>
                    <a:pt x="3" y="18"/>
                  </a:lnTo>
                  <a:lnTo>
                    <a:pt x="4" y="17"/>
                  </a:lnTo>
                  <a:lnTo>
                    <a:pt x="5" y="17"/>
                  </a:lnTo>
                  <a:lnTo>
                    <a:pt x="7" y="15"/>
                  </a:lnTo>
                  <a:lnTo>
                    <a:pt x="8" y="15"/>
                  </a:lnTo>
                  <a:lnTo>
                    <a:pt x="11" y="17"/>
                  </a:lnTo>
                  <a:lnTo>
                    <a:pt x="12" y="17"/>
                  </a:lnTo>
                  <a:lnTo>
                    <a:pt x="15" y="17"/>
                  </a:lnTo>
                  <a:lnTo>
                    <a:pt x="18" y="18"/>
                  </a:lnTo>
                  <a:lnTo>
                    <a:pt x="19" y="18"/>
                  </a:lnTo>
                  <a:lnTo>
                    <a:pt x="22" y="18"/>
                  </a:lnTo>
                  <a:lnTo>
                    <a:pt x="23" y="18"/>
                  </a:lnTo>
                  <a:lnTo>
                    <a:pt x="24" y="18"/>
                  </a:lnTo>
                  <a:lnTo>
                    <a:pt x="26" y="18"/>
                  </a:lnTo>
                  <a:lnTo>
                    <a:pt x="26" y="17"/>
                  </a:lnTo>
                  <a:lnTo>
                    <a:pt x="27" y="17"/>
                  </a:lnTo>
                  <a:lnTo>
                    <a:pt x="27" y="15"/>
                  </a:lnTo>
                  <a:lnTo>
                    <a:pt x="28" y="15"/>
                  </a:lnTo>
                  <a:lnTo>
                    <a:pt x="30" y="15"/>
                  </a:lnTo>
                  <a:lnTo>
                    <a:pt x="30" y="14"/>
                  </a:lnTo>
                  <a:lnTo>
                    <a:pt x="30" y="13"/>
                  </a:lnTo>
                  <a:lnTo>
                    <a:pt x="31" y="13"/>
                  </a:lnTo>
                  <a:lnTo>
                    <a:pt x="33" y="11"/>
                  </a:lnTo>
                  <a:lnTo>
                    <a:pt x="34" y="11"/>
                  </a:lnTo>
                  <a:lnTo>
                    <a:pt x="35" y="11"/>
                  </a:lnTo>
                  <a:lnTo>
                    <a:pt x="37" y="11"/>
                  </a:lnTo>
                  <a:lnTo>
                    <a:pt x="38" y="11"/>
                  </a:lnTo>
                  <a:lnTo>
                    <a:pt x="38" y="10"/>
                  </a:lnTo>
                  <a:lnTo>
                    <a:pt x="39" y="10"/>
                  </a:lnTo>
                  <a:lnTo>
                    <a:pt x="41" y="9"/>
                  </a:lnTo>
                  <a:lnTo>
                    <a:pt x="41" y="7"/>
                  </a:lnTo>
                  <a:lnTo>
                    <a:pt x="42" y="6"/>
                  </a:lnTo>
                  <a:lnTo>
                    <a:pt x="42" y="5"/>
                  </a:lnTo>
                  <a:lnTo>
                    <a:pt x="43" y="3"/>
                  </a:lnTo>
                  <a:lnTo>
                    <a:pt x="45" y="2"/>
                  </a:lnTo>
                  <a:lnTo>
                    <a:pt x="46" y="2"/>
                  </a:lnTo>
                  <a:lnTo>
                    <a:pt x="47" y="2"/>
                  </a:lnTo>
                  <a:lnTo>
                    <a:pt x="47" y="0"/>
                  </a:lnTo>
                  <a:lnTo>
                    <a:pt x="49" y="2"/>
                  </a:lnTo>
                  <a:lnTo>
                    <a:pt x="50" y="0"/>
                  </a:lnTo>
                  <a:lnTo>
                    <a:pt x="52" y="0"/>
                  </a:lnTo>
                  <a:lnTo>
                    <a:pt x="53" y="2"/>
                  </a:lnTo>
                  <a:lnTo>
                    <a:pt x="54" y="2"/>
                  </a:lnTo>
                  <a:lnTo>
                    <a:pt x="54" y="3"/>
                  </a:lnTo>
                  <a:lnTo>
                    <a:pt x="56" y="3"/>
                  </a:lnTo>
                  <a:lnTo>
                    <a:pt x="57" y="3"/>
                  </a:lnTo>
                  <a:lnTo>
                    <a:pt x="58" y="5"/>
                  </a:lnTo>
                  <a:lnTo>
                    <a:pt x="60" y="5"/>
                  </a:lnTo>
                  <a:lnTo>
                    <a:pt x="61" y="3"/>
                  </a:lnTo>
                  <a:lnTo>
                    <a:pt x="62" y="3"/>
                  </a:lnTo>
                  <a:lnTo>
                    <a:pt x="64" y="3"/>
                  </a:lnTo>
                  <a:lnTo>
                    <a:pt x="64" y="5"/>
                  </a:lnTo>
                  <a:lnTo>
                    <a:pt x="65" y="5"/>
                  </a:lnTo>
                  <a:lnTo>
                    <a:pt x="68" y="6"/>
                  </a:lnTo>
                  <a:lnTo>
                    <a:pt x="69" y="7"/>
                  </a:lnTo>
                  <a:lnTo>
                    <a:pt x="71" y="9"/>
                  </a:lnTo>
                  <a:lnTo>
                    <a:pt x="71" y="10"/>
                  </a:lnTo>
                  <a:lnTo>
                    <a:pt x="72" y="11"/>
                  </a:lnTo>
                  <a:lnTo>
                    <a:pt x="73" y="13"/>
                  </a:lnTo>
                  <a:lnTo>
                    <a:pt x="75" y="11"/>
                  </a:lnTo>
                  <a:lnTo>
                    <a:pt x="75" y="10"/>
                  </a:lnTo>
                  <a:lnTo>
                    <a:pt x="75" y="9"/>
                  </a:lnTo>
                  <a:lnTo>
                    <a:pt x="76" y="7"/>
                  </a:lnTo>
                  <a:lnTo>
                    <a:pt x="77" y="7"/>
                  </a:lnTo>
                  <a:lnTo>
                    <a:pt x="79" y="7"/>
                  </a:lnTo>
                  <a:lnTo>
                    <a:pt x="80" y="7"/>
                  </a:lnTo>
                  <a:lnTo>
                    <a:pt x="81" y="9"/>
                  </a:lnTo>
                  <a:lnTo>
                    <a:pt x="83" y="7"/>
                  </a:lnTo>
                  <a:lnTo>
                    <a:pt x="84" y="7"/>
                  </a:lnTo>
                  <a:lnTo>
                    <a:pt x="85" y="7"/>
                  </a:lnTo>
                  <a:lnTo>
                    <a:pt x="87" y="7"/>
                  </a:lnTo>
                  <a:lnTo>
                    <a:pt x="88" y="7"/>
                  </a:lnTo>
                  <a:lnTo>
                    <a:pt x="90" y="7"/>
                  </a:lnTo>
                  <a:lnTo>
                    <a:pt x="91" y="9"/>
                  </a:lnTo>
                  <a:lnTo>
                    <a:pt x="91" y="7"/>
                  </a:lnTo>
                  <a:lnTo>
                    <a:pt x="92" y="7"/>
                  </a:lnTo>
                  <a:lnTo>
                    <a:pt x="94" y="9"/>
                  </a:lnTo>
                  <a:lnTo>
                    <a:pt x="95" y="9"/>
                  </a:lnTo>
                  <a:lnTo>
                    <a:pt x="95" y="7"/>
                  </a:lnTo>
                  <a:lnTo>
                    <a:pt x="96" y="7"/>
                  </a:lnTo>
                  <a:lnTo>
                    <a:pt x="96" y="6"/>
                  </a:lnTo>
                  <a:lnTo>
                    <a:pt x="98" y="5"/>
                  </a:lnTo>
                  <a:lnTo>
                    <a:pt x="98" y="3"/>
                  </a:lnTo>
                  <a:lnTo>
                    <a:pt x="99" y="3"/>
                  </a:lnTo>
                  <a:lnTo>
                    <a:pt x="100" y="3"/>
                  </a:lnTo>
                  <a:lnTo>
                    <a:pt x="100" y="5"/>
                  </a:lnTo>
                  <a:lnTo>
                    <a:pt x="102" y="6"/>
                  </a:lnTo>
                  <a:lnTo>
                    <a:pt x="103" y="6"/>
                  </a:lnTo>
                  <a:lnTo>
                    <a:pt x="103" y="5"/>
                  </a:lnTo>
                  <a:lnTo>
                    <a:pt x="103" y="3"/>
                  </a:lnTo>
                  <a:lnTo>
                    <a:pt x="104" y="3"/>
                  </a:lnTo>
                  <a:lnTo>
                    <a:pt x="104" y="5"/>
                  </a:lnTo>
                  <a:lnTo>
                    <a:pt x="104" y="6"/>
                  </a:lnTo>
                  <a:lnTo>
                    <a:pt x="106" y="6"/>
                  </a:lnTo>
                  <a:lnTo>
                    <a:pt x="107" y="7"/>
                  </a:lnTo>
                  <a:lnTo>
                    <a:pt x="109" y="7"/>
                  </a:lnTo>
                  <a:lnTo>
                    <a:pt x="110" y="6"/>
                  </a:lnTo>
                  <a:lnTo>
                    <a:pt x="111" y="6"/>
                  </a:lnTo>
                  <a:lnTo>
                    <a:pt x="113" y="7"/>
                  </a:lnTo>
                  <a:lnTo>
                    <a:pt x="113" y="6"/>
                  </a:lnTo>
                  <a:lnTo>
                    <a:pt x="114" y="7"/>
                  </a:lnTo>
                  <a:lnTo>
                    <a:pt x="115" y="9"/>
                  </a:lnTo>
                  <a:lnTo>
                    <a:pt x="115" y="7"/>
                  </a:lnTo>
                  <a:lnTo>
                    <a:pt x="117" y="7"/>
                  </a:lnTo>
                  <a:lnTo>
                    <a:pt x="117" y="9"/>
                  </a:lnTo>
                  <a:lnTo>
                    <a:pt x="118" y="7"/>
                  </a:lnTo>
                  <a:lnTo>
                    <a:pt x="119" y="7"/>
                  </a:lnTo>
                  <a:lnTo>
                    <a:pt x="119" y="9"/>
                  </a:lnTo>
                  <a:lnTo>
                    <a:pt x="121" y="9"/>
                  </a:lnTo>
                  <a:lnTo>
                    <a:pt x="121" y="10"/>
                  </a:lnTo>
                  <a:lnTo>
                    <a:pt x="122" y="9"/>
                  </a:lnTo>
                  <a:lnTo>
                    <a:pt x="121" y="7"/>
                  </a:lnTo>
                  <a:lnTo>
                    <a:pt x="122" y="6"/>
                  </a:lnTo>
                  <a:lnTo>
                    <a:pt x="123" y="5"/>
                  </a:lnTo>
                  <a:lnTo>
                    <a:pt x="125" y="6"/>
                  </a:lnTo>
                  <a:lnTo>
                    <a:pt x="126" y="6"/>
                  </a:lnTo>
                  <a:lnTo>
                    <a:pt x="128" y="6"/>
                  </a:lnTo>
                  <a:lnTo>
                    <a:pt x="129" y="6"/>
                  </a:lnTo>
                  <a:lnTo>
                    <a:pt x="129" y="7"/>
                  </a:lnTo>
                  <a:lnTo>
                    <a:pt x="130" y="7"/>
                  </a:lnTo>
                  <a:lnTo>
                    <a:pt x="130" y="6"/>
                  </a:lnTo>
                  <a:lnTo>
                    <a:pt x="132" y="6"/>
                  </a:lnTo>
                  <a:lnTo>
                    <a:pt x="132" y="7"/>
                  </a:lnTo>
                  <a:lnTo>
                    <a:pt x="133" y="7"/>
                  </a:lnTo>
                  <a:lnTo>
                    <a:pt x="134" y="7"/>
                  </a:lnTo>
                  <a:lnTo>
                    <a:pt x="134" y="9"/>
                  </a:lnTo>
                  <a:lnTo>
                    <a:pt x="133" y="10"/>
                  </a:lnTo>
                  <a:lnTo>
                    <a:pt x="133" y="11"/>
                  </a:lnTo>
                  <a:lnTo>
                    <a:pt x="134" y="11"/>
                  </a:lnTo>
                  <a:lnTo>
                    <a:pt x="134" y="10"/>
                  </a:lnTo>
                  <a:lnTo>
                    <a:pt x="136" y="10"/>
                  </a:lnTo>
                  <a:lnTo>
                    <a:pt x="136" y="11"/>
                  </a:lnTo>
                  <a:lnTo>
                    <a:pt x="137" y="11"/>
                  </a:lnTo>
                  <a:lnTo>
                    <a:pt x="138" y="11"/>
                  </a:lnTo>
                  <a:lnTo>
                    <a:pt x="140" y="10"/>
                  </a:lnTo>
                  <a:lnTo>
                    <a:pt x="140" y="11"/>
                  </a:lnTo>
                  <a:lnTo>
                    <a:pt x="141" y="11"/>
                  </a:lnTo>
                  <a:lnTo>
                    <a:pt x="141" y="13"/>
                  </a:lnTo>
                  <a:lnTo>
                    <a:pt x="142" y="13"/>
                  </a:lnTo>
                  <a:lnTo>
                    <a:pt x="144" y="13"/>
                  </a:lnTo>
                  <a:lnTo>
                    <a:pt x="145" y="14"/>
                  </a:lnTo>
                  <a:lnTo>
                    <a:pt x="147" y="14"/>
                  </a:lnTo>
                  <a:lnTo>
                    <a:pt x="145" y="15"/>
                  </a:lnTo>
                  <a:lnTo>
                    <a:pt x="147" y="17"/>
                  </a:lnTo>
                  <a:lnTo>
                    <a:pt x="147" y="15"/>
                  </a:lnTo>
                  <a:lnTo>
                    <a:pt x="148" y="17"/>
                  </a:lnTo>
                  <a:lnTo>
                    <a:pt x="147" y="17"/>
                  </a:lnTo>
                  <a:lnTo>
                    <a:pt x="145" y="18"/>
                  </a:lnTo>
                  <a:lnTo>
                    <a:pt x="144" y="18"/>
                  </a:lnTo>
                  <a:lnTo>
                    <a:pt x="144" y="19"/>
                  </a:lnTo>
                  <a:lnTo>
                    <a:pt x="145" y="19"/>
                  </a:lnTo>
                  <a:lnTo>
                    <a:pt x="145" y="21"/>
                  </a:lnTo>
                  <a:lnTo>
                    <a:pt x="145" y="19"/>
                  </a:lnTo>
                  <a:lnTo>
                    <a:pt x="147" y="18"/>
                  </a:lnTo>
                  <a:lnTo>
                    <a:pt x="148" y="18"/>
                  </a:lnTo>
                  <a:lnTo>
                    <a:pt x="148" y="19"/>
                  </a:lnTo>
                  <a:lnTo>
                    <a:pt x="149" y="21"/>
                  </a:lnTo>
                  <a:lnTo>
                    <a:pt x="151" y="19"/>
                  </a:lnTo>
                  <a:lnTo>
                    <a:pt x="151" y="21"/>
                  </a:lnTo>
                  <a:lnTo>
                    <a:pt x="151" y="22"/>
                  </a:lnTo>
                  <a:lnTo>
                    <a:pt x="152" y="22"/>
                  </a:lnTo>
                  <a:lnTo>
                    <a:pt x="153" y="24"/>
                  </a:lnTo>
                  <a:lnTo>
                    <a:pt x="153" y="25"/>
                  </a:lnTo>
                  <a:lnTo>
                    <a:pt x="155" y="26"/>
                  </a:lnTo>
                  <a:lnTo>
                    <a:pt x="153" y="26"/>
                  </a:lnTo>
                  <a:lnTo>
                    <a:pt x="155" y="28"/>
                  </a:lnTo>
                  <a:lnTo>
                    <a:pt x="156" y="29"/>
                  </a:lnTo>
                  <a:lnTo>
                    <a:pt x="157" y="29"/>
                  </a:lnTo>
                  <a:lnTo>
                    <a:pt x="159" y="28"/>
                  </a:lnTo>
                  <a:lnTo>
                    <a:pt x="159" y="29"/>
                  </a:lnTo>
                  <a:lnTo>
                    <a:pt x="157" y="29"/>
                  </a:lnTo>
                  <a:lnTo>
                    <a:pt x="157" y="30"/>
                  </a:lnTo>
                  <a:lnTo>
                    <a:pt x="159" y="30"/>
                  </a:lnTo>
                  <a:lnTo>
                    <a:pt x="160" y="30"/>
                  </a:lnTo>
                  <a:lnTo>
                    <a:pt x="160" y="32"/>
                  </a:lnTo>
                  <a:lnTo>
                    <a:pt x="161" y="32"/>
                  </a:lnTo>
                  <a:lnTo>
                    <a:pt x="163" y="30"/>
                  </a:lnTo>
                  <a:lnTo>
                    <a:pt x="164" y="30"/>
                  </a:lnTo>
                  <a:lnTo>
                    <a:pt x="166" y="32"/>
                  </a:lnTo>
                  <a:lnTo>
                    <a:pt x="167" y="32"/>
                  </a:lnTo>
                  <a:lnTo>
                    <a:pt x="167" y="33"/>
                  </a:lnTo>
                  <a:lnTo>
                    <a:pt x="168" y="32"/>
                  </a:lnTo>
                  <a:lnTo>
                    <a:pt x="170" y="32"/>
                  </a:lnTo>
                  <a:lnTo>
                    <a:pt x="171" y="32"/>
                  </a:lnTo>
                  <a:lnTo>
                    <a:pt x="171" y="30"/>
                  </a:lnTo>
                  <a:lnTo>
                    <a:pt x="171" y="29"/>
                  </a:lnTo>
                  <a:lnTo>
                    <a:pt x="172" y="29"/>
                  </a:lnTo>
                  <a:lnTo>
                    <a:pt x="172" y="30"/>
                  </a:lnTo>
                  <a:lnTo>
                    <a:pt x="174" y="30"/>
                  </a:lnTo>
                  <a:lnTo>
                    <a:pt x="172" y="30"/>
                  </a:lnTo>
                  <a:lnTo>
                    <a:pt x="174" y="30"/>
                  </a:lnTo>
                  <a:lnTo>
                    <a:pt x="175" y="30"/>
                  </a:lnTo>
                  <a:lnTo>
                    <a:pt x="175" y="32"/>
                  </a:lnTo>
                  <a:lnTo>
                    <a:pt x="175" y="33"/>
                  </a:lnTo>
                  <a:lnTo>
                    <a:pt x="175" y="34"/>
                  </a:lnTo>
                  <a:lnTo>
                    <a:pt x="176" y="34"/>
                  </a:lnTo>
                  <a:lnTo>
                    <a:pt x="176" y="33"/>
                  </a:lnTo>
                  <a:lnTo>
                    <a:pt x="176" y="32"/>
                  </a:lnTo>
                  <a:lnTo>
                    <a:pt x="178" y="32"/>
                  </a:lnTo>
                  <a:lnTo>
                    <a:pt x="178" y="30"/>
                  </a:lnTo>
                  <a:lnTo>
                    <a:pt x="179" y="30"/>
                  </a:lnTo>
                  <a:lnTo>
                    <a:pt x="179" y="32"/>
                  </a:lnTo>
                  <a:lnTo>
                    <a:pt x="179" y="30"/>
                  </a:lnTo>
                  <a:lnTo>
                    <a:pt x="180" y="30"/>
                  </a:lnTo>
                  <a:lnTo>
                    <a:pt x="180" y="32"/>
                  </a:lnTo>
                  <a:lnTo>
                    <a:pt x="179" y="33"/>
                  </a:lnTo>
                  <a:lnTo>
                    <a:pt x="180" y="33"/>
                  </a:lnTo>
                  <a:lnTo>
                    <a:pt x="182" y="33"/>
                  </a:lnTo>
                  <a:lnTo>
                    <a:pt x="180" y="34"/>
                  </a:lnTo>
                  <a:lnTo>
                    <a:pt x="182" y="34"/>
                  </a:lnTo>
                  <a:lnTo>
                    <a:pt x="182" y="36"/>
                  </a:lnTo>
                  <a:lnTo>
                    <a:pt x="183" y="36"/>
                  </a:lnTo>
                  <a:lnTo>
                    <a:pt x="183" y="34"/>
                  </a:lnTo>
                  <a:lnTo>
                    <a:pt x="183" y="33"/>
                  </a:lnTo>
                  <a:lnTo>
                    <a:pt x="185" y="33"/>
                  </a:lnTo>
                  <a:lnTo>
                    <a:pt x="185" y="34"/>
                  </a:lnTo>
                  <a:lnTo>
                    <a:pt x="186" y="34"/>
                  </a:lnTo>
                  <a:lnTo>
                    <a:pt x="187" y="34"/>
                  </a:lnTo>
                  <a:lnTo>
                    <a:pt x="186" y="34"/>
                  </a:lnTo>
                  <a:lnTo>
                    <a:pt x="186" y="36"/>
                  </a:lnTo>
                  <a:lnTo>
                    <a:pt x="187" y="36"/>
                  </a:lnTo>
                  <a:lnTo>
                    <a:pt x="187" y="34"/>
                  </a:lnTo>
                  <a:lnTo>
                    <a:pt x="187" y="36"/>
                  </a:lnTo>
                  <a:lnTo>
                    <a:pt x="189" y="37"/>
                  </a:lnTo>
                  <a:lnTo>
                    <a:pt x="190" y="38"/>
                  </a:lnTo>
                  <a:lnTo>
                    <a:pt x="190" y="40"/>
                  </a:lnTo>
                  <a:lnTo>
                    <a:pt x="191" y="40"/>
                  </a:lnTo>
                  <a:lnTo>
                    <a:pt x="193" y="40"/>
                  </a:lnTo>
                  <a:lnTo>
                    <a:pt x="193" y="41"/>
                  </a:lnTo>
                  <a:lnTo>
                    <a:pt x="193" y="43"/>
                  </a:lnTo>
                  <a:lnTo>
                    <a:pt x="191" y="43"/>
                  </a:lnTo>
                  <a:lnTo>
                    <a:pt x="191" y="44"/>
                  </a:lnTo>
                  <a:lnTo>
                    <a:pt x="191" y="45"/>
                  </a:lnTo>
                  <a:lnTo>
                    <a:pt x="193" y="45"/>
                  </a:lnTo>
                  <a:lnTo>
                    <a:pt x="194" y="45"/>
                  </a:lnTo>
                  <a:lnTo>
                    <a:pt x="194" y="47"/>
                  </a:lnTo>
                  <a:lnTo>
                    <a:pt x="194" y="48"/>
                  </a:lnTo>
                  <a:lnTo>
                    <a:pt x="195" y="48"/>
                  </a:lnTo>
                  <a:lnTo>
                    <a:pt x="195" y="49"/>
                  </a:lnTo>
                  <a:lnTo>
                    <a:pt x="194" y="49"/>
                  </a:lnTo>
                  <a:lnTo>
                    <a:pt x="194" y="51"/>
                  </a:lnTo>
                  <a:lnTo>
                    <a:pt x="194" y="52"/>
                  </a:lnTo>
                  <a:lnTo>
                    <a:pt x="195" y="52"/>
                  </a:lnTo>
                  <a:lnTo>
                    <a:pt x="197" y="52"/>
                  </a:lnTo>
                  <a:lnTo>
                    <a:pt x="198" y="52"/>
                  </a:lnTo>
                  <a:lnTo>
                    <a:pt x="199" y="51"/>
                  </a:lnTo>
                  <a:lnTo>
                    <a:pt x="199" y="52"/>
                  </a:lnTo>
                  <a:lnTo>
                    <a:pt x="201" y="52"/>
                  </a:lnTo>
                  <a:lnTo>
                    <a:pt x="202" y="52"/>
                  </a:lnTo>
                  <a:lnTo>
                    <a:pt x="204" y="51"/>
                  </a:lnTo>
                  <a:lnTo>
                    <a:pt x="204" y="52"/>
                  </a:lnTo>
                  <a:lnTo>
                    <a:pt x="205" y="52"/>
                  </a:lnTo>
                  <a:lnTo>
                    <a:pt x="206" y="52"/>
                  </a:lnTo>
                  <a:lnTo>
                    <a:pt x="206" y="53"/>
                  </a:lnTo>
                  <a:lnTo>
                    <a:pt x="208" y="53"/>
                  </a:lnTo>
                  <a:lnTo>
                    <a:pt x="208" y="52"/>
                  </a:lnTo>
                  <a:lnTo>
                    <a:pt x="206" y="52"/>
                  </a:lnTo>
                  <a:lnTo>
                    <a:pt x="208" y="52"/>
                  </a:lnTo>
                  <a:lnTo>
                    <a:pt x="208" y="51"/>
                  </a:lnTo>
                  <a:lnTo>
                    <a:pt x="209" y="51"/>
                  </a:lnTo>
                  <a:lnTo>
                    <a:pt x="209" y="52"/>
                  </a:lnTo>
                  <a:lnTo>
                    <a:pt x="210" y="52"/>
                  </a:lnTo>
                  <a:lnTo>
                    <a:pt x="212" y="52"/>
                  </a:lnTo>
                  <a:lnTo>
                    <a:pt x="213" y="53"/>
                  </a:lnTo>
                  <a:lnTo>
                    <a:pt x="212" y="53"/>
                  </a:lnTo>
                  <a:lnTo>
                    <a:pt x="212" y="55"/>
                  </a:lnTo>
                  <a:lnTo>
                    <a:pt x="213" y="55"/>
                  </a:lnTo>
                  <a:lnTo>
                    <a:pt x="213" y="53"/>
                  </a:lnTo>
                  <a:lnTo>
                    <a:pt x="214" y="53"/>
                  </a:lnTo>
                  <a:lnTo>
                    <a:pt x="214" y="52"/>
                  </a:lnTo>
                  <a:lnTo>
                    <a:pt x="213" y="51"/>
                  </a:lnTo>
                  <a:lnTo>
                    <a:pt x="214" y="51"/>
                  </a:lnTo>
                  <a:lnTo>
                    <a:pt x="214" y="49"/>
                  </a:lnTo>
                  <a:lnTo>
                    <a:pt x="214" y="51"/>
                  </a:lnTo>
                  <a:lnTo>
                    <a:pt x="216" y="51"/>
                  </a:lnTo>
                  <a:lnTo>
                    <a:pt x="217" y="51"/>
                  </a:lnTo>
                  <a:lnTo>
                    <a:pt x="217" y="49"/>
                  </a:lnTo>
                  <a:lnTo>
                    <a:pt x="218" y="51"/>
                  </a:lnTo>
                  <a:lnTo>
                    <a:pt x="218" y="52"/>
                  </a:lnTo>
                  <a:lnTo>
                    <a:pt x="217" y="52"/>
                  </a:lnTo>
                  <a:lnTo>
                    <a:pt x="218" y="52"/>
                  </a:lnTo>
                  <a:lnTo>
                    <a:pt x="218" y="53"/>
                  </a:lnTo>
                  <a:lnTo>
                    <a:pt x="218" y="52"/>
                  </a:lnTo>
                  <a:lnTo>
                    <a:pt x="220" y="52"/>
                  </a:lnTo>
                  <a:lnTo>
                    <a:pt x="220" y="53"/>
                  </a:lnTo>
                  <a:lnTo>
                    <a:pt x="220" y="55"/>
                  </a:lnTo>
                  <a:lnTo>
                    <a:pt x="220" y="56"/>
                  </a:lnTo>
                  <a:lnTo>
                    <a:pt x="221" y="56"/>
                  </a:lnTo>
                  <a:lnTo>
                    <a:pt x="221" y="55"/>
                  </a:lnTo>
                  <a:lnTo>
                    <a:pt x="221" y="56"/>
                  </a:lnTo>
                  <a:lnTo>
                    <a:pt x="221" y="57"/>
                  </a:lnTo>
                  <a:lnTo>
                    <a:pt x="221" y="59"/>
                  </a:lnTo>
                  <a:lnTo>
                    <a:pt x="220" y="59"/>
                  </a:lnTo>
                  <a:lnTo>
                    <a:pt x="221" y="59"/>
                  </a:lnTo>
                  <a:lnTo>
                    <a:pt x="221" y="60"/>
                  </a:lnTo>
                  <a:lnTo>
                    <a:pt x="221" y="59"/>
                  </a:lnTo>
                  <a:lnTo>
                    <a:pt x="222" y="59"/>
                  </a:lnTo>
                  <a:lnTo>
                    <a:pt x="222" y="60"/>
                  </a:lnTo>
                  <a:lnTo>
                    <a:pt x="224" y="59"/>
                  </a:lnTo>
                  <a:lnTo>
                    <a:pt x="224" y="60"/>
                  </a:lnTo>
                  <a:lnTo>
                    <a:pt x="224" y="62"/>
                  </a:lnTo>
                  <a:lnTo>
                    <a:pt x="225" y="62"/>
                  </a:lnTo>
                  <a:lnTo>
                    <a:pt x="227" y="63"/>
                  </a:lnTo>
                  <a:lnTo>
                    <a:pt x="228" y="62"/>
                  </a:lnTo>
                  <a:lnTo>
                    <a:pt x="229" y="62"/>
                  </a:lnTo>
                  <a:lnTo>
                    <a:pt x="231" y="62"/>
                  </a:lnTo>
                  <a:lnTo>
                    <a:pt x="231" y="60"/>
                  </a:lnTo>
                  <a:lnTo>
                    <a:pt x="232" y="60"/>
                  </a:lnTo>
                  <a:lnTo>
                    <a:pt x="233" y="62"/>
                  </a:lnTo>
                  <a:lnTo>
                    <a:pt x="235" y="62"/>
                  </a:lnTo>
                  <a:lnTo>
                    <a:pt x="236" y="63"/>
                  </a:lnTo>
                  <a:lnTo>
                    <a:pt x="237" y="63"/>
                  </a:lnTo>
                  <a:lnTo>
                    <a:pt x="237" y="64"/>
                  </a:lnTo>
                  <a:lnTo>
                    <a:pt x="239" y="64"/>
                  </a:lnTo>
                  <a:lnTo>
                    <a:pt x="240" y="64"/>
                  </a:lnTo>
                  <a:lnTo>
                    <a:pt x="240" y="63"/>
                  </a:lnTo>
                  <a:lnTo>
                    <a:pt x="240" y="62"/>
                  </a:lnTo>
                  <a:lnTo>
                    <a:pt x="241" y="62"/>
                  </a:lnTo>
                  <a:lnTo>
                    <a:pt x="241" y="60"/>
                  </a:lnTo>
                  <a:lnTo>
                    <a:pt x="243" y="60"/>
                  </a:lnTo>
                  <a:lnTo>
                    <a:pt x="243" y="59"/>
                  </a:lnTo>
                  <a:lnTo>
                    <a:pt x="243" y="57"/>
                  </a:lnTo>
                  <a:lnTo>
                    <a:pt x="244" y="57"/>
                  </a:lnTo>
                  <a:lnTo>
                    <a:pt x="246" y="57"/>
                  </a:lnTo>
                  <a:lnTo>
                    <a:pt x="247" y="57"/>
                  </a:lnTo>
                  <a:lnTo>
                    <a:pt x="248" y="57"/>
                  </a:lnTo>
                  <a:lnTo>
                    <a:pt x="248" y="59"/>
                  </a:lnTo>
                  <a:lnTo>
                    <a:pt x="250" y="59"/>
                  </a:lnTo>
                  <a:lnTo>
                    <a:pt x="250" y="57"/>
                  </a:lnTo>
                  <a:lnTo>
                    <a:pt x="251" y="57"/>
                  </a:lnTo>
                  <a:lnTo>
                    <a:pt x="252" y="59"/>
                  </a:lnTo>
                  <a:lnTo>
                    <a:pt x="254" y="59"/>
                  </a:lnTo>
                  <a:lnTo>
                    <a:pt x="255" y="59"/>
                  </a:lnTo>
                  <a:lnTo>
                    <a:pt x="255" y="60"/>
                  </a:lnTo>
                  <a:lnTo>
                    <a:pt x="256" y="60"/>
                  </a:lnTo>
                  <a:lnTo>
                    <a:pt x="258" y="60"/>
                  </a:lnTo>
                  <a:lnTo>
                    <a:pt x="259" y="60"/>
                  </a:lnTo>
                  <a:lnTo>
                    <a:pt x="260" y="60"/>
                  </a:lnTo>
                  <a:lnTo>
                    <a:pt x="262" y="59"/>
                  </a:lnTo>
                  <a:lnTo>
                    <a:pt x="263" y="59"/>
                  </a:lnTo>
                  <a:lnTo>
                    <a:pt x="265" y="57"/>
                  </a:lnTo>
                  <a:lnTo>
                    <a:pt x="266" y="56"/>
                  </a:lnTo>
                  <a:lnTo>
                    <a:pt x="267" y="56"/>
                  </a:lnTo>
                  <a:lnTo>
                    <a:pt x="269" y="57"/>
                  </a:lnTo>
                  <a:lnTo>
                    <a:pt x="270" y="57"/>
                  </a:lnTo>
                  <a:lnTo>
                    <a:pt x="271" y="57"/>
                  </a:lnTo>
                  <a:lnTo>
                    <a:pt x="273" y="57"/>
                  </a:lnTo>
                  <a:lnTo>
                    <a:pt x="273" y="59"/>
                  </a:lnTo>
                  <a:lnTo>
                    <a:pt x="273" y="60"/>
                  </a:lnTo>
                  <a:lnTo>
                    <a:pt x="273" y="59"/>
                  </a:lnTo>
                  <a:lnTo>
                    <a:pt x="271" y="59"/>
                  </a:lnTo>
                  <a:lnTo>
                    <a:pt x="270" y="60"/>
                  </a:lnTo>
                  <a:lnTo>
                    <a:pt x="271" y="60"/>
                  </a:lnTo>
                  <a:lnTo>
                    <a:pt x="270" y="60"/>
                  </a:lnTo>
                  <a:lnTo>
                    <a:pt x="270" y="62"/>
                  </a:lnTo>
                  <a:lnTo>
                    <a:pt x="271" y="62"/>
                  </a:lnTo>
                  <a:lnTo>
                    <a:pt x="271" y="63"/>
                  </a:lnTo>
                  <a:lnTo>
                    <a:pt x="273" y="63"/>
                  </a:lnTo>
                  <a:lnTo>
                    <a:pt x="274" y="63"/>
                  </a:lnTo>
                  <a:lnTo>
                    <a:pt x="274" y="62"/>
                  </a:lnTo>
                  <a:lnTo>
                    <a:pt x="275" y="62"/>
                  </a:lnTo>
                  <a:lnTo>
                    <a:pt x="277" y="62"/>
                  </a:lnTo>
                  <a:lnTo>
                    <a:pt x="277" y="60"/>
                  </a:lnTo>
                  <a:lnTo>
                    <a:pt x="277" y="59"/>
                  </a:lnTo>
                  <a:lnTo>
                    <a:pt x="278" y="59"/>
                  </a:lnTo>
                  <a:lnTo>
                    <a:pt x="279" y="59"/>
                  </a:lnTo>
                  <a:lnTo>
                    <a:pt x="279" y="57"/>
                  </a:lnTo>
                  <a:lnTo>
                    <a:pt x="279" y="56"/>
                  </a:lnTo>
                  <a:lnTo>
                    <a:pt x="281" y="56"/>
                  </a:lnTo>
                  <a:lnTo>
                    <a:pt x="282" y="56"/>
                  </a:lnTo>
                  <a:lnTo>
                    <a:pt x="284" y="56"/>
                  </a:lnTo>
                  <a:lnTo>
                    <a:pt x="284" y="55"/>
                  </a:lnTo>
                  <a:lnTo>
                    <a:pt x="285" y="55"/>
                  </a:lnTo>
                  <a:lnTo>
                    <a:pt x="284" y="55"/>
                  </a:lnTo>
                  <a:lnTo>
                    <a:pt x="284" y="53"/>
                  </a:lnTo>
                  <a:lnTo>
                    <a:pt x="285" y="53"/>
                  </a:lnTo>
                  <a:lnTo>
                    <a:pt x="285" y="52"/>
                  </a:lnTo>
                  <a:lnTo>
                    <a:pt x="285" y="51"/>
                  </a:lnTo>
                  <a:lnTo>
                    <a:pt x="286" y="51"/>
                  </a:lnTo>
                  <a:lnTo>
                    <a:pt x="288" y="51"/>
                  </a:lnTo>
                  <a:lnTo>
                    <a:pt x="289" y="51"/>
                  </a:lnTo>
                  <a:lnTo>
                    <a:pt x="288" y="49"/>
                  </a:lnTo>
                  <a:lnTo>
                    <a:pt x="289" y="49"/>
                  </a:lnTo>
                  <a:lnTo>
                    <a:pt x="289" y="51"/>
                  </a:lnTo>
                  <a:lnTo>
                    <a:pt x="289" y="52"/>
                  </a:lnTo>
                  <a:lnTo>
                    <a:pt x="290" y="52"/>
                  </a:lnTo>
                  <a:lnTo>
                    <a:pt x="292" y="52"/>
                  </a:lnTo>
                  <a:lnTo>
                    <a:pt x="293" y="52"/>
                  </a:lnTo>
                  <a:lnTo>
                    <a:pt x="294" y="52"/>
                  </a:lnTo>
                  <a:lnTo>
                    <a:pt x="296" y="52"/>
                  </a:lnTo>
                  <a:lnTo>
                    <a:pt x="297" y="52"/>
                  </a:lnTo>
                  <a:lnTo>
                    <a:pt x="298" y="52"/>
                  </a:lnTo>
                  <a:lnTo>
                    <a:pt x="298" y="51"/>
                  </a:lnTo>
                  <a:lnTo>
                    <a:pt x="300" y="49"/>
                  </a:lnTo>
                  <a:lnTo>
                    <a:pt x="301" y="49"/>
                  </a:lnTo>
                  <a:lnTo>
                    <a:pt x="301" y="48"/>
                  </a:lnTo>
                  <a:lnTo>
                    <a:pt x="303" y="48"/>
                  </a:lnTo>
                  <a:lnTo>
                    <a:pt x="303" y="47"/>
                  </a:lnTo>
                  <a:lnTo>
                    <a:pt x="303" y="45"/>
                  </a:lnTo>
                  <a:lnTo>
                    <a:pt x="303" y="44"/>
                  </a:lnTo>
                  <a:lnTo>
                    <a:pt x="304" y="43"/>
                  </a:lnTo>
                  <a:lnTo>
                    <a:pt x="305" y="43"/>
                  </a:lnTo>
                  <a:lnTo>
                    <a:pt x="307" y="41"/>
                  </a:lnTo>
                  <a:lnTo>
                    <a:pt x="308" y="40"/>
                  </a:lnTo>
                  <a:lnTo>
                    <a:pt x="309" y="41"/>
                  </a:lnTo>
                  <a:lnTo>
                    <a:pt x="311" y="40"/>
                  </a:lnTo>
                  <a:lnTo>
                    <a:pt x="312" y="40"/>
                  </a:lnTo>
                  <a:lnTo>
                    <a:pt x="313" y="40"/>
                  </a:lnTo>
                  <a:lnTo>
                    <a:pt x="315" y="41"/>
                  </a:lnTo>
                  <a:lnTo>
                    <a:pt x="316" y="43"/>
                  </a:lnTo>
                  <a:lnTo>
                    <a:pt x="317" y="43"/>
                  </a:lnTo>
                  <a:lnTo>
                    <a:pt x="319" y="44"/>
                  </a:lnTo>
                  <a:lnTo>
                    <a:pt x="320" y="44"/>
                  </a:lnTo>
                  <a:lnTo>
                    <a:pt x="322" y="43"/>
                  </a:lnTo>
                  <a:lnTo>
                    <a:pt x="323" y="41"/>
                  </a:lnTo>
                  <a:lnTo>
                    <a:pt x="323" y="40"/>
                  </a:lnTo>
                  <a:lnTo>
                    <a:pt x="323" y="38"/>
                  </a:lnTo>
                  <a:lnTo>
                    <a:pt x="324" y="38"/>
                  </a:lnTo>
                  <a:lnTo>
                    <a:pt x="324" y="37"/>
                  </a:lnTo>
                  <a:lnTo>
                    <a:pt x="326" y="37"/>
                  </a:lnTo>
                  <a:lnTo>
                    <a:pt x="327" y="37"/>
                  </a:lnTo>
                  <a:lnTo>
                    <a:pt x="327" y="36"/>
                  </a:lnTo>
                  <a:lnTo>
                    <a:pt x="328" y="34"/>
                  </a:lnTo>
                  <a:lnTo>
                    <a:pt x="330" y="34"/>
                  </a:lnTo>
                  <a:lnTo>
                    <a:pt x="331" y="36"/>
                  </a:lnTo>
                  <a:lnTo>
                    <a:pt x="332" y="36"/>
                  </a:lnTo>
                  <a:lnTo>
                    <a:pt x="334" y="36"/>
                  </a:lnTo>
                  <a:lnTo>
                    <a:pt x="334" y="37"/>
                  </a:lnTo>
                  <a:lnTo>
                    <a:pt x="334" y="38"/>
                  </a:lnTo>
                  <a:lnTo>
                    <a:pt x="335" y="37"/>
                  </a:lnTo>
                  <a:lnTo>
                    <a:pt x="336" y="37"/>
                  </a:lnTo>
                  <a:lnTo>
                    <a:pt x="338" y="36"/>
                  </a:lnTo>
                  <a:lnTo>
                    <a:pt x="339" y="37"/>
                  </a:lnTo>
                  <a:lnTo>
                    <a:pt x="341" y="38"/>
                  </a:lnTo>
                  <a:lnTo>
                    <a:pt x="342" y="38"/>
                  </a:lnTo>
                  <a:lnTo>
                    <a:pt x="343" y="38"/>
                  </a:lnTo>
                  <a:lnTo>
                    <a:pt x="345" y="38"/>
                  </a:lnTo>
                  <a:lnTo>
                    <a:pt x="346" y="40"/>
                  </a:lnTo>
                  <a:lnTo>
                    <a:pt x="346" y="41"/>
                  </a:lnTo>
                  <a:lnTo>
                    <a:pt x="347" y="41"/>
                  </a:lnTo>
                  <a:lnTo>
                    <a:pt x="346" y="43"/>
                  </a:lnTo>
                  <a:lnTo>
                    <a:pt x="347" y="43"/>
                  </a:lnTo>
                  <a:lnTo>
                    <a:pt x="349" y="43"/>
                  </a:lnTo>
                  <a:lnTo>
                    <a:pt x="349" y="44"/>
                  </a:lnTo>
                  <a:lnTo>
                    <a:pt x="350" y="44"/>
                  </a:lnTo>
                  <a:lnTo>
                    <a:pt x="351" y="44"/>
                  </a:lnTo>
                  <a:lnTo>
                    <a:pt x="353" y="44"/>
                  </a:lnTo>
                  <a:lnTo>
                    <a:pt x="353" y="45"/>
                  </a:lnTo>
                  <a:lnTo>
                    <a:pt x="354" y="44"/>
                  </a:lnTo>
                  <a:lnTo>
                    <a:pt x="355" y="44"/>
                  </a:lnTo>
                  <a:lnTo>
                    <a:pt x="357" y="44"/>
                  </a:lnTo>
                  <a:lnTo>
                    <a:pt x="357" y="45"/>
                  </a:lnTo>
                  <a:lnTo>
                    <a:pt x="358" y="45"/>
                  </a:lnTo>
                  <a:lnTo>
                    <a:pt x="358" y="47"/>
                  </a:lnTo>
                  <a:lnTo>
                    <a:pt x="357" y="47"/>
                  </a:lnTo>
                  <a:lnTo>
                    <a:pt x="357" y="48"/>
                  </a:lnTo>
                  <a:lnTo>
                    <a:pt x="355" y="49"/>
                  </a:lnTo>
                  <a:lnTo>
                    <a:pt x="355" y="51"/>
                  </a:lnTo>
                  <a:lnTo>
                    <a:pt x="355" y="52"/>
                  </a:lnTo>
                  <a:lnTo>
                    <a:pt x="354" y="53"/>
                  </a:lnTo>
                  <a:lnTo>
                    <a:pt x="354" y="55"/>
                  </a:lnTo>
                  <a:lnTo>
                    <a:pt x="354" y="56"/>
                  </a:lnTo>
                  <a:lnTo>
                    <a:pt x="353" y="57"/>
                  </a:lnTo>
                  <a:lnTo>
                    <a:pt x="353" y="59"/>
                  </a:lnTo>
                  <a:lnTo>
                    <a:pt x="353" y="60"/>
                  </a:lnTo>
                  <a:lnTo>
                    <a:pt x="351" y="60"/>
                  </a:lnTo>
                  <a:lnTo>
                    <a:pt x="351" y="62"/>
                  </a:lnTo>
                  <a:lnTo>
                    <a:pt x="351" y="63"/>
                  </a:lnTo>
                  <a:lnTo>
                    <a:pt x="350" y="63"/>
                  </a:lnTo>
                  <a:lnTo>
                    <a:pt x="350" y="64"/>
                  </a:lnTo>
                  <a:lnTo>
                    <a:pt x="350" y="66"/>
                  </a:lnTo>
                  <a:lnTo>
                    <a:pt x="350" y="67"/>
                  </a:lnTo>
                  <a:lnTo>
                    <a:pt x="350" y="68"/>
                  </a:lnTo>
                  <a:lnTo>
                    <a:pt x="350" y="70"/>
                  </a:lnTo>
                  <a:lnTo>
                    <a:pt x="351" y="70"/>
                  </a:lnTo>
                  <a:lnTo>
                    <a:pt x="351" y="71"/>
                  </a:lnTo>
                  <a:lnTo>
                    <a:pt x="350" y="71"/>
                  </a:lnTo>
                  <a:lnTo>
                    <a:pt x="350" y="72"/>
                  </a:lnTo>
                  <a:lnTo>
                    <a:pt x="351" y="72"/>
                  </a:lnTo>
                  <a:lnTo>
                    <a:pt x="350" y="72"/>
                  </a:lnTo>
                  <a:lnTo>
                    <a:pt x="351" y="72"/>
                  </a:lnTo>
                  <a:lnTo>
                    <a:pt x="351" y="74"/>
                  </a:lnTo>
                  <a:lnTo>
                    <a:pt x="351" y="75"/>
                  </a:lnTo>
                  <a:lnTo>
                    <a:pt x="351" y="76"/>
                  </a:lnTo>
                  <a:lnTo>
                    <a:pt x="351" y="78"/>
                  </a:lnTo>
                  <a:lnTo>
                    <a:pt x="351" y="79"/>
                  </a:lnTo>
                  <a:lnTo>
                    <a:pt x="353" y="79"/>
                  </a:lnTo>
                  <a:lnTo>
                    <a:pt x="353" y="81"/>
                  </a:lnTo>
                  <a:lnTo>
                    <a:pt x="354" y="81"/>
                  </a:lnTo>
                  <a:lnTo>
                    <a:pt x="354" y="82"/>
                  </a:lnTo>
                  <a:lnTo>
                    <a:pt x="354" y="83"/>
                  </a:lnTo>
                  <a:lnTo>
                    <a:pt x="355" y="83"/>
                  </a:lnTo>
                  <a:lnTo>
                    <a:pt x="355" y="85"/>
                  </a:lnTo>
                  <a:lnTo>
                    <a:pt x="355" y="86"/>
                  </a:lnTo>
                  <a:lnTo>
                    <a:pt x="357" y="86"/>
                  </a:lnTo>
                  <a:lnTo>
                    <a:pt x="357" y="87"/>
                  </a:lnTo>
                  <a:lnTo>
                    <a:pt x="357" y="89"/>
                  </a:lnTo>
                  <a:lnTo>
                    <a:pt x="358" y="90"/>
                  </a:lnTo>
                  <a:lnTo>
                    <a:pt x="360" y="91"/>
                  </a:lnTo>
                  <a:lnTo>
                    <a:pt x="360" y="93"/>
                  </a:lnTo>
                  <a:lnTo>
                    <a:pt x="361" y="93"/>
                  </a:lnTo>
                  <a:lnTo>
                    <a:pt x="361" y="94"/>
                  </a:lnTo>
                  <a:lnTo>
                    <a:pt x="362" y="94"/>
                  </a:lnTo>
                  <a:lnTo>
                    <a:pt x="362" y="95"/>
                  </a:lnTo>
                  <a:lnTo>
                    <a:pt x="364" y="95"/>
                  </a:lnTo>
                  <a:lnTo>
                    <a:pt x="364" y="97"/>
                  </a:lnTo>
                  <a:lnTo>
                    <a:pt x="364" y="98"/>
                  </a:lnTo>
                  <a:lnTo>
                    <a:pt x="362" y="98"/>
                  </a:lnTo>
                  <a:lnTo>
                    <a:pt x="362" y="100"/>
                  </a:lnTo>
                  <a:lnTo>
                    <a:pt x="364" y="100"/>
                  </a:lnTo>
                  <a:lnTo>
                    <a:pt x="364" y="101"/>
                  </a:lnTo>
                  <a:lnTo>
                    <a:pt x="364" y="100"/>
                  </a:lnTo>
                  <a:lnTo>
                    <a:pt x="364" y="98"/>
                  </a:lnTo>
                  <a:lnTo>
                    <a:pt x="365" y="98"/>
                  </a:lnTo>
                  <a:lnTo>
                    <a:pt x="366" y="98"/>
                  </a:lnTo>
                  <a:lnTo>
                    <a:pt x="366" y="100"/>
                  </a:lnTo>
                  <a:lnTo>
                    <a:pt x="366" y="101"/>
                  </a:lnTo>
                  <a:lnTo>
                    <a:pt x="368" y="101"/>
                  </a:lnTo>
                  <a:lnTo>
                    <a:pt x="368" y="102"/>
                  </a:lnTo>
                  <a:lnTo>
                    <a:pt x="368" y="104"/>
                  </a:lnTo>
                  <a:lnTo>
                    <a:pt x="369" y="104"/>
                  </a:lnTo>
                  <a:lnTo>
                    <a:pt x="369" y="105"/>
                  </a:lnTo>
                  <a:lnTo>
                    <a:pt x="369" y="106"/>
                  </a:lnTo>
                  <a:lnTo>
                    <a:pt x="369" y="105"/>
                  </a:lnTo>
                  <a:lnTo>
                    <a:pt x="370" y="106"/>
                  </a:lnTo>
                  <a:lnTo>
                    <a:pt x="370" y="108"/>
                  </a:lnTo>
                  <a:lnTo>
                    <a:pt x="372" y="108"/>
                  </a:lnTo>
                  <a:lnTo>
                    <a:pt x="372" y="109"/>
                  </a:lnTo>
                  <a:lnTo>
                    <a:pt x="372" y="110"/>
                  </a:lnTo>
                  <a:lnTo>
                    <a:pt x="372" y="112"/>
                  </a:lnTo>
                  <a:lnTo>
                    <a:pt x="373" y="112"/>
                  </a:lnTo>
                  <a:lnTo>
                    <a:pt x="374" y="112"/>
                  </a:lnTo>
                  <a:lnTo>
                    <a:pt x="376" y="112"/>
                  </a:lnTo>
                  <a:lnTo>
                    <a:pt x="374" y="113"/>
                  </a:lnTo>
                  <a:lnTo>
                    <a:pt x="376" y="113"/>
                  </a:lnTo>
                  <a:lnTo>
                    <a:pt x="377" y="113"/>
                  </a:lnTo>
                  <a:lnTo>
                    <a:pt x="377" y="114"/>
                  </a:lnTo>
                  <a:lnTo>
                    <a:pt x="379" y="116"/>
                  </a:lnTo>
                  <a:lnTo>
                    <a:pt x="377" y="116"/>
                  </a:lnTo>
                  <a:lnTo>
                    <a:pt x="379" y="116"/>
                  </a:lnTo>
                  <a:lnTo>
                    <a:pt x="380" y="116"/>
                  </a:lnTo>
                  <a:lnTo>
                    <a:pt x="380" y="117"/>
                  </a:lnTo>
                  <a:lnTo>
                    <a:pt x="380" y="119"/>
                  </a:lnTo>
                  <a:lnTo>
                    <a:pt x="381" y="119"/>
                  </a:lnTo>
                  <a:lnTo>
                    <a:pt x="380" y="119"/>
                  </a:lnTo>
                  <a:lnTo>
                    <a:pt x="380" y="120"/>
                  </a:lnTo>
                  <a:lnTo>
                    <a:pt x="380" y="121"/>
                  </a:lnTo>
                  <a:lnTo>
                    <a:pt x="380" y="123"/>
                  </a:lnTo>
                  <a:lnTo>
                    <a:pt x="380" y="124"/>
                  </a:lnTo>
                  <a:lnTo>
                    <a:pt x="380" y="125"/>
                  </a:lnTo>
                  <a:lnTo>
                    <a:pt x="380" y="127"/>
                  </a:lnTo>
                  <a:lnTo>
                    <a:pt x="380" y="128"/>
                  </a:lnTo>
                  <a:lnTo>
                    <a:pt x="380" y="129"/>
                  </a:lnTo>
                  <a:lnTo>
                    <a:pt x="380" y="131"/>
                  </a:lnTo>
                  <a:lnTo>
                    <a:pt x="380" y="132"/>
                  </a:lnTo>
                  <a:lnTo>
                    <a:pt x="380" y="133"/>
                  </a:lnTo>
                  <a:lnTo>
                    <a:pt x="381" y="135"/>
                  </a:lnTo>
                  <a:lnTo>
                    <a:pt x="381" y="136"/>
                  </a:lnTo>
                  <a:lnTo>
                    <a:pt x="380" y="136"/>
                  </a:lnTo>
                  <a:lnTo>
                    <a:pt x="380" y="138"/>
                  </a:lnTo>
                  <a:lnTo>
                    <a:pt x="379" y="139"/>
                  </a:lnTo>
                  <a:lnTo>
                    <a:pt x="379" y="140"/>
                  </a:lnTo>
                  <a:lnTo>
                    <a:pt x="379" y="142"/>
                  </a:lnTo>
                  <a:lnTo>
                    <a:pt x="377" y="143"/>
                  </a:lnTo>
                  <a:lnTo>
                    <a:pt x="377" y="144"/>
                  </a:lnTo>
                  <a:lnTo>
                    <a:pt x="377" y="146"/>
                  </a:lnTo>
                  <a:lnTo>
                    <a:pt x="377" y="147"/>
                  </a:lnTo>
                  <a:lnTo>
                    <a:pt x="377" y="148"/>
                  </a:lnTo>
                  <a:lnTo>
                    <a:pt x="376" y="150"/>
                  </a:lnTo>
                  <a:lnTo>
                    <a:pt x="376" y="152"/>
                  </a:lnTo>
                  <a:lnTo>
                    <a:pt x="374" y="155"/>
                  </a:lnTo>
                  <a:lnTo>
                    <a:pt x="374" y="157"/>
                  </a:lnTo>
                  <a:lnTo>
                    <a:pt x="373" y="159"/>
                  </a:lnTo>
                  <a:lnTo>
                    <a:pt x="373" y="161"/>
                  </a:lnTo>
                  <a:lnTo>
                    <a:pt x="373" y="163"/>
                  </a:lnTo>
                  <a:lnTo>
                    <a:pt x="372" y="166"/>
                  </a:lnTo>
                  <a:lnTo>
                    <a:pt x="372" y="169"/>
                  </a:lnTo>
                  <a:lnTo>
                    <a:pt x="372" y="170"/>
                  </a:lnTo>
                  <a:lnTo>
                    <a:pt x="372" y="171"/>
                  </a:lnTo>
                  <a:lnTo>
                    <a:pt x="372" y="174"/>
                  </a:lnTo>
                  <a:lnTo>
                    <a:pt x="373" y="176"/>
                  </a:lnTo>
                  <a:lnTo>
                    <a:pt x="373" y="178"/>
                  </a:lnTo>
                  <a:lnTo>
                    <a:pt x="374" y="180"/>
                  </a:lnTo>
                  <a:lnTo>
                    <a:pt x="376" y="182"/>
                  </a:lnTo>
                  <a:lnTo>
                    <a:pt x="376" y="184"/>
                  </a:lnTo>
                  <a:lnTo>
                    <a:pt x="377" y="185"/>
                  </a:lnTo>
                  <a:lnTo>
                    <a:pt x="379" y="186"/>
                  </a:lnTo>
                  <a:lnTo>
                    <a:pt x="379" y="188"/>
                  </a:lnTo>
                  <a:lnTo>
                    <a:pt x="380" y="189"/>
                  </a:lnTo>
                  <a:lnTo>
                    <a:pt x="380" y="190"/>
                  </a:lnTo>
                  <a:lnTo>
                    <a:pt x="381" y="192"/>
                  </a:lnTo>
                  <a:lnTo>
                    <a:pt x="381" y="193"/>
                  </a:lnTo>
                  <a:lnTo>
                    <a:pt x="383" y="194"/>
                  </a:lnTo>
                  <a:lnTo>
                    <a:pt x="383" y="196"/>
                  </a:lnTo>
                  <a:lnTo>
                    <a:pt x="383" y="197"/>
                  </a:lnTo>
                  <a:lnTo>
                    <a:pt x="384" y="197"/>
                  </a:lnTo>
                  <a:lnTo>
                    <a:pt x="384" y="196"/>
                  </a:lnTo>
                  <a:lnTo>
                    <a:pt x="385" y="196"/>
                  </a:lnTo>
                  <a:lnTo>
                    <a:pt x="385" y="197"/>
                  </a:lnTo>
                  <a:lnTo>
                    <a:pt x="387" y="197"/>
                  </a:lnTo>
                  <a:lnTo>
                    <a:pt x="387" y="199"/>
                  </a:lnTo>
                  <a:lnTo>
                    <a:pt x="388" y="199"/>
                  </a:lnTo>
                  <a:lnTo>
                    <a:pt x="388" y="200"/>
                  </a:lnTo>
                  <a:lnTo>
                    <a:pt x="389" y="200"/>
                  </a:lnTo>
                  <a:lnTo>
                    <a:pt x="391" y="200"/>
                  </a:lnTo>
                  <a:lnTo>
                    <a:pt x="392" y="200"/>
                  </a:lnTo>
                  <a:lnTo>
                    <a:pt x="393" y="200"/>
                  </a:lnTo>
                  <a:lnTo>
                    <a:pt x="395" y="201"/>
                  </a:lnTo>
                  <a:lnTo>
                    <a:pt x="395" y="203"/>
                  </a:lnTo>
                  <a:lnTo>
                    <a:pt x="395" y="204"/>
                  </a:lnTo>
                  <a:lnTo>
                    <a:pt x="395" y="205"/>
                  </a:lnTo>
                  <a:lnTo>
                    <a:pt x="395" y="207"/>
                  </a:lnTo>
                  <a:lnTo>
                    <a:pt x="395" y="208"/>
                  </a:lnTo>
                  <a:lnTo>
                    <a:pt x="395" y="209"/>
                  </a:lnTo>
                  <a:lnTo>
                    <a:pt x="396" y="211"/>
                  </a:lnTo>
                  <a:lnTo>
                    <a:pt x="396" y="212"/>
                  </a:lnTo>
                  <a:lnTo>
                    <a:pt x="398" y="213"/>
                  </a:lnTo>
                  <a:lnTo>
                    <a:pt x="398" y="215"/>
                  </a:lnTo>
                  <a:lnTo>
                    <a:pt x="399" y="215"/>
                  </a:lnTo>
                  <a:lnTo>
                    <a:pt x="399" y="216"/>
                  </a:lnTo>
                  <a:lnTo>
                    <a:pt x="400" y="216"/>
                  </a:lnTo>
                  <a:lnTo>
                    <a:pt x="402" y="216"/>
                  </a:lnTo>
                  <a:lnTo>
                    <a:pt x="402" y="218"/>
                  </a:lnTo>
                  <a:lnTo>
                    <a:pt x="403" y="218"/>
                  </a:lnTo>
                  <a:lnTo>
                    <a:pt x="404" y="218"/>
                  </a:lnTo>
                  <a:lnTo>
                    <a:pt x="404" y="219"/>
                  </a:lnTo>
                  <a:lnTo>
                    <a:pt x="406" y="219"/>
                  </a:lnTo>
                  <a:lnTo>
                    <a:pt x="407" y="219"/>
                  </a:lnTo>
                  <a:lnTo>
                    <a:pt x="408" y="219"/>
                  </a:lnTo>
                  <a:lnTo>
                    <a:pt x="408" y="220"/>
                  </a:lnTo>
                  <a:lnTo>
                    <a:pt x="410" y="220"/>
                  </a:lnTo>
                  <a:lnTo>
                    <a:pt x="411" y="220"/>
                  </a:lnTo>
                  <a:lnTo>
                    <a:pt x="412" y="220"/>
                  </a:lnTo>
                  <a:lnTo>
                    <a:pt x="414" y="220"/>
                  </a:lnTo>
                  <a:lnTo>
                    <a:pt x="414" y="222"/>
                  </a:lnTo>
                  <a:lnTo>
                    <a:pt x="414" y="223"/>
                  </a:lnTo>
                  <a:lnTo>
                    <a:pt x="415" y="223"/>
                  </a:lnTo>
                  <a:lnTo>
                    <a:pt x="417" y="223"/>
                  </a:lnTo>
                  <a:lnTo>
                    <a:pt x="417" y="224"/>
                  </a:lnTo>
                  <a:lnTo>
                    <a:pt x="418" y="224"/>
                  </a:lnTo>
                  <a:lnTo>
                    <a:pt x="419" y="224"/>
                  </a:lnTo>
                  <a:lnTo>
                    <a:pt x="421" y="226"/>
                  </a:lnTo>
                  <a:lnTo>
                    <a:pt x="422" y="226"/>
                  </a:lnTo>
                  <a:lnTo>
                    <a:pt x="423" y="226"/>
                  </a:lnTo>
                  <a:lnTo>
                    <a:pt x="425" y="226"/>
                  </a:lnTo>
                  <a:lnTo>
                    <a:pt x="426" y="226"/>
                  </a:lnTo>
                  <a:lnTo>
                    <a:pt x="427" y="226"/>
                  </a:lnTo>
                  <a:lnTo>
                    <a:pt x="429" y="226"/>
                  </a:lnTo>
                  <a:lnTo>
                    <a:pt x="429" y="227"/>
                  </a:lnTo>
                  <a:lnTo>
                    <a:pt x="430" y="227"/>
                  </a:lnTo>
                  <a:lnTo>
                    <a:pt x="430" y="228"/>
                  </a:lnTo>
                  <a:lnTo>
                    <a:pt x="431" y="228"/>
                  </a:lnTo>
                  <a:lnTo>
                    <a:pt x="433" y="230"/>
                  </a:lnTo>
                  <a:lnTo>
                    <a:pt x="433" y="231"/>
                  </a:lnTo>
                  <a:lnTo>
                    <a:pt x="434" y="231"/>
                  </a:lnTo>
                  <a:lnTo>
                    <a:pt x="434" y="232"/>
                  </a:lnTo>
                  <a:lnTo>
                    <a:pt x="436" y="232"/>
                  </a:lnTo>
                  <a:lnTo>
                    <a:pt x="437" y="232"/>
                  </a:lnTo>
                  <a:lnTo>
                    <a:pt x="437" y="234"/>
                  </a:lnTo>
                  <a:lnTo>
                    <a:pt x="437" y="232"/>
                  </a:lnTo>
                  <a:lnTo>
                    <a:pt x="438" y="232"/>
                  </a:lnTo>
                  <a:lnTo>
                    <a:pt x="438" y="234"/>
                  </a:lnTo>
                  <a:lnTo>
                    <a:pt x="438" y="232"/>
                  </a:lnTo>
                  <a:lnTo>
                    <a:pt x="440" y="234"/>
                  </a:lnTo>
                  <a:lnTo>
                    <a:pt x="440" y="232"/>
                  </a:lnTo>
                  <a:lnTo>
                    <a:pt x="441" y="232"/>
                  </a:lnTo>
                  <a:lnTo>
                    <a:pt x="442" y="232"/>
                  </a:lnTo>
                  <a:lnTo>
                    <a:pt x="444" y="232"/>
                  </a:lnTo>
                  <a:lnTo>
                    <a:pt x="445" y="232"/>
                  </a:lnTo>
                  <a:lnTo>
                    <a:pt x="445" y="231"/>
                  </a:lnTo>
                  <a:lnTo>
                    <a:pt x="445" y="232"/>
                  </a:lnTo>
                  <a:lnTo>
                    <a:pt x="446" y="232"/>
                  </a:lnTo>
                  <a:lnTo>
                    <a:pt x="448" y="232"/>
                  </a:lnTo>
                  <a:lnTo>
                    <a:pt x="448" y="234"/>
                  </a:lnTo>
                  <a:lnTo>
                    <a:pt x="449" y="234"/>
                  </a:lnTo>
                  <a:lnTo>
                    <a:pt x="449" y="232"/>
                  </a:lnTo>
                  <a:lnTo>
                    <a:pt x="450" y="234"/>
                  </a:lnTo>
                  <a:lnTo>
                    <a:pt x="450" y="235"/>
                  </a:lnTo>
                  <a:lnTo>
                    <a:pt x="449" y="235"/>
                  </a:lnTo>
                  <a:lnTo>
                    <a:pt x="449" y="237"/>
                  </a:lnTo>
                  <a:lnTo>
                    <a:pt x="449" y="238"/>
                  </a:lnTo>
                  <a:lnTo>
                    <a:pt x="448" y="238"/>
                  </a:lnTo>
                  <a:lnTo>
                    <a:pt x="448" y="239"/>
                  </a:lnTo>
                  <a:lnTo>
                    <a:pt x="449" y="239"/>
                  </a:lnTo>
                  <a:lnTo>
                    <a:pt x="450" y="239"/>
                  </a:lnTo>
                  <a:lnTo>
                    <a:pt x="452" y="239"/>
                  </a:lnTo>
                  <a:lnTo>
                    <a:pt x="452" y="241"/>
                  </a:lnTo>
                  <a:lnTo>
                    <a:pt x="452" y="239"/>
                  </a:lnTo>
                  <a:lnTo>
                    <a:pt x="453" y="239"/>
                  </a:lnTo>
                  <a:lnTo>
                    <a:pt x="453" y="241"/>
                  </a:lnTo>
                  <a:lnTo>
                    <a:pt x="455" y="242"/>
                  </a:lnTo>
                  <a:lnTo>
                    <a:pt x="456" y="242"/>
                  </a:lnTo>
                  <a:lnTo>
                    <a:pt x="456" y="241"/>
                  </a:lnTo>
                  <a:lnTo>
                    <a:pt x="456" y="242"/>
                  </a:lnTo>
                  <a:lnTo>
                    <a:pt x="455" y="242"/>
                  </a:lnTo>
                  <a:lnTo>
                    <a:pt x="455" y="243"/>
                  </a:lnTo>
                  <a:lnTo>
                    <a:pt x="456" y="243"/>
                  </a:lnTo>
                  <a:lnTo>
                    <a:pt x="456" y="245"/>
                  </a:lnTo>
                  <a:lnTo>
                    <a:pt x="457" y="245"/>
                  </a:lnTo>
                  <a:lnTo>
                    <a:pt x="459" y="245"/>
                  </a:lnTo>
                  <a:lnTo>
                    <a:pt x="459" y="243"/>
                  </a:lnTo>
                  <a:lnTo>
                    <a:pt x="459" y="245"/>
                  </a:lnTo>
                  <a:lnTo>
                    <a:pt x="460" y="245"/>
                  </a:lnTo>
                  <a:lnTo>
                    <a:pt x="460" y="246"/>
                  </a:lnTo>
                  <a:lnTo>
                    <a:pt x="459" y="246"/>
                  </a:lnTo>
                  <a:lnTo>
                    <a:pt x="460" y="247"/>
                  </a:lnTo>
                  <a:lnTo>
                    <a:pt x="461" y="249"/>
                  </a:lnTo>
                  <a:lnTo>
                    <a:pt x="461" y="250"/>
                  </a:lnTo>
                  <a:lnTo>
                    <a:pt x="463" y="251"/>
                  </a:lnTo>
                  <a:lnTo>
                    <a:pt x="464" y="251"/>
                  </a:lnTo>
                  <a:lnTo>
                    <a:pt x="464" y="253"/>
                  </a:lnTo>
                  <a:lnTo>
                    <a:pt x="465" y="254"/>
                  </a:lnTo>
                  <a:lnTo>
                    <a:pt x="467" y="256"/>
                  </a:lnTo>
                  <a:lnTo>
                    <a:pt x="468" y="256"/>
                  </a:lnTo>
                  <a:lnTo>
                    <a:pt x="468" y="257"/>
                  </a:lnTo>
                  <a:lnTo>
                    <a:pt x="469" y="257"/>
                  </a:lnTo>
                  <a:lnTo>
                    <a:pt x="471" y="257"/>
                  </a:lnTo>
                  <a:lnTo>
                    <a:pt x="471" y="258"/>
                  </a:lnTo>
                  <a:lnTo>
                    <a:pt x="472" y="258"/>
                  </a:lnTo>
                  <a:lnTo>
                    <a:pt x="472" y="260"/>
                  </a:lnTo>
                  <a:lnTo>
                    <a:pt x="471" y="260"/>
                  </a:lnTo>
                  <a:lnTo>
                    <a:pt x="471" y="261"/>
                  </a:lnTo>
                  <a:lnTo>
                    <a:pt x="471" y="262"/>
                  </a:lnTo>
                  <a:lnTo>
                    <a:pt x="471" y="264"/>
                  </a:lnTo>
                  <a:lnTo>
                    <a:pt x="469" y="264"/>
                  </a:lnTo>
                  <a:lnTo>
                    <a:pt x="468" y="264"/>
                  </a:lnTo>
                  <a:lnTo>
                    <a:pt x="468" y="265"/>
                  </a:lnTo>
                  <a:lnTo>
                    <a:pt x="467" y="265"/>
                  </a:lnTo>
                  <a:lnTo>
                    <a:pt x="467" y="266"/>
                  </a:lnTo>
                  <a:lnTo>
                    <a:pt x="467" y="268"/>
                  </a:lnTo>
                  <a:lnTo>
                    <a:pt x="465" y="268"/>
                  </a:lnTo>
                  <a:lnTo>
                    <a:pt x="464" y="268"/>
                  </a:lnTo>
                  <a:lnTo>
                    <a:pt x="464" y="269"/>
                  </a:lnTo>
                  <a:lnTo>
                    <a:pt x="463" y="269"/>
                  </a:lnTo>
                  <a:lnTo>
                    <a:pt x="463" y="270"/>
                  </a:lnTo>
                  <a:lnTo>
                    <a:pt x="463" y="269"/>
                  </a:lnTo>
                  <a:lnTo>
                    <a:pt x="461" y="269"/>
                  </a:lnTo>
                  <a:lnTo>
                    <a:pt x="461" y="268"/>
                  </a:lnTo>
                  <a:lnTo>
                    <a:pt x="461" y="269"/>
                  </a:lnTo>
                  <a:lnTo>
                    <a:pt x="460" y="269"/>
                  </a:lnTo>
                  <a:lnTo>
                    <a:pt x="460" y="270"/>
                  </a:lnTo>
                  <a:lnTo>
                    <a:pt x="461" y="270"/>
                  </a:lnTo>
                  <a:lnTo>
                    <a:pt x="461" y="272"/>
                  </a:lnTo>
                  <a:lnTo>
                    <a:pt x="461" y="270"/>
                  </a:lnTo>
                  <a:lnTo>
                    <a:pt x="461" y="272"/>
                  </a:lnTo>
                  <a:lnTo>
                    <a:pt x="460" y="272"/>
                  </a:lnTo>
                  <a:lnTo>
                    <a:pt x="460" y="270"/>
                  </a:lnTo>
                  <a:lnTo>
                    <a:pt x="459" y="270"/>
                  </a:lnTo>
                  <a:lnTo>
                    <a:pt x="459" y="272"/>
                  </a:lnTo>
                  <a:lnTo>
                    <a:pt x="457" y="272"/>
                  </a:lnTo>
                  <a:lnTo>
                    <a:pt x="457" y="273"/>
                  </a:lnTo>
                  <a:lnTo>
                    <a:pt x="457" y="275"/>
                  </a:lnTo>
                  <a:lnTo>
                    <a:pt x="457" y="276"/>
                  </a:lnTo>
                  <a:lnTo>
                    <a:pt x="456" y="276"/>
                  </a:lnTo>
                  <a:lnTo>
                    <a:pt x="456" y="277"/>
                  </a:lnTo>
                  <a:lnTo>
                    <a:pt x="457" y="277"/>
                  </a:lnTo>
                  <a:lnTo>
                    <a:pt x="457" y="279"/>
                  </a:lnTo>
                  <a:lnTo>
                    <a:pt x="457" y="280"/>
                  </a:lnTo>
                  <a:lnTo>
                    <a:pt x="456" y="280"/>
                  </a:lnTo>
                  <a:lnTo>
                    <a:pt x="456" y="281"/>
                  </a:lnTo>
                  <a:lnTo>
                    <a:pt x="455" y="281"/>
                  </a:lnTo>
                  <a:lnTo>
                    <a:pt x="455" y="283"/>
                  </a:lnTo>
                  <a:lnTo>
                    <a:pt x="455" y="284"/>
                  </a:lnTo>
                  <a:lnTo>
                    <a:pt x="455" y="283"/>
                  </a:lnTo>
                  <a:lnTo>
                    <a:pt x="456" y="283"/>
                  </a:lnTo>
                  <a:lnTo>
                    <a:pt x="456" y="284"/>
                  </a:lnTo>
                  <a:lnTo>
                    <a:pt x="455" y="284"/>
                  </a:lnTo>
                  <a:lnTo>
                    <a:pt x="455" y="285"/>
                  </a:lnTo>
                  <a:lnTo>
                    <a:pt x="455" y="287"/>
                  </a:lnTo>
                  <a:lnTo>
                    <a:pt x="455" y="288"/>
                  </a:lnTo>
                  <a:lnTo>
                    <a:pt x="453" y="288"/>
                  </a:lnTo>
                  <a:lnTo>
                    <a:pt x="453" y="289"/>
                  </a:lnTo>
                  <a:lnTo>
                    <a:pt x="453" y="291"/>
                  </a:lnTo>
                  <a:lnTo>
                    <a:pt x="452" y="292"/>
                  </a:lnTo>
                  <a:lnTo>
                    <a:pt x="452" y="294"/>
                  </a:lnTo>
                  <a:lnTo>
                    <a:pt x="450" y="294"/>
                  </a:lnTo>
                  <a:lnTo>
                    <a:pt x="450" y="295"/>
                  </a:lnTo>
                  <a:lnTo>
                    <a:pt x="452" y="295"/>
                  </a:lnTo>
                  <a:lnTo>
                    <a:pt x="452" y="296"/>
                  </a:lnTo>
                  <a:lnTo>
                    <a:pt x="450" y="296"/>
                  </a:lnTo>
                  <a:lnTo>
                    <a:pt x="452" y="296"/>
                  </a:lnTo>
                  <a:lnTo>
                    <a:pt x="450" y="298"/>
                  </a:lnTo>
                  <a:lnTo>
                    <a:pt x="450" y="299"/>
                  </a:lnTo>
                  <a:lnTo>
                    <a:pt x="450" y="300"/>
                  </a:lnTo>
                  <a:lnTo>
                    <a:pt x="452" y="300"/>
                  </a:lnTo>
                  <a:lnTo>
                    <a:pt x="450" y="300"/>
                  </a:lnTo>
                  <a:lnTo>
                    <a:pt x="450" y="302"/>
                  </a:lnTo>
                  <a:lnTo>
                    <a:pt x="450" y="300"/>
                  </a:lnTo>
                  <a:lnTo>
                    <a:pt x="450" y="302"/>
                  </a:lnTo>
                  <a:lnTo>
                    <a:pt x="450" y="303"/>
                  </a:lnTo>
                  <a:lnTo>
                    <a:pt x="450" y="304"/>
                  </a:lnTo>
                  <a:lnTo>
                    <a:pt x="449" y="304"/>
                  </a:lnTo>
                  <a:lnTo>
                    <a:pt x="449" y="306"/>
                  </a:lnTo>
                  <a:lnTo>
                    <a:pt x="449" y="307"/>
                  </a:lnTo>
                  <a:lnTo>
                    <a:pt x="450" y="307"/>
                  </a:lnTo>
                  <a:lnTo>
                    <a:pt x="450" y="308"/>
                  </a:lnTo>
                  <a:lnTo>
                    <a:pt x="450" y="310"/>
                  </a:lnTo>
                  <a:lnTo>
                    <a:pt x="449" y="310"/>
                  </a:lnTo>
                  <a:lnTo>
                    <a:pt x="449" y="311"/>
                  </a:lnTo>
                  <a:lnTo>
                    <a:pt x="450" y="311"/>
                  </a:lnTo>
                  <a:lnTo>
                    <a:pt x="450" y="313"/>
                  </a:lnTo>
                  <a:lnTo>
                    <a:pt x="450" y="314"/>
                  </a:lnTo>
                  <a:lnTo>
                    <a:pt x="449" y="314"/>
                  </a:lnTo>
                  <a:lnTo>
                    <a:pt x="448" y="314"/>
                  </a:lnTo>
                  <a:lnTo>
                    <a:pt x="448" y="315"/>
                  </a:lnTo>
                  <a:lnTo>
                    <a:pt x="446" y="315"/>
                  </a:lnTo>
                  <a:lnTo>
                    <a:pt x="446" y="317"/>
                  </a:lnTo>
                  <a:lnTo>
                    <a:pt x="448" y="317"/>
                  </a:lnTo>
                  <a:lnTo>
                    <a:pt x="446" y="317"/>
                  </a:lnTo>
                  <a:lnTo>
                    <a:pt x="446" y="318"/>
                  </a:lnTo>
                  <a:lnTo>
                    <a:pt x="445" y="318"/>
                  </a:lnTo>
                  <a:lnTo>
                    <a:pt x="445" y="319"/>
                  </a:lnTo>
                  <a:lnTo>
                    <a:pt x="446" y="319"/>
                  </a:lnTo>
                  <a:lnTo>
                    <a:pt x="445" y="319"/>
                  </a:lnTo>
                  <a:lnTo>
                    <a:pt x="445" y="321"/>
                  </a:lnTo>
                  <a:lnTo>
                    <a:pt x="445" y="322"/>
                  </a:lnTo>
                  <a:lnTo>
                    <a:pt x="444" y="322"/>
                  </a:lnTo>
                  <a:lnTo>
                    <a:pt x="442" y="322"/>
                  </a:lnTo>
                  <a:lnTo>
                    <a:pt x="442" y="323"/>
                  </a:lnTo>
                  <a:lnTo>
                    <a:pt x="442" y="322"/>
                  </a:lnTo>
                  <a:lnTo>
                    <a:pt x="441" y="323"/>
                  </a:lnTo>
                  <a:lnTo>
                    <a:pt x="442" y="323"/>
                  </a:lnTo>
                  <a:lnTo>
                    <a:pt x="441" y="323"/>
                  </a:lnTo>
                  <a:lnTo>
                    <a:pt x="441" y="325"/>
                  </a:lnTo>
                  <a:lnTo>
                    <a:pt x="440" y="325"/>
                  </a:lnTo>
                  <a:lnTo>
                    <a:pt x="440" y="326"/>
                  </a:lnTo>
                  <a:lnTo>
                    <a:pt x="440" y="327"/>
                  </a:lnTo>
                  <a:lnTo>
                    <a:pt x="440" y="329"/>
                  </a:lnTo>
                  <a:lnTo>
                    <a:pt x="440" y="330"/>
                  </a:lnTo>
                  <a:lnTo>
                    <a:pt x="440" y="329"/>
                  </a:lnTo>
                  <a:lnTo>
                    <a:pt x="440" y="330"/>
                  </a:lnTo>
                  <a:lnTo>
                    <a:pt x="440" y="329"/>
                  </a:lnTo>
                  <a:lnTo>
                    <a:pt x="440" y="330"/>
                  </a:lnTo>
                  <a:lnTo>
                    <a:pt x="440" y="329"/>
                  </a:lnTo>
                  <a:lnTo>
                    <a:pt x="438" y="329"/>
                  </a:lnTo>
                  <a:lnTo>
                    <a:pt x="438" y="330"/>
                  </a:lnTo>
                  <a:lnTo>
                    <a:pt x="440" y="330"/>
                  </a:lnTo>
                  <a:lnTo>
                    <a:pt x="438" y="330"/>
                  </a:lnTo>
                  <a:lnTo>
                    <a:pt x="438" y="332"/>
                  </a:lnTo>
                  <a:lnTo>
                    <a:pt x="437" y="332"/>
                  </a:lnTo>
                  <a:lnTo>
                    <a:pt x="437" y="333"/>
                  </a:lnTo>
                  <a:lnTo>
                    <a:pt x="436" y="333"/>
                  </a:lnTo>
                  <a:lnTo>
                    <a:pt x="437" y="333"/>
                  </a:lnTo>
                  <a:lnTo>
                    <a:pt x="436" y="333"/>
                  </a:lnTo>
                  <a:lnTo>
                    <a:pt x="434" y="333"/>
                  </a:lnTo>
                  <a:lnTo>
                    <a:pt x="433" y="333"/>
                  </a:lnTo>
                  <a:lnTo>
                    <a:pt x="433" y="334"/>
                  </a:lnTo>
                  <a:lnTo>
                    <a:pt x="431" y="334"/>
                  </a:lnTo>
                  <a:lnTo>
                    <a:pt x="433" y="336"/>
                  </a:lnTo>
                  <a:lnTo>
                    <a:pt x="433" y="334"/>
                  </a:lnTo>
                  <a:lnTo>
                    <a:pt x="433" y="336"/>
                  </a:lnTo>
                  <a:lnTo>
                    <a:pt x="434" y="336"/>
                  </a:lnTo>
                  <a:lnTo>
                    <a:pt x="433" y="336"/>
                  </a:lnTo>
                  <a:lnTo>
                    <a:pt x="433" y="337"/>
                  </a:lnTo>
                  <a:lnTo>
                    <a:pt x="431" y="337"/>
                  </a:lnTo>
                  <a:lnTo>
                    <a:pt x="431" y="338"/>
                  </a:lnTo>
                  <a:lnTo>
                    <a:pt x="433" y="338"/>
                  </a:lnTo>
                  <a:lnTo>
                    <a:pt x="434" y="338"/>
                  </a:lnTo>
                  <a:lnTo>
                    <a:pt x="436" y="338"/>
                  </a:lnTo>
                  <a:lnTo>
                    <a:pt x="437" y="338"/>
                  </a:lnTo>
                  <a:lnTo>
                    <a:pt x="438" y="338"/>
                  </a:lnTo>
                  <a:lnTo>
                    <a:pt x="440" y="338"/>
                  </a:lnTo>
                  <a:lnTo>
                    <a:pt x="441" y="338"/>
                  </a:lnTo>
                  <a:lnTo>
                    <a:pt x="442" y="338"/>
                  </a:lnTo>
                  <a:lnTo>
                    <a:pt x="444" y="338"/>
                  </a:lnTo>
                  <a:lnTo>
                    <a:pt x="445" y="338"/>
                  </a:lnTo>
                  <a:lnTo>
                    <a:pt x="446" y="338"/>
                  </a:lnTo>
                  <a:lnTo>
                    <a:pt x="448" y="338"/>
                  </a:lnTo>
                  <a:lnTo>
                    <a:pt x="448" y="340"/>
                  </a:lnTo>
                  <a:lnTo>
                    <a:pt x="448" y="341"/>
                  </a:lnTo>
                  <a:lnTo>
                    <a:pt x="448" y="342"/>
                  </a:lnTo>
                  <a:lnTo>
                    <a:pt x="448" y="344"/>
                  </a:lnTo>
                  <a:lnTo>
                    <a:pt x="448" y="345"/>
                  </a:lnTo>
                  <a:lnTo>
                    <a:pt x="449" y="345"/>
                  </a:lnTo>
                  <a:lnTo>
                    <a:pt x="449" y="346"/>
                  </a:lnTo>
                  <a:lnTo>
                    <a:pt x="449" y="348"/>
                  </a:lnTo>
                  <a:lnTo>
                    <a:pt x="450" y="348"/>
                  </a:lnTo>
                  <a:lnTo>
                    <a:pt x="450" y="349"/>
                  </a:lnTo>
                  <a:lnTo>
                    <a:pt x="450" y="351"/>
                  </a:lnTo>
                  <a:lnTo>
                    <a:pt x="450" y="352"/>
                  </a:lnTo>
                  <a:lnTo>
                    <a:pt x="450" y="353"/>
                  </a:lnTo>
                  <a:lnTo>
                    <a:pt x="450" y="355"/>
                  </a:lnTo>
                  <a:lnTo>
                    <a:pt x="450" y="356"/>
                  </a:lnTo>
                  <a:lnTo>
                    <a:pt x="449" y="356"/>
                  </a:lnTo>
                  <a:lnTo>
                    <a:pt x="448" y="356"/>
                  </a:lnTo>
                  <a:lnTo>
                    <a:pt x="449" y="357"/>
                  </a:lnTo>
                  <a:lnTo>
                    <a:pt x="449" y="359"/>
                  </a:lnTo>
                  <a:lnTo>
                    <a:pt x="450" y="359"/>
                  </a:lnTo>
                  <a:lnTo>
                    <a:pt x="450" y="360"/>
                  </a:lnTo>
                  <a:lnTo>
                    <a:pt x="452" y="360"/>
                  </a:lnTo>
                  <a:lnTo>
                    <a:pt x="452" y="361"/>
                  </a:lnTo>
                  <a:lnTo>
                    <a:pt x="453" y="361"/>
                  </a:lnTo>
                  <a:lnTo>
                    <a:pt x="453" y="363"/>
                  </a:lnTo>
                  <a:lnTo>
                    <a:pt x="453" y="364"/>
                  </a:lnTo>
                  <a:lnTo>
                    <a:pt x="455" y="364"/>
                  </a:lnTo>
                  <a:lnTo>
                    <a:pt x="455" y="365"/>
                  </a:lnTo>
                  <a:lnTo>
                    <a:pt x="456" y="365"/>
                  </a:lnTo>
                  <a:lnTo>
                    <a:pt x="456" y="367"/>
                  </a:lnTo>
                  <a:lnTo>
                    <a:pt x="457" y="367"/>
                  </a:lnTo>
                  <a:lnTo>
                    <a:pt x="459" y="367"/>
                  </a:lnTo>
                  <a:lnTo>
                    <a:pt x="460" y="368"/>
                  </a:lnTo>
                  <a:lnTo>
                    <a:pt x="460" y="367"/>
                  </a:lnTo>
                  <a:lnTo>
                    <a:pt x="460" y="368"/>
                  </a:lnTo>
                  <a:lnTo>
                    <a:pt x="461" y="368"/>
                  </a:lnTo>
                  <a:lnTo>
                    <a:pt x="463" y="368"/>
                  </a:lnTo>
                  <a:lnTo>
                    <a:pt x="464" y="368"/>
                  </a:lnTo>
                  <a:lnTo>
                    <a:pt x="465" y="368"/>
                  </a:lnTo>
                  <a:lnTo>
                    <a:pt x="467" y="368"/>
                  </a:lnTo>
                  <a:lnTo>
                    <a:pt x="468" y="368"/>
                  </a:lnTo>
                  <a:lnTo>
                    <a:pt x="469" y="370"/>
                  </a:lnTo>
                  <a:lnTo>
                    <a:pt x="469" y="368"/>
                  </a:lnTo>
                  <a:lnTo>
                    <a:pt x="471" y="368"/>
                  </a:lnTo>
                  <a:lnTo>
                    <a:pt x="471" y="370"/>
                  </a:lnTo>
                  <a:lnTo>
                    <a:pt x="471" y="371"/>
                  </a:lnTo>
                  <a:lnTo>
                    <a:pt x="471" y="372"/>
                  </a:lnTo>
                  <a:lnTo>
                    <a:pt x="469" y="374"/>
                  </a:lnTo>
                  <a:lnTo>
                    <a:pt x="469" y="375"/>
                  </a:lnTo>
                  <a:lnTo>
                    <a:pt x="468" y="376"/>
                  </a:lnTo>
                  <a:lnTo>
                    <a:pt x="467" y="376"/>
                  </a:lnTo>
                  <a:lnTo>
                    <a:pt x="467" y="378"/>
                  </a:lnTo>
                  <a:lnTo>
                    <a:pt x="467" y="379"/>
                  </a:lnTo>
                  <a:lnTo>
                    <a:pt x="468" y="379"/>
                  </a:lnTo>
                  <a:lnTo>
                    <a:pt x="468" y="380"/>
                  </a:lnTo>
                  <a:lnTo>
                    <a:pt x="468" y="382"/>
                  </a:lnTo>
                  <a:lnTo>
                    <a:pt x="468" y="383"/>
                  </a:lnTo>
                  <a:lnTo>
                    <a:pt x="467" y="383"/>
                  </a:lnTo>
                  <a:lnTo>
                    <a:pt x="465" y="384"/>
                  </a:lnTo>
                  <a:lnTo>
                    <a:pt x="464" y="384"/>
                  </a:lnTo>
                  <a:lnTo>
                    <a:pt x="464" y="386"/>
                  </a:lnTo>
                  <a:lnTo>
                    <a:pt x="463" y="386"/>
                  </a:lnTo>
                  <a:lnTo>
                    <a:pt x="461" y="386"/>
                  </a:lnTo>
                  <a:lnTo>
                    <a:pt x="460" y="386"/>
                  </a:lnTo>
                  <a:lnTo>
                    <a:pt x="461" y="387"/>
                  </a:lnTo>
                  <a:lnTo>
                    <a:pt x="463" y="389"/>
                  </a:lnTo>
                  <a:lnTo>
                    <a:pt x="461" y="389"/>
                  </a:lnTo>
                  <a:lnTo>
                    <a:pt x="460" y="389"/>
                  </a:lnTo>
                  <a:lnTo>
                    <a:pt x="460" y="390"/>
                  </a:lnTo>
                  <a:lnTo>
                    <a:pt x="460" y="391"/>
                  </a:lnTo>
                  <a:lnTo>
                    <a:pt x="460" y="393"/>
                  </a:lnTo>
                  <a:lnTo>
                    <a:pt x="459" y="393"/>
                  </a:lnTo>
                  <a:lnTo>
                    <a:pt x="459" y="394"/>
                  </a:lnTo>
                  <a:lnTo>
                    <a:pt x="457" y="394"/>
                  </a:lnTo>
                  <a:lnTo>
                    <a:pt x="457" y="395"/>
                  </a:lnTo>
                  <a:lnTo>
                    <a:pt x="457" y="397"/>
                  </a:lnTo>
                  <a:lnTo>
                    <a:pt x="457" y="398"/>
                  </a:lnTo>
                  <a:lnTo>
                    <a:pt x="456" y="398"/>
                  </a:lnTo>
                  <a:lnTo>
                    <a:pt x="456" y="399"/>
                  </a:lnTo>
                  <a:lnTo>
                    <a:pt x="455" y="399"/>
                  </a:lnTo>
                  <a:lnTo>
                    <a:pt x="453" y="399"/>
                  </a:lnTo>
                  <a:lnTo>
                    <a:pt x="453" y="401"/>
                  </a:lnTo>
                  <a:lnTo>
                    <a:pt x="452" y="401"/>
                  </a:lnTo>
                  <a:lnTo>
                    <a:pt x="452" y="402"/>
                  </a:lnTo>
                  <a:lnTo>
                    <a:pt x="450" y="402"/>
                  </a:lnTo>
                  <a:lnTo>
                    <a:pt x="450" y="403"/>
                  </a:lnTo>
                  <a:lnTo>
                    <a:pt x="452" y="403"/>
                  </a:lnTo>
                  <a:lnTo>
                    <a:pt x="452" y="405"/>
                  </a:lnTo>
                  <a:lnTo>
                    <a:pt x="453" y="405"/>
                  </a:lnTo>
                  <a:lnTo>
                    <a:pt x="455" y="405"/>
                  </a:lnTo>
                  <a:lnTo>
                    <a:pt x="456" y="405"/>
                  </a:lnTo>
                  <a:lnTo>
                    <a:pt x="456" y="406"/>
                  </a:lnTo>
                  <a:lnTo>
                    <a:pt x="455" y="406"/>
                  </a:lnTo>
                  <a:lnTo>
                    <a:pt x="455" y="408"/>
                  </a:lnTo>
                  <a:lnTo>
                    <a:pt x="453" y="408"/>
                  </a:lnTo>
                  <a:lnTo>
                    <a:pt x="453" y="409"/>
                  </a:lnTo>
                  <a:lnTo>
                    <a:pt x="453" y="410"/>
                  </a:lnTo>
                  <a:lnTo>
                    <a:pt x="452" y="410"/>
                  </a:lnTo>
                  <a:lnTo>
                    <a:pt x="452" y="412"/>
                  </a:lnTo>
                  <a:lnTo>
                    <a:pt x="450" y="412"/>
                  </a:lnTo>
                  <a:lnTo>
                    <a:pt x="450" y="413"/>
                  </a:lnTo>
                  <a:lnTo>
                    <a:pt x="450" y="414"/>
                  </a:lnTo>
                  <a:lnTo>
                    <a:pt x="452" y="416"/>
                  </a:lnTo>
                  <a:lnTo>
                    <a:pt x="452" y="417"/>
                  </a:lnTo>
                  <a:lnTo>
                    <a:pt x="452" y="418"/>
                  </a:lnTo>
                  <a:lnTo>
                    <a:pt x="452" y="420"/>
                  </a:lnTo>
                  <a:lnTo>
                    <a:pt x="450" y="420"/>
                  </a:lnTo>
                  <a:lnTo>
                    <a:pt x="450" y="421"/>
                  </a:lnTo>
                  <a:lnTo>
                    <a:pt x="449" y="421"/>
                  </a:lnTo>
                  <a:lnTo>
                    <a:pt x="449" y="422"/>
                  </a:lnTo>
                  <a:lnTo>
                    <a:pt x="448" y="422"/>
                  </a:lnTo>
                  <a:lnTo>
                    <a:pt x="446" y="422"/>
                  </a:lnTo>
                  <a:lnTo>
                    <a:pt x="446" y="421"/>
                  </a:lnTo>
                  <a:lnTo>
                    <a:pt x="445" y="421"/>
                  </a:lnTo>
                  <a:lnTo>
                    <a:pt x="444" y="421"/>
                  </a:lnTo>
                  <a:lnTo>
                    <a:pt x="442" y="421"/>
                  </a:lnTo>
                  <a:lnTo>
                    <a:pt x="441" y="421"/>
                  </a:lnTo>
                  <a:lnTo>
                    <a:pt x="440" y="421"/>
                  </a:lnTo>
                  <a:lnTo>
                    <a:pt x="438" y="421"/>
                  </a:lnTo>
                  <a:lnTo>
                    <a:pt x="437" y="421"/>
                  </a:lnTo>
                  <a:lnTo>
                    <a:pt x="437" y="422"/>
                  </a:lnTo>
                  <a:lnTo>
                    <a:pt x="438" y="422"/>
                  </a:lnTo>
                  <a:lnTo>
                    <a:pt x="438" y="424"/>
                  </a:lnTo>
                  <a:lnTo>
                    <a:pt x="437" y="424"/>
                  </a:lnTo>
                  <a:lnTo>
                    <a:pt x="437" y="425"/>
                  </a:lnTo>
                  <a:lnTo>
                    <a:pt x="438" y="425"/>
                  </a:lnTo>
                  <a:lnTo>
                    <a:pt x="438" y="427"/>
                  </a:lnTo>
                  <a:lnTo>
                    <a:pt x="438" y="428"/>
                  </a:lnTo>
                  <a:lnTo>
                    <a:pt x="440" y="428"/>
                  </a:lnTo>
                  <a:lnTo>
                    <a:pt x="440" y="429"/>
                  </a:lnTo>
                  <a:lnTo>
                    <a:pt x="441" y="429"/>
                  </a:lnTo>
                  <a:lnTo>
                    <a:pt x="442" y="429"/>
                  </a:lnTo>
                  <a:lnTo>
                    <a:pt x="442" y="431"/>
                  </a:lnTo>
                  <a:lnTo>
                    <a:pt x="444" y="431"/>
                  </a:lnTo>
                  <a:lnTo>
                    <a:pt x="444" y="429"/>
                  </a:lnTo>
                  <a:lnTo>
                    <a:pt x="445" y="429"/>
                  </a:lnTo>
                  <a:lnTo>
                    <a:pt x="445" y="428"/>
                  </a:lnTo>
                  <a:lnTo>
                    <a:pt x="446" y="428"/>
                  </a:lnTo>
                  <a:lnTo>
                    <a:pt x="448" y="428"/>
                  </a:lnTo>
                  <a:lnTo>
                    <a:pt x="448" y="427"/>
                  </a:lnTo>
                  <a:lnTo>
                    <a:pt x="449" y="427"/>
                  </a:lnTo>
                  <a:lnTo>
                    <a:pt x="450" y="427"/>
                  </a:lnTo>
                  <a:lnTo>
                    <a:pt x="450" y="425"/>
                  </a:lnTo>
                  <a:lnTo>
                    <a:pt x="452" y="425"/>
                  </a:lnTo>
                  <a:lnTo>
                    <a:pt x="452" y="424"/>
                  </a:lnTo>
                  <a:lnTo>
                    <a:pt x="452" y="425"/>
                  </a:lnTo>
                  <a:lnTo>
                    <a:pt x="453" y="424"/>
                  </a:lnTo>
                  <a:lnTo>
                    <a:pt x="453" y="425"/>
                  </a:lnTo>
                  <a:lnTo>
                    <a:pt x="455" y="425"/>
                  </a:lnTo>
                  <a:lnTo>
                    <a:pt x="453" y="427"/>
                  </a:lnTo>
                  <a:lnTo>
                    <a:pt x="453" y="428"/>
                  </a:lnTo>
                  <a:lnTo>
                    <a:pt x="453" y="429"/>
                  </a:lnTo>
                  <a:lnTo>
                    <a:pt x="453" y="431"/>
                  </a:lnTo>
                  <a:lnTo>
                    <a:pt x="452" y="431"/>
                  </a:lnTo>
                  <a:lnTo>
                    <a:pt x="453" y="431"/>
                  </a:lnTo>
                  <a:lnTo>
                    <a:pt x="453" y="432"/>
                  </a:lnTo>
                  <a:lnTo>
                    <a:pt x="453" y="433"/>
                  </a:lnTo>
                  <a:lnTo>
                    <a:pt x="455" y="433"/>
                  </a:lnTo>
                  <a:lnTo>
                    <a:pt x="456" y="435"/>
                  </a:lnTo>
                  <a:lnTo>
                    <a:pt x="457" y="435"/>
                  </a:lnTo>
                  <a:lnTo>
                    <a:pt x="457" y="436"/>
                  </a:lnTo>
                  <a:lnTo>
                    <a:pt x="459" y="436"/>
                  </a:lnTo>
                  <a:lnTo>
                    <a:pt x="459" y="437"/>
                  </a:lnTo>
                  <a:lnTo>
                    <a:pt x="459" y="436"/>
                  </a:lnTo>
                  <a:lnTo>
                    <a:pt x="460" y="436"/>
                  </a:lnTo>
                  <a:lnTo>
                    <a:pt x="461" y="436"/>
                  </a:lnTo>
                  <a:lnTo>
                    <a:pt x="463" y="436"/>
                  </a:lnTo>
                  <a:lnTo>
                    <a:pt x="463" y="437"/>
                  </a:lnTo>
                  <a:lnTo>
                    <a:pt x="464" y="437"/>
                  </a:lnTo>
                  <a:lnTo>
                    <a:pt x="465" y="437"/>
                  </a:lnTo>
                  <a:lnTo>
                    <a:pt x="467" y="437"/>
                  </a:lnTo>
                  <a:lnTo>
                    <a:pt x="467" y="439"/>
                  </a:lnTo>
                  <a:lnTo>
                    <a:pt x="468" y="439"/>
                  </a:lnTo>
                  <a:lnTo>
                    <a:pt x="469" y="439"/>
                  </a:lnTo>
                  <a:lnTo>
                    <a:pt x="469" y="440"/>
                  </a:lnTo>
                  <a:lnTo>
                    <a:pt x="469" y="441"/>
                  </a:lnTo>
                  <a:lnTo>
                    <a:pt x="468" y="441"/>
                  </a:lnTo>
                  <a:lnTo>
                    <a:pt x="468" y="443"/>
                  </a:lnTo>
                  <a:lnTo>
                    <a:pt x="468" y="444"/>
                  </a:lnTo>
                  <a:lnTo>
                    <a:pt x="468" y="445"/>
                  </a:lnTo>
                  <a:lnTo>
                    <a:pt x="469" y="445"/>
                  </a:lnTo>
                  <a:lnTo>
                    <a:pt x="469" y="447"/>
                  </a:lnTo>
                  <a:lnTo>
                    <a:pt x="471" y="447"/>
                  </a:lnTo>
                  <a:lnTo>
                    <a:pt x="469" y="447"/>
                  </a:lnTo>
                  <a:lnTo>
                    <a:pt x="471" y="445"/>
                  </a:lnTo>
                  <a:lnTo>
                    <a:pt x="471" y="444"/>
                  </a:lnTo>
                  <a:lnTo>
                    <a:pt x="471" y="445"/>
                  </a:lnTo>
                  <a:lnTo>
                    <a:pt x="471" y="444"/>
                  </a:lnTo>
                  <a:lnTo>
                    <a:pt x="472" y="444"/>
                  </a:lnTo>
                  <a:lnTo>
                    <a:pt x="472" y="443"/>
                  </a:lnTo>
                  <a:lnTo>
                    <a:pt x="474" y="443"/>
                  </a:lnTo>
                  <a:lnTo>
                    <a:pt x="474" y="441"/>
                  </a:lnTo>
                  <a:lnTo>
                    <a:pt x="475" y="441"/>
                  </a:lnTo>
                  <a:lnTo>
                    <a:pt x="474" y="441"/>
                  </a:lnTo>
                  <a:lnTo>
                    <a:pt x="475" y="441"/>
                  </a:lnTo>
                  <a:lnTo>
                    <a:pt x="474" y="441"/>
                  </a:lnTo>
                  <a:lnTo>
                    <a:pt x="475" y="441"/>
                  </a:lnTo>
                  <a:lnTo>
                    <a:pt x="475" y="440"/>
                  </a:lnTo>
                  <a:lnTo>
                    <a:pt x="475" y="441"/>
                  </a:lnTo>
                  <a:lnTo>
                    <a:pt x="475" y="440"/>
                  </a:lnTo>
                  <a:lnTo>
                    <a:pt x="476" y="440"/>
                  </a:lnTo>
                  <a:lnTo>
                    <a:pt x="476" y="439"/>
                  </a:lnTo>
                  <a:lnTo>
                    <a:pt x="478" y="439"/>
                  </a:lnTo>
                  <a:lnTo>
                    <a:pt x="476" y="437"/>
                  </a:lnTo>
                  <a:lnTo>
                    <a:pt x="478" y="437"/>
                  </a:lnTo>
                  <a:lnTo>
                    <a:pt x="478" y="436"/>
                  </a:lnTo>
                  <a:lnTo>
                    <a:pt x="478" y="435"/>
                  </a:lnTo>
                  <a:lnTo>
                    <a:pt x="479" y="435"/>
                  </a:lnTo>
                  <a:lnTo>
                    <a:pt x="479" y="433"/>
                  </a:lnTo>
                  <a:lnTo>
                    <a:pt x="479" y="432"/>
                  </a:lnTo>
                  <a:lnTo>
                    <a:pt x="479" y="431"/>
                  </a:lnTo>
                  <a:lnTo>
                    <a:pt x="480" y="431"/>
                  </a:lnTo>
                  <a:lnTo>
                    <a:pt x="479" y="431"/>
                  </a:lnTo>
                  <a:lnTo>
                    <a:pt x="480" y="431"/>
                  </a:lnTo>
                  <a:lnTo>
                    <a:pt x="479" y="431"/>
                  </a:lnTo>
                  <a:lnTo>
                    <a:pt x="479" y="429"/>
                  </a:lnTo>
                  <a:lnTo>
                    <a:pt x="479" y="428"/>
                  </a:lnTo>
                  <a:lnTo>
                    <a:pt x="480" y="428"/>
                  </a:lnTo>
                  <a:lnTo>
                    <a:pt x="480" y="427"/>
                  </a:lnTo>
                  <a:lnTo>
                    <a:pt x="482" y="427"/>
                  </a:lnTo>
                  <a:lnTo>
                    <a:pt x="482" y="425"/>
                  </a:lnTo>
                  <a:lnTo>
                    <a:pt x="483" y="425"/>
                  </a:lnTo>
                  <a:lnTo>
                    <a:pt x="483" y="424"/>
                  </a:lnTo>
                  <a:lnTo>
                    <a:pt x="483" y="422"/>
                  </a:lnTo>
                  <a:lnTo>
                    <a:pt x="483" y="424"/>
                  </a:lnTo>
                  <a:lnTo>
                    <a:pt x="483" y="422"/>
                  </a:lnTo>
                  <a:lnTo>
                    <a:pt x="483" y="421"/>
                  </a:lnTo>
                  <a:lnTo>
                    <a:pt x="483" y="420"/>
                  </a:lnTo>
                  <a:lnTo>
                    <a:pt x="483" y="421"/>
                  </a:lnTo>
                  <a:lnTo>
                    <a:pt x="483" y="420"/>
                  </a:lnTo>
                  <a:lnTo>
                    <a:pt x="484" y="420"/>
                  </a:lnTo>
                  <a:lnTo>
                    <a:pt x="484" y="418"/>
                  </a:lnTo>
                  <a:lnTo>
                    <a:pt x="484" y="420"/>
                  </a:lnTo>
                  <a:lnTo>
                    <a:pt x="484" y="418"/>
                  </a:lnTo>
                  <a:lnTo>
                    <a:pt x="484" y="420"/>
                  </a:lnTo>
                  <a:lnTo>
                    <a:pt x="484" y="418"/>
                  </a:lnTo>
                  <a:lnTo>
                    <a:pt x="486" y="418"/>
                  </a:lnTo>
                  <a:lnTo>
                    <a:pt x="486" y="420"/>
                  </a:lnTo>
                  <a:lnTo>
                    <a:pt x="486" y="418"/>
                  </a:lnTo>
                  <a:lnTo>
                    <a:pt x="486" y="420"/>
                  </a:lnTo>
                  <a:lnTo>
                    <a:pt x="487" y="420"/>
                  </a:lnTo>
                  <a:lnTo>
                    <a:pt x="487" y="418"/>
                  </a:lnTo>
                  <a:lnTo>
                    <a:pt x="488" y="418"/>
                  </a:lnTo>
                  <a:lnTo>
                    <a:pt x="490" y="418"/>
                  </a:lnTo>
                  <a:lnTo>
                    <a:pt x="490" y="417"/>
                  </a:lnTo>
                  <a:lnTo>
                    <a:pt x="490" y="418"/>
                  </a:lnTo>
                  <a:lnTo>
                    <a:pt x="490" y="417"/>
                  </a:lnTo>
                  <a:lnTo>
                    <a:pt x="491" y="417"/>
                  </a:lnTo>
                  <a:lnTo>
                    <a:pt x="491" y="416"/>
                  </a:lnTo>
                  <a:lnTo>
                    <a:pt x="491" y="414"/>
                  </a:lnTo>
                  <a:lnTo>
                    <a:pt x="491" y="413"/>
                  </a:lnTo>
                  <a:lnTo>
                    <a:pt x="490" y="413"/>
                  </a:lnTo>
                  <a:lnTo>
                    <a:pt x="490" y="412"/>
                  </a:lnTo>
                  <a:lnTo>
                    <a:pt x="491" y="412"/>
                  </a:lnTo>
                  <a:lnTo>
                    <a:pt x="492" y="412"/>
                  </a:lnTo>
                  <a:lnTo>
                    <a:pt x="492" y="410"/>
                  </a:lnTo>
                  <a:lnTo>
                    <a:pt x="492" y="412"/>
                  </a:lnTo>
                  <a:lnTo>
                    <a:pt x="492" y="410"/>
                  </a:lnTo>
                  <a:lnTo>
                    <a:pt x="494" y="410"/>
                  </a:lnTo>
                  <a:lnTo>
                    <a:pt x="494" y="412"/>
                  </a:lnTo>
                  <a:lnTo>
                    <a:pt x="494" y="410"/>
                  </a:lnTo>
                  <a:lnTo>
                    <a:pt x="494" y="409"/>
                  </a:lnTo>
                  <a:lnTo>
                    <a:pt x="495" y="409"/>
                  </a:lnTo>
                  <a:lnTo>
                    <a:pt x="495" y="408"/>
                  </a:lnTo>
                  <a:lnTo>
                    <a:pt x="497" y="408"/>
                  </a:lnTo>
                  <a:lnTo>
                    <a:pt x="498" y="408"/>
                  </a:lnTo>
                  <a:lnTo>
                    <a:pt x="498" y="406"/>
                  </a:lnTo>
                  <a:lnTo>
                    <a:pt x="498" y="408"/>
                  </a:lnTo>
                  <a:lnTo>
                    <a:pt x="499" y="408"/>
                  </a:lnTo>
                  <a:lnTo>
                    <a:pt x="498" y="408"/>
                  </a:lnTo>
                  <a:lnTo>
                    <a:pt x="499" y="408"/>
                  </a:lnTo>
                  <a:lnTo>
                    <a:pt x="501" y="408"/>
                  </a:lnTo>
                  <a:lnTo>
                    <a:pt x="501" y="409"/>
                  </a:lnTo>
                  <a:lnTo>
                    <a:pt x="502" y="409"/>
                  </a:lnTo>
                  <a:lnTo>
                    <a:pt x="503" y="409"/>
                  </a:lnTo>
                  <a:lnTo>
                    <a:pt x="503" y="410"/>
                  </a:lnTo>
                  <a:lnTo>
                    <a:pt x="505" y="410"/>
                  </a:lnTo>
                  <a:lnTo>
                    <a:pt x="506" y="410"/>
                  </a:lnTo>
                  <a:lnTo>
                    <a:pt x="507" y="410"/>
                  </a:lnTo>
                  <a:lnTo>
                    <a:pt x="509" y="410"/>
                  </a:lnTo>
                  <a:lnTo>
                    <a:pt x="509" y="409"/>
                  </a:lnTo>
                  <a:lnTo>
                    <a:pt x="509" y="408"/>
                  </a:lnTo>
                  <a:lnTo>
                    <a:pt x="510" y="408"/>
                  </a:lnTo>
                  <a:lnTo>
                    <a:pt x="509" y="408"/>
                  </a:lnTo>
                  <a:lnTo>
                    <a:pt x="510" y="408"/>
                  </a:lnTo>
                  <a:lnTo>
                    <a:pt x="509" y="408"/>
                  </a:lnTo>
                  <a:lnTo>
                    <a:pt x="510" y="408"/>
                  </a:lnTo>
                  <a:lnTo>
                    <a:pt x="509" y="408"/>
                  </a:lnTo>
                  <a:lnTo>
                    <a:pt x="510" y="408"/>
                  </a:lnTo>
                  <a:lnTo>
                    <a:pt x="510" y="406"/>
                  </a:lnTo>
                  <a:lnTo>
                    <a:pt x="509" y="406"/>
                  </a:lnTo>
                  <a:lnTo>
                    <a:pt x="509" y="405"/>
                  </a:lnTo>
                  <a:lnTo>
                    <a:pt x="510" y="405"/>
                  </a:lnTo>
                  <a:lnTo>
                    <a:pt x="509" y="405"/>
                  </a:lnTo>
                  <a:lnTo>
                    <a:pt x="510" y="405"/>
                  </a:lnTo>
                  <a:lnTo>
                    <a:pt x="511" y="405"/>
                  </a:lnTo>
                  <a:lnTo>
                    <a:pt x="511" y="403"/>
                  </a:lnTo>
                  <a:lnTo>
                    <a:pt x="511" y="402"/>
                  </a:lnTo>
                  <a:lnTo>
                    <a:pt x="513" y="402"/>
                  </a:lnTo>
                  <a:lnTo>
                    <a:pt x="513" y="401"/>
                  </a:lnTo>
                  <a:lnTo>
                    <a:pt x="514" y="401"/>
                  </a:lnTo>
                  <a:lnTo>
                    <a:pt x="514" y="399"/>
                  </a:lnTo>
                  <a:lnTo>
                    <a:pt x="514" y="398"/>
                  </a:lnTo>
                  <a:lnTo>
                    <a:pt x="514" y="397"/>
                  </a:lnTo>
                  <a:lnTo>
                    <a:pt x="516" y="397"/>
                  </a:lnTo>
                  <a:lnTo>
                    <a:pt x="516" y="395"/>
                  </a:lnTo>
                  <a:lnTo>
                    <a:pt x="517" y="395"/>
                  </a:lnTo>
                  <a:lnTo>
                    <a:pt x="518" y="395"/>
                  </a:lnTo>
                  <a:lnTo>
                    <a:pt x="520" y="395"/>
                  </a:lnTo>
                  <a:lnTo>
                    <a:pt x="521" y="395"/>
                  </a:lnTo>
                  <a:lnTo>
                    <a:pt x="521" y="394"/>
                  </a:lnTo>
                  <a:lnTo>
                    <a:pt x="522" y="394"/>
                  </a:lnTo>
                  <a:lnTo>
                    <a:pt x="524" y="394"/>
                  </a:lnTo>
                  <a:lnTo>
                    <a:pt x="525" y="394"/>
                  </a:lnTo>
                  <a:lnTo>
                    <a:pt x="525" y="393"/>
                  </a:lnTo>
                  <a:lnTo>
                    <a:pt x="525" y="394"/>
                  </a:lnTo>
                  <a:lnTo>
                    <a:pt x="526" y="394"/>
                  </a:lnTo>
                  <a:lnTo>
                    <a:pt x="526" y="393"/>
                  </a:lnTo>
                  <a:lnTo>
                    <a:pt x="526" y="394"/>
                  </a:lnTo>
                  <a:lnTo>
                    <a:pt x="526" y="393"/>
                  </a:lnTo>
                  <a:lnTo>
                    <a:pt x="526" y="394"/>
                  </a:lnTo>
                  <a:lnTo>
                    <a:pt x="528" y="394"/>
                  </a:lnTo>
                  <a:lnTo>
                    <a:pt x="528" y="395"/>
                  </a:lnTo>
                  <a:lnTo>
                    <a:pt x="528" y="397"/>
                  </a:lnTo>
                  <a:lnTo>
                    <a:pt x="528" y="398"/>
                  </a:lnTo>
                  <a:lnTo>
                    <a:pt x="529" y="398"/>
                  </a:lnTo>
                  <a:lnTo>
                    <a:pt x="529" y="397"/>
                  </a:lnTo>
                  <a:lnTo>
                    <a:pt x="530" y="397"/>
                  </a:lnTo>
                  <a:lnTo>
                    <a:pt x="530" y="395"/>
                  </a:lnTo>
                  <a:lnTo>
                    <a:pt x="532" y="395"/>
                  </a:lnTo>
                  <a:lnTo>
                    <a:pt x="532" y="397"/>
                  </a:lnTo>
                  <a:lnTo>
                    <a:pt x="533" y="397"/>
                  </a:lnTo>
                  <a:lnTo>
                    <a:pt x="533" y="395"/>
                  </a:lnTo>
                  <a:lnTo>
                    <a:pt x="535" y="394"/>
                  </a:lnTo>
                  <a:lnTo>
                    <a:pt x="536" y="394"/>
                  </a:lnTo>
                  <a:lnTo>
                    <a:pt x="536" y="395"/>
                  </a:lnTo>
                  <a:lnTo>
                    <a:pt x="537" y="395"/>
                  </a:lnTo>
                  <a:lnTo>
                    <a:pt x="537" y="397"/>
                  </a:lnTo>
                  <a:lnTo>
                    <a:pt x="539" y="397"/>
                  </a:lnTo>
                  <a:lnTo>
                    <a:pt x="540" y="397"/>
                  </a:lnTo>
                  <a:lnTo>
                    <a:pt x="540" y="398"/>
                  </a:lnTo>
                  <a:lnTo>
                    <a:pt x="541" y="398"/>
                  </a:lnTo>
                  <a:lnTo>
                    <a:pt x="543" y="398"/>
                  </a:lnTo>
                  <a:lnTo>
                    <a:pt x="543" y="397"/>
                  </a:lnTo>
                  <a:lnTo>
                    <a:pt x="541" y="397"/>
                  </a:lnTo>
                  <a:lnTo>
                    <a:pt x="541" y="395"/>
                  </a:lnTo>
                  <a:lnTo>
                    <a:pt x="543" y="395"/>
                  </a:lnTo>
                  <a:lnTo>
                    <a:pt x="543" y="394"/>
                  </a:lnTo>
                  <a:lnTo>
                    <a:pt x="543" y="395"/>
                  </a:lnTo>
                  <a:lnTo>
                    <a:pt x="544" y="395"/>
                  </a:lnTo>
                  <a:lnTo>
                    <a:pt x="544" y="394"/>
                  </a:lnTo>
                  <a:lnTo>
                    <a:pt x="545" y="394"/>
                  </a:lnTo>
                  <a:lnTo>
                    <a:pt x="545" y="395"/>
                  </a:lnTo>
                  <a:lnTo>
                    <a:pt x="547" y="395"/>
                  </a:lnTo>
                  <a:lnTo>
                    <a:pt x="547" y="397"/>
                  </a:lnTo>
                  <a:lnTo>
                    <a:pt x="548" y="397"/>
                  </a:lnTo>
                  <a:lnTo>
                    <a:pt x="549" y="397"/>
                  </a:lnTo>
                  <a:lnTo>
                    <a:pt x="551" y="397"/>
                  </a:lnTo>
                  <a:lnTo>
                    <a:pt x="552" y="397"/>
                  </a:lnTo>
                  <a:lnTo>
                    <a:pt x="552" y="398"/>
                  </a:lnTo>
                  <a:lnTo>
                    <a:pt x="552" y="399"/>
                  </a:lnTo>
                  <a:lnTo>
                    <a:pt x="554" y="399"/>
                  </a:lnTo>
                  <a:lnTo>
                    <a:pt x="555" y="399"/>
                  </a:lnTo>
                  <a:lnTo>
                    <a:pt x="555" y="401"/>
                  </a:lnTo>
                  <a:lnTo>
                    <a:pt x="556" y="401"/>
                  </a:lnTo>
                  <a:lnTo>
                    <a:pt x="558" y="402"/>
                  </a:lnTo>
                  <a:lnTo>
                    <a:pt x="559" y="402"/>
                  </a:lnTo>
                  <a:lnTo>
                    <a:pt x="559" y="403"/>
                  </a:lnTo>
                  <a:lnTo>
                    <a:pt x="560" y="403"/>
                  </a:lnTo>
                  <a:lnTo>
                    <a:pt x="562" y="403"/>
                  </a:lnTo>
                  <a:lnTo>
                    <a:pt x="562" y="402"/>
                  </a:lnTo>
                  <a:lnTo>
                    <a:pt x="563" y="402"/>
                  </a:lnTo>
                  <a:lnTo>
                    <a:pt x="564" y="402"/>
                  </a:lnTo>
                  <a:lnTo>
                    <a:pt x="566" y="401"/>
                  </a:lnTo>
                  <a:lnTo>
                    <a:pt x="566" y="402"/>
                  </a:lnTo>
                  <a:lnTo>
                    <a:pt x="567" y="402"/>
                  </a:lnTo>
                  <a:lnTo>
                    <a:pt x="567" y="403"/>
                  </a:lnTo>
                  <a:lnTo>
                    <a:pt x="567" y="406"/>
                  </a:lnTo>
                  <a:lnTo>
                    <a:pt x="567" y="408"/>
                  </a:lnTo>
                  <a:lnTo>
                    <a:pt x="567" y="409"/>
                  </a:lnTo>
                  <a:lnTo>
                    <a:pt x="567" y="410"/>
                  </a:lnTo>
                  <a:lnTo>
                    <a:pt x="566" y="410"/>
                  </a:lnTo>
                  <a:lnTo>
                    <a:pt x="566" y="412"/>
                  </a:lnTo>
                  <a:lnTo>
                    <a:pt x="567" y="412"/>
                  </a:lnTo>
                  <a:lnTo>
                    <a:pt x="567" y="413"/>
                  </a:lnTo>
                  <a:lnTo>
                    <a:pt x="570" y="413"/>
                  </a:lnTo>
                  <a:lnTo>
                    <a:pt x="573" y="413"/>
                  </a:lnTo>
                  <a:lnTo>
                    <a:pt x="573" y="414"/>
                  </a:lnTo>
                  <a:lnTo>
                    <a:pt x="573" y="416"/>
                  </a:lnTo>
                  <a:lnTo>
                    <a:pt x="574" y="416"/>
                  </a:lnTo>
                  <a:lnTo>
                    <a:pt x="574" y="417"/>
                  </a:lnTo>
                  <a:lnTo>
                    <a:pt x="574" y="418"/>
                  </a:lnTo>
                  <a:lnTo>
                    <a:pt x="574" y="420"/>
                  </a:lnTo>
                  <a:lnTo>
                    <a:pt x="574" y="421"/>
                  </a:lnTo>
                  <a:lnTo>
                    <a:pt x="573" y="422"/>
                  </a:lnTo>
                  <a:lnTo>
                    <a:pt x="573" y="424"/>
                  </a:lnTo>
                  <a:lnTo>
                    <a:pt x="574" y="425"/>
                  </a:lnTo>
                  <a:lnTo>
                    <a:pt x="573" y="427"/>
                  </a:lnTo>
                  <a:lnTo>
                    <a:pt x="573" y="428"/>
                  </a:lnTo>
                  <a:lnTo>
                    <a:pt x="571" y="428"/>
                  </a:lnTo>
                  <a:lnTo>
                    <a:pt x="573" y="429"/>
                  </a:lnTo>
                  <a:lnTo>
                    <a:pt x="573" y="431"/>
                  </a:lnTo>
                  <a:lnTo>
                    <a:pt x="574" y="431"/>
                  </a:lnTo>
                  <a:lnTo>
                    <a:pt x="574" y="432"/>
                  </a:lnTo>
                  <a:lnTo>
                    <a:pt x="575" y="432"/>
                  </a:lnTo>
                  <a:lnTo>
                    <a:pt x="574" y="433"/>
                  </a:lnTo>
                  <a:lnTo>
                    <a:pt x="575" y="433"/>
                  </a:lnTo>
                  <a:lnTo>
                    <a:pt x="575" y="435"/>
                  </a:lnTo>
                  <a:lnTo>
                    <a:pt x="575" y="436"/>
                  </a:lnTo>
                  <a:lnTo>
                    <a:pt x="575" y="437"/>
                  </a:lnTo>
                  <a:lnTo>
                    <a:pt x="574" y="439"/>
                  </a:lnTo>
                  <a:lnTo>
                    <a:pt x="573" y="439"/>
                  </a:lnTo>
                  <a:lnTo>
                    <a:pt x="571" y="440"/>
                  </a:lnTo>
                  <a:lnTo>
                    <a:pt x="570" y="441"/>
                  </a:lnTo>
                  <a:lnTo>
                    <a:pt x="570" y="443"/>
                  </a:lnTo>
                  <a:lnTo>
                    <a:pt x="570" y="444"/>
                  </a:lnTo>
                  <a:lnTo>
                    <a:pt x="571" y="445"/>
                  </a:lnTo>
                  <a:lnTo>
                    <a:pt x="573" y="445"/>
                  </a:lnTo>
                  <a:lnTo>
                    <a:pt x="574" y="447"/>
                  </a:lnTo>
                  <a:lnTo>
                    <a:pt x="574" y="448"/>
                  </a:lnTo>
                  <a:lnTo>
                    <a:pt x="574" y="450"/>
                  </a:lnTo>
                  <a:lnTo>
                    <a:pt x="575" y="451"/>
                  </a:lnTo>
                  <a:lnTo>
                    <a:pt x="575" y="452"/>
                  </a:lnTo>
                  <a:lnTo>
                    <a:pt x="575" y="454"/>
                  </a:lnTo>
                  <a:lnTo>
                    <a:pt x="577" y="454"/>
                  </a:lnTo>
                  <a:lnTo>
                    <a:pt x="577" y="455"/>
                  </a:lnTo>
                  <a:lnTo>
                    <a:pt x="578" y="455"/>
                  </a:lnTo>
                  <a:lnTo>
                    <a:pt x="578" y="456"/>
                  </a:lnTo>
                  <a:lnTo>
                    <a:pt x="578" y="458"/>
                  </a:lnTo>
                  <a:lnTo>
                    <a:pt x="577" y="459"/>
                  </a:lnTo>
                  <a:lnTo>
                    <a:pt x="577" y="460"/>
                  </a:lnTo>
                  <a:lnTo>
                    <a:pt x="575" y="460"/>
                  </a:lnTo>
                  <a:lnTo>
                    <a:pt x="574" y="460"/>
                  </a:lnTo>
                  <a:lnTo>
                    <a:pt x="574" y="462"/>
                  </a:lnTo>
                  <a:lnTo>
                    <a:pt x="573" y="464"/>
                  </a:lnTo>
                  <a:lnTo>
                    <a:pt x="574" y="466"/>
                  </a:lnTo>
                  <a:lnTo>
                    <a:pt x="574" y="467"/>
                  </a:lnTo>
                  <a:lnTo>
                    <a:pt x="574" y="469"/>
                  </a:lnTo>
                  <a:lnTo>
                    <a:pt x="574" y="470"/>
                  </a:lnTo>
                  <a:lnTo>
                    <a:pt x="574" y="471"/>
                  </a:lnTo>
                  <a:lnTo>
                    <a:pt x="574" y="473"/>
                  </a:lnTo>
                  <a:lnTo>
                    <a:pt x="575" y="473"/>
                  </a:lnTo>
                  <a:lnTo>
                    <a:pt x="577" y="473"/>
                  </a:lnTo>
                  <a:lnTo>
                    <a:pt x="577" y="471"/>
                  </a:lnTo>
                  <a:lnTo>
                    <a:pt x="578" y="471"/>
                  </a:lnTo>
                  <a:lnTo>
                    <a:pt x="578" y="470"/>
                  </a:lnTo>
                  <a:lnTo>
                    <a:pt x="578" y="469"/>
                  </a:lnTo>
                  <a:lnTo>
                    <a:pt x="579" y="467"/>
                  </a:lnTo>
                  <a:lnTo>
                    <a:pt x="581" y="467"/>
                  </a:lnTo>
                  <a:lnTo>
                    <a:pt x="582" y="469"/>
                  </a:lnTo>
                  <a:lnTo>
                    <a:pt x="583" y="469"/>
                  </a:lnTo>
                  <a:lnTo>
                    <a:pt x="585" y="469"/>
                  </a:lnTo>
                  <a:lnTo>
                    <a:pt x="583" y="471"/>
                  </a:lnTo>
                  <a:lnTo>
                    <a:pt x="583" y="473"/>
                  </a:lnTo>
                  <a:lnTo>
                    <a:pt x="585" y="473"/>
                  </a:lnTo>
                  <a:lnTo>
                    <a:pt x="585" y="471"/>
                  </a:lnTo>
                  <a:lnTo>
                    <a:pt x="586" y="470"/>
                  </a:lnTo>
                  <a:lnTo>
                    <a:pt x="587" y="470"/>
                  </a:lnTo>
                  <a:lnTo>
                    <a:pt x="589" y="469"/>
                  </a:lnTo>
                  <a:lnTo>
                    <a:pt x="590" y="469"/>
                  </a:lnTo>
                  <a:lnTo>
                    <a:pt x="589" y="470"/>
                  </a:lnTo>
                  <a:lnTo>
                    <a:pt x="589" y="471"/>
                  </a:lnTo>
                  <a:lnTo>
                    <a:pt x="589" y="473"/>
                  </a:lnTo>
                  <a:lnTo>
                    <a:pt x="590" y="474"/>
                  </a:lnTo>
                  <a:lnTo>
                    <a:pt x="589" y="474"/>
                  </a:lnTo>
                  <a:lnTo>
                    <a:pt x="587" y="475"/>
                  </a:lnTo>
                  <a:lnTo>
                    <a:pt x="587" y="477"/>
                  </a:lnTo>
                  <a:lnTo>
                    <a:pt x="587" y="478"/>
                  </a:lnTo>
                  <a:lnTo>
                    <a:pt x="589" y="478"/>
                  </a:lnTo>
                  <a:lnTo>
                    <a:pt x="586" y="478"/>
                  </a:lnTo>
                  <a:lnTo>
                    <a:pt x="586" y="479"/>
                  </a:lnTo>
                  <a:lnTo>
                    <a:pt x="585" y="479"/>
                  </a:lnTo>
                  <a:lnTo>
                    <a:pt x="585" y="481"/>
                  </a:lnTo>
                  <a:lnTo>
                    <a:pt x="585" y="482"/>
                  </a:lnTo>
                  <a:lnTo>
                    <a:pt x="583" y="482"/>
                  </a:lnTo>
                  <a:lnTo>
                    <a:pt x="583" y="483"/>
                  </a:lnTo>
                  <a:lnTo>
                    <a:pt x="582" y="485"/>
                  </a:lnTo>
                  <a:lnTo>
                    <a:pt x="582" y="486"/>
                  </a:lnTo>
                  <a:lnTo>
                    <a:pt x="582" y="488"/>
                  </a:lnTo>
                  <a:lnTo>
                    <a:pt x="582" y="489"/>
                  </a:lnTo>
                  <a:lnTo>
                    <a:pt x="581" y="490"/>
                  </a:lnTo>
                  <a:lnTo>
                    <a:pt x="581" y="492"/>
                  </a:lnTo>
                  <a:lnTo>
                    <a:pt x="581" y="494"/>
                  </a:lnTo>
                  <a:lnTo>
                    <a:pt x="581" y="496"/>
                  </a:lnTo>
                  <a:lnTo>
                    <a:pt x="581" y="497"/>
                  </a:lnTo>
                  <a:lnTo>
                    <a:pt x="581" y="498"/>
                  </a:lnTo>
                  <a:lnTo>
                    <a:pt x="579" y="500"/>
                  </a:lnTo>
                  <a:lnTo>
                    <a:pt x="579" y="501"/>
                  </a:lnTo>
                  <a:lnTo>
                    <a:pt x="578" y="502"/>
                  </a:lnTo>
                  <a:lnTo>
                    <a:pt x="577" y="502"/>
                  </a:lnTo>
                  <a:lnTo>
                    <a:pt x="575" y="502"/>
                  </a:lnTo>
                  <a:lnTo>
                    <a:pt x="574" y="502"/>
                  </a:lnTo>
                  <a:lnTo>
                    <a:pt x="574" y="504"/>
                  </a:lnTo>
                  <a:lnTo>
                    <a:pt x="573" y="505"/>
                  </a:lnTo>
                  <a:lnTo>
                    <a:pt x="573" y="507"/>
                  </a:lnTo>
                  <a:lnTo>
                    <a:pt x="571" y="507"/>
                  </a:lnTo>
                  <a:lnTo>
                    <a:pt x="571" y="508"/>
                  </a:lnTo>
                  <a:lnTo>
                    <a:pt x="570" y="508"/>
                  </a:lnTo>
                  <a:lnTo>
                    <a:pt x="570" y="509"/>
                  </a:lnTo>
                  <a:lnTo>
                    <a:pt x="568" y="511"/>
                  </a:lnTo>
                  <a:lnTo>
                    <a:pt x="568" y="512"/>
                  </a:lnTo>
                  <a:lnTo>
                    <a:pt x="567" y="512"/>
                  </a:lnTo>
                  <a:lnTo>
                    <a:pt x="567" y="513"/>
                  </a:lnTo>
                  <a:lnTo>
                    <a:pt x="566" y="513"/>
                  </a:lnTo>
                  <a:lnTo>
                    <a:pt x="566" y="515"/>
                  </a:lnTo>
                  <a:lnTo>
                    <a:pt x="566" y="513"/>
                  </a:lnTo>
                  <a:lnTo>
                    <a:pt x="566" y="515"/>
                  </a:lnTo>
                  <a:lnTo>
                    <a:pt x="564" y="515"/>
                  </a:lnTo>
                  <a:lnTo>
                    <a:pt x="564" y="516"/>
                  </a:lnTo>
                  <a:lnTo>
                    <a:pt x="564" y="517"/>
                  </a:lnTo>
                  <a:lnTo>
                    <a:pt x="563" y="517"/>
                  </a:lnTo>
                  <a:lnTo>
                    <a:pt x="563" y="519"/>
                  </a:lnTo>
                  <a:lnTo>
                    <a:pt x="563" y="520"/>
                  </a:lnTo>
                  <a:lnTo>
                    <a:pt x="562" y="520"/>
                  </a:lnTo>
                  <a:lnTo>
                    <a:pt x="562" y="521"/>
                  </a:lnTo>
                  <a:lnTo>
                    <a:pt x="562" y="523"/>
                  </a:lnTo>
                  <a:lnTo>
                    <a:pt x="562" y="524"/>
                  </a:lnTo>
                  <a:lnTo>
                    <a:pt x="562" y="526"/>
                  </a:lnTo>
                  <a:lnTo>
                    <a:pt x="562" y="527"/>
                  </a:lnTo>
                  <a:lnTo>
                    <a:pt x="560" y="527"/>
                  </a:lnTo>
                  <a:lnTo>
                    <a:pt x="560" y="528"/>
                  </a:lnTo>
                  <a:lnTo>
                    <a:pt x="560" y="530"/>
                  </a:lnTo>
                  <a:lnTo>
                    <a:pt x="559" y="530"/>
                  </a:lnTo>
                  <a:lnTo>
                    <a:pt x="558" y="530"/>
                  </a:lnTo>
                  <a:lnTo>
                    <a:pt x="558" y="528"/>
                  </a:lnTo>
                  <a:lnTo>
                    <a:pt x="556" y="528"/>
                  </a:lnTo>
                  <a:lnTo>
                    <a:pt x="555" y="528"/>
                  </a:lnTo>
                  <a:lnTo>
                    <a:pt x="556" y="528"/>
                  </a:lnTo>
                  <a:lnTo>
                    <a:pt x="556" y="530"/>
                  </a:lnTo>
                  <a:lnTo>
                    <a:pt x="556" y="531"/>
                  </a:lnTo>
                  <a:lnTo>
                    <a:pt x="558" y="531"/>
                  </a:lnTo>
                  <a:lnTo>
                    <a:pt x="558" y="532"/>
                  </a:lnTo>
                  <a:lnTo>
                    <a:pt x="558" y="534"/>
                  </a:lnTo>
                  <a:lnTo>
                    <a:pt x="556" y="534"/>
                  </a:lnTo>
                  <a:lnTo>
                    <a:pt x="556" y="535"/>
                  </a:lnTo>
                  <a:lnTo>
                    <a:pt x="556" y="536"/>
                  </a:lnTo>
                  <a:lnTo>
                    <a:pt x="555" y="538"/>
                  </a:lnTo>
                  <a:lnTo>
                    <a:pt x="555" y="539"/>
                  </a:lnTo>
                  <a:lnTo>
                    <a:pt x="555" y="540"/>
                  </a:lnTo>
                  <a:lnTo>
                    <a:pt x="555" y="542"/>
                  </a:lnTo>
                  <a:lnTo>
                    <a:pt x="554" y="543"/>
                  </a:lnTo>
                  <a:lnTo>
                    <a:pt x="554" y="545"/>
                  </a:lnTo>
                  <a:lnTo>
                    <a:pt x="554" y="546"/>
                  </a:lnTo>
                  <a:lnTo>
                    <a:pt x="555" y="547"/>
                  </a:lnTo>
                  <a:lnTo>
                    <a:pt x="555" y="549"/>
                  </a:lnTo>
                  <a:lnTo>
                    <a:pt x="555" y="550"/>
                  </a:lnTo>
                  <a:lnTo>
                    <a:pt x="555" y="551"/>
                  </a:lnTo>
                  <a:lnTo>
                    <a:pt x="555" y="553"/>
                  </a:lnTo>
                  <a:lnTo>
                    <a:pt x="555" y="554"/>
                  </a:lnTo>
                  <a:lnTo>
                    <a:pt x="555" y="555"/>
                  </a:lnTo>
                  <a:lnTo>
                    <a:pt x="554" y="555"/>
                  </a:lnTo>
                  <a:lnTo>
                    <a:pt x="554" y="557"/>
                  </a:lnTo>
                  <a:lnTo>
                    <a:pt x="552" y="558"/>
                  </a:lnTo>
                  <a:lnTo>
                    <a:pt x="552" y="559"/>
                  </a:lnTo>
                  <a:lnTo>
                    <a:pt x="552" y="561"/>
                  </a:lnTo>
                  <a:lnTo>
                    <a:pt x="554" y="562"/>
                  </a:lnTo>
                  <a:lnTo>
                    <a:pt x="552" y="564"/>
                  </a:lnTo>
                  <a:lnTo>
                    <a:pt x="552" y="565"/>
                  </a:lnTo>
                  <a:lnTo>
                    <a:pt x="551" y="565"/>
                  </a:lnTo>
                  <a:lnTo>
                    <a:pt x="549" y="565"/>
                  </a:lnTo>
                  <a:lnTo>
                    <a:pt x="548" y="565"/>
                  </a:lnTo>
                  <a:lnTo>
                    <a:pt x="548" y="566"/>
                  </a:lnTo>
                  <a:lnTo>
                    <a:pt x="548" y="565"/>
                  </a:lnTo>
                  <a:lnTo>
                    <a:pt x="548" y="566"/>
                  </a:lnTo>
                  <a:lnTo>
                    <a:pt x="547" y="566"/>
                  </a:lnTo>
                  <a:lnTo>
                    <a:pt x="545" y="566"/>
                  </a:lnTo>
                  <a:lnTo>
                    <a:pt x="544" y="566"/>
                  </a:lnTo>
                  <a:lnTo>
                    <a:pt x="543" y="568"/>
                  </a:lnTo>
                  <a:lnTo>
                    <a:pt x="543" y="569"/>
                  </a:lnTo>
                  <a:lnTo>
                    <a:pt x="541" y="570"/>
                  </a:lnTo>
                  <a:lnTo>
                    <a:pt x="541" y="572"/>
                  </a:lnTo>
                  <a:lnTo>
                    <a:pt x="540" y="572"/>
                  </a:lnTo>
                  <a:lnTo>
                    <a:pt x="540" y="573"/>
                  </a:lnTo>
                  <a:lnTo>
                    <a:pt x="540" y="574"/>
                  </a:lnTo>
                  <a:lnTo>
                    <a:pt x="539" y="576"/>
                  </a:lnTo>
                  <a:lnTo>
                    <a:pt x="539" y="577"/>
                  </a:lnTo>
                  <a:lnTo>
                    <a:pt x="539" y="578"/>
                  </a:lnTo>
                  <a:lnTo>
                    <a:pt x="537" y="580"/>
                  </a:lnTo>
                  <a:lnTo>
                    <a:pt x="537" y="581"/>
                  </a:lnTo>
                  <a:lnTo>
                    <a:pt x="537" y="583"/>
                  </a:lnTo>
                  <a:lnTo>
                    <a:pt x="537" y="584"/>
                  </a:lnTo>
                  <a:lnTo>
                    <a:pt x="537" y="585"/>
                  </a:lnTo>
                  <a:lnTo>
                    <a:pt x="536" y="585"/>
                  </a:lnTo>
                  <a:lnTo>
                    <a:pt x="536" y="587"/>
                  </a:lnTo>
                  <a:lnTo>
                    <a:pt x="536" y="588"/>
                  </a:lnTo>
                  <a:lnTo>
                    <a:pt x="536" y="589"/>
                  </a:lnTo>
                  <a:lnTo>
                    <a:pt x="536" y="591"/>
                  </a:lnTo>
                  <a:lnTo>
                    <a:pt x="536" y="592"/>
                  </a:lnTo>
                  <a:lnTo>
                    <a:pt x="536" y="593"/>
                  </a:lnTo>
                  <a:lnTo>
                    <a:pt x="535" y="595"/>
                  </a:lnTo>
                  <a:lnTo>
                    <a:pt x="535" y="596"/>
                  </a:lnTo>
                  <a:lnTo>
                    <a:pt x="535" y="597"/>
                  </a:lnTo>
                  <a:lnTo>
                    <a:pt x="535" y="599"/>
                  </a:lnTo>
                  <a:lnTo>
                    <a:pt x="535" y="600"/>
                  </a:lnTo>
                  <a:lnTo>
                    <a:pt x="535" y="602"/>
                  </a:lnTo>
                  <a:lnTo>
                    <a:pt x="533" y="603"/>
                  </a:lnTo>
                  <a:lnTo>
                    <a:pt x="533" y="604"/>
                  </a:lnTo>
                  <a:lnTo>
                    <a:pt x="533" y="606"/>
                  </a:lnTo>
                  <a:lnTo>
                    <a:pt x="532" y="606"/>
                  </a:lnTo>
                  <a:lnTo>
                    <a:pt x="532" y="607"/>
                  </a:lnTo>
                  <a:lnTo>
                    <a:pt x="532" y="608"/>
                  </a:lnTo>
                  <a:lnTo>
                    <a:pt x="532" y="610"/>
                  </a:lnTo>
                  <a:lnTo>
                    <a:pt x="530" y="610"/>
                  </a:lnTo>
                  <a:lnTo>
                    <a:pt x="530" y="611"/>
                  </a:lnTo>
                  <a:lnTo>
                    <a:pt x="530" y="612"/>
                  </a:lnTo>
                  <a:lnTo>
                    <a:pt x="529" y="612"/>
                  </a:lnTo>
                  <a:lnTo>
                    <a:pt x="529" y="614"/>
                  </a:lnTo>
                  <a:lnTo>
                    <a:pt x="529" y="615"/>
                  </a:lnTo>
                  <a:lnTo>
                    <a:pt x="529" y="616"/>
                  </a:lnTo>
                  <a:lnTo>
                    <a:pt x="528" y="616"/>
                  </a:lnTo>
                  <a:lnTo>
                    <a:pt x="528" y="618"/>
                  </a:lnTo>
                  <a:lnTo>
                    <a:pt x="528" y="619"/>
                  </a:lnTo>
                  <a:lnTo>
                    <a:pt x="528" y="621"/>
                  </a:lnTo>
                  <a:lnTo>
                    <a:pt x="528" y="622"/>
                  </a:lnTo>
                  <a:lnTo>
                    <a:pt x="528" y="623"/>
                  </a:lnTo>
                  <a:lnTo>
                    <a:pt x="528" y="625"/>
                  </a:lnTo>
                  <a:lnTo>
                    <a:pt x="526" y="626"/>
                  </a:lnTo>
                  <a:lnTo>
                    <a:pt x="526" y="627"/>
                  </a:lnTo>
                  <a:lnTo>
                    <a:pt x="526" y="629"/>
                  </a:lnTo>
                  <a:lnTo>
                    <a:pt x="526" y="630"/>
                  </a:lnTo>
                  <a:lnTo>
                    <a:pt x="526" y="631"/>
                  </a:lnTo>
                  <a:lnTo>
                    <a:pt x="526" y="633"/>
                  </a:lnTo>
                  <a:lnTo>
                    <a:pt x="526" y="634"/>
                  </a:lnTo>
                  <a:lnTo>
                    <a:pt x="526" y="635"/>
                  </a:lnTo>
                  <a:lnTo>
                    <a:pt x="526" y="637"/>
                  </a:lnTo>
                  <a:lnTo>
                    <a:pt x="528" y="637"/>
                  </a:lnTo>
                  <a:lnTo>
                    <a:pt x="528" y="638"/>
                  </a:lnTo>
                  <a:lnTo>
                    <a:pt x="528" y="640"/>
                  </a:lnTo>
                  <a:lnTo>
                    <a:pt x="528" y="641"/>
                  </a:lnTo>
                  <a:lnTo>
                    <a:pt x="529" y="641"/>
                  </a:lnTo>
                  <a:lnTo>
                    <a:pt x="529" y="642"/>
                  </a:lnTo>
                  <a:lnTo>
                    <a:pt x="529" y="644"/>
                  </a:lnTo>
                  <a:lnTo>
                    <a:pt x="530" y="644"/>
                  </a:lnTo>
                  <a:lnTo>
                    <a:pt x="530" y="645"/>
                  </a:lnTo>
                  <a:lnTo>
                    <a:pt x="532" y="646"/>
                  </a:lnTo>
                  <a:lnTo>
                    <a:pt x="532" y="648"/>
                  </a:lnTo>
                  <a:lnTo>
                    <a:pt x="532" y="649"/>
                  </a:lnTo>
                  <a:lnTo>
                    <a:pt x="533" y="649"/>
                  </a:lnTo>
                  <a:lnTo>
                    <a:pt x="535" y="649"/>
                  </a:lnTo>
                  <a:lnTo>
                    <a:pt x="535" y="650"/>
                  </a:lnTo>
                  <a:lnTo>
                    <a:pt x="535" y="652"/>
                  </a:lnTo>
                  <a:lnTo>
                    <a:pt x="536" y="652"/>
                  </a:lnTo>
                  <a:lnTo>
                    <a:pt x="536" y="653"/>
                  </a:lnTo>
                  <a:lnTo>
                    <a:pt x="536" y="654"/>
                  </a:lnTo>
                  <a:lnTo>
                    <a:pt x="536" y="656"/>
                  </a:lnTo>
                  <a:lnTo>
                    <a:pt x="536" y="657"/>
                  </a:lnTo>
                  <a:lnTo>
                    <a:pt x="536" y="659"/>
                  </a:lnTo>
                  <a:lnTo>
                    <a:pt x="535" y="659"/>
                  </a:lnTo>
                  <a:lnTo>
                    <a:pt x="535" y="660"/>
                  </a:lnTo>
                  <a:lnTo>
                    <a:pt x="535" y="661"/>
                  </a:lnTo>
                  <a:lnTo>
                    <a:pt x="533" y="661"/>
                  </a:lnTo>
                  <a:lnTo>
                    <a:pt x="533" y="663"/>
                  </a:lnTo>
                  <a:lnTo>
                    <a:pt x="533" y="661"/>
                  </a:lnTo>
                  <a:lnTo>
                    <a:pt x="533" y="663"/>
                  </a:lnTo>
                  <a:lnTo>
                    <a:pt x="533" y="664"/>
                  </a:lnTo>
                  <a:lnTo>
                    <a:pt x="532" y="664"/>
                  </a:lnTo>
                  <a:lnTo>
                    <a:pt x="532" y="665"/>
                  </a:lnTo>
                  <a:lnTo>
                    <a:pt x="532" y="664"/>
                  </a:lnTo>
                  <a:lnTo>
                    <a:pt x="532" y="665"/>
                  </a:lnTo>
                  <a:lnTo>
                    <a:pt x="532" y="667"/>
                  </a:lnTo>
                  <a:lnTo>
                    <a:pt x="532" y="668"/>
                  </a:lnTo>
                  <a:lnTo>
                    <a:pt x="532" y="669"/>
                  </a:lnTo>
                  <a:lnTo>
                    <a:pt x="530" y="669"/>
                  </a:lnTo>
                  <a:lnTo>
                    <a:pt x="532" y="669"/>
                  </a:lnTo>
                  <a:lnTo>
                    <a:pt x="532" y="671"/>
                  </a:lnTo>
                  <a:lnTo>
                    <a:pt x="533" y="671"/>
                  </a:lnTo>
                  <a:lnTo>
                    <a:pt x="533" y="672"/>
                  </a:lnTo>
                  <a:lnTo>
                    <a:pt x="535" y="672"/>
                  </a:lnTo>
                  <a:lnTo>
                    <a:pt x="535" y="673"/>
                  </a:lnTo>
                  <a:lnTo>
                    <a:pt x="536" y="673"/>
                  </a:lnTo>
                  <a:lnTo>
                    <a:pt x="536" y="675"/>
                  </a:lnTo>
                  <a:lnTo>
                    <a:pt x="536" y="676"/>
                  </a:lnTo>
                  <a:lnTo>
                    <a:pt x="537" y="676"/>
                  </a:lnTo>
                  <a:lnTo>
                    <a:pt x="537" y="677"/>
                  </a:lnTo>
                  <a:lnTo>
                    <a:pt x="537" y="679"/>
                  </a:lnTo>
                  <a:lnTo>
                    <a:pt x="537" y="680"/>
                  </a:lnTo>
                  <a:lnTo>
                    <a:pt x="536" y="680"/>
                  </a:lnTo>
                  <a:lnTo>
                    <a:pt x="535" y="680"/>
                  </a:lnTo>
                  <a:lnTo>
                    <a:pt x="533" y="680"/>
                  </a:lnTo>
                  <a:lnTo>
                    <a:pt x="532" y="680"/>
                  </a:lnTo>
                  <a:lnTo>
                    <a:pt x="530" y="680"/>
                  </a:lnTo>
                  <a:lnTo>
                    <a:pt x="530" y="682"/>
                  </a:lnTo>
                  <a:lnTo>
                    <a:pt x="529" y="682"/>
                  </a:lnTo>
                  <a:lnTo>
                    <a:pt x="530" y="682"/>
                  </a:lnTo>
                  <a:lnTo>
                    <a:pt x="529" y="682"/>
                  </a:lnTo>
                  <a:lnTo>
                    <a:pt x="530" y="682"/>
                  </a:lnTo>
                  <a:lnTo>
                    <a:pt x="530" y="683"/>
                  </a:lnTo>
                  <a:lnTo>
                    <a:pt x="530" y="684"/>
                  </a:lnTo>
                  <a:lnTo>
                    <a:pt x="532" y="684"/>
                  </a:lnTo>
                  <a:lnTo>
                    <a:pt x="532" y="683"/>
                  </a:lnTo>
                  <a:lnTo>
                    <a:pt x="530" y="683"/>
                  </a:lnTo>
                  <a:lnTo>
                    <a:pt x="530" y="682"/>
                  </a:lnTo>
                  <a:lnTo>
                    <a:pt x="532" y="682"/>
                  </a:lnTo>
                  <a:lnTo>
                    <a:pt x="532" y="680"/>
                  </a:lnTo>
                  <a:lnTo>
                    <a:pt x="532" y="682"/>
                  </a:lnTo>
                  <a:lnTo>
                    <a:pt x="533" y="682"/>
                  </a:lnTo>
                  <a:lnTo>
                    <a:pt x="533" y="683"/>
                  </a:lnTo>
                  <a:lnTo>
                    <a:pt x="532" y="683"/>
                  </a:lnTo>
                  <a:lnTo>
                    <a:pt x="532" y="684"/>
                  </a:lnTo>
                  <a:lnTo>
                    <a:pt x="532" y="686"/>
                  </a:lnTo>
                  <a:lnTo>
                    <a:pt x="532" y="684"/>
                  </a:lnTo>
                  <a:lnTo>
                    <a:pt x="532" y="686"/>
                  </a:lnTo>
                  <a:lnTo>
                    <a:pt x="532" y="687"/>
                  </a:lnTo>
                  <a:lnTo>
                    <a:pt x="530" y="687"/>
                  </a:lnTo>
                  <a:lnTo>
                    <a:pt x="530" y="686"/>
                  </a:lnTo>
                  <a:lnTo>
                    <a:pt x="530" y="687"/>
                  </a:lnTo>
                  <a:lnTo>
                    <a:pt x="529" y="687"/>
                  </a:lnTo>
                  <a:lnTo>
                    <a:pt x="530" y="688"/>
                  </a:lnTo>
                  <a:lnTo>
                    <a:pt x="530" y="690"/>
                  </a:lnTo>
                  <a:lnTo>
                    <a:pt x="529" y="690"/>
                  </a:lnTo>
                  <a:lnTo>
                    <a:pt x="529" y="688"/>
                  </a:lnTo>
                  <a:lnTo>
                    <a:pt x="529" y="687"/>
                  </a:lnTo>
                  <a:lnTo>
                    <a:pt x="529" y="688"/>
                  </a:lnTo>
                  <a:lnTo>
                    <a:pt x="529" y="690"/>
                  </a:lnTo>
                  <a:lnTo>
                    <a:pt x="530" y="690"/>
                  </a:lnTo>
                  <a:lnTo>
                    <a:pt x="530" y="691"/>
                  </a:lnTo>
                  <a:lnTo>
                    <a:pt x="529" y="691"/>
                  </a:lnTo>
                  <a:lnTo>
                    <a:pt x="528" y="691"/>
                  </a:lnTo>
                  <a:lnTo>
                    <a:pt x="528" y="692"/>
                  </a:lnTo>
                  <a:lnTo>
                    <a:pt x="526" y="692"/>
                  </a:lnTo>
                  <a:lnTo>
                    <a:pt x="528" y="692"/>
                  </a:lnTo>
                  <a:lnTo>
                    <a:pt x="528" y="691"/>
                  </a:lnTo>
                  <a:lnTo>
                    <a:pt x="529" y="691"/>
                  </a:lnTo>
                  <a:lnTo>
                    <a:pt x="530" y="691"/>
                  </a:lnTo>
                  <a:lnTo>
                    <a:pt x="532" y="692"/>
                  </a:lnTo>
                  <a:lnTo>
                    <a:pt x="530" y="692"/>
                  </a:lnTo>
                  <a:lnTo>
                    <a:pt x="530" y="694"/>
                  </a:lnTo>
                  <a:lnTo>
                    <a:pt x="530" y="695"/>
                  </a:lnTo>
                  <a:lnTo>
                    <a:pt x="529" y="695"/>
                  </a:lnTo>
                  <a:lnTo>
                    <a:pt x="529" y="696"/>
                  </a:lnTo>
                  <a:lnTo>
                    <a:pt x="528" y="696"/>
                  </a:lnTo>
                  <a:lnTo>
                    <a:pt x="526" y="696"/>
                  </a:lnTo>
                  <a:lnTo>
                    <a:pt x="525" y="696"/>
                  </a:lnTo>
                  <a:lnTo>
                    <a:pt x="524" y="696"/>
                  </a:lnTo>
                  <a:lnTo>
                    <a:pt x="524" y="698"/>
                  </a:lnTo>
                  <a:lnTo>
                    <a:pt x="524" y="699"/>
                  </a:lnTo>
                  <a:lnTo>
                    <a:pt x="522" y="699"/>
                  </a:lnTo>
                  <a:lnTo>
                    <a:pt x="522" y="698"/>
                  </a:lnTo>
                  <a:lnTo>
                    <a:pt x="521" y="698"/>
                  </a:lnTo>
                  <a:lnTo>
                    <a:pt x="520" y="698"/>
                  </a:lnTo>
                  <a:lnTo>
                    <a:pt x="520" y="696"/>
                  </a:lnTo>
                  <a:lnTo>
                    <a:pt x="520" y="698"/>
                  </a:lnTo>
                  <a:lnTo>
                    <a:pt x="518" y="698"/>
                  </a:lnTo>
                  <a:lnTo>
                    <a:pt x="518" y="696"/>
                  </a:lnTo>
                  <a:lnTo>
                    <a:pt x="518" y="695"/>
                  </a:lnTo>
                  <a:lnTo>
                    <a:pt x="520" y="695"/>
                  </a:lnTo>
                  <a:lnTo>
                    <a:pt x="518" y="695"/>
                  </a:lnTo>
                  <a:lnTo>
                    <a:pt x="518" y="694"/>
                  </a:lnTo>
                  <a:lnTo>
                    <a:pt x="517" y="694"/>
                  </a:lnTo>
                  <a:lnTo>
                    <a:pt x="518" y="694"/>
                  </a:lnTo>
                  <a:lnTo>
                    <a:pt x="518" y="695"/>
                  </a:lnTo>
                  <a:lnTo>
                    <a:pt x="517" y="695"/>
                  </a:lnTo>
                  <a:lnTo>
                    <a:pt x="517" y="696"/>
                  </a:lnTo>
                  <a:lnTo>
                    <a:pt x="517" y="698"/>
                  </a:lnTo>
                  <a:lnTo>
                    <a:pt x="517" y="696"/>
                  </a:lnTo>
                  <a:lnTo>
                    <a:pt x="516" y="696"/>
                  </a:lnTo>
                  <a:lnTo>
                    <a:pt x="514" y="696"/>
                  </a:lnTo>
                  <a:lnTo>
                    <a:pt x="514" y="695"/>
                  </a:lnTo>
                  <a:lnTo>
                    <a:pt x="514" y="694"/>
                  </a:lnTo>
                  <a:lnTo>
                    <a:pt x="513" y="694"/>
                  </a:lnTo>
                  <a:lnTo>
                    <a:pt x="513" y="695"/>
                  </a:lnTo>
                  <a:lnTo>
                    <a:pt x="514" y="695"/>
                  </a:lnTo>
                  <a:lnTo>
                    <a:pt x="513" y="695"/>
                  </a:lnTo>
                  <a:lnTo>
                    <a:pt x="511" y="695"/>
                  </a:lnTo>
                  <a:lnTo>
                    <a:pt x="511" y="694"/>
                  </a:lnTo>
                  <a:lnTo>
                    <a:pt x="511" y="695"/>
                  </a:lnTo>
                  <a:lnTo>
                    <a:pt x="511" y="696"/>
                  </a:lnTo>
                  <a:lnTo>
                    <a:pt x="513" y="696"/>
                  </a:lnTo>
                  <a:lnTo>
                    <a:pt x="514" y="696"/>
                  </a:lnTo>
                  <a:lnTo>
                    <a:pt x="514" y="698"/>
                  </a:lnTo>
                  <a:lnTo>
                    <a:pt x="514" y="699"/>
                  </a:lnTo>
                  <a:lnTo>
                    <a:pt x="516" y="699"/>
                  </a:lnTo>
                  <a:lnTo>
                    <a:pt x="514" y="699"/>
                  </a:lnTo>
                  <a:lnTo>
                    <a:pt x="514" y="698"/>
                  </a:lnTo>
                  <a:lnTo>
                    <a:pt x="514" y="699"/>
                  </a:lnTo>
                  <a:lnTo>
                    <a:pt x="513" y="698"/>
                  </a:lnTo>
                  <a:lnTo>
                    <a:pt x="513" y="699"/>
                  </a:lnTo>
                  <a:lnTo>
                    <a:pt x="513" y="698"/>
                  </a:lnTo>
                  <a:lnTo>
                    <a:pt x="513" y="699"/>
                  </a:lnTo>
                  <a:lnTo>
                    <a:pt x="513" y="698"/>
                  </a:lnTo>
                  <a:lnTo>
                    <a:pt x="511" y="698"/>
                  </a:lnTo>
                  <a:lnTo>
                    <a:pt x="510" y="698"/>
                  </a:lnTo>
                  <a:lnTo>
                    <a:pt x="511" y="698"/>
                  </a:lnTo>
                  <a:lnTo>
                    <a:pt x="511" y="699"/>
                  </a:lnTo>
                  <a:lnTo>
                    <a:pt x="513" y="699"/>
                  </a:lnTo>
                  <a:lnTo>
                    <a:pt x="514" y="699"/>
                  </a:lnTo>
                  <a:lnTo>
                    <a:pt x="514" y="701"/>
                  </a:lnTo>
                  <a:lnTo>
                    <a:pt x="516" y="701"/>
                  </a:lnTo>
                  <a:lnTo>
                    <a:pt x="516" y="702"/>
                  </a:lnTo>
                  <a:lnTo>
                    <a:pt x="516" y="701"/>
                  </a:lnTo>
                  <a:lnTo>
                    <a:pt x="516" y="702"/>
                  </a:lnTo>
                  <a:lnTo>
                    <a:pt x="514" y="702"/>
                  </a:lnTo>
                  <a:lnTo>
                    <a:pt x="514" y="701"/>
                  </a:lnTo>
                  <a:lnTo>
                    <a:pt x="513" y="701"/>
                  </a:lnTo>
                  <a:lnTo>
                    <a:pt x="513" y="702"/>
                  </a:lnTo>
                  <a:lnTo>
                    <a:pt x="513" y="701"/>
                  </a:lnTo>
                  <a:lnTo>
                    <a:pt x="511" y="701"/>
                  </a:lnTo>
                  <a:lnTo>
                    <a:pt x="511" y="702"/>
                  </a:lnTo>
                  <a:lnTo>
                    <a:pt x="510" y="702"/>
                  </a:lnTo>
                  <a:lnTo>
                    <a:pt x="510" y="701"/>
                  </a:lnTo>
                  <a:lnTo>
                    <a:pt x="509" y="701"/>
                  </a:lnTo>
                  <a:lnTo>
                    <a:pt x="509" y="702"/>
                  </a:lnTo>
                  <a:lnTo>
                    <a:pt x="510" y="702"/>
                  </a:lnTo>
                  <a:lnTo>
                    <a:pt x="510" y="701"/>
                  </a:lnTo>
                  <a:lnTo>
                    <a:pt x="510" y="702"/>
                  </a:lnTo>
                  <a:lnTo>
                    <a:pt x="511" y="702"/>
                  </a:lnTo>
                  <a:lnTo>
                    <a:pt x="513" y="702"/>
                  </a:lnTo>
                  <a:lnTo>
                    <a:pt x="513" y="703"/>
                  </a:lnTo>
                  <a:lnTo>
                    <a:pt x="514" y="703"/>
                  </a:lnTo>
                  <a:lnTo>
                    <a:pt x="516" y="703"/>
                  </a:lnTo>
                  <a:lnTo>
                    <a:pt x="516" y="705"/>
                  </a:lnTo>
                  <a:lnTo>
                    <a:pt x="514" y="705"/>
                  </a:lnTo>
                  <a:lnTo>
                    <a:pt x="513" y="705"/>
                  </a:lnTo>
                  <a:lnTo>
                    <a:pt x="513" y="703"/>
                  </a:lnTo>
                  <a:lnTo>
                    <a:pt x="513" y="705"/>
                  </a:lnTo>
                  <a:lnTo>
                    <a:pt x="513" y="703"/>
                  </a:lnTo>
                  <a:lnTo>
                    <a:pt x="511" y="703"/>
                  </a:lnTo>
                  <a:lnTo>
                    <a:pt x="511" y="705"/>
                  </a:lnTo>
                  <a:lnTo>
                    <a:pt x="510" y="705"/>
                  </a:lnTo>
                  <a:lnTo>
                    <a:pt x="510" y="706"/>
                  </a:lnTo>
                  <a:lnTo>
                    <a:pt x="511" y="706"/>
                  </a:lnTo>
                  <a:lnTo>
                    <a:pt x="511" y="705"/>
                  </a:lnTo>
                  <a:lnTo>
                    <a:pt x="513" y="705"/>
                  </a:lnTo>
                  <a:lnTo>
                    <a:pt x="513" y="706"/>
                  </a:lnTo>
                  <a:lnTo>
                    <a:pt x="513" y="707"/>
                  </a:lnTo>
                  <a:lnTo>
                    <a:pt x="513" y="709"/>
                  </a:lnTo>
                  <a:lnTo>
                    <a:pt x="513" y="710"/>
                  </a:lnTo>
                  <a:lnTo>
                    <a:pt x="511" y="710"/>
                  </a:lnTo>
                  <a:lnTo>
                    <a:pt x="511" y="711"/>
                  </a:lnTo>
                  <a:lnTo>
                    <a:pt x="511" y="710"/>
                  </a:lnTo>
                  <a:lnTo>
                    <a:pt x="510" y="710"/>
                  </a:lnTo>
                  <a:lnTo>
                    <a:pt x="510" y="711"/>
                  </a:lnTo>
                  <a:lnTo>
                    <a:pt x="511" y="711"/>
                  </a:lnTo>
                  <a:lnTo>
                    <a:pt x="510" y="711"/>
                  </a:lnTo>
                  <a:lnTo>
                    <a:pt x="510" y="713"/>
                  </a:lnTo>
                  <a:lnTo>
                    <a:pt x="510" y="711"/>
                  </a:lnTo>
                  <a:lnTo>
                    <a:pt x="509" y="711"/>
                  </a:lnTo>
                  <a:lnTo>
                    <a:pt x="510" y="711"/>
                  </a:lnTo>
                  <a:lnTo>
                    <a:pt x="510" y="710"/>
                  </a:lnTo>
                  <a:lnTo>
                    <a:pt x="509" y="710"/>
                  </a:lnTo>
                  <a:lnTo>
                    <a:pt x="510" y="710"/>
                  </a:lnTo>
                  <a:lnTo>
                    <a:pt x="509" y="710"/>
                  </a:lnTo>
                  <a:lnTo>
                    <a:pt x="509" y="711"/>
                  </a:lnTo>
                  <a:lnTo>
                    <a:pt x="509" y="710"/>
                  </a:lnTo>
                  <a:lnTo>
                    <a:pt x="509" y="711"/>
                  </a:lnTo>
                  <a:lnTo>
                    <a:pt x="507" y="711"/>
                  </a:lnTo>
                  <a:lnTo>
                    <a:pt x="507" y="710"/>
                  </a:lnTo>
                  <a:lnTo>
                    <a:pt x="509" y="710"/>
                  </a:lnTo>
                  <a:lnTo>
                    <a:pt x="507" y="710"/>
                  </a:lnTo>
                  <a:lnTo>
                    <a:pt x="509" y="710"/>
                  </a:lnTo>
                  <a:lnTo>
                    <a:pt x="509" y="709"/>
                  </a:lnTo>
                  <a:lnTo>
                    <a:pt x="507" y="709"/>
                  </a:lnTo>
                  <a:lnTo>
                    <a:pt x="507" y="707"/>
                  </a:lnTo>
                  <a:lnTo>
                    <a:pt x="506" y="707"/>
                  </a:lnTo>
                  <a:lnTo>
                    <a:pt x="506" y="709"/>
                  </a:lnTo>
                  <a:lnTo>
                    <a:pt x="507" y="709"/>
                  </a:lnTo>
                  <a:lnTo>
                    <a:pt x="507" y="710"/>
                  </a:lnTo>
                  <a:lnTo>
                    <a:pt x="506" y="710"/>
                  </a:lnTo>
                  <a:lnTo>
                    <a:pt x="507" y="710"/>
                  </a:lnTo>
                  <a:lnTo>
                    <a:pt x="506" y="710"/>
                  </a:lnTo>
                  <a:lnTo>
                    <a:pt x="505" y="710"/>
                  </a:lnTo>
                  <a:lnTo>
                    <a:pt x="503" y="710"/>
                  </a:lnTo>
                  <a:lnTo>
                    <a:pt x="503" y="711"/>
                  </a:lnTo>
                  <a:lnTo>
                    <a:pt x="503" y="710"/>
                  </a:lnTo>
                  <a:lnTo>
                    <a:pt x="503" y="711"/>
                  </a:lnTo>
                  <a:lnTo>
                    <a:pt x="505" y="711"/>
                  </a:lnTo>
                  <a:lnTo>
                    <a:pt x="506" y="711"/>
                  </a:lnTo>
                  <a:lnTo>
                    <a:pt x="505" y="711"/>
                  </a:lnTo>
                  <a:lnTo>
                    <a:pt x="506" y="711"/>
                  </a:lnTo>
                  <a:lnTo>
                    <a:pt x="506" y="713"/>
                  </a:lnTo>
                  <a:lnTo>
                    <a:pt x="505" y="713"/>
                  </a:lnTo>
                  <a:lnTo>
                    <a:pt x="506" y="713"/>
                  </a:lnTo>
                  <a:lnTo>
                    <a:pt x="505" y="713"/>
                  </a:lnTo>
                  <a:lnTo>
                    <a:pt x="506" y="713"/>
                  </a:lnTo>
                  <a:lnTo>
                    <a:pt x="506" y="714"/>
                  </a:lnTo>
                  <a:lnTo>
                    <a:pt x="505" y="714"/>
                  </a:lnTo>
                  <a:lnTo>
                    <a:pt x="503" y="714"/>
                  </a:lnTo>
                  <a:lnTo>
                    <a:pt x="502" y="714"/>
                  </a:lnTo>
                  <a:lnTo>
                    <a:pt x="502" y="713"/>
                  </a:lnTo>
                  <a:lnTo>
                    <a:pt x="503" y="713"/>
                  </a:lnTo>
                  <a:lnTo>
                    <a:pt x="502" y="713"/>
                  </a:lnTo>
                  <a:lnTo>
                    <a:pt x="502" y="714"/>
                  </a:lnTo>
                  <a:lnTo>
                    <a:pt x="502" y="715"/>
                  </a:lnTo>
                  <a:lnTo>
                    <a:pt x="501" y="715"/>
                  </a:lnTo>
                  <a:lnTo>
                    <a:pt x="501" y="714"/>
                  </a:lnTo>
                  <a:lnTo>
                    <a:pt x="501" y="715"/>
                  </a:lnTo>
                  <a:lnTo>
                    <a:pt x="501" y="717"/>
                  </a:lnTo>
                  <a:lnTo>
                    <a:pt x="502" y="715"/>
                  </a:lnTo>
                  <a:lnTo>
                    <a:pt x="502" y="717"/>
                  </a:lnTo>
                  <a:lnTo>
                    <a:pt x="502" y="718"/>
                  </a:lnTo>
                  <a:lnTo>
                    <a:pt x="503" y="718"/>
                  </a:lnTo>
                  <a:lnTo>
                    <a:pt x="503" y="717"/>
                  </a:lnTo>
                  <a:lnTo>
                    <a:pt x="503" y="715"/>
                  </a:lnTo>
                  <a:lnTo>
                    <a:pt x="503" y="717"/>
                  </a:lnTo>
                  <a:lnTo>
                    <a:pt x="505" y="717"/>
                  </a:lnTo>
                  <a:lnTo>
                    <a:pt x="505" y="718"/>
                  </a:lnTo>
                  <a:lnTo>
                    <a:pt x="503" y="718"/>
                  </a:lnTo>
                  <a:lnTo>
                    <a:pt x="503" y="720"/>
                  </a:lnTo>
                  <a:lnTo>
                    <a:pt x="505" y="718"/>
                  </a:lnTo>
                  <a:lnTo>
                    <a:pt x="505" y="720"/>
                  </a:lnTo>
                  <a:lnTo>
                    <a:pt x="503" y="720"/>
                  </a:lnTo>
                  <a:lnTo>
                    <a:pt x="503" y="721"/>
                  </a:lnTo>
                  <a:lnTo>
                    <a:pt x="503" y="720"/>
                  </a:lnTo>
                  <a:lnTo>
                    <a:pt x="502" y="720"/>
                  </a:lnTo>
                  <a:lnTo>
                    <a:pt x="502" y="721"/>
                  </a:lnTo>
                  <a:lnTo>
                    <a:pt x="503" y="721"/>
                  </a:lnTo>
                  <a:lnTo>
                    <a:pt x="502" y="721"/>
                  </a:lnTo>
                  <a:lnTo>
                    <a:pt x="502" y="722"/>
                  </a:lnTo>
                  <a:lnTo>
                    <a:pt x="503" y="722"/>
                  </a:lnTo>
                  <a:lnTo>
                    <a:pt x="502" y="722"/>
                  </a:lnTo>
                  <a:lnTo>
                    <a:pt x="502" y="724"/>
                  </a:lnTo>
                  <a:lnTo>
                    <a:pt x="503" y="724"/>
                  </a:lnTo>
                  <a:lnTo>
                    <a:pt x="502" y="724"/>
                  </a:lnTo>
                  <a:lnTo>
                    <a:pt x="502" y="725"/>
                  </a:lnTo>
                  <a:lnTo>
                    <a:pt x="503" y="725"/>
                  </a:lnTo>
                  <a:lnTo>
                    <a:pt x="505" y="725"/>
                  </a:lnTo>
                  <a:lnTo>
                    <a:pt x="503" y="725"/>
                  </a:lnTo>
                  <a:lnTo>
                    <a:pt x="503" y="726"/>
                  </a:lnTo>
                  <a:lnTo>
                    <a:pt x="505" y="726"/>
                  </a:lnTo>
                  <a:lnTo>
                    <a:pt x="506" y="726"/>
                  </a:lnTo>
                  <a:lnTo>
                    <a:pt x="505" y="726"/>
                  </a:lnTo>
                  <a:lnTo>
                    <a:pt x="505" y="725"/>
                  </a:lnTo>
                  <a:lnTo>
                    <a:pt x="506" y="725"/>
                  </a:lnTo>
                  <a:lnTo>
                    <a:pt x="507" y="725"/>
                  </a:lnTo>
                  <a:lnTo>
                    <a:pt x="507" y="726"/>
                  </a:lnTo>
                  <a:lnTo>
                    <a:pt x="506" y="726"/>
                  </a:lnTo>
                  <a:lnTo>
                    <a:pt x="506" y="728"/>
                  </a:lnTo>
                  <a:lnTo>
                    <a:pt x="505" y="728"/>
                  </a:lnTo>
                  <a:lnTo>
                    <a:pt x="505" y="729"/>
                  </a:lnTo>
                  <a:lnTo>
                    <a:pt x="503" y="729"/>
                  </a:lnTo>
                  <a:lnTo>
                    <a:pt x="503" y="730"/>
                  </a:lnTo>
                  <a:lnTo>
                    <a:pt x="502" y="730"/>
                  </a:lnTo>
                  <a:lnTo>
                    <a:pt x="502" y="732"/>
                  </a:lnTo>
                  <a:lnTo>
                    <a:pt x="502" y="730"/>
                  </a:lnTo>
                  <a:lnTo>
                    <a:pt x="502" y="732"/>
                  </a:lnTo>
                  <a:lnTo>
                    <a:pt x="502" y="733"/>
                  </a:lnTo>
                  <a:lnTo>
                    <a:pt x="502" y="734"/>
                  </a:lnTo>
                  <a:lnTo>
                    <a:pt x="502" y="736"/>
                  </a:lnTo>
                  <a:lnTo>
                    <a:pt x="502" y="734"/>
                  </a:lnTo>
                  <a:lnTo>
                    <a:pt x="503" y="734"/>
                  </a:lnTo>
                  <a:lnTo>
                    <a:pt x="502" y="734"/>
                  </a:lnTo>
                  <a:lnTo>
                    <a:pt x="502" y="733"/>
                  </a:lnTo>
                  <a:lnTo>
                    <a:pt x="502" y="732"/>
                  </a:lnTo>
                  <a:lnTo>
                    <a:pt x="503" y="732"/>
                  </a:lnTo>
                  <a:lnTo>
                    <a:pt x="505" y="732"/>
                  </a:lnTo>
                  <a:lnTo>
                    <a:pt x="505" y="730"/>
                  </a:lnTo>
                  <a:lnTo>
                    <a:pt x="506" y="730"/>
                  </a:lnTo>
                  <a:lnTo>
                    <a:pt x="505" y="730"/>
                  </a:lnTo>
                  <a:lnTo>
                    <a:pt x="505" y="729"/>
                  </a:lnTo>
                  <a:lnTo>
                    <a:pt x="506" y="729"/>
                  </a:lnTo>
                  <a:lnTo>
                    <a:pt x="506" y="730"/>
                  </a:lnTo>
                  <a:lnTo>
                    <a:pt x="507" y="730"/>
                  </a:lnTo>
                  <a:lnTo>
                    <a:pt x="507" y="729"/>
                  </a:lnTo>
                  <a:lnTo>
                    <a:pt x="507" y="730"/>
                  </a:lnTo>
                  <a:lnTo>
                    <a:pt x="507" y="729"/>
                  </a:lnTo>
                  <a:lnTo>
                    <a:pt x="509" y="729"/>
                  </a:lnTo>
                  <a:lnTo>
                    <a:pt x="510" y="729"/>
                  </a:lnTo>
                  <a:lnTo>
                    <a:pt x="511" y="729"/>
                  </a:lnTo>
                  <a:lnTo>
                    <a:pt x="510" y="729"/>
                  </a:lnTo>
                  <a:lnTo>
                    <a:pt x="510" y="730"/>
                  </a:lnTo>
                  <a:lnTo>
                    <a:pt x="511" y="730"/>
                  </a:lnTo>
                  <a:lnTo>
                    <a:pt x="510" y="730"/>
                  </a:lnTo>
                  <a:lnTo>
                    <a:pt x="509" y="730"/>
                  </a:lnTo>
                  <a:lnTo>
                    <a:pt x="510" y="730"/>
                  </a:lnTo>
                  <a:lnTo>
                    <a:pt x="510" y="732"/>
                  </a:lnTo>
                  <a:lnTo>
                    <a:pt x="509" y="732"/>
                  </a:lnTo>
                  <a:lnTo>
                    <a:pt x="509" y="733"/>
                  </a:lnTo>
                  <a:lnTo>
                    <a:pt x="510" y="733"/>
                  </a:lnTo>
                  <a:lnTo>
                    <a:pt x="510" y="732"/>
                  </a:lnTo>
                  <a:lnTo>
                    <a:pt x="510" y="733"/>
                  </a:lnTo>
                  <a:lnTo>
                    <a:pt x="510" y="732"/>
                  </a:lnTo>
                  <a:lnTo>
                    <a:pt x="510" y="733"/>
                  </a:lnTo>
                  <a:lnTo>
                    <a:pt x="511" y="733"/>
                  </a:lnTo>
                  <a:lnTo>
                    <a:pt x="511" y="732"/>
                  </a:lnTo>
                  <a:lnTo>
                    <a:pt x="511" y="733"/>
                  </a:lnTo>
                  <a:lnTo>
                    <a:pt x="511" y="732"/>
                  </a:lnTo>
                  <a:lnTo>
                    <a:pt x="513" y="732"/>
                  </a:lnTo>
                  <a:lnTo>
                    <a:pt x="513" y="733"/>
                  </a:lnTo>
                  <a:lnTo>
                    <a:pt x="513" y="732"/>
                  </a:lnTo>
                  <a:lnTo>
                    <a:pt x="513" y="733"/>
                  </a:lnTo>
                  <a:lnTo>
                    <a:pt x="513" y="734"/>
                  </a:lnTo>
                  <a:lnTo>
                    <a:pt x="513" y="736"/>
                  </a:lnTo>
                  <a:lnTo>
                    <a:pt x="511" y="736"/>
                  </a:lnTo>
                  <a:lnTo>
                    <a:pt x="511" y="734"/>
                  </a:lnTo>
                  <a:lnTo>
                    <a:pt x="510" y="734"/>
                  </a:lnTo>
                  <a:lnTo>
                    <a:pt x="510" y="733"/>
                  </a:lnTo>
                  <a:lnTo>
                    <a:pt x="511" y="733"/>
                  </a:lnTo>
                  <a:lnTo>
                    <a:pt x="510" y="733"/>
                  </a:lnTo>
                  <a:lnTo>
                    <a:pt x="510" y="734"/>
                  </a:lnTo>
                  <a:lnTo>
                    <a:pt x="510" y="736"/>
                  </a:lnTo>
                  <a:lnTo>
                    <a:pt x="510" y="737"/>
                  </a:lnTo>
                  <a:lnTo>
                    <a:pt x="510" y="739"/>
                  </a:lnTo>
                  <a:lnTo>
                    <a:pt x="510" y="737"/>
                  </a:lnTo>
                  <a:lnTo>
                    <a:pt x="511" y="739"/>
                  </a:lnTo>
                  <a:lnTo>
                    <a:pt x="511" y="740"/>
                  </a:lnTo>
                  <a:lnTo>
                    <a:pt x="511" y="741"/>
                  </a:lnTo>
                  <a:lnTo>
                    <a:pt x="511" y="743"/>
                  </a:lnTo>
                  <a:lnTo>
                    <a:pt x="511" y="741"/>
                  </a:lnTo>
                  <a:lnTo>
                    <a:pt x="513" y="741"/>
                  </a:lnTo>
                  <a:lnTo>
                    <a:pt x="513" y="740"/>
                  </a:lnTo>
                  <a:lnTo>
                    <a:pt x="514" y="740"/>
                  </a:lnTo>
                  <a:lnTo>
                    <a:pt x="516" y="740"/>
                  </a:lnTo>
                  <a:lnTo>
                    <a:pt x="516" y="741"/>
                  </a:lnTo>
                  <a:lnTo>
                    <a:pt x="517" y="741"/>
                  </a:lnTo>
                  <a:lnTo>
                    <a:pt x="517" y="740"/>
                  </a:lnTo>
                  <a:lnTo>
                    <a:pt x="518" y="740"/>
                  </a:lnTo>
                  <a:lnTo>
                    <a:pt x="518" y="741"/>
                  </a:lnTo>
                  <a:lnTo>
                    <a:pt x="520" y="741"/>
                  </a:lnTo>
                  <a:lnTo>
                    <a:pt x="521" y="743"/>
                  </a:lnTo>
                  <a:lnTo>
                    <a:pt x="520" y="743"/>
                  </a:lnTo>
                  <a:lnTo>
                    <a:pt x="520" y="741"/>
                  </a:lnTo>
                  <a:lnTo>
                    <a:pt x="518" y="741"/>
                  </a:lnTo>
                  <a:lnTo>
                    <a:pt x="517" y="741"/>
                  </a:lnTo>
                  <a:lnTo>
                    <a:pt x="516" y="741"/>
                  </a:lnTo>
                  <a:lnTo>
                    <a:pt x="514" y="741"/>
                  </a:lnTo>
                  <a:lnTo>
                    <a:pt x="514" y="743"/>
                  </a:lnTo>
                  <a:lnTo>
                    <a:pt x="514" y="744"/>
                  </a:lnTo>
                  <a:lnTo>
                    <a:pt x="513" y="744"/>
                  </a:lnTo>
                  <a:lnTo>
                    <a:pt x="513" y="745"/>
                  </a:lnTo>
                  <a:lnTo>
                    <a:pt x="511" y="745"/>
                  </a:lnTo>
                  <a:lnTo>
                    <a:pt x="511" y="747"/>
                  </a:lnTo>
                  <a:lnTo>
                    <a:pt x="513" y="747"/>
                  </a:lnTo>
                  <a:lnTo>
                    <a:pt x="513" y="748"/>
                  </a:lnTo>
                  <a:lnTo>
                    <a:pt x="513" y="749"/>
                  </a:lnTo>
                  <a:lnTo>
                    <a:pt x="511" y="749"/>
                  </a:lnTo>
                  <a:lnTo>
                    <a:pt x="511" y="751"/>
                  </a:lnTo>
                  <a:lnTo>
                    <a:pt x="510" y="751"/>
                  </a:lnTo>
                  <a:lnTo>
                    <a:pt x="510" y="749"/>
                  </a:lnTo>
                  <a:lnTo>
                    <a:pt x="510" y="748"/>
                  </a:lnTo>
                  <a:lnTo>
                    <a:pt x="511" y="748"/>
                  </a:lnTo>
                  <a:lnTo>
                    <a:pt x="511" y="747"/>
                  </a:lnTo>
                  <a:lnTo>
                    <a:pt x="510" y="747"/>
                  </a:lnTo>
                  <a:lnTo>
                    <a:pt x="511" y="745"/>
                  </a:lnTo>
                  <a:lnTo>
                    <a:pt x="511" y="744"/>
                  </a:lnTo>
                  <a:lnTo>
                    <a:pt x="510" y="744"/>
                  </a:lnTo>
                  <a:lnTo>
                    <a:pt x="509" y="744"/>
                  </a:lnTo>
                  <a:lnTo>
                    <a:pt x="509" y="745"/>
                  </a:lnTo>
                  <a:lnTo>
                    <a:pt x="509" y="747"/>
                  </a:lnTo>
                  <a:lnTo>
                    <a:pt x="509" y="748"/>
                  </a:lnTo>
                  <a:lnTo>
                    <a:pt x="507" y="748"/>
                  </a:lnTo>
                  <a:lnTo>
                    <a:pt x="507" y="747"/>
                  </a:lnTo>
                  <a:lnTo>
                    <a:pt x="506" y="747"/>
                  </a:lnTo>
                  <a:lnTo>
                    <a:pt x="506" y="745"/>
                  </a:lnTo>
                  <a:lnTo>
                    <a:pt x="505" y="745"/>
                  </a:lnTo>
                  <a:lnTo>
                    <a:pt x="505" y="747"/>
                  </a:lnTo>
                  <a:lnTo>
                    <a:pt x="503" y="747"/>
                  </a:lnTo>
                  <a:lnTo>
                    <a:pt x="502" y="747"/>
                  </a:lnTo>
                  <a:lnTo>
                    <a:pt x="501" y="748"/>
                  </a:lnTo>
                  <a:lnTo>
                    <a:pt x="501" y="747"/>
                  </a:lnTo>
                  <a:lnTo>
                    <a:pt x="501" y="748"/>
                  </a:lnTo>
                  <a:lnTo>
                    <a:pt x="501" y="747"/>
                  </a:lnTo>
                  <a:lnTo>
                    <a:pt x="502" y="747"/>
                  </a:lnTo>
                  <a:lnTo>
                    <a:pt x="502" y="745"/>
                  </a:lnTo>
                  <a:lnTo>
                    <a:pt x="501" y="745"/>
                  </a:lnTo>
                  <a:lnTo>
                    <a:pt x="499" y="745"/>
                  </a:lnTo>
                  <a:lnTo>
                    <a:pt x="499" y="747"/>
                  </a:lnTo>
                  <a:lnTo>
                    <a:pt x="498" y="747"/>
                  </a:lnTo>
                  <a:lnTo>
                    <a:pt x="498" y="745"/>
                  </a:lnTo>
                  <a:lnTo>
                    <a:pt x="497" y="745"/>
                  </a:lnTo>
                  <a:lnTo>
                    <a:pt x="497" y="744"/>
                  </a:lnTo>
                  <a:lnTo>
                    <a:pt x="498" y="744"/>
                  </a:lnTo>
                  <a:lnTo>
                    <a:pt x="498" y="743"/>
                  </a:lnTo>
                  <a:lnTo>
                    <a:pt x="497" y="743"/>
                  </a:lnTo>
                  <a:lnTo>
                    <a:pt x="497" y="744"/>
                  </a:lnTo>
                  <a:lnTo>
                    <a:pt x="497" y="743"/>
                  </a:lnTo>
                  <a:lnTo>
                    <a:pt x="495" y="743"/>
                  </a:lnTo>
                  <a:lnTo>
                    <a:pt x="495" y="741"/>
                  </a:lnTo>
                  <a:lnTo>
                    <a:pt x="494" y="741"/>
                  </a:lnTo>
                  <a:lnTo>
                    <a:pt x="492" y="741"/>
                  </a:lnTo>
                  <a:lnTo>
                    <a:pt x="492" y="743"/>
                  </a:lnTo>
                  <a:lnTo>
                    <a:pt x="492" y="741"/>
                  </a:lnTo>
                  <a:lnTo>
                    <a:pt x="491" y="741"/>
                  </a:lnTo>
                  <a:lnTo>
                    <a:pt x="491" y="743"/>
                  </a:lnTo>
                  <a:lnTo>
                    <a:pt x="491" y="741"/>
                  </a:lnTo>
                  <a:lnTo>
                    <a:pt x="490" y="741"/>
                  </a:lnTo>
                  <a:lnTo>
                    <a:pt x="488" y="741"/>
                  </a:lnTo>
                  <a:lnTo>
                    <a:pt x="488" y="743"/>
                  </a:lnTo>
                  <a:lnTo>
                    <a:pt x="487" y="743"/>
                  </a:lnTo>
                  <a:lnTo>
                    <a:pt x="487" y="741"/>
                  </a:lnTo>
                  <a:lnTo>
                    <a:pt x="487" y="740"/>
                  </a:lnTo>
                  <a:lnTo>
                    <a:pt x="486" y="741"/>
                  </a:lnTo>
                  <a:lnTo>
                    <a:pt x="486" y="740"/>
                  </a:lnTo>
                  <a:lnTo>
                    <a:pt x="484" y="740"/>
                  </a:lnTo>
                  <a:lnTo>
                    <a:pt x="484" y="739"/>
                  </a:lnTo>
                  <a:lnTo>
                    <a:pt x="483" y="739"/>
                  </a:lnTo>
                  <a:lnTo>
                    <a:pt x="482" y="739"/>
                  </a:lnTo>
                  <a:lnTo>
                    <a:pt x="480" y="739"/>
                  </a:lnTo>
                  <a:lnTo>
                    <a:pt x="480" y="737"/>
                  </a:lnTo>
                  <a:lnTo>
                    <a:pt x="479" y="737"/>
                  </a:lnTo>
                  <a:lnTo>
                    <a:pt x="478" y="737"/>
                  </a:lnTo>
                  <a:lnTo>
                    <a:pt x="476" y="737"/>
                  </a:lnTo>
                  <a:lnTo>
                    <a:pt x="478" y="737"/>
                  </a:lnTo>
                  <a:lnTo>
                    <a:pt x="478" y="739"/>
                  </a:lnTo>
                  <a:lnTo>
                    <a:pt x="479" y="739"/>
                  </a:lnTo>
                  <a:lnTo>
                    <a:pt x="480" y="739"/>
                  </a:lnTo>
                  <a:lnTo>
                    <a:pt x="480" y="740"/>
                  </a:lnTo>
                  <a:lnTo>
                    <a:pt x="482" y="740"/>
                  </a:lnTo>
                  <a:lnTo>
                    <a:pt x="482" y="741"/>
                  </a:lnTo>
                  <a:lnTo>
                    <a:pt x="483" y="741"/>
                  </a:lnTo>
                  <a:lnTo>
                    <a:pt x="483" y="743"/>
                  </a:lnTo>
                  <a:lnTo>
                    <a:pt x="484" y="743"/>
                  </a:lnTo>
                  <a:lnTo>
                    <a:pt x="484" y="744"/>
                  </a:lnTo>
                  <a:lnTo>
                    <a:pt x="486" y="744"/>
                  </a:lnTo>
                  <a:lnTo>
                    <a:pt x="486" y="745"/>
                  </a:lnTo>
                  <a:lnTo>
                    <a:pt x="487" y="745"/>
                  </a:lnTo>
                  <a:lnTo>
                    <a:pt x="487" y="744"/>
                  </a:lnTo>
                  <a:lnTo>
                    <a:pt x="488" y="744"/>
                  </a:lnTo>
                  <a:lnTo>
                    <a:pt x="490" y="744"/>
                  </a:lnTo>
                  <a:lnTo>
                    <a:pt x="490" y="745"/>
                  </a:lnTo>
                  <a:lnTo>
                    <a:pt x="491" y="745"/>
                  </a:lnTo>
                  <a:lnTo>
                    <a:pt x="492" y="745"/>
                  </a:lnTo>
                  <a:lnTo>
                    <a:pt x="494" y="745"/>
                  </a:lnTo>
                  <a:lnTo>
                    <a:pt x="494" y="747"/>
                  </a:lnTo>
                  <a:lnTo>
                    <a:pt x="494" y="748"/>
                  </a:lnTo>
                  <a:lnTo>
                    <a:pt x="495" y="748"/>
                  </a:lnTo>
                  <a:lnTo>
                    <a:pt x="495" y="747"/>
                  </a:lnTo>
                  <a:lnTo>
                    <a:pt x="497" y="747"/>
                  </a:lnTo>
                  <a:lnTo>
                    <a:pt x="497" y="748"/>
                  </a:lnTo>
                  <a:lnTo>
                    <a:pt x="495" y="748"/>
                  </a:lnTo>
                  <a:lnTo>
                    <a:pt x="495" y="749"/>
                  </a:lnTo>
                  <a:lnTo>
                    <a:pt x="497" y="749"/>
                  </a:lnTo>
                  <a:lnTo>
                    <a:pt x="497" y="748"/>
                  </a:lnTo>
                  <a:lnTo>
                    <a:pt x="495" y="748"/>
                  </a:lnTo>
                  <a:lnTo>
                    <a:pt x="497" y="748"/>
                  </a:lnTo>
                  <a:lnTo>
                    <a:pt x="497" y="747"/>
                  </a:lnTo>
                  <a:lnTo>
                    <a:pt x="498" y="747"/>
                  </a:lnTo>
                  <a:lnTo>
                    <a:pt x="497" y="747"/>
                  </a:lnTo>
                  <a:lnTo>
                    <a:pt x="497" y="748"/>
                  </a:lnTo>
                  <a:lnTo>
                    <a:pt x="498" y="748"/>
                  </a:lnTo>
                  <a:lnTo>
                    <a:pt x="497" y="748"/>
                  </a:lnTo>
                  <a:lnTo>
                    <a:pt x="497" y="749"/>
                  </a:lnTo>
                  <a:lnTo>
                    <a:pt x="498" y="749"/>
                  </a:lnTo>
                  <a:lnTo>
                    <a:pt x="497" y="749"/>
                  </a:lnTo>
                  <a:lnTo>
                    <a:pt x="495" y="751"/>
                  </a:lnTo>
                  <a:lnTo>
                    <a:pt x="497" y="751"/>
                  </a:lnTo>
                  <a:lnTo>
                    <a:pt x="497" y="752"/>
                  </a:lnTo>
                  <a:lnTo>
                    <a:pt x="497" y="751"/>
                  </a:lnTo>
                  <a:lnTo>
                    <a:pt x="497" y="749"/>
                  </a:lnTo>
                  <a:lnTo>
                    <a:pt x="497" y="751"/>
                  </a:lnTo>
                  <a:lnTo>
                    <a:pt x="498" y="751"/>
                  </a:lnTo>
                  <a:lnTo>
                    <a:pt x="498" y="752"/>
                  </a:lnTo>
                  <a:lnTo>
                    <a:pt x="497" y="752"/>
                  </a:lnTo>
                  <a:lnTo>
                    <a:pt x="495" y="752"/>
                  </a:lnTo>
                  <a:lnTo>
                    <a:pt x="494" y="752"/>
                  </a:lnTo>
                  <a:lnTo>
                    <a:pt x="492" y="752"/>
                  </a:lnTo>
                  <a:lnTo>
                    <a:pt x="492" y="751"/>
                  </a:lnTo>
                  <a:lnTo>
                    <a:pt x="492" y="752"/>
                  </a:lnTo>
                  <a:lnTo>
                    <a:pt x="491" y="752"/>
                  </a:lnTo>
                  <a:lnTo>
                    <a:pt x="491" y="753"/>
                  </a:lnTo>
                  <a:lnTo>
                    <a:pt x="490" y="753"/>
                  </a:lnTo>
                  <a:lnTo>
                    <a:pt x="490" y="755"/>
                  </a:lnTo>
                  <a:lnTo>
                    <a:pt x="490" y="756"/>
                  </a:lnTo>
                  <a:lnTo>
                    <a:pt x="488" y="756"/>
                  </a:lnTo>
                  <a:lnTo>
                    <a:pt x="488" y="758"/>
                  </a:lnTo>
                  <a:lnTo>
                    <a:pt x="488" y="759"/>
                  </a:lnTo>
                  <a:lnTo>
                    <a:pt x="488" y="760"/>
                  </a:lnTo>
                  <a:lnTo>
                    <a:pt x="487" y="760"/>
                  </a:lnTo>
                  <a:lnTo>
                    <a:pt x="486" y="759"/>
                  </a:lnTo>
                  <a:lnTo>
                    <a:pt x="486" y="760"/>
                  </a:lnTo>
                  <a:lnTo>
                    <a:pt x="484" y="760"/>
                  </a:lnTo>
                  <a:lnTo>
                    <a:pt x="486" y="760"/>
                  </a:lnTo>
                  <a:lnTo>
                    <a:pt x="486" y="762"/>
                  </a:lnTo>
                  <a:lnTo>
                    <a:pt x="486" y="763"/>
                  </a:lnTo>
                  <a:lnTo>
                    <a:pt x="486" y="764"/>
                  </a:lnTo>
                  <a:lnTo>
                    <a:pt x="484" y="764"/>
                  </a:lnTo>
                  <a:lnTo>
                    <a:pt x="486" y="764"/>
                  </a:lnTo>
                  <a:lnTo>
                    <a:pt x="486" y="763"/>
                  </a:lnTo>
                  <a:lnTo>
                    <a:pt x="484" y="763"/>
                  </a:lnTo>
                  <a:lnTo>
                    <a:pt x="484" y="762"/>
                  </a:lnTo>
                  <a:lnTo>
                    <a:pt x="484" y="760"/>
                  </a:lnTo>
                  <a:lnTo>
                    <a:pt x="483" y="760"/>
                  </a:lnTo>
                  <a:lnTo>
                    <a:pt x="483" y="759"/>
                  </a:lnTo>
                  <a:lnTo>
                    <a:pt x="482" y="759"/>
                  </a:lnTo>
                  <a:lnTo>
                    <a:pt x="480" y="760"/>
                  </a:lnTo>
                  <a:lnTo>
                    <a:pt x="479" y="760"/>
                  </a:lnTo>
                  <a:lnTo>
                    <a:pt x="479" y="762"/>
                  </a:lnTo>
                  <a:lnTo>
                    <a:pt x="479" y="760"/>
                  </a:lnTo>
                  <a:lnTo>
                    <a:pt x="478" y="760"/>
                  </a:lnTo>
                  <a:lnTo>
                    <a:pt x="478" y="762"/>
                  </a:lnTo>
                  <a:lnTo>
                    <a:pt x="476" y="762"/>
                  </a:lnTo>
                  <a:lnTo>
                    <a:pt x="476" y="760"/>
                  </a:lnTo>
                  <a:lnTo>
                    <a:pt x="475" y="760"/>
                  </a:lnTo>
                  <a:lnTo>
                    <a:pt x="475" y="762"/>
                  </a:lnTo>
                  <a:lnTo>
                    <a:pt x="474" y="762"/>
                  </a:lnTo>
                  <a:lnTo>
                    <a:pt x="472" y="762"/>
                  </a:lnTo>
                  <a:lnTo>
                    <a:pt x="471" y="762"/>
                  </a:lnTo>
                  <a:lnTo>
                    <a:pt x="471" y="763"/>
                  </a:lnTo>
                  <a:lnTo>
                    <a:pt x="471" y="762"/>
                  </a:lnTo>
                  <a:lnTo>
                    <a:pt x="472" y="762"/>
                  </a:lnTo>
                  <a:lnTo>
                    <a:pt x="474" y="762"/>
                  </a:lnTo>
                  <a:lnTo>
                    <a:pt x="475" y="762"/>
                  </a:lnTo>
                  <a:lnTo>
                    <a:pt x="475" y="760"/>
                  </a:lnTo>
                  <a:lnTo>
                    <a:pt x="476" y="760"/>
                  </a:lnTo>
                  <a:lnTo>
                    <a:pt x="476" y="762"/>
                  </a:lnTo>
                  <a:lnTo>
                    <a:pt x="478" y="762"/>
                  </a:lnTo>
                  <a:lnTo>
                    <a:pt x="478" y="763"/>
                  </a:lnTo>
                  <a:lnTo>
                    <a:pt x="479" y="763"/>
                  </a:lnTo>
                  <a:lnTo>
                    <a:pt x="479" y="762"/>
                  </a:lnTo>
                  <a:lnTo>
                    <a:pt x="478" y="762"/>
                  </a:lnTo>
                  <a:lnTo>
                    <a:pt x="479" y="760"/>
                  </a:lnTo>
                  <a:lnTo>
                    <a:pt x="479" y="762"/>
                  </a:lnTo>
                  <a:lnTo>
                    <a:pt x="480" y="762"/>
                  </a:lnTo>
                  <a:lnTo>
                    <a:pt x="480" y="760"/>
                  </a:lnTo>
                  <a:lnTo>
                    <a:pt x="482" y="759"/>
                  </a:lnTo>
                  <a:lnTo>
                    <a:pt x="482" y="760"/>
                  </a:lnTo>
                  <a:lnTo>
                    <a:pt x="483" y="760"/>
                  </a:lnTo>
                  <a:lnTo>
                    <a:pt x="484" y="760"/>
                  </a:lnTo>
                  <a:lnTo>
                    <a:pt x="484" y="762"/>
                  </a:lnTo>
                  <a:lnTo>
                    <a:pt x="484" y="763"/>
                  </a:lnTo>
                  <a:lnTo>
                    <a:pt x="486" y="763"/>
                  </a:lnTo>
                  <a:lnTo>
                    <a:pt x="486" y="764"/>
                  </a:lnTo>
                  <a:lnTo>
                    <a:pt x="484" y="764"/>
                  </a:lnTo>
                  <a:lnTo>
                    <a:pt x="486" y="764"/>
                  </a:lnTo>
                  <a:lnTo>
                    <a:pt x="486" y="763"/>
                  </a:lnTo>
                  <a:lnTo>
                    <a:pt x="486" y="762"/>
                  </a:lnTo>
                  <a:lnTo>
                    <a:pt x="486" y="760"/>
                  </a:lnTo>
                  <a:lnTo>
                    <a:pt x="484" y="760"/>
                  </a:lnTo>
                  <a:lnTo>
                    <a:pt x="486" y="760"/>
                  </a:lnTo>
                  <a:lnTo>
                    <a:pt x="486" y="759"/>
                  </a:lnTo>
                  <a:lnTo>
                    <a:pt x="486" y="760"/>
                  </a:lnTo>
                  <a:lnTo>
                    <a:pt x="487" y="760"/>
                  </a:lnTo>
                  <a:lnTo>
                    <a:pt x="488" y="760"/>
                  </a:lnTo>
                  <a:lnTo>
                    <a:pt x="488" y="759"/>
                  </a:lnTo>
                  <a:lnTo>
                    <a:pt x="488" y="758"/>
                  </a:lnTo>
                  <a:lnTo>
                    <a:pt x="488" y="756"/>
                  </a:lnTo>
                  <a:lnTo>
                    <a:pt x="490" y="756"/>
                  </a:lnTo>
                  <a:lnTo>
                    <a:pt x="490" y="755"/>
                  </a:lnTo>
                  <a:lnTo>
                    <a:pt x="491" y="755"/>
                  </a:lnTo>
                  <a:lnTo>
                    <a:pt x="491" y="753"/>
                  </a:lnTo>
                  <a:lnTo>
                    <a:pt x="491" y="752"/>
                  </a:lnTo>
                  <a:lnTo>
                    <a:pt x="492" y="752"/>
                  </a:lnTo>
                  <a:lnTo>
                    <a:pt x="492" y="753"/>
                  </a:lnTo>
                  <a:lnTo>
                    <a:pt x="494" y="753"/>
                  </a:lnTo>
                  <a:lnTo>
                    <a:pt x="494" y="752"/>
                  </a:lnTo>
                  <a:lnTo>
                    <a:pt x="495" y="752"/>
                  </a:lnTo>
                  <a:lnTo>
                    <a:pt x="497" y="752"/>
                  </a:lnTo>
                  <a:lnTo>
                    <a:pt x="498" y="752"/>
                  </a:lnTo>
                  <a:lnTo>
                    <a:pt x="498" y="753"/>
                  </a:lnTo>
                  <a:lnTo>
                    <a:pt x="497" y="753"/>
                  </a:lnTo>
                  <a:lnTo>
                    <a:pt x="497" y="755"/>
                  </a:lnTo>
                  <a:lnTo>
                    <a:pt x="497" y="756"/>
                  </a:lnTo>
                  <a:lnTo>
                    <a:pt x="497" y="758"/>
                  </a:lnTo>
                  <a:lnTo>
                    <a:pt x="497" y="759"/>
                  </a:lnTo>
                  <a:lnTo>
                    <a:pt x="497" y="760"/>
                  </a:lnTo>
                  <a:lnTo>
                    <a:pt x="495" y="760"/>
                  </a:lnTo>
                  <a:lnTo>
                    <a:pt x="494" y="760"/>
                  </a:lnTo>
                  <a:lnTo>
                    <a:pt x="494" y="759"/>
                  </a:lnTo>
                  <a:lnTo>
                    <a:pt x="495" y="759"/>
                  </a:lnTo>
                  <a:lnTo>
                    <a:pt x="495" y="758"/>
                  </a:lnTo>
                  <a:lnTo>
                    <a:pt x="495" y="756"/>
                  </a:lnTo>
                  <a:lnTo>
                    <a:pt x="495" y="755"/>
                  </a:lnTo>
                  <a:lnTo>
                    <a:pt x="495" y="756"/>
                  </a:lnTo>
                  <a:lnTo>
                    <a:pt x="495" y="758"/>
                  </a:lnTo>
                  <a:lnTo>
                    <a:pt x="494" y="758"/>
                  </a:lnTo>
                  <a:lnTo>
                    <a:pt x="494" y="759"/>
                  </a:lnTo>
                  <a:lnTo>
                    <a:pt x="494" y="760"/>
                  </a:lnTo>
                  <a:lnTo>
                    <a:pt x="495" y="760"/>
                  </a:lnTo>
                  <a:lnTo>
                    <a:pt x="497" y="760"/>
                  </a:lnTo>
                  <a:lnTo>
                    <a:pt x="497" y="759"/>
                  </a:lnTo>
                  <a:lnTo>
                    <a:pt x="498" y="758"/>
                  </a:lnTo>
                  <a:lnTo>
                    <a:pt x="498" y="756"/>
                  </a:lnTo>
                  <a:lnTo>
                    <a:pt x="497" y="756"/>
                  </a:lnTo>
                  <a:lnTo>
                    <a:pt x="497" y="755"/>
                  </a:lnTo>
                  <a:lnTo>
                    <a:pt x="497" y="753"/>
                  </a:lnTo>
                  <a:lnTo>
                    <a:pt x="498" y="755"/>
                  </a:lnTo>
                  <a:lnTo>
                    <a:pt x="499" y="753"/>
                  </a:lnTo>
                  <a:lnTo>
                    <a:pt x="498" y="753"/>
                  </a:lnTo>
                  <a:lnTo>
                    <a:pt x="498" y="752"/>
                  </a:lnTo>
                  <a:lnTo>
                    <a:pt x="498" y="751"/>
                  </a:lnTo>
                  <a:lnTo>
                    <a:pt x="497" y="751"/>
                  </a:lnTo>
                  <a:lnTo>
                    <a:pt x="497" y="749"/>
                  </a:lnTo>
                  <a:lnTo>
                    <a:pt x="498" y="749"/>
                  </a:lnTo>
                  <a:lnTo>
                    <a:pt x="499" y="749"/>
                  </a:lnTo>
                  <a:lnTo>
                    <a:pt x="498" y="749"/>
                  </a:lnTo>
                  <a:lnTo>
                    <a:pt x="498" y="751"/>
                  </a:lnTo>
                  <a:lnTo>
                    <a:pt x="499" y="751"/>
                  </a:lnTo>
                  <a:lnTo>
                    <a:pt x="499" y="749"/>
                  </a:lnTo>
                  <a:lnTo>
                    <a:pt x="501" y="749"/>
                  </a:lnTo>
                  <a:lnTo>
                    <a:pt x="501" y="751"/>
                  </a:lnTo>
                  <a:lnTo>
                    <a:pt x="502" y="751"/>
                  </a:lnTo>
                  <a:lnTo>
                    <a:pt x="501" y="751"/>
                  </a:lnTo>
                  <a:lnTo>
                    <a:pt x="502" y="749"/>
                  </a:lnTo>
                  <a:lnTo>
                    <a:pt x="501" y="749"/>
                  </a:lnTo>
                  <a:lnTo>
                    <a:pt x="502" y="749"/>
                  </a:lnTo>
                  <a:lnTo>
                    <a:pt x="502" y="748"/>
                  </a:lnTo>
                  <a:lnTo>
                    <a:pt x="502" y="747"/>
                  </a:lnTo>
                  <a:lnTo>
                    <a:pt x="503" y="747"/>
                  </a:lnTo>
                  <a:lnTo>
                    <a:pt x="505" y="747"/>
                  </a:lnTo>
                  <a:lnTo>
                    <a:pt x="506" y="747"/>
                  </a:lnTo>
                  <a:lnTo>
                    <a:pt x="506" y="748"/>
                  </a:lnTo>
                  <a:lnTo>
                    <a:pt x="505" y="748"/>
                  </a:lnTo>
                  <a:lnTo>
                    <a:pt x="506" y="748"/>
                  </a:lnTo>
                  <a:lnTo>
                    <a:pt x="506" y="749"/>
                  </a:lnTo>
                  <a:lnTo>
                    <a:pt x="506" y="751"/>
                  </a:lnTo>
                  <a:lnTo>
                    <a:pt x="507" y="751"/>
                  </a:lnTo>
                  <a:lnTo>
                    <a:pt x="509" y="751"/>
                  </a:lnTo>
                  <a:lnTo>
                    <a:pt x="509" y="749"/>
                  </a:lnTo>
                  <a:lnTo>
                    <a:pt x="507" y="749"/>
                  </a:lnTo>
                  <a:lnTo>
                    <a:pt x="507" y="748"/>
                  </a:lnTo>
                  <a:lnTo>
                    <a:pt x="509" y="748"/>
                  </a:lnTo>
                  <a:lnTo>
                    <a:pt x="509" y="749"/>
                  </a:lnTo>
                  <a:lnTo>
                    <a:pt x="509" y="751"/>
                  </a:lnTo>
                  <a:lnTo>
                    <a:pt x="510" y="751"/>
                  </a:lnTo>
                  <a:lnTo>
                    <a:pt x="510" y="752"/>
                  </a:lnTo>
                  <a:lnTo>
                    <a:pt x="511" y="752"/>
                  </a:lnTo>
                  <a:lnTo>
                    <a:pt x="511" y="751"/>
                  </a:lnTo>
                  <a:lnTo>
                    <a:pt x="513" y="751"/>
                  </a:lnTo>
                  <a:lnTo>
                    <a:pt x="513" y="752"/>
                  </a:lnTo>
                  <a:lnTo>
                    <a:pt x="513" y="753"/>
                  </a:lnTo>
                  <a:lnTo>
                    <a:pt x="511" y="753"/>
                  </a:lnTo>
                  <a:lnTo>
                    <a:pt x="511" y="755"/>
                  </a:lnTo>
                  <a:lnTo>
                    <a:pt x="511" y="756"/>
                  </a:lnTo>
                  <a:lnTo>
                    <a:pt x="513" y="756"/>
                  </a:lnTo>
                  <a:lnTo>
                    <a:pt x="513" y="758"/>
                  </a:lnTo>
                  <a:lnTo>
                    <a:pt x="511" y="758"/>
                  </a:lnTo>
                  <a:lnTo>
                    <a:pt x="513" y="758"/>
                  </a:lnTo>
                  <a:lnTo>
                    <a:pt x="513" y="759"/>
                  </a:lnTo>
                  <a:lnTo>
                    <a:pt x="513" y="760"/>
                  </a:lnTo>
                  <a:lnTo>
                    <a:pt x="513" y="759"/>
                  </a:lnTo>
                  <a:lnTo>
                    <a:pt x="514" y="760"/>
                  </a:lnTo>
                  <a:lnTo>
                    <a:pt x="514" y="762"/>
                  </a:lnTo>
                  <a:lnTo>
                    <a:pt x="516" y="762"/>
                  </a:lnTo>
                  <a:lnTo>
                    <a:pt x="516" y="760"/>
                  </a:lnTo>
                  <a:lnTo>
                    <a:pt x="517" y="762"/>
                  </a:lnTo>
                  <a:lnTo>
                    <a:pt x="516" y="762"/>
                  </a:lnTo>
                  <a:lnTo>
                    <a:pt x="516" y="763"/>
                  </a:lnTo>
                  <a:lnTo>
                    <a:pt x="517" y="763"/>
                  </a:lnTo>
                  <a:lnTo>
                    <a:pt x="517" y="764"/>
                  </a:lnTo>
                  <a:lnTo>
                    <a:pt x="517" y="766"/>
                  </a:lnTo>
                  <a:lnTo>
                    <a:pt x="518" y="766"/>
                  </a:lnTo>
                  <a:lnTo>
                    <a:pt x="518" y="767"/>
                  </a:lnTo>
                  <a:lnTo>
                    <a:pt x="518" y="766"/>
                  </a:lnTo>
                  <a:lnTo>
                    <a:pt x="518" y="764"/>
                  </a:lnTo>
                  <a:lnTo>
                    <a:pt x="518" y="766"/>
                  </a:lnTo>
                  <a:lnTo>
                    <a:pt x="518" y="764"/>
                  </a:lnTo>
                  <a:lnTo>
                    <a:pt x="518" y="763"/>
                  </a:lnTo>
                  <a:lnTo>
                    <a:pt x="520" y="763"/>
                  </a:lnTo>
                  <a:lnTo>
                    <a:pt x="520" y="764"/>
                  </a:lnTo>
                  <a:lnTo>
                    <a:pt x="521" y="764"/>
                  </a:lnTo>
                  <a:lnTo>
                    <a:pt x="520" y="766"/>
                  </a:lnTo>
                  <a:lnTo>
                    <a:pt x="518" y="766"/>
                  </a:lnTo>
                  <a:lnTo>
                    <a:pt x="518" y="767"/>
                  </a:lnTo>
                  <a:lnTo>
                    <a:pt x="520" y="767"/>
                  </a:lnTo>
                  <a:lnTo>
                    <a:pt x="518" y="767"/>
                  </a:lnTo>
                  <a:lnTo>
                    <a:pt x="518" y="768"/>
                  </a:lnTo>
                  <a:lnTo>
                    <a:pt x="517" y="770"/>
                  </a:lnTo>
                  <a:lnTo>
                    <a:pt x="516" y="770"/>
                  </a:lnTo>
                  <a:lnTo>
                    <a:pt x="516" y="771"/>
                  </a:lnTo>
                  <a:lnTo>
                    <a:pt x="516" y="772"/>
                  </a:lnTo>
                  <a:lnTo>
                    <a:pt x="517" y="774"/>
                  </a:lnTo>
                  <a:lnTo>
                    <a:pt x="516" y="774"/>
                  </a:lnTo>
                  <a:lnTo>
                    <a:pt x="516" y="775"/>
                  </a:lnTo>
                  <a:lnTo>
                    <a:pt x="517" y="777"/>
                  </a:lnTo>
                  <a:lnTo>
                    <a:pt x="517" y="778"/>
                  </a:lnTo>
                  <a:lnTo>
                    <a:pt x="518" y="778"/>
                  </a:lnTo>
                  <a:lnTo>
                    <a:pt x="518" y="779"/>
                  </a:lnTo>
                  <a:lnTo>
                    <a:pt x="518" y="781"/>
                  </a:lnTo>
                  <a:lnTo>
                    <a:pt x="520" y="781"/>
                  </a:lnTo>
                  <a:lnTo>
                    <a:pt x="520" y="782"/>
                  </a:lnTo>
                  <a:lnTo>
                    <a:pt x="520" y="783"/>
                  </a:lnTo>
                  <a:lnTo>
                    <a:pt x="518" y="783"/>
                  </a:lnTo>
                  <a:lnTo>
                    <a:pt x="520" y="785"/>
                  </a:lnTo>
                  <a:lnTo>
                    <a:pt x="520" y="786"/>
                  </a:lnTo>
                  <a:lnTo>
                    <a:pt x="520" y="787"/>
                  </a:lnTo>
                  <a:lnTo>
                    <a:pt x="520" y="789"/>
                  </a:lnTo>
                  <a:lnTo>
                    <a:pt x="521" y="789"/>
                  </a:lnTo>
                  <a:lnTo>
                    <a:pt x="521" y="790"/>
                  </a:lnTo>
                  <a:lnTo>
                    <a:pt x="522" y="790"/>
                  </a:lnTo>
                  <a:lnTo>
                    <a:pt x="524" y="790"/>
                  </a:lnTo>
                  <a:lnTo>
                    <a:pt x="525" y="791"/>
                  </a:lnTo>
                  <a:lnTo>
                    <a:pt x="526" y="791"/>
                  </a:lnTo>
                  <a:lnTo>
                    <a:pt x="528" y="793"/>
                  </a:lnTo>
                  <a:lnTo>
                    <a:pt x="529" y="793"/>
                  </a:lnTo>
                  <a:lnTo>
                    <a:pt x="530" y="793"/>
                  </a:lnTo>
                  <a:lnTo>
                    <a:pt x="530" y="794"/>
                  </a:lnTo>
                  <a:lnTo>
                    <a:pt x="532" y="794"/>
                  </a:lnTo>
                  <a:lnTo>
                    <a:pt x="532" y="796"/>
                  </a:lnTo>
                  <a:lnTo>
                    <a:pt x="532" y="797"/>
                  </a:lnTo>
                  <a:lnTo>
                    <a:pt x="533" y="797"/>
                  </a:lnTo>
                  <a:lnTo>
                    <a:pt x="535" y="797"/>
                  </a:lnTo>
                  <a:lnTo>
                    <a:pt x="535" y="798"/>
                  </a:lnTo>
                  <a:lnTo>
                    <a:pt x="533" y="798"/>
                  </a:lnTo>
                  <a:lnTo>
                    <a:pt x="535" y="798"/>
                  </a:lnTo>
                  <a:lnTo>
                    <a:pt x="535" y="800"/>
                  </a:lnTo>
                  <a:lnTo>
                    <a:pt x="535" y="801"/>
                  </a:lnTo>
                  <a:lnTo>
                    <a:pt x="536" y="801"/>
                  </a:lnTo>
                  <a:lnTo>
                    <a:pt x="536" y="802"/>
                  </a:lnTo>
                  <a:lnTo>
                    <a:pt x="537" y="802"/>
                  </a:lnTo>
                  <a:lnTo>
                    <a:pt x="539" y="802"/>
                  </a:lnTo>
                  <a:lnTo>
                    <a:pt x="537" y="802"/>
                  </a:lnTo>
                  <a:lnTo>
                    <a:pt x="537" y="801"/>
                  </a:lnTo>
                  <a:lnTo>
                    <a:pt x="539" y="801"/>
                  </a:lnTo>
                  <a:lnTo>
                    <a:pt x="539" y="802"/>
                  </a:lnTo>
                  <a:lnTo>
                    <a:pt x="540" y="802"/>
                  </a:lnTo>
                  <a:lnTo>
                    <a:pt x="540" y="804"/>
                  </a:lnTo>
                  <a:lnTo>
                    <a:pt x="541" y="804"/>
                  </a:lnTo>
                  <a:lnTo>
                    <a:pt x="541" y="805"/>
                  </a:lnTo>
                  <a:lnTo>
                    <a:pt x="540" y="805"/>
                  </a:lnTo>
                  <a:lnTo>
                    <a:pt x="541" y="805"/>
                  </a:lnTo>
                  <a:lnTo>
                    <a:pt x="541" y="806"/>
                  </a:lnTo>
                  <a:lnTo>
                    <a:pt x="543" y="806"/>
                  </a:lnTo>
                  <a:lnTo>
                    <a:pt x="543" y="805"/>
                  </a:lnTo>
                  <a:lnTo>
                    <a:pt x="543" y="806"/>
                  </a:lnTo>
                  <a:lnTo>
                    <a:pt x="543" y="808"/>
                  </a:lnTo>
                  <a:lnTo>
                    <a:pt x="543" y="809"/>
                  </a:lnTo>
                  <a:lnTo>
                    <a:pt x="541" y="809"/>
                  </a:lnTo>
                  <a:lnTo>
                    <a:pt x="541" y="810"/>
                  </a:lnTo>
                  <a:lnTo>
                    <a:pt x="540" y="810"/>
                  </a:lnTo>
                  <a:lnTo>
                    <a:pt x="540" y="812"/>
                  </a:lnTo>
                  <a:lnTo>
                    <a:pt x="539" y="812"/>
                  </a:lnTo>
                  <a:lnTo>
                    <a:pt x="539" y="813"/>
                  </a:lnTo>
                  <a:lnTo>
                    <a:pt x="539" y="812"/>
                  </a:lnTo>
                  <a:lnTo>
                    <a:pt x="537" y="812"/>
                  </a:lnTo>
                  <a:lnTo>
                    <a:pt x="537" y="813"/>
                  </a:lnTo>
                  <a:lnTo>
                    <a:pt x="536" y="813"/>
                  </a:lnTo>
                  <a:lnTo>
                    <a:pt x="536" y="812"/>
                  </a:lnTo>
                  <a:lnTo>
                    <a:pt x="535" y="812"/>
                  </a:lnTo>
                  <a:lnTo>
                    <a:pt x="535" y="810"/>
                  </a:lnTo>
                  <a:lnTo>
                    <a:pt x="533" y="812"/>
                  </a:lnTo>
                  <a:lnTo>
                    <a:pt x="533" y="813"/>
                  </a:lnTo>
                  <a:lnTo>
                    <a:pt x="532" y="813"/>
                  </a:lnTo>
                  <a:lnTo>
                    <a:pt x="532" y="812"/>
                  </a:lnTo>
                  <a:lnTo>
                    <a:pt x="532" y="810"/>
                  </a:lnTo>
                  <a:lnTo>
                    <a:pt x="532" y="809"/>
                  </a:lnTo>
                  <a:lnTo>
                    <a:pt x="530" y="809"/>
                  </a:lnTo>
                  <a:lnTo>
                    <a:pt x="530" y="808"/>
                  </a:lnTo>
                  <a:lnTo>
                    <a:pt x="530" y="809"/>
                  </a:lnTo>
                  <a:lnTo>
                    <a:pt x="530" y="808"/>
                  </a:lnTo>
                  <a:lnTo>
                    <a:pt x="529" y="808"/>
                  </a:lnTo>
                  <a:lnTo>
                    <a:pt x="528" y="808"/>
                  </a:lnTo>
                  <a:lnTo>
                    <a:pt x="528" y="809"/>
                  </a:lnTo>
                  <a:lnTo>
                    <a:pt x="529" y="809"/>
                  </a:lnTo>
                  <a:lnTo>
                    <a:pt x="529" y="810"/>
                  </a:lnTo>
                  <a:lnTo>
                    <a:pt x="528" y="810"/>
                  </a:lnTo>
                  <a:lnTo>
                    <a:pt x="528" y="809"/>
                  </a:lnTo>
                  <a:lnTo>
                    <a:pt x="528" y="810"/>
                  </a:lnTo>
                  <a:lnTo>
                    <a:pt x="528" y="809"/>
                  </a:lnTo>
                  <a:lnTo>
                    <a:pt x="526" y="809"/>
                  </a:lnTo>
                  <a:lnTo>
                    <a:pt x="526" y="808"/>
                  </a:lnTo>
                  <a:lnTo>
                    <a:pt x="525" y="808"/>
                  </a:lnTo>
                  <a:lnTo>
                    <a:pt x="524" y="808"/>
                  </a:lnTo>
                  <a:lnTo>
                    <a:pt x="524" y="806"/>
                  </a:lnTo>
                  <a:lnTo>
                    <a:pt x="524" y="805"/>
                  </a:lnTo>
                  <a:lnTo>
                    <a:pt x="522" y="805"/>
                  </a:lnTo>
                  <a:lnTo>
                    <a:pt x="522" y="806"/>
                  </a:lnTo>
                  <a:lnTo>
                    <a:pt x="522" y="808"/>
                  </a:lnTo>
                  <a:lnTo>
                    <a:pt x="521" y="808"/>
                  </a:lnTo>
                  <a:lnTo>
                    <a:pt x="521" y="809"/>
                  </a:lnTo>
                  <a:lnTo>
                    <a:pt x="522" y="809"/>
                  </a:lnTo>
                  <a:lnTo>
                    <a:pt x="522" y="808"/>
                  </a:lnTo>
                  <a:lnTo>
                    <a:pt x="524" y="808"/>
                  </a:lnTo>
                  <a:lnTo>
                    <a:pt x="525" y="808"/>
                  </a:lnTo>
                  <a:lnTo>
                    <a:pt x="525" y="809"/>
                  </a:lnTo>
                  <a:lnTo>
                    <a:pt x="526" y="809"/>
                  </a:lnTo>
                  <a:lnTo>
                    <a:pt x="526" y="810"/>
                  </a:lnTo>
                  <a:lnTo>
                    <a:pt x="528" y="810"/>
                  </a:lnTo>
                  <a:lnTo>
                    <a:pt x="528" y="812"/>
                  </a:lnTo>
                  <a:lnTo>
                    <a:pt x="526" y="813"/>
                  </a:lnTo>
                  <a:lnTo>
                    <a:pt x="528" y="815"/>
                  </a:lnTo>
                  <a:lnTo>
                    <a:pt x="529" y="815"/>
                  </a:lnTo>
                  <a:lnTo>
                    <a:pt x="529" y="813"/>
                  </a:lnTo>
                  <a:lnTo>
                    <a:pt x="530" y="813"/>
                  </a:lnTo>
                  <a:lnTo>
                    <a:pt x="529" y="815"/>
                  </a:lnTo>
                  <a:lnTo>
                    <a:pt x="529" y="816"/>
                  </a:lnTo>
                  <a:lnTo>
                    <a:pt x="528" y="816"/>
                  </a:lnTo>
                  <a:lnTo>
                    <a:pt x="526" y="816"/>
                  </a:lnTo>
                  <a:lnTo>
                    <a:pt x="526" y="817"/>
                  </a:lnTo>
                  <a:lnTo>
                    <a:pt x="528" y="817"/>
                  </a:lnTo>
                  <a:lnTo>
                    <a:pt x="529" y="817"/>
                  </a:lnTo>
                  <a:lnTo>
                    <a:pt x="529" y="819"/>
                  </a:lnTo>
                  <a:lnTo>
                    <a:pt x="529" y="820"/>
                  </a:lnTo>
                  <a:lnTo>
                    <a:pt x="530" y="821"/>
                  </a:lnTo>
                  <a:lnTo>
                    <a:pt x="530" y="823"/>
                  </a:lnTo>
                  <a:lnTo>
                    <a:pt x="530" y="821"/>
                  </a:lnTo>
                  <a:lnTo>
                    <a:pt x="532" y="821"/>
                  </a:lnTo>
                  <a:lnTo>
                    <a:pt x="532" y="823"/>
                  </a:lnTo>
                  <a:lnTo>
                    <a:pt x="530" y="823"/>
                  </a:lnTo>
                  <a:lnTo>
                    <a:pt x="532" y="823"/>
                  </a:lnTo>
                  <a:lnTo>
                    <a:pt x="532" y="824"/>
                  </a:lnTo>
                  <a:lnTo>
                    <a:pt x="532" y="823"/>
                  </a:lnTo>
                  <a:lnTo>
                    <a:pt x="533" y="823"/>
                  </a:lnTo>
                  <a:lnTo>
                    <a:pt x="533" y="824"/>
                  </a:lnTo>
                  <a:lnTo>
                    <a:pt x="533" y="825"/>
                  </a:lnTo>
                  <a:lnTo>
                    <a:pt x="532" y="825"/>
                  </a:lnTo>
                  <a:lnTo>
                    <a:pt x="533" y="825"/>
                  </a:lnTo>
                  <a:lnTo>
                    <a:pt x="533" y="827"/>
                  </a:lnTo>
                  <a:lnTo>
                    <a:pt x="532" y="827"/>
                  </a:lnTo>
                  <a:lnTo>
                    <a:pt x="532" y="825"/>
                  </a:lnTo>
                  <a:lnTo>
                    <a:pt x="530" y="825"/>
                  </a:lnTo>
                  <a:lnTo>
                    <a:pt x="530" y="824"/>
                  </a:lnTo>
                  <a:lnTo>
                    <a:pt x="529" y="824"/>
                  </a:lnTo>
                  <a:lnTo>
                    <a:pt x="529" y="825"/>
                  </a:lnTo>
                  <a:lnTo>
                    <a:pt x="529" y="827"/>
                  </a:lnTo>
                  <a:lnTo>
                    <a:pt x="529" y="825"/>
                  </a:lnTo>
                  <a:lnTo>
                    <a:pt x="530" y="827"/>
                  </a:lnTo>
                  <a:lnTo>
                    <a:pt x="529" y="827"/>
                  </a:lnTo>
                  <a:lnTo>
                    <a:pt x="530" y="827"/>
                  </a:lnTo>
                  <a:lnTo>
                    <a:pt x="530" y="825"/>
                  </a:lnTo>
                  <a:lnTo>
                    <a:pt x="532" y="825"/>
                  </a:lnTo>
                  <a:lnTo>
                    <a:pt x="532" y="827"/>
                  </a:lnTo>
                  <a:lnTo>
                    <a:pt x="532" y="828"/>
                  </a:lnTo>
                  <a:lnTo>
                    <a:pt x="533" y="828"/>
                  </a:lnTo>
                  <a:lnTo>
                    <a:pt x="533" y="827"/>
                  </a:lnTo>
                  <a:lnTo>
                    <a:pt x="533" y="825"/>
                  </a:lnTo>
                  <a:lnTo>
                    <a:pt x="533" y="827"/>
                  </a:lnTo>
                  <a:lnTo>
                    <a:pt x="535" y="827"/>
                  </a:lnTo>
                  <a:lnTo>
                    <a:pt x="536" y="827"/>
                  </a:lnTo>
                  <a:lnTo>
                    <a:pt x="537" y="828"/>
                  </a:lnTo>
                  <a:lnTo>
                    <a:pt x="537" y="829"/>
                  </a:lnTo>
                  <a:lnTo>
                    <a:pt x="537" y="831"/>
                  </a:lnTo>
                  <a:lnTo>
                    <a:pt x="537" y="829"/>
                  </a:lnTo>
                  <a:lnTo>
                    <a:pt x="537" y="831"/>
                  </a:lnTo>
                  <a:lnTo>
                    <a:pt x="536" y="831"/>
                  </a:lnTo>
                  <a:lnTo>
                    <a:pt x="536" y="832"/>
                  </a:lnTo>
                  <a:lnTo>
                    <a:pt x="536" y="834"/>
                  </a:lnTo>
                  <a:lnTo>
                    <a:pt x="535" y="834"/>
                  </a:lnTo>
                  <a:lnTo>
                    <a:pt x="535" y="835"/>
                  </a:lnTo>
                  <a:lnTo>
                    <a:pt x="536" y="835"/>
                  </a:lnTo>
                  <a:lnTo>
                    <a:pt x="536" y="836"/>
                  </a:lnTo>
                  <a:lnTo>
                    <a:pt x="535" y="836"/>
                  </a:lnTo>
                  <a:lnTo>
                    <a:pt x="535" y="838"/>
                  </a:lnTo>
                  <a:lnTo>
                    <a:pt x="533" y="838"/>
                  </a:lnTo>
                  <a:lnTo>
                    <a:pt x="533" y="836"/>
                  </a:lnTo>
                  <a:lnTo>
                    <a:pt x="535" y="836"/>
                  </a:lnTo>
                  <a:lnTo>
                    <a:pt x="533" y="836"/>
                  </a:lnTo>
                  <a:lnTo>
                    <a:pt x="533" y="838"/>
                  </a:lnTo>
                  <a:lnTo>
                    <a:pt x="532" y="838"/>
                  </a:lnTo>
                  <a:lnTo>
                    <a:pt x="532" y="836"/>
                  </a:lnTo>
                  <a:lnTo>
                    <a:pt x="532" y="835"/>
                  </a:lnTo>
                  <a:lnTo>
                    <a:pt x="533" y="835"/>
                  </a:lnTo>
                  <a:lnTo>
                    <a:pt x="533" y="834"/>
                  </a:lnTo>
                  <a:lnTo>
                    <a:pt x="535" y="834"/>
                  </a:lnTo>
                  <a:lnTo>
                    <a:pt x="535" y="832"/>
                  </a:lnTo>
                  <a:lnTo>
                    <a:pt x="535" y="834"/>
                  </a:lnTo>
                  <a:lnTo>
                    <a:pt x="533" y="834"/>
                  </a:lnTo>
                  <a:lnTo>
                    <a:pt x="533" y="832"/>
                  </a:lnTo>
                  <a:lnTo>
                    <a:pt x="535" y="832"/>
                  </a:lnTo>
                  <a:lnTo>
                    <a:pt x="535" y="831"/>
                  </a:lnTo>
                  <a:lnTo>
                    <a:pt x="533" y="832"/>
                  </a:lnTo>
                  <a:lnTo>
                    <a:pt x="533" y="831"/>
                  </a:lnTo>
                  <a:lnTo>
                    <a:pt x="533" y="829"/>
                  </a:lnTo>
                  <a:lnTo>
                    <a:pt x="532" y="829"/>
                  </a:lnTo>
                  <a:lnTo>
                    <a:pt x="530" y="828"/>
                  </a:lnTo>
                  <a:lnTo>
                    <a:pt x="532" y="828"/>
                  </a:lnTo>
                  <a:lnTo>
                    <a:pt x="532" y="827"/>
                  </a:lnTo>
                  <a:lnTo>
                    <a:pt x="530" y="827"/>
                  </a:lnTo>
                  <a:lnTo>
                    <a:pt x="529" y="828"/>
                  </a:lnTo>
                  <a:lnTo>
                    <a:pt x="528" y="828"/>
                  </a:lnTo>
                  <a:lnTo>
                    <a:pt x="528" y="827"/>
                  </a:lnTo>
                  <a:lnTo>
                    <a:pt x="526" y="827"/>
                  </a:lnTo>
                  <a:lnTo>
                    <a:pt x="526" y="825"/>
                  </a:lnTo>
                  <a:lnTo>
                    <a:pt x="526" y="827"/>
                  </a:lnTo>
                  <a:lnTo>
                    <a:pt x="525" y="827"/>
                  </a:lnTo>
                  <a:lnTo>
                    <a:pt x="526" y="827"/>
                  </a:lnTo>
                  <a:lnTo>
                    <a:pt x="526" y="828"/>
                  </a:lnTo>
                  <a:lnTo>
                    <a:pt x="528" y="828"/>
                  </a:lnTo>
                  <a:lnTo>
                    <a:pt x="526" y="828"/>
                  </a:lnTo>
                  <a:lnTo>
                    <a:pt x="528" y="828"/>
                  </a:lnTo>
                  <a:lnTo>
                    <a:pt x="528" y="827"/>
                  </a:lnTo>
                  <a:lnTo>
                    <a:pt x="528" y="828"/>
                  </a:lnTo>
                  <a:lnTo>
                    <a:pt x="529" y="828"/>
                  </a:lnTo>
                  <a:lnTo>
                    <a:pt x="530" y="828"/>
                  </a:lnTo>
                  <a:lnTo>
                    <a:pt x="530" y="829"/>
                  </a:lnTo>
                  <a:lnTo>
                    <a:pt x="529" y="829"/>
                  </a:lnTo>
                  <a:lnTo>
                    <a:pt x="530" y="829"/>
                  </a:lnTo>
                  <a:lnTo>
                    <a:pt x="529" y="829"/>
                  </a:lnTo>
                  <a:lnTo>
                    <a:pt x="529" y="831"/>
                  </a:lnTo>
                  <a:lnTo>
                    <a:pt x="529" y="832"/>
                  </a:lnTo>
                  <a:lnTo>
                    <a:pt x="529" y="834"/>
                  </a:lnTo>
                  <a:lnTo>
                    <a:pt x="529" y="835"/>
                  </a:lnTo>
                  <a:lnTo>
                    <a:pt x="528" y="835"/>
                  </a:lnTo>
                  <a:lnTo>
                    <a:pt x="528" y="836"/>
                  </a:lnTo>
                  <a:lnTo>
                    <a:pt x="528" y="835"/>
                  </a:lnTo>
                  <a:lnTo>
                    <a:pt x="528" y="836"/>
                  </a:lnTo>
                  <a:lnTo>
                    <a:pt x="528" y="838"/>
                  </a:lnTo>
                  <a:lnTo>
                    <a:pt x="526" y="838"/>
                  </a:lnTo>
                  <a:lnTo>
                    <a:pt x="526" y="839"/>
                  </a:lnTo>
                  <a:lnTo>
                    <a:pt x="526" y="840"/>
                  </a:lnTo>
                  <a:lnTo>
                    <a:pt x="525" y="840"/>
                  </a:lnTo>
                  <a:lnTo>
                    <a:pt x="524" y="842"/>
                  </a:lnTo>
                  <a:lnTo>
                    <a:pt x="524" y="843"/>
                  </a:lnTo>
                  <a:lnTo>
                    <a:pt x="522" y="843"/>
                  </a:lnTo>
                  <a:lnTo>
                    <a:pt x="522" y="844"/>
                  </a:lnTo>
                  <a:lnTo>
                    <a:pt x="521" y="844"/>
                  </a:lnTo>
                  <a:lnTo>
                    <a:pt x="521" y="846"/>
                  </a:lnTo>
                  <a:lnTo>
                    <a:pt x="520" y="847"/>
                  </a:lnTo>
                  <a:lnTo>
                    <a:pt x="521" y="847"/>
                  </a:lnTo>
                  <a:lnTo>
                    <a:pt x="521" y="848"/>
                  </a:lnTo>
                  <a:lnTo>
                    <a:pt x="521" y="850"/>
                  </a:lnTo>
                  <a:lnTo>
                    <a:pt x="522" y="850"/>
                  </a:lnTo>
                  <a:lnTo>
                    <a:pt x="524" y="850"/>
                  </a:lnTo>
                  <a:lnTo>
                    <a:pt x="525" y="851"/>
                  </a:lnTo>
                  <a:lnTo>
                    <a:pt x="525" y="853"/>
                  </a:lnTo>
                  <a:lnTo>
                    <a:pt x="525" y="854"/>
                  </a:lnTo>
                  <a:lnTo>
                    <a:pt x="524" y="855"/>
                  </a:lnTo>
                  <a:lnTo>
                    <a:pt x="525" y="857"/>
                  </a:lnTo>
                  <a:lnTo>
                    <a:pt x="525" y="858"/>
                  </a:lnTo>
                  <a:lnTo>
                    <a:pt x="526" y="858"/>
                  </a:lnTo>
                  <a:lnTo>
                    <a:pt x="526" y="859"/>
                  </a:lnTo>
                  <a:lnTo>
                    <a:pt x="526" y="861"/>
                  </a:lnTo>
                  <a:lnTo>
                    <a:pt x="525" y="861"/>
                  </a:lnTo>
                  <a:lnTo>
                    <a:pt x="525" y="862"/>
                  </a:lnTo>
                  <a:lnTo>
                    <a:pt x="524" y="862"/>
                  </a:lnTo>
                  <a:lnTo>
                    <a:pt x="522" y="861"/>
                  </a:lnTo>
                  <a:lnTo>
                    <a:pt x="521" y="861"/>
                  </a:lnTo>
                  <a:lnTo>
                    <a:pt x="521" y="859"/>
                  </a:lnTo>
                  <a:lnTo>
                    <a:pt x="520" y="859"/>
                  </a:lnTo>
                  <a:lnTo>
                    <a:pt x="520" y="861"/>
                  </a:lnTo>
                  <a:lnTo>
                    <a:pt x="520" y="862"/>
                  </a:lnTo>
                  <a:lnTo>
                    <a:pt x="518" y="862"/>
                  </a:lnTo>
                  <a:lnTo>
                    <a:pt x="518" y="863"/>
                  </a:lnTo>
                  <a:lnTo>
                    <a:pt x="517" y="863"/>
                  </a:lnTo>
                  <a:lnTo>
                    <a:pt x="517" y="865"/>
                  </a:lnTo>
                  <a:lnTo>
                    <a:pt x="517" y="866"/>
                  </a:lnTo>
                  <a:lnTo>
                    <a:pt x="516" y="866"/>
                  </a:lnTo>
                  <a:lnTo>
                    <a:pt x="516" y="867"/>
                  </a:lnTo>
                  <a:lnTo>
                    <a:pt x="516" y="866"/>
                  </a:lnTo>
                  <a:lnTo>
                    <a:pt x="514" y="866"/>
                  </a:lnTo>
                  <a:lnTo>
                    <a:pt x="513" y="866"/>
                  </a:lnTo>
                  <a:lnTo>
                    <a:pt x="513" y="865"/>
                  </a:lnTo>
                  <a:lnTo>
                    <a:pt x="511" y="865"/>
                  </a:lnTo>
                  <a:lnTo>
                    <a:pt x="510" y="865"/>
                  </a:lnTo>
                  <a:lnTo>
                    <a:pt x="510" y="863"/>
                  </a:lnTo>
                  <a:lnTo>
                    <a:pt x="509" y="863"/>
                  </a:lnTo>
                  <a:lnTo>
                    <a:pt x="507" y="862"/>
                  </a:lnTo>
                  <a:lnTo>
                    <a:pt x="506" y="862"/>
                  </a:lnTo>
                  <a:lnTo>
                    <a:pt x="505" y="862"/>
                  </a:lnTo>
                  <a:lnTo>
                    <a:pt x="505" y="863"/>
                  </a:lnTo>
                  <a:lnTo>
                    <a:pt x="503" y="863"/>
                  </a:lnTo>
                  <a:lnTo>
                    <a:pt x="502" y="863"/>
                  </a:lnTo>
                  <a:lnTo>
                    <a:pt x="501" y="863"/>
                  </a:lnTo>
                  <a:lnTo>
                    <a:pt x="499" y="863"/>
                  </a:lnTo>
                  <a:lnTo>
                    <a:pt x="498" y="863"/>
                  </a:lnTo>
                  <a:lnTo>
                    <a:pt x="497" y="863"/>
                  </a:lnTo>
                  <a:lnTo>
                    <a:pt x="495" y="865"/>
                  </a:lnTo>
                  <a:lnTo>
                    <a:pt x="494" y="865"/>
                  </a:lnTo>
                  <a:lnTo>
                    <a:pt x="492" y="865"/>
                  </a:lnTo>
                  <a:lnTo>
                    <a:pt x="492" y="866"/>
                  </a:lnTo>
                  <a:lnTo>
                    <a:pt x="491" y="866"/>
                  </a:lnTo>
                  <a:lnTo>
                    <a:pt x="490" y="866"/>
                  </a:lnTo>
                  <a:lnTo>
                    <a:pt x="490" y="867"/>
                  </a:lnTo>
                  <a:lnTo>
                    <a:pt x="488" y="867"/>
                  </a:lnTo>
                  <a:lnTo>
                    <a:pt x="488" y="869"/>
                  </a:lnTo>
                  <a:lnTo>
                    <a:pt x="487" y="869"/>
                  </a:lnTo>
                  <a:lnTo>
                    <a:pt x="487" y="870"/>
                  </a:lnTo>
                  <a:lnTo>
                    <a:pt x="486" y="870"/>
                  </a:lnTo>
                  <a:lnTo>
                    <a:pt x="486" y="872"/>
                  </a:lnTo>
                  <a:lnTo>
                    <a:pt x="484" y="872"/>
                  </a:lnTo>
                  <a:lnTo>
                    <a:pt x="484" y="873"/>
                  </a:lnTo>
                  <a:lnTo>
                    <a:pt x="483" y="873"/>
                  </a:lnTo>
                  <a:lnTo>
                    <a:pt x="483" y="874"/>
                  </a:lnTo>
                  <a:lnTo>
                    <a:pt x="482" y="874"/>
                  </a:lnTo>
                  <a:lnTo>
                    <a:pt x="482" y="876"/>
                  </a:lnTo>
                  <a:lnTo>
                    <a:pt x="480" y="876"/>
                  </a:lnTo>
                  <a:lnTo>
                    <a:pt x="480" y="877"/>
                  </a:lnTo>
                  <a:lnTo>
                    <a:pt x="479" y="877"/>
                  </a:lnTo>
                  <a:lnTo>
                    <a:pt x="478" y="878"/>
                  </a:lnTo>
                  <a:lnTo>
                    <a:pt x="476" y="878"/>
                  </a:lnTo>
                  <a:lnTo>
                    <a:pt x="476" y="880"/>
                  </a:lnTo>
                  <a:lnTo>
                    <a:pt x="475" y="880"/>
                  </a:lnTo>
                  <a:lnTo>
                    <a:pt x="475" y="881"/>
                  </a:lnTo>
                  <a:lnTo>
                    <a:pt x="474" y="881"/>
                  </a:lnTo>
                  <a:lnTo>
                    <a:pt x="474" y="882"/>
                  </a:lnTo>
                  <a:lnTo>
                    <a:pt x="472" y="882"/>
                  </a:lnTo>
                  <a:lnTo>
                    <a:pt x="471" y="884"/>
                  </a:lnTo>
                  <a:lnTo>
                    <a:pt x="469" y="884"/>
                  </a:lnTo>
                  <a:lnTo>
                    <a:pt x="469" y="885"/>
                  </a:lnTo>
                  <a:lnTo>
                    <a:pt x="468" y="885"/>
                  </a:lnTo>
                  <a:lnTo>
                    <a:pt x="467" y="885"/>
                  </a:lnTo>
                  <a:lnTo>
                    <a:pt x="467" y="886"/>
                  </a:lnTo>
                  <a:lnTo>
                    <a:pt x="465" y="886"/>
                  </a:lnTo>
                  <a:lnTo>
                    <a:pt x="464" y="886"/>
                  </a:lnTo>
                  <a:lnTo>
                    <a:pt x="464" y="888"/>
                  </a:lnTo>
                  <a:lnTo>
                    <a:pt x="463" y="888"/>
                  </a:lnTo>
                  <a:lnTo>
                    <a:pt x="461" y="888"/>
                  </a:lnTo>
                  <a:lnTo>
                    <a:pt x="460" y="888"/>
                  </a:lnTo>
                  <a:lnTo>
                    <a:pt x="459" y="888"/>
                  </a:lnTo>
                  <a:lnTo>
                    <a:pt x="457" y="888"/>
                  </a:lnTo>
                  <a:lnTo>
                    <a:pt x="456" y="888"/>
                  </a:lnTo>
                  <a:lnTo>
                    <a:pt x="455" y="888"/>
                  </a:lnTo>
                  <a:lnTo>
                    <a:pt x="453" y="888"/>
                  </a:lnTo>
                  <a:lnTo>
                    <a:pt x="452" y="888"/>
                  </a:lnTo>
                  <a:lnTo>
                    <a:pt x="450" y="888"/>
                  </a:lnTo>
                  <a:lnTo>
                    <a:pt x="449" y="888"/>
                  </a:lnTo>
                  <a:lnTo>
                    <a:pt x="448" y="888"/>
                  </a:lnTo>
                  <a:lnTo>
                    <a:pt x="446" y="888"/>
                  </a:lnTo>
                  <a:lnTo>
                    <a:pt x="445" y="888"/>
                  </a:lnTo>
                  <a:lnTo>
                    <a:pt x="444" y="888"/>
                  </a:lnTo>
                  <a:lnTo>
                    <a:pt x="442" y="888"/>
                  </a:lnTo>
                  <a:lnTo>
                    <a:pt x="441" y="888"/>
                  </a:lnTo>
                  <a:lnTo>
                    <a:pt x="440" y="888"/>
                  </a:lnTo>
                  <a:lnTo>
                    <a:pt x="438" y="888"/>
                  </a:lnTo>
                  <a:lnTo>
                    <a:pt x="437" y="888"/>
                  </a:lnTo>
                  <a:lnTo>
                    <a:pt x="436" y="888"/>
                  </a:lnTo>
                  <a:lnTo>
                    <a:pt x="434" y="888"/>
                  </a:lnTo>
                  <a:lnTo>
                    <a:pt x="434" y="889"/>
                  </a:lnTo>
                  <a:lnTo>
                    <a:pt x="433" y="889"/>
                  </a:lnTo>
                  <a:lnTo>
                    <a:pt x="431" y="889"/>
                  </a:lnTo>
                  <a:lnTo>
                    <a:pt x="430" y="891"/>
                  </a:lnTo>
                  <a:lnTo>
                    <a:pt x="429" y="891"/>
                  </a:lnTo>
                  <a:lnTo>
                    <a:pt x="429" y="892"/>
                  </a:lnTo>
                  <a:lnTo>
                    <a:pt x="427" y="892"/>
                  </a:lnTo>
                  <a:lnTo>
                    <a:pt x="426" y="892"/>
                  </a:lnTo>
                  <a:lnTo>
                    <a:pt x="426" y="893"/>
                  </a:lnTo>
                  <a:lnTo>
                    <a:pt x="425" y="893"/>
                  </a:lnTo>
                  <a:lnTo>
                    <a:pt x="425" y="895"/>
                  </a:lnTo>
                  <a:lnTo>
                    <a:pt x="423" y="895"/>
                  </a:lnTo>
                  <a:lnTo>
                    <a:pt x="423" y="896"/>
                  </a:lnTo>
                  <a:lnTo>
                    <a:pt x="422" y="896"/>
                  </a:lnTo>
                  <a:lnTo>
                    <a:pt x="421" y="896"/>
                  </a:lnTo>
                  <a:lnTo>
                    <a:pt x="421" y="897"/>
                  </a:lnTo>
                  <a:lnTo>
                    <a:pt x="419" y="897"/>
                  </a:lnTo>
                  <a:lnTo>
                    <a:pt x="418" y="897"/>
                  </a:lnTo>
                  <a:lnTo>
                    <a:pt x="418" y="899"/>
                  </a:lnTo>
                  <a:lnTo>
                    <a:pt x="417" y="899"/>
                  </a:lnTo>
                  <a:lnTo>
                    <a:pt x="415" y="899"/>
                  </a:lnTo>
                  <a:lnTo>
                    <a:pt x="415" y="900"/>
                  </a:lnTo>
                  <a:lnTo>
                    <a:pt x="414" y="900"/>
                  </a:lnTo>
                  <a:lnTo>
                    <a:pt x="412" y="900"/>
                  </a:lnTo>
                  <a:lnTo>
                    <a:pt x="412" y="901"/>
                  </a:lnTo>
                  <a:lnTo>
                    <a:pt x="411" y="901"/>
                  </a:lnTo>
                  <a:lnTo>
                    <a:pt x="410" y="901"/>
                  </a:lnTo>
                  <a:lnTo>
                    <a:pt x="408" y="903"/>
                  </a:lnTo>
                  <a:lnTo>
                    <a:pt x="407" y="903"/>
                  </a:lnTo>
                  <a:lnTo>
                    <a:pt x="406" y="903"/>
                  </a:lnTo>
                  <a:lnTo>
                    <a:pt x="404" y="903"/>
                  </a:lnTo>
                  <a:lnTo>
                    <a:pt x="404" y="904"/>
                  </a:lnTo>
                  <a:lnTo>
                    <a:pt x="403" y="904"/>
                  </a:lnTo>
                  <a:lnTo>
                    <a:pt x="402" y="904"/>
                  </a:lnTo>
                  <a:lnTo>
                    <a:pt x="400" y="904"/>
                  </a:lnTo>
                  <a:lnTo>
                    <a:pt x="399" y="904"/>
                  </a:lnTo>
                  <a:lnTo>
                    <a:pt x="398" y="905"/>
                  </a:lnTo>
                  <a:lnTo>
                    <a:pt x="396" y="905"/>
                  </a:lnTo>
                  <a:lnTo>
                    <a:pt x="395" y="905"/>
                  </a:lnTo>
                  <a:lnTo>
                    <a:pt x="393" y="905"/>
                  </a:lnTo>
                  <a:lnTo>
                    <a:pt x="392" y="907"/>
                  </a:lnTo>
                  <a:lnTo>
                    <a:pt x="391" y="907"/>
                  </a:lnTo>
                  <a:lnTo>
                    <a:pt x="389" y="907"/>
                  </a:lnTo>
                  <a:lnTo>
                    <a:pt x="388" y="907"/>
                  </a:lnTo>
                  <a:lnTo>
                    <a:pt x="387" y="908"/>
                  </a:lnTo>
                  <a:lnTo>
                    <a:pt x="385" y="908"/>
                  </a:lnTo>
                  <a:lnTo>
                    <a:pt x="384" y="908"/>
                  </a:lnTo>
                  <a:lnTo>
                    <a:pt x="383" y="908"/>
                  </a:lnTo>
                  <a:lnTo>
                    <a:pt x="383" y="910"/>
                  </a:lnTo>
                  <a:lnTo>
                    <a:pt x="381" y="910"/>
                  </a:lnTo>
                  <a:lnTo>
                    <a:pt x="380" y="910"/>
                  </a:lnTo>
                  <a:lnTo>
                    <a:pt x="379" y="910"/>
                  </a:lnTo>
                  <a:lnTo>
                    <a:pt x="377" y="910"/>
                  </a:lnTo>
                  <a:lnTo>
                    <a:pt x="377" y="911"/>
                  </a:lnTo>
                  <a:lnTo>
                    <a:pt x="376" y="911"/>
                  </a:lnTo>
                  <a:lnTo>
                    <a:pt x="374" y="911"/>
                  </a:lnTo>
                  <a:lnTo>
                    <a:pt x="373" y="911"/>
                  </a:lnTo>
                  <a:lnTo>
                    <a:pt x="373" y="912"/>
                  </a:lnTo>
                  <a:lnTo>
                    <a:pt x="372" y="912"/>
                  </a:lnTo>
                  <a:lnTo>
                    <a:pt x="370" y="912"/>
                  </a:lnTo>
                  <a:lnTo>
                    <a:pt x="369" y="914"/>
                  </a:lnTo>
                  <a:lnTo>
                    <a:pt x="368" y="914"/>
                  </a:lnTo>
                  <a:lnTo>
                    <a:pt x="366" y="915"/>
                  </a:lnTo>
                  <a:lnTo>
                    <a:pt x="365" y="915"/>
                  </a:lnTo>
                  <a:lnTo>
                    <a:pt x="364" y="915"/>
                  </a:lnTo>
                  <a:lnTo>
                    <a:pt x="364" y="916"/>
                  </a:lnTo>
                  <a:lnTo>
                    <a:pt x="362" y="916"/>
                  </a:lnTo>
                  <a:lnTo>
                    <a:pt x="362" y="918"/>
                  </a:lnTo>
                  <a:lnTo>
                    <a:pt x="361" y="918"/>
                  </a:lnTo>
                  <a:lnTo>
                    <a:pt x="361" y="919"/>
                  </a:lnTo>
                  <a:lnTo>
                    <a:pt x="360" y="919"/>
                  </a:lnTo>
                  <a:lnTo>
                    <a:pt x="358" y="920"/>
                  </a:lnTo>
                  <a:lnTo>
                    <a:pt x="357" y="922"/>
                  </a:lnTo>
                  <a:lnTo>
                    <a:pt x="355" y="923"/>
                  </a:lnTo>
                  <a:lnTo>
                    <a:pt x="354" y="924"/>
                  </a:lnTo>
                  <a:lnTo>
                    <a:pt x="353" y="926"/>
                  </a:lnTo>
                  <a:lnTo>
                    <a:pt x="353" y="927"/>
                  </a:lnTo>
                  <a:lnTo>
                    <a:pt x="351" y="927"/>
                  </a:lnTo>
                  <a:lnTo>
                    <a:pt x="351" y="928"/>
                  </a:lnTo>
                  <a:lnTo>
                    <a:pt x="351" y="927"/>
                  </a:lnTo>
                  <a:lnTo>
                    <a:pt x="351" y="928"/>
                  </a:lnTo>
                  <a:lnTo>
                    <a:pt x="349" y="931"/>
                  </a:lnTo>
                  <a:lnTo>
                    <a:pt x="347" y="933"/>
                  </a:lnTo>
                  <a:lnTo>
                    <a:pt x="346" y="934"/>
                  </a:lnTo>
                  <a:lnTo>
                    <a:pt x="345" y="935"/>
                  </a:lnTo>
                  <a:lnTo>
                    <a:pt x="343" y="937"/>
                  </a:lnTo>
                  <a:lnTo>
                    <a:pt x="343" y="938"/>
                  </a:lnTo>
                  <a:lnTo>
                    <a:pt x="342" y="939"/>
                  </a:lnTo>
                  <a:lnTo>
                    <a:pt x="342" y="941"/>
                  </a:lnTo>
                  <a:lnTo>
                    <a:pt x="341" y="942"/>
                  </a:lnTo>
                  <a:lnTo>
                    <a:pt x="339" y="943"/>
                  </a:lnTo>
                  <a:lnTo>
                    <a:pt x="339" y="945"/>
                  </a:lnTo>
                  <a:lnTo>
                    <a:pt x="338" y="945"/>
                  </a:lnTo>
                  <a:lnTo>
                    <a:pt x="338" y="946"/>
                  </a:lnTo>
                  <a:lnTo>
                    <a:pt x="336" y="947"/>
                  </a:lnTo>
                  <a:lnTo>
                    <a:pt x="335" y="947"/>
                  </a:lnTo>
                  <a:lnTo>
                    <a:pt x="334" y="947"/>
                  </a:lnTo>
                  <a:lnTo>
                    <a:pt x="332" y="949"/>
                  </a:lnTo>
                  <a:lnTo>
                    <a:pt x="331" y="950"/>
                  </a:lnTo>
                  <a:lnTo>
                    <a:pt x="330" y="952"/>
                  </a:lnTo>
                  <a:lnTo>
                    <a:pt x="328" y="953"/>
                  </a:lnTo>
                  <a:lnTo>
                    <a:pt x="326" y="953"/>
                  </a:lnTo>
                  <a:lnTo>
                    <a:pt x="323" y="953"/>
                  </a:lnTo>
                  <a:lnTo>
                    <a:pt x="319" y="953"/>
                  </a:lnTo>
                  <a:lnTo>
                    <a:pt x="317" y="952"/>
                  </a:lnTo>
                  <a:lnTo>
                    <a:pt x="315" y="952"/>
                  </a:lnTo>
                  <a:lnTo>
                    <a:pt x="313" y="952"/>
                  </a:lnTo>
                  <a:lnTo>
                    <a:pt x="311" y="952"/>
                  </a:lnTo>
                  <a:lnTo>
                    <a:pt x="309" y="952"/>
                  </a:lnTo>
                  <a:lnTo>
                    <a:pt x="308" y="952"/>
                  </a:lnTo>
                  <a:lnTo>
                    <a:pt x="303" y="952"/>
                  </a:lnTo>
                  <a:lnTo>
                    <a:pt x="300" y="953"/>
                  </a:lnTo>
                  <a:lnTo>
                    <a:pt x="296" y="953"/>
                  </a:lnTo>
                  <a:lnTo>
                    <a:pt x="292" y="952"/>
                  </a:lnTo>
                  <a:lnTo>
                    <a:pt x="288" y="950"/>
                  </a:lnTo>
                  <a:lnTo>
                    <a:pt x="282" y="952"/>
                  </a:lnTo>
                  <a:lnTo>
                    <a:pt x="277" y="950"/>
                  </a:lnTo>
                  <a:lnTo>
                    <a:pt x="274" y="950"/>
                  </a:lnTo>
                  <a:lnTo>
                    <a:pt x="271" y="950"/>
                  </a:lnTo>
                  <a:lnTo>
                    <a:pt x="270" y="950"/>
                  </a:lnTo>
                  <a:lnTo>
                    <a:pt x="267" y="950"/>
                  </a:lnTo>
                  <a:lnTo>
                    <a:pt x="263" y="950"/>
                  </a:lnTo>
                  <a:lnTo>
                    <a:pt x="262" y="949"/>
                  </a:lnTo>
                  <a:lnTo>
                    <a:pt x="256" y="949"/>
                  </a:lnTo>
                  <a:lnTo>
                    <a:pt x="256" y="947"/>
                  </a:lnTo>
                  <a:lnTo>
                    <a:pt x="256" y="942"/>
                  </a:lnTo>
                  <a:lnTo>
                    <a:pt x="255" y="934"/>
                  </a:lnTo>
                  <a:lnTo>
                    <a:pt x="255" y="931"/>
                  </a:lnTo>
                  <a:lnTo>
                    <a:pt x="255" y="916"/>
                  </a:lnTo>
                  <a:lnTo>
                    <a:pt x="255" y="912"/>
                  </a:lnTo>
                  <a:lnTo>
                    <a:pt x="255" y="911"/>
                  </a:lnTo>
                  <a:lnTo>
                    <a:pt x="256" y="910"/>
                  </a:lnTo>
                  <a:lnTo>
                    <a:pt x="256" y="908"/>
                  </a:lnTo>
                  <a:lnTo>
                    <a:pt x="256" y="907"/>
                  </a:lnTo>
                  <a:lnTo>
                    <a:pt x="256" y="905"/>
                  </a:lnTo>
                  <a:lnTo>
                    <a:pt x="256" y="904"/>
                  </a:lnTo>
                  <a:lnTo>
                    <a:pt x="255" y="904"/>
                  </a:lnTo>
                  <a:lnTo>
                    <a:pt x="255" y="903"/>
                  </a:lnTo>
                  <a:lnTo>
                    <a:pt x="255" y="901"/>
                  </a:lnTo>
                  <a:lnTo>
                    <a:pt x="254" y="901"/>
                  </a:lnTo>
                  <a:lnTo>
                    <a:pt x="254" y="900"/>
                  </a:lnTo>
                  <a:lnTo>
                    <a:pt x="255" y="900"/>
                  </a:lnTo>
                  <a:lnTo>
                    <a:pt x="255" y="899"/>
                  </a:lnTo>
                  <a:lnTo>
                    <a:pt x="255" y="897"/>
                  </a:lnTo>
                  <a:lnTo>
                    <a:pt x="255" y="896"/>
                  </a:lnTo>
                  <a:lnTo>
                    <a:pt x="255" y="895"/>
                  </a:lnTo>
                  <a:lnTo>
                    <a:pt x="255" y="896"/>
                  </a:lnTo>
                  <a:lnTo>
                    <a:pt x="255" y="895"/>
                  </a:lnTo>
                  <a:lnTo>
                    <a:pt x="254" y="895"/>
                  </a:lnTo>
                  <a:lnTo>
                    <a:pt x="252" y="895"/>
                  </a:lnTo>
                  <a:lnTo>
                    <a:pt x="252" y="893"/>
                  </a:lnTo>
                  <a:lnTo>
                    <a:pt x="252" y="895"/>
                  </a:lnTo>
                  <a:lnTo>
                    <a:pt x="251" y="893"/>
                  </a:lnTo>
                  <a:lnTo>
                    <a:pt x="251" y="892"/>
                  </a:lnTo>
                  <a:lnTo>
                    <a:pt x="250" y="892"/>
                  </a:lnTo>
                  <a:lnTo>
                    <a:pt x="251" y="892"/>
                  </a:lnTo>
                  <a:lnTo>
                    <a:pt x="251" y="891"/>
                  </a:lnTo>
                  <a:lnTo>
                    <a:pt x="250" y="889"/>
                  </a:lnTo>
                  <a:lnTo>
                    <a:pt x="248" y="889"/>
                  </a:lnTo>
                  <a:lnTo>
                    <a:pt x="248" y="888"/>
                  </a:lnTo>
                  <a:lnTo>
                    <a:pt x="247" y="888"/>
                  </a:lnTo>
                  <a:lnTo>
                    <a:pt x="247" y="886"/>
                  </a:lnTo>
                  <a:lnTo>
                    <a:pt x="247" y="885"/>
                  </a:lnTo>
                  <a:lnTo>
                    <a:pt x="246" y="884"/>
                  </a:lnTo>
                  <a:lnTo>
                    <a:pt x="246" y="882"/>
                  </a:lnTo>
                  <a:lnTo>
                    <a:pt x="233" y="876"/>
                  </a:lnTo>
                  <a:lnTo>
                    <a:pt x="232" y="874"/>
                  </a:lnTo>
                  <a:lnTo>
                    <a:pt x="228" y="872"/>
                  </a:lnTo>
                  <a:lnTo>
                    <a:pt x="224" y="870"/>
                  </a:lnTo>
                  <a:lnTo>
                    <a:pt x="222" y="870"/>
                  </a:lnTo>
                  <a:lnTo>
                    <a:pt x="222" y="869"/>
                  </a:lnTo>
                  <a:lnTo>
                    <a:pt x="221" y="869"/>
                  </a:lnTo>
                  <a:lnTo>
                    <a:pt x="220" y="867"/>
                  </a:lnTo>
                  <a:lnTo>
                    <a:pt x="218" y="867"/>
                  </a:lnTo>
                  <a:lnTo>
                    <a:pt x="216" y="866"/>
                  </a:lnTo>
                  <a:lnTo>
                    <a:pt x="212" y="865"/>
                  </a:lnTo>
                  <a:lnTo>
                    <a:pt x="208" y="863"/>
                  </a:lnTo>
                  <a:lnTo>
                    <a:pt x="205" y="862"/>
                  </a:lnTo>
                  <a:lnTo>
                    <a:pt x="202" y="861"/>
                  </a:lnTo>
                  <a:lnTo>
                    <a:pt x="199" y="859"/>
                  </a:lnTo>
                  <a:lnTo>
                    <a:pt x="195" y="855"/>
                  </a:lnTo>
                  <a:lnTo>
                    <a:pt x="194" y="855"/>
                  </a:lnTo>
                  <a:lnTo>
                    <a:pt x="193" y="854"/>
                  </a:lnTo>
                  <a:lnTo>
                    <a:pt x="190" y="853"/>
                  </a:lnTo>
                  <a:lnTo>
                    <a:pt x="186" y="851"/>
                  </a:lnTo>
                  <a:lnTo>
                    <a:pt x="183" y="850"/>
                  </a:lnTo>
                  <a:lnTo>
                    <a:pt x="182" y="848"/>
                  </a:lnTo>
                  <a:lnTo>
                    <a:pt x="179" y="847"/>
                  </a:lnTo>
                  <a:lnTo>
                    <a:pt x="178" y="847"/>
                  </a:lnTo>
                  <a:lnTo>
                    <a:pt x="178" y="846"/>
                  </a:lnTo>
                  <a:lnTo>
                    <a:pt x="176" y="846"/>
                  </a:lnTo>
                  <a:lnTo>
                    <a:pt x="175" y="844"/>
                  </a:lnTo>
                  <a:lnTo>
                    <a:pt x="163" y="838"/>
                  </a:lnTo>
                  <a:lnTo>
                    <a:pt x="161" y="838"/>
                  </a:lnTo>
                  <a:lnTo>
                    <a:pt x="148" y="831"/>
                  </a:lnTo>
                  <a:lnTo>
                    <a:pt x="144" y="828"/>
                  </a:lnTo>
                  <a:lnTo>
                    <a:pt x="119" y="815"/>
                  </a:lnTo>
                  <a:lnTo>
                    <a:pt x="117" y="815"/>
                  </a:lnTo>
                  <a:lnTo>
                    <a:pt x="113" y="813"/>
                  </a:lnTo>
                  <a:lnTo>
                    <a:pt x="104" y="810"/>
                  </a:lnTo>
                  <a:lnTo>
                    <a:pt x="92" y="806"/>
                  </a:lnTo>
                  <a:lnTo>
                    <a:pt x="84" y="804"/>
                  </a:lnTo>
                  <a:lnTo>
                    <a:pt x="81" y="802"/>
                  </a:lnTo>
                  <a:lnTo>
                    <a:pt x="72" y="800"/>
                  </a:lnTo>
                  <a:lnTo>
                    <a:pt x="62" y="796"/>
                  </a:lnTo>
                  <a:lnTo>
                    <a:pt x="57" y="793"/>
                  </a:lnTo>
                  <a:lnTo>
                    <a:pt x="56" y="791"/>
                  </a:lnTo>
                  <a:lnTo>
                    <a:pt x="52" y="790"/>
                  </a:lnTo>
                  <a:lnTo>
                    <a:pt x="49" y="789"/>
                  </a:lnTo>
                  <a:lnTo>
                    <a:pt x="46" y="787"/>
                  </a:lnTo>
                  <a:lnTo>
                    <a:pt x="43" y="786"/>
                  </a:lnTo>
                  <a:lnTo>
                    <a:pt x="41" y="785"/>
                  </a:lnTo>
                  <a:lnTo>
                    <a:pt x="38" y="783"/>
                  </a:lnTo>
                  <a:lnTo>
                    <a:pt x="35" y="782"/>
                  </a:lnTo>
                  <a:lnTo>
                    <a:pt x="34" y="782"/>
                  </a:lnTo>
                  <a:lnTo>
                    <a:pt x="33" y="781"/>
                  </a:lnTo>
                  <a:lnTo>
                    <a:pt x="31" y="781"/>
                  </a:lnTo>
                  <a:lnTo>
                    <a:pt x="31" y="779"/>
                  </a:lnTo>
                  <a:lnTo>
                    <a:pt x="30" y="779"/>
                  </a:lnTo>
                  <a:lnTo>
                    <a:pt x="30" y="778"/>
                  </a:lnTo>
                  <a:lnTo>
                    <a:pt x="28" y="778"/>
                  </a:lnTo>
                  <a:lnTo>
                    <a:pt x="27" y="777"/>
                  </a:lnTo>
                  <a:lnTo>
                    <a:pt x="26" y="777"/>
                  </a:lnTo>
                  <a:lnTo>
                    <a:pt x="26" y="775"/>
                  </a:lnTo>
                  <a:lnTo>
                    <a:pt x="24" y="774"/>
                  </a:lnTo>
                  <a:lnTo>
                    <a:pt x="23" y="774"/>
                  </a:lnTo>
                  <a:lnTo>
                    <a:pt x="22" y="774"/>
                  </a:lnTo>
                  <a:lnTo>
                    <a:pt x="20" y="774"/>
                  </a:lnTo>
                  <a:lnTo>
                    <a:pt x="20" y="772"/>
                  </a:lnTo>
                  <a:lnTo>
                    <a:pt x="19" y="772"/>
                  </a:lnTo>
                  <a:lnTo>
                    <a:pt x="18" y="772"/>
                  </a:lnTo>
                  <a:lnTo>
                    <a:pt x="16" y="771"/>
                  </a:lnTo>
                  <a:lnTo>
                    <a:pt x="16" y="770"/>
                  </a:lnTo>
                  <a:lnTo>
                    <a:pt x="16" y="768"/>
                  </a:lnTo>
                  <a:lnTo>
                    <a:pt x="16" y="767"/>
                  </a:lnTo>
                  <a:lnTo>
                    <a:pt x="16" y="766"/>
                  </a:lnTo>
                  <a:lnTo>
                    <a:pt x="15" y="764"/>
                  </a:lnTo>
                  <a:lnTo>
                    <a:pt x="15" y="766"/>
                  </a:lnTo>
                  <a:lnTo>
                    <a:pt x="15" y="764"/>
                  </a:lnTo>
                  <a:lnTo>
                    <a:pt x="14" y="763"/>
                  </a:lnTo>
                  <a:lnTo>
                    <a:pt x="15" y="763"/>
                  </a:lnTo>
                  <a:lnTo>
                    <a:pt x="15" y="762"/>
                  </a:lnTo>
                  <a:lnTo>
                    <a:pt x="15" y="760"/>
                  </a:lnTo>
                  <a:lnTo>
                    <a:pt x="15" y="759"/>
                  </a:lnTo>
                  <a:lnTo>
                    <a:pt x="16" y="759"/>
                  </a:lnTo>
                  <a:lnTo>
                    <a:pt x="15" y="759"/>
                  </a:lnTo>
                  <a:lnTo>
                    <a:pt x="15" y="758"/>
                  </a:lnTo>
                  <a:lnTo>
                    <a:pt x="14" y="758"/>
                  </a:lnTo>
                  <a:lnTo>
                    <a:pt x="14" y="756"/>
                  </a:lnTo>
                  <a:lnTo>
                    <a:pt x="12" y="756"/>
                  </a:lnTo>
                  <a:lnTo>
                    <a:pt x="12" y="755"/>
                  </a:lnTo>
                  <a:lnTo>
                    <a:pt x="11" y="755"/>
                  </a:lnTo>
                  <a:lnTo>
                    <a:pt x="11" y="753"/>
                  </a:lnTo>
                  <a:lnTo>
                    <a:pt x="11" y="752"/>
                  </a:lnTo>
                  <a:lnTo>
                    <a:pt x="9" y="752"/>
                  </a:lnTo>
                  <a:lnTo>
                    <a:pt x="8" y="752"/>
                  </a:lnTo>
                  <a:lnTo>
                    <a:pt x="7" y="751"/>
                  </a:lnTo>
                  <a:lnTo>
                    <a:pt x="5" y="751"/>
                  </a:lnTo>
                  <a:lnTo>
                    <a:pt x="4" y="751"/>
                  </a:lnTo>
                  <a:lnTo>
                    <a:pt x="4" y="749"/>
                  </a:lnTo>
                  <a:lnTo>
                    <a:pt x="3" y="748"/>
                  </a:lnTo>
                  <a:lnTo>
                    <a:pt x="3" y="747"/>
                  </a:lnTo>
                  <a:lnTo>
                    <a:pt x="1" y="745"/>
                  </a:lnTo>
                  <a:lnTo>
                    <a:pt x="1" y="744"/>
                  </a:lnTo>
                  <a:lnTo>
                    <a:pt x="0" y="744"/>
                  </a:lnTo>
                  <a:lnTo>
                    <a:pt x="0" y="743"/>
                  </a:lnTo>
                  <a:lnTo>
                    <a:pt x="0" y="741"/>
                  </a:lnTo>
                  <a:lnTo>
                    <a:pt x="0" y="740"/>
                  </a:lnTo>
                  <a:lnTo>
                    <a:pt x="0" y="739"/>
                  </a:lnTo>
                  <a:lnTo>
                    <a:pt x="1" y="739"/>
                  </a:lnTo>
                  <a:lnTo>
                    <a:pt x="1" y="737"/>
                  </a:lnTo>
                  <a:lnTo>
                    <a:pt x="1" y="736"/>
                  </a:lnTo>
                  <a:lnTo>
                    <a:pt x="3" y="736"/>
                  </a:lnTo>
                  <a:lnTo>
                    <a:pt x="3" y="734"/>
                  </a:lnTo>
                  <a:lnTo>
                    <a:pt x="1" y="734"/>
                  </a:lnTo>
                  <a:lnTo>
                    <a:pt x="1" y="733"/>
                  </a:lnTo>
                  <a:lnTo>
                    <a:pt x="3" y="733"/>
                  </a:lnTo>
                  <a:lnTo>
                    <a:pt x="3" y="732"/>
                  </a:lnTo>
                  <a:lnTo>
                    <a:pt x="4" y="732"/>
                  </a:lnTo>
                  <a:lnTo>
                    <a:pt x="4" y="730"/>
                  </a:lnTo>
                  <a:lnTo>
                    <a:pt x="5" y="730"/>
                  </a:lnTo>
                  <a:lnTo>
                    <a:pt x="7" y="729"/>
                  </a:lnTo>
                  <a:lnTo>
                    <a:pt x="8" y="729"/>
                  </a:lnTo>
                  <a:lnTo>
                    <a:pt x="8" y="728"/>
                  </a:lnTo>
                  <a:lnTo>
                    <a:pt x="9" y="728"/>
                  </a:lnTo>
                  <a:lnTo>
                    <a:pt x="11" y="728"/>
                  </a:lnTo>
                  <a:lnTo>
                    <a:pt x="12" y="728"/>
                  </a:lnTo>
                  <a:lnTo>
                    <a:pt x="14" y="726"/>
                  </a:lnTo>
                  <a:lnTo>
                    <a:pt x="15" y="725"/>
                  </a:lnTo>
                  <a:lnTo>
                    <a:pt x="15" y="724"/>
                  </a:lnTo>
                  <a:lnTo>
                    <a:pt x="16" y="722"/>
                  </a:lnTo>
                  <a:lnTo>
                    <a:pt x="16" y="721"/>
                  </a:lnTo>
                  <a:lnTo>
                    <a:pt x="16" y="720"/>
                  </a:lnTo>
                  <a:lnTo>
                    <a:pt x="16" y="718"/>
                  </a:lnTo>
                  <a:lnTo>
                    <a:pt x="16" y="717"/>
                  </a:lnTo>
                  <a:lnTo>
                    <a:pt x="16" y="715"/>
                  </a:lnTo>
                  <a:lnTo>
                    <a:pt x="15" y="714"/>
                  </a:lnTo>
                  <a:lnTo>
                    <a:pt x="14" y="713"/>
                  </a:lnTo>
                  <a:lnTo>
                    <a:pt x="14" y="711"/>
                  </a:lnTo>
                  <a:lnTo>
                    <a:pt x="12" y="710"/>
                  </a:lnTo>
                  <a:lnTo>
                    <a:pt x="12" y="709"/>
                  </a:lnTo>
                  <a:lnTo>
                    <a:pt x="12" y="707"/>
                  </a:lnTo>
                  <a:lnTo>
                    <a:pt x="12" y="706"/>
                  </a:lnTo>
                  <a:lnTo>
                    <a:pt x="11" y="706"/>
                  </a:lnTo>
                  <a:lnTo>
                    <a:pt x="11" y="705"/>
                  </a:lnTo>
                  <a:lnTo>
                    <a:pt x="11" y="703"/>
                  </a:lnTo>
                  <a:lnTo>
                    <a:pt x="12" y="703"/>
                  </a:lnTo>
                  <a:lnTo>
                    <a:pt x="12" y="702"/>
                  </a:lnTo>
                  <a:lnTo>
                    <a:pt x="11" y="702"/>
                  </a:lnTo>
                  <a:lnTo>
                    <a:pt x="12" y="701"/>
                  </a:lnTo>
                  <a:lnTo>
                    <a:pt x="12" y="699"/>
                  </a:lnTo>
                  <a:lnTo>
                    <a:pt x="12" y="698"/>
                  </a:lnTo>
                  <a:lnTo>
                    <a:pt x="11" y="698"/>
                  </a:lnTo>
                  <a:lnTo>
                    <a:pt x="11" y="696"/>
                  </a:lnTo>
                  <a:lnTo>
                    <a:pt x="9" y="696"/>
                  </a:lnTo>
                  <a:lnTo>
                    <a:pt x="9" y="695"/>
                  </a:lnTo>
                  <a:lnTo>
                    <a:pt x="9" y="694"/>
                  </a:lnTo>
                  <a:lnTo>
                    <a:pt x="9" y="692"/>
                  </a:lnTo>
                  <a:lnTo>
                    <a:pt x="8" y="692"/>
                  </a:lnTo>
                  <a:lnTo>
                    <a:pt x="8" y="691"/>
                  </a:lnTo>
                  <a:lnTo>
                    <a:pt x="8" y="690"/>
                  </a:lnTo>
                  <a:lnTo>
                    <a:pt x="8" y="688"/>
                  </a:lnTo>
                  <a:lnTo>
                    <a:pt x="8" y="687"/>
                  </a:lnTo>
                  <a:lnTo>
                    <a:pt x="8" y="686"/>
                  </a:lnTo>
                  <a:lnTo>
                    <a:pt x="8" y="684"/>
                  </a:lnTo>
                  <a:lnTo>
                    <a:pt x="8" y="683"/>
                  </a:lnTo>
                  <a:lnTo>
                    <a:pt x="8" y="682"/>
                  </a:lnTo>
                  <a:lnTo>
                    <a:pt x="9" y="682"/>
                  </a:lnTo>
                  <a:lnTo>
                    <a:pt x="9" y="680"/>
                  </a:lnTo>
                  <a:lnTo>
                    <a:pt x="9" y="669"/>
                  </a:lnTo>
                  <a:lnTo>
                    <a:pt x="8" y="668"/>
                  </a:lnTo>
                  <a:lnTo>
                    <a:pt x="8" y="667"/>
                  </a:lnTo>
                  <a:lnTo>
                    <a:pt x="9" y="665"/>
                  </a:lnTo>
                  <a:lnTo>
                    <a:pt x="9" y="664"/>
                  </a:lnTo>
                  <a:lnTo>
                    <a:pt x="9" y="663"/>
                  </a:lnTo>
                  <a:lnTo>
                    <a:pt x="9" y="661"/>
                  </a:lnTo>
                  <a:lnTo>
                    <a:pt x="11" y="661"/>
                  </a:lnTo>
                  <a:lnTo>
                    <a:pt x="11" y="660"/>
                  </a:lnTo>
                  <a:lnTo>
                    <a:pt x="12" y="660"/>
                  </a:lnTo>
                  <a:lnTo>
                    <a:pt x="12" y="659"/>
                  </a:lnTo>
                  <a:lnTo>
                    <a:pt x="14" y="657"/>
                  </a:lnTo>
                  <a:lnTo>
                    <a:pt x="15" y="656"/>
                  </a:lnTo>
                  <a:lnTo>
                    <a:pt x="16" y="656"/>
                  </a:lnTo>
                  <a:lnTo>
                    <a:pt x="16" y="654"/>
                  </a:lnTo>
                  <a:lnTo>
                    <a:pt x="19" y="652"/>
                  </a:lnTo>
                  <a:lnTo>
                    <a:pt x="20" y="650"/>
                  </a:lnTo>
                  <a:lnTo>
                    <a:pt x="22" y="649"/>
                  </a:lnTo>
                  <a:lnTo>
                    <a:pt x="24" y="646"/>
                  </a:lnTo>
                  <a:lnTo>
                    <a:pt x="26" y="644"/>
                  </a:lnTo>
                  <a:lnTo>
                    <a:pt x="27" y="642"/>
                  </a:lnTo>
                  <a:lnTo>
                    <a:pt x="30" y="638"/>
                  </a:lnTo>
                  <a:lnTo>
                    <a:pt x="31" y="637"/>
                  </a:lnTo>
                  <a:lnTo>
                    <a:pt x="33" y="634"/>
                  </a:lnTo>
                  <a:lnTo>
                    <a:pt x="34" y="631"/>
                  </a:lnTo>
                  <a:lnTo>
                    <a:pt x="35" y="630"/>
                  </a:lnTo>
                  <a:lnTo>
                    <a:pt x="35" y="629"/>
                  </a:lnTo>
                  <a:lnTo>
                    <a:pt x="37" y="627"/>
                  </a:lnTo>
                  <a:lnTo>
                    <a:pt x="38" y="626"/>
                  </a:lnTo>
                  <a:lnTo>
                    <a:pt x="39" y="625"/>
                  </a:lnTo>
                  <a:lnTo>
                    <a:pt x="39" y="623"/>
                  </a:lnTo>
                  <a:lnTo>
                    <a:pt x="42" y="622"/>
                  </a:lnTo>
                  <a:lnTo>
                    <a:pt x="43" y="621"/>
                  </a:lnTo>
                  <a:lnTo>
                    <a:pt x="45" y="619"/>
                  </a:lnTo>
                  <a:lnTo>
                    <a:pt x="46" y="618"/>
                  </a:lnTo>
                  <a:lnTo>
                    <a:pt x="47" y="616"/>
                  </a:lnTo>
                  <a:lnTo>
                    <a:pt x="49" y="615"/>
                  </a:lnTo>
                  <a:lnTo>
                    <a:pt x="50" y="614"/>
                  </a:lnTo>
                  <a:lnTo>
                    <a:pt x="52" y="614"/>
                  </a:lnTo>
                  <a:lnTo>
                    <a:pt x="53" y="612"/>
                  </a:lnTo>
                  <a:lnTo>
                    <a:pt x="54" y="611"/>
                  </a:lnTo>
                  <a:lnTo>
                    <a:pt x="56" y="610"/>
                  </a:lnTo>
                  <a:lnTo>
                    <a:pt x="57" y="608"/>
                  </a:lnTo>
                  <a:lnTo>
                    <a:pt x="60" y="608"/>
                  </a:lnTo>
                  <a:lnTo>
                    <a:pt x="61" y="607"/>
                  </a:lnTo>
                  <a:lnTo>
                    <a:pt x="62" y="606"/>
                  </a:lnTo>
                  <a:lnTo>
                    <a:pt x="64" y="604"/>
                  </a:lnTo>
                  <a:lnTo>
                    <a:pt x="66" y="603"/>
                  </a:lnTo>
                  <a:lnTo>
                    <a:pt x="66" y="602"/>
                  </a:lnTo>
                  <a:lnTo>
                    <a:pt x="68" y="602"/>
                  </a:lnTo>
                  <a:lnTo>
                    <a:pt x="69" y="602"/>
                  </a:lnTo>
                  <a:lnTo>
                    <a:pt x="71" y="602"/>
                  </a:lnTo>
                  <a:lnTo>
                    <a:pt x="71" y="603"/>
                  </a:lnTo>
                  <a:lnTo>
                    <a:pt x="71" y="604"/>
                  </a:lnTo>
                  <a:lnTo>
                    <a:pt x="72" y="604"/>
                  </a:lnTo>
                  <a:lnTo>
                    <a:pt x="73" y="604"/>
                  </a:lnTo>
                  <a:lnTo>
                    <a:pt x="73" y="606"/>
                  </a:lnTo>
                  <a:lnTo>
                    <a:pt x="75" y="606"/>
                  </a:lnTo>
                  <a:lnTo>
                    <a:pt x="75" y="607"/>
                  </a:lnTo>
                  <a:lnTo>
                    <a:pt x="75" y="606"/>
                  </a:lnTo>
                  <a:lnTo>
                    <a:pt x="75" y="607"/>
                  </a:lnTo>
                  <a:lnTo>
                    <a:pt x="76" y="607"/>
                  </a:lnTo>
                  <a:lnTo>
                    <a:pt x="76" y="608"/>
                  </a:lnTo>
                  <a:lnTo>
                    <a:pt x="77" y="608"/>
                  </a:lnTo>
                  <a:lnTo>
                    <a:pt x="79" y="610"/>
                  </a:lnTo>
                  <a:lnTo>
                    <a:pt x="80" y="610"/>
                  </a:lnTo>
                  <a:lnTo>
                    <a:pt x="81" y="610"/>
                  </a:lnTo>
                  <a:lnTo>
                    <a:pt x="81" y="611"/>
                  </a:lnTo>
                  <a:lnTo>
                    <a:pt x="83" y="611"/>
                  </a:lnTo>
                  <a:lnTo>
                    <a:pt x="84" y="611"/>
                  </a:lnTo>
                  <a:lnTo>
                    <a:pt x="84" y="612"/>
                  </a:lnTo>
                  <a:lnTo>
                    <a:pt x="84" y="611"/>
                  </a:lnTo>
                  <a:lnTo>
                    <a:pt x="84" y="612"/>
                  </a:lnTo>
                  <a:lnTo>
                    <a:pt x="85" y="612"/>
                  </a:lnTo>
                  <a:lnTo>
                    <a:pt x="87" y="612"/>
                  </a:lnTo>
                  <a:lnTo>
                    <a:pt x="88" y="612"/>
                  </a:lnTo>
                  <a:lnTo>
                    <a:pt x="88" y="614"/>
                  </a:lnTo>
                  <a:lnTo>
                    <a:pt x="90" y="614"/>
                  </a:lnTo>
                  <a:lnTo>
                    <a:pt x="90" y="615"/>
                  </a:lnTo>
                  <a:lnTo>
                    <a:pt x="90" y="616"/>
                  </a:lnTo>
                  <a:lnTo>
                    <a:pt x="91" y="616"/>
                  </a:lnTo>
                  <a:lnTo>
                    <a:pt x="91" y="618"/>
                  </a:lnTo>
                  <a:lnTo>
                    <a:pt x="91" y="616"/>
                  </a:lnTo>
                  <a:lnTo>
                    <a:pt x="91" y="618"/>
                  </a:lnTo>
                  <a:lnTo>
                    <a:pt x="92" y="618"/>
                  </a:lnTo>
                  <a:lnTo>
                    <a:pt x="92" y="619"/>
                  </a:lnTo>
                  <a:lnTo>
                    <a:pt x="94" y="619"/>
                  </a:lnTo>
                  <a:lnTo>
                    <a:pt x="94" y="621"/>
                  </a:lnTo>
                  <a:lnTo>
                    <a:pt x="94" y="622"/>
                  </a:lnTo>
                  <a:lnTo>
                    <a:pt x="95" y="622"/>
                  </a:lnTo>
                  <a:lnTo>
                    <a:pt x="96" y="622"/>
                  </a:lnTo>
                  <a:lnTo>
                    <a:pt x="96" y="623"/>
                  </a:lnTo>
                  <a:lnTo>
                    <a:pt x="96" y="625"/>
                  </a:lnTo>
                  <a:lnTo>
                    <a:pt x="98" y="625"/>
                  </a:lnTo>
                  <a:lnTo>
                    <a:pt x="99" y="625"/>
                  </a:lnTo>
                  <a:lnTo>
                    <a:pt x="99" y="626"/>
                  </a:lnTo>
                  <a:lnTo>
                    <a:pt x="99" y="627"/>
                  </a:lnTo>
                  <a:lnTo>
                    <a:pt x="99" y="629"/>
                  </a:lnTo>
                  <a:lnTo>
                    <a:pt x="100" y="629"/>
                  </a:lnTo>
                  <a:lnTo>
                    <a:pt x="102" y="629"/>
                  </a:lnTo>
                  <a:lnTo>
                    <a:pt x="100" y="629"/>
                  </a:lnTo>
                  <a:lnTo>
                    <a:pt x="102" y="630"/>
                  </a:lnTo>
                  <a:lnTo>
                    <a:pt x="102" y="629"/>
                  </a:lnTo>
                  <a:lnTo>
                    <a:pt x="102" y="630"/>
                  </a:lnTo>
                  <a:lnTo>
                    <a:pt x="103" y="630"/>
                  </a:lnTo>
                  <a:lnTo>
                    <a:pt x="103" y="631"/>
                  </a:lnTo>
                  <a:lnTo>
                    <a:pt x="104" y="631"/>
                  </a:lnTo>
                  <a:lnTo>
                    <a:pt x="104" y="633"/>
                  </a:lnTo>
                  <a:lnTo>
                    <a:pt x="104" y="634"/>
                  </a:lnTo>
                  <a:lnTo>
                    <a:pt x="106" y="634"/>
                  </a:lnTo>
                  <a:lnTo>
                    <a:pt x="107" y="634"/>
                  </a:lnTo>
                  <a:lnTo>
                    <a:pt x="107" y="635"/>
                  </a:lnTo>
                  <a:lnTo>
                    <a:pt x="107" y="637"/>
                  </a:lnTo>
                  <a:lnTo>
                    <a:pt x="107" y="638"/>
                  </a:lnTo>
                  <a:lnTo>
                    <a:pt x="109" y="638"/>
                  </a:lnTo>
                  <a:lnTo>
                    <a:pt x="110" y="638"/>
                  </a:lnTo>
                  <a:lnTo>
                    <a:pt x="111" y="638"/>
                  </a:lnTo>
                  <a:lnTo>
                    <a:pt x="111" y="640"/>
                  </a:lnTo>
                  <a:lnTo>
                    <a:pt x="113" y="640"/>
                  </a:lnTo>
                  <a:lnTo>
                    <a:pt x="114" y="640"/>
                  </a:lnTo>
                  <a:lnTo>
                    <a:pt x="115" y="638"/>
                  </a:lnTo>
                  <a:lnTo>
                    <a:pt x="117" y="638"/>
                  </a:lnTo>
                  <a:lnTo>
                    <a:pt x="118" y="638"/>
                  </a:lnTo>
                  <a:lnTo>
                    <a:pt x="119" y="638"/>
                  </a:lnTo>
                  <a:lnTo>
                    <a:pt x="119" y="637"/>
                  </a:lnTo>
                  <a:lnTo>
                    <a:pt x="121" y="637"/>
                  </a:lnTo>
                  <a:lnTo>
                    <a:pt x="122" y="637"/>
                  </a:lnTo>
                  <a:lnTo>
                    <a:pt x="123" y="635"/>
                  </a:lnTo>
                  <a:lnTo>
                    <a:pt x="125" y="635"/>
                  </a:lnTo>
                  <a:lnTo>
                    <a:pt x="126" y="635"/>
                  </a:lnTo>
                  <a:lnTo>
                    <a:pt x="129" y="634"/>
                  </a:lnTo>
                  <a:lnTo>
                    <a:pt x="130" y="634"/>
                  </a:lnTo>
                  <a:lnTo>
                    <a:pt x="133" y="633"/>
                  </a:lnTo>
                  <a:lnTo>
                    <a:pt x="134" y="633"/>
                  </a:lnTo>
                  <a:lnTo>
                    <a:pt x="136" y="633"/>
                  </a:lnTo>
                  <a:lnTo>
                    <a:pt x="136" y="631"/>
                  </a:lnTo>
                  <a:lnTo>
                    <a:pt x="137" y="631"/>
                  </a:lnTo>
                  <a:lnTo>
                    <a:pt x="138" y="631"/>
                  </a:lnTo>
                  <a:lnTo>
                    <a:pt x="140" y="631"/>
                  </a:lnTo>
                  <a:lnTo>
                    <a:pt x="142" y="630"/>
                  </a:lnTo>
                  <a:lnTo>
                    <a:pt x="144" y="630"/>
                  </a:lnTo>
                  <a:lnTo>
                    <a:pt x="145" y="630"/>
                  </a:lnTo>
                  <a:lnTo>
                    <a:pt x="147" y="629"/>
                  </a:lnTo>
                  <a:lnTo>
                    <a:pt x="148" y="629"/>
                  </a:lnTo>
                  <a:lnTo>
                    <a:pt x="149" y="629"/>
                  </a:lnTo>
                  <a:lnTo>
                    <a:pt x="151" y="627"/>
                  </a:lnTo>
                  <a:lnTo>
                    <a:pt x="152" y="627"/>
                  </a:lnTo>
                  <a:lnTo>
                    <a:pt x="153" y="627"/>
                  </a:lnTo>
                  <a:lnTo>
                    <a:pt x="155" y="627"/>
                  </a:lnTo>
                  <a:lnTo>
                    <a:pt x="156" y="626"/>
                  </a:lnTo>
                  <a:lnTo>
                    <a:pt x="157" y="626"/>
                  </a:lnTo>
                  <a:lnTo>
                    <a:pt x="159" y="626"/>
                  </a:lnTo>
                  <a:lnTo>
                    <a:pt x="160" y="627"/>
                  </a:lnTo>
                  <a:lnTo>
                    <a:pt x="161" y="626"/>
                  </a:lnTo>
                  <a:lnTo>
                    <a:pt x="161" y="625"/>
                  </a:lnTo>
                  <a:lnTo>
                    <a:pt x="164" y="625"/>
                  </a:lnTo>
                  <a:lnTo>
                    <a:pt x="182" y="621"/>
                  </a:lnTo>
                  <a:lnTo>
                    <a:pt x="182" y="619"/>
                  </a:lnTo>
                  <a:lnTo>
                    <a:pt x="182" y="616"/>
                  </a:lnTo>
                  <a:lnTo>
                    <a:pt x="182" y="615"/>
                  </a:lnTo>
                  <a:lnTo>
                    <a:pt x="182" y="612"/>
                  </a:lnTo>
                  <a:lnTo>
                    <a:pt x="182" y="610"/>
                  </a:lnTo>
                  <a:lnTo>
                    <a:pt x="182" y="607"/>
                  </a:lnTo>
                  <a:lnTo>
                    <a:pt x="182" y="604"/>
                  </a:lnTo>
                  <a:lnTo>
                    <a:pt x="182" y="602"/>
                  </a:lnTo>
                  <a:lnTo>
                    <a:pt x="182" y="597"/>
                  </a:lnTo>
                  <a:lnTo>
                    <a:pt x="182" y="595"/>
                  </a:lnTo>
                  <a:lnTo>
                    <a:pt x="182" y="593"/>
                  </a:lnTo>
                  <a:lnTo>
                    <a:pt x="182" y="591"/>
                  </a:lnTo>
                  <a:lnTo>
                    <a:pt x="182" y="589"/>
                  </a:lnTo>
                  <a:lnTo>
                    <a:pt x="182" y="587"/>
                  </a:lnTo>
                  <a:lnTo>
                    <a:pt x="182" y="585"/>
                  </a:lnTo>
                  <a:lnTo>
                    <a:pt x="182" y="583"/>
                  </a:lnTo>
                  <a:lnTo>
                    <a:pt x="182" y="580"/>
                  </a:lnTo>
                  <a:lnTo>
                    <a:pt x="182" y="577"/>
                  </a:lnTo>
                  <a:lnTo>
                    <a:pt x="182" y="576"/>
                  </a:lnTo>
                  <a:lnTo>
                    <a:pt x="182" y="573"/>
                  </a:lnTo>
                  <a:lnTo>
                    <a:pt x="182" y="572"/>
                  </a:lnTo>
                  <a:lnTo>
                    <a:pt x="182" y="568"/>
                  </a:lnTo>
                  <a:lnTo>
                    <a:pt x="180" y="564"/>
                  </a:lnTo>
                  <a:lnTo>
                    <a:pt x="182" y="562"/>
                  </a:lnTo>
                  <a:lnTo>
                    <a:pt x="182" y="559"/>
                  </a:lnTo>
                  <a:lnTo>
                    <a:pt x="182" y="558"/>
                  </a:lnTo>
                  <a:lnTo>
                    <a:pt x="182" y="557"/>
                  </a:lnTo>
                  <a:lnTo>
                    <a:pt x="182" y="555"/>
                  </a:lnTo>
                  <a:lnTo>
                    <a:pt x="182" y="554"/>
                  </a:lnTo>
                  <a:lnTo>
                    <a:pt x="182" y="553"/>
                  </a:lnTo>
                  <a:lnTo>
                    <a:pt x="182" y="551"/>
                  </a:lnTo>
                  <a:lnTo>
                    <a:pt x="182" y="550"/>
                  </a:lnTo>
                  <a:lnTo>
                    <a:pt x="182" y="549"/>
                  </a:lnTo>
                  <a:lnTo>
                    <a:pt x="182" y="547"/>
                  </a:lnTo>
                  <a:lnTo>
                    <a:pt x="182" y="545"/>
                  </a:lnTo>
                  <a:lnTo>
                    <a:pt x="182" y="543"/>
                  </a:lnTo>
                  <a:lnTo>
                    <a:pt x="182" y="542"/>
                  </a:lnTo>
                  <a:lnTo>
                    <a:pt x="182" y="540"/>
                  </a:lnTo>
                  <a:lnTo>
                    <a:pt x="182" y="539"/>
                  </a:lnTo>
                  <a:lnTo>
                    <a:pt x="182" y="538"/>
                  </a:lnTo>
                  <a:lnTo>
                    <a:pt x="182" y="536"/>
                  </a:lnTo>
                  <a:lnTo>
                    <a:pt x="182" y="535"/>
                  </a:lnTo>
                  <a:lnTo>
                    <a:pt x="182" y="534"/>
                  </a:lnTo>
                  <a:lnTo>
                    <a:pt x="182" y="532"/>
                  </a:lnTo>
                  <a:lnTo>
                    <a:pt x="182" y="530"/>
                  </a:lnTo>
                  <a:lnTo>
                    <a:pt x="182" y="528"/>
                  </a:lnTo>
                  <a:lnTo>
                    <a:pt x="182" y="526"/>
                  </a:lnTo>
                  <a:lnTo>
                    <a:pt x="182" y="524"/>
                  </a:lnTo>
                  <a:lnTo>
                    <a:pt x="182" y="523"/>
                  </a:lnTo>
                  <a:lnTo>
                    <a:pt x="182" y="521"/>
                  </a:lnTo>
                  <a:lnTo>
                    <a:pt x="182" y="520"/>
                  </a:lnTo>
                  <a:lnTo>
                    <a:pt x="182" y="519"/>
                  </a:lnTo>
                  <a:lnTo>
                    <a:pt x="182" y="517"/>
                  </a:lnTo>
                  <a:lnTo>
                    <a:pt x="182" y="516"/>
                  </a:lnTo>
                  <a:lnTo>
                    <a:pt x="182" y="515"/>
                  </a:lnTo>
                  <a:lnTo>
                    <a:pt x="182" y="513"/>
                  </a:lnTo>
                  <a:lnTo>
                    <a:pt x="182" y="512"/>
                  </a:lnTo>
                  <a:lnTo>
                    <a:pt x="182" y="511"/>
                  </a:lnTo>
                  <a:lnTo>
                    <a:pt x="182" y="509"/>
                  </a:lnTo>
                  <a:lnTo>
                    <a:pt x="183" y="509"/>
                  </a:lnTo>
                  <a:lnTo>
                    <a:pt x="183" y="508"/>
                  </a:lnTo>
                  <a:lnTo>
                    <a:pt x="183" y="507"/>
                  </a:lnTo>
                  <a:lnTo>
                    <a:pt x="183" y="505"/>
                  </a:lnTo>
                  <a:lnTo>
                    <a:pt x="185" y="505"/>
                  </a:lnTo>
                  <a:lnTo>
                    <a:pt x="183" y="504"/>
                  </a:lnTo>
                  <a:lnTo>
                    <a:pt x="185" y="504"/>
                  </a:lnTo>
                  <a:lnTo>
                    <a:pt x="186" y="504"/>
                  </a:lnTo>
                  <a:lnTo>
                    <a:pt x="186" y="502"/>
                  </a:lnTo>
                  <a:lnTo>
                    <a:pt x="185" y="502"/>
                  </a:lnTo>
                  <a:lnTo>
                    <a:pt x="186" y="502"/>
                  </a:lnTo>
                  <a:lnTo>
                    <a:pt x="186" y="501"/>
                  </a:lnTo>
                  <a:lnTo>
                    <a:pt x="187" y="501"/>
                  </a:lnTo>
                  <a:lnTo>
                    <a:pt x="187" y="500"/>
                  </a:lnTo>
                  <a:lnTo>
                    <a:pt x="189" y="500"/>
                  </a:lnTo>
                  <a:lnTo>
                    <a:pt x="189" y="498"/>
                  </a:lnTo>
                  <a:lnTo>
                    <a:pt x="190" y="498"/>
                  </a:lnTo>
                  <a:lnTo>
                    <a:pt x="190" y="497"/>
                  </a:lnTo>
                  <a:lnTo>
                    <a:pt x="190" y="496"/>
                  </a:lnTo>
                  <a:lnTo>
                    <a:pt x="191" y="497"/>
                  </a:lnTo>
                  <a:lnTo>
                    <a:pt x="191" y="496"/>
                  </a:lnTo>
                  <a:lnTo>
                    <a:pt x="193" y="496"/>
                  </a:lnTo>
                  <a:lnTo>
                    <a:pt x="193" y="494"/>
                  </a:lnTo>
                  <a:lnTo>
                    <a:pt x="191" y="494"/>
                  </a:lnTo>
                  <a:lnTo>
                    <a:pt x="193" y="494"/>
                  </a:lnTo>
                  <a:lnTo>
                    <a:pt x="193" y="493"/>
                  </a:lnTo>
                  <a:lnTo>
                    <a:pt x="194" y="493"/>
                  </a:lnTo>
                  <a:lnTo>
                    <a:pt x="194" y="492"/>
                  </a:lnTo>
                  <a:lnTo>
                    <a:pt x="194" y="490"/>
                  </a:lnTo>
                  <a:lnTo>
                    <a:pt x="195" y="490"/>
                  </a:lnTo>
                  <a:lnTo>
                    <a:pt x="195" y="489"/>
                  </a:lnTo>
                  <a:lnTo>
                    <a:pt x="194" y="489"/>
                  </a:lnTo>
                  <a:lnTo>
                    <a:pt x="194" y="488"/>
                  </a:lnTo>
                  <a:lnTo>
                    <a:pt x="195" y="488"/>
                  </a:lnTo>
                  <a:lnTo>
                    <a:pt x="197" y="488"/>
                  </a:lnTo>
                  <a:lnTo>
                    <a:pt x="197" y="489"/>
                  </a:lnTo>
                  <a:lnTo>
                    <a:pt x="198" y="489"/>
                  </a:lnTo>
                  <a:lnTo>
                    <a:pt x="197" y="488"/>
                  </a:lnTo>
                  <a:lnTo>
                    <a:pt x="198" y="488"/>
                  </a:lnTo>
                  <a:lnTo>
                    <a:pt x="198" y="486"/>
                  </a:lnTo>
                  <a:lnTo>
                    <a:pt x="199" y="486"/>
                  </a:lnTo>
                  <a:lnTo>
                    <a:pt x="199" y="485"/>
                  </a:lnTo>
                  <a:lnTo>
                    <a:pt x="199" y="483"/>
                  </a:lnTo>
                  <a:lnTo>
                    <a:pt x="201" y="483"/>
                  </a:lnTo>
                  <a:lnTo>
                    <a:pt x="201" y="485"/>
                  </a:lnTo>
                  <a:lnTo>
                    <a:pt x="202" y="485"/>
                  </a:lnTo>
                  <a:lnTo>
                    <a:pt x="202" y="483"/>
                  </a:lnTo>
                  <a:lnTo>
                    <a:pt x="204" y="483"/>
                  </a:lnTo>
                  <a:lnTo>
                    <a:pt x="205" y="483"/>
                  </a:lnTo>
                  <a:lnTo>
                    <a:pt x="204" y="483"/>
                  </a:lnTo>
                  <a:lnTo>
                    <a:pt x="204" y="482"/>
                  </a:lnTo>
                  <a:lnTo>
                    <a:pt x="205" y="482"/>
                  </a:lnTo>
                  <a:lnTo>
                    <a:pt x="205" y="481"/>
                  </a:lnTo>
                  <a:lnTo>
                    <a:pt x="206" y="481"/>
                  </a:lnTo>
                  <a:lnTo>
                    <a:pt x="206" y="479"/>
                  </a:lnTo>
                  <a:lnTo>
                    <a:pt x="208" y="479"/>
                  </a:lnTo>
                  <a:lnTo>
                    <a:pt x="208" y="478"/>
                  </a:lnTo>
                  <a:lnTo>
                    <a:pt x="209" y="478"/>
                  </a:lnTo>
                  <a:lnTo>
                    <a:pt x="208" y="477"/>
                  </a:lnTo>
                  <a:lnTo>
                    <a:pt x="209" y="477"/>
                  </a:lnTo>
                  <a:lnTo>
                    <a:pt x="210" y="477"/>
                  </a:lnTo>
                  <a:lnTo>
                    <a:pt x="210" y="478"/>
                  </a:lnTo>
                  <a:lnTo>
                    <a:pt x="212" y="478"/>
                  </a:lnTo>
                  <a:lnTo>
                    <a:pt x="212" y="477"/>
                  </a:lnTo>
                  <a:lnTo>
                    <a:pt x="213" y="477"/>
                  </a:lnTo>
                  <a:lnTo>
                    <a:pt x="213" y="478"/>
                  </a:lnTo>
                  <a:lnTo>
                    <a:pt x="212" y="479"/>
                  </a:lnTo>
                  <a:lnTo>
                    <a:pt x="213" y="479"/>
                  </a:lnTo>
                  <a:lnTo>
                    <a:pt x="214" y="478"/>
                  </a:lnTo>
                  <a:lnTo>
                    <a:pt x="214" y="479"/>
                  </a:lnTo>
                  <a:lnTo>
                    <a:pt x="213" y="479"/>
                  </a:lnTo>
                  <a:lnTo>
                    <a:pt x="213" y="481"/>
                  </a:lnTo>
                  <a:lnTo>
                    <a:pt x="214" y="481"/>
                  </a:lnTo>
                  <a:lnTo>
                    <a:pt x="214" y="482"/>
                  </a:lnTo>
                  <a:lnTo>
                    <a:pt x="216" y="482"/>
                  </a:lnTo>
                  <a:lnTo>
                    <a:pt x="216" y="481"/>
                  </a:lnTo>
                  <a:lnTo>
                    <a:pt x="216" y="479"/>
                  </a:lnTo>
                  <a:lnTo>
                    <a:pt x="217" y="479"/>
                  </a:lnTo>
                  <a:lnTo>
                    <a:pt x="218" y="479"/>
                  </a:lnTo>
                  <a:lnTo>
                    <a:pt x="218" y="481"/>
                  </a:lnTo>
                  <a:lnTo>
                    <a:pt x="220" y="481"/>
                  </a:lnTo>
                  <a:lnTo>
                    <a:pt x="221" y="481"/>
                  </a:lnTo>
                  <a:lnTo>
                    <a:pt x="220" y="481"/>
                  </a:lnTo>
                  <a:lnTo>
                    <a:pt x="220" y="479"/>
                  </a:lnTo>
                  <a:lnTo>
                    <a:pt x="221" y="479"/>
                  </a:lnTo>
                  <a:lnTo>
                    <a:pt x="221" y="481"/>
                  </a:lnTo>
                  <a:lnTo>
                    <a:pt x="222" y="481"/>
                  </a:lnTo>
                  <a:lnTo>
                    <a:pt x="222" y="479"/>
                  </a:lnTo>
                  <a:lnTo>
                    <a:pt x="224" y="479"/>
                  </a:lnTo>
                  <a:lnTo>
                    <a:pt x="224" y="481"/>
                  </a:lnTo>
                  <a:lnTo>
                    <a:pt x="225" y="479"/>
                  </a:lnTo>
                  <a:lnTo>
                    <a:pt x="225" y="478"/>
                  </a:lnTo>
                  <a:lnTo>
                    <a:pt x="227" y="478"/>
                  </a:lnTo>
                  <a:lnTo>
                    <a:pt x="227" y="477"/>
                  </a:lnTo>
                  <a:lnTo>
                    <a:pt x="228" y="477"/>
                  </a:lnTo>
                  <a:lnTo>
                    <a:pt x="228" y="475"/>
                  </a:lnTo>
                  <a:lnTo>
                    <a:pt x="228" y="474"/>
                  </a:lnTo>
                  <a:lnTo>
                    <a:pt x="229" y="474"/>
                  </a:lnTo>
                  <a:lnTo>
                    <a:pt x="229" y="473"/>
                  </a:lnTo>
                  <a:lnTo>
                    <a:pt x="231" y="473"/>
                  </a:lnTo>
                  <a:lnTo>
                    <a:pt x="231" y="474"/>
                  </a:lnTo>
                  <a:lnTo>
                    <a:pt x="231" y="473"/>
                  </a:lnTo>
                  <a:lnTo>
                    <a:pt x="229" y="473"/>
                  </a:lnTo>
                  <a:lnTo>
                    <a:pt x="229" y="471"/>
                  </a:lnTo>
                  <a:lnTo>
                    <a:pt x="229" y="470"/>
                  </a:lnTo>
                  <a:lnTo>
                    <a:pt x="229" y="469"/>
                  </a:lnTo>
                  <a:lnTo>
                    <a:pt x="228" y="469"/>
                  </a:lnTo>
                  <a:lnTo>
                    <a:pt x="229" y="469"/>
                  </a:lnTo>
                  <a:lnTo>
                    <a:pt x="229" y="467"/>
                  </a:lnTo>
                  <a:lnTo>
                    <a:pt x="231" y="467"/>
                  </a:lnTo>
                  <a:lnTo>
                    <a:pt x="232" y="467"/>
                  </a:lnTo>
                  <a:lnTo>
                    <a:pt x="231" y="467"/>
                  </a:lnTo>
                  <a:lnTo>
                    <a:pt x="232" y="466"/>
                  </a:lnTo>
                  <a:lnTo>
                    <a:pt x="232" y="467"/>
                  </a:lnTo>
                  <a:lnTo>
                    <a:pt x="232" y="466"/>
                  </a:lnTo>
                  <a:lnTo>
                    <a:pt x="233" y="464"/>
                  </a:lnTo>
                  <a:lnTo>
                    <a:pt x="232" y="464"/>
                  </a:lnTo>
                  <a:lnTo>
                    <a:pt x="232" y="463"/>
                  </a:lnTo>
                  <a:lnTo>
                    <a:pt x="233" y="463"/>
                  </a:lnTo>
                  <a:lnTo>
                    <a:pt x="233" y="462"/>
                  </a:lnTo>
                  <a:lnTo>
                    <a:pt x="235" y="463"/>
                  </a:lnTo>
                  <a:lnTo>
                    <a:pt x="235" y="462"/>
                  </a:lnTo>
                  <a:lnTo>
                    <a:pt x="235" y="460"/>
                  </a:lnTo>
                  <a:lnTo>
                    <a:pt x="235" y="459"/>
                  </a:lnTo>
                  <a:lnTo>
                    <a:pt x="236" y="459"/>
                  </a:lnTo>
                  <a:lnTo>
                    <a:pt x="236" y="458"/>
                  </a:lnTo>
                  <a:lnTo>
                    <a:pt x="236" y="456"/>
                  </a:lnTo>
                  <a:lnTo>
                    <a:pt x="235" y="456"/>
                  </a:lnTo>
                  <a:lnTo>
                    <a:pt x="236" y="456"/>
                  </a:lnTo>
                  <a:lnTo>
                    <a:pt x="237" y="456"/>
                  </a:lnTo>
                  <a:lnTo>
                    <a:pt x="239" y="455"/>
                  </a:lnTo>
                  <a:lnTo>
                    <a:pt x="239" y="456"/>
                  </a:lnTo>
                  <a:lnTo>
                    <a:pt x="240" y="455"/>
                  </a:lnTo>
                  <a:lnTo>
                    <a:pt x="240" y="456"/>
                  </a:lnTo>
                  <a:lnTo>
                    <a:pt x="239" y="456"/>
                  </a:lnTo>
                  <a:lnTo>
                    <a:pt x="240" y="456"/>
                  </a:lnTo>
                  <a:lnTo>
                    <a:pt x="240" y="455"/>
                  </a:lnTo>
                  <a:lnTo>
                    <a:pt x="241" y="455"/>
                  </a:lnTo>
                  <a:lnTo>
                    <a:pt x="241" y="454"/>
                  </a:lnTo>
                  <a:lnTo>
                    <a:pt x="241" y="452"/>
                  </a:lnTo>
                  <a:lnTo>
                    <a:pt x="243" y="452"/>
                  </a:lnTo>
                  <a:lnTo>
                    <a:pt x="244" y="452"/>
                  </a:lnTo>
                  <a:lnTo>
                    <a:pt x="244" y="451"/>
                  </a:lnTo>
                  <a:lnTo>
                    <a:pt x="244" y="450"/>
                  </a:lnTo>
                  <a:lnTo>
                    <a:pt x="243" y="450"/>
                  </a:lnTo>
                  <a:lnTo>
                    <a:pt x="243" y="448"/>
                  </a:lnTo>
                  <a:lnTo>
                    <a:pt x="244" y="448"/>
                  </a:lnTo>
                  <a:lnTo>
                    <a:pt x="243" y="447"/>
                  </a:lnTo>
                  <a:lnTo>
                    <a:pt x="243" y="445"/>
                  </a:lnTo>
                  <a:lnTo>
                    <a:pt x="244" y="445"/>
                  </a:lnTo>
                  <a:lnTo>
                    <a:pt x="244" y="444"/>
                  </a:lnTo>
                  <a:lnTo>
                    <a:pt x="246" y="444"/>
                  </a:lnTo>
                  <a:lnTo>
                    <a:pt x="247" y="444"/>
                  </a:lnTo>
                  <a:lnTo>
                    <a:pt x="248" y="444"/>
                  </a:lnTo>
                  <a:lnTo>
                    <a:pt x="247" y="443"/>
                  </a:lnTo>
                  <a:lnTo>
                    <a:pt x="247" y="441"/>
                  </a:lnTo>
                  <a:lnTo>
                    <a:pt x="247" y="440"/>
                  </a:lnTo>
                  <a:lnTo>
                    <a:pt x="248" y="440"/>
                  </a:lnTo>
                  <a:lnTo>
                    <a:pt x="250" y="440"/>
                  </a:lnTo>
                  <a:lnTo>
                    <a:pt x="250" y="439"/>
                  </a:lnTo>
                  <a:lnTo>
                    <a:pt x="250" y="437"/>
                  </a:lnTo>
                  <a:lnTo>
                    <a:pt x="248" y="437"/>
                  </a:lnTo>
                  <a:lnTo>
                    <a:pt x="248" y="436"/>
                  </a:lnTo>
                  <a:lnTo>
                    <a:pt x="250" y="436"/>
                  </a:lnTo>
                  <a:lnTo>
                    <a:pt x="251" y="436"/>
                  </a:lnTo>
                  <a:lnTo>
                    <a:pt x="251" y="435"/>
                  </a:lnTo>
                  <a:lnTo>
                    <a:pt x="251" y="433"/>
                  </a:lnTo>
                  <a:lnTo>
                    <a:pt x="250" y="432"/>
                  </a:lnTo>
                  <a:lnTo>
                    <a:pt x="251" y="432"/>
                  </a:lnTo>
                  <a:lnTo>
                    <a:pt x="252" y="432"/>
                  </a:lnTo>
                  <a:lnTo>
                    <a:pt x="252" y="431"/>
                  </a:lnTo>
                  <a:lnTo>
                    <a:pt x="254" y="431"/>
                  </a:lnTo>
                  <a:lnTo>
                    <a:pt x="255" y="431"/>
                  </a:lnTo>
                  <a:lnTo>
                    <a:pt x="255" y="429"/>
                  </a:lnTo>
                  <a:lnTo>
                    <a:pt x="256" y="431"/>
                  </a:lnTo>
                  <a:lnTo>
                    <a:pt x="256" y="429"/>
                  </a:lnTo>
                  <a:lnTo>
                    <a:pt x="255" y="429"/>
                  </a:lnTo>
                  <a:lnTo>
                    <a:pt x="255" y="428"/>
                  </a:lnTo>
                  <a:lnTo>
                    <a:pt x="256" y="427"/>
                  </a:lnTo>
                  <a:lnTo>
                    <a:pt x="256" y="425"/>
                  </a:lnTo>
                  <a:lnTo>
                    <a:pt x="255" y="424"/>
                  </a:lnTo>
                  <a:lnTo>
                    <a:pt x="254" y="422"/>
                  </a:lnTo>
                  <a:lnTo>
                    <a:pt x="252" y="422"/>
                  </a:lnTo>
                  <a:lnTo>
                    <a:pt x="251" y="422"/>
                  </a:lnTo>
                  <a:lnTo>
                    <a:pt x="250" y="422"/>
                  </a:lnTo>
                  <a:lnTo>
                    <a:pt x="248" y="422"/>
                  </a:lnTo>
                  <a:lnTo>
                    <a:pt x="247" y="422"/>
                  </a:lnTo>
                  <a:lnTo>
                    <a:pt x="246" y="422"/>
                  </a:lnTo>
                  <a:lnTo>
                    <a:pt x="244" y="422"/>
                  </a:lnTo>
                  <a:lnTo>
                    <a:pt x="243" y="422"/>
                  </a:lnTo>
                  <a:lnTo>
                    <a:pt x="241" y="422"/>
                  </a:lnTo>
                  <a:lnTo>
                    <a:pt x="240" y="422"/>
                  </a:lnTo>
                  <a:lnTo>
                    <a:pt x="239" y="424"/>
                  </a:lnTo>
                  <a:lnTo>
                    <a:pt x="237" y="424"/>
                  </a:lnTo>
                  <a:lnTo>
                    <a:pt x="236" y="422"/>
                  </a:lnTo>
                  <a:lnTo>
                    <a:pt x="235" y="422"/>
                  </a:lnTo>
                  <a:lnTo>
                    <a:pt x="233" y="422"/>
                  </a:lnTo>
                  <a:lnTo>
                    <a:pt x="232" y="422"/>
                  </a:lnTo>
                  <a:lnTo>
                    <a:pt x="231" y="422"/>
                  </a:lnTo>
                  <a:lnTo>
                    <a:pt x="229" y="422"/>
                  </a:lnTo>
                  <a:lnTo>
                    <a:pt x="228" y="422"/>
                  </a:lnTo>
                  <a:lnTo>
                    <a:pt x="228" y="421"/>
                  </a:lnTo>
                  <a:lnTo>
                    <a:pt x="227" y="421"/>
                  </a:lnTo>
                  <a:lnTo>
                    <a:pt x="225" y="422"/>
                  </a:lnTo>
                  <a:lnTo>
                    <a:pt x="224" y="422"/>
                  </a:lnTo>
                  <a:lnTo>
                    <a:pt x="222" y="421"/>
                  </a:lnTo>
                  <a:lnTo>
                    <a:pt x="221" y="422"/>
                  </a:lnTo>
                  <a:lnTo>
                    <a:pt x="221" y="424"/>
                  </a:lnTo>
                  <a:lnTo>
                    <a:pt x="220" y="424"/>
                  </a:lnTo>
                  <a:lnTo>
                    <a:pt x="218" y="424"/>
                  </a:lnTo>
                  <a:lnTo>
                    <a:pt x="217" y="424"/>
                  </a:lnTo>
                  <a:lnTo>
                    <a:pt x="217" y="422"/>
                  </a:lnTo>
                  <a:lnTo>
                    <a:pt x="216" y="422"/>
                  </a:lnTo>
                  <a:lnTo>
                    <a:pt x="216" y="421"/>
                  </a:lnTo>
                  <a:lnTo>
                    <a:pt x="216" y="420"/>
                  </a:lnTo>
                  <a:lnTo>
                    <a:pt x="214" y="420"/>
                  </a:lnTo>
                  <a:lnTo>
                    <a:pt x="214" y="418"/>
                  </a:lnTo>
                  <a:lnTo>
                    <a:pt x="213" y="418"/>
                  </a:lnTo>
                  <a:lnTo>
                    <a:pt x="212" y="418"/>
                  </a:lnTo>
                  <a:lnTo>
                    <a:pt x="210" y="418"/>
                  </a:lnTo>
                  <a:lnTo>
                    <a:pt x="210" y="417"/>
                  </a:lnTo>
                  <a:lnTo>
                    <a:pt x="209" y="417"/>
                  </a:lnTo>
                  <a:lnTo>
                    <a:pt x="208" y="418"/>
                  </a:lnTo>
                  <a:lnTo>
                    <a:pt x="206" y="418"/>
                  </a:lnTo>
                  <a:lnTo>
                    <a:pt x="205" y="418"/>
                  </a:lnTo>
                  <a:lnTo>
                    <a:pt x="204" y="418"/>
                  </a:lnTo>
                  <a:lnTo>
                    <a:pt x="204" y="417"/>
                  </a:lnTo>
                  <a:lnTo>
                    <a:pt x="202" y="418"/>
                  </a:lnTo>
                  <a:lnTo>
                    <a:pt x="201" y="418"/>
                  </a:lnTo>
                  <a:lnTo>
                    <a:pt x="201" y="420"/>
                  </a:lnTo>
                  <a:lnTo>
                    <a:pt x="199" y="418"/>
                  </a:lnTo>
                  <a:lnTo>
                    <a:pt x="199" y="420"/>
                  </a:lnTo>
                  <a:lnTo>
                    <a:pt x="198" y="420"/>
                  </a:lnTo>
                  <a:lnTo>
                    <a:pt x="197" y="420"/>
                  </a:lnTo>
                  <a:lnTo>
                    <a:pt x="195" y="420"/>
                  </a:lnTo>
                  <a:lnTo>
                    <a:pt x="194" y="420"/>
                  </a:lnTo>
                  <a:lnTo>
                    <a:pt x="193" y="420"/>
                  </a:lnTo>
                  <a:lnTo>
                    <a:pt x="193" y="418"/>
                  </a:lnTo>
                  <a:lnTo>
                    <a:pt x="193" y="417"/>
                  </a:lnTo>
                  <a:lnTo>
                    <a:pt x="191" y="417"/>
                  </a:lnTo>
                  <a:lnTo>
                    <a:pt x="190" y="418"/>
                  </a:lnTo>
                  <a:lnTo>
                    <a:pt x="189" y="418"/>
                  </a:lnTo>
                  <a:lnTo>
                    <a:pt x="189" y="417"/>
                  </a:lnTo>
                  <a:lnTo>
                    <a:pt x="187" y="417"/>
                  </a:lnTo>
                  <a:lnTo>
                    <a:pt x="186" y="417"/>
                  </a:lnTo>
                  <a:lnTo>
                    <a:pt x="186" y="416"/>
                  </a:lnTo>
                  <a:lnTo>
                    <a:pt x="187" y="414"/>
                  </a:lnTo>
                  <a:lnTo>
                    <a:pt x="187" y="413"/>
                  </a:lnTo>
                  <a:lnTo>
                    <a:pt x="186" y="413"/>
                  </a:lnTo>
                  <a:lnTo>
                    <a:pt x="186" y="412"/>
                  </a:lnTo>
                  <a:lnTo>
                    <a:pt x="186" y="410"/>
                  </a:lnTo>
                  <a:lnTo>
                    <a:pt x="187" y="409"/>
                  </a:lnTo>
                  <a:lnTo>
                    <a:pt x="186" y="409"/>
                  </a:lnTo>
                  <a:lnTo>
                    <a:pt x="186" y="408"/>
                  </a:lnTo>
                  <a:lnTo>
                    <a:pt x="185" y="408"/>
                  </a:lnTo>
                  <a:lnTo>
                    <a:pt x="183" y="408"/>
                  </a:lnTo>
                  <a:lnTo>
                    <a:pt x="183" y="406"/>
                  </a:lnTo>
                  <a:lnTo>
                    <a:pt x="183" y="405"/>
                  </a:lnTo>
                  <a:lnTo>
                    <a:pt x="182" y="405"/>
                  </a:lnTo>
                  <a:lnTo>
                    <a:pt x="180" y="405"/>
                  </a:lnTo>
                  <a:lnTo>
                    <a:pt x="179" y="403"/>
                  </a:lnTo>
                  <a:lnTo>
                    <a:pt x="178" y="403"/>
                  </a:lnTo>
                  <a:lnTo>
                    <a:pt x="178" y="405"/>
                  </a:lnTo>
                  <a:lnTo>
                    <a:pt x="176" y="406"/>
                  </a:lnTo>
                  <a:lnTo>
                    <a:pt x="175" y="406"/>
                  </a:lnTo>
                  <a:lnTo>
                    <a:pt x="174" y="408"/>
                  </a:lnTo>
                  <a:lnTo>
                    <a:pt x="172" y="408"/>
                  </a:lnTo>
                  <a:lnTo>
                    <a:pt x="172" y="406"/>
                  </a:lnTo>
                  <a:lnTo>
                    <a:pt x="171" y="408"/>
                  </a:lnTo>
                  <a:lnTo>
                    <a:pt x="171" y="406"/>
                  </a:lnTo>
                  <a:lnTo>
                    <a:pt x="170" y="405"/>
                  </a:lnTo>
                  <a:lnTo>
                    <a:pt x="171" y="405"/>
                  </a:lnTo>
                  <a:lnTo>
                    <a:pt x="171" y="403"/>
                  </a:lnTo>
                  <a:lnTo>
                    <a:pt x="171" y="402"/>
                  </a:lnTo>
                  <a:lnTo>
                    <a:pt x="171" y="401"/>
                  </a:lnTo>
                  <a:lnTo>
                    <a:pt x="170" y="401"/>
                  </a:lnTo>
                  <a:lnTo>
                    <a:pt x="170" y="399"/>
                  </a:lnTo>
                  <a:lnTo>
                    <a:pt x="168" y="398"/>
                  </a:lnTo>
                  <a:lnTo>
                    <a:pt x="168" y="397"/>
                  </a:lnTo>
                  <a:lnTo>
                    <a:pt x="168" y="395"/>
                  </a:lnTo>
                  <a:lnTo>
                    <a:pt x="168" y="394"/>
                  </a:lnTo>
                  <a:lnTo>
                    <a:pt x="168" y="393"/>
                  </a:lnTo>
                  <a:lnTo>
                    <a:pt x="168" y="391"/>
                  </a:lnTo>
                  <a:lnTo>
                    <a:pt x="167" y="390"/>
                  </a:lnTo>
                  <a:lnTo>
                    <a:pt x="167" y="389"/>
                  </a:lnTo>
                  <a:lnTo>
                    <a:pt x="167" y="387"/>
                  </a:lnTo>
                  <a:lnTo>
                    <a:pt x="167" y="386"/>
                  </a:lnTo>
                  <a:lnTo>
                    <a:pt x="167" y="384"/>
                  </a:lnTo>
                  <a:lnTo>
                    <a:pt x="167" y="383"/>
                  </a:lnTo>
                  <a:lnTo>
                    <a:pt x="167" y="382"/>
                  </a:lnTo>
                  <a:lnTo>
                    <a:pt x="167" y="380"/>
                  </a:lnTo>
                  <a:lnTo>
                    <a:pt x="167" y="379"/>
                  </a:lnTo>
                  <a:lnTo>
                    <a:pt x="167" y="378"/>
                  </a:lnTo>
                  <a:lnTo>
                    <a:pt x="167" y="376"/>
                  </a:lnTo>
                  <a:lnTo>
                    <a:pt x="167" y="375"/>
                  </a:lnTo>
                  <a:lnTo>
                    <a:pt x="167" y="372"/>
                  </a:lnTo>
                  <a:lnTo>
                    <a:pt x="167" y="371"/>
                  </a:lnTo>
                  <a:lnTo>
                    <a:pt x="167" y="370"/>
                  </a:lnTo>
                  <a:lnTo>
                    <a:pt x="167" y="368"/>
                  </a:lnTo>
                  <a:lnTo>
                    <a:pt x="167" y="367"/>
                  </a:lnTo>
                  <a:lnTo>
                    <a:pt x="167" y="365"/>
                  </a:lnTo>
                  <a:lnTo>
                    <a:pt x="167" y="364"/>
                  </a:lnTo>
                  <a:lnTo>
                    <a:pt x="167" y="363"/>
                  </a:lnTo>
                  <a:lnTo>
                    <a:pt x="167" y="361"/>
                  </a:lnTo>
                  <a:lnTo>
                    <a:pt x="167" y="360"/>
                  </a:lnTo>
                  <a:lnTo>
                    <a:pt x="167" y="359"/>
                  </a:lnTo>
                  <a:lnTo>
                    <a:pt x="167" y="357"/>
                  </a:lnTo>
                  <a:lnTo>
                    <a:pt x="167" y="356"/>
                  </a:lnTo>
                  <a:lnTo>
                    <a:pt x="167" y="355"/>
                  </a:lnTo>
                  <a:lnTo>
                    <a:pt x="167" y="353"/>
                  </a:lnTo>
                  <a:lnTo>
                    <a:pt x="167" y="352"/>
                  </a:lnTo>
                  <a:lnTo>
                    <a:pt x="167" y="351"/>
                  </a:lnTo>
                  <a:lnTo>
                    <a:pt x="167" y="349"/>
                  </a:lnTo>
                  <a:lnTo>
                    <a:pt x="167" y="348"/>
                  </a:lnTo>
                  <a:lnTo>
                    <a:pt x="167" y="346"/>
                  </a:lnTo>
                  <a:lnTo>
                    <a:pt x="167" y="345"/>
                  </a:lnTo>
                  <a:lnTo>
                    <a:pt x="167" y="337"/>
                  </a:lnTo>
                  <a:lnTo>
                    <a:pt x="164" y="326"/>
                  </a:lnTo>
                  <a:lnTo>
                    <a:pt x="164" y="322"/>
                  </a:lnTo>
                  <a:lnTo>
                    <a:pt x="163" y="318"/>
                  </a:lnTo>
                  <a:lnTo>
                    <a:pt x="160" y="307"/>
                  </a:lnTo>
                  <a:close/>
                  <a:moveTo>
                    <a:pt x="520" y="691"/>
                  </a:moveTo>
                  <a:lnTo>
                    <a:pt x="521" y="691"/>
                  </a:lnTo>
                  <a:lnTo>
                    <a:pt x="521" y="690"/>
                  </a:lnTo>
                  <a:lnTo>
                    <a:pt x="522" y="690"/>
                  </a:lnTo>
                  <a:lnTo>
                    <a:pt x="522" y="691"/>
                  </a:lnTo>
                  <a:lnTo>
                    <a:pt x="524" y="691"/>
                  </a:lnTo>
                  <a:lnTo>
                    <a:pt x="524" y="692"/>
                  </a:lnTo>
                  <a:lnTo>
                    <a:pt x="525" y="692"/>
                  </a:lnTo>
                  <a:lnTo>
                    <a:pt x="526" y="692"/>
                  </a:lnTo>
                  <a:lnTo>
                    <a:pt x="526" y="691"/>
                  </a:lnTo>
                  <a:lnTo>
                    <a:pt x="526" y="690"/>
                  </a:lnTo>
                  <a:lnTo>
                    <a:pt x="525" y="690"/>
                  </a:lnTo>
                  <a:lnTo>
                    <a:pt x="525" y="688"/>
                  </a:lnTo>
                  <a:lnTo>
                    <a:pt x="525" y="687"/>
                  </a:lnTo>
                  <a:lnTo>
                    <a:pt x="525" y="686"/>
                  </a:lnTo>
                  <a:lnTo>
                    <a:pt x="525" y="687"/>
                  </a:lnTo>
                  <a:lnTo>
                    <a:pt x="524" y="687"/>
                  </a:lnTo>
                  <a:lnTo>
                    <a:pt x="524" y="688"/>
                  </a:lnTo>
                  <a:lnTo>
                    <a:pt x="522" y="687"/>
                  </a:lnTo>
                  <a:lnTo>
                    <a:pt x="522" y="686"/>
                  </a:lnTo>
                  <a:lnTo>
                    <a:pt x="524" y="686"/>
                  </a:lnTo>
                  <a:lnTo>
                    <a:pt x="522" y="686"/>
                  </a:lnTo>
                  <a:lnTo>
                    <a:pt x="522" y="684"/>
                  </a:lnTo>
                  <a:lnTo>
                    <a:pt x="522" y="683"/>
                  </a:lnTo>
                  <a:lnTo>
                    <a:pt x="522" y="684"/>
                  </a:lnTo>
                  <a:lnTo>
                    <a:pt x="521" y="684"/>
                  </a:lnTo>
                  <a:lnTo>
                    <a:pt x="522" y="684"/>
                  </a:lnTo>
                  <a:lnTo>
                    <a:pt x="522" y="683"/>
                  </a:lnTo>
                  <a:lnTo>
                    <a:pt x="521" y="683"/>
                  </a:lnTo>
                  <a:lnTo>
                    <a:pt x="521" y="682"/>
                  </a:lnTo>
                  <a:lnTo>
                    <a:pt x="521" y="683"/>
                  </a:lnTo>
                  <a:lnTo>
                    <a:pt x="521" y="684"/>
                  </a:lnTo>
                  <a:lnTo>
                    <a:pt x="521" y="686"/>
                  </a:lnTo>
                  <a:lnTo>
                    <a:pt x="520" y="686"/>
                  </a:lnTo>
                  <a:lnTo>
                    <a:pt x="520" y="687"/>
                  </a:lnTo>
                  <a:lnTo>
                    <a:pt x="518" y="687"/>
                  </a:lnTo>
                  <a:lnTo>
                    <a:pt x="518" y="688"/>
                  </a:lnTo>
                  <a:lnTo>
                    <a:pt x="518" y="690"/>
                  </a:lnTo>
                  <a:lnTo>
                    <a:pt x="520" y="690"/>
                  </a:lnTo>
                  <a:lnTo>
                    <a:pt x="520" y="691"/>
                  </a:lnTo>
                  <a:close/>
                  <a:moveTo>
                    <a:pt x="474" y="737"/>
                  </a:moveTo>
                  <a:lnTo>
                    <a:pt x="474" y="739"/>
                  </a:lnTo>
                  <a:lnTo>
                    <a:pt x="474" y="737"/>
                  </a:lnTo>
                  <a:lnTo>
                    <a:pt x="475" y="737"/>
                  </a:lnTo>
                  <a:lnTo>
                    <a:pt x="476" y="737"/>
                  </a:lnTo>
                  <a:lnTo>
                    <a:pt x="476" y="736"/>
                  </a:lnTo>
                  <a:lnTo>
                    <a:pt x="476" y="737"/>
                  </a:lnTo>
                  <a:lnTo>
                    <a:pt x="475" y="737"/>
                  </a:lnTo>
                  <a:lnTo>
                    <a:pt x="475" y="736"/>
                  </a:lnTo>
                  <a:lnTo>
                    <a:pt x="474" y="736"/>
                  </a:lnTo>
                  <a:lnTo>
                    <a:pt x="474" y="734"/>
                  </a:lnTo>
                  <a:lnTo>
                    <a:pt x="472" y="734"/>
                  </a:lnTo>
                  <a:lnTo>
                    <a:pt x="471" y="734"/>
                  </a:lnTo>
                  <a:lnTo>
                    <a:pt x="471" y="733"/>
                  </a:lnTo>
                  <a:lnTo>
                    <a:pt x="471" y="732"/>
                  </a:lnTo>
                  <a:lnTo>
                    <a:pt x="469" y="732"/>
                  </a:lnTo>
                  <a:lnTo>
                    <a:pt x="469" y="733"/>
                  </a:lnTo>
                  <a:lnTo>
                    <a:pt x="471" y="733"/>
                  </a:lnTo>
                  <a:lnTo>
                    <a:pt x="471" y="734"/>
                  </a:lnTo>
                  <a:lnTo>
                    <a:pt x="472" y="736"/>
                  </a:lnTo>
                  <a:lnTo>
                    <a:pt x="472" y="737"/>
                  </a:lnTo>
                  <a:lnTo>
                    <a:pt x="474" y="737"/>
                  </a:lnTo>
                  <a:close/>
                  <a:moveTo>
                    <a:pt x="526" y="825"/>
                  </a:moveTo>
                  <a:lnTo>
                    <a:pt x="528" y="825"/>
                  </a:lnTo>
                  <a:lnTo>
                    <a:pt x="526" y="825"/>
                  </a:lnTo>
                  <a:close/>
                  <a:moveTo>
                    <a:pt x="518" y="843"/>
                  </a:moveTo>
                  <a:lnTo>
                    <a:pt x="517" y="843"/>
                  </a:lnTo>
                  <a:lnTo>
                    <a:pt x="517" y="844"/>
                  </a:lnTo>
                  <a:lnTo>
                    <a:pt x="516" y="844"/>
                  </a:lnTo>
                  <a:lnTo>
                    <a:pt x="516" y="846"/>
                  </a:lnTo>
                  <a:lnTo>
                    <a:pt x="516" y="847"/>
                  </a:lnTo>
                  <a:lnTo>
                    <a:pt x="516" y="846"/>
                  </a:lnTo>
                  <a:lnTo>
                    <a:pt x="517" y="847"/>
                  </a:lnTo>
                  <a:lnTo>
                    <a:pt x="517" y="846"/>
                  </a:lnTo>
                  <a:lnTo>
                    <a:pt x="518" y="846"/>
                  </a:lnTo>
                  <a:lnTo>
                    <a:pt x="518" y="844"/>
                  </a:lnTo>
                  <a:lnTo>
                    <a:pt x="518" y="843"/>
                  </a:lnTo>
                  <a:close/>
                </a:path>
              </a:pathLst>
            </a:custGeom>
            <a:solidFill>
              <a:schemeClr val="tx2"/>
            </a:solidFill>
            <a:ln w="9525">
              <a:solidFill>
                <a:schemeClr val="bg1">
                  <a:alpha val="94901"/>
                </a:schemeClr>
              </a:solidFill>
              <a:round/>
              <a:headEnd/>
              <a:tailEnd/>
            </a:ln>
          </p:spPr>
          <p:txBody>
            <a:bodyPr/>
            <a:lstStyle/>
            <a:p>
              <a:endParaRPr lang="en-US"/>
            </a:p>
          </p:txBody>
        </p:sp>
        <p:sp>
          <p:nvSpPr>
            <p:cNvPr id="104" name="Freeform 6"/>
            <p:cNvSpPr>
              <a:spLocks/>
            </p:cNvSpPr>
            <p:nvPr/>
          </p:nvSpPr>
          <p:spPr bwMode="auto">
            <a:xfrm>
              <a:off x="2219" y="847"/>
              <a:ext cx="670" cy="708"/>
            </a:xfrm>
            <a:custGeom>
              <a:avLst/>
              <a:gdLst>
                <a:gd name="T0" fmla="*/ 54 w 670"/>
                <a:gd name="T1" fmla="*/ 144 h 708"/>
                <a:gd name="T2" fmla="*/ 39 w 670"/>
                <a:gd name="T3" fmla="*/ 154 h 708"/>
                <a:gd name="T4" fmla="*/ 175 w 670"/>
                <a:gd name="T5" fmla="*/ 34 h 708"/>
                <a:gd name="T6" fmla="*/ 210 w 670"/>
                <a:gd name="T7" fmla="*/ 31 h 708"/>
                <a:gd name="T8" fmla="*/ 244 w 670"/>
                <a:gd name="T9" fmla="*/ 38 h 708"/>
                <a:gd name="T10" fmla="*/ 263 w 670"/>
                <a:gd name="T11" fmla="*/ 54 h 708"/>
                <a:gd name="T12" fmla="*/ 284 w 670"/>
                <a:gd name="T13" fmla="*/ 57 h 708"/>
                <a:gd name="T14" fmla="*/ 303 w 670"/>
                <a:gd name="T15" fmla="*/ 66 h 708"/>
                <a:gd name="T16" fmla="*/ 322 w 670"/>
                <a:gd name="T17" fmla="*/ 73 h 708"/>
                <a:gd name="T18" fmla="*/ 341 w 670"/>
                <a:gd name="T19" fmla="*/ 80 h 708"/>
                <a:gd name="T20" fmla="*/ 356 w 670"/>
                <a:gd name="T21" fmla="*/ 97 h 708"/>
                <a:gd name="T22" fmla="*/ 374 w 670"/>
                <a:gd name="T23" fmla="*/ 106 h 708"/>
                <a:gd name="T24" fmla="*/ 396 w 670"/>
                <a:gd name="T25" fmla="*/ 123 h 708"/>
                <a:gd name="T26" fmla="*/ 417 w 670"/>
                <a:gd name="T27" fmla="*/ 140 h 708"/>
                <a:gd name="T28" fmla="*/ 459 w 670"/>
                <a:gd name="T29" fmla="*/ 140 h 708"/>
                <a:gd name="T30" fmla="*/ 564 w 670"/>
                <a:gd name="T31" fmla="*/ 138 h 708"/>
                <a:gd name="T32" fmla="*/ 663 w 670"/>
                <a:gd name="T33" fmla="*/ 187 h 708"/>
                <a:gd name="T34" fmla="*/ 647 w 670"/>
                <a:gd name="T35" fmla="*/ 260 h 708"/>
                <a:gd name="T36" fmla="*/ 610 w 670"/>
                <a:gd name="T37" fmla="*/ 306 h 708"/>
                <a:gd name="T38" fmla="*/ 549 w 670"/>
                <a:gd name="T39" fmla="*/ 320 h 708"/>
                <a:gd name="T40" fmla="*/ 550 w 670"/>
                <a:gd name="T41" fmla="*/ 464 h 708"/>
                <a:gd name="T42" fmla="*/ 497 w 670"/>
                <a:gd name="T43" fmla="*/ 608 h 708"/>
                <a:gd name="T44" fmla="*/ 478 w 670"/>
                <a:gd name="T45" fmla="*/ 628 h 708"/>
                <a:gd name="T46" fmla="*/ 458 w 670"/>
                <a:gd name="T47" fmla="*/ 643 h 708"/>
                <a:gd name="T48" fmla="*/ 436 w 670"/>
                <a:gd name="T49" fmla="*/ 646 h 708"/>
                <a:gd name="T50" fmla="*/ 411 w 670"/>
                <a:gd name="T51" fmla="*/ 654 h 708"/>
                <a:gd name="T52" fmla="*/ 388 w 670"/>
                <a:gd name="T53" fmla="*/ 663 h 708"/>
                <a:gd name="T54" fmla="*/ 373 w 670"/>
                <a:gd name="T55" fmla="*/ 688 h 708"/>
                <a:gd name="T56" fmla="*/ 348 w 670"/>
                <a:gd name="T57" fmla="*/ 707 h 708"/>
                <a:gd name="T58" fmla="*/ 308 w 670"/>
                <a:gd name="T59" fmla="*/ 696 h 708"/>
                <a:gd name="T60" fmla="*/ 317 w 670"/>
                <a:gd name="T61" fmla="*/ 666 h 708"/>
                <a:gd name="T62" fmla="*/ 306 w 670"/>
                <a:gd name="T63" fmla="*/ 643 h 708"/>
                <a:gd name="T64" fmla="*/ 291 w 670"/>
                <a:gd name="T65" fmla="*/ 618 h 708"/>
                <a:gd name="T66" fmla="*/ 274 w 670"/>
                <a:gd name="T67" fmla="*/ 602 h 708"/>
                <a:gd name="T68" fmla="*/ 265 w 670"/>
                <a:gd name="T69" fmla="*/ 580 h 708"/>
                <a:gd name="T70" fmla="*/ 261 w 670"/>
                <a:gd name="T71" fmla="*/ 560 h 708"/>
                <a:gd name="T72" fmla="*/ 257 w 670"/>
                <a:gd name="T73" fmla="*/ 540 h 708"/>
                <a:gd name="T74" fmla="*/ 230 w 670"/>
                <a:gd name="T75" fmla="*/ 526 h 708"/>
                <a:gd name="T76" fmla="*/ 211 w 670"/>
                <a:gd name="T77" fmla="*/ 510 h 708"/>
                <a:gd name="T78" fmla="*/ 192 w 670"/>
                <a:gd name="T79" fmla="*/ 500 h 708"/>
                <a:gd name="T80" fmla="*/ 169 w 670"/>
                <a:gd name="T81" fmla="*/ 499 h 708"/>
                <a:gd name="T82" fmla="*/ 154 w 670"/>
                <a:gd name="T83" fmla="*/ 522 h 708"/>
                <a:gd name="T84" fmla="*/ 135 w 670"/>
                <a:gd name="T85" fmla="*/ 507 h 708"/>
                <a:gd name="T86" fmla="*/ 120 w 670"/>
                <a:gd name="T87" fmla="*/ 484 h 708"/>
                <a:gd name="T88" fmla="*/ 107 w 670"/>
                <a:gd name="T89" fmla="*/ 460 h 708"/>
                <a:gd name="T90" fmla="*/ 81 w 670"/>
                <a:gd name="T91" fmla="*/ 433 h 708"/>
                <a:gd name="T92" fmla="*/ 57 w 670"/>
                <a:gd name="T93" fmla="*/ 423 h 708"/>
                <a:gd name="T94" fmla="*/ 31 w 670"/>
                <a:gd name="T95" fmla="*/ 426 h 708"/>
                <a:gd name="T96" fmla="*/ 35 w 670"/>
                <a:gd name="T97" fmla="*/ 392 h 708"/>
                <a:gd name="T98" fmla="*/ 50 w 670"/>
                <a:gd name="T99" fmla="*/ 377 h 708"/>
                <a:gd name="T100" fmla="*/ 50 w 670"/>
                <a:gd name="T101" fmla="*/ 344 h 708"/>
                <a:gd name="T102" fmla="*/ 63 w 670"/>
                <a:gd name="T103" fmla="*/ 321 h 708"/>
                <a:gd name="T104" fmla="*/ 57 w 670"/>
                <a:gd name="T105" fmla="*/ 286 h 708"/>
                <a:gd name="T106" fmla="*/ 73 w 670"/>
                <a:gd name="T107" fmla="*/ 268 h 708"/>
                <a:gd name="T108" fmla="*/ 90 w 670"/>
                <a:gd name="T109" fmla="*/ 256 h 708"/>
                <a:gd name="T110" fmla="*/ 111 w 670"/>
                <a:gd name="T111" fmla="*/ 258 h 708"/>
                <a:gd name="T112" fmla="*/ 138 w 670"/>
                <a:gd name="T113" fmla="*/ 254 h 708"/>
                <a:gd name="T114" fmla="*/ 158 w 670"/>
                <a:gd name="T115" fmla="*/ 254 h 708"/>
                <a:gd name="T116" fmla="*/ 157 w 670"/>
                <a:gd name="T117" fmla="*/ 230 h 708"/>
                <a:gd name="T118" fmla="*/ 139 w 670"/>
                <a:gd name="T119" fmla="*/ 210 h 708"/>
                <a:gd name="T120" fmla="*/ 115 w 670"/>
                <a:gd name="T121" fmla="*/ 201 h 708"/>
                <a:gd name="T122" fmla="*/ 103 w 670"/>
                <a:gd name="T123" fmla="*/ 164 h 708"/>
                <a:gd name="T124" fmla="*/ 82 w 670"/>
                <a:gd name="T125" fmla="*/ 14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 h="708">
                  <a:moveTo>
                    <a:pt x="80" y="148"/>
                  </a:moveTo>
                  <a:lnTo>
                    <a:pt x="81" y="146"/>
                  </a:lnTo>
                  <a:lnTo>
                    <a:pt x="80" y="146"/>
                  </a:lnTo>
                  <a:lnTo>
                    <a:pt x="80" y="145"/>
                  </a:lnTo>
                  <a:lnTo>
                    <a:pt x="78" y="145"/>
                  </a:lnTo>
                  <a:lnTo>
                    <a:pt x="77" y="145"/>
                  </a:lnTo>
                  <a:lnTo>
                    <a:pt x="76" y="145"/>
                  </a:lnTo>
                  <a:lnTo>
                    <a:pt x="74" y="145"/>
                  </a:lnTo>
                  <a:lnTo>
                    <a:pt x="74" y="146"/>
                  </a:lnTo>
                  <a:lnTo>
                    <a:pt x="73" y="146"/>
                  </a:lnTo>
                  <a:lnTo>
                    <a:pt x="71" y="146"/>
                  </a:lnTo>
                  <a:lnTo>
                    <a:pt x="70" y="146"/>
                  </a:lnTo>
                  <a:lnTo>
                    <a:pt x="69" y="146"/>
                  </a:lnTo>
                  <a:lnTo>
                    <a:pt x="67" y="148"/>
                  </a:lnTo>
                  <a:lnTo>
                    <a:pt x="66" y="148"/>
                  </a:lnTo>
                  <a:lnTo>
                    <a:pt x="65" y="148"/>
                  </a:lnTo>
                  <a:lnTo>
                    <a:pt x="63" y="148"/>
                  </a:lnTo>
                  <a:lnTo>
                    <a:pt x="62" y="148"/>
                  </a:lnTo>
                  <a:lnTo>
                    <a:pt x="61" y="148"/>
                  </a:lnTo>
                  <a:lnTo>
                    <a:pt x="59" y="148"/>
                  </a:lnTo>
                  <a:lnTo>
                    <a:pt x="59" y="146"/>
                  </a:lnTo>
                  <a:lnTo>
                    <a:pt x="58" y="146"/>
                  </a:lnTo>
                  <a:lnTo>
                    <a:pt x="57" y="145"/>
                  </a:lnTo>
                  <a:lnTo>
                    <a:pt x="55" y="145"/>
                  </a:lnTo>
                  <a:lnTo>
                    <a:pt x="54" y="144"/>
                  </a:lnTo>
                  <a:lnTo>
                    <a:pt x="52" y="142"/>
                  </a:lnTo>
                  <a:lnTo>
                    <a:pt x="51" y="142"/>
                  </a:lnTo>
                  <a:lnTo>
                    <a:pt x="50" y="142"/>
                  </a:lnTo>
                  <a:lnTo>
                    <a:pt x="48" y="142"/>
                  </a:lnTo>
                  <a:lnTo>
                    <a:pt x="48" y="141"/>
                  </a:lnTo>
                  <a:lnTo>
                    <a:pt x="48" y="140"/>
                  </a:lnTo>
                  <a:lnTo>
                    <a:pt x="47" y="138"/>
                  </a:lnTo>
                  <a:lnTo>
                    <a:pt x="46" y="138"/>
                  </a:lnTo>
                  <a:lnTo>
                    <a:pt x="46" y="140"/>
                  </a:lnTo>
                  <a:lnTo>
                    <a:pt x="44" y="140"/>
                  </a:lnTo>
                  <a:lnTo>
                    <a:pt x="44" y="141"/>
                  </a:lnTo>
                  <a:lnTo>
                    <a:pt x="43" y="141"/>
                  </a:lnTo>
                  <a:lnTo>
                    <a:pt x="42" y="141"/>
                  </a:lnTo>
                  <a:lnTo>
                    <a:pt x="43" y="142"/>
                  </a:lnTo>
                  <a:lnTo>
                    <a:pt x="44" y="142"/>
                  </a:lnTo>
                  <a:lnTo>
                    <a:pt x="44" y="144"/>
                  </a:lnTo>
                  <a:lnTo>
                    <a:pt x="44" y="145"/>
                  </a:lnTo>
                  <a:lnTo>
                    <a:pt x="44" y="146"/>
                  </a:lnTo>
                  <a:lnTo>
                    <a:pt x="44" y="148"/>
                  </a:lnTo>
                  <a:lnTo>
                    <a:pt x="43" y="149"/>
                  </a:lnTo>
                  <a:lnTo>
                    <a:pt x="43" y="152"/>
                  </a:lnTo>
                  <a:lnTo>
                    <a:pt x="42" y="152"/>
                  </a:lnTo>
                  <a:lnTo>
                    <a:pt x="42" y="153"/>
                  </a:lnTo>
                  <a:lnTo>
                    <a:pt x="40" y="154"/>
                  </a:lnTo>
                  <a:lnTo>
                    <a:pt x="39" y="154"/>
                  </a:lnTo>
                  <a:lnTo>
                    <a:pt x="38" y="154"/>
                  </a:lnTo>
                  <a:lnTo>
                    <a:pt x="36" y="154"/>
                  </a:lnTo>
                  <a:lnTo>
                    <a:pt x="35" y="154"/>
                  </a:lnTo>
                  <a:lnTo>
                    <a:pt x="33" y="154"/>
                  </a:lnTo>
                  <a:lnTo>
                    <a:pt x="32" y="153"/>
                  </a:lnTo>
                  <a:lnTo>
                    <a:pt x="31" y="153"/>
                  </a:lnTo>
                  <a:lnTo>
                    <a:pt x="29" y="153"/>
                  </a:lnTo>
                  <a:lnTo>
                    <a:pt x="28" y="153"/>
                  </a:lnTo>
                  <a:lnTo>
                    <a:pt x="28" y="154"/>
                  </a:lnTo>
                  <a:lnTo>
                    <a:pt x="27" y="154"/>
                  </a:lnTo>
                  <a:lnTo>
                    <a:pt x="25" y="153"/>
                  </a:lnTo>
                  <a:lnTo>
                    <a:pt x="0" y="83"/>
                  </a:lnTo>
                  <a:lnTo>
                    <a:pt x="66" y="55"/>
                  </a:lnTo>
                  <a:lnTo>
                    <a:pt x="131" y="28"/>
                  </a:lnTo>
                  <a:lnTo>
                    <a:pt x="131" y="9"/>
                  </a:lnTo>
                  <a:lnTo>
                    <a:pt x="133" y="4"/>
                  </a:lnTo>
                  <a:lnTo>
                    <a:pt x="134" y="0"/>
                  </a:lnTo>
                  <a:lnTo>
                    <a:pt x="139" y="4"/>
                  </a:lnTo>
                  <a:lnTo>
                    <a:pt x="147" y="11"/>
                  </a:lnTo>
                  <a:lnTo>
                    <a:pt x="152" y="15"/>
                  </a:lnTo>
                  <a:lnTo>
                    <a:pt x="168" y="32"/>
                  </a:lnTo>
                  <a:lnTo>
                    <a:pt x="169" y="34"/>
                  </a:lnTo>
                  <a:lnTo>
                    <a:pt x="170" y="34"/>
                  </a:lnTo>
                  <a:lnTo>
                    <a:pt x="172" y="34"/>
                  </a:lnTo>
                  <a:lnTo>
                    <a:pt x="175" y="34"/>
                  </a:lnTo>
                  <a:lnTo>
                    <a:pt x="176" y="34"/>
                  </a:lnTo>
                  <a:lnTo>
                    <a:pt x="177" y="34"/>
                  </a:lnTo>
                  <a:lnTo>
                    <a:pt x="179" y="34"/>
                  </a:lnTo>
                  <a:lnTo>
                    <a:pt x="179" y="32"/>
                  </a:lnTo>
                  <a:lnTo>
                    <a:pt x="179" y="34"/>
                  </a:lnTo>
                  <a:lnTo>
                    <a:pt x="180" y="35"/>
                  </a:lnTo>
                  <a:lnTo>
                    <a:pt x="181" y="35"/>
                  </a:lnTo>
                  <a:lnTo>
                    <a:pt x="183" y="35"/>
                  </a:lnTo>
                  <a:lnTo>
                    <a:pt x="184" y="34"/>
                  </a:lnTo>
                  <a:lnTo>
                    <a:pt x="187" y="34"/>
                  </a:lnTo>
                  <a:lnTo>
                    <a:pt x="188" y="34"/>
                  </a:lnTo>
                  <a:lnTo>
                    <a:pt x="189" y="32"/>
                  </a:lnTo>
                  <a:lnTo>
                    <a:pt x="191" y="32"/>
                  </a:lnTo>
                  <a:lnTo>
                    <a:pt x="192" y="32"/>
                  </a:lnTo>
                  <a:lnTo>
                    <a:pt x="194" y="31"/>
                  </a:lnTo>
                  <a:lnTo>
                    <a:pt x="196" y="30"/>
                  </a:lnTo>
                  <a:lnTo>
                    <a:pt x="199" y="28"/>
                  </a:lnTo>
                  <a:lnTo>
                    <a:pt x="200" y="28"/>
                  </a:lnTo>
                  <a:lnTo>
                    <a:pt x="202" y="28"/>
                  </a:lnTo>
                  <a:lnTo>
                    <a:pt x="204" y="30"/>
                  </a:lnTo>
                  <a:lnTo>
                    <a:pt x="206" y="28"/>
                  </a:lnTo>
                  <a:lnTo>
                    <a:pt x="207" y="30"/>
                  </a:lnTo>
                  <a:lnTo>
                    <a:pt x="208" y="30"/>
                  </a:lnTo>
                  <a:lnTo>
                    <a:pt x="210" y="30"/>
                  </a:lnTo>
                  <a:lnTo>
                    <a:pt x="210" y="31"/>
                  </a:lnTo>
                  <a:lnTo>
                    <a:pt x="211" y="31"/>
                  </a:lnTo>
                  <a:lnTo>
                    <a:pt x="213" y="32"/>
                  </a:lnTo>
                  <a:lnTo>
                    <a:pt x="214" y="32"/>
                  </a:lnTo>
                  <a:lnTo>
                    <a:pt x="215" y="32"/>
                  </a:lnTo>
                  <a:lnTo>
                    <a:pt x="217" y="32"/>
                  </a:lnTo>
                  <a:lnTo>
                    <a:pt x="218" y="32"/>
                  </a:lnTo>
                  <a:lnTo>
                    <a:pt x="219" y="32"/>
                  </a:lnTo>
                  <a:lnTo>
                    <a:pt x="221" y="32"/>
                  </a:lnTo>
                  <a:lnTo>
                    <a:pt x="221" y="31"/>
                  </a:lnTo>
                  <a:lnTo>
                    <a:pt x="223" y="31"/>
                  </a:lnTo>
                  <a:lnTo>
                    <a:pt x="225" y="30"/>
                  </a:lnTo>
                  <a:lnTo>
                    <a:pt x="226" y="30"/>
                  </a:lnTo>
                  <a:lnTo>
                    <a:pt x="229" y="30"/>
                  </a:lnTo>
                  <a:lnTo>
                    <a:pt x="230" y="30"/>
                  </a:lnTo>
                  <a:lnTo>
                    <a:pt x="232" y="30"/>
                  </a:lnTo>
                  <a:lnTo>
                    <a:pt x="234" y="31"/>
                  </a:lnTo>
                  <a:lnTo>
                    <a:pt x="234" y="32"/>
                  </a:lnTo>
                  <a:lnTo>
                    <a:pt x="236" y="34"/>
                  </a:lnTo>
                  <a:lnTo>
                    <a:pt x="237" y="34"/>
                  </a:lnTo>
                  <a:lnTo>
                    <a:pt x="238" y="35"/>
                  </a:lnTo>
                  <a:lnTo>
                    <a:pt x="240" y="35"/>
                  </a:lnTo>
                  <a:lnTo>
                    <a:pt x="240" y="36"/>
                  </a:lnTo>
                  <a:lnTo>
                    <a:pt x="241" y="38"/>
                  </a:lnTo>
                  <a:lnTo>
                    <a:pt x="242" y="38"/>
                  </a:lnTo>
                  <a:lnTo>
                    <a:pt x="244" y="38"/>
                  </a:lnTo>
                  <a:lnTo>
                    <a:pt x="244" y="39"/>
                  </a:lnTo>
                  <a:lnTo>
                    <a:pt x="245" y="39"/>
                  </a:lnTo>
                  <a:lnTo>
                    <a:pt x="246" y="41"/>
                  </a:lnTo>
                  <a:lnTo>
                    <a:pt x="248" y="41"/>
                  </a:lnTo>
                  <a:lnTo>
                    <a:pt x="249" y="41"/>
                  </a:lnTo>
                  <a:lnTo>
                    <a:pt x="251" y="41"/>
                  </a:lnTo>
                  <a:lnTo>
                    <a:pt x="252" y="42"/>
                  </a:lnTo>
                  <a:lnTo>
                    <a:pt x="251" y="42"/>
                  </a:lnTo>
                  <a:lnTo>
                    <a:pt x="252" y="42"/>
                  </a:lnTo>
                  <a:lnTo>
                    <a:pt x="252" y="43"/>
                  </a:lnTo>
                  <a:lnTo>
                    <a:pt x="253" y="43"/>
                  </a:lnTo>
                  <a:lnTo>
                    <a:pt x="255" y="43"/>
                  </a:lnTo>
                  <a:lnTo>
                    <a:pt x="255" y="45"/>
                  </a:lnTo>
                  <a:lnTo>
                    <a:pt x="255" y="46"/>
                  </a:lnTo>
                  <a:lnTo>
                    <a:pt x="256" y="46"/>
                  </a:lnTo>
                  <a:lnTo>
                    <a:pt x="256" y="47"/>
                  </a:lnTo>
                  <a:lnTo>
                    <a:pt x="256" y="49"/>
                  </a:lnTo>
                  <a:lnTo>
                    <a:pt x="256" y="50"/>
                  </a:lnTo>
                  <a:lnTo>
                    <a:pt x="257" y="50"/>
                  </a:lnTo>
                  <a:lnTo>
                    <a:pt x="259" y="50"/>
                  </a:lnTo>
                  <a:lnTo>
                    <a:pt x="259" y="51"/>
                  </a:lnTo>
                  <a:lnTo>
                    <a:pt x="260" y="51"/>
                  </a:lnTo>
                  <a:lnTo>
                    <a:pt x="260" y="53"/>
                  </a:lnTo>
                  <a:lnTo>
                    <a:pt x="261" y="53"/>
                  </a:lnTo>
                  <a:lnTo>
                    <a:pt x="263" y="54"/>
                  </a:lnTo>
                  <a:lnTo>
                    <a:pt x="264" y="54"/>
                  </a:lnTo>
                  <a:lnTo>
                    <a:pt x="264" y="55"/>
                  </a:lnTo>
                  <a:lnTo>
                    <a:pt x="265" y="57"/>
                  </a:lnTo>
                  <a:lnTo>
                    <a:pt x="267" y="57"/>
                  </a:lnTo>
                  <a:lnTo>
                    <a:pt x="267" y="58"/>
                  </a:lnTo>
                  <a:lnTo>
                    <a:pt x="268" y="58"/>
                  </a:lnTo>
                  <a:lnTo>
                    <a:pt x="268" y="57"/>
                  </a:lnTo>
                  <a:lnTo>
                    <a:pt x="270" y="57"/>
                  </a:lnTo>
                  <a:lnTo>
                    <a:pt x="271" y="57"/>
                  </a:lnTo>
                  <a:lnTo>
                    <a:pt x="271" y="58"/>
                  </a:lnTo>
                  <a:lnTo>
                    <a:pt x="271" y="57"/>
                  </a:lnTo>
                  <a:lnTo>
                    <a:pt x="272" y="57"/>
                  </a:lnTo>
                  <a:lnTo>
                    <a:pt x="272" y="58"/>
                  </a:lnTo>
                  <a:lnTo>
                    <a:pt x="272" y="59"/>
                  </a:lnTo>
                  <a:lnTo>
                    <a:pt x="274" y="59"/>
                  </a:lnTo>
                  <a:lnTo>
                    <a:pt x="275" y="59"/>
                  </a:lnTo>
                  <a:lnTo>
                    <a:pt x="276" y="61"/>
                  </a:lnTo>
                  <a:lnTo>
                    <a:pt x="278" y="59"/>
                  </a:lnTo>
                  <a:lnTo>
                    <a:pt x="279" y="59"/>
                  </a:lnTo>
                  <a:lnTo>
                    <a:pt x="280" y="59"/>
                  </a:lnTo>
                  <a:lnTo>
                    <a:pt x="282" y="59"/>
                  </a:lnTo>
                  <a:lnTo>
                    <a:pt x="282" y="58"/>
                  </a:lnTo>
                  <a:lnTo>
                    <a:pt x="283" y="58"/>
                  </a:lnTo>
                  <a:lnTo>
                    <a:pt x="284" y="58"/>
                  </a:lnTo>
                  <a:lnTo>
                    <a:pt x="284" y="57"/>
                  </a:lnTo>
                  <a:lnTo>
                    <a:pt x="286" y="57"/>
                  </a:lnTo>
                  <a:lnTo>
                    <a:pt x="286" y="55"/>
                  </a:lnTo>
                  <a:lnTo>
                    <a:pt x="287" y="55"/>
                  </a:lnTo>
                  <a:lnTo>
                    <a:pt x="289" y="55"/>
                  </a:lnTo>
                  <a:lnTo>
                    <a:pt x="290" y="55"/>
                  </a:lnTo>
                  <a:lnTo>
                    <a:pt x="291" y="55"/>
                  </a:lnTo>
                  <a:lnTo>
                    <a:pt x="293" y="55"/>
                  </a:lnTo>
                  <a:lnTo>
                    <a:pt x="293" y="57"/>
                  </a:lnTo>
                  <a:lnTo>
                    <a:pt x="294" y="57"/>
                  </a:lnTo>
                  <a:lnTo>
                    <a:pt x="295" y="57"/>
                  </a:lnTo>
                  <a:lnTo>
                    <a:pt x="295" y="58"/>
                  </a:lnTo>
                  <a:lnTo>
                    <a:pt x="297" y="58"/>
                  </a:lnTo>
                  <a:lnTo>
                    <a:pt x="297" y="59"/>
                  </a:lnTo>
                  <a:lnTo>
                    <a:pt x="297" y="61"/>
                  </a:lnTo>
                  <a:lnTo>
                    <a:pt x="297" y="62"/>
                  </a:lnTo>
                  <a:lnTo>
                    <a:pt x="297" y="64"/>
                  </a:lnTo>
                  <a:lnTo>
                    <a:pt x="298" y="64"/>
                  </a:lnTo>
                  <a:lnTo>
                    <a:pt x="298" y="62"/>
                  </a:lnTo>
                  <a:lnTo>
                    <a:pt x="299" y="62"/>
                  </a:lnTo>
                  <a:lnTo>
                    <a:pt x="299" y="64"/>
                  </a:lnTo>
                  <a:lnTo>
                    <a:pt x="301" y="64"/>
                  </a:lnTo>
                  <a:lnTo>
                    <a:pt x="302" y="64"/>
                  </a:lnTo>
                  <a:lnTo>
                    <a:pt x="302" y="65"/>
                  </a:lnTo>
                  <a:lnTo>
                    <a:pt x="303" y="65"/>
                  </a:lnTo>
                  <a:lnTo>
                    <a:pt x="303" y="66"/>
                  </a:lnTo>
                  <a:lnTo>
                    <a:pt x="305" y="66"/>
                  </a:lnTo>
                  <a:lnTo>
                    <a:pt x="305" y="68"/>
                  </a:lnTo>
                  <a:lnTo>
                    <a:pt x="305" y="69"/>
                  </a:lnTo>
                  <a:lnTo>
                    <a:pt x="306" y="69"/>
                  </a:lnTo>
                  <a:lnTo>
                    <a:pt x="308" y="69"/>
                  </a:lnTo>
                  <a:lnTo>
                    <a:pt x="309" y="69"/>
                  </a:lnTo>
                  <a:lnTo>
                    <a:pt x="309" y="70"/>
                  </a:lnTo>
                  <a:lnTo>
                    <a:pt x="309" y="69"/>
                  </a:lnTo>
                  <a:lnTo>
                    <a:pt x="309" y="70"/>
                  </a:lnTo>
                  <a:lnTo>
                    <a:pt x="310" y="70"/>
                  </a:lnTo>
                  <a:lnTo>
                    <a:pt x="310" y="72"/>
                  </a:lnTo>
                  <a:lnTo>
                    <a:pt x="312" y="70"/>
                  </a:lnTo>
                  <a:lnTo>
                    <a:pt x="312" y="72"/>
                  </a:lnTo>
                  <a:lnTo>
                    <a:pt x="313" y="72"/>
                  </a:lnTo>
                  <a:lnTo>
                    <a:pt x="312" y="72"/>
                  </a:lnTo>
                  <a:lnTo>
                    <a:pt x="313" y="72"/>
                  </a:lnTo>
                  <a:lnTo>
                    <a:pt x="314" y="73"/>
                  </a:lnTo>
                  <a:lnTo>
                    <a:pt x="316" y="74"/>
                  </a:lnTo>
                  <a:lnTo>
                    <a:pt x="316" y="73"/>
                  </a:lnTo>
                  <a:lnTo>
                    <a:pt x="317" y="74"/>
                  </a:lnTo>
                  <a:lnTo>
                    <a:pt x="318" y="74"/>
                  </a:lnTo>
                  <a:lnTo>
                    <a:pt x="318" y="73"/>
                  </a:lnTo>
                  <a:lnTo>
                    <a:pt x="320" y="73"/>
                  </a:lnTo>
                  <a:lnTo>
                    <a:pt x="321" y="73"/>
                  </a:lnTo>
                  <a:lnTo>
                    <a:pt x="322" y="73"/>
                  </a:lnTo>
                  <a:lnTo>
                    <a:pt x="324" y="74"/>
                  </a:lnTo>
                  <a:lnTo>
                    <a:pt x="325" y="76"/>
                  </a:lnTo>
                  <a:lnTo>
                    <a:pt x="325" y="74"/>
                  </a:lnTo>
                  <a:lnTo>
                    <a:pt x="327" y="74"/>
                  </a:lnTo>
                  <a:lnTo>
                    <a:pt x="328" y="74"/>
                  </a:lnTo>
                  <a:lnTo>
                    <a:pt x="329" y="73"/>
                  </a:lnTo>
                  <a:lnTo>
                    <a:pt x="328" y="73"/>
                  </a:lnTo>
                  <a:lnTo>
                    <a:pt x="329" y="73"/>
                  </a:lnTo>
                  <a:lnTo>
                    <a:pt x="331" y="73"/>
                  </a:lnTo>
                  <a:lnTo>
                    <a:pt x="332" y="73"/>
                  </a:lnTo>
                  <a:lnTo>
                    <a:pt x="333" y="72"/>
                  </a:lnTo>
                  <a:lnTo>
                    <a:pt x="333" y="73"/>
                  </a:lnTo>
                  <a:lnTo>
                    <a:pt x="333" y="74"/>
                  </a:lnTo>
                  <a:lnTo>
                    <a:pt x="335" y="74"/>
                  </a:lnTo>
                  <a:lnTo>
                    <a:pt x="335" y="73"/>
                  </a:lnTo>
                  <a:lnTo>
                    <a:pt x="336" y="73"/>
                  </a:lnTo>
                  <a:lnTo>
                    <a:pt x="337" y="74"/>
                  </a:lnTo>
                  <a:lnTo>
                    <a:pt x="339" y="74"/>
                  </a:lnTo>
                  <a:lnTo>
                    <a:pt x="340" y="76"/>
                  </a:lnTo>
                  <a:lnTo>
                    <a:pt x="340" y="77"/>
                  </a:lnTo>
                  <a:lnTo>
                    <a:pt x="339" y="78"/>
                  </a:lnTo>
                  <a:lnTo>
                    <a:pt x="339" y="80"/>
                  </a:lnTo>
                  <a:lnTo>
                    <a:pt x="340" y="78"/>
                  </a:lnTo>
                  <a:lnTo>
                    <a:pt x="340" y="80"/>
                  </a:lnTo>
                  <a:lnTo>
                    <a:pt x="341" y="80"/>
                  </a:lnTo>
                  <a:lnTo>
                    <a:pt x="341" y="81"/>
                  </a:lnTo>
                  <a:lnTo>
                    <a:pt x="341" y="83"/>
                  </a:lnTo>
                  <a:lnTo>
                    <a:pt x="343" y="83"/>
                  </a:lnTo>
                  <a:lnTo>
                    <a:pt x="341" y="83"/>
                  </a:lnTo>
                  <a:lnTo>
                    <a:pt x="341" y="84"/>
                  </a:lnTo>
                  <a:lnTo>
                    <a:pt x="343" y="84"/>
                  </a:lnTo>
                  <a:lnTo>
                    <a:pt x="344" y="85"/>
                  </a:lnTo>
                  <a:lnTo>
                    <a:pt x="344" y="87"/>
                  </a:lnTo>
                  <a:lnTo>
                    <a:pt x="344" y="88"/>
                  </a:lnTo>
                  <a:lnTo>
                    <a:pt x="346" y="88"/>
                  </a:lnTo>
                  <a:lnTo>
                    <a:pt x="346" y="89"/>
                  </a:lnTo>
                  <a:lnTo>
                    <a:pt x="347" y="91"/>
                  </a:lnTo>
                  <a:lnTo>
                    <a:pt x="347" y="92"/>
                  </a:lnTo>
                  <a:lnTo>
                    <a:pt x="348" y="92"/>
                  </a:lnTo>
                  <a:lnTo>
                    <a:pt x="348" y="93"/>
                  </a:lnTo>
                  <a:lnTo>
                    <a:pt x="350" y="93"/>
                  </a:lnTo>
                  <a:lnTo>
                    <a:pt x="350" y="95"/>
                  </a:lnTo>
                  <a:lnTo>
                    <a:pt x="351" y="95"/>
                  </a:lnTo>
                  <a:lnTo>
                    <a:pt x="351" y="96"/>
                  </a:lnTo>
                  <a:lnTo>
                    <a:pt x="352" y="96"/>
                  </a:lnTo>
                  <a:lnTo>
                    <a:pt x="352" y="95"/>
                  </a:lnTo>
                  <a:lnTo>
                    <a:pt x="352" y="96"/>
                  </a:lnTo>
                  <a:lnTo>
                    <a:pt x="354" y="96"/>
                  </a:lnTo>
                  <a:lnTo>
                    <a:pt x="355" y="96"/>
                  </a:lnTo>
                  <a:lnTo>
                    <a:pt x="356" y="97"/>
                  </a:lnTo>
                  <a:lnTo>
                    <a:pt x="358" y="97"/>
                  </a:lnTo>
                  <a:lnTo>
                    <a:pt x="358" y="99"/>
                  </a:lnTo>
                  <a:lnTo>
                    <a:pt x="358" y="97"/>
                  </a:lnTo>
                  <a:lnTo>
                    <a:pt x="359" y="97"/>
                  </a:lnTo>
                  <a:lnTo>
                    <a:pt x="359" y="99"/>
                  </a:lnTo>
                  <a:lnTo>
                    <a:pt x="359" y="97"/>
                  </a:lnTo>
                  <a:lnTo>
                    <a:pt x="360" y="97"/>
                  </a:lnTo>
                  <a:lnTo>
                    <a:pt x="360" y="99"/>
                  </a:lnTo>
                  <a:lnTo>
                    <a:pt x="362" y="99"/>
                  </a:lnTo>
                  <a:lnTo>
                    <a:pt x="362" y="100"/>
                  </a:lnTo>
                  <a:lnTo>
                    <a:pt x="363" y="102"/>
                  </a:lnTo>
                  <a:lnTo>
                    <a:pt x="362" y="102"/>
                  </a:lnTo>
                  <a:lnTo>
                    <a:pt x="362" y="103"/>
                  </a:lnTo>
                  <a:lnTo>
                    <a:pt x="363" y="103"/>
                  </a:lnTo>
                  <a:lnTo>
                    <a:pt x="365" y="103"/>
                  </a:lnTo>
                  <a:lnTo>
                    <a:pt x="366" y="103"/>
                  </a:lnTo>
                  <a:lnTo>
                    <a:pt x="367" y="103"/>
                  </a:lnTo>
                  <a:lnTo>
                    <a:pt x="369" y="103"/>
                  </a:lnTo>
                  <a:lnTo>
                    <a:pt x="370" y="104"/>
                  </a:lnTo>
                  <a:lnTo>
                    <a:pt x="369" y="104"/>
                  </a:lnTo>
                  <a:lnTo>
                    <a:pt x="370" y="104"/>
                  </a:lnTo>
                  <a:lnTo>
                    <a:pt x="371" y="104"/>
                  </a:lnTo>
                  <a:lnTo>
                    <a:pt x="371" y="106"/>
                  </a:lnTo>
                  <a:lnTo>
                    <a:pt x="373" y="106"/>
                  </a:lnTo>
                  <a:lnTo>
                    <a:pt x="374" y="106"/>
                  </a:lnTo>
                  <a:lnTo>
                    <a:pt x="375" y="107"/>
                  </a:lnTo>
                  <a:lnTo>
                    <a:pt x="377" y="107"/>
                  </a:lnTo>
                  <a:lnTo>
                    <a:pt x="377" y="108"/>
                  </a:lnTo>
                  <a:lnTo>
                    <a:pt x="377" y="110"/>
                  </a:lnTo>
                  <a:lnTo>
                    <a:pt x="378" y="110"/>
                  </a:lnTo>
                  <a:lnTo>
                    <a:pt x="378" y="111"/>
                  </a:lnTo>
                  <a:lnTo>
                    <a:pt x="379" y="112"/>
                  </a:lnTo>
                  <a:lnTo>
                    <a:pt x="379" y="114"/>
                  </a:lnTo>
                  <a:lnTo>
                    <a:pt x="381" y="114"/>
                  </a:lnTo>
                  <a:lnTo>
                    <a:pt x="381" y="115"/>
                  </a:lnTo>
                  <a:lnTo>
                    <a:pt x="382" y="116"/>
                  </a:lnTo>
                  <a:lnTo>
                    <a:pt x="384" y="118"/>
                  </a:lnTo>
                  <a:lnTo>
                    <a:pt x="384" y="119"/>
                  </a:lnTo>
                  <a:lnTo>
                    <a:pt x="385" y="119"/>
                  </a:lnTo>
                  <a:lnTo>
                    <a:pt x="386" y="119"/>
                  </a:lnTo>
                  <a:lnTo>
                    <a:pt x="386" y="121"/>
                  </a:lnTo>
                  <a:lnTo>
                    <a:pt x="388" y="121"/>
                  </a:lnTo>
                  <a:lnTo>
                    <a:pt x="389" y="121"/>
                  </a:lnTo>
                  <a:lnTo>
                    <a:pt x="390" y="122"/>
                  </a:lnTo>
                  <a:lnTo>
                    <a:pt x="392" y="122"/>
                  </a:lnTo>
                  <a:lnTo>
                    <a:pt x="392" y="123"/>
                  </a:lnTo>
                  <a:lnTo>
                    <a:pt x="393" y="123"/>
                  </a:lnTo>
                  <a:lnTo>
                    <a:pt x="393" y="122"/>
                  </a:lnTo>
                  <a:lnTo>
                    <a:pt x="394" y="123"/>
                  </a:lnTo>
                  <a:lnTo>
                    <a:pt x="396" y="123"/>
                  </a:lnTo>
                  <a:lnTo>
                    <a:pt x="396" y="125"/>
                  </a:lnTo>
                  <a:lnTo>
                    <a:pt x="396" y="126"/>
                  </a:lnTo>
                  <a:lnTo>
                    <a:pt x="396" y="127"/>
                  </a:lnTo>
                  <a:lnTo>
                    <a:pt x="397" y="127"/>
                  </a:lnTo>
                  <a:lnTo>
                    <a:pt x="397" y="129"/>
                  </a:lnTo>
                  <a:lnTo>
                    <a:pt x="398" y="129"/>
                  </a:lnTo>
                  <a:lnTo>
                    <a:pt x="400" y="129"/>
                  </a:lnTo>
                  <a:lnTo>
                    <a:pt x="400" y="130"/>
                  </a:lnTo>
                  <a:lnTo>
                    <a:pt x="401" y="130"/>
                  </a:lnTo>
                  <a:lnTo>
                    <a:pt x="401" y="131"/>
                  </a:lnTo>
                  <a:lnTo>
                    <a:pt x="403" y="133"/>
                  </a:lnTo>
                  <a:lnTo>
                    <a:pt x="404" y="133"/>
                  </a:lnTo>
                  <a:lnTo>
                    <a:pt x="404" y="134"/>
                  </a:lnTo>
                  <a:lnTo>
                    <a:pt x="405" y="134"/>
                  </a:lnTo>
                  <a:lnTo>
                    <a:pt x="405" y="135"/>
                  </a:lnTo>
                  <a:lnTo>
                    <a:pt x="407" y="135"/>
                  </a:lnTo>
                  <a:lnTo>
                    <a:pt x="408" y="137"/>
                  </a:lnTo>
                  <a:lnTo>
                    <a:pt x="408" y="138"/>
                  </a:lnTo>
                  <a:lnTo>
                    <a:pt x="408" y="140"/>
                  </a:lnTo>
                  <a:lnTo>
                    <a:pt x="411" y="140"/>
                  </a:lnTo>
                  <a:lnTo>
                    <a:pt x="412" y="140"/>
                  </a:lnTo>
                  <a:lnTo>
                    <a:pt x="413" y="138"/>
                  </a:lnTo>
                  <a:lnTo>
                    <a:pt x="415" y="140"/>
                  </a:lnTo>
                  <a:lnTo>
                    <a:pt x="416" y="140"/>
                  </a:lnTo>
                  <a:lnTo>
                    <a:pt x="417" y="140"/>
                  </a:lnTo>
                  <a:lnTo>
                    <a:pt x="417" y="138"/>
                  </a:lnTo>
                  <a:lnTo>
                    <a:pt x="419" y="138"/>
                  </a:lnTo>
                  <a:lnTo>
                    <a:pt x="420" y="138"/>
                  </a:lnTo>
                  <a:lnTo>
                    <a:pt x="422" y="138"/>
                  </a:lnTo>
                  <a:lnTo>
                    <a:pt x="423" y="138"/>
                  </a:lnTo>
                  <a:lnTo>
                    <a:pt x="424" y="140"/>
                  </a:lnTo>
                  <a:lnTo>
                    <a:pt x="426" y="138"/>
                  </a:lnTo>
                  <a:lnTo>
                    <a:pt x="427" y="138"/>
                  </a:lnTo>
                  <a:lnTo>
                    <a:pt x="428" y="138"/>
                  </a:lnTo>
                  <a:lnTo>
                    <a:pt x="430" y="138"/>
                  </a:lnTo>
                  <a:lnTo>
                    <a:pt x="431" y="138"/>
                  </a:lnTo>
                  <a:lnTo>
                    <a:pt x="432" y="138"/>
                  </a:lnTo>
                  <a:lnTo>
                    <a:pt x="434" y="140"/>
                  </a:lnTo>
                  <a:lnTo>
                    <a:pt x="435" y="140"/>
                  </a:lnTo>
                  <a:lnTo>
                    <a:pt x="438" y="138"/>
                  </a:lnTo>
                  <a:lnTo>
                    <a:pt x="439" y="138"/>
                  </a:lnTo>
                  <a:lnTo>
                    <a:pt x="441" y="137"/>
                  </a:lnTo>
                  <a:lnTo>
                    <a:pt x="442" y="138"/>
                  </a:lnTo>
                  <a:lnTo>
                    <a:pt x="443" y="138"/>
                  </a:lnTo>
                  <a:lnTo>
                    <a:pt x="447" y="138"/>
                  </a:lnTo>
                  <a:lnTo>
                    <a:pt x="449" y="138"/>
                  </a:lnTo>
                  <a:lnTo>
                    <a:pt x="451" y="137"/>
                  </a:lnTo>
                  <a:lnTo>
                    <a:pt x="453" y="138"/>
                  </a:lnTo>
                  <a:lnTo>
                    <a:pt x="457" y="138"/>
                  </a:lnTo>
                  <a:lnTo>
                    <a:pt x="459" y="140"/>
                  </a:lnTo>
                  <a:lnTo>
                    <a:pt x="461" y="138"/>
                  </a:lnTo>
                  <a:lnTo>
                    <a:pt x="462" y="138"/>
                  </a:lnTo>
                  <a:lnTo>
                    <a:pt x="465" y="138"/>
                  </a:lnTo>
                  <a:lnTo>
                    <a:pt x="466" y="140"/>
                  </a:lnTo>
                  <a:lnTo>
                    <a:pt x="468" y="140"/>
                  </a:lnTo>
                  <a:lnTo>
                    <a:pt x="472" y="140"/>
                  </a:lnTo>
                  <a:lnTo>
                    <a:pt x="476" y="138"/>
                  </a:lnTo>
                  <a:lnTo>
                    <a:pt x="477" y="138"/>
                  </a:lnTo>
                  <a:lnTo>
                    <a:pt x="483" y="137"/>
                  </a:lnTo>
                  <a:lnTo>
                    <a:pt x="487" y="137"/>
                  </a:lnTo>
                  <a:lnTo>
                    <a:pt x="491" y="137"/>
                  </a:lnTo>
                  <a:lnTo>
                    <a:pt x="493" y="137"/>
                  </a:lnTo>
                  <a:lnTo>
                    <a:pt x="496" y="135"/>
                  </a:lnTo>
                  <a:lnTo>
                    <a:pt x="499" y="135"/>
                  </a:lnTo>
                  <a:lnTo>
                    <a:pt x="504" y="135"/>
                  </a:lnTo>
                  <a:lnTo>
                    <a:pt x="507" y="135"/>
                  </a:lnTo>
                  <a:lnTo>
                    <a:pt x="511" y="138"/>
                  </a:lnTo>
                  <a:lnTo>
                    <a:pt x="514" y="138"/>
                  </a:lnTo>
                  <a:lnTo>
                    <a:pt x="518" y="138"/>
                  </a:lnTo>
                  <a:lnTo>
                    <a:pt x="531" y="138"/>
                  </a:lnTo>
                  <a:lnTo>
                    <a:pt x="538" y="138"/>
                  </a:lnTo>
                  <a:lnTo>
                    <a:pt x="549" y="138"/>
                  </a:lnTo>
                  <a:lnTo>
                    <a:pt x="552" y="137"/>
                  </a:lnTo>
                  <a:lnTo>
                    <a:pt x="559" y="138"/>
                  </a:lnTo>
                  <a:lnTo>
                    <a:pt x="564" y="138"/>
                  </a:lnTo>
                  <a:lnTo>
                    <a:pt x="571" y="138"/>
                  </a:lnTo>
                  <a:lnTo>
                    <a:pt x="578" y="138"/>
                  </a:lnTo>
                  <a:lnTo>
                    <a:pt x="587" y="138"/>
                  </a:lnTo>
                  <a:lnTo>
                    <a:pt x="592" y="138"/>
                  </a:lnTo>
                  <a:lnTo>
                    <a:pt x="602" y="141"/>
                  </a:lnTo>
                  <a:lnTo>
                    <a:pt x="618" y="142"/>
                  </a:lnTo>
                  <a:lnTo>
                    <a:pt x="625" y="142"/>
                  </a:lnTo>
                  <a:lnTo>
                    <a:pt x="635" y="142"/>
                  </a:lnTo>
                  <a:lnTo>
                    <a:pt x="637" y="142"/>
                  </a:lnTo>
                  <a:lnTo>
                    <a:pt x="641" y="142"/>
                  </a:lnTo>
                  <a:lnTo>
                    <a:pt x="655" y="142"/>
                  </a:lnTo>
                  <a:lnTo>
                    <a:pt x="668" y="142"/>
                  </a:lnTo>
                  <a:lnTo>
                    <a:pt x="670" y="142"/>
                  </a:lnTo>
                  <a:lnTo>
                    <a:pt x="670" y="144"/>
                  </a:lnTo>
                  <a:lnTo>
                    <a:pt x="668" y="150"/>
                  </a:lnTo>
                  <a:lnTo>
                    <a:pt x="667" y="153"/>
                  </a:lnTo>
                  <a:lnTo>
                    <a:pt x="667" y="157"/>
                  </a:lnTo>
                  <a:lnTo>
                    <a:pt x="666" y="165"/>
                  </a:lnTo>
                  <a:lnTo>
                    <a:pt x="666" y="172"/>
                  </a:lnTo>
                  <a:lnTo>
                    <a:pt x="664" y="176"/>
                  </a:lnTo>
                  <a:lnTo>
                    <a:pt x="664" y="179"/>
                  </a:lnTo>
                  <a:lnTo>
                    <a:pt x="664" y="180"/>
                  </a:lnTo>
                  <a:lnTo>
                    <a:pt x="663" y="184"/>
                  </a:lnTo>
                  <a:lnTo>
                    <a:pt x="663" y="186"/>
                  </a:lnTo>
                  <a:lnTo>
                    <a:pt x="663" y="187"/>
                  </a:lnTo>
                  <a:lnTo>
                    <a:pt x="663" y="188"/>
                  </a:lnTo>
                  <a:lnTo>
                    <a:pt x="662" y="191"/>
                  </a:lnTo>
                  <a:lnTo>
                    <a:pt x="662" y="192"/>
                  </a:lnTo>
                  <a:lnTo>
                    <a:pt x="662" y="194"/>
                  </a:lnTo>
                  <a:lnTo>
                    <a:pt x="662" y="197"/>
                  </a:lnTo>
                  <a:lnTo>
                    <a:pt x="662" y="198"/>
                  </a:lnTo>
                  <a:lnTo>
                    <a:pt x="660" y="199"/>
                  </a:lnTo>
                  <a:lnTo>
                    <a:pt x="660" y="201"/>
                  </a:lnTo>
                  <a:lnTo>
                    <a:pt x="660" y="202"/>
                  </a:lnTo>
                  <a:lnTo>
                    <a:pt x="660" y="203"/>
                  </a:lnTo>
                  <a:lnTo>
                    <a:pt x="660" y="205"/>
                  </a:lnTo>
                  <a:lnTo>
                    <a:pt x="659" y="207"/>
                  </a:lnTo>
                  <a:lnTo>
                    <a:pt x="659" y="210"/>
                  </a:lnTo>
                  <a:lnTo>
                    <a:pt x="658" y="216"/>
                  </a:lnTo>
                  <a:lnTo>
                    <a:pt x="658" y="217"/>
                  </a:lnTo>
                  <a:lnTo>
                    <a:pt x="656" y="221"/>
                  </a:lnTo>
                  <a:lnTo>
                    <a:pt x="656" y="224"/>
                  </a:lnTo>
                  <a:lnTo>
                    <a:pt x="655" y="226"/>
                  </a:lnTo>
                  <a:lnTo>
                    <a:pt x="654" y="230"/>
                  </a:lnTo>
                  <a:lnTo>
                    <a:pt x="652" y="237"/>
                  </a:lnTo>
                  <a:lnTo>
                    <a:pt x="652" y="239"/>
                  </a:lnTo>
                  <a:lnTo>
                    <a:pt x="651" y="243"/>
                  </a:lnTo>
                  <a:lnTo>
                    <a:pt x="651" y="244"/>
                  </a:lnTo>
                  <a:lnTo>
                    <a:pt x="648" y="256"/>
                  </a:lnTo>
                  <a:lnTo>
                    <a:pt x="647" y="260"/>
                  </a:lnTo>
                  <a:lnTo>
                    <a:pt x="645" y="267"/>
                  </a:lnTo>
                  <a:lnTo>
                    <a:pt x="643" y="274"/>
                  </a:lnTo>
                  <a:lnTo>
                    <a:pt x="643" y="278"/>
                  </a:lnTo>
                  <a:lnTo>
                    <a:pt x="641" y="281"/>
                  </a:lnTo>
                  <a:lnTo>
                    <a:pt x="641" y="282"/>
                  </a:lnTo>
                  <a:lnTo>
                    <a:pt x="641" y="283"/>
                  </a:lnTo>
                  <a:lnTo>
                    <a:pt x="640" y="286"/>
                  </a:lnTo>
                  <a:lnTo>
                    <a:pt x="640" y="287"/>
                  </a:lnTo>
                  <a:lnTo>
                    <a:pt x="639" y="289"/>
                  </a:lnTo>
                  <a:lnTo>
                    <a:pt x="637" y="289"/>
                  </a:lnTo>
                  <a:lnTo>
                    <a:pt x="636" y="290"/>
                  </a:lnTo>
                  <a:lnTo>
                    <a:pt x="635" y="292"/>
                  </a:lnTo>
                  <a:lnTo>
                    <a:pt x="633" y="293"/>
                  </a:lnTo>
                  <a:lnTo>
                    <a:pt x="630" y="294"/>
                  </a:lnTo>
                  <a:lnTo>
                    <a:pt x="628" y="294"/>
                  </a:lnTo>
                  <a:lnTo>
                    <a:pt x="625" y="297"/>
                  </a:lnTo>
                  <a:lnTo>
                    <a:pt x="622" y="297"/>
                  </a:lnTo>
                  <a:lnTo>
                    <a:pt x="620" y="298"/>
                  </a:lnTo>
                  <a:lnTo>
                    <a:pt x="617" y="300"/>
                  </a:lnTo>
                  <a:lnTo>
                    <a:pt x="616" y="301"/>
                  </a:lnTo>
                  <a:lnTo>
                    <a:pt x="614" y="301"/>
                  </a:lnTo>
                  <a:lnTo>
                    <a:pt x="611" y="302"/>
                  </a:lnTo>
                  <a:lnTo>
                    <a:pt x="611" y="304"/>
                  </a:lnTo>
                  <a:lnTo>
                    <a:pt x="610" y="305"/>
                  </a:lnTo>
                  <a:lnTo>
                    <a:pt x="610" y="306"/>
                  </a:lnTo>
                  <a:lnTo>
                    <a:pt x="609" y="306"/>
                  </a:lnTo>
                  <a:lnTo>
                    <a:pt x="607" y="308"/>
                  </a:lnTo>
                  <a:lnTo>
                    <a:pt x="605" y="309"/>
                  </a:lnTo>
                  <a:lnTo>
                    <a:pt x="603" y="309"/>
                  </a:lnTo>
                  <a:lnTo>
                    <a:pt x="602" y="309"/>
                  </a:lnTo>
                  <a:lnTo>
                    <a:pt x="599" y="309"/>
                  </a:lnTo>
                  <a:lnTo>
                    <a:pt x="598" y="310"/>
                  </a:lnTo>
                  <a:lnTo>
                    <a:pt x="597" y="310"/>
                  </a:lnTo>
                  <a:lnTo>
                    <a:pt x="592" y="312"/>
                  </a:lnTo>
                  <a:lnTo>
                    <a:pt x="592" y="316"/>
                  </a:lnTo>
                  <a:lnTo>
                    <a:pt x="594" y="317"/>
                  </a:lnTo>
                  <a:lnTo>
                    <a:pt x="594" y="319"/>
                  </a:lnTo>
                  <a:lnTo>
                    <a:pt x="595" y="321"/>
                  </a:lnTo>
                  <a:lnTo>
                    <a:pt x="592" y="321"/>
                  </a:lnTo>
                  <a:lnTo>
                    <a:pt x="586" y="321"/>
                  </a:lnTo>
                  <a:lnTo>
                    <a:pt x="586" y="317"/>
                  </a:lnTo>
                  <a:lnTo>
                    <a:pt x="549" y="287"/>
                  </a:lnTo>
                  <a:lnTo>
                    <a:pt x="548" y="293"/>
                  </a:lnTo>
                  <a:lnTo>
                    <a:pt x="548" y="298"/>
                  </a:lnTo>
                  <a:lnTo>
                    <a:pt x="548" y="300"/>
                  </a:lnTo>
                  <a:lnTo>
                    <a:pt x="549" y="301"/>
                  </a:lnTo>
                  <a:lnTo>
                    <a:pt x="548" y="301"/>
                  </a:lnTo>
                  <a:lnTo>
                    <a:pt x="548" y="309"/>
                  </a:lnTo>
                  <a:lnTo>
                    <a:pt x="549" y="319"/>
                  </a:lnTo>
                  <a:lnTo>
                    <a:pt x="549" y="320"/>
                  </a:lnTo>
                  <a:lnTo>
                    <a:pt x="549" y="327"/>
                  </a:lnTo>
                  <a:lnTo>
                    <a:pt x="549" y="328"/>
                  </a:lnTo>
                  <a:lnTo>
                    <a:pt x="549" y="334"/>
                  </a:lnTo>
                  <a:lnTo>
                    <a:pt x="549" y="339"/>
                  </a:lnTo>
                  <a:lnTo>
                    <a:pt x="549" y="342"/>
                  </a:lnTo>
                  <a:lnTo>
                    <a:pt x="549" y="344"/>
                  </a:lnTo>
                  <a:lnTo>
                    <a:pt x="549" y="346"/>
                  </a:lnTo>
                  <a:lnTo>
                    <a:pt x="549" y="347"/>
                  </a:lnTo>
                  <a:lnTo>
                    <a:pt x="549" y="362"/>
                  </a:lnTo>
                  <a:lnTo>
                    <a:pt x="550" y="372"/>
                  </a:lnTo>
                  <a:lnTo>
                    <a:pt x="550" y="374"/>
                  </a:lnTo>
                  <a:lnTo>
                    <a:pt x="550" y="385"/>
                  </a:lnTo>
                  <a:lnTo>
                    <a:pt x="550" y="395"/>
                  </a:lnTo>
                  <a:lnTo>
                    <a:pt x="550" y="400"/>
                  </a:lnTo>
                  <a:lnTo>
                    <a:pt x="550" y="405"/>
                  </a:lnTo>
                  <a:lnTo>
                    <a:pt x="550" y="410"/>
                  </a:lnTo>
                  <a:lnTo>
                    <a:pt x="550" y="418"/>
                  </a:lnTo>
                  <a:lnTo>
                    <a:pt x="550" y="419"/>
                  </a:lnTo>
                  <a:lnTo>
                    <a:pt x="550" y="423"/>
                  </a:lnTo>
                  <a:lnTo>
                    <a:pt x="550" y="431"/>
                  </a:lnTo>
                  <a:lnTo>
                    <a:pt x="550" y="439"/>
                  </a:lnTo>
                  <a:lnTo>
                    <a:pt x="550" y="445"/>
                  </a:lnTo>
                  <a:lnTo>
                    <a:pt x="550" y="448"/>
                  </a:lnTo>
                  <a:lnTo>
                    <a:pt x="550" y="454"/>
                  </a:lnTo>
                  <a:lnTo>
                    <a:pt x="550" y="464"/>
                  </a:lnTo>
                  <a:lnTo>
                    <a:pt x="550" y="468"/>
                  </a:lnTo>
                  <a:lnTo>
                    <a:pt x="550" y="475"/>
                  </a:lnTo>
                  <a:lnTo>
                    <a:pt x="550" y="477"/>
                  </a:lnTo>
                  <a:lnTo>
                    <a:pt x="550" y="481"/>
                  </a:lnTo>
                  <a:lnTo>
                    <a:pt x="550" y="483"/>
                  </a:lnTo>
                  <a:lnTo>
                    <a:pt x="550" y="494"/>
                  </a:lnTo>
                  <a:lnTo>
                    <a:pt x="552" y="499"/>
                  </a:lnTo>
                  <a:lnTo>
                    <a:pt x="552" y="502"/>
                  </a:lnTo>
                  <a:lnTo>
                    <a:pt x="552" y="513"/>
                  </a:lnTo>
                  <a:lnTo>
                    <a:pt x="552" y="524"/>
                  </a:lnTo>
                  <a:lnTo>
                    <a:pt x="552" y="528"/>
                  </a:lnTo>
                  <a:lnTo>
                    <a:pt x="552" y="533"/>
                  </a:lnTo>
                  <a:lnTo>
                    <a:pt x="552" y="536"/>
                  </a:lnTo>
                  <a:lnTo>
                    <a:pt x="552" y="537"/>
                  </a:lnTo>
                  <a:lnTo>
                    <a:pt x="552" y="541"/>
                  </a:lnTo>
                  <a:lnTo>
                    <a:pt x="553" y="541"/>
                  </a:lnTo>
                  <a:lnTo>
                    <a:pt x="526" y="587"/>
                  </a:lnTo>
                  <a:lnTo>
                    <a:pt x="523" y="593"/>
                  </a:lnTo>
                  <a:lnTo>
                    <a:pt x="522" y="594"/>
                  </a:lnTo>
                  <a:lnTo>
                    <a:pt x="515" y="601"/>
                  </a:lnTo>
                  <a:lnTo>
                    <a:pt x="512" y="604"/>
                  </a:lnTo>
                  <a:lnTo>
                    <a:pt x="502" y="608"/>
                  </a:lnTo>
                  <a:lnTo>
                    <a:pt x="500" y="608"/>
                  </a:lnTo>
                  <a:lnTo>
                    <a:pt x="499" y="606"/>
                  </a:lnTo>
                  <a:lnTo>
                    <a:pt x="497" y="608"/>
                  </a:lnTo>
                  <a:lnTo>
                    <a:pt x="496" y="609"/>
                  </a:lnTo>
                  <a:lnTo>
                    <a:pt x="495" y="609"/>
                  </a:lnTo>
                  <a:lnTo>
                    <a:pt x="493" y="610"/>
                  </a:lnTo>
                  <a:lnTo>
                    <a:pt x="492" y="610"/>
                  </a:lnTo>
                  <a:lnTo>
                    <a:pt x="492" y="612"/>
                  </a:lnTo>
                  <a:lnTo>
                    <a:pt x="491" y="612"/>
                  </a:lnTo>
                  <a:lnTo>
                    <a:pt x="488" y="612"/>
                  </a:lnTo>
                  <a:lnTo>
                    <a:pt x="488" y="613"/>
                  </a:lnTo>
                  <a:lnTo>
                    <a:pt x="487" y="614"/>
                  </a:lnTo>
                  <a:lnTo>
                    <a:pt x="488" y="616"/>
                  </a:lnTo>
                  <a:lnTo>
                    <a:pt x="488" y="617"/>
                  </a:lnTo>
                  <a:lnTo>
                    <a:pt x="487" y="617"/>
                  </a:lnTo>
                  <a:lnTo>
                    <a:pt x="487" y="618"/>
                  </a:lnTo>
                  <a:lnTo>
                    <a:pt x="487" y="620"/>
                  </a:lnTo>
                  <a:lnTo>
                    <a:pt x="488" y="620"/>
                  </a:lnTo>
                  <a:lnTo>
                    <a:pt x="489" y="620"/>
                  </a:lnTo>
                  <a:lnTo>
                    <a:pt x="488" y="623"/>
                  </a:lnTo>
                  <a:lnTo>
                    <a:pt x="487" y="621"/>
                  </a:lnTo>
                  <a:lnTo>
                    <a:pt x="485" y="623"/>
                  </a:lnTo>
                  <a:lnTo>
                    <a:pt x="484" y="624"/>
                  </a:lnTo>
                  <a:lnTo>
                    <a:pt x="483" y="623"/>
                  </a:lnTo>
                  <a:lnTo>
                    <a:pt x="483" y="624"/>
                  </a:lnTo>
                  <a:lnTo>
                    <a:pt x="483" y="625"/>
                  </a:lnTo>
                  <a:lnTo>
                    <a:pt x="480" y="627"/>
                  </a:lnTo>
                  <a:lnTo>
                    <a:pt x="478" y="628"/>
                  </a:lnTo>
                  <a:lnTo>
                    <a:pt x="477" y="629"/>
                  </a:lnTo>
                  <a:lnTo>
                    <a:pt x="476" y="629"/>
                  </a:lnTo>
                  <a:lnTo>
                    <a:pt x="476" y="631"/>
                  </a:lnTo>
                  <a:lnTo>
                    <a:pt x="474" y="631"/>
                  </a:lnTo>
                  <a:lnTo>
                    <a:pt x="473" y="631"/>
                  </a:lnTo>
                  <a:lnTo>
                    <a:pt x="472" y="631"/>
                  </a:lnTo>
                  <a:lnTo>
                    <a:pt x="470" y="631"/>
                  </a:lnTo>
                  <a:lnTo>
                    <a:pt x="470" y="629"/>
                  </a:lnTo>
                  <a:lnTo>
                    <a:pt x="469" y="628"/>
                  </a:lnTo>
                  <a:lnTo>
                    <a:pt x="468" y="627"/>
                  </a:lnTo>
                  <a:lnTo>
                    <a:pt x="465" y="627"/>
                  </a:lnTo>
                  <a:lnTo>
                    <a:pt x="465" y="628"/>
                  </a:lnTo>
                  <a:lnTo>
                    <a:pt x="464" y="628"/>
                  </a:lnTo>
                  <a:lnTo>
                    <a:pt x="464" y="629"/>
                  </a:lnTo>
                  <a:lnTo>
                    <a:pt x="464" y="631"/>
                  </a:lnTo>
                  <a:lnTo>
                    <a:pt x="462" y="632"/>
                  </a:lnTo>
                  <a:lnTo>
                    <a:pt x="464" y="632"/>
                  </a:lnTo>
                  <a:lnTo>
                    <a:pt x="462" y="633"/>
                  </a:lnTo>
                  <a:lnTo>
                    <a:pt x="462" y="635"/>
                  </a:lnTo>
                  <a:lnTo>
                    <a:pt x="462" y="636"/>
                  </a:lnTo>
                  <a:lnTo>
                    <a:pt x="459" y="637"/>
                  </a:lnTo>
                  <a:lnTo>
                    <a:pt x="459" y="639"/>
                  </a:lnTo>
                  <a:lnTo>
                    <a:pt x="459" y="640"/>
                  </a:lnTo>
                  <a:lnTo>
                    <a:pt x="459" y="642"/>
                  </a:lnTo>
                  <a:lnTo>
                    <a:pt x="458" y="643"/>
                  </a:lnTo>
                  <a:lnTo>
                    <a:pt x="457" y="643"/>
                  </a:lnTo>
                  <a:lnTo>
                    <a:pt x="458" y="644"/>
                  </a:lnTo>
                  <a:lnTo>
                    <a:pt x="457" y="644"/>
                  </a:lnTo>
                  <a:lnTo>
                    <a:pt x="457" y="646"/>
                  </a:lnTo>
                  <a:lnTo>
                    <a:pt x="455" y="646"/>
                  </a:lnTo>
                  <a:lnTo>
                    <a:pt x="455" y="644"/>
                  </a:lnTo>
                  <a:lnTo>
                    <a:pt x="455" y="646"/>
                  </a:lnTo>
                  <a:lnTo>
                    <a:pt x="454" y="646"/>
                  </a:lnTo>
                  <a:lnTo>
                    <a:pt x="453" y="646"/>
                  </a:lnTo>
                  <a:lnTo>
                    <a:pt x="451" y="647"/>
                  </a:lnTo>
                  <a:lnTo>
                    <a:pt x="450" y="647"/>
                  </a:lnTo>
                  <a:lnTo>
                    <a:pt x="450" y="648"/>
                  </a:lnTo>
                  <a:lnTo>
                    <a:pt x="449" y="648"/>
                  </a:lnTo>
                  <a:lnTo>
                    <a:pt x="449" y="650"/>
                  </a:lnTo>
                  <a:lnTo>
                    <a:pt x="447" y="650"/>
                  </a:lnTo>
                  <a:lnTo>
                    <a:pt x="446" y="650"/>
                  </a:lnTo>
                  <a:lnTo>
                    <a:pt x="445" y="650"/>
                  </a:lnTo>
                  <a:lnTo>
                    <a:pt x="443" y="650"/>
                  </a:lnTo>
                  <a:lnTo>
                    <a:pt x="442" y="650"/>
                  </a:lnTo>
                  <a:lnTo>
                    <a:pt x="441" y="648"/>
                  </a:lnTo>
                  <a:lnTo>
                    <a:pt x="441" y="647"/>
                  </a:lnTo>
                  <a:lnTo>
                    <a:pt x="439" y="647"/>
                  </a:lnTo>
                  <a:lnTo>
                    <a:pt x="438" y="647"/>
                  </a:lnTo>
                  <a:lnTo>
                    <a:pt x="438" y="646"/>
                  </a:lnTo>
                  <a:lnTo>
                    <a:pt x="436" y="646"/>
                  </a:lnTo>
                  <a:lnTo>
                    <a:pt x="435" y="646"/>
                  </a:lnTo>
                  <a:lnTo>
                    <a:pt x="434" y="646"/>
                  </a:lnTo>
                  <a:lnTo>
                    <a:pt x="432" y="647"/>
                  </a:lnTo>
                  <a:lnTo>
                    <a:pt x="432" y="646"/>
                  </a:lnTo>
                  <a:lnTo>
                    <a:pt x="431" y="646"/>
                  </a:lnTo>
                  <a:lnTo>
                    <a:pt x="430" y="646"/>
                  </a:lnTo>
                  <a:lnTo>
                    <a:pt x="430" y="647"/>
                  </a:lnTo>
                  <a:lnTo>
                    <a:pt x="428" y="648"/>
                  </a:lnTo>
                  <a:lnTo>
                    <a:pt x="427" y="648"/>
                  </a:lnTo>
                  <a:lnTo>
                    <a:pt x="427" y="647"/>
                  </a:lnTo>
                  <a:lnTo>
                    <a:pt x="426" y="647"/>
                  </a:lnTo>
                  <a:lnTo>
                    <a:pt x="424" y="648"/>
                  </a:lnTo>
                  <a:lnTo>
                    <a:pt x="423" y="648"/>
                  </a:lnTo>
                  <a:lnTo>
                    <a:pt x="422" y="648"/>
                  </a:lnTo>
                  <a:lnTo>
                    <a:pt x="420" y="648"/>
                  </a:lnTo>
                  <a:lnTo>
                    <a:pt x="419" y="650"/>
                  </a:lnTo>
                  <a:lnTo>
                    <a:pt x="419" y="651"/>
                  </a:lnTo>
                  <a:lnTo>
                    <a:pt x="419" y="652"/>
                  </a:lnTo>
                  <a:lnTo>
                    <a:pt x="417" y="654"/>
                  </a:lnTo>
                  <a:lnTo>
                    <a:pt x="416" y="654"/>
                  </a:lnTo>
                  <a:lnTo>
                    <a:pt x="416" y="652"/>
                  </a:lnTo>
                  <a:lnTo>
                    <a:pt x="415" y="652"/>
                  </a:lnTo>
                  <a:lnTo>
                    <a:pt x="413" y="652"/>
                  </a:lnTo>
                  <a:lnTo>
                    <a:pt x="412" y="652"/>
                  </a:lnTo>
                  <a:lnTo>
                    <a:pt x="411" y="654"/>
                  </a:lnTo>
                  <a:lnTo>
                    <a:pt x="409" y="654"/>
                  </a:lnTo>
                  <a:lnTo>
                    <a:pt x="409" y="652"/>
                  </a:lnTo>
                  <a:lnTo>
                    <a:pt x="408" y="654"/>
                  </a:lnTo>
                  <a:lnTo>
                    <a:pt x="407" y="652"/>
                  </a:lnTo>
                  <a:lnTo>
                    <a:pt x="405" y="654"/>
                  </a:lnTo>
                  <a:lnTo>
                    <a:pt x="404" y="654"/>
                  </a:lnTo>
                  <a:lnTo>
                    <a:pt x="403" y="654"/>
                  </a:lnTo>
                  <a:lnTo>
                    <a:pt x="403" y="655"/>
                  </a:lnTo>
                  <a:lnTo>
                    <a:pt x="401" y="655"/>
                  </a:lnTo>
                  <a:lnTo>
                    <a:pt x="401" y="656"/>
                  </a:lnTo>
                  <a:lnTo>
                    <a:pt x="400" y="656"/>
                  </a:lnTo>
                  <a:lnTo>
                    <a:pt x="398" y="656"/>
                  </a:lnTo>
                  <a:lnTo>
                    <a:pt x="397" y="656"/>
                  </a:lnTo>
                  <a:lnTo>
                    <a:pt x="397" y="658"/>
                  </a:lnTo>
                  <a:lnTo>
                    <a:pt x="396" y="658"/>
                  </a:lnTo>
                  <a:lnTo>
                    <a:pt x="394" y="658"/>
                  </a:lnTo>
                  <a:lnTo>
                    <a:pt x="393" y="658"/>
                  </a:lnTo>
                  <a:lnTo>
                    <a:pt x="392" y="658"/>
                  </a:lnTo>
                  <a:lnTo>
                    <a:pt x="392" y="659"/>
                  </a:lnTo>
                  <a:lnTo>
                    <a:pt x="390" y="659"/>
                  </a:lnTo>
                  <a:lnTo>
                    <a:pt x="389" y="659"/>
                  </a:lnTo>
                  <a:lnTo>
                    <a:pt x="389" y="661"/>
                  </a:lnTo>
                  <a:lnTo>
                    <a:pt x="388" y="661"/>
                  </a:lnTo>
                  <a:lnTo>
                    <a:pt x="388" y="662"/>
                  </a:lnTo>
                  <a:lnTo>
                    <a:pt x="388" y="663"/>
                  </a:lnTo>
                  <a:lnTo>
                    <a:pt x="386" y="663"/>
                  </a:lnTo>
                  <a:lnTo>
                    <a:pt x="385" y="665"/>
                  </a:lnTo>
                  <a:lnTo>
                    <a:pt x="385" y="666"/>
                  </a:lnTo>
                  <a:lnTo>
                    <a:pt x="384" y="666"/>
                  </a:lnTo>
                  <a:lnTo>
                    <a:pt x="382" y="667"/>
                  </a:lnTo>
                  <a:lnTo>
                    <a:pt x="381" y="667"/>
                  </a:lnTo>
                  <a:lnTo>
                    <a:pt x="379" y="667"/>
                  </a:lnTo>
                  <a:lnTo>
                    <a:pt x="378" y="669"/>
                  </a:lnTo>
                  <a:lnTo>
                    <a:pt x="378" y="670"/>
                  </a:lnTo>
                  <a:lnTo>
                    <a:pt x="377" y="670"/>
                  </a:lnTo>
                  <a:lnTo>
                    <a:pt x="377" y="671"/>
                  </a:lnTo>
                  <a:lnTo>
                    <a:pt x="375" y="671"/>
                  </a:lnTo>
                  <a:lnTo>
                    <a:pt x="375" y="673"/>
                  </a:lnTo>
                  <a:lnTo>
                    <a:pt x="374" y="673"/>
                  </a:lnTo>
                  <a:lnTo>
                    <a:pt x="374" y="674"/>
                  </a:lnTo>
                  <a:lnTo>
                    <a:pt x="373" y="675"/>
                  </a:lnTo>
                  <a:lnTo>
                    <a:pt x="371" y="675"/>
                  </a:lnTo>
                  <a:lnTo>
                    <a:pt x="371" y="677"/>
                  </a:lnTo>
                  <a:lnTo>
                    <a:pt x="371" y="678"/>
                  </a:lnTo>
                  <a:lnTo>
                    <a:pt x="371" y="680"/>
                  </a:lnTo>
                  <a:lnTo>
                    <a:pt x="373" y="682"/>
                  </a:lnTo>
                  <a:lnTo>
                    <a:pt x="373" y="684"/>
                  </a:lnTo>
                  <a:lnTo>
                    <a:pt x="373" y="685"/>
                  </a:lnTo>
                  <a:lnTo>
                    <a:pt x="373" y="686"/>
                  </a:lnTo>
                  <a:lnTo>
                    <a:pt x="373" y="688"/>
                  </a:lnTo>
                  <a:lnTo>
                    <a:pt x="374" y="688"/>
                  </a:lnTo>
                  <a:lnTo>
                    <a:pt x="374" y="689"/>
                  </a:lnTo>
                  <a:lnTo>
                    <a:pt x="374" y="690"/>
                  </a:lnTo>
                  <a:lnTo>
                    <a:pt x="373" y="692"/>
                  </a:lnTo>
                  <a:lnTo>
                    <a:pt x="371" y="692"/>
                  </a:lnTo>
                  <a:lnTo>
                    <a:pt x="370" y="693"/>
                  </a:lnTo>
                  <a:lnTo>
                    <a:pt x="369" y="693"/>
                  </a:lnTo>
                  <a:lnTo>
                    <a:pt x="367" y="693"/>
                  </a:lnTo>
                  <a:lnTo>
                    <a:pt x="366" y="693"/>
                  </a:lnTo>
                  <a:lnTo>
                    <a:pt x="365" y="694"/>
                  </a:lnTo>
                  <a:lnTo>
                    <a:pt x="363" y="694"/>
                  </a:lnTo>
                  <a:lnTo>
                    <a:pt x="362" y="696"/>
                  </a:lnTo>
                  <a:lnTo>
                    <a:pt x="360" y="696"/>
                  </a:lnTo>
                  <a:lnTo>
                    <a:pt x="359" y="697"/>
                  </a:lnTo>
                  <a:lnTo>
                    <a:pt x="358" y="697"/>
                  </a:lnTo>
                  <a:lnTo>
                    <a:pt x="358" y="699"/>
                  </a:lnTo>
                  <a:lnTo>
                    <a:pt x="356" y="699"/>
                  </a:lnTo>
                  <a:lnTo>
                    <a:pt x="355" y="700"/>
                  </a:lnTo>
                  <a:lnTo>
                    <a:pt x="354" y="703"/>
                  </a:lnTo>
                  <a:lnTo>
                    <a:pt x="352" y="703"/>
                  </a:lnTo>
                  <a:lnTo>
                    <a:pt x="352" y="704"/>
                  </a:lnTo>
                  <a:lnTo>
                    <a:pt x="351" y="704"/>
                  </a:lnTo>
                  <a:lnTo>
                    <a:pt x="350" y="705"/>
                  </a:lnTo>
                  <a:lnTo>
                    <a:pt x="348" y="705"/>
                  </a:lnTo>
                  <a:lnTo>
                    <a:pt x="348" y="707"/>
                  </a:lnTo>
                  <a:lnTo>
                    <a:pt x="347" y="707"/>
                  </a:lnTo>
                  <a:lnTo>
                    <a:pt x="346" y="707"/>
                  </a:lnTo>
                  <a:lnTo>
                    <a:pt x="344" y="707"/>
                  </a:lnTo>
                  <a:lnTo>
                    <a:pt x="341" y="707"/>
                  </a:lnTo>
                  <a:lnTo>
                    <a:pt x="339" y="708"/>
                  </a:lnTo>
                  <a:lnTo>
                    <a:pt x="336" y="708"/>
                  </a:lnTo>
                  <a:lnTo>
                    <a:pt x="333" y="708"/>
                  </a:lnTo>
                  <a:lnTo>
                    <a:pt x="329" y="707"/>
                  </a:lnTo>
                  <a:lnTo>
                    <a:pt x="325" y="707"/>
                  </a:lnTo>
                  <a:lnTo>
                    <a:pt x="321" y="707"/>
                  </a:lnTo>
                  <a:lnTo>
                    <a:pt x="318" y="707"/>
                  </a:lnTo>
                  <a:lnTo>
                    <a:pt x="314" y="705"/>
                  </a:lnTo>
                  <a:lnTo>
                    <a:pt x="312" y="704"/>
                  </a:lnTo>
                  <a:lnTo>
                    <a:pt x="309" y="705"/>
                  </a:lnTo>
                  <a:lnTo>
                    <a:pt x="308" y="705"/>
                  </a:lnTo>
                  <a:lnTo>
                    <a:pt x="306" y="705"/>
                  </a:lnTo>
                  <a:lnTo>
                    <a:pt x="306" y="704"/>
                  </a:lnTo>
                  <a:lnTo>
                    <a:pt x="306" y="701"/>
                  </a:lnTo>
                  <a:lnTo>
                    <a:pt x="306" y="700"/>
                  </a:lnTo>
                  <a:lnTo>
                    <a:pt x="305" y="700"/>
                  </a:lnTo>
                  <a:lnTo>
                    <a:pt x="305" y="699"/>
                  </a:lnTo>
                  <a:lnTo>
                    <a:pt x="305" y="697"/>
                  </a:lnTo>
                  <a:lnTo>
                    <a:pt x="306" y="697"/>
                  </a:lnTo>
                  <a:lnTo>
                    <a:pt x="306" y="696"/>
                  </a:lnTo>
                  <a:lnTo>
                    <a:pt x="308" y="696"/>
                  </a:lnTo>
                  <a:lnTo>
                    <a:pt x="308" y="694"/>
                  </a:lnTo>
                  <a:lnTo>
                    <a:pt x="308" y="693"/>
                  </a:lnTo>
                  <a:lnTo>
                    <a:pt x="308" y="692"/>
                  </a:lnTo>
                  <a:lnTo>
                    <a:pt x="308" y="690"/>
                  </a:lnTo>
                  <a:lnTo>
                    <a:pt x="309" y="688"/>
                  </a:lnTo>
                  <a:lnTo>
                    <a:pt x="308" y="686"/>
                  </a:lnTo>
                  <a:lnTo>
                    <a:pt x="308" y="685"/>
                  </a:lnTo>
                  <a:lnTo>
                    <a:pt x="308" y="684"/>
                  </a:lnTo>
                  <a:lnTo>
                    <a:pt x="309" y="682"/>
                  </a:lnTo>
                  <a:lnTo>
                    <a:pt x="309" y="681"/>
                  </a:lnTo>
                  <a:lnTo>
                    <a:pt x="309" y="680"/>
                  </a:lnTo>
                  <a:lnTo>
                    <a:pt x="309" y="678"/>
                  </a:lnTo>
                  <a:lnTo>
                    <a:pt x="309" y="677"/>
                  </a:lnTo>
                  <a:lnTo>
                    <a:pt x="309" y="675"/>
                  </a:lnTo>
                  <a:lnTo>
                    <a:pt x="309" y="674"/>
                  </a:lnTo>
                  <a:lnTo>
                    <a:pt x="310" y="674"/>
                  </a:lnTo>
                  <a:lnTo>
                    <a:pt x="312" y="674"/>
                  </a:lnTo>
                  <a:lnTo>
                    <a:pt x="313" y="673"/>
                  </a:lnTo>
                  <a:lnTo>
                    <a:pt x="314" y="673"/>
                  </a:lnTo>
                  <a:lnTo>
                    <a:pt x="314" y="671"/>
                  </a:lnTo>
                  <a:lnTo>
                    <a:pt x="314" y="670"/>
                  </a:lnTo>
                  <a:lnTo>
                    <a:pt x="316" y="669"/>
                  </a:lnTo>
                  <a:lnTo>
                    <a:pt x="317" y="669"/>
                  </a:lnTo>
                  <a:lnTo>
                    <a:pt x="317" y="667"/>
                  </a:lnTo>
                  <a:lnTo>
                    <a:pt x="317" y="666"/>
                  </a:lnTo>
                  <a:lnTo>
                    <a:pt x="316" y="665"/>
                  </a:lnTo>
                  <a:lnTo>
                    <a:pt x="317" y="665"/>
                  </a:lnTo>
                  <a:lnTo>
                    <a:pt x="316" y="665"/>
                  </a:lnTo>
                  <a:lnTo>
                    <a:pt x="316" y="663"/>
                  </a:lnTo>
                  <a:lnTo>
                    <a:pt x="316" y="662"/>
                  </a:lnTo>
                  <a:lnTo>
                    <a:pt x="314" y="662"/>
                  </a:lnTo>
                  <a:lnTo>
                    <a:pt x="314" y="661"/>
                  </a:lnTo>
                  <a:lnTo>
                    <a:pt x="313" y="661"/>
                  </a:lnTo>
                  <a:lnTo>
                    <a:pt x="312" y="659"/>
                  </a:lnTo>
                  <a:lnTo>
                    <a:pt x="312" y="658"/>
                  </a:lnTo>
                  <a:lnTo>
                    <a:pt x="312" y="656"/>
                  </a:lnTo>
                  <a:lnTo>
                    <a:pt x="310" y="656"/>
                  </a:lnTo>
                  <a:lnTo>
                    <a:pt x="310" y="655"/>
                  </a:lnTo>
                  <a:lnTo>
                    <a:pt x="310" y="654"/>
                  </a:lnTo>
                  <a:lnTo>
                    <a:pt x="309" y="652"/>
                  </a:lnTo>
                  <a:lnTo>
                    <a:pt x="309" y="651"/>
                  </a:lnTo>
                  <a:lnTo>
                    <a:pt x="309" y="650"/>
                  </a:lnTo>
                  <a:lnTo>
                    <a:pt x="309" y="648"/>
                  </a:lnTo>
                  <a:lnTo>
                    <a:pt x="309" y="647"/>
                  </a:lnTo>
                  <a:lnTo>
                    <a:pt x="308" y="647"/>
                  </a:lnTo>
                  <a:lnTo>
                    <a:pt x="308" y="646"/>
                  </a:lnTo>
                  <a:lnTo>
                    <a:pt x="309" y="646"/>
                  </a:lnTo>
                  <a:lnTo>
                    <a:pt x="308" y="646"/>
                  </a:lnTo>
                  <a:lnTo>
                    <a:pt x="308" y="644"/>
                  </a:lnTo>
                  <a:lnTo>
                    <a:pt x="306" y="643"/>
                  </a:lnTo>
                  <a:lnTo>
                    <a:pt x="306" y="642"/>
                  </a:lnTo>
                  <a:lnTo>
                    <a:pt x="305" y="640"/>
                  </a:lnTo>
                  <a:lnTo>
                    <a:pt x="305" y="639"/>
                  </a:lnTo>
                  <a:lnTo>
                    <a:pt x="303" y="639"/>
                  </a:lnTo>
                  <a:lnTo>
                    <a:pt x="303" y="637"/>
                  </a:lnTo>
                  <a:lnTo>
                    <a:pt x="302" y="637"/>
                  </a:lnTo>
                  <a:lnTo>
                    <a:pt x="302" y="636"/>
                  </a:lnTo>
                  <a:lnTo>
                    <a:pt x="301" y="636"/>
                  </a:lnTo>
                  <a:lnTo>
                    <a:pt x="301" y="635"/>
                  </a:lnTo>
                  <a:lnTo>
                    <a:pt x="301" y="633"/>
                  </a:lnTo>
                  <a:lnTo>
                    <a:pt x="299" y="633"/>
                  </a:lnTo>
                  <a:lnTo>
                    <a:pt x="299" y="632"/>
                  </a:lnTo>
                  <a:lnTo>
                    <a:pt x="299" y="631"/>
                  </a:lnTo>
                  <a:lnTo>
                    <a:pt x="298" y="631"/>
                  </a:lnTo>
                  <a:lnTo>
                    <a:pt x="297" y="629"/>
                  </a:lnTo>
                  <a:lnTo>
                    <a:pt x="297" y="628"/>
                  </a:lnTo>
                  <a:lnTo>
                    <a:pt x="295" y="628"/>
                  </a:lnTo>
                  <a:lnTo>
                    <a:pt x="295" y="627"/>
                  </a:lnTo>
                  <a:lnTo>
                    <a:pt x="295" y="625"/>
                  </a:lnTo>
                  <a:lnTo>
                    <a:pt x="294" y="625"/>
                  </a:lnTo>
                  <a:lnTo>
                    <a:pt x="294" y="624"/>
                  </a:lnTo>
                  <a:lnTo>
                    <a:pt x="295" y="623"/>
                  </a:lnTo>
                  <a:lnTo>
                    <a:pt x="294" y="621"/>
                  </a:lnTo>
                  <a:lnTo>
                    <a:pt x="293" y="620"/>
                  </a:lnTo>
                  <a:lnTo>
                    <a:pt x="291" y="618"/>
                  </a:lnTo>
                  <a:lnTo>
                    <a:pt x="291" y="617"/>
                  </a:lnTo>
                  <a:lnTo>
                    <a:pt x="290" y="617"/>
                  </a:lnTo>
                  <a:lnTo>
                    <a:pt x="290" y="618"/>
                  </a:lnTo>
                  <a:lnTo>
                    <a:pt x="289" y="617"/>
                  </a:lnTo>
                  <a:lnTo>
                    <a:pt x="287" y="617"/>
                  </a:lnTo>
                  <a:lnTo>
                    <a:pt x="287" y="616"/>
                  </a:lnTo>
                  <a:lnTo>
                    <a:pt x="286" y="616"/>
                  </a:lnTo>
                  <a:lnTo>
                    <a:pt x="286" y="614"/>
                  </a:lnTo>
                  <a:lnTo>
                    <a:pt x="284" y="614"/>
                  </a:lnTo>
                  <a:lnTo>
                    <a:pt x="284" y="613"/>
                  </a:lnTo>
                  <a:lnTo>
                    <a:pt x="283" y="613"/>
                  </a:lnTo>
                  <a:lnTo>
                    <a:pt x="283" y="612"/>
                  </a:lnTo>
                  <a:lnTo>
                    <a:pt x="282" y="612"/>
                  </a:lnTo>
                  <a:lnTo>
                    <a:pt x="282" y="610"/>
                  </a:lnTo>
                  <a:lnTo>
                    <a:pt x="280" y="609"/>
                  </a:lnTo>
                  <a:lnTo>
                    <a:pt x="279" y="609"/>
                  </a:lnTo>
                  <a:lnTo>
                    <a:pt x="279" y="608"/>
                  </a:lnTo>
                  <a:lnTo>
                    <a:pt x="278" y="606"/>
                  </a:lnTo>
                  <a:lnTo>
                    <a:pt x="279" y="606"/>
                  </a:lnTo>
                  <a:lnTo>
                    <a:pt x="278" y="606"/>
                  </a:lnTo>
                  <a:lnTo>
                    <a:pt x="276" y="605"/>
                  </a:lnTo>
                  <a:lnTo>
                    <a:pt x="275" y="605"/>
                  </a:lnTo>
                  <a:lnTo>
                    <a:pt x="275" y="604"/>
                  </a:lnTo>
                  <a:lnTo>
                    <a:pt x="274" y="604"/>
                  </a:lnTo>
                  <a:lnTo>
                    <a:pt x="274" y="602"/>
                  </a:lnTo>
                  <a:lnTo>
                    <a:pt x="272" y="602"/>
                  </a:lnTo>
                  <a:lnTo>
                    <a:pt x="272" y="601"/>
                  </a:lnTo>
                  <a:lnTo>
                    <a:pt x="271" y="601"/>
                  </a:lnTo>
                  <a:lnTo>
                    <a:pt x="271" y="599"/>
                  </a:lnTo>
                  <a:lnTo>
                    <a:pt x="270" y="599"/>
                  </a:lnTo>
                  <a:lnTo>
                    <a:pt x="270" y="598"/>
                  </a:lnTo>
                  <a:lnTo>
                    <a:pt x="270" y="597"/>
                  </a:lnTo>
                  <a:lnTo>
                    <a:pt x="270" y="595"/>
                  </a:lnTo>
                  <a:lnTo>
                    <a:pt x="270" y="594"/>
                  </a:lnTo>
                  <a:lnTo>
                    <a:pt x="268" y="594"/>
                  </a:lnTo>
                  <a:lnTo>
                    <a:pt x="268" y="593"/>
                  </a:lnTo>
                  <a:lnTo>
                    <a:pt x="267" y="591"/>
                  </a:lnTo>
                  <a:lnTo>
                    <a:pt x="267" y="590"/>
                  </a:lnTo>
                  <a:lnTo>
                    <a:pt x="267" y="589"/>
                  </a:lnTo>
                  <a:lnTo>
                    <a:pt x="265" y="589"/>
                  </a:lnTo>
                  <a:lnTo>
                    <a:pt x="264" y="587"/>
                  </a:lnTo>
                  <a:lnTo>
                    <a:pt x="263" y="586"/>
                  </a:lnTo>
                  <a:lnTo>
                    <a:pt x="264" y="586"/>
                  </a:lnTo>
                  <a:lnTo>
                    <a:pt x="263" y="586"/>
                  </a:lnTo>
                  <a:lnTo>
                    <a:pt x="263" y="585"/>
                  </a:lnTo>
                  <a:lnTo>
                    <a:pt x="263" y="583"/>
                  </a:lnTo>
                  <a:lnTo>
                    <a:pt x="263" y="582"/>
                  </a:lnTo>
                  <a:lnTo>
                    <a:pt x="264" y="582"/>
                  </a:lnTo>
                  <a:lnTo>
                    <a:pt x="265" y="582"/>
                  </a:lnTo>
                  <a:lnTo>
                    <a:pt x="265" y="580"/>
                  </a:lnTo>
                  <a:lnTo>
                    <a:pt x="265" y="579"/>
                  </a:lnTo>
                  <a:lnTo>
                    <a:pt x="267" y="579"/>
                  </a:lnTo>
                  <a:lnTo>
                    <a:pt x="267" y="578"/>
                  </a:lnTo>
                  <a:lnTo>
                    <a:pt x="267" y="576"/>
                  </a:lnTo>
                  <a:lnTo>
                    <a:pt x="267" y="575"/>
                  </a:lnTo>
                  <a:lnTo>
                    <a:pt x="265" y="574"/>
                  </a:lnTo>
                  <a:lnTo>
                    <a:pt x="265" y="572"/>
                  </a:lnTo>
                  <a:lnTo>
                    <a:pt x="264" y="572"/>
                  </a:lnTo>
                  <a:lnTo>
                    <a:pt x="264" y="571"/>
                  </a:lnTo>
                  <a:lnTo>
                    <a:pt x="264" y="570"/>
                  </a:lnTo>
                  <a:lnTo>
                    <a:pt x="263" y="570"/>
                  </a:lnTo>
                  <a:lnTo>
                    <a:pt x="263" y="568"/>
                  </a:lnTo>
                  <a:lnTo>
                    <a:pt x="261" y="567"/>
                  </a:lnTo>
                  <a:lnTo>
                    <a:pt x="260" y="566"/>
                  </a:lnTo>
                  <a:lnTo>
                    <a:pt x="260" y="564"/>
                  </a:lnTo>
                  <a:lnTo>
                    <a:pt x="261" y="564"/>
                  </a:lnTo>
                  <a:lnTo>
                    <a:pt x="261" y="563"/>
                  </a:lnTo>
                  <a:lnTo>
                    <a:pt x="261" y="564"/>
                  </a:lnTo>
                  <a:lnTo>
                    <a:pt x="263" y="564"/>
                  </a:lnTo>
                  <a:lnTo>
                    <a:pt x="263" y="563"/>
                  </a:lnTo>
                  <a:lnTo>
                    <a:pt x="261" y="563"/>
                  </a:lnTo>
                  <a:lnTo>
                    <a:pt x="261" y="561"/>
                  </a:lnTo>
                  <a:lnTo>
                    <a:pt x="263" y="561"/>
                  </a:lnTo>
                  <a:lnTo>
                    <a:pt x="263" y="560"/>
                  </a:lnTo>
                  <a:lnTo>
                    <a:pt x="261" y="560"/>
                  </a:lnTo>
                  <a:lnTo>
                    <a:pt x="261" y="559"/>
                  </a:lnTo>
                  <a:lnTo>
                    <a:pt x="261" y="557"/>
                  </a:lnTo>
                  <a:lnTo>
                    <a:pt x="263" y="557"/>
                  </a:lnTo>
                  <a:lnTo>
                    <a:pt x="263" y="556"/>
                  </a:lnTo>
                  <a:lnTo>
                    <a:pt x="261" y="555"/>
                  </a:lnTo>
                  <a:lnTo>
                    <a:pt x="261" y="553"/>
                  </a:lnTo>
                  <a:lnTo>
                    <a:pt x="260" y="552"/>
                  </a:lnTo>
                  <a:lnTo>
                    <a:pt x="259" y="552"/>
                  </a:lnTo>
                  <a:lnTo>
                    <a:pt x="259" y="551"/>
                  </a:lnTo>
                  <a:lnTo>
                    <a:pt x="259" y="552"/>
                  </a:lnTo>
                  <a:lnTo>
                    <a:pt x="257" y="552"/>
                  </a:lnTo>
                  <a:lnTo>
                    <a:pt x="257" y="551"/>
                  </a:lnTo>
                  <a:lnTo>
                    <a:pt x="256" y="551"/>
                  </a:lnTo>
                  <a:lnTo>
                    <a:pt x="256" y="549"/>
                  </a:lnTo>
                  <a:lnTo>
                    <a:pt x="255" y="549"/>
                  </a:lnTo>
                  <a:lnTo>
                    <a:pt x="256" y="549"/>
                  </a:lnTo>
                  <a:lnTo>
                    <a:pt x="256" y="548"/>
                  </a:lnTo>
                  <a:lnTo>
                    <a:pt x="255" y="548"/>
                  </a:lnTo>
                  <a:lnTo>
                    <a:pt x="256" y="547"/>
                  </a:lnTo>
                  <a:lnTo>
                    <a:pt x="255" y="545"/>
                  </a:lnTo>
                  <a:lnTo>
                    <a:pt x="255" y="544"/>
                  </a:lnTo>
                  <a:lnTo>
                    <a:pt x="255" y="542"/>
                  </a:lnTo>
                  <a:lnTo>
                    <a:pt x="255" y="541"/>
                  </a:lnTo>
                  <a:lnTo>
                    <a:pt x="256" y="541"/>
                  </a:lnTo>
                  <a:lnTo>
                    <a:pt x="257" y="540"/>
                  </a:lnTo>
                  <a:lnTo>
                    <a:pt x="257" y="538"/>
                  </a:lnTo>
                  <a:lnTo>
                    <a:pt x="259" y="538"/>
                  </a:lnTo>
                  <a:lnTo>
                    <a:pt x="259" y="537"/>
                  </a:lnTo>
                  <a:lnTo>
                    <a:pt x="259" y="536"/>
                  </a:lnTo>
                  <a:lnTo>
                    <a:pt x="257" y="536"/>
                  </a:lnTo>
                  <a:lnTo>
                    <a:pt x="257" y="534"/>
                  </a:lnTo>
                  <a:lnTo>
                    <a:pt x="256" y="534"/>
                  </a:lnTo>
                  <a:lnTo>
                    <a:pt x="252" y="534"/>
                  </a:lnTo>
                  <a:lnTo>
                    <a:pt x="249" y="534"/>
                  </a:lnTo>
                  <a:lnTo>
                    <a:pt x="246" y="534"/>
                  </a:lnTo>
                  <a:lnTo>
                    <a:pt x="245" y="534"/>
                  </a:lnTo>
                  <a:lnTo>
                    <a:pt x="242" y="534"/>
                  </a:lnTo>
                  <a:lnTo>
                    <a:pt x="238" y="534"/>
                  </a:lnTo>
                  <a:lnTo>
                    <a:pt x="237" y="534"/>
                  </a:lnTo>
                  <a:lnTo>
                    <a:pt x="237" y="533"/>
                  </a:lnTo>
                  <a:lnTo>
                    <a:pt x="237" y="532"/>
                  </a:lnTo>
                  <a:lnTo>
                    <a:pt x="237" y="530"/>
                  </a:lnTo>
                  <a:lnTo>
                    <a:pt x="236" y="530"/>
                  </a:lnTo>
                  <a:lnTo>
                    <a:pt x="234" y="529"/>
                  </a:lnTo>
                  <a:lnTo>
                    <a:pt x="234" y="528"/>
                  </a:lnTo>
                  <a:lnTo>
                    <a:pt x="233" y="528"/>
                  </a:lnTo>
                  <a:lnTo>
                    <a:pt x="233" y="526"/>
                  </a:lnTo>
                  <a:lnTo>
                    <a:pt x="232" y="526"/>
                  </a:lnTo>
                  <a:lnTo>
                    <a:pt x="230" y="525"/>
                  </a:lnTo>
                  <a:lnTo>
                    <a:pt x="230" y="526"/>
                  </a:lnTo>
                  <a:lnTo>
                    <a:pt x="229" y="526"/>
                  </a:lnTo>
                  <a:lnTo>
                    <a:pt x="229" y="525"/>
                  </a:lnTo>
                  <a:lnTo>
                    <a:pt x="227" y="525"/>
                  </a:lnTo>
                  <a:lnTo>
                    <a:pt x="227" y="524"/>
                  </a:lnTo>
                  <a:lnTo>
                    <a:pt x="226" y="522"/>
                  </a:lnTo>
                  <a:lnTo>
                    <a:pt x="226" y="521"/>
                  </a:lnTo>
                  <a:lnTo>
                    <a:pt x="226" y="519"/>
                  </a:lnTo>
                  <a:lnTo>
                    <a:pt x="225" y="518"/>
                  </a:lnTo>
                  <a:lnTo>
                    <a:pt x="223" y="518"/>
                  </a:lnTo>
                  <a:lnTo>
                    <a:pt x="223" y="517"/>
                  </a:lnTo>
                  <a:lnTo>
                    <a:pt x="223" y="515"/>
                  </a:lnTo>
                  <a:lnTo>
                    <a:pt x="222" y="515"/>
                  </a:lnTo>
                  <a:lnTo>
                    <a:pt x="222" y="514"/>
                  </a:lnTo>
                  <a:lnTo>
                    <a:pt x="221" y="513"/>
                  </a:lnTo>
                  <a:lnTo>
                    <a:pt x="219" y="513"/>
                  </a:lnTo>
                  <a:lnTo>
                    <a:pt x="218" y="513"/>
                  </a:lnTo>
                  <a:lnTo>
                    <a:pt x="217" y="513"/>
                  </a:lnTo>
                  <a:lnTo>
                    <a:pt x="217" y="511"/>
                  </a:lnTo>
                  <a:lnTo>
                    <a:pt x="215" y="511"/>
                  </a:lnTo>
                  <a:lnTo>
                    <a:pt x="215" y="510"/>
                  </a:lnTo>
                  <a:lnTo>
                    <a:pt x="214" y="510"/>
                  </a:lnTo>
                  <a:lnTo>
                    <a:pt x="214" y="511"/>
                  </a:lnTo>
                  <a:lnTo>
                    <a:pt x="213" y="511"/>
                  </a:lnTo>
                  <a:lnTo>
                    <a:pt x="213" y="510"/>
                  </a:lnTo>
                  <a:lnTo>
                    <a:pt x="211" y="510"/>
                  </a:lnTo>
                  <a:lnTo>
                    <a:pt x="210" y="510"/>
                  </a:lnTo>
                  <a:lnTo>
                    <a:pt x="210" y="509"/>
                  </a:lnTo>
                  <a:lnTo>
                    <a:pt x="208" y="509"/>
                  </a:lnTo>
                  <a:lnTo>
                    <a:pt x="208" y="507"/>
                  </a:lnTo>
                  <a:lnTo>
                    <a:pt x="207" y="507"/>
                  </a:lnTo>
                  <a:lnTo>
                    <a:pt x="207" y="506"/>
                  </a:lnTo>
                  <a:lnTo>
                    <a:pt x="206" y="506"/>
                  </a:lnTo>
                  <a:lnTo>
                    <a:pt x="204" y="505"/>
                  </a:lnTo>
                  <a:lnTo>
                    <a:pt x="204" y="503"/>
                  </a:lnTo>
                  <a:lnTo>
                    <a:pt x="203" y="503"/>
                  </a:lnTo>
                  <a:lnTo>
                    <a:pt x="203" y="502"/>
                  </a:lnTo>
                  <a:lnTo>
                    <a:pt x="202" y="502"/>
                  </a:lnTo>
                  <a:lnTo>
                    <a:pt x="202" y="500"/>
                  </a:lnTo>
                  <a:lnTo>
                    <a:pt x="200" y="500"/>
                  </a:lnTo>
                  <a:lnTo>
                    <a:pt x="200" y="499"/>
                  </a:lnTo>
                  <a:lnTo>
                    <a:pt x="200" y="498"/>
                  </a:lnTo>
                  <a:lnTo>
                    <a:pt x="200" y="496"/>
                  </a:lnTo>
                  <a:lnTo>
                    <a:pt x="199" y="496"/>
                  </a:lnTo>
                  <a:lnTo>
                    <a:pt x="199" y="498"/>
                  </a:lnTo>
                  <a:lnTo>
                    <a:pt x="198" y="498"/>
                  </a:lnTo>
                  <a:lnTo>
                    <a:pt x="196" y="498"/>
                  </a:lnTo>
                  <a:lnTo>
                    <a:pt x="196" y="499"/>
                  </a:lnTo>
                  <a:lnTo>
                    <a:pt x="195" y="500"/>
                  </a:lnTo>
                  <a:lnTo>
                    <a:pt x="194" y="500"/>
                  </a:lnTo>
                  <a:lnTo>
                    <a:pt x="192" y="500"/>
                  </a:lnTo>
                  <a:lnTo>
                    <a:pt x="191" y="502"/>
                  </a:lnTo>
                  <a:lnTo>
                    <a:pt x="189" y="502"/>
                  </a:lnTo>
                  <a:lnTo>
                    <a:pt x="188" y="502"/>
                  </a:lnTo>
                  <a:lnTo>
                    <a:pt x="187" y="502"/>
                  </a:lnTo>
                  <a:lnTo>
                    <a:pt x="185" y="502"/>
                  </a:lnTo>
                  <a:lnTo>
                    <a:pt x="184" y="502"/>
                  </a:lnTo>
                  <a:lnTo>
                    <a:pt x="183" y="503"/>
                  </a:lnTo>
                  <a:lnTo>
                    <a:pt x="181" y="503"/>
                  </a:lnTo>
                  <a:lnTo>
                    <a:pt x="181" y="502"/>
                  </a:lnTo>
                  <a:lnTo>
                    <a:pt x="180" y="502"/>
                  </a:lnTo>
                  <a:lnTo>
                    <a:pt x="179" y="502"/>
                  </a:lnTo>
                  <a:lnTo>
                    <a:pt x="177" y="502"/>
                  </a:lnTo>
                  <a:lnTo>
                    <a:pt x="177" y="500"/>
                  </a:lnTo>
                  <a:lnTo>
                    <a:pt x="176" y="500"/>
                  </a:lnTo>
                  <a:lnTo>
                    <a:pt x="175" y="500"/>
                  </a:lnTo>
                  <a:lnTo>
                    <a:pt x="175" y="499"/>
                  </a:lnTo>
                  <a:lnTo>
                    <a:pt x="173" y="499"/>
                  </a:lnTo>
                  <a:lnTo>
                    <a:pt x="175" y="499"/>
                  </a:lnTo>
                  <a:lnTo>
                    <a:pt x="173" y="498"/>
                  </a:lnTo>
                  <a:lnTo>
                    <a:pt x="173" y="496"/>
                  </a:lnTo>
                  <a:lnTo>
                    <a:pt x="172" y="496"/>
                  </a:lnTo>
                  <a:lnTo>
                    <a:pt x="172" y="498"/>
                  </a:lnTo>
                  <a:lnTo>
                    <a:pt x="170" y="498"/>
                  </a:lnTo>
                  <a:lnTo>
                    <a:pt x="170" y="499"/>
                  </a:lnTo>
                  <a:lnTo>
                    <a:pt x="169" y="499"/>
                  </a:lnTo>
                  <a:lnTo>
                    <a:pt x="170" y="500"/>
                  </a:lnTo>
                  <a:lnTo>
                    <a:pt x="169" y="500"/>
                  </a:lnTo>
                  <a:lnTo>
                    <a:pt x="169" y="502"/>
                  </a:lnTo>
                  <a:lnTo>
                    <a:pt x="168" y="503"/>
                  </a:lnTo>
                  <a:lnTo>
                    <a:pt x="168" y="505"/>
                  </a:lnTo>
                  <a:lnTo>
                    <a:pt x="168" y="506"/>
                  </a:lnTo>
                  <a:lnTo>
                    <a:pt x="166" y="506"/>
                  </a:lnTo>
                  <a:lnTo>
                    <a:pt x="166" y="507"/>
                  </a:lnTo>
                  <a:lnTo>
                    <a:pt x="165" y="509"/>
                  </a:lnTo>
                  <a:lnTo>
                    <a:pt x="164" y="509"/>
                  </a:lnTo>
                  <a:lnTo>
                    <a:pt x="162" y="510"/>
                  </a:lnTo>
                  <a:lnTo>
                    <a:pt x="161" y="511"/>
                  </a:lnTo>
                  <a:lnTo>
                    <a:pt x="160" y="513"/>
                  </a:lnTo>
                  <a:lnTo>
                    <a:pt x="160" y="514"/>
                  </a:lnTo>
                  <a:lnTo>
                    <a:pt x="160" y="515"/>
                  </a:lnTo>
                  <a:lnTo>
                    <a:pt x="158" y="515"/>
                  </a:lnTo>
                  <a:lnTo>
                    <a:pt x="158" y="517"/>
                  </a:lnTo>
                  <a:lnTo>
                    <a:pt x="157" y="517"/>
                  </a:lnTo>
                  <a:lnTo>
                    <a:pt x="157" y="518"/>
                  </a:lnTo>
                  <a:lnTo>
                    <a:pt x="157" y="519"/>
                  </a:lnTo>
                  <a:lnTo>
                    <a:pt x="156" y="519"/>
                  </a:lnTo>
                  <a:lnTo>
                    <a:pt x="154" y="519"/>
                  </a:lnTo>
                  <a:lnTo>
                    <a:pt x="153" y="519"/>
                  </a:lnTo>
                  <a:lnTo>
                    <a:pt x="153" y="521"/>
                  </a:lnTo>
                  <a:lnTo>
                    <a:pt x="154" y="522"/>
                  </a:lnTo>
                  <a:lnTo>
                    <a:pt x="153" y="522"/>
                  </a:lnTo>
                  <a:lnTo>
                    <a:pt x="153" y="524"/>
                  </a:lnTo>
                  <a:lnTo>
                    <a:pt x="153" y="522"/>
                  </a:lnTo>
                  <a:lnTo>
                    <a:pt x="152" y="522"/>
                  </a:lnTo>
                  <a:lnTo>
                    <a:pt x="150" y="522"/>
                  </a:lnTo>
                  <a:lnTo>
                    <a:pt x="150" y="521"/>
                  </a:lnTo>
                  <a:lnTo>
                    <a:pt x="150" y="519"/>
                  </a:lnTo>
                  <a:lnTo>
                    <a:pt x="149" y="519"/>
                  </a:lnTo>
                  <a:lnTo>
                    <a:pt x="147" y="519"/>
                  </a:lnTo>
                  <a:lnTo>
                    <a:pt x="146" y="518"/>
                  </a:lnTo>
                  <a:lnTo>
                    <a:pt x="145" y="518"/>
                  </a:lnTo>
                  <a:lnTo>
                    <a:pt x="145" y="517"/>
                  </a:lnTo>
                  <a:lnTo>
                    <a:pt x="145" y="515"/>
                  </a:lnTo>
                  <a:lnTo>
                    <a:pt x="143" y="515"/>
                  </a:lnTo>
                  <a:lnTo>
                    <a:pt x="142" y="515"/>
                  </a:lnTo>
                  <a:lnTo>
                    <a:pt x="141" y="515"/>
                  </a:lnTo>
                  <a:lnTo>
                    <a:pt x="141" y="514"/>
                  </a:lnTo>
                  <a:lnTo>
                    <a:pt x="139" y="514"/>
                  </a:lnTo>
                  <a:lnTo>
                    <a:pt x="138" y="514"/>
                  </a:lnTo>
                  <a:lnTo>
                    <a:pt x="138" y="513"/>
                  </a:lnTo>
                  <a:lnTo>
                    <a:pt x="137" y="513"/>
                  </a:lnTo>
                  <a:lnTo>
                    <a:pt x="137" y="511"/>
                  </a:lnTo>
                  <a:lnTo>
                    <a:pt x="135" y="510"/>
                  </a:lnTo>
                  <a:lnTo>
                    <a:pt x="135" y="509"/>
                  </a:lnTo>
                  <a:lnTo>
                    <a:pt x="135" y="507"/>
                  </a:lnTo>
                  <a:lnTo>
                    <a:pt x="135" y="506"/>
                  </a:lnTo>
                  <a:lnTo>
                    <a:pt x="135" y="505"/>
                  </a:lnTo>
                  <a:lnTo>
                    <a:pt x="135" y="503"/>
                  </a:lnTo>
                  <a:lnTo>
                    <a:pt x="135" y="502"/>
                  </a:lnTo>
                  <a:lnTo>
                    <a:pt x="135" y="500"/>
                  </a:lnTo>
                  <a:lnTo>
                    <a:pt x="135" y="499"/>
                  </a:lnTo>
                  <a:lnTo>
                    <a:pt x="135" y="498"/>
                  </a:lnTo>
                  <a:lnTo>
                    <a:pt x="135" y="496"/>
                  </a:lnTo>
                  <a:lnTo>
                    <a:pt x="134" y="496"/>
                  </a:lnTo>
                  <a:lnTo>
                    <a:pt x="134" y="495"/>
                  </a:lnTo>
                  <a:lnTo>
                    <a:pt x="134" y="494"/>
                  </a:lnTo>
                  <a:lnTo>
                    <a:pt x="134" y="492"/>
                  </a:lnTo>
                  <a:lnTo>
                    <a:pt x="134" y="491"/>
                  </a:lnTo>
                  <a:lnTo>
                    <a:pt x="133" y="491"/>
                  </a:lnTo>
                  <a:lnTo>
                    <a:pt x="133" y="490"/>
                  </a:lnTo>
                  <a:lnTo>
                    <a:pt x="131" y="488"/>
                  </a:lnTo>
                  <a:lnTo>
                    <a:pt x="130" y="488"/>
                  </a:lnTo>
                  <a:lnTo>
                    <a:pt x="128" y="487"/>
                  </a:lnTo>
                  <a:lnTo>
                    <a:pt x="127" y="487"/>
                  </a:lnTo>
                  <a:lnTo>
                    <a:pt x="126" y="487"/>
                  </a:lnTo>
                  <a:lnTo>
                    <a:pt x="126" y="486"/>
                  </a:lnTo>
                  <a:lnTo>
                    <a:pt x="124" y="486"/>
                  </a:lnTo>
                  <a:lnTo>
                    <a:pt x="123" y="486"/>
                  </a:lnTo>
                  <a:lnTo>
                    <a:pt x="122" y="486"/>
                  </a:lnTo>
                  <a:lnTo>
                    <a:pt x="120" y="484"/>
                  </a:lnTo>
                  <a:lnTo>
                    <a:pt x="120" y="483"/>
                  </a:lnTo>
                  <a:lnTo>
                    <a:pt x="119" y="483"/>
                  </a:lnTo>
                  <a:lnTo>
                    <a:pt x="118" y="483"/>
                  </a:lnTo>
                  <a:lnTo>
                    <a:pt x="118" y="481"/>
                  </a:lnTo>
                  <a:lnTo>
                    <a:pt x="116" y="480"/>
                  </a:lnTo>
                  <a:lnTo>
                    <a:pt x="116" y="479"/>
                  </a:lnTo>
                  <a:lnTo>
                    <a:pt x="116" y="477"/>
                  </a:lnTo>
                  <a:lnTo>
                    <a:pt x="116" y="476"/>
                  </a:lnTo>
                  <a:lnTo>
                    <a:pt x="116" y="475"/>
                  </a:lnTo>
                  <a:lnTo>
                    <a:pt x="115" y="475"/>
                  </a:lnTo>
                  <a:lnTo>
                    <a:pt x="115" y="473"/>
                  </a:lnTo>
                  <a:lnTo>
                    <a:pt x="115" y="472"/>
                  </a:lnTo>
                  <a:lnTo>
                    <a:pt x="115" y="471"/>
                  </a:lnTo>
                  <a:lnTo>
                    <a:pt x="115" y="469"/>
                  </a:lnTo>
                  <a:lnTo>
                    <a:pt x="114" y="469"/>
                  </a:lnTo>
                  <a:lnTo>
                    <a:pt x="114" y="468"/>
                  </a:lnTo>
                  <a:lnTo>
                    <a:pt x="114" y="467"/>
                  </a:lnTo>
                  <a:lnTo>
                    <a:pt x="112" y="467"/>
                  </a:lnTo>
                  <a:lnTo>
                    <a:pt x="111" y="465"/>
                  </a:lnTo>
                  <a:lnTo>
                    <a:pt x="109" y="465"/>
                  </a:lnTo>
                  <a:lnTo>
                    <a:pt x="109" y="464"/>
                  </a:lnTo>
                  <a:lnTo>
                    <a:pt x="108" y="462"/>
                  </a:lnTo>
                  <a:lnTo>
                    <a:pt x="108" y="461"/>
                  </a:lnTo>
                  <a:lnTo>
                    <a:pt x="107" y="461"/>
                  </a:lnTo>
                  <a:lnTo>
                    <a:pt x="107" y="460"/>
                  </a:lnTo>
                  <a:lnTo>
                    <a:pt x="105" y="460"/>
                  </a:lnTo>
                  <a:lnTo>
                    <a:pt x="104" y="458"/>
                  </a:lnTo>
                  <a:lnTo>
                    <a:pt x="103" y="458"/>
                  </a:lnTo>
                  <a:lnTo>
                    <a:pt x="103" y="457"/>
                  </a:lnTo>
                  <a:lnTo>
                    <a:pt x="101" y="457"/>
                  </a:lnTo>
                  <a:lnTo>
                    <a:pt x="100" y="456"/>
                  </a:lnTo>
                  <a:lnTo>
                    <a:pt x="99" y="456"/>
                  </a:lnTo>
                  <a:lnTo>
                    <a:pt x="99" y="454"/>
                  </a:lnTo>
                  <a:lnTo>
                    <a:pt x="97" y="454"/>
                  </a:lnTo>
                  <a:lnTo>
                    <a:pt x="96" y="453"/>
                  </a:lnTo>
                  <a:lnTo>
                    <a:pt x="95" y="452"/>
                  </a:lnTo>
                  <a:lnTo>
                    <a:pt x="93" y="449"/>
                  </a:lnTo>
                  <a:lnTo>
                    <a:pt x="93" y="448"/>
                  </a:lnTo>
                  <a:lnTo>
                    <a:pt x="93" y="446"/>
                  </a:lnTo>
                  <a:lnTo>
                    <a:pt x="93" y="445"/>
                  </a:lnTo>
                  <a:lnTo>
                    <a:pt x="92" y="445"/>
                  </a:lnTo>
                  <a:lnTo>
                    <a:pt x="90" y="443"/>
                  </a:lnTo>
                  <a:lnTo>
                    <a:pt x="89" y="442"/>
                  </a:lnTo>
                  <a:lnTo>
                    <a:pt x="88" y="441"/>
                  </a:lnTo>
                  <a:lnTo>
                    <a:pt x="88" y="439"/>
                  </a:lnTo>
                  <a:lnTo>
                    <a:pt x="85" y="437"/>
                  </a:lnTo>
                  <a:lnTo>
                    <a:pt x="84" y="435"/>
                  </a:lnTo>
                  <a:lnTo>
                    <a:pt x="82" y="434"/>
                  </a:lnTo>
                  <a:lnTo>
                    <a:pt x="82" y="433"/>
                  </a:lnTo>
                  <a:lnTo>
                    <a:pt x="81" y="433"/>
                  </a:lnTo>
                  <a:lnTo>
                    <a:pt x="80" y="430"/>
                  </a:lnTo>
                  <a:lnTo>
                    <a:pt x="80" y="429"/>
                  </a:lnTo>
                  <a:lnTo>
                    <a:pt x="78" y="427"/>
                  </a:lnTo>
                  <a:lnTo>
                    <a:pt x="78" y="426"/>
                  </a:lnTo>
                  <a:lnTo>
                    <a:pt x="77" y="424"/>
                  </a:lnTo>
                  <a:lnTo>
                    <a:pt x="77" y="423"/>
                  </a:lnTo>
                  <a:lnTo>
                    <a:pt x="76" y="423"/>
                  </a:lnTo>
                  <a:lnTo>
                    <a:pt x="74" y="423"/>
                  </a:lnTo>
                  <a:lnTo>
                    <a:pt x="73" y="423"/>
                  </a:lnTo>
                  <a:lnTo>
                    <a:pt x="71" y="423"/>
                  </a:lnTo>
                  <a:lnTo>
                    <a:pt x="70" y="423"/>
                  </a:lnTo>
                  <a:lnTo>
                    <a:pt x="70" y="422"/>
                  </a:lnTo>
                  <a:lnTo>
                    <a:pt x="69" y="422"/>
                  </a:lnTo>
                  <a:lnTo>
                    <a:pt x="67" y="422"/>
                  </a:lnTo>
                  <a:lnTo>
                    <a:pt x="67" y="423"/>
                  </a:lnTo>
                  <a:lnTo>
                    <a:pt x="66" y="423"/>
                  </a:lnTo>
                  <a:lnTo>
                    <a:pt x="65" y="423"/>
                  </a:lnTo>
                  <a:lnTo>
                    <a:pt x="65" y="422"/>
                  </a:lnTo>
                  <a:lnTo>
                    <a:pt x="63" y="422"/>
                  </a:lnTo>
                  <a:lnTo>
                    <a:pt x="62" y="422"/>
                  </a:lnTo>
                  <a:lnTo>
                    <a:pt x="62" y="423"/>
                  </a:lnTo>
                  <a:lnTo>
                    <a:pt x="61" y="423"/>
                  </a:lnTo>
                  <a:lnTo>
                    <a:pt x="59" y="423"/>
                  </a:lnTo>
                  <a:lnTo>
                    <a:pt x="58" y="423"/>
                  </a:lnTo>
                  <a:lnTo>
                    <a:pt x="57" y="423"/>
                  </a:lnTo>
                  <a:lnTo>
                    <a:pt x="55" y="424"/>
                  </a:lnTo>
                  <a:lnTo>
                    <a:pt x="54" y="424"/>
                  </a:lnTo>
                  <a:lnTo>
                    <a:pt x="52" y="424"/>
                  </a:lnTo>
                  <a:lnTo>
                    <a:pt x="51" y="424"/>
                  </a:lnTo>
                  <a:lnTo>
                    <a:pt x="51" y="426"/>
                  </a:lnTo>
                  <a:lnTo>
                    <a:pt x="50" y="426"/>
                  </a:lnTo>
                  <a:lnTo>
                    <a:pt x="48" y="426"/>
                  </a:lnTo>
                  <a:lnTo>
                    <a:pt x="47" y="426"/>
                  </a:lnTo>
                  <a:lnTo>
                    <a:pt x="46" y="427"/>
                  </a:lnTo>
                  <a:lnTo>
                    <a:pt x="44" y="427"/>
                  </a:lnTo>
                  <a:lnTo>
                    <a:pt x="44" y="429"/>
                  </a:lnTo>
                  <a:lnTo>
                    <a:pt x="43" y="429"/>
                  </a:lnTo>
                  <a:lnTo>
                    <a:pt x="42" y="429"/>
                  </a:lnTo>
                  <a:lnTo>
                    <a:pt x="42" y="430"/>
                  </a:lnTo>
                  <a:lnTo>
                    <a:pt x="40" y="430"/>
                  </a:lnTo>
                  <a:lnTo>
                    <a:pt x="39" y="430"/>
                  </a:lnTo>
                  <a:lnTo>
                    <a:pt x="38" y="431"/>
                  </a:lnTo>
                  <a:lnTo>
                    <a:pt x="36" y="431"/>
                  </a:lnTo>
                  <a:lnTo>
                    <a:pt x="35" y="431"/>
                  </a:lnTo>
                  <a:lnTo>
                    <a:pt x="33" y="431"/>
                  </a:lnTo>
                  <a:lnTo>
                    <a:pt x="32" y="430"/>
                  </a:lnTo>
                  <a:lnTo>
                    <a:pt x="31" y="430"/>
                  </a:lnTo>
                  <a:lnTo>
                    <a:pt x="28" y="429"/>
                  </a:lnTo>
                  <a:lnTo>
                    <a:pt x="29" y="427"/>
                  </a:lnTo>
                  <a:lnTo>
                    <a:pt x="31" y="426"/>
                  </a:lnTo>
                  <a:lnTo>
                    <a:pt x="32" y="423"/>
                  </a:lnTo>
                  <a:lnTo>
                    <a:pt x="33" y="422"/>
                  </a:lnTo>
                  <a:lnTo>
                    <a:pt x="33" y="420"/>
                  </a:lnTo>
                  <a:lnTo>
                    <a:pt x="35" y="419"/>
                  </a:lnTo>
                  <a:lnTo>
                    <a:pt x="36" y="419"/>
                  </a:lnTo>
                  <a:lnTo>
                    <a:pt x="35" y="418"/>
                  </a:lnTo>
                  <a:lnTo>
                    <a:pt x="35" y="416"/>
                  </a:lnTo>
                  <a:lnTo>
                    <a:pt x="35" y="415"/>
                  </a:lnTo>
                  <a:lnTo>
                    <a:pt x="35" y="414"/>
                  </a:lnTo>
                  <a:lnTo>
                    <a:pt x="33" y="414"/>
                  </a:lnTo>
                  <a:lnTo>
                    <a:pt x="33" y="412"/>
                  </a:lnTo>
                  <a:lnTo>
                    <a:pt x="33" y="411"/>
                  </a:lnTo>
                  <a:lnTo>
                    <a:pt x="33" y="410"/>
                  </a:lnTo>
                  <a:lnTo>
                    <a:pt x="33" y="408"/>
                  </a:lnTo>
                  <a:lnTo>
                    <a:pt x="33" y="407"/>
                  </a:lnTo>
                  <a:lnTo>
                    <a:pt x="33" y="404"/>
                  </a:lnTo>
                  <a:lnTo>
                    <a:pt x="33" y="403"/>
                  </a:lnTo>
                  <a:lnTo>
                    <a:pt x="33" y="401"/>
                  </a:lnTo>
                  <a:lnTo>
                    <a:pt x="33" y="400"/>
                  </a:lnTo>
                  <a:lnTo>
                    <a:pt x="33" y="399"/>
                  </a:lnTo>
                  <a:lnTo>
                    <a:pt x="33" y="397"/>
                  </a:lnTo>
                  <a:lnTo>
                    <a:pt x="33" y="396"/>
                  </a:lnTo>
                  <a:lnTo>
                    <a:pt x="33" y="395"/>
                  </a:lnTo>
                  <a:lnTo>
                    <a:pt x="35" y="393"/>
                  </a:lnTo>
                  <a:lnTo>
                    <a:pt x="35" y="392"/>
                  </a:lnTo>
                  <a:lnTo>
                    <a:pt x="36" y="392"/>
                  </a:lnTo>
                  <a:lnTo>
                    <a:pt x="36" y="391"/>
                  </a:lnTo>
                  <a:lnTo>
                    <a:pt x="38" y="391"/>
                  </a:lnTo>
                  <a:lnTo>
                    <a:pt x="39" y="391"/>
                  </a:lnTo>
                  <a:lnTo>
                    <a:pt x="39" y="389"/>
                  </a:lnTo>
                  <a:lnTo>
                    <a:pt x="40" y="389"/>
                  </a:lnTo>
                  <a:lnTo>
                    <a:pt x="42" y="389"/>
                  </a:lnTo>
                  <a:lnTo>
                    <a:pt x="43" y="389"/>
                  </a:lnTo>
                  <a:lnTo>
                    <a:pt x="44" y="389"/>
                  </a:lnTo>
                  <a:lnTo>
                    <a:pt x="44" y="388"/>
                  </a:lnTo>
                  <a:lnTo>
                    <a:pt x="46" y="388"/>
                  </a:lnTo>
                  <a:lnTo>
                    <a:pt x="46" y="386"/>
                  </a:lnTo>
                  <a:lnTo>
                    <a:pt x="47" y="385"/>
                  </a:lnTo>
                  <a:lnTo>
                    <a:pt x="48" y="385"/>
                  </a:lnTo>
                  <a:lnTo>
                    <a:pt x="48" y="384"/>
                  </a:lnTo>
                  <a:lnTo>
                    <a:pt x="48" y="382"/>
                  </a:lnTo>
                  <a:lnTo>
                    <a:pt x="48" y="381"/>
                  </a:lnTo>
                  <a:lnTo>
                    <a:pt x="50" y="381"/>
                  </a:lnTo>
                  <a:lnTo>
                    <a:pt x="48" y="381"/>
                  </a:lnTo>
                  <a:lnTo>
                    <a:pt x="48" y="380"/>
                  </a:lnTo>
                  <a:lnTo>
                    <a:pt x="50" y="380"/>
                  </a:lnTo>
                  <a:lnTo>
                    <a:pt x="50" y="378"/>
                  </a:lnTo>
                  <a:lnTo>
                    <a:pt x="48" y="378"/>
                  </a:lnTo>
                  <a:lnTo>
                    <a:pt x="48" y="377"/>
                  </a:lnTo>
                  <a:lnTo>
                    <a:pt x="50" y="377"/>
                  </a:lnTo>
                  <a:lnTo>
                    <a:pt x="50" y="376"/>
                  </a:lnTo>
                  <a:lnTo>
                    <a:pt x="50" y="374"/>
                  </a:lnTo>
                  <a:lnTo>
                    <a:pt x="50" y="373"/>
                  </a:lnTo>
                  <a:lnTo>
                    <a:pt x="50" y="372"/>
                  </a:lnTo>
                  <a:lnTo>
                    <a:pt x="50" y="370"/>
                  </a:lnTo>
                  <a:lnTo>
                    <a:pt x="50" y="369"/>
                  </a:lnTo>
                  <a:lnTo>
                    <a:pt x="50" y="367"/>
                  </a:lnTo>
                  <a:lnTo>
                    <a:pt x="50" y="366"/>
                  </a:lnTo>
                  <a:lnTo>
                    <a:pt x="50" y="365"/>
                  </a:lnTo>
                  <a:lnTo>
                    <a:pt x="50" y="363"/>
                  </a:lnTo>
                  <a:lnTo>
                    <a:pt x="50" y="362"/>
                  </a:lnTo>
                  <a:lnTo>
                    <a:pt x="51" y="361"/>
                  </a:lnTo>
                  <a:lnTo>
                    <a:pt x="51" y="359"/>
                  </a:lnTo>
                  <a:lnTo>
                    <a:pt x="51" y="358"/>
                  </a:lnTo>
                  <a:lnTo>
                    <a:pt x="51" y="357"/>
                  </a:lnTo>
                  <a:lnTo>
                    <a:pt x="51" y="355"/>
                  </a:lnTo>
                  <a:lnTo>
                    <a:pt x="52" y="354"/>
                  </a:lnTo>
                  <a:lnTo>
                    <a:pt x="52" y="353"/>
                  </a:lnTo>
                  <a:lnTo>
                    <a:pt x="51" y="353"/>
                  </a:lnTo>
                  <a:lnTo>
                    <a:pt x="51" y="351"/>
                  </a:lnTo>
                  <a:lnTo>
                    <a:pt x="50" y="350"/>
                  </a:lnTo>
                  <a:lnTo>
                    <a:pt x="50" y="348"/>
                  </a:lnTo>
                  <a:lnTo>
                    <a:pt x="50" y="347"/>
                  </a:lnTo>
                  <a:lnTo>
                    <a:pt x="50" y="346"/>
                  </a:lnTo>
                  <a:lnTo>
                    <a:pt x="50" y="344"/>
                  </a:lnTo>
                  <a:lnTo>
                    <a:pt x="50" y="343"/>
                  </a:lnTo>
                  <a:lnTo>
                    <a:pt x="50" y="342"/>
                  </a:lnTo>
                  <a:lnTo>
                    <a:pt x="51" y="340"/>
                  </a:lnTo>
                  <a:lnTo>
                    <a:pt x="51" y="339"/>
                  </a:lnTo>
                  <a:lnTo>
                    <a:pt x="51" y="338"/>
                  </a:lnTo>
                  <a:lnTo>
                    <a:pt x="50" y="338"/>
                  </a:lnTo>
                  <a:lnTo>
                    <a:pt x="50" y="336"/>
                  </a:lnTo>
                  <a:lnTo>
                    <a:pt x="51" y="336"/>
                  </a:lnTo>
                  <a:lnTo>
                    <a:pt x="52" y="336"/>
                  </a:lnTo>
                  <a:lnTo>
                    <a:pt x="54" y="338"/>
                  </a:lnTo>
                  <a:lnTo>
                    <a:pt x="54" y="336"/>
                  </a:lnTo>
                  <a:lnTo>
                    <a:pt x="54" y="335"/>
                  </a:lnTo>
                  <a:lnTo>
                    <a:pt x="54" y="334"/>
                  </a:lnTo>
                  <a:lnTo>
                    <a:pt x="54" y="332"/>
                  </a:lnTo>
                  <a:lnTo>
                    <a:pt x="54" y="331"/>
                  </a:lnTo>
                  <a:lnTo>
                    <a:pt x="54" y="329"/>
                  </a:lnTo>
                  <a:lnTo>
                    <a:pt x="54" y="328"/>
                  </a:lnTo>
                  <a:lnTo>
                    <a:pt x="55" y="328"/>
                  </a:lnTo>
                  <a:lnTo>
                    <a:pt x="55" y="327"/>
                  </a:lnTo>
                  <a:lnTo>
                    <a:pt x="57" y="325"/>
                  </a:lnTo>
                  <a:lnTo>
                    <a:pt x="58" y="324"/>
                  </a:lnTo>
                  <a:lnTo>
                    <a:pt x="59" y="324"/>
                  </a:lnTo>
                  <a:lnTo>
                    <a:pt x="61" y="323"/>
                  </a:lnTo>
                  <a:lnTo>
                    <a:pt x="62" y="321"/>
                  </a:lnTo>
                  <a:lnTo>
                    <a:pt x="63" y="321"/>
                  </a:lnTo>
                  <a:lnTo>
                    <a:pt x="63" y="320"/>
                  </a:lnTo>
                  <a:lnTo>
                    <a:pt x="65" y="319"/>
                  </a:lnTo>
                  <a:lnTo>
                    <a:pt x="65" y="317"/>
                  </a:lnTo>
                  <a:lnTo>
                    <a:pt x="65" y="316"/>
                  </a:lnTo>
                  <a:lnTo>
                    <a:pt x="65" y="315"/>
                  </a:lnTo>
                  <a:lnTo>
                    <a:pt x="65" y="313"/>
                  </a:lnTo>
                  <a:lnTo>
                    <a:pt x="65" y="312"/>
                  </a:lnTo>
                  <a:lnTo>
                    <a:pt x="65" y="310"/>
                  </a:lnTo>
                  <a:lnTo>
                    <a:pt x="63" y="309"/>
                  </a:lnTo>
                  <a:lnTo>
                    <a:pt x="63" y="308"/>
                  </a:lnTo>
                  <a:lnTo>
                    <a:pt x="63" y="306"/>
                  </a:lnTo>
                  <a:lnTo>
                    <a:pt x="63" y="304"/>
                  </a:lnTo>
                  <a:lnTo>
                    <a:pt x="62" y="302"/>
                  </a:lnTo>
                  <a:lnTo>
                    <a:pt x="62" y="301"/>
                  </a:lnTo>
                  <a:lnTo>
                    <a:pt x="62" y="297"/>
                  </a:lnTo>
                  <a:lnTo>
                    <a:pt x="62" y="296"/>
                  </a:lnTo>
                  <a:lnTo>
                    <a:pt x="61" y="294"/>
                  </a:lnTo>
                  <a:lnTo>
                    <a:pt x="59" y="294"/>
                  </a:lnTo>
                  <a:lnTo>
                    <a:pt x="58" y="293"/>
                  </a:lnTo>
                  <a:lnTo>
                    <a:pt x="57" y="293"/>
                  </a:lnTo>
                  <a:lnTo>
                    <a:pt x="57" y="292"/>
                  </a:lnTo>
                  <a:lnTo>
                    <a:pt x="57" y="290"/>
                  </a:lnTo>
                  <a:lnTo>
                    <a:pt x="57" y="289"/>
                  </a:lnTo>
                  <a:lnTo>
                    <a:pt x="57" y="287"/>
                  </a:lnTo>
                  <a:lnTo>
                    <a:pt x="57" y="286"/>
                  </a:lnTo>
                  <a:lnTo>
                    <a:pt x="57" y="285"/>
                  </a:lnTo>
                  <a:lnTo>
                    <a:pt x="57" y="283"/>
                  </a:lnTo>
                  <a:lnTo>
                    <a:pt x="57" y="282"/>
                  </a:lnTo>
                  <a:lnTo>
                    <a:pt x="57" y="281"/>
                  </a:lnTo>
                  <a:lnTo>
                    <a:pt x="58" y="281"/>
                  </a:lnTo>
                  <a:lnTo>
                    <a:pt x="58" y="279"/>
                  </a:lnTo>
                  <a:lnTo>
                    <a:pt x="59" y="279"/>
                  </a:lnTo>
                  <a:lnTo>
                    <a:pt x="59" y="278"/>
                  </a:lnTo>
                  <a:lnTo>
                    <a:pt x="61" y="278"/>
                  </a:lnTo>
                  <a:lnTo>
                    <a:pt x="61" y="277"/>
                  </a:lnTo>
                  <a:lnTo>
                    <a:pt x="62" y="277"/>
                  </a:lnTo>
                  <a:lnTo>
                    <a:pt x="63" y="277"/>
                  </a:lnTo>
                  <a:lnTo>
                    <a:pt x="65" y="277"/>
                  </a:lnTo>
                  <a:lnTo>
                    <a:pt x="65" y="275"/>
                  </a:lnTo>
                  <a:lnTo>
                    <a:pt x="66" y="275"/>
                  </a:lnTo>
                  <a:lnTo>
                    <a:pt x="66" y="274"/>
                  </a:lnTo>
                  <a:lnTo>
                    <a:pt x="67" y="274"/>
                  </a:lnTo>
                  <a:lnTo>
                    <a:pt x="67" y="273"/>
                  </a:lnTo>
                  <a:lnTo>
                    <a:pt x="69" y="273"/>
                  </a:lnTo>
                  <a:lnTo>
                    <a:pt x="69" y="271"/>
                  </a:lnTo>
                  <a:lnTo>
                    <a:pt x="70" y="271"/>
                  </a:lnTo>
                  <a:lnTo>
                    <a:pt x="71" y="271"/>
                  </a:lnTo>
                  <a:lnTo>
                    <a:pt x="71" y="270"/>
                  </a:lnTo>
                  <a:lnTo>
                    <a:pt x="73" y="270"/>
                  </a:lnTo>
                  <a:lnTo>
                    <a:pt x="73" y="268"/>
                  </a:lnTo>
                  <a:lnTo>
                    <a:pt x="73" y="267"/>
                  </a:lnTo>
                  <a:lnTo>
                    <a:pt x="73" y="266"/>
                  </a:lnTo>
                  <a:lnTo>
                    <a:pt x="73" y="264"/>
                  </a:lnTo>
                  <a:lnTo>
                    <a:pt x="73" y="263"/>
                  </a:lnTo>
                  <a:lnTo>
                    <a:pt x="73" y="262"/>
                  </a:lnTo>
                  <a:lnTo>
                    <a:pt x="74" y="262"/>
                  </a:lnTo>
                  <a:lnTo>
                    <a:pt x="76" y="263"/>
                  </a:lnTo>
                  <a:lnTo>
                    <a:pt x="77" y="263"/>
                  </a:lnTo>
                  <a:lnTo>
                    <a:pt x="78" y="263"/>
                  </a:lnTo>
                  <a:lnTo>
                    <a:pt x="80" y="263"/>
                  </a:lnTo>
                  <a:lnTo>
                    <a:pt x="81" y="264"/>
                  </a:lnTo>
                  <a:lnTo>
                    <a:pt x="82" y="264"/>
                  </a:lnTo>
                  <a:lnTo>
                    <a:pt x="84" y="264"/>
                  </a:lnTo>
                  <a:lnTo>
                    <a:pt x="82" y="263"/>
                  </a:lnTo>
                  <a:lnTo>
                    <a:pt x="84" y="262"/>
                  </a:lnTo>
                  <a:lnTo>
                    <a:pt x="82" y="260"/>
                  </a:lnTo>
                  <a:lnTo>
                    <a:pt x="82" y="259"/>
                  </a:lnTo>
                  <a:lnTo>
                    <a:pt x="84" y="259"/>
                  </a:lnTo>
                  <a:lnTo>
                    <a:pt x="84" y="258"/>
                  </a:lnTo>
                  <a:lnTo>
                    <a:pt x="85" y="258"/>
                  </a:lnTo>
                  <a:lnTo>
                    <a:pt x="86" y="258"/>
                  </a:lnTo>
                  <a:lnTo>
                    <a:pt x="88" y="258"/>
                  </a:lnTo>
                  <a:lnTo>
                    <a:pt x="88" y="256"/>
                  </a:lnTo>
                  <a:lnTo>
                    <a:pt x="89" y="256"/>
                  </a:lnTo>
                  <a:lnTo>
                    <a:pt x="90" y="256"/>
                  </a:lnTo>
                  <a:lnTo>
                    <a:pt x="93" y="256"/>
                  </a:lnTo>
                  <a:lnTo>
                    <a:pt x="95" y="255"/>
                  </a:lnTo>
                  <a:lnTo>
                    <a:pt x="96" y="255"/>
                  </a:lnTo>
                  <a:lnTo>
                    <a:pt x="97" y="255"/>
                  </a:lnTo>
                  <a:lnTo>
                    <a:pt x="97" y="254"/>
                  </a:lnTo>
                  <a:lnTo>
                    <a:pt x="97" y="252"/>
                  </a:lnTo>
                  <a:lnTo>
                    <a:pt x="97" y="251"/>
                  </a:lnTo>
                  <a:lnTo>
                    <a:pt x="97" y="249"/>
                  </a:lnTo>
                  <a:lnTo>
                    <a:pt x="97" y="251"/>
                  </a:lnTo>
                  <a:lnTo>
                    <a:pt x="99" y="251"/>
                  </a:lnTo>
                  <a:lnTo>
                    <a:pt x="99" y="252"/>
                  </a:lnTo>
                  <a:lnTo>
                    <a:pt x="100" y="252"/>
                  </a:lnTo>
                  <a:lnTo>
                    <a:pt x="101" y="252"/>
                  </a:lnTo>
                  <a:lnTo>
                    <a:pt x="103" y="254"/>
                  </a:lnTo>
                  <a:lnTo>
                    <a:pt x="104" y="254"/>
                  </a:lnTo>
                  <a:lnTo>
                    <a:pt x="105" y="254"/>
                  </a:lnTo>
                  <a:lnTo>
                    <a:pt x="104" y="254"/>
                  </a:lnTo>
                  <a:lnTo>
                    <a:pt x="104" y="255"/>
                  </a:lnTo>
                  <a:lnTo>
                    <a:pt x="105" y="255"/>
                  </a:lnTo>
                  <a:lnTo>
                    <a:pt x="105" y="256"/>
                  </a:lnTo>
                  <a:lnTo>
                    <a:pt x="107" y="256"/>
                  </a:lnTo>
                  <a:lnTo>
                    <a:pt x="107" y="258"/>
                  </a:lnTo>
                  <a:lnTo>
                    <a:pt x="108" y="258"/>
                  </a:lnTo>
                  <a:lnTo>
                    <a:pt x="109" y="258"/>
                  </a:lnTo>
                  <a:lnTo>
                    <a:pt x="111" y="258"/>
                  </a:lnTo>
                  <a:lnTo>
                    <a:pt x="112" y="258"/>
                  </a:lnTo>
                  <a:lnTo>
                    <a:pt x="112" y="259"/>
                  </a:lnTo>
                  <a:lnTo>
                    <a:pt x="112" y="260"/>
                  </a:lnTo>
                  <a:lnTo>
                    <a:pt x="112" y="262"/>
                  </a:lnTo>
                  <a:lnTo>
                    <a:pt x="114" y="263"/>
                  </a:lnTo>
                  <a:lnTo>
                    <a:pt x="114" y="262"/>
                  </a:lnTo>
                  <a:lnTo>
                    <a:pt x="115" y="262"/>
                  </a:lnTo>
                  <a:lnTo>
                    <a:pt x="116" y="262"/>
                  </a:lnTo>
                  <a:lnTo>
                    <a:pt x="118" y="262"/>
                  </a:lnTo>
                  <a:lnTo>
                    <a:pt x="119" y="262"/>
                  </a:lnTo>
                  <a:lnTo>
                    <a:pt x="120" y="262"/>
                  </a:lnTo>
                  <a:lnTo>
                    <a:pt x="122" y="262"/>
                  </a:lnTo>
                  <a:lnTo>
                    <a:pt x="123" y="260"/>
                  </a:lnTo>
                  <a:lnTo>
                    <a:pt x="124" y="259"/>
                  </a:lnTo>
                  <a:lnTo>
                    <a:pt x="126" y="259"/>
                  </a:lnTo>
                  <a:lnTo>
                    <a:pt x="127" y="258"/>
                  </a:lnTo>
                  <a:lnTo>
                    <a:pt x="130" y="258"/>
                  </a:lnTo>
                  <a:lnTo>
                    <a:pt x="130" y="256"/>
                  </a:lnTo>
                  <a:lnTo>
                    <a:pt x="131" y="256"/>
                  </a:lnTo>
                  <a:lnTo>
                    <a:pt x="133" y="256"/>
                  </a:lnTo>
                  <a:lnTo>
                    <a:pt x="134" y="255"/>
                  </a:lnTo>
                  <a:lnTo>
                    <a:pt x="135" y="255"/>
                  </a:lnTo>
                  <a:lnTo>
                    <a:pt x="137" y="255"/>
                  </a:lnTo>
                  <a:lnTo>
                    <a:pt x="137" y="254"/>
                  </a:lnTo>
                  <a:lnTo>
                    <a:pt x="138" y="254"/>
                  </a:lnTo>
                  <a:lnTo>
                    <a:pt x="138" y="255"/>
                  </a:lnTo>
                  <a:lnTo>
                    <a:pt x="139" y="255"/>
                  </a:lnTo>
                  <a:lnTo>
                    <a:pt x="139" y="256"/>
                  </a:lnTo>
                  <a:lnTo>
                    <a:pt x="139" y="258"/>
                  </a:lnTo>
                  <a:lnTo>
                    <a:pt x="141" y="258"/>
                  </a:lnTo>
                  <a:lnTo>
                    <a:pt x="141" y="259"/>
                  </a:lnTo>
                  <a:lnTo>
                    <a:pt x="142" y="259"/>
                  </a:lnTo>
                  <a:lnTo>
                    <a:pt x="142" y="260"/>
                  </a:lnTo>
                  <a:lnTo>
                    <a:pt x="143" y="260"/>
                  </a:lnTo>
                  <a:lnTo>
                    <a:pt x="143" y="262"/>
                  </a:lnTo>
                  <a:lnTo>
                    <a:pt x="145" y="262"/>
                  </a:lnTo>
                  <a:lnTo>
                    <a:pt x="146" y="262"/>
                  </a:lnTo>
                  <a:lnTo>
                    <a:pt x="147" y="260"/>
                  </a:lnTo>
                  <a:lnTo>
                    <a:pt x="149" y="260"/>
                  </a:lnTo>
                  <a:lnTo>
                    <a:pt x="150" y="260"/>
                  </a:lnTo>
                  <a:lnTo>
                    <a:pt x="150" y="259"/>
                  </a:lnTo>
                  <a:lnTo>
                    <a:pt x="152" y="259"/>
                  </a:lnTo>
                  <a:lnTo>
                    <a:pt x="153" y="259"/>
                  </a:lnTo>
                  <a:lnTo>
                    <a:pt x="154" y="258"/>
                  </a:lnTo>
                  <a:lnTo>
                    <a:pt x="154" y="256"/>
                  </a:lnTo>
                  <a:lnTo>
                    <a:pt x="156" y="256"/>
                  </a:lnTo>
                  <a:lnTo>
                    <a:pt x="157" y="256"/>
                  </a:lnTo>
                  <a:lnTo>
                    <a:pt x="157" y="255"/>
                  </a:lnTo>
                  <a:lnTo>
                    <a:pt x="158" y="255"/>
                  </a:lnTo>
                  <a:lnTo>
                    <a:pt x="158" y="254"/>
                  </a:lnTo>
                  <a:lnTo>
                    <a:pt x="158" y="252"/>
                  </a:lnTo>
                  <a:lnTo>
                    <a:pt x="158" y="251"/>
                  </a:lnTo>
                  <a:lnTo>
                    <a:pt x="160" y="251"/>
                  </a:lnTo>
                  <a:lnTo>
                    <a:pt x="160" y="249"/>
                  </a:lnTo>
                  <a:lnTo>
                    <a:pt x="158" y="248"/>
                  </a:lnTo>
                  <a:lnTo>
                    <a:pt x="157" y="248"/>
                  </a:lnTo>
                  <a:lnTo>
                    <a:pt x="157" y="247"/>
                  </a:lnTo>
                  <a:lnTo>
                    <a:pt x="157" y="245"/>
                  </a:lnTo>
                  <a:lnTo>
                    <a:pt x="156" y="245"/>
                  </a:lnTo>
                  <a:lnTo>
                    <a:pt x="156" y="244"/>
                  </a:lnTo>
                  <a:lnTo>
                    <a:pt x="157" y="244"/>
                  </a:lnTo>
                  <a:lnTo>
                    <a:pt x="157" y="243"/>
                  </a:lnTo>
                  <a:lnTo>
                    <a:pt x="157" y="241"/>
                  </a:lnTo>
                  <a:lnTo>
                    <a:pt x="157" y="240"/>
                  </a:lnTo>
                  <a:lnTo>
                    <a:pt x="157" y="239"/>
                  </a:lnTo>
                  <a:lnTo>
                    <a:pt x="157" y="237"/>
                  </a:lnTo>
                  <a:lnTo>
                    <a:pt x="157" y="236"/>
                  </a:lnTo>
                  <a:lnTo>
                    <a:pt x="156" y="236"/>
                  </a:lnTo>
                  <a:lnTo>
                    <a:pt x="156" y="235"/>
                  </a:lnTo>
                  <a:lnTo>
                    <a:pt x="157" y="235"/>
                  </a:lnTo>
                  <a:lnTo>
                    <a:pt x="157" y="233"/>
                  </a:lnTo>
                  <a:lnTo>
                    <a:pt x="158" y="233"/>
                  </a:lnTo>
                  <a:lnTo>
                    <a:pt x="158" y="232"/>
                  </a:lnTo>
                  <a:lnTo>
                    <a:pt x="157" y="232"/>
                  </a:lnTo>
                  <a:lnTo>
                    <a:pt x="157" y="230"/>
                  </a:lnTo>
                  <a:lnTo>
                    <a:pt x="157" y="229"/>
                  </a:lnTo>
                  <a:lnTo>
                    <a:pt x="157" y="228"/>
                  </a:lnTo>
                  <a:lnTo>
                    <a:pt x="157" y="226"/>
                  </a:lnTo>
                  <a:lnTo>
                    <a:pt x="157" y="225"/>
                  </a:lnTo>
                  <a:lnTo>
                    <a:pt x="156" y="224"/>
                  </a:lnTo>
                  <a:lnTo>
                    <a:pt x="154" y="224"/>
                  </a:lnTo>
                  <a:lnTo>
                    <a:pt x="154" y="222"/>
                  </a:lnTo>
                  <a:lnTo>
                    <a:pt x="154" y="221"/>
                  </a:lnTo>
                  <a:lnTo>
                    <a:pt x="154" y="220"/>
                  </a:lnTo>
                  <a:lnTo>
                    <a:pt x="153" y="220"/>
                  </a:lnTo>
                  <a:lnTo>
                    <a:pt x="153" y="218"/>
                  </a:lnTo>
                  <a:lnTo>
                    <a:pt x="152" y="218"/>
                  </a:lnTo>
                  <a:lnTo>
                    <a:pt x="150" y="218"/>
                  </a:lnTo>
                  <a:lnTo>
                    <a:pt x="150" y="217"/>
                  </a:lnTo>
                  <a:lnTo>
                    <a:pt x="149" y="217"/>
                  </a:lnTo>
                  <a:lnTo>
                    <a:pt x="149" y="218"/>
                  </a:lnTo>
                  <a:lnTo>
                    <a:pt x="147" y="217"/>
                  </a:lnTo>
                  <a:lnTo>
                    <a:pt x="146" y="217"/>
                  </a:lnTo>
                  <a:lnTo>
                    <a:pt x="145" y="216"/>
                  </a:lnTo>
                  <a:lnTo>
                    <a:pt x="143" y="214"/>
                  </a:lnTo>
                  <a:lnTo>
                    <a:pt x="142" y="213"/>
                  </a:lnTo>
                  <a:lnTo>
                    <a:pt x="141" y="213"/>
                  </a:lnTo>
                  <a:lnTo>
                    <a:pt x="141" y="211"/>
                  </a:lnTo>
                  <a:lnTo>
                    <a:pt x="141" y="210"/>
                  </a:lnTo>
                  <a:lnTo>
                    <a:pt x="139" y="210"/>
                  </a:lnTo>
                  <a:lnTo>
                    <a:pt x="139" y="209"/>
                  </a:lnTo>
                  <a:lnTo>
                    <a:pt x="138" y="209"/>
                  </a:lnTo>
                  <a:lnTo>
                    <a:pt x="137" y="209"/>
                  </a:lnTo>
                  <a:lnTo>
                    <a:pt x="135" y="209"/>
                  </a:lnTo>
                  <a:lnTo>
                    <a:pt x="135" y="210"/>
                  </a:lnTo>
                  <a:lnTo>
                    <a:pt x="134" y="210"/>
                  </a:lnTo>
                  <a:lnTo>
                    <a:pt x="133" y="210"/>
                  </a:lnTo>
                  <a:lnTo>
                    <a:pt x="133" y="209"/>
                  </a:lnTo>
                  <a:lnTo>
                    <a:pt x="131" y="209"/>
                  </a:lnTo>
                  <a:lnTo>
                    <a:pt x="130" y="209"/>
                  </a:lnTo>
                  <a:lnTo>
                    <a:pt x="128" y="209"/>
                  </a:lnTo>
                  <a:lnTo>
                    <a:pt x="128" y="207"/>
                  </a:lnTo>
                  <a:lnTo>
                    <a:pt x="127" y="207"/>
                  </a:lnTo>
                  <a:lnTo>
                    <a:pt x="127" y="206"/>
                  </a:lnTo>
                  <a:lnTo>
                    <a:pt x="126" y="205"/>
                  </a:lnTo>
                  <a:lnTo>
                    <a:pt x="124" y="205"/>
                  </a:lnTo>
                  <a:lnTo>
                    <a:pt x="123" y="205"/>
                  </a:lnTo>
                  <a:lnTo>
                    <a:pt x="122" y="205"/>
                  </a:lnTo>
                  <a:lnTo>
                    <a:pt x="122" y="203"/>
                  </a:lnTo>
                  <a:lnTo>
                    <a:pt x="120" y="203"/>
                  </a:lnTo>
                  <a:lnTo>
                    <a:pt x="119" y="203"/>
                  </a:lnTo>
                  <a:lnTo>
                    <a:pt x="118" y="202"/>
                  </a:lnTo>
                  <a:lnTo>
                    <a:pt x="116" y="202"/>
                  </a:lnTo>
                  <a:lnTo>
                    <a:pt x="116" y="201"/>
                  </a:lnTo>
                  <a:lnTo>
                    <a:pt x="115" y="201"/>
                  </a:lnTo>
                  <a:lnTo>
                    <a:pt x="115" y="199"/>
                  </a:lnTo>
                  <a:lnTo>
                    <a:pt x="114" y="199"/>
                  </a:lnTo>
                  <a:lnTo>
                    <a:pt x="112" y="199"/>
                  </a:lnTo>
                  <a:lnTo>
                    <a:pt x="112" y="198"/>
                  </a:lnTo>
                  <a:lnTo>
                    <a:pt x="112" y="197"/>
                  </a:lnTo>
                  <a:lnTo>
                    <a:pt x="111" y="197"/>
                  </a:lnTo>
                  <a:lnTo>
                    <a:pt x="111" y="195"/>
                  </a:lnTo>
                  <a:lnTo>
                    <a:pt x="109" y="195"/>
                  </a:lnTo>
                  <a:lnTo>
                    <a:pt x="109" y="194"/>
                  </a:lnTo>
                  <a:lnTo>
                    <a:pt x="108" y="194"/>
                  </a:lnTo>
                  <a:lnTo>
                    <a:pt x="107" y="194"/>
                  </a:lnTo>
                  <a:lnTo>
                    <a:pt x="105" y="194"/>
                  </a:lnTo>
                  <a:lnTo>
                    <a:pt x="104" y="192"/>
                  </a:lnTo>
                  <a:lnTo>
                    <a:pt x="104" y="194"/>
                  </a:lnTo>
                  <a:lnTo>
                    <a:pt x="103" y="194"/>
                  </a:lnTo>
                  <a:lnTo>
                    <a:pt x="103" y="192"/>
                  </a:lnTo>
                  <a:lnTo>
                    <a:pt x="101" y="191"/>
                  </a:lnTo>
                  <a:lnTo>
                    <a:pt x="100" y="190"/>
                  </a:lnTo>
                  <a:lnTo>
                    <a:pt x="100" y="183"/>
                  </a:lnTo>
                  <a:lnTo>
                    <a:pt x="101" y="175"/>
                  </a:lnTo>
                  <a:lnTo>
                    <a:pt x="103" y="172"/>
                  </a:lnTo>
                  <a:lnTo>
                    <a:pt x="103" y="168"/>
                  </a:lnTo>
                  <a:lnTo>
                    <a:pt x="103" y="167"/>
                  </a:lnTo>
                  <a:lnTo>
                    <a:pt x="103" y="165"/>
                  </a:lnTo>
                  <a:lnTo>
                    <a:pt x="103" y="164"/>
                  </a:lnTo>
                  <a:lnTo>
                    <a:pt x="103" y="163"/>
                  </a:lnTo>
                  <a:lnTo>
                    <a:pt x="101" y="163"/>
                  </a:lnTo>
                  <a:lnTo>
                    <a:pt x="101" y="161"/>
                  </a:lnTo>
                  <a:lnTo>
                    <a:pt x="103" y="160"/>
                  </a:lnTo>
                  <a:lnTo>
                    <a:pt x="104" y="159"/>
                  </a:lnTo>
                  <a:lnTo>
                    <a:pt x="103" y="159"/>
                  </a:lnTo>
                  <a:lnTo>
                    <a:pt x="101" y="159"/>
                  </a:lnTo>
                  <a:lnTo>
                    <a:pt x="100" y="159"/>
                  </a:lnTo>
                  <a:lnTo>
                    <a:pt x="97" y="157"/>
                  </a:lnTo>
                  <a:lnTo>
                    <a:pt x="96" y="159"/>
                  </a:lnTo>
                  <a:lnTo>
                    <a:pt x="95" y="159"/>
                  </a:lnTo>
                  <a:lnTo>
                    <a:pt x="93" y="156"/>
                  </a:lnTo>
                  <a:lnTo>
                    <a:pt x="90" y="156"/>
                  </a:lnTo>
                  <a:lnTo>
                    <a:pt x="89" y="156"/>
                  </a:lnTo>
                  <a:lnTo>
                    <a:pt x="88" y="156"/>
                  </a:lnTo>
                  <a:lnTo>
                    <a:pt x="86" y="156"/>
                  </a:lnTo>
                  <a:lnTo>
                    <a:pt x="85" y="157"/>
                  </a:lnTo>
                  <a:lnTo>
                    <a:pt x="85" y="156"/>
                  </a:lnTo>
                  <a:lnTo>
                    <a:pt x="84" y="156"/>
                  </a:lnTo>
                  <a:lnTo>
                    <a:pt x="84" y="154"/>
                  </a:lnTo>
                  <a:lnTo>
                    <a:pt x="84" y="153"/>
                  </a:lnTo>
                  <a:lnTo>
                    <a:pt x="84" y="152"/>
                  </a:lnTo>
                  <a:lnTo>
                    <a:pt x="82" y="150"/>
                  </a:lnTo>
                  <a:lnTo>
                    <a:pt x="82" y="149"/>
                  </a:lnTo>
                  <a:lnTo>
                    <a:pt x="82" y="148"/>
                  </a:lnTo>
                  <a:lnTo>
                    <a:pt x="81" y="148"/>
                  </a:lnTo>
                  <a:lnTo>
                    <a:pt x="80" y="148"/>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05" name="Freeform 7"/>
            <p:cNvSpPr>
              <a:spLocks/>
            </p:cNvSpPr>
            <p:nvPr/>
          </p:nvSpPr>
          <p:spPr bwMode="auto">
            <a:xfrm>
              <a:off x="1437" y="890"/>
              <a:ext cx="586" cy="802"/>
            </a:xfrm>
            <a:custGeom>
              <a:avLst/>
              <a:gdLst>
                <a:gd name="T0" fmla="*/ 396 w 586"/>
                <a:gd name="T1" fmla="*/ 125 h 802"/>
                <a:gd name="T2" fmla="*/ 434 w 586"/>
                <a:gd name="T3" fmla="*/ 137 h 802"/>
                <a:gd name="T4" fmla="*/ 469 w 586"/>
                <a:gd name="T5" fmla="*/ 144 h 802"/>
                <a:gd name="T6" fmla="*/ 467 w 586"/>
                <a:gd name="T7" fmla="*/ 158 h 802"/>
                <a:gd name="T8" fmla="*/ 450 w 586"/>
                <a:gd name="T9" fmla="*/ 186 h 802"/>
                <a:gd name="T10" fmla="*/ 498 w 586"/>
                <a:gd name="T11" fmla="*/ 209 h 802"/>
                <a:gd name="T12" fmla="*/ 520 w 586"/>
                <a:gd name="T13" fmla="*/ 255 h 802"/>
                <a:gd name="T14" fmla="*/ 551 w 586"/>
                <a:gd name="T15" fmla="*/ 274 h 802"/>
                <a:gd name="T16" fmla="*/ 577 w 586"/>
                <a:gd name="T17" fmla="*/ 286 h 802"/>
                <a:gd name="T18" fmla="*/ 585 w 586"/>
                <a:gd name="T19" fmla="*/ 337 h 802"/>
                <a:gd name="T20" fmla="*/ 573 w 586"/>
                <a:gd name="T21" fmla="*/ 375 h 802"/>
                <a:gd name="T22" fmla="*/ 547 w 586"/>
                <a:gd name="T23" fmla="*/ 406 h 802"/>
                <a:gd name="T24" fmla="*/ 541 w 586"/>
                <a:gd name="T25" fmla="*/ 438 h 802"/>
                <a:gd name="T26" fmla="*/ 487 w 586"/>
                <a:gd name="T27" fmla="*/ 418 h 802"/>
                <a:gd name="T28" fmla="*/ 497 w 586"/>
                <a:gd name="T29" fmla="*/ 379 h 802"/>
                <a:gd name="T30" fmla="*/ 482 w 586"/>
                <a:gd name="T31" fmla="*/ 348 h 802"/>
                <a:gd name="T32" fmla="*/ 448 w 586"/>
                <a:gd name="T33" fmla="*/ 369 h 802"/>
                <a:gd name="T34" fmla="*/ 412 w 586"/>
                <a:gd name="T35" fmla="*/ 390 h 802"/>
                <a:gd name="T36" fmla="*/ 421 w 586"/>
                <a:gd name="T37" fmla="*/ 445 h 802"/>
                <a:gd name="T38" fmla="*/ 415 w 586"/>
                <a:gd name="T39" fmla="*/ 501 h 802"/>
                <a:gd name="T40" fmla="*/ 446 w 586"/>
                <a:gd name="T41" fmla="*/ 529 h 802"/>
                <a:gd name="T42" fmla="*/ 414 w 586"/>
                <a:gd name="T43" fmla="*/ 559 h 802"/>
                <a:gd name="T44" fmla="*/ 389 w 586"/>
                <a:gd name="T45" fmla="*/ 543 h 802"/>
                <a:gd name="T46" fmla="*/ 358 w 586"/>
                <a:gd name="T47" fmla="*/ 543 h 802"/>
                <a:gd name="T48" fmla="*/ 326 w 586"/>
                <a:gd name="T49" fmla="*/ 555 h 802"/>
                <a:gd name="T50" fmla="*/ 286 w 586"/>
                <a:gd name="T51" fmla="*/ 548 h 802"/>
                <a:gd name="T52" fmla="*/ 256 w 586"/>
                <a:gd name="T53" fmla="*/ 584 h 802"/>
                <a:gd name="T54" fmla="*/ 237 w 586"/>
                <a:gd name="T55" fmla="*/ 618 h 802"/>
                <a:gd name="T56" fmla="*/ 199 w 586"/>
                <a:gd name="T57" fmla="*/ 628 h 802"/>
                <a:gd name="T58" fmla="*/ 182 w 586"/>
                <a:gd name="T59" fmla="*/ 664 h 802"/>
                <a:gd name="T60" fmla="*/ 189 w 586"/>
                <a:gd name="T61" fmla="*/ 707 h 802"/>
                <a:gd name="T62" fmla="*/ 185 w 586"/>
                <a:gd name="T63" fmla="*/ 746 h 802"/>
                <a:gd name="T64" fmla="*/ 137 w 586"/>
                <a:gd name="T65" fmla="*/ 784 h 802"/>
                <a:gd name="T66" fmla="*/ 98 w 586"/>
                <a:gd name="T67" fmla="*/ 794 h 802"/>
                <a:gd name="T68" fmla="*/ 92 w 586"/>
                <a:gd name="T69" fmla="*/ 760 h 802"/>
                <a:gd name="T70" fmla="*/ 77 w 586"/>
                <a:gd name="T71" fmla="*/ 722 h 802"/>
                <a:gd name="T72" fmla="*/ 69 w 586"/>
                <a:gd name="T73" fmla="*/ 695 h 802"/>
                <a:gd name="T74" fmla="*/ 71 w 586"/>
                <a:gd name="T75" fmla="*/ 662 h 802"/>
                <a:gd name="T76" fmla="*/ 80 w 586"/>
                <a:gd name="T77" fmla="*/ 635 h 802"/>
                <a:gd name="T78" fmla="*/ 75 w 586"/>
                <a:gd name="T79" fmla="*/ 603 h 802"/>
                <a:gd name="T80" fmla="*/ 64 w 586"/>
                <a:gd name="T81" fmla="*/ 569 h 802"/>
                <a:gd name="T82" fmla="*/ 50 w 586"/>
                <a:gd name="T83" fmla="*/ 537 h 802"/>
                <a:gd name="T84" fmla="*/ 26 w 586"/>
                <a:gd name="T85" fmla="*/ 512 h 802"/>
                <a:gd name="T86" fmla="*/ 22 w 586"/>
                <a:gd name="T87" fmla="*/ 476 h 802"/>
                <a:gd name="T88" fmla="*/ 20 w 586"/>
                <a:gd name="T89" fmla="*/ 443 h 802"/>
                <a:gd name="T90" fmla="*/ 3 w 586"/>
                <a:gd name="T91" fmla="*/ 414 h 802"/>
                <a:gd name="T92" fmla="*/ 48 w 586"/>
                <a:gd name="T93" fmla="*/ 381 h 802"/>
                <a:gd name="T94" fmla="*/ 110 w 586"/>
                <a:gd name="T95" fmla="*/ 388 h 802"/>
                <a:gd name="T96" fmla="*/ 144 w 586"/>
                <a:gd name="T97" fmla="*/ 364 h 802"/>
                <a:gd name="T98" fmla="*/ 140 w 586"/>
                <a:gd name="T99" fmla="*/ 315 h 802"/>
                <a:gd name="T100" fmla="*/ 113 w 586"/>
                <a:gd name="T101" fmla="*/ 259 h 802"/>
                <a:gd name="T102" fmla="*/ 142 w 586"/>
                <a:gd name="T103" fmla="*/ 251 h 802"/>
                <a:gd name="T104" fmla="*/ 157 w 586"/>
                <a:gd name="T105" fmla="*/ 232 h 802"/>
                <a:gd name="T106" fmla="*/ 190 w 586"/>
                <a:gd name="T107" fmla="*/ 220 h 802"/>
                <a:gd name="T108" fmla="*/ 195 w 586"/>
                <a:gd name="T109" fmla="*/ 196 h 802"/>
                <a:gd name="T110" fmla="*/ 161 w 586"/>
                <a:gd name="T111" fmla="*/ 194 h 802"/>
                <a:gd name="T112" fmla="*/ 151 w 586"/>
                <a:gd name="T113" fmla="*/ 175 h 802"/>
                <a:gd name="T114" fmla="*/ 119 w 586"/>
                <a:gd name="T115" fmla="*/ 171 h 802"/>
                <a:gd name="T116" fmla="*/ 94 w 586"/>
                <a:gd name="T117" fmla="*/ 160 h 802"/>
                <a:gd name="T118" fmla="*/ 106 w 586"/>
                <a:gd name="T119" fmla="*/ 118 h 802"/>
                <a:gd name="T120" fmla="*/ 144 w 586"/>
                <a:gd name="T121" fmla="*/ 110 h 802"/>
                <a:gd name="T122" fmla="*/ 164 w 586"/>
                <a:gd name="T123" fmla="*/ 69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6" h="802">
                  <a:moveTo>
                    <a:pt x="366" y="106"/>
                  </a:moveTo>
                  <a:lnTo>
                    <a:pt x="368" y="106"/>
                  </a:lnTo>
                  <a:lnTo>
                    <a:pt x="369" y="107"/>
                  </a:lnTo>
                  <a:lnTo>
                    <a:pt x="370" y="107"/>
                  </a:lnTo>
                  <a:lnTo>
                    <a:pt x="370" y="106"/>
                  </a:lnTo>
                  <a:lnTo>
                    <a:pt x="372" y="105"/>
                  </a:lnTo>
                  <a:lnTo>
                    <a:pt x="370" y="103"/>
                  </a:lnTo>
                  <a:lnTo>
                    <a:pt x="370" y="102"/>
                  </a:lnTo>
                  <a:lnTo>
                    <a:pt x="372" y="101"/>
                  </a:lnTo>
                  <a:lnTo>
                    <a:pt x="373" y="101"/>
                  </a:lnTo>
                  <a:lnTo>
                    <a:pt x="375" y="99"/>
                  </a:lnTo>
                  <a:lnTo>
                    <a:pt x="376" y="99"/>
                  </a:lnTo>
                  <a:lnTo>
                    <a:pt x="377" y="99"/>
                  </a:lnTo>
                  <a:lnTo>
                    <a:pt x="379" y="99"/>
                  </a:lnTo>
                  <a:lnTo>
                    <a:pt x="379" y="101"/>
                  </a:lnTo>
                  <a:lnTo>
                    <a:pt x="379" y="102"/>
                  </a:lnTo>
                  <a:lnTo>
                    <a:pt x="380" y="102"/>
                  </a:lnTo>
                  <a:lnTo>
                    <a:pt x="383" y="111"/>
                  </a:lnTo>
                  <a:lnTo>
                    <a:pt x="383" y="113"/>
                  </a:lnTo>
                  <a:lnTo>
                    <a:pt x="384" y="114"/>
                  </a:lnTo>
                  <a:lnTo>
                    <a:pt x="384" y="116"/>
                  </a:lnTo>
                  <a:lnTo>
                    <a:pt x="385" y="116"/>
                  </a:lnTo>
                  <a:lnTo>
                    <a:pt x="387" y="116"/>
                  </a:lnTo>
                  <a:lnTo>
                    <a:pt x="388" y="116"/>
                  </a:lnTo>
                  <a:lnTo>
                    <a:pt x="388" y="117"/>
                  </a:lnTo>
                  <a:lnTo>
                    <a:pt x="389" y="117"/>
                  </a:lnTo>
                  <a:lnTo>
                    <a:pt x="389" y="118"/>
                  </a:lnTo>
                  <a:lnTo>
                    <a:pt x="389" y="120"/>
                  </a:lnTo>
                  <a:lnTo>
                    <a:pt x="389" y="121"/>
                  </a:lnTo>
                  <a:lnTo>
                    <a:pt x="391" y="122"/>
                  </a:lnTo>
                  <a:lnTo>
                    <a:pt x="392" y="122"/>
                  </a:lnTo>
                  <a:lnTo>
                    <a:pt x="394" y="124"/>
                  </a:lnTo>
                  <a:lnTo>
                    <a:pt x="396" y="125"/>
                  </a:lnTo>
                  <a:lnTo>
                    <a:pt x="398" y="125"/>
                  </a:lnTo>
                  <a:lnTo>
                    <a:pt x="398" y="126"/>
                  </a:lnTo>
                  <a:lnTo>
                    <a:pt x="398" y="128"/>
                  </a:lnTo>
                  <a:lnTo>
                    <a:pt x="398" y="129"/>
                  </a:lnTo>
                  <a:lnTo>
                    <a:pt x="398" y="130"/>
                  </a:lnTo>
                  <a:lnTo>
                    <a:pt x="398" y="132"/>
                  </a:lnTo>
                  <a:lnTo>
                    <a:pt x="398" y="133"/>
                  </a:lnTo>
                  <a:lnTo>
                    <a:pt x="398" y="135"/>
                  </a:lnTo>
                  <a:lnTo>
                    <a:pt x="398" y="136"/>
                  </a:lnTo>
                  <a:lnTo>
                    <a:pt x="399" y="137"/>
                  </a:lnTo>
                  <a:lnTo>
                    <a:pt x="400" y="137"/>
                  </a:lnTo>
                  <a:lnTo>
                    <a:pt x="404" y="137"/>
                  </a:lnTo>
                  <a:lnTo>
                    <a:pt x="406" y="137"/>
                  </a:lnTo>
                  <a:lnTo>
                    <a:pt x="407" y="137"/>
                  </a:lnTo>
                  <a:lnTo>
                    <a:pt x="408" y="137"/>
                  </a:lnTo>
                  <a:lnTo>
                    <a:pt x="410" y="137"/>
                  </a:lnTo>
                  <a:lnTo>
                    <a:pt x="411" y="136"/>
                  </a:lnTo>
                  <a:lnTo>
                    <a:pt x="412" y="136"/>
                  </a:lnTo>
                  <a:lnTo>
                    <a:pt x="414" y="136"/>
                  </a:lnTo>
                  <a:lnTo>
                    <a:pt x="415" y="136"/>
                  </a:lnTo>
                  <a:lnTo>
                    <a:pt x="418" y="136"/>
                  </a:lnTo>
                  <a:lnTo>
                    <a:pt x="419" y="136"/>
                  </a:lnTo>
                  <a:lnTo>
                    <a:pt x="421" y="137"/>
                  </a:lnTo>
                  <a:lnTo>
                    <a:pt x="422" y="137"/>
                  </a:lnTo>
                  <a:lnTo>
                    <a:pt x="423" y="136"/>
                  </a:lnTo>
                  <a:lnTo>
                    <a:pt x="425" y="136"/>
                  </a:lnTo>
                  <a:lnTo>
                    <a:pt x="426" y="136"/>
                  </a:lnTo>
                  <a:lnTo>
                    <a:pt x="427" y="136"/>
                  </a:lnTo>
                  <a:lnTo>
                    <a:pt x="429" y="136"/>
                  </a:lnTo>
                  <a:lnTo>
                    <a:pt x="430" y="137"/>
                  </a:lnTo>
                  <a:lnTo>
                    <a:pt x="431" y="137"/>
                  </a:lnTo>
                  <a:lnTo>
                    <a:pt x="433" y="137"/>
                  </a:lnTo>
                  <a:lnTo>
                    <a:pt x="434" y="137"/>
                  </a:lnTo>
                  <a:lnTo>
                    <a:pt x="436" y="137"/>
                  </a:lnTo>
                  <a:lnTo>
                    <a:pt x="437" y="137"/>
                  </a:lnTo>
                  <a:lnTo>
                    <a:pt x="438" y="137"/>
                  </a:lnTo>
                  <a:lnTo>
                    <a:pt x="438" y="139"/>
                  </a:lnTo>
                  <a:lnTo>
                    <a:pt x="440" y="139"/>
                  </a:lnTo>
                  <a:lnTo>
                    <a:pt x="440" y="137"/>
                  </a:lnTo>
                  <a:lnTo>
                    <a:pt x="440" y="139"/>
                  </a:lnTo>
                  <a:lnTo>
                    <a:pt x="441" y="139"/>
                  </a:lnTo>
                  <a:lnTo>
                    <a:pt x="442" y="139"/>
                  </a:lnTo>
                  <a:lnTo>
                    <a:pt x="444" y="140"/>
                  </a:lnTo>
                  <a:lnTo>
                    <a:pt x="444" y="139"/>
                  </a:lnTo>
                  <a:lnTo>
                    <a:pt x="445" y="139"/>
                  </a:lnTo>
                  <a:lnTo>
                    <a:pt x="445" y="140"/>
                  </a:lnTo>
                  <a:lnTo>
                    <a:pt x="445" y="139"/>
                  </a:lnTo>
                  <a:lnTo>
                    <a:pt x="446" y="139"/>
                  </a:lnTo>
                  <a:lnTo>
                    <a:pt x="446" y="140"/>
                  </a:lnTo>
                  <a:lnTo>
                    <a:pt x="448" y="140"/>
                  </a:lnTo>
                  <a:lnTo>
                    <a:pt x="449" y="140"/>
                  </a:lnTo>
                  <a:lnTo>
                    <a:pt x="450" y="140"/>
                  </a:lnTo>
                  <a:lnTo>
                    <a:pt x="452" y="140"/>
                  </a:lnTo>
                  <a:lnTo>
                    <a:pt x="453" y="140"/>
                  </a:lnTo>
                  <a:lnTo>
                    <a:pt x="455" y="140"/>
                  </a:lnTo>
                  <a:lnTo>
                    <a:pt x="456" y="141"/>
                  </a:lnTo>
                  <a:lnTo>
                    <a:pt x="457" y="141"/>
                  </a:lnTo>
                  <a:lnTo>
                    <a:pt x="459" y="141"/>
                  </a:lnTo>
                  <a:lnTo>
                    <a:pt x="460" y="141"/>
                  </a:lnTo>
                  <a:lnTo>
                    <a:pt x="461" y="141"/>
                  </a:lnTo>
                  <a:lnTo>
                    <a:pt x="463" y="141"/>
                  </a:lnTo>
                  <a:lnTo>
                    <a:pt x="464" y="141"/>
                  </a:lnTo>
                  <a:lnTo>
                    <a:pt x="465" y="143"/>
                  </a:lnTo>
                  <a:lnTo>
                    <a:pt x="467" y="143"/>
                  </a:lnTo>
                  <a:lnTo>
                    <a:pt x="468" y="143"/>
                  </a:lnTo>
                  <a:lnTo>
                    <a:pt x="469" y="144"/>
                  </a:lnTo>
                  <a:lnTo>
                    <a:pt x="471" y="144"/>
                  </a:lnTo>
                  <a:lnTo>
                    <a:pt x="474" y="144"/>
                  </a:lnTo>
                  <a:lnTo>
                    <a:pt x="475" y="144"/>
                  </a:lnTo>
                  <a:lnTo>
                    <a:pt x="476" y="145"/>
                  </a:lnTo>
                  <a:lnTo>
                    <a:pt x="478" y="145"/>
                  </a:lnTo>
                  <a:lnTo>
                    <a:pt x="479" y="145"/>
                  </a:lnTo>
                  <a:lnTo>
                    <a:pt x="480" y="145"/>
                  </a:lnTo>
                  <a:lnTo>
                    <a:pt x="482" y="145"/>
                  </a:lnTo>
                  <a:lnTo>
                    <a:pt x="483" y="145"/>
                  </a:lnTo>
                  <a:lnTo>
                    <a:pt x="484" y="145"/>
                  </a:lnTo>
                  <a:lnTo>
                    <a:pt x="486" y="145"/>
                  </a:lnTo>
                  <a:lnTo>
                    <a:pt x="487" y="145"/>
                  </a:lnTo>
                  <a:lnTo>
                    <a:pt x="487" y="147"/>
                  </a:lnTo>
                  <a:lnTo>
                    <a:pt x="487" y="148"/>
                  </a:lnTo>
                  <a:lnTo>
                    <a:pt x="488" y="148"/>
                  </a:lnTo>
                  <a:lnTo>
                    <a:pt x="488" y="151"/>
                  </a:lnTo>
                  <a:lnTo>
                    <a:pt x="488" y="152"/>
                  </a:lnTo>
                  <a:lnTo>
                    <a:pt x="488" y="154"/>
                  </a:lnTo>
                  <a:lnTo>
                    <a:pt x="488" y="155"/>
                  </a:lnTo>
                  <a:lnTo>
                    <a:pt x="487" y="155"/>
                  </a:lnTo>
                  <a:lnTo>
                    <a:pt x="486" y="155"/>
                  </a:lnTo>
                  <a:lnTo>
                    <a:pt x="484" y="155"/>
                  </a:lnTo>
                  <a:lnTo>
                    <a:pt x="483" y="155"/>
                  </a:lnTo>
                  <a:lnTo>
                    <a:pt x="480" y="156"/>
                  </a:lnTo>
                  <a:lnTo>
                    <a:pt x="479" y="156"/>
                  </a:lnTo>
                  <a:lnTo>
                    <a:pt x="478" y="156"/>
                  </a:lnTo>
                  <a:lnTo>
                    <a:pt x="476" y="156"/>
                  </a:lnTo>
                  <a:lnTo>
                    <a:pt x="475" y="156"/>
                  </a:lnTo>
                  <a:lnTo>
                    <a:pt x="474" y="156"/>
                  </a:lnTo>
                  <a:lnTo>
                    <a:pt x="472" y="156"/>
                  </a:lnTo>
                  <a:lnTo>
                    <a:pt x="469" y="156"/>
                  </a:lnTo>
                  <a:lnTo>
                    <a:pt x="468" y="158"/>
                  </a:lnTo>
                  <a:lnTo>
                    <a:pt x="467" y="158"/>
                  </a:lnTo>
                  <a:lnTo>
                    <a:pt x="465" y="158"/>
                  </a:lnTo>
                  <a:lnTo>
                    <a:pt x="464" y="159"/>
                  </a:lnTo>
                  <a:lnTo>
                    <a:pt x="463" y="160"/>
                  </a:lnTo>
                  <a:lnTo>
                    <a:pt x="463" y="162"/>
                  </a:lnTo>
                  <a:lnTo>
                    <a:pt x="461" y="162"/>
                  </a:lnTo>
                  <a:lnTo>
                    <a:pt x="460" y="162"/>
                  </a:lnTo>
                  <a:lnTo>
                    <a:pt x="460" y="163"/>
                  </a:lnTo>
                  <a:lnTo>
                    <a:pt x="460" y="162"/>
                  </a:lnTo>
                  <a:lnTo>
                    <a:pt x="459" y="162"/>
                  </a:lnTo>
                  <a:lnTo>
                    <a:pt x="457" y="163"/>
                  </a:lnTo>
                  <a:lnTo>
                    <a:pt x="456" y="163"/>
                  </a:lnTo>
                  <a:lnTo>
                    <a:pt x="455" y="163"/>
                  </a:lnTo>
                  <a:lnTo>
                    <a:pt x="453" y="164"/>
                  </a:lnTo>
                  <a:lnTo>
                    <a:pt x="453" y="166"/>
                  </a:lnTo>
                  <a:lnTo>
                    <a:pt x="452" y="167"/>
                  </a:lnTo>
                  <a:lnTo>
                    <a:pt x="452" y="168"/>
                  </a:lnTo>
                  <a:lnTo>
                    <a:pt x="452" y="170"/>
                  </a:lnTo>
                  <a:lnTo>
                    <a:pt x="452" y="171"/>
                  </a:lnTo>
                  <a:lnTo>
                    <a:pt x="452" y="173"/>
                  </a:lnTo>
                  <a:lnTo>
                    <a:pt x="450" y="173"/>
                  </a:lnTo>
                  <a:lnTo>
                    <a:pt x="450" y="174"/>
                  </a:lnTo>
                  <a:lnTo>
                    <a:pt x="449" y="174"/>
                  </a:lnTo>
                  <a:lnTo>
                    <a:pt x="449" y="175"/>
                  </a:lnTo>
                  <a:lnTo>
                    <a:pt x="448" y="177"/>
                  </a:lnTo>
                  <a:lnTo>
                    <a:pt x="448" y="178"/>
                  </a:lnTo>
                  <a:lnTo>
                    <a:pt x="449" y="179"/>
                  </a:lnTo>
                  <a:lnTo>
                    <a:pt x="449" y="181"/>
                  </a:lnTo>
                  <a:lnTo>
                    <a:pt x="448" y="182"/>
                  </a:lnTo>
                  <a:lnTo>
                    <a:pt x="448" y="183"/>
                  </a:lnTo>
                  <a:lnTo>
                    <a:pt x="448" y="185"/>
                  </a:lnTo>
                  <a:lnTo>
                    <a:pt x="449" y="185"/>
                  </a:lnTo>
                  <a:lnTo>
                    <a:pt x="450" y="185"/>
                  </a:lnTo>
                  <a:lnTo>
                    <a:pt x="450" y="186"/>
                  </a:lnTo>
                  <a:lnTo>
                    <a:pt x="452" y="186"/>
                  </a:lnTo>
                  <a:lnTo>
                    <a:pt x="453" y="189"/>
                  </a:lnTo>
                  <a:lnTo>
                    <a:pt x="453" y="190"/>
                  </a:lnTo>
                  <a:lnTo>
                    <a:pt x="455" y="192"/>
                  </a:lnTo>
                  <a:lnTo>
                    <a:pt x="455" y="193"/>
                  </a:lnTo>
                  <a:lnTo>
                    <a:pt x="456" y="193"/>
                  </a:lnTo>
                  <a:lnTo>
                    <a:pt x="455" y="194"/>
                  </a:lnTo>
                  <a:lnTo>
                    <a:pt x="456" y="194"/>
                  </a:lnTo>
                  <a:lnTo>
                    <a:pt x="456" y="196"/>
                  </a:lnTo>
                  <a:lnTo>
                    <a:pt x="457" y="196"/>
                  </a:lnTo>
                  <a:lnTo>
                    <a:pt x="459" y="196"/>
                  </a:lnTo>
                  <a:lnTo>
                    <a:pt x="460" y="196"/>
                  </a:lnTo>
                  <a:lnTo>
                    <a:pt x="461" y="197"/>
                  </a:lnTo>
                  <a:lnTo>
                    <a:pt x="463" y="197"/>
                  </a:lnTo>
                  <a:lnTo>
                    <a:pt x="463" y="198"/>
                  </a:lnTo>
                  <a:lnTo>
                    <a:pt x="464" y="198"/>
                  </a:lnTo>
                  <a:lnTo>
                    <a:pt x="465" y="198"/>
                  </a:lnTo>
                  <a:lnTo>
                    <a:pt x="471" y="198"/>
                  </a:lnTo>
                  <a:lnTo>
                    <a:pt x="474" y="198"/>
                  </a:lnTo>
                  <a:lnTo>
                    <a:pt x="479" y="200"/>
                  </a:lnTo>
                  <a:lnTo>
                    <a:pt x="484" y="200"/>
                  </a:lnTo>
                  <a:lnTo>
                    <a:pt x="486" y="201"/>
                  </a:lnTo>
                  <a:lnTo>
                    <a:pt x="487" y="201"/>
                  </a:lnTo>
                  <a:lnTo>
                    <a:pt x="490" y="202"/>
                  </a:lnTo>
                  <a:lnTo>
                    <a:pt x="493" y="202"/>
                  </a:lnTo>
                  <a:lnTo>
                    <a:pt x="494" y="204"/>
                  </a:lnTo>
                  <a:lnTo>
                    <a:pt x="495" y="204"/>
                  </a:lnTo>
                  <a:lnTo>
                    <a:pt x="498" y="205"/>
                  </a:lnTo>
                  <a:lnTo>
                    <a:pt x="499" y="205"/>
                  </a:lnTo>
                  <a:lnTo>
                    <a:pt x="501" y="205"/>
                  </a:lnTo>
                  <a:lnTo>
                    <a:pt x="501" y="206"/>
                  </a:lnTo>
                  <a:lnTo>
                    <a:pt x="499" y="208"/>
                  </a:lnTo>
                  <a:lnTo>
                    <a:pt x="498" y="209"/>
                  </a:lnTo>
                  <a:lnTo>
                    <a:pt x="497" y="211"/>
                  </a:lnTo>
                  <a:lnTo>
                    <a:pt x="497" y="212"/>
                  </a:lnTo>
                  <a:lnTo>
                    <a:pt x="497" y="213"/>
                  </a:lnTo>
                  <a:lnTo>
                    <a:pt x="497" y="215"/>
                  </a:lnTo>
                  <a:lnTo>
                    <a:pt x="498" y="217"/>
                  </a:lnTo>
                  <a:lnTo>
                    <a:pt x="498" y="219"/>
                  </a:lnTo>
                  <a:lnTo>
                    <a:pt x="499" y="220"/>
                  </a:lnTo>
                  <a:lnTo>
                    <a:pt x="501" y="221"/>
                  </a:lnTo>
                  <a:lnTo>
                    <a:pt x="502" y="223"/>
                  </a:lnTo>
                  <a:lnTo>
                    <a:pt x="502" y="224"/>
                  </a:lnTo>
                  <a:lnTo>
                    <a:pt x="503" y="224"/>
                  </a:lnTo>
                  <a:lnTo>
                    <a:pt x="506" y="228"/>
                  </a:lnTo>
                  <a:lnTo>
                    <a:pt x="509" y="230"/>
                  </a:lnTo>
                  <a:lnTo>
                    <a:pt x="509" y="231"/>
                  </a:lnTo>
                  <a:lnTo>
                    <a:pt x="510" y="234"/>
                  </a:lnTo>
                  <a:lnTo>
                    <a:pt x="510" y="236"/>
                  </a:lnTo>
                  <a:lnTo>
                    <a:pt x="512" y="240"/>
                  </a:lnTo>
                  <a:lnTo>
                    <a:pt x="512" y="242"/>
                  </a:lnTo>
                  <a:lnTo>
                    <a:pt x="512" y="243"/>
                  </a:lnTo>
                  <a:lnTo>
                    <a:pt x="510" y="244"/>
                  </a:lnTo>
                  <a:lnTo>
                    <a:pt x="510" y="247"/>
                  </a:lnTo>
                  <a:lnTo>
                    <a:pt x="510" y="249"/>
                  </a:lnTo>
                  <a:lnTo>
                    <a:pt x="510" y="250"/>
                  </a:lnTo>
                  <a:lnTo>
                    <a:pt x="510" y="251"/>
                  </a:lnTo>
                  <a:lnTo>
                    <a:pt x="510" y="253"/>
                  </a:lnTo>
                  <a:lnTo>
                    <a:pt x="512" y="254"/>
                  </a:lnTo>
                  <a:lnTo>
                    <a:pt x="513" y="254"/>
                  </a:lnTo>
                  <a:lnTo>
                    <a:pt x="514" y="254"/>
                  </a:lnTo>
                  <a:lnTo>
                    <a:pt x="516" y="254"/>
                  </a:lnTo>
                  <a:lnTo>
                    <a:pt x="517" y="254"/>
                  </a:lnTo>
                  <a:lnTo>
                    <a:pt x="518" y="254"/>
                  </a:lnTo>
                  <a:lnTo>
                    <a:pt x="520" y="254"/>
                  </a:lnTo>
                  <a:lnTo>
                    <a:pt x="520" y="255"/>
                  </a:lnTo>
                  <a:lnTo>
                    <a:pt x="521" y="255"/>
                  </a:lnTo>
                  <a:lnTo>
                    <a:pt x="522" y="255"/>
                  </a:lnTo>
                  <a:lnTo>
                    <a:pt x="524" y="255"/>
                  </a:lnTo>
                  <a:lnTo>
                    <a:pt x="524" y="257"/>
                  </a:lnTo>
                  <a:lnTo>
                    <a:pt x="524" y="258"/>
                  </a:lnTo>
                  <a:lnTo>
                    <a:pt x="525" y="258"/>
                  </a:lnTo>
                  <a:lnTo>
                    <a:pt x="525" y="259"/>
                  </a:lnTo>
                  <a:lnTo>
                    <a:pt x="526" y="259"/>
                  </a:lnTo>
                  <a:lnTo>
                    <a:pt x="526" y="261"/>
                  </a:lnTo>
                  <a:lnTo>
                    <a:pt x="528" y="261"/>
                  </a:lnTo>
                  <a:lnTo>
                    <a:pt x="529" y="261"/>
                  </a:lnTo>
                  <a:lnTo>
                    <a:pt x="531" y="262"/>
                  </a:lnTo>
                  <a:lnTo>
                    <a:pt x="532" y="262"/>
                  </a:lnTo>
                  <a:lnTo>
                    <a:pt x="533" y="263"/>
                  </a:lnTo>
                  <a:lnTo>
                    <a:pt x="535" y="263"/>
                  </a:lnTo>
                  <a:lnTo>
                    <a:pt x="536" y="263"/>
                  </a:lnTo>
                  <a:lnTo>
                    <a:pt x="537" y="265"/>
                  </a:lnTo>
                  <a:lnTo>
                    <a:pt x="537" y="266"/>
                  </a:lnTo>
                  <a:lnTo>
                    <a:pt x="539" y="267"/>
                  </a:lnTo>
                  <a:lnTo>
                    <a:pt x="539" y="269"/>
                  </a:lnTo>
                  <a:lnTo>
                    <a:pt x="540" y="269"/>
                  </a:lnTo>
                  <a:lnTo>
                    <a:pt x="541" y="270"/>
                  </a:lnTo>
                  <a:lnTo>
                    <a:pt x="543" y="270"/>
                  </a:lnTo>
                  <a:lnTo>
                    <a:pt x="543" y="272"/>
                  </a:lnTo>
                  <a:lnTo>
                    <a:pt x="544" y="272"/>
                  </a:lnTo>
                  <a:lnTo>
                    <a:pt x="544" y="273"/>
                  </a:lnTo>
                  <a:lnTo>
                    <a:pt x="545" y="273"/>
                  </a:lnTo>
                  <a:lnTo>
                    <a:pt x="547" y="273"/>
                  </a:lnTo>
                  <a:lnTo>
                    <a:pt x="547" y="274"/>
                  </a:lnTo>
                  <a:lnTo>
                    <a:pt x="548" y="274"/>
                  </a:lnTo>
                  <a:lnTo>
                    <a:pt x="548" y="273"/>
                  </a:lnTo>
                  <a:lnTo>
                    <a:pt x="550" y="274"/>
                  </a:lnTo>
                  <a:lnTo>
                    <a:pt x="551" y="274"/>
                  </a:lnTo>
                  <a:lnTo>
                    <a:pt x="551" y="276"/>
                  </a:lnTo>
                  <a:lnTo>
                    <a:pt x="554" y="278"/>
                  </a:lnTo>
                  <a:lnTo>
                    <a:pt x="556" y="280"/>
                  </a:lnTo>
                  <a:lnTo>
                    <a:pt x="558" y="280"/>
                  </a:lnTo>
                  <a:lnTo>
                    <a:pt x="559" y="280"/>
                  </a:lnTo>
                  <a:lnTo>
                    <a:pt x="559" y="281"/>
                  </a:lnTo>
                  <a:lnTo>
                    <a:pt x="560" y="281"/>
                  </a:lnTo>
                  <a:lnTo>
                    <a:pt x="562" y="281"/>
                  </a:lnTo>
                  <a:lnTo>
                    <a:pt x="563" y="281"/>
                  </a:lnTo>
                  <a:lnTo>
                    <a:pt x="564" y="281"/>
                  </a:lnTo>
                  <a:lnTo>
                    <a:pt x="567" y="278"/>
                  </a:lnTo>
                  <a:lnTo>
                    <a:pt x="569" y="278"/>
                  </a:lnTo>
                  <a:lnTo>
                    <a:pt x="570" y="277"/>
                  </a:lnTo>
                  <a:lnTo>
                    <a:pt x="570" y="278"/>
                  </a:lnTo>
                  <a:lnTo>
                    <a:pt x="571" y="278"/>
                  </a:lnTo>
                  <a:lnTo>
                    <a:pt x="571" y="277"/>
                  </a:lnTo>
                  <a:lnTo>
                    <a:pt x="573" y="277"/>
                  </a:lnTo>
                  <a:lnTo>
                    <a:pt x="573" y="276"/>
                  </a:lnTo>
                  <a:lnTo>
                    <a:pt x="574" y="274"/>
                  </a:lnTo>
                  <a:lnTo>
                    <a:pt x="575" y="274"/>
                  </a:lnTo>
                  <a:lnTo>
                    <a:pt x="575" y="276"/>
                  </a:lnTo>
                  <a:lnTo>
                    <a:pt x="575" y="277"/>
                  </a:lnTo>
                  <a:lnTo>
                    <a:pt x="577" y="277"/>
                  </a:lnTo>
                  <a:lnTo>
                    <a:pt x="579" y="276"/>
                  </a:lnTo>
                  <a:lnTo>
                    <a:pt x="579" y="277"/>
                  </a:lnTo>
                  <a:lnTo>
                    <a:pt x="579" y="278"/>
                  </a:lnTo>
                  <a:lnTo>
                    <a:pt x="578" y="278"/>
                  </a:lnTo>
                  <a:lnTo>
                    <a:pt x="577" y="280"/>
                  </a:lnTo>
                  <a:lnTo>
                    <a:pt x="577" y="281"/>
                  </a:lnTo>
                  <a:lnTo>
                    <a:pt x="577" y="282"/>
                  </a:lnTo>
                  <a:lnTo>
                    <a:pt x="577" y="284"/>
                  </a:lnTo>
                  <a:lnTo>
                    <a:pt x="577" y="285"/>
                  </a:lnTo>
                  <a:lnTo>
                    <a:pt x="577" y="286"/>
                  </a:lnTo>
                  <a:lnTo>
                    <a:pt x="577" y="289"/>
                  </a:lnTo>
                  <a:lnTo>
                    <a:pt x="575" y="289"/>
                  </a:lnTo>
                  <a:lnTo>
                    <a:pt x="577" y="289"/>
                  </a:lnTo>
                  <a:lnTo>
                    <a:pt x="577" y="291"/>
                  </a:lnTo>
                  <a:lnTo>
                    <a:pt x="579" y="292"/>
                  </a:lnTo>
                  <a:lnTo>
                    <a:pt x="581" y="292"/>
                  </a:lnTo>
                  <a:lnTo>
                    <a:pt x="581" y="293"/>
                  </a:lnTo>
                  <a:lnTo>
                    <a:pt x="582" y="295"/>
                  </a:lnTo>
                  <a:lnTo>
                    <a:pt x="582" y="296"/>
                  </a:lnTo>
                  <a:lnTo>
                    <a:pt x="582" y="297"/>
                  </a:lnTo>
                  <a:lnTo>
                    <a:pt x="582" y="299"/>
                  </a:lnTo>
                  <a:lnTo>
                    <a:pt x="582" y="300"/>
                  </a:lnTo>
                  <a:lnTo>
                    <a:pt x="582" y="301"/>
                  </a:lnTo>
                  <a:lnTo>
                    <a:pt x="581" y="303"/>
                  </a:lnTo>
                  <a:lnTo>
                    <a:pt x="581" y="304"/>
                  </a:lnTo>
                  <a:lnTo>
                    <a:pt x="581" y="307"/>
                  </a:lnTo>
                  <a:lnTo>
                    <a:pt x="579" y="308"/>
                  </a:lnTo>
                  <a:lnTo>
                    <a:pt x="579" y="310"/>
                  </a:lnTo>
                  <a:lnTo>
                    <a:pt x="578" y="312"/>
                  </a:lnTo>
                  <a:lnTo>
                    <a:pt x="578" y="314"/>
                  </a:lnTo>
                  <a:lnTo>
                    <a:pt x="578" y="315"/>
                  </a:lnTo>
                  <a:lnTo>
                    <a:pt x="578" y="316"/>
                  </a:lnTo>
                  <a:lnTo>
                    <a:pt x="578" y="318"/>
                  </a:lnTo>
                  <a:lnTo>
                    <a:pt x="578" y="319"/>
                  </a:lnTo>
                  <a:lnTo>
                    <a:pt x="578" y="322"/>
                  </a:lnTo>
                  <a:lnTo>
                    <a:pt x="578" y="323"/>
                  </a:lnTo>
                  <a:lnTo>
                    <a:pt x="578" y="324"/>
                  </a:lnTo>
                  <a:lnTo>
                    <a:pt x="579" y="324"/>
                  </a:lnTo>
                  <a:lnTo>
                    <a:pt x="581" y="329"/>
                  </a:lnTo>
                  <a:lnTo>
                    <a:pt x="581" y="330"/>
                  </a:lnTo>
                  <a:lnTo>
                    <a:pt x="582" y="333"/>
                  </a:lnTo>
                  <a:lnTo>
                    <a:pt x="585" y="335"/>
                  </a:lnTo>
                  <a:lnTo>
                    <a:pt x="585" y="337"/>
                  </a:lnTo>
                  <a:lnTo>
                    <a:pt x="586" y="337"/>
                  </a:lnTo>
                  <a:lnTo>
                    <a:pt x="586" y="338"/>
                  </a:lnTo>
                  <a:lnTo>
                    <a:pt x="586" y="339"/>
                  </a:lnTo>
                  <a:lnTo>
                    <a:pt x="585" y="341"/>
                  </a:lnTo>
                  <a:lnTo>
                    <a:pt x="585" y="343"/>
                  </a:lnTo>
                  <a:lnTo>
                    <a:pt x="583" y="343"/>
                  </a:lnTo>
                  <a:lnTo>
                    <a:pt x="582" y="346"/>
                  </a:lnTo>
                  <a:lnTo>
                    <a:pt x="582" y="348"/>
                  </a:lnTo>
                  <a:lnTo>
                    <a:pt x="581" y="349"/>
                  </a:lnTo>
                  <a:lnTo>
                    <a:pt x="581" y="350"/>
                  </a:lnTo>
                  <a:lnTo>
                    <a:pt x="582" y="352"/>
                  </a:lnTo>
                  <a:lnTo>
                    <a:pt x="582" y="353"/>
                  </a:lnTo>
                  <a:lnTo>
                    <a:pt x="583" y="353"/>
                  </a:lnTo>
                  <a:lnTo>
                    <a:pt x="583" y="354"/>
                  </a:lnTo>
                  <a:lnTo>
                    <a:pt x="583" y="356"/>
                  </a:lnTo>
                  <a:lnTo>
                    <a:pt x="583" y="357"/>
                  </a:lnTo>
                  <a:lnTo>
                    <a:pt x="583" y="358"/>
                  </a:lnTo>
                  <a:lnTo>
                    <a:pt x="582" y="360"/>
                  </a:lnTo>
                  <a:lnTo>
                    <a:pt x="581" y="360"/>
                  </a:lnTo>
                  <a:lnTo>
                    <a:pt x="581" y="361"/>
                  </a:lnTo>
                  <a:lnTo>
                    <a:pt x="581" y="362"/>
                  </a:lnTo>
                  <a:lnTo>
                    <a:pt x="579" y="364"/>
                  </a:lnTo>
                  <a:lnTo>
                    <a:pt x="579" y="365"/>
                  </a:lnTo>
                  <a:lnTo>
                    <a:pt x="579" y="367"/>
                  </a:lnTo>
                  <a:lnTo>
                    <a:pt x="579" y="368"/>
                  </a:lnTo>
                  <a:lnTo>
                    <a:pt x="578" y="368"/>
                  </a:lnTo>
                  <a:lnTo>
                    <a:pt x="577" y="369"/>
                  </a:lnTo>
                  <a:lnTo>
                    <a:pt x="575" y="371"/>
                  </a:lnTo>
                  <a:lnTo>
                    <a:pt x="575" y="372"/>
                  </a:lnTo>
                  <a:lnTo>
                    <a:pt x="575" y="373"/>
                  </a:lnTo>
                  <a:lnTo>
                    <a:pt x="574" y="373"/>
                  </a:lnTo>
                  <a:lnTo>
                    <a:pt x="573" y="373"/>
                  </a:lnTo>
                  <a:lnTo>
                    <a:pt x="573" y="375"/>
                  </a:lnTo>
                  <a:lnTo>
                    <a:pt x="573" y="376"/>
                  </a:lnTo>
                  <a:lnTo>
                    <a:pt x="573" y="377"/>
                  </a:lnTo>
                  <a:lnTo>
                    <a:pt x="571" y="379"/>
                  </a:lnTo>
                  <a:lnTo>
                    <a:pt x="570" y="380"/>
                  </a:lnTo>
                  <a:lnTo>
                    <a:pt x="570" y="381"/>
                  </a:lnTo>
                  <a:lnTo>
                    <a:pt x="570" y="383"/>
                  </a:lnTo>
                  <a:lnTo>
                    <a:pt x="569" y="383"/>
                  </a:lnTo>
                  <a:lnTo>
                    <a:pt x="569" y="384"/>
                  </a:lnTo>
                  <a:lnTo>
                    <a:pt x="567" y="386"/>
                  </a:lnTo>
                  <a:lnTo>
                    <a:pt x="567" y="387"/>
                  </a:lnTo>
                  <a:lnTo>
                    <a:pt x="567" y="388"/>
                  </a:lnTo>
                  <a:lnTo>
                    <a:pt x="566" y="388"/>
                  </a:lnTo>
                  <a:lnTo>
                    <a:pt x="564" y="390"/>
                  </a:lnTo>
                  <a:lnTo>
                    <a:pt x="562" y="390"/>
                  </a:lnTo>
                  <a:lnTo>
                    <a:pt x="560" y="390"/>
                  </a:lnTo>
                  <a:lnTo>
                    <a:pt x="558" y="391"/>
                  </a:lnTo>
                  <a:lnTo>
                    <a:pt x="556" y="391"/>
                  </a:lnTo>
                  <a:lnTo>
                    <a:pt x="555" y="391"/>
                  </a:lnTo>
                  <a:lnTo>
                    <a:pt x="552" y="391"/>
                  </a:lnTo>
                  <a:lnTo>
                    <a:pt x="552" y="392"/>
                  </a:lnTo>
                  <a:lnTo>
                    <a:pt x="551" y="392"/>
                  </a:lnTo>
                  <a:lnTo>
                    <a:pt x="550" y="392"/>
                  </a:lnTo>
                  <a:lnTo>
                    <a:pt x="548" y="392"/>
                  </a:lnTo>
                  <a:lnTo>
                    <a:pt x="548" y="394"/>
                  </a:lnTo>
                  <a:lnTo>
                    <a:pt x="547" y="394"/>
                  </a:lnTo>
                  <a:lnTo>
                    <a:pt x="547" y="395"/>
                  </a:lnTo>
                  <a:lnTo>
                    <a:pt x="547" y="396"/>
                  </a:lnTo>
                  <a:lnTo>
                    <a:pt x="547" y="398"/>
                  </a:lnTo>
                  <a:lnTo>
                    <a:pt x="547" y="399"/>
                  </a:lnTo>
                  <a:lnTo>
                    <a:pt x="547" y="400"/>
                  </a:lnTo>
                  <a:lnTo>
                    <a:pt x="547" y="403"/>
                  </a:lnTo>
                  <a:lnTo>
                    <a:pt x="547" y="405"/>
                  </a:lnTo>
                  <a:lnTo>
                    <a:pt x="547" y="406"/>
                  </a:lnTo>
                  <a:lnTo>
                    <a:pt x="547" y="407"/>
                  </a:lnTo>
                  <a:lnTo>
                    <a:pt x="548" y="407"/>
                  </a:lnTo>
                  <a:lnTo>
                    <a:pt x="548" y="409"/>
                  </a:lnTo>
                  <a:lnTo>
                    <a:pt x="550" y="409"/>
                  </a:lnTo>
                  <a:lnTo>
                    <a:pt x="550" y="410"/>
                  </a:lnTo>
                  <a:lnTo>
                    <a:pt x="551" y="411"/>
                  </a:lnTo>
                  <a:lnTo>
                    <a:pt x="551" y="413"/>
                  </a:lnTo>
                  <a:lnTo>
                    <a:pt x="551" y="414"/>
                  </a:lnTo>
                  <a:lnTo>
                    <a:pt x="551" y="415"/>
                  </a:lnTo>
                  <a:lnTo>
                    <a:pt x="552" y="417"/>
                  </a:lnTo>
                  <a:lnTo>
                    <a:pt x="552" y="418"/>
                  </a:lnTo>
                  <a:lnTo>
                    <a:pt x="552" y="419"/>
                  </a:lnTo>
                  <a:lnTo>
                    <a:pt x="552" y="421"/>
                  </a:lnTo>
                  <a:lnTo>
                    <a:pt x="552" y="424"/>
                  </a:lnTo>
                  <a:lnTo>
                    <a:pt x="552" y="425"/>
                  </a:lnTo>
                  <a:lnTo>
                    <a:pt x="552" y="426"/>
                  </a:lnTo>
                  <a:lnTo>
                    <a:pt x="552" y="428"/>
                  </a:lnTo>
                  <a:lnTo>
                    <a:pt x="552" y="429"/>
                  </a:lnTo>
                  <a:lnTo>
                    <a:pt x="551" y="429"/>
                  </a:lnTo>
                  <a:lnTo>
                    <a:pt x="551" y="430"/>
                  </a:lnTo>
                  <a:lnTo>
                    <a:pt x="551" y="432"/>
                  </a:lnTo>
                  <a:lnTo>
                    <a:pt x="551" y="433"/>
                  </a:lnTo>
                  <a:lnTo>
                    <a:pt x="551" y="434"/>
                  </a:lnTo>
                  <a:lnTo>
                    <a:pt x="551" y="436"/>
                  </a:lnTo>
                  <a:lnTo>
                    <a:pt x="551" y="438"/>
                  </a:lnTo>
                  <a:lnTo>
                    <a:pt x="551" y="440"/>
                  </a:lnTo>
                  <a:lnTo>
                    <a:pt x="551" y="441"/>
                  </a:lnTo>
                  <a:lnTo>
                    <a:pt x="550" y="440"/>
                  </a:lnTo>
                  <a:lnTo>
                    <a:pt x="548" y="440"/>
                  </a:lnTo>
                  <a:lnTo>
                    <a:pt x="547" y="440"/>
                  </a:lnTo>
                  <a:lnTo>
                    <a:pt x="544" y="440"/>
                  </a:lnTo>
                  <a:lnTo>
                    <a:pt x="543" y="440"/>
                  </a:lnTo>
                  <a:lnTo>
                    <a:pt x="541" y="438"/>
                  </a:lnTo>
                  <a:lnTo>
                    <a:pt x="539" y="437"/>
                  </a:lnTo>
                  <a:lnTo>
                    <a:pt x="536" y="436"/>
                  </a:lnTo>
                  <a:lnTo>
                    <a:pt x="535" y="436"/>
                  </a:lnTo>
                  <a:lnTo>
                    <a:pt x="533" y="436"/>
                  </a:lnTo>
                  <a:lnTo>
                    <a:pt x="532" y="434"/>
                  </a:lnTo>
                  <a:lnTo>
                    <a:pt x="531" y="434"/>
                  </a:lnTo>
                  <a:lnTo>
                    <a:pt x="531" y="433"/>
                  </a:lnTo>
                  <a:lnTo>
                    <a:pt x="529" y="433"/>
                  </a:lnTo>
                  <a:lnTo>
                    <a:pt x="528" y="433"/>
                  </a:lnTo>
                  <a:lnTo>
                    <a:pt x="526" y="432"/>
                  </a:lnTo>
                  <a:lnTo>
                    <a:pt x="525" y="432"/>
                  </a:lnTo>
                  <a:lnTo>
                    <a:pt x="524" y="432"/>
                  </a:lnTo>
                  <a:lnTo>
                    <a:pt x="522" y="432"/>
                  </a:lnTo>
                  <a:lnTo>
                    <a:pt x="520" y="430"/>
                  </a:lnTo>
                  <a:lnTo>
                    <a:pt x="518" y="430"/>
                  </a:lnTo>
                  <a:lnTo>
                    <a:pt x="517" y="430"/>
                  </a:lnTo>
                  <a:lnTo>
                    <a:pt x="516" y="429"/>
                  </a:lnTo>
                  <a:lnTo>
                    <a:pt x="514" y="428"/>
                  </a:lnTo>
                  <a:lnTo>
                    <a:pt x="512" y="425"/>
                  </a:lnTo>
                  <a:lnTo>
                    <a:pt x="510" y="424"/>
                  </a:lnTo>
                  <a:lnTo>
                    <a:pt x="507" y="422"/>
                  </a:lnTo>
                  <a:lnTo>
                    <a:pt x="506" y="422"/>
                  </a:lnTo>
                  <a:lnTo>
                    <a:pt x="505" y="422"/>
                  </a:lnTo>
                  <a:lnTo>
                    <a:pt x="502" y="421"/>
                  </a:lnTo>
                  <a:lnTo>
                    <a:pt x="501" y="421"/>
                  </a:lnTo>
                  <a:lnTo>
                    <a:pt x="499" y="421"/>
                  </a:lnTo>
                  <a:lnTo>
                    <a:pt x="499" y="419"/>
                  </a:lnTo>
                  <a:lnTo>
                    <a:pt x="498" y="419"/>
                  </a:lnTo>
                  <a:lnTo>
                    <a:pt x="497" y="419"/>
                  </a:lnTo>
                  <a:lnTo>
                    <a:pt x="495" y="419"/>
                  </a:lnTo>
                  <a:lnTo>
                    <a:pt x="494" y="419"/>
                  </a:lnTo>
                  <a:lnTo>
                    <a:pt x="490" y="418"/>
                  </a:lnTo>
                  <a:lnTo>
                    <a:pt x="487" y="418"/>
                  </a:lnTo>
                  <a:lnTo>
                    <a:pt x="484" y="418"/>
                  </a:lnTo>
                  <a:lnTo>
                    <a:pt x="482" y="418"/>
                  </a:lnTo>
                  <a:lnTo>
                    <a:pt x="482" y="417"/>
                  </a:lnTo>
                  <a:lnTo>
                    <a:pt x="483" y="417"/>
                  </a:lnTo>
                  <a:lnTo>
                    <a:pt x="483" y="415"/>
                  </a:lnTo>
                  <a:lnTo>
                    <a:pt x="484" y="414"/>
                  </a:lnTo>
                  <a:lnTo>
                    <a:pt x="484" y="413"/>
                  </a:lnTo>
                  <a:lnTo>
                    <a:pt x="486" y="411"/>
                  </a:lnTo>
                  <a:lnTo>
                    <a:pt x="486" y="410"/>
                  </a:lnTo>
                  <a:lnTo>
                    <a:pt x="487" y="410"/>
                  </a:lnTo>
                  <a:lnTo>
                    <a:pt x="487" y="409"/>
                  </a:lnTo>
                  <a:lnTo>
                    <a:pt x="488" y="407"/>
                  </a:lnTo>
                  <a:lnTo>
                    <a:pt x="488" y="406"/>
                  </a:lnTo>
                  <a:lnTo>
                    <a:pt x="490" y="406"/>
                  </a:lnTo>
                  <a:lnTo>
                    <a:pt x="490" y="405"/>
                  </a:lnTo>
                  <a:lnTo>
                    <a:pt x="491" y="405"/>
                  </a:lnTo>
                  <a:lnTo>
                    <a:pt x="491" y="403"/>
                  </a:lnTo>
                  <a:lnTo>
                    <a:pt x="491" y="402"/>
                  </a:lnTo>
                  <a:lnTo>
                    <a:pt x="491" y="400"/>
                  </a:lnTo>
                  <a:lnTo>
                    <a:pt x="493" y="399"/>
                  </a:lnTo>
                  <a:lnTo>
                    <a:pt x="493" y="398"/>
                  </a:lnTo>
                  <a:lnTo>
                    <a:pt x="493" y="396"/>
                  </a:lnTo>
                  <a:lnTo>
                    <a:pt x="493" y="395"/>
                  </a:lnTo>
                  <a:lnTo>
                    <a:pt x="494" y="392"/>
                  </a:lnTo>
                  <a:lnTo>
                    <a:pt x="495" y="390"/>
                  </a:lnTo>
                  <a:lnTo>
                    <a:pt x="495" y="388"/>
                  </a:lnTo>
                  <a:lnTo>
                    <a:pt x="497" y="387"/>
                  </a:lnTo>
                  <a:lnTo>
                    <a:pt x="497" y="386"/>
                  </a:lnTo>
                  <a:lnTo>
                    <a:pt x="497" y="384"/>
                  </a:lnTo>
                  <a:lnTo>
                    <a:pt x="497" y="383"/>
                  </a:lnTo>
                  <a:lnTo>
                    <a:pt x="497" y="381"/>
                  </a:lnTo>
                  <a:lnTo>
                    <a:pt x="497" y="380"/>
                  </a:lnTo>
                  <a:lnTo>
                    <a:pt x="497" y="379"/>
                  </a:lnTo>
                  <a:lnTo>
                    <a:pt x="497" y="377"/>
                  </a:lnTo>
                  <a:lnTo>
                    <a:pt x="497" y="376"/>
                  </a:lnTo>
                  <a:lnTo>
                    <a:pt x="497" y="375"/>
                  </a:lnTo>
                  <a:lnTo>
                    <a:pt x="495" y="373"/>
                  </a:lnTo>
                  <a:lnTo>
                    <a:pt x="495" y="372"/>
                  </a:lnTo>
                  <a:lnTo>
                    <a:pt x="495" y="371"/>
                  </a:lnTo>
                  <a:lnTo>
                    <a:pt x="494" y="369"/>
                  </a:lnTo>
                  <a:lnTo>
                    <a:pt x="494" y="368"/>
                  </a:lnTo>
                  <a:lnTo>
                    <a:pt x="494" y="367"/>
                  </a:lnTo>
                  <a:lnTo>
                    <a:pt x="494" y="365"/>
                  </a:lnTo>
                  <a:lnTo>
                    <a:pt x="493" y="365"/>
                  </a:lnTo>
                  <a:lnTo>
                    <a:pt x="493" y="364"/>
                  </a:lnTo>
                  <a:lnTo>
                    <a:pt x="493" y="362"/>
                  </a:lnTo>
                  <a:lnTo>
                    <a:pt x="493" y="361"/>
                  </a:lnTo>
                  <a:lnTo>
                    <a:pt x="493" y="360"/>
                  </a:lnTo>
                  <a:lnTo>
                    <a:pt x="491" y="360"/>
                  </a:lnTo>
                  <a:lnTo>
                    <a:pt x="491" y="358"/>
                  </a:lnTo>
                  <a:lnTo>
                    <a:pt x="491" y="357"/>
                  </a:lnTo>
                  <a:lnTo>
                    <a:pt x="491" y="356"/>
                  </a:lnTo>
                  <a:lnTo>
                    <a:pt x="493" y="356"/>
                  </a:lnTo>
                  <a:lnTo>
                    <a:pt x="491" y="354"/>
                  </a:lnTo>
                  <a:lnTo>
                    <a:pt x="491" y="353"/>
                  </a:lnTo>
                  <a:lnTo>
                    <a:pt x="491" y="352"/>
                  </a:lnTo>
                  <a:lnTo>
                    <a:pt x="491" y="350"/>
                  </a:lnTo>
                  <a:lnTo>
                    <a:pt x="490" y="350"/>
                  </a:lnTo>
                  <a:lnTo>
                    <a:pt x="490" y="349"/>
                  </a:lnTo>
                  <a:lnTo>
                    <a:pt x="488" y="349"/>
                  </a:lnTo>
                  <a:lnTo>
                    <a:pt x="487" y="349"/>
                  </a:lnTo>
                  <a:lnTo>
                    <a:pt x="486" y="349"/>
                  </a:lnTo>
                  <a:lnTo>
                    <a:pt x="486" y="348"/>
                  </a:lnTo>
                  <a:lnTo>
                    <a:pt x="484" y="348"/>
                  </a:lnTo>
                  <a:lnTo>
                    <a:pt x="483" y="348"/>
                  </a:lnTo>
                  <a:lnTo>
                    <a:pt x="482" y="348"/>
                  </a:lnTo>
                  <a:lnTo>
                    <a:pt x="480" y="348"/>
                  </a:lnTo>
                  <a:lnTo>
                    <a:pt x="480" y="349"/>
                  </a:lnTo>
                  <a:lnTo>
                    <a:pt x="479" y="348"/>
                  </a:lnTo>
                  <a:lnTo>
                    <a:pt x="478" y="349"/>
                  </a:lnTo>
                  <a:lnTo>
                    <a:pt x="476" y="349"/>
                  </a:lnTo>
                  <a:lnTo>
                    <a:pt x="475" y="349"/>
                  </a:lnTo>
                  <a:lnTo>
                    <a:pt x="475" y="350"/>
                  </a:lnTo>
                  <a:lnTo>
                    <a:pt x="474" y="350"/>
                  </a:lnTo>
                  <a:lnTo>
                    <a:pt x="474" y="352"/>
                  </a:lnTo>
                  <a:lnTo>
                    <a:pt x="472" y="352"/>
                  </a:lnTo>
                  <a:lnTo>
                    <a:pt x="472" y="353"/>
                  </a:lnTo>
                  <a:lnTo>
                    <a:pt x="471" y="353"/>
                  </a:lnTo>
                  <a:lnTo>
                    <a:pt x="469" y="354"/>
                  </a:lnTo>
                  <a:lnTo>
                    <a:pt x="468" y="356"/>
                  </a:lnTo>
                  <a:lnTo>
                    <a:pt x="467" y="357"/>
                  </a:lnTo>
                  <a:lnTo>
                    <a:pt x="465" y="357"/>
                  </a:lnTo>
                  <a:lnTo>
                    <a:pt x="465" y="356"/>
                  </a:lnTo>
                  <a:lnTo>
                    <a:pt x="464" y="356"/>
                  </a:lnTo>
                  <a:lnTo>
                    <a:pt x="463" y="356"/>
                  </a:lnTo>
                  <a:lnTo>
                    <a:pt x="461" y="356"/>
                  </a:lnTo>
                  <a:lnTo>
                    <a:pt x="460" y="356"/>
                  </a:lnTo>
                  <a:lnTo>
                    <a:pt x="459" y="357"/>
                  </a:lnTo>
                  <a:lnTo>
                    <a:pt x="457" y="357"/>
                  </a:lnTo>
                  <a:lnTo>
                    <a:pt x="456" y="358"/>
                  </a:lnTo>
                  <a:lnTo>
                    <a:pt x="455" y="358"/>
                  </a:lnTo>
                  <a:lnTo>
                    <a:pt x="455" y="361"/>
                  </a:lnTo>
                  <a:lnTo>
                    <a:pt x="453" y="362"/>
                  </a:lnTo>
                  <a:lnTo>
                    <a:pt x="453" y="364"/>
                  </a:lnTo>
                  <a:lnTo>
                    <a:pt x="452" y="364"/>
                  </a:lnTo>
                  <a:lnTo>
                    <a:pt x="452" y="365"/>
                  </a:lnTo>
                  <a:lnTo>
                    <a:pt x="450" y="365"/>
                  </a:lnTo>
                  <a:lnTo>
                    <a:pt x="450" y="367"/>
                  </a:lnTo>
                  <a:lnTo>
                    <a:pt x="448" y="369"/>
                  </a:lnTo>
                  <a:lnTo>
                    <a:pt x="445" y="371"/>
                  </a:lnTo>
                  <a:lnTo>
                    <a:pt x="441" y="371"/>
                  </a:lnTo>
                  <a:lnTo>
                    <a:pt x="440" y="371"/>
                  </a:lnTo>
                  <a:lnTo>
                    <a:pt x="438" y="369"/>
                  </a:lnTo>
                  <a:lnTo>
                    <a:pt x="437" y="369"/>
                  </a:lnTo>
                  <a:lnTo>
                    <a:pt x="437" y="371"/>
                  </a:lnTo>
                  <a:lnTo>
                    <a:pt x="436" y="372"/>
                  </a:lnTo>
                  <a:lnTo>
                    <a:pt x="434" y="375"/>
                  </a:lnTo>
                  <a:lnTo>
                    <a:pt x="434" y="376"/>
                  </a:lnTo>
                  <a:lnTo>
                    <a:pt x="433" y="376"/>
                  </a:lnTo>
                  <a:lnTo>
                    <a:pt x="431" y="377"/>
                  </a:lnTo>
                  <a:lnTo>
                    <a:pt x="431" y="380"/>
                  </a:lnTo>
                  <a:lnTo>
                    <a:pt x="431" y="383"/>
                  </a:lnTo>
                  <a:lnTo>
                    <a:pt x="430" y="384"/>
                  </a:lnTo>
                  <a:lnTo>
                    <a:pt x="430" y="386"/>
                  </a:lnTo>
                  <a:lnTo>
                    <a:pt x="430" y="387"/>
                  </a:lnTo>
                  <a:lnTo>
                    <a:pt x="429" y="387"/>
                  </a:lnTo>
                  <a:lnTo>
                    <a:pt x="429" y="390"/>
                  </a:lnTo>
                  <a:lnTo>
                    <a:pt x="427" y="391"/>
                  </a:lnTo>
                  <a:lnTo>
                    <a:pt x="427" y="392"/>
                  </a:lnTo>
                  <a:lnTo>
                    <a:pt x="427" y="394"/>
                  </a:lnTo>
                  <a:lnTo>
                    <a:pt x="427" y="395"/>
                  </a:lnTo>
                  <a:lnTo>
                    <a:pt x="426" y="395"/>
                  </a:lnTo>
                  <a:lnTo>
                    <a:pt x="426" y="394"/>
                  </a:lnTo>
                  <a:lnTo>
                    <a:pt x="423" y="392"/>
                  </a:lnTo>
                  <a:lnTo>
                    <a:pt x="422" y="392"/>
                  </a:lnTo>
                  <a:lnTo>
                    <a:pt x="421" y="391"/>
                  </a:lnTo>
                  <a:lnTo>
                    <a:pt x="419" y="391"/>
                  </a:lnTo>
                  <a:lnTo>
                    <a:pt x="418" y="391"/>
                  </a:lnTo>
                  <a:lnTo>
                    <a:pt x="415" y="390"/>
                  </a:lnTo>
                  <a:lnTo>
                    <a:pt x="414" y="390"/>
                  </a:lnTo>
                  <a:lnTo>
                    <a:pt x="412" y="388"/>
                  </a:lnTo>
                  <a:lnTo>
                    <a:pt x="412" y="390"/>
                  </a:lnTo>
                  <a:lnTo>
                    <a:pt x="412" y="391"/>
                  </a:lnTo>
                  <a:lnTo>
                    <a:pt x="412" y="392"/>
                  </a:lnTo>
                  <a:lnTo>
                    <a:pt x="412" y="394"/>
                  </a:lnTo>
                  <a:lnTo>
                    <a:pt x="412" y="395"/>
                  </a:lnTo>
                  <a:lnTo>
                    <a:pt x="411" y="395"/>
                  </a:lnTo>
                  <a:lnTo>
                    <a:pt x="411" y="398"/>
                  </a:lnTo>
                  <a:lnTo>
                    <a:pt x="412" y="399"/>
                  </a:lnTo>
                  <a:lnTo>
                    <a:pt x="412" y="402"/>
                  </a:lnTo>
                  <a:lnTo>
                    <a:pt x="414" y="406"/>
                  </a:lnTo>
                  <a:lnTo>
                    <a:pt x="414" y="407"/>
                  </a:lnTo>
                  <a:lnTo>
                    <a:pt x="415" y="409"/>
                  </a:lnTo>
                  <a:lnTo>
                    <a:pt x="415" y="410"/>
                  </a:lnTo>
                  <a:lnTo>
                    <a:pt x="415" y="411"/>
                  </a:lnTo>
                  <a:lnTo>
                    <a:pt x="415" y="413"/>
                  </a:lnTo>
                  <a:lnTo>
                    <a:pt x="414" y="414"/>
                  </a:lnTo>
                  <a:lnTo>
                    <a:pt x="412" y="415"/>
                  </a:lnTo>
                  <a:lnTo>
                    <a:pt x="412" y="418"/>
                  </a:lnTo>
                  <a:lnTo>
                    <a:pt x="412" y="422"/>
                  </a:lnTo>
                  <a:lnTo>
                    <a:pt x="412" y="424"/>
                  </a:lnTo>
                  <a:lnTo>
                    <a:pt x="412" y="425"/>
                  </a:lnTo>
                  <a:lnTo>
                    <a:pt x="414" y="425"/>
                  </a:lnTo>
                  <a:lnTo>
                    <a:pt x="414" y="426"/>
                  </a:lnTo>
                  <a:lnTo>
                    <a:pt x="414" y="428"/>
                  </a:lnTo>
                  <a:lnTo>
                    <a:pt x="415" y="429"/>
                  </a:lnTo>
                  <a:lnTo>
                    <a:pt x="417" y="430"/>
                  </a:lnTo>
                  <a:lnTo>
                    <a:pt x="418" y="432"/>
                  </a:lnTo>
                  <a:lnTo>
                    <a:pt x="419" y="434"/>
                  </a:lnTo>
                  <a:lnTo>
                    <a:pt x="418" y="436"/>
                  </a:lnTo>
                  <a:lnTo>
                    <a:pt x="418" y="438"/>
                  </a:lnTo>
                  <a:lnTo>
                    <a:pt x="418" y="440"/>
                  </a:lnTo>
                  <a:lnTo>
                    <a:pt x="418" y="441"/>
                  </a:lnTo>
                  <a:lnTo>
                    <a:pt x="421" y="444"/>
                  </a:lnTo>
                  <a:lnTo>
                    <a:pt x="421" y="445"/>
                  </a:lnTo>
                  <a:lnTo>
                    <a:pt x="421" y="448"/>
                  </a:lnTo>
                  <a:lnTo>
                    <a:pt x="421" y="449"/>
                  </a:lnTo>
                  <a:lnTo>
                    <a:pt x="421" y="452"/>
                  </a:lnTo>
                  <a:lnTo>
                    <a:pt x="421" y="453"/>
                  </a:lnTo>
                  <a:lnTo>
                    <a:pt x="421" y="455"/>
                  </a:lnTo>
                  <a:lnTo>
                    <a:pt x="421" y="457"/>
                  </a:lnTo>
                  <a:lnTo>
                    <a:pt x="421" y="459"/>
                  </a:lnTo>
                  <a:lnTo>
                    <a:pt x="421" y="460"/>
                  </a:lnTo>
                  <a:lnTo>
                    <a:pt x="421" y="462"/>
                  </a:lnTo>
                  <a:lnTo>
                    <a:pt x="421" y="463"/>
                  </a:lnTo>
                  <a:lnTo>
                    <a:pt x="421" y="464"/>
                  </a:lnTo>
                  <a:lnTo>
                    <a:pt x="421" y="466"/>
                  </a:lnTo>
                  <a:lnTo>
                    <a:pt x="419" y="467"/>
                  </a:lnTo>
                  <a:lnTo>
                    <a:pt x="418" y="470"/>
                  </a:lnTo>
                  <a:lnTo>
                    <a:pt x="417" y="472"/>
                  </a:lnTo>
                  <a:lnTo>
                    <a:pt x="415" y="474"/>
                  </a:lnTo>
                  <a:lnTo>
                    <a:pt x="415" y="475"/>
                  </a:lnTo>
                  <a:lnTo>
                    <a:pt x="414" y="476"/>
                  </a:lnTo>
                  <a:lnTo>
                    <a:pt x="411" y="479"/>
                  </a:lnTo>
                  <a:lnTo>
                    <a:pt x="411" y="481"/>
                  </a:lnTo>
                  <a:lnTo>
                    <a:pt x="411" y="482"/>
                  </a:lnTo>
                  <a:lnTo>
                    <a:pt x="411" y="483"/>
                  </a:lnTo>
                  <a:lnTo>
                    <a:pt x="411" y="485"/>
                  </a:lnTo>
                  <a:lnTo>
                    <a:pt x="412" y="486"/>
                  </a:lnTo>
                  <a:lnTo>
                    <a:pt x="415" y="487"/>
                  </a:lnTo>
                  <a:lnTo>
                    <a:pt x="415" y="489"/>
                  </a:lnTo>
                  <a:lnTo>
                    <a:pt x="415" y="491"/>
                  </a:lnTo>
                  <a:lnTo>
                    <a:pt x="415" y="493"/>
                  </a:lnTo>
                  <a:lnTo>
                    <a:pt x="415" y="494"/>
                  </a:lnTo>
                  <a:lnTo>
                    <a:pt x="415" y="495"/>
                  </a:lnTo>
                  <a:lnTo>
                    <a:pt x="415" y="497"/>
                  </a:lnTo>
                  <a:lnTo>
                    <a:pt x="415" y="499"/>
                  </a:lnTo>
                  <a:lnTo>
                    <a:pt x="415" y="501"/>
                  </a:lnTo>
                  <a:lnTo>
                    <a:pt x="417" y="501"/>
                  </a:lnTo>
                  <a:lnTo>
                    <a:pt x="418" y="501"/>
                  </a:lnTo>
                  <a:lnTo>
                    <a:pt x="419" y="501"/>
                  </a:lnTo>
                  <a:lnTo>
                    <a:pt x="422" y="499"/>
                  </a:lnTo>
                  <a:lnTo>
                    <a:pt x="427" y="499"/>
                  </a:lnTo>
                  <a:lnTo>
                    <a:pt x="433" y="497"/>
                  </a:lnTo>
                  <a:lnTo>
                    <a:pt x="434" y="497"/>
                  </a:lnTo>
                  <a:lnTo>
                    <a:pt x="434" y="495"/>
                  </a:lnTo>
                  <a:lnTo>
                    <a:pt x="436" y="495"/>
                  </a:lnTo>
                  <a:lnTo>
                    <a:pt x="437" y="494"/>
                  </a:lnTo>
                  <a:lnTo>
                    <a:pt x="440" y="493"/>
                  </a:lnTo>
                  <a:lnTo>
                    <a:pt x="444" y="490"/>
                  </a:lnTo>
                  <a:lnTo>
                    <a:pt x="445" y="491"/>
                  </a:lnTo>
                  <a:lnTo>
                    <a:pt x="445" y="494"/>
                  </a:lnTo>
                  <a:lnTo>
                    <a:pt x="445" y="495"/>
                  </a:lnTo>
                  <a:lnTo>
                    <a:pt x="445" y="497"/>
                  </a:lnTo>
                  <a:lnTo>
                    <a:pt x="446" y="499"/>
                  </a:lnTo>
                  <a:lnTo>
                    <a:pt x="448" y="502"/>
                  </a:lnTo>
                  <a:lnTo>
                    <a:pt x="448" y="504"/>
                  </a:lnTo>
                  <a:lnTo>
                    <a:pt x="448" y="505"/>
                  </a:lnTo>
                  <a:lnTo>
                    <a:pt x="449" y="506"/>
                  </a:lnTo>
                  <a:lnTo>
                    <a:pt x="449" y="508"/>
                  </a:lnTo>
                  <a:lnTo>
                    <a:pt x="450" y="510"/>
                  </a:lnTo>
                  <a:lnTo>
                    <a:pt x="452" y="510"/>
                  </a:lnTo>
                  <a:lnTo>
                    <a:pt x="452" y="513"/>
                  </a:lnTo>
                  <a:lnTo>
                    <a:pt x="450" y="513"/>
                  </a:lnTo>
                  <a:lnTo>
                    <a:pt x="450" y="514"/>
                  </a:lnTo>
                  <a:lnTo>
                    <a:pt x="449" y="520"/>
                  </a:lnTo>
                  <a:lnTo>
                    <a:pt x="449" y="521"/>
                  </a:lnTo>
                  <a:lnTo>
                    <a:pt x="449" y="523"/>
                  </a:lnTo>
                  <a:lnTo>
                    <a:pt x="449" y="524"/>
                  </a:lnTo>
                  <a:lnTo>
                    <a:pt x="448" y="525"/>
                  </a:lnTo>
                  <a:lnTo>
                    <a:pt x="446" y="529"/>
                  </a:lnTo>
                  <a:lnTo>
                    <a:pt x="445" y="531"/>
                  </a:lnTo>
                  <a:lnTo>
                    <a:pt x="445" y="533"/>
                  </a:lnTo>
                  <a:lnTo>
                    <a:pt x="444" y="533"/>
                  </a:lnTo>
                  <a:lnTo>
                    <a:pt x="442" y="533"/>
                  </a:lnTo>
                  <a:lnTo>
                    <a:pt x="441" y="533"/>
                  </a:lnTo>
                  <a:lnTo>
                    <a:pt x="434" y="535"/>
                  </a:lnTo>
                  <a:lnTo>
                    <a:pt x="436" y="539"/>
                  </a:lnTo>
                  <a:lnTo>
                    <a:pt x="436" y="543"/>
                  </a:lnTo>
                  <a:lnTo>
                    <a:pt x="436" y="547"/>
                  </a:lnTo>
                  <a:lnTo>
                    <a:pt x="434" y="548"/>
                  </a:lnTo>
                  <a:lnTo>
                    <a:pt x="436" y="554"/>
                  </a:lnTo>
                  <a:lnTo>
                    <a:pt x="436" y="558"/>
                  </a:lnTo>
                  <a:lnTo>
                    <a:pt x="434" y="559"/>
                  </a:lnTo>
                  <a:lnTo>
                    <a:pt x="434" y="561"/>
                  </a:lnTo>
                  <a:lnTo>
                    <a:pt x="434" y="562"/>
                  </a:lnTo>
                  <a:lnTo>
                    <a:pt x="434" y="563"/>
                  </a:lnTo>
                  <a:lnTo>
                    <a:pt x="434" y="565"/>
                  </a:lnTo>
                  <a:lnTo>
                    <a:pt x="434" y="567"/>
                  </a:lnTo>
                  <a:lnTo>
                    <a:pt x="431" y="567"/>
                  </a:lnTo>
                  <a:lnTo>
                    <a:pt x="430" y="566"/>
                  </a:lnTo>
                  <a:lnTo>
                    <a:pt x="429" y="566"/>
                  </a:lnTo>
                  <a:lnTo>
                    <a:pt x="427" y="566"/>
                  </a:lnTo>
                  <a:lnTo>
                    <a:pt x="426" y="565"/>
                  </a:lnTo>
                  <a:lnTo>
                    <a:pt x="425" y="565"/>
                  </a:lnTo>
                  <a:lnTo>
                    <a:pt x="425" y="563"/>
                  </a:lnTo>
                  <a:lnTo>
                    <a:pt x="423" y="563"/>
                  </a:lnTo>
                  <a:lnTo>
                    <a:pt x="422" y="562"/>
                  </a:lnTo>
                  <a:lnTo>
                    <a:pt x="421" y="562"/>
                  </a:lnTo>
                  <a:lnTo>
                    <a:pt x="419" y="561"/>
                  </a:lnTo>
                  <a:lnTo>
                    <a:pt x="418" y="561"/>
                  </a:lnTo>
                  <a:lnTo>
                    <a:pt x="417" y="561"/>
                  </a:lnTo>
                  <a:lnTo>
                    <a:pt x="415" y="559"/>
                  </a:lnTo>
                  <a:lnTo>
                    <a:pt x="414" y="559"/>
                  </a:lnTo>
                  <a:lnTo>
                    <a:pt x="412" y="559"/>
                  </a:lnTo>
                  <a:lnTo>
                    <a:pt x="412" y="558"/>
                  </a:lnTo>
                  <a:lnTo>
                    <a:pt x="411" y="558"/>
                  </a:lnTo>
                  <a:lnTo>
                    <a:pt x="411" y="556"/>
                  </a:lnTo>
                  <a:lnTo>
                    <a:pt x="410" y="556"/>
                  </a:lnTo>
                  <a:lnTo>
                    <a:pt x="410" y="555"/>
                  </a:lnTo>
                  <a:lnTo>
                    <a:pt x="408" y="555"/>
                  </a:lnTo>
                  <a:lnTo>
                    <a:pt x="407" y="555"/>
                  </a:lnTo>
                  <a:lnTo>
                    <a:pt x="407" y="554"/>
                  </a:lnTo>
                  <a:lnTo>
                    <a:pt x="406" y="554"/>
                  </a:lnTo>
                  <a:lnTo>
                    <a:pt x="404" y="554"/>
                  </a:lnTo>
                  <a:lnTo>
                    <a:pt x="403" y="554"/>
                  </a:lnTo>
                  <a:lnTo>
                    <a:pt x="403" y="552"/>
                  </a:lnTo>
                  <a:lnTo>
                    <a:pt x="402" y="552"/>
                  </a:lnTo>
                  <a:lnTo>
                    <a:pt x="402" y="551"/>
                  </a:lnTo>
                  <a:lnTo>
                    <a:pt x="400" y="551"/>
                  </a:lnTo>
                  <a:lnTo>
                    <a:pt x="400" y="550"/>
                  </a:lnTo>
                  <a:lnTo>
                    <a:pt x="399" y="550"/>
                  </a:lnTo>
                  <a:lnTo>
                    <a:pt x="398" y="548"/>
                  </a:lnTo>
                  <a:lnTo>
                    <a:pt x="398" y="550"/>
                  </a:lnTo>
                  <a:lnTo>
                    <a:pt x="398" y="548"/>
                  </a:lnTo>
                  <a:lnTo>
                    <a:pt x="396" y="548"/>
                  </a:lnTo>
                  <a:lnTo>
                    <a:pt x="395" y="548"/>
                  </a:lnTo>
                  <a:lnTo>
                    <a:pt x="395" y="547"/>
                  </a:lnTo>
                  <a:lnTo>
                    <a:pt x="394" y="547"/>
                  </a:lnTo>
                  <a:lnTo>
                    <a:pt x="394" y="546"/>
                  </a:lnTo>
                  <a:lnTo>
                    <a:pt x="392" y="546"/>
                  </a:lnTo>
                  <a:lnTo>
                    <a:pt x="392" y="544"/>
                  </a:lnTo>
                  <a:lnTo>
                    <a:pt x="392" y="546"/>
                  </a:lnTo>
                  <a:lnTo>
                    <a:pt x="391" y="546"/>
                  </a:lnTo>
                  <a:lnTo>
                    <a:pt x="391" y="544"/>
                  </a:lnTo>
                  <a:lnTo>
                    <a:pt x="389" y="544"/>
                  </a:lnTo>
                  <a:lnTo>
                    <a:pt x="389" y="543"/>
                  </a:lnTo>
                  <a:lnTo>
                    <a:pt x="388" y="542"/>
                  </a:lnTo>
                  <a:lnTo>
                    <a:pt x="387" y="540"/>
                  </a:lnTo>
                  <a:lnTo>
                    <a:pt x="385" y="540"/>
                  </a:lnTo>
                  <a:lnTo>
                    <a:pt x="384" y="540"/>
                  </a:lnTo>
                  <a:lnTo>
                    <a:pt x="384" y="539"/>
                  </a:lnTo>
                  <a:lnTo>
                    <a:pt x="383" y="539"/>
                  </a:lnTo>
                  <a:lnTo>
                    <a:pt x="381" y="539"/>
                  </a:lnTo>
                  <a:lnTo>
                    <a:pt x="380" y="540"/>
                  </a:lnTo>
                  <a:lnTo>
                    <a:pt x="380" y="542"/>
                  </a:lnTo>
                  <a:lnTo>
                    <a:pt x="379" y="542"/>
                  </a:lnTo>
                  <a:lnTo>
                    <a:pt x="379" y="543"/>
                  </a:lnTo>
                  <a:lnTo>
                    <a:pt x="377" y="543"/>
                  </a:lnTo>
                  <a:lnTo>
                    <a:pt x="377" y="544"/>
                  </a:lnTo>
                  <a:lnTo>
                    <a:pt x="376" y="544"/>
                  </a:lnTo>
                  <a:lnTo>
                    <a:pt x="376" y="546"/>
                  </a:lnTo>
                  <a:lnTo>
                    <a:pt x="375" y="547"/>
                  </a:lnTo>
                  <a:lnTo>
                    <a:pt x="375" y="548"/>
                  </a:lnTo>
                  <a:lnTo>
                    <a:pt x="375" y="550"/>
                  </a:lnTo>
                  <a:lnTo>
                    <a:pt x="375" y="551"/>
                  </a:lnTo>
                  <a:lnTo>
                    <a:pt x="373" y="552"/>
                  </a:lnTo>
                  <a:lnTo>
                    <a:pt x="370" y="554"/>
                  </a:lnTo>
                  <a:lnTo>
                    <a:pt x="369" y="554"/>
                  </a:lnTo>
                  <a:lnTo>
                    <a:pt x="368" y="552"/>
                  </a:lnTo>
                  <a:lnTo>
                    <a:pt x="366" y="552"/>
                  </a:lnTo>
                  <a:lnTo>
                    <a:pt x="365" y="551"/>
                  </a:lnTo>
                  <a:lnTo>
                    <a:pt x="365" y="550"/>
                  </a:lnTo>
                  <a:lnTo>
                    <a:pt x="364" y="548"/>
                  </a:lnTo>
                  <a:lnTo>
                    <a:pt x="364" y="547"/>
                  </a:lnTo>
                  <a:lnTo>
                    <a:pt x="362" y="547"/>
                  </a:lnTo>
                  <a:lnTo>
                    <a:pt x="362" y="546"/>
                  </a:lnTo>
                  <a:lnTo>
                    <a:pt x="361" y="544"/>
                  </a:lnTo>
                  <a:lnTo>
                    <a:pt x="360" y="543"/>
                  </a:lnTo>
                  <a:lnTo>
                    <a:pt x="358" y="543"/>
                  </a:lnTo>
                  <a:lnTo>
                    <a:pt x="358" y="544"/>
                  </a:lnTo>
                  <a:lnTo>
                    <a:pt x="357" y="544"/>
                  </a:lnTo>
                  <a:lnTo>
                    <a:pt x="356" y="544"/>
                  </a:lnTo>
                  <a:lnTo>
                    <a:pt x="356" y="546"/>
                  </a:lnTo>
                  <a:lnTo>
                    <a:pt x="354" y="547"/>
                  </a:lnTo>
                  <a:lnTo>
                    <a:pt x="353" y="548"/>
                  </a:lnTo>
                  <a:lnTo>
                    <a:pt x="353" y="550"/>
                  </a:lnTo>
                  <a:lnTo>
                    <a:pt x="351" y="550"/>
                  </a:lnTo>
                  <a:lnTo>
                    <a:pt x="350" y="551"/>
                  </a:lnTo>
                  <a:lnTo>
                    <a:pt x="349" y="551"/>
                  </a:lnTo>
                  <a:lnTo>
                    <a:pt x="349" y="552"/>
                  </a:lnTo>
                  <a:lnTo>
                    <a:pt x="347" y="552"/>
                  </a:lnTo>
                  <a:lnTo>
                    <a:pt x="347" y="554"/>
                  </a:lnTo>
                  <a:lnTo>
                    <a:pt x="346" y="554"/>
                  </a:lnTo>
                  <a:lnTo>
                    <a:pt x="346" y="552"/>
                  </a:lnTo>
                  <a:lnTo>
                    <a:pt x="345" y="552"/>
                  </a:lnTo>
                  <a:lnTo>
                    <a:pt x="343" y="554"/>
                  </a:lnTo>
                  <a:lnTo>
                    <a:pt x="342" y="554"/>
                  </a:lnTo>
                  <a:lnTo>
                    <a:pt x="341" y="554"/>
                  </a:lnTo>
                  <a:lnTo>
                    <a:pt x="341" y="555"/>
                  </a:lnTo>
                  <a:lnTo>
                    <a:pt x="341" y="556"/>
                  </a:lnTo>
                  <a:lnTo>
                    <a:pt x="339" y="556"/>
                  </a:lnTo>
                  <a:lnTo>
                    <a:pt x="338" y="556"/>
                  </a:lnTo>
                  <a:lnTo>
                    <a:pt x="337" y="556"/>
                  </a:lnTo>
                  <a:lnTo>
                    <a:pt x="335" y="558"/>
                  </a:lnTo>
                  <a:lnTo>
                    <a:pt x="334" y="558"/>
                  </a:lnTo>
                  <a:lnTo>
                    <a:pt x="332" y="558"/>
                  </a:lnTo>
                  <a:lnTo>
                    <a:pt x="331" y="558"/>
                  </a:lnTo>
                  <a:lnTo>
                    <a:pt x="330" y="556"/>
                  </a:lnTo>
                  <a:lnTo>
                    <a:pt x="328" y="556"/>
                  </a:lnTo>
                  <a:lnTo>
                    <a:pt x="327" y="556"/>
                  </a:lnTo>
                  <a:lnTo>
                    <a:pt x="326" y="556"/>
                  </a:lnTo>
                  <a:lnTo>
                    <a:pt x="326" y="555"/>
                  </a:lnTo>
                  <a:lnTo>
                    <a:pt x="324" y="555"/>
                  </a:lnTo>
                  <a:lnTo>
                    <a:pt x="323" y="554"/>
                  </a:lnTo>
                  <a:lnTo>
                    <a:pt x="322" y="554"/>
                  </a:lnTo>
                  <a:lnTo>
                    <a:pt x="320" y="552"/>
                  </a:lnTo>
                  <a:lnTo>
                    <a:pt x="319" y="552"/>
                  </a:lnTo>
                  <a:lnTo>
                    <a:pt x="318" y="552"/>
                  </a:lnTo>
                  <a:lnTo>
                    <a:pt x="318" y="551"/>
                  </a:lnTo>
                  <a:lnTo>
                    <a:pt x="316" y="551"/>
                  </a:lnTo>
                  <a:lnTo>
                    <a:pt x="315" y="550"/>
                  </a:lnTo>
                  <a:lnTo>
                    <a:pt x="313" y="550"/>
                  </a:lnTo>
                  <a:lnTo>
                    <a:pt x="312" y="548"/>
                  </a:lnTo>
                  <a:lnTo>
                    <a:pt x="311" y="548"/>
                  </a:lnTo>
                  <a:lnTo>
                    <a:pt x="309" y="548"/>
                  </a:lnTo>
                  <a:lnTo>
                    <a:pt x="309" y="547"/>
                  </a:lnTo>
                  <a:lnTo>
                    <a:pt x="308" y="546"/>
                  </a:lnTo>
                  <a:lnTo>
                    <a:pt x="307" y="546"/>
                  </a:lnTo>
                  <a:lnTo>
                    <a:pt x="307" y="544"/>
                  </a:lnTo>
                  <a:lnTo>
                    <a:pt x="305" y="544"/>
                  </a:lnTo>
                  <a:lnTo>
                    <a:pt x="304" y="544"/>
                  </a:lnTo>
                  <a:lnTo>
                    <a:pt x="304" y="543"/>
                  </a:lnTo>
                  <a:lnTo>
                    <a:pt x="303" y="543"/>
                  </a:lnTo>
                  <a:lnTo>
                    <a:pt x="300" y="543"/>
                  </a:lnTo>
                  <a:lnTo>
                    <a:pt x="299" y="543"/>
                  </a:lnTo>
                  <a:lnTo>
                    <a:pt x="297" y="543"/>
                  </a:lnTo>
                  <a:lnTo>
                    <a:pt x="296" y="543"/>
                  </a:lnTo>
                  <a:lnTo>
                    <a:pt x="296" y="544"/>
                  </a:lnTo>
                  <a:lnTo>
                    <a:pt x="293" y="544"/>
                  </a:lnTo>
                  <a:lnTo>
                    <a:pt x="292" y="544"/>
                  </a:lnTo>
                  <a:lnTo>
                    <a:pt x="290" y="546"/>
                  </a:lnTo>
                  <a:lnTo>
                    <a:pt x="289" y="546"/>
                  </a:lnTo>
                  <a:lnTo>
                    <a:pt x="288" y="547"/>
                  </a:lnTo>
                  <a:lnTo>
                    <a:pt x="286" y="547"/>
                  </a:lnTo>
                  <a:lnTo>
                    <a:pt x="286" y="548"/>
                  </a:lnTo>
                  <a:lnTo>
                    <a:pt x="285" y="548"/>
                  </a:lnTo>
                  <a:lnTo>
                    <a:pt x="282" y="550"/>
                  </a:lnTo>
                  <a:lnTo>
                    <a:pt x="281" y="551"/>
                  </a:lnTo>
                  <a:lnTo>
                    <a:pt x="280" y="552"/>
                  </a:lnTo>
                  <a:lnTo>
                    <a:pt x="278" y="552"/>
                  </a:lnTo>
                  <a:lnTo>
                    <a:pt x="274" y="552"/>
                  </a:lnTo>
                  <a:lnTo>
                    <a:pt x="273" y="552"/>
                  </a:lnTo>
                  <a:lnTo>
                    <a:pt x="271" y="554"/>
                  </a:lnTo>
                  <a:lnTo>
                    <a:pt x="270" y="554"/>
                  </a:lnTo>
                  <a:lnTo>
                    <a:pt x="267" y="555"/>
                  </a:lnTo>
                  <a:lnTo>
                    <a:pt x="266" y="555"/>
                  </a:lnTo>
                  <a:lnTo>
                    <a:pt x="265" y="555"/>
                  </a:lnTo>
                  <a:lnTo>
                    <a:pt x="263" y="556"/>
                  </a:lnTo>
                  <a:lnTo>
                    <a:pt x="262" y="556"/>
                  </a:lnTo>
                  <a:lnTo>
                    <a:pt x="261" y="556"/>
                  </a:lnTo>
                  <a:lnTo>
                    <a:pt x="259" y="558"/>
                  </a:lnTo>
                  <a:lnTo>
                    <a:pt x="259" y="559"/>
                  </a:lnTo>
                  <a:lnTo>
                    <a:pt x="259" y="561"/>
                  </a:lnTo>
                  <a:lnTo>
                    <a:pt x="259" y="562"/>
                  </a:lnTo>
                  <a:lnTo>
                    <a:pt x="259" y="565"/>
                  </a:lnTo>
                  <a:lnTo>
                    <a:pt x="259" y="566"/>
                  </a:lnTo>
                  <a:lnTo>
                    <a:pt x="261" y="567"/>
                  </a:lnTo>
                  <a:lnTo>
                    <a:pt x="262" y="569"/>
                  </a:lnTo>
                  <a:lnTo>
                    <a:pt x="262" y="570"/>
                  </a:lnTo>
                  <a:lnTo>
                    <a:pt x="261" y="574"/>
                  </a:lnTo>
                  <a:lnTo>
                    <a:pt x="261" y="575"/>
                  </a:lnTo>
                  <a:lnTo>
                    <a:pt x="259" y="575"/>
                  </a:lnTo>
                  <a:lnTo>
                    <a:pt x="259" y="577"/>
                  </a:lnTo>
                  <a:lnTo>
                    <a:pt x="259" y="578"/>
                  </a:lnTo>
                  <a:lnTo>
                    <a:pt x="258" y="580"/>
                  </a:lnTo>
                  <a:lnTo>
                    <a:pt x="258" y="581"/>
                  </a:lnTo>
                  <a:lnTo>
                    <a:pt x="258" y="582"/>
                  </a:lnTo>
                  <a:lnTo>
                    <a:pt x="256" y="584"/>
                  </a:lnTo>
                  <a:lnTo>
                    <a:pt x="256" y="585"/>
                  </a:lnTo>
                  <a:lnTo>
                    <a:pt x="255" y="585"/>
                  </a:lnTo>
                  <a:lnTo>
                    <a:pt x="254" y="586"/>
                  </a:lnTo>
                  <a:lnTo>
                    <a:pt x="255" y="588"/>
                  </a:lnTo>
                  <a:lnTo>
                    <a:pt x="255" y="590"/>
                  </a:lnTo>
                  <a:lnTo>
                    <a:pt x="255" y="592"/>
                  </a:lnTo>
                  <a:lnTo>
                    <a:pt x="254" y="593"/>
                  </a:lnTo>
                  <a:lnTo>
                    <a:pt x="254" y="594"/>
                  </a:lnTo>
                  <a:lnTo>
                    <a:pt x="252" y="596"/>
                  </a:lnTo>
                  <a:lnTo>
                    <a:pt x="252" y="597"/>
                  </a:lnTo>
                  <a:lnTo>
                    <a:pt x="251" y="599"/>
                  </a:lnTo>
                  <a:lnTo>
                    <a:pt x="250" y="599"/>
                  </a:lnTo>
                  <a:lnTo>
                    <a:pt x="250" y="600"/>
                  </a:lnTo>
                  <a:lnTo>
                    <a:pt x="248" y="600"/>
                  </a:lnTo>
                  <a:lnTo>
                    <a:pt x="248" y="601"/>
                  </a:lnTo>
                  <a:lnTo>
                    <a:pt x="248" y="603"/>
                  </a:lnTo>
                  <a:lnTo>
                    <a:pt x="247" y="603"/>
                  </a:lnTo>
                  <a:lnTo>
                    <a:pt x="247" y="604"/>
                  </a:lnTo>
                  <a:lnTo>
                    <a:pt x="247" y="605"/>
                  </a:lnTo>
                  <a:lnTo>
                    <a:pt x="246" y="605"/>
                  </a:lnTo>
                  <a:lnTo>
                    <a:pt x="244" y="607"/>
                  </a:lnTo>
                  <a:lnTo>
                    <a:pt x="244" y="608"/>
                  </a:lnTo>
                  <a:lnTo>
                    <a:pt x="246" y="609"/>
                  </a:lnTo>
                  <a:lnTo>
                    <a:pt x="244" y="611"/>
                  </a:lnTo>
                  <a:lnTo>
                    <a:pt x="244" y="612"/>
                  </a:lnTo>
                  <a:lnTo>
                    <a:pt x="244" y="613"/>
                  </a:lnTo>
                  <a:lnTo>
                    <a:pt x="243" y="613"/>
                  </a:lnTo>
                  <a:lnTo>
                    <a:pt x="243" y="615"/>
                  </a:lnTo>
                  <a:lnTo>
                    <a:pt x="243" y="616"/>
                  </a:lnTo>
                  <a:lnTo>
                    <a:pt x="242" y="616"/>
                  </a:lnTo>
                  <a:lnTo>
                    <a:pt x="240" y="616"/>
                  </a:lnTo>
                  <a:lnTo>
                    <a:pt x="239" y="616"/>
                  </a:lnTo>
                  <a:lnTo>
                    <a:pt x="237" y="618"/>
                  </a:lnTo>
                  <a:lnTo>
                    <a:pt x="236" y="618"/>
                  </a:lnTo>
                  <a:lnTo>
                    <a:pt x="235" y="618"/>
                  </a:lnTo>
                  <a:lnTo>
                    <a:pt x="233" y="619"/>
                  </a:lnTo>
                  <a:lnTo>
                    <a:pt x="232" y="619"/>
                  </a:lnTo>
                  <a:lnTo>
                    <a:pt x="231" y="619"/>
                  </a:lnTo>
                  <a:lnTo>
                    <a:pt x="229" y="619"/>
                  </a:lnTo>
                  <a:lnTo>
                    <a:pt x="228" y="619"/>
                  </a:lnTo>
                  <a:lnTo>
                    <a:pt x="227" y="618"/>
                  </a:lnTo>
                  <a:lnTo>
                    <a:pt x="225" y="618"/>
                  </a:lnTo>
                  <a:lnTo>
                    <a:pt x="225" y="619"/>
                  </a:lnTo>
                  <a:lnTo>
                    <a:pt x="224" y="619"/>
                  </a:lnTo>
                  <a:lnTo>
                    <a:pt x="223" y="619"/>
                  </a:lnTo>
                  <a:lnTo>
                    <a:pt x="221" y="618"/>
                  </a:lnTo>
                  <a:lnTo>
                    <a:pt x="221" y="619"/>
                  </a:lnTo>
                  <a:lnTo>
                    <a:pt x="220" y="619"/>
                  </a:lnTo>
                  <a:lnTo>
                    <a:pt x="218" y="620"/>
                  </a:lnTo>
                  <a:lnTo>
                    <a:pt x="217" y="622"/>
                  </a:lnTo>
                  <a:lnTo>
                    <a:pt x="216" y="622"/>
                  </a:lnTo>
                  <a:lnTo>
                    <a:pt x="216" y="623"/>
                  </a:lnTo>
                  <a:lnTo>
                    <a:pt x="214" y="623"/>
                  </a:lnTo>
                  <a:lnTo>
                    <a:pt x="213" y="623"/>
                  </a:lnTo>
                  <a:lnTo>
                    <a:pt x="213" y="624"/>
                  </a:lnTo>
                  <a:lnTo>
                    <a:pt x="212" y="624"/>
                  </a:lnTo>
                  <a:lnTo>
                    <a:pt x="210" y="624"/>
                  </a:lnTo>
                  <a:lnTo>
                    <a:pt x="209" y="624"/>
                  </a:lnTo>
                  <a:lnTo>
                    <a:pt x="208" y="624"/>
                  </a:lnTo>
                  <a:lnTo>
                    <a:pt x="206" y="624"/>
                  </a:lnTo>
                  <a:lnTo>
                    <a:pt x="205" y="624"/>
                  </a:lnTo>
                  <a:lnTo>
                    <a:pt x="204" y="624"/>
                  </a:lnTo>
                  <a:lnTo>
                    <a:pt x="202" y="626"/>
                  </a:lnTo>
                  <a:lnTo>
                    <a:pt x="201" y="626"/>
                  </a:lnTo>
                  <a:lnTo>
                    <a:pt x="199" y="627"/>
                  </a:lnTo>
                  <a:lnTo>
                    <a:pt x="199" y="628"/>
                  </a:lnTo>
                  <a:lnTo>
                    <a:pt x="198" y="630"/>
                  </a:lnTo>
                  <a:lnTo>
                    <a:pt x="198" y="631"/>
                  </a:lnTo>
                  <a:lnTo>
                    <a:pt x="197" y="631"/>
                  </a:lnTo>
                  <a:lnTo>
                    <a:pt x="197" y="632"/>
                  </a:lnTo>
                  <a:lnTo>
                    <a:pt x="195" y="632"/>
                  </a:lnTo>
                  <a:lnTo>
                    <a:pt x="195" y="634"/>
                  </a:lnTo>
                  <a:lnTo>
                    <a:pt x="195" y="635"/>
                  </a:lnTo>
                  <a:lnTo>
                    <a:pt x="195" y="637"/>
                  </a:lnTo>
                  <a:lnTo>
                    <a:pt x="195" y="638"/>
                  </a:lnTo>
                  <a:lnTo>
                    <a:pt x="194" y="639"/>
                  </a:lnTo>
                  <a:lnTo>
                    <a:pt x="194" y="641"/>
                  </a:lnTo>
                  <a:lnTo>
                    <a:pt x="193" y="642"/>
                  </a:lnTo>
                  <a:lnTo>
                    <a:pt x="194" y="643"/>
                  </a:lnTo>
                  <a:lnTo>
                    <a:pt x="194" y="645"/>
                  </a:lnTo>
                  <a:lnTo>
                    <a:pt x="194" y="646"/>
                  </a:lnTo>
                  <a:lnTo>
                    <a:pt x="193" y="646"/>
                  </a:lnTo>
                  <a:lnTo>
                    <a:pt x="193" y="647"/>
                  </a:lnTo>
                  <a:lnTo>
                    <a:pt x="191" y="649"/>
                  </a:lnTo>
                  <a:lnTo>
                    <a:pt x="191" y="650"/>
                  </a:lnTo>
                  <a:lnTo>
                    <a:pt x="190" y="650"/>
                  </a:lnTo>
                  <a:lnTo>
                    <a:pt x="190" y="651"/>
                  </a:lnTo>
                  <a:lnTo>
                    <a:pt x="190" y="653"/>
                  </a:lnTo>
                  <a:lnTo>
                    <a:pt x="190" y="654"/>
                  </a:lnTo>
                  <a:lnTo>
                    <a:pt x="190" y="656"/>
                  </a:lnTo>
                  <a:lnTo>
                    <a:pt x="187" y="657"/>
                  </a:lnTo>
                  <a:lnTo>
                    <a:pt x="187" y="658"/>
                  </a:lnTo>
                  <a:lnTo>
                    <a:pt x="186" y="660"/>
                  </a:lnTo>
                  <a:lnTo>
                    <a:pt x="185" y="660"/>
                  </a:lnTo>
                  <a:lnTo>
                    <a:pt x="183" y="660"/>
                  </a:lnTo>
                  <a:lnTo>
                    <a:pt x="182" y="660"/>
                  </a:lnTo>
                  <a:lnTo>
                    <a:pt x="182" y="661"/>
                  </a:lnTo>
                  <a:lnTo>
                    <a:pt x="182" y="662"/>
                  </a:lnTo>
                  <a:lnTo>
                    <a:pt x="182" y="664"/>
                  </a:lnTo>
                  <a:lnTo>
                    <a:pt x="182" y="665"/>
                  </a:lnTo>
                  <a:lnTo>
                    <a:pt x="179" y="668"/>
                  </a:lnTo>
                  <a:lnTo>
                    <a:pt x="179" y="669"/>
                  </a:lnTo>
                  <a:lnTo>
                    <a:pt x="178" y="670"/>
                  </a:lnTo>
                  <a:lnTo>
                    <a:pt x="178" y="673"/>
                  </a:lnTo>
                  <a:lnTo>
                    <a:pt x="180" y="675"/>
                  </a:lnTo>
                  <a:lnTo>
                    <a:pt x="179" y="676"/>
                  </a:lnTo>
                  <a:lnTo>
                    <a:pt x="178" y="676"/>
                  </a:lnTo>
                  <a:lnTo>
                    <a:pt x="176" y="676"/>
                  </a:lnTo>
                  <a:lnTo>
                    <a:pt x="175" y="679"/>
                  </a:lnTo>
                  <a:lnTo>
                    <a:pt x="174" y="679"/>
                  </a:lnTo>
                  <a:lnTo>
                    <a:pt x="174" y="680"/>
                  </a:lnTo>
                  <a:lnTo>
                    <a:pt x="172" y="683"/>
                  </a:lnTo>
                  <a:lnTo>
                    <a:pt x="174" y="684"/>
                  </a:lnTo>
                  <a:lnTo>
                    <a:pt x="175" y="684"/>
                  </a:lnTo>
                  <a:lnTo>
                    <a:pt x="176" y="687"/>
                  </a:lnTo>
                  <a:lnTo>
                    <a:pt x="178" y="687"/>
                  </a:lnTo>
                  <a:lnTo>
                    <a:pt x="179" y="688"/>
                  </a:lnTo>
                  <a:lnTo>
                    <a:pt x="182" y="688"/>
                  </a:lnTo>
                  <a:lnTo>
                    <a:pt x="183" y="689"/>
                  </a:lnTo>
                  <a:lnTo>
                    <a:pt x="185" y="688"/>
                  </a:lnTo>
                  <a:lnTo>
                    <a:pt x="185" y="689"/>
                  </a:lnTo>
                  <a:lnTo>
                    <a:pt x="185" y="691"/>
                  </a:lnTo>
                  <a:lnTo>
                    <a:pt x="185" y="692"/>
                  </a:lnTo>
                  <a:lnTo>
                    <a:pt x="185" y="694"/>
                  </a:lnTo>
                  <a:lnTo>
                    <a:pt x="185" y="695"/>
                  </a:lnTo>
                  <a:lnTo>
                    <a:pt x="186" y="698"/>
                  </a:lnTo>
                  <a:lnTo>
                    <a:pt x="187" y="700"/>
                  </a:lnTo>
                  <a:lnTo>
                    <a:pt x="189" y="700"/>
                  </a:lnTo>
                  <a:lnTo>
                    <a:pt x="189" y="702"/>
                  </a:lnTo>
                  <a:lnTo>
                    <a:pt x="189" y="703"/>
                  </a:lnTo>
                  <a:lnTo>
                    <a:pt x="189" y="706"/>
                  </a:lnTo>
                  <a:lnTo>
                    <a:pt x="189" y="707"/>
                  </a:lnTo>
                  <a:lnTo>
                    <a:pt x="190" y="708"/>
                  </a:lnTo>
                  <a:lnTo>
                    <a:pt x="190" y="710"/>
                  </a:lnTo>
                  <a:lnTo>
                    <a:pt x="190" y="711"/>
                  </a:lnTo>
                  <a:lnTo>
                    <a:pt x="189" y="713"/>
                  </a:lnTo>
                  <a:lnTo>
                    <a:pt x="190" y="714"/>
                  </a:lnTo>
                  <a:lnTo>
                    <a:pt x="189" y="715"/>
                  </a:lnTo>
                  <a:lnTo>
                    <a:pt x="189" y="717"/>
                  </a:lnTo>
                  <a:lnTo>
                    <a:pt x="186" y="719"/>
                  </a:lnTo>
                  <a:lnTo>
                    <a:pt x="186" y="721"/>
                  </a:lnTo>
                  <a:lnTo>
                    <a:pt x="186" y="722"/>
                  </a:lnTo>
                  <a:lnTo>
                    <a:pt x="187" y="722"/>
                  </a:lnTo>
                  <a:lnTo>
                    <a:pt x="187" y="723"/>
                  </a:lnTo>
                  <a:lnTo>
                    <a:pt x="189" y="723"/>
                  </a:lnTo>
                  <a:lnTo>
                    <a:pt x="189" y="725"/>
                  </a:lnTo>
                  <a:lnTo>
                    <a:pt x="187" y="729"/>
                  </a:lnTo>
                  <a:lnTo>
                    <a:pt x="186" y="729"/>
                  </a:lnTo>
                  <a:lnTo>
                    <a:pt x="186" y="730"/>
                  </a:lnTo>
                  <a:lnTo>
                    <a:pt x="186" y="732"/>
                  </a:lnTo>
                  <a:lnTo>
                    <a:pt x="186" y="733"/>
                  </a:lnTo>
                  <a:lnTo>
                    <a:pt x="185" y="733"/>
                  </a:lnTo>
                  <a:lnTo>
                    <a:pt x="185" y="734"/>
                  </a:lnTo>
                  <a:lnTo>
                    <a:pt x="182" y="734"/>
                  </a:lnTo>
                  <a:lnTo>
                    <a:pt x="182" y="733"/>
                  </a:lnTo>
                  <a:lnTo>
                    <a:pt x="180" y="733"/>
                  </a:lnTo>
                  <a:lnTo>
                    <a:pt x="180" y="736"/>
                  </a:lnTo>
                  <a:lnTo>
                    <a:pt x="180" y="737"/>
                  </a:lnTo>
                  <a:lnTo>
                    <a:pt x="182" y="737"/>
                  </a:lnTo>
                  <a:lnTo>
                    <a:pt x="182" y="740"/>
                  </a:lnTo>
                  <a:lnTo>
                    <a:pt x="182" y="741"/>
                  </a:lnTo>
                  <a:lnTo>
                    <a:pt x="182" y="744"/>
                  </a:lnTo>
                  <a:lnTo>
                    <a:pt x="183" y="745"/>
                  </a:lnTo>
                  <a:lnTo>
                    <a:pt x="185" y="745"/>
                  </a:lnTo>
                  <a:lnTo>
                    <a:pt x="185" y="746"/>
                  </a:lnTo>
                  <a:lnTo>
                    <a:pt x="186" y="748"/>
                  </a:lnTo>
                  <a:lnTo>
                    <a:pt x="186" y="749"/>
                  </a:lnTo>
                  <a:lnTo>
                    <a:pt x="186" y="750"/>
                  </a:lnTo>
                  <a:lnTo>
                    <a:pt x="186" y="753"/>
                  </a:lnTo>
                  <a:lnTo>
                    <a:pt x="185" y="755"/>
                  </a:lnTo>
                  <a:lnTo>
                    <a:pt x="185" y="756"/>
                  </a:lnTo>
                  <a:lnTo>
                    <a:pt x="183" y="760"/>
                  </a:lnTo>
                  <a:lnTo>
                    <a:pt x="182" y="763"/>
                  </a:lnTo>
                  <a:lnTo>
                    <a:pt x="180" y="767"/>
                  </a:lnTo>
                  <a:lnTo>
                    <a:pt x="179" y="769"/>
                  </a:lnTo>
                  <a:lnTo>
                    <a:pt x="178" y="771"/>
                  </a:lnTo>
                  <a:lnTo>
                    <a:pt x="176" y="772"/>
                  </a:lnTo>
                  <a:lnTo>
                    <a:pt x="174" y="776"/>
                  </a:lnTo>
                  <a:lnTo>
                    <a:pt x="174" y="778"/>
                  </a:lnTo>
                  <a:lnTo>
                    <a:pt x="172" y="778"/>
                  </a:lnTo>
                  <a:lnTo>
                    <a:pt x="168" y="784"/>
                  </a:lnTo>
                  <a:lnTo>
                    <a:pt x="166" y="786"/>
                  </a:lnTo>
                  <a:lnTo>
                    <a:pt x="164" y="786"/>
                  </a:lnTo>
                  <a:lnTo>
                    <a:pt x="163" y="786"/>
                  </a:lnTo>
                  <a:lnTo>
                    <a:pt x="161" y="786"/>
                  </a:lnTo>
                  <a:lnTo>
                    <a:pt x="160" y="787"/>
                  </a:lnTo>
                  <a:lnTo>
                    <a:pt x="159" y="787"/>
                  </a:lnTo>
                  <a:lnTo>
                    <a:pt x="157" y="787"/>
                  </a:lnTo>
                  <a:lnTo>
                    <a:pt x="156" y="787"/>
                  </a:lnTo>
                  <a:lnTo>
                    <a:pt x="153" y="787"/>
                  </a:lnTo>
                  <a:lnTo>
                    <a:pt x="152" y="787"/>
                  </a:lnTo>
                  <a:lnTo>
                    <a:pt x="149" y="786"/>
                  </a:lnTo>
                  <a:lnTo>
                    <a:pt x="148" y="786"/>
                  </a:lnTo>
                  <a:lnTo>
                    <a:pt x="147" y="786"/>
                  </a:lnTo>
                  <a:lnTo>
                    <a:pt x="145" y="786"/>
                  </a:lnTo>
                  <a:lnTo>
                    <a:pt x="142" y="786"/>
                  </a:lnTo>
                  <a:lnTo>
                    <a:pt x="138" y="784"/>
                  </a:lnTo>
                  <a:lnTo>
                    <a:pt x="137" y="784"/>
                  </a:lnTo>
                  <a:lnTo>
                    <a:pt x="130" y="782"/>
                  </a:lnTo>
                  <a:lnTo>
                    <a:pt x="129" y="782"/>
                  </a:lnTo>
                  <a:lnTo>
                    <a:pt x="128" y="780"/>
                  </a:lnTo>
                  <a:lnTo>
                    <a:pt x="125" y="782"/>
                  </a:lnTo>
                  <a:lnTo>
                    <a:pt x="124" y="782"/>
                  </a:lnTo>
                  <a:lnTo>
                    <a:pt x="124" y="783"/>
                  </a:lnTo>
                  <a:lnTo>
                    <a:pt x="124" y="784"/>
                  </a:lnTo>
                  <a:lnTo>
                    <a:pt x="124" y="786"/>
                  </a:lnTo>
                  <a:lnTo>
                    <a:pt x="124" y="787"/>
                  </a:lnTo>
                  <a:lnTo>
                    <a:pt x="122" y="788"/>
                  </a:lnTo>
                  <a:lnTo>
                    <a:pt x="119" y="791"/>
                  </a:lnTo>
                  <a:lnTo>
                    <a:pt x="118" y="793"/>
                  </a:lnTo>
                  <a:lnTo>
                    <a:pt x="117" y="794"/>
                  </a:lnTo>
                  <a:lnTo>
                    <a:pt x="114" y="798"/>
                  </a:lnTo>
                  <a:lnTo>
                    <a:pt x="113" y="798"/>
                  </a:lnTo>
                  <a:lnTo>
                    <a:pt x="111" y="798"/>
                  </a:lnTo>
                  <a:lnTo>
                    <a:pt x="110" y="798"/>
                  </a:lnTo>
                  <a:lnTo>
                    <a:pt x="109" y="798"/>
                  </a:lnTo>
                  <a:lnTo>
                    <a:pt x="107" y="797"/>
                  </a:lnTo>
                  <a:lnTo>
                    <a:pt x="107" y="798"/>
                  </a:lnTo>
                  <a:lnTo>
                    <a:pt x="106" y="798"/>
                  </a:lnTo>
                  <a:lnTo>
                    <a:pt x="105" y="798"/>
                  </a:lnTo>
                  <a:lnTo>
                    <a:pt x="103" y="799"/>
                  </a:lnTo>
                  <a:lnTo>
                    <a:pt x="102" y="801"/>
                  </a:lnTo>
                  <a:lnTo>
                    <a:pt x="100" y="802"/>
                  </a:lnTo>
                  <a:lnTo>
                    <a:pt x="99" y="801"/>
                  </a:lnTo>
                  <a:lnTo>
                    <a:pt x="98" y="799"/>
                  </a:lnTo>
                  <a:lnTo>
                    <a:pt x="99" y="798"/>
                  </a:lnTo>
                  <a:lnTo>
                    <a:pt x="98" y="797"/>
                  </a:lnTo>
                  <a:lnTo>
                    <a:pt x="99" y="797"/>
                  </a:lnTo>
                  <a:lnTo>
                    <a:pt x="99" y="795"/>
                  </a:lnTo>
                  <a:lnTo>
                    <a:pt x="98" y="795"/>
                  </a:lnTo>
                  <a:lnTo>
                    <a:pt x="98" y="794"/>
                  </a:lnTo>
                  <a:lnTo>
                    <a:pt x="98" y="793"/>
                  </a:lnTo>
                  <a:lnTo>
                    <a:pt x="98" y="794"/>
                  </a:lnTo>
                  <a:lnTo>
                    <a:pt x="98" y="793"/>
                  </a:lnTo>
                  <a:lnTo>
                    <a:pt x="98" y="791"/>
                  </a:lnTo>
                  <a:lnTo>
                    <a:pt x="96" y="791"/>
                  </a:lnTo>
                  <a:lnTo>
                    <a:pt x="96" y="790"/>
                  </a:lnTo>
                  <a:lnTo>
                    <a:pt x="96" y="788"/>
                  </a:lnTo>
                  <a:lnTo>
                    <a:pt x="96" y="787"/>
                  </a:lnTo>
                  <a:lnTo>
                    <a:pt x="96" y="786"/>
                  </a:lnTo>
                  <a:lnTo>
                    <a:pt x="98" y="784"/>
                  </a:lnTo>
                  <a:lnTo>
                    <a:pt x="96" y="784"/>
                  </a:lnTo>
                  <a:lnTo>
                    <a:pt x="96" y="783"/>
                  </a:lnTo>
                  <a:lnTo>
                    <a:pt x="96" y="782"/>
                  </a:lnTo>
                  <a:lnTo>
                    <a:pt x="95" y="780"/>
                  </a:lnTo>
                  <a:lnTo>
                    <a:pt x="95" y="779"/>
                  </a:lnTo>
                  <a:lnTo>
                    <a:pt x="95" y="778"/>
                  </a:lnTo>
                  <a:lnTo>
                    <a:pt x="96" y="778"/>
                  </a:lnTo>
                  <a:lnTo>
                    <a:pt x="96" y="776"/>
                  </a:lnTo>
                  <a:lnTo>
                    <a:pt x="96" y="775"/>
                  </a:lnTo>
                  <a:lnTo>
                    <a:pt x="96" y="774"/>
                  </a:lnTo>
                  <a:lnTo>
                    <a:pt x="96" y="772"/>
                  </a:lnTo>
                  <a:lnTo>
                    <a:pt x="95" y="772"/>
                  </a:lnTo>
                  <a:lnTo>
                    <a:pt x="95" y="771"/>
                  </a:lnTo>
                  <a:lnTo>
                    <a:pt x="94" y="771"/>
                  </a:lnTo>
                  <a:lnTo>
                    <a:pt x="94" y="769"/>
                  </a:lnTo>
                  <a:lnTo>
                    <a:pt x="95" y="768"/>
                  </a:lnTo>
                  <a:lnTo>
                    <a:pt x="95" y="767"/>
                  </a:lnTo>
                  <a:lnTo>
                    <a:pt x="96" y="767"/>
                  </a:lnTo>
                  <a:lnTo>
                    <a:pt x="96" y="765"/>
                  </a:lnTo>
                  <a:lnTo>
                    <a:pt x="95" y="764"/>
                  </a:lnTo>
                  <a:lnTo>
                    <a:pt x="95" y="763"/>
                  </a:lnTo>
                  <a:lnTo>
                    <a:pt x="94" y="761"/>
                  </a:lnTo>
                  <a:lnTo>
                    <a:pt x="92" y="760"/>
                  </a:lnTo>
                  <a:lnTo>
                    <a:pt x="90" y="757"/>
                  </a:lnTo>
                  <a:lnTo>
                    <a:pt x="88" y="756"/>
                  </a:lnTo>
                  <a:lnTo>
                    <a:pt x="88" y="755"/>
                  </a:lnTo>
                  <a:lnTo>
                    <a:pt x="88" y="753"/>
                  </a:lnTo>
                  <a:lnTo>
                    <a:pt x="88" y="752"/>
                  </a:lnTo>
                  <a:lnTo>
                    <a:pt x="88" y="750"/>
                  </a:lnTo>
                  <a:lnTo>
                    <a:pt x="88" y="749"/>
                  </a:lnTo>
                  <a:lnTo>
                    <a:pt x="88" y="748"/>
                  </a:lnTo>
                  <a:lnTo>
                    <a:pt x="87" y="748"/>
                  </a:lnTo>
                  <a:lnTo>
                    <a:pt x="86" y="746"/>
                  </a:lnTo>
                  <a:lnTo>
                    <a:pt x="86" y="745"/>
                  </a:lnTo>
                  <a:lnTo>
                    <a:pt x="84" y="745"/>
                  </a:lnTo>
                  <a:lnTo>
                    <a:pt x="83" y="745"/>
                  </a:lnTo>
                  <a:lnTo>
                    <a:pt x="81" y="744"/>
                  </a:lnTo>
                  <a:lnTo>
                    <a:pt x="80" y="744"/>
                  </a:lnTo>
                  <a:lnTo>
                    <a:pt x="79" y="742"/>
                  </a:lnTo>
                  <a:lnTo>
                    <a:pt x="77" y="741"/>
                  </a:lnTo>
                  <a:lnTo>
                    <a:pt x="77" y="740"/>
                  </a:lnTo>
                  <a:lnTo>
                    <a:pt x="76" y="738"/>
                  </a:lnTo>
                  <a:lnTo>
                    <a:pt x="77" y="737"/>
                  </a:lnTo>
                  <a:lnTo>
                    <a:pt x="76" y="736"/>
                  </a:lnTo>
                  <a:lnTo>
                    <a:pt x="77" y="734"/>
                  </a:lnTo>
                  <a:lnTo>
                    <a:pt x="77" y="733"/>
                  </a:lnTo>
                  <a:lnTo>
                    <a:pt x="77" y="732"/>
                  </a:lnTo>
                  <a:lnTo>
                    <a:pt x="77" y="730"/>
                  </a:lnTo>
                  <a:lnTo>
                    <a:pt x="77" y="729"/>
                  </a:lnTo>
                  <a:lnTo>
                    <a:pt x="77" y="727"/>
                  </a:lnTo>
                  <a:lnTo>
                    <a:pt x="77" y="726"/>
                  </a:lnTo>
                  <a:lnTo>
                    <a:pt x="77" y="725"/>
                  </a:lnTo>
                  <a:lnTo>
                    <a:pt x="77" y="723"/>
                  </a:lnTo>
                  <a:lnTo>
                    <a:pt x="77" y="722"/>
                  </a:lnTo>
                  <a:lnTo>
                    <a:pt x="79" y="722"/>
                  </a:lnTo>
                  <a:lnTo>
                    <a:pt x="77" y="722"/>
                  </a:lnTo>
                  <a:lnTo>
                    <a:pt x="76" y="722"/>
                  </a:lnTo>
                  <a:lnTo>
                    <a:pt x="76" y="721"/>
                  </a:lnTo>
                  <a:lnTo>
                    <a:pt x="77" y="719"/>
                  </a:lnTo>
                  <a:lnTo>
                    <a:pt x="79" y="719"/>
                  </a:lnTo>
                  <a:lnTo>
                    <a:pt x="77" y="718"/>
                  </a:lnTo>
                  <a:lnTo>
                    <a:pt x="76" y="717"/>
                  </a:lnTo>
                  <a:lnTo>
                    <a:pt x="75" y="717"/>
                  </a:lnTo>
                  <a:lnTo>
                    <a:pt x="75" y="718"/>
                  </a:lnTo>
                  <a:lnTo>
                    <a:pt x="73" y="718"/>
                  </a:lnTo>
                  <a:lnTo>
                    <a:pt x="72" y="718"/>
                  </a:lnTo>
                  <a:lnTo>
                    <a:pt x="72" y="717"/>
                  </a:lnTo>
                  <a:lnTo>
                    <a:pt x="72" y="715"/>
                  </a:lnTo>
                  <a:lnTo>
                    <a:pt x="71" y="715"/>
                  </a:lnTo>
                  <a:lnTo>
                    <a:pt x="71" y="714"/>
                  </a:lnTo>
                  <a:lnTo>
                    <a:pt x="71" y="713"/>
                  </a:lnTo>
                  <a:lnTo>
                    <a:pt x="71" y="711"/>
                  </a:lnTo>
                  <a:lnTo>
                    <a:pt x="69" y="711"/>
                  </a:lnTo>
                  <a:lnTo>
                    <a:pt x="69" y="710"/>
                  </a:lnTo>
                  <a:lnTo>
                    <a:pt x="71" y="710"/>
                  </a:lnTo>
                  <a:lnTo>
                    <a:pt x="71" y="708"/>
                  </a:lnTo>
                  <a:lnTo>
                    <a:pt x="71" y="707"/>
                  </a:lnTo>
                  <a:lnTo>
                    <a:pt x="72" y="707"/>
                  </a:lnTo>
                  <a:lnTo>
                    <a:pt x="71" y="707"/>
                  </a:lnTo>
                  <a:lnTo>
                    <a:pt x="71" y="706"/>
                  </a:lnTo>
                  <a:lnTo>
                    <a:pt x="69" y="704"/>
                  </a:lnTo>
                  <a:lnTo>
                    <a:pt x="69" y="703"/>
                  </a:lnTo>
                  <a:lnTo>
                    <a:pt x="69" y="702"/>
                  </a:lnTo>
                  <a:lnTo>
                    <a:pt x="69" y="700"/>
                  </a:lnTo>
                  <a:lnTo>
                    <a:pt x="69" y="699"/>
                  </a:lnTo>
                  <a:lnTo>
                    <a:pt x="69" y="698"/>
                  </a:lnTo>
                  <a:lnTo>
                    <a:pt x="71" y="696"/>
                  </a:lnTo>
                  <a:lnTo>
                    <a:pt x="69" y="696"/>
                  </a:lnTo>
                  <a:lnTo>
                    <a:pt x="69" y="695"/>
                  </a:lnTo>
                  <a:lnTo>
                    <a:pt x="68" y="695"/>
                  </a:lnTo>
                  <a:lnTo>
                    <a:pt x="68" y="694"/>
                  </a:lnTo>
                  <a:lnTo>
                    <a:pt x="68" y="692"/>
                  </a:lnTo>
                  <a:lnTo>
                    <a:pt x="68" y="691"/>
                  </a:lnTo>
                  <a:lnTo>
                    <a:pt x="68" y="689"/>
                  </a:lnTo>
                  <a:lnTo>
                    <a:pt x="67" y="689"/>
                  </a:lnTo>
                  <a:lnTo>
                    <a:pt x="67" y="688"/>
                  </a:lnTo>
                  <a:lnTo>
                    <a:pt x="65" y="688"/>
                  </a:lnTo>
                  <a:lnTo>
                    <a:pt x="64" y="688"/>
                  </a:lnTo>
                  <a:lnTo>
                    <a:pt x="64" y="685"/>
                  </a:lnTo>
                  <a:lnTo>
                    <a:pt x="64" y="684"/>
                  </a:lnTo>
                  <a:lnTo>
                    <a:pt x="65" y="684"/>
                  </a:lnTo>
                  <a:lnTo>
                    <a:pt x="65" y="683"/>
                  </a:lnTo>
                  <a:lnTo>
                    <a:pt x="64" y="683"/>
                  </a:lnTo>
                  <a:lnTo>
                    <a:pt x="64" y="681"/>
                  </a:lnTo>
                  <a:lnTo>
                    <a:pt x="65" y="681"/>
                  </a:lnTo>
                  <a:lnTo>
                    <a:pt x="65" y="680"/>
                  </a:lnTo>
                  <a:lnTo>
                    <a:pt x="67" y="680"/>
                  </a:lnTo>
                  <a:lnTo>
                    <a:pt x="67" y="679"/>
                  </a:lnTo>
                  <a:lnTo>
                    <a:pt x="67" y="677"/>
                  </a:lnTo>
                  <a:lnTo>
                    <a:pt x="65" y="677"/>
                  </a:lnTo>
                  <a:lnTo>
                    <a:pt x="67" y="676"/>
                  </a:lnTo>
                  <a:lnTo>
                    <a:pt x="68" y="675"/>
                  </a:lnTo>
                  <a:lnTo>
                    <a:pt x="68" y="673"/>
                  </a:lnTo>
                  <a:lnTo>
                    <a:pt x="69" y="672"/>
                  </a:lnTo>
                  <a:lnTo>
                    <a:pt x="69" y="670"/>
                  </a:lnTo>
                  <a:lnTo>
                    <a:pt x="69" y="669"/>
                  </a:lnTo>
                  <a:lnTo>
                    <a:pt x="69" y="668"/>
                  </a:lnTo>
                  <a:lnTo>
                    <a:pt x="71" y="668"/>
                  </a:lnTo>
                  <a:lnTo>
                    <a:pt x="69" y="665"/>
                  </a:lnTo>
                  <a:lnTo>
                    <a:pt x="69" y="664"/>
                  </a:lnTo>
                  <a:lnTo>
                    <a:pt x="71" y="664"/>
                  </a:lnTo>
                  <a:lnTo>
                    <a:pt x="71" y="662"/>
                  </a:lnTo>
                  <a:lnTo>
                    <a:pt x="69" y="662"/>
                  </a:lnTo>
                  <a:lnTo>
                    <a:pt x="71" y="662"/>
                  </a:lnTo>
                  <a:lnTo>
                    <a:pt x="71" y="661"/>
                  </a:lnTo>
                  <a:lnTo>
                    <a:pt x="71" y="660"/>
                  </a:lnTo>
                  <a:lnTo>
                    <a:pt x="71" y="658"/>
                  </a:lnTo>
                  <a:lnTo>
                    <a:pt x="71" y="657"/>
                  </a:lnTo>
                  <a:lnTo>
                    <a:pt x="72" y="656"/>
                  </a:lnTo>
                  <a:lnTo>
                    <a:pt x="73" y="656"/>
                  </a:lnTo>
                  <a:lnTo>
                    <a:pt x="75" y="656"/>
                  </a:lnTo>
                  <a:lnTo>
                    <a:pt x="75" y="657"/>
                  </a:lnTo>
                  <a:lnTo>
                    <a:pt x="76" y="656"/>
                  </a:lnTo>
                  <a:lnTo>
                    <a:pt x="75" y="656"/>
                  </a:lnTo>
                  <a:lnTo>
                    <a:pt x="75" y="654"/>
                  </a:lnTo>
                  <a:lnTo>
                    <a:pt x="75" y="653"/>
                  </a:lnTo>
                  <a:lnTo>
                    <a:pt x="75" y="651"/>
                  </a:lnTo>
                  <a:lnTo>
                    <a:pt x="75" y="650"/>
                  </a:lnTo>
                  <a:lnTo>
                    <a:pt x="75" y="649"/>
                  </a:lnTo>
                  <a:lnTo>
                    <a:pt x="76" y="649"/>
                  </a:lnTo>
                  <a:lnTo>
                    <a:pt x="77" y="649"/>
                  </a:lnTo>
                  <a:lnTo>
                    <a:pt x="77" y="647"/>
                  </a:lnTo>
                  <a:lnTo>
                    <a:pt x="79" y="646"/>
                  </a:lnTo>
                  <a:lnTo>
                    <a:pt x="79" y="647"/>
                  </a:lnTo>
                  <a:lnTo>
                    <a:pt x="80" y="646"/>
                  </a:lnTo>
                  <a:lnTo>
                    <a:pt x="81" y="643"/>
                  </a:lnTo>
                  <a:lnTo>
                    <a:pt x="81" y="642"/>
                  </a:lnTo>
                  <a:lnTo>
                    <a:pt x="83" y="642"/>
                  </a:lnTo>
                  <a:lnTo>
                    <a:pt x="83" y="641"/>
                  </a:lnTo>
                  <a:lnTo>
                    <a:pt x="81" y="641"/>
                  </a:lnTo>
                  <a:lnTo>
                    <a:pt x="81" y="639"/>
                  </a:lnTo>
                  <a:lnTo>
                    <a:pt x="80" y="639"/>
                  </a:lnTo>
                  <a:lnTo>
                    <a:pt x="80" y="638"/>
                  </a:lnTo>
                  <a:lnTo>
                    <a:pt x="80" y="637"/>
                  </a:lnTo>
                  <a:lnTo>
                    <a:pt x="80" y="635"/>
                  </a:lnTo>
                  <a:lnTo>
                    <a:pt x="80" y="634"/>
                  </a:lnTo>
                  <a:lnTo>
                    <a:pt x="81" y="634"/>
                  </a:lnTo>
                  <a:lnTo>
                    <a:pt x="81" y="632"/>
                  </a:lnTo>
                  <a:lnTo>
                    <a:pt x="81" y="631"/>
                  </a:lnTo>
                  <a:lnTo>
                    <a:pt x="81" y="630"/>
                  </a:lnTo>
                  <a:lnTo>
                    <a:pt x="81" y="628"/>
                  </a:lnTo>
                  <a:lnTo>
                    <a:pt x="80" y="628"/>
                  </a:lnTo>
                  <a:lnTo>
                    <a:pt x="80" y="627"/>
                  </a:lnTo>
                  <a:lnTo>
                    <a:pt x="81" y="627"/>
                  </a:lnTo>
                  <a:lnTo>
                    <a:pt x="80" y="627"/>
                  </a:lnTo>
                  <a:lnTo>
                    <a:pt x="80" y="626"/>
                  </a:lnTo>
                  <a:lnTo>
                    <a:pt x="81" y="626"/>
                  </a:lnTo>
                  <a:lnTo>
                    <a:pt x="81" y="624"/>
                  </a:lnTo>
                  <a:lnTo>
                    <a:pt x="81" y="623"/>
                  </a:lnTo>
                  <a:lnTo>
                    <a:pt x="81" y="622"/>
                  </a:lnTo>
                  <a:lnTo>
                    <a:pt x="80" y="622"/>
                  </a:lnTo>
                  <a:lnTo>
                    <a:pt x="80" y="620"/>
                  </a:lnTo>
                  <a:lnTo>
                    <a:pt x="80" y="619"/>
                  </a:lnTo>
                  <a:lnTo>
                    <a:pt x="80" y="618"/>
                  </a:lnTo>
                  <a:lnTo>
                    <a:pt x="79" y="618"/>
                  </a:lnTo>
                  <a:lnTo>
                    <a:pt x="79" y="616"/>
                  </a:lnTo>
                  <a:lnTo>
                    <a:pt x="77" y="616"/>
                  </a:lnTo>
                  <a:lnTo>
                    <a:pt x="77" y="615"/>
                  </a:lnTo>
                  <a:lnTo>
                    <a:pt x="77" y="613"/>
                  </a:lnTo>
                  <a:lnTo>
                    <a:pt x="77" y="612"/>
                  </a:lnTo>
                  <a:lnTo>
                    <a:pt x="77" y="611"/>
                  </a:lnTo>
                  <a:lnTo>
                    <a:pt x="77" y="609"/>
                  </a:lnTo>
                  <a:lnTo>
                    <a:pt x="76" y="608"/>
                  </a:lnTo>
                  <a:lnTo>
                    <a:pt x="76" y="607"/>
                  </a:lnTo>
                  <a:lnTo>
                    <a:pt x="76" y="605"/>
                  </a:lnTo>
                  <a:lnTo>
                    <a:pt x="76" y="604"/>
                  </a:lnTo>
                  <a:lnTo>
                    <a:pt x="76" y="603"/>
                  </a:lnTo>
                  <a:lnTo>
                    <a:pt x="75" y="603"/>
                  </a:lnTo>
                  <a:lnTo>
                    <a:pt x="75" y="601"/>
                  </a:lnTo>
                  <a:lnTo>
                    <a:pt x="73" y="600"/>
                  </a:lnTo>
                  <a:lnTo>
                    <a:pt x="73" y="599"/>
                  </a:lnTo>
                  <a:lnTo>
                    <a:pt x="73" y="597"/>
                  </a:lnTo>
                  <a:lnTo>
                    <a:pt x="73" y="596"/>
                  </a:lnTo>
                  <a:lnTo>
                    <a:pt x="73" y="594"/>
                  </a:lnTo>
                  <a:lnTo>
                    <a:pt x="72" y="593"/>
                  </a:lnTo>
                  <a:lnTo>
                    <a:pt x="72" y="592"/>
                  </a:lnTo>
                  <a:lnTo>
                    <a:pt x="72" y="590"/>
                  </a:lnTo>
                  <a:lnTo>
                    <a:pt x="72" y="589"/>
                  </a:lnTo>
                  <a:lnTo>
                    <a:pt x="72" y="588"/>
                  </a:lnTo>
                  <a:lnTo>
                    <a:pt x="73" y="588"/>
                  </a:lnTo>
                  <a:lnTo>
                    <a:pt x="72" y="588"/>
                  </a:lnTo>
                  <a:lnTo>
                    <a:pt x="72" y="586"/>
                  </a:lnTo>
                  <a:lnTo>
                    <a:pt x="73" y="586"/>
                  </a:lnTo>
                  <a:lnTo>
                    <a:pt x="73" y="585"/>
                  </a:lnTo>
                  <a:lnTo>
                    <a:pt x="72" y="585"/>
                  </a:lnTo>
                  <a:lnTo>
                    <a:pt x="71" y="584"/>
                  </a:lnTo>
                  <a:lnTo>
                    <a:pt x="71" y="582"/>
                  </a:lnTo>
                  <a:lnTo>
                    <a:pt x="69" y="581"/>
                  </a:lnTo>
                  <a:lnTo>
                    <a:pt x="69" y="580"/>
                  </a:lnTo>
                  <a:lnTo>
                    <a:pt x="71" y="580"/>
                  </a:lnTo>
                  <a:lnTo>
                    <a:pt x="71" y="578"/>
                  </a:lnTo>
                  <a:lnTo>
                    <a:pt x="69" y="578"/>
                  </a:lnTo>
                  <a:lnTo>
                    <a:pt x="69" y="577"/>
                  </a:lnTo>
                  <a:lnTo>
                    <a:pt x="69" y="575"/>
                  </a:lnTo>
                  <a:lnTo>
                    <a:pt x="69" y="574"/>
                  </a:lnTo>
                  <a:lnTo>
                    <a:pt x="68" y="573"/>
                  </a:lnTo>
                  <a:lnTo>
                    <a:pt x="67" y="571"/>
                  </a:lnTo>
                  <a:lnTo>
                    <a:pt x="67" y="570"/>
                  </a:lnTo>
                  <a:lnTo>
                    <a:pt x="65" y="570"/>
                  </a:lnTo>
                  <a:lnTo>
                    <a:pt x="65" y="569"/>
                  </a:lnTo>
                  <a:lnTo>
                    <a:pt x="64" y="569"/>
                  </a:lnTo>
                  <a:lnTo>
                    <a:pt x="62" y="567"/>
                  </a:lnTo>
                  <a:lnTo>
                    <a:pt x="64" y="567"/>
                  </a:lnTo>
                  <a:lnTo>
                    <a:pt x="64" y="566"/>
                  </a:lnTo>
                  <a:lnTo>
                    <a:pt x="62" y="566"/>
                  </a:lnTo>
                  <a:lnTo>
                    <a:pt x="62" y="565"/>
                  </a:lnTo>
                  <a:lnTo>
                    <a:pt x="61" y="563"/>
                  </a:lnTo>
                  <a:lnTo>
                    <a:pt x="60" y="562"/>
                  </a:lnTo>
                  <a:lnTo>
                    <a:pt x="60" y="561"/>
                  </a:lnTo>
                  <a:lnTo>
                    <a:pt x="60" y="559"/>
                  </a:lnTo>
                  <a:lnTo>
                    <a:pt x="60" y="558"/>
                  </a:lnTo>
                  <a:lnTo>
                    <a:pt x="60" y="556"/>
                  </a:lnTo>
                  <a:lnTo>
                    <a:pt x="60" y="555"/>
                  </a:lnTo>
                  <a:lnTo>
                    <a:pt x="58" y="555"/>
                  </a:lnTo>
                  <a:lnTo>
                    <a:pt x="58" y="554"/>
                  </a:lnTo>
                  <a:lnTo>
                    <a:pt x="60" y="554"/>
                  </a:lnTo>
                  <a:lnTo>
                    <a:pt x="60" y="552"/>
                  </a:lnTo>
                  <a:lnTo>
                    <a:pt x="58" y="552"/>
                  </a:lnTo>
                  <a:lnTo>
                    <a:pt x="58" y="551"/>
                  </a:lnTo>
                  <a:lnTo>
                    <a:pt x="57" y="551"/>
                  </a:lnTo>
                  <a:lnTo>
                    <a:pt x="57" y="550"/>
                  </a:lnTo>
                  <a:lnTo>
                    <a:pt x="56" y="550"/>
                  </a:lnTo>
                  <a:lnTo>
                    <a:pt x="56" y="548"/>
                  </a:lnTo>
                  <a:lnTo>
                    <a:pt x="54" y="548"/>
                  </a:lnTo>
                  <a:lnTo>
                    <a:pt x="54" y="547"/>
                  </a:lnTo>
                  <a:lnTo>
                    <a:pt x="54" y="546"/>
                  </a:lnTo>
                  <a:lnTo>
                    <a:pt x="53" y="546"/>
                  </a:lnTo>
                  <a:lnTo>
                    <a:pt x="54" y="546"/>
                  </a:lnTo>
                  <a:lnTo>
                    <a:pt x="53" y="544"/>
                  </a:lnTo>
                  <a:lnTo>
                    <a:pt x="53" y="543"/>
                  </a:lnTo>
                  <a:lnTo>
                    <a:pt x="53" y="542"/>
                  </a:lnTo>
                  <a:lnTo>
                    <a:pt x="52" y="540"/>
                  </a:lnTo>
                  <a:lnTo>
                    <a:pt x="52" y="539"/>
                  </a:lnTo>
                  <a:lnTo>
                    <a:pt x="50" y="537"/>
                  </a:lnTo>
                  <a:lnTo>
                    <a:pt x="49" y="537"/>
                  </a:lnTo>
                  <a:lnTo>
                    <a:pt x="48" y="537"/>
                  </a:lnTo>
                  <a:lnTo>
                    <a:pt x="46" y="536"/>
                  </a:lnTo>
                  <a:lnTo>
                    <a:pt x="45" y="536"/>
                  </a:lnTo>
                  <a:lnTo>
                    <a:pt x="43" y="535"/>
                  </a:lnTo>
                  <a:lnTo>
                    <a:pt x="42" y="533"/>
                  </a:lnTo>
                  <a:lnTo>
                    <a:pt x="41" y="533"/>
                  </a:lnTo>
                  <a:lnTo>
                    <a:pt x="39" y="533"/>
                  </a:lnTo>
                  <a:lnTo>
                    <a:pt x="39" y="532"/>
                  </a:lnTo>
                  <a:lnTo>
                    <a:pt x="38" y="532"/>
                  </a:lnTo>
                  <a:lnTo>
                    <a:pt x="37" y="531"/>
                  </a:lnTo>
                  <a:lnTo>
                    <a:pt x="35" y="531"/>
                  </a:lnTo>
                  <a:lnTo>
                    <a:pt x="35" y="529"/>
                  </a:lnTo>
                  <a:lnTo>
                    <a:pt x="34" y="529"/>
                  </a:lnTo>
                  <a:lnTo>
                    <a:pt x="34" y="528"/>
                  </a:lnTo>
                  <a:lnTo>
                    <a:pt x="33" y="528"/>
                  </a:lnTo>
                  <a:lnTo>
                    <a:pt x="33" y="527"/>
                  </a:lnTo>
                  <a:lnTo>
                    <a:pt x="31" y="527"/>
                  </a:lnTo>
                  <a:lnTo>
                    <a:pt x="31" y="525"/>
                  </a:lnTo>
                  <a:lnTo>
                    <a:pt x="30" y="524"/>
                  </a:lnTo>
                  <a:lnTo>
                    <a:pt x="30" y="523"/>
                  </a:lnTo>
                  <a:lnTo>
                    <a:pt x="29" y="523"/>
                  </a:lnTo>
                  <a:lnTo>
                    <a:pt x="27" y="521"/>
                  </a:lnTo>
                  <a:lnTo>
                    <a:pt x="27" y="520"/>
                  </a:lnTo>
                  <a:lnTo>
                    <a:pt x="27" y="518"/>
                  </a:lnTo>
                  <a:lnTo>
                    <a:pt x="27" y="517"/>
                  </a:lnTo>
                  <a:lnTo>
                    <a:pt x="27" y="516"/>
                  </a:lnTo>
                  <a:lnTo>
                    <a:pt x="26" y="516"/>
                  </a:lnTo>
                  <a:lnTo>
                    <a:pt x="26" y="514"/>
                  </a:lnTo>
                  <a:lnTo>
                    <a:pt x="27" y="514"/>
                  </a:lnTo>
                  <a:lnTo>
                    <a:pt x="27" y="513"/>
                  </a:lnTo>
                  <a:lnTo>
                    <a:pt x="26" y="513"/>
                  </a:lnTo>
                  <a:lnTo>
                    <a:pt x="26" y="512"/>
                  </a:lnTo>
                  <a:lnTo>
                    <a:pt x="27" y="510"/>
                  </a:lnTo>
                  <a:lnTo>
                    <a:pt x="26" y="509"/>
                  </a:lnTo>
                  <a:lnTo>
                    <a:pt x="26" y="508"/>
                  </a:lnTo>
                  <a:lnTo>
                    <a:pt x="26" y="506"/>
                  </a:lnTo>
                  <a:lnTo>
                    <a:pt x="24" y="505"/>
                  </a:lnTo>
                  <a:lnTo>
                    <a:pt x="23" y="504"/>
                  </a:lnTo>
                  <a:lnTo>
                    <a:pt x="23" y="502"/>
                  </a:lnTo>
                  <a:lnTo>
                    <a:pt x="22" y="502"/>
                  </a:lnTo>
                  <a:lnTo>
                    <a:pt x="22" y="501"/>
                  </a:lnTo>
                  <a:lnTo>
                    <a:pt x="23" y="499"/>
                  </a:lnTo>
                  <a:lnTo>
                    <a:pt x="22" y="499"/>
                  </a:lnTo>
                  <a:lnTo>
                    <a:pt x="22" y="498"/>
                  </a:lnTo>
                  <a:lnTo>
                    <a:pt x="23" y="497"/>
                  </a:lnTo>
                  <a:lnTo>
                    <a:pt x="23" y="495"/>
                  </a:lnTo>
                  <a:lnTo>
                    <a:pt x="23" y="494"/>
                  </a:lnTo>
                  <a:lnTo>
                    <a:pt x="23" y="493"/>
                  </a:lnTo>
                  <a:lnTo>
                    <a:pt x="23" y="491"/>
                  </a:lnTo>
                  <a:lnTo>
                    <a:pt x="22" y="489"/>
                  </a:lnTo>
                  <a:lnTo>
                    <a:pt x="23" y="487"/>
                  </a:lnTo>
                  <a:lnTo>
                    <a:pt x="23" y="486"/>
                  </a:lnTo>
                  <a:lnTo>
                    <a:pt x="22" y="486"/>
                  </a:lnTo>
                  <a:lnTo>
                    <a:pt x="22" y="485"/>
                  </a:lnTo>
                  <a:lnTo>
                    <a:pt x="23" y="485"/>
                  </a:lnTo>
                  <a:lnTo>
                    <a:pt x="24" y="485"/>
                  </a:lnTo>
                  <a:lnTo>
                    <a:pt x="24" y="483"/>
                  </a:lnTo>
                  <a:lnTo>
                    <a:pt x="23" y="483"/>
                  </a:lnTo>
                  <a:lnTo>
                    <a:pt x="23" y="482"/>
                  </a:lnTo>
                  <a:lnTo>
                    <a:pt x="22" y="481"/>
                  </a:lnTo>
                  <a:lnTo>
                    <a:pt x="23" y="481"/>
                  </a:lnTo>
                  <a:lnTo>
                    <a:pt x="23" y="479"/>
                  </a:lnTo>
                  <a:lnTo>
                    <a:pt x="22" y="479"/>
                  </a:lnTo>
                  <a:lnTo>
                    <a:pt x="22" y="478"/>
                  </a:lnTo>
                  <a:lnTo>
                    <a:pt x="22" y="476"/>
                  </a:lnTo>
                  <a:lnTo>
                    <a:pt x="22" y="475"/>
                  </a:lnTo>
                  <a:lnTo>
                    <a:pt x="22" y="474"/>
                  </a:lnTo>
                  <a:lnTo>
                    <a:pt x="22" y="472"/>
                  </a:lnTo>
                  <a:lnTo>
                    <a:pt x="22" y="471"/>
                  </a:lnTo>
                  <a:lnTo>
                    <a:pt x="23" y="470"/>
                  </a:lnTo>
                  <a:lnTo>
                    <a:pt x="23" y="468"/>
                  </a:lnTo>
                  <a:lnTo>
                    <a:pt x="23" y="467"/>
                  </a:lnTo>
                  <a:lnTo>
                    <a:pt x="22" y="467"/>
                  </a:lnTo>
                  <a:lnTo>
                    <a:pt x="23" y="467"/>
                  </a:lnTo>
                  <a:lnTo>
                    <a:pt x="23" y="466"/>
                  </a:lnTo>
                  <a:lnTo>
                    <a:pt x="22" y="466"/>
                  </a:lnTo>
                  <a:lnTo>
                    <a:pt x="22" y="464"/>
                  </a:lnTo>
                  <a:lnTo>
                    <a:pt x="20" y="464"/>
                  </a:lnTo>
                  <a:lnTo>
                    <a:pt x="19" y="464"/>
                  </a:lnTo>
                  <a:lnTo>
                    <a:pt x="19" y="463"/>
                  </a:lnTo>
                  <a:lnTo>
                    <a:pt x="18" y="463"/>
                  </a:lnTo>
                  <a:lnTo>
                    <a:pt x="18" y="462"/>
                  </a:lnTo>
                  <a:lnTo>
                    <a:pt x="18" y="460"/>
                  </a:lnTo>
                  <a:lnTo>
                    <a:pt x="16" y="459"/>
                  </a:lnTo>
                  <a:lnTo>
                    <a:pt x="16" y="457"/>
                  </a:lnTo>
                  <a:lnTo>
                    <a:pt x="18" y="457"/>
                  </a:lnTo>
                  <a:lnTo>
                    <a:pt x="18" y="455"/>
                  </a:lnTo>
                  <a:lnTo>
                    <a:pt x="19" y="455"/>
                  </a:lnTo>
                  <a:lnTo>
                    <a:pt x="20" y="455"/>
                  </a:lnTo>
                  <a:lnTo>
                    <a:pt x="22" y="453"/>
                  </a:lnTo>
                  <a:lnTo>
                    <a:pt x="22" y="452"/>
                  </a:lnTo>
                  <a:lnTo>
                    <a:pt x="22" y="451"/>
                  </a:lnTo>
                  <a:lnTo>
                    <a:pt x="23" y="448"/>
                  </a:lnTo>
                  <a:lnTo>
                    <a:pt x="23" y="447"/>
                  </a:lnTo>
                  <a:lnTo>
                    <a:pt x="22" y="447"/>
                  </a:lnTo>
                  <a:lnTo>
                    <a:pt x="22" y="445"/>
                  </a:lnTo>
                  <a:lnTo>
                    <a:pt x="22" y="444"/>
                  </a:lnTo>
                  <a:lnTo>
                    <a:pt x="20" y="443"/>
                  </a:lnTo>
                  <a:lnTo>
                    <a:pt x="19" y="441"/>
                  </a:lnTo>
                  <a:lnTo>
                    <a:pt x="18" y="440"/>
                  </a:lnTo>
                  <a:lnTo>
                    <a:pt x="16" y="440"/>
                  </a:lnTo>
                  <a:lnTo>
                    <a:pt x="16" y="438"/>
                  </a:lnTo>
                  <a:lnTo>
                    <a:pt x="16" y="437"/>
                  </a:lnTo>
                  <a:lnTo>
                    <a:pt x="16" y="436"/>
                  </a:lnTo>
                  <a:lnTo>
                    <a:pt x="16" y="434"/>
                  </a:lnTo>
                  <a:lnTo>
                    <a:pt x="16" y="433"/>
                  </a:lnTo>
                  <a:lnTo>
                    <a:pt x="16" y="432"/>
                  </a:lnTo>
                  <a:lnTo>
                    <a:pt x="16" y="430"/>
                  </a:lnTo>
                  <a:lnTo>
                    <a:pt x="15" y="430"/>
                  </a:lnTo>
                  <a:lnTo>
                    <a:pt x="15" y="429"/>
                  </a:lnTo>
                  <a:lnTo>
                    <a:pt x="15" y="428"/>
                  </a:lnTo>
                  <a:lnTo>
                    <a:pt x="14" y="428"/>
                  </a:lnTo>
                  <a:lnTo>
                    <a:pt x="12" y="426"/>
                  </a:lnTo>
                  <a:lnTo>
                    <a:pt x="11" y="426"/>
                  </a:lnTo>
                  <a:lnTo>
                    <a:pt x="10" y="426"/>
                  </a:lnTo>
                  <a:lnTo>
                    <a:pt x="8" y="426"/>
                  </a:lnTo>
                  <a:lnTo>
                    <a:pt x="8" y="425"/>
                  </a:lnTo>
                  <a:lnTo>
                    <a:pt x="7" y="425"/>
                  </a:lnTo>
                  <a:lnTo>
                    <a:pt x="7" y="424"/>
                  </a:lnTo>
                  <a:lnTo>
                    <a:pt x="5" y="424"/>
                  </a:lnTo>
                  <a:lnTo>
                    <a:pt x="5" y="422"/>
                  </a:lnTo>
                  <a:lnTo>
                    <a:pt x="5" y="421"/>
                  </a:lnTo>
                  <a:lnTo>
                    <a:pt x="7" y="421"/>
                  </a:lnTo>
                  <a:lnTo>
                    <a:pt x="7" y="419"/>
                  </a:lnTo>
                  <a:lnTo>
                    <a:pt x="5" y="419"/>
                  </a:lnTo>
                  <a:lnTo>
                    <a:pt x="5" y="418"/>
                  </a:lnTo>
                  <a:lnTo>
                    <a:pt x="4" y="418"/>
                  </a:lnTo>
                  <a:lnTo>
                    <a:pt x="4" y="417"/>
                  </a:lnTo>
                  <a:lnTo>
                    <a:pt x="3" y="417"/>
                  </a:lnTo>
                  <a:lnTo>
                    <a:pt x="3" y="415"/>
                  </a:lnTo>
                  <a:lnTo>
                    <a:pt x="3" y="414"/>
                  </a:lnTo>
                  <a:lnTo>
                    <a:pt x="1" y="414"/>
                  </a:lnTo>
                  <a:lnTo>
                    <a:pt x="1" y="413"/>
                  </a:lnTo>
                  <a:lnTo>
                    <a:pt x="0" y="413"/>
                  </a:lnTo>
                  <a:lnTo>
                    <a:pt x="1" y="411"/>
                  </a:lnTo>
                  <a:lnTo>
                    <a:pt x="0" y="411"/>
                  </a:lnTo>
                  <a:lnTo>
                    <a:pt x="0" y="410"/>
                  </a:lnTo>
                  <a:lnTo>
                    <a:pt x="0" y="409"/>
                  </a:lnTo>
                  <a:lnTo>
                    <a:pt x="1" y="407"/>
                  </a:lnTo>
                  <a:lnTo>
                    <a:pt x="1" y="406"/>
                  </a:lnTo>
                  <a:lnTo>
                    <a:pt x="3" y="406"/>
                  </a:lnTo>
                  <a:lnTo>
                    <a:pt x="3" y="405"/>
                  </a:lnTo>
                  <a:lnTo>
                    <a:pt x="5" y="403"/>
                  </a:lnTo>
                  <a:lnTo>
                    <a:pt x="5" y="402"/>
                  </a:lnTo>
                  <a:lnTo>
                    <a:pt x="12" y="396"/>
                  </a:lnTo>
                  <a:lnTo>
                    <a:pt x="16" y="392"/>
                  </a:lnTo>
                  <a:lnTo>
                    <a:pt x="18" y="391"/>
                  </a:lnTo>
                  <a:lnTo>
                    <a:pt x="19" y="391"/>
                  </a:lnTo>
                  <a:lnTo>
                    <a:pt x="19" y="390"/>
                  </a:lnTo>
                  <a:lnTo>
                    <a:pt x="20" y="388"/>
                  </a:lnTo>
                  <a:lnTo>
                    <a:pt x="22" y="388"/>
                  </a:lnTo>
                  <a:lnTo>
                    <a:pt x="23" y="387"/>
                  </a:lnTo>
                  <a:lnTo>
                    <a:pt x="24" y="384"/>
                  </a:lnTo>
                  <a:lnTo>
                    <a:pt x="26" y="384"/>
                  </a:lnTo>
                  <a:lnTo>
                    <a:pt x="27" y="383"/>
                  </a:lnTo>
                  <a:lnTo>
                    <a:pt x="29" y="381"/>
                  </a:lnTo>
                  <a:lnTo>
                    <a:pt x="33" y="380"/>
                  </a:lnTo>
                  <a:lnTo>
                    <a:pt x="34" y="380"/>
                  </a:lnTo>
                  <a:lnTo>
                    <a:pt x="37" y="379"/>
                  </a:lnTo>
                  <a:lnTo>
                    <a:pt x="41" y="379"/>
                  </a:lnTo>
                  <a:lnTo>
                    <a:pt x="42" y="380"/>
                  </a:lnTo>
                  <a:lnTo>
                    <a:pt x="43" y="380"/>
                  </a:lnTo>
                  <a:lnTo>
                    <a:pt x="46" y="381"/>
                  </a:lnTo>
                  <a:lnTo>
                    <a:pt x="48" y="381"/>
                  </a:lnTo>
                  <a:lnTo>
                    <a:pt x="48" y="383"/>
                  </a:lnTo>
                  <a:lnTo>
                    <a:pt x="49" y="383"/>
                  </a:lnTo>
                  <a:lnTo>
                    <a:pt x="50" y="384"/>
                  </a:lnTo>
                  <a:lnTo>
                    <a:pt x="50" y="386"/>
                  </a:lnTo>
                  <a:lnTo>
                    <a:pt x="52" y="386"/>
                  </a:lnTo>
                  <a:lnTo>
                    <a:pt x="53" y="387"/>
                  </a:lnTo>
                  <a:lnTo>
                    <a:pt x="54" y="388"/>
                  </a:lnTo>
                  <a:lnTo>
                    <a:pt x="58" y="390"/>
                  </a:lnTo>
                  <a:lnTo>
                    <a:pt x="61" y="391"/>
                  </a:lnTo>
                  <a:lnTo>
                    <a:pt x="65" y="391"/>
                  </a:lnTo>
                  <a:lnTo>
                    <a:pt x="72" y="392"/>
                  </a:lnTo>
                  <a:lnTo>
                    <a:pt x="79" y="392"/>
                  </a:lnTo>
                  <a:lnTo>
                    <a:pt x="81" y="392"/>
                  </a:lnTo>
                  <a:lnTo>
                    <a:pt x="84" y="391"/>
                  </a:lnTo>
                  <a:lnTo>
                    <a:pt x="87" y="391"/>
                  </a:lnTo>
                  <a:lnTo>
                    <a:pt x="88" y="391"/>
                  </a:lnTo>
                  <a:lnTo>
                    <a:pt x="90" y="391"/>
                  </a:lnTo>
                  <a:lnTo>
                    <a:pt x="91" y="391"/>
                  </a:lnTo>
                  <a:lnTo>
                    <a:pt x="91" y="390"/>
                  </a:lnTo>
                  <a:lnTo>
                    <a:pt x="92" y="390"/>
                  </a:lnTo>
                  <a:lnTo>
                    <a:pt x="94" y="390"/>
                  </a:lnTo>
                  <a:lnTo>
                    <a:pt x="94" y="388"/>
                  </a:lnTo>
                  <a:lnTo>
                    <a:pt x="95" y="388"/>
                  </a:lnTo>
                  <a:lnTo>
                    <a:pt x="96" y="387"/>
                  </a:lnTo>
                  <a:lnTo>
                    <a:pt x="98" y="386"/>
                  </a:lnTo>
                  <a:lnTo>
                    <a:pt x="99" y="386"/>
                  </a:lnTo>
                  <a:lnTo>
                    <a:pt x="99" y="384"/>
                  </a:lnTo>
                  <a:lnTo>
                    <a:pt x="102" y="384"/>
                  </a:lnTo>
                  <a:lnTo>
                    <a:pt x="103" y="384"/>
                  </a:lnTo>
                  <a:lnTo>
                    <a:pt x="105" y="384"/>
                  </a:lnTo>
                  <a:lnTo>
                    <a:pt x="107" y="386"/>
                  </a:lnTo>
                  <a:lnTo>
                    <a:pt x="109" y="387"/>
                  </a:lnTo>
                  <a:lnTo>
                    <a:pt x="110" y="388"/>
                  </a:lnTo>
                  <a:lnTo>
                    <a:pt x="110" y="390"/>
                  </a:lnTo>
                  <a:lnTo>
                    <a:pt x="111" y="390"/>
                  </a:lnTo>
                  <a:lnTo>
                    <a:pt x="111" y="388"/>
                  </a:lnTo>
                  <a:lnTo>
                    <a:pt x="113" y="387"/>
                  </a:lnTo>
                  <a:lnTo>
                    <a:pt x="113" y="386"/>
                  </a:lnTo>
                  <a:lnTo>
                    <a:pt x="114" y="384"/>
                  </a:lnTo>
                  <a:lnTo>
                    <a:pt x="117" y="383"/>
                  </a:lnTo>
                  <a:lnTo>
                    <a:pt x="118" y="380"/>
                  </a:lnTo>
                  <a:lnTo>
                    <a:pt x="119" y="380"/>
                  </a:lnTo>
                  <a:lnTo>
                    <a:pt x="121" y="380"/>
                  </a:lnTo>
                  <a:lnTo>
                    <a:pt x="122" y="380"/>
                  </a:lnTo>
                  <a:lnTo>
                    <a:pt x="122" y="379"/>
                  </a:lnTo>
                  <a:lnTo>
                    <a:pt x="122" y="377"/>
                  </a:lnTo>
                  <a:lnTo>
                    <a:pt x="124" y="376"/>
                  </a:lnTo>
                  <a:lnTo>
                    <a:pt x="125" y="376"/>
                  </a:lnTo>
                  <a:lnTo>
                    <a:pt x="126" y="376"/>
                  </a:lnTo>
                  <a:lnTo>
                    <a:pt x="128" y="375"/>
                  </a:lnTo>
                  <a:lnTo>
                    <a:pt x="129" y="375"/>
                  </a:lnTo>
                  <a:lnTo>
                    <a:pt x="130" y="373"/>
                  </a:lnTo>
                  <a:lnTo>
                    <a:pt x="132" y="373"/>
                  </a:lnTo>
                  <a:lnTo>
                    <a:pt x="133" y="372"/>
                  </a:lnTo>
                  <a:lnTo>
                    <a:pt x="134" y="371"/>
                  </a:lnTo>
                  <a:lnTo>
                    <a:pt x="136" y="371"/>
                  </a:lnTo>
                  <a:lnTo>
                    <a:pt x="137" y="369"/>
                  </a:lnTo>
                  <a:lnTo>
                    <a:pt x="138" y="369"/>
                  </a:lnTo>
                  <a:lnTo>
                    <a:pt x="138" y="368"/>
                  </a:lnTo>
                  <a:lnTo>
                    <a:pt x="140" y="368"/>
                  </a:lnTo>
                  <a:lnTo>
                    <a:pt x="141" y="368"/>
                  </a:lnTo>
                  <a:lnTo>
                    <a:pt x="142" y="367"/>
                  </a:lnTo>
                  <a:lnTo>
                    <a:pt x="144" y="365"/>
                  </a:lnTo>
                  <a:lnTo>
                    <a:pt x="145" y="365"/>
                  </a:lnTo>
                  <a:lnTo>
                    <a:pt x="145" y="364"/>
                  </a:lnTo>
                  <a:lnTo>
                    <a:pt x="144" y="364"/>
                  </a:lnTo>
                  <a:lnTo>
                    <a:pt x="144" y="362"/>
                  </a:lnTo>
                  <a:lnTo>
                    <a:pt x="144" y="361"/>
                  </a:lnTo>
                  <a:lnTo>
                    <a:pt x="145" y="360"/>
                  </a:lnTo>
                  <a:lnTo>
                    <a:pt x="145" y="358"/>
                  </a:lnTo>
                  <a:lnTo>
                    <a:pt x="145" y="357"/>
                  </a:lnTo>
                  <a:lnTo>
                    <a:pt x="145" y="356"/>
                  </a:lnTo>
                  <a:lnTo>
                    <a:pt x="145" y="354"/>
                  </a:lnTo>
                  <a:lnTo>
                    <a:pt x="147" y="352"/>
                  </a:lnTo>
                  <a:lnTo>
                    <a:pt x="147" y="350"/>
                  </a:lnTo>
                  <a:lnTo>
                    <a:pt x="147" y="348"/>
                  </a:lnTo>
                  <a:lnTo>
                    <a:pt x="147" y="345"/>
                  </a:lnTo>
                  <a:lnTo>
                    <a:pt x="147" y="343"/>
                  </a:lnTo>
                  <a:lnTo>
                    <a:pt x="147" y="342"/>
                  </a:lnTo>
                  <a:lnTo>
                    <a:pt x="147" y="339"/>
                  </a:lnTo>
                  <a:lnTo>
                    <a:pt x="145" y="339"/>
                  </a:lnTo>
                  <a:lnTo>
                    <a:pt x="145" y="338"/>
                  </a:lnTo>
                  <a:lnTo>
                    <a:pt x="145" y="337"/>
                  </a:lnTo>
                  <a:lnTo>
                    <a:pt x="144" y="335"/>
                  </a:lnTo>
                  <a:lnTo>
                    <a:pt x="145" y="334"/>
                  </a:lnTo>
                  <a:lnTo>
                    <a:pt x="144" y="333"/>
                  </a:lnTo>
                  <a:lnTo>
                    <a:pt x="145" y="331"/>
                  </a:lnTo>
                  <a:lnTo>
                    <a:pt x="145" y="329"/>
                  </a:lnTo>
                  <a:lnTo>
                    <a:pt x="145" y="327"/>
                  </a:lnTo>
                  <a:lnTo>
                    <a:pt x="144" y="326"/>
                  </a:lnTo>
                  <a:lnTo>
                    <a:pt x="142" y="324"/>
                  </a:lnTo>
                  <a:lnTo>
                    <a:pt x="142" y="323"/>
                  </a:lnTo>
                  <a:lnTo>
                    <a:pt x="141" y="323"/>
                  </a:lnTo>
                  <a:lnTo>
                    <a:pt x="141" y="322"/>
                  </a:lnTo>
                  <a:lnTo>
                    <a:pt x="141" y="320"/>
                  </a:lnTo>
                  <a:lnTo>
                    <a:pt x="141" y="319"/>
                  </a:lnTo>
                  <a:lnTo>
                    <a:pt x="141" y="318"/>
                  </a:lnTo>
                  <a:lnTo>
                    <a:pt x="140" y="316"/>
                  </a:lnTo>
                  <a:lnTo>
                    <a:pt x="140" y="315"/>
                  </a:lnTo>
                  <a:lnTo>
                    <a:pt x="138" y="312"/>
                  </a:lnTo>
                  <a:lnTo>
                    <a:pt x="138" y="311"/>
                  </a:lnTo>
                  <a:lnTo>
                    <a:pt x="136" y="310"/>
                  </a:lnTo>
                  <a:lnTo>
                    <a:pt x="136" y="308"/>
                  </a:lnTo>
                  <a:lnTo>
                    <a:pt x="134" y="307"/>
                  </a:lnTo>
                  <a:lnTo>
                    <a:pt x="133" y="305"/>
                  </a:lnTo>
                  <a:lnTo>
                    <a:pt x="132" y="304"/>
                  </a:lnTo>
                  <a:lnTo>
                    <a:pt x="130" y="303"/>
                  </a:lnTo>
                  <a:lnTo>
                    <a:pt x="130" y="300"/>
                  </a:lnTo>
                  <a:lnTo>
                    <a:pt x="129" y="300"/>
                  </a:lnTo>
                  <a:lnTo>
                    <a:pt x="129" y="299"/>
                  </a:lnTo>
                  <a:lnTo>
                    <a:pt x="129" y="296"/>
                  </a:lnTo>
                  <a:lnTo>
                    <a:pt x="128" y="295"/>
                  </a:lnTo>
                  <a:lnTo>
                    <a:pt x="128" y="293"/>
                  </a:lnTo>
                  <a:lnTo>
                    <a:pt x="126" y="292"/>
                  </a:lnTo>
                  <a:lnTo>
                    <a:pt x="126" y="291"/>
                  </a:lnTo>
                  <a:lnTo>
                    <a:pt x="125" y="289"/>
                  </a:lnTo>
                  <a:lnTo>
                    <a:pt x="124" y="286"/>
                  </a:lnTo>
                  <a:lnTo>
                    <a:pt x="122" y="284"/>
                  </a:lnTo>
                  <a:lnTo>
                    <a:pt x="122" y="282"/>
                  </a:lnTo>
                  <a:lnTo>
                    <a:pt x="121" y="281"/>
                  </a:lnTo>
                  <a:lnTo>
                    <a:pt x="119" y="280"/>
                  </a:lnTo>
                  <a:lnTo>
                    <a:pt x="119" y="278"/>
                  </a:lnTo>
                  <a:lnTo>
                    <a:pt x="118" y="276"/>
                  </a:lnTo>
                  <a:lnTo>
                    <a:pt x="117" y="274"/>
                  </a:lnTo>
                  <a:lnTo>
                    <a:pt x="114" y="272"/>
                  </a:lnTo>
                  <a:lnTo>
                    <a:pt x="114" y="269"/>
                  </a:lnTo>
                  <a:lnTo>
                    <a:pt x="113" y="266"/>
                  </a:lnTo>
                  <a:lnTo>
                    <a:pt x="113" y="265"/>
                  </a:lnTo>
                  <a:lnTo>
                    <a:pt x="111" y="263"/>
                  </a:lnTo>
                  <a:lnTo>
                    <a:pt x="111" y="262"/>
                  </a:lnTo>
                  <a:lnTo>
                    <a:pt x="113" y="261"/>
                  </a:lnTo>
                  <a:lnTo>
                    <a:pt x="113" y="259"/>
                  </a:lnTo>
                  <a:lnTo>
                    <a:pt x="111" y="258"/>
                  </a:lnTo>
                  <a:lnTo>
                    <a:pt x="111" y="257"/>
                  </a:lnTo>
                  <a:lnTo>
                    <a:pt x="113" y="254"/>
                  </a:lnTo>
                  <a:lnTo>
                    <a:pt x="113" y="253"/>
                  </a:lnTo>
                  <a:lnTo>
                    <a:pt x="114" y="253"/>
                  </a:lnTo>
                  <a:lnTo>
                    <a:pt x="115" y="251"/>
                  </a:lnTo>
                  <a:lnTo>
                    <a:pt x="117" y="249"/>
                  </a:lnTo>
                  <a:lnTo>
                    <a:pt x="117" y="246"/>
                  </a:lnTo>
                  <a:lnTo>
                    <a:pt x="117" y="244"/>
                  </a:lnTo>
                  <a:lnTo>
                    <a:pt x="117" y="242"/>
                  </a:lnTo>
                  <a:lnTo>
                    <a:pt x="118" y="242"/>
                  </a:lnTo>
                  <a:lnTo>
                    <a:pt x="118" y="240"/>
                  </a:lnTo>
                  <a:lnTo>
                    <a:pt x="119" y="240"/>
                  </a:lnTo>
                  <a:lnTo>
                    <a:pt x="121" y="239"/>
                  </a:lnTo>
                  <a:lnTo>
                    <a:pt x="122" y="239"/>
                  </a:lnTo>
                  <a:lnTo>
                    <a:pt x="122" y="238"/>
                  </a:lnTo>
                  <a:lnTo>
                    <a:pt x="124" y="236"/>
                  </a:lnTo>
                  <a:lnTo>
                    <a:pt x="126" y="236"/>
                  </a:lnTo>
                  <a:lnTo>
                    <a:pt x="126" y="238"/>
                  </a:lnTo>
                  <a:lnTo>
                    <a:pt x="128" y="238"/>
                  </a:lnTo>
                  <a:lnTo>
                    <a:pt x="128" y="239"/>
                  </a:lnTo>
                  <a:lnTo>
                    <a:pt x="129" y="240"/>
                  </a:lnTo>
                  <a:lnTo>
                    <a:pt x="130" y="240"/>
                  </a:lnTo>
                  <a:lnTo>
                    <a:pt x="132" y="242"/>
                  </a:lnTo>
                  <a:lnTo>
                    <a:pt x="133" y="243"/>
                  </a:lnTo>
                  <a:lnTo>
                    <a:pt x="134" y="244"/>
                  </a:lnTo>
                  <a:lnTo>
                    <a:pt x="136" y="246"/>
                  </a:lnTo>
                  <a:lnTo>
                    <a:pt x="137" y="246"/>
                  </a:lnTo>
                  <a:lnTo>
                    <a:pt x="137" y="247"/>
                  </a:lnTo>
                  <a:lnTo>
                    <a:pt x="138" y="247"/>
                  </a:lnTo>
                  <a:lnTo>
                    <a:pt x="140" y="247"/>
                  </a:lnTo>
                  <a:lnTo>
                    <a:pt x="141" y="249"/>
                  </a:lnTo>
                  <a:lnTo>
                    <a:pt x="142" y="251"/>
                  </a:lnTo>
                  <a:lnTo>
                    <a:pt x="142" y="253"/>
                  </a:lnTo>
                  <a:lnTo>
                    <a:pt x="142" y="254"/>
                  </a:lnTo>
                  <a:lnTo>
                    <a:pt x="144" y="254"/>
                  </a:lnTo>
                  <a:lnTo>
                    <a:pt x="144" y="255"/>
                  </a:lnTo>
                  <a:lnTo>
                    <a:pt x="145" y="255"/>
                  </a:lnTo>
                  <a:lnTo>
                    <a:pt x="147" y="257"/>
                  </a:lnTo>
                  <a:lnTo>
                    <a:pt x="148" y="258"/>
                  </a:lnTo>
                  <a:lnTo>
                    <a:pt x="149" y="258"/>
                  </a:lnTo>
                  <a:lnTo>
                    <a:pt x="151" y="258"/>
                  </a:lnTo>
                  <a:lnTo>
                    <a:pt x="152" y="258"/>
                  </a:lnTo>
                  <a:lnTo>
                    <a:pt x="152" y="257"/>
                  </a:lnTo>
                  <a:lnTo>
                    <a:pt x="152" y="255"/>
                  </a:lnTo>
                  <a:lnTo>
                    <a:pt x="152" y="254"/>
                  </a:lnTo>
                  <a:lnTo>
                    <a:pt x="151" y="254"/>
                  </a:lnTo>
                  <a:lnTo>
                    <a:pt x="151" y="253"/>
                  </a:lnTo>
                  <a:lnTo>
                    <a:pt x="151" y="251"/>
                  </a:lnTo>
                  <a:lnTo>
                    <a:pt x="151" y="250"/>
                  </a:lnTo>
                  <a:lnTo>
                    <a:pt x="151" y="249"/>
                  </a:lnTo>
                  <a:lnTo>
                    <a:pt x="151" y="247"/>
                  </a:lnTo>
                  <a:lnTo>
                    <a:pt x="152" y="246"/>
                  </a:lnTo>
                  <a:lnTo>
                    <a:pt x="152" y="244"/>
                  </a:lnTo>
                  <a:lnTo>
                    <a:pt x="152" y="243"/>
                  </a:lnTo>
                  <a:lnTo>
                    <a:pt x="152" y="242"/>
                  </a:lnTo>
                  <a:lnTo>
                    <a:pt x="153" y="242"/>
                  </a:lnTo>
                  <a:lnTo>
                    <a:pt x="153" y="240"/>
                  </a:lnTo>
                  <a:lnTo>
                    <a:pt x="153" y="239"/>
                  </a:lnTo>
                  <a:lnTo>
                    <a:pt x="153" y="238"/>
                  </a:lnTo>
                  <a:lnTo>
                    <a:pt x="155" y="236"/>
                  </a:lnTo>
                  <a:lnTo>
                    <a:pt x="155" y="235"/>
                  </a:lnTo>
                  <a:lnTo>
                    <a:pt x="156" y="235"/>
                  </a:lnTo>
                  <a:lnTo>
                    <a:pt x="156" y="234"/>
                  </a:lnTo>
                  <a:lnTo>
                    <a:pt x="157" y="234"/>
                  </a:lnTo>
                  <a:lnTo>
                    <a:pt x="157" y="232"/>
                  </a:lnTo>
                  <a:lnTo>
                    <a:pt x="157" y="231"/>
                  </a:lnTo>
                  <a:lnTo>
                    <a:pt x="159" y="231"/>
                  </a:lnTo>
                  <a:lnTo>
                    <a:pt x="157" y="230"/>
                  </a:lnTo>
                  <a:lnTo>
                    <a:pt x="157" y="228"/>
                  </a:lnTo>
                  <a:lnTo>
                    <a:pt x="159" y="228"/>
                  </a:lnTo>
                  <a:lnTo>
                    <a:pt x="160" y="228"/>
                  </a:lnTo>
                  <a:lnTo>
                    <a:pt x="161" y="228"/>
                  </a:lnTo>
                  <a:lnTo>
                    <a:pt x="163" y="228"/>
                  </a:lnTo>
                  <a:lnTo>
                    <a:pt x="164" y="228"/>
                  </a:lnTo>
                  <a:lnTo>
                    <a:pt x="166" y="228"/>
                  </a:lnTo>
                  <a:lnTo>
                    <a:pt x="167" y="227"/>
                  </a:lnTo>
                  <a:lnTo>
                    <a:pt x="168" y="227"/>
                  </a:lnTo>
                  <a:lnTo>
                    <a:pt x="170" y="227"/>
                  </a:lnTo>
                  <a:lnTo>
                    <a:pt x="170" y="225"/>
                  </a:lnTo>
                  <a:lnTo>
                    <a:pt x="171" y="225"/>
                  </a:lnTo>
                  <a:lnTo>
                    <a:pt x="172" y="224"/>
                  </a:lnTo>
                  <a:lnTo>
                    <a:pt x="174" y="224"/>
                  </a:lnTo>
                  <a:lnTo>
                    <a:pt x="175" y="224"/>
                  </a:lnTo>
                  <a:lnTo>
                    <a:pt x="175" y="223"/>
                  </a:lnTo>
                  <a:lnTo>
                    <a:pt x="176" y="223"/>
                  </a:lnTo>
                  <a:lnTo>
                    <a:pt x="178" y="223"/>
                  </a:lnTo>
                  <a:lnTo>
                    <a:pt x="179" y="223"/>
                  </a:lnTo>
                  <a:lnTo>
                    <a:pt x="180" y="223"/>
                  </a:lnTo>
                  <a:lnTo>
                    <a:pt x="182" y="223"/>
                  </a:lnTo>
                  <a:lnTo>
                    <a:pt x="182" y="224"/>
                  </a:lnTo>
                  <a:lnTo>
                    <a:pt x="183" y="224"/>
                  </a:lnTo>
                  <a:lnTo>
                    <a:pt x="185" y="224"/>
                  </a:lnTo>
                  <a:lnTo>
                    <a:pt x="186" y="224"/>
                  </a:lnTo>
                  <a:lnTo>
                    <a:pt x="187" y="223"/>
                  </a:lnTo>
                  <a:lnTo>
                    <a:pt x="189" y="223"/>
                  </a:lnTo>
                  <a:lnTo>
                    <a:pt x="189" y="221"/>
                  </a:lnTo>
                  <a:lnTo>
                    <a:pt x="190" y="221"/>
                  </a:lnTo>
                  <a:lnTo>
                    <a:pt x="190" y="220"/>
                  </a:lnTo>
                  <a:lnTo>
                    <a:pt x="191" y="219"/>
                  </a:lnTo>
                  <a:lnTo>
                    <a:pt x="193" y="219"/>
                  </a:lnTo>
                  <a:lnTo>
                    <a:pt x="193" y="217"/>
                  </a:lnTo>
                  <a:lnTo>
                    <a:pt x="194" y="217"/>
                  </a:lnTo>
                  <a:lnTo>
                    <a:pt x="194" y="216"/>
                  </a:lnTo>
                  <a:lnTo>
                    <a:pt x="195" y="216"/>
                  </a:lnTo>
                  <a:lnTo>
                    <a:pt x="195" y="215"/>
                  </a:lnTo>
                  <a:lnTo>
                    <a:pt x="197" y="215"/>
                  </a:lnTo>
                  <a:lnTo>
                    <a:pt x="198" y="215"/>
                  </a:lnTo>
                  <a:lnTo>
                    <a:pt x="199" y="213"/>
                  </a:lnTo>
                  <a:lnTo>
                    <a:pt x="201" y="213"/>
                  </a:lnTo>
                  <a:lnTo>
                    <a:pt x="202" y="213"/>
                  </a:lnTo>
                  <a:lnTo>
                    <a:pt x="204" y="212"/>
                  </a:lnTo>
                  <a:lnTo>
                    <a:pt x="204" y="211"/>
                  </a:lnTo>
                  <a:lnTo>
                    <a:pt x="204" y="209"/>
                  </a:lnTo>
                  <a:lnTo>
                    <a:pt x="202" y="209"/>
                  </a:lnTo>
                  <a:lnTo>
                    <a:pt x="204" y="209"/>
                  </a:lnTo>
                  <a:lnTo>
                    <a:pt x="204" y="208"/>
                  </a:lnTo>
                  <a:lnTo>
                    <a:pt x="202" y="208"/>
                  </a:lnTo>
                  <a:lnTo>
                    <a:pt x="204" y="208"/>
                  </a:lnTo>
                  <a:lnTo>
                    <a:pt x="204" y="206"/>
                  </a:lnTo>
                  <a:lnTo>
                    <a:pt x="204" y="205"/>
                  </a:lnTo>
                  <a:lnTo>
                    <a:pt x="204" y="204"/>
                  </a:lnTo>
                  <a:lnTo>
                    <a:pt x="204" y="202"/>
                  </a:lnTo>
                  <a:lnTo>
                    <a:pt x="204" y="201"/>
                  </a:lnTo>
                  <a:lnTo>
                    <a:pt x="202" y="201"/>
                  </a:lnTo>
                  <a:lnTo>
                    <a:pt x="201" y="200"/>
                  </a:lnTo>
                  <a:lnTo>
                    <a:pt x="199" y="200"/>
                  </a:lnTo>
                  <a:lnTo>
                    <a:pt x="199" y="198"/>
                  </a:lnTo>
                  <a:lnTo>
                    <a:pt x="198" y="198"/>
                  </a:lnTo>
                  <a:lnTo>
                    <a:pt x="197" y="197"/>
                  </a:lnTo>
                  <a:lnTo>
                    <a:pt x="197" y="196"/>
                  </a:lnTo>
                  <a:lnTo>
                    <a:pt x="195" y="196"/>
                  </a:lnTo>
                  <a:lnTo>
                    <a:pt x="194" y="196"/>
                  </a:lnTo>
                  <a:lnTo>
                    <a:pt x="193" y="194"/>
                  </a:lnTo>
                  <a:lnTo>
                    <a:pt x="191" y="193"/>
                  </a:lnTo>
                  <a:lnTo>
                    <a:pt x="190" y="193"/>
                  </a:lnTo>
                  <a:lnTo>
                    <a:pt x="190" y="192"/>
                  </a:lnTo>
                  <a:lnTo>
                    <a:pt x="190" y="190"/>
                  </a:lnTo>
                  <a:lnTo>
                    <a:pt x="189" y="189"/>
                  </a:lnTo>
                  <a:lnTo>
                    <a:pt x="189" y="187"/>
                  </a:lnTo>
                  <a:lnTo>
                    <a:pt x="187" y="187"/>
                  </a:lnTo>
                  <a:lnTo>
                    <a:pt x="186" y="187"/>
                  </a:lnTo>
                  <a:lnTo>
                    <a:pt x="185" y="187"/>
                  </a:lnTo>
                  <a:lnTo>
                    <a:pt x="185" y="189"/>
                  </a:lnTo>
                  <a:lnTo>
                    <a:pt x="185" y="190"/>
                  </a:lnTo>
                  <a:lnTo>
                    <a:pt x="183" y="190"/>
                  </a:lnTo>
                  <a:lnTo>
                    <a:pt x="183" y="192"/>
                  </a:lnTo>
                  <a:lnTo>
                    <a:pt x="182" y="192"/>
                  </a:lnTo>
                  <a:lnTo>
                    <a:pt x="180" y="192"/>
                  </a:lnTo>
                  <a:lnTo>
                    <a:pt x="179" y="192"/>
                  </a:lnTo>
                  <a:lnTo>
                    <a:pt x="178" y="192"/>
                  </a:lnTo>
                  <a:lnTo>
                    <a:pt x="176" y="192"/>
                  </a:lnTo>
                  <a:lnTo>
                    <a:pt x="175" y="192"/>
                  </a:lnTo>
                  <a:lnTo>
                    <a:pt x="174" y="192"/>
                  </a:lnTo>
                  <a:lnTo>
                    <a:pt x="172" y="192"/>
                  </a:lnTo>
                  <a:lnTo>
                    <a:pt x="171" y="192"/>
                  </a:lnTo>
                  <a:lnTo>
                    <a:pt x="170" y="192"/>
                  </a:lnTo>
                  <a:lnTo>
                    <a:pt x="168" y="192"/>
                  </a:lnTo>
                  <a:lnTo>
                    <a:pt x="167" y="192"/>
                  </a:lnTo>
                  <a:lnTo>
                    <a:pt x="167" y="193"/>
                  </a:lnTo>
                  <a:lnTo>
                    <a:pt x="167" y="194"/>
                  </a:lnTo>
                  <a:lnTo>
                    <a:pt x="166" y="194"/>
                  </a:lnTo>
                  <a:lnTo>
                    <a:pt x="164" y="194"/>
                  </a:lnTo>
                  <a:lnTo>
                    <a:pt x="163" y="194"/>
                  </a:lnTo>
                  <a:lnTo>
                    <a:pt x="161" y="194"/>
                  </a:lnTo>
                  <a:lnTo>
                    <a:pt x="160" y="194"/>
                  </a:lnTo>
                  <a:lnTo>
                    <a:pt x="159" y="194"/>
                  </a:lnTo>
                  <a:lnTo>
                    <a:pt x="157" y="194"/>
                  </a:lnTo>
                  <a:lnTo>
                    <a:pt x="156" y="194"/>
                  </a:lnTo>
                  <a:lnTo>
                    <a:pt x="155" y="194"/>
                  </a:lnTo>
                  <a:lnTo>
                    <a:pt x="153" y="193"/>
                  </a:lnTo>
                  <a:lnTo>
                    <a:pt x="152" y="193"/>
                  </a:lnTo>
                  <a:lnTo>
                    <a:pt x="151" y="193"/>
                  </a:lnTo>
                  <a:lnTo>
                    <a:pt x="151" y="192"/>
                  </a:lnTo>
                  <a:lnTo>
                    <a:pt x="149" y="192"/>
                  </a:lnTo>
                  <a:lnTo>
                    <a:pt x="148" y="192"/>
                  </a:lnTo>
                  <a:lnTo>
                    <a:pt x="147" y="190"/>
                  </a:lnTo>
                  <a:lnTo>
                    <a:pt x="145" y="190"/>
                  </a:lnTo>
                  <a:lnTo>
                    <a:pt x="145" y="189"/>
                  </a:lnTo>
                  <a:lnTo>
                    <a:pt x="144" y="189"/>
                  </a:lnTo>
                  <a:lnTo>
                    <a:pt x="144" y="187"/>
                  </a:lnTo>
                  <a:lnTo>
                    <a:pt x="144" y="186"/>
                  </a:lnTo>
                  <a:lnTo>
                    <a:pt x="144" y="185"/>
                  </a:lnTo>
                  <a:lnTo>
                    <a:pt x="142" y="183"/>
                  </a:lnTo>
                  <a:lnTo>
                    <a:pt x="142" y="182"/>
                  </a:lnTo>
                  <a:lnTo>
                    <a:pt x="142" y="181"/>
                  </a:lnTo>
                  <a:lnTo>
                    <a:pt x="142" y="179"/>
                  </a:lnTo>
                  <a:lnTo>
                    <a:pt x="144" y="179"/>
                  </a:lnTo>
                  <a:lnTo>
                    <a:pt x="145" y="179"/>
                  </a:lnTo>
                  <a:lnTo>
                    <a:pt x="147" y="179"/>
                  </a:lnTo>
                  <a:lnTo>
                    <a:pt x="148" y="179"/>
                  </a:lnTo>
                  <a:lnTo>
                    <a:pt x="148" y="181"/>
                  </a:lnTo>
                  <a:lnTo>
                    <a:pt x="149" y="181"/>
                  </a:lnTo>
                  <a:lnTo>
                    <a:pt x="151" y="181"/>
                  </a:lnTo>
                  <a:lnTo>
                    <a:pt x="151" y="179"/>
                  </a:lnTo>
                  <a:lnTo>
                    <a:pt x="151" y="178"/>
                  </a:lnTo>
                  <a:lnTo>
                    <a:pt x="151" y="177"/>
                  </a:lnTo>
                  <a:lnTo>
                    <a:pt x="151" y="175"/>
                  </a:lnTo>
                  <a:lnTo>
                    <a:pt x="149" y="175"/>
                  </a:lnTo>
                  <a:lnTo>
                    <a:pt x="149" y="174"/>
                  </a:lnTo>
                  <a:lnTo>
                    <a:pt x="148" y="174"/>
                  </a:lnTo>
                  <a:lnTo>
                    <a:pt x="147" y="174"/>
                  </a:lnTo>
                  <a:lnTo>
                    <a:pt x="147" y="175"/>
                  </a:lnTo>
                  <a:lnTo>
                    <a:pt x="145" y="175"/>
                  </a:lnTo>
                  <a:lnTo>
                    <a:pt x="144" y="175"/>
                  </a:lnTo>
                  <a:lnTo>
                    <a:pt x="142" y="175"/>
                  </a:lnTo>
                  <a:lnTo>
                    <a:pt x="141" y="175"/>
                  </a:lnTo>
                  <a:lnTo>
                    <a:pt x="140" y="175"/>
                  </a:lnTo>
                  <a:lnTo>
                    <a:pt x="138" y="175"/>
                  </a:lnTo>
                  <a:lnTo>
                    <a:pt x="137" y="175"/>
                  </a:lnTo>
                  <a:lnTo>
                    <a:pt x="138" y="175"/>
                  </a:lnTo>
                  <a:lnTo>
                    <a:pt x="137" y="175"/>
                  </a:lnTo>
                  <a:lnTo>
                    <a:pt x="138" y="175"/>
                  </a:lnTo>
                  <a:lnTo>
                    <a:pt x="137" y="178"/>
                  </a:lnTo>
                  <a:lnTo>
                    <a:pt x="136" y="178"/>
                  </a:lnTo>
                  <a:lnTo>
                    <a:pt x="132" y="179"/>
                  </a:lnTo>
                  <a:lnTo>
                    <a:pt x="130" y="179"/>
                  </a:lnTo>
                  <a:lnTo>
                    <a:pt x="130" y="178"/>
                  </a:lnTo>
                  <a:lnTo>
                    <a:pt x="130" y="179"/>
                  </a:lnTo>
                  <a:lnTo>
                    <a:pt x="129" y="179"/>
                  </a:lnTo>
                  <a:lnTo>
                    <a:pt x="128" y="178"/>
                  </a:lnTo>
                  <a:lnTo>
                    <a:pt x="126" y="178"/>
                  </a:lnTo>
                  <a:lnTo>
                    <a:pt x="125" y="177"/>
                  </a:lnTo>
                  <a:lnTo>
                    <a:pt x="125" y="175"/>
                  </a:lnTo>
                  <a:lnTo>
                    <a:pt x="125" y="174"/>
                  </a:lnTo>
                  <a:lnTo>
                    <a:pt x="124" y="174"/>
                  </a:lnTo>
                  <a:lnTo>
                    <a:pt x="124" y="173"/>
                  </a:lnTo>
                  <a:lnTo>
                    <a:pt x="122" y="173"/>
                  </a:lnTo>
                  <a:lnTo>
                    <a:pt x="122" y="171"/>
                  </a:lnTo>
                  <a:lnTo>
                    <a:pt x="121" y="171"/>
                  </a:lnTo>
                  <a:lnTo>
                    <a:pt x="119" y="171"/>
                  </a:lnTo>
                  <a:lnTo>
                    <a:pt x="118" y="173"/>
                  </a:lnTo>
                  <a:lnTo>
                    <a:pt x="117" y="174"/>
                  </a:lnTo>
                  <a:lnTo>
                    <a:pt x="117" y="175"/>
                  </a:lnTo>
                  <a:lnTo>
                    <a:pt x="115" y="175"/>
                  </a:lnTo>
                  <a:lnTo>
                    <a:pt x="115" y="177"/>
                  </a:lnTo>
                  <a:lnTo>
                    <a:pt x="114" y="178"/>
                  </a:lnTo>
                  <a:lnTo>
                    <a:pt x="114" y="179"/>
                  </a:lnTo>
                  <a:lnTo>
                    <a:pt x="113" y="179"/>
                  </a:lnTo>
                  <a:lnTo>
                    <a:pt x="111" y="178"/>
                  </a:lnTo>
                  <a:lnTo>
                    <a:pt x="110" y="177"/>
                  </a:lnTo>
                  <a:lnTo>
                    <a:pt x="109" y="177"/>
                  </a:lnTo>
                  <a:lnTo>
                    <a:pt x="109" y="175"/>
                  </a:lnTo>
                  <a:lnTo>
                    <a:pt x="107" y="175"/>
                  </a:lnTo>
                  <a:lnTo>
                    <a:pt x="106" y="175"/>
                  </a:lnTo>
                  <a:lnTo>
                    <a:pt x="106" y="174"/>
                  </a:lnTo>
                  <a:lnTo>
                    <a:pt x="106" y="173"/>
                  </a:lnTo>
                  <a:lnTo>
                    <a:pt x="107" y="171"/>
                  </a:lnTo>
                  <a:lnTo>
                    <a:pt x="106" y="170"/>
                  </a:lnTo>
                  <a:lnTo>
                    <a:pt x="106" y="168"/>
                  </a:lnTo>
                  <a:lnTo>
                    <a:pt x="106" y="167"/>
                  </a:lnTo>
                  <a:lnTo>
                    <a:pt x="106" y="166"/>
                  </a:lnTo>
                  <a:lnTo>
                    <a:pt x="106" y="164"/>
                  </a:lnTo>
                  <a:lnTo>
                    <a:pt x="105" y="164"/>
                  </a:lnTo>
                  <a:lnTo>
                    <a:pt x="103" y="164"/>
                  </a:lnTo>
                  <a:lnTo>
                    <a:pt x="102" y="164"/>
                  </a:lnTo>
                  <a:lnTo>
                    <a:pt x="100" y="164"/>
                  </a:lnTo>
                  <a:lnTo>
                    <a:pt x="99" y="164"/>
                  </a:lnTo>
                  <a:lnTo>
                    <a:pt x="98" y="163"/>
                  </a:lnTo>
                  <a:lnTo>
                    <a:pt x="96" y="163"/>
                  </a:lnTo>
                  <a:lnTo>
                    <a:pt x="95" y="163"/>
                  </a:lnTo>
                  <a:lnTo>
                    <a:pt x="95" y="162"/>
                  </a:lnTo>
                  <a:lnTo>
                    <a:pt x="94" y="162"/>
                  </a:lnTo>
                  <a:lnTo>
                    <a:pt x="94" y="160"/>
                  </a:lnTo>
                  <a:lnTo>
                    <a:pt x="92" y="159"/>
                  </a:lnTo>
                  <a:lnTo>
                    <a:pt x="92" y="158"/>
                  </a:lnTo>
                  <a:lnTo>
                    <a:pt x="92" y="156"/>
                  </a:lnTo>
                  <a:lnTo>
                    <a:pt x="92" y="155"/>
                  </a:lnTo>
                  <a:lnTo>
                    <a:pt x="92" y="154"/>
                  </a:lnTo>
                  <a:lnTo>
                    <a:pt x="92" y="152"/>
                  </a:lnTo>
                  <a:lnTo>
                    <a:pt x="91" y="151"/>
                  </a:lnTo>
                  <a:lnTo>
                    <a:pt x="91" y="149"/>
                  </a:lnTo>
                  <a:lnTo>
                    <a:pt x="91" y="148"/>
                  </a:lnTo>
                  <a:lnTo>
                    <a:pt x="91" y="147"/>
                  </a:lnTo>
                  <a:lnTo>
                    <a:pt x="91" y="145"/>
                  </a:lnTo>
                  <a:lnTo>
                    <a:pt x="91" y="144"/>
                  </a:lnTo>
                  <a:lnTo>
                    <a:pt x="91" y="143"/>
                  </a:lnTo>
                  <a:lnTo>
                    <a:pt x="91" y="140"/>
                  </a:lnTo>
                  <a:lnTo>
                    <a:pt x="91" y="139"/>
                  </a:lnTo>
                  <a:lnTo>
                    <a:pt x="92" y="139"/>
                  </a:lnTo>
                  <a:lnTo>
                    <a:pt x="92" y="137"/>
                  </a:lnTo>
                  <a:lnTo>
                    <a:pt x="94" y="136"/>
                  </a:lnTo>
                  <a:lnTo>
                    <a:pt x="94" y="135"/>
                  </a:lnTo>
                  <a:lnTo>
                    <a:pt x="95" y="133"/>
                  </a:lnTo>
                  <a:lnTo>
                    <a:pt x="95" y="132"/>
                  </a:lnTo>
                  <a:lnTo>
                    <a:pt x="95" y="130"/>
                  </a:lnTo>
                  <a:lnTo>
                    <a:pt x="96" y="130"/>
                  </a:lnTo>
                  <a:lnTo>
                    <a:pt x="96" y="129"/>
                  </a:lnTo>
                  <a:lnTo>
                    <a:pt x="96" y="128"/>
                  </a:lnTo>
                  <a:lnTo>
                    <a:pt x="98" y="128"/>
                  </a:lnTo>
                  <a:lnTo>
                    <a:pt x="98" y="126"/>
                  </a:lnTo>
                  <a:lnTo>
                    <a:pt x="99" y="125"/>
                  </a:lnTo>
                  <a:lnTo>
                    <a:pt x="102" y="124"/>
                  </a:lnTo>
                  <a:lnTo>
                    <a:pt x="103" y="121"/>
                  </a:lnTo>
                  <a:lnTo>
                    <a:pt x="105" y="121"/>
                  </a:lnTo>
                  <a:lnTo>
                    <a:pt x="105" y="120"/>
                  </a:lnTo>
                  <a:lnTo>
                    <a:pt x="106" y="118"/>
                  </a:lnTo>
                  <a:lnTo>
                    <a:pt x="107" y="118"/>
                  </a:lnTo>
                  <a:lnTo>
                    <a:pt x="109" y="117"/>
                  </a:lnTo>
                  <a:lnTo>
                    <a:pt x="110" y="117"/>
                  </a:lnTo>
                  <a:lnTo>
                    <a:pt x="111" y="117"/>
                  </a:lnTo>
                  <a:lnTo>
                    <a:pt x="113" y="117"/>
                  </a:lnTo>
                  <a:lnTo>
                    <a:pt x="114" y="117"/>
                  </a:lnTo>
                  <a:lnTo>
                    <a:pt x="115" y="117"/>
                  </a:lnTo>
                  <a:lnTo>
                    <a:pt x="117" y="117"/>
                  </a:lnTo>
                  <a:lnTo>
                    <a:pt x="119" y="117"/>
                  </a:lnTo>
                  <a:lnTo>
                    <a:pt x="119" y="116"/>
                  </a:lnTo>
                  <a:lnTo>
                    <a:pt x="122" y="116"/>
                  </a:lnTo>
                  <a:lnTo>
                    <a:pt x="124" y="116"/>
                  </a:lnTo>
                  <a:lnTo>
                    <a:pt x="124" y="114"/>
                  </a:lnTo>
                  <a:lnTo>
                    <a:pt x="124" y="113"/>
                  </a:lnTo>
                  <a:lnTo>
                    <a:pt x="125" y="111"/>
                  </a:lnTo>
                  <a:lnTo>
                    <a:pt x="126" y="110"/>
                  </a:lnTo>
                  <a:lnTo>
                    <a:pt x="128" y="110"/>
                  </a:lnTo>
                  <a:lnTo>
                    <a:pt x="129" y="110"/>
                  </a:lnTo>
                  <a:lnTo>
                    <a:pt x="130" y="110"/>
                  </a:lnTo>
                  <a:lnTo>
                    <a:pt x="132" y="110"/>
                  </a:lnTo>
                  <a:lnTo>
                    <a:pt x="132" y="111"/>
                  </a:lnTo>
                  <a:lnTo>
                    <a:pt x="133" y="111"/>
                  </a:lnTo>
                  <a:lnTo>
                    <a:pt x="134" y="111"/>
                  </a:lnTo>
                  <a:lnTo>
                    <a:pt x="134" y="113"/>
                  </a:lnTo>
                  <a:lnTo>
                    <a:pt x="136" y="114"/>
                  </a:lnTo>
                  <a:lnTo>
                    <a:pt x="137" y="114"/>
                  </a:lnTo>
                  <a:lnTo>
                    <a:pt x="138" y="114"/>
                  </a:lnTo>
                  <a:lnTo>
                    <a:pt x="140" y="114"/>
                  </a:lnTo>
                  <a:lnTo>
                    <a:pt x="141" y="114"/>
                  </a:lnTo>
                  <a:lnTo>
                    <a:pt x="141" y="113"/>
                  </a:lnTo>
                  <a:lnTo>
                    <a:pt x="142" y="113"/>
                  </a:lnTo>
                  <a:lnTo>
                    <a:pt x="142" y="111"/>
                  </a:lnTo>
                  <a:lnTo>
                    <a:pt x="144" y="110"/>
                  </a:lnTo>
                  <a:lnTo>
                    <a:pt x="144" y="109"/>
                  </a:lnTo>
                  <a:lnTo>
                    <a:pt x="145" y="107"/>
                  </a:lnTo>
                  <a:lnTo>
                    <a:pt x="147" y="106"/>
                  </a:lnTo>
                  <a:lnTo>
                    <a:pt x="148" y="105"/>
                  </a:lnTo>
                  <a:lnTo>
                    <a:pt x="149" y="106"/>
                  </a:lnTo>
                  <a:lnTo>
                    <a:pt x="151" y="105"/>
                  </a:lnTo>
                  <a:lnTo>
                    <a:pt x="152" y="105"/>
                  </a:lnTo>
                  <a:lnTo>
                    <a:pt x="152" y="103"/>
                  </a:lnTo>
                  <a:lnTo>
                    <a:pt x="153" y="103"/>
                  </a:lnTo>
                  <a:lnTo>
                    <a:pt x="155" y="103"/>
                  </a:lnTo>
                  <a:lnTo>
                    <a:pt x="156" y="103"/>
                  </a:lnTo>
                  <a:lnTo>
                    <a:pt x="157" y="103"/>
                  </a:lnTo>
                  <a:lnTo>
                    <a:pt x="159" y="103"/>
                  </a:lnTo>
                  <a:lnTo>
                    <a:pt x="160" y="103"/>
                  </a:lnTo>
                  <a:lnTo>
                    <a:pt x="160" y="101"/>
                  </a:lnTo>
                  <a:lnTo>
                    <a:pt x="160" y="99"/>
                  </a:lnTo>
                  <a:lnTo>
                    <a:pt x="160" y="98"/>
                  </a:lnTo>
                  <a:lnTo>
                    <a:pt x="160" y="97"/>
                  </a:lnTo>
                  <a:lnTo>
                    <a:pt x="160" y="95"/>
                  </a:lnTo>
                  <a:lnTo>
                    <a:pt x="161" y="92"/>
                  </a:lnTo>
                  <a:lnTo>
                    <a:pt x="163" y="91"/>
                  </a:lnTo>
                  <a:lnTo>
                    <a:pt x="163" y="88"/>
                  </a:lnTo>
                  <a:lnTo>
                    <a:pt x="163" y="87"/>
                  </a:lnTo>
                  <a:lnTo>
                    <a:pt x="164" y="84"/>
                  </a:lnTo>
                  <a:lnTo>
                    <a:pt x="166" y="84"/>
                  </a:lnTo>
                  <a:lnTo>
                    <a:pt x="167" y="83"/>
                  </a:lnTo>
                  <a:lnTo>
                    <a:pt x="170" y="83"/>
                  </a:lnTo>
                  <a:lnTo>
                    <a:pt x="171" y="83"/>
                  </a:lnTo>
                  <a:lnTo>
                    <a:pt x="171" y="79"/>
                  </a:lnTo>
                  <a:lnTo>
                    <a:pt x="168" y="76"/>
                  </a:lnTo>
                  <a:lnTo>
                    <a:pt x="167" y="73"/>
                  </a:lnTo>
                  <a:lnTo>
                    <a:pt x="166" y="71"/>
                  </a:lnTo>
                  <a:lnTo>
                    <a:pt x="164" y="69"/>
                  </a:lnTo>
                  <a:lnTo>
                    <a:pt x="163" y="68"/>
                  </a:lnTo>
                  <a:lnTo>
                    <a:pt x="163" y="65"/>
                  </a:lnTo>
                  <a:lnTo>
                    <a:pt x="166" y="67"/>
                  </a:lnTo>
                  <a:lnTo>
                    <a:pt x="170" y="65"/>
                  </a:lnTo>
                  <a:lnTo>
                    <a:pt x="171" y="65"/>
                  </a:lnTo>
                  <a:lnTo>
                    <a:pt x="174" y="64"/>
                  </a:lnTo>
                  <a:lnTo>
                    <a:pt x="176" y="63"/>
                  </a:lnTo>
                  <a:lnTo>
                    <a:pt x="178" y="61"/>
                  </a:lnTo>
                  <a:lnTo>
                    <a:pt x="179" y="61"/>
                  </a:lnTo>
                  <a:lnTo>
                    <a:pt x="180" y="60"/>
                  </a:lnTo>
                  <a:lnTo>
                    <a:pt x="180" y="59"/>
                  </a:lnTo>
                  <a:lnTo>
                    <a:pt x="179" y="57"/>
                  </a:lnTo>
                  <a:lnTo>
                    <a:pt x="179" y="56"/>
                  </a:lnTo>
                  <a:lnTo>
                    <a:pt x="178" y="54"/>
                  </a:lnTo>
                  <a:lnTo>
                    <a:pt x="175" y="56"/>
                  </a:lnTo>
                  <a:lnTo>
                    <a:pt x="175" y="54"/>
                  </a:lnTo>
                  <a:lnTo>
                    <a:pt x="175" y="53"/>
                  </a:lnTo>
                  <a:lnTo>
                    <a:pt x="175" y="52"/>
                  </a:lnTo>
                  <a:lnTo>
                    <a:pt x="175" y="50"/>
                  </a:lnTo>
                  <a:lnTo>
                    <a:pt x="176" y="49"/>
                  </a:lnTo>
                  <a:lnTo>
                    <a:pt x="176" y="48"/>
                  </a:lnTo>
                  <a:lnTo>
                    <a:pt x="178" y="45"/>
                  </a:lnTo>
                  <a:lnTo>
                    <a:pt x="179" y="44"/>
                  </a:lnTo>
                  <a:lnTo>
                    <a:pt x="180" y="41"/>
                  </a:lnTo>
                  <a:lnTo>
                    <a:pt x="182" y="40"/>
                  </a:lnTo>
                  <a:lnTo>
                    <a:pt x="183" y="40"/>
                  </a:lnTo>
                  <a:lnTo>
                    <a:pt x="187" y="31"/>
                  </a:lnTo>
                  <a:lnTo>
                    <a:pt x="214" y="0"/>
                  </a:lnTo>
                  <a:lnTo>
                    <a:pt x="271" y="42"/>
                  </a:lnTo>
                  <a:lnTo>
                    <a:pt x="357" y="107"/>
                  </a:lnTo>
                  <a:lnTo>
                    <a:pt x="362" y="106"/>
                  </a:lnTo>
                  <a:lnTo>
                    <a:pt x="366" y="106"/>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74130" name="Freeform 8"/>
            <p:cNvSpPr>
              <a:spLocks/>
            </p:cNvSpPr>
            <p:nvPr/>
          </p:nvSpPr>
          <p:spPr bwMode="auto">
            <a:xfrm>
              <a:off x="2270" y="1453"/>
              <a:ext cx="666" cy="1331"/>
            </a:xfrm>
            <a:custGeom>
              <a:avLst/>
              <a:gdLst>
                <a:gd name="T0" fmla="*/ 493 w 666"/>
                <a:gd name="T1" fmla="*/ 213 h 1331"/>
                <a:gd name="T2" fmla="*/ 551 w 666"/>
                <a:gd name="T3" fmla="*/ 261 h 1331"/>
                <a:gd name="T4" fmla="*/ 592 w 666"/>
                <a:gd name="T5" fmla="*/ 333 h 1331"/>
                <a:gd name="T6" fmla="*/ 658 w 666"/>
                <a:gd name="T7" fmla="*/ 383 h 1331"/>
                <a:gd name="T8" fmla="*/ 603 w 666"/>
                <a:gd name="T9" fmla="*/ 441 h 1331"/>
                <a:gd name="T10" fmla="*/ 563 w 666"/>
                <a:gd name="T11" fmla="*/ 475 h 1331"/>
                <a:gd name="T12" fmla="*/ 573 w 666"/>
                <a:gd name="T13" fmla="*/ 513 h 1331"/>
                <a:gd name="T14" fmla="*/ 584 w 666"/>
                <a:gd name="T15" fmla="*/ 547 h 1331"/>
                <a:gd name="T16" fmla="*/ 589 w 666"/>
                <a:gd name="T17" fmla="*/ 574 h 1331"/>
                <a:gd name="T18" fmla="*/ 608 w 666"/>
                <a:gd name="T19" fmla="*/ 595 h 1331"/>
                <a:gd name="T20" fmla="*/ 624 w 666"/>
                <a:gd name="T21" fmla="*/ 620 h 1331"/>
                <a:gd name="T22" fmla="*/ 657 w 666"/>
                <a:gd name="T23" fmla="*/ 658 h 1331"/>
                <a:gd name="T24" fmla="*/ 647 w 666"/>
                <a:gd name="T25" fmla="*/ 689 h 1331"/>
                <a:gd name="T26" fmla="*/ 630 w 666"/>
                <a:gd name="T27" fmla="*/ 730 h 1331"/>
                <a:gd name="T28" fmla="*/ 615 w 666"/>
                <a:gd name="T29" fmla="*/ 782 h 1331"/>
                <a:gd name="T30" fmla="*/ 601 w 666"/>
                <a:gd name="T31" fmla="*/ 871 h 1331"/>
                <a:gd name="T32" fmla="*/ 626 w 666"/>
                <a:gd name="T33" fmla="*/ 919 h 1331"/>
                <a:gd name="T34" fmla="*/ 612 w 666"/>
                <a:gd name="T35" fmla="*/ 985 h 1331"/>
                <a:gd name="T36" fmla="*/ 593 w 666"/>
                <a:gd name="T37" fmla="*/ 1045 h 1331"/>
                <a:gd name="T38" fmla="*/ 569 w 666"/>
                <a:gd name="T39" fmla="*/ 1107 h 1331"/>
                <a:gd name="T40" fmla="*/ 520 w 666"/>
                <a:gd name="T41" fmla="*/ 1101 h 1331"/>
                <a:gd name="T42" fmla="*/ 483 w 666"/>
                <a:gd name="T43" fmla="*/ 1120 h 1331"/>
                <a:gd name="T44" fmla="*/ 444 w 666"/>
                <a:gd name="T45" fmla="*/ 1148 h 1331"/>
                <a:gd name="T46" fmla="*/ 406 w 666"/>
                <a:gd name="T47" fmla="*/ 1189 h 1331"/>
                <a:gd name="T48" fmla="*/ 375 w 666"/>
                <a:gd name="T49" fmla="*/ 1216 h 1331"/>
                <a:gd name="T50" fmla="*/ 343 w 666"/>
                <a:gd name="T51" fmla="*/ 1242 h 1331"/>
                <a:gd name="T52" fmla="*/ 309 w 666"/>
                <a:gd name="T53" fmla="*/ 1257 h 1331"/>
                <a:gd name="T54" fmla="*/ 270 w 666"/>
                <a:gd name="T55" fmla="*/ 1257 h 1331"/>
                <a:gd name="T56" fmla="*/ 189 w 666"/>
                <a:gd name="T57" fmla="*/ 1289 h 1331"/>
                <a:gd name="T58" fmla="*/ 130 w 666"/>
                <a:gd name="T59" fmla="*/ 1329 h 1331"/>
                <a:gd name="T60" fmla="*/ 110 w 666"/>
                <a:gd name="T61" fmla="*/ 1262 h 1331"/>
                <a:gd name="T62" fmla="*/ 91 w 666"/>
                <a:gd name="T63" fmla="*/ 1179 h 1331"/>
                <a:gd name="T64" fmla="*/ 56 w 666"/>
                <a:gd name="T65" fmla="*/ 1148 h 1331"/>
                <a:gd name="T66" fmla="*/ 10 w 666"/>
                <a:gd name="T67" fmla="*/ 1125 h 1331"/>
                <a:gd name="T68" fmla="*/ 14 w 666"/>
                <a:gd name="T69" fmla="*/ 1084 h 1331"/>
                <a:gd name="T70" fmla="*/ 12 w 666"/>
                <a:gd name="T71" fmla="*/ 1033 h 1331"/>
                <a:gd name="T72" fmla="*/ 33 w 666"/>
                <a:gd name="T73" fmla="*/ 988 h 1331"/>
                <a:gd name="T74" fmla="*/ 72 w 666"/>
                <a:gd name="T75" fmla="*/ 958 h 1331"/>
                <a:gd name="T76" fmla="*/ 107 w 666"/>
                <a:gd name="T77" fmla="*/ 923 h 1331"/>
                <a:gd name="T78" fmla="*/ 149 w 666"/>
                <a:gd name="T79" fmla="*/ 886 h 1331"/>
                <a:gd name="T80" fmla="*/ 168 w 666"/>
                <a:gd name="T81" fmla="*/ 813 h 1331"/>
                <a:gd name="T82" fmla="*/ 221 w 666"/>
                <a:gd name="T83" fmla="*/ 733 h 1331"/>
                <a:gd name="T84" fmla="*/ 219 w 666"/>
                <a:gd name="T85" fmla="*/ 643 h 1331"/>
                <a:gd name="T86" fmla="*/ 261 w 666"/>
                <a:gd name="T87" fmla="*/ 576 h 1331"/>
                <a:gd name="T88" fmla="*/ 248 w 666"/>
                <a:gd name="T89" fmla="*/ 543 h 1331"/>
                <a:gd name="T90" fmla="*/ 235 w 666"/>
                <a:gd name="T91" fmla="*/ 500 h 1331"/>
                <a:gd name="T92" fmla="*/ 189 w 666"/>
                <a:gd name="T93" fmla="*/ 501 h 1331"/>
                <a:gd name="T94" fmla="*/ 157 w 666"/>
                <a:gd name="T95" fmla="*/ 481 h 1331"/>
                <a:gd name="T96" fmla="*/ 157 w 666"/>
                <a:gd name="T97" fmla="*/ 434 h 1331"/>
                <a:gd name="T98" fmla="*/ 155 w 666"/>
                <a:gd name="T99" fmla="*/ 384 h 1331"/>
                <a:gd name="T100" fmla="*/ 162 w 666"/>
                <a:gd name="T101" fmla="*/ 338 h 1331"/>
                <a:gd name="T102" fmla="*/ 159 w 666"/>
                <a:gd name="T103" fmla="*/ 274 h 1331"/>
                <a:gd name="T104" fmla="*/ 172 w 666"/>
                <a:gd name="T105" fmla="*/ 235 h 1331"/>
                <a:gd name="T106" fmla="*/ 208 w 666"/>
                <a:gd name="T107" fmla="*/ 196 h 1331"/>
                <a:gd name="T108" fmla="*/ 219 w 666"/>
                <a:gd name="T109" fmla="*/ 140 h 1331"/>
                <a:gd name="T110" fmla="*/ 263 w 666"/>
                <a:gd name="T111" fmla="*/ 99 h 1331"/>
                <a:gd name="T112" fmla="*/ 327 w 666"/>
                <a:gd name="T113" fmla="*/ 64 h 1331"/>
                <a:gd name="T114" fmla="*/ 364 w 666"/>
                <a:gd name="T115" fmla="*/ 46 h 1331"/>
                <a:gd name="T116" fmla="*/ 400 w 666"/>
                <a:gd name="T117" fmla="*/ 41 h 1331"/>
                <a:gd name="T118" fmla="*/ 432 w 666"/>
                <a:gd name="T119" fmla="*/ 19 h 1331"/>
                <a:gd name="T120" fmla="*/ 455 w 666"/>
                <a:gd name="T121" fmla="*/ 44 h 1331"/>
                <a:gd name="T122" fmla="*/ 527 w 666"/>
                <a:gd name="T123" fmla="*/ 68 h 1331"/>
                <a:gd name="T124" fmla="*/ 529 w 666"/>
                <a:gd name="T125" fmla="*/ 144 h 13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66" h="1331">
                  <a:moveTo>
                    <a:pt x="513" y="166"/>
                  </a:moveTo>
                  <a:lnTo>
                    <a:pt x="513" y="167"/>
                  </a:lnTo>
                  <a:lnTo>
                    <a:pt x="512" y="167"/>
                  </a:lnTo>
                  <a:lnTo>
                    <a:pt x="510" y="167"/>
                  </a:lnTo>
                  <a:lnTo>
                    <a:pt x="509" y="169"/>
                  </a:lnTo>
                  <a:lnTo>
                    <a:pt x="509" y="167"/>
                  </a:lnTo>
                  <a:lnTo>
                    <a:pt x="508" y="167"/>
                  </a:lnTo>
                  <a:lnTo>
                    <a:pt x="508" y="169"/>
                  </a:lnTo>
                  <a:lnTo>
                    <a:pt x="506" y="169"/>
                  </a:lnTo>
                  <a:lnTo>
                    <a:pt x="506" y="170"/>
                  </a:lnTo>
                  <a:lnTo>
                    <a:pt x="506" y="171"/>
                  </a:lnTo>
                  <a:lnTo>
                    <a:pt x="505" y="173"/>
                  </a:lnTo>
                  <a:lnTo>
                    <a:pt x="503" y="174"/>
                  </a:lnTo>
                  <a:lnTo>
                    <a:pt x="503" y="175"/>
                  </a:lnTo>
                  <a:lnTo>
                    <a:pt x="503" y="177"/>
                  </a:lnTo>
                  <a:lnTo>
                    <a:pt x="503" y="178"/>
                  </a:lnTo>
                  <a:lnTo>
                    <a:pt x="502" y="179"/>
                  </a:lnTo>
                  <a:lnTo>
                    <a:pt x="502" y="181"/>
                  </a:lnTo>
                  <a:lnTo>
                    <a:pt x="501" y="182"/>
                  </a:lnTo>
                  <a:lnTo>
                    <a:pt x="501" y="183"/>
                  </a:lnTo>
                  <a:lnTo>
                    <a:pt x="499" y="185"/>
                  </a:lnTo>
                  <a:lnTo>
                    <a:pt x="498" y="186"/>
                  </a:lnTo>
                  <a:lnTo>
                    <a:pt x="498" y="187"/>
                  </a:lnTo>
                  <a:lnTo>
                    <a:pt x="497" y="189"/>
                  </a:lnTo>
                  <a:lnTo>
                    <a:pt x="495" y="190"/>
                  </a:lnTo>
                  <a:lnTo>
                    <a:pt x="495" y="192"/>
                  </a:lnTo>
                  <a:lnTo>
                    <a:pt x="494" y="194"/>
                  </a:lnTo>
                  <a:lnTo>
                    <a:pt x="493" y="197"/>
                  </a:lnTo>
                  <a:lnTo>
                    <a:pt x="493" y="198"/>
                  </a:lnTo>
                  <a:lnTo>
                    <a:pt x="491" y="200"/>
                  </a:lnTo>
                  <a:lnTo>
                    <a:pt x="491" y="202"/>
                  </a:lnTo>
                  <a:lnTo>
                    <a:pt x="491" y="204"/>
                  </a:lnTo>
                  <a:lnTo>
                    <a:pt x="493" y="204"/>
                  </a:lnTo>
                  <a:lnTo>
                    <a:pt x="493" y="206"/>
                  </a:lnTo>
                  <a:lnTo>
                    <a:pt x="493" y="208"/>
                  </a:lnTo>
                  <a:lnTo>
                    <a:pt x="491" y="211"/>
                  </a:lnTo>
                  <a:lnTo>
                    <a:pt x="493" y="213"/>
                  </a:lnTo>
                  <a:lnTo>
                    <a:pt x="495" y="217"/>
                  </a:lnTo>
                  <a:lnTo>
                    <a:pt x="495" y="219"/>
                  </a:lnTo>
                  <a:lnTo>
                    <a:pt x="498" y="220"/>
                  </a:lnTo>
                  <a:lnTo>
                    <a:pt x="501" y="221"/>
                  </a:lnTo>
                  <a:lnTo>
                    <a:pt x="502" y="221"/>
                  </a:lnTo>
                  <a:lnTo>
                    <a:pt x="503" y="221"/>
                  </a:lnTo>
                  <a:lnTo>
                    <a:pt x="508" y="224"/>
                  </a:lnTo>
                  <a:lnTo>
                    <a:pt x="510" y="225"/>
                  </a:lnTo>
                  <a:lnTo>
                    <a:pt x="512" y="225"/>
                  </a:lnTo>
                  <a:lnTo>
                    <a:pt x="514" y="227"/>
                  </a:lnTo>
                  <a:lnTo>
                    <a:pt x="517" y="228"/>
                  </a:lnTo>
                  <a:lnTo>
                    <a:pt x="518" y="228"/>
                  </a:lnTo>
                  <a:lnTo>
                    <a:pt x="520" y="230"/>
                  </a:lnTo>
                  <a:lnTo>
                    <a:pt x="524" y="231"/>
                  </a:lnTo>
                  <a:lnTo>
                    <a:pt x="525" y="232"/>
                  </a:lnTo>
                  <a:lnTo>
                    <a:pt x="528" y="234"/>
                  </a:lnTo>
                  <a:lnTo>
                    <a:pt x="529" y="234"/>
                  </a:lnTo>
                  <a:lnTo>
                    <a:pt x="529" y="235"/>
                  </a:lnTo>
                  <a:lnTo>
                    <a:pt x="531" y="235"/>
                  </a:lnTo>
                  <a:lnTo>
                    <a:pt x="531" y="236"/>
                  </a:lnTo>
                  <a:lnTo>
                    <a:pt x="532" y="238"/>
                  </a:lnTo>
                  <a:lnTo>
                    <a:pt x="533" y="240"/>
                  </a:lnTo>
                  <a:lnTo>
                    <a:pt x="533" y="242"/>
                  </a:lnTo>
                  <a:lnTo>
                    <a:pt x="533" y="243"/>
                  </a:lnTo>
                  <a:lnTo>
                    <a:pt x="535" y="243"/>
                  </a:lnTo>
                  <a:lnTo>
                    <a:pt x="536" y="246"/>
                  </a:lnTo>
                  <a:lnTo>
                    <a:pt x="536" y="247"/>
                  </a:lnTo>
                  <a:lnTo>
                    <a:pt x="536" y="249"/>
                  </a:lnTo>
                  <a:lnTo>
                    <a:pt x="537" y="250"/>
                  </a:lnTo>
                  <a:lnTo>
                    <a:pt x="539" y="251"/>
                  </a:lnTo>
                  <a:lnTo>
                    <a:pt x="540" y="251"/>
                  </a:lnTo>
                  <a:lnTo>
                    <a:pt x="541" y="253"/>
                  </a:lnTo>
                  <a:lnTo>
                    <a:pt x="543" y="254"/>
                  </a:lnTo>
                  <a:lnTo>
                    <a:pt x="544" y="255"/>
                  </a:lnTo>
                  <a:lnTo>
                    <a:pt x="547" y="258"/>
                  </a:lnTo>
                  <a:lnTo>
                    <a:pt x="548" y="258"/>
                  </a:lnTo>
                  <a:lnTo>
                    <a:pt x="551" y="261"/>
                  </a:lnTo>
                  <a:lnTo>
                    <a:pt x="552" y="262"/>
                  </a:lnTo>
                  <a:lnTo>
                    <a:pt x="554" y="263"/>
                  </a:lnTo>
                  <a:lnTo>
                    <a:pt x="554" y="265"/>
                  </a:lnTo>
                  <a:lnTo>
                    <a:pt x="555" y="266"/>
                  </a:lnTo>
                  <a:lnTo>
                    <a:pt x="556" y="270"/>
                  </a:lnTo>
                  <a:lnTo>
                    <a:pt x="556" y="272"/>
                  </a:lnTo>
                  <a:lnTo>
                    <a:pt x="558" y="274"/>
                  </a:lnTo>
                  <a:lnTo>
                    <a:pt x="559" y="277"/>
                  </a:lnTo>
                  <a:lnTo>
                    <a:pt x="560" y="281"/>
                  </a:lnTo>
                  <a:lnTo>
                    <a:pt x="562" y="282"/>
                  </a:lnTo>
                  <a:lnTo>
                    <a:pt x="563" y="287"/>
                  </a:lnTo>
                  <a:lnTo>
                    <a:pt x="565" y="289"/>
                  </a:lnTo>
                  <a:lnTo>
                    <a:pt x="566" y="291"/>
                  </a:lnTo>
                  <a:lnTo>
                    <a:pt x="569" y="292"/>
                  </a:lnTo>
                  <a:lnTo>
                    <a:pt x="570" y="293"/>
                  </a:lnTo>
                  <a:lnTo>
                    <a:pt x="571" y="293"/>
                  </a:lnTo>
                  <a:lnTo>
                    <a:pt x="575" y="295"/>
                  </a:lnTo>
                  <a:lnTo>
                    <a:pt x="577" y="295"/>
                  </a:lnTo>
                  <a:lnTo>
                    <a:pt x="579" y="295"/>
                  </a:lnTo>
                  <a:lnTo>
                    <a:pt x="582" y="295"/>
                  </a:lnTo>
                  <a:lnTo>
                    <a:pt x="585" y="296"/>
                  </a:lnTo>
                  <a:lnTo>
                    <a:pt x="586" y="297"/>
                  </a:lnTo>
                  <a:lnTo>
                    <a:pt x="586" y="299"/>
                  </a:lnTo>
                  <a:lnTo>
                    <a:pt x="588" y="301"/>
                  </a:lnTo>
                  <a:lnTo>
                    <a:pt x="589" y="306"/>
                  </a:lnTo>
                  <a:lnTo>
                    <a:pt x="590" y="308"/>
                  </a:lnTo>
                  <a:lnTo>
                    <a:pt x="592" y="312"/>
                  </a:lnTo>
                  <a:lnTo>
                    <a:pt x="592" y="314"/>
                  </a:lnTo>
                  <a:lnTo>
                    <a:pt x="592" y="319"/>
                  </a:lnTo>
                  <a:lnTo>
                    <a:pt x="590" y="322"/>
                  </a:lnTo>
                  <a:lnTo>
                    <a:pt x="590" y="325"/>
                  </a:lnTo>
                  <a:lnTo>
                    <a:pt x="590" y="326"/>
                  </a:lnTo>
                  <a:lnTo>
                    <a:pt x="590" y="327"/>
                  </a:lnTo>
                  <a:lnTo>
                    <a:pt x="590" y="329"/>
                  </a:lnTo>
                  <a:lnTo>
                    <a:pt x="590" y="330"/>
                  </a:lnTo>
                  <a:lnTo>
                    <a:pt x="592" y="331"/>
                  </a:lnTo>
                  <a:lnTo>
                    <a:pt x="592" y="333"/>
                  </a:lnTo>
                  <a:lnTo>
                    <a:pt x="592" y="334"/>
                  </a:lnTo>
                  <a:lnTo>
                    <a:pt x="592" y="335"/>
                  </a:lnTo>
                  <a:lnTo>
                    <a:pt x="593" y="337"/>
                  </a:lnTo>
                  <a:lnTo>
                    <a:pt x="593" y="338"/>
                  </a:lnTo>
                  <a:lnTo>
                    <a:pt x="594" y="339"/>
                  </a:lnTo>
                  <a:lnTo>
                    <a:pt x="596" y="341"/>
                  </a:lnTo>
                  <a:lnTo>
                    <a:pt x="597" y="342"/>
                  </a:lnTo>
                  <a:lnTo>
                    <a:pt x="600" y="344"/>
                  </a:lnTo>
                  <a:lnTo>
                    <a:pt x="601" y="344"/>
                  </a:lnTo>
                  <a:lnTo>
                    <a:pt x="604" y="345"/>
                  </a:lnTo>
                  <a:lnTo>
                    <a:pt x="607" y="345"/>
                  </a:lnTo>
                  <a:lnTo>
                    <a:pt x="609" y="345"/>
                  </a:lnTo>
                  <a:lnTo>
                    <a:pt x="612" y="345"/>
                  </a:lnTo>
                  <a:lnTo>
                    <a:pt x="615" y="346"/>
                  </a:lnTo>
                  <a:lnTo>
                    <a:pt x="617" y="348"/>
                  </a:lnTo>
                  <a:lnTo>
                    <a:pt x="620" y="349"/>
                  </a:lnTo>
                  <a:lnTo>
                    <a:pt x="623" y="350"/>
                  </a:lnTo>
                  <a:lnTo>
                    <a:pt x="624" y="352"/>
                  </a:lnTo>
                  <a:lnTo>
                    <a:pt x="626" y="352"/>
                  </a:lnTo>
                  <a:lnTo>
                    <a:pt x="630" y="354"/>
                  </a:lnTo>
                  <a:lnTo>
                    <a:pt x="634" y="354"/>
                  </a:lnTo>
                  <a:lnTo>
                    <a:pt x="635" y="356"/>
                  </a:lnTo>
                  <a:lnTo>
                    <a:pt x="638" y="357"/>
                  </a:lnTo>
                  <a:lnTo>
                    <a:pt x="641" y="358"/>
                  </a:lnTo>
                  <a:lnTo>
                    <a:pt x="642" y="360"/>
                  </a:lnTo>
                  <a:lnTo>
                    <a:pt x="643" y="363"/>
                  </a:lnTo>
                  <a:lnTo>
                    <a:pt x="645" y="365"/>
                  </a:lnTo>
                  <a:lnTo>
                    <a:pt x="646" y="368"/>
                  </a:lnTo>
                  <a:lnTo>
                    <a:pt x="647" y="369"/>
                  </a:lnTo>
                  <a:lnTo>
                    <a:pt x="649" y="372"/>
                  </a:lnTo>
                  <a:lnTo>
                    <a:pt x="650" y="375"/>
                  </a:lnTo>
                  <a:lnTo>
                    <a:pt x="651" y="377"/>
                  </a:lnTo>
                  <a:lnTo>
                    <a:pt x="653" y="379"/>
                  </a:lnTo>
                  <a:lnTo>
                    <a:pt x="654" y="380"/>
                  </a:lnTo>
                  <a:lnTo>
                    <a:pt x="654" y="382"/>
                  </a:lnTo>
                  <a:lnTo>
                    <a:pt x="657" y="382"/>
                  </a:lnTo>
                  <a:lnTo>
                    <a:pt x="658" y="383"/>
                  </a:lnTo>
                  <a:lnTo>
                    <a:pt x="661" y="383"/>
                  </a:lnTo>
                  <a:lnTo>
                    <a:pt x="661" y="384"/>
                  </a:lnTo>
                  <a:lnTo>
                    <a:pt x="660" y="386"/>
                  </a:lnTo>
                  <a:lnTo>
                    <a:pt x="660" y="388"/>
                  </a:lnTo>
                  <a:lnTo>
                    <a:pt x="658" y="392"/>
                  </a:lnTo>
                  <a:lnTo>
                    <a:pt x="657" y="395"/>
                  </a:lnTo>
                  <a:lnTo>
                    <a:pt x="654" y="399"/>
                  </a:lnTo>
                  <a:lnTo>
                    <a:pt x="654" y="401"/>
                  </a:lnTo>
                  <a:lnTo>
                    <a:pt x="653" y="402"/>
                  </a:lnTo>
                  <a:lnTo>
                    <a:pt x="651" y="405"/>
                  </a:lnTo>
                  <a:lnTo>
                    <a:pt x="649" y="410"/>
                  </a:lnTo>
                  <a:lnTo>
                    <a:pt x="645" y="414"/>
                  </a:lnTo>
                  <a:lnTo>
                    <a:pt x="643" y="415"/>
                  </a:lnTo>
                  <a:lnTo>
                    <a:pt x="642" y="417"/>
                  </a:lnTo>
                  <a:lnTo>
                    <a:pt x="641" y="418"/>
                  </a:lnTo>
                  <a:lnTo>
                    <a:pt x="639" y="420"/>
                  </a:lnTo>
                  <a:lnTo>
                    <a:pt x="638" y="420"/>
                  </a:lnTo>
                  <a:lnTo>
                    <a:pt x="636" y="421"/>
                  </a:lnTo>
                  <a:lnTo>
                    <a:pt x="634" y="421"/>
                  </a:lnTo>
                  <a:lnTo>
                    <a:pt x="631" y="422"/>
                  </a:lnTo>
                  <a:lnTo>
                    <a:pt x="630" y="424"/>
                  </a:lnTo>
                  <a:lnTo>
                    <a:pt x="627" y="425"/>
                  </a:lnTo>
                  <a:lnTo>
                    <a:pt x="626" y="426"/>
                  </a:lnTo>
                  <a:lnTo>
                    <a:pt x="624" y="428"/>
                  </a:lnTo>
                  <a:lnTo>
                    <a:pt x="623" y="428"/>
                  </a:lnTo>
                  <a:lnTo>
                    <a:pt x="622" y="428"/>
                  </a:lnTo>
                  <a:lnTo>
                    <a:pt x="620" y="429"/>
                  </a:lnTo>
                  <a:lnTo>
                    <a:pt x="617" y="430"/>
                  </a:lnTo>
                  <a:lnTo>
                    <a:pt x="616" y="432"/>
                  </a:lnTo>
                  <a:lnTo>
                    <a:pt x="613" y="434"/>
                  </a:lnTo>
                  <a:lnTo>
                    <a:pt x="611" y="437"/>
                  </a:lnTo>
                  <a:lnTo>
                    <a:pt x="608" y="440"/>
                  </a:lnTo>
                  <a:lnTo>
                    <a:pt x="607" y="443"/>
                  </a:lnTo>
                  <a:lnTo>
                    <a:pt x="605" y="443"/>
                  </a:lnTo>
                  <a:lnTo>
                    <a:pt x="605" y="441"/>
                  </a:lnTo>
                  <a:lnTo>
                    <a:pt x="604" y="441"/>
                  </a:lnTo>
                  <a:lnTo>
                    <a:pt x="603" y="441"/>
                  </a:lnTo>
                  <a:lnTo>
                    <a:pt x="601" y="441"/>
                  </a:lnTo>
                  <a:lnTo>
                    <a:pt x="600" y="441"/>
                  </a:lnTo>
                  <a:lnTo>
                    <a:pt x="598" y="441"/>
                  </a:lnTo>
                  <a:lnTo>
                    <a:pt x="597" y="443"/>
                  </a:lnTo>
                  <a:lnTo>
                    <a:pt x="596" y="444"/>
                  </a:lnTo>
                  <a:lnTo>
                    <a:pt x="596" y="445"/>
                  </a:lnTo>
                  <a:lnTo>
                    <a:pt x="594" y="445"/>
                  </a:lnTo>
                  <a:lnTo>
                    <a:pt x="593" y="447"/>
                  </a:lnTo>
                  <a:lnTo>
                    <a:pt x="593" y="448"/>
                  </a:lnTo>
                  <a:lnTo>
                    <a:pt x="592" y="449"/>
                  </a:lnTo>
                  <a:lnTo>
                    <a:pt x="590" y="449"/>
                  </a:lnTo>
                  <a:lnTo>
                    <a:pt x="590" y="451"/>
                  </a:lnTo>
                  <a:lnTo>
                    <a:pt x="589" y="452"/>
                  </a:lnTo>
                  <a:lnTo>
                    <a:pt x="589" y="453"/>
                  </a:lnTo>
                  <a:lnTo>
                    <a:pt x="588" y="455"/>
                  </a:lnTo>
                  <a:lnTo>
                    <a:pt x="586" y="457"/>
                  </a:lnTo>
                  <a:lnTo>
                    <a:pt x="585" y="459"/>
                  </a:lnTo>
                  <a:lnTo>
                    <a:pt x="585" y="460"/>
                  </a:lnTo>
                  <a:lnTo>
                    <a:pt x="584" y="462"/>
                  </a:lnTo>
                  <a:lnTo>
                    <a:pt x="584" y="463"/>
                  </a:lnTo>
                  <a:lnTo>
                    <a:pt x="582" y="464"/>
                  </a:lnTo>
                  <a:lnTo>
                    <a:pt x="581" y="466"/>
                  </a:lnTo>
                  <a:lnTo>
                    <a:pt x="579" y="467"/>
                  </a:lnTo>
                  <a:lnTo>
                    <a:pt x="578" y="467"/>
                  </a:lnTo>
                  <a:lnTo>
                    <a:pt x="577" y="468"/>
                  </a:lnTo>
                  <a:lnTo>
                    <a:pt x="575" y="468"/>
                  </a:lnTo>
                  <a:lnTo>
                    <a:pt x="574" y="470"/>
                  </a:lnTo>
                  <a:lnTo>
                    <a:pt x="573" y="470"/>
                  </a:lnTo>
                  <a:lnTo>
                    <a:pt x="571" y="471"/>
                  </a:lnTo>
                  <a:lnTo>
                    <a:pt x="570" y="471"/>
                  </a:lnTo>
                  <a:lnTo>
                    <a:pt x="569" y="472"/>
                  </a:lnTo>
                  <a:lnTo>
                    <a:pt x="567" y="472"/>
                  </a:lnTo>
                  <a:lnTo>
                    <a:pt x="566" y="472"/>
                  </a:lnTo>
                  <a:lnTo>
                    <a:pt x="566" y="474"/>
                  </a:lnTo>
                  <a:lnTo>
                    <a:pt x="565" y="474"/>
                  </a:lnTo>
                  <a:lnTo>
                    <a:pt x="563" y="474"/>
                  </a:lnTo>
                  <a:lnTo>
                    <a:pt x="563" y="475"/>
                  </a:lnTo>
                  <a:lnTo>
                    <a:pt x="563" y="476"/>
                  </a:lnTo>
                  <a:lnTo>
                    <a:pt x="563" y="478"/>
                  </a:lnTo>
                  <a:lnTo>
                    <a:pt x="563" y="479"/>
                  </a:lnTo>
                  <a:lnTo>
                    <a:pt x="563" y="481"/>
                  </a:lnTo>
                  <a:lnTo>
                    <a:pt x="563" y="482"/>
                  </a:lnTo>
                  <a:lnTo>
                    <a:pt x="565" y="483"/>
                  </a:lnTo>
                  <a:lnTo>
                    <a:pt x="566" y="485"/>
                  </a:lnTo>
                  <a:lnTo>
                    <a:pt x="567" y="486"/>
                  </a:lnTo>
                  <a:lnTo>
                    <a:pt x="567" y="487"/>
                  </a:lnTo>
                  <a:lnTo>
                    <a:pt x="569" y="487"/>
                  </a:lnTo>
                  <a:lnTo>
                    <a:pt x="570" y="487"/>
                  </a:lnTo>
                  <a:lnTo>
                    <a:pt x="570" y="489"/>
                  </a:lnTo>
                  <a:lnTo>
                    <a:pt x="571" y="489"/>
                  </a:lnTo>
                  <a:lnTo>
                    <a:pt x="571" y="490"/>
                  </a:lnTo>
                  <a:lnTo>
                    <a:pt x="573" y="490"/>
                  </a:lnTo>
                  <a:lnTo>
                    <a:pt x="573" y="491"/>
                  </a:lnTo>
                  <a:lnTo>
                    <a:pt x="571" y="491"/>
                  </a:lnTo>
                  <a:lnTo>
                    <a:pt x="573" y="493"/>
                  </a:lnTo>
                  <a:lnTo>
                    <a:pt x="573" y="494"/>
                  </a:lnTo>
                  <a:lnTo>
                    <a:pt x="571" y="495"/>
                  </a:lnTo>
                  <a:lnTo>
                    <a:pt x="571" y="497"/>
                  </a:lnTo>
                  <a:lnTo>
                    <a:pt x="571" y="498"/>
                  </a:lnTo>
                  <a:lnTo>
                    <a:pt x="571" y="500"/>
                  </a:lnTo>
                  <a:lnTo>
                    <a:pt x="573" y="500"/>
                  </a:lnTo>
                  <a:lnTo>
                    <a:pt x="573" y="501"/>
                  </a:lnTo>
                  <a:lnTo>
                    <a:pt x="573" y="502"/>
                  </a:lnTo>
                  <a:lnTo>
                    <a:pt x="573" y="504"/>
                  </a:lnTo>
                  <a:lnTo>
                    <a:pt x="574" y="505"/>
                  </a:lnTo>
                  <a:lnTo>
                    <a:pt x="573" y="505"/>
                  </a:lnTo>
                  <a:lnTo>
                    <a:pt x="573" y="506"/>
                  </a:lnTo>
                  <a:lnTo>
                    <a:pt x="573" y="508"/>
                  </a:lnTo>
                  <a:lnTo>
                    <a:pt x="573" y="509"/>
                  </a:lnTo>
                  <a:lnTo>
                    <a:pt x="573" y="510"/>
                  </a:lnTo>
                  <a:lnTo>
                    <a:pt x="574" y="510"/>
                  </a:lnTo>
                  <a:lnTo>
                    <a:pt x="574" y="512"/>
                  </a:lnTo>
                  <a:lnTo>
                    <a:pt x="573" y="512"/>
                  </a:lnTo>
                  <a:lnTo>
                    <a:pt x="573" y="513"/>
                  </a:lnTo>
                  <a:lnTo>
                    <a:pt x="573" y="514"/>
                  </a:lnTo>
                  <a:lnTo>
                    <a:pt x="571" y="514"/>
                  </a:lnTo>
                  <a:lnTo>
                    <a:pt x="571" y="516"/>
                  </a:lnTo>
                  <a:lnTo>
                    <a:pt x="571" y="517"/>
                  </a:lnTo>
                  <a:lnTo>
                    <a:pt x="571" y="519"/>
                  </a:lnTo>
                  <a:lnTo>
                    <a:pt x="571" y="520"/>
                  </a:lnTo>
                  <a:lnTo>
                    <a:pt x="571" y="521"/>
                  </a:lnTo>
                  <a:lnTo>
                    <a:pt x="571" y="523"/>
                  </a:lnTo>
                  <a:lnTo>
                    <a:pt x="571" y="524"/>
                  </a:lnTo>
                  <a:lnTo>
                    <a:pt x="573" y="525"/>
                  </a:lnTo>
                  <a:lnTo>
                    <a:pt x="573" y="527"/>
                  </a:lnTo>
                  <a:lnTo>
                    <a:pt x="573" y="528"/>
                  </a:lnTo>
                  <a:lnTo>
                    <a:pt x="574" y="528"/>
                  </a:lnTo>
                  <a:lnTo>
                    <a:pt x="575" y="529"/>
                  </a:lnTo>
                  <a:lnTo>
                    <a:pt x="575" y="531"/>
                  </a:lnTo>
                  <a:lnTo>
                    <a:pt x="577" y="531"/>
                  </a:lnTo>
                  <a:lnTo>
                    <a:pt x="577" y="532"/>
                  </a:lnTo>
                  <a:lnTo>
                    <a:pt x="577" y="533"/>
                  </a:lnTo>
                  <a:lnTo>
                    <a:pt x="578" y="533"/>
                  </a:lnTo>
                  <a:lnTo>
                    <a:pt x="578" y="535"/>
                  </a:lnTo>
                  <a:lnTo>
                    <a:pt x="579" y="535"/>
                  </a:lnTo>
                  <a:lnTo>
                    <a:pt x="579" y="536"/>
                  </a:lnTo>
                  <a:lnTo>
                    <a:pt x="578" y="536"/>
                  </a:lnTo>
                  <a:lnTo>
                    <a:pt x="578" y="538"/>
                  </a:lnTo>
                  <a:lnTo>
                    <a:pt x="579" y="538"/>
                  </a:lnTo>
                  <a:lnTo>
                    <a:pt x="578" y="538"/>
                  </a:lnTo>
                  <a:lnTo>
                    <a:pt x="578" y="539"/>
                  </a:lnTo>
                  <a:lnTo>
                    <a:pt x="579" y="539"/>
                  </a:lnTo>
                  <a:lnTo>
                    <a:pt x="579" y="540"/>
                  </a:lnTo>
                  <a:lnTo>
                    <a:pt x="579" y="542"/>
                  </a:lnTo>
                  <a:lnTo>
                    <a:pt x="581" y="543"/>
                  </a:lnTo>
                  <a:lnTo>
                    <a:pt x="579" y="543"/>
                  </a:lnTo>
                  <a:lnTo>
                    <a:pt x="581" y="544"/>
                  </a:lnTo>
                  <a:lnTo>
                    <a:pt x="581" y="546"/>
                  </a:lnTo>
                  <a:lnTo>
                    <a:pt x="582" y="546"/>
                  </a:lnTo>
                  <a:lnTo>
                    <a:pt x="582" y="547"/>
                  </a:lnTo>
                  <a:lnTo>
                    <a:pt x="584" y="547"/>
                  </a:lnTo>
                  <a:lnTo>
                    <a:pt x="584" y="548"/>
                  </a:lnTo>
                  <a:lnTo>
                    <a:pt x="585" y="548"/>
                  </a:lnTo>
                  <a:lnTo>
                    <a:pt x="585" y="550"/>
                  </a:lnTo>
                  <a:lnTo>
                    <a:pt x="585" y="551"/>
                  </a:lnTo>
                  <a:lnTo>
                    <a:pt x="584" y="551"/>
                  </a:lnTo>
                  <a:lnTo>
                    <a:pt x="585" y="551"/>
                  </a:lnTo>
                  <a:lnTo>
                    <a:pt x="585" y="552"/>
                  </a:lnTo>
                  <a:lnTo>
                    <a:pt x="584" y="552"/>
                  </a:lnTo>
                  <a:lnTo>
                    <a:pt x="584" y="554"/>
                  </a:lnTo>
                  <a:lnTo>
                    <a:pt x="584" y="555"/>
                  </a:lnTo>
                  <a:lnTo>
                    <a:pt x="584" y="557"/>
                  </a:lnTo>
                  <a:lnTo>
                    <a:pt x="585" y="557"/>
                  </a:lnTo>
                  <a:lnTo>
                    <a:pt x="585" y="558"/>
                  </a:lnTo>
                  <a:lnTo>
                    <a:pt x="585" y="559"/>
                  </a:lnTo>
                  <a:lnTo>
                    <a:pt x="584" y="559"/>
                  </a:lnTo>
                  <a:lnTo>
                    <a:pt x="585" y="559"/>
                  </a:lnTo>
                  <a:lnTo>
                    <a:pt x="585" y="561"/>
                  </a:lnTo>
                  <a:lnTo>
                    <a:pt x="584" y="561"/>
                  </a:lnTo>
                  <a:lnTo>
                    <a:pt x="585" y="561"/>
                  </a:lnTo>
                  <a:lnTo>
                    <a:pt x="585" y="562"/>
                  </a:lnTo>
                  <a:lnTo>
                    <a:pt x="585" y="563"/>
                  </a:lnTo>
                  <a:lnTo>
                    <a:pt x="586" y="563"/>
                  </a:lnTo>
                  <a:lnTo>
                    <a:pt x="585" y="563"/>
                  </a:lnTo>
                  <a:lnTo>
                    <a:pt x="586" y="563"/>
                  </a:lnTo>
                  <a:lnTo>
                    <a:pt x="586" y="565"/>
                  </a:lnTo>
                  <a:lnTo>
                    <a:pt x="586" y="566"/>
                  </a:lnTo>
                  <a:lnTo>
                    <a:pt x="588" y="566"/>
                  </a:lnTo>
                  <a:lnTo>
                    <a:pt x="588" y="567"/>
                  </a:lnTo>
                  <a:lnTo>
                    <a:pt x="586" y="567"/>
                  </a:lnTo>
                  <a:lnTo>
                    <a:pt x="588" y="567"/>
                  </a:lnTo>
                  <a:lnTo>
                    <a:pt x="588" y="569"/>
                  </a:lnTo>
                  <a:lnTo>
                    <a:pt x="589" y="570"/>
                  </a:lnTo>
                  <a:lnTo>
                    <a:pt x="588" y="570"/>
                  </a:lnTo>
                  <a:lnTo>
                    <a:pt x="588" y="571"/>
                  </a:lnTo>
                  <a:lnTo>
                    <a:pt x="589" y="571"/>
                  </a:lnTo>
                  <a:lnTo>
                    <a:pt x="589" y="573"/>
                  </a:lnTo>
                  <a:lnTo>
                    <a:pt x="589" y="574"/>
                  </a:lnTo>
                  <a:lnTo>
                    <a:pt x="590" y="574"/>
                  </a:lnTo>
                  <a:lnTo>
                    <a:pt x="592" y="576"/>
                  </a:lnTo>
                  <a:lnTo>
                    <a:pt x="593" y="576"/>
                  </a:lnTo>
                  <a:lnTo>
                    <a:pt x="593" y="577"/>
                  </a:lnTo>
                  <a:lnTo>
                    <a:pt x="593" y="578"/>
                  </a:lnTo>
                  <a:lnTo>
                    <a:pt x="594" y="578"/>
                  </a:lnTo>
                  <a:lnTo>
                    <a:pt x="594" y="580"/>
                  </a:lnTo>
                  <a:lnTo>
                    <a:pt x="593" y="580"/>
                  </a:lnTo>
                  <a:lnTo>
                    <a:pt x="594" y="580"/>
                  </a:lnTo>
                  <a:lnTo>
                    <a:pt x="594" y="581"/>
                  </a:lnTo>
                  <a:lnTo>
                    <a:pt x="596" y="581"/>
                  </a:lnTo>
                  <a:lnTo>
                    <a:pt x="594" y="581"/>
                  </a:lnTo>
                  <a:lnTo>
                    <a:pt x="594" y="582"/>
                  </a:lnTo>
                  <a:lnTo>
                    <a:pt x="596" y="582"/>
                  </a:lnTo>
                  <a:lnTo>
                    <a:pt x="596" y="584"/>
                  </a:lnTo>
                  <a:lnTo>
                    <a:pt x="597" y="585"/>
                  </a:lnTo>
                  <a:lnTo>
                    <a:pt x="598" y="584"/>
                  </a:lnTo>
                  <a:lnTo>
                    <a:pt x="598" y="585"/>
                  </a:lnTo>
                  <a:lnTo>
                    <a:pt x="600" y="585"/>
                  </a:lnTo>
                  <a:lnTo>
                    <a:pt x="600" y="586"/>
                  </a:lnTo>
                  <a:lnTo>
                    <a:pt x="601" y="586"/>
                  </a:lnTo>
                  <a:lnTo>
                    <a:pt x="600" y="586"/>
                  </a:lnTo>
                  <a:lnTo>
                    <a:pt x="600" y="588"/>
                  </a:lnTo>
                  <a:lnTo>
                    <a:pt x="601" y="588"/>
                  </a:lnTo>
                  <a:lnTo>
                    <a:pt x="601" y="589"/>
                  </a:lnTo>
                  <a:lnTo>
                    <a:pt x="603" y="589"/>
                  </a:lnTo>
                  <a:lnTo>
                    <a:pt x="604" y="589"/>
                  </a:lnTo>
                  <a:lnTo>
                    <a:pt x="604" y="590"/>
                  </a:lnTo>
                  <a:lnTo>
                    <a:pt x="605" y="590"/>
                  </a:lnTo>
                  <a:lnTo>
                    <a:pt x="607" y="590"/>
                  </a:lnTo>
                  <a:lnTo>
                    <a:pt x="607" y="592"/>
                  </a:lnTo>
                  <a:lnTo>
                    <a:pt x="605" y="592"/>
                  </a:lnTo>
                  <a:lnTo>
                    <a:pt x="605" y="593"/>
                  </a:lnTo>
                  <a:lnTo>
                    <a:pt x="607" y="593"/>
                  </a:lnTo>
                  <a:lnTo>
                    <a:pt x="608" y="593"/>
                  </a:lnTo>
                  <a:lnTo>
                    <a:pt x="607" y="595"/>
                  </a:lnTo>
                  <a:lnTo>
                    <a:pt x="608" y="595"/>
                  </a:lnTo>
                  <a:lnTo>
                    <a:pt x="608" y="596"/>
                  </a:lnTo>
                  <a:lnTo>
                    <a:pt x="609" y="596"/>
                  </a:lnTo>
                  <a:lnTo>
                    <a:pt x="609" y="597"/>
                  </a:lnTo>
                  <a:lnTo>
                    <a:pt x="609" y="599"/>
                  </a:lnTo>
                  <a:lnTo>
                    <a:pt x="611" y="599"/>
                  </a:lnTo>
                  <a:lnTo>
                    <a:pt x="609" y="600"/>
                  </a:lnTo>
                  <a:lnTo>
                    <a:pt x="609" y="601"/>
                  </a:lnTo>
                  <a:lnTo>
                    <a:pt x="609" y="603"/>
                  </a:lnTo>
                  <a:lnTo>
                    <a:pt x="611" y="603"/>
                  </a:lnTo>
                  <a:lnTo>
                    <a:pt x="611" y="604"/>
                  </a:lnTo>
                  <a:lnTo>
                    <a:pt x="609" y="604"/>
                  </a:lnTo>
                  <a:lnTo>
                    <a:pt x="609" y="605"/>
                  </a:lnTo>
                  <a:lnTo>
                    <a:pt x="611" y="605"/>
                  </a:lnTo>
                  <a:lnTo>
                    <a:pt x="609" y="605"/>
                  </a:lnTo>
                  <a:lnTo>
                    <a:pt x="609" y="607"/>
                  </a:lnTo>
                  <a:lnTo>
                    <a:pt x="611" y="608"/>
                  </a:lnTo>
                  <a:lnTo>
                    <a:pt x="611" y="609"/>
                  </a:lnTo>
                  <a:lnTo>
                    <a:pt x="612" y="609"/>
                  </a:lnTo>
                  <a:lnTo>
                    <a:pt x="612" y="611"/>
                  </a:lnTo>
                  <a:lnTo>
                    <a:pt x="612" y="612"/>
                  </a:lnTo>
                  <a:lnTo>
                    <a:pt x="613" y="614"/>
                  </a:lnTo>
                  <a:lnTo>
                    <a:pt x="615" y="614"/>
                  </a:lnTo>
                  <a:lnTo>
                    <a:pt x="615" y="615"/>
                  </a:lnTo>
                  <a:lnTo>
                    <a:pt x="616" y="615"/>
                  </a:lnTo>
                  <a:lnTo>
                    <a:pt x="617" y="615"/>
                  </a:lnTo>
                  <a:lnTo>
                    <a:pt x="617" y="616"/>
                  </a:lnTo>
                  <a:lnTo>
                    <a:pt x="617" y="615"/>
                  </a:lnTo>
                  <a:lnTo>
                    <a:pt x="617" y="616"/>
                  </a:lnTo>
                  <a:lnTo>
                    <a:pt x="619" y="616"/>
                  </a:lnTo>
                  <a:lnTo>
                    <a:pt x="619" y="618"/>
                  </a:lnTo>
                  <a:lnTo>
                    <a:pt x="620" y="618"/>
                  </a:lnTo>
                  <a:lnTo>
                    <a:pt x="622" y="618"/>
                  </a:lnTo>
                  <a:lnTo>
                    <a:pt x="622" y="619"/>
                  </a:lnTo>
                  <a:lnTo>
                    <a:pt x="623" y="619"/>
                  </a:lnTo>
                  <a:lnTo>
                    <a:pt x="624" y="619"/>
                  </a:lnTo>
                  <a:lnTo>
                    <a:pt x="623" y="619"/>
                  </a:lnTo>
                  <a:lnTo>
                    <a:pt x="624" y="620"/>
                  </a:lnTo>
                  <a:lnTo>
                    <a:pt x="624" y="619"/>
                  </a:lnTo>
                  <a:lnTo>
                    <a:pt x="624" y="620"/>
                  </a:lnTo>
                  <a:lnTo>
                    <a:pt x="626" y="620"/>
                  </a:lnTo>
                  <a:lnTo>
                    <a:pt x="626" y="622"/>
                  </a:lnTo>
                  <a:lnTo>
                    <a:pt x="627" y="622"/>
                  </a:lnTo>
                  <a:lnTo>
                    <a:pt x="627" y="623"/>
                  </a:lnTo>
                  <a:lnTo>
                    <a:pt x="627" y="624"/>
                  </a:lnTo>
                  <a:lnTo>
                    <a:pt x="627" y="626"/>
                  </a:lnTo>
                  <a:lnTo>
                    <a:pt x="628" y="626"/>
                  </a:lnTo>
                  <a:lnTo>
                    <a:pt x="630" y="626"/>
                  </a:lnTo>
                  <a:lnTo>
                    <a:pt x="630" y="627"/>
                  </a:lnTo>
                  <a:lnTo>
                    <a:pt x="628" y="627"/>
                  </a:lnTo>
                  <a:lnTo>
                    <a:pt x="628" y="628"/>
                  </a:lnTo>
                  <a:lnTo>
                    <a:pt x="628" y="630"/>
                  </a:lnTo>
                  <a:lnTo>
                    <a:pt x="628" y="631"/>
                  </a:lnTo>
                  <a:lnTo>
                    <a:pt x="628" y="633"/>
                  </a:lnTo>
                  <a:lnTo>
                    <a:pt x="628" y="634"/>
                  </a:lnTo>
                  <a:lnTo>
                    <a:pt x="628" y="635"/>
                  </a:lnTo>
                  <a:lnTo>
                    <a:pt x="630" y="635"/>
                  </a:lnTo>
                  <a:lnTo>
                    <a:pt x="630" y="637"/>
                  </a:lnTo>
                  <a:lnTo>
                    <a:pt x="632" y="638"/>
                  </a:lnTo>
                  <a:lnTo>
                    <a:pt x="634" y="641"/>
                  </a:lnTo>
                  <a:lnTo>
                    <a:pt x="635" y="643"/>
                  </a:lnTo>
                  <a:lnTo>
                    <a:pt x="636" y="643"/>
                  </a:lnTo>
                  <a:lnTo>
                    <a:pt x="638" y="643"/>
                  </a:lnTo>
                  <a:lnTo>
                    <a:pt x="639" y="643"/>
                  </a:lnTo>
                  <a:lnTo>
                    <a:pt x="641" y="643"/>
                  </a:lnTo>
                  <a:lnTo>
                    <a:pt x="643" y="645"/>
                  </a:lnTo>
                  <a:lnTo>
                    <a:pt x="645" y="646"/>
                  </a:lnTo>
                  <a:lnTo>
                    <a:pt x="647" y="649"/>
                  </a:lnTo>
                  <a:lnTo>
                    <a:pt x="649" y="650"/>
                  </a:lnTo>
                  <a:lnTo>
                    <a:pt x="650" y="650"/>
                  </a:lnTo>
                  <a:lnTo>
                    <a:pt x="651" y="652"/>
                  </a:lnTo>
                  <a:lnTo>
                    <a:pt x="653" y="652"/>
                  </a:lnTo>
                  <a:lnTo>
                    <a:pt x="654" y="656"/>
                  </a:lnTo>
                  <a:lnTo>
                    <a:pt x="655" y="658"/>
                  </a:lnTo>
                  <a:lnTo>
                    <a:pt x="657" y="658"/>
                  </a:lnTo>
                  <a:lnTo>
                    <a:pt x="657" y="660"/>
                  </a:lnTo>
                  <a:lnTo>
                    <a:pt x="660" y="662"/>
                  </a:lnTo>
                  <a:lnTo>
                    <a:pt x="662" y="664"/>
                  </a:lnTo>
                  <a:lnTo>
                    <a:pt x="664" y="665"/>
                  </a:lnTo>
                  <a:lnTo>
                    <a:pt x="665" y="666"/>
                  </a:lnTo>
                  <a:lnTo>
                    <a:pt x="666" y="666"/>
                  </a:lnTo>
                  <a:lnTo>
                    <a:pt x="665" y="666"/>
                  </a:lnTo>
                  <a:lnTo>
                    <a:pt x="664" y="666"/>
                  </a:lnTo>
                  <a:lnTo>
                    <a:pt x="665" y="668"/>
                  </a:lnTo>
                  <a:lnTo>
                    <a:pt x="664" y="669"/>
                  </a:lnTo>
                  <a:lnTo>
                    <a:pt x="662" y="669"/>
                  </a:lnTo>
                  <a:lnTo>
                    <a:pt x="662" y="670"/>
                  </a:lnTo>
                  <a:lnTo>
                    <a:pt x="662" y="672"/>
                  </a:lnTo>
                  <a:lnTo>
                    <a:pt x="662" y="673"/>
                  </a:lnTo>
                  <a:lnTo>
                    <a:pt x="661" y="675"/>
                  </a:lnTo>
                  <a:lnTo>
                    <a:pt x="661" y="676"/>
                  </a:lnTo>
                  <a:lnTo>
                    <a:pt x="661" y="677"/>
                  </a:lnTo>
                  <a:lnTo>
                    <a:pt x="660" y="679"/>
                  </a:lnTo>
                  <a:lnTo>
                    <a:pt x="660" y="680"/>
                  </a:lnTo>
                  <a:lnTo>
                    <a:pt x="660" y="681"/>
                  </a:lnTo>
                  <a:lnTo>
                    <a:pt x="660" y="683"/>
                  </a:lnTo>
                  <a:lnTo>
                    <a:pt x="658" y="683"/>
                  </a:lnTo>
                  <a:lnTo>
                    <a:pt x="657" y="683"/>
                  </a:lnTo>
                  <a:lnTo>
                    <a:pt x="657" y="684"/>
                  </a:lnTo>
                  <a:lnTo>
                    <a:pt x="655" y="684"/>
                  </a:lnTo>
                  <a:lnTo>
                    <a:pt x="655" y="685"/>
                  </a:lnTo>
                  <a:lnTo>
                    <a:pt x="654" y="685"/>
                  </a:lnTo>
                  <a:lnTo>
                    <a:pt x="654" y="687"/>
                  </a:lnTo>
                  <a:lnTo>
                    <a:pt x="653" y="687"/>
                  </a:lnTo>
                  <a:lnTo>
                    <a:pt x="651" y="687"/>
                  </a:lnTo>
                  <a:lnTo>
                    <a:pt x="651" y="688"/>
                  </a:lnTo>
                  <a:lnTo>
                    <a:pt x="651" y="689"/>
                  </a:lnTo>
                  <a:lnTo>
                    <a:pt x="651" y="691"/>
                  </a:lnTo>
                  <a:lnTo>
                    <a:pt x="650" y="691"/>
                  </a:lnTo>
                  <a:lnTo>
                    <a:pt x="650" y="689"/>
                  </a:lnTo>
                  <a:lnTo>
                    <a:pt x="649" y="689"/>
                  </a:lnTo>
                  <a:lnTo>
                    <a:pt x="647" y="689"/>
                  </a:lnTo>
                  <a:lnTo>
                    <a:pt x="646" y="691"/>
                  </a:lnTo>
                  <a:lnTo>
                    <a:pt x="645" y="691"/>
                  </a:lnTo>
                  <a:lnTo>
                    <a:pt x="643" y="691"/>
                  </a:lnTo>
                  <a:lnTo>
                    <a:pt x="643" y="692"/>
                  </a:lnTo>
                  <a:lnTo>
                    <a:pt x="643" y="694"/>
                  </a:lnTo>
                  <a:lnTo>
                    <a:pt x="645" y="694"/>
                  </a:lnTo>
                  <a:lnTo>
                    <a:pt x="645" y="695"/>
                  </a:lnTo>
                  <a:lnTo>
                    <a:pt x="643" y="695"/>
                  </a:lnTo>
                  <a:lnTo>
                    <a:pt x="643" y="696"/>
                  </a:lnTo>
                  <a:lnTo>
                    <a:pt x="642" y="696"/>
                  </a:lnTo>
                  <a:lnTo>
                    <a:pt x="641" y="696"/>
                  </a:lnTo>
                  <a:lnTo>
                    <a:pt x="641" y="698"/>
                  </a:lnTo>
                  <a:lnTo>
                    <a:pt x="639" y="698"/>
                  </a:lnTo>
                  <a:lnTo>
                    <a:pt x="639" y="699"/>
                  </a:lnTo>
                  <a:lnTo>
                    <a:pt x="639" y="700"/>
                  </a:lnTo>
                  <a:lnTo>
                    <a:pt x="639" y="702"/>
                  </a:lnTo>
                  <a:lnTo>
                    <a:pt x="639" y="703"/>
                  </a:lnTo>
                  <a:lnTo>
                    <a:pt x="638" y="703"/>
                  </a:lnTo>
                  <a:lnTo>
                    <a:pt x="636" y="703"/>
                  </a:lnTo>
                  <a:lnTo>
                    <a:pt x="636" y="704"/>
                  </a:lnTo>
                  <a:lnTo>
                    <a:pt x="636" y="706"/>
                  </a:lnTo>
                  <a:lnTo>
                    <a:pt x="635" y="706"/>
                  </a:lnTo>
                  <a:lnTo>
                    <a:pt x="635" y="710"/>
                  </a:lnTo>
                  <a:lnTo>
                    <a:pt x="634" y="711"/>
                  </a:lnTo>
                  <a:lnTo>
                    <a:pt x="634" y="713"/>
                  </a:lnTo>
                  <a:lnTo>
                    <a:pt x="634" y="714"/>
                  </a:lnTo>
                  <a:lnTo>
                    <a:pt x="632" y="715"/>
                  </a:lnTo>
                  <a:lnTo>
                    <a:pt x="632" y="718"/>
                  </a:lnTo>
                  <a:lnTo>
                    <a:pt x="632" y="719"/>
                  </a:lnTo>
                  <a:lnTo>
                    <a:pt x="632" y="721"/>
                  </a:lnTo>
                  <a:lnTo>
                    <a:pt x="632" y="722"/>
                  </a:lnTo>
                  <a:lnTo>
                    <a:pt x="632" y="725"/>
                  </a:lnTo>
                  <a:lnTo>
                    <a:pt x="632" y="726"/>
                  </a:lnTo>
                  <a:lnTo>
                    <a:pt x="632" y="727"/>
                  </a:lnTo>
                  <a:lnTo>
                    <a:pt x="631" y="727"/>
                  </a:lnTo>
                  <a:lnTo>
                    <a:pt x="631" y="729"/>
                  </a:lnTo>
                  <a:lnTo>
                    <a:pt x="630" y="730"/>
                  </a:lnTo>
                  <a:lnTo>
                    <a:pt x="628" y="732"/>
                  </a:lnTo>
                  <a:lnTo>
                    <a:pt x="627" y="733"/>
                  </a:lnTo>
                  <a:lnTo>
                    <a:pt x="627" y="734"/>
                  </a:lnTo>
                  <a:lnTo>
                    <a:pt x="626" y="734"/>
                  </a:lnTo>
                  <a:lnTo>
                    <a:pt x="626" y="736"/>
                  </a:lnTo>
                  <a:lnTo>
                    <a:pt x="626" y="737"/>
                  </a:lnTo>
                  <a:lnTo>
                    <a:pt x="626" y="740"/>
                  </a:lnTo>
                  <a:lnTo>
                    <a:pt x="624" y="741"/>
                  </a:lnTo>
                  <a:lnTo>
                    <a:pt x="624" y="744"/>
                  </a:lnTo>
                  <a:lnTo>
                    <a:pt x="624" y="745"/>
                  </a:lnTo>
                  <a:lnTo>
                    <a:pt x="624" y="746"/>
                  </a:lnTo>
                  <a:lnTo>
                    <a:pt x="624" y="748"/>
                  </a:lnTo>
                  <a:lnTo>
                    <a:pt x="623" y="748"/>
                  </a:lnTo>
                  <a:lnTo>
                    <a:pt x="623" y="749"/>
                  </a:lnTo>
                  <a:lnTo>
                    <a:pt x="622" y="749"/>
                  </a:lnTo>
                  <a:lnTo>
                    <a:pt x="622" y="751"/>
                  </a:lnTo>
                  <a:lnTo>
                    <a:pt x="622" y="752"/>
                  </a:lnTo>
                  <a:lnTo>
                    <a:pt x="620" y="753"/>
                  </a:lnTo>
                  <a:lnTo>
                    <a:pt x="620" y="757"/>
                  </a:lnTo>
                  <a:lnTo>
                    <a:pt x="620" y="760"/>
                  </a:lnTo>
                  <a:lnTo>
                    <a:pt x="620" y="761"/>
                  </a:lnTo>
                  <a:lnTo>
                    <a:pt x="620" y="763"/>
                  </a:lnTo>
                  <a:lnTo>
                    <a:pt x="619" y="763"/>
                  </a:lnTo>
                  <a:lnTo>
                    <a:pt x="619" y="764"/>
                  </a:lnTo>
                  <a:lnTo>
                    <a:pt x="617" y="765"/>
                  </a:lnTo>
                  <a:lnTo>
                    <a:pt x="617" y="767"/>
                  </a:lnTo>
                  <a:lnTo>
                    <a:pt x="616" y="767"/>
                  </a:lnTo>
                  <a:lnTo>
                    <a:pt x="616" y="768"/>
                  </a:lnTo>
                  <a:lnTo>
                    <a:pt x="615" y="768"/>
                  </a:lnTo>
                  <a:lnTo>
                    <a:pt x="615" y="770"/>
                  </a:lnTo>
                  <a:lnTo>
                    <a:pt x="615" y="771"/>
                  </a:lnTo>
                  <a:lnTo>
                    <a:pt x="615" y="774"/>
                  </a:lnTo>
                  <a:lnTo>
                    <a:pt x="615" y="776"/>
                  </a:lnTo>
                  <a:lnTo>
                    <a:pt x="615" y="778"/>
                  </a:lnTo>
                  <a:lnTo>
                    <a:pt x="615" y="779"/>
                  </a:lnTo>
                  <a:lnTo>
                    <a:pt x="615" y="780"/>
                  </a:lnTo>
                  <a:lnTo>
                    <a:pt x="615" y="782"/>
                  </a:lnTo>
                  <a:lnTo>
                    <a:pt x="615" y="783"/>
                  </a:lnTo>
                  <a:lnTo>
                    <a:pt x="615" y="784"/>
                  </a:lnTo>
                  <a:lnTo>
                    <a:pt x="615" y="787"/>
                  </a:lnTo>
                  <a:lnTo>
                    <a:pt x="615" y="791"/>
                  </a:lnTo>
                  <a:lnTo>
                    <a:pt x="613" y="794"/>
                  </a:lnTo>
                  <a:lnTo>
                    <a:pt x="613" y="801"/>
                  </a:lnTo>
                  <a:lnTo>
                    <a:pt x="613" y="809"/>
                  </a:lnTo>
                  <a:lnTo>
                    <a:pt x="613" y="817"/>
                  </a:lnTo>
                  <a:lnTo>
                    <a:pt x="613" y="821"/>
                  </a:lnTo>
                  <a:lnTo>
                    <a:pt x="612" y="822"/>
                  </a:lnTo>
                  <a:lnTo>
                    <a:pt x="612" y="827"/>
                  </a:lnTo>
                  <a:lnTo>
                    <a:pt x="611" y="828"/>
                  </a:lnTo>
                  <a:lnTo>
                    <a:pt x="609" y="833"/>
                  </a:lnTo>
                  <a:lnTo>
                    <a:pt x="608" y="835"/>
                  </a:lnTo>
                  <a:lnTo>
                    <a:pt x="607" y="837"/>
                  </a:lnTo>
                  <a:lnTo>
                    <a:pt x="605" y="840"/>
                  </a:lnTo>
                  <a:lnTo>
                    <a:pt x="604" y="841"/>
                  </a:lnTo>
                  <a:lnTo>
                    <a:pt x="601" y="846"/>
                  </a:lnTo>
                  <a:lnTo>
                    <a:pt x="601" y="847"/>
                  </a:lnTo>
                  <a:lnTo>
                    <a:pt x="600" y="848"/>
                  </a:lnTo>
                  <a:lnTo>
                    <a:pt x="600" y="850"/>
                  </a:lnTo>
                  <a:lnTo>
                    <a:pt x="598" y="851"/>
                  </a:lnTo>
                  <a:lnTo>
                    <a:pt x="598" y="852"/>
                  </a:lnTo>
                  <a:lnTo>
                    <a:pt x="598" y="854"/>
                  </a:lnTo>
                  <a:lnTo>
                    <a:pt x="598" y="855"/>
                  </a:lnTo>
                  <a:lnTo>
                    <a:pt x="598" y="858"/>
                  </a:lnTo>
                  <a:lnTo>
                    <a:pt x="598" y="859"/>
                  </a:lnTo>
                  <a:lnTo>
                    <a:pt x="598" y="860"/>
                  </a:lnTo>
                  <a:lnTo>
                    <a:pt x="598" y="862"/>
                  </a:lnTo>
                  <a:lnTo>
                    <a:pt x="600" y="862"/>
                  </a:lnTo>
                  <a:lnTo>
                    <a:pt x="600" y="863"/>
                  </a:lnTo>
                  <a:lnTo>
                    <a:pt x="600" y="865"/>
                  </a:lnTo>
                  <a:lnTo>
                    <a:pt x="600" y="866"/>
                  </a:lnTo>
                  <a:lnTo>
                    <a:pt x="600" y="867"/>
                  </a:lnTo>
                  <a:lnTo>
                    <a:pt x="600" y="869"/>
                  </a:lnTo>
                  <a:lnTo>
                    <a:pt x="601" y="870"/>
                  </a:lnTo>
                  <a:lnTo>
                    <a:pt x="601" y="871"/>
                  </a:lnTo>
                  <a:lnTo>
                    <a:pt x="603" y="871"/>
                  </a:lnTo>
                  <a:lnTo>
                    <a:pt x="604" y="873"/>
                  </a:lnTo>
                  <a:lnTo>
                    <a:pt x="605" y="873"/>
                  </a:lnTo>
                  <a:lnTo>
                    <a:pt x="605" y="874"/>
                  </a:lnTo>
                  <a:lnTo>
                    <a:pt x="607" y="874"/>
                  </a:lnTo>
                  <a:lnTo>
                    <a:pt x="609" y="874"/>
                  </a:lnTo>
                  <a:lnTo>
                    <a:pt x="611" y="874"/>
                  </a:lnTo>
                  <a:lnTo>
                    <a:pt x="611" y="875"/>
                  </a:lnTo>
                  <a:lnTo>
                    <a:pt x="612" y="877"/>
                  </a:lnTo>
                  <a:lnTo>
                    <a:pt x="612" y="878"/>
                  </a:lnTo>
                  <a:lnTo>
                    <a:pt x="612" y="879"/>
                  </a:lnTo>
                  <a:lnTo>
                    <a:pt x="612" y="881"/>
                  </a:lnTo>
                  <a:lnTo>
                    <a:pt x="613" y="884"/>
                  </a:lnTo>
                  <a:lnTo>
                    <a:pt x="613" y="885"/>
                  </a:lnTo>
                  <a:lnTo>
                    <a:pt x="613" y="886"/>
                  </a:lnTo>
                  <a:lnTo>
                    <a:pt x="615" y="888"/>
                  </a:lnTo>
                  <a:lnTo>
                    <a:pt x="615" y="889"/>
                  </a:lnTo>
                  <a:lnTo>
                    <a:pt x="615" y="890"/>
                  </a:lnTo>
                  <a:lnTo>
                    <a:pt x="615" y="892"/>
                  </a:lnTo>
                  <a:lnTo>
                    <a:pt x="616" y="894"/>
                  </a:lnTo>
                  <a:lnTo>
                    <a:pt x="616" y="897"/>
                  </a:lnTo>
                  <a:lnTo>
                    <a:pt x="616" y="901"/>
                  </a:lnTo>
                  <a:lnTo>
                    <a:pt x="616" y="903"/>
                  </a:lnTo>
                  <a:lnTo>
                    <a:pt x="617" y="904"/>
                  </a:lnTo>
                  <a:lnTo>
                    <a:pt x="617" y="905"/>
                  </a:lnTo>
                  <a:lnTo>
                    <a:pt x="617" y="907"/>
                  </a:lnTo>
                  <a:lnTo>
                    <a:pt x="617" y="908"/>
                  </a:lnTo>
                  <a:lnTo>
                    <a:pt x="619" y="908"/>
                  </a:lnTo>
                  <a:lnTo>
                    <a:pt x="620" y="909"/>
                  </a:lnTo>
                  <a:lnTo>
                    <a:pt x="620" y="911"/>
                  </a:lnTo>
                  <a:lnTo>
                    <a:pt x="622" y="911"/>
                  </a:lnTo>
                  <a:lnTo>
                    <a:pt x="622" y="912"/>
                  </a:lnTo>
                  <a:lnTo>
                    <a:pt x="622" y="915"/>
                  </a:lnTo>
                  <a:lnTo>
                    <a:pt x="622" y="916"/>
                  </a:lnTo>
                  <a:lnTo>
                    <a:pt x="623" y="916"/>
                  </a:lnTo>
                  <a:lnTo>
                    <a:pt x="624" y="917"/>
                  </a:lnTo>
                  <a:lnTo>
                    <a:pt x="626" y="919"/>
                  </a:lnTo>
                  <a:lnTo>
                    <a:pt x="626" y="920"/>
                  </a:lnTo>
                  <a:lnTo>
                    <a:pt x="627" y="920"/>
                  </a:lnTo>
                  <a:lnTo>
                    <a:pt x="627" y="921"/>
                  </a:lnTo>
                  <a:lnTo>
                    <a:pt x="627" y="923"/>
                  </a:lnTo>
                  <a:lnTo>
                    <a:pt x="626" y="924"/>
                  </a:lnTo>
                  <a:lnTo>
                    <a:pt x="626" y="930"/>
                  </a:lnTo>
                  <a:lnTo>
                    <a:pt x="627" y="935"/>
                  </a:lnTo>
                  <a:lnTo>
                    <a:pt x="626" y="939"/>
                  </a:lnTo>
                  <a:lnTo>
                    <a:pt x="626" y="940"/>
                  </a:lnTo>
                  <a:lnTo>
                    <a:pt x="624" y="942"/>
                  </a:lnTo>
                  <a:lnTo>
                    <a:pt x="623" y="943"/>
                  </a:lnTo>
                  <a:lnTo>
                    <a:pt x="619" y="945"/>
                  </a:lnTo>
                  <a:lnTo>
                    <a:pt x="615" y="946"/>
                  </a:lnTo>
                  <a:lnTo>
                    <a:pt x="612" y="947"/>
                  </a:lnTo>
                  <a:lnTo>
                    <a:pt x="612" y="949"/>
                  </a:lnTo>
                  <a:lnTo>
                    <a:pt x="611" y="949"/>
                  </a:lnTo>
                  <a:lnTo>
                    <a:pt x="612" y="950"/>
                  </a:lnTo>
                  <a:lnTo>
                    <a:pt x="613" y="954"/>
                  </a:lnTo>
                  <a:lnTo>
                    <a:pt x="615" y="957"/>
                  </a:lnTo>
                  <a:lnTo>
                    <a:pt x="617" y="961"/>
                  </a:lnTo>
                  <a:lnTo>
                    <a:pt x="617" y="962"/>
                  </a:lnTo>
                  <a:lnTo>
                    <a:pt x="617" y="964"/>
                  </a:lnTo>
                  <a:lnTo>
                    <a:pt x="619" y="964"/>
                  </a:lnTo>
                  <a:lnTo>
                    <a:pt x="620" y="968"/>
                  </a:lnTo>
                  <a:lnTo>
                    <a:pt x="622" y="968"/>
                  </a:lnTo>
                  <a:lnTo>
                    <a:pt x="622" y="969"/>
                  </a:lnTo>
                  <a:lnTo>
                    <a:pt x="622" y="970"/>
                  </a:lnTo>
                  <a:lnTo>
                    <a:pt x="620" y="973"/>
                  </a:lnTo>
                  <a:lnTo>
                    <a:pt x="619" y="973"/>
                  </a:lnTo>
                  <a:lnTo>
                    <a:pt x="617" y="974"/>
                  </a:lnTo>
                  <a:lnTo>
                    <a:pt x="616" y="977"/>
                  </a:lnTo>
                  <a:lnTo>
                    <a:pt x="616" y="978"/>
                  </a:lnTo>
                  <a:lnTo>
                    <a:pt x="615" y="980"/>
                  </a:lnTo>
                  <a:lnTo>
                    <a:pt x="613" y="981"/>
                  </a:lnTo>
                  <a:lnTo>
                    <a:pt x="613" y="983"/>
                  </a:lnTo>
                  <a:lnTo>
                    <a:pt x="612" y="984"/>
                  </a:lnTo>
                  <a:lnTo>
                    <a:pt x="612" y="985"/>
                  </a:lnTo>
                  <a:lnTo>
                    <a:pt x="611" y="989"/>
                  </a:lnTo>
                  <a:lnTo>
                    <a:pt x="611" y="992"/>
                  </a:lnTo>
                  <a:lnTo>
                    <a:pt x="611" y="993"/>
                  </a:lnTo>
                  <a:lnTo>
                    <a:pt x="611" y="995"/>
                  </a:lnTo>
                  <a:lnTo>
                    <a:pt x="611" y="997"/>
                  </a:lnTo>
                  <a:lnTo>
                    <a:pt x="612" y="999"/>
                  </a:lnTo>
                  <a:lnTo>
                    <a:pt x="612" y="1000"/>
                  </a:lnTo>
                  <a:lnTo>
                    <a:pt x="612" y="1002"/>
                  </a:lnTo>
                  <a:lnTo>
                    <a:pt x="611" y="1003"/>
                  </a:lnTo>
                  <a:lnTo>
                    <a:pt x="611" y="1004"/>
                  </a:lnTo>
                  <a:lnTo>
                    <a:pt x="611" y="1006"/>
                  </a:lnTo>
                  <a:lnTo>
                    <a:pt x="611" y="1007"/>
                  </a:lnTo>
                  <a:lnTo>
                    <a:pt x="609" y="1010"/>
                  </a:lnTo>
                  <a:lnTo>
                    <a:pt x="607" y="1012"/>
                  </a:lnTo>
                  <a:lnTo>
                    <a:pt x="607" y="1014"/>
                  </a:lnTo>
                  <a:lnTo>
                    <a:pt x="605" y="1015"/>
                  </a:lnTo>
                  <a:lnTo>
                    <a:pt x="605" y="1018"/>
                  </a:lnTo>
                  <a:lnTo>
                    <a:pt x="605" y="1019"/>
                  </a:lnTo>
                  <a:lnTo>
                    <a:pt x="605" y="1021"/>
                  </a:lnTo>
                  <a:lnTo>
                    <a:pt x="605" y="1022"/>
                  </a:lnTo>
                  <a:lnTo>
                    <a:pt x="607" y="1023"/>
                  </a:lnTo>
                  <a:lnTo>
                    <a:pt x="607" y="1025"/>
                  </a:lnTo>
                  <a:lnTo>
                    <a:pt x="607" y="1026"/>
                  </a:lnTo>
                  <a:lnTo>
                    <a:pt x="608" y="1026"/>
                  </a:lnTo>
                  <a:lnTo>
                    <a:pt x="608" y="1027"/>
                  </a:lnTo>
                  <a:lnTo>
                    <a:pt x="609" y="1029"/>
                  </a:lnTo>
                  <a:lnTo>
                    <a:pt x="609" y="1030"/>
                  </a:lnTo>
                  <a:lnTo>
                    <a:pt x="609" y="1033"/>
                  </a:lnTo>
                  <a:lnTo>
                    <a:pt x="609" y="1035"/>
                  </a:lnTo>
                  <a:lnTo>
                    <a:pt x="611" y="1040"/>
                  </a:lnTo>
                  <a:lnTo>
                    <a:pt x="611" y="1042"/>
                  </a:lnTo>
                  <a:lnTo>
                    <a:pt x="608" y="1042"/>
                  </a:lnTo>
                  <a:lnTo>
                    <a:pt x="603" y="1044"/>
                  </a:lnTo>
                  <a:lnTo>
                    <a:pt x="600" y="1044"/>
                  </a:lnTo>
                  <a:lnTo>
                    <a:pt x="597" y="1045"/>
                  </a:lnTo>
                  <a:lnTo>
                    <a:pt x="594" y="1045"/>
                  </a:lnTo>
                  <a:lnTo>
                    <a:pt x="593" y="1045"/>
                  </a:lnTo>
                  <a:lnTo>
                    <a:pt x="592" y="1045"/>
                  </a:lnTo>
                  <a:lnTo>
                    <a:pt x="589" y="1045"/>
                  </a:lnTo>
                  <a:lnTo>
                    <a:pt x="588" y="1045"/>
                  </a:lnTo>
                  <a:lnTo>
                    <a:pt x="586" y="1045"/>
                  </a:lnTo>
                  <a:lnTo>
                    <a:pt x="585" y="1045"/>
                  </a:lnTo>
                  <a:lnTo>
                    <a:pt x="584" y="1046"/>
                  </a:lnTo>
                  <a:lnTo>
                    <a:pt x="577" y="1048"/>
                  </a:lnTo>
                  <a:lnTo>
                    <a:pt x="575" y="1048"/>
                  </a:lnTo>
                  <a:lnTo>
                    <a:pt x="575" y="1049"/>
                  </a:lnTo>
                  <a:lnTo>
                    <a:pt x="574" y="1049"/>
                  </a:lnTo>
                  <a:lnTo>
                    <a:pt x="573" y="1049"/>
                  </a:lnTo>
                  <a:lnTo>
                    <a:pt x="570" y="1048"/>
                  </a:lnTo>
                  <a:lnTo>
                    <a:pt x="569" y="1046"/>
                  </a:lnTo>
                  <a:lnTo>
                    <a:pt x="562" y="1040"/>
                  </a:lnTo>
                  <a:lnTo>
                    <a:pt x="560" y="1040"/>
                  </a:lnTo>
                  <a:lnTo>
                    <a:pt x="559" y="1038"/>
                  </a:lnTo>
                  <a:lnTo>
                    <a:pt x="559" y="1040"/>
                  </a:lnTo>
                  <a:lnTo>
                    <a:pt x="558" y="1040"/>
                  </a:lnTo>
                  <a:lnTo>
                    <a:pt x="559" y="1042"/>
                  </a:lnTo>
                  <a:lnTo>
                    <a:pt x="560" y="1045"/>
                  </a:lnTo>
                  <a:lnTo>
                    <a:pt x="563" y="1053"/>
                  </a:lnTo>
                  <a:lnTo>
                    <a:pt x="565" y="1054"/>
                  </a:lnTo>
                  <a:lnTo>
                    <a:pt x="565" y="1056"/>
                  </a:lnTo>
                  <a:lnTo>
                    <a:pt x="566" y="1057"/>
                  </a:lnTo>
                  <a:lnTo>
                    <a:pt x="566" y="1064"/>
                  </a:lnTo>
                  <a:lnTo>
                    <a:pt x="566" y="1067"/>
                  </a:lnTo>
                  <a:lnTo>
                    <a:pt x="567" y="1069"/>
                  </a:lnTo>
                  <a:lnTo>
                    <a:pt x="567" y="1072"/>
                  </a:lnTo>
                  <a:lnTo>
                    <a:pt x="567" y="1076"/>
                  </a:lnTo>
                  <a:lnTo>
                    <a:pt x="567" y="1079"/>
                  </a:lnTo>
                  <a:lnTo>
                    <a:pt x="569" y="1084"/>
                  </a:lnTo>
                  <a:lnTo>
                    <a:pt x="569" y="1088"/>
                  </a:lnTo>
                  <a:lnTo>
                    <a:pt x="569" y="1090"/>
                  </a:lnTo>
                  <a:lnTo>
                    <a:pt x="569" y="1092"/>
                  </a:lnTo>
                  <a:lnTo>
                    <a:pt x="569" y="1102"/>
                  </a:lnTo>
                  <a:lnTo>
                    <a:pt x="569" y="1106"/>
                  </a:lnTo>
                  <a:lnTo>
                    <a:pt x="569" y="1107"/>
                  </a:lnTo>
                  <a:lnTo>
                    <a:pt x="569" y="1109"/>
                  </a:lnTo>
                  <a:lnTo>
                    <a:pt x="569" y="1113"/>
                  </a:lnTo>
                  <a:lnTo>
                    <a:pt x="569" y="1114"/>
                  </a:lnTo>
                  <a:lnTo>
                    <a:pt x="567" y="1113"/>
                  </a:lnTo>
                  <a:lnTo>
                    <a:pt x="566" y="1113"/>
                  </a:lnTo>
                  <a:lnTo>
                    <a:pt x="559" y="1110"/>
                  </a:lnTo>
                  <a:lnTo>
                    <a:pt x="552" y="1109"/>
                  </a:lnTo>
                  <a:lnTo>
                    <a:pt x="551" y="1109"/>
                  </a:lnTo>
                  <a:lnTo>
                    <a:pt x="551" y="1107"/>
                  </a:lnTo>
                  <a:lnTo>
                    <a:pt x="550" y="1107"/>
                  </a:lnTo>
                  <a:lnTo>
                    <a:pt x="548" y="1107"/>
                  </a:lnTo>
                  <a:lnTo>
                    <a:pt x="547" y="1106"/>
                  </a:lnTo>
                  <a:lnTo>
                    <a:pt x="546" y="1106"/>
                  </a:lnTo>
                  <a:lnTo>
                    <a:pt x="544" y="1106"/>
                  </a:lnTo>
                  <a:lnTo>
                    <a:pt x="543" y="1106"/>
                  </a:lnTo>
                  <a:lnTo>
                    <a:pt x="541" y="1106"/>
                  </a:lnTo>
                  <a:lnTo>
                    <a:pt x="541" y="1105"/>
                  </a:lnTo>
                  <a:lnTo>
                    <a:pt x="540" y="1105"/>
                  </a:lnTo>
                  <a:lnTo>
                    <a:pt x="539" y="1105"/>
                  </a:lnTo>
                  <a:lnTo>
                    <a:pt x="537" y="1105"/>
                  </a:lnTo>
                  <a:lnTo>
                    <a:pt x="536" y="1105"/>
                  </a:lnTo>
                  <a:lnTo>
                    <a:pt x="536" y="1106"/>
                  </a:lnTo>
                  <a:lnTo>
                    <a:pt x="535" y="1106"/>
                  </a:lnTo>
                  <a:lnTo>
                    <a:pt x="533" y="1106"/>
                  </a:lnTo>
                  <a:lnTo>
                    <a:pt x="532" y="1106"/>
                  </a:lnTo>
                  <a:lnTo>
                    <a:pt x="532" y="1105"/>
                  </a:lnTo>
                  <a:lnTo>
                    <a:pt x="531" y="1106"/>
                  </a:lnTo>
                  <a:lnTo>
                    <a:pt x="529" y="1106"/>
                  </a:lnTo>
                  <a:lnTo>
                    <a:pt x="528" y="1106"/>
                  </a:lnTo>
                  <a:lnTo>
                    <a:pt x="527" y="1106"/>
                  </a:lnTo>
                  <a:lnTo>
                    <a:pt x="527" y="1105"/>
                  </a:lnTo>
                  <a:lnTo>
                    <a:pt x="525" y="1103"/>
                  </a:lnTo>
                  <a:lnTo>
                    <a:pt x="524" y="1103"/>
                  </a:lnTo>
                  <a:lnTo>
                    <a:pt x="524" y="1102"/>
                  </a:lnTo>
                  <a:lnTo>
                    <a:pt x="522" y="1102"/>
                  </a:lnTo>
                  <a:lnTo>
                    <a:pt x="521" y="1101"/>
                  </a:lnTo>
                  <a:lnTo>
                    <a:pt x="520" y="1101"/>
                  </a:lnTo>
                  <a:lnTo>
                    <a:pt x="520" y="1102"/>
                  </a:lnTo>
                  <a:lnTo>
                    <a:pt x="518" y="1101"/>
                  </a:lnTo>
                  <a:lnTo>
                    <a:pt x="517" y="1101"/>
                  </a:lnTo>
                  <a:lnTo>
                    <a:pt x="516" y="1101"/>
                  </a:lnTo>
                  <a:lnTo>
                    <a:pt x="514" y="1101"/>
                  </a:lnTo>
                  <a:lnTo>
                    <a:pt x="513" y="1101"/>
                  </a:lnTo>
                  <a:lnTo>
                    <a:pt x="512" y="1101"/>
                  </a:lnTo>
                  <a:lnTo>
                    <a:pt x="510" y="1102"/>
                  </a:lnTo>
                  <a:lnTo>
                    <a:pt x="509" y="1102"/>
                  </a:lnTo>
                  <a:lnTo>
                    <a:pt x="509" y="1103"/>
                  </a:lnTo>
                  <a:lnTo>
                    <a:pt x="508" y="1103"/>
                  </a:lnTo>
                  <a:lnTo>
                    <a:pt x="508" y="1105"/>
                  </a:lnTo>
                  <a:lnTo>
                    <a:pt x="508" y="1106"/>
                  </a:lnTo>
                  <a:lnTo>
                    <a:pt x="506" y="1107"/>
                  </a:lnTo>
                  <a:lnTo>
                    <a:pt x="505" y="1107"/>
                  </a:lnTo>
                  <a:lnTo>
                    <a:pt x="503" y="1109"/>
                  </a:lnTo>
                  <a:lnTo>
                    <a:pt x="502" y="1110"/>
                  </a:lnTo>
                  <a:lnTo>
                    <a:pt x="501" y="1111"/>
                  </a:lnTo>
                  <a:lnTo>
                    <a:pt x="499" y="1111"/>
                  </a:lnTo>
                  <a:lnTo>
                    <a:pt x="498" y="1111"/>
                  </a:lnTo>
                  <a:lnTo>
                    <a:pt x="497" y="1111"/>
                  </a:lnTo>
                  <a:lnTo>
                    <a:pt x="495" y="1111"/>
                  </a:lnTo>
                  <a:lnTo>
                    <a:pt x="494" y="1111"/>
                  </a:lnTo>
                  <a:lnTo>
                    <a:pt x="494" y="1113"/>
                  </a:lnTo>
                  <a:lnTo>
                    <a:pt x="493" y="1113"/>
                  </a:lnTo>
                  <a:lnTo>
                    <a:pt x="493" y="1114"/>
                  </a:lnTo>
                  <a:lnTo>
                    <a:pt x="491" y="1114"/>
                  </a:lnTo>
                  <a:lnTo>
                    <a:pt x="490" y="1116"/>
                  </a:lnTo>
                  <a:lnTo>
                    <a:pt x="490" y="1117"/>
                  </a:lnTo>
                  <a:lnTo>
                    <a:pt x="489" y="1117"/>
                  </a:lnTo>
                  <a:lnTo>
                    <a:pt x="489" y="1118"/>
                  </a:lnTo>
                  <a:lnTo>
                    <a:pt x="487" y="1118"/>
                  </a:lnTo>
                  <a:lnTo>
                    <a:pt x="486" y="1118"/>
                  </a:lnTo>
                  <a:lnTo>
                    <a:pt x="484" y="1120"/>
                  </a:lnTo>
                  <a:lnTo>
                    <a:pt x="483" y="1120"/>
                  </a:lnTo>
                  <a:lnTo>
                    <a:pt x="483" y="1118"/>
                  </a:lnTo>
                  <a:lnTo>
                    <a:pt x="483" y="1120"/>
                  </a:lnTo>
                  <a:lnTo>
                    <a:pt x="482" y="1120"/>
                  </a:lnTo>
                  <a:lnTo>
                    <a:pt x="482" y="1121"/>
                  </a:lnTo>
                  <a:lnTo>
                    <a:pt x="480" y="1121"/>
                  </a:lnTo>
                  <a:lnTo>
                    <a:pt x="479" y="1122"/>
                  </a:lnTo>
                  <a:lnTo>
                    <a:pt x="479" y="1124"/>
                  </a:lnTo>
                  <a:lnTo>
                    <a:pt x="478" y="1124"/>
                  </a:lnTo>
                  <a:lnTo>
                    <a:pt x="478" y="1125"/>
                  </a:lnTo>
                  <a:lnTo>
                    <a:pt x="476" y="1125"/>
                  </a:lnTo>
                  <a:lnTo>
                    <a:pt x="475" y="1126"/>
                  </a:lnTo>
                  <a:lnTo>
                    <a:pt x="474" y="1126"/>
                  </a:lnTo>
                  <a:lnTo>
                    <a:pt x="472" y="1126"/>
                  </a:lnTo>
                  <a:lnTo>
                    <a:pt x="471" y="1126"/>
                  </a:lnTo>
                  <a:lnTo>
                    <a:pt x="470" y="1126"/>
                  </a:lnTo>
                  <a:lnTo>
                    <a:pt x="470" y="1128"/>
                  </a:lnTo>
                  <a:lnTo>
                    <a:pt x="468" y="1129"/>
                  </a:lnTo>
                  <a:lnTo>
                    <a:pt x="467" y="1129"/>
                  </a:lnTo>
                  <a:lnTo>
                    <a:pt x="465" y="1130"/>
                  </a:lnTo>
                  <a:lnTo>
                    <a:pt x="464" y="1132"/>
                  </a:lnTo>
                  <a:lnTo>
                    <a:pt x="463" y="1132"/>
                  </a:lnTo>
                  <a:lnTo>
                    <a:pt x="461" y="1132"/>
                  </a:lnTo>
                  <a:lnTo>
                    <a:pt x="461" y="1133"/>
                  </a:lnTo>
                  <a:lnTo>
                    <a:pt x="460" y="1133"/>
                  </a:lnTo>
                  <a:lnTo>
                    <a:pt x="460" y="1135"/>
                  </a:lnTo>
                  <a:lnTo>
                    <a:pt x="460" y="1136"/>
                  </a:lnTo>
                  <a:lnTo>
                    <a:pt x="459" y="1136"/>
                  </a:lnTo>
                  <a:lnTo>
                    <a:pt x="459" y="1137"/>
                  </a:lnTo>
                  <a:lnTo>
                    <a:pt x="457" y="1139"/>
                  </a:lnTo>
                  <a:lnTo>
                    <a:pt x="456" y="1140"/>
                  </a:lnTo>
                  <a:lnTo>
                    <a:pt x="455" y="1141"/>
                  </a:lnTo>
                  <a:lnTo>
                    <a:pt x="453" y="1143"/>
                  </a:lnTo>
                  <a:lnTo>
                    <a:pt x="452" y="1144"/>
                  </a:lnTo>
                  <a:lnTo>
                    <a:pt x="451" y="1144"/>
                  </a:lnTo>
                  <a:lnTo>
                    <a:pt x="449" y="1144"/>
                  </a:lnTo>
                  <a:lnTo>
                    <a:pt x="448" y="1144"/>
                  </a:lnTo>
                  <a:lnTo>
                    <a:pt x="446" y="1145"/>
                  </a:lnTo>
                  <a:lnTo>
                    <a:pt x="445" y="1147"/>
                  </a:lnTo>
                  <a:lnTo>
                    <a:pt x="444" y="1148"/>
                  </a:lnTo>
                  <a:lnTo>
                    <a:pt x="442" y="1148"/>
                  </a:lnTo>
                  <a:lnTo>
                    <a:pt x="441" y="1148"/>
                  </a:lnTo>
                  <a:lnTo>
                    <a:pt x="441" y="1151"/>
                  </a:lnTo>
                  <a:lnTo>
                    <a:pt x="441" y="1152"/>
                  </a:lnTo>
                  <a:lnTo>
                    <a:pt x="440" y="1152"/>
                  </a:lnTo>
                  <a:lnTo>
                    <a:pt x="438" y="1154"/>
                  </a:lnTo>
                  <a:lnTo>
                    <a:pt x="437" y="1154"/>
                  </a:lnTo>
                  <a:lnTo>
                    <a:pt x="436" y="1155"/>
                  </a:lnTo>
                  <a:lnTo>
                    <a:pt x="434" y="1155"/>
                  </a:lnTo>
                  <a:lnTo>
                    <a:pt x="432" y="1155"/>
                  </a:lnTo>
                  <a:lnTo>
                    <a:pt x="429" y="1156"/>
                  </a:lnTo>
                  <a:lnTo>
                    <a:pt x="427" y="1158"/>
                  </a:lnTo>
                  <a:lnTo>
                    <a:pt x="426" y="1159"/>
                  </a:lnTo>
                  <a:lnTo>
                    <a:pt x="425" y="1160"/>
                  </a:lnTo>
                  <a:lnTo>
                    <a:pt x="423" y="1160"/>
                  </a:lnTo>
                  <a:lnTo>
                    <a:pt x="423" y="1162"/>
                  </a:lnTo>
                  <a:lnTo>
                    <a:pt x="423" y="1163"/>
                  </a:lnTo>
                  <a:lnTo>
                    <a:pt x="422" y="1164"/>
                  </a:lnTo>
                  <a:lnTo>
                    <a:pt x="422" y="1166"/>
                  </a:lnTo>
                  <a:lnTo>
                    <a:pt x="421" y="1166"/>
                  </a:lnTo>
                  <a:lnTo>
                    <a:pt x="421" y="1167"/>
                  </a:lnTo>
                  <a:lnTo>
                    <a:pt x="421" y="1168"/>
                  </a:lnTo>
                  <a:lnTo>
                    <a:pt x="419" y="1168"/>
                  </a:lnTo>
                  <a:lnTo>
                    <a:pt x="418" y="1168"/>
                  </a:lnTo>
                  <a:lnTo>
                    <a:pt x="418" y="1170"/>
                  </a:lnTo>
                  <a:lnTo>
                    <a:pt x="418" y="1171"/>
                  </a:lnTo>
                  <a:lnTo>
                    <a:pt x="418" y="1174"/>
                  </a:lnTo>
                  <a:lnTo>
                    <a:pt x="414" y="1179"/>
                  </a:lnTo>
                  <a:lnTo>
                    <a:pt x="414" y="1181"/>
                  </a:lnTo>
                  <a:lnTo>
                    <a:pt x="413" y="1182"/>
                  </a:lnTo>
                  <a:lnTo>
                    <a:pt x="411" y="1185"/>
                  </a:lnTo>
                  <a:lnTo>
                    <a:pt x="410" y="1185"/>
                  </a:lnTo>
                  <a:lnTo>
                    <a:pt x="410" y="1186"/>
                  </a:lnTo>
                  <a:lnTo>
                    <a:pt x="408" y="1186"/>
                  </a:lnTo>
                  <a:lnTo>
                    <a:pt x="407" y="1186"/>
                  </a:lnTo>
                  <a:lnTo>
                    <a:pt x="406" y="1187"/>
                  </a:lnTo>
                  <a:lnTo>
                    <a:pt x="406" y="1189"/>
                  </a:lnTo>
                  <a:lnTo>
                    <a:pt x="406" y="1190"/>
                  </a:lnTo>
                  <a:lnTo>
                    <a:pt x="404" y="1191"/>
                  </a:lnTo>
                  <a:lnTo>
                    <a:pt x="404" y="1193"/>
                  </a:lnTo>
                  <a:lnTo>
                    <a:pt x="403" y="1193"/>
                  </a:lnTo>
                  <a:lnTo>
                    <a:pt x="402" y="1191"/>
                  </a:lnTo>
                  <a:lnTo>
                    <a:pt x="402" y="1193"/>
                  </a:lnTo>
                  <a:lnTo>
                    <a:pt x="402" y="1194"/>
                  </a:lnTo>
                  <a:lnTo>
                    <a:pt x="400" y="1196"/>
                  </a:lnTo>
                  <a:lnTo>
                    <a:pt x="400" y="1197"/>
                  </a:lnTo>
                  <a:lnTo>
                    <a:pt x="400" y="1198"/>
                  </a:lnTo>
                  <a:lnTo>
                    <a:pt x="400" y="1200"/>
                  </a:lnTo>
                  <a:lnTo>
                    <a:pt x="399" y="1201"/>
                  </a:lnTo>
                  <a:lnTo>
                    <a:pt x="398" y="1201"/>
                  </a:lnTo>
                  <a:lnTo>
                    <a:pt x="396" y="1202"/>
                  </a:lnTo>
                  <a:lnTo>
                    <a:pt x="395" y="1204"/>
                  </a:lnTo>
                  <a:lnTo>
                    <a:pt x="394" y="1205"/>
                  </a:lnTo>
                  <a:lnTo>
                    <a:pt x="395" y="1205"/>
                  </a:lnTo>
                  <a:lnTo>
                    <a:pt x="395" y="1206"/>
                  </a:lnTo>
                  <a:lnTo>
                    <a:pt x="394" y="1206"/>
                  </a:lnTo>
                  <a:lnTo>
                    <a:pt x="392" y="1206"/>
                  </a:lnTo>
                  <a:lnTo>
                    <a:pt x="392" y="1208"/>
                  </a:lnTo>
                  <a:lnTo>
                    <a:pt x="391" y="1208"/>
                  </a:lnTo>
                  <a:lnTo>
                    <a:pt x="391" y="1209"/>
                  </a:lnTo>
                  <a:lnTo>
                    <a:pt x="390" y="1209"/>
                  </a:lnTo>
                  <a:lnTo>
                    <a:pt x="387" y="1210"/>
                  </a:lnTo>
                  <a:lnTo>
                    <a:pt x="385" y="1212"/>
                  </a:lnTo>
                  <a:lnTo>
                    <a:pt x="384" y="1213"/>
                  </a:lnTo>
                  <a:lnTo>
                    <a:pt x="384" y="1215"/>
                  </a:lnTo>
                  <a:lnTo>
                    <a:pt x="383" y="1215"/>
                  </a:lnTo>
                  <a:lnTo>
                    <a:pt x="383" y="1216"/>
                  </a:lnTo>
                  <a:lnTo>
                    <a:pt x="381" y="1216"/>
                  </a:lnTo>
                  <a:lnTo>
                    <a:pt x="380" y="1216"/>
                  </a:lnTo>
                  <a:lnTo>
                    <a:pt x="379" y="1217"/>
                  </a:lnTo>
                  <a:lnTo>
                    <a:pt x="377" y="1216"/>
                  </a:lnTo>
                  <a:lnTo>
                    <a:pt x="377" y="1217"/>
                  </a:lnTo>
                  <a:lnTo>
                    <a:pt x="376" y="1216"/>
                  </a:lnTo>
                  <a:lnTo>
                    <a:pt x="375" y="1216"/>
                  </a:lnTo>
                  <a:lnTo>
                    <a:pt x="373" y="1216"/>
                  </a:lnTo>
                  <a:lnTo>
                    <a:pt x="373" y="1217"/>
                  </a:lnTo>
                  <a:lnTo>
                    <a:pt x="373" y="1219"/>
                  </a:lnTo>
                  <a:lnTo>
                    <a:pt x="373" y="1220"/>
                  </a:lnTo>
                  <a:lnTo>
                    <a:pt x="372" y="1220"/>
                  </a:lnTo>
                  <a:lnTo>
                    <a:pt x="371" y="1220"/>
                  </a:lnTo>
                  <a:lnTo>
                    <a:pt x="371" y="1221"/>
                  </a:lnTo>
                  <a:lnTo>
                    <a:pt x="369" y="1221"/>
                  </a:lnTo>
                  <a:lnTo>
                    <a:pt x="368" y="1221"/>
                  </a:lnTo>
                  <a:lnTo>
                    <a:pt x="368" y="1223"/>
                  </a:lnTo>
                  <a:lnTo>
                    <a:pt x="366" y="1223"/>
                  </a:lnTo>
                  <a:lnTo>
                    <a:pt x="365" y="1223"/>
                  </a:lnTo>
                  <a:lnTo>
                    <a:pt x="364" y="1224"/>
                  </a:lnTo>
                  <a:lnTo>
                    <a:pt x="364" y="1225"/>
                  </a:lnTo>
                  <a:lnTo>
                    <a:pt x="364" y="1227"/>
                  </a:lnTo>
                  <a:lnTo>
                    <a:pt x="362" y="1227"/>
                  </a:lnTo>
                  <a:lnTo>
                    <a:pt x="362" y="1228"/>
                  </a:lnTo>
                  <a:lnTo>
                    <a:pt x="362" y="1229"/>
                  </a:lnTo>
                  <a:lnTo>
                    <a:pt x="361" y="1231"/>
                  </a:lnTo>
                  <a:lnTo>
                    <a:pt x="360" y="1231"/>
                  </a:lnTo>
                  <a:lnTo>
                    <a:pt x="358" y="1229"/>
                  </a:lnTo>
                  <a:lnTo>
                    <a:pt x="357" y="1231"/>
                  </a:lnTo>
                  <a:lnTo>
                    <a:pt x="357" y="1232"/>
                  </a:lnTo>
                  <a:lnTo>
                    <a:pt x="356" y="1234"/>
                  </a:lnTo>
                  <a:lnTo>
                    <a:pt x="356" y="1235"/>
                  </a:lnTo>
                  <a:lnTo>
                    <a:pt x="356" y="1236"/>
                  </a:lnTo>
                  <a:lnTo>
                    <a:pt x="356" y="1238"/>
                  </a:lnTo>
                  <a:lnTo>
                    <a:pt x="354" y="1239"/>
                  </a:lnTo>
                  <a:lnTo>
                    <a:pt x="353" y="1239"/>
                  </a:lnTo>
                  <a:lnTo>
                    <a:pt x="352" y="1239"/>
                  </a:lnTo>
                  <a:lnTo>
                    <a:pt x="350" y="1239"/>
                  </a:lnTo>
                  <a:lnTo>
                    <a:pt x="349" y="1239"/>
                  </a:lnTo>
                  <a:lnTo>
                    <a:pt x="347" y="1240"/>
                  </a:lnTo>
                  <a:lnTo>
                    <a:pt x="346" y="1240"/>
                  </a:lnTo>
                  <a:lnTo>
                    <a:pt x="346" y="1242"/>
                  </a:lnTo>
                  <a:lnTo>
                    <a:pt x="345" y="1242"/>
                  </a:lnTo>
                  <a:lnTo>
                    <a:pt x="343" y="1242"/>
                  </a:lnTo>
                  <a:lnTo>
                    <a:pt x="343" y="1243"/>
                  </a:lnTo>
                  <a:lnTo>
                    <a:pt x="342" y="1244"/>
                  </a:lnTo>
                  <a:lnTo>
                    <a:pt x="341" y="1246"/>
                  </a:lnTo>
                  <a:lnTo>
                    <a:pt x="339" y="1247"/>
                  </a:lnTo>
                  <a:lnTo>
                    <a:pt x="338" y="1247"/>
                  </a:lnTo>
                  <a:lnTo>
                    <a:pt x="338" y="1248"/>
                  </a:lnTo>
                  <a:lnTo>
                    <a:pt x="338" y="1250"/>
                  </a:lnTo>
                  <a:lnTo>
                    <a:pt x="338" y="1251"/>
                  </a:lnTo>
                  <a:lnTo>
                    <a:pt x="338" y="1253"/>
                  </a:lnTo>
                  <a:lnTo>
                    <a:pt x="337" y="1254"/>
                  </a:lnTo>
                  <a:lnTo>
                    <a:pt x="335" y="1254"/>
                  </a:lnTo>
                  <a:lnTo>
                    <a:pt x="335" y="1253"/>
                  </a:lnTo>
                  <a:lnTo>
                    <a:pt x="335" y="1251"/>
                  </a:lnTo>
                  <a:lnTo>
                    <a:pt x="334" y="1251"/>
                  </a:lnTo>
                  <a:lnTo>
                    <a:pt x="334" y="1253"/>
                  </a:lnTo>
                  <a:lnTo>
                    <a:pt x="333" y="1253"/>
                  </a:lnTo>
                  <a:lnTo>
                    <a:pt x="331" y="1253"/>
                  </a:lnTo>
                  <a:lnTo>
                    <a:pt x="330" y="1253"/>
                  </a:lnTo>
                  <a:lnTo>
                    <a:pt x="328" y="1253"/>
                  </a:lnTo>
                  <a:lnTo>
                    <a:pt x="327" y="1253"/>
                  </a:lnTo>
                  <a:lnTo>
                    <a:pt x="326" y="1254"/>
                  </a:lnTo>
                  <a:lnTo>
                    <a:pt x="324" y="1254"/>
                  </a:lnTo>
                  <a:lnTo>
                    <a:pt x="324" y="1255"/>
                  </a:lnTo>
                  <a:lnTo>
                    <a:pt x="323" y="1255"/>
                  </a:lnTo>
                  <a:lnTo>
                    <a:pt x="322" y="1255"/>
                  </a:lnTo>
                  <a:lnTo>
                    <a:pt x="320" y="1255"/>
                  </a:lnTo>
                  <a:lnTo>
                    <a:pt x="319" y="1255"/>
                  </a:lnTo>
                  <a:lnTo>
                    <a:pt x="318" y="1257"/>
                  </a:lnTo>
                  <a:lnTo>
                    <a:pt x="318" y="1255"/>
                  </a:lnTo>
                  <a:lnTo>
                    <a:pt x="316" y="1255"/>
                  </a:lnTo>
                  <a:lnTo>
                    <a:pt x="315" y="1255"/>
                  </a:lnTo>
                  <a:lnTo>
                    <a:pt x="314" y="1255"/>
                  </a:lnTo>
                  <a:lnTo>
                    <a:pt x="314" y="1254"/>
                  </a:lnTo>
                  <a:lnTo>
                    <a:pt x="312" y="1254"/>
                  </a:lnTo>
                  <a:lnTo>
                    <a:pt x="312" y="1255"/>
                  </a:lnTo>
                  <a:lnTo>
                    <a:pt x="311" y="1257"/>
                  </a:lnTo>
                  <a:lnTo>
                    <a:pt x="309" y="1257"/>
                  </a:lnTo>
                  <a:lnTo>
                    <a:pt x="308" y="1257"/>
                  </a:lnTo>
                  <a:lnTo>
                    <a:pt x="307" y="1257"/>
                  </a:lnTo>
                  <a:lnTo>
                    <a:pt x="307" y="1258"/>
                  </a:lnTo>
                  <a:lnTo>
                    <a:pt x="305" y="1258"/>
                  </a:lnTo>
                  <a:lnTo>
                    <a:pt x="304" y="1258"/>
                  </a:lnTo>
                  <a:lnTo>
                    <a:pt x="303" y="1258"/>
                  </a:lnTo>
                  <a:lnTo>
                    <a:pt x="301" y="1258"/>
                  </a:lnTo>
                  <a:lnTo>
                    <a:pt x="300" y="1258"/>
                  </a:lnTo>
                  <a:lnTo>
                    <a:pt x="299" y="1259"/>
                  </a:lnTo>
                  <a:lnTo>
                    <a:pt x="297" y="1259"/>
                  </a:lnTo>
                  <a:lnTo>
                    <a:pt x="296" y="1259"/>
                  </a:lnTo>
                  <a:lnTo>
                    <a:pt x="296" y="1261"/>
                  </a:lnTo>
                  <a:lnTo>
                    <a:pt x="295" y="1261"/>
                  </a:lnTo>
                  <a:lnTo>
                    <a:pt x="295" y="1259"/>
                  </a:lnTo>
                  <a:lnTo>
                    <a:pt x="293" y="1259"/>
                  </a:lnTo>
                  <a:lnTo>
                    <a:pt x="293" y="1258"/>
                  </a:lnTo>
                  <a:lnTo>
                    <a:pt x="292" y="1258"/>
                  </a:lnTo>
                  <a:lnTo>
                    <a:pt x="290" y="1259"/>
                  </a:lnTo>
                  <a:lnTo>
                    <a:pt x="290" y="1258"/>
                  </a:lnTo>
                  <a:lnTo>
                    <a:pt x="290" y="1257"/>
                  </a:lnTo>
                  <a:lnTo>
                    <a:pt x="289" y="1257"/>
                  </a:lnTo>
                  <a:lnTo>
                    <a:pt x="288" y="1257"/>
                  </a:lnTo>
                  <a:lnTo>
                    <a:pt x="286" y="1258"/>
                  </a:lnTo>
                  <a:lnTo>
                    <a:pt x="285" y="1258"/>
                  </a:lnTo>
                  <a:lnTo>
                    <a:pt x="284" y="1259"/>
                  </a:lnTo>
                  <a:lnTo>
                    <a:pt x="282" y="1259"/>
                  </a:lnTo>
                  <a:lnTo>
                    <a:pt x="281" y="1259"/>
                  </a:lnTo>
                  <a:lnTo>
                    <a:pt x="280" y="1259"/>
                  </a:lnTo>
                  <a:lnTo>
                    <a:pt x="280" y="1258"/>
                  </a:lnTo>
                  <a:lnTo>
                    <a:pt x="278" y="1258"/>
                  </a:lnTo>
                  <a:lnTo>
                    <a:pt x="277" y="1258"/>
                  </a:lnTo>
                  <a:lnTo>
                    <a:pt x="276" y="1258"/>
                  </a:lnTo>
                  <a:lnTo>
                    <a:pt x="274" y="1258"/>
                  </a:lnTo>
                  <a:lnTo>
                    <a:pt x="273" y="1258"/>
                  </a:lnTo>
                  <a:lnTo>
                    <a:pt x="273" y="1257"/>
                  </a:lnTo>
                  <a:lnTo>
                    <a:pt x="271" y="1257"/>
                  </a:lnTo>
                  <a:lnTo>
                    <a:pt x="270" y="1257"/>
                  </a:lnTo>
                  <a:lnTo>
                    <a:pt x="270" y="1258"/>
                  </a:lnTo>
                  <a:lnTo>
                    <a:pt x="269" y="1258"/>
                  </a:lnTo>
                  <a:lnTo>
                    <a:pt x="269" y="1259"/>
                  </a:lnTo>
                  <a:lnTo>
                    <a:pt x="267" y="1259"/>
                  </a:lnTo>
                  <a:lnTo>
                    <a:pt x="266" y="1259"/>
                  </a:lnTo>
                  <a:lnTo>
                    <a:pt x="265" y="1261"/>
                  </a:lnTo>
                  <a:lnTo>
                    <a:pt x="263" y="1262"/>
                  </a:lnTo>
                  <a:lnTo>
                    <a:pt x="262" y="1263"/>
                  </a:lnTo>
                  <a:lnTo>
                    <a:pt x="261" y="1265"/>
                  </a:lnTo>
                  <a:lnTo>
                    <a:pt x="259" y="1265"/>
                  </a:lnTo>
                  <a:lnTo>
                    <a:pt x="258" y="1266"/>
                  </a:lnTo>
                  <a:lnTo>
                    <a:pt x="255" y="1269"/>
                  </a:lnTo>
                  <a:lnTo>
                    <a:pt x="254" y="1270"/>
                  </a:lnTo>
                  <a:lnTo>
                    <a:pt x="252" y="1270"/>
                  </a:lnTo>
                  <a:lnTo>
                    <a:pt x="252" y="1272"/>
                  </a:lnTo>
                  <a:lnTo>
                    <a:pt x="252" y="1273"/>
                  </a:lnTo>
                  <a:lnTo>
                    <a:pt x="240" y="1276"/>
                  </a:lnTo>
                  <a:lnTo>
                    <a:pt x="238" y="1276"/>
                  </a:lnTo>
                  <a:lnTo>
                    <a:pt x="233" y="1277"/>
                  </a:lnTo>
                  <a:lnTo>
                    <a:pt x="231" y="1278"/>
                  </a:lnTo>
                  <a:lnTo>
                    <a:pt x="229" y="1278"/>
                  </a:lnTo>
                  <a:lnTo>
                    <a:pt x="227" y="1280"/>
                  </a:lnTo>
                  <a:lnTo>
                    <a:pt x="224" y="1280"/>
                  </a:lnTo>
                  <a:lnTo>
                    <a:pt x="221" y="1281"/>
                  </a:lnTo>
                  <a:lnTo>
                    <a:pt x="219" y="1282"/>
                  </a:lnTo>
                  <a:lnTo>
                    <a:pt x="216" y="1282"/>
                  </a:lnTo>
                  <a:lnTo>
                    <a:pt x="213" y="1282"/>
                  </a:lnTo>
                  <a:lnTo>
                    <a:pt x="210" y="1282"/>
                  </a:lnTo>
                  <a:lnTo>
                    <a:pt x="209" y="1282"/>
                  </a:lnTo>
                  <a:lnTo>
                    <a:pt x="206" y="1282"/>
                  </a:lnTo>
                  <a:lnTo>
                    <a:pt x="205" y="1284"/>
                  </a:lnTo>
                  <a:lnTo>
                    <a:pt x="201" y="1285"/>
                  </a:lnTo>
                  <a:lnTo>
                    <a:pt x="200" y="1286"/>
                  </a:lnTo>
                  <a:lnTo>
                    <a:pt x="194" y="1286"/>
                  </a:lnTo>
                  <a:lnTo>
                    <a:pt x="191" y="1288"/>
                  </a:lnTo>
                  <a:lnTo>
                    <a:pt x="190" y="1288"/>
                  </a:lnTo>
                  <a:lnTo>
                    <a:pt x="189" y="1289"/>
                  </a:lnTo>
                  <a:lnTo>
                    <a:pt x="186" y="1292"/>
                  </a:lnTo>
                  <a:lnTo>
                    <a:pt x="186" y="1293"/>
                  </a:lnTo>
                  <a:lnTo>
                    <a:pt x="185" y="1296"/>
                  </a:lnTo>
                  <a:lnTo>
                    <a:pt x="185" y="1297"/>
                  </a:lnTo>
                  <a:lnTo>
                    <a:pt x="186" y="1300"/>
                  </a:lnTo>
                  <a:lnTo>
                    <a:pt x="185" y="1301"/>
                  </a:lnTo>
                  <a:lnTo>
                    <a:pt x="186" y="1304"/>
                  </a:lnTo>
                  <a:lnTo>
                    <a:pt x="187" y="1307"/>
                  </a:lnTo>
                  <a:lnTo>
                    <a:pt x="189" y="1308"/>
                  </a:lnTo>
                  <a:lnTo>
                    <a:pt x="189" y="1310"/>
                  </a:lnTo>
                  <a:lnTo>
                    <a:pt x="187" y="1311"/>
                  </a:lnTo>
                  <a:lnTo>
                    <a:pt x="187" y="1312"/>
                  </a:lnTo>
                  <a:lnTo>
                    <a:pt x="186" y="1315"/>
                  </a:lnTo>
                  <a:lnTo>
                    <a:pt x="183" y="1318"/>
                  </a:lnTo>
                  <a:lnTo>
                    <a:pt x="182" y="1319"/>
                  </a:lnTo>
                  <a:lnTo>
                    <a:pt x="182" y="1320"/>
                  </a:lnTo>
                  <a:lnTo>
                    <a:pt x="181" y="1322"/>
                  </a:lnTo>
                  <a:lnTo>
                    <a:pt x="179" y="1324"/>
                  </a:lnTo>
                  <a:lnTo>
                    <a:pt x="178" y="1327"/>
                  </a:lnTo>
                  <a:lnTo>
                    <a:pt x="176" y="1329"/>
                  </a:lnTo>
                  <a:lnTo>
                    <a:pt x="175" y="1330"/>
                  </a:lnTo>
                  <a:lnTo>
                    <a:pt x="174" y="1330"/>
                  </a:lnTo>
                  <a:lnTo>
                    <a:pt x="170" y="1330"/>
                  </a:lnTo>
                  <a:lnTo>
                    <a:pt x="167" y="1330"/>
                  </a:lnTo>
                  <a:lnTo>
                    <a:pt x="163" y="1331"/>
                  </a:lnTo>
                  <a:lnTo>
                    <a:pt x="160" y="1331"/>
                  </a:lnTo>
                  <a:lnTo>
                    <a:pt x="156" y="1330"/>
                  </a:lnTo>
                  <a:lnTo>
                    <a:pt x="155" y="1329"/>
                  </a:lnTo>
                  <a:lnTo>
                    <a:pt x="152" y="1327"/>
                  </a:lnTo>
                  <a:lnTo>
                    <a:pt x="151" y="1329"/>
                  </a:lnTo>
                  <a:lnTo>
                    <a:pt x="148" y="1329"/>
                  </a:lnTo>
                  <a:lnTo>
                    <a:pt x="145" y="1330"/>
                  </a:lnTo>
                  <a:lnTo>
                    <a:pt x="143" y="1330"/>
                  </a:lnTo>
                  <a:lnTo>
                    <a:pt x="140" y="1330"/>
                  </a:lnTo>
                  <a:lnTo>
                    <a:pt x="137" y="1329"/>
                  </a:lnTo>
                  <a:lnTo>
                    <a:pt x="134" y="1329"/>
                  </a:lnTo>
                  <a:lnTo>
                    <a:pt x="130" y="1329"/>
                  </a:lnTo>
                  <a:lnTo>
                    <a:pt x="126" y="1327"/>
                  </a:lnTo>
                  <a:lnTo>
                    <a:pt x="122" y="1329"/>
                  </a:lnTo>
                  <a:lnTo>
                    <a:pt x="118" y="1329"/>
                  </a:lnTo>
                  <a:lnTo>
                    <a:pt x="115" y="1329"/>
                  </a:lnTo>
                  <a:lnTo>
                    <a:pt x="113" y="1327"/>
                  </a:lnTo>
                  <a:lnTo>
                    <a:pt x="111" y="1326"/>
                  </a:lnTo>
                  <a:lnTo>
                    <a:pt x="110" y="1324"/>
                  </a:lnTo>
                  <a:lnTo>
                    <a:pt x="110" y="1323"/>
                  </a:lnTo>
                  <a:lnTo>
                    <a:pt x="110" y="1322"/>
                  </a:lnTo>
                  <a:lnTo>
                    <a:pt x="111" y="1322"/>
                  </a:lnTo>
                  <a:lnTo>
                    <a:pt x="111" y="1319"/>
                  </a:lnTo>
                  <a:lnTo>
                    <a:pt x="113" y="1315"/>
                  </a:lnTo>
                  <a:lnTo>
                    <a:pt x="114" y="1312"/>
                  </a:lnTo>
                  <a:lnTo>
                    <a:pt x="114" y="1310"/>
                  </a:lnTo>
                  <a:lnTo>
                    <a:pt x="117" y="1308"/>
                  </a:lnTo>
                  <a:lnTo>
                    <a:pt x="118" y="1305"/>
                  </a:lnTo>
                  <a:lnTo>
                    <a:pt x="118" y="1303"/>
                  </a:lnTo>
                  <a:lnTo>
                    <a:pt x="118" y="1301"/>
                  </a:lnTo>
                  <a:lnTo>
                    <a:pt x="118" y="1299"/>
                  </a:lnTo>
                  <a:lnTo>
                    <a:pt x="117" y="1296"/>
                  </a:lnTo>
                  <a:lnTo>
                    <a:pt x="117" y="1295"/>
                  </a:lnTo>
                  <a:lnTo>
                    <a:pt x="117" y="1292"/>
                  </a:lnTo>
                  <a:lnTo>
                    <a:pt x="117" y="1288"/>
                  </a:lnTo>
                  <a:lnTo>
                    <a:pt x="117" y="1285"/>
                  </a:lnTo>
                  <a:lnTo>
                    <a:pt x="115" y="1284"/>
                  </a:lnTo>
                  <a:lnTo>
                    <a:pt x="115" y="1282"/>
                  </a:lnTo>
                  <a:lnTo>
                    <a:pt x="114" y="1281"/>
                  </a:lnTo>
                  <a:lnTo>
                    <a:pt x="114" y="1280"/>
                  </a:lnTo>
                  <a:lnTo>
                    <a:pt x="113" y="1277"/>
                  </a:lnTo>
                  <a:lnTo>
                    <a:pt x="113" y="1276"/>
                  </a:lnTo>
                  <a:lnTo>
                    <a:pt x="113" y="1274"/>
                  </a:lnTo>
                  <a:lnTo>
                    <a:pt x="113" y="1273"/>
                  </a:lnTo>
                  <a:lnTo>
                    <a:pt x="111" y="1267"/>
                  </a:lnTo>
                  <a:lnTo>
                    <a:pt x="110" y="1266"/>
                  </a:lnTo>
                  <a:lnTo>
                    <a:pt x="110" y="1265"/>
                  </a:lnTo>
                  <a:lnTo>
                    <a:pt x="110" y="1263"/>
                  </a:lnTo>
                  <a:lnTo>
                    <a:pt x="110" y="1262"/>
                  </a:lnTo>
                  <a:lnTo>
                    <a:pt x="110" y="1261"/>
                  </a:lnTo>
                  <a:lnTo>
                    <a:pt x="110" y="1258"/>
                  </a:lnTo>
                  <a:lnTo>
                    <a:pt x="109" y="1257"/>
                  </a:lnTo>
                  <a:lnTo>
                    <a:pt x="107" y="1255"/>
                  </a:lnTo>
                  <a:lnTo>
                    <a:pt x="107" y="1254"/>
                  </a:lnTo>
                  <a:lnTo>
                    <a:pt x="107" y="1251"/>
                  </a:lnTo>
                  <a:lnTo>
                    <a:pt x="107" y="1250"/>
                  </a:lnTo>
                  <a:lnTo>
                    <a:pt x="106" y="1247"/>
                  </a:lnTo>
                  <a:lnTo>
                    <a:pt x="107" y="1242"/>
                  </a:lnTo>
                  <a:lnTo>
                    <a:pt x="107" y="1238"/>
                  </a:lnTo>
                  <a:lnTo>
                    <a:pt x="109" y="1235"/>
                  </a:lnTo>
                  <a:lnTo>
                    <a:pt x="110" y="1231"/>
                  </a:lnTo>
                  <a:lnTo>
                    <a:pt x="110" y="1228"/>
                  </a:lnTo>
                  <a:lnTo>
                    <a:pt x="110" y="1227"/>
                  </a:lnTo>
                  <a:lnTo>
                    <a:pt x="111" y="1223"/>
                  </a:lnTo>
                  <a:lnTo>
                    <a:pt x="111" y="1213"/>
                  </a:lnTo>
                  <a:lnTo>
                    <a:pt x="113" y="1205"/>
                  </a:lnTo>
                  <a:lnTo>
                    <a:pt x="114" y="1197"/>
                  </a:lnTo>
                  <a:lnTo>
                    <a:pt x="114" y="1193"/>
                  </a:lnTo>
                  <a:lnTo>
                    <a:pt x="114" y="1191"/>
                  </a:lnTo>
                  <a:lnTo>
                    <a:pt x="114" y="1190"/>
                  </a:lnTo>
                  <a:lnTo>
                    <a:pt x="114" y="1189"/>
                  </a:lnTo>
                  <a:lnTo>
                    <a:pt x="114" y="1187"/>
                  </a:lnTo>
                  <a:lnTo>
                    <a:pt x="114" y="1186"/>
                  </a:lnTo>
                  <a:lnTo>
                    <a:pt x="113" y="1185"/>
                  </a:lnTo>
                  <a:lnTo>
                    <a:pt x="111" y="1185"/>
                  </a:lnTo>
                  <a:lnTo>
                    <a:pt x="110" y="1183"/>
                  </a:lnTo>
                  <a:lnTo>
                    <a:pt x="109" y="1182"/>
                  </a:lnTo>
                  <a:lnTo>
                    <a:pt x="105" y="1182"/>
                  </a:lnTo>
                  <a:lnTo>
                    <a:pt x="102" y="1182"/>
                  </a:lnTo>
                  <a:lnTo>
                    <a:pt x="99" y="1181"/>
                  </a:lnTo>
                  <a:lnTo>
                    <a:pt x="98" y="1179"/>
                  </a:lnTo>
                  <a:lnTo>
                    <a:pt x="96" y="1179"/>
                  </a:lnTo>
                  <a:lnTo>
                    <a:pt x="95" y="1179"/>
                  </a:lnTo>
                  <a:lnTo>
                    <a:pt x="94" y="1179"/>
                  </a:lnTo>
                  <a:lnTo>
                    <a:pt x="92" y="1179"/>
                  </a:lnTo>
                  <a:lnTo>
                    <a:pt x="91" y="1179"/>
                  </a:lnTo>
                  <a:lnTo>
                    <a:pt x="90" y="1179"/>
                  </a:lnTo>
                  <a:lnTo>
                    <a:pt x="88" y="1178"/>
                  </a:lnTo>
                  <a:lnTo>
                    <a:pt x="87" y="1177"/>
                  </a:lnTo>
                  <a:lnTo>
                    <a:pt x="87" y="1175"/>
                  </a:lnTo>
                  <a:lnTo>
                    <a:pt x="86" y="1174"/>
                  </a:lnTo>
                  <a:lnTo>
                    <a:pt x="84" y="1172"/>
                  </a:lnTo>
                  <a:lnTo>
                    <a:pt x="83" y="1172"/>
                  </a:lnTo>
                  <a:lnTo>
                    <a:pt x="82" y="1171"/>
                  </a:lnTo>
                  <a:lnTo>
                    <a:pt x="80" y="1171"/>
                  </a:lnTo>
                  <a:lnTo>
                    <a:pt x="79" y="1171"/>
                  </a:lnTo>
                  <a:lnTo>
                    <a:pt x="77" y="1171"/>
                  </a:lnTo>
                  <a:lnTo>
                    <a:pt x="76" y="1170"/>
                  </a:lnTo>
                  <a:lnTo>
                    <a:pt x="75" y="1170"/>
                  </a:lnTo>
                  <a:lnTo>
                    <a:pt x="73" y="1168"/>
                  </a:lnTo>
                  <a:lnTo>
                    <a:pt x="73" y="1167"/>
                  </a:lnTo>
                  <a:lnTo>
                    <a:pt x="72" y="1166"/>
                  </a:lnTo>
                  <a:lnTo>
                    <a:pt x="72" y="1163"/>
                  </a:lnTo>
                  <a:lnTo>
                    <a:pt x="71" y="1162"/>
                  </a:lnTo>
                  <a:lnTo>
                    <a:pt x="71" y="1160"/>
                  </a:lnTo>
                  <a:lnTo>
                    <a:pt x="69" y="1159"/>
                  </a:lnTo>
                  <a:lnTo>
                    <a:pt x="68" y="1158"/>
                  </a:lnTo>
                  <a:lnTo>
                    <a:pt x="68" y="1156"/>
                  </a:lnTo>
                  <a:lnTo>
                    <a:pt x="67" y="1156"/>
                  </a:lnTo>
                  <a:lnTo>
                    <a:pt x="65" y="1158"/>
                  </a:lnTo>
                  <a:lnTo>
                    <a:pt x="65" y="1156"/>
                  </a:lnTo>
                  <a:lnTo>
                    <a:pt x="64" y="1156"/>
                  </a:lnTo>
                  <a:lnTo>
                    <a:pt x="63" y="1156"/>
                  </a:lnTo>
                  <a:lnTo>
                    <a:pt x="63" y="1155"/>
                  </a:lnTo>
                  <a:lnTo>
                    <a:pt x="61" y="1154"/>
                  </a:lnTo>
                  <a:lnTo>
                    <a:pt x="61" y="1152"/>
                  </a:lnTo>
                  <a:lnTo>
                    <a:pt x="60" y="1152"/>
                  </a:lnTo>
                  <a:lnTo>
                    <a:pt x="60" y="1151"/>
                  </a:lnTo>
                  <a:lnTo>
                    <a:pt x="58" y="1151"/>
                  </a:lnTo>
                  <a:lnTo>
                    <a:pt x="57" y="1151"/>
                  </a:lnTo>
                  <a:lnTo>
                    <a:pt x="57" y="1149"/>
                  </a:lnTo>
                  <a:lnTo>
                    <a:pt x="56" y="1149"/>
                  </a:lnTo>
                  <a:lnTo>
                    <a:pt x="56" y="1148"/>
                  </a:lnTo>
                  <a:lnTo>
                    <a:pt x="54" y="1148"/>
                  </a:lnTo>
                  <a:lnTo>
                    <a:pt x="53" y="1148"/>
                  </a:lnTo>
                  <a:lnTo>
                    <a:pt x="52" y="1148"/>
                  </a:lnTo>
                  <a:lnTo>
                    <a:pt x="50" y="1148"/>
                  </a:lnTo>
                  <a:lnTo>
                    <a:pt x="49" y="1148"/>
                  </a:lnTo>
                  <a:lnTo>
                    <a:pt x="48" y="1147"/>
                  </a:lnTo>
                  <a:lnTo>
                    <a:pt x="46" y="1145"/>
                  </a:lnTo>
                  <a:lnTo>
                    <a:pt x="44" y="1144"/>
                  </a:lnTo>
                  <a:lnTo>
                    <a:pt x="42" y="1144"/>
                  </a:lnTo>
                  <a:lnTo>
                    <a:pt x="41" y="1143"/>
                  </a:lnTo>
                  <a:lnTo>
                    <a:pt x="39" y="1143"/>
                  </a:lnTo>
                  <a:lnTo>
                    <a:pt x="38" y="1143"/>
                  </a:lnTo>
                  <a:lnTo>
                    <a:pt x="37" y="1141"/>
                  </a:lnTo>
                  <a:lnTo>
                    <a:pt x="35" y="1141"/>
                  </a:lnTo>
                  <a:lnTo>
                    <a:pt x="35" y="1140"/>
                  </a:lnTo>
                  <a:lnTo>
                    <a:pt x="34" y="1139"/>
                  </a:lnTo>
                  <a:lnTo>
                    <a:pt x="33" y="1139"/>
                  </a:lnTo>
                  <a:lnTo>
                    <a:pt x="31" y="1139"/>
                  </a:lnTo>
                  <a:lnTo>
                    <a:pt x="30" y="1136"/>
                  </a:lnTo>
                  <a:lnTo>
                    <a:pt x="29" y="1135"/>
                  </a:lnTo>
                  <a:lnTo>
                    <a:pt x="27" y="1133"/>
                  </a:lnTo>
                  <a:lnTo>
                    <a:pt x="27" y="1132"/>
                  </a:lnTo>
                  <a:lnTo>
                    <a:pt x="27" y="1130"/>
                  </a:lnTo>
                  <a:lnTo>
                    <a:pt x="26" y="1129"/>
                  </a:lnTo>
                  <a:lnTo>
                    <a:pt x="25" y="1129"/>
                  </a:lnTo>
                  <a:lnTo>
                    <a:pt x="23" y="1128"/>
                  </a:lnTo>
                  <a:lnTo>
                    <a:pt x="23" y="1126"/>
                  </a:lnTo>
                  <a:lnTo>
                    <a:pt x="22" y="1125"/>
                  </a:lnTo>
                  <a:lnTo>
                    <a:pt x="20" y="1125"/>
                  </a:lnTo>
                  <a:lnTo>
                    <a:pt x="19" y="1124"/>
                  </a:lnTo>
                  <a:lnTo>
                    <a:pt x="18" y="1125"/>
                  </a:lnTo>
                  <a:lnTo>
                    <a:pt x="16" y="1125"/>
                  </a:lnTo>
                  <a:lnTo>
                    <a:pt x="15" y="1125"/>
                  </a:lnTo>
                  <a:lnTo>
                    <a:pt x="14" y="1125"/>
                  </a:lnTo>
                  <a:lnTo>
                    <a:pt x="12" y="1125"/>
                  </a:lnTo>
                  <a:lnTo>
                    <a:pt x="11" y="1125"/>
                  </a:lnTo>
                  <a:lnTo>
                    <a:pt x="10" y="1125"/>
                  </a:lnTo>
                  <a:lnTo>
                    <a:pt x="8" y="1125"/>
                  </a:lnTo>
                  <a:lnTo>
                    <a:pt x="6" y="1124"/>
                  </a:lnTo>
                  <a:lnTo>
                    <a:pt x="4" y="1122"/>
                  </a:lnTo>
                  <a:lnTo>
                    <a:pt x="1" y="1122"/>
                  </a:lnTo>
                  <a:lnTo>
                    <a:pt x="1" y="1121"/>
                  </a:lnTo>
                  <a:lnTo>
                    <a:pt x="0" y="1121"/>
                  </a:lnTo>
                  <a:lnTo>
                    <a:pt x="1" y="1120"/>
                  </a:lnTo>
                  <a:lnTo>
                    <a:pt x="3" y="1118"/>
                  </a:lnTo>
                  <a:lnTo>
                    <a:pt x="4" y="1118"/>
                  </a:lnTo>
                  <a:lnTo>
                    <a:pt x="4" y="1117"/>
                  </a:lnTo>
                  <a:lnTo>
                    <a:pt x="4" y="1116"/>
                  </a:lnTo>
                  <a:lnTo>
                    <a:pt x="6" y="1116"/>
                  </a:lnTo>
                  <a:lnTo>
                    <a:pt x="6" y="1114"/>
                  </a:lnTo>
                  <a:lnTo>
                    <a:pt x="7" y="1113"/>
                  </a:lnTo>
                  <a:lnTo>
                    <a:pt x="7" y="1111"/>
                  </a:lnTo>
                  <a:lnTo>
                    <a:pt x="8" y="1111"/>
                  </a:lnTo>
                  <a:lnTo>
                    <a:pt x="8" y="1110"/>
                  </a:lnTo>
                  <a:lnTo>
                    <a:pt x="8" y="1109"/>
                  </a:lnTo>
                  <a:lnTo>
                    <a:pt x="10" y="1109"/>
                  </a:lnTo>
                  <a:lnTo>
                    <a:pt x="10" y="1107"/>
                  </a:lnTo>
                  <a:lnTo>
                    <a:pt x="11" y="1106"/>
                  </a:lnTo>
                  <a:lnTo>
                    <a:pt x="11" y="1105"/>
                  </a:lnTo>
                  <a:lnTo>
                    <a:pt x="12" y="1103"/>
                  </a:lnTo>
                  <a:lnTo>
                    <a:pt x="12" y="1102"/>
                  </a:lnTo>
                  <a:lnTo>
                    <a:pt x="12" y="1101"/>
                  </a:lnTo>
                  <a:lnTo>
                    <a:pt x="12" y="1099"/>
                  </a:lnTo>
                  <a:lnTo>
                    <a:pt x="14" y="1098"/>
                  </a:lnTo>
                  <a:lnTo>
                    <a:pt x="14" y="1097"/>
                  </a:lnTo>
                  <a:lnTo>
                    <a:pt x="15" y="1095"/>
                  </a:lnTo>
                  <a:lnTo>
                    <a:pt x="14" y="1094"/>
                  </a:lnTo>
                  <a:lnTo>
                    <a:pt x="14" y="1092"/>
                  </a:lnTo>
                  <a:lnTo>
                    <a:pt x="14" y="1091"/>
                  </a:lnTo>
                  <a:lnTo>
                    <a:pt x="14" y="1090"/>
                  </a:lnTo>
                  <a:lnTo>
                    <a:pt x="14" y="1088"/>
                  </a:lnTo>
                  <a:lnTo>
                    <a:pt x="14" y="1087"/>
                  </a:lnTo>
                  <a:lnTo>
                    <a:pt x="14" y="1086"/>
                  </a:lnTo>
                  <a:lnTo>
                    <a:pt x="14" y="1084"/>
                  </a:lnTo>
                  <a:lnTo>
                    <a:pt x="14" y="1083"/>
                  </a:lnTo>
                  <a:lnTo>
                    <a:pt x="14" y="1082"/>
                  </a:lnTo>
                  <a:lnTo>
                    <a:pt x="14" y="1080"/>
                  </a:lnTo>
                  <a:lnTo>
                    <a:pt x="14" y="1079"/>
                  </a:lnTo>
                  <a:lnTo>
                    <a:pt x="14" y="1078"/>
                  </a:lnTo>
                  <a:lnTo>
                    <a:pt x="14" y="1076"/>
                  </a:lnTo>
                  <a:lnTo>
                    <a:pt x="14" y="1075"/>
                  </a:lnTo>
                  <a:lnTo>
                    <a:pt x="14" y="1073"/>
                  </a:lnTo>
                  <a:lnTo>
                    <a:pt x="14" y="1072"/>
                  </a:lnTo>
                  <a:lnTo>
                    <a:pt x="14" y="1071"/>
                  </a:lnTo>
                  <a:lnTo>
                    <a:pt x="14" y="1069"/>
                  </a:lnTo>
                  <a:lnTo>
                    <a:pt x="14" y="1068"/>
                  </a:lnTo>
                  <a:lnTo>
                    <a:pt x="14" y="1067"/>
                  </a:lnTo>
                  <a:lnTo>
                    <a:pt x="14" y="1065"/>
                  </a:lnTo>
                  <a:lnTo>
                    <a:pt x="14" y="1064"/>
                  </a:lnTo>
                  <a:lnTo>
                    <a:pt x="14" y="1063"/>
                  </a:lnTo>
                  <a:lnTo>
                    <a:pt x="14" y="1061"/>
                  </a:lnTo>
                  <a:lnTo>
                    <a:pt x="14" y="1060"/>
                  </a:lnTo>
                  <a:lnTo>
                    <a:pt x="14" y="1059"/>
                  </a:lnTo>
                  <a:lnTo>
                    <a:pt x="14" y="1057"/>
                  </a:lnTo>
                  <a:lnTo>
                    <a:pt x="14" y="1056"/>
                  </a:lnTo>
                  <a:lnTo>
                    <a:pt x="14" y="1054"/>
                  </a:lnTo>
                  <a:lnTo>
                    <a:pt x="14" y="1053"/>
                  </a:lnTo>
                  <a:lnTo>
                    <a:pt x="14" y="1052"/>
                  </a:lnTo>
                  <a:lnTo>
                    <a:pt x="14" y="1050"/>
                  </a:lnTo>
                  <a:lnTo>
                    <a:pt x="14" y="1049"/>
                  </a:lnTo>
                  <a:lnTo>
                    <a:pt x="14" y="1048"/>
                  </a:lnTo>
                  <a:lnTo>
                    <a:pt x="14" y="1046"/>
                  </a:lnTo>
                  <a:lnTo>
                    <a:pt x="14" y="1045"/>
                  </a:lnTo>
                  <a:lnTo>
                    <a:pt x="14" y="1044"/>
                  </a:lnTo>
                  <a:lnTo>
                    <a:pt x="14" y="1041"/>
                  </a:lnTo>
                  <a:lnTo>
                    <a:pt x="14" y="1040"/>
                  </a:lnTo>
                  <a:lnTo>
                    <a:pt x="12" y="1038"/>
                  </a:lnTo>
                  <a:lnTo>
                    <a:pt x="12" y="1037"/>
                  </a:lnTo>
                  <a:lnTo>
                    <a:pt x="12" y="1035"/>
                  </a:lnTo>
                  <a:lnTo>
                    <a:pt x="12" y="1034"/>
                  </a:lnTo>
                  <a:lnTo>
                    <a:pt x="12" y="1033"/>
                  </a:lnTo>
                  <a:lnTo>
                    <a:pt x="12" y="1031"/>
                  </a:lnTo>
                  <a:lnTo>
                    <a:pt x="12" y="1030"/>
                  </a:lnTo>
                  <a:lnTo>
                    <a:pt x="12" y="1029"/>
                  </a:lnTo>
                  <a:lnTo>
                    <a:pt x="14" y="1027"/>
                  </a:lnTo>
                  <a:lnTo>
                    <a:pt x="14" y="1026"/>
                  </a:lnTo>
                  <a:lnTo>
                    <a:pt x="14" y="1025"/>
                  </a:lnTo>
                  <a:lnTo>
                    <a:pt x="15" y="1025"/>
                  </a:lnTo>
                  <a:lnTo>
                    <a:pt x="15" y="1022"/>
                  </a:lnTo>
                  <a:lnTo>
                    <a:pt x="15" y="1021"/>
                  </a:lnTo>
                  <a:lnTo>
                    <a:pt x="16" y="1018"/>
                  </a:lnTo>
                  <a:lnTo>
                    <a:pt x="16" y="1016"/>
                  </a:lnTo>
                  <a:lnTo>
                    <a:pt x="16" y="1015"/>
                  </a:lnTo>
                  <a:lnTo>
                    <a:pt x="16" y="1014"/>
                  </a:lnTo>
                  <a:lnTo>
                    <a:pt x="18" y="1012"/>
                  </a:lnTo>
                  <a:lnTo>
                    <a:pt x="19" y="1011"/>
                  </a:lnTo>
                  <a:lnTo>
                    <a:pt x="19" y="1010"/>
                  </a:lnTo>
                  <a:lnTo>
                    <a:pt x="20" y="1008"/>
                  </a:lnTo>
                  <a:lnTo>
                    <a:pt x="20" y="1007"/>
                  </a:lnTo>
                  <a:lnTo>
                    <a:pt x="20" y="1006"/>
                  </a:lnTo>
                  <a:lnTo>
                    <a:pt x="22" y="1004"/>
                  </a:lnTo>
                  <a:lnTo>
                    <a:pt x="22" y="1003"/>
                  </a:lnTo>
                  <a:lnTo>
                    <a:pt x="22" y="1002"/>
                  </a:lnTo>
                  <a:lnTo>
                    <a:pt x="22" y="1000"/>
                  </a:lnTo>
                  <a:lnTo>
                    <a:pt x="23" y="1000"/>
                  </a:lnTo>
                  <a:lnTo>
                    <a:pt x="23" y="999"/>
                  </a:lnTo>
                  <a:lnTo>
                    <a:pt x="25" y="999"/>
                  </a:lnTo>
                  <a:lnTo>
                    <a:pt x="25" y="997"/>
                  </a:lnTo>
                  <a:lnTo>
                    <a:pt x="26" y="997"/>
                  </a:lnTo>
                  <a:lnTo>
                    <a:pt x="26" y="996"/>
                  </a:lnTo>
                  <a:lnTo>
                    <a:pt x="27" y="995"/>
                  </a:lnTo>
                  <a:lnTo>
                    <a:pt x="29" y="993"/>
                  </a:lnTo>
                  <a:lnTo>
                    <a:pt x="29" y="992"/>
                  </a:lnTo>
                  <a:lnTo>
                    <a:pt x="30" y="991"/>
                  </a:lnTo>
                  <a:lnTo>
                    <a:pt x="31" y="991"/>
                  </a:lnTo>
                  <a:lnTo>
                    <a:pt x="31" y="989"/>
                  </a:lnTo>
                  <a:lnTo>
                    <a:pt x="31" y="988"/>
                  </a:lnTo>
                  <a:lnTo>
                    <a:pt x="33" y="988"/>
                  </a:lnTo>
                  <a:lnTo>
                    <a:pt x="33" y="987"/>
                  </a:lnTo>
                  <a:lnTo>
                    <a:pt x="34" y="987"/>
                  </a:lnTo>
                  <a:lnTo>
                    <a:pt x="35" y="985"/>
                  </a:lnTo>
                  <a:lnTo>
                    <a:pt x="35" y="984"/>
                  </a:lnTo>
                  <a:lnTo>
                    <a:pt x="37" y="984"/>
                  </a:lnTo>
                  <a:lnTo>
                    <a:pt x="37" y="983"/>
                  </a:lnTo>
                  <a:lnTo>
                    <a:pt x="38" y="983"/>
                  </a:lnTo>
                  <a:lnTo>
                    <a:pt x="39" y="981"/>
                  </a:lnTo>
                  <a:lnTo>
                    <a:pt x="41" y="981"/>
                  </a:lnTo>
                  <a:lnTo>
                    <a:pt x="42" y="981"/>
                  </a:lnTo>
                  <a:lnTo>
                    <a:pt x="42" y="980"/>
                  </a:lnTo>
                  <a:lnTo>
                    <a:pt x="45" y="980"/>
                  </a:lnTo>
                  <a:lnTo>
                    <a:pt x="45" y="978"/>
                  </a:lnTo>
                  <a:lnTo>
                    <a:pt x="46" y="978"/>
                  </a:lnTo>
                  <a:lnTo>
                    <a:pt x="48" y="978"/>
                  </a:lnTo>
                  <a:lnTo>
                    <a:pt x="49" y="977"/>
                  </a:lnTo>
                  <a:lnTo>
                    <a:pt x="50" y="977"/>
                  </a:lnTo>
                  <a:lnTo>
                    <a:pt x="52" y="977"/>
                  </a:lnTo>
                  <a:lnTo>
                    <a:pt x="53" y="977"/>
                  </a:lnTo>
                  <a:lnTo>
                    <a:pt x="56" y="977"/>
                  </a:lnTo>
                  <a:lnTo>
                    <a:pt x="56" y="976"/>
                  </a:lnTo>
                  <a:lnTo>
                    <a:pt x="57" y="974"/>
                  </a:lnTo>
                  <a:lnTo>
                    <a:pt x="58" y="973"/>
                  </a:lnTo>
                  <a:lnTo>
                    <a:pt x="60" y="972"/>
                  </a:lnTo>
                  <a:lnTo>
                    <a:pt x="61" y="970"/>
                  </a:lnTo>
                  <a:lnTo>
                    <a:pt x="63" y="969"/>
                  </a:lnTo>
                  <a:lnTo>
                    <a:pt x="64" y="969"/>
                  </a:lnTo>
                  <a:lnTo>
                    <a:pt x="65" y="968"/>
                  </a:lnTo>
                  <a:lnTo>
                    <a:pt x="67" y="968"/>
                  </a:lnTo>
                  <a:lnTo>
                    <a:pt x="68" y="966"/>
                  </a:lnTo>
                  <a:lnTo>
                    <a:pt x="69" y="965"/>
                  </a:lnTo>
                  <a:lnTo>
                    <a:pt x="69" y="964"/>
                  </a:lnTo>
                  <a:lnTo>
                    <a:pt x="71" y="964"/>
                  </a:lnTo>
                  <a:lnTo>
                    <a:pt x="71" y="962"/>
                  </a:lnTo>
                  <a:lnTo>
                    <a:pt x="71" y="961"/>
                  </a:lnTo>
                  <a:lnTo>
                    <a:pt x="72" y="959"/>
                  </a:lnTo>
                  <a:lnTo>
                    <a:pt x="72" y="958"/>
                  </a:lnTo>
                  <a:lnTo>
                    <a:pt x="72" y="957"/>
                  </a:lnTo>
                  <a:lnTo>
                    <a:pt x="73" y="957"/>
                  </a:lnTo>
                  <a:lnTo>
                    <a:pt x="73" y="955"/>
                  </a:lnTo>
                  <a:lnTo>
                    <a:pt x="75" y="953"/>
                  </a:lnTo>
                  <a:lnTo>
                    <a:pt x="75" y="951"/>
                  </a:lnTo>
                  <a:lnTo>
                    <a:pt x="76" y="950"/>
                  </a:lnTo>
                  <a:lnTo>
                    <a:pt x="77" y="949"/>
                  </a:lnTo>
                  <a:lnTo>
                    <a:pt x="79" y="949"/>
                  </a:lnTo>
                  <a:lnTo>
                    <a:pt x="80" y="947"/>
                  </a:lnTo>
                  <a:lnTo>
                    <a:pt x="80" y="946"/>
                  </a:lnTo>
                  <a:lnTo>
                    <a:pt x="82" y="946"/>
                  </a:lnTo>
                  <a:lnTo>
                    <a:pt x="83" y="945"/>
                  </a:lnTo>
                  <a:lnTo>
                    <a:pt x="84" y="945"/>
                  </a:lnTo>
                  <a:lnTo>
                    <a:pt x="86" y="945"/>
                  </a:lnTo>
                  <a:lnTo>
                    <a:pt x="87" y="943"/>
                  </a:lnTo>
                  <a:lnTo>
                    <a:pt x="90" y="943"/>
                  </a:lnTo>
                  <a:lnTo>
                    <a:pt x="90" y="942"/>
                  </a:lnTo>
                  <a:lnTo>
                    <a:pt x="91" y="942"/>
                  </a:lnTo>
                  <a:lnTo>
                    <a:pt x="91" y="940"/>
                  </a:lnTo>
                  <a:lnTo>
                    <a:pt x="92" y="939"/>
                  </a:lnTo>
                  <a:lnTo>
                    <a:pt x="94" y="938"/>
                  </a:lnTo>
                  <a:lnTo>
                    <a:pt x="94" y="936"/>
                  </a:lnTo>
                  <a:lnTo>
                    <a:pt x="95" y="935"/>
                  </a:lnTo>
                  <a:lnTo>
                    <a:pt x="96" y="935"/>
                  </a:lnTo>
                  <a:lnTo>
                    <a:pt x="98" y="934"/>
                  </a:lnTo>
                  <a:lnTo>
                    <a:pt x="101" y="934"/>
                  </a:lnTo>
                  <a:lnTo>
                    <a:pt x="102" y="934"/>
                  </a:lnTo>
                  <a:lnTo>
                    <a:pt x="103" y="934"/>
                  </a:lnTo>
                  <a:lnTo>
                    <a:pt x="105" y="934"/>
                  </a:lnTo>
                  <a:lnTo>
                    <a:pt x="105" y="932"/>
                  </a:lnTo>
                  <a:lnTo>
                    <a:pt x="106" y="931"/>
                  </a:lnTo>
                  <a:lnTo>
                    <a:pt x="106" y="930"/>
                  </a:lnTo>
                  <a:lnTo>
                    <a:pt x="106" y="928"/>
                  </a:lnTo>
                  <a:lnTo>
                    <a:pt x="107" y="928"/>
                  </a:lnTo>
                  <a:lnTo>
                    <a:pt x="107" y="927"/>
                  </a:lnTo>
                  <a:lnTo>
                    <a:pt x="107" y="924"/>
                  </a:lnTo>
                  <a:lnTo>
                    <a:pt x="107" y="923"/>
                  </a:lnTo>
                  <a:lnTo>
                    <a:pt x="109" y="921"/>
                  </a:lnTo>
                  <a:lnTo>
                    <a:pt x="110" y="920"/>
                  </a:lnTo>
                  <a:lnTo>
                    <a:pt x="111" y="920"/>
                  </a:lnTo>
                  <a:lnTo>
                    <a:pt x="114" y="920"/>
                  </a:lnTo>
                  <a:lnTo>
                    <a:pt x="115" y="920"/>
                  </a:lnTo>
                  <a:lnTo>
                    <a:pt x="115" y="919"/>
                  </a:lnTo>
                  <a:lnTo>
                    <a:pt x="117" y="919"/>
                  </a:lnTo>
                  <a:lnTo>
                    <a:pt x="118" y="919"/>
                  </a:lnTo>
                  <a:lnTo>
                    <a:pt x="121" y="919"/>
                  </a:lnTo>
                  <a:lnTo>
                    <a:pt x="122" y="919"/>
                  </a:lnTo>
                  <a:lnTo>
                    <a:pt x="124" y="917"/>
                  </a:lnTo>
                  <a:lnTo>
                    <a:pt x="128" y="915"/>
                  </a:lnTo>
                  <a:lnTo>
                    <a:pt x="129" y="913"/>
                  </a:lnTo>
                  <a:lnTo>
                    <a:pt x="130" y="912"/>
                  </a:lnTo>
                  <a:lnTo>
                    <a:pt x="132" y="912"/>
                  </a:lnTo>
                  <a:lnTo>
                    <a:pt x="133" y="912"/>
                  </a:lnTo>
                  <a:lnTo>
                    <a:pt x="134" y="912"/>
                  </a:lnTo>
                  <a:lnTo>
                    <a:pt x="136" y="911"/>
                  </a:lnTo>
                  <a:lnTo>
                    <a:pt x="138" y="908"/>
                  </a:lnTo>
                  <a:lnTo>
                    <a:pt x="138" y="907"/>
                  </a:lnTo>
                  <a:lnTo>
                    <a:pt x="138" y="905"/>
                  </a:lnTo>
                  <a:lnTo>
                    <a:pt x="140" y="903"/>
                  </a:lnTo>
                  <a:lnTo>
                    <a:pt x="141" y="901"/>
                  </a:lnTo>
                  <a:lnTo>
                    <a:pt x="141" y="900"/>
                  </a:lnTo>
                  <a:lnTo>
                    <a:pt x="143" y="900"/>
                  </a:lnTo>
                  <a:lnTo>
                    <a:pt x="144" y="898"/>
                  </a:lnTo>
                  <a:lnTo>
                    <a:pt x="144" y="897"/>
                  </a:lnTo>
                  <a:lnTo>
                    <a:pt x="145" y="896"/>
                  </a:lnTo>
                  <a:lnTo>
                    <a:pt x="145" y="894"/>
                  </a:lnTo>
                  <a:lnTo>
                    <a:pt x="147" y="894"/>
                  </a:lnTo>
                  <a:lnTo>
                    <a:pt x="147" y="893"/>
                  </a:lnTo>
                  <a:lnTo>
                    <a:pt x="148" y="893"/>
                  </a:lnTo>
                  <a:lnTo>
                    <a:pt x="148" y="892"/>
                  </a:lnTo>
                  <a:lnTo>
                    <a:pt x="148" y="890"/>
                  </a:lnTo>
                  <a:lnTo>
                    <a:pt x="148" y="889"/>
                  </a:lnTo>
                  <a:lnTo>
                    <a:pt x="148" y="888"/>
                  </a:lnTo>
                  <a:lnTo>
                    <a:pt x="149" y="886"/>
                  </a:lnTo>
                  <a:lnTo>
                    <a:pt x="149" y="885"/>
                  </a:lnTo>
                  <a:lnTo>
                    <a:pt x="149" y="884"/>
                  </a:lnTo>
                  <a:lnTo>
                    <a:pt x="151" y="884"/>
                  </a:lnTo>
                  <a:lnTo>
                    <a:pt x="149" y="882"/>
                  </a:lnTo>
                  <a:lnTo>
                    <a:pt x="149" y="879"/>
                  </a:lnTo>
                  <a:lnTo>
                    <a:pt x="151" y="877"/>
                  </a:lnTo>
                  <a:lnTo>
                    <a:pt x="152" y="874"/>
                  </a:lnTo>
                  <a:lnTo>
                    <a:pt x="152" y="873"/>
                  </a:lnTo>
                  <a:lnTo>
                    <a:pt x="152" y="871"/>
                  </a:lnTo>
                  <a:lnTo>
                    <a:pt x="153" y="870"/>
                  </a:lnTo>
                  <a:lnTo>
                    <a:pt x="153" y="869"/>
                  </a:lnTo>
                  <a:lnTo>
                    <a:pt x="153" y="867"/>
                  </a:lnTo>
                  <a:lnTo>
                    <a:pt x="155" y="866"/>
                  </a:lnTo>
                  <a:lnTo>
                    <a:pt x="155" y="865"/>
                  </a:lnTo>
                  <a:lnTo>
                    <a:pt x="155" y="863"/>
                  </a:lnTo>
                  <a:lnTo>
                    <a:pt x="156" y="862"/>
                  </a:lnTo>
                  <a:lnTo>
                    <a:pt x="156" y="860"/>
                  </a:lnTo>
                  <a:lnTo>
                    <a:pt x="156" y="858"/>
                  </a:lnTo>
                  <a:lnTo>
                    <a:pt x="157" y="856"/>
                  </a:lnTo>
                  <a:lnTo>
                    <a:pt x="157" y="855"/>
                  </a:lnTo>
                  <a:lnTo>
                    <a:pt x="157" y="854"/>
                  </a:lnTo>
                  <a:lnTo>
                    <a:pt x="157" y="852"/>
                  </a:lnTo>
                  <a:lnTo>
                    <a:pt x="157" y="851"/>
                  </a:lnTo>
                  <a:lnTo>
                    <a:pt x="157" y="850"/>
                  </a:lnTo>
                  <a:lnTo>
                    <a:pt x="157" y="847"/>
                  </a:lnTo>
                  <a:lnTo>
                    <a:pt x="159" y="846"/>
                  </a:lnTo>
                  <a:lnTo>
                    <a:pt x="159" y="844"/>
                  </a:lnTo>
                  <a:lnTo>
                    <a:pt x="159" y="843"/>
                  </a:lnTo>
                  <a:lnTo>
                    <a:pt x="162" y="840"/>
                  </a:lnTo>
                  <a:lnTo>
                    <a:pt x="163" y="837"/>
                  </a:lnTo>
                  <a:lnTo>
                    <a:pt x="168" y="829"/>
                  </a:lnTo>
                  <a:lnTo>
                    <a:pt x="172" y="821"/>
                  </a:lnTo>
                  <a:lnTo>
                    <a:pt x="172" y="820"/>
                  </a:lnTo>
                  <a:lnTo>
                    <a:pt x="175" y="813"/>
                  </a:lnTo>
                  <a:lnTo>
                    <a:pt x="174" y="813"/>
                  </a:lnTo>
                  <a:lnTo>
                    <a:pt x="170" y="813"/>
                  </a:lnTo>
                  <a:lnTo>
                    <a:pt x="168" y="813"/>
                  </a:lnTo>
                  <a:lnTo>
                    <a:pt x="167" y="813"/>
                  </a:lnTo>
                  <a:lnTo>
                    <a:pt x="166" y="813"/>
                  </a:lnTo>
                  <a:lnTo>
                    <a:pt x="167" y="810"/>
                  </a:lnTo>
                  <a:lnTo>
                    <a:pt x="168" y="810"/>
                  </a:lnTo>
                  <a:lnTo>
                    <a:pt x="171" y="808"/>
                  </a:lnTo>
                  <a:lnTo>
                    <a:pt x="172" y="806"/>
                  </a:lnTo>
                  <a:lnTo>
                    <a:pt x="175" y="803"/>
                  </a:lnTo>
                  <a:lnTo>
                    <a:pt x="178" y="798"/>
                  </a:lnTo>
                  <a:lnTo>
                    <a:pt x="181" y="794"/>
                  </a:lnTo>
                  <a:lnTo>
                    <a:pt x="183" y="789"/>
                  </a:lnTo>
                  <a:lnTo>
                    <a:pt x="183" y="787"/>
                  </a:lnTo>
                  <a:lnTo>
                    <a:pt x="183" y="786"/>
                  </a:lnTo>
                  <a:lnTo>
                    <a:pt x="183" y="784"/>
                  </a:lnTo>
                  <a:lnTo>
                    <a:pt x="185" y="783"/>
                  </a:lnTo>
                  <a:lnTo>
                    <a:pt x="185" y="782"/>
                  </a:lnTo>
                  <a:lnTo>
                    <a:pt x="185" y="780"/>
                  </a:lnTo>
                  <a:lnTo>
                    <a:pt x="185" y="779"/>
                  </a:lnTo>
                  <a:lnTo>
                    <a:pt x="186" y="778"/>
                  </a:lnTo>
                  <a:lnTo>
                    <a:pt x="187" y="776"/>
                  </a:lnTo>
                  <a:lnTo>
                    <a:pt x="187" y="775"/>
                  </a:lnTo>
                  <a:lnTo>
                    <a:pt x="187" y="772"/>
                  </a:lnTo>
                  <a:lnTo>
                    <a:pt x="187" y="771"/>
                  </a:lnTo>
                  <a:lnTo>
                    <a:pt x="187" y="768"/>
                  </a:lnTo>
                  <a:lnTo>
                    <a:pt x="187" y="767"/>
                  </a:lnTo>
                  <a:lnTo>
                    <a:pt x="187" y="764"/>
                  </a:lnTo>
                  <a:lnTo>
                    <a:pt x="189" y="761"/>
                  </a:lnTo>
                  <a:lnTo>
                    <a:pt x="189" y="760"/>
                  </a:lnTo>
                  <a:lnTo>
                    <a:pt x="191" y="755"/>
                  </a:lnTo>
                  <a:lnTo>
                    <a:pt x="194" y="752"/>
                  </a:lnTo>
                  <a:lnTo>
                    <a:pt x="198" y="749"/>
                  </a:lnTo>
                  <a:lnTo>
                    <a:pt x="202" y="748"/>
                  </a:lnTo>
                  <a:lnTo>
                    <a:pt x="209" y="746"/>
                  </a:lnTo>
                  <a:lnTo>
                    <a:pt x="213" y="745"/>
                  </a:lnTo>
                  <a:lnTo>
                    <a:pt x="214" y="744"/>
                  </a:lnTo>
                  <a:lnTo>
                    <a:pt x="217" y="742"/>
                  </a:lnTo>
                  <a:lnTo>
                    <a:pt x="221" y="736"/>
                  </a:lnTo>
                  <a:lnTo>
                    <a:pt x="221" y="733"/>
                  </a:lnTo>
                  <a:lnTo>
                    <a:pt x="223" y="726"/>
                  </a:lnTo>
                  <a:lnTo>
                    <a:pt x="223" y="722"/>
                  </a:lnTo>
                  <a:lnTo>
                    <a:pt x="223" y="721"/>
                  </a:lnTo>
                  <a:lnTo>
                    <a:pt x="223" y="719"/>
                  </a:lnTo>
                  <a:lnTo>
                    <a:pt x="221" y="718"/>
                  </a:lnTo>
                  <a:lnTo>
                    <a:pt x="220" y="717"/>
                  </a:lnTo>
                  <a:lnTo>
                    <a:pt x="219" y="715"/>
                  </a:lnTo>
                  <a:lnTo>
                    <a:pt x="217" y="713"/>
                  </a:lnTo>
                  <a:lnTo>
                    <a:pt x="213" y="707"/>
                  </a:lnTo>
                  <a:lnTo>
                    <a:pt x="205" y="700"/>
                  </a:lnTo>
                  <a:lnTo>
                    <a:pt x="205" y="699"/>
                  </a:lnTo>
                  <a:lnTo>
                    <a:pt x="205" y="698"/>
                  </a:lnTo>
                  <a:lnTo>
                    <a:pt x="205" y="696"/>
                  </a:lnTo>
                  <a:lnTo>
                    <a:pt x="204" y="695"/>
                  </a:lnTo>
                  <a:lnTo>
                    <a:pt x="204" y="694"/>
                  </a:lnTo>
                  <a:lnTo>
                    <a:pt x="202" y="691"/>
                  </a:lnTo>
                  <a:lnTo>
                    <a:pt x="202" y="688"/>
                  </a:lnTo>
                  <a:lnTo>
                    <a:pt x="200" y="685"/>
                  </a:lnTo>
                  <a:lnTo>
                    <a:pt x="197" y="684"/>
                  </a:lnTo>
                  <a:lnTo>
                    <a:pt x="193" y="681"/>
                  </a:lnTo>
                  <a:lnTo>
                    <a:pt x="189" y="681"/>
                  </a:lnTo>
                  <a:lnTo>
                    <a:pt x="186" y="680"/>
                  </a:lnTo>
                  <a:lnTo>
                    <a:pt x="185" y="680"/>
                  </a:lnTo>
                  <a:lnTo>
                    <a:pt x="186" y="677"/>
                  </a:lnTo>
                  <a:lnTo>
                    <a:pt x="187" y="673"/>
                  </a:lnTo>
                  <a:lnTo>
                    <a:pt x="190" y="670"/>
                  </a:lnTo>
                  <a:lnTo>
                    <a:pt x="193" y="668"/>
                  </a:lnTo>
                  <a:lnTo>
                    <a:pt x="194" y="668"/>
                  </a:lnTo>
                  <a:lnTo>
                    <a:pt x="195" y="666"/>
                  </a:lnTo>
                  <a:lnTo>
                    <a:pt x="198" y="665"/>
                  </a:lnTo>
                  <a:lnTo>
                    <a:pt x="202" y="662"/>
                  </a:lnTo>
                  <a:lnTo>
                    <a:pt x="205" y="661"/>
                  </a:lnTo>
                  <a:lnTo>
                    <a:pt x="208" y="658"/>
                  </a:lnTo>
                  <a:lnTo>
                    <a:pt x="212" y="653"/>
                  </a:lnTo>
                  <a:lnTo>
                    <a:pt x="214" y="650"/>
                  </a:lnTo>
                  <a:lnTo>
                    <a:pt x="217" y="647"/>
                  </a:lnTo>
                  <a:lnTo>
                    <a:pt x="219" y="643"/>
                  </a:lnTo>
                  <a:lnTo>
                    <a:pt x="220" y="643"/>
                  </a:lnTo>
                  <a:lnTo>
                    <a:pt x="221" y="642"/>
                  </a:lnTo>
                  <a:lnTo>
                    <a:pt x="223" y="638"/>
                  </a:lnTo>
                  <a:lnTo>
                    <a:pt x="227" y="634"/>
                  </a:lnTo>
                  <a:lnTo>
                    <a:pt x="227" y="633"/>
                  </a:lnTo>
                  <a:lnTo>
                    <a:pt x="227" y="631"/>
                  </a:lnTo>
                  <a:lnTo>
                    <a:pt x="229" y="626"/>
                  </a:lnTo>
                  <a:lnTo>
                    <a:pt x="231" y="622"/>
                  </a:lnTo>
                  <a:lnTo>
                    <a:pt x="232" y="619"/>
                  </a:lnTo>
                  <a:lnTo>
                    <a:pt x="232" y="618"/>
                  </a:lnTo>
                  <a:lnTo>
                    <a:pt x="233" y="616"/>
                  </a:lnTo>
                  <a:lnTo>
                    <a:pt x="235" y="612"/>
                  </a:lnTo>
                  <a:lnTo>
                    <a:pt x="236" y="609"/>
                  </a:lnTo>
                  <a:lnTo>
                    <a:pt x="239" y="605"/>
                  </a:lnTo>
                  <a:lnTo>
                    <a:pt x="240" y="601"/>
                  </a:lnTo>
                  <a:lnTo>
                    <a:pt x="240" y="599"/>
                  </a:lnTo>
                  <a:lnTo>
                    <a:pt x="240" y="597"/>
                  </a:lnTo>
                  <a:lnTo>
                    <a:pt x="240" y="596"/>
                  </a:lnTo>
                  <a:lnTo>
                    <a:pt x="242" y="595"/>
                  </a:lnTo>
                  <a:lnTo>
                    <a:pt x="243" y="593"/>
                  </a:lnTo>
                  <a:lnTo>
                    <a:pt x="243" y="592"/>
                  </a:lnTo>
                  <a:lnTo>
                    <a:pt x="244" y="590"/>
                  </a:lnTo>
                  <a:lnTo>
                    <a:pt x="244" y="588"/>
                  </a:lnTo>
                  <a:lnTo>
                    <a:pt x="246" y="586"/>
                  </a:lnTo>
                  <a:lnTo>
                    <a:pt x="247" y="585"/>
                  </a:lnTo>
                  <a:lnTo>
                    <a:pt x="248" y="584"/>
                  </a:lnTo>
                  <a:lnTo>
                    <a:pt x="250" y="582"/>
                  </a:lnTo>
                  <a:lnTo>
                    <a:pt x="251" y="581"/>
                  </a:lnTo>
                  <a:lnTo>
                    <a:pt x="252" y="580"/>
                  </a:lnTo>
                  <a:lnTo>
                    <a:pt x="254" y="580"/>
                  </a:lnTo>
                  <a:lnTo>
                    <a:pt x="255" y="580"/>
                  </a:lnTo>
                  <a:lnTo>
                    <a:pt x="257" y="580"/>
                  </a:lnTo>
                  <a:lnTo>
                    <a:pt x="258" y="578"/>
                  </a:lnTo>
                  <a:lnTo>
                    <a:pt x="259" y="578"/>
                  </a:lnTo>
                  <a:lnTo>
                    <a:pt x="259" y="577"/>
                  </a:lnTo>
                  <a:lnTo>
                    <a:pt x="261" y="577"/>
                  </a:lnTo>
                  <a:lnTo>
                    <a:pt x="261" y="576"/>
                  </a:lnTo>
                  <a:lnTo>
                    <a:pt x="262" y="576"/>
                  </a:lnTo>
                  <a:lnTo>
                    <a:pt x="263" y="576"/>
                  </a:lnTo>
                  <a:lnTo>
                    <a:pt x="263" y="574"/>
                  </a:lnTo>
                  <a:lnTo>
                    <a:pt x="265" y="574"/>
                  </a:lnTo>
                  <a:lnTo>
                    <a:pt x="266" y="574"/>
                  </a:lnTo>
                  <a:lnTo>
                    <a:pt x="267" y="574"/>
                  </a:lnTo>
                  <a:lnTo>
                    <a:pt x="267" y="573"/>
                  </a:lnTo>
                  <a:lnTo>
                    <a:pt x="267" y="574"/>
                  </a:lnTo>
                  <a:lnTo>
                    <a:pt x="269" y="573"/>
                  </a:lnTo>
                  <a:lnTo>
                    <a:pt x="269" y="571"/>
                  </a:lnTo>
                  <a:lnTo>
                    <a:pt x="269" y="570"/>
                  </a:lnTo>
                  <a:lnTo>
                    <a:pt x="269" y="569"/>
                  </a:lnTo>
                  <a:lnTo>
                    <a:pt x="269" y="567"/>
                  </a:lnTo>
                  <a:lnTo>
                    <a:pt x="269" y="566"/>
                  </a:lnTo>
                  <a:lnTo>
                    <a:pt x="267" y="566"/>
                  </a:lnTo>
                  <a:lnTo>
                    <a:pt x="266" y="565"/>
                  </a:lnTo>
                  <a:lnTo>
                    <a:pt x="265" y="563"/>
                  </a:lnTo>
                  <a:lnTo>
                    <a:pt x="263" y="562"/>
                  </a:lnTo>
                  <a:lnTo>
                    <a:pt x="262" y="562"/>
                  </a:lnTo>
                  <a:lnTo>
                    <a:pt x="262" y="561"/>
                  </a:lnTo>
                  <a:lnTo>
                    <a:pt x="261" y="559"/>
                  </a:lnTo>
                  <a:lnTo>
                    <a:pt x="259" y="558"/>
                  </a:lnTo>
                  <a:lnTo>
                    <a:pt x="258" y="557"/>
                  </a:lnTo>
                  <a:lnTo>
                    <a:pt x="258" y="555"/>
                  </a:lnTo>
                  <a:lnTo>
                    <a:pt x="258" y="554"/>
                  </a:lnTo>
                  <a:lnTo>
                    <a:pt x="258" y="552"/>
                  </a:lnTo>
                  <a:lnTo>
                    <a:pt x="258" y="551"/>
                  </a:lnTo>
                  <a:lnTo>
                    <a:pt x="258" y="550"/>
                  </a:lnTo>
                  <a:lnTo>
                    <a:pt x="257" y="550"/>
                  </a:lnTo>
                  <a:lnTo>
                    <a:pt x="255" y="548"/>
                  </a:lnTo>
                  <a:lnTo>
                    <a:pt x="254" y="548"/>
                  </a:lnTo>
                  <a:lnTo>
                    <a:pt x="252" y="547"/>
                  </a:lnTo>
                  <a:lnTo>
                    <a:pt x="251" y="546"/>
                  </a:lnTo>
                  <a:lnTo>
                    <a:pt x="250" y="546"/>
                  </a:lnTo>
                  <a:lnTo>
                    <a:pt x="250" y="544"/>
                  </a:lnTo>
                  <a:lnTo>
                    <a:pt x="248" y="544"/>
                  </a:lnTo>
                  <a:lnTo>
                    <a:pt x="248" y="543"/>
                  </a:lnTo>
                  <a:lnTo>
                    <a:pt x="250" y="542"/>
                  </a:lnTo>
                  <a:lnTo>
                    <a:pt x="248" y="542"/>
                  </a:lnTo>
                  <a:lnTo>
                    <a:pt x="248" y="540"/>
                  </a:lnTo>
                  <a:lnTo>
                    <a:pt x="248" y="539"/>
                  </a:lnTo>
                  <a:lnTo>
                    <a:pt x="248" y="538"/>
                  </a:lnTo>
                  <a:lnTo>
                    <a:pt x="247" y="536"/>
                  </a:lnTo>
                  <a:lnTo>
                    <a:pt x="246" y="536"/>
                  </a:lnTo>
                  <a:lnTo>
                    <a:pt x="246" y="535"/>
                  </a:lnTo>
                  <a:lnTo>
                    <a:pt x="244" y="533"/>
                  </a:lnTo>
                  <a:lnTo>
                    <a:pt x="244" y="532"/>
                  </a:lnTo>
                  <a:lnTo>
                    <a:pt x="246" y="532"/>
                  </a:lnTo>
                  <a:lnTo>
                    <a:pt x="246" y="531"/>
                  </a:lnTo>
                  <a:lnTo>
                    <a:pt x="247" y="531"/>
                  </a:lnTo>
                  <a:lnTo>
                    <a:pt x="247" y="529"/>
                  </a:lnTo>
                  <a:lnTo>
                    <a:pt x="247" y="528"/>
                  </a:lnTo>
                  <a:lnTo>
                    <a:pt x="248" y="527"/>
                  </a:lnTo>
                  <a:lnTo>
                    <a:pt x="248" y="525"/>
                  </a:lnTo>
                  <a:lnTo>
                    <a:pt x="247" y="524"/>
                  </a:lnTo>
                  <a:lnTo>
                    <a:pt x="247" y="523"/>
                  </a:lnTo>
                  <a:lnTo>
                    <a:pt x="247" y="521"/>
                  </a:lnTo>
                  <a:lnTo>
                    <a:pt x="247" y="520"/>
                  </a:lnTo>
                  <a:lnTo>
                    <a:pt x="248" y="519"/>
                  </a:lnTo>
                  <a:lnTo>
                    <a:pt x="248" y="517"/>
                  </a:lnTo>
                  <a:lnTo>
                    <a:pt x="248" y="516"/>
                  </a:lnTo>
                  <a:lnTo>
                    <a:pt x="248" y="514"/>
                  </a:lnTo>
                  <a:lnTo>
                    <a:pt x="248" y="513"/>
                  </a:lnTo>
                  <a:lnTo>
                    <a:pt x="250" y="512"/>
                  </a:lnTo>
                  <a:lnTo>
                    <a:pt x="248" y="509"/>
                  </a:lnTo>
                  <a:lnTo>
                    <a:pt x="248" y="508"/>
                  </a:lnTo>
                  <a:lnTo>
                    <a:pt x="246" y="505"/>
                  </a:lnTo>
                  <a:lnTo>
                    <a:pt x="244" y="504"/>
                  </a:lnTo>
                  <a:lnTo>
                    <a:pt x="243" y="502"/>
                  </a:lnTo>
                  <a:lnTo>
                    <a:pt x="242" y="501"/>
                  </a:lnTo>
                  <a:lnTo>
                    <a:pt x="240" y="501"/>
                  </a:lnTo>
                  <a:lnTo>
                    <a:pt x="239" y="500"/>
                  </a:lnTo>
                  <a:lnTo>
                    <a:pt x="236" y="500"/>
                  </a:lnTo>
                  <a:lnTo>
                    <a:pt x="235" y="500"/>
                  </a:lnTo>
                  <a:lnTo>
                    <a:pt x="233" y="498"/>
                  </a:lnTo>
                  <a:lnTo>
                    <a:pt x="232" y="498"/>
                  </a:lnTo>
                  <a:lnTo>
                    <a:pt x="229" y="498"/>
                  </a:lnTo>
                  <a:lnTo>
                    <a:pt x="228" y="497"/>
                  </a:lnTo>
                  <a:lnTo>
                    <a:pt x="227" y="497"/>
                  </a:lnTo>
                  <a:lnTo>
                    <a:pt x="224" y="497"/>
                  </a:lnTo>
                  <a:lnTo>
                    <a:pt x="224" y="495"/>
                  </a:lnTo>
                  <a:lnTo>
                    <a:pt x="224" y="497"/>
                  </a:lnTo>
                  <a:lnTo>
                    <a:pt x="224" y="495"/>
                  </a:lnTo>
                  <a:lnTo>
                    <a:pt x="223" y="497"/>
                  </a:lnTo>
                  <a:lnTo>
                    <a:pt x="221" y="497"/>
                  </a:lnTo>
                  <a:lnTo>
                    <a:pt x="220" y="497"/>
                  </a:lnTo>
                  <a:lnTo>
                    <a:pt x="219" y="497"/>
                  </a:lnTo>
                  <a:lnTo>
                    <a:pt x="216" y="497"/>
                  </a:lnTo>
                  <a:lnTo>
                    <a:pt x="214" y="497"/>
                  </a:lnTo>
                  <a:lnTo>
                    <a:pt x="213" y="497"/>
                  </a:lnTo>
                  <a:lnTo>
                    <a:pt x="212" y="497"/>
                  </a:lnTo>
                  <a:lnTo>
                    <a:pt x="210" y="497"/>
                  </a:lnTo>
                  <a:lnTo>
                    <a:pt x="209" y="497"/>
                  </a:lnTo>
                  <a:lnTo>
                    <a:pt x="208" y="497"/>
                  </a:lnTo>
                  <a:lnTo>
                    <a:pt x="206" y="497"/>
                  </a:lnTo>
                  <a:lnTo>
                    <a:pt x="205" y="497"/>
                  </a:lnTo>
                  <a:lnTo>
                    <a:pt x="205" y="498"/>
                  </a:lnTo>
                  <a:lnTo>
                    <a:pt x="204" y="498"/>
                  </a:lnTo>
                  <a:lnTo>
                    <a:pt x="202" y="498"/>
                  </a:lnTo>
                  <a:lnTo>
                    <a:pt x="201" y="498"/>
                  </a:lnTo>
                  <a:lnTo>
                    <a:pt x="200" y="498"/>
                  </a:lnTo>
                  <a:lnTo>
                    <a:pt x="200" y="500"/>
                  </a:lnTo>
                  <a:lnTo>
                    <a:pt x="198" y="500"/>
                  </a:lnTo>
                  <a:lnTo>
                    <a:pt x="197" y="500"/>
                  </a:lnTo>
                  <a:lnTo>
                    <a:pt x="197" y="501"/>
                  </a:lnTo>
                  <a:lnTo>
                    <a:pt x="195" y="501"/>
                  </a:lnTo>
                  <a:lnTo>
                    <a:pt x="194" y="501"/>
                  </a:lnTo>
                  <a:lnTo>
                    <a:pt x="193" y="501"/>
                  </a:lnTo>
                  <a:lnTo>
                    <a:pt x="191" y="501"/>
                  </a:lnTo>
                  <a:lnTo>
                    <a:pt x="190" y="501"/>
                  </a:lnTo>
                  <a:lnTo>
                    <a:pt x="189" y="501"/>
                  </a:lnTo>
                  <a:lnTo>
                    <a:pt x="187" y="500"/>
                  </a:lnTo>
                  <a:lnTo>
                    <a:pt x="187" y="501"/>
                  </a:lnTo>
                  <a:lnTo>
                    <a:pt x="186" y="501"/>
                  </a:lnTo>
                  <a:lnTo>
                    <a:pt x="186" y="500"/>
                  </a:lnTo>
                  <a:lnTo>
                    <a:pt x="185" y="500"/>
                  </a:lnTo>
                  <a:lnTo>
                    <a:pt x="185" y="501"/>
                  </a:lnTo>
                  <a:lnTo>
                    <a:pt x="183" y="501"/>
                  </a:lnTo>
                  <a:lnTo>
                    <a:pt x="183" y="500"/>
                  </a:lnTo>
                  <a:lnTo>
                    <a:pt x="182" y="500"/>
                  </a:lnTo>
                  <a:lnTo>
                    <a:pt x="181" y="500"/>
                  </a:lnTo>
                  <a:lnTo>
                    <a:pt x="181" y="498"/>
                  </a:lnTo>
                  <a:lnTo>
                    <a:pt x="179" y="498"/>
                  </a:lnTo>
                  <a:lnTo>
                    <a:pt x="178" y="497"/>
                  </a:lnTo>
                  <a:lnTo>
                    <a:pt x="176" y="495"/>
                  </a:lnTo>
                  <a:lnTo>
                    <a:pt x="175" y="495"/>
                  </a:lnTo>
                  <a:lnTo>
                    <a:pt x="175" y="494"/>
                  </a:lnTo>
                  <a:lnTo>
                    <a:pt x="174" y="493"/>
                  </a:lnTo>
                  <a:lnTo>
                    <a:pt x="172" y="493"/>
                  </a:lnTo>
                  <a:lnTo>
                    <a:pt x="172" y="491"/>
                  </a:lnTo>
                  <a:lnTo>
                    <a:pt x="171" y="491"/>
                  </a:lnTo>
                  <a:lnTo>
                    <a:pt x="170" y="491"/>
                  </a:lnTo>
                  <a:lnTo>
                    <a:pt x="168" y="491"/>
                  </a:lnTo>
                  <a:lnTo>
                    <a:pt x="168" y="490"/>
                  </a:lnTo>
                  <a:lnTo>
                    <a:pt x="167" y="490"/>
                  </a:lnTo>
                  <a:lnTo>
                    <a:pt x="167" y="489"/>
                  </a:lnTo>
                  <a:lnTo>
                    <a:pt x="166" y="489"/>
                  </a:lnTo>
                  <a:lnTo>
                    <a:pt x="164" y="489"/>
                  </a:lnTo>
                  <a:lnTo>
                    <a:pt x="163" y="489"/>
                  </a:lnTo>
                  <a:lnTo>
                    <a:pt x="162" y="489"/>
                  </a:lnTo>
                  <a:lnTo>
                    <a:pt x="160" y="489"/>
                  </a:lnTo>
                  <a:lnTo>
                    <a:pt x="160" y="487"/>
                  </a:lnTo>
                  <a:lnTo>
                    <a:pt x="160" y="486"/>
                  </a:lnTo>
                  <a:lnTo>
                    <a:pt x="159" y="486"/>
                  </a:lnTo>
                  <a:lnTo>
                    <a:pt x="159" y="485"/>
                  </a:lnTo>
                  <a:lnTo>
                    <a:pt x="159" y="483"/>
                  </a:lnTo>
                  <a:lnTo>
                    <a:pt x="157" y="482"/>
                  </a:lnTo>
                  <a:lnTo>
                    <a:pt x="157" y="481"/>
                  </a:lnTo>
                  <a:lnTo>
                    <a:pt x="156" y="481"/>
                  </a:lnTo>
                  <a:lnTo>
                    <a:pt x="156" y="479"/>
                  </a:lnTo>
                  <a:lnTo>
                    <a:pt x="156" y="478"/>
                  </a:lnTo>
                  <a:lnTo>
                    <a:pt x="156" y="476"/>
                  </a:lnTo>
                  <a:lnTo>
                    <a:pt x="157" y="476"/>
                  </a:lnTo>
                  <a:lnTo>
                    <a:pt x="157" y="475"/>
                  </a:lnTo>
                  <a:lnTo>
                    <a:pt x="156" y="474"/>
                  </a:lnTo>
                  <a:lnTo>
                    <a:pt x="156" y="472"/>
                  </a:lnTo>
                  <a:lnTo>
                    <a:pt x="156" y="471"/>
                  </a:lnTo>
                  <a:lnTo>
                    <a:pt x="156" y="470"/>
                  </a:lnTo>
                  <a:lnTo>
                    <a:pt x="156" y="468"/>
                  </a:lnTo>
                  <a:lnTo>
                    <a:pt x="156" y="467"/>
                  </a:lnTo>
                  <a:lnTo>
                    <a:pt x="157" y="467"/>
                  </a:lnTo>
                  <a:lnTo>
                    <a:pt x="157" y="466"/>
                  </a:lnTo>
                  <a:lnTo>
                    <a:pt x="157" y="464"/>
                  </a:lnTo>
                  <a:lnTo>
                    <a:pt x="157" y="463"/>
                  </a:lnTo>
                  <a:lnTo>
                    <a:pt x="157" y="462"/>
                  </a:lnTo>
                  <a:lnTo>
                    <a:pt x="157" y="460"/>
                  </a:lnTo>
                  <a:lnTo>
                    <a:pt x="157" y="459"/>
                  </a:lnTo>
                  <a:lnTo>
                    <a:pt x="157" y="457"/>
                  </a:lnTo>
                  <a:lnTo>
                    <a:pt x="157" y="456"/>
                  </a:lnTo>
                  <a:lnTo>
                    <a:pt x="157" y="455"/>
                  </a:lnTo>
                  <a:lnTo>
                    <a:pt x="156" y="453"/>
                  </a:lnTo>
                  <a:lnTo>
                    <a:pt x="156" y="452"/>
                  </a:lnTo>
                  <a:lnTo>
                    <a:pt x="156" y="451"/>
                  </a:lnTo>
                  <a:lnTo>
                    <a:pt x="156" y="449"/>
                  </a:lnTo>
                  <a:lnTo>
                    <a:pt x="156" y="448"/>
                  </a:lnTo>
                  <a:lnTo>
                    <a:pt x="156" y="447"/>
                  </a:lnTo>
                  <a:lnTo>
                    <a:pt x="156" y="445"/>
                  </a:lnTo>
                  <a:lnTo>
                    <a:pt x="156" y="444"/>
                  </a:lnTo>
                  <a:lnTo>
                    <a:pt x="156" y="443"/>
                  </a:lnTo>
                  <a:lnTo>
                    <a:pt x="156" y="441"/>
                  </a:lnTo>
                  <a:lnTo>
                    <a:pt x="156" y="440"/>
                  </a:lnTo>
                  <a:lnTo>
                    <a:pt x="156" y="438"/>
                  </a:lnTo>
                  <a:lnTo>
                    <a:pt x="156" y="437"/>
                  </a:lnTo>
                  <a:lnTo>
                    <a:pt x="156" y="436"/>
                  </a:lnTo>
                  <a:lnTo>
                    <a:pt x="157" y="434"/>
                  </a:lnTo>
                  <a:lnTo>
                    <a:pt x="156" y="433"/>
                  </a:lnTo>
                  <a:lnTo>
                    <a:pt x="156" y="432"/>
                  </a:lnTo>
                  <a:lnTo>
                    <a:pt x="156" y="430"/>
                  </a:lnTo>
                  <a:lnTo>
                    <a:pt x="156" y="429"/>
                  </a:lnTo>
                  <a:lnTo>
                    <a:pt x="156" y="428"/>
                  </a:lnTo>
                  <a:lnTo>
                    <a:pt x="156" y="426"/>
                  </a:lnTo>
                  <a:lnTo>
                    <a:pt x="156" y="425"/>
                  </a:lnTo>
                  <a:lnTo>
                    <a:pt x="156" y="424"/>
                  </a:lnTo>
                  <a:lnTo>
                    <a:pt x="156" y="422"/>
                  </a:lnTo>
                  <a:lnTo>
                    <a:pt x="157" y="421"/>
                  </a:lnTo>
                  <a:lnTo>
                    <a:pt x="157" y="420"/>
                  </a:lnTo>
                  <a:lnTo>
                    <a:pt x="156" y="420"/>
                  </a:lnTo>
                  <a:lnTo>
                    <a:pt x="156" y="418"/>
                  </a:lnTo>
                  <a:lnTo>
                    <a:pt x="156" y="417"/>
                  </a:lnTo>
                  <a:lnTo>
                    <a:pt x="156" y="415"/>
                  </a:lnTo>
                  <a:lnTo>
                    <a:pt x="155" y="414"/>
                  </a:lnTo>
                  <a:lnTo>
                    <a:pt x="155" y="413"/>
                  </a:lnTo>
                  <a:lnTo>
                    <a:pt x="155" y="411"/>
                  </a:lnTo>
                  <a:lnTo>
                    <a:pt x="155" y="410"/>
                  </a:lnTo>
                  <a:lnTo>
                    <a:pt x="153" y="410"/>
                  </a:lnTo>
                  <a:lnTo>
                    <a:pt x="153" y="409"/>
                  </a:lnTo>
                  <a:lnTo>
                    <a:pt x="153" y="407"/>
                  </a:lnTo>
                  <a:lnTo>
                    <a:pt x="153" y="406"/>
                  </a:lnTo>
                  <a:lnTo>
                    <a:pt x="153" y="405"/>
                  </a:lnTo>
                  <a:lnTo>
                    <a:pt x="153" y="403"/>
                  </a:lnTo>
                  <a:lnTo>
                    <a:pt x="153" y="402"/>
                  </a:lnTo>
                  <a:lnTo>
                    <a:pt x="152" y="401"/>
                  </a:lnTo>
                  <a:lnTo>
                    <a:pt x="152" y="398"/>
                  </a:lnTo>
                  <a:lnTo>
                    <a:pt x="152" y="396"/>
                  </a:lnTo>
                  <a:lnTo>
                    <a:pt x="152" y="395"/>
                  </a:lnTo>
                  <a:lnTo>
                    <a:pt x="153" y="394"/>
                  </a:lnTo>
                  <a:lnTo>
                    <a:pt x="153" y="392"/>
                  </a:lnTo>
                  <a:lnTo>
                    <a:pt x="153" y="390"/>
                  </a:lnTo>
                  <a:lnTo>
                    <a:pt x="153" y="388"/>
                  </a:lnTo>
                  <a:lnTo>
                    <a:pt x="155" y="387"/>
                  </a:lnTo>
                  <a:lnTo>
                    <a:pt x="155" y="386"/>
                  </a:lnTo>
                  <a:lnTo>
                    <a:pt x="155" y="384"/>
                  </a:lnTo>
                  <a:lnTo>
                    <a:pt x="155" y="383"/>
                  </a:lnTo>
                  <a:lnTo>
                    <a:pt x="155" y="382"/>
                  </a:lnTo>
                  <a:lnTo>
                    <a:pt x="155" y="380"/>
                  </a:lnTo>
                  <a:lnTo>
                    <a:pt x="155" y="379"/>
                  </a:lnTo>
                  <a:lnTo>
                    <a:pt x="155" y="377"/>
                  </a:lnTo>
                  <a:lnTo>
                    <a:pt x="153" y="377"/>
                  </a:lnTo>
                  <a:lnTo>
                    <a:pt x="153" y="376"/>
                  </a:lnTo>
                  <a:lnTo>
                    <a:pt x="153" y="375"/>
                  </a:lnTo>
                  <a:lnTo>
                    <a:pt x="153" y="373"/>
                  </a:lnTo>
                  <a:lnTo>
                    <a:pt x="153" y="372"/>
                  </a:lnTo>
                  <a:lnTo>
                    <a:pt x="153" y="371"/>
                  </a:lnTo>
                  <a:lnTo>
                    <a:pt x="153" y="369"/>
                  </a:lnTo>
                  <a:lnTo>
                    <a:pt x="155" y="369"/>
                  </a:lnTo>
                  <a:lnTo>
                    <a:pt x="155" y="368"/>
                  </a:lnTo>
                  <a:lnTo>
                    <a:pt x="155" y="367"/>
                  </a:lnTo>
                  <a:lnTo>
                    <a:pt x="156" y="367"/>
                  </a:lnTo>
                  <a:lnTo>
                    <a:pt x="156" y="365"/>
                  </a:lnTo>
                  <a:lnTo>
                    <a:pt x="156" y="364"/>
                  </a:lnTo>
                  <a:lnTo>
                    <a:pt x="157" y="364"/>
                  </a:lnTo>
                  <a:lnTo>
                    <a:pt x="157" y="363"/>
                  </a:lnTo>
                  <a:lnTo>
                    <a:pt x="157" y="361"/>
                  </a:lnTo>
                  <a:lnTo>
                    <a:pt x="157" y="360"/>
                  </a:lnTo>
                  <a:lnTo>
                    <a:pt x="157" y="358"/>
                  </a:lnTo>
                  <a:lnTo>
                    <a:pt x="159" y="357"/>
                  </a:lnTo>
                  <a:lnTo>
                    <a:pt x="159" y="356"/>
                  </a:lnTo>
                  <a:lnTo>
                    <a:pt x="159" y="354"/>
                  </a:lnTo>
                  <a:lnTo>
                    <a:pt x="159" y="353"/>
                  </a:lnTo>
                  <a:lnTo>
                    <a:pt x="159" y="352"/>
                  </a:lnTo>
                  <a:lnTo>
                    <a:pt x="159" y="350"/>
                  </a:lnTo>
                  <a:lnTo>
                    <a:pt x="157" y="349"/>
                  </a:lnTo>
                  <a:lnTo>
                    <a:pt x="157" y="348"/>
                  </a:lnTo>
                  <a:lnTo>
                    <a:pt x="159" y="346"/>
                  </a:lnTo>
                  <a:lnTo>
                    <a:pt x="159" y="345"/>
                  </a:lnTo>
                  <a:lnTo>
                    <a:pt x="159" y="344"/>
                  </a:lnTo>
                  <a:lnTo>
                    <a:pt x="160" y="341"/>
                  </a:lnTo>
                  <a:lnTo>
                    <a:pt x="160" y="339"/>
                  </a:lnTo>
                  <a:lnTo>
                    <a:pt x="162" y="338"/>
                  </a:lnTo>
                  <a:lnTo>
                    <a:pt x="160" y="337"/>
                  </a:lnTo>
                  <a:lnTo>
                    <a:pt x="160" y="334"/>
                  </a:lnTo>
                  <a:lnTo>
                    <a:pt x="159" y="333"/>
                  </a:lnTo>
                  <a:lnTo>
                    <a:pt x="159" y="331"/>
                  </a:lnTo>
                  <a:lnTo>
                    <a:pt x="159" y="330"/>
                  </a:lnTo>
                  <a:lnTo>
                    <a:pt x="157" y="329"/>
                  </a:lnTo>
                  <a:lnTo>
                    <a:pt x="159" y="329"/>
                  </a:lnTo>
                  <a:lnTo>
                    <a:pt x="159" y="327"/>
                  </a:lnTo>
                  <a:lnTo>
                    <a:pt x="157" y="326"/>
                  </a:lnTo>
                  <a:lnTo>
                    <a:pt x="156" y="325"/>
                  </a:lnTo>
                  <a:lnTo>
                    <a:pt x="155" y="323"/>
                  </a:lnTo>
                  <a:lnTo>
                    <a:pt x="155" y="322"/>
                  </a:lnTo>
                  <a:lnTo>
                    <a:pt x="155" y="320"/>
                  </a:lnTo>
                  <a:lnTo>
                    <a:pt x="156" y="315"/>
                  </a:lnTo>
                  <a:lnTo>
                    <a:pt x="156" y="314"/>
                  </a:lnTo>
                  <a:lnTo>
                    <a:pt x="156" y="312"/>
                  </a:lnTo>
                  <a:lnTo>
                    <a:pt x="155" y="310"/>
                  </a:lnTo>
                  <a:lnTo>
                    <a:pt x="155" y="304"/>
                  </a:lnTo>
                  <a:lnTo>
                    <a:pt x="155" y="301"/>
                  </a:lnTo>
                  <a:lnTo>
                    <a:pt x="155" y="299"/>
                  </a:lnTo>
                  <a:lnTo>
                    <a:pt x="153" y="296"/>
                  </a:lnTo>
                  <a:lnTo>
                    <a:pt x="153" y="295"/>
                  </a:lnTo>
                  <a:lnTo>
                    <a:pt x="152" y="292"/>
                  </a:lnTo>
                  <a:lnTo>
                    <a:pt x="152" y="291"/>
                  </a:lnTo>
                  <a:lnTo>
                    <a:pt x="152" y="288"/>
                  </a:lnTo>
                  <a:lnTo>
                    <a:pt x="153" y="285"/>
                  </a:lnTo>
                  <a:lnTo>
                    <a:pt x="153" y="284"/>
                  </a:lnTo>
                  <a:lnTo>
                    <a:pt x="153" y="282"/>
                  </a:lnTo>
                  <a:lnTo>
                    <a:pt x="155" y="281"/>
                  </a:lnTo>
                  <a:lnTo>
                    <a:pt x="156" y="281"/>
                  </a:lnTo>
                  <a:lnTo>
                    <a:pt x="156" y="280"/>
                  </a:lnTo>
                  <a:lnTo>
                    <a:pt x="157" y="280"/>
                  </a:lnTo>
                  <a:lnTo>
                    <a:pt x="157" y="278"/>
                  </a:lnTo>
                  <a:lnTo>
                    <a:pt x="159" y="278"/>
                  </a:lnTo>
                  <a:lnTo>
                    <a:pt x="159" y="277"/>
                  </a:lnTo>
                  <a:lnTo>
                    <a:pt x="159" y="276"/>
                  </a:lnTo>
                  <a:lnTo>
                    <a:pt x="159" y="274"/>
                  </a:lnTo>
                  <a:lnTo>
                    <a:pt x="159" y="273"/>
                  </a:lnTo>
                  <a:lnTo>
                    <a:pt x="159" y="272"/>
                  </a:lnTo>
                  <a:lnTo>
                    <a:pt x="160" y="272"/>
                  </a:lnTo>
                  <a:lnTo>
                    <a:pt x="160" y="270"/>
                  </a:lnTo>
                  <a:lnTo>
                    <a:pt x="160" y="269"/>
                  </a:lnTo>
                  <a:lnTo>
                    <a:pt x="160" y="268"/>
                  </a:lnTo>
                  <a:lnTo>
                    <a:pt x="160" y="266"/>
                  </a:lnTo>
                  <a:lnTo>
                    <a:pt x="160" y="265"/>
                  </a:lnTo>
                  <a:lnTo>
                    <a:pt x="160" y="263"/>
                  </a:lnTo>
                  <a:lnTo>
                    <a:pt x="162" y="263"/>
                  </a:lnTo>
                  <a:lnTo>
                    <a:pt x="162" y="262"/>
                  </a:lnTo>
                  <a:lnTo>
                    <a:pt x="162" y="261"/>
                  </a:lnTo>
                  <a:lnTo>
                    <a:pt x="162" y="259"/>
                  </a:lnTo>
                  <a:lnTo>
                    <a:pt x="162" y="258"/>
                  </a:lnTo>
                  <a:lnTo>
                    <a:pt x="162" y="257"/>
                  </a:lnTo>
                  <a:lnTo>
                    <a:pt x="162" y="255"/>
                  </a:lnTo>
                  <a:lnTo>
                    <a:pt x="162" y="254"/>
                  </a:lnTo>
                  <a:lnTo>
                    <a:pt x="162" y="253"/>
                  </a:lnTo>
                  <a:lnTo>
                    <a:pt x="163" y="253"/>
                  </a:lnTo>
                  <a:lnTo>
                    <a:pt x="163" y="251"/>
                  </a:lnTo>
                  <a:lnTo>
                    <a:pt x="163" y="250"/>
                  </a:lnTo>
                  <a:lnTo>
                    <a:pt x="164" y="250"/>
                  </a:lnTo>
                  <a:lnTo>
                    <a:pt x="164" y="249"/>
                  </a:lnTo>
                  <a:lnTo>
                    <a:pt x="166" y="247"/>
                  </a:lnTo>
                  <a:lnTo>
                    <a:pt x="166" y="246"/>
                  </a:lnTo>
                  <a:lnTo>
                    <a:pt x="167" y="246"/>
                  </a:lnTo>
                  <a:lnTo>
                    <a:pt x="167" y="244"/>
                  </a:lnTo>
                  <a:lnTo>
                    <a:pt x="167" y="243"/>
                  </a:lnTo>
                  <a:lnTo>
                    <a:pt x="168" y="243"/>
                  </a:lnTo>
                  <a:lnTo>
                    <a:pt x="168" y="242"/>
                  </a:lnTo>
                  <a:lnTo>
                    <a:pt x="168" y="240"/>
                  </a:lnTo>
                  <a:lnTo>
                    <a:pt x="170" y="240"/>
                  </a:lnTo>
                  <a:lnTo>
                    <a:pt x="170" y="239"/>
                  </a:lnTo>
                  <a:lnTo>
                    <a:pt x="171" y="238"/>
                  </a:lnTo>
                  <a:lnTo>
                    <a:pt x="171" y="236"/>
                  </a:lnTo>
                  <a:lnTo>
                    <a:pt x="172" y="236"/>
                  </a:lnTo>
                  <a:lnTo>
                    <a:pt x="172" y="235"/>
                  </a:lnTo>
                  <a:lnTo>
                    <a:pt x="174" y="234"/>
                  </a:lnTo>
                  <a:lnTo>
                    <a:pt x="174" y="232"/>
                  </a:lnTo>
                  <a:lnTo>
                    <a:pt x="175" y="232"/>
                  </a:lnTo>
                  <a:lnTo>
                    <a:pt x="175" y="231"/>
                  </a:lnTo>
                  <a:lnTo>
                    <a:pt x="176" y="231"/>
                  </a:lnTo>
                  <a:lnTo>
                    <a:pt x="176" y="230"/>
                  </a:lnTo>
                  <a:lnTo>
                    <a:pt x="178" y="230"/>
                  </a:lnTo>
                  <a:lnTo>
                    <a:pt x="179" y="230"/>
                  </a:lnTo>
                  <a:lnTo>
                    <a:pt x="179" y="228"/>
                  </a:lnTo>
                  <a:lnTo>
                    <a:pt x="181" y="228"/>
                  </a:lnTo>
                  <a:lnTo>
                    <a:pt x="181" y="227"/>
                  </a:lnTo>
                  <a:lnTo>
                    <a:pt x="182" y="227"/>
                  </a:lnTo>
                  <a:lnTo>
                    <a:pt x="183" y="225"/>
                  </a:lnTo>
                  <a:lnTo>
                    <a:pt x="185" y="225"/>
                  </a:lnTo>
                  <a:lnTo>
                    <a:pt x="186" y="224"/>
                  </a:lnTo>
                  <a:lnTo>
                    <a:pt x="187" y="224"/>
                  </a:lnTo>
                  <a:lnTo>
                    <a:pt x="189" y="224"/>
                  </a:lnTo>
                  <a:lnTo>
                    <a:pt x="190" y="223"/>
                  </a:lnTo>
                  <a:lnTo>
                    <a:pt x="191" y="223"/>
                  </a:lnTo>
                  <a:lnTo>
                    <a:pt x="193" y="221"/>
                  </a:lnTo>
                  <a:lnTo>
                    <a:pt x="194" y="220"/>
                  </a:lnTo>
                  <a:lnTo>
                    <a:pt x="195" y="219"/>
                  </a:lnTo>
                  <a:lnTo>
                    <a:pt x="197" y="219"/>
                  </a:lnTo>
                  <a:lnTo>
                    <a:pt x="198" y="217"/>
                  </a:lnTo>
                  <a:lnTo>
                    <a:pt x="198" y="216"/>
                  </a:lnTo>
                  <a:lnTo>
                    <a:pt x="200" y="215"/>
                  </a:lnTo>
                  <a:lnTo>
                    <a:pt x="201" y="213"/>
                  </a:lnTo>
                  <a:lnTo>
                    <a:pt x="202" y="212"/>
                  </a:lnTo>
                  <a:lnTo>
                    <a:pt x="202" y="211"/>
                  </a:lnTo>
                  <a:lnTo>
                    <a:pt x="204" y="209"/>
                  </a:lnTo>
                  <a:lnTo>
                    <a:pt x="204" y="208"/>
                  </a:lnTo>
                  <a:lnTo>
                    <a:pt x="205" y="205"/>
                  </a:lnTo>
                  <a:lnTo>
                    <a:pt x="205" y="204"/>
                  </a:lnTo>
                  <a:lnTo>
                    <a:pt x="205" y="202"/>
                  </a:lnTo>
                  <a:lnTo>
                    <a:pt x="206" y="201"/>
                  </a:lnTo>
                  <a:lnTo>
                    <a:pt x="206" y="200"/>
                  </a:lnTo>
                  <a:lnTo>
                    <a:pt x="208" y="196"/>
                  </a:lnTo>
                  <a:lnTo>
                    <a:pt x="209" y="194"/>
                  </a:lnTo>
                  <a:lnTo>
                    <a:pt x="210" y="193"/>
                  </a:lnTo>
                  <a:lnTo>
                    <a:pt x="210" y="192"/>
                  </a:lnTo>
                  <a:lnTo>
                    <a:pt x="210" y="190"/>
                  </a:lnTo>
                  <a:lnTo>
                    <a:pt x="210" y="189"/>
                  </a:lnTo>
                  <a:lnTo>
                    <a:pt x="212" y="187"/>
                  </a:lnTo>
                  <a:lnTo>
                    <a:pt x="212" y="186"/>
                  </a:lnTo>
                  <a:lnTo>
                    <a:pt x="212" y="185"/>
                  </a:lnTo>
                  <a:lnTo>
                    <a:pt x="212" y="183"/>
                  </a:lnTo>
                  <a:lnTo>
                    <a:pt x="212" y="182"/>
                  </a:lnTo>
                  <a:lnTo>
                    <a:pt x="212" y="181"/>
                  </a:lnTo>
                  <a:lnTo>
                    <a:pt x="212" y="179"/>
                  </a:lnTo>
                  <a:lnTo>
                    <a:pt x="212" y="178"/>
                  </a:lnTo>
                  <a:lnTo>
                    <a:pt x="212" y="177"/>
                  </a:lnTo>
                  <a:lnTo>
                    <a:pt x="213" y="175"/>
                  </a:lnTo>
                  <a:lnTo>
                    <a:pt x="213" y="174"/>
                  </a:lnTo>
                  <a:lnTo>
                    <a:pt x="213" y="173"/>
                  </a:lnTo>
                  <a:lnTo>
                    <a:pt x="213" y="171"/>
                  </a:lnTo>
                  <a:lnTo>
                    <a:pt x="214" y="170"/>
                  </a:lnTo>
                  <a:lnTo>
                    <a:pt x="214" y="169"/>
                  </a:lnTo>
                  <a:lnTo>
                    <a:pt x="216" y="169"/>
                  </a:lnTo>
                  <a:lnTo>
                    <a:pt x="216" y="167"/>
                  </a:lnTo>
                  <a:lnTo>
                    <a:pt x="216" y="166"/>
                  </a:lnTo>
                  <a:lnTo>
                    <a:pt x="216" y="164"/>
                  </a:lnTo>
                  <a:lnTo>
                    <a:pt x="216" y="163"/>
                  </a:lnTo>
                  <a:lnTo>
                    <a:pt x="216" y="162"/>
                  </a:lnTo>
                  <a:lnTo>
                    <a:pt x="217" y="160"/>
                  </a:lnTo>
                  <a:lnTo>
                    <a:pt x="217" y="158"/>
                  </a:lnTo>
                  <a:lnTo>
                    <a:pt x="217" y="156"/>
                  </a:lnTo>
                  <a:lnTo>
                    <a:pt x="217" y="155"/>
                  </a:lnTo>
                  <a:lnTo>
                    <a:pt x="217" y="152"/>
                  </a:lnTo>
                  <a:lnTo>
                    <a:pt x="217" y="150"/>
                  </a:lnTo>
                  <a:lnTo>
                    <a:pt x="217" y="148"/>
                  </a:lnTo>
                  <a:lnTo>
                    <a:pt x="219" y="145"/>
                  </a:lnTo>
                  <a:lnTo>
                    <a:pt x="219" y="144"/>
                  </a:lnTo>
                  <a:lnTo>
                    <a:pt x="219" y="143"/>
                  </a:lnTo>
                  <a:lnTo>
                    <a:pt x="219" y="140"/>
                  </a:lnTo>
                  <a:lnTo>
                    <a:pt x="219" y="137"/>
                  </a:lnTo>
                  <a:lnTo>
                    <a:pt x="220" y="135"/>
                  </a:lnTo>
                  <a:lnTo>
                    <a:pt x="220" y="133"/>
                  </a:lnTo>
                  <a:lnTo>
                    <a:pt x="219" y="132"/>
                  </a:lnTo>
                  <a:lnTo>
                    <a:pt x="220" y="131"/>
                  </a:lnTo>
                  <a:lnTo>
                    <a:pt x="220" y="129"/>
                  </a:lnTo>
                  <a:lnTo>
                    <a:pt x="220" y="126"/>
                  </a:lnTo>
                  <a:lnTo>
                    <a:pt x="220" y="124"/>
                  </a:lnTo>
                  <a:lnTo>
                    <a:pt x="221" y="122"/>
                  </a:lnTo>
                  <a:lnTo>
                    <a:pt x="221" y="121"/>
                  </a:lnTo>
                  <a:lnTo>
                    <a:pt x="223" y="120"/>
                  </a:lnTo>
                  <a:lnTo>
                    <a:pt x="223" y="118"/>
                  </a:lnTo>
                  <a:lnTo>
                    <a:pt x="224" y="116"/>
                  </a:lnTo>
                  <a:lnTo>
                    <a:pt x="225" y="114"/>
                  </a:lnTo>
                  <a:lnTo>
                    <a:pt x="227" y="112"/>
                  </a:lnTo>
                  <a:lnTo>
                    <a:pt x="228" y="110"/>
                  </a:lnTo>
                  <a:lnTo>
                    <a:pt x="231" y="107"/>
                  </a:lnTo>
                  <a:lnTo>
                    <a:pt x="232" y="105"/>
                  </a:lnTo>
                  <a:lnTo>
                    <a:pt x="233" y="103"/>
                  </a:lnTo>
                  <a:lnTo>
                    <a:pt x="236" y="102"/>
                  </a:lnTo>
                  <a:lnTo>
                    <a:pt x="238" y="102"/>
                  </a:lnTo>
                  <a:lnTo>
                    <a:pt x="239" y="101"/>
                  </a:lnTo>
                  <a:lnTo>
                    <a:pt x="240" y="101"/>
                  </a:lnTo>
                  <a:lnTo>
                    <a:pt x="243" y="101"/>
                  </a:lnTo>
                  <a:lnTo>
                    <a:pt x="244" y="101"/>
                  </a:lnTo>
                  <a:lnTo>
                    <a:pt x="246" y="99"/>
                  </a:lnTo>
                  <a:lnTo>
                    <a:pt x="247" y="99"/>
                  </a:lnTo>
                  <a:lnTo>
                    <a:pt x="248" y="98"/>
                  </a:lnTo>
                  <a:lnTo>
                    <a:pt x="250" y="98"/>
                  </a:lnTo>
                  <a:lnTo>
                    <a:pt x="251" y="98"/>
                  </a:lnTo>
                  <a:lnTo>
                    <a:pt x="254" y="98"/>
                  </a:lnTo>
                  <a:lnTo>
                    <a:pt x="255" y="98"/>
                  </a:lnTo>
                  <a:lnTo>
                    <a:pt x="255" y="99"/>
                  </a:lnTo>
                  <a:lnTo>
                    <a:pt x="257" y="99"/>
                  </a:lnTo>
                  <a:lnTo>
                    <a:pt x="258" y="99"/>
                  </a:lnTo>
                  <a:lnTo>
                    <a:pt x="261" y="98"/>
                  </a:lnTo>
                  <a:lnTo>
                    <a:pt x="263" y="99"/>
                  </a:lnTo>
                  <a:lnTo>
                    <a:pt x="267" y="101"/>
                  </a:lnTo>
                  <a:lnTo>
                    <a:pt x="270" y="101"/>
                  </a:lnTo>
                  <a:lnTo>
                    <a:pt x="274" y="101"/>
                  </a:lnTo>
                  <a:lnTo>
                    <a:pt x="278" y="101"/>
                  </a:lnTo>
                  <a:lnTo>
                    <a:pt x="282" y="102"/>
                  </a:lnTo>
                  <a:lnTo>
                    <a:pt x="285" y="102"/>
                  </a:lnTo>
                  <a:lnTo>
                    <a:pt x="290" y="101"/>
                  </a:lnTo>
                  <a:lnTo>
                    <a:pt x="297" y="101"/>
                  </a:lnTo>
                  <a:lnTo>
                    <a:pt x="300" y="98"/>
                  </a:lnTo>
                  <a:lnTo>
                    <a:pt x="305" y="93"/>
                  </a:lnTo>
                  <a:lnTo>
                    <a:pt x="307" y="91"/>
                  </a:lnTo>
                  <a:lnTo>
                    <a:pt x="309" y="90"/>
                  </a:lnTo>
                  <a:lnTo>
                    <a:pt x="311" y="90"/>
                  </a:lnTo>
                  <a:lnTo>
                    <a:pt x="314" y="88"/>
                  </a:lnTo>
                  <a:lnTo>
                    <a:pt x="319" y="87"/>
                  </a:lnTo>
                  <a:lnTo>
                    <a:pt x="320" y="86"/>
                  </a:lnTo>
                  <a:lnTo>
                    <a:pt x="322" y="86"/>
                  </a:lnTo>
                  <a:lnTo>
                    <a:pt x="323" y="84"/>
                  </a:lnTo>
                  <a:lnTo>
                    <a:pt x="323" y="83"/>
                  </a:lnTo>
                  <a:lnTo>
                    <a:pt x="323" y="82"/>
                  </a:lnTo>
                  <a:lnTo>
                    <a:pt x="322" y="82"/>
                  </a:lnTo>
                  <a:lnTo>
                    <a:pt x="322" y="80"/>
                  </a:lnTo>
                  <a:lnTo>
                    <a:pt x="322" y="79"/>
                  </a:lnTo>
                  <a:lnTo>
                    <a:pt x="322" y="78"/>
                  </a:lnTo>
                  <a:lnTo>
                    <a:pt x="322" y="76"/>
                  </a:lnTo>
                  <a:lnTo>
                    <a:pt x="320" y="74"/>
                  </a:lnTo>
                  <a:lnTo>
                    <a:pt x="320" y="72"/>
                  </a:lnTo>
                  <a:lnTo>
                    <a:pt x="320" y="71"/>
                  </a:lnTo>
                  <a:lnTo>
                    <a:pt x="320" y="69"/>
                  </a:lnTo>
                  <a:lnTo>
                    <a:pt x="322" y="69"/>
                  </a:lnTo>
                  <a:lnTo>
                    <a:pt x="323" y="68"/>
                  </a:lnTo>
                  <a:lnTo>
                    <a:pt x="323" y="67"/>
                  </a:lnTo>
                  <a:lnTo>
                    <a:pt x="324" y="67"/>
                  </a:lnTo>
                  <a:lnTo>
                    <a:pt x="324" y="65"/>
                  </a:lnTo>
                  <a:lnTo>
                    <a:pt x="326" y="65"/>
                  </a:lnTo>
                  <a:lnTo>
                    <a:pt x="326" y="64"/>
                  </a:lnTo>
                  <a:lnTo>
                    <a:pt x="327" y="64"/>
                  </a:lnTo>
                  <a:lnTo>
                    <a:pt x="327" y="63"/>
                  </a:lnTo>
                  <a:lnTo>
                    <a:pt x="328" y="61"/>
                  </a:lnTo>
                  <a:lnTo>
                    <a:pt x="330" y="61"/>
                  </a:lnTo>
                  <a:lnTo>
                    <a:pt x="331" y="61"/>
                  </a:lnTo>
                  <a:lnTo>
                    <a:pt x="333" y="60"/>
                  </a:lnTo>
                  <a:lnTo>
                    <a:pt x="334" y="60"/>
                  </a:lnTo>
                  <a:lnTo>
                    <a:pt x="334" y="59"/>
                  </a:lnTo>
                  <a:lnTo>
                    <a:pt x="335" y="57"/>
                  </a:lnTo>
                  <a:lnTo>
                    <a:pt x="337" y="57"/>
                  </a:lnTo>
                  <a:lnTo>
                    <a:pt x="337" y="56"/>
                  </a:lnTo>
                  <a:lnTo>
                    <a:pt x="337" y="55"/>
                  </a:lnTo>
                  <a:lnTo>
                    <a:pt x="338" y="55"/>
                  </a:lnTo>
                  <a:lnTo>
                    <a:pt x="338" y="53"/>
                  </a:lnTo>
                  <a:lnTo>
                    <a:pt x="339" y="53"/>
                  </a:lnTo>
                  <a:lnTo>
                    <a:pt x="341" y="53"/>
                  </a:lnTo>
                  <a:lnTo>
                    <a:pt x="341" y="52"/>
                  </a:lnTo>
                  <a:lnTo>
                    <a:pt x="342" y="52"/>
                  </a:lnTo>
                  <a:lnTo>
                    <a:pt x="343" y="52"/>
                  </a:lnTo>
                  <a:lnTo>
                    <a:pt x="345" y="52"/>
                  </a:lnTo>
                  <a:lnTo>
                    <a:pt x="346" y="52"/>
                  </a:lnTo>
                  <a:lnTo>
                    <a:pt x="346" y="50"/>
                  </a:lnTo>
                  <a:lnTo>
                    <a:pt x="347" y="50"/>
                  </a:lnTo>
                  <a:lnTo>
                    <a:pt x="349" y="50"/>
                  </a:lnTo>
                  <a:lnTo>
                    <a:pt x="350" y="50"/>
                  </a:lnTo>
                  <a:lnTo>
                    <a:pt x="350" y="49"/>
                  </a:lnTo>
                  <a:lnTo>
                    <a:pt x="352" y="49"/>
                  </a:lnTo>
                  <a:lnTo>
                    <a:pt x="352" y="48"/>
                  </a:lnTo>
                  <a:lnTo>
                    <a:pt x="353" y="48"/>
                  </a:lnTo>
                  <a:lnTo>
                    <a:pt x="354" y="48"/>
                  </a:lnTo>
                  <a:lnTo>
                    <a:pt x="356" y="46"/>
                  </a:lnTo>
                  <a:lnTo>
                    <a:pt x="357" y="48"/>
                  </a:lnTo>
                  <a:lnTo>
                    <a:pt x="358" y="46"/>
                  </a:lnTo>
                  <a:lnTo>
                    <a:pt x="358" y="48"/>
                  </a:lnTo>
                  <a:lnTo>
                    <a:pt x="360" y="48"/>
                  </a:lnTo>
                  <a:lnTo>
                    <a:pt x="361" y="46"/>
                  </a:lnTo>
                  <a:lnTo>
                    <a:pt x="362" y="46"/>
                  </a:lnTo>
                  <a:lnTo>
                    <a:pt x="364" y="46"/>
                  </a:lnTo>
                  <a:lnTo>
                    <a:pt x="365" y="46"/>
                  </a:lnTo>
                  <a:lnTo>
                    <a:pt x="365" y="48"/>
                  </a:lnTo>
                  <a:lnTo>
                    <a:pt x="366" y="48"/>
                  </a:lnTo>
                  <a:lnTo>
                    <a:pt x="368" y="46"/>
                  </a:lnTo>
                  <a:lnTo>
                    <a:pt x="368" y="45"/>
                  </a:lnTo>
                  <a:lnTo>
                    <a:pt x="368" y="44"/>
                  </a:lnTo>
                  <a:lnTo>
                    <a:pt x="369" y="42"/>
                  </a:lnTo>
                  <a:lnTo>
                    <a:pt x="371" y="42"/>
                  </a:lnTo>
                  <a:lnTo>
                    <a:pt x="372" y="42"/>
                  </a:lnTo>
                  <a:lnTo>
                    <a:pt x="373" y="42"/>
                  </a:lnTo>
                  <a:lnTo>
                    <a:pt x="375" y="41"/>
                  </a:lnTo>
                  <a:lnTo>
                    <a:pt x="376" y="41"/>
                  </a:lnTo>
                  <a:lnTo>
                    <a:pt x="376" y="42"/>
                  </a:lnTo>
                  <a:lnTo>
                    <a:pt x="377" y="42"/>
                  </a:lnTo>
                  <a:lnTo>
                    <a:pt x="379" y="41"/>
                  </a:lnTo>
                  <a:lnTo>
                    <a:pt x="379" y="40"/>
                  </a:lnTo>
                  <a:lnTo>
                    <a:pt x="380" y="40"/>
                  </a:lnTo>
                  <a:lnTo>
                    <a:pt x="381" y="40"/>
                  </a:lnTo>
                  <a:lnTo>
                    <a:pt x="381" y="41"/>
                  </a:lnTo>
                  <a:lnTo>
                    <a:pt x="383" y="40"/>
                  </a:lnTo>
                  <a:lnTo>
                    <a:pt x="384" y="40"/>
                  </a:lnTo>
                  <a:lnTo>
                    <a:pt x="385" y="40"/>
                  </a:lnTo>
                  <a:lnTo>
                    <a:pt x="387" y="40"/>
                  </a:lnTo>
                  <a:lnTo>
                    <a:pt x="387" y="41"/>
                  </a:lnTo>
                  <a:lnTo>
                    <a:pt x="388" y="41"/>
                  </a:lnTo>
                  <a:lnTo>
                    <a:pt x="390" y="41"/>
                  </a:lnTo>
                  <a:lnTo>
                    <a:pt x="390" y="42"/>
                  </a:lnTo>
                  <a:lnTo>
                    <a:pt x="391" y="44"/>
                  </a:lnTo>
                  <a:lnTo>
                    <a:pt x="392" y="44"/>
                  </a:lnTo>
                  <a:lnTo>
                    <a:pt x="394" y="44"/>
                  </a:lnTo>
                  <a:lnTo>
                    <a:pt x="395" y="44"/>
                  </a:lnTo>
                  <a:lnTo>
                    <a:pt x="396" y="44"/>
                  </a:lnTo>
                  <a:lnTo>
                    <a:pt x="398" y="44"/>
                  </a:lnTo>
                  <a:lnTo>
                    <a:pt x="398" y="42"/>
                  </a:lnTo>
                  <a:lnTo>
                    <a:pt x="399" y="42"/>
                  </a:lnTo>
                  <a:lnTo>
                    <a:pt x="399" y="41"/>
                  </a:lnTo>
                  <a:lnTo>
                    <a:pt x="400" y="41"/>
                  </a:lnTo>
                  <a:lnTo>
                    <a:pt x="402" y="40"/>
                  </a:lnTo>
                  <a:lnTo>
                    <a:pt x="403" y="40"/>
                  </a:lnTo>
                  <a:lnTo>
                    <a:pt x="404" y="40"/>
                  </a:lnTo>
                  <a:lnTo>
                    <a:pt x="404" y="38"/>
                  </a:lnTo>
                  <a:lnTo>
                    <a:pt x="404" y="40"/>
                  </a:lnTo>
                  <a:lnTo>
                    <a:pt x="406" y="40"/>
                  </a:lnTo>
                  <a:lnTo>
                    <a:pt x="406" y="38"/>
                  </a:lnTo>
                  <a:lnTo>
                    <a:pt x="407" y="38"/>
                  </a:lnTo>
                  <a:lnTo>
                    <a:pt x="406" y="37"/>
                  </a:lnTo>
                  <a:lnTo>
                    <a:pt x="407" y="37"/>
                  </a:lnTo>
                  <a:lnTo>
                    <a:pt x="408" y="36"/>
                  </a:lnTo>
                  <a:lnTo>
                    <a:pt x="408" y="34"/>
                  </a:lnTo>
                  <a:lnTo>
                    <a:pt x="408" y="33"/>
                  </a:lnTo>
                  <a:lnTo>
                    <a:pt x="408" y="31"/>
                  </a:lnTo>
                  <a:lnTo>
                    <a:pt x="411" y="30"/>
                  </a:lnTo>
                  <a:lnTo>
                    <a:pt x="411" y="29"/>
                  </a:lnTo>
                  <a:lnTo>
                    <a:pt x="411" y="27"/>
                  </a:lnTo>
                  <a:lnTo>
                    <a:pt x="413" y="26"/>
                  </a:lnTo>
                  <a:lnTo>
                    <a:pt x="411" y="26"/>
                  </a:lnTo>
                  <a:lnTo>
                    <a:pt x="413" y="25"/>
                  </a:lnTo>
                  <a:lnTo>
                    <a:pt x="413" y="23"/>
                  </a:lnTo>
                  <a:lnTo>
                    <a:pt x="413" y="22"/>
                  </a:lnTo>
                  <a:lnTo>
                    <a:pt x="414" y="22"/>
                  </a:lnTo>
                  <a:lnTo>
                    <a:pt x="414" y="21"/>
                  </a:lnTo>
                  <a:lnTo>
                    <a:pt x="417" y="21"/>
                  </a:lnTo>
                  <a:lnTo>
                    <a:pt x="418" y="22"/>
                  </a:lnTo>
                  <a:lnTo>
                    <a:pt x="419" y="23"/>
                  </a:lnTo>
                  <a:lnTo>
                    <a:pt x="419" y="25"/>
                  </a:lnTo>
                  <a:lnTo>
                    <a:pt x="421" y="25"/>
                  </a:lnTo>
                  <a:lnTo>
                    <a:pt x="422" y="25"/>
                  </a:lnTo>
                  <a:lnTo>
                    <a:pt x="423" y="25"/>
                  </a:lnTo>
                  <a:lnTo>
                    <a:pt x="425" y="25"/>
                  </a:lnTo>
                  <a:lnTo>
                    <a:pt x="425" y="23"/>
                  </a:lnTo>
                  <a:lnTo>
                    <a:pt x="426" y="23"/>
                  </a:lnTo>
                  <a:lnTo>
                    <a:pt x="427" y="22"/>
                  </a:lnTo>
                  <a:lnTo>
                    <a:pt x="429" y="21"/>
                  </a:lnTo>
                  <a:lnTo>
                    <a:pt x="432" y="19"/>
                  </a:lnTo>
                  <a:lnTo>
                    <a:pt x="432" y="18"/>
                  </a:lnTo>
                  <a:lnTo>
                    <a:pt x="432" y="17"/>
                  </a:lnTo>
                  <a:lnTo>
                    <a:pt x="433" y="18"/>
                  </a:lnTo>
                  <a:lnTo>
                    <a:pt x="434" y="17"/>
                  </a:lnTo>
                  <a:lnTo>
                    <a:pt x="436" y="15"/>
                  </a:lnTo>
                  <a:lnTo>
                    <a:pt x="437" y="17"/>
                  </a:lnTo>
                  <a:lnTo>
                    <a:pt x="438" y="14"/>
                  </a:lnTo>
                  <a:lnTo>
                    <a:pt x="437" y="14"/>
                  </a:lnTo>
                  <a:lnTo>
                    <a:pt x="436" y="14"/>
                  </a:lnTo>
                  <a:lnTo>
                    <a:pt x="436" y="12"/>
                  </a:lnTo>
                  <a:lnTo>
                    <a:pt x="436" y="11"/>
                  </a:lnTo>
                  <a:lnTo>
                    <a:pt x="437" y="11"/>
                  </a:lnTo>
                  <a:lnTo>
                    <a:pt x="437" y="10"/>
                  </a:lnTo>
                  <a:lnTo>
                    <a:pt x="436" y="8"/>
                  </a:lnTo>
                  <a:lnTo>
                    <a:pt x="437" y="7"/>
                  </a:lnTo>
                  <a:lnTo>
                    <a:pt x="437" y="6"/>
                  </a:lnTo>
                  <a:lnTo>
                    <a:pt x="440" y="6"/>
                  </a:lnTo>
                  <a:lnTo>
                    <a:pt x="441" y="6"/>
                  </a:lnTo>
                  <a:lnTo>
                    <a:pt x="441" y="4"/>
                  </a:lnTo>
                  <a:lnTo>
                    <a:pt x="442" y="4"/>
                  </a:lnTo>
                  <a:lnTo>
                    <a:pt x="444" y="3"/>
                  </a:lnTo>
                  <a:lnTo>
                    <a:pt x="445" y="3"/>
                  </a:lnTo>
                  <a:lnTo>
                    <a:pt x="446" y="2"/>
                  </a:lnTo>
                  <a:lnTo>
                    <a:pt x="448" y="0"/>
                  </a:lnTo>
                  <a:lnTo>
                    <a:pt x="449" y="2"/>
                  </a:lnTo>
                  <a:lnTo>
                    <a:pt x="451" y="2"/>
                  </a:lnTo>
                  <a:lnTo>
                    <a:pt x="451" y="4"/>
                  </a:lnTo>
                  <a:lnTo>
                    <a:pt x="451" y="14"/>
                  </a:lnTo>
                  <a:lnTo>
                    <a:pt x="451" y="19"/>
                  </a:lnTo>
                  <a:lnTo>
                    <a:pt x="451" y="23"/>
                  </a:lnTo>
                  <a:lnTo>
                    <a:pt x="451" y="26"/>
                  </a:lnTo>
                  <a:lnTo>
                    <a:pt x="451" y="31"/>
                  </a:lnTo>
                  <a:lnTo>
                    <a:pt x="451" y="33"/>
                  </a:lnTo>
                  <a:lnTo>
                    <a:pt x="451" y="37"/>
                  </a:lnTo>
                  <a:lnTo>
                    <a:pt x="452" y="41"/>
                  </a:lnTo>
                  <a:lnTo>
                    <a:pt x="453" y="41"/>
                  </a:lnTo>
                  <a:lnTo>
                    <a:pt x="455" y="44"/>
                  </a:lnTo>
                  <a:lnTo>
                    <a:pt x="456" y="45"/>
                  </a:lnTo>
                  <a:lnTo>
                    <a:pt x="457" y="50"/>
                  </a:lnTo>
                  <a:lnTo>
                    <a:pt x="459" y="50"/>
                  </a:lnTo>
                  <a:lnTo>
                    <a:pt x="465" y="50"/>
                  </a:lnTo>
                  <a:lnTo>
                    <a:pt x="468" y="52"/>
                  </a:lnTo>
                  <a:lnTo>
                    <a:pt x="471" y="50"/>
                  </a:lnTo>
                  <a:lnTo>
                    <a:pt x="472" y="52"/>
                  </a:lnTo>
                  <a:lnTo>
                    <a:pt x="482" y="48"/>
                  </a:lnTo>
                  <a:lnTo>
                    <a:pt x="484" y="44"/>
                  </a:lnTo>
                  <a:lnTo>
                    <a:pt x="489" y="40"/>
                  </a:lnTo>
                  <a:lnTo>
                    <a:pt x="493" y="37"/>
                  </a:lnTo>
                  <a:lnTo>
                    <a:pt x="499" y="38"/>
                  </a:lnTo>
                  <a:lnTo>
                    <a:pt x="501" y="38"/>
                  </a:lnTo>
                  <a:lnTo>
                    <a:pt x="503" y="44"/>
                  </a:lnTo>
                  <a:lnTo>
                    <a:pt x="503" y="45"/>
                  </a:lnTo>
                  <a:lnTo>
                    <a:pt x="503" y="46"/>
                  </a:lnTo>
                  <a:lnTo>
                    <a:pt x="505" y="49"/>
                  </a:lnTo>
                  <a:lnTo>
                    <a:pt x="505" y="50"/>
                  </a:lnTo>
                  <a:lnTo>
                    <a:pt x="506" y="52"/>
                  </a:lnTo>
                  <a:lnTo>
                    <a:pt x="505" y="53"/>
                  </a:lnTo>
                  <a:lnTo>
                    <a:pt x="506" y="53"/>
                  </a:lnTo>
                  <a:lnTo>
                    <a:pt x="506" y="55"/>
                  </a:lnTo>
                  <a:lnTo>
                    <a:pt x="506" y="56"/>
                  </a:lnTo>
                  <a:lnTo>
                    <a:pt x="508" y="56"/>
                  </a:lnTo>
                  <a:lnTo>
                    <a:pt x="508" y="57"/>
                  </a:lnTo>
                  <a:lnTo>
                    <a:pt x="508" y="59"/>
                  </a:lnTo>
                  <a:lnTo>
                    <a:pt x="508" y="60"/>
                  </a:lnTo>
                  <a:lnTo>
                    <a:pt x="510" y="63"/>
                  </a:lnTo>
                  <a:lnTo>
                    <a:pt x="512" y="63"/>
                  </a:lnTo>
                  <a:lnTo>
                    <a:pt x="513" y="64"/>
                  </a:lnTo>
                  <a:lnTo>
                    <a:pt x="514" y="67"/>
                  </a:lnTo>
                  <a:lnTo>
                    <a:pt x="517" y="68"/>
                  </a:lnTo>
                  <a:lnTo>
                    <a:pt x="520" y="68"/>
                  </a:lnTo>
                  <a:lnTo>
                    <a:pt x="521" y="68"/>
                  </a:lnTo>
                  <a:lnTo>
                    <a:pt x="524" y="68"/>
                  </a:lnTo>
                  <a:lnTo>
                    <a:pt x="525" y="68"/>
                  </a:lnTo>
                  <a:lnTo>
                    <a:pt x="527" y="68"/>
                  </a:lnTo>
                  <a:lnTo>
                    <a:pt x="528" y="68"/>
                  </a:lnTo>
                  <a:lnTo>
                    <a:pt x="529" y="68"/>
                  </a:lnTo>
                  <a:lnTo>
                    <a:pt x="531" y="68"/>
                  </a:lnTo>
                  <a:lnTo>
                    <a:pt x="532" y="68"/>
                  </a:lnTo>
                  <a:lnTo>
                    <a:pt x="533" y="68"/>
                  </a:lnTo>
                  <a:lnTo>
                    <a:pt x="535" y="67"/>
                  </a:lnTo>
                  <a:lnTo>
                    <a:pt x="536" y="67"/>
                  </a:lnTo>
                  <a:lnTo>
                    <a:pt x="535" y="78"/>
                  </a:lnTo>
                  <a:lnTo>
                    <a:pt x="533" y="78"/>
                  </a:lnTo>
                  <a:lnTo>
                    <a:pt x="532" y="87"/>
                  </a:lnTo>
                  <a:lnTo>
                    <a:pt x="528" y="103"/>
                  </a:lnTo>
                  <a:lnTo>
                    <a:pt x="528" y="105"/>
                  </a:lnTo>
                  <a:lnTo>
                    <a:pt x="528" y="106"/>
                  </a:lnTo>
                  <a:lnTo>
                    <a:pt x="528" y="109"/>
                  </a:lnTo>
                  <a:lnTo>
                    <a:pt x="529" y="112"/>
                  </a:lnTo>
                  <a:lnTo>
                    <a:pt x="529" y="113"/>
                  </a:lnTo>
                  <a:lnTo>
                    <a:pt x="529" y="116"/>
                  </a:lnTo>
                  <a:lnTo>
                    <a:pt x="529" y="117"/>
                  </a:lnTo>
                  <a:lnTo>
                    <a:pt x="529" y="118"/>
                  </a:lnTo>
                  <a:lnTo>
                    <a:pt x="529" y="120"/>
                  </a:lnTo>
                  <a:lnTo>
                    <a:pt x="529" y="122"/>
                  </a:lnTo>
                  <a:lnTo>
                    <a:pt x="528" y="124"/>
                  </a:lnTo>
                  <a:lnTo>
                    <a:pt x="528" y="125"/>
                  </a:lnTo>
                  <a:lnTo>
                    <a:pt x="527" y="126"/>
                  </a:lnTo>
                  <a:lnTo>
                    <a:pt x="527" y="128"/>
                  </a:lnTo>
                  <a:lnTo>
                    <a:pt x="528" y="129"/>
                  </a:lnTo>
                  <a:lnTo>
                    <a:pt x="528" y="131"/>
                  </a:lnTo>
                  <a:lnTo>
                    <a:pt x="528" y="132"/>
                  </a:lnTo>
                  <a:lnTo>
                    <a:pt x="529" y="133"/>
                  </a:lnTo>
                  <a:lnTo>
                    <a:pt x="529" y="135"/>
                  </a:lnTo>
                  <a:lnTo>
                    <a:pt x="528" y="136"/>
                  </a:lnTo>
                  <a:lnTo>
                    <a:pt x="528" y="137"/>
                  </a:lnTo>
                  <a:lnTo>
                    <a:pt x="528" y="139"/>
                  </a:lnTo>
                  <a:lnTo>
                    <a:pt x="529" y="140"/>
                  </a:lnTo>
                  <a:lnTo>
                    <a:pt x="529" y="141"/>
                  </a:lnTo>
                  <a:lnTo>
                    <a:pt x="529" y="143"/>
                  </a:lnTo>
                  <a:lnTo>
                    <a:pt x="529" y="144"/>
                  </a:lnTo>
                  <a:lnTo>
                    <a:pt x="528" y="147"/>
                  </a:lnTo>
                  <a:lnTo>
                    <a:pt x="528" y="150"/>
                  </a:lnTo>
                  <a:lnTo>
                    <a:pt x="527" y="151"/>
                  </a:lnTo>
                  <a:lnTo>
                    <a:pt x="527" y="152"/>
                  </a:lnTo>
                  <a:lnTo>
                    <a:pt x="525" y="154"/>
                  </a:lnTo>
                  <a:lnTo>
                    <a:pt x="525" y="155"/>
                  </a:lnTo>
                  <a:lnTo>
                    <a:pt x="524" y="156"/>
                  </a:lnTo>
                  <a:lnTo>
                    <a:pt x="522" y="158"/>
                  </a:lnTo>
                  <a:lnTo>
                    <a:pt x="521" y="158"/>
                  </a:lnTo>
                  <a:lnTo>
                    <a:pt x="521" y="159"/>
                  </a:lnTo>
                  <a:lnTo>
                    <a:pt x="520" y="159"/>
                  </a:lnTo>
                  <a:lnTo>
                    <a:pt x="518" y="160"/>
                  </a:lnTo>
                  <a:lnTo>
                    <a:pt x="517" y="160"/>
                  </a:lnTo>
                  <a:lnTo>
                    <a:pt x="516" y="160"/>
                  </a:lnTo>
                  <a:lnTo>
                    <a:pt x="516" y="162"/>
                  </a:lnTo>
                  <a:lnTo>
                    <a:pt x="516" y="163"/>
                  </a:lnTo>
                  <a:lnTo>
                    <a:pt x="514" y="164"/>
                  </a:lnTo>
                  <a:lnTo>
                    <a:pt x="513" y="166"/>
                  </a:lnTo>
                  <a:lnTo>
                    <a:pt x="514" y="166"/>
                  </a:lnTo>
                  <a:lnTo>
                    <a:pt x="513" y="16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31" name="Freeform 9"/>
            <p:cNvSpPr>
              <a:spLocks/>
            </p:cNvSpPr>
            <p:nvPr/>
          </p:nvSpPr>
          <p:spPr bwMode="auto">
            <a:xfrm>
              <a:off x="2522" y="2554"/>
              <a:ext cx="945" cy="768"/>
            </a:xfrm>
            <a:custGeom>
              <a:avLst/>
              <a:gdLst>
                <a:gd name="T0" fmla="*/ 299 w 945"/>
                <a:gd name="T1" fmla="*/ 6 h 768"/>
                <a:gd name="T2" fmla="*/ 349 w 945"/>
                <a:gd name="T3" fmla="*/ 32 h 768"/>
                <a:gd name="T4" fmla="*/ 389 w 945"/>
                <a:gd name="T5" fmla="*/ 24 h 768"/>
                <a:gd name="T6" fmla="*/ 433 w 945"/>
                <a:gd name="T7" fmla="*/ 13 h 768"/>
                <a:gd name="T8" fmla="*/ 469 w 945"/>
                <a:gd name="T9" fmla="*/ 28 h 768"/>
                <a:gd name="T10" fmla="*/ 500 w 945"/>
                <a:gd name="T11" fmla="*/ 46 h 768"/>
                <a:gd name="T12" fmla="*/ 534 w 945"/>
                <a:gd name="T13" fmla="*/ 61 h 768"/>
                <a:gd name="T14" fmla="*/ 565 w 945"/>
                <a:gd name="T15" fmla="*/ 71 h 768"/>
                <a:gd name="T16" fmla="*/ 591 w 945"/>
                <a:gd name="T17" fmla="*/ 69 h 768"/>
                <a:gd name="T18" fmla="*/ 633 w 945"/>
                <a:gd name="T19" fmla="*/ 84 h 768"/>
                <a:gd name="T20" fmla="*/ 671 w 945"/>
                <a:gd name="T21" fmla="*/ 86 h 768"/>
                <a:gd name="T22" fmla="*/ 706 w 945"/>
                <a:gd name="T23" fmla="*/ 95 h 768"/>
                <a:gd name="T24" fmla="*/ 741 w 945"/>
                <a:gd name="T25" fmla="*/ 118 h 768"/>
                <a:gd name="T26" fmla="*/ 758 w 945"/>
                <a:gd name="T27" fmla="*/ 152 h 768"/>
                <a:gd name="T28" fmla="*/ 797 w 945"/>
                <a:gd name="T29" fmla="*/ 158 h 768"/>
                <a:gd name="T30" fmla="*/ 825 w 945"/>
                <a:gd name="T31" fmla="*/ 207 h 768"/>
                <a:gd name="T32" fmla="*/ 915 w 945"/>
                <a:gd name="T33" fmla="*/ 251 h 768"/>
                <a:gd name="T34" fmla="*/ 945 w 945"/>
                <a:gd name="T35" fmla="*/ 275 h 768"/>
                <a:gd name="T36" fmla="*/ 919 w 945"/>
                <a:gd name="T37" fmla="*/ 352 h 768"/>
                <a:gd name="T38" fmla="*/ 821 w 945"/>
                <a:gd name="T39" fmla="*/ 405 h 768"/>
                <a:gd name="T40" fmla="*/ 711 w 945"/>
                <a:gd name="T41" fmla="*/ 460 h 768"/>
                <a:gd name="T42" fmla="*/ 631 w 945"/>
                <a:gd name="T43" fmla="*/ 545 h 768"/>
                <a:gd name="T44" fmla="*/ 597 w 945"/>
                <a:gd name="T45" fmla="*/ 590 h 768"/>
                <a:gd name="T46" fmla="*/ 535 w 945"/>
                <a:gd name="T47" fmla="*/ 640 h 768"/>
                <a:gd name="T48" fmla="*/ 526 w 945"/>
                <a:gd name="T49" fmla="*/ 662 h 768"/>
                <a:gd name="T50" fmla="*/ 494 w 945"/>
                <a:gd name="T51" fmla="*/ 640 h 768"/>
                <a:gd name="T52" fmla="*/ 460 w 945"/>
                <a:gd name="T53" fmla="*/ 630 h 768"/>
                <a:gd name="T54" fmla="*/ 413 w 945"/>
                <a:gd name="T55" fmla="*/ 647 h 768"/>
                <a:gd name="T56" fmla="*/ 413 w 945"/>
                <a:gd name="T57" fmla="*/ 677 h 768"/>
                <a:gd name="T58" fmla="*/ 403 w 945"/>
                <a:gd name="T59" fmla="*/ 705 h 768"/>
                <a:gd name="T60" fmla="*/ 417 w 945"/>
                <a:gd name="T61" fmla="*/ 727 h 768"/>
                <a:gd name="T62" fmla="*/ 432 w 945"/>
                <a:gd name="T63" fmla="*/ 747 h 768"/>
                <a:gd name="T64" fmla="*/ 399 w 945"/>
                <a:gd name="T65" fmla="*/ 763 h 768"/>
                <a:gd name="T66" fmla="*/ 359 w 945"/>
                <a:gd name="T67" fmla="*/ 766 h 768"/>
                <a:gd name="T68" fmla="*/ 334 w 945"/>
                <a:gd name="T69" fmla="*/ 744 h 768"/>
                <a:gd name="T70" fmla="*/ 334 w 945"/>
                <a:gd name="T71" fmla="*/ 711 h 768"/>
                <a:gd name="T72" fmla="*/ 332 w 945"/>
                <a:gd name="T73" fmla="*/ 674 h 768"/>
                <a:gd name="T74" fmla="*/ 298 w 945"/>
                <a:gd name="T75" fmla="*/ 682 h 768"/>
                <a:gd name="T76" fmla="*/ 264 w 945"/>
                <a:gd name="T77" fmla="*/ 689 h 768"/>
                <a:gd name="T78" fmla="*/ 239 w 945"/>
                <a:gd name="T79" fmla="*/ 666 h 768"/>
                <a:gd name="T80" fmla="*/ 223 w 945"/>
                <a:gd name="T81" fmla="*/ 637 h 768"/>
                <a:gd name="T82" fmla="*/ 181 w 945"/>
                <a:gd name="T83" fmla="*/ 633 h 768"/>
                <a:gd name="T84" fmla="*/ 186 w 945"/>
                <a:gd name="T85" fmla="*/ 597 h 768"/>
                <a:gd name="T86" fmla="*/ 180 w 945"/>
                <a:gd name="T87" fmla="*/ 563 h 768"/>
                <a:gd name="T88" fmla="*/ 196 w 945"/>
                <a:gd name="T89" fmla="*/ 529 h 768"/>
                <a:gd name="T90" fmla="*/ 219 w 945"/>
                <a:gd name="T91" fmla="*/ 499 h 768"/>
                <a:gd name="T92" fmla="*/ 242 w 945"/>
                <a:gd name="T93" fmla="*/ 472 h 768"/>
                <a:gd name="T94" fmla="*/ 269 w 945"/>
                <a:gd name="T95" fmla="*/ 442 h 768"/>
                <a:gd name="T96" fmla="*/ 256 w 945"/>
                <a:gd name="T97" fmla="*/ 405 h 768"/>
                <a:gd name="T98" fmla="*/ 237 w 945"/>
                <a:gd name="T99" fmla="*/ 370 h 768"/>
                <a:gd name="T100" fmla="*/ 205 w 945"/>
                <a:gd name="T101" fmla="*/ 339 h 768"/>
                <a:gd name="T102" fmla="*/ 174 w 945"/>
                <a:gd name="T103" fmla="*/ 303 h 768"/>
                <a:gd name="T104" fmla="*/ 74 w 945"/>
                <a:gd name="T105" fmla="*/ 299 h 768"/>
                <a:gd name="T106" fmla="*/ 34 w 945"/>
                <a:gd name="T107" fmla="*/ 267 h 768"/>
                <a:gd name="T108" fmla="*/ 22 w 945"/>
                <a:gd name="T109" fmla="*/ 157 h 768"/>
                <a:gd name="T110" fmla="*/ 57 w 945"/>
                <a:gd name="T111" fmla="*/ 156 h 768"/>
                <a:gd name="T112" fmla="*/ 87 w 945"/>
                <a:gd name="T113" fmla="*/ 146 h 768"/>
                <a:gd name="T114" fmla="*/ 117 w 945"/>
                <a:gd name="T115" fmla="*/ 120 h 768"/>
                <a:gd name="T116" fmla="*/ 147 w 945"/>
                <a:gd name="T117" fmla="*/ 100 h 768"/>
                <a:gd name="T118" fmla="*/ 171 w 945"/>
                <a:gd name="T119" fmla="*/ 61 h 768"/>
                <a:gd name="T120" fmla="*/ 209 w 945"/>
                <a:gd name="T121" fmla="*/ 31 h 768"/>
                <a:gd name="T122" fmla="*/ 242 w 945"/>
                <a:gd name="T123" fmla="*/ 12 h 76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945" h="768">
                  <a:moveTo>
                    <a:pt x="264" y="0"/>
                  </a:moveTo>
                  <a:lnTo>
                    <a:pt x="265" y="0"/>
                  </a:lnTo>
                  <a:lnTo>
                    <a:pt x="266" y="0"/>
                  </a:lnTo>
                  <a:lnTo>
                    <a:pt x="268" y="1"/>
                  </a:lnTo>
                  <a:lnTo>
                    <a:pt x="268" y="0"/>
                  </a:lnTo>
                  <a:lnTo>
                    <a:pt x="269" y="0"/>
                  </a:lnTo>
                  <a:lnTo>
                    <a:pt x="270" y="1"/>
                  </a:lnTo>
                  <a:lnTo>
                    <a:pt x="272" y="1"/>
                  </a:lnTo>
                  <a:lnTo>
                    <a:pt x="272" y="2"/>
                  </a:lnTo>
                  <a:lnTo>
                    <a:pt x="273" y="2"/>
                  </a:lnTo>
                  <a:lnTo>
                    <a:pt x="275" y="4"/>
                  </a:lnTo>
                  <a:lnTo>
                    <a:pt x="275" y="5"/>
                  </a:lnTo>
                  <a:lnTo>
                    <a:pt x="276" y="5"/>
                  </a:lnTo>
                  <a:lnTo>
                    <a:pt x="277" y="5"/>
                  </a:lnTo>
                  <a:lnTo>
                    <a:pt x="279" y="5"/>
                  </a:lnTo>
                  <a:lnTo>
                    <a:pt x="280" y="4"/>
                  </a:lnTo>
                  <a:lnTo>
                    <a:pt x="280" y="5"/>
                  </a:lnTo>
                  <a:lnTo>
                    <a:pt x="281" y="5"/>
                  </a:lnTo>
                  <a:lnTo>
                    <a:pt x="283" y="5"/>
                  </a:lnTo>
                  <a:lnTo>
                    <a:pt x="284" y="5"/>
                  </a:lnTo>
                  <a:lnTo>
                    <a:pt x="284" y="4"/>
                  </a:lnTo>
                  <a:lnTo>
                    <a:pt x="285" y="4"/>
                  </a:lnTo>
                  <a:lnTo>
                    <a:pt x="287" y="4"/>
                  </a:lnTo>
                  <a:lnTo>
                    <a:pt x="288" y="4"/>
                  </a:lnTo>
                  <a:lnTo>
                    <a:pt x="289" y="4"/>
                  </a:lnTo>
                  <a:lnTo>
                    <a:pt x="289" y="5"/>
                  </a:lnTo>
                  <a:lnTo>
                    <a:pt x="291" y="5"/>
                  </a:lnTo>
                  <a:lnTo>
                    <a:pt x="292" y="5"/>
                  </a:lnTo>
                  <a:lnTo>
                    <a:pt x="294" y="5"/>
                  </a:lnTo>
                  <a:lnTo>
                    <a:pt x="295" y="5"/>
                  </a:lnTo>
                  <a:lnTo>
                    <a:pt x="296" y="6"/>
                  </a:lnTo>
                  <a:lnTo>
                    <a:pt x="298" y="6"/>
                  </a:lnTo>
                  <a:lnTo>
                    <a:pt x="299" y="6"/>
                  </a:lnTo>
                  <a:lnTo>
                    <a:pt x="299" y="8"/>
                  </a:lnTo>
                  <a:lnTo>
                    <a:pt x="300" y="8"/>
                  </a:lnTo>
                  <a:lnTo>
                    <a:pt x="307" y="9"/>
                  </a:lnTo>
                  <a:lnTo>
                    <a:pt x="314" y="12"/>
                  </a:lnTo>
                  <a:lnTo>
                    <a:pt x="315" y="12"/>
                  </a:lnTo>
                  <a:lnTo>
                    <a:pt x="317" y="13"/>
                  </a:lnTo>
                  <a:lnTo>
                    <a:pt x="318" y="13"/>
                  </a:lnTo>
                  <a:lnTo>
                    <a:pt x="318" y="15"/>
                  </a:lnTo>
                  <a:lnTo>
                    <a:pt x="319" y="15"/>
                  </a:lnTo>
                  <a:lnTo>
                    <a:pt x="321" y="15"/>
                  </a:lnTo>
                  <a:lnTo>
                    <a:pt x="323" y="16"/>
                  </a:lnTo>
                  <a:lnTo>
                    <a:pt x="325" y="16"/>
                  </a:lnTo>
                  <a:lnTo>
                    <a:pt x="326" y="17"/>
                  </a:lnTo>
                  <a:lnTo>
                    <a:pt x="327" y="17"/>
                  </a:lnTo>
                  <a:lnTo>
                    <a:pt x="329" y="17"/>
                  </a:lnTo>
                  <a:lnTo>
                    <a:pt x="329" y="19"/>
                  </a:lnTo>
                  <a:lnTo>
                    <a:pt x="330" y="20"/>
                  </a:lnTo>
                  <a:lnTo>
                    <a:pt x="332" y="21"/>
                  </a:lnTo>
                  <a:lnTo>
                    <a:pt x="333" y="23"/>
                  </a:lnTo>
                  <a:lnTo>
                    <a:pt x="334" y="23"/>
                  </a:lnTo>
                  <a:lnTo>
                    <a:pt x="336" y="23"/>
                  </a:lnTo>
                  <a:lnTo>
                    <a:pt x="337" y="24"/>
                  </a:lnTo>
                  <a:lnTo>
                    <a:pt x="338" y="25"/>
                  </a:lnTo>
                  <a:lnTo>
                    <a:pt x="338" y="27"/>
                  </a:lnTo>
                  <a:lnTo>
                    <a:pt x="340" y="27"/>
                  </a:lnTo>
                  <a:lnTo>
                    <a:pt x="341" y="28"/>
                  </a:lnTo>
                  <a:lnTo>
                    <a:pt x="342" y="28"/>
                  </a:lnTo>
                  <a:lnTo>
                    <a:pt x="344" y="29"/>
                  </a:lnTo>
                  <a:lnTo>
                    <a:pt x="345" y="29"/>
                  </a:lnTo>
                  <a:lnTo>
                    <a:pt x="346" y="31"/>
                  </a:lnTo>
                  <a:lnTo>
                    <a:pt x="346" y="32"/>
                  </a:lnTo>
                  <a:lnTo>
                    <a:pt x="348" y="32"/>
                  </a:lnTo>
                  <a:lnTo>
                    <a:pt x="349" y="32"/>
                  </a:lnTo>
                  <a:lnTo>
                    <a:pt x="351" y="32"/>
                  </a:lnTo>
                  <a:lnTo>
                    <a:pt x="352" y="32"/>
                  </a:lnTo>
                  <a:lnTo>
                    <a:pt x="353" y="32"/>
                  </a:lnTo>
                  <a:lnTo>
                    <a:pt x="355" y="32"/>
                  </a:lnTo>
                  <a:lnTo>
                    <a:pt x="356" y="32"/>
                  </a:lnTo>
                  <a:lnTo>
                    <a:pt x="357" y="32"/>
                  </a:lnTo>
                  <a:lnTo>
                    <a:pt x="360" y="32"/>
                  </a:lnTo>
                  <a:lnTo>
                    <a:pt x="361" y="32"/>
                  </a:lnTo>
                  <a:lnTo>
                    <a:pt x="363" y="34"/>
                  </a:lnTo>
                  <a:lnTo>
                    <a:pt x="364" y="34"/>
                  </a:lnTo>
                  <a:lnTo>
                    <a:pt x="365" y="35"/>
                  </a:lnTo>
                  <a:lnTo>
                    <a:pt x="368" y="36"/>
                  </a:lnTo>
                  <a:lnTo>
                    <a:pt x="370" y="36"/>
                  </a:lnTo>
                  <a:lnTo>
                    <a:pt x="371" y="36"/>
                  </a:lnTo>
                  <a:lnTo>
                    <a:pt x="372" y="36"/>
                  </a:lnTo>
                  <a:lnTo>
                    <a:pt x="372" y="38"/>
                  </a:lnTo>
                  <a:lnTo>
                    <a:pt x="374" y="38"/>
                  </a:lnTo>
                  <a:lnTo>
                    <a:pt x="375" y="38"/>
                  </a:lnTo>
                  <a:lnTo>
                    <a:pt x="376" y="36"/>
                  </a:lnTo>
                  <a:lnTo>
                    <a:pt x="378" y="35"/>
                  </a:lnTo>
                  <a:lnTo>
                    <a:pt x="378" y="34"/>
                  </a:lnTo>
                  <a:lnTo>
                    <a:pt x="378" y="32"/>
                  </a:lnTo>
                  <a:lnTo>
                    <a:pt x="379" y="32"/>
                  </a:lnTo>
                  <a:lnTo>
                    <a:pt x="380" y="32"/>
                  </a:lnTo>
                  <a:lnTo>
                    <a:pt x="382" y="31"/>
                  </a:lnTo>
                  <a:lnTo>
                    <a:pt x="383" y="31"/>
                  </a:lnTo>
                  <a:lnTo>
                    <a:pt x="384" y="29"/>
                  </a:lnTo>
                  <a:lnTo>
                    <a:pt x="386" y="28"/>
                  </a:lnTo>
                  <a:lnTo>
                    <a:pt x="386" y="27"/>
                  </a:lnTo>
                  <a:lnTo>
                    <a:pt x="387" y="27"/>
                  </a:lnTo>
                  <a:lnTo>
                    <a:pt x="387" y="25"/>
                  </a:lnTo>
                  <a:lnTo>
                    <a:pt x="387" y="24"/>
                  </a:lnTo>
                  <a:lnTo>
                    <a:pt x="389" y="24"/>
                  </a:lnTo>
                  <a:lnTo>
                    <a:pt x="390" y="23"/>
                  </a:lnTo>
                  <a:lnTo>
                    <a:pt x="391" y="21"/>
                  </a:lnTo>
                  <a:lnTo>
                    <a:pt x="393" y="19"/>
                  </a:lnTo>
                  <a:lnTo>
                    <a:pt x="394" y="17"/>
                  </a:lnTo>
                  <a:lnTo>
                    <a:pt x="395" y="16"/>
                  </a:lnTo>
                  <a:lnTo>
                    <a:pt x="397" y="16"/>
                  </a:lnTo>
                  <a:lnTo>
                    <a:pt x="398" y="16"/>
                  </a:lnTo>
                  <a:lnTo>
                    <a:pt x="399" y="17"/>
                  </a:lnTo>
                  <a:lnTo>
                    <a:pt x="401" y="17"/>
                  </a:lnTo>
                  <a:lnTo>
                    <a:pt x="402" y="17"/>
                  </a:lnTo>
                  <a:lnTo>
                    <a:pt x="403" y="17"/>
                  </a:lnTo>
                  <a:lnTo>
                    <a:pt x="405" y="16"/>
                  </a:lnTo>
                  <a:lnTo>
                    <a:pt x="406" y="16"/>
                  </a:lnTo>
                  <a:lnTo>
                    <a:pt x="408" y="16"/>
                  </a:lnTo>
                  <a:lnTo>
                    <a:pt x="409" y="16"/>
                  </a:lnTo>
                  <a:lnTo>
                    <a:pt x="410" y="16"/>
                  </a:lnTo>
                  <a:lnTo>
                    <a:pt x="412" y="16"/>
                  </a:lnTo>
                  <a:lnTo>
                    <a:pt x="413" y="16"/>
                  </a:lnTo>
                  <a:lnTo>
                    <a:pt x="414" y="16"/>
                  </a:lnTo>
                  <a:lnTo>
                    <a:pt x="414" y="17"/>
                  </a:lnTo>
                  <a:lnTo>
                    <a:pt x="416" y="17"/>
                  </a:lnTo>
                  <a:lnTo>
                    <a:pt x="417" y="17"/>
                  </a:lnTo>
                  <a:lnTo>
                    <a:pt x="418" y="17"/>
                  </a:lnTo>
                  <a:lnTo>
                    <a:pt x="421" y="16"/>
                  </a:lnTo>
                  <a:lnTo>
                    <a:pt x="422" y="16"/>
                  </a:lnTo>
                  <a:lnTo>
                    <a:pt x="424" y="16"/>
                  </a:lnTo>
                  <a:lnTo>
                    <a:pt x="425" y="16"/>
                  </a:lnTo>
                  <a:lnTo>
                    <a:pt x="426" y="15"/>
                  </a:lnTo>
                  <a:lnTo>
                    <a:pt x="428" y="15"/>
                  </a:lnTo>
                  <a:lnTo>
                    <a:pt x="429" y="15"/>
                  </a:lnTo>
                  <a:lnTo>
                    <a:pt x="431" y="15"/>
                  </a:lnTo>
                  <a:lnTo>
                    <a:pt x="433" y="15"/>
                  </a:lnTo>
                  <a:lnTo>
                    <a:pt x="433" y="13"/>
                  </a:lnTo>
                  <a:lnTo>
                    <a:pt x="435" y="13"/>
                  </a:lnTo>
                  <a:lnTo>
                    <a:pt x="436" y="13"/>
                  </a:lnTo>
                  <a:lnTo>
                    <a:pt x="437" y="13"/>
                  </a:lnTo>
                  <a:lnTo>
                    <a:pt x="437" y="15"/>
                  </a:lnTo>
                  <a:lnTo>
                    <a:pt x="439" y="16"/>
                  </a:lnTo>
                  <a:lnTo>
                    <a:pt x="440" y="16"/>
                  </a:lnTo>
                  <a:lnTo>
                    <a:pt x="441" y="16"/>
                  </a:lnTo>
                  <a:lnTo>
                    <a:pt x="443" y="16"/>
                  </a:lnTo>
                  <a:lnTo>
                    <a:pt x="443" y="15"/>
                  </a:lnTo>
                  <a:lnTo>
                    <a:pt x="444" y="15"/>
                  </a:lnTo>
                  <a:lnTo>
                    <a:pt x="445" y="15"/>
                  </a:lnTo>
                  <a:lnTo>
                    <a:pt x="447" y="16"/>
                  </a:lnTo>
                  <a:lnTo>
                    <a:pt x="447" y="17"/>
                  </a:lnTo>
                  <a:lnTo>
                    <a:pt x="448" y="17"/>
                  </a:lnTo>
                  <a:lnTo>
                    <a:pt x="450" y="19"/>
                  </a:lnTo>
                  <a:lnTo>
                    <a:pt x="450" y="17"/>
                  </a:lnTo>
                  <a:lnTo>
                    <a:pt x="451" y="19"/>
                  </a:lnTo>
                  <a:lnTo>
                    <a:pt x="452" y="19"/>
                  </a:lnTo>
                  <a:lnTo>
                    <a:pt x="452" y="20"/>
                  </a:lnTo>
                  <a:lnTo>
                    <a:pt x="454" y="21"/>
                  </a:lnTo>
                  <a:lnTo>
                    <a:pt x="455" y="21"/>
                  </a:lnTo>
                  <a:lnTo>
                    <a:pt x="456" y="21"/>
                  </a:lnTo>
                  <a:lnTo>
                    <a:pt x="458" y="21"/>
                  </a:lnTo>
                  <a:lnTo>
                    <a:pt x="459" y="20"/>
                  </a:lnTo>
                  <a:lnTo>
                    <a:pt x="460" y="20"/>
                  </a:lnTo>
                  <a:lnTo>
                    <a:pt x="462" y="20"/>
                  </a:lnTo>
                  <a:lnTo>
                    <a:pt x="463" y="20"/>
                  </a:lnTo>
                  <a:lnTo>
                    <a:pt x="464" y="21"/>
                  </a:lnTo>
                  <a:lnTo>
                    <a:pt x="464" y="23"/>
                  </a:lnTo>
                  <a:lnTo>
                    <a:pt x="466" y="23"/>
                  </a:lnTo>
                  <a:lnTo>
                    <a:pt x="466" y="24"/>
                  </a:lnTo>
                  <a:lnTo>
                    <a:pt x="467" y="25"/>
                  </a:lnTo>
                  <a:lnTo>
                    <a:pt x="469" y="28"/>
                  </a:lnTo>
                  <a:lnTo>
                    <a:pt x="469" y="29"/>
                  </a:lnTo>
                  <a:lnTo>
                    <a:pt x="469" y="31"/>
                  </a:lnTo>
                  <a:lnTo>
                    <a:pt x="469" y="32"/>
                  </a:lnTo>
                  <a:lnTo>
                    <a:pt x="470" y="35"/>
                  </a:lnTo>
                  <a:lnTo>
                    <a:pt x="471" y="36"/>
                  </a:lnTo>
                  <a:lnTo>
                    <a:pt x="473" y="38"/>
                  </a:lnTo>
                  <a:lnTo>
                    <a:pt x="474" y="39"/>
                  </a:lnTo>
                  <a:lnTo>
                    <a:pt x="475" y="40"/>
                  </a:lnTo>
                  <a:lnTo>
                    <a:pt x="477" y="40"/>
                  </a:lnTo>
                  <a:lnTo>
                    <a:pt x="478" y="40"/>
                  </a:lnTo>
                  <a:lnTo>
                    <a:pt x="479" y="40"/>
                  </a:lnTo>
                  <a:lnTo>
                    <a:pt x="481" y="40"/>
                  </a:lnTo>
                  <a:lnTo>
                    <a:pt x="479" y="42"/>
                  </a:lnTo>
                  <a:lnTo>
                    <a:pt x="479" y="43"/>
                  </a:lnTo>
                  <a:lnTo>
                    <a:pt x="479" y="44"/>
                  </a:lnTo>
                  <a:lnTo>
                    <a:pt x="481" y="44"/>
                  </a:lnTo>
                  <a:lnTo>
                    <a:pt x="482" y="44"/>
                  </a:lnTo>
                  <a:lnTo>
                    <a:pt x="483" y="43"/>
                  </a:lnTo>
                  <a:lnTo>
                    <a:pt x="485" y="43"/>
                  </a:lnTo>
                  <a:lnTo>
                    <a:pt x="486" y="43"/>
                  </a:lnTo>
                  <a:lnTo>
                    <a:pt x="488" y="42"/>
                  </a:lnTo>
                  <a:lnTo>
                    <a:pt x="489" y="42"/>
                  </a:lnTo>
                  <a:lnTo>
                    <a:pt x="490" y="42"/>
                  </a:lnTo>
                  <a:lnTo>
                    <a:pt x="492" y="42"/>
                  </a:lnTo>
                  <a:lnTo>
                    <a:pt x="493" y="42"/>
                  </a:lnTo>
                  <a:lnTo>
                    <a:pt x="494" y="40"/>
                  </a:lnTo>
                  <a:lnTo>
                    <a:pt x="494" y="42"/>
                  </a:lnTo>
                  <a:lnTo>
                    <a:pt x="496" y="42"/>
                  </a:lnTo>
                  <a:lnTo>
                    <a:pt x="496" y="43"/>
                  </a:lnTo>
                  <a:lnTo>
                    <a:pt x="497" y="43"/>
                  </a:lnTo>
                  <a:lnTo>
                    <a:pt x="498" y="43"/>
                  </a:lnTo>
                  <a:lnTo>
                    <a:pt x="498" y="44"/>
                  </a:lnTo>
                  <a:lnTo>
                    <a:pt x="500" y="46"/>
                  </a:lnTo>
                  <a:lnTo>
                    <a:pt x="500" y="47"/>
                  </a:lnTo>
                  <a:lnTo>
                    <a:pt x="501" y="47"/>
                  </a:lnTo>
                  <a:lnTo>
                    <a:pt x="502" y="48"/>
                  </a:lnTo>
                  <a:lnTo>
                    <a:pt x="504" y="47"/>
                  </a:lnTo>
                  <a:lnTo>
                    <a:pt x="505" y="47"/>
                  </a:lnTo>
                  <a:lnTo>
                    <a:pt x="507" y="47"/>
                  </a:lnTo>
                  <a:lnTo>
                    <a:pt x="508" y="48"/>
                  </a:lnTo>
                  <a:lnTo>
                    <a:pt x="508" y="50"/>
                  </a:lnTo>
                  <a:lnTo>
                    <a:pt x="509" y="50"/>
                  </a:lnTo>
                  <a:lnTo>
                    <a:pt x="509" y="51"/>
                  </a:lnTo>
                  <a:lnTo>
                    <a:pt x="511" y="50"/>
                  </a:lnTo>
                  <a:lnTo>
                    <a:pt x="512" y="50"/>
                  </a:lnTo>
                  <a:lnTo>
                    <a:pt x="513" y="50"/>
                  </a:lnTo>
                  <a:lnTo>
                    <a:pt x="515" y="50"/>
                  </a:lnTo>
                  <a:lnTo>
                    <a:pt x="515" y="51"/>
                  </a:lnTo>
                  <a:lnTo>
                    <a:pt x="516" y="51"/>
                  </a:lnTo>
                  <a:lnTo>
                    <a:pt x="517" y="51"/>
                  </a:lnTo>
                  <a:lnTo>
                    <a:pt x="519" y="50"/>
                  </a:lnTo>
                  <a:lnTo>
                    <a:pt x="520" y="51"/>
                  </a:lnTo>
                  <a:lnTo>
                    <a:pt x="521" y="53"/>
                  </a:lnTo>
                  <a:lnTo>
                    <a:pt x="521" y="54"/>
                  </a:lnTo>
                  <a:lnTo>
                    <a:pt x="523" y="54"/>
                  </a:lnTo>
                  <a:lnTo>
                    <a:pt x="523" y="55"/>
                  </a:lnTo>
                  <a:lnTo>
                    <a:pt x="524" y="55"/>
                  </a:lnTo>
                  <a:lnTo>
                    <a:pt x="524" y="57"/>
                  </a:lnTo>
                  <a:lnTo>
                    <a:pt x="526" y="57"/>
                  </a:lnTo>
                  <a:lnTo>
                    <a:pt x="526" y="58"/>
                  </a:lnTo>
                  <a:lnTo>
                    <a:pt x="527" y="58"/>
                  </a:lnTo>
                  <a:lnTo>
                    <a:pt x="528" y="59"/>
                  </a:lnTo>
                  <a:lnTo>
                    <a:pt x="530" y="61"/>
                  </a:lnTo>
                  <a:lnTo>
                    <a:pt x="531" y="61"/>
                  </a:lnTo>
                  <a:lnTo>
                    <a:pt x="532" y="61"/>
                  </a:lnTo>
                  <a:lnTo>
                    <a:pt x="534" y="61"/>
                  </a:lnTo>
                  <a:lnTo>
                    <a:pt x="534" y="62"/>
                  </a:lnTo>
                  <a:lnTo>
                    <a:pt x="535" y="62"/>
                  </a:lnTo>
                  <a:lnTo>
                    <a:pt x="536" y="62"/>
                  </a:lnTo>
                  <a:lnTo>
                    <a:pt x="536" y="63"/>
                  </a:lnTo>
                  <a:lnTo>
                    <a:pt x="538" y="63"/>
                  </a:lnTo>
                  <a:lnTo>
                    <a:pt x="538" y="65"/>
                  </a:lnTo>
                  <a:lnTo>
                    <a:pt x="539" y="65"/>
                  </a:lnTo>
                  <a:lnTo>
                    <a:pt x="539" y="63"/>
                  </a:lnTo>
                  <a:lnTo>
                    <a:pt x="540" y="63"/>
                  </a:lnTo>
                  <a:lnTo>
                    <a:pt x="542" y="65"/>
                  </a:lnTo>
                  <a:lnTo>
                    <a:pt x="543" y="65"/>
                  </a:lnTo>
                  <a:lnTo>
                    <a:pt x="545" y="65"/>
                  </a:lnTo>
                  <a:lnTo>
                    <a:pt x="545" y="66"/>
                  </a:lnTo>
                  <a:lnTo>
                    <a:pt x="545" y="67"/>
                  </a:lnTo>
                  <a:lnTo>
                    <a:pt x="546" y="67"/>
                  </a:lnTo>
                  <a:lnTo>
                    <a:pt x="547" y="67"/>
                  </a:lnTo>
                  <a:lnTo>
                    <a:pt x="549" y="67"/>
                  </a:lnTo>
                  <a:lnTo>
                    <a:pt x="549" y="69"/>
                  </a:lnTo>
                  <a:lnTo>
                    <a:pt x="550" y="69"/>
                  </a:lnTo>
                  <a:lnTo>
                    <a:pt x="551" y="69"/>
                  </a:lnTo>
                  <a:lnTo>
                    <a:pt x="553" y="69"/>
                  </a:lnTo>
                  <a:lnTo>
                    <a:pt x="554" y="69"/>
                  </a:lnTo>
                  <a:lnTo>
                    <a:pt x="554" y="70"/>
                  </a:lnTo>
                  <a:lnTo>
                    <a:pt x="555" y="70"/>
                  </a:lnTo>
                  <a:lnTo>
                    <a:pt x="557" y="71"/>
                  </a:lnTo>
                  <a:lnTo>
                    <a:pt x="557" y="70"/>
                  </a:lnTo>
                  <a:lnTo>
                    <a:pt x="558" y="70"/>
                  </a:lnTo>
                  <a:lnTo>
                    <a:pt x="559" y="71"/>
                  </a:lnTo>
                  <a:lnTo>
                    <a:pt x="561" y="71"/>
                  </a:lnTo>
                  <a:lnTo>
                    <a:pt x="562" y="71"/>
                  </a:lnTo>
                  <a:lnTo>
                    <a:pt x="564" y="71"/>
                  </a:lnTo>
                  <a:lnTo>
                    <a:pt x="564" y="70"/>
                  </a:lnTo>
                  <a:lnTo>
                    <a:pt x="565" y="71"/>
                  </a:lnTo>
                  <a:lnTo>
                    <a:pt x="565" y="73"/>
                  </a:lnTo>
                  <a:lnTo>
                    <a:pt x="566" y="71"/>
                  </a:lnTo>
                  <a:lnTo>
                    <a:pt x="568" y="71"/>
                  </a:lnTo>
                  <a:lnTo>
                    <a:pt x="569" y="71"/>
                  </a:lnTo>
                  <a:lnTo>
                    <a:pt x="570" y="70"/>
                  </a:lnTo>
                  <a:lnTo>
                    <a:pt x="570" y="71"/>
                  </a:lnTo>
                  <a:lnTo>
                    <a:pt x="570" y="73"/>
                  </a:lnTo>
                  <a:lnTo>
                    <a:pt x="572" y="73"/>
                  </a:lnTo>
                  <a:lnTo>
                    <a:pt x="572" y="71"/>
                  </a:lnTo>
                  <a:lnTo>
                    <a:pt x="573" y="71"/>
                  </a:lnTo>
                  <a:lnTo>
                    <a:pt x="573" y="73"/>
                  </a:lnTo>
                  <a:lnTo>
                    <a:pt x="574" y="73"/>
                  </a:lnTo>
                  <a:lnTo>
                    <a:pt x="576" y="73"/>
                  </a:lnTo>
                  <a:lnTo>
                    <a:pt x="577" y="73"/>
                  </a:lnTo>
                  <a:lnTo>
                    <a:pt x="577" y="71"/>
                  </a:lnTo>
                  <a:lnTo>
                    <a:pt x="578" y="71"/>
                  </a:lnTo>
                  <a:lnTo>
                    <a:pt x="578" y="70"/>
                  </a:lnTo>
                  <a:lnTo>
                    <a:pt x="578" y="71"/>
                  </a:lnTo>
                  <a:lnTo>
                    <a:pt x="580" y="71"/>
                  </a:lnTo>
                  <a:lnTo>
                    <a:pt x="578" y="71"/>
                  </a:lnTo>
                  <a:lnTo>
                    <a:pt x="578" y="73"/>
                  </a:lnTo>
                  <a:lnTo>
                    <a:pt x="580" y="73"/>
                  </a:lnTo>
                  <a:lnTo>
                    <a:pt x="581" y="73"/>
                  </a:lnTo>
                  <a:lnTo>
                    <a:pt x="581" y="74"/>
                  </a:lnTo>
                  <a:lnTo>
                    <a:pt x="581" y="73"/>
                  </a:lnTo>
                  <a:lnTo>
                    <a:pt x="583" y="73"/>
                  </a:lnTo>
                  <a:lnTo>
                    <a:pt x="584" y="73"/>
                  </a:lnTo>
                  <a:lnTo>
                    <a:pt x="585" y="73"/>
                  </a:lnTo>
                  <a:lnTo>
                    <a:pt x="587" y="71"/>
                  </a:lnTo>
                  <a:lnTo>
                    <a:pt x="588" y="71"/>
                  </a:lnTo>
                  <a:lnTo>
                    <a:pt x="588" y="70"/>
                  </a:lnTo>
                  <a:lnTo>
                    <a:pt x="589" y="70"/>
                  </a:lnTo>
                  <a:lnTo>
                    <a:pt x="591" y="69"/>
                  </a:lnTo>
                  <a:lnTo>
                    <a:pt x="591" y="70"/>
                  </a:lnTo>
                  <a:lnTo>
                    <a:pt x="592" y="70"/>
                  </a:lnTo>
                  <a:lnTo>
                    <a:pt x="592" y="71"/>
                  </a:lnTo>
                  <a:lnTo>
                    <a:pt x="593" y="71"/>
                  </a:lnTo>
                  <a:lnTo>
                    <a:pt x="595" y="71"/>
                  </a:lnTo>
                  <a:lnTo>
                    <a:pt x="596" y="70"/>
                  </a:lnTo>
                  <a:lnTo>
                    <a:pt x="596" y="71"/>
                  </a:lnTo>
                  <a:lnTo>
                    <a:pt x="597" y="71"/>
                  </a:lnTo>
                  <a:lnTo>
                    <a:pt x="597" y="73"/>
                  </a:lnTo>
                  <a:lnTo>
                    <a:pt x="599" y="73"/>
                  </a:lnTo>
                  <a:lnTo>
                    <a:pt x="600" y="73"/>
                  </a:lnTo>
                  <a:lnTo>
                    <a:pt x="602" y="73"/>
                  </a:lnTo>
                  <a:lnTo>
                    <a:pt x="603" y="74"/>
                  </a:lnTo>
                  <a:lnTo>
                    <a:pt x="604" y="76"/>
                  </a:lnTo>
                  <a:lnTo>
                    <a:pt x="606" y="77"/>
                  </a:lnTo>
                  <a:lnTo>
                    <a:pt x="606" y="78"/>
                  </a:lnTo>
                  <a:lnTo>
                    <a:pt x="607" y="78"/>
                  </a:lnTo>
                  <a:lnTo>
                    <a:pt x="608" y="78"/>
                  </a:lnTo>
                  <a:lnTo>
                    <a:pt x="610" y="77"/>
                  </a:lnTo>
                  <a:lnTo>
                    <a:pt x="611" y="77"/>
                  </a:lnTo>
                  <a:lnTo>
                    <a:pt x="612" y="77"/>
                  </a:lnTo>
                  <a:lnTo>
                    <a:pt x="614" y="77"/>
                  </a:lnTo>
                  <a:lnTo>
                    <a:pt x="618" y="80"/>
                  </a:lnTo>
                  <a:lnTo>
                    <a:pt x="619" y="80"/>
                  </a:lnTo>
                  <a:lnTo>
                    <a:pt x="621" y="81"/>
                  </a:lnTo>
                  <a:lnTo>
                    <a:pt x="623" y="81"/>
                  </a:lnTo>
                  <a:lnTo>
                    <a:pt x="625" y="81"/>
                  </a:lnTo>
                  <a:lnTo>
                    <a:pt x="626" y="81"/>
                  </a:lnTo>
                  <a:lnTo>
                    <a:pt x="627" y="81"/>
                  </a:lnTo>
                  <a:lnTo>
                    <a:pt x="629" y="81"/>
                  </a:lnTo>
                  <a:lnTo>
                    <a:pt x="630" y="82"/>
                  </a:lnTo>
                  <a:lnTo>
                    <a:pt x="631" y="84"/>
                  </a:lnTo>
                  <a:lnTo>
                    <a:pt x="633" y="84"/>
                  </a:lnTo>
                  <a:lnTo>
                    <a:pt x="633" y="85"/>
                  </a:lnTo>
                  <a:lnTo>
                    <a:pt x="634" y="85"/>
                  </a:lnTo>
                  <a:lnTo>
                    <a:pt x="634" y="86"/>
                  </a:lnTo>
                  <a:lnTo>
                    <a:pt x="635" y="86"/>
                  </a:lnTo>
                  <a:lnTo>
                    <a:pt x="635" y="88"/>
                  </a:lnTo>
                  <a:lnTo>
                    <a:pt x="637" y="88"/>
                  </a:lnTo>
                  <a:lnTo>
                    <a:pt x="638" y="88"/>
                  </a:lnTo>
                  <a:lnTo>
                    <a:pt x="640" y="88"/>
                  </a:lnTo>
                  <a:lnTo>
                    <a:pt x="641" y="88"/>
                  </a:lnTo>
                  <a:lnTo>
                    <a:pt x="642" y="86"/>
                  </a:lnTo>
                  <a:lnTo>
                    <a:pt x="644" y="85"/>
                  </a:lnTo>
                  <a:lnTo>
                    <a:pt x="645" y="85"/>
                  </a:lnTo>
                  <a:lnTo>
                    <a:pt x="646" y="85"/>
                  </a:lnTo>
                  <a:lnTo>
                    <a:pt x="648" y="84"/>
                  </a:lnTo>
                  <a:lnTo>
                    <a:pt x="649" y="84"/>
                  </a:lnTo>
                  <a:lnTo>
                    <a:pt x="652" y="84"/>
                  </a:lnTo>
                  <a:lnTo>
                    <a:pt x="653" y="82"/>
                  </a:lnTo>
                  <a:lnTo>
                    <a:pt x="654" y="82"/>
                  </a:lnTo>
                  <a:lnTo>
                    <a:pt x="656" y="82"/>
                  </a:lnTo>
                  <a:lnTo>
                    <a:pt x="657" y="82"/>
                  </a:lnTo>
                  <a:lnTo>
                    <a:pt x="659" y="82"/>
                  </a:lnTo>
                  <a:lnTo>
                    <a:pt x="660" y="82"/>
                  </a:lnTo>
                  <a:lnTo>
                    <a:pt x="661" y="81"/>
                  </a:lnTo>
                  <a:lnTo>
                    <a:pt x="663" y="82"/>
                  </a:lnTo>
                  <a:lnTo>
                    <a:pt x="664" y="82"/>
                  </a:lnTo>
                  <a:lnTo>
                    <a:pt x="665" y="82"/>
                  </a:lnTo>
                  <a:lnTo>
                    <a:pt x="665" y="84"/>
                  </a:lnTo>
                  <a:lnTo>
                    <a:pt x="667" y="84"/>
                  </a:lnTo>
                  <a:lnTo>
                    <a:pt x="668" y="84"/>
                  </a:lnTo>
                  <a:lnTo>
                    <a:pt x="668" y="85"/>
                  </a:lnTo>
                  <a:lnTo>
                    <a:pt x="669" y="85"/>
                  </a:lnTo>
                  <a:lnTo>
                    <a:pt x="669" y="86"/>
                  </a:lnTo>
                  <a:lnTo>
                    <a:pt x="671" y="86"/>
                  </a:lnTo>
                  <a:lnTo>
                    <a:pt x="672" y="86"/>
                  </a:lnTo>
                  <a:lnTo>
                    <a:pt x="672" y="85"/>
                  </a:lnTo>
                  <a:lnTo>
                    <a:pt x="673" y="85"/>
                  </a:lnTo>
                  <a:lnTo>
                    <a:pt x="673" y="84"/>
                  </a:lnTo>
                  <a:lnTo>
                    <a:pt x="675" y="84"/>
                  </a:lnTo>
                  <a:lnTo>
                    <a:pt x="676" y="84"/>
                  </a:lnTo>
                  <a:lnTo>
                    <a:pt x="678" y="84"/>
                  </a:lnTo>
                  <a:lnTo>
                    <a:pt x="679" y="84"/>
                  </a:lnTo>
                  <a:lnTo>
                    <a:pt x="680" y="85"/>
                  </a:lnTo>
                  <a:lnTo>
                    <a:pt x="682" y="85"/>
                  </a:lnTo>
                  <a:lnTo>
                    <a:pt x="683" y="85"/>
                  </a:lnTo>
                  <a:lnTo>
                    <a:pt x="684" y="84"/>
                  </a:lnTo>
                  <a:lnTo>
                    <a:pt x="686" y="85"/>
                  </a:lnTo>
                  <a:lnTo>
                    <a:pt x="687" y="85"/>
                  </a:lnTo>
                  <a:lnTo>
                    <a:pt x="688" y="85"/>
                  </a:lnTo>
                  <a:lnTo>
                    <a:pt x="690" y="86"/>
                  </a:lnTo>
                  <a:lnTo>
                    <a:pt x="691" y="86"/>
                  </a:lnTo>
                  <a:lnTo>
                    <a:pt x="692" y="86"/>
                  </a:lnTo>
                  <a:lnTo>
                    <a:pt x="694" y="86"/>
                  </a:lnTo>
                  <a:lnTo>
                    <a:pt x="695" y="86"/>
                  </a:lnTo>
                  <a:lnTo>
                    <a:pt x="696" y="86"/>
                  </a:lnTo>
                  <a:lnTo>
                    <a:pt x="696" y="88"/>
                  </a:lnTo>
                  <a:lnTo>
                    <a:pt x="695" y="88"/>
                  </a:lnTo>
                  <a:lnTo>
                    <a:pt x="695" y="89"/>
                  </a:lnTo>
                  <a:lnTo>
                    <a:pt x="696" y="89"/>
                  </a:lnTo>
                  <a:lnTo>
                    <a:pt x="696" y="90"/>
                  </a:lnTo>
                  <a:lnTo>
                    <a:pt x="698" y="90"/>
                  </a:lnTo>
                  <a:lnTo>
                    <a:pt x="698" y="92"/>
                  </a:lnTo>
                  <a:lnTo>
                    <a:pt x="699" y="92"/>
                  </a:lnTo>
                  <a:lnTo>
                    <a:pt x="701" y="93"/>
                  </a:lnTo>
                  <a:lnTo>
                    <a:pt x="702" y="93"/>
                  </a:lnTo>
                  <a:lnTo>
                    <a:pt x="705" y="95"/>
                  </a:lnTo>
                  <a:lnTo>
                    <a:pt x="706" y="95"/>
                  </a:lnTo>
                  <a:lnTo>
                    <a:pt x="706" y="93"/>
                  </a:lnTo>
                  <a:lnTo>
                    <a:pt x="709" y="92"/>
                  </a:lnTo>
                  <a:lnTo>
                    <a:pt x="710" y="92"/>
                  </a:lnTo>
                  <a:lnTo>
                    <a:pt x="711" y="92"/>
                  </a:lnTo>
                  <a:lnTo>
                    <a:pt x="713" y="92"/>
                  </a:lnTo>
                  <a:lnTo>
                    <a:pt x="713" y="93"/>
                  </a:lnTo>
                  <a:lnTo>
                    <a:pt x="714" y="95"/>
                  </a:lnTo>
                  <a:lnTo>
                    <a:pt x="714" y="96"/>
                  </a:lnTo>
                  <a:lnTo>
                    <a:pt x="714" y="97"/>
                  </a:lnTo>
                  <a:lnTo>
                    <a:pt x="715" y="99"/>
                  </a:lnTo>
                  <a:lnTo>
                    <a:pt x="715" y="100"/>
                  </a:lnTo>
                  <a:lnTo>
                    <a:pt x="718" y="100"/>
                  </a:lnTo>
                  <a:lnTo>
                    <a:pt x="721" y="100"/>
                  </a:lnTo>
                  <a:lnTo>
                    <a:pt x="722" y="100"/>
                  </a:lnTo>
                  <a:lnTo>
                    <a:pt x="725" y="100"/>
                  </a:lnTo>
                  <a:lnTo>
                    <a:pt x="726" y="100"/>
                  </a:lnTo>
                  <a:lnTo>
                    <a:pt x="728" y="100"/>
                  </a:lnTo>
                  <a:lnTo>
                    <a:pt x="729" y="101"/>
                  </a:lnTo>
                  <a:lnTo>
                    <a:pt x="730" y="101"/>
                  </a:lnTo>
                  <a:lnTo>
                    <a:pt x="732" y="101"/>
                  </a:lnTo>
                  <a:lnTo>
                    <a:pt x="733" y="101"/>
                  </a:lnTo>
                  <a:lnTo>
                    <a:pt x="733" y="103"/>
                  </a:lnTo>
                  <a:lnTo>
                    <a:pt x="733" y="104"/>
                  </a:lnTo>
                  <a:lnTo>
                    <a:pt x="734" y="104"/>
                  </a:lnTo>
                  <a:lnTo>
                    <a:pt x="736" y="107"/>
                  </a:lnTo>
                  <a:lnTo>
                    <a:pt x="736" y="108"/>
                  </a:lnTo>
                  <a:lnTo>
                    <a:pt x="736" y="109"/>
                  </a:lnTo>
                  <a:lnTo>
                    <a:pt x="737" y="111"/>
                  </a:lnTo>
                  <a:lnTo>
                    <a:pt x="737" y="112"/>
                  </a:lnTo>
                  <a:lnTo>
                    <a:pt x="737" y="114"/>
                  </a:lnTo>
                  <a:lnTo>
                    <a:pt x="739" y="115"/>
                  </a:lnTo>
                  <a:lnTo>
                    <a:pt x="741" y="116"/>
                  </a:lnTo>
                  <a:lnTo>
                    <a:pt x="741" y="118"/>
                  </a:lnTo>
                  <a:lnTo>
                    <a:pt x="743" y="119"/>
                  </a:lnTo>
                  <a:lnTo>
                    <a:pt x="743" y="122"/>
                  </a:lnTo>
                  <a:lnTo>
                    <a:pt x="744" y="123"/>
                  </a:lnTo>
                  <a:lnTo>
                    <a:pt x="745" y="123"/>
                  </a:lnTo>
                  <a:lnTo>
                    <a:pt x="745" y="124"/>
                  </a:lnTo>
                  <a:lnTo>
                    <a:pt x="747" y="126"/>
                  </a:lnTo>
                  <a:lnTo>
                    <a:pt x="748" y="126"/>
                  </a:lnTo>
                  <a:lnTo>
                    <a:pt x="749" y="126"/>
                  </a:lnTo>
                  <a:lnTo>
                    <a:pt x="751" y="126"/>
                  </a:lnTo>
                  <a:lnTo>
                    <a:pt x="752" y="126"/>
                  </a:lnTo>
                  <a:lnTo>
                    <a:pt x="752" y="127"/>
                  </a:lnTo>
                  <a:lnTo>
                    <a:pt x="752" y="128"/>
                  </a:lnTo>
                  <a:lnTo>
                    <a:pt x="751" y="128"/>
                  </a:lnTo>
                  <a:lnTo>
                    <a:pt x="752" y="130"/>
                  </a:lnTo>
                  <a:lnTo>
                    <a:pt x="753" y="131"/>
                  </a:lnTo>
                  <a:lnTo>
                    <a:pt x="755" y="131"/>
                  </a:lnTo>
                  <a:lnTo>
                    <a:pt x="755" y="133"/>
                  </a:lnTo>
                  <a:lnTo>
                    <a:pt x="755" y="134"/>
                  </a:lnTo>
                  <a:lnTo>
                    <a:pt x="756" y="134"/>
                  </a:lnTo>
                  <a:lnTo>
                    <a:pt x="756" y="135"/>
                  </a:lnTo>
                  <a:lnTo>
                    <a:pt x="756" y="137"/>
                  </a:lnTo>
                  <a:lnTo>
                    <a:pt x="758" y="139"/>
                  </a:lnTo>
                  <a:lnTo>
                    <a:pt x="759" y="141"/>
                  </a:lnTo>
                  <a:lnTo>
                    <a:pt x="759" y="142"/>
                  </a:lnTo>
                  <a:lnTo>
                    <a:pt x="759" y="143"/>
                  </a:lnTo>
                  <a:lnTo>
                    <a:pt x="759" y="145"/>
                  </a:lnTo>
                  <a:lnTo>
                    <a:pt x="758" y="145"/>
                  </a:lnTo>
                  <a:lnTo>
                    <a:pt x="758" y="146"/>
                  </a:lnTo>
                  <a:lnTo>
                    <a:pt x="756" y="146"/>
                  </a:lnTo>
                  <a:lnTo>
                    <a:pt x="756" y="147"/>
                  </a:lnTo>
                  <a:lnTo>
                    <a:pt x="758" y="149"/>
                  </a:lnTo>
                  <a:lnTo>
                    <a:pt x="758" y="150"/>
                  </a:lnTo>
                  <a:lnTo>
                    <a:pt x="758" y="152"/>
                  </a:lnTo>
                  <a:lnTo>
                    <a:pt x="756" y="152"/>
                  </a:lnTo>
                  <a:lnTo>
                    <a:pt x="756" y="153"/>
                  </a:lnTo>
                  <a:lnTo>
                    <a:pt x="758" y="154"/>
                  </a:lnTo>
                  <a:lnTo>
                    <a:pt x="759" y="156"/>
                  </a:lnTo>
                  <a:lnTo>
                    <a:pt x="759" y="157"/>
                  </a:lnTo>
                  <a:lnTo>
                    <a:pt x="760" y="157"/>
                  </a:lnTo>
                  <a:lnTo>
                    <a:pt x="762" y="158"/>
                  </a:lnTo>
                  <a:lnTo>
                    <a:pt x="763" y="160"/>
                  </a:lnTo>
                  <a:lnTo>
                    <a:pt x="764" y="160"/>
                  </a:lnTo>
                  <a:lnTo>
                    <a:pt x="766" y="158"/>
                  </a:lnTo>
                  <a:lnTo>
                    <a:pt x="766" y="157"/>
                  </a:lnTo>
                  <a:lnTo>
                    <a:pt x="767" y="157"/>
                  </a:lnTo>
                  <a:lnTo>
                    <a:pt x="768" y="157"/>
                  </a:lnTo>
                  <a:lnTo>
                    <a:pt x="770" y="157"/>
                  </a:lnTo>
                  <a:lnTo>
                    <a:pt x="771" y="157"/>
                  </a:lnTo>
                  <a:lnTo>
                    <a:pt x="774" y="157"/>
                  </a:lnTo>
                  <a:lnTo>
                    <a:pt x="777" y="156"/>
                  </a:lnTo>
                  <a:lnTo>
                    <a:pt x="778" y="154"/>
                  </a:lnTo>
                  <a:lnTo>
                    <a:pt x="781" y="154"/>
                  </a:lnTo>
                  <a:lnTo>
                    <a:pt x="782" y="153"/>
                  </a:lnTo>
                  <a:lnTo>
                    <a:pt x="783" y="152"/>
                  </a:lnTo>
                  <a:lnTo>
                    <a:pt x="785" y="152"/>
                  </a:lnTo>
                  <a:lnTo>
                    <a:pt x="786" y="152"/>
                  </a:lnTo>
                  <a:lnTo>
                    <a:pt x="786" y="153"/>
                  </a:lnTo>
                  <a:lnTo>
                    <a:pt x="786" y="154"/>
                  </a:lnTo>
                  <a:lnTo>
                    <a:pt x="787" y="154"/>
                  </a:lnTo>
                  <a:lnTo>
                    <a:pt x="789" y="154"/>
                  </a:lnTo>
                  <a:lnTo>
                    <a:pt x="789" y="156"/>
                  </a:lnTo>
                  <a:lnTo>
                    <a:pt x="790" y="156"/>
                  </a:lnTo>
                  <a:lnTo>
                    <a:pt x="791" y="156"/>
                  </a:lnTo>
                  <a:lnTo>
                    <a:pt x="793" y="157"/>
                  </a:lnTo>
                  <a:lnTo>
                    <a:pt x="794" y="157"/>
                  </a:lnTo>
                  <a:lnTo>
                    <a:pt x="797" y="158"/>
                  </a:lnTo>
                  <a:lnTo>
                    <a:pt x="798" y="160"/>
                  </a:lnTo>
                  <a:lnTo>
                    <a:pt x="800" y="161"/>
                  </a:lnTo>
                  <a:lnTo>
                    <a:pt x="801" y="161"/>
                  </a:lnTo>
                  <a:lnTo>
                    <a:pt x="802" y="161"/>
                  </a:lnTo>
                  <a:lnTo>
                    <a:pt x="805" y="161"/>
                  </a:lnTo>
                  <a:lnTo>
                    <a:pt x="805" y="162"/>
                  </a:lnTo>
                  <a:lnTo>
                    <a:pt x="806" y="164"/>
                  </a:lnTo>
                  <a:lnTo>
                    <a:pt x="808" y="164"/>
                  </a:lnTo>
                  <a:lnTo>
                    <a:pt x="809" y="164"/>
                  </a:lnTo>
                  <a:lnTo>
                    <a:pt x="810" y="164"/>
                  </a:lnTo>
                  <a:lnTo>
                    <a:pt x="812" y="165"/>
                  </a:lnTo>
                  <a:lnTo>
                    <a:pt x="813" y="168"/>
                  </a:lnTo>
                  <a:lnTo>
                    <a:pt x="815" y="169"/>
                  </a:lnTo>
                  <a:lnTo>
                    <a:pt x="816" y="171"/>
                  </a:lnTo>
                  <a:lnTo>
                    <a:pt x="816" y="172"/>
                  </a:lnTo>
                  <a:lnTo>
                    <a:pt x="816" y="175"/>
                  </a:lnTo>
                  <a:lnTo>
                    <a:pt x="816" y="179"/>
                  </a:lnTo>
                  <a:lnTo>
                    <a:pt x="815" y="180"/>
                  </a:lnTo>
                  <a:lnTo>
                    <a:pt x="815" y="181"/>
                  </a:lnTo>
                  <a:lnTo>
                    <a:pt x="815" y="183"/>
                  </a:lnTo>
                  <a:lnTo>
                    <a:pt x="815" y="185"/>
                  </a:lnTo>
                  <a:lnTo>
                    <a:pt x="816" y="185"/>
                  </a:lnTo>
                  <a:lnTo>
                    <a:pt x="817" y="185"/>
                  </a:lnTo>
                  <a:lnTo>
                    <a:pt x="819" y="187"/>
                  </a:lnTo>
                  <a:lnTo>
                    <a:pt x="819" y="188"/>
                  </a:lnTo>
                  <a:lnTo>
                    <a:pt x="820" y="190"/>
                  </a:lnTo>
                  <a:lnTo>
                    <a:pt x="821" y="192"/>
                  </a:lnTo>
                  <a:lnTo>
                    <a:pt x="823" y="194"/>
                  </a:lnTo>
                  <a:lnTo>
                    <a:pt x="824" y="196"/>
                  </a:lnTo>
                  <a:lnTo>
                    <a:pt x="825" y="199"/>
                  </a:lnTo>
                  <a:lnTo>
                    <a:pt x="825" y="202"/>
                  </a:lnTo>
                  <a:lnTo>
                    <a:pt x="825" y="204"/>
                  </a:lnTo>
                  <a:lnTo>
                    <a:pt x="825" y="207"/>
                  </a:lnTo>
                  <a:lnTo>
                    <a:pt x="827" y="207"/>
                  </a:lnTo>
                  <a:lnTo>
                    <a:pt x="827" y="209"/>
                  </a:lnTo>
                  <a:lnTo>
                    <a:pt x="828" y="209"/>
                  </a:lnTo>
                  <a:lnTo>
                    <a:pt x="828" y="210"/>
                  </a:lnTo>
                  <a:lnTo>
                    <a:pt x="828" y="211"/>
                  </a:lnTo>
                  <a:lnTo>
                    <a:pt x="829" y="215"/>
                  </a:lnTo>
                  <a:lnTo>
                    <a:pt x="829" y="218"/>
                  </a:lnTo>
                  <a:lnTo>
                    <a:pt x="831" y="219"/>
                  </a:lnTo>
                  <a:lnTo>
                    <a:pt x="831" y="221"/>
                  </a:lnTo>
                  <a:lnTo>
                    <a:pt x="831" y="225"/>
                  </a:lnTo>
                  <a:lnTo>
                    <a:pt x="832" y="226"/>
                  </a:lnTo>
                  <a:lnTo>
                    <a:pt x="836" y="225"/>
                  </a:lnTo>
                  <a:lnTo>
                    <a:pt x="840" y="225"/>
                  </a:lnTo>
                  <a:lnTo>
                    <a:pt x="846" y="223"/>
                  </a:lnTo>
                  <a:lnTo>
                    <a:pt x="851" y="222"/>
                  </a:lnTo>
                  <a:lnTo>
                    <a:pt x="854" y="225"/>
                  </a:lnTo>
                  <a:lnTo>
                    <a:pt x="857" y="229"/>
                  </a:lnTo>
                  <a:lnTo>
                    <a:pt x="861" y="229"/>
                  </a:lnTo>
                  <a:lnTo>
                    <a:pt x="863" y="230"/>
                  </a:lnTo>
                  <a:lnTo>
                    <a:pt x="866" y="229"/>
                  </a:lnTo>
                  <a:lnTo>
                    <a:pt x="870" y="229"/>
                  </a:lnTo>
                  <a:lnTo>
                    <a:pt x="873" y="228"/>
                  </a:lnTo>
                  <a:lnTo>
                    <a:pt x="877" y="229"/>
                  </a:lnTo>
                  <a:lnTo>
                    <a:pt x="880" y="233"/>
                  </a:lnTo>
                  <a:lnTo>
                    <a:pt x="884" y="237"/>
                  </a:lnTo>
                  <a:lnTo>
                    <a:pt x="885" y="240"/>
                  </a:lnTo>
                  <a:lnTo>
                    <a:pt x="886" y="242"/>
                  </a:lnTo>
                  <a:lnTo>
                    <a:pt x="891" y="245"/>
                  </a:lnTo>
                  <a:lnTo>
                    <a:pt x="897" y="247"/>
                  </a:lnTo>
                  <a:lnTo>
                    <a:pt x="905" y="247"/>
                  </a:lnTo>
                  <a:lnTo>
                    <a:pt x="910" y="249"/>
                  </a:lnTo>
                  <a:lnTo>
                    <a:pt x="912" y="249"/>
                  </a:lnTo>
                  <a:lnTo>
                    <a:pt x="915" y="251"/>
                  </a:lnTo>
                  <a:lnTo>
                    <a:pt x="916" y="251"/>
                  </a:lnTo>
                  <a:lnTo>
                    <a:pt x="922" y="252"/>
                  </a:lnTo>
                  <a:lnTo>
                    <a:pt x="924" y="251"/>
                  </a:lnTo>
                  <a:lnTo>
                    <a:pt x="926" y="252"/>
                  </a:lnTo>
                  <a:lnTo>
                    <a:pt x="926" y="253"/>
                  </a:lnTo>
                  <a:lnTo>
                    <a:pt x="926" y="256"/>
                  </a:lnTo>
                  <a:lnTo>
                    <a:pt x="924" y="261"/>
                  </a:lnTo>
                  <a:lnTo>
                    <a:pt x="924" y="264"/>
                  </a:lnTo>
                  <a:lnTo>
                    <a:pt x="923" y="266"/>
                  </a:lnTo>
                  <a:lnTo>
                    <a:pt x="923" y="268"/>
                  </a:lnTo>
                  <a:lnTo>
                    <a:pt x="924" y="268"/>
                  </a:lnTo>
                  <a:lnTo>
                    <a:pt x="924" y="270"/>
                  </a:lnTo>
                  <a:lnTo>
                    <a:pt x="926" y="270"/>
                  </a:lnTo>
                  <a:lnTo>
                    <a:pt x="926" y="271"/>
                  </a:lnTo>
                  <a:lnTo>
                    <a:pt x="927" y="270"/>
                  </a:lnTo>
                  <a:lnTo>
                    <a:pt x="927" y="271"/>
                  </a:lnTo>
                  <a:lnTo>
                    <a:pt x="929" y="271"/>
                  </a:lnTo>
                  <a:lnTo>
                    <a:pt x="930" y="271"/>
                  </a:lnTo>
                  <a:lnTo>
                    <a:pt x="931" y="271"/>
                  </a:lnTo>
                  <a:lnTo>
                    <a:pt x="933" y="271"/>
                  </a:lnTo>
                  <a:lnTo>
                    <a:pt x="934" y="271"/>
                  </a:lnTo>
                  <a:lnTo>
                    <a:pt x="935" y="271"/>
                  </a:lnTo>
                  <a:lnTo>
                    <a:pt x="937" y="271"/>
                  </a:lnTo>
                  <a:lnTo>
                    <a:pt x="938" y="271"/>
                  </a:lnTo>
                  <a:lnTo>
                    <a:pt x="939" y="271"/>
                  </a:lnTo>
                  <a:lnTo>
                    <a:pt x="941" y="271"/>
                  </a:lnTo>
                  <a:lnTo>
                    <a:pt x="942" y="271"/>
                  </a:lnTo>
                  <a:lnTo>
                    <a:pt x="943" y="271"/>
                  </a:lnTo>
                  <a:lnTo>
                    <a:pt x="945" y="271"/>
                  </a:lnTo>
                  <a:lnTo>
                    <a:pt x="945" y="270"/>
                  </a:lnTo>
                  <a:lnTo>
                    <a:pt x="945" y="272"/>
                  </a:lnTo>
                  <a:lnTo>
                    <a:pt x="945" y="274"/>
                  </a:lnTo>
                  <a:lnTo>
                    <a:pt x="945" y="275"/>
                  </a:lnTo>
                  <a:lnTo>
                    <a:pt x="943" y="278"/>
                  </a:lnTo>
                  <a:lnTo>
                    <a:pt x="943" y="280"/>
                  </a:lnTo>
                  <a:lnTo>
                    <a:pt x="943" y="282"/>
                  </a:lnTo>
                  <a:lnTo>
                    <a:pt x="943" y="283"/>
                  </a:lnTo>
                  <a:lnTo>
                    <a:pt x="943" y="285"/>
                  </a:lnTo>
                  <a:lnTo>
                    <a:pt x="942" y="291"/>
                  </a:lnTo>
                  <a:lnTo>
                    <a:pt x="941" y="295"/>
                  </a:lnTo>
                  <a:lnTo>
                    <a:pt x="941" y="299"/>
                  </a:lnTo>
                  <a:lnTo>
                    <a:pt x="941" y="302"/>
                  </a:lnTo>
                  <a:lnTo>
                    <a:pt x="941" y="308"/>
                  </a:lnTo>
                  <a:lnTo>
                    <a:pt x="941" y="310"/>
                  </a:lnTo>
                  <a:lnTo>
                    <a:pt x="941" y="312"/>
                  </a:lnTo>
                  <a:lnTo>
                    <a:pt x="942" y="313"/>
                  </a:lnTo>
                  <a:lnTo>
                    <a:pt x="942" y="314"/>
                  </a:lnTo>
                  <a:lnTo>
                    <a:pt x="941" y="316"/>
                  </a:lnTo>
                  <a:lnTo>
                    <a:pt x="941" y="317"/>
                  </a:lnTo>
                  <a:lnTo>
                    <a:pt x="939" y="318"/>
                  </a:lnTo>
                  <a:lnTo>
                    <a:pt x="938" y="322"/>
                  </a:lnTo>
                  <a:lnTo>
                    <a:pt x="938" y="324"/>
                  </a:lnTo>
                  <a:lnTo>
                    <a:pt x="937" y="325"/>
                  </a:lnTo>
                  <a:lnTo>
                    <a:pt x="934" y="328"/>
                  </a:lnTo>
                  <a:lnTo>
                    <a:pt x="934" y="329"/>
                  </a:lnTo>
                  <a:lnTo>
                    <a:pt x="934" y="331"/>
                  </a:lnTo>
                  <a:lnTo>
                    <a:pt x="933" y="333"/>
                  </a:lnTo>
                  <a:lnTo>
                    <a:pt x="931" y="335"/>
                  </a:lnTo>
                  <a:lnTo>
                    <a:pt x="929" y="337"/>
                  </a:lnTo>
                  <a:lnTo>
                    <a:pt x="927" y="339"/>
                  </a:lnTo>
                  <a:lnTo>
                    <a:pt x="927" y="341"/>
                  </a:lnTo>
                  <a:lnTo>
                    <a:pt x="924" y="344"/>
                  </a:lnTo>
                  <a:lnTo>
                    <a:pt x="923" y="346"/>
                  </a:lnTo>
                  <a:lnTo>
                    <a:pt x="922" y="347"/>
                  </a:lnTo>
                  <a:lnTo>
                    <a:pt x="920" y="350"/>
                  </a:lnTo>
                  <a:lnTo>
                    <a:pt x="919" y="352"/>
                  </a:lnTo>
                  <a:lnTo>
                    <a:pt x="918" y="355"/>
                  </a:lnTo>
                  <a:lnTo>
                    <a:pt x="916" y="358"/>
                  </a:lnTo>
                  <a:lnTo>
                    <a:pt x="915" y="359"/>
                  </a:lnTo>
                  <a:lnTo>
                    <a:pt x="914" y="360"/>
                  </a:lnTo>
                  <a:lnTo>
                    <a:pt x="911" y="365"/>
                  </a:lnTo>
                  <a:lnTo>
                    <a:pt x="910" y="366"/>
                  </a:lnTo>
                  <a:lnTo>
                    <a:pt x="908" y="367"/>
                  </a:lnTo>
                  <a:lnTo>
                    <a:pt x="901" y="377"/>
                  </a:lnTo>
                  <a:lnTo>
                    <a:pt x="899" y="381"/>
                  </a:lnTo>
                  <a:lnTo>
                    <a:pt x="897" y="382"/>
                  </a:lnTo>
                  <a:lnTo>
                    <a:pt x="896" y="385"/>
                  </a:lnTo>
                  <a:lnTo>
                    <a:pt x="896" y="386"/>
                  </a:lnTo>
                  <a:lnTo>
                    <a:pt x="895" y="389"/>
                  </a:lnTo>
                  <a:lnTo>
                    <a:pt x="895" y="393"/>
                  </a:lnTo>
                  <a:lnTo>
                    <a:pt x="895" y="396"/>
                  </a:lnTo>
                  <a:lnTo>
                    <a:pt x="895" y="400"/>
                  </a:lnTo>
                  <a:lnTo>
                    <a:pt x="895" y="401"/>
                  </a:lnTo>
                  <a:lnTo>
                    <a:pt x="896" y="401"/>
                  </a:lnTo>
                  <a:lnTo>
                    <a:pt x="897" y="403"/>
                  </a:lnTo>
                  <a:lnTo>
                    <a:pt x="897" y="404"/>
                  </a:lnTo>
                  <a:lnTo>
                    <a:pt x="889" y="405"/>
                  </a:lnTo>
                  <a:lnTo>
                    <a:pt x="881" y="405"/>
                  </a:lnTo>
                  <a:lnTo>
                    <a:pt x="869" y="405"/>
                  </a:lnTo>
                  <a:lnTo>
                    <a:pt x="865" y="405"/>
                  </a:lnTo>
                  <a:lnTo>
                    <a:pt x="861" y="405"/>
                  </a:lnTo>
                  <a:lnTo>
                    <a:pt x="850" y="405"/>
                  </a:lnTo>
                  <a:lnTo>
                    <a:pt x="843" y="405"/>
                  </a:lnTo>
                  <a:lnTo>
                    <a:pt x="840" y="405"/>
                  </a:lnTo>
                  <a:lnTo>
                    <a:pt x="839" y="405"/>
                  </a:lnTo>
                  <a:lnTo>
                    <a:pt x="834" y="405"/>
                  </a:lnTo>
                  <a:lnTo>
                    <a:pt x="829" y="405"/>
                  </a:lnTo>
                  <a:lnTo>
                    <a:pt x="823" y="405"/>
                  </a:lnTo>
                  <a:lnTo>
                    <a:pt x="821" y="405"/>
                  </a:lnTo>
                  <a:lnTo>
                    <a:pt x="816" y="405"/>
                  </a:lnTo>
                  <a:lnTo>
                    <a:pt x="809" y="405"/>
                  </a:lnTo>
                  <a:lnTo>
                    <a:pt x="809" y="389"/>
                  </a:lnTo>
                  <a:lnTo>
                    <a:pt x="801" y="394"/>
                  </a:lnTo>
                  <a:lnTo>
                    <a:pt x="800" y="396"/>
                  </a:lnTo>
                  <a:lnTo>
                    <a:pt x="793" y="401"/>
                  </a:lnTo>
                  <a:lnTo>
                    <a:pt x="791" y="401"/>
                  </a:lnTo>
                  <a:lnTo>
                    <a:pt x="786" y="404"/>
                  </a:lnTo>
                  <a:lnTo>
                    <a:pt x="783" y="407"/>
                  </a:lnTo>
                  <a:lnTo>
                    <a:pt x="782" y="407"/>
                  </a:lnTo>
                  <a:lnTo>
                    <a:pt x="779" y="408"/>
                  </a:lnTo>
                  <a:lnTo>
                    <a:pt x="778" y="409"/>
                  </a:lnTo>
                  <a:lnTo>
                    <a:pt x="777" y="411"/>
                  </a:lnTo>
                  <a:lnTo>
                    <a:pt x="766" y="417"/>
                  </a:lnTo>
                  <a:lnTo>
                    <a:pt x="763" y="419"/>
                  </a:lnTo>
                  <a:lnTo>
                    <a:pt x="762" y="420"/>
                  </a:lnTo>
                  <a:lnTo>
                    <a:pt x="759" y="422"/>
                  </a:lnTo>
                  <a:lnTo>
                    <a:pt x="758" y="423"/>
                  </a:lnTo>
                  <a:lnTo>
                    <a:pt x="756" y="423"/>
                  </a:lnTo>
                  <a:lnTo>
                    <a:pt x="755" y="424"/>
                  </a:lnTo>
                  <a:lnTo>
                    <a:pt x="752" y="426"/>
                  </a:lnTo>
                  <a:lnTo>
                    <a:pt x="749" y="428"/>
                  </a:lnTo>
                  <a:lnTo>
                    <a:pt x="748" y="428"/>
                  </a:lnTo>
                  <a:lnTo>
                    <a:pt x="741" y="434"/>
                  </a:lnTo>
                  <a:lnTo>
                    <a:pt x="740" y="436"/>
                  </a:lnTo>
                  <a:lnTo>
                    <a:pt x="729" y="445"/>
                  </a:lnTo>
                  <a:lnTo>
                    <a:pt x="728" y="446"/>
                  </a:lnTo>
                  <a:lnTo>
                    <a:pt x="725" y="449"/>
                  </a:lnTo>
                  <a:lnTo>
                    <a:pt x="724" y="450"/>
                  </a:lnTo>
                  <a:lnTo>
                    <a:pt x="721" y="451"/>
                  </a:lnTo>
                  <a:lnTo>
                    <a:pt x="720" y="454"/>
                  </a:lnTo>
                  <a:lnTo>
                    <a:pt x="717" y="455"/>
                  </a:lnTo>
                  <a:lnTo>
                    <a:pt x="711" y="460"/>
                  </a:lnTo>
                  <a:lnTo>
                    <a:pt x="710" y="462"/>
                  </a:lnTo>
                  <a:lnTo>
                    <a:pt x="707" y="465"/>
                  </a:lnTo>
                  <a:lnTo>
                    <a:pt x="706" y="466"/>
                  </a:lnTo>
                  <a:lnTo>
                    <a:pt x="705" y="466"/>
                  </a:lnTo>
                  <a:lnTo>
                    <a:pt x="703" y="468"/>
                  </a:lnTo>
                  <a:lnTo>
                    <a:pt x="695" y="477"/>
                  </a:lnTo>
                  <a:lnTo>
                    <a:pt x="694" y="479"/>
                  </a:lnTo>
                  <a:lnTo>
                    <a:pt x="692" y="481"/>
                  </a:lnTo>
                  <a:lnTo>
                    <a:pt x="691" y="483"/>
                  </a:lnTo>
                  <a:lnTo>
                    <a:pt x="691" y="484"/>
                  </a:lnTo>
                  <a:lnTo>
                    <a:pt x="688" y="488"/>
                  </a:lnTo>
                  <a:lnTo>
                    <a:pt x="686" y="492"/>
                  </a:lnTo>
                  <a:lnTo>
                    <a:pt x="684" y="495"/>
                  </a:lnTo>
                  <a:lnTo>
                    <a:pt x="682" y="499"/>
                  </a:lnTo>
                  <a:lnTo>
                    <a:pt x="676" y="503"/>
                  </a:lnTo>
                  <a:lnTo>
                    <a:pt x="676" y="504"/>
                  </a:lnTo>
                  <a:lnTo>
                    <a:pt x="673" y="506"/>
                  </a:lnTo>
                  <a:lnTo>
                    <a:pt x="672" y="507"/>
                  </a:lnTo>
                  <a:lnTo>
                    <a:pt x="671" y="508"/>
                  </a:lnTo>
                  <a:lnTo>
                    <a:pt x="667" y="512"/>
                  </a:lnTo>
                  <a:lnTo>
                    <a:pt x="665" y="512"/>
                  </a:lnTo>
                  <a:lnTo>
                    <a:pt x="663" y="515"/>
                  </a:lnTo>
                  <a:lnTo>
                    <a:pt x="660" y="517"/>
                  </a:lnTo>
                  <a:lnTo>
                    <a:pt x="656" y="519"/>
                  </a:lnTo>
                  <a:lnTo>
                    <a:pt x="654" y="519"/>
                  </a:lnTo>
                  <a:lnTo>
                    <a:pt x="656" y="519"/>
                  </a:lnTo>
                  <a:lnTo>
                    <a:pt x="652" y="523"/>
                  </a:lnTo>
                  <a:lnTo>
                    <a:pt x="646" y="529"/>
                  </a:lnTo>
                  <a:lnTo>
                    <a:pt x="640" y="537"/>
                  </a:lnTo>
                  <a:lnTo>
                    <a:pt x="638" y="540"/>
                  </a:lnTo>
                  <a:lnTo>
                    <a:pt x="637" y="540"/>
                  </a:lnTo>
                  <a:lnTo>
                    <a:pt x="633" y="544"/>
                  </a:lnTo>
                  <a:lnTo>
                    <a:pt x="631" y="545"/>
                  </a:lnTo>
                  <a:lnTo>
                    <a:pt x="630" y="545"/>
                  </a:lnTo>
                  <a:lnTo>
                    <a:pt x="630" y="546"/>
                  </a:lnTo>
                  <a:lnTo>
                    <a:pt x="629" y="549"/>
                  </a:lnTo>
                  <a:lnTo>
                    <a:pt x="626" y="549"/>
                  </a:lnTo>
                  <a:lnTo>
                    <a:pt x="625" y="549"/>
                  </a:lnTo>
                  <a:lnTo>
                    <a:pt x="622" y="549"/>
                  </a:lnTo>
                  <a:lnTo>
                    <a:pt x="621" y="549"/>
                  </a:lnTo>
                  <a:lnTo>
                    <a:pt x="614" y="552"/>
                  </a:lnTo>
                  <a:lnTo>
                    <a:pt x="611" y="553"/>
                  </a:lnTo>
                  <a:lnTo>
                    <a:pt x="608" y="556"/>
                  </a:lnTo>
                  <a:lnTo>
                    <a:pt x="604" y="560"/>
                  </a:lnTo>
                  <a:lnTo>
                    <a:pt x="604" y="561"/>
                  </a:lnTo>
                  <a:lnTo>
                    <a:pt x="604" y="563"/>
                  </a:lnTo>
                  <a:lnTo>
                    <a:pt x="604" y="567"/>
                  </a:lnTo>
                  <a:lnTo>
                    <a:pt x="604" y="568"/>
                  </a:lnTo>
                  <a:lnTo>
                    <a:pt x="603" y="569"/>
                  </a:lnTo>
                  <a:lnTo>
                    <a:pt x="603" y="571"/>
                  </a:lnTo>
                  <a:lnTo>
                    <a:pt x="603" y="572"/>
                  </a:lnTo>
                  <a:lnTo>
                    <a:pt x="602" y="572"/>
                  </a:lnTo>
                  <a:lnTo>
                    <a:pt x="602" y="573"/>
                  </a:lnTo>
                  <a:lnTo>
                    <a:pt x="602" y="575"/>
                  </a:lnTo>
                  <a:lnTo>
                    <a:pt x="600" y="575"/>
                  </a:lnTo>
                  <a:lnTo>
                    <a:pt x="600" y="576"/>
                  </a:lnTo>
                  <a:lnTo>
                    <a:pt x="600" y="578"/>
                  </a:lnTo>
                  <a:lnTo>
                    <a:pt x="599" y="579"/>
                  </a:lnTo>
                  <a:lnTo>
                    <a:pt x="599" y="580"/>
                  </a:lnTo>
                  <a:lnTo>
                    <a:pt x="599" y="582"/>
                  </a:lnTo>
                  <a:lnTo>
                    <a:pt x="599" y="583"/>
                  </a:lnTo>
                  <a:lnTo>
                    <a:pt x="599" y="584"/>
                  </a:lnTo>
                  <a:lnTo>
                    <a:pt x="599" y="586"/>
                  </a:lnTo>
                  <a:lnTo>
                    <a:pt x="599" y="587"/>
                  </a:lnTo>
                  <a:lnTo>
                    <a:pt x="599" y="588"/>
                  </a:lnTo>
                  <a:lnTo>
                    <a:pt x="597" y="590"/>
                  </a:lnTo>
                  <a:lnTo>
                    <a:pt x="595" y="591"/>
                  </a:lnTo>
                  <a:lnTo>
                    <a:pt x="595" y="592"/>
                  </a:lnTo>
                  <a:lnTo>
                    <a:pt x="593" y="594"/>
                  </a:lnTo>
                  <a:lnTo>
                    <a:pt x="592" y="595"/>
                  </a:lnTo>
                  <a:lnTo>
                    <a:pt x="591" y="595"/>
                  </a:lnTo>
                  <a:lnTo>
                    <a:pt x="591" y="598"/>
                  </a:lnTo>
                  <a:lnTo>
                    <a:pt x="589" y="598"/>
                  </a:lnTo>
                  <a:lnTo>
                    <a:pt x="588" y="599"/>
                  </a:lnTo>
                  <a:lnTo>
                    <a:pt x="587" y="601"/>
                  </a:lnTo>
                  <a:lnTo>
                    <a:pt x="585" y="602"/>
                  </a:lnTo>
                  <a:lnTo>
                    <a:pt x="580" y="605"/>
                  </a:lnTo>
                  <a:lnTo>
                    <a:pt x="577" y="606"/>
                  </a:lnTo>
                  <a:lnTo>
                    <a:pt x="573" y="609"/>
                  </a:lnTo>
                  <a:lnTo>
                    <a:pt x="568" y="611"/>
                  </a:lnTo>
                  <a:lnTo>
                    <a:pt x="564" y="614"/>
                  </a:lnTo>
                  <a:lnTo>
                    <a:pt x="559" y="617"/>
                  </a:lnTo>
                  <a:lnTo>
                    <a:pt x="558" y="618"/>
                  </a:lnTo>
                  <a:lnTo>
                    <a:pt x="550" y="622"/>
                  </a:lnTo>
                  <a:lnTo>
                    <a:pt x="547" y="624"/>
                  </a:lnTo>
                  <a:lnTo>
                    <a:pt x="543" y="626"/>
                  </a:lnTo>
                  <a:lnTo>
                    <a:pt x="538" y="629"/>
                  </a:lnTo>
                  <a:lnTo>
                    <a:pt x="534" y="632"/>
                  </a:lnTo>
                  <a:lnTo>
                    <a:pt x="534" y="633"/>
                  </a:lnTo>
                  <a:lnTo>
                    <a:pt x="539" y="636"/>
                  </a:lnTo>
                  <a:lnTo>
                    <a:pt x="542" y="636"/>
                  </a:lnTo>
                  <a:lnTo>
                    <a:pt x="542" y="637"/>
                  </a:lnTo>
                  <a:lnTo>
                    <a:pt x="540" y="637"/>
                  </a:lnTo>
                  <a:lnTo>
                    <a:pt x="539" y="639"/>
                  </a:lnTo>
                  <a:lnTo>
                    <a:pt x="539" y="637"/>
                  </a:lnTo>
                  <a:lnTo>
                    <a:pt x="538" y="637"/>
                  </a:lnTo>
                  <a:lnTo>
                    <a:pt x="536" y="637"/>
                  </a:lnTo>
                  <a:lnTo>
                    <a:pt x="535" y="639"/>
                  </a:lnTo>
                  <a:lnTo>
                    <a:pt x="535" y="640"/>
                  </a:lnTo>
                  <a:lnTo>
                    <a:pt x="534" y="643"/>
                  </a:lnTo>
                  <a:lnTo>
                    <a:pt x="535" y="643"/>
                  </a:lnTo>
                  <a:lnTo>
                    <a:pt x="535" y="644"/>
                  </a:lnTo>
                  <a:lnTo>
                    <a:pt x="535" y="645"/>
                  </a:lnTo>
                  <a:lnTo>
                    <a:pt x="535" y="647"/>
                  </a:lnTo>
                  <a:lnTo>
                    <a:pt x="535" y="648"/>
                  </a:lnTo>
                  <a:lnTo>
                    <a:pt x="535" y="649"/>
                  </a:lnTo>
                  <a:lnTo>
                    <a:pt x="535" y="651"/>
                  </a:lnTo>
                  <a:lnTo>
                    <a:pt x="535" y="652"/>
                  </a:lnTo>
                  <a:lnTo>
                    <a:pt x="535" y="654"/>
                  </a:lnTo>
                  <a:lnTo>
                    <a:pt x="535" y="655"/>
                  </a:lnTo>
                  <a:lnTo>
                    <a:pt x="535" y="656"/>
                  </a:lnTo>
                  <a:lnTo>
                    <a:pt x="535" y="658"/>
                  </a:lnTo>
                  <a:lnTo>
                    <a:pt x="535" y="659"/>
                  </a:lnTo>
                  <a:lnTo>
                    <a:pt x="534" y="660"/>
                  </a:lnTo>
                  <a:lnTo>
                    <a:pt x="535" y="662"/>
                  </a:lnTo>
                  <a:lnTo>
                    <a:pt x="535" y="663"/>
                  </a:lnTo>
                  <a:lnTo>
                    <a:pt x="535" y="664"/>
                  </a:lnTo>
                  <a:lnTo>
                    <a:pt x="536" y="664"/>
                  </a:lnTo>
                  <a:lnTo>
                    <a:pt x="536" y="666"/>
                  </a:lnTo>
                  <a:lnTo>
                    <a:pt x="536" y="667"/>
                  </a:lnTo>
                  <a:lnTo>
                    <a:pt x="535" y="667"/>
                  </a:lnTo>
                  <a:lnTo>
                    <a:pt x="535" y="666"/>
                  </a:lnTo>
                  <a:lnTo>
                    <a:pt x="534" y="667"/>
                  </a:lnTo>
                  <a:lnTo>
                    <a:pt x="532" y="667"/>
                  </a:lnTo>
                  <a:lnTo>
                    <a:pt x="532" y="666"/>
                  </a:lnTo>
                  <a:lnTo>
                    <a:pt x="531" y="666"/>
                  </a:lnTo>
                  <a:lnTo>
                    <a:pt x="530" y="664"/>
                  </a:lnTo>
                  <a:lnTo>
                    <a:pt x="528" y="664"/>
                  </a:lnTo>
                  <a:lnTo>
                    <a:pt x="528" y="663"/>
                  </a:lnTo>
                  <a:lnTo>
                    <a:pt x="527" y="663"/>
                  </a:lnTo>
                  <a:lnTo>
                    <a:pt x="527" y="662"/>
                  </a:lnTo>
                  <a:lnTo>
                    <a:pt x="526" y="662"/>
                  </a:lnTo>
                  <a:lnTo>
                    <a:pt x="526" y="660"/>
                  </a:lnTo>
                  <a:lnTo>
                    <a:pt x="524" y="660"/>
                  </a:lnTo>
                  <a:lnTo>
                    <a:pt x="523" y="662"/>
                  </a:lnTo>
                  <a:lnTo>
                    <a:pt x="521" y="664"/>
                  </a:lnTo>
                  <a:lnTo>
                    <a:pt x="519" y="667"/>
                  </a:lnTo>
                  <a:lnTo>
                    <a:pt x="519" y="668"/>
                  </a:lnTo>
                  <a:lnTo>
                    <a:pt x="517" y="670"/>
                  </a:lnTo>
                  <a:lnTo>
                    <a:pt x="516" y="670"/>
                  </a:lnTo>
                  <a:lnTo>
                    <a:pt x="516" y="668"/>
                  </a:lnTo>
                  <a:lnTo>
                    <a:pt x="515" y="667"/>
                  </a:lnTo>
                  <a:lnTo>
                    <a:pt x="515" y="666"/>
                  </a:lnTo>
                  <a:lnTo>
                    <a:pt x="513" y="666"/>
                  </a:lnTo>
                  <a:lnTo>
                    <a:pt x="512" y="664"/>
                  </a:lnTo>
                  <a:lnTo>
                    <a:pt x="512" y="663"/>
                  </a:lnTo>
                  <a:lnTo>
                    <a:pt x="511" y="663"/>
                  </a:lnTo>
                  <a:lnTo>
                    <a:pt x="511" y="662"/>
                  </a:lnTo>
                  <a:lnTo>
                    <a:pt x="511" y="660"/>
                  </a:lnTo>
                  <a:lnTo>
                    <a:pt x="509" y="659"/>
                  </a:lnTo>
                  <a:lnTo>
                    <a:pt x="509" y="658"/>
                  </a:lnTo>
                  <a:lnTo>
                    <a:pt x="508" y="656"/>
                  </a:lnTo>
                  <a:lnTo>
                    <a:pt x="507" y="656"/>
                  </a:lnTo>
                  <a:lnTo>
                    <a:pt x="507" y="654"/>
                  </a:lnTo>
                  <a:lnTo>
                    <a:pt x="505" y="652"/>
                  </a:lnTo>
                  <a:lnTo>
                    <a:pt x="504" y="648"/>
                  </a:lnTo>
                  <a:lnTo>
                    <a:pt x="502" y="647"/>
                  </a:lnTo>
                  <a:lnTo>
                    <a:pt x="502" y="645"/>
                  </a:lnTo>
                  <a:lnTo>
                    <a:pt x="501" y="644"/>
                  </a:lnTo>
                  <a:lnTo>
                    <a:pt x="501" y="643"/>
                  </a:lnTo>
                  <a:lnTo>
                    <a:pt x="500" y="643"/>
                  </a:lnTo>
                  <a:lnTo>
                    <a:pt x="498" y="641"/>
                  </a:lnTo>
                  <a:lnTo>
                    <a:pt x="497" y="640"/>
                  </a:lnTo>
                  <a:lnTo>
                    <a:pt x="496" y="640"/>
                  </a:lnTo>
                  <a:lnTo>
                    <a:pt x="494" y="640"/>
                  </a:lnTo>
                  <a:lnTo>
                    <a:pt x="493" y="641"/>
                  </a:lnTo>
                  <a:lnTo>
                    <a:pt x="492" y="640"/>
                  </a:lnTo>
                  <a:lnTo>
                    <a:pt x="490" y="640"/>
                  </a:lnTo>
                  <a:lnTo>
                    <a:pt x="489" y="640"/>
                  </a:lnTo>
                  <a:lnTo>
                    <a:pt x="489" y="639"/>
                  </a:lnTo>
                  <a:lnTo>
                    <a:pt x="489" y="640"/>
                  </a:lnTo>
                  <a:lnTo>
                    <a:pt x="488" y="640"/>
                  </a:lnTo>
                  <a:lnTo>
                    <a:pt x="488" y="639"/>
                  </a:lnTo>
                  <a:lnTo>
                    <a:pt x="486" y="640"/>
                  </a:lnTo>
                  <a:lnTo>
                    <a:pt x="486" y="639"/>
                  </a:lnTo>
                  <a:lnTo>
                    <a:pt x="485" y="639"/>
                  </a:lnTo>
                  <a:lnTo>
                    <a:pt x="483" y="639"/>
                  </a:lnTo>
                  <a:lnTo>
                    <a:pt x="482" y="639"/>
                  </a:lnTo>
                  <a:lnTo>
                    <a:pt x="481" y="639"/>
                  </a:lnTo>
                  <a:lnTo>
                    <a:pt x="479" y="639"/>
                  </a:lnTo>
                  <a:lnTo>
                    <a:pt x="478" y="637"/>
                  </a:lnTo>
                  <a:lnTo>
                    <a:pt x="477" y="637"/>
                  </a:lnTo>
                  <a:lnTo>
                    <a:pt x="477" y="636"/>
                  </a:lnTo>
                  <a:lnTo>
                    <a:pt x="475" y="636"/>
                  </a:lnTo>
                  <a:lnTo>
                    <a:pt x="474" y="636"/>
                  </a:lnTo>
                  <a:lnTo>
                    <a:pt x="474" y="635"/>
                  </a:lnTo>
                  <a:lnTo>
                    <a:pt x="473" y="635"/>
                  </a:lnTo>
                  <a:lnTo>
                    <a:pt x="471" y="635"/>
                  </a:lnTo>
                  <a:lnTo>
                    <a:pt x="471" y="633"/>
                  </a:lnTo>
                  <a:lnTo>
                    <a:pt x="470" y="632"/>
                  </a:lnTo>
                  <a:lnTo>
                    <a:pt x="469" y="632"/>
                  </a:lnTo>
                  <a:lnTo>
                    <a:pt x="467" y="632"/>
                  </a:lnTo>
                  <a:lnTo>
                    <a:pt x="466" y="632"/>
                  </a:lnTo>
                  <a:lnTo>
                    <a:pt x="466" y="630"/>
                  </a:lnTo>
                  <a:lnTo>
                    <a:pt x="464" y="630"/>
                  </a:lnTo>
                  <a:lnTo>
                    <a:pt x="463" y="630"/>
                  </a:lnTo>
                  <a:lnTo>
                    <a:pt x="462" y="630"/>
                  </a:lnTo>
                  <a:lnTo>
                    <a:pt x="460" y="630"/>
                  </a:lnTo>
                  <a:lnTo>
                    <a:pt x="459" y="630"/>
                  </a:lnTo>
                  <a:lnTo>
                    <a:pt x="458" y="630"/>
                  </a:lnTo>
                  <a:lnTo>
                    <a:pt x="456" y="630"/>
                  </a:lnTo>
                  <a:lnTo>
                    <a:pt x="454" y="630"/>
                  </a:lnTo>
                  <a:lnTo>
                    <a:pt x="452" y="630"/>
                  </a:lnTo>
                  <a:lnTo>
                    <a:pt x="451" y="630"/>
                  </a:lnTo>
                  <a:lnTo>
                    <a:pt x="450" y="630"/>
                  </a:lnTo>
                  <a:lnTo>
                    <a:pt x="448" y="630"/>
                  </a:lnTo>
                  <a:lnTo>
                    <a:pt x="447" y="630"/>
                  </a:lnTo>
                  <a:lnTo>
                    <a:pt x="445" y="632"/>
                  </a:lnTo>
                  <a:lnTo>
                    <a:pt x="444" y="632"/>
                  </a:lnTo>
                  <a:lnTo>
                    <a:pt x="441" y="632"/>
                  </a:lnTo>
                  <a:lnTo>
                    <a:pt x="440" y="632"/>
                  </a:lnTo>
                  <a:lnTo>
                    <a:pt x="439" y="632"/>
                  </a:lnTo>
                  <a:lnTo>
                    <a:pt x="437" y="632"/>
                  </a:lnTo>
                  <a:lnTo>
                    <a:pt x="436" y="632"/>
                  </a:lnTo>
                  <a:lnTo>
                    <a:pt x="435" y="633"/>
                  </a:lnTo>
                  <a:lnTo>
                    <a:pt x="433" y="633"/>
                  </a:lnTo>
                  <a:lnTo>
                    <a:pt x="432" y="635"/>
                  </a:lnTo>
                  <a:lnTo>
                    <a:pt x="431" y="635"/>
                  </a:lnTo>
                  <a:lnTo>
                    <a:pt x="429" y="635"/>
                  </a:lnTo>
                  <a:lnTo>
                    <a:pt x="425" y="636"/>
                  </a:lnTo>
                  <a:lnTo>
                    <a:pt x="424" y="636"/>
                  </a:lnTo>
                  <a:lnTo>
                    <a:pt x="422" y="637"/>
                  </a:lnTo>
                  <a:lnTo>
                    <a:pt x="421" y="637"/>
                  </a:lnTo>
                  <a:lnTo>
                    <a:pt x="420" y="637"/>
                  </a:lnTo>
                  <a:lnTo>
                    <a:pt x="418" y="639"/>
                  </a:lnTo>
                  <a:lnTo>
                    <a:pt x="417" y="639"/>
                  </a:lnTo>
                  <a:lnTo>
                    <a:pt x="416" y="640"/>
                  </a:lnTo>
                  <a:lnTo>
                    <a:pt x="414" y="641"/>
                  </a:lnTo>
                  <a:lnTo>
                    <a:pt x="414" y="644"/>
                  </a:lnTo>
                  <a:lnTo>
                    <a:pt x="413" y="645"/>
                  </a:lnTo>
                  <a:lnTo>
                    <a:pt x="413" y="647"/>
                  </a:lnTo>
                  <a:lnTo>
                    <a:pt x="413" y="648"/>
                  </a:lnTo>
                  <a:lnTo>
                    <a:pt x="413" y="649"/>
                  </a:lnTo>
                  <a:lnTo>
                    <a:pt x="412" y="651"/>
                  </a:lnTo>
                  <a:lnTo>
                    <a:pt x="410" y="652"/>
                  </a:lnTo>
                  <a:lnTo>
                    <a:pt x="409" y="652"/>
                  </a:lnTo>
                  <a:lnTo>
                    <a:pt x="408" y="652"/>
                  </a:lnTo>
                  <a:lnTo>
                    <a:pt x="408" y="654"/>
                  </a:lnTo>
                  <a:lnTo>
                    <a:pt x="406" y="652"/>
                  </a:lnTo>
                  <a:lnTo>
                    <a:pt x="406" y="654"/>
                  </a:lnTo>
                  <a:lnTo>
                    <a:pt x="406" y="655"/>
                  </a:lnTo>
                  <a:lnTo>
                    <a:pt x="405" y="655"/>
                  </a:lnTo>
                  <a:lnTo>
                    <a:pt x="405" y="656"/>
                  </a:lnTo>
                  <a:lnTo>
                    <a:pt x="403" y="658"/>
                  </a:lnTo>
                  <a:lnTo>
                    <a:pt x="403" y="659"/>
                  </a:lnTo>
                  <a:lnTo>
                    <a:pt x="405" y="660"/>
                  </a:lnTo>
                  <a:lnTo>
                    <a:pt x="406" y="660"/>
                  </a:lnTo>
                  <a:lnTo>
                    <a:pt x="408" y="662"/>
                  </a:lnTo>
                  <a:lnTo>
                    <a:pt x="408" y="663"/>
                  </a:lnTo>
                  <a:lnTo>
                    <a:pt x="408" y="664"/>
                  </a:lnTo>
                  <a:lnTo>
                    <a:pt x="408" y="666"/>
                  </a:lnTo>
                  <a:lnTo>
                    <a:pt x="409" y="666"/>
                  </a:lnTo>
                  <a:lnTo>
                    <a:pt x="409" y="667"/>
                  </a:lnTo>
                  <a:lnTo>
                    <a:pt x="410" y="668"/>
                  </a:lnTo>
                  <a:lnTo>
                    <a:pt x="412" y="668"/>
                  </a:lnTo>
                  <a:lnTo>
                    <a:pt x="412" y="670"/>
                  </a:lnTo>
                  <a:lnTo>
                    <a:pt x="413" y="670"/>
                  </a:lnTo>
                  <a:lnTo>
                    <a:pt x="413" y="671"/>
                  </a:lnTo>
                  <a:lnTo>
                    <a:pt x="413" y="673"/>
                  </a:lnTo>
                  <a:lnTo>
                    <a:pt x="414" y="673"/>
                  </a:lnTo>
                  <a:lnTo>
                    <a:pt x="414" y="674"/>
                  </a:lnTo>
                  <a:lnTo>
                    <a:pt x="413" y="674"/>
                  </a:lnTo>
                  <a:lnTo>
                    <a:pt x="413" y="675"/>
                  </a:lnTo>
                  <a:lnTo>
                    <a:pt x="413" y="677"/>
                  </a:lnTo>
                  <a:lnTo>
                    <a:pt x="412" y="677"/>
                  </a:lnTo>
                  <a:lnTo>
                    <a:pt x="413" y="677"/>
                  </a:lnTo>
                  <a:lnTo>
                    <a:pt x="413" y="678"/>
                  </a:lnTo>
                  <a:lnTo>
                    <a:pt x="413" y="679"/>
                  </a:lnTo>
                  <a:lnTo>
                    <a:pt x="412" y="679"/>
                  </a:lnTo>
                  <a:lnTo>
                    <a:pt x="413" y="679"/>
                  </a:lnTo>
                  <a:lnTo>
                    <a:pt x="413" y="681"/>
                  </a:lnTo>
                  <a:lnTo>
                    <a:pt x="413" y="682"/>
                  </a:lnTo>
                  <a:lnTo>
                    <a:pt x="413" y="683"/>
                  </a:lnTo>
                  <a:lnTo>
                    <a:pt x="414" y="685"/>
                  </a:lnTo>
                  <a:lnTo>
                    <a:pt x="414" y="686"/>
                  </a:lnTo>
                  <a:lnTo>
                    <a:pt x="414" y="687"/>
                  </a:lnTo>
                  <a:lnTo>
                    <a:pt x="414" y="689"/>
                  </a:lnTo>
                  <a:lnTo>
                    <a:pt x="414" y="690"/>
                  </a:lnTo>
                  <a:lnTo>
                    <a:pt x="413" y="690"/>
                  </a:lnTo>
                  <a:lnTo>
                    <a:pt x="413" y="692"/>
                  </a:lnTo>
                  <a:lnTo>
                    <a:pt x="412" y="692"/>
                  </a:lnTo>
                  <a:lnTo>
                    <a:pt x="412" y="693"/>
                  </a:lnTo>
                  <a:lnTo>
                    <a:pt x="410" y="693"/>
                  </a:lnTo>
                  <a:lnTo>
                    <a:pt x="412" y="694"/>
                  </a:lnTo>
                  <a:lnTo>
                    <a:pt x="410" y="694"/>
                  </a:lnTo>
                  <a:lnTo>
                    <a:pt x="410" y="696"/>
                  </a:lnTo>
                  <a:lnTo>
                    <a:pt x="410" y="697"/>
                  </a:lnTo>
                  <a:lnTo>
                    <a:pt x="409" y="698"/>
                  </a:lnTo>
                  <a:lnTo>
                    <a:pt x="408" y="698"/>
                  </a:lnTo>
                  <a:lnTo>
                    <a:pt x="408" y="700"/>
                  </a:lnTo>
                  <a:lnTo>
                    <a:pt x="406" y="700"/>
                  </a:lnTo>
                  <a:lnTo>
                    <a:pt x="405" y="700"/>
                  </a:lnTo>
                  <a:lnTo>
                    <a:pt x="405" y="701"/>
                  </a:lnTo>
                  <a:lnTo>
                    <a:pt x="405" y="702"/>
                  </a:lnTo>
                  <a:lnTo>
                    <a:pt x="403" y="702"/>
                  </a:lnTo>
                  <a:lnTo>
                    <a:pt x="403" y="704"/>
                  </a:lnTo>
                  <a:lnTo>
                    <a:pt x="403" y="705"/>
                  </a:lnTo>
                  <a:lnTo>
                    <a:pt x="403" y="706"/>
                  </a:lnTo>
                  <a:lnTo>
                    <a:pt x="405" y="706"/>
                  </a:lnTo>
                  <a:lnTo>
                    <a:pt x="406" y="706"/>
                  </a:lnTo>
                  <a:lnTo>
                    <a:pt x="408" y="706"/>
                  </a:lnTo>
                  <a:lnTo>
                    <a:pt x="408" y="708"/>
                  </a:lnTo>
                  <a:lnTo>
                    <a:pt x="409" y="708"/>
                  </a:lnTo>
                  <a:lnTo>
                    <a:pt x="410" y="706"/>
                  </a:lnTo>
                  <a:lnTo>
                    <a:pt x="412" y="708"/>
                  </a:lnTo>
                  <a:lnTo>
                    <a:pt x="412" y="709"/>
                  </a:lnTo>
                  <a:lnTo>
                    <a:pt x="413" y="709"/>
                  </a:lnTo>
                  <a:lnTo>
                    <a:pt x="414" y="711"/>
                  </a:lnTo>
                  <a:lnTo>
                    <a:pt x="414" y="712"/>
                  </a:lnTo>
                  <a:lnTo>
                    <a:pt x="413" y="713"/>
                  </a:lnTo>
                  <a:lnTo>
                    <a:pt x="412" y="713"/>
                  </a:lnTo>
                  <a:lnTo>
                    <a:pt x="412" y="715"/>
                  </a:lnTo>
                  <a:lnTo>
                    <a:pt x="412" y="716"/>
                  </a:lnTo>
                  <a:lnTo>
                    <a:pt x="413" y="716"/>
                  </a:lnTo>
                  <a:lnTo>
                    <a:pt x="413" y="717"/>
                  </a:lnTo>
                  <a:lnTo>
                    <a:pt x="414" y="717"/>
                  </a:lnTo>
                  <a:lnTo>
                    <a:pt x="416" y="717"/>
                  </a:lnTo>
                  <a:lnTo>
                    <a:pt x="416" y="719"/>
                  </a:lnTo>
                  <a:lnTo>
                    <a:pt x="414" y="719"/>
                  </a:lnTo>
                  <a:lnTo>
                    <a:pt x="414" y="720"/>
                  </a:lnTo>
                  <a:lnTo>
                    <a:pt x="416" y="720"/>
                  </a:lnTo>
                  <a:lnTo>
                    <a:pt x="417" y="720"/>
                  </a:lnTo>
                  <a:lnTo>
                    <a:pt x="417" y="721"/>
                  </a:lnTo>
                  <a:lnTo>
                    <a:pt x="418" y="721"/>
                  </a:lnTo>
                  <a:lnTo>
                    <a:pt x="418" y="723"/>
                  </a:lnTo>
                  <a:lnTo>
                    <a:pt x="418" y="724"/>
                  </a:lnTo>
                  <a:lnTo>
                    <a:pt x="418" y="725"/>
                  </a:lnTo>
                  <a:lnTo>
                    <a:pt x="417" y="727"/>
                  </a:lnTo>
                  <a:lnTo>
                    <a:pt x="416" y="727"/>
                  </a:lnTo>
                  <a:lnTo>
                    <a:pt x="417" y="727"/>
                  </a:lnTo>
                  <a:lnTo>
                    <a:pt x="417" y="728"/>
                  </a:lnTo>
                  <a:lnTo>
                    <a:pt x="417" y="730"/>
                  </a:lnTo>
                  <a:lnTo>
                    <a:pt x="417" y="731"/>
                  </a:lnTo>
                  <a:lnTo>
                    <a:pt x="418" y="731"/>
                  </a:lnTo>
                  <a:lnTo>
                    <a:pt x="420" y="732"/>
                  </a:lnTo>
                  <a:lnTo>
                    <a:pt x="421" y="732"/>
                  </a:lnTo>
                  <a:lnTo>
                    <a:pt x="422" y="732"/>
                  </a:lnTo>
                  <a:lnTo>
                    <a:pt x="422" y="731"/>
                  </a:lnTo>
                  <a:lnTo>
                    <a:pt x="424" y="731"/>
                  </a:lnTo>
                  <a:lnTo>
                    <a:pt x="424" y="732"/>
                  </a:lnTo>
                  <a:lnTo>
                    <a:pt x="425" y="732"/>
                  </a:lnTo>
                  <a:lnTo>
                    <a:pt x="426" y="732"/>
                  </a:lnTo>
                  <a:lnTo>
                    <a:pt x="426" y="734"/>
                  </a:lnTo>
                  <a:lnTo>
                    <a:pt x="428" y="735"/>
                  </a:lnTo>
                  <a:lnTo>
                    <a:pt x="428" y="736"/>
                  </a:lnTo>
                  <a:lnTo>
                    <a:pt x="428" y="738"/>
                  </a:lnTo>
                  <a:lnTo>
                    <a:pt x="429" y="738"/>
                  </a:lnTo>
                  <a:lnTo>
                    <a:pt x="431" y="738"/>
                  </a:lnTo>
                  <a:lnTo>
                    <a:pt x="432" y="738"/>
                  </a:lnTo>
                  <a:lnTo>
                    <a:pt x="433" y="738"/>
                  </a:lnTo>
                  <a:lnTo>
                    <a:pt x="435" y="738"/>
                  </a:lnTo>
                  <a:lnTo>
                    <a:pt x="435" y="739"/>
                  </a:lnTo>
                  <a:lnTo>
                    <a:pt x="436" y="739"/>
                  </a:lnTo>
                  <a:lnTo>
                    <a:pt x="435" y="740"/>
                  </a:lnTo>
                  <a:lnTo>
                    <a:pt x="435" y="742"/>
                  </a:lnTo>
                  <a:lnTo>
                    <a:pt x="436" y="743"/>
                  </a:lnTo>
                  <a:lnTo>
                    <a:pt x="435" y="743"/>
                  </a:lnTo>
                  <a:lnTo>
                    <a:pt x="436" y="743"/>
                  </a:lnTo>
                  <a:lnTo>
                    <a:pt x="436" y="744"/>
                  </a:lnTo>
                  <a:lnTo>
                    <a:pt x="435" y="744"/>
                  </a:lnTo>
                  <a:lnTo>
                    <a:pt x="433" y="744"/>
                  </a:lnTo>
                  <a:lnTo>
                    <a:pt x="432" y="746"/>
                  </a:lnTo>
                  <a:lnTo>
                    <a:pt x="432" y="747"/>
                  </a:lnTo>
                  <a:lnTo>
                    <a:pt x="431" y="747"/>
                  </a:lnTo>
                  <a:lnTo>
                    <a:pt x="431" y="749"/>
                  </a:lnTo>
                  <a:lnTo>
                    <a:pt x="429" y="749"/>
                  </a:lnTo>
                  <a:lnTo>
                    <a:pt x="429" y="750"/>
                  </a:lnTo>
                  <a:lnTo>
                    <a:pt x="428" y="750"/>
                  </a:lnTo>
                  <a:lnTo>
                    <a:pt x="428" y="753"/>
                  </a:lnTo>
                  <a:lnTo>
                    <a:pt x="426" y="753"/>
                  </a:lnTo>
                  <a:lnTo>
                    <a:pt x="426" y="754"/>
                  </a:lnTo>
                  <a:lnTo>
                    <a:pt x="426" y="755"/>
                  </a:lnTo>
                  <a:lnTo>
                    <a:pt x="425" y="755"/>
                  </a:lnTo>
                  <a:lnTo>
                    <a:pt x="424" y="757"/>
                  </a:lnTo>
                  <a:lnTo>
                    <a:pt x="422" y="757"/>
                  </a:lnTo>
                  <a:lnTo>
                    <a:pt x="421" y="758"/>
                  </a:lnTo>
                  <a:lnTo>
                    <a:pt x="420" y="758"/>
                  </a:lnTo>
                  <a:lnTo>
                    <a:pt x="418" y="759"/>
                  </a:lnTo>
                  <a:lnTo>
                    <a:pt x="417" y="759"/>
                  </a:lnTo>
                  <a:lnTo>
                    <a:pt x="416" y="758"/>
                  </a:lnTo>
                  <a:lnTo>
                    <a:pt x="416" y="759"/>
                  </a:lnTo>
                  <a:lnTo>
                    <a:pt x="417" y="759"/>
                  </a:lnTo>
                  <a:lnTo>
                    <a:pt x="416" y="761"/>
                  </a:lnTo>
                  <a:lnTo>
                    <a:pt x="416" y="762"/>
                  </a:lnTo>
                  <a:lnTo>
                    <a:pt x="414" y="762"/>
                  </a:lnTo>
                  <a:lnTo>
                    <a:pt x="412" y="763"/>
                  </a:lnTo>
                  <a:lnTo>
                    <a:pt x="409" y="763"/>
                  </a:lnTo>
                  <a:lnTo>
                    <a:pt x="408" y="763"/>
                  </a:lnTo>
                  <a:lnTo>
                    <a:pt x="406" y="763"/>
                  </a:lnTo>
                  <a:lnTo>
                    <a:pt x="405" y="763"/>
                  </a:lnTo>
                  <a:lnTo>
                    <a:pt x="403" y="763"/>
                  </a:lnTo>
                  <a:lnTo>
                    <a:pt x="402" y="763"/>
                  </a:lnTo>
                  <a:lnTo>
                    <a:pt x="402" y="762"/>
                  </a:lnTo>
                  <a:lnTo>
                    <a:pt x="401" y="762"/>
                  </a:lnTo>
                  <a:lnTo>
                    <a:pt x="401" y="763"/>
                  </a:lnTo>
                  <a:lnTo>
                    <a:pt x="399" y="763"/>
                  </a:lnTo>
                  <a:lnTo>
                    <a:pt x="398" y="763"/>
                  </a:lnTo>
                  <a:lnTo>
                    <a:pt x="397" y="765"/>
                  </a:lnTo>
                  <a:lnTo>
                    <a:pt x="397" y="766"/>
                  </a:lnTo>
                  <a:lnTo>
                    <a:pt x="395" y="766"/>
                  </a:lnTo>
                  <a:lnTo>
                    <a:pt x="394" y="766"/>
                  </a:lnTo>
                  <a:lnTo>
                    <a:pt x="393" y="766"/>
                  </a:lnTo>
                  <a:lnTo>
                    <a:pt x="393" y="765"/>
                  </a:lnTo>
                  <a:lnTo>
                    <a:pt x="391" y="765"/>
                  </a:lnTo>
                  <a:lnTo>
                    <a:pt x="391" y="766"/>
                  </a:lnTo>
                  <a:lnTo>
                    <a:pt x="390" y="766"/>
                  </a:lnTo>
                  <a:lnTo>
                    <a:pt x="389" y="766"/>
                  </a:lnTo>
                  <a:lnTo>
                    <a:pt x="387" y="766"/>
                  </a:lnTo>
                  <a:lnTo>
                    <a:pt x="386" y="766"/>
                  </a:lnTo>
                  <a:lnTo>
                    <a:pt x="384" y="765"/>
                  </a:lnTo>
                  <a:lnTo>
                    <a:pt x="383" y="765"/>
                  </a:lnTo>
                  <a:lnTo>
                    <a:pt x="382" y="765"/>
                  </a:lnTo>
                  <a:lnTo>
                    <a:pt x="380" y="765"/>
                  </a:lnTo>
                  <a:lnTo>
                    <a:pt x="379" y="765"/>
                  </a:lnTo>
                  <a:lnTo>
                    <a:pt x="378" y="765"/>
                  </a:lnTo>
                  <a:lnTo>
                    <a:pt x="376" y="765"/>
                  </a:lnTo>
                  <a:lnTo>
                    <a:pt x="375" y="765"/>
                  </a:lnTo>
                  <a:lnTo>
                    <a:pt x="374" y="765"/>
                  </a:lnTo>
                  <a:lnTo>
                    <a:pt x="372" y="765"/>
                  </a:lnTo>
                  <a:lnTo>
                    <a:pt x="371" y="766"/>
                  </a:lnTo>
                  <a:lnTo>
                    <a:pt x="370" y="766"/>
                  </a:lnTo>
                  <a:lnTo>
                    <a:pt x="368" y="766"/>
                  </a:lnTo>
                  <a:lnTo>
                    <a:pt x="367" y="766"/>
                  </a:lnTo>
                  <a:lnTo>
                    <a:pt x="365" y="766"/>
                  </a:lnTo>
                  <a:lnTo>
                    <a:pt x="364" y="766"/>
                  </a:lnTo>
                  <a:lnTo>
                    <a:pt x="363" y="768"/>
                  </a:lnTo>
                  <a:lnTo>
                    <a:pt x="360" y="768"/>
                  </a:lnTo>
                  <a:lnTo>
                    <a:pt x="360" y="766"/>
                  </a:lnTo>
                  <a:lnTo>
                    <a:pt x="359" y="766"/>
                  </a:lnTo>
                  <a:lnTo>
                    <a:pt x="357" y="766"/>
                  </a:lnTo>
                  <a:lnTo>
                    <a:pt x="357" y="765"/>
                  </a:lnTo>
                  <a:lnTo>
                    <a:pt x="356" y="765"/>
                  </a:lnTo>
                  <a:lnTo>
                    <a:pt x="355" y="765"/>
                  </a:lnTo>
                  <a:lnTo>
                    <a:pt x="353" y="765"/>
                  </a:lnTo>
                  <a:lnTo>
                    <a:pt x="352" y="765"/>
                  </a:lnTo>
                  <a:lnTo>
                    <a:pt x="349" y="765"/>
                  </a:lnTo>
                  <a:lnTo>
                    <a:pt x="348" y="763"/>
                  </a:lnTo>
                  <a:lnTo>
                    <a:pt x="346" y="763"/>
                  </a:lnTo>
                  <a:lnTo>
                    <a:pt x="345" y="763"/>
                  </a:lnTo>
                  <a:lnTo>
                    <a:pt x="344" y="763"/>
                  </a:lnTo>
                  <a:lnTo>
                    <a:pt x="342" y="763"/>
                  </a:lnTo>
                  <a:lnTo>
                    <a:pt x="341" y="763"/>
                  </a:lnTo>
                  <a:lnTo>
                    <a:pt x="340" y="763"/>
                  </a:lnTo>
                  <a:lnTo>
                    <a:pt x="338" y="763"/>
                  </a:lnTo>
                  <a:lnTo>
                    <a:pt x="337" y="763"/>
                  </a:lnTo>
                  <a:lnTo>
                    <a:pt x="337" y="762"/>
                  </a:lnTo>
                  <a:lnTo>
                    <a:pt x="336" y="762"/>
                  </a:lnTo>
                  <a:lnTo>
                    <a:pt x="334" y="762"/>
                  </a:lnTo>
                  <a:lnTo>
                    <a:pt x="334" y="761"/>
                  </a:lnTo>
                  <a:lnTo>
                    <a:pt x="333" y="761"/>
                  </a:lnTo>
                  <a:lnTo>
                    <a:pt x="332" y="759"/>
                  </a:lnTo>
                  <a:lnTo>
                    <a:pt x="330" y="759"/>
                  </a:lnTo>
                  <a:lnTo>
                    <a:pt x="330" y="757"/>
                  </a:lnTo>
                  <a:lnTo>
                    <a:pt x="330" y="755"/>
                  </a:lnTo>
                  <a:lnTo>
                    <a:pt x="332" y="754"/>
                  </a:lnTo>
                  <a:lnTo>
                    <a:pt x="332" y="753"/>
                  </a:lnTo>
                  <a:lnTo>
                    <a:pt x="333" y="751"/>
                  </a:lnTo>
                  <a:lnTo>
                    <a:pt x="333" y="750"/>
                  </a:lnTo>
                  <a:lnTo>
                    <a:pt x="333" y="749"/>
                  </a:lnTo>
                  <a:lnTo>
                    <a:pt x="334" y="747"/>
                  </a:lnTo>
                  <a:lnTo>
                    <a:pt x="334" y="746"/>
                  </a:lnTo>
                  <a:lnTo>
                    <a:pt x="334" y="744"/>
                  </a:lnTo>
                  <a:lnTo>
                    <a:pt x="334" y="743"/>
                  </a:lnTo>
                  <a:lnTo>
                    <a:pt x="333" y="743"/>
                  </a:lnTo>
                  <a:lnTo>
                    <a:pt x="333" y="742"/>
                  </a:lnTo>
                  <a:lnTo>
                    <a:pt x="332" y="740"/>
                  </a:lnTo>
                  <a:lnTo>
                    <a:pt x="330" y="739"/>
                  </a:lnTo>
                  <a:lnTo>
                    <a:pt x="330" y="738"/>
                  </a:lnTo>
                  <a:lnTo>
                    <a:pt x="329" y="736"/>
                  </a:lnTo>
                  <a:lnTo>
                    <a:pt x="327" y="734"/>
                  </a:lnTo>
                  <a:lnTo>
                    <a:pt x="327" y="732"/>
                  </a:lnTo>
                  <a:lnTo>
                    <a:pt x="327" y="731"/>
                  </a:lnTo>
                  <a:lnTo>
                    <a:pt x="326" y="731"/>
                  </a:lnTo>
                  <a:lnTo>
                    <a:pt x="327" y="731"/>
                  </a:lnTo>
                  <a:lnTo>
                    <a:pt x="327" y="730"/>
                  </a:lnTo>
                  <a:lnTo>
                    <a:pt x="327" y="728"/>
                  </a:lnTo>
                  <a:lnTo>
                    <a:pt x="327" y="727"/>
                  </a:lnTo>
                  <a:lnTo>
                    <a:pt x="329" y="727"/>
                  </a:lnTo>
                  <a:lnTo>
                    <a:pt x="330" y="725"/>
                  </a:lnTo>
                  <a:lnTo>
                    <a:pt x="330" y="724"/>
                  </a:lnTo>
                  <a:lnTo>
                    <a:pt x="332" y="724"/>
                  </a:lnTo>
                  <a:lnTo>
                    <a:pt x="333" y="723"/>
                  </a:lnTo>
                  <a:lnTo>
                    <a:pt x="333" y="721"/>
                  </a:lnTo>
                  <a:lnTo>
                    <a:pt x="334" y="721"/>
                  </a:lnTo>
                  <a:lnTo>
                    <a:pt x="334" y="720"/>
                  </a:lnTo>
                  <a:lnTo>
                    <a:pt x="336" y="720"/>
                  </a:lnTo>
                  <a:lnTo>
                    <a:pt x="336" y="719"/>
                  </a:lnTo>
                  <a:lnTo>
                    <a:pt x="337" y="719"/>
                  </a:lnTo>
                  <a:lnTo>
                    <a:pt x="337" y="717"/>
                  </a:lnTo>
                  <a:lnTo>
                    <a:pt x="337" y="716"/>
                  </a:lnTo>
                  <a:lnTo>
                    <a:pt x="337" y="715"/>
                  </a:lnTo>
                  <a:lnTo>
                    <a:pt x="336" y="713"/>
                  </a:lnTo>
                  <a:lnTo>
                    <a:pt x="336" y="712"/>
                  </a:lnTo>
                  <a:lnTo>
                    <a:pt x="334" y="712"/>
                  </a:lnTo>
                  <a:lnTo>
                    <a:pt x="334" y="711"/>
                  </a:lnTo>
                  <a:lnTo>
                    <a:pt x="334" y="709"/>
                  </a:lnTo>
                  <a:lnTo>
                    <a:pt x="333" y="709"/>
                  </a:lnTo>
                  <a:lnTo>
                    <a:pt x="334" y="708"/>
                  </a:lnTo>
                  <a:lnTo>
                    <a:pt x="334" y="706"/>
                  </a:lnTo>
                  <a:lnTo>
                    <a:pt x="336" y="705"/>
                  </a:lnTo>
                  <a:lnTo>
                    <a:pt x="336" y="704"/>
                  </a:lnTo>
                  <a:lnTo>
                    <a:pt x="336" y="702"/>
                  </a:lnTo>
                  <a:lnTo>
                    <a:pt x="337" y="701"/>
                  </a:lnTo>
                  <a:lnTo>
                    <a:pt x="337" y="700"/>
                  </a:lnTo>
                  <a:lnTo>
                    <a:pt x="338" y="698"/>
                  </a:lnTo>
                  <a:lnTo>
                    <a:pt x="338" y="697"/>
                  </a:lnTo>
                  <a:lnTo>
                    <a:pt x="338" y="696"/>
                  </a:lnTo>
                  <a:lnTo>
                    <a:pt x="340" y="694"/>
                  </a:lnTo>
                  <a:lnTo>
                    <a:pt x="340" y="693"/>
                  </a:lnTo>
                  <a:lnTo>
                    <a:pt x="340" y="692"/>
                  </a:lnTo>
                  <a:lnTo>
                    <a:pt x="338" y="690"/>
                  </a:lnTo>
                  <a:lnTo>
                    <a:pt x="338" y="689"/>
                  </a:lnTo>
                  <a:lnTo>
                    <a:pt x="338" y="687"/>
                  </a:lnTo>
                  <a:lnTo>
                    <a:pt x="338" y="686"/>
                  </a:lnTo>
                  <a:lnTo>
                    <a:pt x="337" y="685"/>
                  </a:lnTo>
                  <a:lnTo>
                    <a:pt x="336" y="685"/>
                  </a:lnTo>
                  <a:lnTo>
                    <a:pt x="336" y="683"/>
                  </a:lnTo>
                  <a:lnTo>
                    <a:pt x="334" y="682"/>
                  </a:lnTo>
                  <a:lnTo>
                    <a:pt x="334" y="681"/>
                  </a:lnTo>
                  <a:lnTo>
                    <a:pt x="333" y="681"/>
                  </a:lnTo>
                  <a:lnTo>
                    <a:pt x="333" y="679"/>
                  </a:lnTo>
                  <a:lnTo>
                    <a:pt x="333" y="678"/>
                  </a:lnTo>
                  <a:lnTo>
                    <a:pt x="333" y="677"/>
                  </a:lnTo>
                  <a:lnTo>
                    <a:pt x="333" y="675"/>
                  </a:lnTo>
                  <a:lnTo>
                    <a:pt x="333" y="674"/>
                  </a:lnTo>
                  <a:lnTo>
                    <a:pt x="334" y="673"/>
                  </a:lnTo>
                  <a:lnTo>
                    <a:pt x="333" y="673"/>
                  </a:lnTo>
                  <a:lnTo>
                    <a:pt x="332" y="674"/>
                  </a:lnTo>
                  <a:lnTo>
                    <a:pt x="330" y="674"/>
                  </a:lnTo>
                  <a:lnTo>
                    <a:pt x="329" y="674"/>
                  </a:lnTo>
                  <a:lnTo>
                    <a:pt x="327" y="674"/>
                  </a:lnTo>
                  <a:lnTo>
                    <a:pt x="326" y="674"/>
                  </a:lnTo>
                  <a:lnTo>
                    <a:pt x="325" y="674"/>
                  </a:lnTo>
                  <a:lnTo>
                    <a:pt x="323" y="674"/>
                  </a:lnTo>
                  <a:lnTo>
                    <a:pt x="323" y="675"/>
                  </a:lnTo>
                  <a:lnTo>
                    <a:pt x="322" y="675"/>
                  </a:lnTo>
                  <a:lnTo>
                    <a:pt x="321" y="675"/>
                  </a:lnTo>
                  <a:lnTo>
                    <a:pt x="319" y="674"/>
                  </a:lnTo>
                  <a:lnTo>
                    <a:pt x="318" y="674"/>
                  </a:lnTo>
                  <a:lnTo>
                    <a:pt x="317" y="674"/>
                  </a:lnTo>
                  <a:lnTo>
                    <a:pt x="315" y="674"/>
                  </a:lnTo>
                  <a:lnTo>
                    <a:pt x="315" y="673"/>
                  </a:lnTo>
                  <a:lnTo>
                    <a:pt x="314" y="673"/>
                  </a:lnTo>
                  <a:lnTo>
                    <a:pt x="313" y="673"/>
                  </a:lnTo>
                  <a:lnTo>
                    <a:pt x="311" y="673"/>
                  </a:lnTo>
                  <a:lnTo>
                    <a:pt x="310" y="673"/>
                  </a:lnTo>
                  <a:lnTo>
                    <a:pt x="308" y="673"/>
                  </a:lnTo>
                  <a:lnTo>
                    <a:pt x="307" y="673"/>
                  </a:lnTo>
                  <a:lnTo>
                    <a:pt x="306" y="673"/>
                  </a:lnTo>
                  <a:lnTo>
                    <a:pt x="304" y="673"/>
                  </a:lnTo>
                  <a:lnTo>
                    <a:pt x="303" y="673"/>
                  </a:lnTo>
                  <a:lnTo>
                    <a:pt x="303" y="674"/>
                  </a:lnTo>
                  <a:lnTo>
                    <a:pt x="302" y="674"/>
                  </a:lnTo>
                  <a:lnTo>
                    <a:pt x="302" y="675"/>
                  </a:lnTo>
                  <a:lnTo>
                    <a:pt x="302" y="677"/>
                  </a:lnTo>
                  <a:lnTo>
                    <a:pt x="302" y="678"/>
                  </a:lnTo>
                  <a:lnTo>
                    <a:pt x="300" y="678"/>
                  </a:lnTo>
                  <a:lnTo>
                    <a:pt x="300" y="679"/>
                  </a:lnTo>
                  <a:lnTo>
                    <a:pt x="299" y="679"/>
                  </a:lnTo>
                  <a:lnTo>
                    <a:pt x="299" y="681"/>
                  </a:lnTo>
                  <a:lnTo>
                    <a:pt x="298" y="682"/>
                  </a:lnTo>
                  <a:lnTo>
                    <a:pt x="298" y="683"/>
                  </a:lnTo>
                  <a:lnTo>
                    <a:pt x="296" y="683"/>
                  </a:lnTo>
                  <a:lnTo>
                    <a:pt x="295" y="683"/>
                  </a:lnTo>
                  <a:lnTo>
                    <a:pt x="294" y="683"/>
                  </a:lnTo>
                  <a:lnTo>
                    <a:pt x="294" y="685"/>
                  </a:lnTo>
                  <a:lnTo>
                    <a:pt x="292" y="685"/>
                  </a:lnTo>
                  <a:lnTo>
                    <a:pt x="291" y="685"/>
                  </a:lnTo>
                  <a:lnTo>
                    <a:pt x="289" y="685"/>
                  </a:lnTo>
                  <a:lnTo>
                    <a:pt x="289" y="686"/>
                  </a:lnTo>
                  <a:lnTo>
                    <a:pt x="288" y="686"/>
                  </a:lnTo>
                  <a:lnTo>
                    <a:pt x="287" y="687"/>
                  </a:lnTo>
                  <a:lnTo>
                    <a:pt x="285" y="687"/>
                  </a:lnTo>
                  <a:lnTo>
                    <a:pt x="284" y="687"/>
                  </a:lnTo>
                  <a:lnTo>
                    <a:pt x="284" y="689"/>
                  </a:lnTo>
                  <a:lnTo>
                    <a:pt x="283" y="689"/>
                  </a:lnTo>
                  <a:lnTo>
                    <a:pt x="281" y="690"/>
                  </a:lnTo>
                  <a:lnTo>
                    <a:pt x="280" y="690"/>
                  </a:lnTo>
                  <a:lnTo>
                    <a:pt x="280" y="692"/>
                  </a:lnTo>
                  <a:lnTo>
                    <a:pt x="279" y="690"/>
                  </a:lnTo>
                  <a:lnTo>
                    <a:pt x="277" y="690"/>
                  </a:lnTo>
                  <a:lnTo>
                    <a:pt x="276" y="690"/>
                  </a:lnTo>
                  <a:lnTo>
                    <a:pt x="275" y="690"/>
                  </a:lnTo>
                  <a:lnTo>
                    <a:pt x="273" y="690"/>
                  </a:lnTo>
                  <a:lnTo>
                    <a:pt x="272" y="689"/>
                  </a:lnTo>
                  <a:lnTo>
                    <a:pt x="270" y="690"/>
                  </a:lnTo>
                  <a:lnTo>
                    <a:pt x="269" y="690"/>
                  </a:lnTo>
                  <a:lnTo>
                    <a:pt x="268" y="690"/>
                  </a:lnTo>
                  <a:lnTo>
                    <a:pt x="268" y="689"/>
                  </a:lnTo>
                  <a:lnTo>
                    <a:pt x="266" y="689"/>
                  </a:lnTo>
                  <a:lnTo>
                    <a:pt x="265" y="689"/>
                  </a:lnTo>
                  <a:lnTo>
                    <a:pt x="265" y="687"/>
                  </a:lnTo>
                  <a:lnTo>
                    <a:pt x="264" y="687"/>
                  </a:lnTo>
                  <a:lnTo>
                    <a:pt x="264" y="689"/>
                  </a:lnTo>
                  <a:lnTo>
                    <a:pt x="262" y="687"/>
                  </a:lnTo>
                  <a:lnTo>
                    <a:pt x="262" y="686"/>
                  </a:lnTo>
                  <a:lnTo>
                    <a:pt x="262" y="685"/>
                  </a:lnTo>
                  <a:lnTo>
                    <a:pt x="261" y="685"/>
                  </a:lnTo>
                  <a:lnTo>
                    <a:pt x="261" y="683"/>
                  </a:lnTo>
                  <a:lnTo>
                    <a:pt x="260" y="683"/>
                  </a:lnTo>
                  <a:lnTo>
                    <a:pt x="258" y="683"/>
                  </a:lnTo>
                  <a:lnTo>
                    <a:pt x="257" y="685"/>
                  </a:lnTo>
                  <a:lnTo>
                    <a:pt x="256" y="685"/>
                  </a:lnTo>
                  <a:lnTo>
                    <a:pt x="254" y="685"/>
                  </a:lnTo>
                  <a:lnTo>
                    <a:pt x="253" y="683"/>
                  </a:lnTo>
                  <a:lnTo>
                    <a:pt x="251" y="683"/>
                  </a:lnTo>
                  <a:lnTo>
                    <a:pt x="251" y="682"/>
                  </a:lnTo>
                  <a:lnTo>
                    <a:pt x="251" y="681"/>
                  </a:lnTo>
                  <a:lnTo>
                    <a:pt x="250" y="681"/>
                  </a:lnTo>
                  <a:lnTo>
                    <a:pt x="250" y="679"/>
                  </a:lnTo>
                  <a:lnTo>
                    <a:pt x="249" y="679"/>
                  </a:lnTo>
                  <a:lnTo>
                    <a:pt x="247" y="679"/>
                  </a:lnTo>
                  <a:lnTo>
                    <a:pt x="247" y="678"/>
                  </a:lnTo>
                  <a:lnTo>
                    <a:pt x="246" y="678"/>
                  </a:lnTo>
                  <a:lnTo>
                    <a:pt x="245" y="678"/>
                  </a:lnTo>
                  <a:lnTo>
                    <a:pt x="243" y="677"/>
                  </a:lnTo>
                  <a:lnTo>
                    <a:pt x="242" y="677"/>
                  </a:lnTo>
                  <a:lnTo>
                    <a:pt x="242" y="675"/>
                  </a:lnTo>
                  <a:lnTo>
                    <a:pt x="241" y="675"/>
                  </a:lnTo>
                  <a:lnTo>
                    <a:pt x="239" y="674"/>
                  </a:lnTo>
                  <a:lnTo>
                    <a:pt x="238" y="674"/>
                  </a:lnTo>
                  <a:lnTo>
                    <a:pt x="238" y="673"/>
                  </a:lnTo>
                  <a:lnTo>
                    <a:pt x="237" y="671"/>
                  </a:lnTo>
                  <a:lnTo>
                    <a:pt x="235" y="670"/>
                  </a:lnTo>
                  <a:lnTo>
                    <a:pt x="238" y="668"/>
                  </a:lnTo>
                  <a:lnTo>
                    <a:pt x="238" y="667"/>
                  </a:lnTo>
                  <a:lnTo>
                    <a:pt x="239" y="666"/>
                  </a:lnTo>
                  <a:lnTo>
                    <a:pt x="241" y="664"/>
                  </a:lnTo>
                  <a:lnTo>
                    <a:pt x="242" y="663"/>
                  </a:lnTo>
                  <a:lnTo>
                    <a:pt x="241" y="663"/>
                  </a:lnTo>
                  <a:lnTo>
                    <a:pt x="241" y="662"/>
                  </a:lnTo>
                  <a:lnTo>
                    <a:pt x="242" y="660"/>
                  </a:lnTo>
                  <a:lnTo>
                    <a:pt x="242" y="659"/>
                  </a:lnTo>
                  <a:lnTo>
                    <a:pt x="242" y="658"/>
                  </a:lnTo>
                  <a:lnTo>
                    <a:pt x="243" y="656"/>
                  </a:lnTo>
                  <a:lnTo>
                    <a:pt x="245" y="656"/>
                  </a:lnTo>
                  <a:lnTo>
                    <a:pt x="246" y="655"/>
                  </a:lnTo>
                  <a:lnTo>
                    <a:pt x="247" y="655"/>
                  </a:lnTo>
                  <a:lnTo>
                    <a:pt x="249" y="655"/>
                  </a:lnTo>
                  <a:lnTo>
                    <a:pt x="250" y="655"/>
                  </a:lnTo>
                  <a:lnTo>
                    <a:pt x="247" y="651"/>
                  </a:lnTo>
                  <a:lnTo>
                    <a:pt x="245" y="648"/>
                  </a:lnTo>
                  <a:lnTo>
                    <a:pt x="243" y="644"/>
                  </a:lnTo>
                  <a:lnTo>
                    <a:pt x="241" y="643"/>
                  </a:lnTo>
                  <a:lnTo>
                    <a:pt x="239" y="643"/>
                  </a:lnTo>
                  <a:lnTo>
                    <a:pt x="239" y="641"/>
                  </a:lnTo>
                  <a:lnTo>
                    <a:pt x="238" y="641"/>
                  </a:lnTo>
                  <a:lnTo>
                    <a:pt x="238" y="640"/>
                  </a:lnTo>
                  <a:lnTo>
                    <a:pt x="237" y="641"/>
                  </a:lnTo>
                  <a:lnTo>
                    <a:pt x="235" y="641"/>
                  </a:lnTo>
                  <a:lnTo>
                    <a:pt x="234" y="641"/>
                  </a:lnTo>
                  <a:lnTo>
                    <a:pt x="232" y="641"/>
                  </a:lnTo>
                  <a:lnTo>
                    <a:pt x="232" y="640"/>
                  </a:lnTo>
                  <a:lnTo>
                    <a:pt x="231" y="640"/>
                  </a:lnTo>
                  <a:lnTo>
                    <a:pt x="230" y="639"/>
                  </a:lnTo>
                  <a:lnTo>
                    <a:pt x="227" y="639"/>
                  </a:lnTo>
                  <a:lnTo>
                    <a:pt x="227" y="640"/>
                  </a:lnTo>
                  <a:lnTo>
                    <a:pt x="226" y="639"/>
                  </a:lnTo>
                  <a:lnTo>
                    <a:pt x="224" y="639"/>
                  </a:lnTo>
                  <a:lnTo>
                    <a:pt x="223" y="637"/>
                  </a:lnTo>
                  <a:lnTo>
                    <a:pt x="222" y="637"/>
                  </a:lnTo>
                  <a:lnTo>
                    <a:pt x="220" y="637"/>
                  </a:lnTo>
                  <a:lnTo>
                    <a:pt x="219" y="636"/>
                  </a:lnTo>
                  <a:lnTo>
                    <a:pt x="218" y="635"/>
                  </a:lnTo>
                  <a:lnTo>
                    <a:pt x="218" y="636"/>
                  </a:lnTo>
                  <a:lnTo>
                    <a:pt x="216" y="636"/>
                  </a:lnTo>
                  <a:lnTo>
                    <a:pt x="215" y="637"/>
                  </a:lnTo>
                  <a:lnTo>
                    <a:pt x="213" y="637"/>
                  </a:lnTo>
                  <a:lnTo>
                    <a:pt x="212" y="637"/>
                  </a:lnTo>
                  <a:lnTo>
                    <a:pt x="211" y="637"/>
                  </a:lnTo>
                  <a:lnTo>
                    <a:pt x="209" y="637"/>
                  </a:lnTo>
                  <a:lnTo>
                    <a:pt x="208" y="637"/>
                  </a:lnTo>
                  <a:lnTo>
                    <a:pt x="207" y="637"/>
                  </a:lnTo>
                  <a:lnTo>
                    <a:pt x="205" y="637"/>
                  </a:lnTo>
                  <a:lnTo>
                    <a:pt x="205" y="636"/>
                  </a:lnTo>
                  <a:lnTo>
                    <a:pt x="204" y="636"/>
                  </a:lnTo>
                  <a:lnTo>
                    <a:pt x="203" y="636"/>
                  </a:lnTo>
                  <a:lnTo>
                    <a:pt x="201" y="636"/>
                  </a:lnTo>
                  <a:lnTo>
                    <a:pt x="200" y="635"/>
                  </a:lnTo>
                  <a:lnTo>
                    <a:pt x="199" y="635"/>
                  </a:lnTo>
                  <a:lnTo>
                    <a:pt x="197" y="635"/>
                  </a:lnTo>
                  <a:lnTo>
                    <a:pt x="196" y="635"/>
                  </a:lnTo>
                  <a:lnTo>
                    <a:pt x="194" y="635"/>
                  </a:lnTo>
                  <a:lnTo>
                    <a:pt x="193" y="636"/>
                  </a:lnTo>
                  <a:lnTo>
                    <a:pt x="192" y="636"/>
                  </a:lnTo>
                  <a:lnTo>
                    <a:pt x="190" y="636"/>
                  </a:lnTo>
                  <a:lnTo>
                    <a:pt x="189" y="636"/>
                  </a:lnTo>
                  <a:lnTo>
                    <a:pt x="188" y="635"/>
                  </a:lnTo>
                  <a:lnTo>
                    <a:pt x="186" y="635"/>
                  </a:lnTo>
                  <a:lnTo>
                    <a:pt x="185" y="635"/>
                  </a:lnTo>
                  <a:lnTo>
                    <a:pt x="184" y="633"/>
                  </a:lnTo>
                  <a:lnTo>
                    <a:pt x="182" y="632"/>
                  </a:lnTo>
                  <a:lnTo>
                    <a:pt x="181" y="633"/>
                  </a:lnTo>
                  <a:lnTo>
                    <a:pt x="181" y="632"/>
                  </a:lnTo>
                  <a:lnTo>
                    <a:pt x="181" y="630"/>
                  </a:lnTo>
                  <a:lnTo>
                    <a:pt x="182" y="629"/>
                  </a:lnTo>
                  <a:lnTo>
                    <a:pt x="182" y="628"/>
                  </a:lnTo>
                  <a:lnTo>
                    <a:pt x="182" y="626"/>
                  </a:lnTo>
                  <a:lnTo>
                    <a:pt x="184" y="626"/>
                  </a:lnTo>
                  <a:lnTo>
                    <a:pt x="184" y="625"/>
                  </a:lnTo>
                  <a:lnTo>
                    <a:pt x="184" y="624"/>
                  </a:lnTo>
                  <a:lnTo>
                    <a:pt x="185" y="624"/>
                  </a:lnTo>
                  <a:lnTo>
                    <a:pt x="186" y="624"/>
                  </a:lnTo>
                  <a:lnTo>
                    <a:pt x="186" y="622"/>
                  </a:lnTo>
                  <a:lnTo>
                    <a:pt x="188" y="622"/>
                  </a:lnTo>
                  <a:lnTo>
                    <a:pt x="188" y="621"/>
                  </a:lnTo>
                  <a:lnTo>
                    <a:pt x="186" y="620"/>
                  </a:lnTo>
                  <a:lnTo>
                    <a:pt x="186" y="618"/>
                  </a:lnTo>
                  <a:lnTo>
                    <a:pt x="186" y="617"/>
                  </a:lnTo>
                  <a:lnTo>
                    <a:pt x="186" y="616"/>
                  </a:lnTo>
                  <a:lnTo>
                    <a:pt x="186" y="614"/>
                  </a:lnTo>
                  <a:lnTo>
                    <a:pt x="186" y="613"/>
                  </a:lnTo>
                  <a:lnTo>
                    <a:pt x="186" y="611"/>
                  </a:lnTo>
                  <a:lnTo>
                    <a:pt x="186" y="610"/>
                  </a:lnTo>
                  <a:lnTo>
                    <a:pt x="186" y="609"/>
                  </a:lnTo>
                  <a:lnTo>
                    <a:pt x="188" y="609"/>
                  </a:lnTo>
                  <a:lnTo>
                    <a:pt x="186" y="607"/>
                  </a:lnTo>
                  <a:lnTo>
                    <a:pt x="186" y="606"/>
                  </a:lnTo>
                  <a:lnTo>
                    <a:pt x="185" y="606"/>
                  </a:lnTo>
                  <a:lnTo>
                    <a:pt x="185" y="605"/>
                  </a:lnTo>
                  <a:lnTo>
                    <a:pt x="185" y="603"/>
                  </a:lnTo>
                  <a:lnTo>
                    <a:pt x="185" y="602"/>
                  </a:lnTo>
                  <a:lnTo>
                    <a:pt x="185" y="601"/>
                  </a:lnTo>
                  <a:lnTo>
                    <a:pt x="186" y="601"/>
                  </a:lnTo>
                  <a:lnTo>
                    <a:pt x="186" y="599"/>
                  </a:lnTo>
                  <a:lnTo>
                    <a:pt x="186" y="597"/>
                  </a:lnTo>
                  <a:lnTo>
                    <a:pt x="186" y="595"/>
                  </a:lnTo>
                  <a:lnTo>
                    <a:pt x="188" y="595"/>
                  </a:lnTo>
                  <a:lnTo>
                    <a:pt x="188" y="594"/>
                  </a:lnTo>
                  <a:lnTo>
                    <a:pt x="188" y="592"/>
                  </a:lnTo>
                  <a:lnTo>
                    <a:pt x="188" y="591"/>
                  </a:lnTo>
                  <a:lnTo>
                    <a:pt x="188" y="590"/>
                  </a:lnTo>
                  <a:lnTo>
                    <a:pt x="188" y="588"/>
                  </a:lnTo>
                  <a:lnTo>
                    <a:pt x="188" y="587"/>
                  </a:lnTo>
                  <a:lnTo>
                    <a:pt x="188" y="586"/>
                  </a:lnTo>
                  <a:lnTo>
                    <a:pt x="189" y="584"/>
                  </a:lnTo>
                  <a:lnTo>
                    <a:pt x="189" y="583"/>
                  </a:lnTo>
                  <a:lnTo>
                    <a:pt x="189" y="582"/>
                  </a:lnTo>
                  <a:lnTo>
                    <a:pt x="189" y="580"/>
                  </a:lnTo>
                  <a:lnTo>
                    <a:pt x="189" y="579"/>
                  </a:lnTo>
                  <a:lnTo>
                    <a:pt x="189" y="578"/>
                  </a:lnTo>
                  <a:lnTo>
                    <a:pt x="189" y="576"/>
                  </a:lnTo>
                  <a:lnTo>
                    <a:pt x="188" y="576"/>
                  </a:lnTo>
                  <a:lnTo>
                    <a:pt x="188" y="575"/>
                  </a:lnTo>
                  <a:lnTo>
                    <a:pt x="188" y="573"/>
                  </a:lnTo>
                  <a:lnTo>
                    <a:pt x="186" y="573"/>
                  </a:lnTo>
                  <a:lnTo>
                    <a:pt x="186" y="572"/>
                  </a:lnTo>
                  <a:lnTo>
                    <a:pt x="186" y="571"/>
                  </a:lnTo>
                  <a:lnTo>
                    <a:pt x="186" y="569"/>
                  </a:lnTo>
                  <a:lnTo>
                    <a:pt x="186" y="568"/>
                  </a:lnTo>
                  <a:lnTo>
                    <a:pt x="186" y="567"/>
                  </a:lnTo>
                  <a:lnTo>
                    <a:pt x="185" y="567"/>
                  </a:lnTo>
                  <a:lnTo>
                    <a:pt x="185" y="565"/>
                  </a:lnTo>
                  <a:lnTo>
                    <a:pt x="184" y="565"/>
                  </a:lnTo>
                  <a:lnTo>
                    <a:pt x="184" y="564"/>
                  </a:lnTo>
                  <a:lnTo>
                    <a:pt x="182" y="564"/>
                  </a:lnTo>
                  <a:lnTo>
                    <a:pt x="182" y="563"/>
                  </a:lnTo>
                  <a:lnTo>
                    <a:pt x="181" y="563"/>
                  </a:lnTo>
                  <a:lnTo>
                    <a:pt x="180" y="563"/>
                  </a:lnTo>
                  <a:lnTo>
                    <a:pt x="180" y="561"/>
                  </a:lnTo>
                  <a:lnTo>
                    <a:pt x="178" y="560"/>
                  </a:lnTo>
                  <a:lnTo>
                    <a:pt x="177" y="559"/>
                  </a:lnTo>
                  <a:lnTo>
                    <a:pt x="175" y="557"/>
                  </a:lnTo>
                  <a:lnTo>
                    <a:pt x="174" y="556"/>
                  </a:lnTo>
                  <a:lnTo>
                    <a:pt x="175" y="554"/>
                  </a:lnTo>
                  <a:lnTo>
                    <a:pt x="175" y="553"/>
                  </a:lnTo>
                  <a:lnTo>
                    <a:pt x="175" y="552"/>
                  </a:lnTo>
                  <a:lnTo>
                    <a:pt x="177" y="550"/>
                  </a:lnTo>
                  <a:lnTo>
                    <a:pt x="178" y="549"/>
                  </a:lnTo>
                  <a:lnTo>
                    <a:pt x="178" y="548"/>
                  </a:lnTo>
                  <a:lnTo>
                    <a:pt x="180" y="546"/>
                  </a:lnTo>
                  <a:lnTo>
                    <a:pt x="180" y="545"/>
                  </a:lnTo>
                  <a:lnTo>
                    <a:pt x="180" y="544"/>
                  </a:lnTo>
                  <a:lnTo>
                    <a:pt x="180" y="542"/>
                  </a:lnTo>
                  <a:lnTo>
                    <a:pt x="181" y="541"/>
                  </a:lnTo>
                  <a:lnTo>
                    <a:pt x="181" y="540"/>
                  </a:lnTo>
                  <a:lnTo>
                    <a:pt x="182" y="540"/>
                  </a:lnTo>
                  <a:lnTo>
                    <a:pt x="184" y="540"/>
                  </a:lnTo>
                  <a:lnTo>
                    <a:pt x="185" y="538"/>
                  </a:lnTo>
                  <a:lnTo>
                    <a:pt x="186" y="538"/>
                  </a:lnTo>
                  <a:lnTo>
                    <a:pt x="186" y="537"/>
                  </a:lnTo>
                  <a:lnTo>
                    <a:pt x="188" y="537"/>
                  </a:lnTo>
                  <a:lnTo>
                    <a:pt x="189" y="536"/>
                  </a:lnTo>
                  <a:lnTo>
                    <a:pt x="190" y="536"/>
                  </a:lnTo>
                  <a:lnTo>
                    <a:pt x="190" y="534"/>
                  </a:lnTo>
                  <a:lnTo>
                    <a:pt x="192" y="534"/>
                  </a:lnTo>
                  <a:lnTo>
                    <a:pt x="192" y="533"/>
                  </a:lnTo>
                  <a:lnTo>
                    <a:pt x="193" y="533"/>
                  </a:lnTo>
                  <a:lnTo>
                    <a:pt x="193" y="531"/>
                  </a:lnTo>
                  <a:lnTo>
                    <a:pt x="194" y="530"/>
                  </a:lnTo>
                  <a:lnTo>
                    <a:pt x="196" y="530"/>
                  </a:lnTo>
                  <a:lnTo>
                    <a:pt x="196" y="529"/>
                  </a:lnTo>
                  <a:lnTo>
                    <a:pt x="196" y="527"/>
                  </a:lnTo>
                  <a:lnTo>
                    <a:pt x="196" y="526"/>
                  </a:lnTo>
                  <a:lnTo>
                    <a:pt x="197" y="525"/>
                  </a:lnTo>
                  <a:lnTo>
                    <a:pt x="197" y="523"/>
                  </a:lnTo>
                  <a:lnTo>
                    <a:pt x="199" y="523"/>
                  </a:lnTo>
                  <a:lnTo>
                    <a:pt x="199" y="522"/>
                  </a:lnTo>
                  <a:lnTo>
                    <a:pt x="200" y="522"/>
                  </a:lnTo>
                  <a:lnTo>
                    <a:pt x="201" y="522"/>
                  </a:lnTo>
                  <a:lnTo>
                    <a:pt x="201" y="521"/>
                  </a:lnTo>
                  <a:lnTo>
                    <a:pt x="201" y="519"/>
                  </a:lnTo>
                  <a:lnTo>
                    <a:pt x="201" y="518"/>
                  </a:lnTo>
                  <a:lnTo>
                    <a:pt x="203" y="518"/>
                  </a:lnTo>
                  <a:lnTo>
                    <a:pt x="203" y="517"/>
                  </a:lnTo>
                  <a:lnTo>
                    <a:pt x="204" y="515"/>
                  </a:lnTo>
                  <a:lnTo>
                    <a:pt x="205" y="515"/>
                  </a:lnTo>
                  <a:lnTo>
                    <a:pt x="205" y="514"/>
                  </a:lnTo>
                  <a:lnTo>
                    <a:pt x="207" y="512"/>
                  </a:lnTo>
                  <a:lnTo>
                    <a:pt x="207" y="511"/>
                  </a:lnTo>
                  <a:lnTo>
                    <a:pt x="208" y="511"/>
                  </a:lnTo>
                  <a:lnTo>
                    <a:pt x="209" y="510"/>
                  </a:lnTo>
                  <a:lnTo>
                    <a:pt x="209" y="508"/>
                  </a:lnTo>
                  <a:lnTo>
                    <a:pt x="211" y="507"/>
                  </a:lnTo>
                  <a:lnTo>
                    <a:pt x="212" y="507"/>
                  </a:lnTo>
                  <a:lnTo>
                    <a:pt x="212" y="506"/>
                  </a:lnTo>
                  <a:lnTo>
                    <a:pt x="213" y="506"/>
                  </a:lnTo>
                  <a:lnTo>
                    <a:pt x="213" y="504"/>
                  </a:lnTo>
                  <a:lnTo>
                    <a:pt x="215" y="504"/>
                  </a:lnTo>
                  <a:lnTo>
                    <a:pt x="216" y="503"/>
                  </a:lnTo>
                  <a:lnTo>
                    <a:pt x="216" y="502"/>
                  </a:lnTo>
                  <a:lnTo>
                    <a:pt x="216" y="500"/>
                  </a:lnTo>
                  <a:lnTo>
                    <a:pt x="218" y="500"/>
                  </a:lnTo>
                  <a:lnTo>
                    <a:pt x="218" y="499"/>
                  </a:lnTo>
                  <a:lnTo>
                    <a:pt x="219" y="499"/>
                  </a:lnTo>
                  <a:lnTo>
                    <a:pt x="219" y="498"/>
                  </a:lnTo>
                  <a:lnTo>
                    <a:pt x="220" y="496"/>
                  </a:lnTo>
                  <a:lnTo>
                    <a:pt x="220" y="495"/>
                  </a:lnTo>
                  <a:lnTo>
                    <a:pt x="222" y="495"/>
                  </a:lnTo>
                  <a:lnTo>
                    <a:pt x="222" y="493"/>
                  </a:lnTo>
                  <a:lnTo>
                    <a:pt x="223" y="493"/>
                  </a:lnTo>
                  <a:lnTo>
                    <a:pt x="223" y="492"/>
                  </a:lnTo>
                  <a:lnTo>
                    <a:pt x="224" y="492"/>
                  </a:lnTo>
                  <a:lnTo>
                    <a:pt x="226" y="492"/>
                  </a:lnTo>
                  <a:lnTo>
                    <a:pt x="226" y="491"/>
                  </a:lnTo>
                  <a:lnTo>
                    <a:pt x="227" y="491"/>
                  </a:lnTo>
                  <a:lnTo>
                    <a:pt x="227" y="489"/>
                  </a:lnTo>
                  <a:lnTo>
                    <a:pt x="227" y="488"/>
                  </a:lnTo>
                  <a:lnTo>
                    <a:pt x="227" y="487"/>
                  </a:lnTo>
                  <a:lnTo>
                    <a:pt x="228" y="487"/>
                  </a:lnTo>
                  <a:lnTo>
                    <a:pt x="228" y="485"/>
                  </a:lnTo>
                  <a:lnTo>
                    <a:pt x="230" y="484"/>
                  </a:lnTo>
                  <a:lnTo>
                    <a:pt x="230" y="483"/>
                  </a:lnTo>
                  <a:lnTo>
                    <a:pt x="231" y="483"/>
                  </a:lnTo>
                  <a:lnTo>
                    <a:pt x="231" y="481"/>
                  </a:lnTo>
                  <a:lnTo>
                    <a:pt x="232" y="481"/>
                  </a:lnTo>
                  <a:lnTo>
                    <a:pt x="234" y="481"/>
                  </a:lnTo>
                  <a:lnTo>
                    <a:pt x="235" y="480"/>
                  </a:lnTo>
                  <a:lnTo>
                    <a:pt x="235" y="479"/>
                  </a:lnTo>
                  <a:lnTo>
                    <a:pt x="237" y="479"/>
                  </a:lnTo>
                  <a:lnTo>
                    <a:pt x="237" y="477"/>
                  </a:lnTo>
                  <a:lnTo>
                    <a:pt x="238" y="477"/>
                  </a:lnTo>
                  <a:lnTo>
                    <a:pt x="238" y="476"/>
                  </a:lnTo>
                  <a:lnTo>
                    <a:pt x="239" y="476"/>
                  </a:lnTo>
                  <a:lnTo>
                    <a:pt x="239" y="474"/>
                  </a:lnTo>
                  <a:lnTo>
                    <a:pt x="241" y="474"/>
                  </a:lnTo>
                  <a:lnTo>
                    <a:pt x="241" y="473"/>
                  </a:lnTo>
                  <a:lnTo>
                    <a:pt x="242" y="472"/>
                  </a:lnTo>
                  <a:lnTo>
                    <a:pt x="242" y="470"/>
                  </a:lnTo>
                  <a:lnTo>
                    <a:pt x="243" y="470"/>
                  </a:lnTo>
                  <a:lnTo>
                    <a:pt x="243" y="469"/>
                  </a:lnTo>
                  <a:lnTo>
                    <a:pt x="245" y="468"/>
                  </a:lnTo>
                  <a:lnTo>
                    <a:pt x="245" y="466"/>
                  </a:lnTo>
                  <a:lnTo>
                    <a:pt x="247" y="465"/>
                  </a:lnTo>
                  <a:lnTo>
                    <a:pt x="249" y="464"/>
                  </a:lnTo>
                  <a:lnTo>
                    <a:pt x="249" y="462"/>
                  </a:lnTo>
                  <a:lnTo>
                    <a:pt x="250" y="462"/>
                  </a:lnTo>
                  <a:lnTo>
                    <a:pt x="250" y="461"/>
                  </a:lnTo>
                  <a:lnTo>
                    <a:pt x="251" y="460"/>
                  </a:lnTo>
                  <a:lnTo>
                    <a:pt x="253" y="458"/>
                  </a:lnTo>
                  <a:lnTo>
                    <a:pt x="253" y="457"/>
                  </a:lnTo>
                  <a:lnTo>
                    <a:pt x="254" y="455"/>
                  </a:lnTo>
                  <a:lnTo>
                    <a:pt x="256" y="454"/>
                  </a:lnTo>
                  <a:lnTo>
                    <a:pt x="257" y="454"/>
                  </a:lnTo>
                  <a:lnTo>
                    <a:pt x="257" y="453"/>
                  </a:lnTo>
                  <a:lnTo>
                    <a:pt x="258" y="451"/>
                  </a:lnTo>
                  <a:lnTo>
                    <a:pt x="260" y="451"/>
                  </a:lnTo>
                  <a:lnTo>
                    <a:pt x="261" y="451"/>
                  </a:lnTo>
                  <a:lnTo>
                    <a:pt x="261" y="450"/>
                  </a:lnTo>
                  <a:lnTo>
                    <a:pt x="262" y="450"/>
                  </a:lnTo>
                  <a:lnTo>
                    <a:pt x="264" y="449"/>
                  </a:lnTo>
                  <a:lnTo>
                    <a:pt x="265" y="449"/>
                  </a:lnTo>
                  <a:lnTo>
                    <a:pt x="266" y="447"/>
                  </a:lnTo>
                  <a:lnTo>
                    <a:pt x="266" y="446"/>
                  </a:lnTo>
                  <a:lnTo>
                    <a:pt x="268" y="446"/>
                  </a:lnTo>
                  <a:lnTo>
                    <a:pt x="268" y="445"/>
                  </a:lnTo>
                  <a:lnTo>
                    <a:pt x="268" y="443"/>
                  </a:lnTo>
                  <a:lnTo>
                    <a:pt x="269" y="443"/>
                  </a:lnTo>
                  <a:lnTo>
                    <a:pt x="268" y="443"/>
                  </a:lnTo>
                  <a:lnTo>
                    <a:pt x="269" y="443"/>
                  </a:lnTo>
                  <a:lnTo>
                    <a:pt x="269" y="442"/>
                  </a:lnTo>
                  <a:lnTo>
                    <a:pt x="269" y="441"/>
                  </a:lnTo>
                  <a:lnTo>
                    <a:pt x="270" y="439"/>
                  </a:lnTo>
                  <a:lnTo>
                    <a:pt x="270" y="438"/>
                  </a:lnTo>
                  <a:lnTo>
                    <a:pt x="272" y="436"/>
                  </a:lnTo>
                  <a:lnTo>
                    <a:pt x="272" y="435"/>
                  </a:lnTo>
                  <a:lnTo>
                    <a:pt x="273" y="434"/>
                  </a:lnTo>
                  <a:lnTo>
                    <a:pt x="275" y="434"/>
                  </a:lnTo>
                  <a:lnTo>
                    <a:pt x="275" y="432"/>
                  </a:lnTo>
                  <a:lnTo>
                    <a:pt x="276" y="432"/>
                  </a:lnTo>
                  <a:lnTo>
                    <a:pt x="276" y="431"/>
                  </a:lnTo>
                  <a:lnTo>
                    <a:pt x="275" y="431"/>
                  </a:lnTo>
                  <a:lnTo>
                    <a:pt x="273" y="431"/>
                  </a:lnTo>
                  <a:lnTo>
                    <a:pt x="272" y="431"/>
                  </a:lnTo>
                  <a:lnTo>
                    <a:pt x="270" y="430"/>
                  </a:lnTo>
                  <a:lnTo>
                    <a:pt x="269" y="428"/>
                  </a:lnTo>
                  <a:lnTo>
                    <a:pt x="268" y="427"/>
                  </a:lnTo>
                  <a:lnTo>
                    <a:pt x="266" y="426"/>
                  </a:lnTo>
                  <a:lnTo>
                    <a:pt x="266" y="424"/>
                  </a:lnTo>
                  <a:lnTo>
                    <a:pt x="265" y="423"/>
                  </a:lnTo>
                  <a:lnTo>
                    <a:pt x="265" y="422"/>
                  </a:lnTo>
                  <a:lnTo>
                    <a:pt x="264" y="422"/>
                  </a:lnTo>
                  <a:lnTo>
                    <a:pt x="262" y="420"/>
                  </a:lnTo>
                  <a:lnTo>
                    <a:pt x="262" y="419"/>
                  </a:lnTo>
                  <a:lnTo>
                    <a:pt x="261" y="417"/>
                  </a:lnTo>
                  <a:lnTo>
                    <a:pt x="261" y="416"/>
                  </a:lnTo>
                  <a:lnTo>
                    <a:pt x="260" y="415"/>
                  </a:lnTo>
                  <a:lnTo>
                    <a:pt x="258" y="413"/>
                  </a:lnTo>
                  <a:lnTo>
                    <a:pt x="258" y="412"/>
                  </a:lnTo>
                  <a:lnTo>
                    <a:pt x="258" y="411"/>
                  </a:lnTo>
                  <a:lnTo>
                    <a:pt x="257" y="409"/>
                  </a:lnTo>
                  <a:lnTo>
                    <a:pt x="257" y="408"/>
                  </a:lnTo>
                  <a:lnTo>
                    <a:pt x="256" y="407"/>
                  </a:lnTo>
                  <a:lnTo>
                    <a:pt x="256" y="405"/>
                  </a:lnTo>
                  <a:lnTo>
                    <a:pt x="256" y="404"/>
                  </a:lnTo>
                  <a:lnTo>
                    <a:pt x="254" y="403"/>
                  </a:lnTo>
                  <a:lnTo>
                    <a:pt x="253" y="401"/>
                  </a:lnTo>
                  <a:lnTo>
                    <a:pt x="253" y="400"/>
                  </a:lnTo>
                  <a:lnTo>
                    <a:pt x="253" y="398"/>
                  </a:lnTo>
                  <a:lnTo>
                    <a:pt x="251" y="398"/>
                  </a:lnTo>
                  <a:lnTo>
                    <a:pt x="251" y="397"/>
                  </a:lnTo>
                  <a:lnTo>
                    <a:pt x="251" y="396"/>
                  </a:lnTo>
                  <a:lnTo>
                    <a:pt x="250" y="396"/>
                  </a:lnTo>
                  <a:lnTo>
                    <a:pt x="250" y="394"/>
                  </a:lnTo>
                  <a:lnTo>
                    <a:pt x="250" y="393"/>
                  </a:lnTo>
                  <a:lnTo>
                    <a:pt x="249" y="393"/>
                  </a:lnTo>
                  <a:lnTo>
                    <a:pt x="249" y="392"/>
                  </a:lnTo>
                  <a:lnTo>
                    <a:pt x="247" y="390"/>
                  </a:lnTo>
                  <a:lnTo>
                    <a:pt x="247" y="389"/>
                  </a:lnTo>
                  <a:lnTo>
                    <a:pt x="247" y="388"/>
                  </a:lnTo>
                  <a:lnTo>
                    <a:pt x="246" y="388"/>
                  </a:lnTo>
                  <a:lnTo>
                    <a:pt x="245" y="386"/>
                  </a:lnTo>
                  <a:lnTo>
                    <a:pt x="245" y="385"/>
                  </a:lnTo>
                  <a:lnTo>
                    <a:pt x="243" y="384"/>
                  </a:lnTo>
                  <a:lnTo>
                    <a:pt x="243" y="382"/>
                  </a:lnTo>
                  <a:lnTo>
                    <a:pt x="243" y="381"/>
                  </a:lnTo>
                  <a:lnTo>
                    <a:pt x="242" y="379"/>
                  </a:lnTo>
                  <a:lnTo>
                    <a:pt x="241" y="379"/>
                  </a:lnTo>
                  <a:lnTo>
                    <a:pt x="241" y="378"/>
                  </a:lnTo>
                  <a:lnTo>
                    <a:pt x="239" y="377"/>
                  </a:lnTo>
                  <a:lnTo>
                    <a:pt x="239" y="375"/>
                  </a:lnTo>
                  <a:lnTo>
                    <a:pt x="239" y="374"/>
                  </a:lnTo>
                  <a:lnTo>
                    <a:pt x="239" y="373"/>
                  </a:lnTo>
                  <a:lnTo>
                    <a:pt x="238" y="373"/>
                  </a:lnTo>
                  <a:lnTo>
                    <a:pt x="238" y="371"/>
                  </a:lnTo>
                  <a:lnTo>
                    <a:pt x="237" y="371"/>
                  </a:lnTo>
                  <a:lnTo>
                    <a:pt x="237" y="370"/>
                  </a:lnTo>
                  <a:lnTo>
                    <a:pt x="237" y="369"/>
                  </a:lnTo>
                  <a:lnTo>
                    <a:pt x="235" y="369"/>
                  </a:lnTo>
                  <a:lnTo>
                    <a:pt x="235" y="367"/>
                  </a:lnTo>
                  <a:lnTo>
                    <a:pt x="235" y="366"/>
                  </a:lnTo>
                  <a:lnTo>
                    <a:pt x="235" y="365"/>
                  </a:lnTo>
                  <a:lnTo>
                    <a:pt x="234" y="365"/>
                  </a:lnTo>
                  <a:lnTo>
                    <a:pt x="234" y="363"/>
                  </a:lnTo>
                  <a:lnTo>
                    <a:pt x="235" y="362"/>
                  </a:lnTo>
                  <a:lnTo>
                    <a:pt x="234" y="362"/>
                  </a:lnTo>
                  <a:lnTo>
                    <a:pt x="234" y="360"/>
                  </a:lnTo>
                  <a:lnTo>
                    <a:pt x="234" y="359"/>
                  </a:lnTo>
                  <a:lnTo>
                    <a:pt x="232" y="359"/>
                  </a:lnTo>
                  <a:lnTo>
                    <a:pt x="231" y="358"/>
                  </a:lnTo>
                  <a:lnTo>
                    <a:pt x="230" y="356"/>
                  </a:lnTo>
                  <a:lnTo>
                    <a:pt x="228" y="356"/>
                  </a:lnTo>
                  <a:lnTo>
                    <a:pt x="227" y="355"/>
                  </a:lnTo>
                  <a:lnTo>
                    <a:pt x="226" y="354"/>
                  </a:lnTo>
                  <a:lnTo>
                    <a:pt x="224" y="354"/>
                  </a:lnTo>
                  <a:lnTo>
                    <a:pt x="224" y="352"/>
                  </a:lnTo>
                  <a:lnTo>
                    <a:pt x="223" y="351"/>
                  </a:lnTo>
                  <a:lnTo>
                    <a:pt x="222" y="351"/>
                  </a:lnTo>
                  <a:lnTo>
                    <a:pt x="219" y="350"/>
                  </a:lnTo>
                  <a:lnTo>
                    <a:pt x="218" y="348"/>
                  </a:lnTo>
                  <a:lnTo>
                    <a:pt x="216" y="348"/>
                  </a:lnTo>
                  <a:lnTo>
                    <a:pt x="216" y="347"/>
                  </a:lnTo>
                  <a:lnTo>
                    <a:pt x="215" y="347"/>
                  </a:lnTo>
                  <a:lnTo>
                    <a:pt x="213" y="346"/>
                  </a:lnTo>
                  <a:lnTo>
                    <a:pt x="212" y="344"/>
                  </a:lnTo>
                  <a:lnTo>
                    <a:pt x="209" y="343"/>
                  </a:lnTo>
                  <a:lnTo>
                    <a:pt x="208" y="341"/>
                  </a:lnTo>
                  <a:lnTo>
                    <a:pt x="207" y="340"/>
                  </a:lnTo>
                  <a:lnTo>
                    <a:pt x="207" y="339"/>
                  </a:lnTo>
                  <a:lnTo>
                    <a:pt x="205" y="339"/>
                  </a:lnTo>
                  <a:lnTo>
                    <a:pt x="204" y="337"/>
                  </a:lnTo>
                  <a:lnTo>
                    <a:pt x="203" y="337"/>
                  </a:lnTo>
                  <a:lnTo>
                    <a:pt x="203" y="336"/>
                  </a:lnTo>
                  <a:lnTo>
                    <a:pt x="201" y="335"/>
                  </a:lnTo>
                  <a:lnTo>
                    <a:pt x="200" y="335"/>
                  </a:lnTo>
                  <a:lnTo>
                    <a:pt x="199" y="333"/>
                  </a:lnTo>
                  <a:lnTo>
                    <a:pt x="199" y="332"/>
                  </a:lnTo>
                  <a:lnTo>
                    <a:pt x="197" y="332"/>
                  </a:lnTo>
                  <a:lnTo>
                    <a:pt x="197" y="331"/>
                  </a:lnTo>
                  <a:lnTo>
                    <a:pt x="196" y="329"/>
                  </a:lnTo>
                  <a:lnTo>
                    <a:pt x="196" y="328"/>
                  </a:lnTo>
                  <a:lnTo>
                    <a:pt x="194" y="328"/>
                  </a:lnTo>
                  <a:lnTo>
                    <a:pt x="194" y="327"/>
                  </a:lnTo>
                  <a:lnTo>
                    <a:pt x="193" y="327"/>
                  </a:lnTo>
                  <a:lnTo>
                    <a:pt x="193" y="325"/>
                  </a:lnTo>
                  <a:lnTo>
                    <a:pt x="192" y="324"/>
                  </a:lnTo>
                  <a:lnTo>
                    <a:pt x="190" y="322"/>
                  </a:lnTo>
                  <a:lnTo>
                    <a:pt x="190" y="321"/>
                  </a:lnTo>
                  <a:lnTo>
                    <a:pt x="189" y="321"/>
                  </a:lnTo>
                  <a:lnTo>
                    <a:pt x="189" y="320"/>
                  </a:lnTo>
                  <a:lnTo>
                    <a:pt x="188" y="318"/>
                  </a:lnTo>
                  <a:lnTo>
                    <a:pt x="188" y="317"/>
                  </a:lnTo>
                  <a:lnTo>
                    <a:pt x="186" y="317"/>
                  </a:lnTo>
                  <a:lnTo>
                    <a:pt x="185" y="316"/>
                  </a:lnTo>
                  <a:lnTo>
                    <a:pt x="185" y="314"/>
                  </a:lnTo>
                  <a:lnTo>
                    <a:pt x="184" y="314"/>
                  </a:lnTo>
                  <a:lnTo>
                    <a:pt x="182" y="312"/>
                  </a:lnTo>
                  <a:lnTo>
                    <a:pt x="181" y="312"/>
                  </a:lnTo>
                  <a:lnTo>
                    <a:pt x="181" y="310"/>
                  </a:lnTo>
                  <a:lnTo>
                    <a:pt x="180" y="309"/>
                  </a:lnTo>
                  <a:lnTo>
                    <a:pt x="178" y="308"/>
                  </a:lnTo>
                  <a:lnTo>
                    <a:pt x="177" y="305"/>
                  </a:lnTo>
                  <a:lnTo>
                    <a:pt x="174" y="303"/>
                  </a:lnTo>
                  <a:lnTo>
                    <a:pt x="170" y="302"/>
                  </a:lnTo>
                  <a:lnTo>
                    <a:pt x="169" y="301"/>
                  </a:lnTo>
                  <a:lnTo>
                    <a:pt x="165" y="299"/>
                  </a:lnTo>
                  <a:lnTo>
                    <a:pt x="159" y="298"/>
                  </a:lnTo>
                  <a:lnTo>
                    <a:pt x="155" y="298"/>
                  </a:lnTo>
                  <a:lnTo>
                    <a:pt x="143" y="297"/>
                  </a:lnTo>
                  <a:lnTo>
                    <a:pt x="133" y="297"/>
                  </a:lnTo>
                  <a:lnTo>
                    <a:pt x="124" y="295"/>
                  </a:lnTo>
                  <a:lnTo>
                    <a:pt x="123" y="294"/>
                  </a:lnTo>
                  <a:lnTo>
                    <a:pt x="113" y="293"/>
                  </a:lnTo>
                  <a:lnTo>
                    <a:pt x="109" y="294"/>
                  </a:lnTo>
                  <a:lnTo>
                    <a:pt x="108" y="294"/>
                  </a:lnTo>
                  <a:lnTo>
                    <a:pt x="106" y="294"/>
                  </a:lnTo>
                  <a:lnTo>
                    <a:pt x="105" y="294"/>
                  </a:lnTo>
                  <a:lnTo>
                    <a:pt x="104" y="295"/>
                  </a:lnTo>
                  <a:lnTo>
                    <a:pt x="101" y="295"/>
                  </a:lnTo>
                  <a:lnTo>
                    <a:pt x="100" y="295"/>
                  </a:lnTo>
                  <a:lnTo>
                    <a:pt x="97" y="297"/>
                  </a:lnTo>
                  <a:lnTo>
                    <a:pt x="95" y="297"/>
                  </a:lnTo>
                  <a:lnTo>
                    <a:pt x="94" y="297"/>
                  </a:lnTo>
                  <a:lnTo>
                    <a:pt x="93" y="297"/>
                  </a:lnTo>
                  <a:lnTo>
                    <a:pt x="90" y="298"/>
                  </a:lnTo>
                  <a:lnTo>
                    <a:pt x="89" y="298"/>
                  </a:lnTo>
                  <a:lnTo>
                    <a:pt x="87" y="298"/>
                  </a:lnTo>
                  <a:lnTo>
                    <a:pt x="86" y="298"/>
                  </a:lnTo>
                  <a:lnTo>
                    <a:pt x="83" y="298"/>
                  </a:lnTo>
                  <a:lnTo>
                    <a:pt x="82" y="298"/>
                  </a:lnTo>
                  <a:lnTo>
                    <a:pt x="81" y="298"/>
                  </a:lnTo>
                  <a:lnTo>
                    <a:pt x="79" y="299"/>
                  </a:lnTo>
                  <a:lnTo>
                    <a:pt x="78" y="299"/>
                  </a:lnTo>
                  <a:lnTo>
                    <a:pt x="76" y="299"/>
                  </a:lnTo>
                  <a:lnTo>
                    <a:pt x="75" y="299"/>
                  </a:lnTo>
                  <a:lnTo>
                    <a:pt x="74" y="299"/>
                  </a:lnTo>
                  <a:lnTo>
                    <a:pt x="72" y="301"/>
                  </a:lnTo>
                  <a:lnTo>
                    <a:pt x="71" y="301"/>
                  </a:lnTo>
                  <a:lnTo>
                    <a:pt x="68" y="301"/>
                  </a:lnTo>
                  <a:lnTo>
                    <a:pt x="67" y="301"/>
                  </a:lnTo>
                  <a:lnTo>
                    <a:pt x="64" y="301"/>
                  </a:lnTo>
                  <a:lnTo>
                    <a:pt x="63" y="301"/>
                  </a:lnTo>
                  <a:lnTo>
                    <a:pt x="62" y="301"/>
                  </a:lnTo>
                  <a:lnTo>
                    <a:pt x="59" y="301"/>
                  </a:lnTo>
                  <a:lnTo>
                    <a:pt x="57" y="299"/>
                  </a:lnTo>
                  <a:lnTo>
                    <a:pt x="56" y="299"/>
                  </a:lnTo>
                  <a:lnTo>
                    <a:pt x="55" y="297"/>
                  </a:lnTo>
                  <a:lnTo>
                    <a:pt x="53" y="295"/>
                  </a:lnTo>
                  <a:lnTo>
                    <a:pt x="52" y="294"/>
                  </a:lnTo>
                  <a:lnTo>
                    <a:pt x="51" y="293"/>
                  </a:lnTo>
                  <a:lnTo>
                    <a:pt x="49" y="291"/>
                  </a:lnTo>
                  <a:lnTo>
                    <a:pt x="49" y="289"/>
                  </a:lnTo>
                  <a:lnTo>
                    <a:pt x="48" y="287"/>
                  </a:lnTo>
                  <a:lnTo>
                    <a:pt x="47" y="286"/>
                  </a:lnTo>
                  <a:lnTo>
                    <a:pt x="47" y="285"/>
                  </a:lnTo>
                  <a:lnTo>
                    <a:pt x="45" y="283"/>
                  </a:lnTo>
                  <a:lnTo>
                    <a:pt x="44" y="282"/>
                  </a:lnTo>
                  <a:lnTo>
                    <a:pt x="44" y="280"/>
                  </a:lnTo>
                  <a:lnTo>
                    <a:pt x="43" y="279"/>
                  </a:lnTo>
                  <a:lnTo>
                    <a:pt x="41" y="278"/>
                  </a:lnTo>
                  <a:lnTo>
                    <a:pt x="41" y="276"/>
                  </a:lnTo>
                  <a:lnTo>
                    <a:pt x="40" y="275"/>
                  </a:lnTo>
                  <a:lnTo>
                    <a:pt x="38" y="274"/>
                  </a:lnTo>
                  <a:lnTo>
                    <a:pt x="37" y="272"/>
                  </a:lnTo>
                  <a:lnTo>
                    <a:pt x="37" y="271"/>
                  </a:lnTo>
                  <a:lnTo>
                    <a:pt x="36" y="270"/>
                  </a:lnTo>
                  <a:lnTo>
                    <a:pt x="36" y="268"/>
                  </a:lnTo>
                  <a:lnTo>
                    <a:pt x="34" y="268"/>
                  </a:lnTo>
                  <a:lnTo>
                    <a:pt x="34" y="267"/>
                  </a:lnTo>
                  <a:lnTo>
                    <a:pt x="33" y="266"/>
                  </a:lnTo>
                  <a:lnTo>
                    <a:pt x="33" y="264"/>
                  </a:lnTo>
                  <a:lnTo>
                    <a:pt x="32" y="264"/>
                  </a:lnTo>
                  <a:lnTo>
                    <a:pt x="30" y="263"/>
                  </a:lnTo>
                  <a:lnTo>
                    <a:pt x="30" y="261"/>
                  </a:lnTo>
                  <a:lnTo>
                    <a:pt x="29" y="261"/>
                  </a:lnTo>
                  <a:lnTo>
                    <a:pt x="28" y="260"/>
                  </a:lnTo>
                  <a:lnTo>
                    <a:pt x="26" y="251"/>
                  </a:lnTo>
                  <a:lnTo>
                    <a:pt x="17" y="237"/>
                  </a:lnTo>
                  <a:lnTo>
                    <a:pt x="17" y="236"/>
                  </a:lnTo>
                  <a:lnTo>
                    <a:pt x="2" y="215"/>
                  </a:lnTo>
                  <a:lnTo>
                    <a:pt x="0" y="175"/>
                  </a:lnTo>
                  <a:lnTo>
                    <a:pt x="0" y="172"/>
                  </a:lnTo>
                  <a:lnTo>
                    <a:pt x="0" y="171"/>
                  </a:lnTo>
                  <a:lnTo>
                    <a:pt x="0" y="169"/>
                  </a:lnTo>
                  <a:lnTo>
                    <a:pt x="2" y="169"/>
                  </a:lnTo>
                  <a:lnTo>
                    <a:pt x="3" y="168"/>
                  </a:lnTo>
                  <a:lnTo>
                    <a:pt x="6" y="165"/>
                  </a:lnTo>
                  <a:lnTo>
                    <a:pt x="7" y="164"/>
                  </a:lnTo>
                  <a:lnTo>
                    <a:pt x="9" y="164"/>
                  </a:lnTo>
                  <a:lnTo>
                    <a:pt x="10" y="162"/>
                  </a:lnTo>
                  <a:lnTo>
                    <a:pt x="11" y="161"/>
                  </a:lnTo>
                  <a:lnTo>
                    <a:pt x="13" y="160"/>
                  </a:lnTo>
                  <a:lnTo>
                    <a:pt x="14" y="158"/>
                  </a:lnTo>
                  <a:lnTo>
                    <a:pt x="15" y="158"/>
                  </a:lnTo>
                  <a:lnTo>
                    <a:pt x="17" y="158"/>
                  </a:lnTo>
                  <a:lnTo>
                    <a:pt x="17" y="157"/>
                  </a:lnTo>
                  <a:lnTo>
                    <a:pt x="18" y="157"/>
                  </a:lnTo>
                  <a:lnTo>
                    <a:pt x="18" y="156"/>
                  </a:lnTo>
                  <a:lnTo>
                    <a:pt x="19" y="156"/>
                  </a:lnTo>
                  <a:lnTo>
                    <a:pt x="21" y="156"/>
                  </a:lnTo>
                  <a:lnTo>
                    <a:pt x="21" y="157"/>
                  </a:lnTo>
                  <a:lnTo>
                    <a:pt x="22" y="157"/>
                  </a:lnTo>
                  <a:lnTo>
                    <a:pt x="24" y="157"/>
                  </a:lnTo>
                  <a:lnTo>
                    <a:pt x="25" y="157"/>
                  </a:lnTo>
                  <a:lnTo>
                    <a:pt x="26" y="157"/>
                  </a:lnTo>
                  <a:lnTo>
                    <a:pt x="28" y="157"/>
                  </a:lnTo>
                  <a:lnTo>
                    <a:pt x="28" y="158"/>
                  </a:lnTo>
                  <a:lnTo>
                    <a:pt x="29" y="158"/>
                  </a:lnTo>
                  <a:lnTo>
                    <a:pt x="30" y="158"/>
                  </a:lnTo>
                  <a:lnTo>
                    <a:pt x="32" y="158"/>
                  </a:lnTo>
                  <a:lnTo>
                    <a:pt x="33" y="157"/>
                  </a:lnTo>
                  <a:lnTo>
                    <a:pt x="34" y="157"/>
                  </a:lnTo>
                  <a:lnTo>
                    <a:pt x="36" y="156"/>
                  </a:lnTo>
                  <a:lnTo>
                    <a:pt x="37" y="156"/>
                  </a:lnTo>
                  <a:lnTo>
                    <a:pt x="38" y="156"/>
                  </a:lnTo>
                  <a:lnTo>
                    <a:pt x="38" y="157"/>
                  </a:lnTo>
                  <a:lnTo>
                    <a:pt x="38" y="158"/>
                  </a:lnTo>
                  <a:lnTo>
                    <a:pt x="40" y="157"/>
                  </a:lnTo>
                  <a:lnTo>
                    <a:pt x="41" y="157"/>
                  </a:lnTo>
                  <a:lnTo>
                    <a:pt x="41" y="158"/>
                  </a:lnTo>
                  <a:lnTo>
                    <a:pt x="43" y="158"/>
                  </a:lnTo>
                  <a:lnTo>
                    <a:pt x="43" y="160"/>
                  </a:lnTo>
                  <a:lnTo>
                    <a:pt x="44" y="160"/>
                  </a:lnTo>
                  <a:lnTo>
                    <a:pt x="44" y="158"/>
                  </a:lnTo>
                  <a:lnTo>
                    <a:pt x="45" y="158"/>
                  </a:lnTo>
                  <a:lnTo>
                    <a:pt x="47" y="158"/>
                  </a:lnTo>
                  <a:lnTo>
                    <a:pt x="48" y="157"/>
                  </a:lnTo>
                  <a:lnTo>
                    <a:pt x="49" y="157"/>
                  </a:lnTo>
                  <a:lnTo>
                    <a:pt x="51" y="157"/>
                  </a:lnTo>
                  <a:lnTo>
                    <a:pt x="52" y="157"/>
                  </a:lnTo>
                  <a:lnTo>
                    <a:pt x="53" y="157"/>
                  </a:lnTo>
                  <a:lnTo>
                    <a:pt x="55" y="157"/>
                  </a:lnTo>
                  <a:lnTo>
                    <a:pt x="55" y="156"/>
                  </a:lnTo>
                  <a:lnTo>
                    <a:pt x="56" y="156"/>
                  </a:lnTo>
                  <a:lnTo>
                    <a:pt x="57" y="156"/>
                  </a:lnTo>
                  <a:lnTo>
                    <a:pt x="59" y="156"/>
                  </a:lnTo>
                  <a:lnTo>
                    <a:pt x="60" y="154"/>
                  </a:lnTo>
                  <a:lnTo>
                    <a:pt x="60" y="153"/>
                  </a:lnTo>
                  <a:lnTo>
                    <a:pt x="62" y="153"/>
                  </a:lnTo>
                  <a:lnTo>
                    <a:pt x="62" y="154"/>
                  </a:lnTo>
                  <a:lnTo>
                    <a:pt x="63" y="154"/>
                  </a:lnTo>
                  <a:lnTo>
                    <a:pt x="64" y="154"/>
                  </a:lnTo>
                  <a:lnTo>
                    <a:pt x="66" y="154"/>
                  </a:lnTo>
                  <a:lnTo>
                    <a:pt x="66" y="156"/>
                  </a:lnTo>
                  <a:lnTo>
                    <a:pt x="67" y="154"/>
                  </a:lnTo>
                  <a:lnTo>
                    <a:pt x="68" y="154"/>
                  </a:lnTo>
                  <a:lnTo>
                    <a:pt x="70" y="154"/>
                  </a:lnTo>
                  <a:lnTo>
                    <a:pt x="71" y="154"/>
                  </a:lnTo>
                  <a:lnTo>
                    <a:pt x="72" y="154"/>
                  </a:lnTo>
                  <a:lnTo>
                    <a:pt x="72" y="153"/>
                  </a:lnTo>
                  <a:lnTo>
                    <a:pt x="74" y="153"/>
                  </a:lnTo>
                  <a:lnTo>
                    <a:pt x="75" y="152"/>
                  </a:lnTo>
                  <a:lnTo>
                    <a:pt x="76" y="152"/>
                  </a:lnTo>
                  <a:lnTo>
                    <a:pt x="78" y="152"/>
                  </a:lnTo>
                  <a:lnTo>
                    <a:pt x="79" y="152"/>
                  </a:lnTo>
                  <a:lnTo>
                    <a:pt x="81" y="152"/>
                  </a:lnTo>
                  <a:lnTo>
                    <a:pt x="82" y="152"/>
                  </a:lnTo>
                  <a:lnTo>
                    <a:pt x="82" y="150"/>
                  </a:lnTo>
                  <a:lnTo>
                    <a:pt x="83" y="150"/>
                  </a:lnTo>
                  <a:lnTo>
                    <a:pt x="83" y="152"/>
                  </a:lnTo>
                  <a:lnTo>
                    <a:pt x="83" y="153"/>
                  </a:lnTo>
                  <a:lnTo>
                    <a:pt x="85" y="153"/>
                  </a:lnTo>
                  <a:lnTo>
                    <a:pt x="86" y="152"/>
                  </a:lnTo>
                  <a:lnTo>
                    <a:pt x="86" y="150"/>
                  </a:lnTo>
                  <a:lnTo>
                    <a:pt x="86" y="149"/>
                  </a:lnTo>
                  <a:lnTo>
                    <a:pt x="86" y="147"/>
                  </a:lnTo>
                  <a:lnTo>
                    <a:pt x="86" y="146"/>
                  </a:lnTo>
                  <a:lnTo>
                    <a:pt x="87" y="146"/>
                  </a:lnTo>
                  <a:lnTo>
                    <a:pt x="89" y="145"/>
                  </a:lnTo>
                  <a:lnTo>
                    <a:pt x="90" y="143"/>
                  </a:lnTo>
                  <a:lnTo>
                    <a:pt x="91" y="142"/>
                  </a:lnTo>
                  <a:lnTo>
                    <a:pt x="91" y="141"/>
                  </a:lnTo>
                  <a:lnTo>
                    <a:pt x="93" y="141"/>
                  </a:lnTo>
                  <a:lnTo>
                    <a:pt x="94" y="141"/>
                  </a:lnTo>
                  <a:lnTo>
                    <a:pt x="94" y="139"/>
                  </a:lnTo>
                  <a:lnTo>
                    <a:pt x="95" y="139"/>
                  </a:lnTo>
                  <a:lnTo>
                    <a:pt x="97" y="138"/>
                  </a:lnTo>
                  <a:lnTo>
                    <a:pt x="98" y="138"/>
                  </a:lnTo>
                  <a:lnTo>
                    <a:pt x="100" y="138"/>
                  </a:lnTo>
                  <a:lnTo>
                    <a:pt x="101" y="138"/>
                  </a:lnTo>
                  <a:lnTo>
                    <a:pt x="102" y="138"/>
                  </a:lnTo>
                  <a:lnTo>
                    <a:pt x="104" y="137"/>
                  </a:lnTo>
                  <a:lnTo>
                    <a:pt x="104" y="135"/>
                  </a:lnTo>
                  <a:lnTo>
                    <a:pt x="104" y="134"/>
                  </a:lnTo>
                  <a:lnTo>
                    <a:pt x="104" y="133"/>
                  </a:lnTo>
                  <a:lnTo>
                    <a:pt x="105" y="131"/>
                  </a:lnTo>
                  <a:lnTo>
                    <a:pt x="105" y="130"/>
                  </a:lnTo>
                  <a:lnTo>
                    <a:pt x="106" y="128"/>
                  </a:lnTo>
                  <a:lnTo>
                    <a:pt x="108" y="130"/>
                  </a:lnTo>
                  <a:lnTo>
                    <a:pt x="109" y="130"/>
                  </a:lnTo>
                  <a:lnTo>
                    <a:pt x="110" y="128"/>
                  </a:lnTo>
                  <a:lnTo>
                    <a:pt x="110" y="127"/>
                  </a:lnTo>
                  <a:lnTo>
                    <a:pt x="110" y="126"/>
                  </a:lnTo>
                  <a:lnTo>
                    <a:pt x="112" y="126"/>
                  </a:lnTo>
                  <a:lnTo>
                    <a:pt x="112" y="124"/>
                  </a:lnTo>
                  <a:lnTo>
                    <a:pt x="112" y="123"/>
                  </a:lnTo>
                  <a:lnTo>
                    <a:pt x="113" y="122"/>
                  </a:lnTo>
                  <a:lnTo>
                    <a:pt x="114" y="122"/>
                  </a:lnTo>
                  <a:lnTo>
                    <a:pt x="116" y="122"/>
                  </a:lnTo>
                  <a:lnTo>
                    <a:pt x="116" y="120"/>
                  </a:lnTo>
                  <a:lnTo>
                    <a:pt x="117" y="120"/>
                  </a:lnTo>
                  <a:lnTo>
                    <a:pt x="119" y="120"/>
                  </a:lnTo>
                  <a:lnTo>
                    <a:pt x="119" y="119"/>
                  </a:lnTo>
                  <a:lnTo>
                    <a:pt x="120" y="119"/>
                  </a:lnTo>
                  <a:lnTo>
                    <a:pt x="121" y="119"/>
                  </a:lnTo>
                  <a:lnTo>
                    <a:pt x="121" y="118"/>
                  </a:lnTo>
                  <a:lnTo>
                    <a:pt x="121" y="116"/>
                  </a:lnTo>
                  <a:lnTo>
                    <a:pt x="121" y="115"/>
                  </a:lnTo>
                  <a:lnTo>
                    <a:pt x="123" y="115"/>
                  </a:lnTo>
                  <a:lnTo>
                    <a:pt x="124" y="115"/>
                  </a:lnTo>
                  <a:lnTo>
                    <a:pt x="125" y="116"/>
                  </a:lnTo>
                  <a:lnTo>
                    <a:pt x="125" y="115"/>
                  </a:lnTo>
                  <a:lnTo>
                    <a:pt x="127" y="116"/>
                  </a:lnTo>
                  <a:lnTo>
                    <a:pt x="128" y="115"/>
                  </a:lnTo>
                  <a:lnTo>
                    <a:pt x="129" y="115"/>
                  </a:lnTo>
                  <a:lnTo>
                    <a:pt x="131" y="115"/>
                  </a:lnTo>
                  <a:lnTo>
                    <a:pt x="131" y="114"/>
                  </a:lnTo>
                  <a:lnTo>
                    <a:pt x="132" y="114"/>
                  </a:lnTo>
                  <a:lnTo>
                    <a:pt x="132" y="112"/>
                  </a:lnTo>
                  <a:lnTo>
                    <a:pt x="133" y="111"/>
                  </a:lnTo>
                  <a:lnTo>
                    <a:pt x="135" y="109"/>
                  </a:lnTo>
                  <a:lnTo>
                    <a:pt x="138" y="108"/>
                  </a:lnTo>
                  <a:lnTo>
                    <a:pt x="139" y="108"/>
                  </a:lnTo>
                  <a:lnTo>
                    <a:pt x="139" y="107"/>
                  </a:lnTo>
                  <a:lnTo>
                    <a:pt x="140" y="107"/>
                  </a:lnTo>
                  <a:lnTo>
                    <a:pt x="140" y="105"/>
                  </a:lnTo>
                  <a:lnTo>
                    <a:pt x="142" y="105"/>
                  </a:lnTo>
                  <a:lnTo>
                    <a:pt x="143" y="105"/>
                  </a:lnTo>
                  <a:lnTo>
                    <a:pt x="143" y="104"/>
                  </a:lnTo>
                  <a:lnTo>
                    <a:pt x="142" y="104"/>
                  </a:lnTo>
                  <a:lnTo>
                    <a:pt x="143" y="103"/>
                  </a:lnTo>
                  <a:lnTo>
                    <a:pt x="144" y="101"/>
                  </a:lnTo>
                  <a:lnTo>
                    <a:pt x="146" y="100"/>
                  </a:lnTo>
                  <a:lnTo>
                    <a:pt x="147" y="100"/>
                  </a:lnTo>
                  <a:lnTo>
                    <a:pt x="148" y="99"/>
                  </a:lnTo>
                  <a:lnTo>
                    <a:pt x="148" y="97"/>
                  </a:lnTo>
                  <a:lnTo>
                    <a:pt x="148" y="96"/>
                  </a:lnTo>
                  <a:lnTo>
                    <a:pt x="148" y="95"/>
                  </a:lnTo>
                  <a:lnTo>
                    <a:pt x="150" y="93"/>
                  </a:lnTo>
                  <a:lnTo>
                    <a:pt x="150" y="92"/>
                  </a:lnTo>
                  <a:lnTo>
                    <a:pt x="150" y="90"/>
                  </a:lnTo>
                  <a:lnTo>
                    <a:pt x="151" y="92"/>
                  </a:lnTo>
                  <a:lnTo>
                    <a:pt x="152" y="92"/>
                  </a:lnTo>
                  <a:lnTo>
                    <a:pt x="152" y="90"/>
                  </a:lnTo>
                  <a:lnTo>
                    <a:pt x="154" y="89"/>
                  </a:lnTo>
                  <a:lnTo>
                    <a:pt x="154" y="88"/>
                  </a:lnTo>
                  <a:lnTo>
                    <a:pt x="154" y="86"/>
                  </a:lnTo>
                  <a:lnTo>
                    <a:pt x="155" y="85"/>
                  </a:lnTo>
                  <a:lnTo>
                    <a:pt x="156" y="85"/>
                  </a:lnTo>
                  <a:lnTo>
                    <a:pt x="158" y="85"/>
                  </a:lnTo>
                  <a:lnTo>
                    <a:pt x="158" y="84"/>
                  </a:lnTo>
                  <a:lnTo>
                    <a:pt x="159" y="84"/>
                  </a:lnTo>
                  <a:lnTo>
                    <a:pt x="161" y="81"/>
                  </a:lnTo>
                  <a:lnTo>
                    <a:pt x="162" y="80"/>
                  </a:lnTo>
                  <a:lnTo>
                    <a:pt x="162" y="78"/>
                  </a:lnTo>
                  <a:lnTo>
                    <a:pt x="166" y="73"/>
                  </a:lnTo>
                  <a:lnTo>
                    <a:pt x="166" y="70"/>
                  </a:lnTo>
                  <a:lnTo>
                    <a:pt x="166" y="69"/>
                  </a:lnTo>
                  <a:lnTo>
                    <a:pt x="166" y="67"/>
                  </a:lnTo>
                  <a:lnTo>
                    <a:pt x="167" y="67"/>
                  </a:lnTo>
                  <a:lnTo>
                    <a:pt x="169" y="67"/>
                  </a:lnTo>
                  <a:lnTo>
                    <a:pt x="169" y="66"/>
                  </a:lnTo>
                  <a:lnTo>
                    <a:pt x="169" y="65"/>
                  </a:lnTo>
                  <a:lnTo>
                    <a:pt x="170" y="65"/>
                  </a:lnTo>
                  <a:lnTo>
                    <a:pt x="170" y="63"/>
                  </a:lnTo>
                  <a:lnTo>
                    <a:pt x="171" y="62"/>
                  </a:lnTo>
                  <a:lnTo>
                    <a:pt x="171" y="61"/>
                  </a:lnTo>
                  <a:lnTo>
                    <a:pt x="171" y="59"/>
                  </a:lnTo>
                  <a:lnTo>
                    <a:pt x="173" y="59"/>
                  </a:lnTo>
                  <a:lnTo>
                    <a:pt x="174" y="58"/>
                  </a:lnTo>
                  <a:lnTo>
                    <a:pt x="175" y="57"/>
                  </a:lnTo>
                  <a:lnTo>
                    <a:pt x="177" y="55"/>
                  </a:lnTo>
                  <a:lnTo>
                    <a:pt x="180" y="54"/>
                  </a:lnTo>
                  <a:lnTo>
                    <a:pt x="182" y="54"/>
                  </a:lnTo>
                  <a:lnTo>
                    <a:pt x="184" y="54"/>
                  </a:lnTo>
                  <a:lnTo>
                    <a:pt x="185" y="53"/>
                  </a:lnTo>
                  <a:lnTo>
                    <a:pt x="186" y="53"/>
                  </a:lnTo>
                  <a:lnTo>
                    <a:pt x="188" y="51"/>
                  </a:lnTo>
                  <a:lnTo>
                    <a:pt x="189" y="51"/>
                  </a:lnTo>
                  <a:lnTo>
                    <a:pt x="189" y="50"/>
                  </a:lnTo>
                  <a:lnTo>
                    <a:pt x="189" y="47"/>
                  </a:lnTo>
                  <a:lnTo>
                    <a:pt x="190" y="47"/>
                  </a:lnTo>
                  <a:lnTo>
                    <a:pt x="192" y="47"/>
                  </a:lnTo>
                  <a:lnTo>
                    <a:pt x="193" y="46"/>
                  </a:lnTo>
                  <a:lnTo>
                    <a:pt x="194" y="44"/>
                  </a:lnTo>
                  <a:lnTo>
                    <a:pt x="196" y="43"/>
                  </a:lnTo>
                  <a:lnTo>
                    <a:pt x="197" y="43"/>
                  </a:lnTo>
                  <a:lnTo>
                    <a:pt x="199" y="43"/>
                  </a:lnTo>
                  <a:lnTo>
                    <a:pt x="200" y="43"/>
                  </a:lnTo>
                  <a:lnTo>
                    <a:pt x="201" y="42"/>
                  </a:lnTo>
                  <a:lnTo>
                    <a:pt x="203" y="40"/>
                  </a:lnTo>
                  <a:lnTo>
                    <a:pt x="204" y="39"/>
                  </a:lnTo>
                  <a:lnTo>
                    <a:pt x="205" y="38"/>
                  </a:lnTo>
                  <a:lnTo>
                    <a:pt x="207" y="36"/>
                  </a:lnTo>
                  <a:lnTo>
                    <a:pt x="207" y="35"/>
                  </a:lnTo>
                  <a:lnTo>
                    <a:pt x="208" y="35"/>
                  </a:lnTo>
                  <a:lnTo>
                    <a:pt x="208" y="34"/>
                  </a:lnTo>
                  <a:lnTo>
                    <a:pt x="208" y="32"/>
                  </a:lnTo>
                  <a:lnTo>
                    <a:pt x="209" y="32"/>
                  </a:lnTo>
                  <a:lnTo>
                    <a:pt x="209" y="31"/>
                  </a:lnTo>
                  <a:lnTo>
                    <a:pt x="211" y="31"/>
                  </a:lnTo>
                  <a:lnTo>
                    <a:pt x="212" y="31"/>
                  </a:lnTo>
                  <a:lnTo>
                    <a:pt x="213" y="29"/>
                  </a:lnTo>
                  <a:lnTo>
                    <a:pt x="215" y="28"/>
                  </a:lnTo>
                  <a:lnTo>
                    <a:pt x="216" y="28"/>
                  </a:lnTo>
                  <a:lnTo>
                    <a:pt x="218" y="27"/>
                  </a:lnTo>
                  <a:lnTo>
                    <a:pt x="218" y="25"/>
                  </a:lnTo>
                  <a:lnTo>
                    <a:pt x="219" y="25"/>
                  </a:lnTo>
                  <a:lnTo>
                    <a:pt x="220" y="25"/>
                  </a:lnTo>
                  <a:lnTo>
                    <a:pt x="222" y="25"/>
                  </a:lnTo>
                  <a:lnTo>
                    <a:pt x="223" y="25"/>
                  </a:lnTo>
                  <a:lnTo>
                    <a:pt x="224" y="24"/>
                  </a:lnTo>
                  <a:lnTo>
                    <a:pt x="226" y="24"/>
                  </a:lnTo>
                  <a:lnTo>
                    <a:pt x="226" y="23"/>
                  </a:lnTo>
                  <a:lnTo>
                    <a:pt x="227" y="23"/>
                  </a:lnTo>
                  <a:lnTo>
                    <a:pt x="227" y="21"/>
                  </a:lnTo>
                  <a:lnTo>
                    <a:pt x="228" y="20"/>
                  </a:lnTo>
                  <a:lnTo>
                    <a:pt x="230" y="20"/>
                  </a:lnTo>
                  <a:lnTo>
                    <a:pt x="230" y="19"/>
                  </a:lnTo>
                  <a:lnTo>
                    <a:pt x="231" y="19"/>
                  </a:lnTo>
                  <a:lnTo>
                    <a:pt x="231" y="17"/>
                  </a:lnTo>
                  <a:lnTo>
                    <a:pt x="231" y="19"/>
                  </a:lnTo>
                  <a:lnTo>
                    <a:pt x="232" y="19"/>
                  </a:lnTo>
                  <a:lnTo>
                    <a:pt x="234" y="17"/>
                  </a:lnTo>
                  <a:lnTo>
                    <a:pt x="235" y="17"/>
                  </a:lnTo>
                  <a:lnTo>
                    <a:pt x="237" y="17"/>
                  </a:lnTo>
                  <a:lnTo>
                    <a:pt x="237" y="16"/>
                  </a:lnTo>
                  <a:lnTo>
                    <a:pt x="238" y="16"/>
                  </a:lnTo>
                  <a:lnTo>
                    <a:pt x="238" y="15"/>
                  </a:lnTo>
                  <a:lnTo>
                    <a:pt x="239" y="13"/>
                  </a:lnTo>
                  <a:lnTo>
                    <a:pt x="241" y="13"/>
                  </a:lnTo>
                  <a:lnTo>
                    <a:pt x="241" y="12"/>
                  </a:lnTo>
                  <a:lnTo>
                    <a:pt x="242" y="12"/>
                  </a:lnTo>
                  <a:lnTo>
                    <a:pt x="242" y="10"/>
                  </a:lnTo>
                  <a:lnTo>
                    <a:pt x="243" y="10"/>
                  </a:lnTo>
                  <a:lnTo>
                    <a:pt x="245" y="10"/>
                  </a:lnTo>
                  <a:lnTo>
                    <a:pt x="246" y="10"/>
                  </a:lnTo>
                  <a:lnTo>
                    <a:pt x="247" y="10"/>
                  </a:lnTo>
                  <a:lnTo>
                    <a:pt x="249" y="10"/>
                  </a:lnTo>
                  <a:lnTo>
                    <a:pt x="250" y="9"/>
                  </a:lnTo>
                  <a:lnTo>
                    <a:pt x="251" y="8"/>
                  </a:lnTo>
                  <a:lnTo>
                    <a:pt x="253" y="6"/>
                  </a:lnTo>
                  <a:lnTo>
                    <a:pt x="254" y="6"/>
                  </a:lnTo>
                  <a:lnTo>
                    <a:pt x="256" y="5"/>
                  </a:lnTo>
                  <a:lnTo>
                    <a:pt x="256" y="4"/>
                  </a:lnTo>
                  <a:lnTo>
                    <a:pt x="256" y="2"/>
                  </a:lnTo>
                  <a:lnTo>
                    <a:pt x="257" y="2"/>
                  </a:lnTo>
                  <a:lnTo>
                    <a:pt x="257" y="1"/>
                  </a:lnTo>
                  <a:lnTo>
                    <a:pt x="258" y="1"/>
                  </a:lnTo>
                  <a:lnTo>
                    <a:pt x="260" y="0"/>
                  </a:lnTo>
                  <a:lnTo>
                    <a:pt x="261" y="0"/>
                  </a:lnTo>
                  <a:lnTo>
                    <a:pt x="262" y="0"/>
                  </a:lnTo>
                  <a:lnTo>
                    <a:pt x="264"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32" name="Freeform 10"/>
            <p:cNvSpPr>
              <a:spLocks/>
            </p:cNvSpPr>
            <p:nvPr/>
          </p:nvSpPr>
          <p:spPr bwMode="auto">
            <a:xfrm>
              <a:off x="1125" y="2552"/>
              <a:ext cx="799" cy="780"/>
            </a:xfrm>
            <a:custGeom>
              <a:avLst/>
              <a:gdLst>
                <a:gd name="T0" fmla="*/ 794 w 799"/>
                <a:gd name="T1" fmla="*/ 475 h 780"/>
                <a:gd name="T2" fmla="*/ 768 w 799"/>
                <a:gd name="T3" fmla="*/ 486 h 780"/>
                <a:gd name="T4" fmla="*/ 757 w 799"/>
                <a:gd name="T5" fmla="*/ 502 h 780"/>
                <a:gd name="T6" fmla="*/ 745 w 799"/>
                <a:gd name="T7" fmla="*/ 510 h 780"/>
                <a:gd name="T8" fmla="*/ 733 w 799"/>
                <a:gd name="T9" fmla="*/ 505 h 780"/>
                <a:gd name="T10" fmla="*/ 724 w 799"/>
                <a:gd name="T11" fmla="*/ 519 h 780"/>
                <a:gd name="T12" fmla="*/ 716 w 799"/>
                <a:gd name="T13" fmla="*/ 524 h 780"/>
                <a:gd name="T14" fmla="*/ 711 w 799"/>
                <a:gd name="T15" fmla="*/ 535 h 780"/>
                <a:gd name="T16" fmla="*/ 715 w 799"/>
                <a:gd name="T17" fmla="*/ 547 h 780"/>
                <a:gd name="T18" fmla="*/ 712 w 799"/>
                <a:gd name="T19" fmla="*/ 556 h 780"/>
                <a:gd name="T20" fmla="*/ 715 w 799"/>
                <a:gd name="T21" fmla="*/ 567 h 780"/>
                <a:gd name="T22" fmla="*/ 718 w 799"/>
                <a:gd name="T23" fmla="*/ 570 h 780"/>
                <a:gd name="T24" fmla="*/ 726 w 799"/>
                <a:gd name="T25" fmla="*/ 580 h 780"/>
                <a:gd name="T26" fmla="*/ 722 w 799"/>
                <a:gd name="T27" fmla="*/ 589 h 780"/>
                <a:gd name="T28" fmla="*/ 719 w 799"/>
                <a:gd name="T29" fmla="*/ 599 h 780"/>
                <a:gd name="T30" fmla="*/ 710 w 799"/>
                <a:gd name="T31" fmla="*/ 611 h 780"/>
                <a:gd name="T32" fmla="*/ 707 w 799"/>
                <a:gd name="T33" fmla="*/ 630 h 780"/>
                <a:gd name="T34" fmla="*/ 697 w 799"/>
                <a:gd name="T35" fmla="*/ 643 h 780"/>
                <a:gd name="T36" fmla="*/ 676 w 799"/>
                <a:gd name="T37" fmla="*/ 646 h 780"/>
                <a:gd name="T38" fmla="*/ 658 w 799"/>
                <a:gd name="T39" fmla="*/ 649 h 780"/>
                <a:gd name="T40" fmla="*/ 643 w 799"/>
                <a:gd name="T41" fmla="*/ 664 h 780"/>
                <a:gd name="T42" fmla="*/ 628 w 799"/>
                <a:gd name="T43" fmla="*/ 681 h 780"/>
                <a:gd name="T44" fmla="*/ 634 w 799"/>
                <a:gd name="T45" fmla="*/ 694 h 780"/>
                <a:gd name="T46" fmla="*/ 642 w 799"/>
                <a:gd name="T47" fmla="*/ 706 h 780"/>
                <a:gd name="T48" fmla="*/ 653 w 799"/>
                <a:gd name="T49" fmla="*/ 722 h 780"/>
                <a:gd name="T50" fmla="*/ 658 w 799"/>
                <a:gd name="T51" fmla="*/ 742 h 780"/>
                <a:gd name="T52" fmla="*/ 655 w 799"/>
                <a:gd name="T53" fmla="*/ 765 h 780"/>
                <a:gd name="T54" fmla="*/ 621 w 799"/>
                <a:gd name="T55" fmla="*/ 775 h 780"/>
                <a:gd name="T56" fmla="*/ 593 w 799"/>
                <a:gd name="T57" fmla="*/ 740 h 780"/>
                <a:gd name="T58" fmla="*/ 533 w 799"/>
                <a:gd name="T59" fmla="*/ 717 h 780"/>
                <a:gd name="T60" fmla="*/ 495 w 799"/>
                <a:gd name="T61" fmla="*/ 717 h 780"/>
                <a:gd name="T62" fmla="*/ 463 w 799"/>
                <a:gd name="T63" fmla="*/ 681 h 780"/>
                <a:gd name="T64" fmla="*/ 446 w 799"/>
                <a:gd name="T65" fmla="*/ 639 h 780"/>
                <a:gd name="T66" fmla="*/ 414 w 799"/>
                <a:gd name="T67" fmla="*/ 624 h 780"/>
                <a:gd name="T68" fmla="*/ 388 w 799"/>
                <a:gd name="T69" fmla="*/ 611 h 780"/>
                <a:gd name="T70" fmla="*/ 372 w 799"/>
                <a:gd name="T71" fmla="*/ 615 h 780"/>
                <a:gd name="T72" fmla="*/ 349 w 799"/>
                <a:gd name="T73" fmla="*/ 613 h 780"/>
                <a:gd name="T74" fmla="*/ 330 w 799"/>
                <a:gd name="T75" fmla="*/ 608 h 780"/>
                <a:gd name="T76" fmla="*/ 208 w 799"/>
                <a:gd name="T77" fmla="*/ 527 h 780"/>
                <a:gd name="T78" fmla="*/ 106 w 799"/>
                <a:gd name="T79" fmla="*/ 7 h 780"/>
                <a:gd name="T80" fmla="*/ 136 w 799"/>
                <a:gd name="T81" fmla="*/ 2 h 780"/>
                <a:gd name="T82" fmla="*/ 180 w 799"/>
                <a:gd name="T83" fmla="*/ 10 h 780"/>
                <a:gd name="T84" fmla="*/ 236 w 799"/>
                <a:gd name="T85" fmla="*/ 19 h 780"/>
                <a:gd name="T86" fmla="*/ 246 w 799"/>
                <a:gd name="T87" fmla="*/ 50 h 780"/>
                <a:gd name="T88" fmla="*/ 251 w 799"/>
                <a:gd name="T89" fmla="*/ 79 h 780"/>
                <a:gd name="T90" fmla="*/ 282 w 799"/>
                <a:gd name="T91" fmla="*/ 84 h 780"/>
                <a:gd name="T92" fmla="*/ 311 w 799"/>
                <a:gd name="T93" fmla="*/ 103 h 780"/>
                <a:gd name="T94" fmla="*/ 320 w 799"/>
                <a:gd name="T95" fmla="*/ 118 h 780"/>
                <a:gd name="T96" fmla="*/ 343 w 799"/>
                <a:gd name="T97" fmla="*/ 118 h 780"/>
                <a:gd name="T98" fmla="*/ 366 w 799"/>
                <a:gd name="T99" fmla="*/ 124 h 780"/>
                <a:gd name="T100" fmla="*/ 380 w 799"/>
                <a:gd name="T101" fmla="*/ 143 h 780"/>
                <a:gd name="T102" fmla="*/ 380 w 799"/>
                <a:gd name="T103" fmla="*/ 167 h 780"/>
                <a:gd name="T104" fmla="*/ 385 w 799"/>
                <a:gd name="T105" fmla="*/ 196 h 780"/>
                <a:gd name="T106" fmla="*/ 410 w 799"/>
                <a:gd name="T107" fmla="*/ 208 h 780"/>
                <a:gd name="T108" fmla="*/ 431 w 799"/>
                <a:gd name="T109" fmla="*/ 216 h 780"/>
                <a:gd name="T110" fmla="*/ 446 w 799"/>
                <a:gd name="T111" fmla="*/ 234 h 780"/>
                <a:gd name="T112" fmla="*/ 463 w 799"/>
                <a:gd name="T113" fmla="*/ 254 h 780"/>
                <a:gd name="T114" fmla="*/ 475 w 799"/>
                <a:gd name="T115" fmla="*/ 266 h 780"/>
                <a:gd name="T116" fmla="*/ 482 w 799"/>
                <a:gd name="T117" fmla="*/ 282 h 780"/>
                <a:gd name="T118" fmla="*/ 503 w 799"/>
                <a:gd name="T119" fmla="*/ 293 h 7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99" h="780">
                  <a:moveTo>
                    <a:pt x="526" y="293"/>
                  </a:moveTo>
                  <a:lnTo>
                    <a:pt x="528" y="293"/>
                  </a:lnTo>
                  <a:lnTo>
                    <a:pt x="524" y="289"/>
                  </a:lnTo>
                  <a:lnTo>
                    <a:pt x="526" y="280"/>
                  </a:lnTo>
                  <a:lnTo>
                    <a:pt x="530" y="278"/>
                  </a:lnTo>
                  <a:lnTo>
                    <a:pt x="535" y="280"/>
                  </a:lnTo>
                  <a:lnTo>
                    <a:pt x="566" y="295"/>
                  </a:lnTo>
                  <a:lnTo>
                    <a:pt x="693" y="358"/>
                  </a:lnTo>
                  <a:lnTo>
                    <a:pt x="764" y="407"/>
                  </a:lnTo>
                  <a:lnTo>
                    <a:pt x="796" y="429"/>
                  </a:lnTo>
                  <a:lnTo>
                    <a:pt x="788" y="471"/>
                  </a:lnTo>
                  <a:lnTo>
                    <a:pt x="790" y="471"/>
                  </a:lnTo>
                  <a:lnTo>
                    <a:pt x="791" y="472"/>
                  </a:lnTo>
                  <a:lnTo>
                    <a:pt x="792" y="474"/>
                  </a:lnTo>
                  <a:lnTo>
                    <a:pt x="794" y="474"/>
                  </a:lnTo>
                  <a:lnTo>
                    <a:pt x="794" y="475"/>
                  </a:lnTo>
                  <a:lnTo>
                    <a:pt x="795" y="475"/>
                  </a:lnTo>
                  <a:lnTo>
                    <a:pt x="798" y="476"/>
                  </a:lnTo>
                  <a:lnTo>
                    <a:pt x="799" y="478"/>
                  </a:lnTo>
                  <a:lnTo>
                    <a:pt x="780" y="482"/>
                  </a:lnTo>
                  <a:lnTo>
                    <a:pt x="779" y="483"/>
                  </a:lnTo>
                  <a:lnTo>
                    <a:pt x="777" y="483"/>
                  </a:lnTo>
                  <a:lnTo>
                    <a:pt x="776" y="485"/>
                  </a:lnTo>
                  <a:lnTo>
                    <a:pt x="775" y="486"/>
                  </a:lnTo>
                  <a:lnTo>
                    <a:pt x="773" y="486"/>
                  </a:lnTo>
                  <a:lnTo>
                    <a:pt x="772" y="486"/>
                  </a:lnTo>
                  <a:lnTo>
                    <a:pt x="771" y="486"/>
                  </a:lnTo>
                  <a:lnTo>
                    <a:pt x="771" y="485"/>
                  </a:lnTo>
                  <a:lnTo>
                    <a:pt x="771" y="483"/>
                  </a:lnTo>
                  <a:lnTo>
                    <a:pt x="769" y="483"/>
                  </a:lnTo>
                  <a:lnTo>
                    <a:pt x="768" y="485"/>
                  </a:lnTo>
                  <a:lnTo>
                    <a:pt x="768" y="486"/>
                  </a:lnTo>
                  <a:lnTo>
                    <a:pt x="767" y="486"/>
                  </a:lnTo>
                  <a:lnTo>
                    <a:pt x="767" y="487"/>
                  </a:lnTo>
                  <a:lnTo>
                    <a:pt x="765" y="489"/>
                  </a:lnTo>
                  <a:lnTo>
                    <a:pt x="765" y="490"/>
                  </a:lnTo>
                  <a:lnTo>
                    <a:pt x="764" y="491"/>
                  </a:lnTo>
                  <a:lnTo>
                    <a:pt x="764" y="493"/>
                  </a:lnTo>
                  <a:lnTo>
                    <a:pt x="764" y="494"/>
                  </a:lnTo>
                  <a:lnTo>
                    <a:pt x="764" y="495"/>
                  </a:lnTo>
                  <a:lnTo>
                    <a:pt x="764" y="497"/>
                  </a:lnTo>
                  <a:lnTo>
                    <a:pt x="762" y="497"/>
                  </a:lnTo>
                  <a:lnTo>
                    <a:pt x="762" y="498"/>
                  </a:lnTo>
                  <a:lnTo>
                    <a:pt x="761" y="498"/>
                  </a:lnTo>
                  <a:lnTo>
                    <a:pt x="760" y="498"/>
                  </a:lnTo>
                  <a:lnTo>
                    <a:pt x="758" y="500"/>
                  </a:lnTo>
                  <a:lnTo>
                    <a:pt x="758" y="501"/>
                  </a:lnTo>
                  <a:lnTo>
                    <a:pt x="757" y="502"/>
                  </a:lnTo>
                  <a:lnTo>
                    <a:pt x="756" y="504"/>
                  </a:lnTo>
                  <a:lnTo>
                    <a:pt x="756" y="505"/>
                  </a:lnTo>
                  <a:lnTo>
                    <a:pt x="754" y="505"/>
                  </a:lnTo>
                  <a:lnTo>
                    <a:pt x="753" y="505"/>
                  </a:lnTo>
                  <a:lnTo>
                    <a:pt x="753" y="506"/>
                  </a:lnTo>
                  <a:lnTo>
                    <a:pt x="753" y="508"/>
                  </a:lnTo>
                  <a:lnTo>
                    <a:pt x="753" y="509"/>
                  </a:lnTo>
                  <a:lnTo>
                    <a:pt x="753" y="510"/>
                  </a:lnTo>
                  <a:lnTo>
                    <a:pt x="752" y="510"/>
                  </a:lnTo>
                  <a:lnTo>
                    <a:pt x="752" y="512"/>
                  </a:lnTo>
                  <a:lnTo>
                    <a:pt x="750" y="512"/>
                  </a:lnTo>
                  <a:lnTo>
                    <a:pt x="749" y="512"/>
                  </a:lnTo>
                  <a:lnTo>
                    <a:pt x="748" y="512"/>
                  </a:lnTo>
                  <a:lnTo>
                    <a:pt x="748" y="510"/>
                  </a:lnTo>
                  <a:lnTo>
                    <a:pt x="746" y="510"/>
                  </a:lnTo>
                  <a:lnTo>
                    <a:pt x="745" y="510"/>
                  </a:lnTo>
                  <a:lnTo>
                    <a:pt x="743" y="510"/>
                  </a:lnTo>
                  <a:lnTo>
                    <a:pt x="743" y="509"/>
                  </a:lnTo>
                  <a:lnTo>
                    <a:pt x="745" y="508"/>
                  </a:lnTo>
                  <a:lnTo>
                    <a:pt x="743" y="508"/>
                  </a:lnTo>
                  <a:lnTo>
                    <a:pt x="743" y="506"/>
                  </a:lnTo>
                  <a:lnTo>
                    <a:pt x="742" y="506"/>
                  </a:lnTo>
                  <a:lnTo>
                    <a:pt x="741" y="506"/>
                  </a:lnTo>
                  <a:lnTo>
                    <a:pt x="741" y="508"/>
                  </a:lnTo>
                  <a:lnTo>
                    <a:pt x="739" y="508"/>
                  </a:lnTo>
                  <a:lnTo>
                    <a:pt x="738" y="508"/>
                  </a:lnTo>
                  <a:lnTo>
                    <a:pt x="737" y="509"/>
                  </a:lnTo>
                  <a:lnTo>
                    <a:pt x="735" y="509"/>
                  </a:lnTo>
                  <a:lnTo>
                    <a:pt x="734" y="509"/>
                  </a:lnTo>
                  <a:lnTo>
                    <a:pt x="734" y="508"/>
                  </a:lnTo>
                  <a:lnTo>
                    <a:pt x="734" y="506"/>
                  </a:lnTo>
                  <a:lnTo>
                    <a:pt x="733" y="505"/>
                  </a:lnTo>
                  <a:lnTo>
                    <a:pt x="733" y="508"/>
                  </a:lnTo>
                  <a:lnTo>
                    <a:pt x="731" y="509"/>
                  </a:lnTo>
                  <a:lnTo>
                    <a:pt x="730" y="509"/>
                  </a:lnTo>
                  <a:lnTo>
                    <a:pt x="729" y="509"/>
                  </a:lnTo>
                  <a:lnTo>
                    <a:pt x="729" y="508"/>
                  </a:lnTo>
                  <a:lnTo>
                    <a:pt x="729" y="509"/>
                  </a:lnTo>
                  <a:lnTo>
                    <a:pt x="727" y="509"/>
                  </a:lnTo>
                  <a:lnTo>
                    <a:pt x="726" y="509"/>
                  </a:lnTo>
                  <a:lnTo>
                    <a:pt x="724" y="509"/>
                  </a:lnTo>
                  <a:lnTo>
                    <a:pt x="724" y="510"/>
                  </a:lnTo>
                  <a:lnTo>
                    <a:pt x="724" y="512"/>
                  </a:lnTo>
                  <a:lnTo>
                    <a:pt x="724" y="513"/>
                  </a:lnTo>
                  <a:lnTo>
                    <a:pt x="724" y="514"/>
                  </a:lnTo>
                  <a:lnTo>
                    <a:pt x="724" y="516"/>
                  </a:lnTo>
                  <a:lnTo>
                    <a:pt x="724" y="517"/>
                  </a:lnTo>
                  <a:lnTo>
                    <a:pt x="724" y="519"/>
                  </a:lnTo>
                  <a:lnTo>
                    <a:pt x="723" y="519"/>
                  </a:lnTo>
                  <a:lnTo>
                    <a:pt x="722" y="519"/>
                  </a:lnTo>
                  <a:lnTo>
                    <a:pt x="723" y="517"/>
                  </a:lnTo>
                  <a:lnTo>
                    <a:pt x="722" y="517"/>
                  </a:lnTo>
                  <a:lnTo>
                    <a:pt x="720" y="517"/>
                  </a:lnTo>
                  <a:lnTo>
                    <a:pt x="720" y="519"/>
                  </a:lnTo>
                  <a:lnTo>
                    <a:pt x="719" y="520"/>
                  </a:lnTo>
                  <a:lnTo>
                    <a:pt x="719" y="521"/>
                  </a:lnTo>
                  <a:lnTo>
                    <a:pt x="720" y="521"/>
                  </a:lnTo>
                  <a:lnTo>
                    <a:pt x="720" y="523"/>
                  </a:lnTo>
                  <a:lnTo>
                    <a:pt x="719" y="523"/>
                  </a:lnTo>
                  <a:lnTo>
                    <a:pt x="719" y="521"/>
                  </a:lnTo>
                  <a:lnTo>
                    <a:pt x="718" y="521"/>
                  </a:lnTo>
                  <a:lnTo>
                    <a:pt x="716" y="521"/>
                  </a:lnTo>
                  <a:lnTo>
                    <a:pt x="716" y="523"/>
                  </a:lnTo>
                  <a:lnTo>
                    <a:pt x="716" y="524"/>
                  </a:lnTo>
                  <a:lnTo>
                    <a:pt x="718" y="524"/>
                  </a:lnTo>
                  <a:lnTo>
                    <a:pt x="719" y="525"/>
                  </a:lnTo>
                  <a:lnTo>
                    <a:pt x="719" y="527"/>
                  </a:lnTo>
                  <a:lnTo>
                    <a:pt x="718" y="527"/>
                  </a:lnTo>
                  <a:lnTo>
                    <a:pt x="718" y="528"/>
                  </a:lnTo>
                  <a:lnTo>
                    <a:pt x="716" y="527"/>
                  </a:lnTo>
                  <a:lnTo>
                    <a:pt x="715" y="527"/>
                  </a:lnTo>
                  <a:lnTo>
                    <a:pt x="714" y="527"/>
                  </a:lnTo>
                  <a:lnTo>
                    <a:pt x="714" y="528"/>
                  </a:lnTo>
                  <a:lnTo>
                    <a:pt x="714" y="529"/>
                  </a:lnTo>
                  <a:lnTo>
                    <a:pt x="714" y="531"/>
                  </a:lnTo>
                  <a:lnTo>
                    <a:pt x="712" y="531"/>
                  </a:lnTo>
                  <a:lnTo>
                    <a:pt x="712" y="532"/>
                  </a:lnTo>
                  <a:lnTo>
                    <a:pt x="711" y="532"/>
                  </a:lnTo>
                  <a:lnTo>
                    <a:pt x="711" y="533"/>
                  </a:lnTo>
                  <a:lnTo>
                    <a:pt x="711" y="535"/>
                  </a:lnTo>
                  <a:lnTo>
                    <a:pt x="711" y="536"/>
                  </a:lnTo>
                  <a:lnTo>
                    <a:pt x="710" y="536"/>
                  </a:lnTo>
                  <a:lnTo>
                    <a:pt x="710" y="538"/>
                  </a:lnTo>
                  <a:lnTo>
                    <a:pt x="711" y="538"/>
                  </a:lnTo>
                  <a:lnTo>
                    <a:pt x="712" y="538"/>
                  </a:lnTo>
                  <a:lnTo>
                    <a:pt x="714" y="538"/>
                  </a:lnTo>
                  <a:lnTo>
                    <a:pt x="712" y="539"/>
                  </a:lnTo>
                  <a:lnTo>
                    <a:pt x="711" y="540"/>
                  </a:lnTo>
                  <a:lnTo>
                    <a:pt x="712" y="540"/>
                  </a:lnTo>
                  <a:lnTo>
                    <a:pt x="712" y="542"/>
                  </a:lnTo>
                  <a:lnTo>
                    <a:pt x="714" y="542"/>
                  </a:lnTo>
                  <a:lnTo>
                    <a:pt x="714" y="543"/>
                  </a:lnTo>
                  <a:lnTo>
                    <a:pt x="714" y="544"/>
                  </a:lnTo>
                  <a:lnTo>
                    <a:pt x="714" y="546"/>
                  </a:lnTo>
                  <a:lnTo>
                    <a:pt x="714" y="547"/>
                  </a:lnTo>
                  <a:lnTo>
                    <a:pt x="715" y="547"/>
                  </a:lnTo>
                  <a:lnTo>
                    <a:pt x="715" y="548"/>
                  </a:lnTo>
                  <a:lnTo>
                    <a:pt x="714" y="550"/>
                  </a:lnTo>
                  <a:lnTo>
                    <a:pt x="714" y="551"/>
                  </a:lnTo>
                  <a:lnTo>
                    <a:pt x="714" y="552"/>
                  </a:lnTo>
                  <a:lnTo>
                    <a:pt x="712" y="552"/>
                  </a:lnTo>
                  <a:lnTo>
                    <a:pt x="712" y="554"/>
                  </a:lnTo>
                  <a:lnTo>
                    <a:pt x="711" y="555"/>
                  </a:lnTo>
                  <a:lnTo>
                    <a:pt x="711" y="554"/>
                  </a:lnTo>
                  <a:lnTo>
                    <a:pt x="710" y="554"/>
                  </a:lnTo>
                  <a:lnTo>
                    <a:pt x="710" y="555"/>
                  </a:lnTo>
                  <a:lnTo>
                    <a:pt x="711" y="556"/>
                  </a:lnTo>
                  <a:lnTo>
                    <a:pt x="712" y="556"/>
                  </a:lnTo>
                  <a:lnTo>
                    <a:pt x="712" y="555"/>
                  </a:lnTo>
                  <a:lnTo>
                    <a:pt x="714" y="555"/>
                  </a:lnTo>
                  <a:lnTo>
                    <a:pt x="714" y="556"/>
                  </a:lnTo>
                  <a:lnTo>
                    <a:pt x="712" y="556"/>
                  </a:lnTo>
                  <a:lnTo>
                    <a:pt x="711" y="556"/>
                  </a:lnTo>
                  <a:lnTo>
                    <a:pt x="712" y="558"/>
                  </a:lnTo>
                  <a:lnTo>
                    <a:pt x="712" y="559"/>
                  </a:lnTo>
                  <a:lnTo>
                    <a:pt x="714" y="559"/>
                  </a:lnTo>
                  <a:lnTo>
                    <a:pt x="714" y="561"/>
                  </a:lnTo>
                  <a:lnTo>
                    <a:pt x="712" y="561"/>
                  </a:lnTo>
                  <a:lnTo>
                    <a:pt x="712" y="562"/>
                  </a:lnTo>
                  <a:lnTo>
                    <a:pt x="714" y="563"/>
                  </a:lnTo>
                  <a:lnTo>
                    <a:pt x="714" y="562"/>
                  </a:lnTo>
                  <a:lnTo>
                    <a:pt x="715" y="562"/>
                  </a:lnTo>
                  <a:lnTo>
                    <a:pt x="716" y="562"/>
                  </a:lnTo>
                  <a:lnTo>
                    <a:pt x="716" y="563"/>
                  </a:lnTo>
                  <a:lnTo>
                    <a:pt x="716" y="565"/>
                  </a:lnTo>
                  <a:lnTo>
                    <a:pt x="716" y="566"/>
                  </a:lnTo>
                  <a:lnTo>
                    <a:pt x="715" y="566"/>
                  </a:lnTo>
                  <a:lnTo>
                    <a:pt x="715" y="567"/>
                  </a:lnTo>
                  <a:lnTo>
                    <a:pt x="716" y="567"/>
                  </a:lnTo>
                  <a:lnTo>
                    <a:pt x="718" y="567"/>
                  </a:lnTo>
                  <a:lnTo>
                    <a:pt x="718" y="566"/>
                  </a:lnTo>
                  <a:lnTo>
                    <a:pt x="718" y="565"/>
                  </a:lnTo>
                  <a:lnTo>
                    <a:pt x="719" y="565"/>
                  </a:lnTo>
                  <a:lnTo>
                    <a:pt x="720" y="565"/>
                  </a:lnTo>
                  <a:lnTo>
                    <a:pt x="720" y="566"/>
                  </a:lnTo>
                  <a:lnTo>
                    <a:pt x="722" y="567"/>
                  </a:lnTo>
                  <a:lnTo>
                    <a:pt x="722" y="569"/>
                  </a:lnTo>
                  <a:lnTo>
                    <a:pt x="720" y="569"/>
                  </a:lnTo>
                  <a:lnTo>
                    <a:pt x="722" y="569"/>
                  </a:lnTo>
                  <a:lnTo>
                    <a:pt x="722" y="570"/>
                  </a:lnTo>
                  <a:lnTo>
                    <a:pt x="720" y="570"/>
                  </a:lnTo>
                  <a:lnTo>
                    <a:pt x="720" y="571"/>
                  </a:lnTo>
                  <a:lnTo>
                    <a:pt x="719" y="570"/>
                  </a:lnTo>
                  <a:lnTo>
                    <a:pt x="718" y="570"/>
                  </a:lnTo>
                  <a:lnTo>
                    <a:pt x="718" y="571"/>
                  </a:lnTo>
                  <a:lnTo>
                    <a:pt x="719" y="571"/>
                  </a:lnTo>
                  <a:lnTo>
                    <a:pt x="720" y="573"/>
                  </a:lnTo>
                  <a:lnTo>
                    <a:pt x="722" y="573"/>
                  </a:lnTo>
                  <a:lnTo>
                    <a:pt x="723" y="574"/>
                  </a:lnTo>
                  <a:lnTo>
                    <a:pt x="723" y="575"/>
                  </a:lnTo>
                  <a:lnTo>
                    <a:pt x="722" y="575"/>
                  </a:lnTo>
                  <a:lnTo>
                    <a:pt x="722" y="577"/>
                  </a:lnTo>
                  <a:lnTo>
                    <a:pt x="723" y="577"/>
                  </a:lnTo>
                  <a:lnTo>
                    <a:pt x="723" y="578"/>
                  </a:lnTo>
                  <a:lnTo>
                    <a:pt x="722" y="578"/>
                  </a:lnTo>
                  <a:lnTo>
                    <a:pt x="722" y="580"/>
                  </a:lnTo>
                  <a:lnTo>
                    <a:pt x="723" y="580"/>
                  </a:lnTo>
                  <a:lnTo>
                    <a:pt x="724" y="580"/>
                  </a:lnTo>
                  <a:lnTo>
                    <a:pt x="726" y="578"/>
                  </a:lnTo>
                  <a:lnTo>
                    <a:pt x="726" y="580"/>
                  </a:lnTo>
                  <a:lnTo>
                    <a:pt x="727" y="580"/>
                  </a:lnTo>
                  <a:lnTo>
                    <a:pt x="726" y="580"/>
                  </a:lnTo>
                  <a:lnTo>
                    <a:pt x="726" y="581"/>
                  </a:lnTo>
                  <a:lnTo>
                    <a:pt x="724" y="581"/>
                  </a:lnTo>
                  <a:lnTo>
                    <a:pt x="724" y="582"/>
                  </a:lnTo>
                  <a:lnTo>
                    <a:pt x="723" y="584"/>
                  </a:lnTo>
                  <a:lnTo>
                    <a:pt x="722" y="584"/>
                  </a:lnTo>
                  <a:lnTo>
                    <a:pt x="722" y="585"/>
                  </a:lnTo>
                  <a:lnTo>
                    <a:pt x="722" y="586"/>
                  </a:lnTo>
                  <a:lnTo>
                    <a:pt x="720" y="586"/>
                  </a:lnTo>
                  <a:lnTo>
                    <a:pt x="720" y="588"/>
                  </a:lnTo>
                  <a:lnTo>
                    <a:pt x="720" y="589"/>
                  </a:lnTo>
                  <a:lnTo>
                    <a:pt x="722" y="589"/>
                  </a:lnTo>
                  <a:lnTo>
                    <a:pt x="722" y="588"/>
                  </a:lnTo>
                  <a:lnTo>
                    <a:pt x="723" y="589"/>
                  </a:lnTo>
                  <a:lnTo>
                    <a:pt x="722" y="589"/>
                  </a:lnTo>
                  <a:lnTo>
                    <a:pt x="720" y="589"/>
                  </a:lnTo>
                  <a:lnTo>
                    <a:pt x="719" y="590"/>
                  </a:lnTo>
                  <a:lnTo>
                    <a:pt x="719" y="592"/>
                  </a:lnTo>
                  <a:lnTo>
                    <a:pt x="719" y="593"/>
                  </a:lnTo>
                  <a:lnTo>
                    <a:pt x="720" y="593"/>
                  </a:lnTo>
                  <a:lnTo>
                    <a:pt x="720" y="592"/>
                  </a:lnTo>
                  <a:lnTo>
                    <a:pt x="720" y="593"/>
                  </a:lnTo>
                  <a:lnTo>
                    <a:pt x="722" y="593"/>
                  </a:lnTo>
                  <a:lnTo>
                    <a:pt x="720" y="593"/>
                  </a:lnTo>
                  <a:lnTo>
                    <a:pt x="719" y="593"/>
                  </a:lnTo>
                  <a:lnTo>
                    <a:pt x="719" y="594"/>
                  </a:lnTo>
                  <a:lnTo>
                    <a:pt x="719" y="596"/>
                  </a:lnTo>
                  <a:lnTo>
                    <a:pt x="718" y="596"/>
                  </a:lnTo>
                  <a:lnTo>
                    <a:pt x="718" y="597"/>
                  </a:lnTo>
                  <a:lnTo>
                    <a:pt x="719" y="597"/>
                  </a:lnTo>
                  <a:lnTo>
                    <a:pt x="719" y="599"/>
                  </a:lnTo>
                  <a:lnTo>
                    <a:pt x="719" y="600"/>
                  </a:lnTo>
                  <a:lnTo>
                    <a:pt x="719" y="601"/>
                  </a:lnTo>
                  <a:lnTo>
                    <a:pt x="718" y="601"/>
                  </a:lnTo>
                  <a:lnTo>
                    <a:pt x="718" y="603"/>
                  </a:lnTo>
                  <a:lnTo>
                    <a:pt x="718" y="604"/>
                  </a:lnTo>
                  <a:lnTo>
                    <a:pt x="716" y="604"/>
                  </a:lnTo>
                  <a:lnTo>
                    <a:pt x="716" y="605"/>
                  </a:lnTo>
                  <a:lnTo>
                    <a:pt x="715" y="605"/>
                  </a:lnTo>
                  <a:lnTo>
                    <a:pt x="715" y="607"/>
                  </a:lnTo>
                  <a:lnTo>
                    <a:pt x="714" y="607"/>
                  </a:lnTo>
                  <a:lnTo>
                    <a:pt x="712" y="607"/>
                  </a:lnTo>
                  <a:lnTo>
                    <a:pt x="712" y="608"/>
                  </a:lnTo>
                  <a:lnTo>
                    <a:pt x="712" y="609"/>
                  </a:lnTo>
                  <a:lnTo>
                    <a:pt x="711" y="609"/>
                  </a:lnTo>
                  <a:lnTo>
                    <a:pt x="710" y="609"/>
                  </a:lnTo>
                  <a:lnTo>
                    <a:pt x="710" y="611"/>
                  </a:lnTo>
                  <a:lnTo>
                    <a:pt x="708" y="612"/>
                  </a:lnTo>
                  <a:lnTo>
                    <a:pt x="708" y="613"/>
                  </a:lnTo>
                  <a:lnTo>
                    <a:pt x="707" y="613"/>
                  </a:lnTo>
                  <a:lnTo>
                    <a:pt x="707" y="615"/>
                  </a:lnTo>
                  <a:lnTo>
                    <a:pt x="706" y="615"/>
                  </a:lnTo>
                  <a:lnTo>
                    <a:pt x="706" y="616"/>
                  </a:lnTo>
                  <a:lnTo>
                    <a:pt x="706" y="619"/>
                  </a:lnTo>
                  <a:lnTo>
                    <a:pt x="706" y="620"/>
                  </a:lnTo>
                  <a:lnTo>
                    <a:pt x="706" y="622"/>
                  </a:lnTo>
                  <a:lnTo>
                    <a:pt x="706" y="623"/>
                  </a:lnTo>
                  <a:lnTo>
                    <a:pt x="706" y="624"/>
                  </a:lnTo>
                  <a:lnTo>
                    <a:pt x="707" y="624"/>
                  </a:lnTo>
                  <a:lnTo>
                    <a:pt x="707" y="626"/>
                  </a:lnTo>
                  <a:lnTo>
                    <a:pt x="706" y="627"/>
                  </a:lnTo>
                  <a:lnTo>
                    <a:pt x="706" y="628"/>
                  </a:lnTo>
                  <a:lnTo>
                    <a:pt x="707" y="630"/>
                  </a:lnTo>
                  <a:lnTo>
                    <a:pt x="707" y="631"/>
                  </a:lnTo>
                  <a:lnTo>
                    <a:pt x="706" y="631"/>
                  </a:lnTo>
                  <a:lnTo>
                    <a:pt x="706" y="632"/>
                  </a:lnTo>
                  <a:lnTo>
                    <a:pt x="704" y="632"/>
                  </a:lnTo>
                  <a:lnTo>
                    <a:pt x="703" y="632"/>
                  </a:lnTo>
                  <a:lnTo>
                    <a:pt x="701" y="632"/>
                  </a:lnTo>
                  <a:lnTo>
                    <a:pt x="703" y="634"/>
                  </a:lnTo>
                  <a:lnTo>
                    <a:pt x="701" y="635"/>
                  </a:lnTo>
                  <a:lnTo>
                    <a:pt x="701" y="637"/>
                  </a:lnTo>
                  <a:lnTo>
                    <a:pt x="701" y="638"/>
                  </a:lnTo>
                  <a:lnTo>
                    <a:pt x="701" y="639"/>
                  </a:lnTo>
                  <a:lnTo>
                    <a:pt x="700" y="639"/>
                  </a:lnTo>
                  <a:lnTo>
                    <a:pt x="699" y="641"/>
                  </a:lnTo>
                  <a:lnTo>
                    <a:pt x="699" y="642"/>
                  </a:lnTo>
                  <a:lnTo>
                    <a:pt x="699" y="643"/>
                  </a:lnTo>
                  <a:lnTo>
                    <a:pt x="697" y="643"/>
                  </a:lnTo>
                  <a:lnTo>
                    <a:pt x="697" y="645"/>
                  </a:lnTo>
                  <a:lnTo>
                    <a:pt x="696" y="646"/>
                  </a:lnTo>
                  <a:lnTo>
                    <a:pt x="695" y="647"/>
                  </a:lnTo>
                  <a:lnTo>
                    <a:pt x="695" y="649"/>
                  </a:lnTo>
                  <a:lnTo>
                    <a:pt x="692" y="650"/>
                  </a:lnTo>
                  <a:lnTo>
                    <a:pt x="691" y="650"/>
                  </a:lnTo>
                  <a:lnTo>
                    <a:pt x="689" y="651"/>
                  </a:lnTo>
                  <a:lnTo>
                    <a:pt x="687" y="651"/>
                  </a:lnTo>
                  <a:lnTo>
                    <a:pt x="684" y="651"/>
                  </a:lnTo>
                  <a:lnTo>
                    <a:pt x="681" y="653"/>
                  </a:lnTo>
                  <a:lnTo>
                    <a:pt x="680" y="653"/>
                  </a:lnTo>
                  <a:lnTo>
                    <a:pt x="680" y="651"/>
                  </a:lnTo>
                  <a:lnTo>
                    <a:pt x="678" y="650"/>
                  </a:lnTo>
                  <a:lnTo>
                    <a:pt x="677" y="649"/>
                  </a:lnTo>
                  <a:lnTo>
                    <a:pt x="677" y="647"/>
                  </a:lnTo>
                  <a:lnTo>
                    <a:pt x="676" y="646"/>
                  </a:lnTo>
                  <a:lnTo>
                    <a:pt x="674" y="646"/>
                  </a:lnTo>
                  <a:lnTo>
                    <a:pt x="673" y="646"/>
                  </a:lnTo>
                  <a:lnTo>
                    <a:pt x="672" y="646"/>
                  </a:lnTo>
                  <a:lnTo>
                    <a:pt x="670" y="646"/>
                  </a:lnTo>
                  <a:lnTo>
                    <a:pt x="669" y="646"/>
                  </a:lnTo>
                  <a:lnTo>
                    <a:pt x="668" y="646"/>
                  </a:lnTo>
                  <a:lnTo>
                    <a:pt x="668" y="647"/>
                  </a:lnTo>
                  <a:lnTo>
                    <a:pt x="666" y="647"/>
                  </a:lnTo>
                  <a:lnTo>
                    <a:pt x="665" y="646"/>
                  </a:lnTo>
                  <a:lnTo>
                    <a:pt x="663" y="646"/>
                  </a:lnTo>
                  <a:lnTo>
                    <a:pt x="662" y="646"/>
                  </a:lnTo>
                  <a:lnTo>
                    <a:pt x="662" y="647"/>
                  </a:lnTo>
                  <a:lnTo>
                    <a:pt x="661" y="647"/>
                  </a:lnTo>
                  <a:lnTo>
                    <a:pt x="659" y="647"/>
                  </a:lnTo>
                  <a:lnTo>
                    <a:pt x="659" y="649"/>
                  </a:lnTo>
                  <a:lnTo>
                    <a:pt x="658" y="649"/>
                  </a:lnTo>
                  <a:lnTo>
                    <a:pt x="657" y="649"/>
                  </a:lnTo>
                  <a:lnTo>
                    <a:pt x="657" y="650"/>
                  </a:lnTo>
                  <a:lnTo>
                    <a:pt x="655" y="650"/>
                  </a:lnTo>
                  <a:lnTo>
                    <a:pt x="654" y="651"/>
                  </a:lnTo>
                  <a:lnTo>
                    <a:pt x="653" y="651"/>
                  </a:lnTo>
                  <a:lnTo>
                    <a:pt x="651" y="653"/>
                  </a:lnTo>
                  <a:lnTo>
                    <a:pt x="650" y="654"/>
                  </a:lnTo>
                  <a:lnTo>
                    <a:pt x="650" y="656"/>
                  </a:lnTo>
                  <a:lnTo>
                    <a:pt x="649" y="657"/>
                  </a:lnTo>
                  <a:lnTo>
                    <a:pt x="647" y="658"/>
                  </a:lnTo>
                  <a:lnTo>
                    <a:pt x="646" y="660"/>
                  </a:lnTo>
                  <a:lnTo>
                    <a:pt x="644" y="660"/>
                  </a:lnTo>
                  <a:lnTo>
                    <a:pt x="644" y="661"/>
                  </a:lnTo>
                  <a:lnTo>
                    <a:pt x="644" y="662"/>
                  </a:lnTo>
                  <a:lnTo>
                    <a:pt x="643" y="662"/>
                  </a:lnTo>
                  <a:lnTo>
                    <a:pt x="643" y="664"/>
                  </a:lnTo>
                  <a:lnTo>
                    <a:pt x="642" y="666"/>
                  </a:lnTo>
                  <a:lnTo>
                    <a:pt x="642" y="668"/>
                  </a:lnTo>
                  <a:lnTo>
                    <a:pt x="642" y="669"/>
                  </a:lnTo>
                  <a:lnTo>
                    <a:pt x="640" y="669"/>
                  </a:lnTo>
                  <a:lnTo>
                    <a:pt x="640" y="670"/>
                  </a:lnTo>
                  <a:lnTo>
                    <a:pt x="639" y="670"/>
                  </a:lnTo>
                  <a:lnTo>
                    <a:pt x="638" y="672"/>
                  </a:lnTo>
                  <a:lnTo>
                    <a:pt x="638" y="673"/>
                  </a:lnTo>
                  <a:lnTo>
                    <a:pt x="636" y="675"/>
                  </a:lnTo>
                  <a:lnTo>
                    <a:pt x="636" y="676"/>
                  </a:lnTo>
                  <a:lnTo>
                    <a:pt x="635" y="676"/>
                  </a:lnTo>
                  <a:lnTo>
                    <a:pt x="634" y="677"/>
                  </a:lnTo>
                  <a:lnTo>
                    <a:pt x="631" y="680"/>
                  </a:lnTo>
                  <a:lnTo>
                    <a:pt x="630" y="680"/>
                  </a:lnTo>
                  <a:lnTo>
                    <a:pt x="630" y="681"/>
                  </a:lnTo>
                  <a:lnTo>
                    <a:pt x="628" y="681"/>
                  </a:lnTo>
                  <a:lnTo>
                    <a:pt x="627" y="683"/>
                  </a:lnTo>
                  <a:lnTo>
                    <a:pt x="625" y="683"/>
                  </a:lnTo>
                  <a:lnTo>
                    <a:pt x="625" y="684"/>
                  </a:lnTo>
                  <a:lnTo>
                    <a:pt x="624" y="684"/>
                  </a:lnTo>
                  <a:lnTo>
                    <a:pt x="623" y="684"/>
                  </a:lnTo>
                  <a:lnTo>
                    <a:pt x="623" y="685"/>
                  </a:lnTo>
                  <a:lnTo>
                    <a:pt x="623" y="687"/>
                  </a:lnTo>
                  <a:lnTo>
                    <a:pt x="623" y="688"/>
                  </a:lnTo>
                  <a:lnTo>
                    <a:pt x="624" y="688"/>
                  </a:lnTo>
                  <a:lnTo>
                    <a:pt x="624" y="689"/>
                  </a:lnTo>
                  <a:lnTo>
                    <a:pt x="625" y="689"/>
                  </a:lnTo>
                  <a:lnTo>
                    <a:pt x="625" y="691"/>
                  </a:lnTo>
                  <a:lnTo>
                    <a:pt x="627" y="691"/>
                  </a:lnTo>
                  <a:lnTo>
                    <a:pt x="628" y="692"/>
                  </a:lnTo>
                  <a:lnTo>
                    <a:pt x="631" y="692"/>
                  </a:lnTo>
                  <a:lnTo>
                    <a:pt x="634" y="694"/>
                  </a:lnTo>
                  <a:lnTo>
                    <a:pt x="634" y="695"/>
                  </a:lnTo>
                  <a:lnTo>
                    <a:pt x="635" y="695"/>
                  </a:lnTo>
                  <a:lnTo>
                    <a:pt x="636" y="696"/>
                  </a:lnTo>
                  <a:lnTo>
                    <a:pt x="636" y="698"/>
                  </a:lnTo>
                  <a:lnTo>
                    <a:pt x="638" y="698"/>
                  </a:lnTo>
                  <a:lnTo>
                    <a:pt x="639" y="698"/>
                  </a:lnTo>
                  <a:lnTo>
                    <a:pt x="639" y="699"/>
                  </a:lnTo>
                  <a:lnTo>
                    <a:pt x="640" y="700"/>
                  </a:lnTo>
                  <a:lnTo>
                    <a:pt x="642" y="700"/>
                  </a:lnTo>
                  <a:lnTo>
                    <a:pt x="642" y="702"/>
                  </a:lnTo>
                  <a:lnTo>
                    <a:pt x="643" y="702"/>
                  </a:lnTo>
                  <a:lnTo>
                    <a:pt x="643" y="703"/>
                  </a:lnTo>
                  <a:lnTo>
                    <a:pt x="644" y="703"/>
                  </a:lnTo>
                  <a:lnTo>
                    <a:pt x="643" y="703"/>
                  </a:lnTo>
                  <a:lnTo>
                    <a:pt x="643" y="704"/>
                  </a:lnTo>
                  <a:lnTo>
                    <a:pt x="642" y="706"/>
                  </a:lnTo>
                  <a:lnTo>
                    <a:pt x="640" y="706"/>
                  </a:lnTo>
                  <a:lnTo>
                    <a:pt x="639" y="706"/>
                  </a:lnTo>
                  <a:lnTo>
                    <a:pt x="639" y="707"/>
                  </a:lnTo>
                  <a:lnTo>
                    <a:pt x="638" y="707"/>
                  </a:lnTo>
                  <a:lnTo>
                    <a:pt x="638" y="708"/>
                  </a:lnTo>
                  <a:lnTo>
                    <a:pt x="639" y="708"/>
                  </a:lnTo>
                  <a:lnTo>
                    <a:pt x="638" y="708"/>
                  </a:lnTo>
                  <a:lnTo>
                    <a:pt x="639" y="710"/>
                  </a:lnTo>
                  <a:lnTo>
                    <a:pt x="640" y="711"/>
                  </a:lnTo>
                  <a:lnTo>
                    <a:pt x="643" y="713"/>
                  </a:lnTo>
                  <a:lnTo>
                    <a:pt x="644" y="714"/>
                  </a:lnTo>
                  <a:lnTo>
                    <a:pt x="646" y="715"/>
                  </a:lnTo>
                  <a:lnTo>
                    <a:pt x="647" y="717"/>
                  </a:lnTo>
                  <a:lnTo>
                    <a:pt x="649" y="718"/>
                  </a:lnTo>
                  <a:lnTo>
                    <a:pt x="651" y="721"/>
                  </a:lnTo>
                  <a:lnTo>
                    <a:pt x="653" y="722"/>
                  </a:lnTo>
                  <a:lnTo>
                    <a:pt x="654" y="722"/>
                  </a:lnTo>
                  <a:lnTo>
                    <a:pt x="654" y="723"/>
                  </a:lnTo>
                  <a:lnTo>
                    <a:pt x="657" y="725"/>
                  </a:lnTo>
                  <a:lnTo>
                    <a:pt x="659" y="727"/>
                  </a:lnTo>
                  <a:lnTo>
                    <a:pt x="661" y="727"/>
                  </a:lnTo>
                  <a:lnTo>
                    <a:pt x="663" y="730"/>
                  </a:lnTo>
                  <a:lnTo>
                    <a:pt x="665" y="732"/>
                  </a:lnTo>
                  <a:lnTo>
                    <a:pt x="665" y="733"/>
                  </a:lnTo>
                  <a:lnTo>
                    <a:pt x="666" y="734"/>
                  </a:lnTo>
                  <a:lnTo>
                    <a:pt x="665" y="736"/>
                  </a:lnTo>
                  <a:lnTo>
                    <a:pt x="663" y="736"/>
                  </a:lnTo>
                  <a:lnTo>
                    <a:pt x="662" y="737"/>
                  </a:lnTo>
                  <a:lnTo>
                    <a:pt x="661" y="737"/>
                  </a:lnTo>
                  <a:lnTo>
                    <a:pt x="658" y="738"/>
                  </a:lnTo>
                  <a:lnTo>
                    <a:pt x="658" y="740"/>
                  </a:lnTo>
                  <a:lnTo>
                    <a:pt x="658" y="742"/>
                  </a:lnTo>
                  <a:lnTo>
                    <a:pt x="657" y="744"/>
                  </a:lnTo>
                  <a:lnTo>
                    <a:pt x="655" y="746"/>
                  </a:lnTo>
                  <a:lnTo>
                    <a:pt x="654" y="749"/>
                  </a:lnTo>
                  <a:lnTo>
                    <a:pt x="654" y="751"/>
                  </a:lnTo>
                  <a:lnTo>
                    <a:pt x="653" y="751"/>
                  </a:lnTo>
                  <a:lnTo>
                    <a:pt x="653" y="752"/>
                  </a:lnTo>
                  <a:lnTo>
                    <a:pt x="654" y="753"/>
                  </a:lnTo>
                  <a:lnTo>
                    <a:pt x="654" y="755"/>
                  </a:lnTo>
                  <a:lnTo>
                    <a:pt x="654" y="756"/>
                  </a:lnTo>
                  <a:lnTo>
                    <a:pt x="654" y="757"/>
                  </a:lnTo>
                  <a:lnTo>
                    <a:pt x="654" y="759"/>
                  </a:lnTo>
                  <a:lnTo>
                    <a:pt x="654" y="760"/>
                  </a:lnTo>
                  <a:lnTo>
                    <a:pt x="654" y="761"/>
                  </a:lnTo>
                  <a:lnTo>
                    <a:pt x="654" y="764"/>
                  </a:lnTo>
                  <a:lnTo>
                    <a:pt x="655" y="764"/>
                  </a:lnTo>
                  <a:lnTo>
                    <a:pt x="655" y="765"/>
                  </a:lnTo>
                  <a:lnTo>
                    <a:pt x="655" y="767"/>
                  </a:lnTo>
                  <a:lnTo>
                    <a:pt x="655" y="768"/>
                  </a:lnTo>
                  <a:lnTo>
                    <a:pt x="655" y="771"/>
                  </a:lnTo>
                  <a:lnTo>
                    <a:pt x="655" y="772"/>
                  </a:lnTo>
                  <a:lnTo>
                    <a:pt x="655" y="774"/>
                  </a:lnTo>
                  <a:lnTo>
                    <a:pt x="653" y="775"/>
                  </a:lnTo>
                  <a:lnTo>
                    <a:pt x="650" y="774"/>
                  </a:lnTo>
                  <a:lnTo>
                    <a:pt x="649" y="774"/>
                  </a:lnTo>
                  <a:lnTo>
                    <a:pt x="646" y="772"/>
                  </a:lnTo>
                  <a:lnTo>
                    <a:pt x="643" y="772"/>
                  </a:lnTo>
                  <a:lnTo>
                    <a:pt x="640" y="771"/>
                  </a:lnTo>
                  <a:lnTo>
                    <a:pt x="639" y="771"/>
                  </a:lnTo>
                  <a:lnTo>
                    <a:pt x="636" y="771"/>
                  </a:lnTo>
                  <a:lnTo>
                    <a:pt x="625" y="775"/>
                  </a:lnTo>
                  <a:lnTo>
                    <a:pt x="623" y="775"/>
                  </a:lnTo>
                  <a:lnTo>
                    <a:pt x="621" y="775"/>
                  </a:lnTo>
                  <a:lnTo>
                    <a:pt x="620" y="776"/>
                  </a:lnTo>
                  <a:lnTo>
                    <a:pt x="619" y="779"/>
                  </a:lnTo>
                  <a:lnTo>
                    <a:pt x="616" y="780"/>
                  </a:lnTo>
                  <a:lnTo>
                    <a:pt x="612" y="779"/>
                  </a:lnTo>
                  <a:lnTo>
                    <a:pt x="604" y="774"/>
                  </a:lnTo>
                  <a:lnTo>
                    <a:pt x="600" y="768"/>
                  </a:lnTo>
                  <a:lnTo>
                    <a:pt x="597" y="764"/>
                  </a:lnTo>
                  <a:lnTo>
                    <a:pt x="594" y="757"/>
                  </a:lnTo>
                  <a:lnTo>
                    <a:pt x="593" y="757"/>
                  </a:lnTo>
                  <a:lnTo>
                    <a:pt x="593" y="755"/>
                  </a:lnTo>
                  <a:lnTo>
                    <a:pt x="592" y="751"/>
                  </a:lnTo>
                  <a:lnTo>
                    <a:pt x="590" y="748"/>
                  </a:lnTo>
                  <a:lnTo>
                    <a:pt x="590" y="745"/>
                  </a:lnTo>
                  <a:lnTo>
                    <a:pt x="592" y="744"/>
                  </a:lnTo>
                  <a:lnTo>
                    <a:pt x="593" y="742"/>
                  </a:lnTo>
                  <a:lnTo>
                    <a:pt x="593" y="740"/>
                  </a:lnTo>
                  <a:lnTo>
                    <a:pt x="594" y="740"/>
                  </a:lnTo>
                  <a:lnTo>
                    <a:pt x="594" y="736"/>
                  </a:lnTo>
                  <a:lnTo>
                    <a:pt x="597" y="733"/>
                  </a:lnTo>
                  <a:lnTo>
                    <a:pt x="597" y="730"/>
                  </a:lnTo>
                  <a:lnTo>
                    <a:pt x="596" y="730"/>
                  </a:lnTo>
                  <a:lnTo>
                    <a:pt x="590" y="727"/>
                  </a:lnTo>
                  <a:lnTo>
                    <a:pt x="586" y="726"/>
                  </a:lnTo>
                  <a:lnTo>
                    <a:pt x="571" y="721"/>
                  </a:lnTo>
                  <a:lnTo>
                    <a:pt x="570" y="719"/>
                  </a:lnTo>
                  <a:lnTo>
                    <a:pt x="563" y="717"/>
                  </a:lnTo>
                  <a:lnTo>
                    <a:pt x="562" y="717"/>
                  </a:lnTo>
                  <a:lnTo>
                    <a:pt x="543" y="714"/>
                  </a:lnTo>
                  <a:lnTo>
                    <a:pt x="540" y="714"/>
                  </a:lnTo>
                  <a:lnTo>
                    <a:pt x="536" y="715"/>
                  </a:lnTo>
                  <a:lnTo>
                    <a:pt x="535" y="715"/>
                  </a:lnTo>
                  <a:lnTo>
                    <a:pt x="533" y="717"/>
                  </a:lnTo>
                  <a:lnTo>
                    <a:pt x="532" y="717"/>
                  </a:lnTo>
                  <a:lnTo>
                    <a:pt x="530" y="718"/>
                  </a:lnTo>
                  <a:lnTo>
                    <a:pt x="525" y="722"/>
                  </a:lnTo>
                  <a:lnTo>
                    <a:pt x="520" y="727"/>
                  </a:lnTo>
                  <a:lnTo>
                    <a:pt x="520" y="726"/>
                  </a:lnTo>
                  <a:lnTo>
                    <a:pt x="517" y="725"/>
                  </a:lnTo>
                  <a:lnTo>
                    <a:pt x="513" y="725"/>
                  </a:lnTo>
                  <a:lnTo>
                    <a:pt x="509" y="726"/>
                  </a:lnTo>
                  <a:lnTo>
                    <a:pt x="507" y="725"/>
                  </a:lnTo>
                  <a:lnTo>
                    <a:pt x="506" y="725"/>
                  </a:lnTo>
                  <a:lnTo>
                    <a:pt x="505" y="723"/>
                  </a:lnTo>
                  <a:lnTo>
                    <a:pt x="502" y="723"/>
                  </a:lnTo>
                  <a:lnTo>
                    <a:pt x="501" y="723"/>
                  </a:lnTo>
                  <a:lnTo>
                    <a:pt x="499" y="722"/>
                  </a:lnTo>
                  <a:lnTo>
                    <a:pt x="498" y="719"/>
                  </a:lnTo>
                  <a:lnTo>
                    <a:pt x="495" y="717"/>
                  </a:lnTo>
                  <a:lnTo>
                    <a:pt x="494" y="714"/>
                  </a:lnTo>
                  <a:lnTo>
                    <a:pt x="490" y="711"/>
                  </a:lnTo>
                  <a:lnTo>
                    <a:pt x="483" y="707"/>
                  </a:lnTo>
                  <a:lnTo>
                    <a:pt x="478" y="706"/>
                  </a:lnTo>
                  <a:lnTo>
                    <a:pt x="476" y="704"/>
                  </a:lnTo>
                  <a:lnTo>
                    <a:pt x="472" y="702"/>
                  </a:lnTo>
                  <a:lnTo>
                    <a:pt x="471" y="699"/>
                  </a:lnTo>
                  <a:lnTo>
                    <a:pt x="467" y="698"/>
                  </a:lnTo>
                  <a:lnTo>
                    <a:pt x="464" y="695"/>
                  </a:lnTo>
                  <a:lnTo>
                    <a:pt x="464" y="694"/>
                  </a:lnTo>
                  <a:lnTo>
                    <a:pt x="464" y="692"/>
                  </a:lnTo>
                  <a:lnTo>
                    <a:pt x="463" y="691"/>
                  </a:lnTo>
                  <a:lnTo>
                    <a:pt x="463" y="689"/>
                  </a:lnTo>
                  <a:lnTo>
                    <a:pt x="461" y="687"/>
                  </a:lnTo>
                  <a:lnTo>
                    <a:pt x="463" y="684"/>
                  </a:lnTo>
                  <a:lnTo>
                    <a:pt x="463" y="681"/>
                  </a:lnTo>
                  <a:lnTo>
                    <a:pt x="464" y="680"/>
                  </a:lnTo>
                  <a:lnTo>
                    <a:pt x="467" y="668"/>
                  </a:lnTo>
                  <a:lnTo>
                    <a:pt x="465" y="665"/>
                  </a:lnTo>
                  <a:lnTo>
                    <a:pt x="464" y="658"/>
                  </a:lnTo>
                  <a:lnTo>
                    <a:pt x="463" y="653"/>
                  </a:lnTo>
                  <a:lnTo>
                    <a:pt x="464" y="646"/>
                  </a:lnTo>
                  <a:lnTo>
                    <a:pt x="464" y="645"/>
                  </a:lnTo>
                  <a:lnTo>
                    <a:pt x="463" y="645"/>
                  </a:lnTo>
                  <a:lnTo>
                    <a:pt x="461" y="645"/>
                  </a:lnTo>
                  <a:lnTo>
                    <a:pt x="459" y="646"/>
                  </a:lnTo>
                  <a:lnTo>
                    <a:pt x="456" y="642"/>
                  </a:lnTo>
                  <a:lnTo>
                    <a:pt x="453" y="642"/>
                  </a:lnTo>
                  <a:lnTo>
                    <a:pt x="452" y="642"/>
                  </a:lnTo>
                  <a:lnTo>
                    <a:pt x="450" y="639"/>
                  </a:lnTo>
                  <a:lnTo>
                    <a:pt x="449" y="639"/>
                  </a:lnTo>
                  <a:lnTo>
                    <a:pt x="446" y="639"/>
                  </a:lnTo>
                  <a:lnTo>
                    <a:pt x="444" y="639"/>
                  </a:lnTo>
                  <a:lnTo>
                    <a:pt x="442" y="639"/>
                  </a:lnTo>
                  <a:lnTo>
                    <a:pt x="440" y="639"/>
                  </a:lnTo>
                  <a:lnTo>
                    <a:pt x="437" y="642"/>
                  </a:lnTo>
                  <a:lnTo>
                    <a:pt x="436" y="641"/>
                  </a:lnTo>
                  <a:lnTo>
                    <a:pt x="434" y="641"/>
                  </a:lnTo>
                  <a:lnTo>
                    <a:pt x="433" y="639"/>
                  </a:lnTo>
                  <a:lnTo>
                    <a:pt x="431" y="638"/>
                  </a:lnTo>
                  <a:lnTo>
                    <a:pt x="431" y="637"/>
                  </a:lnTo>
                  <a:lnTo>
                    <a:pt x="429" y="632"/>
                  </a:lnTo>
                  <a:lnTo>
                    <a:pt x="427" y="630"/>
                  </a:lnTo>
                  <a:lnTo>
                    <a:pt x="425" y="627"/>
                  </a:lnTo>
                  <a:lnTo>
                    <a:pt x="423" y="626"/>
                  </a:lnTo>
                  <a:lnTo>
                    <a:pt x="422" y="624"/>
                  </a:lnTo>
                  <a:lnTo>
                    <a:pt x="415" y="624"/>
                  </a:lnTo>
                  <a:lnTo>
                    <a:pt x="414" y="624"/>
                  </a:lnTo>
                  <a:lnTo>
                    <a:pt x="412" y="624"/>
                  </a:lnTo>
                  <a:lnTo>
                    <a:pt x="410" y="624"/>
                  </a:lnTo>
                  <a:lnTo>
                    <a:pt x="406" y="624"/>
                  </a:lnTo>
                  <a:lnTo>
                    <a:pt x="403" y="623"/>
                  </a:lnTo>
                  <a:lnTo>
                    <a:pt x="402" y="622"/>
                  </a:lnTo>
                  <a:lnTo>
                    <a:pt x="400" y="620"/>
                  </a:lnTo>
                  <a:lnTo>
                    <a:pt x="399" y="618"/>
                  </a:lnTo>
                  <a:lnTo>
                    <a:pt x="396" y="615"/>
                  </a:lnTo>
                  <a:lnTo>
                    <a:pt x="393" y="611"/>
                  </a:lnTo>
                  <a:lnTo>
                    <a:pt x="393" y="607"/>
                  </a:lnTo>
                  <a:lnTo>
                    <a:pt x="391" y="607"/>
                  </a:lnTo>
                  <a:lnTo>
                    <a:pt x="388" y="607"/>
                  </a:lnTo>
                  <a:lnTo>
                    <a:pt x="388" y="608"/>
                  </a:lnTo>
                  <a:lnTo>
                    <a:pt x="387" y="608"/>
                  </a:lnTo>
                  <a:lnTo>
                    <a:pt x="387" y="609"/>
                  </a:lnTo>
                  <a:lnTo>
                    <a:pt x="388" y="611"/>
                  </a:lnTo>
                  <a:lnTo>
                    <a:pt x="388" y="612"/>
                  </a:lnTo>
                  <a:lnTo>
                    <a:pt x="388" y="613"/>
                  </a:lnTo>
                  <a:lnTo>
                    <a:pt x="387" y="615"/>
                  </a:lnTo>
                  <a:lnTo>
                    <a:pt x="385" y="613"/>
                  </a:lnTo>
                  <a:lnTo>
                    <a:pt x="385" y="615"/>
                  </a:lnTo>
                  <a:lnTo>
                    <a:pt x="384" y="616"/>
                  </a:lnTo>
                  <a:lnTo>
                    <a:pt x="383" y="616"/>
                  </a:lnTo>
                  <a:lnTo>
                    <a:pt x="381" y="616"/>
                  </a:lnTo>
                  <a:lnTo>
                    <a:pt x="380" y="616"/>
                  </a:lnTo>
                  <a:lnTo>
                    <a:pt x="379" y="616"/>
                  </a:lnTo>
                  <a:lnTo>
                    <a:pt x="377" y="616"/>
                  </a:lnTo>
                  <a:lnTo>
                    <a:pt x="376" y="616"/>
                  </a:lnTo>
                  <a:lnTo>
                    <a:pt x="374" y="618"/>
                  </a:lnTo>
                  <a:lnTo>
                    <a:pt x="374" y="615"/>
                  </a:lnTo>
                  <a:lnTo>
                    <a:pt x="372" y="616"/>
                  </a:lnTo>
                  <a:lnTo>
                    <a:pt x="372" y="615"/>
                  </a:lnTo>
                  <a:lnTo>
                    <a:pt x="370" y="615"/>
                  </a:lnTo>
                  <a:lnTo>
                    <a:pt x="369" y="615"/>
                  </a:lnTo>
                  <a:lnTo>
                    <a:pt x="368" y="616"/>
                  </a:lnTo>
                  <a:lnTo>
                    <a:pt x="366" y="618"/>
                  </a:lnTo>
                  <a:lnTo>
                    <a:pt x="366" y="619"/>
                  </a:lnTo>
                  <a:lnTo>
                    <a:pt x="365" y="620"/>
                  </a:lnTo>
                  <a:lnTo>
                    <a:pt x="364" y="620"/>
                  </a:lnTo>
                  <a:lnTo>
                    <a:pt x="362" y="622"/>
                  </a:lnTo>
                  <a:lnTo>
                    <a:pt x="360" y="623"/>
                  </a:lnTo>
                  <a:lnTo>
                    <a:pt x="357" y="623"/>
                  </a:lnTo>
                  <a:lnTo>
                    <a:pt x="355" y="623"/>
                  </a:lnTo>
                  <a:lnTo>
                    <a:pt x="355" y="622"/>
                  </a:lnTo>
                  <a:lnTo>
                    <a:pt x="353" y="622"/>
                  </a:lnTo>
                  <a:lnTo>
                    <a:pt x="351" y="619"/>
                  </a:lnTo>
                  <a:lnTo>
                    <a:pt x="350" y="616"/>
                  </a:lnTo>
                  <a:lnTo>
                    <a:pt x="349" y="613"/>
                  </a:lnTo>
                  <a:lnTo>
                    <a:pt x="347" y="611"/>
                  </a:lnTo>
                  <a:lnTo>
                    <a:pt x="347" y="609"/>
                  </a:lnTo>
                  <a:lnTo>
                    <a:pt x="346" y="609"/>
                  </a:lnTo>
                  <a:lnTo>
                    <a:pt x="343" y="609"/>
                  </a:lnTo>
                  <a:lnTo>
                    <a:pt x="342" y="609"/>
                  </a:lnTo>
                  <a:lnTo>
                    <a:pt x="339" y="608"/>
                  </a:lnTo>
                  <a:lnTo>
                    <a:pt x="338" y="608"/>
                  </a:lnTo>
                  <a:lnTo>
                    <a:pt x="338" y="607"/>
                  </a:lnTo>
                  <a:lnTo>
                    <a:pt x="336" y="607"/>
                  </a:lnTo>
                  <a:lnTo>
                    <a:pt x="335" y="605"/>
                  </a:lnTo>
                  <a:lnTo>
                    <a:pt x="334" y="605"/>
                  </a:lnTo>
                  <a:lnTo>
                    <a:pt x="332" y="605"/>
                  </a:lnTo>
                  <a:lnTo>
                    <a:pt x="332" y="607"/>
                  </a:lnTo>
                  <a:lnTo>
                    <a:pt x="331" y="607"/>
                  </a:lnTo>
                  <a:lnTo>
                    <a:pt x="331" y="608"/>
                  </a:lnTo>
                  <a:lnTo>
                    <a:pt x="330" y="608"/>
                  </a:lnTo>
                  <a:lnTo>
                    <a:pt x="328" y="609"/>
                  </a:lnTo>
                  <a:lnTo>
                    <a:pt x="327" y="609"/>
                  </a:lnTo>
                  <a:lnTo>
                    <a:pt x="326" y="609"/>
                  </a:lnTo>
                  <a:lnTo>
                    <a:pt x="326" y="608"/>
                  </a:lnTo>
                  <a:lnTo>
                    <a:pt x="324" y="608"/>
                  </a:lnTo>
                  <a:lnTo>
                    <a:pt x="324" y="609"/>
                  </a:lnTo>
                  <a:lnTo>
                    <a:pt x="324" y="611"/>
                  </a:lnTo>
                  <a:lnTo>
                    <a:pt x="324" y="612"/>
                  </a:lnTo>
                  <a:lnTo>
                    <a:pt x="323" y="612"/>
                  </a:lnTo>
                  <a:lnTo>
                    <a:pt x="323" y="611"/>
                  </a:lnTo>
                  <a:lnTo>
                    <a:pt x="323" y="612"/>
                  </a:lnTo>
                  <a:lnTo>
                    <a:pt x="322" y="611"/>
                  </a:lnTo>
                  <a:lnTo>
                    <a:pt x="322" y="609"/>
                  </a:lnTo>
                  <a:lnTo>
                    <a:pt x="323" y="609"/>
                  </a:lnTo>
                  <a:lnTo>
                    <a:pt x="274" y="597"/>
                  </a:lnTo>
                  <a:lnTo>
                    <a:pt x="208" y="527"/>
                  </a:lnTo>
                  <a:lnTo>
                    <a:pt x="167" y="422"/>
                  </a:lnTo>
                  <a:lnTo>
                    <a:pt x="60" y="238"/>
                  </a:lnTo>
                  <a:lnTo>
                    <a:pt x="0" y="98"/>
                  </a:lnTo>
                  <a:lnTo>
                    <a:pt x="38" y="46"/>
                  </a:lnTo>
                  <a:lnTo>
                    <a:pt x="83" y="11"/>
                  </a:lnTo>
                  <a:lnTo>
                    <a:pt x="81" y="11"/>
                  </a:lnTo>
                  <a:lnTo>
                    <a:pt x="84" y="11"/>
                  </a:lnTo>
                  <a:lnTo>
                    <a:pt x="87" y="10"/>
                  </a:lnTo>
                  <a:lnTo>
                    <a:pt x="90" y="10"/>
                  </a:lnTo>
                  <a:lnTo>
                    <a:pt x="94" y="10"/>
                  </a:lnTo>
                  <a:lnTo>
                    <a:pt x="96" y="10"/>
                  </a:lnTo>
                  <a:lnTo>
                    <a:pt x="99" y="8"/>
                  </a:lnTo>
                  <a:lnTo>
                    <a:pt x="100" y="8"/>
                  </a:lnTo>
                  <a:lnTo>
                    <a:pt x="102" y="7"/>
                  </a:lnTo>
                  <a:lnTo>
                    <a:pt x="104" y="7"/>
                  </a:lnTo>
                  <a:lnTo>
                    <a:pt x="106" y="7"/>
                  </a:lnTo>
                  <a:lnTo>
                    <a:pt x="107" y="6"/>
                  </a:lnTo>
                  <a:lnTo>
                    <a:pt x="109" y="6"/>
                  </a:lnTo>
                  <a:lnTo>
                    <a:pt x="111" y="4"/>
                  </a:lnTo>
                  <a:lnTo>
                    <a:pt x="115" y="4"/>
                  </a:lnTo>
                  <a:lnTo>
                    <a:pt x="117" y="4"/>
                  </a:lnTo>
                  <a:lnTo>
                    <a:pt x="118" y="3"/>
                  </a:lnTo>
                  <a:lnTo>
                    <a:pt x="121" y="3"/>
                  </a:lnTo>
                  <a:lnTo>
                    <a:pt x="123" y="3"/>
                  </a:lnTo>
                  <a:lnTo>
                    <a:pt x="125" y="3"/>
                  </a:lnTo>
                  <a:lnTo>
                    <a:pt x="126" y="3"/>
                  </a:lnTo>
                  <a:lnTo>
                    <a:pt x="128" y="2"/>
                  </a:lnTo>
                  <a:lnTo>
                    <a:pt x="130" y="2"/>
                  </a:lnTo>
                  <a:lnTo>
                    <a:pt x="132" y="2"/>
                  </a:lnTo>
                  <a:lnTo>
                    <a:pt x="133" y="2"/>
                  </a:lnTo>
                  <a:lnTo>
                    <a:pt x="134" y="2"/>
                  </a:lnTo>
                  <a:lnTo>
                    <a:pt x="136" y="2"/>
                  </a:lnTo>
                  <a:lnTo>
                    <a:pt x="140" y="0"/>
                  </a:lnTo>
                  <a:lnTo>
                    <a:pt x="141" y="0"/>
                  </a:lnTo>
                  <a:lnTo>
                    <a:pt x="144" y="0"/>
                  </a:lnTo>
                  <a:lnTo>
                    <a:pt x="145" y="0"/>
                  </a:lnTo>
                  <a:lnTo>
                    <a:pt x="148" y="0"/>
                  </a:lnTo>
                  <a:lnTo>
                    <a:pt x="151" y="2"/>
                  </a:lnTo>
                  <a:lnTo>
                    <a:pt x="153" y="2"/>
                  </a:lnTo>
                  <a:lnTo>
                    <a:pt x="156" y="3"/>
                  </a:lnTo>
                  <a:lnTo>
                    <a:pt x="159" y="3"/>
                  </a:lnTo>
                  <a:lnTo>
                    <a:pt x="164" y="4"/>
                  </a:lnTo>
                  <a:lnTo>
                    <a:pt x="168" y="6"/>
                  </a:lnTo>
                  <a:lnTo>
                    <a:pt x="170" y="6"/>
                  </a:lnTo>
                  <a:lnTo>
                    <a:pt x="172" y="7"/>
                  </a:lnTo>
                  <a:lnTo>
                    <a:pt x="175" y="7"/>
                  </a:lnTo>
                  <a:lnTo>
                    <a:pt x="178" y="10"/>
                  </a:lnTo>
                  <a:lnTo>
                    <a:pt x="180" y="10"/>
                  </a:lnTo>
                  <a:lnTo>
                    <a:pt x="183" y="11"/>
                  </a:lnTo>
                  <a:lnTo>
                    <a:pt x="186" y="11"/>
                  </a:lnTo>
                  <a:lnTo>
                    <a:pt x="189" y="11"/>
                  </a:lnTo>
                  <a:lnTo>
                    <a:pt x="193" y="11"/>
                  </a:lnTo>
                  <a:lnTo>
                    <a:pt x="195" y="12"/>
                  </a:lnTo>
                  <a:lnTo>
                    <a:pt x="199" y="12"/>
                  </a:lnTo>
                  <a:lnTo>
                    <a:pt x="203" y="12"/>
                  </a:lnTo>
                  <a:lnTo>
                    <a:pt x="205" y="12"/>
                  </a:lnTo>
                  <a:lnTo>
                    <a:pt x="208" y="12"/>
                  </a:lnTo>
                  <a:lnTo>
                    <a:pt x="212" y="14"/>
                  </a:lnTo>
                  <a:lnTo>
                    <a:pt x="216" y="15"/>
                  </a:lnTo>
                  <a:lnTo>
                    <a:pt x="217" y="15"/>
                  </a:lnTo>
                  <a:lnTo>
                    <a:pt x="221" y="15"/>
                  </a:lnTo>
                  <a:lnTo>
                    <a:pt x="225" y="17"/>
                  </a:lnTo>
                  <a:lnTo>
                    <a:pt x="235" y="19"/>
                  </a:lnTo>
                  <a:lnTo>
                    <a:pt x="236" y="19"/>
                  </a:lnTo>
                  <a:lnTo>
                    <a:pt x="240" y="21"/>
                  </a:lnTo>
                  <a:lnTo>
                    <a:pt x="241" y="22"/>
                  </a:lnTo>
                  <a:lnTo>
                    <a:pt x="243" y="22"/>
                  </a:lnTo>
                  <a:lnTo>
                    <a:pt x="244" y="25"/>
                  </a:lnTo>
                  <a:lnTo>
                    <a:pt x="246" y="26"/>
                  </a:lnTo>
                  <a:lnTo>
                    <a:pt x="247" y="29"/>
                  </a:lnTo>
                  <a:lnTo>
                    <a:pt x="248" y="29"/>
                  </a:lnTo>
                  <a:lnTo>
                    <a:pt x="248" y="33"/>
                  </a:lnTo>
                  <a:lnTo>
                    <a:pt x="248" y="34"/>
                  </a:lnTo>
                  <a:lnTo>
                    <a:pt x="248" y="38"/>
                  </a:lnTo>
                  <a:lnTo>
                    <a:pt x="248" y="41"/>
                  </a:lnTo>
                  <a:lnTo>
                    <a:pt x="247" y="42"/>
                  </a:lnTo>
                  <a:lnTo>
                    <a:pt x="247" y="44"/>
                  </a:lnTo>
                  <a:lnTo>
                    <a:pt x="247" y="45"/>
                  </a:lnTo>
                  <a:lnTo>
                    <a:pt x="246" y="48"/>
                  </a:lnTo>
                  <a:lnTo>
                    <a:pt x="246" y="50"/>
                  </a:lnTo>
                  <a:lnTo>
                    <a:pt x="246" y="52"/>
                  </a:lnTo>
                  <a:lnTo>
                    <a:pt x="244" y="55"/>
                  </a:lnTo>
                  <a:lnTo>
                    <a:pt x="244" y="56"/>
                  </a:lnTo>
                  <a:lnTo>
                    <a:pt x="244" y="57"/>
                  </a:lnTo>
                  <a:lnTo>
                    <a:pt x="243" y="61"/>
                  </a:lnTo>
                  <a:lnTo>
                    <a:pt x="243" y="63"/>
                  </a:lnTo>
                  <a:lnTo>
                    <a:pt x="241" y="64"/>
                  </a:lnTo>
                  <a:lnTo>
                    <a:pt x="241" y="65"/>
                  </a:lnTo>
                  <a:lnTo>
                    <a:pt x="241" y="68"/>
                  </a:lnTo>
                  <a:lnTo>
                    <a:pt x="243" y="69"/>
                  </a:lnTo>
                  <a:lnTo>
                    <a:pt x="244" y="71"/>
                  </a:lnTo>
                  <a:lnTo>
                    <a:pt x="246" y="72"/>
                  </a:lnTo>
                  <a:lnTo>
                    <a:pt x="247" y="73"/>
                  </a:lnTo>
                  <a:lnTo>
                    <a:pt x="250" y="76"/>
                  </a:lnTo>
                  <a:lnTo>
                    <a:pt x="250" y="78"/>
                  </a:lnTo>
                  <a:lnTo>
                    <a:pt x="251" y="79"/>
                  </a:lnTo>
                  <a:lnTo>
                    <a:pt x="254" y="82"/>
                  </a:lnTo>
                  <a:lnTo>
                    <a:pt x="255" y="83"/>
                  </a:lnTo>
                  <a:lnTo>
                    <a:pt x="256" y="83"/>
                  </a:lnTo>
                  <a:lnTo>
                    <a:pt x="258" y="83"/>
                  </a:lnTo>
                  <a:lnTo>
                    <a:pt x="259" y="83"/>
                  </a:lnTo>
                  <a:lnTo>
                    <a:pt x="260" y="83"/>
                  </a:lnTo>
                  <a:lnTo>
                    <a:pt x="263" y="83"/>
                  </a:lnTo>
                  <a:lnTo>
                    <a:pt x="266" y="83"/>
                  </a:lnTo>
                  <a:lnTo>
                    <a:pt x="267" y="83"/>
                  </a:lnTo>
                  <a:lnTo>
                    <a:pt x="269" y="83"/>
                  </a:lnTo>
                  <a:lnTo>
                    <a:pt x="271" y="82"/>
                  </a:lnTo>
                  <a:lnTo>
                    <a:pt x="273" y="82"/>
                  </a:lnTo>
                  <a:lnTo>
                    <a:pt x="275" y="82"/>
                  </a:lnTo>
                  <a:lnTo>
                    <a:pt x="277" y="83"/>
                  </a:lnTo>
                  <a:lnTo>
                    <a:pt x="281" y="84"/>
                  </a:lnTo>
                  <a:lnTo>
                    <a:pt x="282" y="84"/>
                  </a:lnTo>
                  <a:lnTo>
                    <a:pt x="285" y="86"/>
                  </a:lnTo>
                  <a:lnTo>
                    <a:pt x="288" y="87"/>
                  </a:lnTo>
                  <a:lnTo>
                    <a:pt x="289" y="88"/>
                  </a:lnTo>
                  <a:lnTo>
                    <a:pt x="292" y="91"/>
                  </a:lnTo>
                  <a:lnTo>
                    <a:pt x="294" y="92"/>
                  </a:lnTo>
                  <a:lnTo>
                    <a:pt x="296" y="92"/>
                  </a:lnTo>
                  <a:lnTo>
                    <a:pt x="296" y="94"/>
                  </a:lnTo>
                  <a:lnTo>
                    <a:pt x="298" y="95"/>
                  </a:lnTo>
                  <a:lnTo>
                    <a:pt x="300" y="97"/>
                  </a:lnTo>
                  <a:lnTo>
                    <a:pt x="301" y="98"/>
                  </a:lnTo>
                  <a:lnTo>
                    <a:pt x="303" y="99"/>
                  </a:lnTo>
                  <a:lnTo>
                    <a:pt x="304" y="99"/>
                  </a:lnTo>
                  <a:lnTo>
                    <a:pt x="305" y="101"/>
                  </a:lnTo>
                  <a:lnTo>
                    <a:pt x="307" y="101"/>
                  </a:lnTo>
                  <a:lnTo>
                    <a:pt x="308" y="102"/>
                  </a:lnTo>
                  <a:lnTo>
                    <a:pt x="311" y="103"/>
                  </a:lnTo>
                  <a:lnTo>
                    <a:pt x="311" y="105"/>
                  </a:lnTo>
                  <a:lnTo>
                    <a:pt x="311" y="106"/>
                  </a:lnTo>
                  <a:lnTo>
                    <a:pt x="311" y="107"/>
                  </a:lnTo>
                  <a:lnTo>
                    <a:pt x="309" y="109"/>
                  </a:lnTo>
                  <a:lnTo>
                    <a:pt x="309" y="110"/>
                  </a:lnTo>
                  <a:lnTo>
                    <a:pt x="309" y="111"/>
                  </a:lnTo>
                  <a:lnTo>
                    <a:pt x="311" y="111"/>
                  </a:lnTo>
                  <a:lnTo>
                    <a:pt x="312" y="114"/>
                  </a:lnTo>
                  <a:lnTo>
                    <a:pt x="313" y="116"/>
                  </a:lnTo>
                  <a:lnTo>
                    <a:pt x="315" y="117"/>
                  </a:lnTo>
                  <a:lnTo>
                    <a:pt x="315" y="118"/>
                  </a:lnTo>
                  <a:lnTo>
                    <a:pt x="316" y="118"/>
                  </a:lnTo>
                  <a:lnTo>
                    <a:pt x="316" y="120"/>
                  </a:lnTo>
                  <a:lnTo>
                    <a:pt x="317" y="120"/>
                  </a:lnTo>
                  <a:lnTo>
                    <a:pt x="319" y="118"/>
                  </a:lnTo>
                  <a:lnTo>
                    <a:pt x="320" y="118"/>
                  </a:lnTo>
                  <a:lnTo>
                    <a:pt x="322" y="118"/>
                  </a:lnTo>
                  <a:lnTo>
                    <a:pt x="323" y="117"/>
                  </a:lnTo>
                  <a:lnTo>
                    <a:pt x="324" y="116"/>
                  </a:lnTo>
                  <a:lnTo>
                    <a:pt x="324" y="117"/>
                  </a:lnTo>
                  <a:lnTo>
                    <a:pt x="326" y="117"/>
                  </a:lnTo>
                  <a:lnTo>
                    <a:pt x="327" y="117"/>
                  </a:lnTo>
                  <a:lnTo>
                    <a:pt x="328" y="117"/>
                  </a:lnTo>
                  <a:lnTo>
                    <a:pt x="331" y="118"/>
                  </a:lnTo>
                  <a:lnTo>
                    <a:pt x="334" y="118"/>
                  </a:lnTo>
                  <a:lnTo>
                    <a:pt x="335" y="118"/>
                  </a:lnTo>
                  <a:lnTo>
                    <a:pt x="336" y="118"/>
                  </a:lnTo>
                  <a:lnTo>
                    <a:pt x="338" y="118"/>
                  </a:lnTo>
                  <a:lnTo>
                    <a:pt x="339" y="118"/>
                  </a:lnTo>
                  <a:lnTo>
                    <a:pt x="341" y="118"/>
                  </a:lnTo>
                  <a:lnTo>
                    <a:pt x="342" y="118"/>
                  </a:lnTo>
                  <a:lnTo>
                    <a:pt x="343" y="118"/>
                  </a:lnTo>
                  <a:lnTo>
                    <a:pt x="345" y="117"/>
                  </a:lnTo>
                  <a:lnTo>
                    <a:pt x="346" y="117"/>
                  </a:lnTo>
                  <a:lnTo>
                    <a:pt x="349" y="117"/>
                  </a:lnTo>
                  <a:lnTo>
                    <a:pt x="350" y="117"/>
                  </a:lnTo>
                  <a:lnTo>
                    <a:pt x="351" y="117"/>
                  </a:lnTo>
                  <a:lnTo>
                    <a:pt x="353" y="118"/>
                  </a:lnTo>
                  <a:lnTo>
                    <a:pt x="355" y="118"/>
                  </a:lnTo>
                  <a:lnTo>
                    <a:pt x="355" y="120"/>
                  </a:lnTo>
                  <a:lnTo>
                    <a:pt x="357" y="120"/>
                  </a:lnTo>
                  <a:lnTo>
                    <a:pt x="360" y="122"/>
                  </a:lnTo>
                  <a:lnTo>
                    <a:pt x="360" y="124"/>
                  </a:lnTo>
                  <a:lnTo>
                    <a:pt x="361" y="124"/>
                  </a:lnTo>
                  <a:lnTo>
                    <a:pt x="362" y="124"/>
                  </a:lnTo>
                  <a:lnTo>
                    <a:pt x="364" y="124"/>
                  </a:lnTo>
                  <a:lnTo>
                    <a:pt x="365" y="124"/>
                  </a:lnTo>
                  <a:lnTo>
                    <a:pt x="366" y="124"/>
                  </a:lnTo>
                  <a:lnTo>
                    <a:pt x="368" y="124"/>
                  </a:lnTo>
                  <a:lnTo>
                    <a:pt x="369" y="125"/>
                  </a:lnTo>
                  <a:lnTo>
                    <a:pt x="372" y="128"/>
                  </a:lnTo>
                  <a:lnTo>
                    <a:pt x="373" y="129"/>
                  </a:lnTo>
                  <a:lnTo>
                    <a:pt x="374" y="129"/>
                  </a:lnTo>
                  <a:lnTo>
                    <a:pt x="376" y="129"/>
                  </a:lnTo>
                  <a:lnTo>
                    <a:pt x="377" y="129"/>
                  </a:lnTo>
                  <a:lnTo>
                    <a:pt x="379" y="129"/>
                  </a:lnTo>
                  <a:lnTo>
                    <a:pt x="380" y="129"/>
                  </a:lnTo>
                  <a:lnTo>
                    <a:pt x="381" y="130"/>
                  </a:lnTo>
                  <a:lnTo>
                    <a:pt x="383" y="132"/>
                  </a:lnTo>
                  <a:lnTo>
                    <a:pt x="383" y="133"/>
                  </a:lnTo>
                  <a:lnTo>
                    <a:pt x="381" y="136"/>
                  </a:lnTo>
                  <a:lnTo>
                    <a:pt x="381" y="137"/>
                  </a:lnTo>
                  <a:lnTo>
                    <a:pt x="381" y="140"/>
                  </a:lnTo>
                  <a:lnTo>
                    <a:pt x="380" y="143"/>
                  </a:lnTo>
                  <a:lnTo>
                    <a:pt x="380" y="144"/>
                  </a:lnTo>
                  <a:lnTo>
                    <a:pt x="380" y="145"/>
                  </a:lnTo>
                  <a:lnTo>
                    <a:pt x="380" y="147"/>
                  </a:lnTo>
                  <a:lnTo>
                    <a:pt x="380" y="148"/>
                  </a:lnTo>
                  <a:lnTo>
                    <a:pt x="380" y="151"/>
                  </a:lnTo>
                  <a:lnTo>
                    <a:pt x="380" y="152"/>
                  </a:lnTo>
                  <a:lnTo>
                    <a:pt x="380" y="154"/>
                  </a:lnTo>
                  <a:lnTo>
                    <a:pt x="380" y="155"/>
                  </a:lnTo>
                  <a:lnTo>
                    <a:pt x="380" y="156"/>
                  </a:lnTo>
                  <a:lnTo>
                    <a:pt x="380" y="158"/>
                  </a:lnTo>
                  <a:lnTo>
                    <a:pt x="380" y="160"/>
                  </a:lnTo>
                  <a:lnTo>
                    <a:pt x="380" y="162"/>
                  </a:lnTo>
                  <a:lnTo>
                    <a:pt x="380" y="163"/>
                  </a:lnTo>
                  <a:lnTo>
                    <a:pt x="380" y="164"/>
                  </a:lnTo>
                  <a:lnTo>
                    <a:pt x="380" y="166"/>
                  </a:lnTo>
                  <a:lnTo>
                    <a:pt x="380" y="167"/>
                  </a:lnTo>
                  <a:lnTo>
                    <a:pt x="380" y="168"/>
                  </a:lnTo>
                  <a:lnTo>
                    <a:pt x="380" y="171"/>
                  </a:lnTo>
                  <a:lnTo>
                    <a:pt x="381" y="173"/>
                  </a:lnTo>
                  <a:lnTo>
                    <a:pt x="381" y="175"/>
                  </a:lnTo>
                  <a:lnTo>
                    <a:pt x="381" y="177"/>
                  </a:lnTo>
                  <a:lnTo>
                    <a:pt x="381" y="178"/>
                  </a:lnTo>
                  <a:lnTo>
                    <a:pt x="383" y="179"/>
                  </a:lnTo>
                  <a:lnTo>
                    <a:pt x="383" y="181"/>
                  </a:lnTo>
                  <a:lnTo>
                    <a:pt x="383" y="182"/>
                  </a:lnTo>
                  <a:lnTo>
                    <a:pt x="383" y="183"/>
                  </a:lnTo>
                  <a:lnTo>
                    <a:pt x="383" y="185"/>
                  </a:lnTo>
                  <a:lnTo>
                    <a:pt x="384" y="187"/>
                  </a:lnTo>
                  <a:lnTo>
                    <a:pt x="384" y="190"/>
                  </a:lnTo>
                  <a:lnTo>
                    <a:pt x="384" y="192"/>
                  </a:lnTo>
                  <a:lnTo>
                    <a:pt x="385" y="193"/>
                  </a:lnTo>
                  <a:lnTo>
                    <a:pt x="385" y="196"/>
                  </a:lnTo>
                  <a:lnTo>
                    <a:pt x="387" y="198"/>
                  </a:lnTo>
                  <a:lnTo>
                    <a:pt x="387" y="200"/>
                  </a:lnTo>
                  <a:lnTo>
                    <a:pt x="387" y="201"/>
                  </a:lnTo>
                  <a:lnTo>
                    <a:pt x="388" y="201"/>
                  </a:lnTo>
                  <a:lnTo>
                    <a:pt x="389" y="205"/>
                  </a:lnTo>
                  <a:lnTo>
                    <a:pt x="391" y="206"/>
                  </a:lnTo>
                  <a:lnTo>
                    <a:pt x="392" y="208"/>
                  </a:lnTo>
                  <a:lnTo>
                    <a:pt x="392" y="209"/>
                  </a:lnTo>
                  <a:lnTo>
                    <a:pt x="395" y="209"/>
                  </a:lnTo>
                  <a:lnTo>
                    <a:pt x="398" y="209"/>
                  </a:lnTo>
                  <a:lnTo>
                    <a:pt x="400" y="209"/>
                  </a:lnTo>
                  <a:lnTo>
                    <a:pt x="402" y="209"/>
                  </a:lnTo>
                  <a:lnTo>
                    <a:pt x="404" y="209"/>
                  </a:lnTo>
                  <a:lnTo>
                    <a:pt x="406" y="209"/>
                  </a:lnTo>
                  <a:lnTo>
                    <a:pt x="408" y="208"/>
                  </a:lnTo>
                  <a:lnTo>
                    <a:pt x="410" y="208"/>
                  </a:lnTo>
                  <a:lnTo>
                    <a:pt x="411" y="208"/>
                  </a:lnTo>
                  <a:lnTo>
                    <a:pt x="412" y="208"/>
                  </a:lnTo>
                  <a:lnTo>
                    <a:pt x="412" y="206"/>
                  </a:lnTo>
                  <a:lnTo>
                    <a:pt x="412" y="205"/>
                  </a:lnTo>
                  <a:lnTo>
                    <a:pt x="415" y="205"/>
                  </a:lnTo>
                  <a:lnTo>
                    <a:pt x="418" y="205"/>
                  </a:lnTo>
                  <a:lnTo>
                    <a:pt x="419" y="205"/>
                  </a:lnTo>
                  <a:lnTo>
                    <a:pt x="423" y="206"/>
                  </a:lnTo>
                  <a:lnTo>
                    <a:pt x="427" y="206"/>
                  </a:lnTo>
                  <a:lnTo>
                    <a:pt x="430" y="206"/>
                  </a:lnTo>
                  <a:lnTo>
                    <a:pt x="431" y="209"/>
                  </a:lnTo>
                  <a:lnTo>
                    <a:pt x="431" y="211"/>
                  </a:lnTo>
                  <a:lnTo>
                    <a:pt x="431" y="212"/>
                  </a:lnTo>
                  <a:lnTo>
                    <a:pt x="431" y="213"/>
                  </a:lnTo>
                  <a:lnTo>
                    <a:pt x="431" y="215"/>
                  </a:lnTo>
                  <a:lnTo>
                    <a:pt x="431" y="216"/>
                  </a:lnTo>
                  <a:lnTo>
                    <a:pt x="433" y="217"/>
                  </a:lnTo>
                  <a:lnTo>
                    <a:pt x="433" y="220"/>
                  </a:lnTo>
                  <a:lnTo>
                    <a:pt x="433" y="221"/>
                  </a:lnTo>
                  <a:lnTo>
                    <a:pt x="434" y="223"/>
                  </a:lnTo>
                  <a:lnTo>
                    <a:pt x="434" y="224"/>
                  </a:lnTo>
                  <a:lnTo>
                    <a:pt x="436" y="224"/>
                  </a:lnTo>
                  <a:lnTo>
                    <a:pt x="437" y="227"/>
                  </a:lnTo>
                  <a:lnTo>
                    <a:pt x="438" y="227"/>
                  </a:lnTo>
                  <a:lnTo>
                    <a:pt x="440" y="228"/>
                  </a:lnTo>
                  <a:lnTo>
                    <a:pt x="441" y="230"/>
                  </a:lnTo>
                  <a:lnTo>
                    <a:pt x="442" y="230"/>
                  </a:lnTo>
                  <a:lnTo>
                    <a:pt x="444" y="231"/>
                  </a:lnTo>
                  <a:lnTo>
                    <a:pt x="445" y="231"/>
                  </a:lnTo>
                  <a:lnTo>
                    <a:pt x="446" y="231"/>
                  </a:lnTo>
                  <a:lnTo>
                    <a:pt x="446" y="232"/>
                  </a:lnTo>
                  <a:lnTo>
                    <a:pt x="446" y="234"/>
                  </a:lnTo>
                  <a:lnTo>
                    <a:pt x="446" y="236"/>
                  </a:lnTo>
                  <a:lnTo>
                    <a:pt x="448" y="236"/>
                  </a:lnTo>
                  <a:lnTo>
                    <a:pt x="449" y="238"/>
                  </a:lnTo>
                  <a:lnTo>
                    <a:pt x="449" y="239"/>
                  </a:lnTo>
                  <a:lnTo>
                    <a:pt x="450" y="242"/>
                  </a:lnTo>
                  <a:lnTo>
                    <a:pt x="450" y="243"/>
                  </a:lnTo>
                  <a:lnTo>
                    <a:pt x="454" y="246"/>
                  </a:lnTo>
                  <a:lnTo>
                    <a:pt x="457" y="247"/>
                  </a:lnTo>
                  <a:lnTo>
                    <a:pt x="461" y="247"/>
                  </a:lnTo>
                  <a:lnTo>
                    <a:pt x="463" y="250"/>
                  </a:lnTo>
                  <a:lnTo>
                    <a:pt x="461" y="250"/>
                  </a:lnTo>
                  <a:lnTo>
                    <a:pt x="461" y="251"/>
                  </a:lnTo>
                  <a:lnTo>
                    <a:pt x="460" y="253"/>
                  </a:lnTo>
                  <a:lnTo>
                    <a:pt x="461" y="253"/>
                  </a:lnTo>
                  <a:lnTo>
                    <a:pt x="463" y="253"/>
                  </a:lnTo>
                  <a:lnTo>
                    <a:pt x="463" y="254"/>
                  </a:lnTo>
                  <a:lnTo>
                    <a:pt x="463" y="255"/>
                  </a:lnTo>
                  <a:lnTo>
                    <a:pt x="464" y="255"/>
                  </a:lnTo>
                  <a:lnTo>
                    <a:pt x="464" y="257"/>
                  </a:lnTo>
                  <a:lnTo>
                    <a:pt x="465" y="257"/>
                  </a:lnTo>
                  <a:lnTo>
                    <a:pt x="467" y="258"/>
                  </a:lnTo>
                  <a:lnTo>
                    <a:pt x="467" y="259"/>
                  </a:lnTo>
                  <a:lnTo>
                    <a:pt x="468" y="259"/>
                  </a:lnTo>
                  <a:lnTo>
                    <a:pt x="468" y="261"/>
                  </a:lnTo>
                  <a:lnTo>
                    <a:pt x="469" y="261"/>
                  </a:lnTo>
                  <a:lnTo>
                    <a:pt x="471" y="261"/>
                  </a:lnTo>
                  <a:lnTo>
                    <a:pt x="471" y="262"/>
                  </a:lnTo>
                  <a:lnTo>
                    <a:pt x="472" y="262"/>
                  </a:lnTo>
                  <a:lnTo>
                    <a:pt x="473" y="262"/>
                  </a:lnTo>
                  <a:lnTo>
                    <a:pt x="473" y="263"/>
                  </a:lnTo>
                  <a:lnTo>
                    <a:pt x="475" y="265"/>
                  </a:lnTo>
                  <a:lnTo>
                    <a:pt x="475" y="266"/>
                  </a:lnTo>
                  <a:lnTo>
                    <a:pt x="476" y="266"/>
                  </a:lnTo>
                  <a:lnTo>
                    <a:pt x="476" y="268"/>
                  </a:lnTo>
                  <a:lnTo>
                    <a:pt x="476" y="269"/>
                  </a:lnTo>
                  <a:lnTo>
                    <a:pt x="476" y="270"/>
                  </a:lnTo>
                  <a:lnTo>
                    <a:pt x="475" y="273"/>
                  </a:lnTo>
                  <a:lnTo>
                    <a:pt x="476" y="274"/>
                  </a:lnTo>
                  <a:lnTo>
                    <a:pt x="476" y="276"/>
                  </a:lnTo>
                  <a:lnTo>
                    <a:pt x="478" y="277"/>
                  </a:lnTo>
                  <a:lnTo>
                    <a:pt x="476" y="277"/>
                  </a:lnTo>
                  <a:lnTo>
                    <a:pt x="478" y="277"/>
                  </a:lnTo>
                  <a:lnTo>
                    <a:pt x="478" y="278"/>
                  </a:lnTo>
                  <a:lnTo>
                    <a:pt x="478" y="280"/>
                  </a:lnTo>
                  <a:lnTo>
                    <a:pt x="479" y="281"/>
                  </a:lnTo>
                  <a:lnTo>
                    <a:pt x="480" y="281"/>
                  </a:lnTo>
                  <a:lnTo>
                    <a:pt x="480" y="282"/>
                  </a:lnTo>
                  <a:lnTo>
                    <a:pt x="482" y="282"/>
                  </a:lnTo>
                  <a:lnTo>
                    <a:pt x="483" y="282"/>
                  </a:lnTo>
                  <a:lnTo>
                    <a:pt x="484" y="282"/>
                  </a:lnTo>
                  <a:lnTo>
                    <a:pt x="487" y="282"/>
                  </a:lnTo>
                  <a:lnTo>
                    <a:pt x="488" y="284"/>
                  </a:lnTo>
                  <a:lnTo>
                    <a:pt x="490" y="287"/>
                  </a:lnTo>
                  <a:lnTo>
                    <a:pt x="490" y="288"/>
                  </a:lnTo>
                  <a:lnTo>
                    <a:pt x="492" y="289"/>
                  </a:lnTo>
                  <a:lnTo>
                    <a:pt x="492" y="291"/>
                  </a:lnTo>
                  <a:lnTo>
                    <a:pt x="494" y="292"/>
                  </a:lnTo>
                  <a:lnTo>
                    <a:pt x="495" y="292"/>
                  </a:lnTo>
                  <a:lnTo>
                    <a:pt x="495" y="293"/>
                  </a:lnTo>
                  <a:lnTo>
                    <a:pt x="497" y="292"/>
                  </a:lnTo>
                  <a:lnTo>
                    <a:pt x="498" y="293"/>
                  </a:lnTo>
                  <a:lnTo>
                    <a:pt x="499" y="293"/>
                  </a:lnTo>
                  <a:lnTo>
                    <a:pt x="501" y="293"/>
                  </a:lnTo>
                  <a:lnTo>
                    <a:pt x="503" y="293"/>
                  </a:lnTo>
                  <a:lnTo>
                    <a:pt x="505" y="295"/>
                  </a:lnTo>
                  <a:lnTo>
                    <a:pt x="506" y="295"/>
                  </a:lnTo>
                  <a:lnTo>
                    <a:pt x="507" y="296"/>
                  </a:lnTo>
                  <a:lnTo>
                    <a:pt x="509" y="293"/>
                  </a:lnTo>
                  <a:lnTo>
                    <a:pt x="513" y="292"/>
                  </a:lnTo>
                  <a:lnTo>
                    <a:pt x="516" y="292"/>
                  </a:lnTo>
                  <a:lnTo>
                    <a:pt x="517" y="292"/>
                  </a:lnTo>
                  <a:lnTo>
                    <a:pt x="518" y="292"/>
                  </a:lnTo>
                  <a:lnTo>
                    <a:pt x="520" y="292"/>
                  </a:lnTo>
                  <a:lnTo>
                    <a:pt x="522" y="293"/>
                  </a:lnTo>
                  <a:lnTo>
                    <a:pt x="524" y="293"/>
                  </a:lnTo>
                  <a:lnTo>
                    <a:pt x="525" y="293"/>
                  </a:lnTo>
                  <a:lnTo>
                    <a:pt x="526" y="293"/>
                  </a:lnTo>
                  <a:close/>
                </a:path>
              </a:pathLst>
            </a:custGeom>
            <a:solidFill>
              <a:schemeClr val="tx2"/>
            </a:solidFill>
            <a:ln w="9525">
              <a:solidFill>
                <a:schemeClr val="bg1">
                  <a:alpha val="94901"/>
                </a:schemeClr>
              </a:solidFill>
              <a:round/>
              <a:headEnd/>
              <a:tailEnd/>
            </a:ln>
          </p:spPr>
          <p:txBody>
            <a:bodyPr/>
            <a:lstStyle/>
            <a:p>
              <a:endParaRPr lang="en-US"/>
            </a:p>
          </p:txBody>
        </p:sp>
        <p:sp>
          <p:nvSpPr>
            <p:cNvPr id="174133" name="Freeform 11"/>
            <p:cNvSpPr>
              <a:spLocks/>
            </p:cNvSpPr>
            <p:nvPr/>
          </p:nvSpPr>
          <p:spPr bwMode="auto">
            <a:xfrm>
              <a:off x="1174" y="449"/>
              <a:ext cx="1100" cy="847"/>
            </a:xfrm>
            <a:custGeom>
              <a:avLst/>
              <a:gdLst>
                <a:gd name="T0" fmla="*/ 434 w 1100"/>
                <a:gd name="T1" fmla="*/ 524 h 847"/>
                <a:gd name="T2" fmla="*/ 400 w 1100"/>
                <a:gd name="T3" fmla="*/ 555 h 847"/>
                <a:gd name="T4" fmla="*/ 359 w 1100"/>
                <a:gd name="T5" fmla="*/ 570 h 847"/>
                <a:gd name="T6" fmla="*/ 369 w 1100"/>
                <a:gd name="T7" fmla="*/ 605 h 847"/>
                <a:gd name="T8" fmla="*/ 393 w 1100"/>
                <a:gd name="T9" fmla="*/ 619 h 847"/>
                <a:gd name="T10" fmla="*/ 407 w 1100"/>
                <a:gd name="T11" fmla="*/ 626 h 847"/>
                <a:gd name="T12" fmla="*/ 445 w 1100"/>
                <a:gd name="T13" fmla="*/ 633 h 847"/>
                <a:gd name="T14" fmla="*/ 467 w 1100"/>
                <a:gd name="T15" fmla="*/ 652 h 847"/>
                <a:gd name="T16" fmla="*/ 431 w 1100"/>
                <a:gd name="T17" fmla="*/ 668 h 847"/>
                <a:gd name="T18" fmla="*/ 412 w 1100"/>
                <a:gd name="T19" fmla="*/ 699 h 847"/>
                <a:gd name="T20" fmla="*/ 378 w 1100"/>
                <a:gd name="T21" fmla="*/ 692 h 847"/>
                <a:gd name="T22" fmla="*/ 393 w 1100"/>
                <a:gd name="T23" fmla="*/ 744 h 847"/>
                <a:gd name="T24" fmla="*/ 410 w 1100"/>
                <a:gd name="T25" fmla="*/ 794 h 847"/>
                <a:gd name="T26" fmla="*/ 380 w 1100"/>
                <a:gd name="T27" fmla="*/ 822 h 847"/>
                <a:gd name="T28" fmla="*/ 316 w 1100"/>
                <a:gd name="T29" fmla="*/ 828 h 847"/>
                <a:gd name="T30" fmla="*/ 258 w 1100"/>
                <a:gd name="T31" fmla="*/ 840 h 847"/>
                <a:gd name="T32" fmla="*/ 248 w 1100"/>
                <a:gd name="T33" fmla="*/ 794 h 847"/>
                <a:gd name="T34" fmla="*/ 220 w 1100"/>
                <a:gd name="T35" fmla="*/ 789 h 847"/>
                <a:gd name="T36" fmla="*/ 210 w 1100"/>
                <a:gd name="T37" fmla="*/ 778 h 847"/>
                <a:gd name="T38" fmla="*/ 228 w 1100"/>
                <a:gd name="T39" fmla="*/ 745 h 847"/>
                <a:gd name="T40" fmla="*/ 239 w 1100"/>
                <a:gd name="T41" fmla="*/ 706 h 847"/>
                <a:gd name="T42" fmla="*/ 220 w 1100"/>
                <a:gd name="T43" fmla="*/ 669 h 847"/>
                <a:gd name="T44" fmla="*/ 190 w 1100"/>
                <a:gd name="T45" fmla="*/ 673 h 847"/>
                <a:gd name="T46" fmla="*/ 160 w 1100"/>
                <a:gd name="T47" fmla="*/ 703 h 847"/>
                <a:gd name="T48" fmla="*/ 123 w 1100"/>
                <a:gd name="T49" fmla="*/ 717 h 847"/>
                <a:gd name="T50" fmla="*/ 84 w 1100"/>
                <a:gd name="T51" fmla="*/ 707 h 847"/>
                <a:gd name="T52" fmla="*/ 54 w 1100"/>
                <a:gd name="T53" fmla="*/ 684 h 847"/>
                <a:gd name="T54" fmla="*/ 20 w 1100"/>
                <a:gd name="T55" fmla="*/ 691 h 847"/>
                <a:gd name="T56" fmla="*/ 0 w 1100"/>
                <a:gd name="T57" fmla="*/ 671 h 847"/>
                <a:gd name="T58" fmla="*/ 9 w 1100"/>
                <a:gd name="T59" fmla="*/ 647 h 847"/>
                <a:gd name="T60" fmla="*/ 19 w 1100"/>
                <a:gd name="T61" fmla="*/ 624 h 847"/>
                <a:gd name="T62" fmla="*/ 38 w 1100"/>
                <a:gd name="T63" fmla="*/ 605 h 847"/>
                <a:gd name="T64" fmla="*/ 19 w 1100"/>
                <a:gd name="T65" fmla="*/ 607 h 847"/>
                <a:gd name="T66" fmla="*/ 15 w 1100"/>
                <a:gd name="T67" fmla="*/ 578 h 847"/>
                <a:gd name="T68" fmla="*/ 31 w 1100"/>
                <a:gd name="T69" fmla="*/ 543 h 847"/>
                <a:gd name="T70" fmla="*/ 57 w 1100"/>
                <a:gd name="T71" fmla="*/ 509 h 847"/>
                <a:gd name="T72" fmla="*/ 96 w 1100"/>
                <a:gd name="T73" fmla="*/ 501 h 847"/>
                <a:gd name="T74" fmla="*/ 131 w 1100"/>
                <a:gd name="T75" fmla="*/ 500 h 847"/>
                <a:gd name="T76" fmla="*/ 154 w 1100"/>
                <a:gd name="T77" fmla="*/ 441 h 847"/>
                <a:gd name="T78" fmla="*/ 172 w 1100"/>
                <a:gd name="T79" fmla="*/ 392 h 847"/>
                <a:gd name="T80" fmla="*/ 145 w 1100"/>
                <a:gd name="T81" fmla="*/ 369 h 847"/>
                <a:gd name="T82" fmla="*/ 138 w 1100"/>
                <a:gd name="T83" fmla="*/ 337 h 847"/>
                <a:gd name="T84" fmla="*/ 148 w 1100"/>
                <a:gd name="T85" fmla="*/ 315 h 847"/>
                <a:gd name="T86" fmla="*/ 148 w 1100"/>
                <a:gd name="T87" fmla="*/ 278 h 847"/>
                <a:gd name="T88" fmla="*/ 152 w 1100"/>
                <a:gd name="T89" fmla="*/ 239 h 847"/>
                <a:gd name="T90" fmla="*/ 169 w 1100"/>
                <a:gd name="T91" fmla="*/ 251 h 847"/>
                <a:gd name="T92" fmla="*/ 178 w 1100"/>
                <a:gd name="T93" fmla="*/ 250 h 847"/>
                <a:gd name="T94" fmla="*/ 176 w 1100"/>
                <a:gd name="T95" fmla="*/ 238 h 847"/>
                <a:gd name="T96" fmla="*/ 165 w 1100"/>
                <a:gd name="T97" fmla="*/ 228 h 847"/>
                <a:gd name="T98" fmla="*/ 137 w 1100"/>
                <a:gd name="T99" fmla="*/ 219 h 847"/>
                <a:gd name="T100" fmla="*/ 112 w 1100"/>
                <a:gd name="T101" fmla="*/ 181 h 847"/>
                <a:gd name="T102" fmla="*/ 89 w 1100"/>
                <a:gd name="T103" fmla="*/ 145 h 847"/>
                <a:gd name="T104" fmla="*/ 51 w 1100"/>
                <a:gd name="T105" fmla="*/ 114 h 847"/>
                <a:gd name="T106" fmla="*/ 32 w 1100"/>
                <a:gd name="T107" fmla="*/ 64 h 847"/>
                <a:gd name="T108" fmla="*/ 80 w 1100"/>
                <a:gd name="T109" fmla="*/ 29 h 847"/>
                <a:gd name="T110" fmla="*/ 138 w 1100"/>
                <a:gd name="T111" fmla="*/ 4 h 847"/>
                <a:gd name="T112" fmla="*/ 222 w 1100"/>
                <a:gd name="T113" fmla="*/ 6 h 847"/>
                <a:gd name="T114" fmla="*/ 355 w 1100"/>
                <a:gd name="T115" fmla="*/ 6 h 847"/>
                <a:gd name="T116" fmla="*/ 480 w 1100"/>
                <a:gd name="T117" fmla="*/ 6 h 847"/>
                <a:gd name="T118" fmla="*/ 1081 w 1100"/>
                <a:gd name="T119" fmla="*/ 299 h 847"/>
                <a:gd name="T120" fmla="*/ 1059 w 1100"/>
                <a:gd name="T121" fmla="*/ 289 h 847"/>
                <a:gd name="T122" fmla="*/ 802 w 1100"/>
                <a:gd name="T123" fmla="*/ 441 h 84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00" h="847">
                  <a:moveTo>
                    <a:pt x="477" y="441"/>
                  </a:moveTo>
                  <a:lnTo>
                    <a:pt x="450" y="472"/>
                  </a:lnTo>
                  <a:lnTo>
                    <a:pt x="448" y="479"/>
                  </a:lnTo>
                  <a:lnTo>
                    <a:pt x="446" y="481"/>
                  </a:lnTo>
                  <a:lnTo>
                    <a:pt x="445" y="481"/>
                  </a:lnTo>
                  <a:lnTo>
                    <a:pt x="443" y="482"/>
                  </a:lnTo>
                  <a:lnTo>
                    <a:pt x="442" y="485"/>
                  </a:lnTo>
                  <a:lnTo>
                    <a:pt x="441" y="486"/>
                  </a:lnTo>
                  <a:lnTo>
                    <a:pt x="439" y="489"/>
                  </a:lnTo>
                  <a:lnTo>
                    <a:pt x="439" y="490"/>
                  </a:lnTo>
                  <a:lnTo>
                    <a:pt x="438" y="491"/>
                  </a:lnTo>
                  <a:lnTo>
                    <a:pt x="438" y="493"/>
                  </a:lnTo>
                  <a:lnTo>
                    <a:pt x="438" y="494"/>
                  </a:lnTo>
                  <a:lnTo>
                    <a:pt x="438" y="495"/>
                  </a:lnTo>
                  <a:lnTo>
                    <a:pt x="438" y="497"/>
                  </a:lnTo>
                  <a:lnTo>
                    <a:pt x="441" y="495"/>
                  </a:lnTo>
                  <a:lnTo>
                    <a:pt x="442" y="497"/>
                  </a:lnTo>
                  <a:lnTo>
                    <a:pt x="442" y="498"/>
                  </a:lnTo>
                  <a:lnTo>
                    <a:pt x="443" y="500"/>
                  </a:lnTo>
                  <a:lnTo>
                    <a:pt x="443" y="501"/>
                  </a:lnTo>
                  <a:lnTo>
                    <a:pt x="442" y="502"/>
                  </a:lnTo>
                  <a:lnTo>
                    <a:pt x="441" y="502"/>
                  </a:lnTo>
                  <a:lnTo>
                    <a:pt x="439" y="504"/>
                  </a:lnTo>
                  <a:lnTo>
                    <a:pt x="437" y="505"/>
                  </a:lnTo>
                  <a:lnTo>
                    <a:pt x="434" y="506"/>
                  </a:lnTo>
                  <a:lnTo>
                    <a:pt x="433" y="506"/>
                  </a:lnTo>
                  <a:lnTo>
                    <a:pt x="429" y="508"/>
                  </a:lnTo>
                  <a:lnTo>
                    <a:pt x="426" y="506"/>
                  </a:lnTo>
                  <a:lnTo>
                    <a:pt x="426" y="509"/>
                  </a:lnTo>
                  <a:lnTo>
                    <a:pt x="427" y="510"/>
                  </a:lnTo>
                  <a:lnTo>
                    <a:pt x="429" y="512"/>
                  </a:lnTo>
                  <a:lnTo>
                    <a:pt x="430" y="514"/>
                  </a:lnTo>
                  <a:lnTo>
                    <a:pt x="431" y="517"/>
                  </a:lnTo>
                  <a:lnTo>
                    <a:pt x="434" y="520"/>
                  </a:lnTo>
                  <a:lnTo>
                    <a:pt x="434" y="524"/>
                  </a:lnTo>
                  <a:lnTo>
                    <a:pt x="433" y="524"/>
                  </a:lnTo>
                  <a:lnTo>
                    <a:pt x="430" y="524"/>
                  </a:lnTo>
                  <a:lnTo>
                    <a:pt x="429" y="525"/>
                  </a:lnTo>
                  <a:lnTo>
                    <a:pt x="427" y="525"/>
                  </a:lnTo>
                  <a:lnTo>
                    <a:pt x="426" y="528"/>
                  </a:lnTo>
                  <a:lnTo>
                    <a:pt x="426" y="529"/>
                  </a:lnTo>
                  <a:lnTo>
                    <a:pt x="426" y="532"/>
                  </a:lnTo>
                  <a:lnTo>
                    <a:pt x="424" y="533"/>
                  </a:lnTo>
                  <a:lnTo>
                    <a:pt x="423" y="536"/>
                  </a:lnTo>
                  <a:lnTo>
                    <a:pt x="423" y="538"/>
                  </a:lnTo>
                  <a:lnTo>
                    <a:pt x="423" y="539"/>
                  </a:lnTo>
                  <a:lnTo>
                    <a:pt x="423" y="540"/>
                  </a:lnTo>
                  <a:lnTo>
                    <a:pt x="423" y="542"/>
                  </a:lnTo>
                  <a:lnTo>
                    <a:pt x="423" y="544"/>
                  </a:lnTo>
                  <a:lnTo>
                    <a:pt x="422" y="544"/>
                  </a:lnTo>
                  <a:lnTo>
                    <a:pt x="420" y="544"/>
                  </a:lnTo>
                  <a:lnTo>
                    <a:pt x="419" y="544"/>
                  </a:lnTo>
                  <a:lnTo>
                    <a:pt x="418" y="544"/>
                  </a:lnTo>
                  <a:lnTo>
                    <a:pt x="416" y="544"/>
                  </a:lnTo>
                  <a:lnTo>
                    <a:pt x="415" y="544"/>
                  </a:lnTo>
                  <a:lnTo>
                    <a:pt x="415" y="546"/>
                  </a:lnTo>
                  <a:lnTo>
                    <a:pt x="414" y="546"/>
                  </a:lnTo>
                  <a:lnTo>
                    <a:pt x="412" y="547"/>
                  </a:lnTo>
                  <a:lnTo>
                    <a:pt x="411" y="546"/>
                  </a:lnTo>
                  <a:lnTo>
                    <a:pt x="410" y="547"/>
                  </a:lnTo>
                  <a:lnTo>
                    <a:pt x="408" y="548"/>
                  </a:lnTo>
                  <a:lnTo>
                    <a:pt x="407" y="550"/>
                  </a:lnTo>
                  <a:lnTo>
                    <a:pt x="407" y="551"/>
                  </a:lnTo>
                  <a:lnTo>
                    <a:pt x="405" y="552"/>
                  </a:lnTo>
                  <a:lnTo>
                    <a:pt x="405" y="554"/>
                  </a:lnTo>
                  <a:lnTo>
                    <a:pt x="404" y="554"/>
                  </a:lnTo>
                  <a:lnTo>
                    <a:pt x="404" y="555"/>
                  </a:lnTo>
                  <a:lnTo>
                    <a:pt x="403" y="555"/>
                  </a:lnTo>
                  <a:lnTo>
                    <a:pt x="401" y="555"/>
                  </a:lnTo>
                  <a:lnTo>
                    <a:pt x="400" y="555"/>
                  </a:lnTo>
                  <a:lnTo>
                    <a:pt x="399" y="555"/>
                  </a:lnTo>
                  <a:lnTo>
                    <a:pt x="397" y="554"/>
                  </a:lnTo>
                  <a:lnTo>
                    <a:pt x="397" y="552"/>
                  </a:lnTo>
                  <a:lnTo>
                    <a:pt x="396" y="552"/>
                  </a:lnTo>
                  <a:lnTo>
                    <a:pt x="395" y="552"/>
                  </a:lnTo>
                  <a:lnTo>
                    <a:pt x="395" y="551"/>
                  </a:lnTo>
                  <a:lnTo>
                    <a:pt x="393" y="551"/>
                  </a:lnTo>
                  <a:lnTo>
                    <a:pt x="392" y="551"/>
                  </a:lnTo>
                  <a:lnTo>
                    <a:pt x="391" y="551"/>
                  </a:lnTo>
                  <a:lnTo>
                    <a:pt x="389" y="551"/>
                  </a:lnTo>
                  <a:lnTo>
                    <a:pt x="388" y="552"/>
                  </a:lnTo>
                  <a:lnTo>
                    <a:pt x="387" y="554"/>
                  </a:lnTo>
                  <a:lnTo>
                    <a:pt x="387" y="555"/>
                  </a:lnTo>
                  <a:lnTo>
                    <a:pt x="387" y="557"/>
                  </a:lnTo>
                  <a:lnTo>
                    <a:pt x="385" y="557"/>
                  </a:lnTo>
                  <a:lnTo>
                    <a:pt x="382" y="557"/>
                  </a:lnTo>
                  <a:lnTo>
                    <a:pt x="382" y="558"/>
                  </a:lnTo>
                  <a:lnTo>
                    <a:pt x="380" y="558"/>
                  </a:lnTo>
                  <a:lnTo>
                    <a:pt x="378" y="558"/>
                  </a:lnTo>
                  <a:lnTo>
                    <a:pt x="377" y="558"/>
                  </a:lnTo>
                  <a:lnTo>
                    <a:pt x="376" y="558"/>
                  </a:lnTo>
                  <a:lnTo>
                    <a:pt x="374" y="558"/>
                  </a:lnTo>
                  <a:lnTo>
                    <a:pt x="373" y="558"/>
                  </a:lnTo>
                  <a:lnTo>
                    <a:pt x="372" y="558"/>
                  </a:lnTo>
                  <a:lnTo>
                    <a:pt x="370" y="559"/>
                  </a:lnTo>
                  <a:lnTo>
                    <a:pt x="369" y="559"/>
                  </a:lnTo>
                  <a:lnTo>
                    <a:pt x="368" y="561"/>
                  </a:lnTo>
                  <a:lnTo>
                    <a:pt x="368" y="562"/>
                  </a:lnTo>
                  <a:lnTo>
                    <a:pt x="366" y="562"/>
                  </a:lnTo>
                  <a:lnTo>
                    <a:pt x="365" y="565"/>
                  </a:lnTo>
                  <a:lnTo>
                    <a:pt x="362" y="566"/>
                  </a:lnTo>
                  <a:lnTo>
                    <a:pt x="361" y="567"/>
                  </a:lnTo>
                  <a:lnTo>
                    <a:pt x="361" y="569"/>
                  </a:lnTo>
                  <a:lnTo>
                    <a:pt x="359" y="569"/>
                  </a:lnTo>
                  <a:lnTo>
                    <a:pt x="359" y="570"/>
                  </a:lnTo>
                  <a:lnTo>
                    <a:pt x="359" y="571"/>
                  </a:lnTo>
                  <a:lnTo>
                    <a:pt x="358" y="571"/>
                  </a:lnTo>
                  <a:lnTo>
                    <a:pt x="358" y="573"/>
                  </a:lnTo>
                  <a:lnTo>
                    <a:pt x="358" y="574"/>
                  </a:lnTo>
                  <a:lnTo>
                    <a:pt x="357" y="576"/>
                  </a:lnTo>
                  <a:lnTo>
                    <a:pt x="357" y="577"/>
                  </a:lnTo>
                  <a:lnTo>
                    <a:pt x="355" y="578"/>
                  </a:lnTo>
                  <a:lnTo>
                    <a:pt x="355" y="580"/>
                  </a:lnTo>
                  <a:lnTo>
                    <a:pt x="354" y="580"/>
                  </a:lnTo>
                  <a:lnTo>
                    <a:pt x="354" y="581"/>
                  </a:lnTo>
                  <a:lnTo>
                    <a:pt x="354" y="584"/>
                  </a:lnTo>
                  <a:lnTo>
                    <a:pt x="354" y="585"/>
                  </a:lnTo>
                  <a:lnTo>
                    <a:pt x="354" y="586"/>
                  </a:lnTo>
                  <a:lnTo>
                    <a:pt x="354" y="588"/>
                  </a:lnTo>
                  <a:lnTo>
                    <a:pt x="354" y="589"/>
                  </a:lnTo>
                  <a:lnTo>
                    <a:pt x="354" y="590"/>
                  </a:lnTo>
                  <a:lnTo>
                    <a:pt x="354" y="592"/>
                  </a:lnTo>
                  <a:lnTo>
                    <a:pt x="355" y="593"/>
                  </a:lnTo>
                  <a:lnTo>
                    <a:pt x="355" y="595"/>
                  </a:lnTo>
                  <a:lnTo>
                    <a:pt x="355" y="596"/>
                  </a:lnTo>
                  <a:lnTo>
                    <a:pt x="355" y="597"/>
                  </a:lnTo>
                  <a:lnTo>
                    <a:pt x="355" y="599"/>
                  </a:lnTo>
                  <a:lnTo>
                    <a:pt x="355" y="600"/>
                  </a:lnTo>
                  <a:lnTo>
                    <a:pt x="357" y="601"/>
                  </a:lnTo>
                  <a:lnTo>
                    <a:pt x="357" y="603"/>
                  </a:lnTo>
                  <a:lnTo>
                    <a:pt x="358" y="603"/>
                  </a:lnTo>
                  <a:lnTo>
                    <a:pt x="358" y="604"/>
                  </a:lnTo>
                  <a:lnTo>
                    <a:pt x="359" y="604"/>
                  </a:lnTo>
                  <a:lnTo>
                    <a:pt x="361" y="604"/>
                  </a:lnTo>
                  <a:lnTo>
                    <a:pt x="362" y="605"/>
                  </a:lnTo>
                  <a:lnTo>
                    <a:pt x="363" y="605"/>
                  </a:lnTo>
                  <a:lnTo>
                    <a:pt x="365" y="605"/>
                  </a:lnTo>
                  <a:lnTo>
                    <a:pt x="366" y="605"/>
                  </a:lnTo>
                  <a:lnTo>
                    <a:pt x="368" y="605"/>
                  </a:lnTo>
                  <a:lnTo>
                    <a:pt x="369" y="605"/>
                  </a:lnTo>
                  <a:lnTo>
                    <a:pt x="369" y="607"/>
                  </a:lnTo>
                  <a:lnTo>
                    <a:pt x="369" y="608"/>
                  </a:lnTo>
                  <a:lnTo>
                    <a:pt x="369" y="609"/>
                  </a:lnTo>
                  <a:lnTo>
                    <a:pt x="369" y="611"/>
                  </a:lnTo>
                  <a:lnTo>
                    <a:pt x="370" y="612"/>
                  </a:lnTo>
                  <a:lnTo>
                    <a:pt x="369" y="614"/>
                  </a:lnTo>
                  <a:lnTo>
                    <a:pt x="369" y="615"/>
                  </a:lnTo>
                  <a:lnTo>
                    <a:pt x="369" y="616"/>
                  </a:lnTo>
                  <a:lnTo>
                    <a:pt x="370" y="616"/>
                  </a:lnTo>
                  <a:lnTo>
                    <a:pt x="372" y="616"/>
                  </a:lnTo>
                  <a:lnTo>
                    <a:pt x="372" y="618"/>
                  </a:lnTo>
                  <a:lnTo>
                    <a:pt x="373" y="618"/>
                  </a:lnTo>
                  <a:lnTo>
                    <a:pt x="374" y="619"/>
                  </a:lnTo>
                  <a:lnTo>
                    <a:pt x="376" y="620"/>
                  </a:lnTo>
                  <a:lnTo>
                    <a:pt x="377" y="620"/>
                  </a:lnTo>
                  <a:lnTo>
                    <a:pt x="377" y="619"/>
                  </a:lnTo>
                  <a:lnTo>
                    <a:pt x="378" y="618"/>
                  </a:lnTo>
                  <a:lnTo>
                    <a:pt x="378" y="616"/>
                  </a:lnTo>
                  <a:lnTo>
                    <a:pt x="380" y="616"/>
                  </a:lnTo>
                  <a:lnTo>
                    <a:pt x="380" y="615"/>
                  </a:lnTo>
                  <a:lnTo>
                    <a:pt x="381" y="614"/>
                  </a:lnTo>
                  <a:lnTo>
                    <a:pt x="382" y="612"/>
                  </a:lnTo>
                  <a:lnTo>
                    <a:pt x="384" y="612"/>
                  </a:lnTo>
                  <a:lnTo>
                    <a:pt x="385" y="612"/>
                  </a:lnTo>
                  <a:lnTo>
                    <a:pt x="385" y="614"/>
                  </a:lnTo>
                  <a:lnTo>
                    <a:pt x="387" y="614"/>
                  </a:lnTo>
                  <a:lnTo>
                    <a:pt x="387" y="615"/>
                  </a:lnTo>
                  <a:lnTo>
                    <a:pt x="388" y="615"/>
                  </a:lnTo>
                  <a:lnTo>
                    <a:pt x="388" y="616"/>
                  </a:lnTo>
                  <a:lnTo>
                    <a:pt x="388" y="618"/>
                  </a:lnTo>
                  <a:lnTo>
                    <a:pt x="389" y="619"/>
                  </a:lnTo>
                  <a:lnTo>
                    <a:pt x="391" y="619"/>
                  </a:lnTo>
                  <a:lnTo>
                    <a:pt x="392" y="620"/>
                  </a:lnTo>
                  <a:lnTo>
                    <a:pt x="393" y="620"/>
                  </a:lnTo>
                  <a:lnTo>
                    <a:pt x="393" y="619"/>
                  </a:lnTo>
                  <a:lnTo>
                    <a:pt x="393" y="620"/>
                  </a:lnTo>
                  <a:lnTo>
                    <a:pt x="395" y="620"/>
                  </a:lnTo>
                  <a:lnTo>
                    <a:pt x="399" y="619"/>
                  </a:lnTo>
                  <a:lnTo>
                    <a:pt x="400" y="619"/>
                  </a:lnTo>
                  <a:lnTo>
                    <a:pt x="401" y="616"/>
                  </a:lnTo>
                  <a:lnTo>
                    <a:pt x="400" y="616"/>
                  </a:lnTo>
                  <a:lnTo>
                    <a:pt x="401" y="616"/>
                  </a:lnTo>
                  <a:lnTo>
                    <a:pt x="400" y="616"/>
                  </a:lnTo>
                  <a:lnTo>
                    <a:pt x="401" y="616"/>
                  </a:lnTo>
                  <a:lnTo>
                    <a:pt x="403" y="616"/>
                  </a:lnTo>
                  <a:lnTo>
                    <a:pt x="404" y="616"/>
                  </a:lnTo>
                  <a:lnTo>
                    <a:pt x="405" y="616"/>
                  </a:lnTo>
                  <a:lnTo>
                    <a:pt x="407" y="616"/>
                  </a:lnTo>
                  <a:lnTo>
                    <a:pt x="408" y="616"/>
                  </a:lnTo>
                  <a:lnTo>
                    <a:pt x="410" y="616"/>
                  </a:lnTo>
                  <a:lnTo>
                    <a:pt x="410" y="615"/>
                  </a:lnTo>
                  <a:lnTo>
                    <a:pt x="411" y="615"/>
                  </a:lnTo>
                  <a:lnTo>
                    <a:pt x="412" y="615"/>
                  </a:lnTo>
                  <a:lnTo>
                    <a:pt x="412" y="616"/>
                  </a:lnTo>
                  <a:lnTo>
                    <a:pt x="414" y="616"/>
                  </a:lnTo>
                  <a:lnTo>
                    <a:pt x="414" y="618"/>
                  </a:lnTo>
                  <a:lnTo>
                    <a:pt x="414" y="619"/>
                  </a:lnTo>
                  <a:lnTo>
                    <a:pt x="414" y="620"/>
                  </a:lnTo>
                  <a:lnTo>
                    <a:pt x="414" y="622"/>
                  </a:lnTo>
                  <a:lnTo>
                    <a:pt x="412" y="622"/>
                  </a:lnTo>
                  <a:lnTo>
                    <a:pt x="411" y="622"/>
                  </a:lnTo>
                  <a:lnTo>
                    <a:pt x="411" y="620"/>
                  </a:lnTo>
                  <a:lnTo>
                    <a:pt x="410" y="620"/>
                  </a:lnTo>
                  <a:lnTo>
                    <a:pt x="408" y="620"/>
                  </a:lnTo>
                  <a:lnTo>
                    <a:pt x="407" y="620"/>
                  </a:lnTo>
                  <a:lnTo>
                    <a:pt x="405" y="620"/>
                  </a:lnTo>
                  <a:lnTo>
                    <a:pt x="405" y="622"/>
                  </a:lnTo>
                  <a:lnTo>
                    <a:pt x="405" y="623"/>
                  </a:lnTo>
                  <a:lnTo>
                    <a:pt x="405" y="624"/>
                  </a:lnTo>
                  <a:lnTo>
                    <a:pt x="407" y="626"/>
                  </a:lnTo>
                  <a:lnTo>
                    <a:pt x="407" y="627"/>
                  </a:lnTo>
                  <a:lnTo>
                    <a:pt x="407" y="628"/>
                  </a:lnTo>
                  <a:lnTo>
                    <a:pt x="407" y="630"/>
                  </a:lnTo>
                  <a:lnTo>
                    <a:pt x="408" y="630"/>
                  </a:lnTo>
                  <a:lnTo>
                    <a:pt x="408" y="631"/>
                  </a:lnTo>
                  <a:lnTo>
                    <a:pt x="410" y="631"/>
                  </a:lnTo>
                  <a:lnTo>
                    <a:pt x="411" y="633"/>
                  </a:lnTo>
                  <a:lnTo>
                    <a:pt x="412" y="633"/>
                  </a:lnTo>
                  <a:lnTo>
                    <a:pt x="414" y="633"/>
                  </a:lnTo>
                  <a:lnTo>
                    <a:pt x="414" y="634"/>
                  </a:lnTo>
                  <a:lnTo>
                    <a:pt x="415" y="634"/>
                  </a:lnTo>
                  <a:lnTo>
                    <a:pt x="416" y="634"/>
                  </a:lnTo>
                  <a:lnTo>
                    <a:pt x="418" y="635"/>
                  </a:lnTo>
                  <a:lnTo>
                    <a:pt x="419" y="635"/>
                  </a:lnTo>
                  <a:lnTo>
                    <a:pt x="420" y="635"/>
                  </a:lnTo>
                  <a:lnTo>
                    <a:pt x="422" y="635"/>
                  </a:lnTo>
                  <a:lnTo>
                    <a:pt x="423" y="635"/>
                  </a:lnTo>
                  <a:lnTo>
                    <a:pt x="424" y="635"/>
                  </a:lnTo>
                  <a:lnTo>
                    <a:pt x="426" y="635"/>
                  </a:lnTo>
                  <a:lnTo>
                    <a:pt x="427" y="635"/>
                  </a:lnTo>
                  <a:lnTo>
                    <a:pt x="429" y="635"/>
                  </a:lnTo>
                  <a:lnTo>
                    <a:pt x="430" y="635"/>
                  </a:lnTo>
                  <a:lnTo>
                    <a:pt x="430" y="634"/>
                  </a:lnTo>
                  <a:lnTo>
                    <a:pt x="430" y="633"/>
                  </a:lnTo>
                  <a:lnTo>
                    <a:pt x="431" y="633"/>
                  </a:lnTo>
                  <a:lnTo>
                    <a:pt x="433" y="633"/>
                  </a:lnTo>
                  <a:lnTo>
                    <a:pt x="434" y="633"/>
                  </a:lnTo>
                  <a:lnTo>
                    <a:pt x="435" y="633"/>
                  </a:lnTo>
                  <a:lnTo>
                    <a:pt x="437" y="633"/>
                  </a:lnTo>
                  <a:lnTo>
                    <a:pt x="438" y="633"/>
                  </a:lnTo>
                  <a:lnTo>
                    <a:pt x="439" y="633"/>
                  </a:lnTo>
                  <a:lnTo>
                    <a:pt x="441" y="633"/>
                  </a:lnTo>
                  <a:lnTo>
                    <a:pt x="442" y="633"/>
                  </a:lnTo>
                  <a:lnTo>
                    <a:pt x="443" y="633"/>
                  </a:lnTo>
                  <a:lnTo>
                    <a:pt x="445" y="633"/>
                  </a:lnTo>
                  <a:lnTo>
                    <a:pt x="446" y="633"/>
                  </a:lnTo>
                  <a:lnTo>
                    <a:pt x="446" y="631"/>
                  </a:lnTo>
                  <a:lnTo>
                    <a:pt x="448" y="631"/>
                  </a:lnTo>
                  <a:lnTo>
                    <a:pt x="448" y="630"/>
                  </a:lnTo>
                  <a:lnTo>
                    <a:pt x="448" y="628"/>
                  </a:lnTo>
                  <a:lnTo>
                    <a:pt x="449" y="628"/>
                  </a:lnTo>
                  <a:lnTo>
                    <a:pt x="450" y="628"/>
                  </a:lnTo>
                  <a:lnTo>
                    <a:pt x="452" y="628"/>
                  </a:lnTo>
                  <a:lnTo>
                    <a:pt x="452" y="630"/>
                  </a:lnTo>
                  <a:lnTo>
                    <a:pt x="453" y="631"/>
                  </a:lnTo>
                  <a:lnTo>
                    <a:pt x="453" y="633"/>
                  </a:lnTo>
                  <a:lnTo>
                    <a:pt x="453" y="634"/>
                  </a:lnTo>
                  <a:lnTo>
                    <a:pt x="454" y="634"/>
                  </a:lnTo>
                  <a:lnTo>
                    <a:pt x="456" y="635"/>
                  </a:lnTo>
                  <a:lnTo>
                    <a:pt x="457" y="637"/>
                  </a:lnTo>
                  <a:lnTo>
                    <a:pt x="458" y="637"/>
                  </a:lnTo>
                  <a:lnTo>
                    <a:pt x="460" y="637"/>
                  </a:lnTo>
                  <a:lnTo>
                    <a:pt x="460" y="638"/>
                  </a:lnTo>
                  <a:lnTo>
                    <a:pt x="461" y="639"/>
                  </a:lnTo>
                  <a:lnTo>
                    <a:pt x="462" y="639"/>
                  </a:lnTo>
                  <a:lnTo>
                    <a:pt x="462" y="641"/>
                  </a:lnTo>
                  <a:lnTo>
                    <a:pt x="464" y="641"/>
                  </a:lnTo>
                  <a:lnTo>
                    <a:pt x="465" y="642"/>
                  </a:lnTo>
                  <a:lnTo>
                    <a:pt x="467" y="642"/>
                  </a:lnTo>
                  <a:lnTo>
                    <a:pt x="467" y="643"/>
                  </a:lnTo>
                  <a:lnTo>
                    <a:pt x="467" y="645"/>
                  </a:lnTo>
                  <a:lnTo>
                    <a:pt x="467" y="646"/>
                  </a:lnTo>
                  <a:lnTo>
                    <a:pt x="467" y="647"/>
                  </a:lnTo>
                  <a:lnTo>
                    <a:pt x="467" y="649"/>
                  </a:lnTo>
                  <a:lnTo>
                    <a:pt x="465" y="649"/>
                  </a:lnTo>
                  <a:lnTo>
                    <a:pt x="467" y="649"/>
                  </a:lnTo>
                  <a:lnTo>
                    <a:pt x="467" y="650"/>
                  </a:lnTo>
                  <a:lnTo>
                    <a:pt x="465" y="650"/>
                  </a:lnTo>
                  <a:lnTo>
                    <a:pt x="467" y="650"/>
                  </a:lnTo>
                  <a:lnTo>
                    <a:pt x="467" y="652"/>
                  </a:lnTo>
                  <a:lnTo>
                    <a:pt x="467" y="653"/>
                  </a:lnTo>
                  <a:lnTo>
                    <a:pt x="465" y="654"/>
                  </a:lnTo>
                  <a:lnTo>
                    <a:pt x="464" y="654"/>
                  </a:lnTo>
                  <a:lnTo>
                    <a:pt x="462" y="654"/>
                  </a:lnTo>
                  <a:lnTo>
                    <a:pt x="461" y="656"/>
                  </a:lnTo>
                  <a:lnTo>
                    <a:pt x="460" y="656"/>
                  </a:lnTo>
                  <a:lnTo>
                    <a:pt x="458" y="656"/>
                  </a:lnTo>
                  <a:lnTo>
                    <a:pt x="458" y="657"/>
                  </a:lnTo>
                  <a:lnTo>
                    <a:pt x="457" y="657"/>
                  </a:lnTo>
                  <a:lnTo>
                    <a:pt x="457" y="658"/>
                  </a:lnTo>
                  <a:lnTo>
                    <a:pt x="456" y="658"/>
                  </a:lnTo>
                  <a:lnTo>
                    <a:pt x="456" y="660"/>
                  </a:lnTo>
                  <a:lnTo>
                    <a:pt x="454" y="660"/>
                  </a:lnTo>
                  <a:lnTo>
                    <a:pt x="453" y="661"/>
                  </a:lnTo>
                  <a:lnTo>
                    <a:pt x="453" y="662"/>
                  </a:lnTo>
                  <a:lnTo>
                    <a:pt x="452" y="662"/>
                  </a:lnTo>
                  <a:lnTo>
                    <a:pt x="452" y="664"/>
                  </a:lnTo>
                  <a:lnTo>
                    <a:pt x="450" y="664"/>
                  </a:lnTo>
                  <a:lnTo>
                    <a:pt x="449" y="665"/>
                  </a:lnTo>
                  <a:lnTo>
                    <a:pt x="448" y="665"/>
                  </a:lnTo>
                  <a:lnTo>
                    <a:pt x="446" y="665"/>
                  </a:lnTo>
                  <a:lnTo>
                    <a:pt x="445" y="665"/>
                  </a:lnTo>
                  <a:lnTo>
                    <a:pt x="445" y="664"/>
                  </a:lnTo>
                  <a:lnTo>
                    <a:pt x="443" y="664"/>
                  </a:lnTo>
                  <a:lnTo>
                    <a:pt x="442" y="664"/>
                  </a:lnTo>
                  <a:lnTo>
                    <a:pt x="441" y="664"/>
                  </a:lnTo>
                  <a:lnTo>
                    <a:pt x="439" y="664"/>
                  </a:lnTo>
                  <a:lnTo>
                    <a:pt x="438" y="664"/>
                  </a:lnTo>
                  <a:lnTo>
                    <a:pt x="438" y="665"/>
                  </a:lnTo>
                  <a:lnTo>
                    <a:pt x="437" y="665"/>
                  </a:lnTo>
                  <a:lnTo>
                    <a:pt x="435" y="665"/>
                  </a:lnTo>
                  <a:lnTo>
                    <a:pt x="434" y="666"/>
                  </a:lnTo>
                  <a:lnTo>
                    <a:pt x="433" y="666"/>
                  </a:lnTo>
                  <a:lnTo>
                    <a:pt x="433" y="668"/>
                  </a:lnTo>
                  <a:lnTo>
                    <a:pt x="431" y="668"/>
                  </a:lnTo>
                  <a:lnTo>
                    <a:pt x="430" y="668"/>
                  </a:lnTo>
                  <a:lnTo>
                    <a:pt x="429" y="669"/>
                  </a:lnTo>
                  <a:lnTo>
                    <a:pt x="427" y="669"/>
                  </a:lnTo>
                  <a:lnTo>
                    <a:pt x="426" y="669"/>
                  </a:lnTo>
                  <a:lnTo>
                    <a:pt x="424" y="669"/>
                  </a:lnTo>
                  <a:lnTo>
                    <a:pt x="423" y="669"/>
                  </a:lnTo>
                  <a:lnTo>
                    <a:pt x="422" y="669"/>
                  </a:lnTo>
                  <a:lnTo>
                    <a:pt x="420" y="669"/>
                  </a:lnTo>
                  <a:lnTo>
                    <a:pt x="420" y="671"/>
                  </a:lnTo>
                  <a:lnTo>
                    <a:pt x="422" y="672"/>
                  </a:lnTo>
                  <a:lnTo>
                    <a:pt x="420" y="672"/>
                  </a:lnTo>
                  <a:lnTo>
                    <a:pt x="420" y="673"/>
                  </a:lnTo>
                  <a:lnTo>
                    <a:pt x="420" y="675"/>
                  </a:lnTo>
                  <a:lnTo>
                    <a:pt x="419" y="675"/>
                  </a:lnTo>
                  <a:lnTo>
                    <a:pt x="419" y="676"/>
                  </a:lnTo>
                  <a:lnTo>
                    <a:pt x="418" y="676"/>
                  </a:lnTo>
                  <a:lnTo>
                    <a:pt x="418" y="677"/>
                  </a:lnTo>
                  <a:lnTo>
                    <a:pt x="416" y="679"/>
                  </a:lnTo>
                  <a:lnTo>
                    <a:pt x="416" y="680"/>
                  </a:lnTo>
                  <a:lnTo>
                    <a:pt x="416" y="681"/>
                  </a:lnTo>
                  <a:lnTo>
                    <a:pt x="415" y="683"/>
                  </a:lnTo>
                  <a:lnTo>
                    <a:pt x="415" y="684"/>
                  </a:lnTo>
                  <a:lnTo>
                    <a:pt x="415" y="685"/>
                  </a:lnTo>
                  <a:lnTo>
                    <a:pt x="415" y="687"/>
                  </a:lnTo>
                  <a:lnTo>
                    <a:pt x="414" y="688"/>
                  </a:lnTo>
                  <a:lnTo>
                    <a:pt x="414" y="690"/>
                  </a:lnTo>
                  <a:lnTo>
                    <a:pt x="414" y="691"/>
                  </a:lnTo>
                  <a:lnTo>
                    <a:pt x="414" y="692"/>
                  </a:lnTo>
                  <a:lnTo>
                    <a:pt x="414" y="694"/>
                  </a:lnTo>
                  <a:lnTo>
                    <a:pt x="414" y="695"/>
                  </a:lnTo>
                  <a:lnTo>
                    <a:pt x="415" y="696"/>
                  </a:lnTo>
                  <a:lnTo>
                    <a:pt x="415" y="698"/>
                  </a:lnTo>
                  <a:lnTo>
                    <a:pt x="415" y="699"/>
                  </a:lnTo>
                  <a:lnTo>
                    <a:pt x="414" y="699"/>
                  </a:lnTo>
                  <a:lnTo>
                    <a:pt x="412" y="699"/>
                  </a:lnTo>
                  <a:lnTo>
                    <a:pt x="411" y="699"/>
                  </a:lnTo>
                  <a:lnTo>
                    <a:pt x="410" y="698"/>
                  </a:lnTo>
                  <a:lnTo>
                    <a:pt x="408" y="696"/>
                  </a:lnTo>
                  <a:lnTo>
                    <a:pt x="407" y="696"/>
                  </a:lnTo>
                  <a:lnTo>
                    <a:pt x="407" y="695"/>
                  </a:lnTo>
                  <a:lnTo>
                    <a:pt x="405" y="695"/>
                  </a:lnTo>
                  <a:lnTo>
                    <a:pt x="405" y="694"/>
                  </a:lnTo>
                  <a:lnTo>
                    <a:pt x="405" y="692"/>
                  </a:lnTo>
                  <a:lnTo>
                    <a:pt x="404" y="690"/>
                  </a:lnTo>
                  <a:lnTo>
                    <a:pt x="403" y="688"/>
                  </a:lnTo>
                  <a:lnTo>
                    <a:pt x="401" y="688"/>
                  </a:lnTo>
                  <a:lnTo>
                    <a:pt x="400" y="688"/>
                  </a:lnTo>
                  <a:lnTo>
                    <a:pt x="400" y="687"/>
                  </a:lnTo>
                  <a:lnTo>
                    <a:pt x="399" y="687"/>
                  </a:lnTo>
                  <a:lnTo>
                    <a:pt x="397" y="685"/>
                  </a:lnTo>
                  <a:lnTo>
                    <a:pt x="396" y="684"/>
                  </a:lnTo>
                  <a:lnTo>
                    <a:pt x="395" y="683"/>
                  </a:lnTo>
                  <a:lnTo>
                    <a:pt x="393" y="681"/>
                  </a:lnTo>
                  <a:lnTo>
                    <a:pt x="392" y="681"/>
                  </a:lnTo>
                  <a:lnTo>
                    <a:pt x="391" y="680"/>
                  </a:lnTo>
                  <a:lnTo>
                    <a:pt x="391" y="679"/>
                  </a:lnTo>
                  <a:lnTo>
                    <a:pt x="389" y="679"/>
                  </a:lnTo>
                  <a:lnTo>
                    <a:pt x="389" y="677"/>
                  </a:lnTo>
                  <a:lnTo>
                    <a:pt x="387" y="677"/>
                  </a:lnTo>
                  <a:lnTo>
                    <a:pt x="385" y="679"/>
                  </a:lnTo>
                  <a:lnTo>
                    <a:pt x="385" y="680"/>
                  </a:lnTo>
                  <a:lnTo>
                    <a:pt x="384" y="680"/>
                  </a:lnTo>
                  <a:lnTo>
                    <a:pt x="382" y="681"/>
                  </a:lnTo>
                  <a:lnTo>
                    <a:pt x="381" y="681"/>
                  </a:lnTo>
                  <a:lnTo>
                    <a:pt x="381" y="683"/>
                  </a:lnTo>
                  <a:lnTo>
                    <a:pt x="380" y="683"/>
                  </a:lnTo>
                  <a:lnTo>
                    <a:pt x="380" y="685"/>
                  </a:lnTo>
                  <a:lnTo>
                    <a:pt x="380" y="687"/>
                  </a:lnTo>
                  <a:lnTo>
                    <a:pt x="380" y="690"/>
                  </a:lnTo>
                  <a:lnTo>
                    <a:pt x="378" y="692"/>
                  </a:lnTo>
                  <a:lnTo>
                    <a:pt x="377" y="694"/>
                  </a:lnTo>
                  <a:lnTo>
                    <a:pt x="376" y="694"/>
                  </a:lnTo>
                  <a:lnTo>
                    <a:pt x="376" y="695"/>
                  </a:lnTo>
                  <a:lnTo>
                    <a:pt x="374" y="698"/>
                  </a:lnTo>
                  <a:lnTo>
                    <a:pt x="374" y="699"/>
                  </a:lnTo>
                  <a:lnTo>
                    <a:pt x="376" y="700"/>
                  </a:lnTo>
                  <a:lnTo>
                    <a:pt x="376" y="702"/>
                  </a:lnTo>
                  <a:lnTo>
                    <a:pt x="374" y="703"/>
                  </a:lnTo>
                  <a:lnTo>
                    <a:pt x="374" y="704"/>
                  </a:lnTo>
                  <a:lnTo>
                    <a:pt x="376" y="706"/>
                  </a:lnTo>
                  <a:lnTo>
                    <a:pt x="376" y="707"/>
                  </a:lnTo>
                  <a:lnTo>
                    <a:pt x="377" y="710"/>
                  </a:lnTo>
                  <a:lnTo>
                    <a:pt x="377" y="713"/>
                  </a:lnTo>
                  <a:lnTo>
                    <a:pt x="378" y="713"/>
                  </a:lnTo>
                  <a:lnTo>
                    <a:pt x="380" y="715"/>
                  </a:lnTo>
                  <a:lnTo>
                    <a:pt x="381" y="715"/>
                  </a:lnTo>
                  <a:lnTo>
                    <a:pt x="381" y="717"/>
                  </a:lnTo>
                  <a:lnTo>
                    <a:pt x="382" y="719"/>
                  </a:lnTo>
                  <a:lnTo>
                    <a:pt x="382" y="721"/>
                  </a:lnTo>
                  <a:lnTo>
                    <a:pt x="384" y="722"/>
                  </a:lnTo>
                  <a:lnTo>
                    <a:pt x="385" y="723"/>
                  </a:lnTo>
                  <a:lnTo>
                    <a:pt x="385" y="725"/>
                  </a:lnTo>
                  <a:lnTo>
                    <a:pt x="387" y="727"/>
                  </a:lnTo>
                  <a:lnTo>
                    <a:pt x="388" y="730"/>
                  </a:lnTo>
                  <a:lnTo>
                    <a:pt x="389" y="732"/>
                  </a:lnTo>
                  <a:lnTo>
                    <a:pt x="389" y="733"/>
                  </a:lnTo>
                  <a:lnTo>
                    <a:pt x="391" y="734"/>
                  </a:lnTo>
                  <a:lnTo>
                    <a:pt x="391" y="736"/>
                  </a:lnTo>
                  <a:lnTo>
                    <a:pt x="392" y="737"/>
                  </a:lnTo>
                  <a:lnTo>
                    <a:pt x="392" y="738"/>
                  </a:lnTo>
                  <a:lnTo>
                    <a:pt x="392" y="740"/>
                  </a:lnTo>
                  <a:lnTo>
                    <a:pt x="392" y="741"/>
                  </a:lnTo>
                  <a:lnTo>
                    <a:pt x="393" y="741"/>
                  </a:lnTo>
                  <a:lnTo>
                    <a:pt x="393" y="742"/>
                  </a:lnTo>
                  <a:lnTo>
                    <a:pt x="393" y="744"/>
                  </a:lnTo>
                  <a:lnTo>
                    <a:pt x="395" y="745"/>
                  </a:lnTo>
                  <a:lnTo>
                    <a:pt x="396" y="746"/>
                  </a:lnTo>
                  <a:lnTo>
                    <a:pt x="397" y="748"/>
                  </a:lnTo>
                  <a:lnTo>
                    <a:pt x="399" y="749"/>
                  </a:lnTo>
                  <a:lnTo>
                    <a:pt x="399" y="751"/>
                  </a:lnTo>
                  <a:lnTo>
                    <a:pt x="401" y="752"/>
                  </a:lnTo>
                  <a:lnTo>
                    <a:pt x="401" y="753"/>
                  </a:lnTo>
                  <a:lnTo>
                    <a:pt x="403" y="755"/>
                  </a:lnTo>
                  <a:lnTo>
                    <a:pt x="403" y="756"/>
                  </a:lnTo>
                  <a:lnTo>
                    <a:pt x="403" y="757"/>
                  </a:lnTo>
                  <a:lnTo>
                    <a:pt x="404" y="759"/>
                  </a:lnTo>
                  <a:lnTo>
                    <a:pt x="404" y="760"/>
                  </a:lnTo>
                  <a:lnTo>
                    <a:pt x="404" y="761"/>
                  </a:lnTo>
                  <a:lnTo>
                    <a:pt x="404" y="763"/>
                  </a:lnTo>
                  <a:lnTo>
                    <a:pt x="404" y="764"/>
                  </a:lnTo>
                  <a:lnTo>
                    <a:pt x="405" y="764"/>
                  </a:lnTo>
                  <a:lnTo>
                    <a:pt x="405" y="765"/>
                  </a:lnTo>
                  <a:lnTo>
                    <a:pt x="407" y="767"/>
                  </a:lnTo>
                  <a:lnTo>
                    <a:pt x="408" y="768"/>
                  </a:lnTo>
                  <a:lnTo>
                    <a:pt x="408" y="770"/>
                  </a:lnTo>
                  <a:lnTo>
                    <a:pt x="408" y="772"/>
                  </a:lnTo>
                  <a:lnTo>
                    <a:pt x="407" y="774"/>
                  </a:lnTo>
                  <a:lnTo>
                    <a:pt x="408" y="775"/>
                  </a:lnTo>
                  <a:lnTo>
                    <a:pt x="407" y="776"/>
                  </a:lnTo>
                  <a:lnTo>
                    <a:pt x="408" y="778"/>
                  </a:lnTo>
                  <a:lnTo>
                    <a:pt x="408" y="779"/>
                  </a:lnTo>
                  <a:lnTo>
                    <a:pt x="408" y="780"/>
                  </a:lnTo>
                  <a:lnTo>
                    <a:pt x="410" y="780"/>
                  </a:lnTo>
                  <a:lnTo>
                    <a:pt x="410" y="783"/>
                  </a:lnTo>
                  <a:lnTo>
                    <a:pt x="410" y="784"/>
                  </a:lnTo>
                  <a:lnTo>
                    <a:pt x="410" y="786"/>
                  </a:lnTo>
                  <a:lnTo>
                    <a:pt x="410" y="789"/>
                  </a:lnTo>
                  <a:lnTo>
                    <a:pt x="410" y="791"/>
                  </a:lnTo>
                  <a:lnTo>
                    <a:pt x="410" y="793"/>
                  </a:lnTo>
                  <a:lnTo>
                    <a:pt x="410" y="794"/>
                  </a:lnTo>
                  <a:lnTo>
                    <a:pt x="408" y="795"/>
                  </a:lnTo>
                  <a:lnTo>
                    <a:pt x="408" y="797"/>
                  </a:lnTo>
                  <a:lnTo>
                    <a:pt x="408" y="798"/>
                  </a:lnTo>
                  <a:lnTo>
                    <a:pt x="408" y="799"/>
                  </a:lnTo>
                  <a:lnTo>
                    <a:pt x="408" y="801"/>
                  </a:lnTo>
                  <a:lnTo>
                    <a:pt x="407" y="802"/>
                  </a:lnTo>
                  <a:lnTo>
                    <a:pt x="407" y="803"/>
                  </a:lnTo>
                  <a:lnTo>
                    <a:pt x="407" y="805"/>
                  </a:lnTo>
                  <a:lnTo>
                    <a:pt x="408" y="805"/>
                  </a:lnTo>
                  <a:lnTo>
                    <a:pt x="408" y="806"/>
                  </a:lnTo>
                  <a:lnTo>
                    <a:pt x="407" y="806"/>
                  </a:lnTo>
                  <a:lnTo>
                    <a:pt x="405" y="808"/>
                  </a:lnTo>
                  <a:lnTo>
                    <a:pt x="404" y="809"/>
                  </a:lnTo>
                  <a:lnTo>
                    <a:pt x="403" y="809"/>
                  </a:lnTo>
                  <a:lnTo>
                    <a:pt x="401" y="809"/>
                  </a:lnTo>
                  <a:lnTo>
                    <a:pt x="401" y="810"/>
                  </a:lnTo>
                  <a:lnTo>
                    <a:pt x="400" y="810"/>
                  </a:lnTo>
                  <a:lnTo>
                    <a:pt x="399" y="810"/>
                  </a:lnTo>
                  <a:lnTo>
                    <a:pt x="399" y="812"/>
                  </a:lnTo>
                  <a:lnTo>
                    <a:pt x="397" y="812"/>
                  </a:lnTo>
                  <a:lnTo>
                    <a:pt x="396" y="813"/>
                  </a:lnTo>
                  <a:lnTo>
                    <a:pt x="395" y="814"/>
                  </a:lnTo>
                  <a:lnTo>
                    <a:pt x="393" y="814"/>
                  </a:lnTo>
                  <a:lnTo>
                    <a:pt x="392" y="816"/>
                  </a:lnTo>
                  <a:lnTo>
                    <a:pt x="391" y="816"/>
                  </a:lnTo>
                  <a:lnTo>
                    <a:pt x="389" y="817"/>
                  </a:lnTo>
                  <a:lnTo>
                    <a:pt x="388" y="817"/>
                  </a:lnTo>
                  <a:lnTo>
                    <a:pt x="387" y="817"/>
                  </a:lnTo>
                  <a:lnTo>
                    <a:pt x="385" y="818"/>
                  </a:lnTo>
                  <a:lnTo>
                    <a:pt x="385" y="820"/>
                  </a:lnTo>
                  <a:lnTo>
                    <a:pt x="385" y="821"/>
                  </a:lnTo>
                  <a:lnTo>
                    <a:pt x="384" y="821"/>
                  </a:lnTo>
                  <a:lnTo>
                    <a:pt x="382" y="821"/>
                  </a:lnTo>
                  <a:lnTo>
                    <a:pt x="381" y="821"/>
                  </a:lnTo>
                  <a:lnTo>
                    <a:pt x="380" y="822"/>
                  </a:lnTo>
                  <a:lnTo>
                    <a:pt x="380" y="824"/>
                  </a:lnTo>
                  <a:lnTo>
                    <a:pt x="378" y="824"/>
                  </a:lnTo>
                  <a:lnTo>
                    <a:pt x="377" y="825"/>
                  </a:lnTo>
                  <a:lnTo>
                    <a:pt x="376" y="827"/>
                  </a:lnTo>
                  <a:lnTo>
                    <a:pt x="376" y="828"/>
                  </a:lnTo>
                  <a:lnTo>
                    <a:pt x="374" y="829"/>
                  </a:lnTo>
                  <a:lnTo>
                    <a:pt x="374" y="831"/>
                  </a:lnTo>
                  <a:lnTo>
                    <a:pt x="373" y="831"/>
                  </a:lnTo>
                  <a:lnTo>
                    <a:pt x="373" y="829"/>
                  </a:lnTo>
                  <a:lnTo>
                    <a:pt x="372" y="828"/>
                  </a:lnTo>
                  <a:lnTo>
                    <a:pt x="370" y="827"/>
                  </a:lnTo>
                  <a:lnTo>
                    <a:pt x="368" y="825"/>
                  </a:lnTo>
                  <a:lnTo>
                    <a:pt x="366" y="825"/>
                  </a:lnTo>
                  <a:lnTo>
                    <a:pt x="365" y="825"/>
                  </a:lnTo>
                  <a:lnTo>
                    <a:pt x="362" y="825"/>
                  </a:lnTo>
                  <a:lnTo>
                    <a:pt x="362" y="827"/>
                  </a:lnTo>
                  <a:lnTo>
                    <a:pt x="361" y="827"/>
                  </a:lnTo>
                  <a:lnTo>
                    <a:pt x="359" y="828"/>
                  </a:lnTo>
                  <a:lnTo>
                    <a:pt x="358" y="829"/>
                  </a:lnTo>
                  <a:lnTo>
                    <a:pt x="357" y="831"/>
                  </a:lnTo>
                  <a:lnTo>
                    <a:pt x="355" y="831"/>
                  </a:lnTo>
                  <a:lnTo>
                    <a:pt x="354" y="831"/>
                  </a:lnTo>
                  <a:lnTo>
                    <a:pt x="354" y="832"/>
                  </a:lnTo>
                  <a:lnTo>
                    <a:pt x="353" y="832"/>
                  </a:lnTo>
                  <a:lnTo>
                    <a:pt x="351" y="832"/>
                  </a:lnTo>
                  <a:lnTo>
                    <a:pt x="350" y="832"/>
                  </a:lnTo>
                  <a:lnTo>
                    <a:pt x="347" y="832"/>
                  </a:lnTo>
                  <a:lnTo>
                    <a:pt x="344" y="833"/>
                  </a:lnTo>
                  <a:lnTo>
                    <a:pt x="342" y="833"/>
                  </a:lnTo>
                  <a:lnTo>
                    <a:pt x="335" y="833"/>
                  </a:lnTo>
                  <a:lnTo>
                    <a:pt x="328" y="832"/>
                  </a:lnTo>
                  <a:lnTo>
                    <a:pt x="324" y="832"/>
                  </a:lnTo>
                  <a:lnTo>
                    <a:pt x="321" y="831"/>
                  </a:lnTo>
                  <a:lnTo>
                    <a:pt x="317" y="829"/>
                  </a:lnTo>
                  <a:lnTo>
                    <a:pt x="316" y="828"/>
                  </a:lnTo>
                  <a:lnTo>
                    <a:pt x="315" y="827"/>
                  </a:lnTo>
                  <a:lnTo>
                    <a:pt x="313" y="827"/>
                  </a:lnTo>
                  <a:lnTo>
                    <a:pt x="313" y="825"/>
                  </a:lnTo>
                  <a:lnTo>
                    <a:pt x="312" y="824"/>
                  </a:lnTo>
                  <a:lnTo>
                    <a:pt x="311" y="824"/>
                  </a:lnTo>
                  <a:lnTo>
                    <a:pt x="311" y="822"/>
                  </a:lnTo>
                  <a:lnTo>
                    <a:pt x="309" y="822"/>
                  </a:lnTo>
                  <a:lnTo>
                    <a:pt x="306" y="821"/>
                  </a:lnTo>
                  <a:lnTo>
                    <a:pt x="305" y="821"/>
                  </a:lnTo>
                  <a:lnTo>
                    <a:pt x="304" y="820"/>
                  </a:lnTo>
                  <a:lnTo>
                    <a:pt x="300" y="820"/>
                  </a:lnTo>
                  <a:lnTo>
                    <a:pt x="297" y="821"/>
                  </a:lnTo>
                  <a:lnTo>
                    <a:pt x="296" y="821"/>
                  </a:lnTo>
                  <a:lnTo>
                    <a:pt x="292" y="822"/>
                  </a:lnTo>
                  <a:lnTo>
                    <a:pt x="290" y="824"/>
                  </a:lnTo>
                  <a:lnTo>
                    <a:pt x="289" y="825"/>
                  </a:lnTo>
                  <a:lnTo>
                    <a:pt x="287" y="825"/>
                  </a:lnTo>
                  <a:lnTo>
                    <a:pt x="286" y="828"/>
                  </a:lnTo>
                  <a:lnTo>
                    <a:pt x="285" y="829"/>
                  </a:lnTo>
                  <a:lnTo>
                    <a:pt x="283" y="829"/>
                  </a:lnTo>
                  <a:lnTo>
                    <a:pt x="282" y="831"/>
                  </a:lnTo>
                  <a:lnTo>
                    <a:pt x="282" y="832"/>
                  </a:lnTo>
                  <a:lnTo>
                    <a:pt x="281" y="832"/>
                  </a:lnTo>
                  <a:lnTo>
                    <a:pt x="279" y="833"/>
                  </a:lnTo>
                  <a:lnTo>
                    <a:pt x="275" y="837"/>
                  </a:lnTo>
                  <a:lnTo>
                    <a:pt x="268" y="843"/>
                  </a:lnTo>
                  <a:lnTo>
                    <a:pt x="268" y="844"/>
                  </a:lnTo>
                  <a:lnTo>
                    <a:pt x="266" y="846"/>
                  </a:lnTo>
                  <a:lnTo>
                    <a:pt x="266" y="847"/>
                  </a:lnTo>
                  <a:lnTo>
                    <a:pt x="264" y="847"/>
                  </a:lnTo>
                  <a:lnTo>
                    <a:pt x="263" y="846"/>
                  </a:lnTo>
                  <a:lnTo>
                    <a:pt x="262" y="844"/>
                  </a:lnTo>
                  <a:lnTo>
                    <a:pt x="260" y="843"/>
                  </a:lnTo>
                  <a:lnTo>
                    <a:pt x="259" y="841"/>
                  </a:lnTo>
                  <a:lnTo>
                    <a:pt x="258" y="840"/>
                  </a:lnTo>
                  <a:lnTo>
                    <a:pt x="258" y="839"/>
                  </a:lnTo>
                  <a:lnTo>
                    <a:pt x="258" y="837"/>
                  </a:lnTo>
                  <a:lnTo>
                    <a:pt x="258" y="836"/>
                  </a:lnTo>
                  <a:lnTo>
                    <a:pt x="256" y="835"/>
                  </a:lnTo>
                  <a:lnTo>
                    <a:pt x="256" y="833"/>
                  </a:lnTo>
                  <a:lnTo>
                    <a:pt x="256" y="832"/>
                  </a:lnTo>
                  <a:lnTo>
                    <a:pt x="256" y="831"/>
                  </a:lnTo>
                  <a:lnTo>
                    <a:pt x="255" y="829"/>
                  </a:lnTo>
                  <a:lnTo>
                    <a:pt x="255" y="828"/>
                  </a:lnTo>
                  <a:lnTo>
                    <a:pt x="255" y="827"/>
                  </a:lnTo>
                  <a:lnTo>
                    <a:pt x="254" y="827"/>
                  </a:lnTo>
                  <a:lnTo>
                    <a:pt x="254" y="825"/>
                  </a:lnTo>
                  <a:lnTo>
                    <a:pt x="252" y="824"/>
                  </a:lnTo>
                  <a:lnTo>
                    <a:pt x="252" y="822"/>
                  </a:lnTo>
                  <a:lnTo>
                    <a:pt x="252" y="820"/>
                  </a:lnTo>
                  <a:lnTo>
                    <a:pt x="252" y="818"/>
                  </a:lnTo>
                  <a:lnTo>
                    <a:pt x="251" y="817"/>
                  </a:lnTo>
                  <a:lnTo>
                    <a:pt x="251" y="816"/>
                  </a:lnTo>
                  <a:lnTo>
                    <a:pt x="251" y="813"/>
                  </a:lnTo>
                  <a:lnTo>
                    <a:pt x="251" y="812"/>
                  </a:lnTo>
                  <a:lnTo>
                    <a:pt x="251" y="810"/>
                  </a:lnTo>
                  <a:lnTo>
                    <a:pt x="251" y="809"/>
                  </a:lnTo>
                  <a:lnTo>
                    <a:pt x="252" y="808"/>
                  </a:lnTo>
                  <a:lnTo>
                    <a:pt x="252" y="806"/>
                  </a:lnTo>
                  <a:lnTo>
                    <a:pt x="252" y="805"/>
                  </a:lnTo>
                  <a:lnTo>
                    <a:pt x="252" y="803"/>
                  </a:lnTo>
                  <a:lnTo>
                    <a:pt x="252" y="802"/>
                  </a:lnTo>
                  <a:lnTo>
                    <a:pt x="254" y="802"/>
                  </a:lnTo>
                  <a:lnTo>
                    <a:pt x="252" y="801"/>
                  </a:lnTo>
                  <a:lnTo>
                    <a:pt x="251" y="799"/>
                  </a:lnTo>
                  <a:lnTo>
                    <a:pt x="251" y="798"/>
                  </a:lnTo>
                  <a:lnTo>
                    <a:pt x="251" y="797"/>
                  </a:lnTo>
                  <a:lnTo>
                    <a:pt x="249" y="797"/>
                  </a:lnTo>
                  <a:lnTo>
                    <a:pt x="249" y="795"/>
                  </a:lnTo>
                  <a:lnTo>
                    <a:pt x="248" y="794"/>
                  </a:lnTo>
                  <a:lnTo>
                    <a:pt x="248" y="793"/>
                  </a:lnTo>
                  <a:lnTo>
                    <a:pt x="247" y="793"/>
                  </a:lnTo>
                  <a:lnTo>
                    <a:pt x="245" y="793"/>
                  </a:lnTo>
                  <a:lnTo>
                    <a:pt x="245" y="791"/>
                  </a:lnTo>
                  <a:lnTo>
                    <a:pt x="245" y="790"/>
                  </a:lnTo>
                  <a:lnTo>
                    <a:pt x="244" y="790"/>
                  </a:lnTo>
                  <a:lnTo>
                    <a:pt x="244" y="789"/>
                  </a:lnTo>
                  <a:lnTo>
                    <a:pt x="243" y="787"/>
                  </a:lnTo>
                  <a:lnTo>
                    <a:pt x="241" y="786"/>
                  </a:lnTo>
                  <a:lnTo>
                    <a:pt x="240" y="786"/>
                  </a:lnTo>
                  <a:lnTo>
                    <a:pt x="240" y="784"/>
                  </a:lnTo>
                  <a:lnTo>
                    <a:pt x="239" y="784"/>
                  </a:lnTo>
                  <a:lnTo>
                    <a:pt x="237" y="784"/>
                  </a:lnTo>
                  <a:lnTo>
                    <a:pt x="237" y="783"/>
                  </a:lnTo>
                  <a:lnTo>
                    <a:pt x="237" y="784"/>
                  </a:lnTo>
                  <a:lnTo>
                    <a:pt x="236" y="784"/>
                  </a:lnTo>
                  <a:lnTo>
                    <a:pt x="235" y="784"/>
                  </a:lnTo>
                  <a:lnTo>
                    <a:pt x="235" y="783"/>
                  </a:lnTo>
                  <a:lnTo>
                    <a:pt x="233" y="783"/>
                  </a:lnTo>
                  <a:lnTo>
                    <a:pt x="232" y="783"/>
                  </a:lnTo>
                  <a:lnTo>
                    <a:pt x="230" y="783"/>
                  </a:lnTo>
                  <a:lnTo>
                    <a:pt x="230" y="784"/>
                  </a:lnTo>
                  <a:lnTo>
                    <a:pt x="229" y="784"/>
                  </a:lnTo>
                  <a:lnTo>
                    <a:pt x="228" y="784"/>
                  </a:lnTo>
                  <a:lnTo>
                    <a:pt x="226" y="784"/>
                  </a:lnTo>
                  <a:lnTo>
                    <a:pt x="225" y="786"/>
                  </a:lnTo>
                  <a:lnTo>
                    <a:pt x="225" y="784"/>
                  </a:lnTo>
                  <a:lnTo>
                    <a:pt x="224" y="786"/>
                  </a:lnTo>
                  <a:lnTo>
                    <a:pt x="224" y="784"/>
                  </a:lnTo>
                  <a:lnTo>
                    <a:pt x="222" y="784"/>
                  </a:lnTo>
                  <a:lnTo>
                    <a:pt x="222" y="786"/>
                  </a:lnTo>
                  <a:lnTo>
                    <a:pt x="222" y="787"/>
                  </a:lnTo>
                  <a:lnTo>
                    <a:pt x="221" y="787"/>
                  </a:lnTo>
                  <a:lnTo>
                    <a:pt x="221" y="789"/>
                  </a:lnTo>
                  <a:lnTo>
                    <a:pt x="220" y="789"/>
                  </a:lnTo>
                  <a:lnTo>
                    <a:pt x="220" y="790"/>
                  </a:lnTo>
                  <a:lnTo>
                    <a:pt x="220" y="791"/>
                  </a:lnTo>
                  <a:lnTo>
                    <a:pt x="221" y="791"/>
                  </a:lnTo>
                  <a:lnTo>
                    <a:pt x="220" y="793"/>
                  </a:lnTo>
                  <a:lnTo>
                    <a:pt x="218" y="794"/>
                  </a:lnTo>
                  <a:lnTo>
                    <a:pt x="217" y="794"/>
                  </a:lnTo>
                  <a:lnTo>
                    <a:pt x="217" y="795"/>
                  </a:lnTo>
                  <a:lnTo>
                    <a:pt x="216" y="795"/>
                  </a:lnTo>
                  <a:lnTo>
                    <a:pt x="214" y="795"/>
                  </a:lnTo>
                  <a:lnTo>
                    <a:pt x="214" y="794"/>
                  </a:lnTo>
                  <a:lnTo>
                    <a:pt x="213" y="794"/>
                  </a:lnTo>
                  <a:lnTo>
                    <a:pt x="213" y="793"/>
                  </a:lnTo>
                  <a:lnTo>
                    <a:pt x="213" y="791"/>
                  </a:lnTo>
                  <a:lnTo>
                    <a:pt x="214" y="790"/>
                  </a:lnTo>
                  <a:lnTo>
                    <a:pt x="213" y="790"/>
                  </a:lnTo>
                  <a:lnTo>
                    <a:pt x="211" y="790"/>
                  </a:lnTo>
                  <a:lnTo>
                    <a:pt x="211" y="789"/>
                  </a:lnTo>
                  <a:lnTo>
                    <a:pt x="210" y="789"/>
                  </a:lnTo>
                  <a:lnTo>
                    <a:pt x="210" y="787"/>
                  </a:lnTo>
                  <a:lnTo>
                    <a:pt x="209" y="787"/>
                  </a:lnTo>
                  <a:lnTo>
                    <a:pt x="209" y="789"/>
                  </a:lnTo>
                  <a:lnTo>
                    <a:pt x="207" y="787"/>
                  </a:lnTo>
                  <a:lnTo>
                    <a:pt x="206" y="787"/>
                  </a:lnTo>
                  <a:lnTo>
                    <a:pt x="206" y="786"/>
                  </a:lnTo>
                  <a:lnTo>
                    <a:pt x="205" y="784"/>
                  </a:lnTo>
                  <a:lnTo>
                    <a:pt x="206" y="784"/>
                  </a:lnTo>
                  <a:lnTo>
                    <a:pt x="205" y="784"/>
                  </a:lnTo>
                  <a:lnTo>
                    <a:pt x="206" y="783"/>
                  </a:lnTo>
                  <a:lnTo>
                    <a:pt x="206" y="782"/>
                  </a:lnTo>
                  <a:lnTo>
                    <a:pt x="207" y="782"/>
                  </a:lnTo>
                  <a:lnTo>
                    <a:pt x="209" y="782"/>
                  </a:lnTo>
                  <a:lnTo>
                    <a:pt x="209" y="780"/>
                  </a:lnTo>
                  <a:lnTo>
                    <a:pt x="209" y="779"/>
                  </a:lnTo>
                  <a:lnTo>
                    <a:pt x="209" y="778"/>
                  </a:lnTo>
                  <a:lnTo>
                    <a:pt x="210" y="778"/>
                  </a:lnTo>
                  <a:lnTo>
                    <a:pt x="211" y="778"/>
                  </a:lnTo>
                  <a:lnTo>
                    <a:pt x="211" y="776"/>
                  </a:lnTo>
                  <a:lnTo>
                    <a:pt x="213" y="776"/>
                  </a:lnTo>
                  <a:lnTo>
                    <a:pt x="213" y="775"/>
                  </a:lnTo>
                  <a:lnTo>
                    <a:pt x="213" y="774"/>
                  </a:lnTo>
                  <a:lnTo>
                    <a:pt x="214" y="774"/>
                  </a:lnTo>
                  <a:lnTo>
                    <a:pt x="214" y="772"/>
                  </a:lnTo>
                  <a:lnTo>
                    <a:pt x="214" y="771"/>
                  </a:lnTo>
                  <a:lnTo>
                    <a:pt x="214" y="770"/>
                  </a:lnTo>
                  <a:lnTo>
                    <a:pt x="214" y="768"/>
                  </a:lnTo>
                  <a:lnTo>
                    <a:pt x="214" y="767"/>
                  </a:lnTo>
                  <a:lnTo>
                    <a:pt x="214" y="765"/>
                  </a:lnTo>
                  <a:lnTo>
                    <a:pt x="216" y="765"/>
                  </a:lnTo>
                  <a:lnTo>
                    <a:pt x="216" y="764"/>
                  </a:lnTo>
                  <a:lnTo>
                    <a:pt x="217" y="763"/>
                  </a:lnTo>
                  <a:lnTo>
                    <a:pt x="218" y="761"/>
                  </a:lnTo>
                  <a:lnTo>
                    <a:pt x="220" y="760"/>
                  </a:lnTo>
                  <a:lnTo>
                    <a:pt x="220" y="759"/>
                  </a:lnTo>
                  <a:lnTo>
                    <a:pt x="220" y="757"/>
                  </a:lnTo>
                  <a:lnTo>
                    <a:pt x="221" y="757"/>
                  </a:lnTo>
                  <a:lnTo>
                    <a:pt x="220" y="756"/>
                  </a:lnTo>
                  <a:lnTo>
                    <a:pt x="221" y="755"/>
                  </a:lnTo>
                  <a:lnTo>
                    <a:pt x="222" y="755"/>
                  </a:lnTo>
                  <a:lnTo>
                    <a:pt x="222" y="753"/>
                  </a:lnTo>
                  <a:lnTo>
                    <a:pt x="222" y="752"/>
                  </a:lnTo>
                  <a:lnTo>
                    <a:pt x="222" y="751"/>
                  </a:lnTo>
                  <a:lnTo>
                    <a:pt x="224" y="751"/>
                  </a:lnTo>
                  <a:lnTo>
                    <a:pt x="224" y="749"/>
                  </a:lnTo>
                  <a:lnTo>
                    <a:pt x="225" y="749"/>
                  </a:lnTo>
                  <a:lnTo>
                    <a:pt x="224" y="748"/>
                  </a:lnTo>
                  <a:lnTo>
                    <a:pt x="225" y="748"/>
                  </a:lnTo>
                  <a:lnTo>
                    <a:pt x="225" y="746"/>
                  </a:lnTo>
                  <a:lnTo>
                    <a:pt x="226" y="746"/>
                  </a:lnTo>
                  <a:lnTo>
                    <a:pt x="226" y="745"/>
                  </a:lnTo>
                  <a:lnTo>
                    <a:pt x="228" y="745"/>
                  </a:lnTo>
                  <a:lnTo>
                    <a:pt x="228" y="744"/>
                  </a:lnTo>
                  <a:lnTo>
                    <a:pt x="228" y="742"/>
                  </a:lnTo>
                  <a:lnTo>
                    <a:pt x="229" y="741"/>
                  </a:lnTo>
                  <a:lnTo>
                    <a:pt x="229" y="740"/>
                  </a:lnTo>
                  <a:lnTo>
                    <a:pt x="230" y="738"/>
                  </a:lnTo>
                  <a:lnTo>
                    <a:pt x="232" y="737"/>
                  </a:lnTo>
                  <a:lnTo>
                    <a:pt x="232" y="736"/>
                  </a:lnTo>
                  <a:lnTo>
                    <a:pt x="232" y="734"/>
                  </a:lnTo>
                  <a:lnTo>
                    <a:pt x="232" y="733"/>
                  </a:lnTo>
                  <a:lnTo>
                    <a:pt x="233" y="732"/>
                  </a:lnTo>
                  <a:lnTo>
                    <a:pt x="235" y="732"/>
                  </a:lnTo>
                  <a:lnTo>
                    <a:pt x="235" y="730"/>
                  </a:lnTo>
                  <a:lnTo>
                    <a:pt x="236" y="730"/>
                  </a:lnTo>
                  <a:lnTo>
                    <a:pt x="236" y="729"/>
                  </a:lnTo>
                  <a:lnTo>
                    <a:pt x="236" y="727"/>
                  </a:lnTo>
                  <a:lnTo>
                    <a:pt x="235" y="727"/>
                  </a:lnTo>
                  <a:lnTo>
                    <a:pt x="235" y="726"/>
                  </a:lnTo>
                  <a:lnTo>
                    <a:pt x="235" y="725"/>
                  </a:lnTo>
                  <a:lnTo>
                    <a:pt x="235" y="723"/>
                  </a:lnTo>
                  <a:lnTo>
                    <a:pt x="233" y="723"/>
                  </a:lnTo>
                  <a:lnTo>
                    <a:pt x="233" y="722"/>
                  </a:lnTo>
                  <a:lnTo>
                    <a:pt x="233" y="721"/>
                  </a:lnTo>
                  <a:lnTo>
                    <a:pt x="235" y="721"/>
                  </a:lnTo>
                  <a:lnTo>
                    <a:pt x="235" y="719"/>
                  </a:lnTo>
                  <a:lnTo>
                    <a:pt x="236" y="719"/>
                  </a:lnTo>
                  <a:lnTo>
                    <a:pt x="236" y="718"/>
                  </a:lnTo>
                  <a:lnTo>
                    <a:pt x="237" y="717"/>
                  </a:lnTo>
                  <a:lnTo>
                    <a:pt x="237" y="715"/>
                  </a:lnTo>
                  <a:lnTo>
                    <a:pt x="237" y="714"/>
                  </a:lnTo>
                  <a:lnTo>
                    <a:pt x="237" y="713"/>
                  </a:lnTo>
                  <a:lnTo>
                    <a:pt x="237" y="711"/>
                  </a:lnTo>
                  <a:lnTo>
                    <a:pt x="237" y="710"/>
                  </a:lnTo>
                  <a:lnTo>
                    <a:pt x="239" y="708"/>
                  </a:lnTo>
                  <a:lnTo>
                    <a:pt x="239" y="707"/>
                  </a:lnTo>
                  <a:lnTo>
                    <a:pt x="239" y="706"/>
                  </a:lnTo>
                  <a:lnTo>
                    <a:pt x="237" y="706"/>
                  </a:lnTo>
                  <a:lnTo>
                    <a:pt x="236" y="704"/>
                  </a:lnTo>
                  <a:lnTo>
                    <a:pt x="236" y="703"/>
                  </a:lnTo>
                  <a:lnTo>
                    <a:pt x="236" y="702"/>
                  </a:lnTo>
                  <a:lnTo>
                    <a:pt x="235" y="700"/>
                  </a:lnTo>
                  <a:lnTo>
                    <a:pt x="235" y="699"/>
                  </a:lnTo>
                  <a:lnTo>
                    <a:pt x="235" y="698"/>
                  </a:lnTo>
                  <a:lnTo>
                    <a:pt x="235" y="696"/>
                  </a:lnTo>
                  <a:lnTo>
                    <a:pt x="233" y="696"/>
                  </a:lnTo>
                  <a:lnTo>
                    <a:pt x="233" y="695"/>
                  </a:lnTo>
                  <a:lnTo>
                    <a:pt x="233" y="694"/>
                  </a:lnTo>
                  <a:lnTo>
                    <a:pt x="233" y="692"/>
                  </a:lnTo>
                  <a:lnTo>
                    <a:pt x="232" y="692"/>
                  </a:lnTo>
                  <a:lnTo>
                    <a:pt x="230" y="694"/>
                  </a:lnTo>
                  <a:lnTo>
                    <a:pt x="229" y="692"/>
                  </a:lnTo>
                  <a:lnTo>
                    <a:pt x="228" y="692"/>
                  </a:lnTo>
                  <a:lnTo>
                    <a:pt x="228" y="691"/>
                  </a:lnTo>
                  <a:lnTo>
                    <a:pt x="228" y="690"/>
                  </a:lnTo>
                  <a:lnTo>
                    <a:pt x="226" y="688"/>
                  </a:lnTo>
                  <a:lnTo>
                    <a:pt x="226" y="687"/>
                  </a:lnTo>
                  <a:lnTo>
                    <a:pt x="226" y="685"/>
                  </a:lnTo>
                  <a:lnTo>
                    <a:pt x="226" y="684"/>
                  </a:lnTo>
                  <a:lnTo>
                    <a:pt x="226" y="683"/>
                  </a:lnTo>
                  <a:lnTo>
                    <a:pt x="228" y="681"/>
                  </a:lnTo>
                  <a:lnTo>
                    <a:pt x="226" y="680"/>
                  </a:lnTo>
                  <a:lnTo>
                    <a:pt x="225" y="680"/>
                  </a:lnTo>
                  <a:lnTo>
                    <a:pt x="225" y="679"/>
                  </a:lnTo>
                  <a:lnTo>
                    <a:pt x="224" y="677"/>
                  </a:lnTo>
                  <a:lnTo>
                    <a:pt x="224" y="676"/>
                  </a:lnTo>
                  <a:lnTo>
                    <a:pt x="222" y="675"/>
                  </a:lnTo>
                  <a:lnTo>
                    <a:pt x="221" y="675"/>
                  </a:lnTo>
                  <a:lnTo>
                    <a:pt x="220" y="673"/>
                  </a:lnTo>
                  <a:lnTo>
                    <a:pt x="220" y="672"/>
                  </a:lnTo>
                  <a:lnTo>
                    <a:pt x="220" y="671"/>
                  </a:lnTo>
                  <a:lnTo>
                    <a:pt x="220" y="669"/>
                  </a:lnTo>
                  <a:lnTo>
                    <a:pt x="220" y="668"/>
                  </a:lnTo>
                  <a:lnTo>
                    <a:pt x="220" y="666"/>
                  </a:lnTo>
                  <a:lnTo>
                    <a:pt x="218" y="665"/>
                  </a:lnTo>
                  <a:lnTo>
                    <a:pt x="217" y="664"/>
                  </a:lnTo>
                  <a:lnTo>
                    <a:pt x="216" y="662"/>
                  </a:lnTo>
                  <a:lnTo>
                    <a:pt x="216" y="661"/>
                  </a:lnTo>
                  <a:lnTo>
                    <a:pt x="214" y="661"/>
                  </a:lnTo>
                  <a:lnTo>
                    <a:pt x="214" y="660"/>
                  </a:lnTo>
                  <a:lnTo>
                    <a:pt x="214" y="658"/>
                  </a:lnTo>
                  <a:lnTo>
                    <a:pt x="213" y="658"/>
                  </a:lnTo>
                  <a:lnTo>
                    <a:pt x="211" y="658"/>
                  </a:lnTo>
                  <a:lnTo>
                    <a:pt x="210" y="658"/>
                  </a:lnTo>
                  <a:lnTo>
                    <a:pt x="209" y="658"/>
                  </a:lnTo>
                  <a:lnTo>
                    <a:pt x="209" y="660"/>
                  </a:lnTo>
                  <a:lnTo>
                    <a:pt x="207" y="658"/>
                  </a:lnTo>
                  <a:lnTo>
                    <a:pt x="206" y="658"/>
                  </a:lnTo>
                  <a:lnTo>
                    <a:pt x="206" y="660"/>
                  </a:lnTo>
                  <a:lnTo>
                    <a:pt x="205" y="660"/>
                  </a:lnTo>
                  <a:lnTo>
                    <a:pt x="205" y="661"/>
                  </a:lnTo>
                  <a:lnTo>
                    <a:pt x="203" y="661"/>
                  </a:lnTo>
                  <a:lnTo>
                    <a:pt x="203" y="662"/>
                  </a:lnTo>
                  <a:lnTo>
                    <a:pt x="202" y="664"/>
                  </a:lnTo>
                  <a:lnTo>
                    <a:pt x="201" y="665"/>
                  </a:lnTo>
                  <a:lnTo>
                    <a:pt x="199" y="665"/>
                  </a:lnTo>
                  <a:lnTo>
                    <a:pt x="199" y="666"/>
                  </a:lnTo>
                  <a:lnTo>
                    <a:pt x="198" y="666"/>
                  </a:lnTo>
                  <a:lnTo>
                    <a:pt x="197" y="666"/>
                  </a:lnTo>
                  <a:lnTo>
                    <a:pt x="195" y="666"/>
                  </a:lnTo>
                  <a:lnTo>
                    <a:pt x="194" y="668"/>
                  </a:lnTo>
                  <a:lnTo>
                    <a:pt x="194" y="669"/>
                  </a:lnTo>
                  <a:lnTo>
                    <a:pt x="192" y="669"/>
                  </a:lnTo>
                  <a:lnTo>
                    <a:pt x="192" y="671"/>
                  </a:lnTo>
                  <a:lnTo>
                    <a:pt x="191" y="671"/>
                  </a:lnTo>
                  <a:lnTo>
                    <a:pt x="191" y="672"/>
                  </a:lnTo>
                  <a:lnTo>
                    <a:pt x="190" y="673"/>
                  </a:lnTo>
                  <a:lnTo>
                    <a:pt x="188" y="675"/>
                  </a:lnTo>
                  <a:lnTo>
                    <a:pt x="187" y="675"/>
                  </a:lnTo>
                  <a:lnTo>
                    <a:pt x="187" y="676"/>
                  </a:lnTo>
                  <a:lnTo>
                    <a:pt x="186" y="676"/>
                  </a:lnTo>
                  <a:lnTo>
                    <a:pt x="184" y="677"/>
                  </a:lnTo>
                  <a:lnTo>
                    <a:pt x="183" y="677"/>
                  </a:lnTo>
                  <a:lnTo>
                    <a:pt x="183" y="679"/>
                  </a:lnTo>
                  <a:lnTo>
                    <a:pt x="182" y="679"/>
                  </a:lnTo>
                  <a:lnTo>
                    <a:pt x="180" y="679"/>
                  </a:lnTo>
                  <a:lnTo>
                    <a:pt x="180" y="680"/>
                  </a:lnTo>
                  <a:lnTo>
                    <a:pt x="179" y="680"/>
                  </a:lnTo>
                  <a:lnTo>
                    <a:pt x="179" y="681"/>
                  </a:lnTo>
                  <a:lnTo>
                    <a:pt x="179" y="683"/>
                  </a:lnTo>
                  <a:lnTo>
                    <a:pt x="178" y="683"/>
                  </a:lnTo>
                  <a:lnTo>
                    <a:pt x="178" y="684"/>
                  </a:lnTo>
                  <a:lnTo>
                    <a:pt x="176" y="684"/>
                  </a:lnTo>
                  <a:lnTo>
                    <a:pt x="176" y="685"/>
                  </a:lnTo>
                  <a:lnTo>
                    <a:pt x="175" y="685"/>
                  </a:lnTo>
                  <a:lnTo>
                    <a:pt x="175" y="687"/>
                  </a:lnTo>
                  <a:lnTo>
                    <a:pt x="173" y="688"/>
                  </a:lnTo>
                  <a:lnTo>
                    <a:pt x="172" y="690"/>
                  </a:lnTo>
                  <a:lnTo>
                    <a:pt x="172" y="691"/>
                  </a:lnTo>
                  <a:lnTo>
                    <a:pt x="171" y="691"/>
                  </a:lnTo>
                  <a:lnTo>
                    <a:pt x="171" y="692"/>
                  </a:lnTo>
                  <a:lnTo>
                    <a:pt x="169" y="692"/>
                  </a:lnTo>
                  <a:lnTo>
                    <a:pt x="168" y="694"/>
                  </a:lnTo>
                  <a:lnTo>
                    <a:pt x="167" y="694"/>
                  </a:lnTo>
                  <a:lnTo>
                    <a:pt x="167" y="695"/>
                  </a:lnTo>
                  <a:lnTo>
                    <a:pt x="165" y="696"/>
                  </a:lnTo>
                  <a:lnTo>
                    <a:pt x="164" y="698"/>
                  </a:lnTo>
                  <a:lnTo>
                    <a:pt x="164" y="699"/>
                  </a:lnTo>
                  <a:lnTo>
                    <a:pt x="163" y="699"/>
                  </a:lnTo>
                  <a:lnTo>
                    <a:pt x="161" y="700"/>
                  </a:lnTo>
                  <a:lnTo>
                    <a:pt x="161" y="702"/>
                  </a:lnTo>
                  <a:lnTo>
                    <a:pt x="160" y="703"/>
                  </a:lnTo>
                  <a:lnTo>
                    <a:pt x="159" y="704"/>
                  </a:lnTo>
                  <a:lnTo>
                    <a:pt x="157" y="706"/>
                  </a:lnTo>
                  <a:lnTo>
                    <a:pt x="157" y="707"/>
                  </a:lnTo>
                  <a:lnTo>
                    <a:pt x="157" y="708"/>
                  </a:lnTo>
                  <a:lnTo>
                    <a:pt x="156" y="710"/>
                  </a:lnTo>
                  <a:lnTo>
                    <a:pt x="157" y="710"/>
                  </a:lnTo>
                  <a:lnTo>
                    <a:pt x="156" y="711"/>
                  </a:lnTo>
                  <a:lnTo>
                    <a:pt x="154" y="711"/>
                  </a:lnTo>
                  <a:lnTo>
                    <a:pt x="154" y="710"/>
                  </a:lnTo>
                  <a:lnTo>
                    <a:pt x="154" y="711"/>
                  </a:lnTo>
                  <a:lnTo>
                    <a:pt x="153" y="711"/>
                  </a:lnTo>
                  <a:lnTo>
                    <a:pt x="153" y="710"/>
                  </a:lnTo>
                  <a:lnTo>
                    <a:pt x="152" y="710"/>
                  </a:lnTo>
                  <a:lnTo>
                    <a:pt x="150" y="710"/>
                  </a:lnTo>
                  <a:lnTo>
                    <a:pt x="149" y="711"/>
                  </a:lnTo>
                  <a:lnTo>
                    <a:pt x="148" y="711"/>
                  </a:lnTo>
                  <a:lnTo>
                    <a:pt x="146" y="711"/>
                  </a:lnTo>
                  <a:lnTo>
                    <a:pt x="144" y="711"/>
                  </a:lnTo>
                  <a:lnTo>
                    <a:pt x="144" y="713"/>
                  </a:lnTo>
                  <a:lnTo>
                    <a:pt x="142" y="713"/>
                  </a:lnTo>
                  <a:lnTo>
                    <a:pt x="142" y="714"/>
                  </a:lnTo>
                  <a:lnTo>
                    <a:pt x="141" y="714"/>
                  </a:lnTo>
                  <a:lnTo>
                    <a:pt x="140" y="713"/>
                  </a:lnTo>
                  <a:lnTo>
                    <a:pt x="138" y="713"/>
                  </a:lnTo>
                  <a:lnTo>
                    <a:pt x="138" y="714"/>
                  </a:lnTo>
                  <a:lnTo>
                    <a:pt x="137" y="714"/>
                  </a:lnTo>
                  <a:lnTo>
                    <a:pt x="135" y="714"/>
                  </a:lnTo>
                  <a:lnTo>
                    <a:pt x="134" y="715"/>
                  </a:lnTo>
                  <a:lnTo>
                    <a:pt x="133" y="715"/>
                  </a:lnTo>
                  <a:lnTo>
                    <a:pt x="131" y="715"/>
                  </a:lnTo>
                  <a:lnTo>
                    <a:pt x="130" y="717"/>
                  </a:lnTo>
                  <a:lnTo>
                    <a:pt x="129" y="717"/>
                  </a:lnTo>
                  <a:lnTo>
                    <a:pt x="126" y="717"/>
                  </a:lnTo>
                  <a:lnTo>
                    <a:pt x="125" y="717"/>
                  </a:lnTo>
                  <a:lnTo>
                    <a:pt x="123" y="717"/>
                  </a:lnTo>
                  <a:lnTo>
                    <a:pt x="122" y="718"/>
                  </a:lnTo>
                  <a:lnTo>
                    <a:pt x="121" y="718"/>
                  </a:lnTo>
                  <a:lnTo>
                    <a:pt x="119" y="718"/>
                  </a:lnTo>
                  <a:lnTo>
                    <a:pt x="118" y="718"/>
                  </a:lnTo>
                  <a:lnTo>
                    <a:pt x="118" y="717"/>
                  </a:lnTo>
                  <a:lnTo>
                    <a:pt x="117" y="717"/>
                  </a:lnTo>
                  <a:lnTo>
                    <a:pt x="115" y="715"/>
                  </a:lnTo>
                  <a:lnTo>
                    <a:pt x="114" y="715"/>
                  </a:lnTo>
                  <a:lnTo>
                    <a:pt x="112" y="715"/>
                  </a:lnTo>
                  <a:lnTo>
                    <a:pt x="111" y="715"/>
                  </a:lnTo>
                  <a:lnTo>
                    <a:pt x="111" y="714"/>
                  </a:lnTo>
                  <a:lnTo>
                    <a:pt x="108" y="714"/>
                  </a:lnTo>
                  <a:lnTo>
                    <a:pt x="108" y="713"/>
                  </a:lnTo>
                  <a:lnTo>
                    <a:pt x="107" y="711"/>
                  </a:lnTo>
                  <a:lnTo>
                    <a:pt x="107" y="710"/>
                  </a:lnTo>
                  <a:lnTo>
                    <a:pt x="106" y="710"/>
                  </a:lnTo>
                  <a:lnTo>
                    <a:pt x="104" y="708"/>
                  </a:lnTo>
                  <a:lnTo>
                    <a:pt x="103" y="708"/>
                  </a:lnTo>
                  <a:lnTo>
                    <a:pt x="102" y="710"/>
                  </a:lnTo>
                  <a:lnTo>
                    <a:pt x="100" y="710"/>
                  </a:lnTo>
                  <a:lnTo>
                    <a:pt x="99" y="710"/>
                  </a:lnTo>
                  <a:lnTo>
                    <a:pt x="98" y="711"/>
                  </a:lnTo>
                  <a:lnTo>
                    <a:pt x="96" y="713"/>
                  </a:lnTo>
                  <a:lnTo>
                    <a:pt x="95" y="714"/>
                  </a:lnTo>
                  <a:lnTo>
                    <a:pt x="93" y="715"/>
                  </a:lnTo>
                  <a:lnTo>
                    <a:pt x="92" y="715"/>
                  </a:lnTo>
                  <a:lnTo>
                    <a:pt x="91" y="715"/>
                  </a:lnTo>
                  <a:lnTo>
                    <a:pt x="89" y="714"/>
                  </a:lnTo>
                  <a:lnTo>
                    <a:pt x="88" y="713"/>
                  </a:lnTo>
                  <a:lnTo>
                    <a:pt x="88" y="711"/>
                  </a:lnTo>
                  <a:lnTo>
                    <a:pt x="87" y="710"/>
                  </a:lnTo>
                  <a:lnTo>
                    <a:pt x="85" y="710"/>
                  </a:lnTo>
                  <a:lnTo>
                    <a:pt x="84" y="710"/>
                  </a:lnTo>
                  <a:lnTo>
                    <a:pt x="84" y="708"/>
                  </a:lnTo>
                  <a:lnTo>
                    <a:pt x="84" y="707"/>
                  </a:lnTo>
                  <a:lnTo>
                    <a:pt x="83" y="706"/>
                  </a:lnTo>
                  <a:lnTo>
                    <a:pt x="83" y="704"/>
                  </a:lnTo>
                  <a:lnTo>
                    <a:pt x="84" y="703"/>
                  </a:lnTo>
                  <a:lnTo>
                    <a:pt x="84" y="702"/>
                  </a:lnTo>
                  <a:lnTo>
                    <a:pt x="83" y="700"/>
                  </a:lnTo>
                  <a:lnTo>
                    <a:pt x="81" y="700"/>
                  </a:lnTo>
                  <a:lnTo>
                    <a:pt x="80" y="699"/>
                  </a:lnTo>
                  <a:lnTo>
                    <a:pt x="79" y="698"/>
                  </a:lnTo>
                  <a:lnTo>
                    <a:pt x="79" y="696"/>
                  </a:lnTo>
                  <a:lnTo>
                    <a:pt x="77" y="695"/>
                  </a:lnTo>
                  <a:lnTo>
                    <a:pt x="76" y="695"/>
                  </a:lnTo>
                  <a:lnTo>
                    <a:pt x="76" y="694"/>
                  </a:lnTo>
                  <a:lnTo>
                    <a:pt x="74" y="692"/>
                  </a:lnTo>
                  <a:lnTo>
                    <a:pt x="73" y="692"/>
                  </a:lnTo>
                  <a:lnTo>
                    <a:pt x="72" y="691"/>
                  </a:lnTo>
                  <a:lnTo>
                    <a:pt x="70" y="691"/>
                  </a:lnTo>
                  <a:lnTo>
                    <a:pt x="69" y="690"/>
                  </a:lnTo>
                  <a:lnTo>
                    <a:pt x="68" y="691"/>
                  </a:lnTo>
                  <a:lnTo>
                    <a:pt x="66" y="690"/>
                  </a:lnTo>
                  <a:lnTo>
                    <a:pt x="65" y="688"/>
                  </a:lnTo>
                  <a:lnTo>
                    <a:pt x="65" y="687"/>
                  </a:lnTo>
                  <a:lnTo>
                    <a:pt x="64" y="687"/>
                  </a:lnTo>
                  <a:lnTo>
                    <a:pt x="62" y="687"/>
                  </a:lnTo>
                  <a:lnTo>
                    <a:pt x="62" y="685"/>
                  </a:lnTo>
                  <a:lnTo>
                    <a:pt x="62" y="684"/>
                  </a:lnTo>
                  <a:lnTo>
                    <a:pt x="61" y="684"/>
                  </a:lnTo>
                  <a:lnTo>
                    <a:pt x="60" y="684"/>
                  </a:lnTo>
                  <a:lnTo>
                    <a:pt x="60" y="683"/>
                  </a:lnTo>
                  <a:lnTo>
                    <a:pt x="60" y="681"/>
                  </a:lnTo>
                  <a:lnTo>
                    <a:pt x="58" y="680"/>
                  </a:lnTo>
                  <a:lnTo>
                    <a:pt x="57" y="680"/>
                  </a:lnTo>
                  <a:lnTo>
                    <a:pt x="55" y="680"/>
                  </a:lnTo>
                  <a:lnTo>
                    <a:pt x="55" y="681"/>
                  </a:lnTo>
                  <a:lnTo>
                    <a:pt x="54" y="683"/>
                  </a:lnTo>
                  <a:lnTo>
                    <a:pt x="54" y="684"/>
                  </a:lnTo>
                  <a:lnTo>
                    <a:pt x="53" y="684"/>
                  </a:lnTo>
                  <a:lnTo>
                    <a:pt x="51" y="685"/>
                  </a:lnTo>
                  <a:lnTo>
                    <a:pt x="50" y="687"/>
                  </a:lnTo>
                  <a:lnTo>
                    <a:pt x="50" y="688"/>
                  </a:lnTo>
                  <a:lnTo>
                    <a:pt x="49" y="690"/>
                  </a:lnTo>
                  <a:lnTo>
                    <a:pt x="47" y="692"/>
                  </a:lnTo>
                  <a:lnTo>
                    <a:pt x="46" y="694"/>
                  </a:lnTo>
                  <a:lnTo>
                    <a:pt x="45" y="695"/>
                  </a:lnTo>
                  <a:lnTo>
                    <a:pt x="43" y="694"/>
                  </a:lnTo>
                  <a:lnTo>
                    <a:pt x="42" y="695"/>
                  </a:lnTo>
                  <a:lnTo>
                    <a:pt x="41" y="696"/>
                  </a:lnTo>
                  <a:lnTo>
                    <a:pt x="39" y="698"/>
                  </a:lnTo>
                  <a:lnTo>
                    <a:pt x="38" y="698"/>
                  </a:lnTo>
                  <a:lnTo>
                    <a:pt x="36" y="698"/>
                  </a:lnTo>
                  <a:lnTo>
                    <a:pt x="36" y="699"/>
                  </a:lnTo>
                  <a:lnTo>
                    <a:pt x="35" y="700"/>
                  </a:lnTo>
                  <a:lnTo>
                    <a:pt x="34" y="702"/>
                  </a:lnTo>
                  <a:lnTo>
                    <a:pt x="32" y="702"/>
                  </a:lnTo>
                  <a:lnTo>
                    <a:pt x="31" y="702"/>
                  </a:lnTo>
                  <a:lnTo>
                    <a:pt x="31" y="700"/>
                  </a:lnTo>
                  <a:lnTo>
                    <a:pt x="30" y="700"/>
                  </a:lnTo>
                  <a:lnTo>
                    <a:pt x="28" y="700"/>
                  </a:lnTo>
                  <a:lnTo>
                    <a:pt x="27" y="700"/>
                  </a:lnTo>
                  <a:lnTo>
                    <a:pt x="26" y="699"/>
                  </a:lnTo>
                  <a:lnTo>
                    <a:pt x="24" y="698"/>
                  </a:lnTo>
                  <a:lnTo>
                    <a:pt x="24" y="696"/>
                  </a:lnTo>
                  <a:lnTo>
                    <a:pt x="24" y="695"/>
                  </a:lnTo>
                  <a:lnTo>
                    <a:pt x="23" y="695"/>
                  </a:lnTo>
                  <a:lnTo>
                    <a:pt x="22" y="695"/>
                  </a:lnTo>
                  <a:lnTo>
                    <a:pt x="22" y="694"/>
                  </a:lnTo>
                  <a:lnTo>
                    <a:pt x="22" y="692"/>
                  </a:lnTo>
                  <a:lnTo>
                    <a:pt x="20" y="692"/>
                  </a:lnTo>
                  <a:lnTo>
                    <a:pt x="19" y="692"/>
                  </a:lnTo>
                  <a:lnTo>
                    <a:pt x="20" y="692"/>
                  </a:lnTo>
                  <a:lnTo>
                    <a:pt x="20" y="691"/>
                  </a:lnTo>
                  <a:lnTo>
                    <a:pt x="19" y="691"/>
                  </a:lnTo>
                  <a:lnTo>
                    <a:pt x="17" y="691"/>
                  </a:lnTo>
                  <a:lnTo>
                    <a:pt x="16" y="691"/>
                  </a:lnTo>
                  <a:lnTo>
                    <a:pt x="16" y="690"/>
                  </a:lnTo>
                  <a:lnTo>
                    <a:pt x="17" y="690"/>
                  </a:lnTo>
                  <a:lnTo>
                    <a:pt x="17" y="688"/>
                  </a:lnTo>
                  <a:lnTo>
                    <a:pt x="17" y="687"/>
                  </a:lnTo>
                  <a:lnTo>
                    <a:pt x="16" y="687"/>
                  </a:lnTo>
                  <a:lnTo>
                    <a:pt x="16" y="685"/>
                  </a:lnTo>
                  <a:lnTo>
                    <a:pt x="15" y="685"/>
                  </a:lnTo>
                  <a:lnTo>
                    <a:pt x="15" y="687"/>
                  </a:lnTo>
                  <a:lnTo>
                    <a:pt x="13" y="687"/>
                  </a:lnTo>
                  <a:lnTo>
                    <a:pt x="12" y="685"/>
                  </a:lnTo>
                  <a:lnTo>
                    <a:pt x="11" y="685"/>
                  </a:lnTo>
                  <a:lnTo>
                    <a:pt x="11" y="684"/>
                  </a:lnTo>
                  <a:lnTo>
                    <a:pt x="9" y="684"/>
                  </a:lnTo>
                  <a:lnTo>
                    <a:pt x="8" y="683"/>
                  </a:lnTo>
                  <a:lnTo>
                    <a:pt x="9" y="683"/>
                  </a:lnTo>
                  <a:lnTo>
                    <a:pt x="9" y="681"/>
                  </a:lnTo>
                  <a:lnTo>
                    <a:pt x="8" y="681"/>
                  </a:lnTo>
                  <a:lnTo>
                    <a:pt x="8" y="680"/>
                  </a:lnTo>
                  <a:lnTo>
                    <a:pt x="8" y="679"/>
                  </a:lnTo>
                  <a:lnTo>
                    <a:pt x="8" y="677"/>
                  </a:lnTo>
                  <a:lnTo>
                    <a:pt x="8" y="676"/>
                  </a:lnTo>
                  <a:lnTo>
                    <a:pt x="7" y="676"/>
                  </a:lnTo>
                  <a:lnTo>
                    <a:pt x="8" y="675"/>
                  </a:lnTo>
                  <a:lnTo>
                    <a:pt x="8" y="673"/>
                  </a:lnTo>
                  <a:lnTo>
                    <a:pt x="7" y="673"/>
                  </a:lnTo>
                  <a:lnTo>
                    <a:pt x="5" y="672"/>
                  </a:lnTo>
                  <a:lnTo>
                    <a:pt x="4" y="672"/>
                  </a:lnTo>
                  <a:lnTo>
                    <a:pt x="3" y="673"/>
                  </a:lnTo>
                  <a:lnTo>
                    <a:pt x="1" y="673"/>
                  </a:lnTo>
                  <a:lnTo>
                    <a:pt x="1" y="672"/>
                  </a:lnTo>
                  <a:lnTo>
                    <a:pt x="0" y="672"/>
                  </a:lnTo>
                  <a:lnTo>
                    <a:pt x="0" y="671"/>
                  </a:lnTo>
                  <a:lnTo>
                    <a:pt x="0" y="669"/>
                  </a:lnTo>
                  <a:lnTo>
                    <a:pt x="1" y="669"/>
                  </a:lnTo>
                  <a:lnTo>
                    <a:pt x="1" y="668"/>
                  </a:lnTo>
                  <a:lnTo>
                    <a:pt x="0" y="668"/>
                  </a:lnTo>
                  <a:lnTo>
                    <a:pt x="0" y="666"/>
                  </a:lnTo>
                  <a:lnTo>
                    <a:pt x="0" y="665"/>
                  </a:lnTo>
                  <a:lnTo>
                    <a:pt x="1" y="665"/>
                  </a:lnTo>
                  <a:lnTo>
                    <a:pt x="1" y="664"/>
                  </a:lnTo>
                  <a:lnTo>
                    <a:pt x="1" y="662"/>
                  </a:lnTo>
                  <a:lnTo>
                    <a:pt x="3" y="662"/>
                  </a:lnTo>
                  <a:lnTo>
                    <a:pt x="3" y="661"/>
                  </a:lnTo>
                  <a:lnTo>
                    <a:pt x="3" y="660"/>
                  </a:lnTo>
                  <a:lnTo>
                    <a:pt x="4" y="660"/>
                  </a:lnTo>
                  <a:lnTo>
                    <a:pt x="3" y="658"/>
                  </a:lnTo>
                  <a:lnTo>
                    <a:pt x="4" y="658"/>
                  </a:lnTo>
                  <a:lnTo>
                    <a:pt x="4" y="657"/>
                  </a:lnTo>
                  <a:lnTo>
                    <a:pt x="4" y="656"/>
                  </a:lnTo>
                  <a:lnTo>
                    <a:pt x="5" y="656"/>
                  </a:lnTo>
                  <a:lnTo>
                    <a:pt x="5" y="654"/>
                  </a:lnTo>
                  <a:lnTo>
                    <a:pt x="5" y="653"/>
                  </a:lnTo>
                  <a:lnTo>
                    <a:pt x="4" y="653"/>
                  </a:lnTo>
                  <a:lnTo>
                    <a:pt x="4" y="654"/>
                  </a:lnTo>
                  <a:lnTo>
                    <a:pt x="4" y="653"/>
                  </a:lnTo>
                  <a:lnTo>
                    <a:pt x="5" y="653"/>
                  </a:lnTo>
                  <a:lnTo>
                    <a:pt x="5" y="652"/>
                  </a:lnTo>
                  <a:lnTo>
                    <a:pt x="5" y="650"/>
                  </a:lnTo>
                  <a:lnTo>
                    <a:pt x="7" y="650"/>
                  </a:lnTo>
                  <a:lnTo>
                    <a:pt x="7" y="652"/>
                  </a:lnTo>
                  <a:lnTo>
                    <a:pt x="7" y="650"/>
                  </a:lnTo>
                  <a:lnTo>
                    <a:pt x="8" y="650"/>
                  </a:lnTo>
                  <a:lnTo>
                    <a:pt x="8" y="649"/>
                  </a:lnTo>
                  <a:lnTo>
                    <a:pt x="8" y="647"/>
                  </a:lnTo>
                  <a:lnTo>
                    <a:pt x="7" y="647"/>
                  </a:lnTo>
                  <a:lnTo>
                    <a:pt x="8" y="647"/>
                  </a:lnTo>
                  <a:lnTo>
                    <a:pt x="9" y="647"/>
                  </a:lnTo>
                  <a:lnTo>
                    <a:pt x="9" y="649"/>
                  </a:lnTo>
                  <a:lnTo>
                    <a:pt x="9" y="647"/>
                  </a:lnTo>
                  <a:lnTo>
                    <a:pt x="9" y="646"/>
                  </a:lnTo>
                  <a:lnTo>
                    <a:pt x="9" y="645"/>
                  </a:lnTo>
                  <a:lnTo>
                    <a:pt x="11" y="645"/>
                  </a:lnTo>
                  <a:lnTo>
                    <a:pt x="11" y="643"/>
                  </a:lnTo>
                  <a:lnTo>
                    <a:pt x="9" y="643"/>
                  </a:lnTo>
                  <a:lnTo>
                    <a:pt x="11" y="643"/>
                  </a:lnTo>
                  <a:lnTo>
                    <a:pt x="11" y="642"/>
                  </a:lnTo>
                  <a:lnTo>
                    <a:pt x="11" y="641"/>
                  </a:lnTo>
                  <a:lnTo>
                    <a:pt x="11" y="639"/>
                  </a:lnTo>
                  <a:lnTo>
                    <a:pt x="11" y="638"/>
                  </a:lnTo>
                  <a:lnTo>
                    <a:pt x="12" y="638"/>
                  </a:lnTo>
                  <a:lnTo>
                    <a:pt x="11" y="638"/>
                  </a:lnTo>
                  <a:lnTo>
                    <a:pt x="12" y="637"/>
                  </a:lnTo>
                  <a:lnTo>
                    <a:pt x="12" y="635"/>
                  </a:lnTo>
                  <a:lnTo>
                    <a:pt x="11" y="634"/>
                  </a:lnTo>
                  <a:lnTo>
                    <a:pt x="9" y="634"/>
                  </a:lnTo>
                  <a:lnTo>
                    <a:pt x="9" y="633"/>
                  </a:lnTo>
                  <a:lnTo>
                    <a:pt x="8" y="633"/>
                  </a:lnTo>
                  <a:lnTo>
                    <a:pt x="8" y="631"/>
                  </a:lnTo>
                  <a:lnTo>
                    <a:pt x="9" y="631"/>
                  </a:lnTo>
                  <a:lnTo>
                    <a:pt x="9" y="630"/>
                  </a:lnTo>
                  <a:lnTo>
                    <a:pt x="11" y="630"/>
                  </a:lnTo>
                  <a:lnTo>
                    <a:pt x="11" y="628"/>
                  </a:lnTo>
                  <a:lnTo>
                    <a:pt x="9" y="628"/>
                  </a:lnTo>
                  <a:lnTo>
                    <a:pt x="9" y="627"/>
                  </a:lnTo>
                  <a:lnTo>
                    <a:pt x="11" y="627"/>
                  </a:lnTo>
                  <a:lnTo>
                    <a:pt x="12" y="627"/>
                  </a:lnTo>
                  <a:lnTo>
                    <a:pt x="13" y="627"/>
                  </a:lnTo>
                  <a:lnTo>
                    <a:pt x="15" y="626"/>
                  </a:lnTo>
                  <a:lnTo>
                    <a:pt x="16" y="626"/>
                  </a:lnTo>
                  <a:lnTo>
                    <a:pt x="16" y="624"/>
                  </a:lnTo>
                  <a:lnTo>
                    <a:pt x="17" y="624"/>
                  </a:lnTo>
                  <a:lnTo>
                    <a:pt x="19" y="624"/>
                  </a:lnTo>
                  <a:lnTo>
                    <a:pt x="19" y="623"/>
                  </a:lnTo>
                  <a:lnTo>
                    <a:pt x="17" y="623"/>
                  </a:lnTo>
                  <a:lnTo>
                    <a:pt x="17" y="622"/>
                  </a:lnTo>
                  <a:lnTo>
                    <a:pt x="17" y="620"/>
                  </a:lnTo>
                  <a:lnTo>
                    <a:pt x="19" y="620"/>
                  </a:lnTo>
                  <a:lnTo>
                    <a:pt x="19" y="619"/>
                  </a:lnTo>
                  <a:lnTo>
                    <a:pt x="19" y="618"/>
                  </a:lnTo>
                  <a:lnTo>
                    <a:pt x="20" y="619"/>
                  </a:lnTo>
                  <a:lnTo>
                    <a:pt x="20" y="618"/>
                  </a:lnTo>
                  <a:lnTo>
                    <a:pt x="22" y="618"/>
                  </a:lnTo>
                  <a:lnTo>
                    <a:pt x="23" y="616"/>
                  </a:lnTo>
                  <a:lnTo>
                    <a:pt x="23" y="618"/>
                  </a:lnTo>
                  <a:lnTo>
                    <a:pt x="24" y="618"/>
                  </a:lnTo>
                  <a:lnTo>
                    <a:pt x="24" y="619"/>
                  </a:lnTo>
                  <a:lnTo>
                    <a:pt x="26" y="619"/>
                  </a:lnTo>
                  <a:lnTo>
                    <a:pt x="27" y="619"/>
                  </a:lnTo>
                  <a:lnTo>
                    <a:pt x="27" y="618"/>
                  </a:lnTo>
                  <a:lnTo>
                    <a:pt x="28" y="618"/>
                  </a:lnTo>
                  <a:lnTo>
                    <a:pt x="28" y="616"/>
                  </a:lnTo>
                  <a:lnTo>
                    <a:pt x="30" y="616"/>
                  </a:lnTo>
                  <a:lnTo>
                    <a:pt x="30" y="615"/>
                  </a:lnTo>
                  <a:lnTo>
                    <a:pt x="31" y="614"/>
                  </a:lnTo>
                  <a:lnTo>
                    <a:pt x="32" y="614"/>
                  </a:lnTo>
                  <a:lnTo>
                    <a:pt x="32" y="612"/>
                  </a:lnTo>
                  <a:lnTo>
                    <a:pt x="32" y="611"/>
                  </a:lnTo>
                  <a:lnTo>
                    <a:pt x="34" y="611"/>
                  </a:lnTo>
                  <a:lnTo>
                    <a:pt x="34" y="609"/>
                  </a:lnTo>
                  <a:lnTo>
                    <a:pt x="34" y="608"/>
                  </a:lnTo>
                  <a:lnTo>
                    <a:pt x="35" y="609"/>
                  </a:lnTo>
                  <a:lnTo>
                    <a:pt x="36" y="608"/>
                  </a:lnTo>
                  <a:lnTo>
                    <a:pt x="38" y="608"/>
                  </a:lnTo>
                  <a:lnTo>
                    <a:pt x="38" y="607"/>
                  </a:lnTo>
                  <a:lnTo>
                    <a:pt x="39" y="607"/>
                  </a:lnTo>
                  <a:lnTo>
                    <a:pt x="38" y="607"/>
                  </a:lnTo>
                  <a:lnTo>
                    <a:pt x="38" y="605"/>
                  </a:lnTo>
                  <a:lnTo>
                    <a:pt x="39" y="604"/>
                  </a:lnTo>
                  <a:lnTo>
                    <a:pt x="41" y="604"/>
                  </a:lnTo>
                  <a:lnTo>
                    <a:pt x="39" y="604"/>
                  </a:lnTo>
                  <a:lnTo>
                    <a:pt x="41" y="603"/>
                  </a:lnTo>
                  <a:lnTo>
                    <a:pt x="41" y="601"/>
                  </a:lnTo>
                  <a:lnTo>
                    <a:pt x="41" y="600"/>
                  </a:lnTo>
                  <a:lnTo>
                    <a:pt x="42" y="600"/>
                  </a:lnTo>
                  <a:lnTo>
                    <a:pt x="42" y="599"/>
                  </a:lnTo>
                  <a:lnTo>
                    <a:pt x="41" y="599"/>
                  </a:lnTo>
                  <a:lnTo>
                    <a:pt x="41" y="597"/>
                  </a:lnTo>
                  <a:lnTo>
                    <a:pt x="41" y="596"/>
                  </a:lnTo>
                  <a:lnTo>
                    <a:pt x="41" y="595"/>
                  </a:lnTo>
                  <a:lnTo>
                    <a:pt x="41" y="596"/>
                  </a:lnTo>
                  <a:lnTo>
                    <a:pt x="39" y="596"/>
                  </a:lnTo>
                  <a:lnTo>
                    <a:pt x="38" y="596"/>
                  </a:lnTo>
                  <a:lnTo>
                    <a:pt x="36" y="596"/>
                  </a:lnTo>
                  <a:lnTo>
                    <a:pt x="35" y="596"/>
                  </a:lnTo>
                  <a:lnTo>
                    <a:pt x="35" y="597"/>
                  </a:lnTo>
                  <a:lnTo>
                    <a:pt x="34" y="597"/>
                  </a:lnTo>
                  <a:lnTo>
                    <a:pt x="34" y="599"/>
                  </a:lnTo>
                  <a:lnTo>
                    <a:pt x="32" y="599"/>
                  </a:lnTo>
                  <a:lnTo>
                    <a:pt x="32" y="600"/>
                  </a:lnTo>
                  <a:lnTo>
                    <a:pt x="31" y="600"/>
                  </a:lnTo>
                  <a:lnTo>
                    <a:pt x="30" y="600"/>
                  </a:lnTo>
                  <a:lnTo>
                    <a:pt x="30" y="601"/>
                  </a:lnTo>
                  <a:lnTo>
                    <a:pt x="28" y="601"/>
                  </a:lnTo>
                  <a:lnTo>
                    <a:pt x="27" y="603"/>
                  </a:lnTo>
                  <a:lnTo>
                    <a:pt x="26" y="603"/>
                  </a:lnTo>
                  <a:lnTo>
                    <a:pt x="24" y="603"/>
                  </a:lnTo>
                  <a:lnTo>
                    <a:pt x="24" y="604"/>
                  </a:lnTo>
                  <a:lnTo>
                    <a:pt x="23" y="604"/>
                  </a:lnTo>
                  <a:lnTo>
                    <a:pt x="22" y="604"/>
                  </a:lnTo>
                  <a:lnTo>
                    <a:pt x="20" y="605"/>
                  </a:lnTo>
                  <a:lnTo>
                    <a:pt x="20" y="607"/>
                  </a:lnTo>
                  <a:lnTo>
                    <a:pt x="19" y="607"/>
                  </a:lnTo>
                  <a:lnTo>
                    <a:pt x="17" y="608"/>
                  </a:lnTo>
                  <a:lnTo>
                    <a:pt x="16" y="608"/>
                  </a:lnTo>
                  <a:lnTo>
                    <a:pt x="15" y="608"/>
                  </a:lnTo>
                  <a:lnTo>
                    <a:pt x="13" y="607"/>
                  </a:lnTo>
                  <a:lnTo>
                    <a:pt x="12" y="605"/>
                  </a:lnTo>
                  <a:lnTo>
                    <a:pt x="12" y="604"/>
                  </a:lnTo>
                  <a:lnTo>
                    <a:pt x="11" y="604"/>
                  </a:lnTo>
                  <a:lnTo>
                    <a:pt x="9" y="604"/>
                  </a:lnTo>
                  <a:lnTo>
                    <a:pt x="8" y="604"/>
                  </a:lnTo>
                  <a:lnTo>
                    <a:pt x="7" y="604"/>
                  </a:lnTo>
                  <a:lnTo>
                    <a:pt x="5" y="603"/>
                  </a:lnTo>
                  <a:lnTo>
                    <a:pt x="5" y="601"/>
                  </a:lnTo>
                  <a:lnTo>
                    <a:pt x="4" y="601"/>
                  </a:lnTo>
                  <a:lnTo>
                    <a:pt x="4" y="600"/>
                  </a:lnTo>
                  <a:lnTo>
                    <a:pt x="3" y="600"/>
                  </a:lnTo>
                  <a:lnTo>
                    <a:pt x="3" y="599"/>
                  </a:lnTo>
                  <a:lnTo>
                    <a:pt x="3" y="597"/>
                  </a:lnTo>
                  <a:lnTo>
                    <a:pt x="4" y="595"/>
                  </a:lnTo>
                  <a:lnTo>
                    <a:pt x="5" y="592"/>
                  </a:lnTo>
                  <a:lnTo>
                    <a:pt x="7" y="592"/>
                  </a:lnTo>
                  <a:lnTo>
                    <a:pt x="7" y="590"/>
                  </a:lnTo>
                  <a:lnTo>
                    <a:pt x="8" y="589"/>
                  </a:lnTo>
                  <a:lnTo>
                    <a:pt x="9" y="588"/>
                  </a:lnTo>
                  <a:lnTo>
                    <a:pt x="9" y="586"/>
                  </a:lnTo>
                  <a:lnTo>
                    <a:pt x="11" y="586"/>
                  </a:lnTo>
                  <a:lnTo>
                    <a:pt x="11" y="585"/>
                  </a:lnTo>
                  <a:lnTo>
                    <a:pt x="11" y="584"/>
                  </a:lnTo>
                  <a:lnTo>
                    <a:pt x="11" y="582"/>
                  </a:lnTo>
                  <a:lnTo>
                    <a:pt x="12" y="582"/>
                  </a:lnTo>
                  <a:lnTo>
                    <a:pt x="12" y="581"/>
                  </a:lnTo>
                  <a:lnTo>
                    <a:pt x="13" y="580"/>
                  </a:lnTo>
                  <a:lnTo>
                    <a:pt x="13" y="578"/>
                  </a:lnTo>
                  <a:lnTo>
                    <a:pt x="15" y="578"/>
                  </a:lnTo>
                  <a:lnTo>
                    <a:pt x="13" y="578"/>
                  </a:lnTo>
                  <a:lnTo>
                    <a:pt x="15" y="578"/>
                  </a:lnTo>
                  <a:lnTo>
                    <a:pt x="15" y="577"/>
                  </a:lnTo>
                  <a:lnTo>
                    <a:pt x="15" y="576"/>
                  </a:lnTo>
                  <a:lnTo>
                    <a:pt x="16" y="576"/>
                  </a:lnTo>
                  <a:lnTo>
                    <a:pt x="16" y="574"/>
                  </a:lnTo>
                  <a:lnTo>
                    <a:pt x="17" y="573"/>
                  </a:lnTo>
                  <a:lnTo>
                    <a:pt x="19" y="571"/>
                  </a:lnTo>
                  <a:lnTo>
                    <a:pt x="19" y="570"/>
                  </a:lnTo>
                  <a:lnTo>
                    <a:pt x="19" y="569"/>
                  </a:lnTo>
                  <a:lnTo>
                    <a:pt x="20" y="569"/>
                  </a:lnTo>
                  <a:lnTo>
                    <a:pt x="20" y="567"/>
                  </a:lnTo>
                  <a:lnTo>
                    <a:pt x="22" y="567"/>
                  </a:lnTo>
                  <a:lnTo>
                    <a:pt x="22" y="566"/>
                  </a:lnTo>
                  <a:lnTo>
                    <a:pt x="23" y="566"/>
                  </a:lnTo>
                  <a:lnTo>
                    <a:pt x="23" y="565"/>
                  </a:lnTo>
                  <a:lnTo>
                    <a:pt x="23" y="563"/>
                  </a:lnTo>
                  <a:lnTo>
                    <a:pt x="23" y="562"/>
                  </a:lnTo>
                  <a:lnTo>
                    <a:pt x="24" y="562"/>
                  </a:lnTo>
                  <a:lnTo>
                    <a:pt x="24" y="561"/>
                  </a:lnTo>
                  <a:lnTo>
                    <a:pt x="26" y="561"/>
                  </a:lnTo>
                  <a:lnTo>
                    <a:pt x="26" y="559"/>
                  </a:lnTo>
                  <a:lnTo>
                    <a:pt x="26" y="558"/>
                  </a:lnTo>
                  <a:lnTo>
                    <a:pt x="26" y="557"/>
                  </a:lnTo>
                  <a:lnTo>
                    <a:pt x="26" y="555"/>
                  </a:lnTo>
                  <a:lnTo>
                    <a:pt x="26" y="554"/>
                  </a:lnTo>
                  <a:lnTo>
                    <a:pt x="26" y="552"/>
                  </a:lnTo>
                  <a:lnTo>
                    <a:pt x="26" y="551"/>
                  </a:lnTo>
                  <a:lnTo>
                    <a:pt x="26" y="550"/>
                  </a:lnTo>
                  <a:lnTo>
                    <a:pt x="26" y="548"/>
                  </a:lnTo>
                  <a:lnTo>
                    <a:pt x="27" y="548"/>
                  </a:lnTo>
                  <a:lnTo>
                    <a:pt x="28" y="548"/>
                  </a:lnTo>
                  <a:lnTo>
                    <a:pt x="30" y="548"/>
                  </a:lnTo>
                  <a:lnTo>
                    <a:pt x="30" y="547"/>
                  </a:lnTo>
                  <a:lnTo>
                    <a:pt x="30" y="546"/>
                  </a:lnTo>
                  <a:lnTo>
                    <a:pt x="30" y="544"/>
                  </a:lnTo>
                  <a:lnTo>
                    <a:pt x="31" y="543"/>
                  </a:lnTo>
                  <a:lnTo>
                    <a:pt x="32" y="543"/>
                  </a:lnTo>
                  <a:lnTo>
                    <a:pt x="32" y="542"/>
                  </a:lnTo>
                  <a:lnTo>
                    <a:pt x="31" y="540"/>
                  </a:lnTo>
                  <a:lnTo>
                    <a:pt x="32" y="539"/>
                  </a:lnTo>
                  <a:lnTo>
                    <a:pt x="32" y="538"/>
                  </a:lnTo>
                  <a:lnTo>
                    <a:pt x="32" y="536"/>
                  </a:lnTo>
                  <a:lnTo>
                    <a:pt x="32" y="535"/>
                  </a:lnTo>
                  <a:lnTo>
                    <a:pt x="34" y="533"/>
                  </a:lnTo>
                  <a:lnTo>
                    <a:pt x="34" y="532"/>
                  </a:lnTo>
                  <a:lnTo>
                    <a:pt x="34" y="531"/>
                  </a:lnTo>
                  <a:lnTo>
                    <a:pt x="34" y="529"/>
                  </a:lnTo>
                  <a:lnTo>
                    <a:pt x="35" y="529"/>
                  </a:lnTo>
                  <a:lnTo>
                    <a:pt x="35" y="528"/>
                  </a:lnTo>
                  <a:lnTo>
                    <a:pt x="35" y="527"/>
                  </a:lnTo>
                  <a:lnTo>
                    <a:pt x="36" y="525"/>
                  </a:lnTo>
                  <a:lnTo>
                    <a:pt x="38" y="524"/>
                  </a:lnTo>
                  <a:lnTo>
                    <a:pt x="38" y="523"/>
                  </a:lnTo>
                  <a:lnTo>
                    <a:pt x="39" y="521"/>
                  </a:lnTo>
                  <a:lnTo>
                    <a:pt x="39" y="520"/>
                  </a:lnTo>
                  <a:lnTo>
                    <a:pt x="41" y="519"/>
                  </a:lnTo>
                  <a:lnTo>
                    <a:pt x="41" y="517"/>
                  </a:lnTo>
                  <a:lnTo>
                    <a:pt x="42" y="516"/>
                  </a:lnTo>
                  <a:lnTo>
                    <a:pt x="43" y="514"/>
                  </a:lnTo>
                  <a:lnTo>
                    <a:pt x="45" y="512"/>
                  </a:lnTo>
                  <a:lnTo>
                    <a:pt x="45" y="510"/>
                  </a:lnTo>
                  <a:lnTo>
                    <a:pt x="46" y="508"/>
                  </a:lnTo>
                  <a:lnTo>
                    <a:pt x="47" y="508"/>
                  </a:lnTo>
                  <a:lnTo>
                    <a:pt x="49" y="506"/>
                  </a:lnTo>
                  <a:lnTo>
                    <a:pt x="49" y="508"/>
                  </a:lnTo>
                  <a:lnTo>
                    <a:pt x="50" y="508"/>
                  </a:lnTo>
                  <a:lnTo>
                    <a:pt x="51" y="508"/>
                  </a:lnTo>
                  <a:lnTo>
                    <a:pt x="53" y="508"/>
                  </a:lnTo>
                  <a:lnTo>
                    <a:pt x="54" y="509"/>
                  </a:lnTo>
                  <a:lnTo>
                    <a:pt x="55" y="509"/>
                  </a:lnTo>
                  <a:lnTo>
                    <a:pt x="57" y="509"/>
                  </a:lnTo>
                  <a:lnTo>
                    <a:pt x="58" y="509"/>
                  </a:lnTo>
                  <a:lnTo>
                    <a:pt x="60" y="509"/>
                  </a:lnTo>
                  <a:lnTo>
                    <a:pt x="61" y="508"/>
                  </a:lnTo>
                  <a:lnTo>
                    <a:pt x="62" y="506"/>
                  </a:lnTo>
                  <a:lnTo>
                    <a:pt x="62" y="505"/>
                  </a:lnTo>
                  <a:lnTo>
                    <a:pt x="64" y="505"/>
                  </a:lnTo>
                  <a:lnTo>
                    <a:pt x="65" y="504"/>
                  </a:lnTo>
                  <a:lnTo>
                    <a:pt x="66" y="504"/>
                  </a:lnTo>
                  <a:lnTo>
                    <a:pt x="68" y="504"/>
                  </a:lnTo>
                  <a:lnTo>
                    <a:pt x="69" y="502"/>
                  </a:lnTo>
                  <a:lnTo>
                    <a:pt x="70" y="502"/>
                  </a:lnTo>
                  <a:lnTo>
                    <a:pt x="70" y="504"/>
                  </a:lnTo>
                  <a:lnTo>
                    <a:pt x="72" y="504"/>
                  </a:lnTo>
                  <a:lnTo>
                    <a:pt x="73" y="504"/>
                  </a:lnTo>
                  <a:lnTo>
                    <a:pt x="74" y="502"/>
                  </a:lnTo>
                  <a:lnTo>
                    <a:pt x="76" y="502"/>
                  </a:lnTo>
                  <a:lnTo>
                    <a:pt x="77" y="504"/>
                  </a:lnTo>
                  <a:lnTo>
                    <a:pt x="80" y="504"/>
                  </a:lnTo>
                  <a:lnTo>
                    <a:pt x="80" y="505"/>
                  </a:lnTo>
                  <a:lnTo>
                    <a:pt x="81" y="505"/>
                  </a:lnTo>
                  <a:lnTo>
                    <a:pt x="83" y="505"/>
                  </a:lnTo>
                  <a:lnTo>
                    <a:pt x="83" y="506"/>
                  </a:lnTo>
                  <a:lnTo>
                    <a:pt x="84" y="506"/>
                  </a:lnTo>
                  <a:lnTo>
                    <a:pt x="85" y="508"/>
                  </a:lnTo>
                  <a:lnTo>
                    <a:pt x="87" y="508"/>
                  </a:lnTo>
                  <a:lnTo>
                    <a:pt x="88" y="508"/>
                  </a:lnTo>
                  <a:lnTo>
                    <a:pt x="89" y="506"/>
                  </a:lnTo>
                  <a:lnTo>
                    <a:pt x="89" y="505"/>
                  </a:lnTo>
                  <a:lnTo>
                    <a:pt x="91" y="505"/>
                  </a:lnTo>
                  <a:lnTo>
                    <a:pt x="92" y="504"/>
                  </a:lnTo>
                  <a:lnTo>
                    <a:pt x="93" y="502"/>
                  </a:lnTo>
                  <a:lnTo>
                    <a:pt x="95" y="501"/>
                  </a:lnTo>
                  <a:lnTo>
                    <a:pt x="96" y="501"/>
                  </a:lnTo>
                  <a:lnTo>
                    <a:pt x="96" y="500"/>
                  </a:lnTo>
                  <a:lnTo>
                    <a:pt x="96" y="501"/>
                  </a:lnTo>
                  <a:lnTo>
                    <a:pt x="96" y="500"/>
                  </a:lnTo>
                  <a:lnTo>
                    <a:pt x="98" y="498"/>
                  </a:lnTo>
                  <a:lnTo>
                    <a:pt x="99" y="497"/>
                  </a:lnTo>
                  <a:lnTo>
                    <a:pt x="99" y="495"/>
                  </a:lnTo>
                  <a:lnTo>
                    <a:pt x="100" y="494"/>
                  </a:lnTo>
                  <a:lnTo>
                    <a:pt x="100" y="493"/>
                  </a:lnTo>
                  <a:lnTo>
                    <a:pt x="100" y="491"/>
                  </a:lnTo>
                  <a:lnTo>
                    <a:pt x="102" y="491"/>
                  </a:lnTo>
                  <a:lnTo>
                    <a:pt x="102" y="490"/>
                  </a:lnTo>
                  <a:lnTo>
                    <a:pt x="103" y="490"/>
                  </a:lnTo>
                  <a:lnTo>
                    <a:pt x="104" y="490"/>
                  </a:lnTo>
                  <a:lnTo>
                    <a:pt x="106" y="490"/>
                  </a:lnTo>
                  <a:lnTo>
                    <a:pt x="106" y="489"/>
                  </a:lnTo>
                  <a:lnTo>
                    <a:pt x="107" y="489"/>
                  </a:lnTo>
                  <a:lnTo>
                    <a:pt x="108" y="489"/>
                  </a:lnTo>
                  <a:lnTo>
                    <a:pt x="110" y="489"/>
                  </a:lnTo>
                  <a:lnTo>
                    <a:pt x="110" y="490"/>
                  </a:lnTo>
                  <a:lnTo>
                    <a:pt x="111" y="490"/>
                  </a:lnTo>
                  <a:lnTo>
                    <a:pt x="112" y="491"/>
                  </a:lnTo>
                  <a:lnTo>
                    <a:pt x="114" y="491"/>
                  </a:lnTo>
                  <a:lnTo>
                    <a:pt x="115" y="493"/>
                  </a:lnTo>
                  <a:lnTo>
                    <a:pt x="115" y="494"/>
                  </a:lnTo>
                  <a:lnTo>
                    <a:pt x="117" y="495"/>
                  </a:lnTo>
                  <a:lnTo>
                    <a:pt x="118" y="495"/>
                  </a:lnTo>
                  <a:lnTo>
                    <a:pt x="119" y="497"/>
                  </a:lnTo>
                  <a:lnTo>
                    <a:pt x="121" y="497"/>
                  </a:lnTo>
                  <a:lnTo>
                    <a:pt x="122" y="498"/>
                  </a:lnTo>
                  <a:lnTo>
                    <a:pt x="123" y="498"/>
                  </a:lnTo>
                  <a:lnTo>
                    <a:pt x="125" y="498"/>
                  </a:lnTo>
                  <a:lnTo>
                    <a:pt x="126" y="500"/>
                  </a:lnTo>
                  <a:lnTo>
                    <a:pt x="126" y="501"/>
                  </a:lnTo>
                  <a:lnTo>
                    <a:pt x="127" y="501"/>
                  </a:lnTo>
                  <a:lnTo>
                    <a:pt x="129" y="501"/>
                  </a:lnTo>
                  <a:lnTo>
                    <a:pt x="130" y="500"/>
                  </a:lnTo>
                  <a:lnTo>
                    <a:pt x="131" y="500"/>
                  </a:lnTo>
                  <a:lnTo>
                    <a:pt x="131" y="498"/>
                  </a:lnTo>
                  <a:lnTo>
                    <a:pt x="133" y="497"/>
                  </a:lnTo>
                  <a:lnTo>
                    <a:pt x="134" y="495"/>
                  </a:lnTo>
                  <a:lnTo>
                    <a:pt x="135" y="494"/>
                  </a:lnTo>
                  <a:lnTo>
                    <a:pt x="137" y="491"/>
                  </a:lnTo>
                  <a:lnTo>
                    <a:pt x="138" y="491"/>
                  </a:lnTo>
                  <a:lnTo>
                    <a:pt x="141" y="491"/>
                  </a:lnTo>
                  <a:lnTo>
                    <a:pt x="142" y="491"/>
                  </a:lnTo>
                  <a:lnTo>
                    <a:pt x="142" y="490"/>
                  </a:lnTo>
                  <a:lnTo>
                    <a:pt x="145" y="489"/>
                  </a:lnTo>
                  <a:lnTo>
                    <a:pt x="146" y="487"/>
                  </a:lnTo>
                  <a:lnTo>
                    <a:pt x="146" y="485"/>
                  </a:lnTo>
                  <a:lnTo>
                    <a:pt x="146" y="483"/>
                  </a:lnTo>
                  <a:lnTo>
                    <a:pt x="148" y="483"/>
                  </a:lnTo>
                  <a:lnTo>
                    <a:pt x="149" y="482"/>
                  </a:lnTo>
                  <a:lnTo>
                    <a:pt x="148" y="482"/>
                  </a:lnTo>
                  <a:lnTo>
                    <a:pt x="148" y="481"/>
                  </a:lnTo>
                  <a:lnTo>
                    <a:pt x="148" y="478"/>
                  </a:lnTo>
                  <a:lnTo>
                    <a:pt x="146" y="474"/>
                  </a:lnTo>
                  <a:lnTo>
                    <a:pt x="148" y="468"/>
                  </a:lnTo>
                  <a:lnTo>
                    <a:pt x="148" y="463"/>
                  </a:lnTo>
                  <a:lnTo>
                    <a:pt x="148" y="459"/>
                  </a:lnTo>
                  <a:lnTo>
                    <a:pt x="148" y="456"/>
                  </a:lnTo>
                  <a:lnTo>
                    <a:pt x="148" y="455"/>
                  </a:lnTo>
                  <a:lnTo>
                    <a:pt x="150" y="453"/>
                  </a:lnTo>
                  <a:lnTo>
                    <a:pt x="153" y="453"/>
                  </a:lnTo>
                  <a:lnTo>
                    <a:pt x="156" y="453"/>
                  </a:lnTo>
                  <a:lnTo>
                    <a:pt x="154" y="452"/>
                  </a:lnTo>
                  <a:lnTo>
                    <a:pt x="154" y="451"/>
                  </a:lnTo>
                  <a:lnTo>
                    <a:pt x="154" y="449"/>
                  </a:lnTo>
                  <a:lnTo>
                    <a:pt x="154" y="448"/>
                  </a:lnTo>
                  <a:lnTo>
                    <a:pt x="153" y="447"/>
                  </a:lnTo>
                  <a:lnTo>
                    <a:pt x="153" y="445"/>
                  </a:lnTo>
                  <a:lnTo>
                    <a:pt x="154" y="443"/>
                  </a:lnTo>
                  <a:lnTo>
                    <a:pt x="154" y="441"/>
                  </a:lnTo>
                  <a:lnTo>
                    <a:pt x="154" y="440"/>
                  </a:lnTo>
                  <a:lnTo>
                    <a:pt x="154" y="439"/>
                  </a:lnTo>
                  <a:lnTo>
                    <a:pt x="154" y="437"/>
                  </a:lnTo>
                  <a:lnTo>
                    <a:pt x="154" y="436"/>
                  </a:lnTo>
                  <a:lnTo>
                    <a:pt x="154" y="434"/>
                  </a:lnTo>
                  <a:lnTo>
                    <a:pt x="156" y="433"/>
                  </a:lnTo>
                  <a:lnTo>
                    <a:pt x="157" y="432"/>
                  </a:lnTo>
                  <a:lnTo>
                    <a:pt x="157" y="430"/>
                  </a:lnTo>
                  <a:lnTo>
                    <a:pt x="157" y="429"/>
                  </a:lnTo>
                  <a:lnTo>
                    <a:pt x="159" y="428"/>
                  </a:lnTo>
                  <a:lnTo>
                    <a:pt x="160" y="426"/>
                  </a:lnTo>
                  <a:lnTo>
                    <a:pt x="161" y="425"/>
                  </a:lnTo>
                  <a:lnTo>
                    <a:pt x="161" y="424"/>
                  </a:lnTo>
                  <a:lnTo>
                    <a:pt x="161" y="422"/>
                  </a:lnTo>
                  <a:lnTo>
                    <a:pt x="161" y="421"/>
                  </a:lnTo>
                  <a:lnTo>
                    <a:pt x="161" y="420"/>
                  </a:lnTo>
                  <a:lnTo>
                    <a:pt x="161" y="418"/>
                  </a:lnTo>
                  <a:lnTo>
                    <a:pt x="163" y="417"/>
                  </a:lnTo>
                  <a:lnTo>
                    <a:pt x="163" y="415"/>
                  </a:lnTo>
                  <a:lnTo>
                    <a:pt x="163" y="414"/>
                  </a:lnTo>
                  <a:lnTo>
                    <a:pt x="163" y="413"/>
                  </a:lnTo>
                  <a:lnTo>
                    <a:pt x="164" y="411"/>
                  </a:lnTo>
                  <a:lnTo>
                    <a:pt x="165" y="411"/>
                  </a:lnTo>
                  <a:lnTo>
                    <a:pt x="164" y="409"/>
                  </a:lnTo>
                  <a:lnTo>
                    <a:pt x="164" y="407"/>
                  </a:lnTo>
                  <a:lnTo>
                    <a:pt x="163" y="406"/>
                  </a:lnTo>
                  <a:lnTo>
                    <a:pt x="164" y="406"/>
                  </a:lnTo>
                  <a:lnTo>
                    <a:pt x="167" y="401"/>
                  </a:lnTo>
                  <a:lnTo>
                    <a:pt x="168" y="399"/>
                  </a:lnTo>
                  <a:lnTo>
                    <a:pt x="168" y="396"/>
                  </a:lnTo>
                  <a:lnTo>
                    <a:pt x="169" y="396"/>
                  </a:lnTo>
                  <a:lnTo>
                    <a:pt x="171" y="395"/>
                  </a:lnTo>
                  <a:lnTo>
                    <a:pt x="171" y="394"/>
                  </a:lnTo>
                  <a:lnTo>
                    <a:pt x="171" y="392"/>
                  </a:lnTo>
                  <a:lnTo>
                    <a:pt x="172" y="392"/>
                  </a:lnTo>
                  <a:lnTo>
                    <a:pt x="172" y="390"/>
                  </a:lnTo>
                  <a:lnTo>
                    <a:pt x="172" y="388"/>
                  </a:lnTo>
                  <a:lnTo>
                    <a:pt x="172" y="387"/>
                  </a:lnTo>
                  <a:lnTo>
                    <a:pt x="171" y="387"/>
                  </a:lnTo>
                  <a:lnTo>
                    <a:pt x="171" y="386"/>
                  </a:lnTo>
                  <a:lnTo>
                    <a:pt x="169" y="386"/>
                  </a:lnTo>
                  <a:lnTo>
                    <a:pt x="169" y="384"/>
                  </a:lnTo>
                  <a:lnTo>
                    <a:pt x="168" y="383"/>
                  </a:lnTo>
                  <a:lnTo>
                    <a:pt x="168" y="382"/>
                  </a:lnTo>
                  <a:lnTo>
                    <a:pt x="167" y="382"/>
                  </a:lnTo>
                  <a:lnTo>
                    <a:pt x="165" y="380"/>
                  </a:lnTo>
                  <a:lnTo>
                    <a:pt x="164" y="380"/>
                  </a:lnTo>
                  <a:lnTo>
                    <a:pt x="164" y="379"/>
                  </a:lnTo>
                  <a:lnTo>
                    <a:pt x="164" y="377"/>
                  </a:lnTo>
                  <a:lnTo>
                    <a:pt x="164" y="376"/>
                  </a:lnTo>
                  <a:lnTo>
                    <a:pt x="164" y="375"/>
                  </a:lnTo>
                  <a:lnTo>
                    <a:pt x="163" y="375"/>
                  </a:lnTo>
                  <a:lnTo>
                    <a:pt x="161" y="375"/>
                  </a:lnTo>
                  <a:lnTo>
                    <a:pt x="160" y="375"/>
                  </a:lnTo>
                  <a:lnTo>
                    <a:pt x="160" y="373"/>
                  </a:lnTo>
                  <a:lnTo>
                    <a:pt x="159" y="373"/>
                  </a:lnTo>
                  <a:lnTo>
                    <a:pt x="157" y="372"/>
                  </a:lnTo>
                  <a:lnTo>
                    <a:pt x="157" y="371"/>
                  </a:lnTo>
                  <a:lnTo>
                    <a:pt x="157" y="369"/>
                  </a:lnTo>
                  <a:lnTo>
                    <a:pt x="156" y="369"/>
                  </a:lnTo>
                  <a:lnTo>
                    <a:pt x="154" y="368"/>
                  </a:lnTo>
                  <a:lnTo>
                    <a:pt x="154" y="367"/>
                  </a:lnTo>
                  <a:lnTo>
                    <a:pt x="153" y="365"/>
                  </a:lnTo>
                  <a:lnTo>
                    <a:pt x="152" y="365"/>
                  </a:lnTo>
                  <a:lnTo>
                    <a:pt x="150" y="365"/>
                  </a:lnTo>
                  <a:lnTo>
                    <a:pt x="149" y="365"/>
                  </a:lnTo>
                  <a:lnTo>
                    <a:pt x="148" y="367"/>
                  </a:lnTo>
                  <a:lnTo>
                    <a:pt x="146" y="368"/>
                  </a:lnTo>
                  <a:lnTo>
                    <a:pt x="145" y="368"/>
                  </a:lnTo>
                  <a:lnTo>
                    <a:pt x="145" y="369"/>
                  </a:lnTo>
                  <a:lnTo>
                    <a:pt x="144" y="371"/>
                  </a:lnTo>
                  <a:lnTo>
                    <a:pt x="142" y="371"/>
                  </a:lnTo>
                  <a:lnTo>
                    <a:pt x="141" y="371"/>
                  </a:lnTo>
                  <a:lnTo>
                    <a:pt x="141" y="369"/>
                  </a:lnTo>
                  <a:lnTo>
                    <a:pt x="141" y="368"/>
                  </a:lnTo>
                  <a:lnTo>
                    <a:pt x="141" y="367"/>
                  </a:lnTo>
                  <a:lnTo>
                    <a:pt x="141" y="365"/>
                  </a:lnTo>
                  <a:lnTo>
                    <a:pt x="141" y="364"/>
                  </a:lnTo>
                  <a:lnTo>
                    <a:pt x="141" y="363"/>
                  </a:lnTo>
                  <a:lnTo>
                    <a:pt x="141" y="361"/>
                  </a:lnTo>
                  <a:lnTo>
                    <a:pt x="140" y="360"/>
                  </a:lnTo>
                  <a:lnTo>
                    <a:pt x="141" y="358"/>
                  </a:lnTo>
                  <a:lnTo>
                    <a:pt x="140" y="357"/>
                  </a:lnTo>
                  <a:lnTo>
                    <a:pt x="140" y="356"/>
                  </a:lnTo>
                  <a:lnTo>
                    <a:pt x="141" y="356"/>
                  </a:lnTo>
                  <a:lnTo>
                    <a:pt x="142" y="354"/>
                  </a:lnTo>
                  <a:lnTo>
                    <a:pt x="144" y="353"/>
                  </a:lnTo>
                  <a:lnTo>
                    <a:pt x="145" y="353"/>
                  </a:lnTo>
                  <a:lnTo>
                    <a:pt x="145" y="352"/>
                  </a:lnTo>
                  <a:lnTo>
                    <a:pt x="146" y="350"/>
                  </a:lnTo>
                  <a:lnTo>
                    <a:pt x="145" y="350"/>
                  </a:lnTo>
                  <a:lnTo>
                    <a:pt x="145" y="349"/>
                  </a:lnTo>
                  <a:lnTo>
                    <a:pt x="145" y="348"/>
                  </a:lnTo>
                  <a:lnTo>
                    <a:pt x="144" y="348"/>
                  </a:lnTo>
                  <a:lnTo>
                    <a:pt x="144" y="346"/>
                  </a:lnTo>
                  <a:lnTo>
                    <a:pt x="144" y="345"/>
                  </a:lnTo>
                  <a:lnTo>
                    <a:pt x="142" y="344"/>
                  </a:lnTo>
                  <a:lnTo>
                    <a:pt x="142" y="342"/>
                  </a:lnTo>
                  <a:lnTo>
                    <a:pt x="142" y="341"/>
                  </a:lnTo>
                  <a:lnTo>
                    <a:pt x="142" y="339"/>
                  </a:lnTo>
                  <a:lnTo>
                    <a:pt x="141" y="339"/>
                  </a:lnTo>
                  <a:lnTo>
                    <a:pt x="141" y="338"/>
                  </a:lnTo>
                  <a:lnTo>
                    <a:pt x="140" y="338"/>
                  </a:lnTo>
                  <a:lnTo>
                    <a:pt x="140" y="337"/>
                  </a:lnTo>
                  <a:lnTo>
                    <a:pt x="138" y="337"/>
                  </a:lnTo>
                  <a:lnTo>
                    <a:pt x="137" y="337"/>
                  </a:lnTo>
                  <a:lnTo>
                    <a:pt x="135" y="337"/>
                  </a:lnTo>
                  <a:lnTo>
                    <a:pt x="134" y="337"/>
                  </a:lnTo>
                  <a:lnTo>
                    <a:pt x="134" y="338"/>
                  </a:lnTo>
                  <a:lnTo>
                    <a:pt x="133" y="339"/>
                  </a:lnTo>
                  <a:lnTo>
                    <a:pt x="133" y="341"/>
                  </a:lnTo>
                  <a:lnTo>
                    <a:pt x="131" y="339"/>
                  </a:lnTo>
                  <a:lnTo>
                    <a:pt x="131" y="341"/>
                  </a:lnTo>
                  <a:lnTo>
                    <a:pt x="130" y="341"/>
                  </a:lnTo>
                  <a:lnTo>
                    <a:pt x="130" y="339"/>
                  </a:lnTo>
                  <a:lnTo>
                    <a:pt x="131" y="339"/>
                  </a:lnTo>
                  <a:lnTo>
                    <a:pt x="131" y="338"/>
                  </a:lnTo>
                  <a:lnTo>
                    <a:pt x="131" y="337"/>
                  </a:lnTo>
                  <a:lnTo>
                    <a:pt x="131" y="335"/>
                  </a:lnTo>
                  <a:lnTo>
                    <a:pt x="134" y="334"/>
                  </a:lnTo>
                  <a:lnTo>
                    <a:pt x="135" y="334"/>
                  </a:lnTo>
                  <a:lnTo>
                    <a:pt x="135" y="333"/>
                  </a:lnTo>
                  <a:lnTo>
                    <a:pt x="135" y="331"/>
                  </a:lnTo>
                  <a:lnTo>
                    <a:pt x="137" y="330"/>
                  </a:lnTo>
                  <a:lnTo>
                    <a:pt x="138" y="330"/>
                  </a:lnTo>
                  <a:lnTo>
                    <a:pt x="140" y="330"/>
                  </a:lnTo>
                  <a:lnTo>
                    <a:pt x="141" y="326"/>
                  </a:lnTo>
                  <a:lnTo>
                    <a:pt x="142" y="326"/>
                  </a:lnTo>
                  <a:lnTo>
                    <a:pt x="141" y="325"/>
                  </a:lnTo>
                  <a:lnTo>
                    <a:pt x="142" y="325"/>
                  </a:lnTo>
                  <a:lnTo>
                    <a:pt x="142" y="323"/>
                  </a:lnTo>
                  <a:lnTo>
                    <a:pt x="144" y="323"/>
                  </a:lnTo>
                  <a:lnTo>
                    <a:pt x="144" y="322"/>
                  </a:lnTo>
                  <a:lnTo>
                    <a:pt x="144" y="320"/>
                  </a:lnTo>
                  <a:lnTo>
                    <a:pt x="144" y="319"/>
                  </a:lnTo>
                  <a:lnTo>
                    <a:pt x="145" y="319"/>
                  </a:lnTo>
                  <a:lnTo>
                    <a:pt x="144" y="316"/>
                  </a:lnTo>
                  <a:lnTo>
                    <a:pt x="145" y="316"/>
                  </a:lnTo>
                  <a:lnTo>
                    <a:pt x="146" y="315"/>
                  </a:lnTo>
                  <a:lnTo>
                    <a:pt x="148" y="315"/>
                  </a:lnTo>
                  <a:lnTo>
                    <a:pt x="148" y="314"/>
                  </a:lnTo>
                  <a:lnTo>
                    <a:pt x="149" y="314"/>
                  </a:lnTo>
                  <a:lnTo>
                    <a:pt x="149" y="312"/>
                  </a:lnTo>
                  <a:lnTo>
                    <a:pt x="149" y="311"/>
                  </a:lnTo>
                  <a:lnTo>
                    <a:pt x="150" y="311"/>
                  </a:lnTo>
                  <a:lnTo>
                    <a:pt x="152" y="311"/>
                  </a:lnTo>
                  <a:lnTo>
                    <a:pt x="152" y="310"/>
                  </a:lnTo>
                  <a:lnTo>
                    <a:pt x="150" y="308"/>
                  </a:lnTo>
                  <a:lnTo>
                    <a:pt x="149" y="307"/>
                  </a:lnTo>
                  <a:lnTo>
                    <a:pt x="150" y="307"/>
                  </a:lnTo>
                  <a:lnTo>
                    <a:pt x="150" y="306"/>
                  </a:lnTo>
                  <a:lnTo>
                    <a:pt x="149" y="306"/>
                  </a:lnTo>
                  <a:lnTo>
                    <a:pt x="148" y="306"/>
                  </a:lnTo>
                  <a:lnTo>
                    <a:pt x="149" y="306"/>
                  </a:lnTo>
                  <a:lnTo>
                    <a:pt x="149" y="304"/>
                  </a:lnTo>
                  <a:lnTo>
                    <a:pt x="148" y="306"/>
                  </a:lnTo>
                  <a:lnTo>
                    <a:pt x="146" y="306"/>
                  </a:lnTo>
                  <a:lnTo>
                    <a:pt x="146" y="304"/>
                  </a:lnTo>
                  <a:lnTo>
                    <a:pt x="146" y="303"/>
                  </a:lnTo>
                  <a:lnTo>
                    <a:pt x="148" y="301"/>
                  </a:lnTo>
                  <a:lnTo>
                    <a:pt x="149" y="301"/>
                  </a:lnTo>
                  <a:lnTo>
                    <a:pt x="149" y="300"/>
                  </a:lnTo>
                  <a:lnTo>
                    <a:pt x="149" y="299"/>
                  </a:lnTo>
                  <a:lnTo>
                    <a:pt x="148" y="297"/>
                  </a:lnTo>
                  <a:lnTo>
                    <a:pt x="149" y="297"/>
                  </a:lnTo>
                  <a:lnTo>
                    <a:pt x="149" y="296"/>
                  </a:lnTo>
                  <a:lnTo>
                    <a:pt x="149" y="293"/>
                  </a:lnTo>
                  <a:lnTo>
                    <a:pt x="148" y="292"/>
                  </a:lnTo>
                  <a:lnTo>
                    <a:pt x="148" y="291"/>
                  </a:lnTo>
                  <a:lnTo>
                    <a:pt x="148" y="289"/>
                  </a:lnTo>
                  <a:lnTo>
                    <a:pt x="148" y="287"/>
                  </a:lnTo>
                  <a:lnTo>
                    <a:pt x="146" y="285"/>
                  </a:lnTo>
                  <a:lnTo>
                    <a:pt x="146" y="282"/>
                  </a:lnTo>
                  <a:lnTo>
                    <a:pt x="148" y="281"/>
                  </a:lnTo>
                  <a:lnTo>
                    <a:pt x="148" y="278"/>
                  </a:lnTo>
                  <a:lnTo>
                    <a:pt x="149" y="277"/>
                  </a:lnTo>
                  <a:lnTo>
                    <a:pt x="149" y="274"/>
                  </a:lnTo>
                  <a:lnTo>
                    <a:pt x="148" y="273"/>
                  </a:lnTo>
                  <a:lnTo>
                    <a:pt x="148" y="272"/>
                  </a:lnTo>
                  <a:lnTo>
                    <a:pt x="146" y="270"/>
                  </a:lnTo>
                  <a:lnTo>
                    <a:pt x="146" y="269"/>
                  </a:lnTo>
                  <a:lnTo>
                    <a:pt x="144" y="268"/>
                  </a:lnTo>
                  <a:lnTo>
                    <a:pt x="142" y="266"/>
                  </a:lnTo>
                  <a:lnTo>
                    <a:pt x="142" y="265"/>
                  </a:lnTo>
                  <a:lnTo>
                    <a:pt x="144" y="263"/>
                  </a:lnTo>
                  <a:lnTo>
                    <a:pt x="145" y="263"/>
                  </a:lnTo>
                  <a:lnTo>
                    <a:pt x="146" y="263"/>
                  </a:lnTo>
                  <a:lnTo>
                    <a:pt x="148" y="262"/>
                  </a:lnTo>
                  <a:lnTo>
                    <a:pt x="148" y="261"/>
                  </a:lnTo>
                  <a:lnTo>
                    <a:pt x="146" y="261"/>
                  </a:lnTo>
                  <a:lnTo>
                    <a:pt x="146" y="259"/>
                  </a:lnTo>
                  <a:lnTo>
                    <a:pt x="146" y="258"/>
                  </a:lnTo>
                  <a:lnTo>
                    <a:pt x="148" y="258"/>
                  </a:lnTo>
                  <a:lnTo>
                    <a:pt x="148" y="257"/>
                  </a:lnTo>
                  <a:lnTo>
                    <a:pt x="148" y="255"/>
                  </a:lnTo>
                  <a:lnTo>
                    <a:pt x="148" y="254"/>
                  </a:lnTo>
                  <a:lnTo>
                    <a:pt x="148" y="253"/>
                  </a:lnTo>
                  <a:lnTo>
                    <a:pt x="146" y="251"/>
                  </a:lnTo>
                  <a:lnTo>
                    <a:pt x="146" y="250"/>
                  </a:lnTo>
                  <a:lnTo>
                    <a:pt x="146" y="249"/>
                  </a:lnTo>
                  <a:lnTo>
                    <a:pt x="146" y="247"/>
                  </a:lnTo>
                  <a:lnTo>
                    <a:pt x="148" y="247"/>
                  </a:lnTo>
                  <a:lnTo>
                    <a:pt x="148" y="246"/>
                  </a:lnTo>
                  <a:lnTo>
                    <a:pt x="148" y="244"/>
                  </a:lnTo>
                  <a:lnTo>
                    <a:pt x="149" y="244"/>
                  </a:lnTo>
                  <a:lnTo>
                    <a:pt x="150" y="243"/>
                  </a:lnTo>
                  <a:lnTo>
                    <a:pt x="150" y="242"/>
                  </a:lnTo>
                  <a:lnTo>
                    <a:pt x="152" y="243"/>
                  </a:lnTo>
                  <a:lnTo>
                    <a:pt x="152" y="242"/>
                  </a:lnTo>
                  <a:lnTo>
                    <a:pt x="152" y="239"/>
                  </a:lnTo>
                  <a:lnTo>
                    <a:pt x="152" y="238"/>
                  </a:lnTo>
                  <a:lnTo>
                    <a:pt x="152" y="236"/>
                  </a:lnTo>
                  <a:lnTo>
                    <a:pt x="153" y="236"/>
                  </a:lnTo>
                  <a:lnTo>
                    <a:pt x="153" y="235"/>
                  </a:lnTo>
                  <a:lnTo>
                    <a:pt x="153" y="234"/>
                  </a:lnTo>
                  <a:lnTo>
                    <a:pt x="154" y="232"/>
                  </a:lnTo>
                  <a:lnTo>
                    <a:pt x="154" y="234"/>
                  </a:lnTo>
                  <a:lnTo>
                    <a:pt x="154" y="235"/>
                  </a:lnTo>
                  <a:lnTo>
                    <a:pt x="154" y="236"/>
                  </a:lnTo>
                  <a:lnTo>
                    <a:pt x="156" y="236"/>
                  </a:lnTo>
                  <a:lnTo>
                    <a:pt x="157" y="238"/>
                  </a:lnTo>
                  <a:lnTo>
                    <a:pt x="157" y="236"/>
                  </a:lnTo>
                  <a:lnTo>
                    <a:pt x="159" y="236"/>
                  </a:lnTo>
                  <a:lnTo>
                    <a:pt x="159" y="238"/>
                  </a:lnTo>
                  <a:lnTo>
                    <a:pt x="160" y="238"/>
                  </a:lnTo>
                  <a:lnTo>
                    <a:pt x="161" y="238"/>
                  </a:lnTo>
                  <a:lnTo>
                    <a:pt x="161" y="236"/>
                  </a:lnTo>
                  <a:lnTo>
                    <a:pt x="161" y="235"/>
                  </a:lnTo>
                  <a:lnTo>
                    <a:pt x="163" y="235"/>
                  </a:lnTo>
                  <a:lnTo>
                    <a:pt x="163" y="234"/>
                  </a:lnTo>
                  <a:lnTo>
                    <a:pt x="164" y="235"/>
                  </a:lnTo>
                  <a:lnTo>
                    <a:pt x="165" y="236"/>
                  </a:lnTo>
                  <a:lnTo>
                    <a:pt x="165" y="238"/>
                  </a:lnTo>
                  <a:lnTo>
                    <a:pt x="167" y="239"/>
                  </a:lnTo>
                  <a:lnTo>
                    <a:pt x="167" y="240"/>
                  </a:lnTo>
                  <a:lnTo>
                    <a:pt x="167" y="242"/>
                  </a:lnTo>
                  <a:lnTo>
                    <a:pt x="167" y="243"/>
                  </a:lnTo>
                  <a:lnTo>
                    <a:pt x="168" y="243"/>
                  </a:lnTo>
                  <a:lnTo>
                    <a:pt x="168" y="244"/>
                  </a:lnTo>
                  <a:lnTo>
                    <a:pt x="168" y="246"/>
                  </a:lnTo>
                  <a:lnTo>
                    <a:pt x="168" y="247"/>
                  </a:lnTo>
                  <a:lnTo>
                    <a:pt x="168" y="249"/>
                  </a:lnTo>
                  <a:lnTo>
                    <a:pt x="167" y="250"/>
                  </a:lnTo>
                  <a:lnTo>
                    <a:pt x="168" y="251"/>
                  </a:lnTo>
                  <a:lnTo>
                    <a:pt x="169" y="251"/>
                  </a:lnTo>
                  <a:lnTo>
                    <a:pt x="169" y="254"/>
                  </a:lnTo>
                  <a:lnTo>
                    <a:pt x="169" y="255"/>
                  </a:lnTo>
                  <a:lnTo>
                    <a:pt x="171" y="255"/>
                  </a:lnTo>
                  <a:lnTo>
                    <a:pt x="171" y="257"/>
                  </a:lnTo>
                  <a:lnTo>
                    <a:pt x="171" y="258"/>
                  </a:lnTo>
                  <a:lnTo>
                    <a:pt x="171" y="259"/>
                  </a:lnTo>
                  <a:lnTo>
                    <a:pt x="171" y="261"/>
                  </a:lnTo>
                  <a:lnTo>
                    <a:pt x="172" y="259"/>
                  </a:lnTo>
                  <a:lnTo>
                    <a:pt x="172" y="261"/>
                  </a:lnTo>
                  <a:lnTo>
                    <a:pt x="173" y="261"/>
                  </a:lnTo>
                  <a:lnTo>
                    <a:pt x="173" y="262"/>
                  </a:lnTo>
                  <a:lnTo>
                    <a:pt x="173" y="263"/>
                  </a:lnTo>
                  <a:lnTo>
                    <a:pt x="173" y="265"/>
                  </a:lnTo>
                  <a:lnTo>
                    <a:pt x="173" y="266"/>
                  </a:lnTo>
                  <a:lnTo>
                    <a:pt x="175" y="266"/>
                  </a:lnTo>
                  <a:lnTo>
                    <a:pt x="175" y="265"/>
                  </a:lnTo>
                  <a:lnTo>
                    <a:pt x="175" y="263"/>
                  </a:lnTo>
                  <a:lnTo>
                    <a:pt x="175" y="262"/>
                  </a:lnTo>
                  <a:lnTo>
                    <a:pt x="173" y="262"/>
                  </a:lnTo>
                  <a:lnTo>
                    <a:pt x="173" y="261"/>
                  </a:lnTo>
                  <a:lnTo>
                    <a:pt x="172" y="261"/>
                  </a:lnTo>
                  <a:lnTo>
                    <a:pt x="173" y="261"/>
                  </a:lnTo>
                  <a:lnTo>
                    <a:pt x="173" y="259"/>
                  </a:lnTo>
                  <a:lnTo>
                    <a:pt x="173" y="258"/>
                  </a:lnTo>
                  <a:lnTo>
                    <a:pt x="175" y="258"/>
                  </a:lnTo>
                  <a:lnTo>
                    <a:pt x="175" y="257"/>
                  </a:lnTo>
                  <a:lnTo>
                    <a:pt x="173" y="257"/>
                  </a:lnTo>
                  <a:lnTo>
                    <a:pt x="175" y="257"/>
                  </a:lnTo>
                  <a:lnTo>
                    <a:pt x="175" y="255"/>
                  </a:lnTo>
                  <a:lnTo>
                    <a:pt x="176" y="255"/>
                  </a:lnTo>
                  <a:lnTo>
                    <a:pt x="176" y="254"/>
                  </a:lnTo>
                  <a:lnTo>
                    <a:pt x="176" y="253"/>
                  </a:lnTo>
                  <a:lnTo>
                    <a:pt x="176" y="251"/>
                  </a:lnTo>
                  <a:lnTo>
                    <a:pt x="176" y="250"/>
                  </a:lnTo>
                  <a:lnTo>
                    <a:pt x="178" y="250"/>
                  </a:lnTo>
                  <a:lnTo>
                    <a:pt x="176" y="249"/>
                  </a:lnTo>
                  <a:lnTo>
                    <a:pt x="175" y="249"/>
                  </a:lnTo>
                  <a:lnTo>
                    <a:pt x="175" y="250"/>
                  </a:lnTo>
                  <a:lnTo>
                    <a:pt x="173" y="250"/>
                  </a:lnTo>
                  <a:lnTo>
                    <a:pt x="173" y="251"/>
                  </a:lnTo>
                  <a:lnTo>
                    <a:pt x="173" y="250"/>
                  </a:lnTo>
                  <a:lnTo>
                    <a:pt x="172" y="250"/>
                  </a:lnTo>
                  <a:lnTo>
                    <a:pt x="172" y="249"/>
                  </a:lnTo>
                  <a:lnTo>
                    <a:pt x="172" y="247"/>
                  </a:lnTo>
                  <a:lnTo>
                    <a:pt x="172" y="246"/>
                  </a:lnTo>
                  <a:lnTo>
                    <a:pt x="173" y="246"/>
                  </a:lnTo>
                  <a:lnTo>
                    <a:pt x="173" y="244"/>
                  </a:lnTo>
                  <a:lnTo>
                    <a:pt x="175" y="244"/>
                  </a:lnTo>
                  <a:lnTo>
                    <a:pt x="175" y="246"/>
                  </a:lnTo>
                  <a:lnTo>
                    <a:pt x="176" y="246"/>
                  </a:lnTo>
                  <a:lnTo>
                    <a:pt x="178" y="246"/>
                  </a:lnTo>
                  <a:lnTo>
                    <a:pt x="178" y="244"/>
                  </a:lnTo>
                  <a:lnTo>
                    <a:pt x="179" y="244"/>
                  </a:lnTo>
                  <a:lnTo>
                    <a:pt x="179" y="246"/>
                  </a:lnTo>
                  <a:lnTo>
                    <a:pt x="180" y="246"/>
                  </a:lnTo>
                  <a:lnTo>
                    <a:pt x="182" y="246"/>
                  </a:lnTo>
                  <a:lnTo>
                    <a:pt x="182" y="247"/>
                  </a:lnTo>
                  <a:lnTo>
                    <a:pt x="183" y="247"/>
                  </a:lnTo>
                  <a:lnTo>
                    <a:pt x="183" y="246"/>
                  </a:lnTo>
                  <a:lnTo>
                    <a:pt x="182" y="246"/>
                  </a:lnTo>
                  <a:lnTo>
                    <a:pt x="182" y="244"/>
                  </a:lnTo>
                  <a:lnTo>
                    <a:pt x="182" y="243"/>
                  </a:lnTo>
                  <a:lnTo>
                    <a:pt x="180" y="243"/>
                  </a:lnTo>
                  <a:lnTo>
                    <a:pt x="179" y="244"/>
                  </a:lnTo>
                  <a:lnTo>
                    <a:pt x="178" y="243"/>
                  </a:lnTo>
                  <a:lnTo>
                    <a:pt x="176" y="243"/>
                  </a:lnTo>
                  <a:lnTo>
                    <a:pt x="176" y="242"/>
                  </a:lnTo>
                  <a:lnTo>
                    <a:pt x="176" y="240"/>
                  </a:lnTo>
                  <a:lnTo>
                    <a:pt x="176" y="239"/>
                  </a:lnTo>
                  <a:lnTo>
                    <a:pt x="176" y="238"/>
                  </a:lnTo>
                  <a:lnTo>
                    <a:pt x="175" y="238"/>
                  </a:lnTo>
                  <a:lnTo>
                    <a:pt x="173" y="238"/>
                  </a:lnTo>
                  <a:lnTo>
                    <a:pt x="173" y="239"/>
                  </a:lnTo>
                  <a:lnTo>
                    <a:pt x="173" y="238"/>
                  </a:lnTo>
                  <a:lnTo>
                    <a:pt x="172" y="238"/>
                  </a:lnTo>
                  <a:lnTo>
                    <a:pt x="172" y="236"/>
                  </a:lnTo>
                  <a:lnTo>
                    <a:pt x="172" y="235"/>
                  </a:lnTo>
                  <a:lnTo>
                    <a:pt x="172" y="234"/>
                  </a:lnTo>
                  <a:lnTo>
                    <a:pt x="172" y="232"/>
                  </a:lnTo>
                  <a:lnTo>
                    <a:pt x="173" y="232"/>
                  </a:lnTo>
                  <a:lnTo>
                    <a:pt x="173" y="231"/>
                  </a:lnTo>
                  <a:lnTo>
                    <a:pt x="173" y="230"/>
                  </a:lnTo>
                  <a:lnTo>
                    <a:pt x="173" y="228"/>
                  </a:lnTo>
                  <a:lnTo>
                    <a:pt x="172" y="228"/>
                  </a:lnTo>
                  <a:lnTo>
                    <a:pt x="171" y="228"/>
                  </a:lnTo>
                  <a:lnTo>
                    <a:pt x="171" y="227"/>
                  </a:lnTo>
                  <a:lnTo>
                    <a:pt x="171" y="225"/>
                  </a:lnTo>
                  <a:lnTo>
                    <a:pt x="171" y="224"/>
                  </a:lnTo>
                  <a:lnTo>
                    <a:pt x="172" y="223"/>
                  </a:lnTo>
                  <a:lnTo>
                    <a:pt x="171" y="223"/>
                  </a:lnTo>
                  <a:lnTo>
                    <a:pt x="171" y="221"/>
                  </a:lnTo>
                  <a:lnTo>
                    <a:pt x="171" y="220"/>
                  </a:lnTo>
                  <a:lnTo>
                    <a:pt x="171" y="219"/>
                  </a:lnTo>
                  <a:lnTo>
                    <a:pt x="171" y="220"/>
                  </a:lnTo>
                  <a:lnTo>
                    <a:pt x="169" y="220"/>
                  </a:lnTo>
                  <a:lnTo>
                    <a:pt x="169" y="221"/>
                  </a:lnTo>
                  <a:lnTo>
                    <a:pt x="168" y="221"/>
                  </a:lnTo>
                  <a:lnTo>
                    <a:pt x="168" y="223"/>
                  </a:lnTo>
                  <a:lnTo>
                    <a:pt x="167" y="223"/>
                  </a:lnTo>
                  <a:lnTo>
                    <a:pt x="165" y="223"/>
                  </a:lnTo>
                  <a:lnTo>
                    <a:pt x="164" y="223"/>
                  </a:lnTo>
                  <a:lnTo>
                    <a:pt x="164" y="224"/>
                  </a:lnTo>
                  <a:lnTo>
                    <a:pt x="164" y="225"/>
                  </a:lnTo>
                  <a:lnTo>
                    <a:pt x="164" y="227"/>
                  </a:lnTo>
                  <a:lnTo>
                    <a:pt x="165" y="228"/>
                  </a:lnTo>
                  <a:lnTo>
                    <a:pt x="165" y="230"/>
                  </a:lnTo>
                  <a:lnTo>
                    <a:pt x="164" y="231"/>
                  </a:lnTo>
                  <a:lnTo>
                    <a:pt x="163" y="232"/>
                  </a:lnTo>
                  <a:lnTo>
                    <a:pt x="161" y="232"/>
                  </a:lnTo>
                  <a:lnTo>
                    <a:pt x="160" y="232"/>
                  </a:lnTo>
                  <a:lnTo>
                    <a:pt x="160" y="231"/>
                  </a:lnTo>
                  <a:lnTo>
                    <a:pt x="160" y="232"/>
                  </a:lnTo>
                  <a:lnTo>
                    <a:pt x="160" y="234"/>
                  </a:lnTo>
                  <a:lnTo>
                    <a:pt x="159" y="234"/>
                  </a:lnTo>
                  <a:lnTo>
                    <a:pt x="157" y="232"/>
                  </a:lnTo>
                  <a:lnTo>
                    <a:pt x="157" y="234"/>
                  </a:lnTo>
                  <a:lnTo>
                    <a:pt x="159" y="234"/>
                  </a:lnTo>
                  <a:lnTo>
                    <a:pt x="157" y="234"/>
                  </a:lnTo>
                  <a:lnTo>
                    <a:pt x="156" y="232"/>
                  </a:lnTo>
                  <a:lnTo>
                    <a:pt x="154" y="230"/>
                  </a:lnTo>
                  <a:lnTo>
                    <a:pt x="154" y="228"/>
                  </a:lnTo>
                  <a:lnTo>
                    <a:pt x="153" y="228"/>
                  </a:lnTo>
                  <a:lnTo>
                    <a:pt x="153" y="227"/>
                  </a:lnTo>
                  <a:lnTo>
                    <a:pt x="153" y="225"/>
                  </a:lnTo>
                  <a:lnTo>
                    <a:pt x="153" y="224"/>
                  </a:lnTo>
                  <a:lnTo>
                    <a:pt x="152" y="224"/>
                  </a:lnTo>
                  <a:lnTo>
                    <a:pt x="150" y="224"/>
                  </a:lnTo>
                  <a:lnTo>
                    <a:pt x="149" y="224"/>
                  </a:lnTo>
                  <a:lnTo>
                    <a:pt x="148" y="225"/>
                  </a:lnTo>
                  <a:lnTo>
                    <a:pt x="146" y="225"/>
                  </a:lnTo>
                  <a:lnTo>
                    <a:pt x="145" y="225"/>
                  </a:lnTo>
                  <a:lnTo>
                    <a:pt x="144" y="224"/>
                  </a:lnTo>
                  <a:lnTo>
                    <a:pt x="144" y="223"/>
                  </a:lnTo>
                  <a:lnTo>
                    <a:pt x="142" y="221"/>
                  </a:lnTo>
                  <a:lnTo>
                    <a:pt x="141" y="221"/>
                  </a:lnTo>
                  <a:lnTo>
                    <a:pt x="140" y="220"/>
                  </a:lnTo>
                  <a:lnTo>
                    <a:pt x="140" y="219"/>
                  </a:lnTo>
                  <a:lnTo>
                    <a:pt x="138" y="220"/>
                  </a:lnTo>
                  <a:lnTo>
                    <a:pt x="138" y="219"/>
                  </a:lnTo>
                  <a:lnTo>
                    <a:pt x="137" y="219"/>
                  </a:lnTo>
                  <a:lnTo>
                    <a:pt x="135" y="219"/>
                  </a:lnTo>
                  <a:lnTo>
                    <a:pt x="134" y="217"/>
                  </a:lnTo>
                  <a:lnTo>
                    <a:pt x="133" y="217"/>
                  </a:lnTo>
                  <a:lnTo>
                    <a:pt x="131" y="216"/>
                  </a:lnTo>
                  <a:lnTo>
                    <a:pt x="130" y="215"/>
                  </a:lnTo>
                  <a:lnTo>
                    <a:pt x="129" y="213"/>
                  </a:lnTo>
                  <a:lnTo>
                    <a:pt x="130" y="212"/>
                  </a:lnTo>
                  <a:lnTo>
                    <a:pt x="130" y="211"/>
                  </a:lnTo>
                  <a:lnTo>
                    <a:pt x="131" y="211"/>
                  </a:lnTo>
                  <a:lnTo>
                    <a:pt x="130" y="211"/>
                  </a:lnTo>
                  <a:lnTo>
                    <a:pt x="130" y="209"/>
                  </a:lnTo>
                  <a:lnTo>
                    <a:pt x="129" y="208"/>
                  </a:lnTo>
                  <a:lnTo>
                    <a:pt x="127" y="206"/>
                  </a:lnTo>
                  <a:lnTo>
                    <a:pt x="127" y="205"/>
                  </a:lnTo>
                  <a:lnTo>
                    <a:pt x="126" y="205"/>
                  </a:lnTo>
                  <a:lnTo>
                    <a:pt x="126" y="204"/>
                  </a:lnTo>
                  <a:lnTo>
                    <a:pt x="125" y="202"/>
                  </a:lnTo>
                  <a:lnTo>
                    <a:pt x="123" y="201"/>
                  </a:lnTo>
                  <a:lnTo>
                    <a:pt x="123" y="200"/>
                  </a:lnTo>
                  <a:lnTo>
                    <a:pt x="122" y="200"/>
                  </a:lnTo>
                  <a:lnTo>
                    <a:pt x="122" y="198"/>
                  </a:lnTo>
                  <a:lnTo>
                    <a:pt x="121" y="197"/>
                  </a:lnTo>
                  <a:lnTo>
                    <a:pt x="121" y="196"/>
                  </a:lnTo>
                  <a:lnTo>
                    <a:pt x="119" y="194"/>
                  </a:lnTo>
                  <a:lnTo>
                    <a:pt x="118" y="193"/>
                  </a:lnTo>
                  <a:lnTo>
                    <a:pt x="118" y="192"/>
                  </a:lnTo>
                  <a:lnTo>
                    <a:pt x="118" y="190"/>
                  </a:lnTo>
                  <a:lnTo>
                    <a:pt x="118" y="189"/>
                  </a:lnTo>
                  <a:lnTo>
                    <a:pt x="117" y="189"/>
                  </a:lnTo>
                  <a:lnTo>
                    <a:pt x="114" y="188"/>
                  </a:lnTo>
                  <a:lnTo>
                    <a:pt x="114" y="186"/>
                  </a:lnTo>
                  <a:lnTo>
                    <a:pt x="112" y="185"/>
                  </a:lnTo>
                  <a:lnTo>
                    <a:pt x="112" y="183"/>
                  </a:lnTo>
                  <a:lnTo>
                    <a:pt x="111" y="182"/>
                  </a:lnTo>
                  <a:lnTo>
                    <a:pt x="112" y="181"/>
                  </a:lnTo>
                  <a:lnTo>
                    <a:pt x="114" y="179"/>
                  </a:lnTo>
                  <a:lnTo>
                    <a:pt x="115" y="179"/>
                  </a:lnTo>
                  <a:lnTo>
                    <a:pt x="115" y="178"/>
                  </a:lnTo>
                  <a:lnTo>
                    <a:pt x="115" y="177"/>
                  </a:lnTo>
                  <a:lnTo>
                    <a:pt x="117" y="177"/>
                  </a:lnTo>
                  <a:lnTo>
                    <a:pt x="117" y="175"/>
                  </a:lnTo>
                  <a:lnTo>
                    <a:pt x="117" y="174"/>
                  </a:lnTo>
                  <a:lnTo>
                    <a:pt x="117" y="173"/>
                  </a:lnTo>
                  <a:lnTo>
                    <a:pt x="117" y="171"/>
                  </a:lnTo>
                  <a:lnTo>
                    <a:pt x="115" y="170"/>
                  </a:lnTo>
                  <a:lnTo>
                    <a:pt x="115" y="169"/>
                  </a:lnTo>
                  <a:lnTo>
                    <a:pt x="115" y="167"/>
                  </a:lnTo>
                  <a:lnTo>
                    <a:pt x="114" y="166"/>
                  </a:lnTo>
                  <a:lnTo>
                    <a:pt x="114" y="164"/>
                  </a:lnTo>
                  <a:lnTo>
                    <a:pt x="112" y="163"/>
                  </a:lnTo>
                  <a:lnTo>
                    <a:pt x="111" y="162"/>
                  </a:lnTo>
                  <a:lnTo>
                    <a:pt x="110" y="160"/>
                  </a:lnTo>
                  <a:lnTo>
                    <a:pt x="108" y="159"/>
                  </a:lnTo>
                  <a:lnTo>
                    <a:pt x="107" y="159"/>
                  </a:lnTo>
                  <a:lnTo>
                    <a:pt x="106" y="158"/>
                  </a:lnTo>
                  <a:lnTo>
                    <a:pt x="104" y="156"/>
                  </a:lnTo>
                  <a:lnTo>
                    <a:pt x="103" y="156"/>
                  </a:lnTo>
                  <a:lnTo>
                    <a:pt x="102" y="155"/>
                  </a:lnTo>
                  <a:lnTo>
                    <a:pt x="102" y="154"/>
                  </a:lnTo>
                  <a:lnTo>
                    <a:pt x="100" y="154"/>
                  </a:lnTo>
                  <a:lnTo>
                    <a:pt x="99" y="152"/>
                  </a:lnTo>
                  <a:lnTo>
                    <a:pt x="99" y="151"/>
                  </a:lnTo>
                  <a:lnTo>
                    <a:pt x="98" y="151"/>
                  </a:lnTo>
                  <a:lnTo>
                    <a:pt x="96" y="150"/>
                  </a:lnTo>
                  <a:lnTo>
                    <a:pt x="93" y="150"/>
                  </a:lnTo>
                  <a:lnTo>
                    <a:pt x="93" y="148"/>
                  </a:lnTo>
                  <a:lnTo>
                    <a:pt x="92" y="147"/>
                  </a:lnTo>
                  <a:lnTo>
                    <a:pt x="92" y="145"/>
                  </a:lnTo>
                  <a:lnTo>
                    <a:pt x="91" y="145"/>
                  </a:lnTo>
                  <a:lnTo>
                    <a:pt x="89" y="145"/>
                  </a:lnTo>
                  <a:lnTo>
                    <a:pt x="88" y="145"/>
                  </a:lnTo>
                  <a:lnTo>
                    <a:pt x="87" y="144"/>
                  </a:lnTo>
                  <a:lnTo>
                    <a:pt x="85" y="144"/>
                  </a:lnTo>
                  <a:lnTo>
                    <a:pt x="84" y="144"/>
                  </a:lnTo>
                  <a:lnTo>
                    <a:pt x="83" y="144"/>
                  </a:lnTo>
                  <a:lnTo>
                    <a:pt x="81" y="143"/>
                  </a:lnTo>
                  <a:lnTo>
                    <a:pt x="80" y="143"/>
                  </a:lnTo>
                  <a:lnTo>
                    <a:pt x="79" y="143"/>
                  </a:lnTo>
                  <a:lnTo>
                    <a:pt x="77" y="141"/>
                  </a:lnTo>
                  <a:lnTo>
                    <a:pt x="76" y="141"/>
                  </a:lnTo>
                  <a:lnTo>
                    <a:pt x="74" y="141"/>
                  </a:lnTo>
                  <a:lnTo>
                    <a:pt x="74" y="140"/>
                  </a:lnTo>
                  <a:lnTo>
                    <a:pt x="72" y="139"/>
                  </a:lnTo>
                  <a:lnTo>
                    <a:pt x="70" y="137"/>
                  </a:lnTo>
                  <a:lnTo>
                    <a:pt x="70" y="136"/>
                  </a:lnTo>
                  <a:lnTo>
                    <a:pt x="70" y="135"/>
                  </a:lnTo>
                  <a:lnTo>
                    <a:pt x="69" y="133"/>
                  </a:lnTo>
                  <a:lnTo>
                    <a:pt x="69" y="132"/>
                  </a:lnTo>
                  <a:lnTo>
                    <a:pt x="68" y="131"/>
                  </a:lnTo>
                  <a:lnTo>
                    <a:pt x="66" y="131"/>
                  </a:lnTo>
                  <a:lnTo>
                    <a:pt x="65" y="131"/>
                  </a:lnTo>
                  <a:lnTo>
                    <a:pt x="64" y="131"/>
                  </a:lnTo>
                  <a:lnTo>
                    <a:pt x="62" y="131"/>
                  </a:lnTo>
                  <a:lnTo>
                    <a:pt x="61" y="131"/>
                  </a:lnTo>
                  <a:lnTo>
                    <a:pt x="60" y="129"/>
                  </a:lnTo>
                  <a:lnTo>
                    <a:pt x="58" y="129"/>
                  </a:lnTo>
                  <a:lnTo>
                    <a:pt x="53" y="124"/>
                  </a:lnTo>
                  <a:lnTo>
                    <a:pt x="51" y="122"/>
                  </a:lnTo>
                  <a:lnTo>
                    <a:pt x="51" y="121"/>
                  </a:lnTo>
                  <a:lnTo>
                    <a:pt x="50" y="120"/>
                  </a:lnTo>
                  <a:lnTo>
                    <a:pt x="50" y="118"/>
                  </a:lnTo>
                  <a:lnTo>
                    <a:pt x="49" y="117"/>
                  </a:lnTo>
                  <a:lnTo>
                    <a:pt x="49" y="116"/>
                  </a:lnTo>
                  <a:lnTo>
                    <a:pt x="49" y="114"/>
                  </a:lnTo>
                  <a:lnTo>
                    <a:pt x="51" y="114"/>
                  </a:lnTo>
                  <a:lnTo>
                    <a:pt x="51" y="113"/>
                  </a:lnTo>
                  <a:lnTo>
                    <a:pt x="51" y="112"/>
                  </a:lnTo>
                  <a:lnTo>
                    <a:pt x="53" y="110"/>
                  </a:lnTo>
                  <a:lnTo>
                    <a:pt x="53" y="109"/>
                  </a:lnTo>
                  <a:lnTo>
                    <a:pt x="53" y="107"/>
                  </a:lnTo>
                  <a:lnTo>
                    <a:pt x="53" y="106"/>
                  </a:lnTo>
                  <a:lnTo>
                    <a:pt x="51" y="103"/>
                  </a:lnTo>
                  <a:lnTo>
                    <a:pt x="51" y="102"/>
                  </a:lnTo>
                  <a:lnTo>
                    <a:pt x="50" y="102"/>
                  </a:lnTo>
                  <a:lnTo>
                    <a:pt x="50" y="101"/>
                  </a:lnTo>
                  <a:lnTo>
                    <a:pt x="50" y="99"/>
                  </a:lnTo>
                  <a:lnTo>
                    <a:pt x="50" y="98"/>
                  </a:lnTo>
                  <a:lnTo>
                    <a:pt x="50" y="95"/>
                  </a:lnTo>
                  <a:lnTo>
                    <a:pt x="50" y="94"/>
                  </a:lnTo>
                  <a:lnTo>
                    <a:pt x="49" y="93"/>
                  </a:lnTo>
                  <a:lnTo>
                    <a:pt x="47" y="91"/>
                  </a:lnTo>
                  <a:lnTo>
                    <a:pt x="46" y="90"/>
                  </a:lnTo>
                  <a:lnTo>
                    <a:pt x="46" y="88"/>
                  </a:lnTo>
                  <a:lnTo>
                    <a:pt x="45" y="87"/>
                  </a:lnTo>
                  <a:lnTo>
                    <a:pt x="45" y="86"/>
                  </a:lnTo>
                  <a:lnTo>
                    <a:pt x="43" y="84"/>
                  </a:lnTo>
                  <a:lnTo>
                    <a:pt x="42" y="83"/>
                  </a:lnTo>
                  <a:lnTo>
                    <a:pt x="41" y="80"/>
                  </a:lnTo>
                  <a:lnTo>
                    <a:pt x="39" y="79"/>
                  </a:lnTo>
                  <a:lnTo>
                    <a:pt x="39" y="78"/>
                  </a:lnTo>
                  <a:lnTo>
                    <a:pt x="39" y="76"/>
                  </a:lnTo>
                  <a:lnTo>
                    <a:pt x="38" y="75"/>
                  </a:lnTo>
                  <a:lnTo>
                    <a:pt x="36" y="74"/>
                  </a:lnTo>
                  <a:lnTo>
                    <a:pt x="36" y="72"/>
                  </a:lnTo>
                  <a:lnTo>
                    <a:pt x="36" y="71"/>
                  </a:lnTo>
                  <a:lnTo>
                    <a:pt x="35" y="69"/>
                  </a:lnTo>
                  <a:lnTo>
                    <a:pt x="35" y="68"/>
                  </a:lnTo>
                  <a:lnTo>
                    <a:pt x="35" y="67"/>
                  </a:lnTo>
                  <a:lnTo>
                    <a:pt x="34" y="65"/>
                  </a:lnTo>
                  <a:lnTo>
                    <a:pt x="32" y="64"/>
                  </a:lnTo>
                  <a:lnTo>
                    <a:pt x="31" y="64"/>
                  </a:lnTo>
                  <a:lnTo>
                    <a:pt x="31" y="63"/>
                  </a:lnTo>
                  <a:lnTo>
                    <a:pt x="32" y="57"/>
                  </a:lnTo>
                  <a:lnTo>
                    <a:pt x="32" y="53"/>
                  </a:lnTo>
                  <a:lnTo>
                    <a:pt x="32" y="45"/>
                  </a:lnTo>
                  <a:lnTo>
                    <a:pt x="32" y="36"/>
                  </a:lnTo>
                  <a:lnTo>
                    <a:pt x="32" y="33"/>
                  </a:lnTo>
                  <a:lnTo>
                    <a:pt x="31" y="31"/>
                  </a:lnTo>
                  <a:lnTo>
                    <a:pt x="31" y="30"/>
                  </a:lnTo>
                  <a:lnTo>
                    <a:pt x="32" y="29"/>
                  </a:lnTo>
                  <a:lnTo>
                    <a:pt x="32" y="30"/>
                  </a:lnTo>
                  <a:lnTo>
                    <a:pt x="35" y="31"/>
                  </a:lnTo>
                  <a:lnTo>
                    <a:pt x="36" y="31"/>
                  </a:lnTo>
                  <a:lnTo>
                    <a:pt x="39" y="31"/>
                  </a:lnTo>
                  <a:lnTo>
                    <a:pt x="41" y="33"/>
                  </a:lnTo>
                  <a:lnTo>
                    <a:pt x="42" y="31"/>
                  </a:lnTo>
                  <a:lnTo>
                    <a:pt x="43" y="31"/>
                  </a:lnTo>
                  <a:lnTo>
                    <a:pt x="45" y="33"/>
                  </a:lnTo>
                  <a:lnTo>
                    <a:pt x="46" y="31"/>
                  </a:lnTo>
                  <a:lnTo>
                    <a:pt x="47" y="31"/>
                  </a:lnTo>
                  <a:lnTo>
                    <a:pt x="49" y="30"/>
                  </a:lnTo>
                  <a:lnTo>
                    <a:pt x="50" y="30"/>
                  </a:lnTo>
                  <a:lnTo>
                    <a:pt x="51" y="29"/>
                  </a:lnTo>
                  <a:lnTo>
                    <a:pt x="53" y="29"/>
                  </a:lnTo>
                  <a:lnTo>
                    <a:pt x="54" y="29"/>
                  </a:lnTo>
                  <a:lnTo>
                    <a:pt x="55" y="29"/>
                  </a:lnTo>
                  <a:lnTo>
                    <a:pt x="57" y="27"/>
                  </a:lnTo>
                  <a:lnTo>
                    <a:pt x="61" y="27"/>
                  </a:lnTo>
                  <a:lnTo>
                    <a:pt x="64" y="27"/>
                  </a:lnTo>
                  <a:lnTo>
                    <a:pt x="65" y="29"/>
                  </a:lnTo>
                  <a:lnTo>
                    <a:pt x="70" y="29"/>
                  </a:lnTo>
                  <a:lnTo>
                    <a:pt x="77" y="30"/>
                  </a:lnTo>
                  <a:lnTo>
                    <a:pt x="79" y="30"/>
                  </a:lnTo>
                  <a:lnTo>
                    <a:pt x="79" y="29"/>
                  </a:lnTo>
                  <a:lnTo>
                    <a:pt x="80" y="29"/>
                  </a:lnTo>
                  <a:lnTo>
                    <a:pt x="81" y="29"/>
                  </a:lnTo>
                  <a:lnTo>
                    <a:pt x="84" y="29"/>
                  </a:lnTo>
                  <a:lnTo>
                    <a:pt x="85" y="29"/>
                  </a:lnTo>
                  <a:lnTo>
                    <a:pt x="85" y="27"/>
                  </a:lnTo>
                  <a:lnTo>
                    <a:pt x="87" y="27"/>
                  </a:lnTo>
                  <a:lnTo>
                    <a:pt x="88" y="27"/>
                  </a:lnTo>
                  <a:lnTo>
                    <a:pt x="88" y="26"/>
                  </a:lnTo>
                  <a:lnTo>
                    <a:pt x="89" y="25"/>
                  </a:lnTo>
                  <a:lnTo>
                    <a:pt x="91" y="25"/>
                  </a:lnTo>
                  <a:lnTo>
                    <a:pt x="91" y="23"/>
                  </a:lnTo>
                  <a:lnTo>
                    <a:pt x="91" y="22"/>
                  </a:lnTo>
                  <a:lnTo>
                    <a:pt x="92" y="21"/>
                  </a:lnTo>
                  <a:lnTo>
                    <a:pt x="92" y="19"/>
                  </a:lnTo>
                  <a:lnTo>
                    <a:pt x="93" y="18"/>
                  </a:lnTo>
                  <a:lnTo>
                    <a:pt x="95" y="17"/>
                  </a:lnTo>
                  <a:lnTo>
                    <a:pt x="96" y="15"/>
                  </a:lnTo>
                  <a:lnTo>
                    <a:pt x="100" y="12"/>
                  </a:lnTo>
                  <a:lnTo>
                    <a:pt x="102" y="11"/>
                  </a:lnTo>
                  <a:lnTo>
                    <a:pt x="103" y="10"/>
                  </a:lnTo>
                  <a:lnTo>
                    <a:pt x="106" y="10"/>
                  </a:lnTo>
                  <a:lnTo>
                    <a:pt x="108" y="10"/>
                  </a:lnTo>
                  <a:lnTo>
                    <a:pt x="110" y="10"/>
                  </a:lnTo>
                  <a:lnTo>
                    <a:pt x="111" y="8"/>
                  </a:lnTo>
                  <a:lnTo>
                    <a:pt x="112" y="8"/>
                  </a:lnTo>
                  <a:lnTo>
                    <a:pt x="114" y="8"/>
                  </a:lnTo>
                  <a:lnTo>
                    <a:pt x="117" y="7"/>
                  </a:lnTo>
                  <a:lnTo>
                    <a:pt x="118" y="6"/>
                  </a:lnTo>
                  <a:lnTo>
                    <a:pt x="119" y="4"/>
                  </a:lnTo>
                  <a:lnTo>
                    <a:pt x="121" y="3"/>
                  </a:lnTo>
                  <a:lnTo>
                    <a:pt x="122" y="3"/>
                  </a:lnTo>
                  <a:lnTo>
                    <a:pt x="123" y="2"/>
                  </a:lnTo>
                  <a:lnTo>
                    <a:pt x="126" y="0"/>
                  </a:lnTo>
                  <a:lnTo>
                    <a:pt x="133" y="2"/>
                  </a:lnTo>
                  <a:lnTo>
                    <a:pt x="138" y="6"/>
                  </a:lnTo>
                  <a:lnTo>
                    <a:pt x="138" y="4"/>
                  </a:lnTo>
                  <a:lnTo>
                    <a:pt x="140" y="6"/>
                  </a:lnTo>
                  <a:lnTo>
                    <a:pt x="141" y="4"/>
                  </a:lnTo>
                  <a:lnTo>
                    <a:pt x="144" y="4"/>
                  </a:lnTo>
                  <a:lnTo>
                    <a:pt x="145" y="6"/>
                  </a:lnTo>
                  <a:lnTo>
                    <a:pt x="146" y="4"/>
                  </a:lnTo>
                  <a:lnTo>
                    <a:pt x="148" y="6"/>
                  </a:lnTo>
                  <a:lnTo>
                    <a:pt x="150" y="6"/>
                  </a:lnTo>
                  <a:lnTo>
                    <a:pt x="154" y="6"/>
                  </a:lnTo>
                  <a:lnTo>
                    <a:pt x="157" y="6"/>
                  </a:lnTo>
                  <a:lnTo>
                    <a:pt x="161" y="4"/>
                  </a:lnTo>
                  <a:lnTo>
                    <a:pt x="164" y="6"/>
                  </a:lnTo>
                  <a:lnTo>
                    <a:pt x="168" y="6"/>
                  </a:lnTo>
                  <a:lnTo>
                    <a:pt x="171" y="6"/>
                  </a:lnTo>
                  <a:lnTo>
                    <a:pt x="172" y="6"/>
                  </a:lnTo>
                  <a:lnTo>
                    <a:pt x="173" y="6"/>
                  </a:lnTo>
                  <a:lnTo>
                    <a:pt x="176" y="6"/>
                  </a:lnTo>
                  <a:lnTo>
                    <a:pt x="179" y="6"/>
                  </a:lnTo>
                  <a:lnTo>
                    <a:pt x="183" y="6"/>
                  </a:lnTo>
                  <a:lnTo>
                    <a:pt x="184" y="6"/>
                  </a:lnTo>
                  <a:lnTo>
                    <a:pt x="188" y="6"/>
                  </a:lnTo>
                  <a:lnTo>
                    <a:pt x="190" y="6"/>
                  </a:lnTo>
                  <a:lnTo>
                    <a:pt x="194" y="6"/>
                  </a:lnTo>
                  <a:lnTo>
                    <a:pt x="199" y="6"/>
                  </a:lnTo>
                  <a:lnTo>
                    <a:pt x="201" y="6"/>
                  </a:lnTo>
                  <a:lnTo>
                    <a:pt x="203" y="6"/>
                  </a:lnTo>
                  <a:lnTo>
                    <a:pt x="205" y="6"/>
                  </a:lnTo>
                  <a:lnTo>
                    <a:pt x="206" y="6"/>
                  </a:lnTo>
                  <a:lnTo>
                    <a:pt x="207" y="6"/>
                  </a:lnTo>
                  <a:lnTo>
                    <a:pt x="210" y="6"/>
                  </a:lnTo>
                  <a:lnTo>
                    <a:pt x="211" y="6"/>
                  </a:lnTo>
                  <a:lnTo>
                    <a:pt x="213" y="6"/>
                  </a:lnTo>
                  <a:lnTo>
                    <a:pt x="216" y="6"/>
                  </a:lnTo>
                  <a:lnTo>
                    <a:pt x="218" y="6"/>
                  </a:lnTo>
                  <a:lnTo>
                    <a:pt x="221" y="6"/>
                  </a:lnTo>
                  <a:lnTo>
                    <a:pt x="222" y="6"/>
                  </a:lnTo>
                  <a:lnTo>
                    <a:pt x="226" y="6"/>
                  </a:lnTo>
                  <a:lnTo>
                    <a:pt x="230" y="6"/>
                  </a:lnTo>
                  <a:lnTo>
                    <a:pt x="232" y="6"/>
                  </a:lnTo>
                  <a:lnTo>
                    <a:pt x="233" y="6"/>
                  </a:lnTo>
                  <a:lnTo>
                    <a:pt x="236" y="6"/>
                  </a:lnTo>
                  <a:lnTo>
                    <a:pt x="239" y="6"/>
                  </a:lnTo>
                  <a:lnTo>
                    <a:pt x="244" y="6"/>
                  </a:lnTo>
                  <a:lnTo>
                    <a:pt x="251" y="6"/>
                  </a:lnTo>
                  <a:lnTo>
                    <a:pt x="256" y="6"/>
                  </a:lnTo>
                  <a:lnTo>
                    <a:pt x="256" y="4"/>
                  </a:lnTo>
                  <a:lnTo>
                    <a:pt x="258" y="4"/>
                  </a:lnTo>
                  <a:lnTo>
                    <a:pt x="263" y="4"/>
                  </a:lnTo>
                  <a:lnTo>
                    <a:pt x="266" y="4"/>
                  </a:lnTo>
                  <a:lnTo>
                    <a:pt x="268" y="4"/>
                  </a:lnTo>
                  <a:lnTo>
                    <a:pt x="277" y="4"/>
                  </a:lnTo>
                  <a:lnTo>
                    <a:pt x="283" y="4"/>
                  </a:lnTo>
                  <a:lnTo>
                    <a:pt x="289" y="4"/>
                  </a:lnTo>
                  <a:lnTo>
                    <a:pt x="294" y="4"/>
                  </a:lnTo>
                  <a:lnTo>
                    <a:pt x="298" y="4"/>
                  </a:lnTo>
                  <a:lnTo>
                    <a:pt x="300" y="4"/>
                  </a:lnTo>
                  <a:lnTo>
                    <a:pt x="304" y="4"/>
                  </a:lnTo>
                  <a:lnTo>
                    <a:pt x="308" y="4"/>
                  </a:lnTo>
                  <a:lnTo>
                    <a:pt x="309" y="4"/>
                  </a:lnTo>
                  <a:lnTo>
                    <a:pt x="312" y="4"/>
                  </a:lnTo>
                  <a:lnTo>
                    <a:pt x="317" y="6"/>
                  </a:lnTo>
                  <a:lnTo>
                    <a:pt x="323" y="6"/>
                  </a:lnTo>
                  <a:lnTo>
                    <a:pt x="327" y="6"/>
                  </a:lnTo>
                  <a:lnTo>
                    <a:pt x="334" y="6"/>
                  </a:lnTo>
                  <a:lnTo>
                    <a:pt x="339" y="4"/>
                  </a:lnTo>
                  <a:lnTo>
                    <a:pt x="343" y="6"/>
                  </a:lnTo>
                  <a:lnTo>
                    <a:pt x="346" y="6"/>
                  </a:lnTo>
                  <a:lnTo>
                    <a:pt x="349" y="6"/>
                  </a:lnTo>
                  <a:lnTo>
                    <a:pt x="353" y="6"/>
                  </a:lnTo>
                  <a:lnTo>
                    <a:pt x="354" y="6"/>
                  </a:lnTo>
                  <a:lnTo>
                    <a:pt x="355" y="6"/>
                  </a:lnTo>
                  <a:lnTo>
                    <a:pt x="357" y="6"/>
                  </a:lnTo>
                  <a:lnTo>
                    <a:pt x="358" y="6"/>
                  </a:lnTo>
                  <a:lnTo>
                    <a:pt x="359" y="6"/>
                  </a:lnTo>
                  <a:lnTo>
                    <a:pt x="369" y="6"/>
                  </a:lnTo>
                  <a:lnTo>
                    <a:pt x="377" y="6"/>
                  </a:lnTo>
                  <a:lnTo>
                    <a:pt x="384" y="6"/>
                  </a:lnTo>
                  <a:lnTo>
                    <a:pt x="385" y="6"/>
                  </a:lnTo>
                  <a:lnTo>
                    <a:pt x="388" y="6"/>
                  </a:lnTo>
                  <a:lnTo>
                    <a:pt x="391" y="6"/>
                  </a:lnTo>
                  <a:lnTo>
                    <a:pt x="393" y="6"/>
                  </a:lnTo>
                  <a:lnTo>
                    <a:pt x="397" y="6"/>
                  </a:lnTo>
                  <a:lnTo>
                    <a:pt x="400" y="6"/>
                  </a:lnTo>
                  <a:lnTo>
                    <a:pt x="401" y="6"/>
                  </a:lnTo>
                  <a:lnTo>
                    <a:pt x="407" y="6"/>
                  </a:lnTo>
                  <a:lnTo>
                    <a:pt x="410" y="6"/>
                  </a:lnTo>
                  <a:lnTo>
                    <a:pt x="414" y="6"/>
                  </a:lnTo>
                  <a:lnTo>
                    <a:pt x="419" y="6"/>
                  </a:lnTo>
                  <a:lnTo>
                    <a:pt x="422" y="6"/>
                  </a:lnTo>
                  <a:lnTo>
                    <a:pt x="423" y="6"/>
                  </a:lnTo>
                  <a:lnTo>
                    <a:pt x="426" y="6"/>
                  </a:lnTo>
                  <a:lnTo>
                    <a:pt x="427" y="6"/>
                  </a:lnTo>
                  <a:lnTo>
                    <a:pt x="430" y="6"/>
                  </a:lnTo>
                  <a:lnTo>
                    <a:pt x="441" y="6"/>
                  </a:lnTo>
                  <a:lnTo>
                    <a:pt x="449" y="6"/>
                  </a:lnTo>
                  <a:lnTo>
                    <a:pt x="453" y="6"/>
                  </a:lnTo>
                  <a:lnTo>
                    <a:pt x="457" y="6"/>
                  </a:lnTo>
                  <a:lnTo>
                    <a:pt x="460" y="6"/>
                  </a:lnTo>
                  <a:lnTo>
                    <a:pt x="462" y="6"/>
                  </a:lnTo>
                  <a:lnTo>
                    <a:pt x="465" y="6"/>
                  </a:lnTo>
                  <a:lnTo>
                    <a:pt x="472" y="6"/>
                  </a:lnTo>
                  <a:lnTo>
                    <a:pt x="473" y="6"/>
                  </a:lnTo>
                  <a:lnTo>
                    <a:pt x="475" y="4"/>
                  </a:lnTo>
                  <a:lnTo>
                    <a:pt x="476" y="4"/>
                  </a:lnTo>
                  <a:lnTo>
                    <a:pt x="477" y="6"/>
                  </a:lnTo>
                  <a:lnTo>
                    <a:pt x="480" y="6"/>
                  </a:lnTo>
                  <a:lnTo>
                    <a:pt x="483" y="6"/>
                  </a:lnTo>
                  <a:lnTo>
                    <a:pt x="484" y="6"/>
                  </a:lnTo>
                  <a:lnTo>
                    <a:pt x="486" y="6"/>
                  </a:lnTo>
                  <a:lnTo>
                    <a:pt x="487" y="6"/>
                  </a:lnTo>
                  <a:lnTo>
                    <a:pt x="490" y="6"/>
                  </a:lnTo>
                  <a:lnTo>
                    <a:pt x="492" y="6"/>
                  </a:lnTo>
                  <a:lnTo>
                    <a:pt x="830" y="6"/>
                  </a:lnTo>
                  <a:lnTo>
                    <a:pt x="830" y="169"/>
                  </a:lnTo>
                  <a:lnTo>
                    <a:pt x="1100" y="169"/>
                  </a:lnTo>
                  <a:lnTo>
                    <a:pt x="1100" y="306"/>
                  </a:lnTo>
                  <a:lnTo>
                    <a:pt x="1099" y="306"/>
                  </a:lnTo>
                  <a:lnTo>
                    <a:pt x="1099" y="307"/>
                  </a:lnTo>
                  <a:lnTo>
                    <a:pt x="1097" y="307"/>
                  </a:lnTo>
                  <a:lnTo>
                    <a:pt x="1096" y="307"/>
                  </a:lnTo>
                  <a:lnTo>
                    <a:pt x="1095" y="307"/>
                  </a:lnTo>
                  <a:lnTo>
                    <a:pt x="1093" y="307"/>
                  </a:lnTo>
                  <a:lnTo>
                    <a:pt x="1092" y="307"/>
                  </a:lnTo>
                  <a:lnTo>
                    <a:pt x="1091" y="307"/>
                  </a:lnTo>
                  <a:lnTo>
                    <a:pt x="1089" y="307"/>
                  </a:lnTo>
                  <a:lnTo>
                    <a:pt x="1088" y="307"/>
                  </a:lnTo>
                  <a:lnTo>
                    <a:pt x="1087" y="307"/>
                  </a:lnTo>
                  <a:lnTo>
                    <a:pt x="1085" y="307"/>
                  </a:lnTo>
                  <a:lnTo>
                    <a:pt x="1084" y="307"/>
                  </a:lnTo>
                  <a:lnTo>
                    <a:pt x="1084" y="306"/>
                  </a:lnTo>
                  <a:lnTo>
                    <a:pt x="1083" y="306"/>
                  </a:lnTo>
                  <a:lnTo>
                    <a:pt x="1081" y="306"/>
                  </a:lnTo>
                  <a:lnTo>
                    <a:pt x="1081" y="304"/>
                  </a:lnTo>
                  <a:lnTo>
                    <a:pt x="1080" y="304"/>
                  </a:lnTo>
                  <a:lnTo>
                    <a:pt x="1080" y="303"/>
                  </a:lnTo>
                  <a:lnTo>
                    <a:pt x="1081" y="303"/>
                  </a:lnTo>
                  <a:lnTo>
                    <a:pt x="1080" y="303"/>
                  </a:lnTo>
                  <a:lnTo>
                    <a:pt x="1080" y="301"/>
                  </a:lnTo>
                  <a:lnTo>
                    <a:pt x="1080" y="300"/>
                  </a:lnTo>
                  <a:lnTo>
                    <a:pt x="1081" y="300"/>
                  </a:lnTo>
                  <a:lnTo>
                    <a:pt x="1081" y="299"/>
                  </a:lnTo>
                  <a:lnTo>
                    <a:pt x="1081" y="297"/>
                  </a:lnTo>
                  <a:lnTo>
                    <a:pt x="1080" y="297"/>
                  </a:lnTo>
                  <a:lnTo>
                    <a:pt x="1080" y="296"/>
                  </a:lnTo>
                  <a:lnTo>
                    <a:pt x="1081" y="296"/>
                  </a:lnTo>
                  <a:lnTo>
                    <a:pt x="1080" y="296"/>
                  </a:lnTo>
                  <a:lnTo>
                    <a:pt x="1080" y="295"/>
                  </a:lnTo>
                  <a:lnTo>
                    <a:pt x="1080" y="293"/>
                  </a:lnTo>
                  <a:lnTo>
                    <a:pt x="1080" y="292"/>
                  </a:lnTo>
                  <a:lnTo>
                    <a:pt x="1080" y="291"/>
                  </a:lnTo>
                  <a:lnTo>
                    <a:pt x="1081" y="289"/>
                  </a:lnTo>
                  <a:lnTo>
                    <a:pt x="1081" y="288"/>
                  </a:lnTo>
                  <a:lnTo>
                    <a:pt x="1083" y="288"/>
                  </a:lnTo>
                  <a:lnTo>
                    <a:pt x="1081" y="288"/>
                  </a:lnTo>
                  <a:lnTo>
                    <a:pt x="1080" y="288"/>
                  </a:lnTo>
                  <a:lnTo>
                    <a:pt x="1080" y="289"/>
                  </a:lnTo>
                  <a:lnTo>
                    <a:pt x="1080" y="291"/>
                  </a:lnTo>
                  <a:lnTo>
                    <a:pt x="1078" y="291"/>
                  </a:lnTo>
                  <a:lnTo>
                    <a:pt x="1078" y="292"/>
                  </a:lnTo>
                  <a:lnTo>
                    <a:pt x="1077" y="293"/>
                  </a:lnTo>
                  <a:lnTo>
                    <a:pt x="1076" y="293"/>
                  </a:lnTo>
                  <a:lnTo>
                    <a:pt x="1074" y="295"/>
                  </a:lnTo>
                  <a:lnTo>
                    <a:pt x="1073" y="295"/>
                  </a:lnTo>
                  <a:lnTo>
                    <a:pt x="1072" y="295"/>
                  </a:lnTo>
                  <a:lnTo>
                    <a:pt x="1070" y="295"/>
                  </a:lnTo>
                  <a:lnTo>
                    <a:pt x="1069" y="293"/>
                  </a:lnTo>
                  <a:lnTo>
                    <a:pt x="1068" y="293"/>
                  </a:lnTo>
                  <a:lnTo>
                    <a:pt x="1068" y="292"/>
                  </a:lnTo>
                  <a:lnTo>
                    <a:pt x="1066" y="292"/>
                  </a:lnTo>
                  <a:lnTo>
                    <a:pt x="1065" y="292"/>
                  </a:lnTo>
                  <a:lnTo>
                    <a:pt x="1065" y="291"/>
                  </a:lnTo>
                  <a:lnTo>
                    <a:pt x="1064" y="291"/>
                  </a:lnTo>
                  <a:lnTo>
                    <a:pt x="1062" y="291"/>
                  </a:lnTo>
                  <a:lnTo>
                    <a:pt x="1061" y="291"/>
                  </a:lnTo>
                  <a:lnTo>
                    <a:pt x="1059" y="291"/>
                  </a:lnTo>
                  <a:lnTo>
                    <a:pt x="1059" y="289"/>
                  </a:lnTo>
                  <a:lnTo>
                    <a:pt x="1058" y="289"/>
                  </a:lnTo>
                  <a:lnTo>
                    <a:pt x="1057" y="289"/>
                  </a:lnTo>
                  <a:lnTo>
                    <a:pt x="1057" y="291"/>
                  </a:lnTo>
                  <a:lnTo>
                    <a:pt x="1055" y="291"/>
                  </a:lnTo>
                  <a:lnTo>
                    <a:pt x="1054" y="292"/>
                  </a:lnTo>
                  <a:lnTo>
                    <a:pt x="1053" y="293"/>
                  </a:lnTo>
                  <a:lnTo>
                    <a:pt x="1053" y="295"/>
                  </a:lnTo>
                  <a:lnTo>
                    <a:pt x="1051" y="295"/>
                  </a:lnTo>
                  <a:lnTo>
                    <a:pt x="1051" y="296"/>
                  </a:lnTo>
                  <a:lnTo>
                    <a:pt x="1050" y="296"/>
                  </a:lnTo>
                  <a:lnTo>
                    <a:pt x="1049" y="297"/>
                  </a:lnTo>
                  <a:lnTo>
                    <a:pt x="1047" y="297"/>
                  </a:lnTo>
                  <a:lnTo>
                    <a:pt x="1047" y="299"/>
                  </a:lnTo>
                  <a:lnTo>
                    <a:pt x="1046" y="299"/>
                  </a:lnTo>
                  <a:lnTo>
                    <a:pt x="1046" y="300"/>
                  </a:lnTo>
                  <a:lnTo>
                    <a:pt x="1045" y="300"/>
                  </a:lnTo>
                  <a:lnTo>
                    <a:pt x="1043" y="301"/>
                  </a:lnTo>
                  <a:lnTo>
                    <a:pt x="1042" y="301"/>
                  </a:lnTo>
                  <a:lnTo>
                    <a:pt x="1042" y="303"/>
                  </a:lnTo>
                  <a:lnTo>
                    <a:pt x="1040" y="303"/>
                  </a:lnTo>
                  <a:lnTo>
                    <a:pt x="1040" y="304"/>
                  </a:lnTo>
                  <a:lnTo>
                    <a:pt x="1039" y="304"/>
                  </a:lnTo>
                  <a:lnTo>
                    <a:pt x="1039" y="306"/>
                  </a:lnTo>
                  <a:lnTo>
                    <a:pt x="1039" y="307"/>
                  </a:lnTo>
                  <a:lnTo>
                    <a:pt x="1038" y="308"/>
                  </a:lnTo>
                  <a:lnTo>
                    <a:pt x="1036" y="308"/>
                  </a:lnTo>
                  <a:lnTo>
                    <a:pt x="992" y="364"/>
                  </a:lnTo>
                  <a:lnTo>
                    <a:pt x="992" y="380"/>
                  </a:lnTo>
                  <a:lnTo>
                    <a:pt x="967" y="278"/>
                  </a:lnTo>
                  <a:lnTo>
                    <a:pt x="886" y="285"/>
                  </a:lnTo>
                  <a:lnTo>
                    <a:pt x="851" y="352"/>
                  </a:lnTo>
                  <a:lnTo>
                    <a:pt x="883" y="413"/>
                  </a:lnTo>
                  <a:lnTo>
                    <a:pt x="884" y="428"/>
                  </a:lnTo>
                  <a:lnTo>
                    <a:pt x="864" y="434"/>
                  </a:lnTo>
                  <a:lnTo>
                    <a:pt x="802" y="441"/>
                  </a:lnTo>
                  <a:lnTo>
                    <a:pt x="813" y="263"/>
                  </a:lnTo>
                  <a:lnTo>
                    <a:pt x="811" y="231"/>
                  </a:lnTo>
                  <a:lnTo>
                    <a:pt x="807" y="185"/>
                  </a:lnTo>
                  <a:lnTo>
                    <a:pt x="773" y="211"/>
                  </a:lnTo>
                  <a:lnTo>
                    <a:pt x="708" y="258"/>
                  </a:lnTo>
                  <a:lnTo>
                    <a:pt x="610" y="329"/>
                  </a:lnTo>
                  <a:lnTo>
                    <a:pt x="566" y="361"/>
                  </a:lnTo>
                  <a:lnTo>
                    <a:pt x="515" y="406"/>
                  </a:lnTo>
                  <a:lnTo>
                    <a:pt x="477" y="441"/>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34" name="Freeform 12"/>
            <p:cNvSpPr>
              <a:spLocks noEditPoints="1"/>
            </p:cNvSpPr>
            <p:nvPr/>
          </p:nvSpPr>
          <p:spPr bwMode="auto">
            <a:xfrm>
              <a:off x="806" y="1107"/>
              <a:ext cx="753" cy="1426"/>
            </a:xfrm>
            <a:custGeom>
              <a:avLst/>
              <a:gdLst>
                <a:gd name="T0" fmla="*/ 601 w 753"/>
                <a:gd name="T1" fmla="*/ 37 h 1426"/>
                <a:gd name="T2" fmla="*/ 600 w 753"/>
                <a:gd name="T3" fmla="*/ 78 h 1426"/>
                <a:gd name="T4" fmla="*/ 581 w 753"/>
                <a:gd name="T5" fmla="*/ 116 h 1426"/>
                <a:gd name="T6" fmla="*/ 588 w 753"/>
                <a:gd name="T7" fmla="*/ 133 h 1426"/>
                <a:gd name="T8" fmla="*/ 617 w 753"/>
                <a:gd name="T9" fmla="*/ 137 h 1426"/>
                <a:gd name="T10" fmla="*/ 631 w 753"/>
                <a:gd name="T11" fmla="*/ 188 h 1426"/>
                <a:gd name="T12" fmla="*/ 647 w 753"/>
                <a:gd name="T13" fmla="*/ 220 h 1426"/>
                <a:gd name="T14" fmla="*/ 653 w 753"/>
                <a:gd name="T15" fmla="*/ 259 h 1426"/>
                <a:gd name="T16" fmla="*/ 657 w 753"/>
                <a:gd name="T17" fmla="*/ 299 h 1426"/>
                <a:gd name="T18" fmla="*/ 685 w 753"/>
                <a:gd name="T19" fmla="*/ 331 h 1426"/>
                <a:gd name="T20" fmla="*/ 702 w 753"/>
                <a:gd name="T21" fmla="*/ 367 h 1426"/>
                <a:gd name="T22" fmla="*/ 712 w 753"/>
                <a:gd name="T23" fmla="*/ 407 h 1426"/>
                <a:gd name="T24" fmla="*/ 704 w 753"/>
                <a:gd name="T25" fmla="*/ 439 h 1426"/>
                <a:gd name="T26" fmla="*/ 699 w 753"/>
                <a:gd name="T27" fmla="*/ 475 h 1426"/>
                <a:gd name="T28" fmla="*/ 708 w 753"/>
                <a:gd name="T29" fmla="*/ 505 h 1426"/>
                <a:gd name="T30" fmla="*/ 726 w 753"/>
                <a:gd name="T31" fmla="*/ 551 h 1426"/>
                <a:gd name="T32" fmla="*/ 737 w 753"/>
                <a:gd name="T33" fmla="*/ 581 h 1426"/>
                <a:gd name="T34" fmla="*/ 749 w 753"/>
                <a:gd name="T35" fmla="*/ 626 h 1426"/>
                <a:gd name="T36" fmla="*/ 734 w 753"/>
                <a:gd name="T37" fmla="*/ 668 h 1426"/>
                <a:gd name="T38" fmla="*/ 719 w 753"/>
                <a:gd name="T39" fmla="*/ 692 h 1426"/>
                <a:gd name="T40" fmla="*/ 677 w 753"/>
                <a:gd name="T41" fmla="*/ 747 h 1426"/>
                <a:gd name="T42" fmla="*/ 658 w 753"/>
                <a:gd name="T43" fmla="*/ 805 h 1426"/>
                <a:gd name="T44" fmla="*/ 658 w 753"/>
                <a:gd name="T45" fmla="*/ 859 h 1426"/>
                <a:gd name="T46" fmla="*/ 585 w 753"/>
                <a:gd name="T47" fmla="*/ 862 h 1426"/>
                <a:gd name="T48" fmla="*/ 525 w 753"/>
                <a:gd name="T49" fmla="*/ 889 h 1426"/>
                <a:gd name="T50" fmla="*/ 491 w 753"/>
                <a:gd name="T51" fmla="*/ 852 h 1426"/>
                <a:gd name="T52" fmla="*/ 452 w 753"/>
                <a:gd name="T53" fmla="*/ 833 h 1426"/>
                <a:gd name="T54" fmla="*/ 404 w 753"/>
                <a:gd name="T55" fmla="*/ 827 h 1426"/>
                <a:gd name="T56" fmla="*/ 307 w 753"/>
                <a:gd name="T57" fmla="*/ 836 h 1426"/>
                <a:gd name="T58" fmla="*/ 281 w 753"/>
                <a:gd name="T59" fmla="*/ 840 h 1426"/>
                <a:gd name="T60" fmla="*/ 242 w 753"/>
                <a:gd name="T61" fmla="*/ 896 h 1426"/>
                <a:gd name="T62" fmla="*/ 215 w 753"/>
                <a:gd name="T63" fmla="*/ 927 h 1426"/>
                <a:gd name="T64" fmla="*/ 229 w 753"/>
                <a:gd name="T65" fmla="*/ 964 h 1426"/>
                <a:gd name="T66" fmla="*/ 247 w 753"/>
                <a:gd name="T67" fmla="*/ 979 h 1426"/>
                <a:gd name="T68" fmla="*/ 255 w 753"/>
                <a:gd name="T69" fmla="*/ 1014 h 1426"/>
                <a:gd name="T70" fmla="*/ 281 w 753"/>
                <a:gd name="T71" fmla="*/ 1056 h 1426"/>
                <a:gd name="T72" fmla="*/ 289 w 753"/>
                <a:gd name="T73" fmla="*/ 1118 h 1426"/>
                <a:gd name="T74" fmla="*/ 312 w 753"/>
                <a:gd name="T75" fmla="*/ 1239 h 1426"/>
                <a:gd name="T76" fmla="*/ 316 w 753"/>
                <a:gd name="T77" fmla="*/ 1322 h 1426"/>
                <a:gd name="T78" fmla="*/ 106 w 753"/>
                <a:gd name="T79" fmla="*/ 578 h 1426"/>
                <a:gd name="T80" fmla="*/ 137 w 753"/>
                <a:gd name="T81" fmla="*/ 574 h 1426"/>
                <a:gd name="T82" fmla="*/ 164 w 753"/>
                <a:gd name="T83" fmla="*/ 548 h 1426"/>
                <a:gd name="T84" fmla="*/ 186 w 753"/>
                <a:gd name="T85" fmla="*/ 542 h 1426"/>
                <a:gd name="T86" fmla="*/ 216 w 753"/>
                <a:gd name="T87" fmla="*/ 523 h 1426"/>
                <a:gd name="T88" fmla="*/ 235 w 753"/>
                <a:gd name="T89" fmla="*/ 516 h 1426"/>
                <a:gd name="T90" fmla="*/ 243 w 753"/>
                <a:gd name="T91" fmla="*/ 489 h 1426"/>
                <a:gd name="T92" fmla="*/ 267 w 753"/>
                <a:gd name="T93" fmla="*/ 464 h 1426"/>
                <a:gd name="T94" fmla="*/ 288 w 753"/>
                <a:gd name="T95" fmla="*/ 441 h 1426"/>
                <a:gd name="T96" fmla="*/ 305 w 753"/>
                <a:gd name="T97" fmla="*/ 402 h 1426"/>
                <a:gd name="T98" fmla="*/ 328 w 753"/>
                <a:gd name="T99" fmla="*/ 364 h 1426"/>
                <a:gd name="T100" fmla="*/ 339 w 753"/>
                <a:gd name="T101" fmla="*/ 342 h 1426"/>
                <a:gd name="T102" fmla="*/ 366 w 753"/>
                <a:gd name="T103" fmla="*/ 339 h 1426"/>
                <a:gd name="T104" fmla="*/ 366 w 753"/>
                <a:gd name="T105" fmla="*/ 304 h 1426"/>
                <a:gd name="T106" fmla="*/ 384 w 753"/>
                <a:gd name="T107" fmla="*/ 276 h 1426"/>
                <a:gd name="T108" fmla="*/ 388 w 753"/>
                <a:gd name="T109" fmla="*/ 253 h 1426"/>
                <a:gd name="T110" fmla="*/ 421 w 753"/>
                <a:gd name="T111" fmla="*/ 236 h 1426"/>
                <a:gd name="T112" fmla="*/ 461 w 753"/>
                <a:gd name="T113" fmla="*/ 205 h 1426"/>
                <a:gd name="T114" fmla="*/ 475 w 753"/>
                <a:gd name="T115" fmla="*/ 169 h 1426"/>
                <a:gd name="T116" fmla="*/ 513 w 753"/>
                <a:gd name="T117" fmla="*/ 155 h 1426"/>
                <a:gd name="T118" fmla="*/ 520 w 753"/>
                <a:gd name="T119" fmla="*/ 113 h 1426"/>
                <a:gd name="T120" fmla="*/ 512 w 753"/>
                <a:gd name="T121" fmla="*/ 72 h 1426"/>
                <a:gd name="T122" fmla="*/ 539 w 753"/>
                <a:gd name="T123" fmla="*/ 34 h 1426"/>
                <a:gd name="T124" fmla="*/ 571 w 753"/>
                <a:gd name="T125" fmla="*/ 3 h 14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53" h="1426">
                  <a:moveTo>
                    <a:pt x="742" y="581"/>
                  </a:moveTo>
                  <a:lnTo>
                    <a:pt x="741" y="581"/>
                  </a:lnTo>
                  <a:lnTo>
                    <a:pt x="742" y="581"/>
                  </a:lnTo>
                  <a:close/>
                  <a:moveTo>
                    <a:pt x="582" y="0"/>
                  </a:moveTo>
                  <a:lnTo>
                    <a:pt x="582" y="2"/>
                  </a:lnTo>
                  <a:lnTo>
                    <a:pt x="582" y="3"/>
                  </a:lnTo>
                  <a:lnTo>
                    <a:pt x="584" y="3"/>
                  </a:lnTo>
                  <a:lnTo>
                    <a:pt x="584" y="4"/>
                  </a:lnTo>
                  <a:lnTo>
                    <a:pt x="585" y="6"/>
                  </a:lnTo>
                  <a:lnTo>
                    <a:pt x="586" y="7"/>
                  </a:lnTo>
                  <a:lnTo>
                    <a:pt x="588" y="8"/>
                  </a:lnTo>
                  <a:lnTo>
                    <a:pt x="588" y="10"/>
                  </a:lnTo>
                  <a:lnTo>
                    <a:pt x="588" y="11"/>
                  </a:lnTo>
                  <a:lnTo>
                    <a:pt x="588" y="13"/>
                  </a:lnTo>
                  <a:lnTo>
                    <a:pt x="588" y="14"/>
                  </a:lnTo>
                  <a:lnTo>
                    <a:pt x="588" y="15"/>
                  </a:lnTo>
                  <a:lnTo>
                    <a:pt x="589" y="17"/>
                  </a:lnTo>
                  <a:lnTo>
                    <a:pt x="590" y="17"/>
                  </a:lnTo>
                  <a:lnTo>
                    <a:pt x="592" y="18"/>
                  </a:lnTo>
                  <a:lnTo>
                    <a:pt x="592" y="19"/>
                  </a:lnTo>
                  <a:lnTo>
                    <a:pt x="593" y="21"/>
                  </a:lnTo>
                  <a:lnTo>
                    <a:pt x="593" y="22"/>
                  </a:lnTo>
                  <a:lnTo>
                    <a:pt x="594" y="22"/>
                  </a:lnTo>
                  <a:lnTo>
                    <a:pt x="596" y="23"/>
                  </a:lnTo>
                  <a:lnTo>
                    <a:pt x="594" y="25"/>
                  </a:lnTo>
                  <a:lnTo>
                    <a:pt x="594" y="26"/>
                  </a:lnTo>
                  <a:lnTo>
                    <a:pt x="594" y="27"/>
                  </a:lnTo>
                  <a:lnTo>
                    <a:pt x="594" y="29"/>
                  </a:lnTo>
                  <a:lnTo>
                    <a:pt x="594" y="30"/>
                  </a:lnTo>
                  <a:lnTo>
                    <a:pt x="596" y="32"/>
                  </a:lnTo>
                  <a:lnTo>
                    <a:pt x="596" y="33"/>
                  </a:lnTo>
                  <a:lnTo>
                    <a:pt x="596" y="34"/>
                  </a:lnTo>
                  <a:lnTo>
                    <a:pt x="597" y="34"/>
                  </a:lnTo>
                  <a:lnTo>
                    <a:pt x="598" y="36"/>
                  </a:lnTo>
                  <a:lnTo>
                    <a:pt x="600" y="34"/>
                  </a:lnTo>
                  <a:lnTo>
                    <a:pt x="601" y="34"/>
                  </a:lnTo>
                  <a:lnTo>
                    <a:pt x="601" y="36"/>
                  </a:lnTo>
                  <a:lnTo>
                    <a:pt x="601" y="37"/>
                  </a:lnTo>
                  <a:lnTo>
                    <a:pt x="601" y="38"/>
                  </a:lnTo>
                  <a:lnTo>
                    <a:pt x="603" y="38"/>
                  </a:lnTo>
                  <a:lnTo>
                    <a:pt x="603" y="40"/>
                  </a:lnTo>
                  <a:lnTo>
                    <a:pt x="603" y="41"/>
                  </a:lnTo>
                  <a:lnTo>
                    <a:pt x="603" y="42"/>
                  </a:lnTo>
                  <a:lnTo>
                    <a:pt x="604" y="44"/>
                  </a:lnTo>
                  <a:lnTo>
                    <a:pt x="604" y="45"/>
                  </a:lnTo>
                  <a:lnTo>
                    <a:pt x="604" y="46"/>
                  </a:lnTo>
                  <a:lnTo>
                    <a:pt x="605" y="48"/>
                  </a:lnTo>
                  <a:lnTo>
                    <a:pt x="607" y="48"/>
                  </a:lnTo>
                  <a:lnTo>
                    <a:pt x="607" y="49"/>
                  </a:lnTo>
                  <a:lnTo>
                    <a:pt x="607" y="50"/>
                  </a:lnTo>
                  <a:lnTo>
                    <a:pt x="605" y="52"/>
                  </a:lnTo>
                  <a:lnTo>
                    <a:pt x="605" y="53"/>
                  </a:lnTo>
                  <a:lnTo>
                    <a:pt x="605" y="55"/>
                  </a:lnTo>
                  <a:lnTo>
                    <a:pt x="605" y="56"/>
                  </a:lnTo>
                  <a:lnTo>
                    <a:pt x="605" y="57"/>
                  </a:lnTo>
                  <a:lnTo>
                    <a:pt x="605" y="59"/>
                  </a:lnTo>
                  <a:lnTo>
                    <a:pt x="604" y="60"/>
                  </a:lnTo>
                  <a:lnTo>
                    <a:pt x="604" y="61"/>
                  </a:lnTo>
                  <a:lnTo>
                    <a:pt x="603" y="61"/>
                  </a:lnTo>
                  <a:lnTo>
                    <a:pt x="603" y="63"/>
                  </a:lnTo>
                  <a:lnTo>
                    <a:pt x="601" y="63"/>
                  </a:lnTo>
                  <a:lnTo>
                    <a:pt x="601" y="64"/>
                  </a:lnTo>
                  <a:lnTo>
                    <a:pt x="601" y="65"/>
                  </a:lnTo>
                  <a:lnTo>
                    <a:pt x="603" y="65"/>
                  </a:lnTo>
                  <a:lnTo>
                    <a:pt x="603" y="67"/>
                  </a:lnTo>
                  <a:lnTo>
                    <a:pt x="603" y="68"/>
                  </a:lnTo>
                  <a:lnTo>
                    <a:pt x="603" y="69"/>
                  </a:lnTo>
                  <a:lnTo>
                    <a:pt x="604" y="69"/>
                  </a:lnTo>
                  <a:lnTo>
                    <a:pt x="604" y="71"/>
                  </a:lnTo>
                  <a:lnTo>
                    <a:pt x="604" y="72"/>
                  </a:lnTo>
                  <a:lnTo>
                    <a:pt x="603" y="72"/>
                  </a:lnTo>
                  <a:lnTo>
                    <a:pt x="603" y="74"/>
                  </a:lnTo>
                  <a:lnTo>
                    <a:pt x="601" y="74"/>
                  </a:lnTo>
                  <a:lnTo>
                    <a:pt x="600" y="75"/>
                  </a:lnTo>
                  <a:lnTo>
                    <a:pt x="600" y="76"/>
                  </a:lnTo>
                  <a:lnTo>
                    <a:pt x="600" y="78"/>
                  </a:lnTo>
                  <a:lnTo>
                    <a:pt x="600" y="79"/>
                  </a:lnTo>
                  <a:lnTo>
                    <a:pt x="598" y="80"/>
                  </a:lnTo>
                  <a:lnTo>
                    <a:pt x="597" y="82"/>
                  </a:lnTo>
                  <a:lnTo>
                    <a:pt x="597" y="83"/>
                  </a:lnTo>
                  <a:lnTo>
                    <a:pt x="596" y="84"/>
                  </a:lnTo>
                  <a:lnTo>
                    <a:pt x="596" y="86"/>
                  </a:lnTo>
                  <a:lnTo>
                    <a:pt x="596" y="87"/>
                  </a:lnTo>
                  <a:lnTo>
                    <a:pt x="594" y="87"/>
                  </a:lnTo>
                  <a:lnTo>
                    <a:pt x="594" y="88"/>
                  </a:lnTo>
                  <a:lnTo>
                    <a:pt x="593" y="88"/>
                  </a:lnTo>
                  <a:lnTo>
                    <a:pt x="593" y="90"/>
                  </a:lnTo>
                  <a:lnTo>
                    <a:pt x="592" y="90"/>
                  </a:lnTo>
                  <a:lnTo>
                    <a:pt x="593" y="91"/>
                  </a:lnTo>
                  <a:lnTo>
                    <a:pt x="592" y="91"/>
                  </a:lnTo>
                  <a:lnTo>
                    <a:pt x="592" y="93"/>
                  </a:lnTo>
                  <a:lnTo>
                    <a:pt x="590" y="93"/>
                  </a:lnTo>
                  <a:lnTo>
                    <a:pt x="590" y="94"/>
                  </a:lnTo>
                  <a:lnTo>
                    <a:pt x="590" y="95"/>
                  </a:lnTo>
                  <a:lnTo>
                    <a:pt x="590" y="97"/>
                  </a:lnTo>
                  <a:lnTo>
                    <a:pt x="589" y="97"/>
                  </a:lnTo>
                  <a:lnTo>
                    <a:pt x="589" y="98"/>
                  </a:lnTo>
                  <a:lnTo>
                    <a:pt x="588" y="98"/>
                  </a:lnTo>
                  <a:lnTo>
                    <a:pt x="589" y="99"/>
                  </a:lnTo>
                  <a:lnTo>
                    <a:pt x="588" y="99"/>
                  </a:lnTo>
                  <a:lnTo>
                    <a:pt x="588" y="101"/>
                  </a:lnTo>
                  <a:lnTo>
                    <a:pt x="588" y="102"/>
                  </a:lnTo>
                  <a:lnTo>
                    <a:pt x="586" y="103"/>
                  </a:lnTo>
                  <a:lnTo>
                    <a:pt x="585" y="105"/>
                  </a:lnTo>
                  <a:lnTo>
                    <a:pt x="584" y="106"/>
                  </a:lnTo>
                  <a:lnTo>
                    <a:pt x="584" y="107"/>
                  </a:lnTo>
                  <a:lnTo>
                    <a:pt x="582" y="107"/>
                  </a:lnTo>
                  <a:lnTo>
                    <a:pt x="582" y="109"/>
                  </a:lnTo>
                  <a:lnTo>
                    <a:pt x="582" y="110"/>
                  </a:lnTo>
                  <a:lnTo>
                    <a:pt x="582" y="112"/>
                  </a:lnTo>
                  <a:lnTo>
                    <a:pt x="582" y="113"/>
                  </a:lnTo>
                  <a:lnTo>
                    <a:pt x="582" y="114"/>
                  </a:lnTo>
                  <a:lnTo>
                    <a:pt x="582" y="116"/>
                  </a:lnTo>
                  <a:lnTo>
                    <a:pt x="581" y="116"/>
                  </a:lnTo>
                  <a:lnTo>
                    <a:pt x="581" y="117"/>
                  </a:lnTo>
                  <a:lnTo>
                    <a:pt x="581" y="118"/>
                  </a:lnTo>
                  <a:lnTo>
                    <a:pt x="579" y="118"/>
                  </a:lnTo>
                  <a:lnTo>
                    <a:pt x="579" y="120"/>
                  </a:lnTo>
                  <a:lnTo>
                    <a:pt x="578" y="120"/>
                  </a:lnTo>
                  <a:lnTo>
                    <a:pt x="577" y="120"/>
                  </a:lnTo>
                  <a:lnTo>
                    <a:pt x="577" y="121"/>
                  </a:lnTo>
                  <a:lnTo>
                    <a:pt x="577" y="122"/>
                  </a:lnTo>
                  <a:lnTo>
                    <a:pt x="577" y="124"/>
                  </a:lnTo>
                  <a:lnTo>
                    <a:pt x="575" y="124"/>
                  </a:lnTo>
                  <a:lnTo>
                    <a:pt x="574" y="124"/>
                  </a:lnTo>
                  <a:lnTo>
                    <a:pt x="574" y="125"/>
                  </a:lnTo>
                  <a:lnTo>
                    <a:pt x="573" y="126"/>
                  </a:lnTo>
                  <a:lnTo>
                    <a:pt x="574" y="126"/>
                  </a:lnTo>
                  <a:lnTo>
                    <a:pt x="573" y="126"/>
                  </a:lnTo>
                  <a:lnTo>
                    <a:pt x="574" y="128"/>
                  </a:lnTo>
                  <a:lnTo>
                    <a:pt x="574" y="129"/>
                  </a:lnTo>
                  <a:lnTo>
                    <a:pt x="575" y="129"/>
                  </a:lnTo>
                  <a:lnTo>
                    <a:pt x="577" y="131"/>
                  </a:lnTo>
                  <a:lnTo>
                    <a:pt x="577" y="129"/>
                  </a:lnTo>
                  <a:lnTo>
                    <a:pt x="578" y="129"/>
                  </a:lnTo>
                  <a:lnTo>
                    <a:pt x="578" y="131"/>
                  </a:lnTo>
                  <a:lnTo>
                    <a:pt x="579" y="131"/>
                  </a:lnTo>
                  <a:lnTo>
                    <a:pt x="579" y="132"/>
                  </a:lnTo>
                  <a:lnTo>
                    <a:pt x="581" y="132"/>
                  </a:lnTo>
                  <a:lnTo>
                    <a:pt x="582" y="132"/>
                  </a:lnTo>
                  <a:lnTo>
                    <a:pt x="581" y="133"/>
                  </a:lnTo>
                  <a:lnTo>
                    <a:pt x="581" y="135"/>
                  </a:lnTo>
                  <a:lnTo>
                    <a:pt x="581" y="136"/>
                  </a:lnTo>
                  <a:lnTo>
                    <a:pt x="582" y="136"/>
                  </a:lnTo>
                  <a:lnTo>
                    <a:pt x="582" y="137"/>
                  </a:lnTo>
                  <a:lnTo>
                    <a:pt x="584" y="137"/>
                  </a:lnTo>
                  <a:lnTo>
                    <a:pt x="585" y="137"/>
                  </a:lnTo>
                  <a:lnTo>
                    <a:pt x="585" y="136"/>
                  </a:lnTo>
                  <a:lnTo>
                    <a:pt x="586" y="136"/>
                  </a:lnTo>
                  <a:lnTo>
                    <a:pt x="588" y="135"/>
                  </a:lnTo>
                  <a:lnTo>
                    <a:pt x="589" y="133"/>
                  </a:lnTo>
                  <a:lnTo>
                    <a:pt x="588" y="133"/>
                  </a:lnTo>
                  <a:lnTo>
                    <a:pt x="588" y="132"/>
                  </a:lnTo>
                  <a:lnTo>
                    <a:pt x="588" y="131"/>
                  </a:lnTo>
                  <a:lnTo>
                    <a:pt x="589" y="131"/>
                  </a:lnTo>
                  <a:lnTo>
                    <a:pt x="589" y="129"/>
                  </a:lnTo>
                  <a:lnTo>
                    <a:pt x="590" y="129"/>
                  </a:lnTo>
                  <a:lnTo>
                    <a:pt x="590" y="128"/>
                  </a:lnTo>
                  <a:lnTo>
                    <a:pt x="590" y="126"/>
                  </a:lnTo>
                  <a:lnTo>
                    <a:pt x="592" y="126"/>
                  </a:lnTo>
                  <a:lnTo>
                    <a:pt x="592" y="128"/>
                  </a:lnTo>
                  <a:lnTo>
                    <a:pt x="593" y="126"/>
                  </a:lnTo>
                  <a:lnTo>
                    <a:pt x="593" y="128"/>
                  </a:lnTo>
                  <a:lnTo>
                    <a:pt x="594" y="126"/>
                  </a:lnTo>
                  <a:lnTo>
                    <a:pt x="596" y="126"/>
                  </a:lnTo>
                  <a:lnTo>
                    <a:pt x="597" y="126"/>
                  </a:lnTo>
                  <a:lnTo>
                    <a:pt x="598" y="126"/>
                  </a:lnTo>
                  <a:lnTo>
                    <a:pt x="598" y="125"/>
                  </a:lnTo>
                  <a:lnTo>
                    <a:pt x="600" y="125"/>
                  </a:lnTo>
                  <a:lnTo>
                    <a:pt x="601" y="125"/>
                  </a:lnTo>
                  <a:lnTo>
                    <a:pt x="603" y="125"/>
                  </a:lnTo>
                  <a:lnTo>
                    <a:pt x="603" y="126"/>
                  </a:lnTo>
                  <a:lnTo>
                    <a:pt x="604" y="126"/>
                  </a:lnTo>
                  <a:lnTo>
                    <a:pt x="605" y="126"/>
                  </a:lnTo>
                  <a:lnTo>
                    <a:pt x="605" y="125"/>
                  </a:lnTo>
                  <a:lnTo>
                    <a:pt x="605" y="126"/>
                  </a:lnTo>
                  <a:lnTo>
                    <a:pt x="607" y="126"/>
                  </a:lnTo>
                  <a:lnTo>
                    <a:pt x="608" y="126"/>
                  </a:lnTo>
                  <a:lnTo>
                    <a:pt x="608" y="128"/>
                  </a:lnTo>
                  <a:lnTo>
                    <a:pt x="609" y="128"/>
                  </a:lnTo>
                  <a:lnTo>
                    <a:pt x="611" y="129"/>
                  </a:lnTo>
                  <a:lnTo>
                    <a:pt x="612" y="131"/>
                  </a:lnTo>
                  <a:lnTo>
                    <a:pt x="612" y="132"/>
                  </a:lnTo>
                  <a:lnTo>
                    <a:pt x="613" y="132"/>
                  </a:lnTo>
                  <a:lnTo>
                    <a:pt x="613" y="133"/>
                  </a:lnTo>
                  <a:lnTo>
                    <a:pt x="613" y="135"/>
                  </a:lnTo>
                  <a:lnTo>
                    <a:pt x="615" y="135"/>
                  </a:lnTo>
                  <a:lnTo>
                    <a:pt x="616" y="135"/>
                  </a:lnTo>
                  <a:lnTo>
                    <a:pt x="616" y="136"/>
                  </a:lnTo>
                  <a:lnTo>
                    <a:pt x="617" y="137"/>
                  </a:lnTo>
                  <a:lnTo>
                    <a:pt x="617" y="139"/>
                  </a:lnTo>
                  <a:lnTo>
                    <a:pt x="619" y="139"/>
                  </a:lnTo>
                  <a:lnTo>
                    <a:pt x="619" y="140"/>
                  </a:lnTo>
                  <a:lnTo>
                    <a:pt x="619" y="141"/>
                  </a:lnTo>
                  <a:lnTo>
                    <a:pt x="620" y="143"/>
                  </a:lnTo>
                  <a:lnTo>
                    <a:pt x="622" y="144"/>
                  </a:lnTo>
                  <a:lnTo>
                    <a:pt x="620" y="144"/>
                  </a:lnTo>
                  <a:lnTo>
                    <a:pt x="620" y="145"/>
                  </a:lnTo>
                  <a:lnTo>
                    <a:pt x="620" y="147"/>
                  </a:lnTo>
                  <a:lnTo>
                    <a:pt x="620" y="148"/>
                  </a:lnTo>
                  <a:lnTo>
                    <a:pt x="620" y="150"/>
                  </a:lnTo>
                  <a:lnTo>
                    <a:pt x="619" y="151"/>
                  </a:lnTo>
                  <a:lnTo>
                    <a:pt x="619" y="152"/>
                  </a:lnTo>
                  <a:lnTo>
                    <a:pt x="619" y="154"/>
                  </a:lnTo>
                  <a:lnTo>
                    <a:pt x="619" y="155"/>
                  </a:lnTo>
                  <a:lnTo>
                    <a:pt x="619" y="158"/>
                  </a:lnTo>
                  <a:lnTo>
                    <a:pt x="619" y="159"/>
                  </a:lnTo>
                  <a:lnTo>
                    <a:pt x="620" y="160"/>
                  </a:lnTo>
                  <a:lnTo>
                    <a:pt x="620" y="162"/>
                  </a:lnTo>
                  <a:lnTo>
                    <a:pt x="620" y="164"/>
                  </a:lnTo>
                  <a:lnTo>
                    <a:pt x="620" y="166"/>
                  </a:lnTo>
                  <a:lnTo>
                    <a:pt x="622" y="167"/>
                  </a:lnTo>
                  <a:lnTo>
                    <a:pt x="622" y="169"/>
                  </a:lnTo>
                  <a:lnTo>
                    <a:pt x="623" y="169"/>
                  </a:lnTo>
                  <a:lnTo>
                    <a:pt x="623" y="170"/>
                  </a:lnTo>
                  <a:lnTo>
                    <a:pt x="623" y="171"/>
                  </a:lnTo>
                  <a:lnTo>
                    <a:pt x="624" y="173"/>
                  </a:lnTo>
                  <a:lnTo>
                    <a:pt x="624" y="174"/>
                  </a:lnTo>
                  <a:lnTo>
                    <a:pt x="624" y="175"/>
                  </a:lnTo>
                  <a:lnTo>
                    <a:pt x="624" y="177"/>
                  </a:lnTo>
                  <a:lnTo>
                    <a:pt x="626" y="178"/>
                  </a:lnTo>
                  <a:lnTo>
                    <a:pt x="626" y="179"/>
                  </a:lnTo>
                  <a:lnTo>
                    <a:pt x="626" y="181"/>
                  </a:lnTo>
                  <a:lnTo>
                    <a:pt x="626" y="182"/>
                  </a:lnTo>
                  <a:lnTo>
                    <a:pt x="627" y="183"/>
                  </a:lnTo>
                  <a:lnTo>
                    <a:pt x="628" y="185"/>
                  </a:lnTo>
                  <a:lnTo>
                    <a:pt x="630" y="186"/>
                  </a:lnTo>
                  <a:lnTo>
                    <a:pt x="631" y="188"/>
                  </a:lnTo>
                  <a:lnTo>
                    <a:pt x="632" y="189"/>
                  </a:lnTo>
                  <a:lnTo>
                    <a:pt x="632" y="190"/>
                  </a:lnTo>
                  <a:lnTo>
                    <a:pt x="631" y="192"/>
                  </a:lnTo>
                  <a:lnTo>
                    <a:pt x="631" y="193"/>
                  </a:lnTo>
                  <a:lnTo>
                    <a:pt x="631" y="194"/>
                  </a:lnTo>
                  <a:lnTo>
                    <a:pt x="632" y="194"/>
                  </a:lnTo>
                  <a:lnTo>
                    <a:pt x="631" y="196"/>
                  </a:lnTo>
                  <a:lnTo>
                    <a:pt x="632" y="196"/>
                  </a:lnTo>
                  <a:lnTo>
                    <a:pt x="632" y="197"/>
                  </a:lnTo>
                  <a:lnTo>
                    <a:pt x="634" y="197"/>
                  </a:lnTo>
                  <a:lnTo>
                    <a:pt x="634" y="198"/>
                  </a:lnTo>
                  <a:lnTo>
                    <a:pt x="634" y="200"/>
                  </a:lnTo>
                  <a:lnTo>
                    <a:pt x="635" y="200"/>
                  </a:lnTo>
                  <a:lnTo>
                    <a:pt x="635" y="201"/>
                  </a:lnTo>
                  <a:lnTo>
                    <a:pt x="636" y="201"/>
                  </a:lnTo>
                  <a:lnTo>
                    <a:pt x="636" y="202"/>
                  </a:lnTo>
                  <a:lnTo>
                    <a:pt x="638" y="202"/>
                  </a:lnTo>
                  <a:lnTo>
                    <a:pt x="638" y="204"/>
                  </a:lnTo>
                  <a:lnTo>
                    <a:pt x="636" y="204"/>
                  </a:lnTo>
                  <a:lnTo>
                    <a:pt x="636" y="205"/>
                  </a:lnTo>
                  <a:lnTo>
                    <a:pt x="636" y="207"/>
                  </a:lnTo>
                  <a:lnTo>
                    <a:pt x="638" y="207"/>
                  </a:lnTo>
                  <a:lnTo>
                    <a:pt x="638" y="208"/>
                  </a:lnTo>
                  <a:lnTo>
                    <a:pt x="639" y="208"/>
                  </a:lnTo>
                  <a:lnTo>
                    <a:pt x="639" y="209"/>
                  </a:lnTo>
                  <a:lnTo>
                    <a:pt x="641" y="209"/>
                  </a:lnTo>
                  <a:lnTo>
                    <a:pt x="642" y="209"/>
                  </a:lnTo>
                  <a:lnTo>
                    <a:pt x="643" y="209"/>
                  </a:lnTo>
                  <a:lnTo>
                    <a:pt x="645" y="211"/>
                  </a:lnTo>
                  <a:lnTo>
                    <a:pt x="646" y="211"/>
                  </a:lnTo>
                  <a:lnTo>
                    <a:pt x="646" y="212"/>
                  </a:lnTo>
                  <a:lnTo>
                    <a:pt x="646" y="213"/>
                  </a:lnTo>
                  <a:lnTo>
                    <a:pt x="647" y="213"/>
                  </a:lnTo>
                  <a:lnTo>
                    <a:pt x="647" y="215"/>
                  </a:lnTo>
                  <a:lnTo>
                    <a:pt x="647" y="216"/>
                  </a:lnTo>
                  <a:lnTo>
                    <a:pt x="647" y="217"/>
                  </a:lnTo>
                  <a:lnTo>
                    <a:pt x="647" y="219"/>
                  </a:lnTo>
                  <a:lnTo>
                    <a:pt x="647" y="220"/>
                  </a:lnTo>
                  <a:lnTo>
                    <a:pt x="647" y="221"/>
                  </a:lnTo>
                  <a:lnTo>
                    <a:pt x="647" y="223"/>
                  </a:lnTo>
                  <a:lnTo>
                    <a:pt x="649" y="223"/>
                  </a:lnTo>
                  <a:lnTo>
                    <a:pt x="650" y="224"/>
                  </a:lnTo>
                  <a:lnTo>
                    <a:pt x="651" y="226"/>
                  </a:lnTo>
                  <a:lnTo>
                    <a:pt x="653" y="227"/>
                  </a:lnTo>
                  <a:lnTo>
                    <a:pt x="653" y="228"/>
                  </a:lnTo>
                  <a:lnTo>
                    <a:pt x="653" y="230"/>
                  </a:lnTo>
                  <a:lnTo>
                    <a:pt x="654" y="230"/>
                  </a:lnTo>
                  <a:lnTo>
                    <a:pt x="654" y="231"/>
                  </a:lnTo>
                  <a:lnTo>
                    <a:pt x="653" y="234"/>
                  </a:lnTo>
                  <a:lnTo>
                    <a:pt x="653" y="235"/>
                  </a:lnTo>
                  <a:lnTo>
                    <a:pt x="653" y="236"/>
                  </a:lnTo>
                  <a:lnTo>
                    <a:pt x="651" y="238"/>
                  </a:lnTo>
                  <a:lnTo>
                    <a:pt x="650" y="238"/>
                  </a:lnTo>
                  <a:lnTo>
                    <a:pt x="649" y="238"/>
                  </a:lnTo>
                  <a:lnTo>
                    <a:pt x="649" y="240"/>
                  </a:lnTo>
                  <a:lnTo>
                    <a:pt x="647" y="240"/>
                  </a:lnTo>
                  <a:lnTo>
                    <a:pt x="647" y="242"/>
                  </a:lnTo>
                  <a:lnTo>
                    <a:pt x="649" y="243"/>
                  </a:lnTo>
                  <a:lnTo>
                    <a:pt x="649" y="245"/>
                  </a:lnTo>
                  <a:lnTo>
                    <a:pt x="649" y="246"/>
                  </a:lnTo>
                  <a:lnTo>
                    <a:pt x="650" y="246"/>
                  </a:lnTo>
                  <a:lnTo>
                    <a:pt x="650" y="247"/>
                  </a:lnTo>
                  <a:lnTo>
                    <a:pt x="651" y="247"/>
                  </a:lnTo>
                  <a:lnTo>
                    <a:pt x="653" y="247"/>
                  </a:lnTo>
                  <a:lnTo>
                    <a:pt x="653" y="249"/>
                  </a:lnTo>
                  <a:lnTo>
                    <a:pt x="654" y="249"/>
                  </a:lnTo>
                  <a:lnTo>
                    <a:pt x="654" y="250"/>
                  </a:lnTo>
                  <a:lnTo>
                    <a:pt x="653" y="250"/>
                  </a:lnTo>
                  <a:lnTo>
                    <a:pt x="654" y="250"/>
                  </a:lnTo>
                  <a:lnTo>
                    <a:pt x="654" y="251"/>
                  </a:lnTo>
                  <a:lnTo>
                    <a:pt x="654" y="253"/>
                  </a:lnTo>
                  <a:lnTo>
                    <a:pt x="653" y="254"/>
                  </a:lnTo>
                  <a:lnTo>
                    <a:pt x="653" y="255"/>
                  </a:lnTo>
                  <a:lnTo>
                    <a:pt x="653" y="257"/>
                  </a:lnTo>
                  <a:lnTo>
                    <a:pt x="653" y="258"/>
                  </a:lnTo>
                  <a:lnTo>
                    <a:pt x="653" y="259"/>
                  </a:lnTo>
                  <a:lnTo>
                    <a:pt x="653" y="261"/>
                  </a:lnTo>
                  <a:lnTo>
                    <a:pt x="653" y="262"/>
                  </a:lnTo>
                  <a:lnTo>
                    <a:pt x="654" y="262"/>
                  </a:lnTo>
                  <a:lnTo>
                    <a:pt x="654" y="264"/>
                  </a:lnTo>
                  <a:lnTo>
                    <a:pt x="653" y="264"/>
                  </a:lnTo>
                  <a:lnTo>
                    <a:pt x="654" y="265"/>
                  </a:lnTo>
                  <a:lnTo>
                    <a:pt x="654" y="266"/>
                  </a:lnTo>
                  <a:lnTo>
                    <a:pt x="655" y="266"/>
                  </a:lnTo>
                  <a:lnTo>
                    <a:pt x="655" y="268"/>
                  </a:lnTo>
                  <a:lnTo>
                    <a:pt x="654" y="268"/>
                  </a:lnTo>
                  <a:lnTo>
                    <a:pt x="653" y="268"/>
                  </a:lnTo>
                  <a:lnTo>
                    <a:pt x="653" y="269"/>
                  </a:lnTo>
                  <a:lnTo>
                    <a:pt x="654" y="269"/>
                  </a:lnTo>
                  <a:lnTo>
                    <a:pt x="654" y="270"/>
                  </a:lnTo>
                  <a:lnTo>
                    <a:pt x="653" y="272"/>
                  </a:lnTo>
                  <a:lnTo>
                    <a:pt x="654" y="274"/>
                  </a:lnTo>
                  <a:lnTo>
                    <a:pt x="654" y="276"/>
                  </a:lnTo>
                  <a:lnTo>
                    <a:pt x="654" y="277"/>
                  </a:lnTo>
                  <a:lnTo>
                    <a:pt x="654" y="278"/>
                  </a:lnTo>
                  <a:lnTo>
                    <a:pt x="654" y="280"/>
                  </a:lnTo>
                  <a:lnTo>
                    <a:pt x="653" y="281"/>
                  </a:lnTo>
                  <a:lnTo>
                    <a:pt x="653" y="282"/>
                  </a:lnTo>
                  <a:lnTo>
                    <a:pt x="654" y="282"/>
                  </a:lnTo>
                  <a:lnTo>
                    <a:pt x="653" y="284"/>
                  </a:lnTo>
                  <a:lnTo>
                    <a:pt x="653" y="285"/>
                  </a:lnTo>
                  <a:lnTo>
                    <a:pt x="654" y="285"/>
                  </a:lnTo>
                  <a:lnTo>
                    <a:pt x="654" y="287"/>
                  </a:lnTo>
                  <a:lnTo>
                    <a:pt x="655" y="288"/>
                  </a:lnTo>
                  <a:lnTo>
                    <a:pt x="657" y="289"/>
                  </a:lnTo>
                  <a:lnTo>
                    <a:pt x="657" y="291"/>
                  </a:lnTo>
                  <a:lnTo>
                    <a:pt x="657" y="292"/>
                  </a:lnTo>
                  <a:lnTo>
                    <a:pt x="658" y="293"/>
                  </a:lnTo>
                  <a:lnTo>
                    <a:pt x="657" y="295"/>
                  </a:lnTo>
                  <a:lnTo>
                    <a:pt x="657" y="296"/>
                  </a:lnTo>
                  <a:lnTo>
                    <a:pt x="658" y="296"/>
                  </a:lnTo>
                  <a:lnTo>
                    <a:pt x="658" y="297"/>
                  </a:lnTo>
                  <a:lnTo>
                    <a:pt x="657" y="297"/>
                  </a:lnTo>
                  <a:lnTo>
                    <a:pt x="657" y="299"/>
                  </a:lnTo>
                  <a:lnTo>
                    <a:pt x="658" y="299"/>
                  </a:lnTo>
                  <a:lnTo>
                    <a:pt x="658" y="300"/>
                  </a:lnTo>
                  <a:lnTo>
                    <a:pt x="658" y="301"/>
                  </a:lnTo>
                  <a:lnTo>
                    <a:pt x="658" y="303"/>
                  </a:lnTo>
                  <a:lnTo>
                    <a:pt x="658" y="304"/>
                  </a:lnTo>
                  <a:lnTo>
                    <a:pt x="660" y="306"/>
                  </a:lnTo>
                  <a:lnTo>
                    <a:pt x="661" y="306"/>
                  </a:lnTo>
                  <a:lnTo>
                    <a:pt x="661" y="307"/>
                  </a:lnTo>
                  <a:lnTo>
                    <a:pt x="662" y="308"/>
                  </a:lnTo>
                  <a:lnTo>
                    <a:pt x="662" y="310"/>
                  </a:lnTo>
                  <a:lnTo>
                    <a:pt x="664" y="310"/>
                  </a:lnTo>
                  <a:lnTo>
                    <a:pt x="664" y="311"/>
                  </a:lnTo>
                  <a:lnTo>
                    <a:pt x="665" y="311"/>
                  </a:lnTo>
                  <a:lnTo>
                    <a:pt x="665" y="312"/>
                  </a:lnTo>
                  <a:lnTo>
                    <a:pt x="666" y="312"/>
                  </a:lnTo>
                  <a:lnTo>
                    <a:pt x="666" y="314"/>
                  </a:lnTo>
                  <a:lnTo>
                    <a:pt x="668" y="314"/>
                  </a:lnTo>
                  <a:lnTo>
                    <a:pt x="669" y="315"/>
                  </a:lnTo>
                  <a:lnTo>
                    <a:pt x="670" y="315"/>
                  </a:lnTo>
                  <a:lnTo>
                    <a:pt x="670" y="316"/>
                  </a:lnTo>
                  <a:lnTo>
                    <a:pt x="672" y="316"/>
                  </a:lnTo>
                  <a:lnTo>
                    <a:pt x="673" y="316"/>
                  </a:lnTo>
                  <a:lnTo>
                    <a:pt x="674" y="318"/>
                  </a:lnTo>
                  <a:lnTo>
                    <a:pt x="676" y="319"/>
                  </a:lnTo>
                  <a:lnTo>
                    <a:pt x="677" y="319"/>
                  </a:lnTo>
                  <a:lnTo>
                    <a:pt x="679" y="320"/>
                  </a:lnTo>
                  <a:lnTo>
                    <a:pt x="680" y="320"/>
                  </a:lnTo>
                  <a:lnTo>
                    <a:pt x="681" y="320"/>
                  </a:lnTo>
                  <a:lnTo>
                    <a:pt x="683" y="322"/>
                  </a:lnTo>
                  <a:lnTo>
                    <a:pt x="683" y="323"/>
                  </a:lnTo>
                  <a:lnTo>
                    <a:pt x="684" y="325"/>
                  </a:lnTo>
                  <a:lnTo>
                    <a:pt x="684" y="326"/>
                  </a:lnTo>
                  <a:lnTo>
                    <a:pt x="684" y="327"/>
                  </a:lnTo>
                  <a:lnTo>
                    <a:pt x="685" y="329"/>
                  </a:lnTo>
                  <a:lnTo>
                    <a:pt x="684" y="329"/>
                  </a:lnTo>
                  <a:lnTo>
                    <a:pt x="685" y="329"/>
                  </a:lnTo>
                  <a:lnTo>
                    <a:pt x="685" y="330"/>
                  </a:lnTo>
                  <a:lnTo>
                    <a:pt x="685" y="331"/>
                  </a:lnTo>
                  <a:lnTo>
                    <a:pt x="687" y="331"/>
                  </a:lnTo>
                  <a:lnTo>
                    <a:pt x="687" y="333"/>
                  </a:lnTo>
                  <a:lnTo>
                    <a:pt x="688" y="333"/>
                  </a:lnTo>
                  <a:lnTo>
                    <a:pt x="688" y="334"/>
                  </a:lnTo>
                  <a:lnTo>
                    <a:pt x="689" y="334"/>
                  </a:lnTo>
                  <a:lnTo>
                    <a:pt x="689" y="335"/>
                  </a:lnTo>
                  <a:lnTo>
                    <a:pt x="691" y="335"/>
                  </a:lnTo>
                  <a:lnTo>
                    <a:pt x="691" y="337"/>
                  </a:lnTo>
                  <a:lnTo>
                    <a:pt x="689" y="337"/>
                  </a:lnTo>
                  <a:lnTo>
                    <a:pt x="689" y="338"/>
                  </a:lnTo>
                  <a:lnTo>
                    <a:pt x="691" y="338"/>
                  </a:lnTo>
                  <a:lnTo>
                    <a:pt x="691" y="339"/>
                  </a:lnTo>
                  <a:lnTo>
                    <a:pt x="691" y="341"/>
                  </a:lnTo>
                  <a:lnTo>
                    <a:pt x="691" y="342"/>
                  </a:lnTo>
                  <a:lnTo>
                    <a:pt x="691" y="344"/>
                  </a:lnTo>
                  <a:lnTo>
                    <a:pt x="691" y="345"/>
                  </a:lnTo>
                  <a:lnTo>
                    <a:pt x="692" y="346"/>
                  </a:lnTo>
                  <a:lnTo>
                    <a:pt x="693" y="348"/>
                  </a:lnTo>
                  <a:lnTo>
                    <a:pt x="693" y="349"/>
                  </a:lnTo>
                  <a:lnTo>
                    <a:pt x="695" y="349"/>
                  </a:lnTo>
                  <a:lnTo>
                    <a:pt x="695" y="350"/>
                  </a:lnTo>
                  <a:lnTo>
                    <a:pt x="693" y="350"/>
                  </a:lnTo>
                  <a:lnTo>
                    <a:pt x="695" y="352"/>
                  </a:lnTo>
                  <a:lnTo>
                    <a:pt x="696" y="352"/>
                  </a:lnTo>
                  <a:lnTo>
                    <a:pt x="696" y="353"/>
                  </a:lnTo>
                  <a:lnTo>
                    <a:pt x="698" y="353"/>
                  </a:lnTo>
                  <a:lnTo>
                    <a:pt x="698" y="354"/>
                  </a:lnTo>
                  <a:lnTo>
                    <a:pt x="699" y="356"/>
                  </a:lnTo>
                  <a:lnTo>
                    <a:pt x="700" y="357"/>
                  </a:lnTo>
                  <a:lnTo>
                    <a:pt x="700" y="358"/>
                  </a:lnTo>
                  <a:lnTo>
                    <a:pt x="700" y="360"/>
                  </a:lnTo>
                  <a:lnTo>
                    <a:pt x="700" y="361"/>
                  </a:lnTo>
                  <a:lnTo>
                    <a:pt x="702" y="361"/>
                  </a:lnTo>
                  <a:lnTo>
                    <a:pt x="702" y="363"/>
                  </a:lnTo>
                  <a:lnTo>
                    <a:pt x="700" y="363"/>
                  </a:lnTo>
                  <a:lnTo>
                    <a:pt x="700" y="364"/>
                  </a:lnTo>
                  <a:lnTo>
                    <a:pt x="702" y="365"/>
                  </a:lnTo>
                  <a:lnTo>
                    <a:pt x="702" y="367"/>
                  </a:lnTo>
                  <a:lnTo>
                    <a:pt x="703" y="368"/>
                  </a:lnTo>
                  <a:lnTo>
                    <a:pt x="704" y="368"/>
                  </a:lnTo>
                  <a:lnTo>
                    <a:pt x="704" y="369"/>
                  </a:lnTo>
                  <a:lnTo>
                    <a:pt x="703" y="369"/>
                  </a:lnTo>
                  <a:lnTo>
                    <a:pt x="703" y="371"/>
                  </a:lnTo>
                  <a:lnTo>
                    <a:pt x="704" y="371"/>
                  </a:lnTo>
                  <a:lnTo>
                    <a:pt x="703" y="371"/>
                  </a:lnTo>
                  <a:lnTo>
                    <a:pt x="703" y="372"/>
                  </a:lnTo>
                  <a:lnTo>
                    <a:pt x="703" y="373"/>
                  </a:lnTo>
                  <a:lnTo>
                    <a:pt x="703" y="375"/>
                  </a:lnTo>
                  <a:lnTo>
                    <a:pt x="703" y="376"/>
                  </a:lnTo>
                  <a:lnTo>
                    <a:pt x="704" y="377"/>
                  </a:lnTo>
                  <a:lnTo>
                    <a:pt x="704" y="379"/>
                  </a:lnTo>
                  <a:lnTo>
                    <a:pt x="704" y="380"/>
                  </a:lnTo>
                  <a:lnTo>
                    <a:pt x="704" y="382"/>
                  </a:lnTo>
                  <a:lnTo>
                    <a:pt x="704" y="383"/>
                  </a:lnTo>
                  <a:lnTo>
                    <a:pt x="706" y="384"/>
                  </a:lnTo>
                  <a:lnTo>
                    <a:pt x="706" y="386"/>
                  </a:lnTo>
                  <a:lnTo>
                    <a:pt x="707" y="386"/>
                  </a:lnTo>
                  <a:lnTo>
                    <a:pt x="707" y="387"/>
                  </a:lnTo>
                  <a:lnTo>
                    <a:pt x="707" y="388"/>
                  </a:lnTo>
                  <a:lnTo>
                    <a:pt x="707" y="390"/>
                  </a:lnTo>
                  <a:lnTo>
                    <a:pt x="707" y="391"/>
                  </a:lnTo>
                  <a:lnTo>
                    <a:pt x="708" y="392"/>
                  </a:lnTo>
                  <a:lnTo>
                    <a:pt x="708" y="394"/>
                  </a:lnTo>
                  <a:lnTo>
                    <a:pt x="708" y="395"/>
                  </a:lnTo>
                  <a:lnTo>
                    <a:pt x="708" y="396"/>
                  </a:lnTo>
                  <a:lnTo>
                    <a:pt x="708" y="398"/>
                  </a:lnTo>
                  <a:lnTo>
                    <a:pt x="708" y="399"/>
                  </a:lnTo>
                  <a:lnTo>
                    <a:pt x="710" y="399"/>
                  </a:lnTo>
                  <a:lnTo>
                    <a:pt x="710" y="401"/>
                  </a:lnTo>
                  <a:lnTo>
                    <a:pt x="711" y="401"/>
                  </a:lnTo>
                  <a:lnTo>
                    <a:pt x="711" y="402"/>
                  </a:lnTo>
                  <a:lnTo>
                    <a:pt x="711" y="403"/>
                  </a:lnTo>
                  <a:lnTo>
                    <a:pt x="711" y="405"/>
                  </a:lnTo>
                  <a:lnTo>
                    <a:pt x="712" y="405"/>
                  </a:lnTo>
                  <a:lnTo>
                    <a:pt x="712" y="406"/>
                  </a:lnTo>
                  <a:lnTo>
                    <a:pt x="712" y="407"/>
                  </a:lnTo>
                  <a:lnTo>
                    <a:pt x="712" y="409"/>
                  </a:lnTo>
                  <a:lnTo>
                    <a:pt x="711" y="409"/>
                  </a:lnTo>
                  <a:lnTo>
                    <a:pt x="711" y="410"/>
                  </a:lnTo>
                  <a:lnTo>
                    <a:pt x="712" y="410"/>
                  </a:lnTo>
                  <a:lnTo>
                    <a:pt x="711" y="410"/>
                  </a:lnTo>
                  <a:lnTo>
                    <a:pt x="711" y="411"/>
                  </a:lnTo>
                  <a:lnTo>
                    <a:pt x="712" y="411"/>
                  </a:lnTo>
                  <a:lnTo>
                    <a:pt x="712" y="413"/>
                  </a:lnTo>
                  <a:lnTo>
                    <a:pt x="712" y="414"/>
                  </a:lnTo>
                  <a:lnTo>
                    <a:pt x="712" y="415"/>
                  </a:lnTo>
                  <a:lnTo>
                    <a:pt x="712" y="417"/>
                  </a:lnTo>
                  <a:lnTo>
                    <a:pt x="711" y="417"/>
                  </a:lnTo>
                  <a:lnTo>
                    <a:pt x="711" y="418"/>
                  </a:lnTo>
                  <a:lnTo>
                    <a:pt x="711" y="420"/>
                  </a:lnTo>
                  <a:lnTo>
                    <a:pt x="711" y="421"/>
                  </a:lnTo>
                  <a:lnTo>
                    <a:pt x="711" y="422"/>
                  </a:lnTo>
                  <a:lnTo>
                    <a:pt x="712" y="422"/>
                  </a:lnTo>
                  <a:lnTo>
                    <a:pt x="712" y="424"/>
                  </a:lnTo>
                  <a:lnTo>
                    <a:pt x="714" y="424"/>
                  </a:lnTo>
                  <a:lnTo>
                    <a:pt x="714" y="425"/>
                  </a:lnTo>
                  <a:lnTo>
                    <a:pt x="712" y="425"/>
                  </a:lnTo>
                  <a:lnTo>
                    <a:pt x="712" y="426"/>
                  </a:lnTo>
                  <a:lnTo>
                    <a:pt x="711" y="429"/>
                  </a:lnTo>
                  <a:lnTo>
                    <a:pt x="710" y="430"/>
                  </a:lnTo>
                  <a:lnTo>
                    <a:pt x="710" y="429"/>
                  </a:lnTo>
                  <a:lnTo>
                    <a:pt x="708" y="430"/>
                  </a:lnTo>
                  <a:lnTo>
                    <a:pt x="708" y="432"/>
                  </a:lnTo>
                  <a:lnTo>
                    <a:pt x="707" y="432"/>
                  </a:lnTo>
                  <a:lnTo>
                    <a:pt x="706" y="432"/>
                  </a:lnTo>
                  <a:lnTo>
                    <a:pt x="706" y="433"/>
                  </a:lnTo>
                  <a:lnTo>
                    <a:pt x="706" y="434"/>
                  </a:lnTo>
                  <a:lnTo>
                    <a:pt x="706" y="436"/>
                  </a:lnTo>
                  <a:lnTo>
                    <a:pt x="706" y="437"/>
                  </a:lnTo>
                  <a:lnTo>
                    <a:pt x="706" y="439"/>
                  </a:lnTo>
                  <a:lnTo>
                    <a:pt x="707" y="439"/>
                  </a:lnTo>
                  <a:lnTo>
                    <a:pt x="706" y="440"/>
                  </a:lnTo>
                  <a:lnTo>
                    <a:pt x="706" y="439"/>
                  </a:lnTo>
                  <a:lnTo>
                    <a:pt x="704" y="439"/>
                  </a:lnTo>
                  <a:lnTo>
                    <a:pt x="703" y="439"/>
                  </a:lnTo>
                  <a:lnTo>
                    <a:pt x="702" y="440"/>
                  </a:lnTo>
                  <a:lnTo>
                    <a:pt x="702" y="441"/>
                  </a:lnTo>
                  <a:lnTo>
                    <a:pt x="702" y="443"/>
                  </a:lnTo>
                  <a:lnTo>
                    <a:pt x="702" y="444"/>
                  </a:lnTo>
                  <a:lnTo>
                    <a:pt x="702" y="445"/>
                  </a:lnTo>
                  <a:lnTo>
                    <a:pt x="700" y="445"/>
                  </a:lnTo>
                  <a:lnTo>
                    <a:pt x="702" y="445"/>
                  </a:lnTo>
                  <a:lnTo>
                    <a:pt x="702" y="447"/>
                  </a:lnTo>
                  <a:lnTo>
                    <a:pt x="700" y="447"/>
                  </a:lnTo>
                  <a:lnTo>
                    <a:pt x="700" y="448"/>
                  </a:lnTo>
                  <a:lnTo>
                    <a:pt x="702" y="451"/>
                  </a:lnTo>
                  <a:lnTo>
                    <a:pt x="700" y="451"/>
                  </a:lnTo>
                  <a:lnTo>
                    <a:pt x="700" y="452"/>
                  </a:lnTo>
                  <a:lnTo>
                    <a:pt x="700" y="453"/>
                  </a:lnTo>
                  <a:lnTo>
                    <a:pt x="700" y="455"/>
                  </a:lnTo>
                  <a:lnTo>
                    <a:pt x="699" y="456"/>
                  </a:lnTo>
                  <a:lnTo>
                    <a:pt x="699" y="458"/>
                  </a:lnTo>
                  <a:lnTo>
                    <a:pt x="698" y="459"/>
                  </a:lnTo>
                  <a:lnTo>
                    <a:pt x="696" y="460"/>
                  </a:lnTo>
                  <a:lnTo>
                    <a:pt x="698" y="460"/>
                  </a:lnTo>
                  <a:lnTo>
                    <a:pt x="698" y="462"/>
                  </a:lnTo>
                  <a:lnTo>
                    <a:pt x="698" y="463"/>
                  </a:lnTo>
                  <a:lnTo>
                    <a:pt x="696" y="463"/>
                  </a:lnTo>
                  <a:lnTo>
                    <a:pt x="696" y="464"/>
                  </a:lnTo>
                  <a:lnTo>
                    <a:pt x="695" y="464"/>
                  </a:lnTo>
                  <a:lnTo>
                    <a:pt x="695" y="466"/>
                  </a:lnTo>
                  <a:lnTo>
                    <a:pt x="696" y="466"/>
                  </a:lnTo>
                  <a:lnTo>
                    <a:pt x="696" y="467"/>
                  </a:lnTo>
                  <a:lnTo>
                    <a:pt x="695" y="467"/>
                  </a:lnTo>
                  <a:lnTo>
                    <a:pt x="695" y="468"/>
                  </a:lnTo>
                  <a:lnTo>
                    <a:pt x="695" y="471"/>
                  </a:lnTo>
                  <a:lnTo>
                    <a:pt x="696" y="471"/>
                  </a:lnTo>
                  <a:lnTo>
                    <a:pt x="698" y="471"/>
                  </a:lnTo>
                  <a:lnTo>
                    <a:pt x="698" y="472"/>
                  </a:lnTo>
                  <a:lnTo>
                    <a:pt x="699" y="472"/>
                  </a:lnTo>
                  <a:lnTo>
                    <a:pt x="699" y="474"/>
                  </a:lnTo>
                  <a:lnTo>
                    <a:pt x="699" y="475"/>
                  </a:lnTo>
                  <a:lnTo>
                    <a:pt x="699" y="477"/>
                  </a:lnTo>
                  <a:lnTo>
                    <a:pt x="699" y="478"/>
                  </a:lnTo>
                  <a:lnTo>
                    <a:pt x="700" y="478"/>
                  </a:lnTo>
                  <a:lnTo>
                    <a:pt x="700" y="479"/>
                  </a:lnTo>
                  <a:lnTo>
                    <a:pt x="702" y="479"/>
                  </a:lnTo>
                  <a:lnTo>
                    <a:pt x="700" y="481"/>
                  </a:lnTo>
                  <a:lnTo>
                    <a:pt x="700" y="482"/>
                  </a:lnTo>
                  <a:lnTo>
                    <a:pt x="700" y="483"/>
                  </a:lnTo>
                  <a:lnTo>
                    <a:pt x="700" y="485"/>
                  </a:lnTo>
                  <a:lnTo>
                    <a:pt x="700" y="486"/>
                  </a:lnTo>
                  <a:lnTo>
                    <a:pt x="700" y="487"/>
                  </a:lnTo>
                  <a:lnTo>
                    <a:pt x="702" y="489"/>
                  </a:lnTo>
                  <a:lnTo>
                    <a:pt x="702" y="490"/>
                  </a:lnTo>
                  <a:lnTo>
                    <a:pt x="703" y="490"/>
                  </a:lnTo>
                  <a:lnTo>
                    <a:pt x="702" y="490"/>
                  </a:lnTo>
                  <a:lnTo>
                    <a:pt x="702" y="491"/>
                  </a:lnTo>
                  <a:lnTo>
                    <a:pt x="702" y="493"/>
                  </a:lnTo>
                  <a:lnTo>
                    <a:pt x="700" y="493"/>
                  </a:lnTo>
                  <a:lnTo>
                    <a:pt x="700" y="494"/>
                  </a:lnTo>
                  <a:lnTo>
                    <a:pt x="702" y="494"/>
                  </a:lnTo>
                  <a:lnTo>
                    <a:pt x="702" y="496"/>
                  </a:lnTo>
                  <a:lnTo>
                    <a:pt x="702" y="497"/>
                  </a:lnTo>
                  <a:lnTo>
                    <a:pt x="702" y="498"/>
                  </a:lnTo>
                  <a:lnTo>
                    <a:pt x="703" y="498"/>
                  </a:lnTo>
                  <a:lnTo>
                    <a:pt x="703" y="500"/>
                  </a:lnTo>
                  <a:lnTo>
                    <a:pt x="703" y="501"/>
                  </a:lnTo>
                  <a:lnTo>
                    <a:pt x="704" y="501"/>
                  </a:lnTo>
                  <a:lnTo>
                    <a:pt x="706" y="501"/>
                  </a:lnTo>
                  <a:lnTo>
                    <a:pt x="706" y="500"/>
                  </a:lnTo>
                  <a:lnTo>
                    <a:pt x="707" y="500"/>
                  </a:lnTo>
                  <a:lnTo>
                    <a:pt x="708" y="501"/>
                  </a:lnTo>
                  <a:lnTo>
                    <a:pt x="710" y="502"/>
                  </a:lnTo>
                  <a:lnTo>
                    <a:pt x="708" y="502"/>
                  </a:lnTo>
                  <a:lnTo>
                    <a:pt x="707" y="504"/>
                  </a:lnTo>
                  <a:lnTo>
                    <a:pt x="707" y="505"/>
                  </a:lnTo>
                  <a:lnTo>
                    <a:pt x="708" y="505"/>
                  </a:lnTo>
                  <a:lnTo>
                    <a:pt x="710" y="505"/>
                  </a:lnTo>
                  <a:lnTo>
                    <a:pt x="708" y="505"/>
                  </a:lnTo>
                  <a:lnTo>
                    <a:pt x="708" y="506"/>
                  </a:lnTo>
                  <a:lnTo>
                    <a:pt x="708" y="508"/>
                  </a:lnTo>
                  <a:lnTo>
                    <a:pt x="708" y="509"/>
                  </a:lnTo>
                  <a:lnTo>
                    <a:pt x="708" y="510"/>
                  </a:lnTo>
                  <a:lnTo>
                    <a:pt x="708" y="512"/>
                  </a:lnTo>
                  <a:lnTo>
                    <a:pt x="708" y="513"/>
                  </a:lnTo>
                  <a:lnTo>
                    <a:pt x="708" y="515"/>
                  </a:lnTo>
                  <a:lnTo>
                    <a:pt x="708" y="516"/>
                  </a:lnTo>
                  <a:lnTo>
                    <a:pt x="708" y="517"/>
                  </a:lnTo>
                  <a:lnTo>
                    <a:pt x="707" y="519"/>
                  </a:lnTo>
                  <a:lnTo>
                    <a:pt x="708" y="520"/>
                  </a:lnTo>
                  <a:lnTo>
                    <a:pt x="707" y="521"/>
                  </a:lnTo>
                  <a:lnTo>
                    <a:pt x="708" y="523"/>
                  </a:lnTo>
                  <a:lnTo>
                    <a:pt x="708" y="524"/>
                  </a:lnTo>
                  <a:lnTo>
                    <a:pt x="710" y="525"/>
                  </a:lnTo>
                  <a:lnTo>
                    <a:pt x="711" y="527"/>
                  </a:lnTo>
                  <a:lnTo>
                    <a:pt x="712" y="527"/>
                  </a:lnTo>
                  <a:lnTo>
                    <a:pt x="714" y="528"/>
                  </a:lnTo>
                  <a:lnTo>
                    <a:pt x="715" y="528"/>
                  </a:lnTo>
                  <a:lnTo>
                    <a:pt x="717" y="528"/>
                  </a:lnTo>
                  <a:lnTo>
                    <a:pt x="717" y="529"/>
                  </a:lnTo>
                  <a:lnTo>
                    <a:pt x="718" y="531"/>
                  </a:lnTo>
                  <a:lnTo>
                    <a:pt x="719" y="531"/>
                  </a:lnTo>
                  <a:lnTo>
                    <a:pt x="719" y="532"/>
                  </a:lnTo>
                  <a:lnTo>
                    <a:pt x="719" y="533"/>
                  </a:lnTo>
                  <a:lnTo>
                    <a:pt x="719" y="535"/>
                  </a:lnTo>
                  <a:lnTo>
                    <a:pt x="719" y="536"/>
                  </a:lnTo>
                  <a:lnTo>
                    <a:pt x="719" y="538"/>
                  </a:lnTo>
                  <a:lnTo>
                    <a:pt x="719" y="539"/>
                  </a:lnTo>
                  <a:lnTo>
                    <a:pt x="721" y="540"/>
                  </a:lnTo>
                  <a:lnTo>
                    <a:pt x="723" y="543"/>
                  </a:lnTo>
                  <a:lnTo>
                    <a:pt x="725" y="544"/>
                  </a:lnTo>
                  <a:lnTo>
                    <a:pt x="726" y="546"/>
                  </a:lnTo>
                  <a:lnTo>
                    <a:pt x="726" y="547"/>
                  </a:lnTo>
                  <a:lnTo>
                    <a:pt x="727" y="548"/>
                  </a:lnTo>
                  <a:lnTo>
                    <a:pt x="727" y="550"/>
                  </a:lnTo>
                  <a:lnTo>
                    <a:pt x="726" y="550"/>
                  </a:lnTo>
                  <a:lnTo>
                    <a:pt x="726" y="551"/>
                  </a:lnTo>
                  <a:lnTo>
                    <a:pt x="725" y="552"/>
                  </a:lnTo>
                  <a:lnTo>
                    <a:pt x="725" y="554"/>
                  </a:lnTo>
                  <a:lnTo>
                    <a:pt x="726" y="554"/>
                  </a:lnTo>
                  <a:lnTo>
                    <a:pt x="726" y="555"/>
                  </a:lnTo>
                  <a:lnTo>
                    <a:pt x="727" y="555"/>
                  </a:lnTo>
                  <a:lnTo>
                    <a:pt x="727" y="557"/>
                  </a:lnTo>
                  <a:lnTo>
                    <a:pt x="727" y="558"/>
                  </a:lnTo>
                  <a:lnTo>
                    <a:pt x="727" y="559"/>
                  </a:lnTo>
                  <a:lnTo>
                    <a:pt x="727" y="561"/>
                  </a:lnTo>
                  <a:lnTo>
                    <a:pt x="726" y="561"/>
                  </a:lnTo>
                  <a:lnTo>
                    <a:pt x="726" y="562"/>
                  </a:lnTo>
                  <a:lnTo>
                    <a:pt x="726" y="563"/>
                  </a:lnTo>
                  <a:lnTo>
                    <a:pt x="727" y="565"/>
                  </a:lnTo>
                  <a:lnTo>
                    <a:pt x="727" y="566"/>
                  </a:lnTo>
                  <a:lnTo>
                    <a:pt x="727" y="567"/>
                  </a:lnTo>
                  <a:lnTo>
                    <a:pt x="729" y="567"/>
                  </a:lnTo>
                  <a:lnTo>
                    <a:pt x="727" y="569"/>
                  </a:lnTo>
                  <a:lnTo>
                    <a:pt x="727" y="570"/>
                  </a:lnTo>
                  <a:lnTo>
                    <a:pt x="727" y="571"/>
                  </a:lnTo>
                  <a:lnTo>
                    <a:pt x="727" y="573"/>
                  </a:lnTo>
                  <a:lnTo>
                    <a:pt x="727" y="574"/>
                  </a:lnTo>
                  <a:lnTo>
                    <a:pt x="729" y="574"/>
                  </a:lnTo>
                  <a:lnTo>
                    <a:pt x="729" y="576"/>
                  </a:lnTo>
                  <a:lnTo>
                    <a:pt x="729" y="577"/>
                  </a:lnTo>
                  <a:lnTo>
                    <a:pt x="729" y="576"/>
                  </a:lnTo>
                  <a:lnTo>
                    <a:pt x="729" y="577"/>
                  </a:lnTo>
                  <a:lnTo>
                    <a:pt x="729" y="578"/>
                  </a:lnTo>
                  <a:lnTo>
                    <a:pt x="730" y="578"/>
                  </a:lnTo>
                  <a:lnTo>
                    <a:pt x="730" y="580"/>
                  </a:lnTo>
                  <a:lnTo>
                    <a:pt x="729" y="580"/>
                  </a:lnTo>
                  <a:lnTo>
                    <a:pt x="730" y="581"/>
                  </a:lnTo>
                  <a:lnTo>
                    <a:pt x="729" y="582"/>
                  </a:lnTo>
                  <a:lnTo>
                    <a:pt x="730" y="584"/>
                  </a:lnTo>
                  <a:lnTo>
                    <a:pt x="731" y="585"/>
                  </a:lnTo>
                  <a:lnTo>
                    <a:pt x="733" y="584"/>
                  </a:lnTo>
                  <a:lnTo>
                    <a:pt x="734" y="582"/>
                  </a:lnTo>
                  <a:lnTo>
                    <a:pt x="736" y="581"/>
                  </a:lnTo>
                  <a:lnTo>
                    <a:pt x="737" y="581"/>
                  </a:lnTo>
                  <a:lnTo>
                    <a:pt x="738" y="581"/>
                  </a:lnTo>
                  <a:lnTo>
                    <a:pt x="738" y="580"/>
                  </a:lnTo>
                  <a:lnTo>
                    <a:pt x="740" y="581"/>
                  </a:lnTo>
                  <a:lnTo>
                    <a:pt x="741" y="581"/>
                  </a:lnTo>
                  <a:lnTo>
                    <a:pt x="740" y="582"/>
                  </a:lnTo>
                  <a:lnTo>
                    <a:pt x="740" y="584"/>
                  </a:lnTo>
                  <a:lnTo>
                    <a:pt x="742" y="584"/>
                  </a:lnTo>
                  <a:lnTo>
                    <a:pt x="744" y="586"/>
                  </a:lnTo>
                  <a:lnTo>
                    <a:pt x="744" y="588"/>
                  </a:lnTo>
                  <a:lnTo>
                    <a:pt x="744" y="590"/>
                  </a:lnTo>
                  <a:lnTo>
                    <a:pt x="742" y="593"/>
                  </a:lnTo>
                  <a:lnTo>
                    <a:pt x="744" y="595"/>
                  </a:lnTo>
                  <a:lnTo>
                    <a:pt x="744" y="596"/>
                  </a:lnTo>
                  <a:lnTo>
                    <a:pt x="742" y="596"/>
                  </a:lnTo>
                  <a:lnTo>
                    <a:pt x="741" y="597"/>
                  </a:lnTo>
                  <a:lnTo>
                    <a:pt x="742" y="599"/>
                  </a:lnTo>
                  <a:lnTo>
                    <a:pt x="741" y="600"/>
                  </a:lnTo>
                  <a:lnTo>
                    <a:pt x="741" y="601"/>
                  </a:lnTo>
                  <a:lnTo>
                    <a:pt x="742" y="603"/>
                  </a:lnTo>
                  <a:lnTo>
                    <a:pt x="744" y="604"/>
                  </a:lnTo>
                  <a:lnTo>
                    <a:pt x="744" y="605"/>
                  </a:lnTo>
                  <a:lnTo>
                    <a:pt x="745" y="605"/>
                  </a:lnTo>
                  <a:lnTo>
                    <a:pt x="746" y="605"/>
                  </a:lnTo>
                  <a:lnTo>
                    <a:pt x="746" y="607"/>
                  </a:lnTo>
                  <a:lnTo>
                    <a:pt x="746" y="608"/>
                  </a:lnTo>
                  <a:lnTo>
                    <a:pt x="746" y="609"/>
                  </a:lnTo>
                  <a:lnTo>
                    <a:pt x="746" y="611"/>
                  </a:lnTo>
                  <a:lnTo>
                    <a:pt x="748" y="612"/>
                  </a:lnTo>
                  <a:lnTo>
                    <a:pt x="749" y="612"/>
                  </a:lnTo>
                  <a:lnTo>
                    <a:pt x="749" y="614"/>
                  </a:lnTo>
                  <a:lnTo>
                    <a:pt x="748" y="615"/>
                  </a:lnTo>
                  <a:lnTo>
                    <a:pt x="748" y="616"/>
                  </a:lnTo>
                  <a:lnTo>
                    <a:pt x="748" y="619"/>
                  </a:lnTo>
                  <a:lnTo>
                    <a:pt x="748" y="622"/>
                  </a:lnTo>
                  <a:lnTo>
                    <a:pt x="749" y="622"/>
                  </a:lnTo>
                  <a:lnTo>
                    <a:pt x="749" y="623"/>
                  </a:lnTo>
                  <a:lnTo>
                    <a:pt x="749" y="624"/>
                  </a:lnTo>
                  <a:lnTo>
                    <a:pt x="749" y="626"/>
                  </a:lnTo>
                  <a:lnTo>
                    <a:pt x="750" y="626"/>
                  </a:lnTo>
                  <a:lnTo>
                    <a:pt x="752" y="626"/>
                  </a:lnTo>
                  <a:lnTo>
                    <a:pt x="753" y="626"/>
                  </a:lnTo>
                  <a:lnTo>
                    <a:pt x="753" y="627"/>
                  </a:lnTo>
                  <a:lnTo>
                    <a:pt x="752" y="628"/>
                  </a:lnTo>
                  <a:lnTo>
                    <a:pt x="750" y="630"/>
                  </a:lnTo>
                  <a:lnTo>
                    <a:pt x="750" y="631"/>
                  </a:lnTo>
                  <a:lnTo>
                    <a:pt x="750" y="633"/>
                  </a:lnTo>
                  <a:lnTo>
                    <a:pt x="750" y="634"/>
                  </a:lnTo>
                  <a:lnTo>
                    <a:pt x="752" y="634"/>
                  </a:lnTo>
                  <a:lnTo>
                    <a:pt x="752" y="635"/>
                  </a:lnTo>
                  <a:lnTo>
                    <a:pt x="752" y="637"/>
                  </a:lnTo>
                  <a:lnTo>
                    <a:pt x="753" y="638"/>
                  </a:lnTo>
                  <a:lnTo>
                    <a:pt x="753" y="639"/>
                  </a:lnTo>
                  <a:lnTo>
                    <a:pt x="753" y="641"/>
                  </a:lnTo>
                  <a:lnTo>
                    <a:pt x="753" y="642"/>
                  </a:lnTo>
                  <a:lnTo>
                    <a:pt x="752" y="643"/>
                  </a:lnTo>
                  <a:lnTo>
                    <a:pt x="750" y="646"/>
                  </a:lnTo>
                  <a:lnTo>
                    <a:pt x="750" y="647"/>
                  </a:lnTo>
                  <a:lnTo>
                    <a:pt x="750" y="649"/>
                  </a:lnTo>
                  <a:lnTo>
                    <a:pt x="749" y="650"/>
                  </a:lnTo>
                  <a:lnTo>
                    <a:pt x="748" y="652"/>
                  </a:lnTo>
                  <a:lnTo>
                    <a:pt x="748" y="653"/>
                  </a:lnTo>
                  <a:lnTo>
                    <a:pt x="746" y="654"/>
                  </a:lnTo>
                  <a:lnTo>
                    <a:pt x="745" y="654"/>
                  </a:lnTo>
                  <a:lnTo>
                    <a:pt x="745" y="656"/>
                  </a:lnTo>
                  <a:lnTo>
                    <a:pt x="744" y="658"/>
                  </a:lnTo>
                  <a:lnTo>
                    <a:pt x="744" y="660"/>
                  </a:lnTo>
                  <a:lnTo>
                    <a:pt x="744" y="661"/>
                  </a:lnTo>
                  <a:lnTo>
                    <a:pt x="742" y="661"/>
                  </a:lnTo>
                  <a:lnTo>
                    <a:pt x="741" y="661"/>
                  </a:lnTo>
                  <a:lnTo>
                    <a:pt x="741" y="662"/>
                  </a:lnTo>
                  <a:lnTo>
                    <a:pt x="741" y="664"/>
                  </a:lnTo>
                  <a:lnTo>
                    <a:pt x="740" y="664"/>
                  </a:lnTo>
                  <a:lnTo>
                    <a:pt x="738" y="665"/>
                  </a:lnTo>
                  <a:lnTo>
                    <a:pt x="737" y="666"/>
                  </a:lnTo>
                  <a:lnTo>
                    <a:pt x="736" y="668"/>
                  </a:lnTo>
                  <a:lnTo>
                    <a:pt x="734" y="668"/>
                  </a:lnTo>
                  <a:lnTo>
                    <a:pt x="733" y="668"/>
                  </a:lnTo>
                  <a:lnTo>
                    <a:pt x="731" y="668"/>
                  </a:lnTo>
                  <a:lnTo>
                    <a:pt x="731" y="669"/>
                  </a:lnTo>
                  <a:lnTo>
                    <a:pt x="730" y="669"/>
                  </a:lnTo>
                  <a:lnTo>
                    <a:pt x="730" y="668"/>
                  </a:lnTo>
                  <a:lnTo>
                    <a:pt x="730" y="666"/>
                  </a:lnTo>
                  <a:lnTo>
                    <a:pt x="729" y="666"/>
                  </a:lnTo>
                  <a:lnTo>
                    <a:pt x="727" y="666"/>
                  </a:lnTo>
                  <a:lnTo>
                    <a:pt x="726" y="666"/>
                  </a:lnTo>
                  <a:lnTo>
                    <a:pt x="725" y="666"/>
                  </a:lnTo>
                  <a:lnTo>
                    <a:pt x="723" y="666"/>
                  </a:lnTo>
                  <a:lnTo>
                    <a:pt x="722" y="666"/>
                  </a:lnTo>
                  <a:lnTo>
                    <a:pt x="722" y="668"/>
                  </a:lnTo>
                  <a:lnTo>
                    <a:pt x="722" y="669"/>
                  </a:lnTo>
                  <a:lnTo>
                    <a:pt x="722" y="671"/>
                  </a:lnTo>
                  <a:lnTo>
                    <a:pt x="721" y="672"/>
                  </a:lnTo>
                  <a:lnTo>
                    <a:pt x="719" y="672"/>
                  </a:lnTo>
                  <a:lnTo>
                    <a:pt x="718" y="673"/>
                  </a:lnTo>
                  <a:lnTo>
                    <a:pt x="717" y="675"/>
                  </a:lnTo>
                  <a:lnTo>
                    <a:pt x="717" y="676"/>
                  </a:lnTo>
                  <a:lnTo>
                    <a:pt x="715" y="676"/>
                  </a:lnTo>
                  <a:lnTo>
                    <a:pt x="715" y="677"/>
                  </a:lnTo>
                  <a:lnTo>
                    <a:pt x="717" y="679"/>
                  </a:lnTo>
                  <a:lnTo>
                    <a:pt x="718" y="679"/>
                  </a:lnTo>
                  <a:lnTo>
                    <a:pt x="718" y="680"/>
                  </a:lnTo>
                  <a:lnTo>
                    <a:pt x="717" y="681"/>
                  </a:lnTo>
                  <a:lnTo>
                    <a:pt x="718" y="683"/>
                  </a:lnTo>
                  <a:lnTo>
                    <a:pt x="719" y="684"/>
                  </a:lnTo>
                  <a:lnTo>
                    <a:pt x="718" y="685"/>
                  </a:lnTo>
                  <a:lnTo>
                    <a:pt x="718" y="687"/>
                  </a:lnTo>
                  <a:lnTo>
                    <a:pt x="718" y="688"/>
                  </a:lnTo>
                  <a:lnTo>
                    <a:pt x="718" y="690"/>
                  </a:lnTo>
                  <a:lnTo>
                    <a:pt x="718" y="691"/>
                  </a:lnTo>
                  <a:lnTo>
                    <a:pt x="719" y="691"/>
                  </a:lnTo>
                  <a:lnTo>
                    <a:pt x="721" y="690"/>
                  </a:lnTo>
                  <a:lnTo>
                    <a:pt x="721" y="691"/>
                  </a:lnTo>
                  <a:lnTo>
                    <a:pt x="721" y="692"/>
                  </a:lnTo>
                  <a:lnTo>
                    <a:pt x="719" y="692"/>
                  </a:lnTo>
                  <a:lnTo>
                    <a:pt x="718" y="696"/>
                  </a:lnTo>
                  <a:lnTo>
                    <a:pt x="718" y="699"/>
                  </a:lnTo>
                  <a:lnTo>
                    <a:pt x="718" y="700"/>
                  </a:lnTo>
                  <a:lnTo>
                    <a:pt x="719" y="700"/>
                  </a:lnTo>
                  <a:lnTo>
                    <a:pt x="719" y="702"/>
                  </a:lnTo>
                  <a:lnTo>
                    <a:pt x="719" y="703"/>
                  </a:lnTo>
                  <a:lnTo>
                    <a:pt x="719" y="704"/>
                  </a:lnTo>
                  <a:lnTo>
                    <a:pt x="719" y="706"/>
                  </a:lnTo>
                  <a:lnTo>
                    <a:pt x="718" y="706"/>
                  </a:lnTo>
                  <a:lnTo>
                    <a:pt x="717" y="706"/>
                  </a:lnTo>
                  <a:lnTo>
                    <a:pt x="715" y="706"/>
                  </a:lnTo>
                  <a:lnTo>
                    <a:pt x="714" y="706"/>
                  </a:lnTo>
                  <a:lnTo>
                    <a:pt x="712" y="704"/>
                  </a:lnTo>
                  <a:lnTo>
                    <a:pt x="711" y="706"/>
                  </a:lnTo>
                  <a:lnTo>
                    <a:pt x="712" y="707"/>
                  </a:lnTo>
                  <a:lnTo>
                    <a:pt x="712" y="709"/>
                  </a:lnTo>
                  <a:lnTo>
                    <a:pt x="711" y="710"/>
                  </a:lnTo>
                  <a:lnTo>
                    <a:pt x="710" y="710"/>
                  </a:lnTo>
                  <a:lnTo>
                    <a:pt x="707" y="713"/>
                  </a:lnTo>
                  <a:lnTo>
                    <a:pt x="707" y="714"/>
                  </a:lnTo>
                  <a:lnTo>
                    <a:pt x="706" y="718"/>
                  </a:lnTo>
                  <a:lnTo>
                    <a:pt x="704" y="719"/>
                  </a:lnTo>
                  <a:lnTo>
                    <a:pt x="703" y="721"/>
                  </a:lnTo>
                  <a:lnTo>
                    <a:pt x="700" y="722"/>
                  </a:lnTo>
                  <a:lnTo>
                    <a:pt x="699" y="725"/>
                  </a:lnTo>
                  <a:lnTo>
                    <a:pt x="698" y="728"/>
                  </a:lnTo>
                  <a:lnTo>
                    <a:pt x="695" y="729"/>
                  </a:lnTo>
                  <a:lnTo>
                    <a:pt x="692" y="732"/>
                  </a:lnTo>
                  <a:lnTo>
                    <a:pt x="691" y="734"/>
                  </a:lnTo>
                  <a:lnTo>
                    <a:pt x="689" y="737"/>
                  </a:lnTo>
                  <a:lnTo>
                    <a:pt x="688" y="741"/>
                  </a:lnTo>
                  <a:lnTo>
                    <a:pt x="688" y="742"/>
                  </a:lnTo>
                  <a:lnTo>
                    <a:pt x="688" y="744"/>
                  </a:lnTo>
                  <a:lnTo>
                    <a:pt x="687" y="745"/>
                  </a:lnTo>
                  <a:lnTo>
                    <a:pt x="685" y="745"/>
                  </a:lnTo>
                  <a:lnTo>
                    <a:pt x="684" y="745"/>
                  </a:lnTo>
                  <a:lnTo>
                    <a:pt x="680" y="747"/>
                  </a:lnTo>
                  <a:lnTo>
                    <a:pt x="677" y="747"/>
                  </a:lnTo>
                  <a:lnTo>
                    <a:pt x="676" y="747"/>
                  </a:lnTo>
                  <a:lnTo>
                    <a:pt x="673" y="747"/>
                  </a:lnTo>
                  <a:lnTo>
                    <a:pt x="672" y="748"/>
                  </a:lnTo>
                  <a:lnTo>
                    <a:pt x="669" y="748"/>
                  </a:lnTo>
                  <a:lnTo>
                    <a:pt x="668" y="749"/>
                  </a:lnTo>
                  <a:lnTo>
                    <a:pt x="665" y="751"/>
                  </a:lnTo>
                  <a:lnTo>
                    <a:pt x="664" y="752"/>
                  </a:lnTo>
                  <a:lnTo>
                    <a:pt x="661" y="756"/>
                  </a:lnTo>
                  <a:lnTo>
                    <a:pt x="661" y="759"/>
                  </a:lnTo>
                  <a:lnTo>
                    <a:pt x="662" y="761"/>
                  </a:lnTo>
                  <a:lnTo>
                    <a:pt x="662" y="766"/>
                  </a:lnTo>
                  <a:lnTo>
                    <a:pt x="662" y="767"/>
                  </a:lnTo>
                  <a:lnTo>
                    <a:pt x="662" y="770"/>
                  </a:lnTo>
                  <a:lnTo>
                    <a:pt x="662" y="772"/>
                  </a:lnTo>
                  <a:lnTo>
                    <a:pt x="664" y="772"/>
                  </a:lnTo>
                  <a:lnTo>
                    <a:pt x="665" y="772"/>
                  </a:lnTo>
                  <a:lnTo>
                    <a:pt x="666" y="772"/>
                  </a:lnTo>
                  <a:lnTo>
                    <a:pt x="668" y="774"/>
                  </a:lnTo>
                  <a:lnTo>
                    <a:pt x="669" y="775"/>
                  </a:lnTo>
                  <a:lnTo>
                    <a:pt x="670" y="776"/>
                  </a:lnTo>
                  <a:lnTo>
                    <a:pt x="670" y="778"/>
                  </a:lnTo>
                  <a:lnTo>
                    <a:pt x="670" y="779"/>
                  </a:lnTo>
                  <a:lnTo>
                    <a:pt x="670" y="780"/>
                  </a:lnTo>
                  <a:lnTo>
                    <a:pt x="669" y="782"/>
                  </a:lnTo>
                  <a:lnTo>
                    <a:pt x="668" y="783"/>
                  </a:lnTo>
                  <a:lnTo>
                    <a:pt x="668" y="784"/>
                  </a:lnTo>
                  <a:lnTo>
                    <a:pt x="666" y="784"/>
                  </a:lnTo>
                  <a:lnTo>
                    <a:pt x="666" y="789"/>
                  </a:lnTo>
                  <a:lnTo>
                    <a:pt x="666" y="791"/>
                  </a:lnTo>
                  <a:lnTo>
                    <a:pt x="666" y="793"/>
                  </a:lnTo>
                  <a:lnTo>
                    <a:pt x="666" y="794"/>
                  </a:lnTo>
                  <a:lnTo>
                    <a:pt x="665" y="795"/>
                  </a:lnTo>
                  <a:lnTo>
                    <a:pt x="662" y="797"/>
                  </a:lnTo>
                  <a:lnTo>
                    <a:pt x="662" y="799"/>
                  </a:lnTo>
                  <a:lnTo>
                    <a:pt x="661" y="799"/>
                  </a:lnTo>
                  <a:lnTo>
                    <a:pt x="660" y="802"/>
                  </a:lnTo>
                  <a:lnTo>
                    <a:pt x="658" y="803"/>
                  </a:lnTo>
                  <a:lnTo>
                    <a:pt x="658" y="805"/>
                  </a:lnTo>
                  <a:lnTo>
                    <a:pt x="658" y="806"/>
                  </a:lnTo>
                  <a:lnTo>
                    <a:pt x="657" y="808"/>
                  </a:lnTo>
                  <a:lnTo>
                    <a:pt x="657" y="809"/>
                  </a:lnTo>
                  <a:lnTo>
                    <a:pt x="657" y="810"/>
                  </a:lnTo>
                  <a:lnTo>
                    <a:pt x="655" y="812"/>
                  </a:lnTo>
                  <a:lnTo>
                    <a:pt x="655" y="814"/>
                  </a:lnTo>
                  <a:lnTo>
                    <a:pt x="655" y="817"/>
                  </a:lnTo>
                  <a:lnTo>
                    <a:pt x="654" y="820"/>
                  </a:lnTo>
                  <a:lnTo>
                    <a:pt x="651" y="824"/>
                  </a:lnTo>
                  <a:lnTo>
                    <a:pt x="651" y="825"/>
                  </a:lnTo>
                  <a:lnTo>
                    <a:pt x="650" y="827"/>
                  </a:lnTo>
                  <a:lnTo>
                    <a:pt x="651" y="828"/>
                  </a:lnTo>
                  <a:lnTo>
                    <a:pt x="653" y="829"/>
                  </a:lnTo>
                  <a:lnTo>
                    <a:pt x="655" y="831"/>
                  </a:lnTo>
                  <a:lnTo>
                    <a:pt x="657" y="832"/>
                  </a:lnTo>
                  <a:lnTo>
                    <a:pt x="657" y="833"/>
                  </a:lnTo>
                  <a:lnTo>
                    <a:pt x="657" y="835"/>
                  </a:lnTo>
                  <a:lnTo>
                    <a:pt x="657" y="836"/>
                  </a:lnTo>
                  <a:lnTo>
                    <a:pt x="654" y="837"/>
                  </a:lnTo>
                  <a:lnTo>
                    <a:pt x="654" y="839"/>
                  </a:lnTo>
                  <a:lnTo>
                    <a:pt x="653" y="839"/>
                  </a:lnTo>
                  <a:lnTo>
                    <a:pt x="651" y="840"/>
                  </a:lnTo>
                  <a:lnTo>
                    <a:pt x="650" y="841"/>
                  </a:lnTo>
                  <a:lnTo>
                    <a:pt x="650" y="843"/>
                  </a:lnTo>
                  <a:lnTo>
                    <a:pt x="650" y="844"/>
                  </a:lnTo>
                  <a:lnTo>
                    <a:pt x="650" y="847"/>
                  </a:lnTo>
                  <a:lnTo>
                    <a:pt x="650" y="848"/>
                  </a:lnTo>
                  <a:lnTo>
                    <a:pt x="650" y="850"/>
                  </a:lnTo>
                  <a:lnTo>
                    <a:pt x="651" y="851"/>
                  </a:lnTo>
                  <a:lnTo>
                    <a:pt x="653" y="852"/>
                  </a:lnTo>
                  <a:lnTo>
                    <a:pt x="653" y="854"/>
                  </a:lnTo>
                  <a:lnTo>
                    <a:pt x="654" y="854"/>
                  </a:lnTo>
                  <a:lnTo>
                    <a:pt x="655" y="854"/>
                  </a:lnTo>
                  <a:lnTo>
                    <a:pt x="657" y="855"/>
                  </a:lnTo>
                  <a:lnTo>
                    <a:pt x="658" y="856"/>
                  </a:lnTo>
                  <a:lnTo>
                    <a:pt x="660" y="856"/>
                  </a:lnTo>
                  <a:lnTo>
                    <a:pt x="661" y="859"/>
                  </a:lnTo>
                  <a:lnTo>
                    <a:pt x="658" y="859"/>
                  </a:lnTo>
                  <a:lnTo>
                    <a:pt x="657" y="860"/>
                  </a:lnTo>
                  <a:lnTo>
                    <a:pt x="655" y="862"/>
                  </a:lnTo>
                  <a:lnTo>
                    <a:pt x="654" y="862"/>
                  </a:lnTo>
                  <a:lnTo>
                    <a:pt x="654" y="863"/>
                  </a:lnTo>
                  <a:lnTo>
                    <a:pt x="654" y="865"/>
                  </a:lnTo>
                  <a:lnTo>
                    <a:pt x="653" y="865"/>
                  </a:lnTo>
                  <a:lnTo>
                    <a:pt x="653" y="866"/>
                  </a:lnTo>
                  <a:lnTo>
                    <a:pt x="651" y="866"/>
                  </a:lnTo>
                  <a:lnTo>
                    <a:pt x="650" y="865"/>
                  </a:lnTo>
                  <a:lnTo>
                    <a:pt x="649" y="865"/>
                  </a:lnTo>
                  <a:lnTo>
                    <a:pt x="646" y="863"/>
                  </a:lnTo>
                  <a:lnTo>
                    <a:pt x="645" y="863"/>
                  </a:lnTo>
                  <a:lnTo>
                    <a:pt x="642" y="865"/>
                  </a:lnTo>
                  <a:lnTo>
                    <a:pt x="642" y="870"/>
                  </a:lnTo>
                  <a:lnTo>
                    <a:pt x="643" y="873"/>
                  </a:lnTo>
                  <a:lnTo>
                    <a:pt x="641" y="873"/>
                  </a:lnTo>
                  <a:lnTo>
                    <a:pt x="635" y="871"/>
                  </a:lnTo>
                  <a:lnTo>
                    <a:pt x="631" y="871"/>
                  </a:lnTo>
                  <a:lnTo>
                    <a:pt x="626" y="871"/>
                  </a:lnTo>
                  <a:lnTo>
                    <a:pt x="624" y="870"/>
                  </a:lnTo>
                  <a:lnTo>
                    <a:pt x="622" y="869"/>
                  </a:lnTo>
                  <a:lnTo>
                    <a:pt x="617" y="869"/>
                  </a:lnTo>
                  <a:lnTo>
                    <a:pt x="612" y="867"/>
                  </a:lnTo>
                  <a:lnTo>
                    <a:pt x="608" y="866"/>
                  </a:lnTo>
                  <a:lnTo>
                    <a:pt x="607" y="866"/>
                  </a:lnTo>
                  <a:lnTo>
                    <a:pt x="601" y="863"/>
                  </a:lnTo>
                  <a:lnTo>
                    <a:pt x="598" y="863"/>
                  </a:lnTo>
                  <a:lnTo>
                    <a:pt x="596" y="863"/>
                  </a:lnTo>
                  <a:lnTo>
                    <a:pt x="594" y="863"/>
                  </a:lnTo>
                  <a:lnTo>
                    <a:pt x="593" y="863"/>
                  </a:lnTo>
                  <a:lnTo>
                    <a:pt x="593" y="862"/>
                  </a:lnTo>
                  <a:lnTo>
                    <a:pt x="594" y="862"/>
                  </a:lnTo>
                  <a:lnTo>
                    <a:pt x="594" y="860"/>
                  </a:lnTo>
                  <a:lnTo>
                    <a:pt x="593" y="860"/>
                  </a:lnTo>
                  <a:lnTo>
                    <a:pt x="590" y="860"/>
                  </a:lnTo>
                  <a:lnTo>
                    <a:pt x="589" y="860"/>
                  </a:lnTo>
                  <a:lnTo>
                    <a:pt x="586" y="860"/>
                  </a:lnTo>
                  <a:lnTo>
                    <a:pt x="585" y="862"/>
                  </a:lnTo>
                  <a:lnTo>
                    <a:pt x="584" y="862"/>
                  </a:lnTo>
                  <a:lnTo>
                    <a:pt x="585" y="863"/>
                  </a:lnTo>
                  <a:lnTo>
                    <a:pt x="586" y="863"/>
                  </a:lnTo>
                  <a:lnTo>
                    <a:pt x="588" y="863"/>
                  </a:lnTo>
                  <a:lnTo>
                    <a:pt x="589" y="863"/>
                  </a:lnTo>
                  <a:lnTo>
                    <a:pt x="590" y="863"/>
                  </a:lnTo>
                  <a:lnTo>
                    <a:pt x="592" y="865"/>
                  </a:lnTo>
                  <a:lnTo>
                    <a:pt x="590" y="865"/>
                  </a:lnTo>
                  <a:lnTo>
                    <a:pt x="588" y="865"/>
                  </a:lnTo>
                  <a:lnTo>
                    <a:pt x="586" y="865"/>
                  </a:lnTo>
                  <a:lnTo>
                    <a:pt x="585" y="866"/>
                  </a:lnTo>
                  <a:lnTo>
                    <a:pt x="582" y="866"/>
                  </a:lnTo>
                  <a:lnTo>
                    <a:pt x="578" y="866"/>
                  </a:lnTo>
                  <a:lnTo>
                    <a:pt x="577" y="867"/>
                  </a:lnTo>
                  <a:lnTo>
                    <a:pt x="575" y="870"/>
                  </a:lnTo>
                  <a:lnTo>
                    <a:pt x="574" y="871"/>
                  </a:lnTo>
                  <a:lnTo>
                    <a:pt x="573" y="873"/>
                  </a:lnTo>
                  <a:lnTo>
                    <a:pt x="570" y="874"/>
                  </a:lnTo>
                  <a:lnTo>
                    <a:pt x="569" y="877"/>
                  </a:lnTo>
                  <a:lnTo>
                    <a:pt x="556" y="878"/>
                  </a:lnTo>
                  <a:lnTo>
                    <a:pt x="547" y="879"/>
                  </a:lnTo>
                  <a:lnTo>
                    <a:pt x="546" y="879"/>
                  </a:lnTo>
                  <a:lnTo>
                    <a:pt x="546" y="881"/>
                  </a:lnTo>
                  <a:lnTo>
                    <a:pt x="546" y="882"/>
                  </a:lnTo>
                  <a:lnTo>
                    <a:pt x="546" y="885"/>
                  </a:lnTo>
                  <a:lnTo>
                    <a:pt x="543" y="885"/>
                  </a:lnTo>
                  <a:lnTo>
                    <a:pt x="541" y="885"/>
                  </a:lnTo>
                  <a:lnTo>
                    <a:pt x="537" y="885"/>
                  </a:lnTo>
                  <a:lnTo>
                    <a:pt x="536" y="885"/>
                  </a:lnTo>
                  <a:lnTo>
                    <a:pt x="535" y="885"/>
                  </a:lnTo>
                  <a:lnTo>
                    <a:pt x="533" y="885"/>
                  </a:lnTo>
                  <a:lnTo>
                    <a:pt x="532" y="885"/>
                  </a:lnTo>
                  <a:lnTo>
                    <a:pt x="531" y="886"/>
                  </a:lnTo>
                  <a:lnTo>
                    <a:pt x="531" y="888"/>
                  </a:lnTo>
                  <a:lnTo>
                    <a:pt x="529" y="888"/>
                  </a:lnTo>
                  <a:lnTo>
                    <a:pt x="528" y="888"/>
                  </a:lnTo>
                  <a:lnTo>
                    <a:pt x="527" y="888"/>
                  </a:lnTo>
                  <a:lnTo>
                    <a:pt x="525" y="889"/>
                  </a:lnTo>
                  <a:lnTo>
                    <a:pt x="524" y="889"/>
                  </a:lnTo>
                  <a:lnTo>
                    <a:pt x="522" y="890"/>
                  </a:lnTo>
                  <a:lnTo>
                    <a:pt x="520" y="889"/>
                  </a:lnTo>
                  <a:lnTo>
                    <a:pt x="518" y="889"/>
                  </a:lnTo>
                  <a:lnTo>
                    <a:pt x="518" y="888"/>
                  </a:lnTo>
                  <a:lnTo>
                    <a:pt x="517" y="888"/>
                  </a:lnTo>
                  <a:lnTo>
                    <a:pt x="517" y="886"/>
                  </a:lnTo>
                  <a:lnTo>
                    <a:pt x="516" y="878"/>
                  </a:lnTo>
                  <a:lnTo>
                    <a:pt x="516" y="875"/>
                  </a:lnTo>
                  <a:lnTo>
                    <a:pt x="517" y="873"/>
                  </a:lnTo>
                  <a:lnTo>
                    <a:pt x="518" y="870"/>
                  </a:lnTo>
                  <a:lnTo>
                    <a:pt x="517" y="870"/>
                  </a:lnTo>
                  <a:lnTo>
                    <a:pt x="516" y="869"/>
                  </a:lnTo>
                  <a:lnTo>
                    <a:pt x="516" y="867"/>
                  </a:lnTo>
                  <a:lnTo>
                    <a:pt x="514" y="867"/>
                  </a:lnTo>
                  <a:lnTo>
                    <a:pt x="513" y="867"/>
                  </a:lnTo>
                  <a:lnTo>
                    <a:pt x="512" y="867"/>
                  </a:lnTo>
                  <a:lnTo>
                    <a:pt x="512" y="866"/>
                  </a:lnTo>
                  <a:lnTo>
                    <a:pt x="509" y="866"/>
                  </a:lnTo>
                  <a:lnTo>
                    <a:pt x="509" y="867"/>
                  </a:lnTo>
                  <a:lnTo>
                    <a:pt x="508" y="866"/>
                  </a:lnTo>
                  <a:lnTo>
                    <a:pt x="508" y="865"/>
                  </a:lnTo>
                  <a:lnTo>
                    <a:pt x="506" y="865"/>
                  </a:lnTo>
                  <a:lnTo>
                    <a:pt x="505" y="865"/>
                  </a:lnTo>
                  <a:lnTo>
                    <a:pt x="503" y="865"/>
                  </a:lnTo>
                  <a:lnTo>
                    <a:pt x="502" y="863"/>
                  </a:lnTo>
                  <a:lnTo>
                    <a:pt x="501" y="862"/>
                  </a:lnTo>
                  <a:lnTo>
                    <a:pt x="498" y="860"/>
                  </a:lnTo>
                  <a:lnTo>
                    <a:pt x="497" y="860"/>
                  </a:lnTo>
                  <a:lnTo>
                    <a:pt x="494" y="859"/>
                  </a:lnTo>
                  <a:lnTo>
                    <a:pt x="494" y="858"/>
                  </a:lnTo>
                  <a:lnTo>
                    <a:pt x="493" y="858"/>
                  </a:lnTo>
                  <a:lnTo>
                    <a:pt x="493" y="856"/>
                  </a:lnTo>
                  <a:lnTo>
                    <a:pt x="494" y="855"/>
                  </a:lnTo>
                  <a:lnTo>
                    <a:pt x="493" y="855"/>
                  </a:lnTo>
                  <a:lnTo>
                    <a:pt x="493" y="854"/>
                  </a:lnTo>
                  <a:lnTo>
                    <a:pt x="491" y="854"/>
                  </a:lnTo>
                  <a:lnTo>
                    <a:pt x="491" y="852"/>
                  </a:lnTo>
                  <a:lnTo>
                    <a:pt x="490" y="851"/>
                  </a:lnTo>
                  <a:lnTo>
                    <a:pt x="487" y="851"/>
                  </a:lnTo>
                  <a:lnTo>
                    <a:pt x="486" y="851"/>
                  </a:lnTo>
                  <a:lnTo>
                    <a:pt x="486" y="850"/>
                  </a:lnTo>
                  <a:lnTo>
                    <a:pt x="486" y="848"/>
                  </a:lnTo>
                  <a:lnTo>
                    <a:pt x="486" y="847"/>
                  </a:lnTo>
                  <a:lnTo>
                    <a:pt x="486" y="846"/>
                  </a:lnTo>
                  <a:lnTo>
                    <a:pt x="485" y="846"/>
                  </a:lnTo>
                  <a:lnTo>
                    <a:pt x="482" y="844"/>
                  </a:lnTo>
                  <a:lnTo>
                    <a:pt x="480" y="843"/>
                  </a:lnTo>
                  <a:lnTo>
                    <a:pt x="479" y="841"/>
                  </a:lnTo>
                  <a:lnTo>
                    <a:pt x="479" y="839"/>
                  </a:lnTo>
                  <a:lnTo>
                    <a:pt x="478" y="837"/>
                  </a:lnTo>
                  <a:lnTo>
                    <a:pt x="475" y="837"/>
                  </a:lnTo>
                  <a:lnTo>
                    <a:pt x="475" y="836"/>
                  </a:lnTo>
                  <a:lnTo>
                    <a:pt x="475" y="835"/>
                  </a:lnTo>
                  <a:lnTo>
                    <a:pt x="475" y="833"/>
                  </a:lnTo>
                  <a:lnTo>
                    <a:pt x="475" y="832"/>
                  </a:lnTo>
                  <a:lnTo>
                    <a:pt x="474" y="829"/>
                  </a:lnTo>
                  <a:lnTo>
                    <a:pt x="474" y="828"/>
                  </a:lnTo>
                  <a:lnTo>
                    <a:pt x="474" y="825"/>
                  </a:lnTo>
                  <a:lnTo>
                    <a:pt x="472" y="822"/>
                  </a:lnTo>
                  <a:lnTo>
                    <a:pt x="471" y="822"/>
                  </a:lnTo>
                  <a:lnTo>
                    <a:pt x="470" y="821"/>
                  </a:lnTo>
                  <a:lnTo>
                    <a:pt x="467" y="821"/>
                  </a:lnTo>
                  <a:lnTo>
                    <a:pt x="464" y="821"/>
                  </a:lnTo>
                  <a:lnTo>
                    <a:pt x="463" y="821"/>
                  </a:lnTo>
                  <a:lnTo>
                    <a:pt x="460" y="822"/>
                  </a:lnTo>
                  <a:lnTo>
                    <a:pt x="460" y="824"/>
                  </a:lnTo>
                  <a:lnTo>
                    <a:pt x="459" y="825"/>
                  </a:lnTo>
                  <a:lnTo>
                    <a:pt x="459" y="827"/>
                  </a:lnTo>
                  <a:lnTo>
                    <a:pt x="457" y="827"/>
                  </a:lnTo>
                  <a:lnTo>
                    <a:pt x="456" y="828"/>
                  </a:lnTo>
                  <a:lnTo>
                    <a:pt x="456" y="829"/>
                  </a:lnTo>
                  <a:lnTo>
                    <a:pt x="455" y="831"/>
                  </a:lnTo>
                  <a:lnTo>
                    <a:pt x="455" y="832"/>
                  </a:lnTo>
                  <a:lnTo>
                    <a:pt x="453" y="833"/>
                  </a:lnTo>
                  <a:lnTo>
                    <a:pt x="452" y="833"/>
                  </a:lnTo>
                  <a:lnTo>
                    <a:pt x="449" y="833"/>
                  </a:lnTo>
                  <a:lnTo>
                    <a:pt x="447" y="832"/>
                  </a:lnTo>
                  <a:lnTo>
                    <a:pt x="445" y="835"/>
                  </a:lnTo>
                  <a:lnTo>
                    <a:pt x="444" y="835"/>
                  </a:lnTo>
                  <a:lnTo>
                    <a:pt x="442" y="836"/>
                  </a:lnTo>
                  <a:lnTo>
                    <a:pt x="441" y="837"/>
                  </a:lnTo>
                  <a:lnTo>
                    <a:pt x="440" y="840"/>
                  </a:lnTo>
                  <a:lnTo>
                    <a:pt x="440" y="841"/>
                  </a:lnTo>
                  <a:lnTo>
                    <a:pt x="440" y="844"/>
                  </a:lnTo>
                  <a:lnTo>
                    <a:pt x="438" y="844"/>
                  </a:lnTo>
                  <a:lnTo>
                    <a:pt x="437" y="844"/>
                  </a:lnTo>
                  <a:lnTo>
                    <a:pt x="436" y="844"/>
                  </a:lnTo>
                  <a:lnTo>
                    <a:pt x="433" y="844"/>
                  </a:lnTo>
                  <a:lnTo>
                    <a:pt x="432" y="843"/>
                  </a:lnTo>
                  <a:lnTo>
                    <a:pt x="430" y="843"/>
                  </a:lnTo>
                  <a:lnTo>
                    <a:pt x="429" y="841"/>
                  </a:lnTo>
                  <a:lnTo>
                    <a:pt x="426" y="840"/>
                  </a:lnTo>
                  <a:lnTo>
                    <a:pt x="425" y="840"/>
                  </a:lnTo>
                  <a:lnTo>
                    <a:pt x="421" y="839"/>
                  </a:lnTo>
                  <a:lnTo>
                    <a:pt x="419" y="839"/>
                  </a:lnTo>
                  <a:lnTo>
                    <a:pt x="419" y="837"/>
                  </a:lnTo>
                  <a:lnTo>
                    <a:pt x="418" y="836"/>
                  </a:lnTo>
                  <a:lnTo>
                    <a:pt x="419" y="833"/>
                  </a:lnTo>
                  <a:lnTo>
                    <a:pt x="419" y="832"/>
                  </a:lnTo>
                  <a:lnTo>
                    <a:pt x="421" y="829"/>
                  </a:lnTo>
                  <a:lnTo>
                    <a:pt x="422" y="828"/>
                  </a:lnTo>
                  <a:lnTo>
                    <a:pt x="421" y="827"/>
                  </a:lnTo>
                  <a:lnTo>
                    <a:pt x="421" y="825"/>
                  </a:lnTo>
                  <a:lnTo>
                    <a:pt x="419" y="825"/>
                  </a:lnTo>
                  <a:lnTo>
                    <a:pt x="419" y="824"/>
                  </a:lnTo>
                  <a:lnTo>
                    <a:pt x="418" y="824"/>
                  </a:lnTo>
                  <a:lnTo>
                    <a:pt x="417" y="824"/>
                  </a:lnTo>
                  <a:lnTo>
                    <a:pt x="417" y="825"/>
                  </a:lnTo>
                  <a:lnTo>
                    <a:pt x="411" y="827"/>
                  </a:lnTo>
                  <a:lnTo>
                    <a:pt x="410" y="827"/>
                  </a:lnTo>
                  <a:lnTo>
                    <a:pt x="409" y="827"/>
                  </a:lnTo>
                  <a:lnTo>
                    <a:pt x="406" y="827"/>
                  </a:lnTo>
                  <a:lnTo>
                    <a:pt x="404" y="827"/>
                  </a:lnTo>
                  <a:lnTo>
                    <a:pt x="400" y="825"/>
                  </a:lnTo>
                  <a:lnTo>
                    <a:pt x="399" y="825"/>
                  </a:lnTo>
                  <a:lnTo>
                    <a:pt x="396" y="825"/>
                  </a:lnTo>
                  <a:lnTo>
                    <a:pt x="395" y="827"/>
                  </a:lnTo>
                  <a:lnTo>
                    <a:pt x="394" y="827"/>
                  </a:lnTo>
                  <a:lnTo>
                    <a:pt x="391" y="828"/>
                  </a:lnTo>
                  <a:lnTo>
                    <a:pt x="390" y="828"/>
                  </a:lnTo>
                  <a:lnTo>
                    <a:pt x="388" y="827"/>
                  </a:lnTo>
                  <a:lnTo>
                    <a:pt x="387" y="825"/>
                  </a:lnTo>
                  <a:lnTo>
                    <a:pt x="384" y="825"/>
                  </a:lnTo>
                  <a:lnTo>
                    <a:pt x="383" y="825"/>
                  </a:lnTo>
                  <a:lnTo>
                    <a:pt x="380" y="825"/>
                  </a:lnTo>
                  <a:lnTo>
                    <a:pt x="379" y="825"/>
                  </a:lnTo>
                  <a:lnTo>
                    <a:pt x="376" y="827"/>
                  </a:lnTo>
                  <a:lnTo>
                    <a:pt x="373" y="827"/>
                  </a:lnTo>
                  <a:lnTo>
                    <a:pt x="372" y="827"/>
                  </a:lnTo>
                  <a:lnTo>
                    <a:pt x="369" y="827"/>
                  </a:lnTo>
                  <a:lnTo>
                    <a:pt x="366" y="828"/>
                  </a:lnTo>
                  <a:lnTo>
                    <a:pt x="365" y="828"/>
                  </a:lnTo>
                  <a:lnTo>
                    <a:pt x="361" y="829"/>
                  </a:lnTo>
                  <a:lnTo>
                    <a:pt x="360" y="829"/>
                  </a:lnTo>
                  <a:lnTo>
                    <a:pt x="358" y="829"/>
                  </a:lnTo>
                  <a:lnTo>
                    <a:pt x="356" y="829"/>
                  </a:lnTo>
                  <a:lnTo>
                    <a:pt x="353" y="831"/>
                  </a:lnTo>
                  <a:lnTo>
                    <a:pt x="350" y="831"/>
                  </a:lnTo>
                  <a:lnTo>
                    <a:pt x="346" y="832"/>
                  </a:lnTo>
                  <a:lnTo>
                    <a:pt x="339" y="831"/>
                  </a:lnTo>
                  <a:lnTo>
                    <a:pt x="331" y="832"/>
                  </a:lnTo>
                  <a:lnTo>
                    <a:pt x="324" y="833"/>
                  </a:lnTo>
                  <a:lnTo>
                    <a:pt x="322" y="835"/>
                  </a:lnTo>
                  <a:lnTo>
                    <a:pt x="320" y="835"/>
                  </a:lnTo>
                  <a:lnTo>
                    <a:pt x="319" y="835"/>
                  </a:lnTo>
                  <a:lnTo>
                    <a:pt x="318" y="836"/>
                  </a:lnTo>
                  <a:lnTo>
                    <a:pt x="314" y="836"/>
                  </a:lnTo>
                  <a:lnTo>
                    <a:pt x="312" y="837"/>
                  </a:lnTo>
                  <a:lnTo>
                    <a:pt x="311" y="837"/>
                  </a:lnTo>
                  <a:lnTo>
                    <a:pt x="308" y="836"/>
                  </a:lnTo>
                  <a:lnTo>
                    <a:pt x="307" y="836"/>
                  </a:lnTo>
                  <a:lnTo>
                    <a:pt x="307" y="839"/>
                  </a:lnTo>
                  <a:lnTo>
                    <a:pt x="305" y="843"/>
                  </a:lnTo>
                  <a:lnTo>
                    <a:pt x="305" y="844"/>
                  </a:lnTo>
                  <a:lnTo>
                    <a:pt x="304" y="846"/>
                  </a:lnTo>
                  <a:lnTo>
                    <a:pt x="304" y="847"/>
                  </a:lnTo>
                  <a:lnTo>
                    <a:pt x="303" y="847"/>
                  </a:lnTo>
                  <a:lnTo>
                    <a:pt x="303" y="848"/>
                  </a:lnTo>
                  <a:lnTo>
                    <a:pt x="303" y="850"/>
                  </a:lnTo>
                  <a:lnTo>
                    <a:pt x="303" y="851"/>
                  </a:lnTo>
                  <a:lnTo>
                    <a:pt x="303" y="852"/>
                  </a:lnTo>
                  <a:lnTo>
                    <a:pt x="301" y="852"/>
                  </a:lnTo>
                  <a:lnTo>
                    <a:pt x="301" y="854"/>
                  </a:lnTo>
                  <a:lnTo>
                    <a:pt x="299" y="854"/>
                  </a:lnTo>
                  <a:lnTo>
                    <a:pt x="297" y="855"/>
                  </a:lnTo>
                  <a:lnTo>
                    <a:pt x="296" y="855"/>
                  </a:lnTo>
                  <a:lnTo>
                    <a:pt x="295" y="855"/>
                  </a:lnTo>
                  <a:lnTo>
                    <a:pt x="293" y="855"/>
                  </a:lnTo>
                  <a:lnTo>
                    <a:pt x="292" y="856"/>
                  </a:lnTo>
                  <a:lnTo>
                    <a:pt x="290" y="856"/>
                  </a:lnTo>
                  <a:lnTo>
                    <a:pt x="289" y="856"/>
                  </a:lnTo>
                  <a:lnTo>
                    <a:pt x="288" y="858"/>
                  </a:lnTo>
                  <a:lnTo>
                    <a:pt x="286" y="858"/>
                  </a:lnTo>
                  <a:lnTo>
                    <a:pt x="285" y="858"/>
                  </a:lnTo>
                  <a:lnTo>
                    <a:pt x="284" y="858"/>
                  </a:lnTo>
                  <a:lnTo>
                    <a:pt x="282" y="858"/>
                  </a:lnTo>
                  <a:lnTo>
                    <a:pt x="282" y="856"/>
                  </a:lnTo>
                  <a:lnTo>
                    <a:pt x="281" y="855"/>
                  </a:lnTo>
                  <a:lnTo>
                    <a:pt x="281" y="854"/>
                  </a:lnTo>
                  <a:lnTo>
                    <a:pt x="281" y="852"/>
                  </a:lnTo>
                  <a:lnTo>
                    <a:pt x="281" y="851"/>
                  </a:lnTo>
                  <a:lnTo>
                    <a:pt x="282" y="851"/>
                  </a:lnTo>
                  <a:lnTo>
                    <a:pt x="282" y="850"/>
                  </a:lnTo>
                  <a:lnTo>
                    <a:pt x="282" y="848"/>
                  </a:lnTo>
                  <a:lnTo>
                    <a:pt x="281" y="847"/>
                  </a:lnTo>
                  <a:lnTo>
                    <a:pt x="281" y="846"/>
                  </a:lnTo>
                  <a:lnTo>
                    <a:pt x="282" y="843"/>
                  </a:lnTo>
                  <a:lnTo>
                    <a:pt x="281" y="841"/>
                  </a:lnTo>
                  <a:lnTo>
                    <a:pt x="281" y="840"/>
                  </a:lnTo>
                  <a:lnTo>
                    <a:pt x="280" y="840"/>
                  </a:lnTo>
                  <a:lnTo>
                    <a:pt x="278" y="840"/>
                  </a:lnTo>
                  <a:lnTo>
                    <a:pt x="277" y="841"/>
                  </a:lnTo>
                  <a:lnTo>
                    <a:pt x="276" y="841"/>
                  </a:lnTo>
                  <a:lnTo>
                    <a:pt x="274" y="841"/>
                  </a:lnTo>
                  <a:lnTo>
                    <a:pt x="273" y="841"/>
                  </a:lnTo>
                  <a:lnTo>
                    <a:pt x="271" y="841"/>
                  </a:lnTo>
                  <a:lnTo>
                    <a:pt x="270" y="840"/>
                  </a:lnTo>
                  <a:lnTo>
                    <a:pt x="269" y="840"/>
                  </a:lnTo>
                  <a:lnTo>
                    <a:pt x="267" y="840"/>
                  </a:lnTo>
                  <a:lnTo>
                    <a:pt x="266" y="840"/>
                  </a:lnTo>
                  <a:lnTo>
                    <a:pt x="265" y="839"/>
                  </a:lnTo>
                  <a:lnTo>
                    <a:pt x="263" y="839"/>
                  </a:lnTo>
                  <a:lnTo>
                    <a:pt x="262" y="840"/>
                  </a:lnTo>
                  <a:lnTo>
                    <a:pt x="261" y="841"/>
                  </a:lnTo>
                  <a:lnTo>
                    <a:pt x="259" y="841"/>
                  </a:lnTo>
                  <a:lnTo>
                    <a:pt x="258" y="844"/>
                  </a:lnTo>
                  <a:lnTo>
                    <a:pt x="258" y="847"/>
                  </a:lnTo>
                  <a:lnTo>
                    <a:pt x="258" y="850"/>
                  </a:lnTo>
                  <a:lnTo>
                    <a:pt x="258" y="852"/>
                  </a:lnTo>
                  <a:lnTo>
                    <a:pt x="258" y="854"/>
                  </a:lnTo>
                  <a:lnTo>
                    <a:pt x="258" y="856"/>
                  </a:lnTo>
                  <a:lnTo>
                    <a:pt x="257" y="859"/>
                  </a:lnTo>
                  <a:lnTo>
                    <a:pt x="257" y="863"/>
                  </a:lnTo>
                  <a:lnTo>
                    <a:pt x="257" y="865"/>
                  </a:lnTo>
                  <a:lnTo>
                    <a:pt x="257" y="866"/>
                  </a:lnTo>
                  <a:lnTo>
                    <a:pt x="255" y="873"/>
                  </a:lnTo>
                  <a:lnTo>
                    <a:pt x="254" y="875"/>
                  </a:lnTo>
                  <a:lnTo>
                    <a:pt x="255" y="877"/>
                  </a:lnTo>
                  <a:lnTo>
                    <a:pt x="255" y="879"/>
                  </a:lnTo>
                  <a:lnTo>
                    <a:pt x="257" y="881"/>
                  </a:lnTo>
                  <a:lnTo>
                    <a:pt x="255" y="884"/>
                  </a:lnTo>
                  <a:lnTo>
                    <a:pt x="251" y="889"/>
                  </a:lnTo>
                  <a:lnTo>
                    <a:pt x="251" y="890"/>
                  </a:lnTo>
                  <a:lnTo>
                    <a:pt x="250" y="893"/>
                  </a:lnTo>
                  <a:lnTo>
                    <a:pt x="248" y="893"/>
                  </a:lnTo>
                  <a:lnTo>
                    <a:pt x="244" y="894"/>
                  </a:lnTo>
                  <a:lnTo>
                    <a:pt x="242" y="896"/>
                  </a:lnTo>
                  <a:lnTo>
                    <a:pt x="238" y="896"/>
                  </a:lnTo>
                  <a:lnTo>
                    <a:pt x="231" y="896"/>
                  </a:lnTo>
                  <a:lnTo>
                    <a:pt x="225" y="896"/>
                  </a:lnTo>
                  <a:lnTo>
                    <a:pt x="224" y="897"/>
                  </a:lnTo>
                  <a:lnTo>
                    <a:pt x="221" y="897"/>
                  </a:lnTo>
                  <a:lnTo>
                    <a:pt x="216" y="897"/>
                  </a:lnTo>
                  <a:lnTo>
                    <a:pt x="210" y="896"/>
                  </a:lnTo>
                  <a:lnTo>
                    <a:pt x="209" y="896"/>
                  </a:lnTo>
                  <a:lnTo>
                    <a:pt x="204" y="894"/>
                  </a:lnTo>
                  <a:lnTo>
                    <a:pt x="200" y="893"/>
                  </a:lnTo>
                  <a:lnTo>
                    <a:pt x="193" y="892"/>
                  </a:lnTo>
                  <a:lnTo>
                    <a:pt x="190" y="890"/>
                  </a:lnTo>
                  <a:lnTo>
                    <a:pt x="189" y="890"/>
                  </a:lnTo>
                  <a:lnTo>
                    <a:pt x="187" y="890"/>
                  </a:lnTo>
                  <a:lnTo>
                    <a:pt x="187" y="892"/>
                  </a:lnTo>
                  <a:lnTo>
                    <a:pt x="189" y="892"/>
                  </a:lnTo>
                  <a:lnTo>
                    <a:pt x="189" y="893"/>
                  </a:lnTo>
                  <a:lnTo>
                    <a:pt x="189" y="894"/>
                  </a:lnTo>
                  <a:lnTo>
                    <a:pt x="190" y="896"/>
                  </a:lnTo>
                  <a:lnTo>
                    <a:pt x="191" y="897"/>
                  </a:lnTo>
                  <a:lnTo>
                    <a:pt x="193" y="898"/>
                  </a:lnTo>
                  <a:lnTo>
                    <a:pt x="193" y="900"/>
                  </a:lnTo>
                  <a:lnTo>
                    <a:pt x="194" y="900"/>
                  </a:lnTo>
                  <a:lnTo>
                    <a:pt x="196" y="901"/>
                  </a:lnTo>
                  <a:lnTo>
                    <a:pt x="197" y="903"/>
                  </a:lnTo>
                  <a:lnTo>
                    <a:pt x="198" y="904"/>
                  </a:lnTo>
                  <a:lnTo>
                    <a:pt x="200" y="905"/>
                  </a:lnTo>
                  <a:lnTo>
                    <a:pt x="200" y="907"/>
                  </a:lnTo>
                  <a:lnTo>
                    <a:pt x="201" y="909"/>
                  </a:lnTo>
                  <a:lnTo>
                    <a:pt x="202" y="912"/>
                  </a:lnTo>
                  <a:lnTo>
                    <a:pt x="202" y="913"/>
                  </a:lnTo>
                  <a:lnTo>
                    <a:pt x="205" y="916"/>
                  </a:lnTo>
                  <a:lnTo>
                    <a:pt x="205" y="917"/>
                  </a:lnTo>
                  <a:lnTo>
                    <a:pt x="206" y="919"/>
                  </a:lnTo>
                  <a:lnTo>
                    <a:pt x="208" y="920"/>
                  </a:lnTo>
                  <a:lnTo>
                    <a:pt x="209" y="922"/>
                  </a:lnTo>
                  <a:lnTo>
                    <a:pt x="210" y="924"/>
                  </a:lnTo>
                  <a:lnTo>
                    <a:pt x="215" y="927"/>
                  </a:lnTo>
                  <a:lnTo>
                    <a:pt x="217" y="928"/>
                  </a:lnTo>
                  <a:lnTo>
                    <a:pt x="219" y="930"/>
                  </a:lnTo>
                  <a:lnTo>
                    <a:pt x="221" y="930"/>
                  </a:lnTo>
                  <a:lnTo>
                    <a:pt x="223" y="930"/>
                  </a:lnTo>
                  <a:lnTo>
                    <a:pt x="224" y="931"/>
                  </a:lnTo>
                  <a:lnTo>
                    <a:pt x="225" y="931"/>
                  </a:lnTo>
                  <a:lnTo>
                    <a:pt x="231" y="934"/>
                  </a:lnTo>
                  <a:lnTo>
                    <a:pt x="233" y="935"/>
                  </a:lnTo>
                  <a:lnTo>
                    <a:pt x="236" y="935"/>
                  </a:lnTo>
                  <a:lnTo>
                    <a:pt x="236" y="936"/>
                  </a:lnTo>
                  <a:lnTo>
                    <a:pt x="236" y="939"/>
                  </a:lnTo>
                  <a:lnTo>
                    <a:pt x="236" y="941"/>
                  </a:lnTo>
                  <a:lnTo>
                    <a:pt x="236" y="942"/>
                  </a:lnTo>
                  <a:lnTo>
                    <a:pt x="236" y="943"/>
                  </a:lnTo>
                  <a:lnTo>
                    <a:pt x="236" y="945"/>
                  </a:lnTo>
                  <a:lnTo>
                    <a:pt x="236" y="946"/>
                  </a:lnTo>
                  <a:lnTo>
                    <a:pt x="238" y="947"/>
                  </a:lnTo>
                  <a:lnTo>
                    <a:pt x="236" y="949"/>
                  </a:lnTo>
                  <a:lnTo>
                    <a:pt x="235" y="951"/>
                  </a:lnTo>
                  <a:lnTo>
                    <a:pt x="235" y="953"/>
                  </a:lnTo>
                  <a:lnTo>
                    <a:pt x="232" y="953"/>
                  </a:lnTo>
                  <a:lnTo>
                    <a:pt x="231" y="954"/>
                  </a:lnTo>
                  <a:lnTo>
                    <a:pt x="229" y="955"/>
                  </a:lnTo>
                  <a:lnTo>
                    <a:pt x="228" y="957"/>
                  </a:lnTo>
                  <a:lnTo>
                    <a:pt x="227" y="957"/>
                  </a:lnTo>
                  <a:lnTo>
                    <a:pt x="225" y="958"/>
                  </a:lnTo>
                  <a:lnTo>
                    <a:pt x="224" y="958"/>
                  </a:lnTo>
                  <a:lnTo>
                    <a:pt x="224" y="960"/>
                  </a:lnTo>
                  <a:lnTo>
                    <a:pt x="223" y="960"/>
                  </a:lnTo>
                  <a:lnTo>
                    <a:pt x="223" y="961"/>
                  </a:lnTo>
                  <a:lnTo>
                    <a:pt x="223" y="962"/>
                  </a:lnTo>
                  <a:lnTo>
                    <a:pt x="221" y="964"/>
                  </a:lnTo>
                  <a:lnTo>
                    <a:pt x="223" y="964"/>
                  </a:lnTo>
                  <a:lnTo>
                    <a:pt x="224" y="962"/>
                  </a:lnTo>
                  <a:lnTo>
                    <a:pt x="225" y="964"/>
                  </a:lnTo>
                  <a:lnTo>
                    <a:pt x="227" y="965"/>
                  </a:lnTo>
                  <a:lnTo>
                    <a:pt x="228" y="964"/>
                  </a:lnTo>
                  <a:lnTo>
                    <a:pt x="229" y="964"/>
                  </a:lnTo>
                  <a:lnTo>
                    <a:pt x="229" y="965"/>
                  </a:lnTo>
                  <a:lnTo>
                    <a:pt x="228" y="966"/>
                  </a:lnTo>
                  <a:lnTo>
                    <a:pt x="228" y="968"/>
                  </a:lnTo>
                  <a:lnTo>
                    <a:pt x="227" y="968"/>
                  </a:lnTo>
                  <a:lnTo>
                    <a:pt x="225" y="969"/>
                  </a:lnTo>
                  <a:lnTo>
                    <a:pt x="225" y="970"/>
                  </a:lnTo>
                  <a:lnTo>
                    <a:pt x="227" y="972"/>
                  </a:lnTo>
                  <a:lnTo>
                    <a:pt x="228" y="972"/>
                  </a:lnTo>
                  <a:lnTo>
                    <a:pt x="228" y="970"/>
                  </a:lnTo>
                  <a:lnTo>
                    <a:pt x="229" y="969"/>
                  </a:lnTo>
                  <a:lnTo>
                    <a:pt x="231" y="969"/>
                  </a:lnTo>
                  <a:lnTo>
                    <a:pt x="231" y="968"/>
                  </a:lnTo>
                  <a:lnTo>
                    <a:pt x="231" y="966"/>
                  </a:lnTo>
                  <a:lnTo>
                    <a:pt x="232" y="966"/>
                  </a:lnTo>
                  <a:lnTo>
                    <a:pt x="233" y="968"/>
                  </a:lnTo>
                  <a:lnTo>
                    <a:pt x="233" y="969"/>
                  </a:lnTo>
                  <a:lnTo>
                    <a:pt x="232" y="970"/>
                  </a:lnTo>
                  <a:lnTo>
                    <a:pt x="231" y="973"/>
                  </a:lnTo>
                  <a:lnTo>
                    <a:pt x="231" y="974"/>
                  </a:lnTo>
                  <a:lnTo>
                    <a:pt x="231" y="976"/>
                  </a:lnTo>
                  <a:lnTo>
                    <a:pt x="231" y="977"/>
                  </a:lnTo>
                  <a:lnTo>
                    <a:pt x="231" y="979"/>
                  </a:lnTo>
                  <a:lnTo>
                    <a:pt x="232" y="979"/>
                  </a:lnTo>
                  <a:lnTo>
                    <a:pt x="232" y="977"/>
                  </a:lnTo>
                  <a:lnTo>
                    <a:pt x="233" y="977"/>
                  </a:lnTo>
                  <a:lnTo>
                    <a:pt x="235" y="979"/>
                  </a:lnTo>
                  <a:lnTo>
                    <a:pt x="236" y="979"/>
                  </a:lnTo>
                  <a:lnTo>
                    <a:pt x="236" y="980"/>
                  </a:lnTo>
                  <a:lnTo>
                    <a:pt x="238" y="980"/>
                  </a:lnTo>
                  <a:lnTo>
                    <a:pt x="239" y="980"/>
                  </a:lnTo>
                  <a:lnTo>
                    <a:pt x="240" y="980"/>
                  </a:lnTo>
                  <a:lnTo>
                    <a:pt x="242" y="980"/>
                  </a:lnTo>
                  <a:lnTo>
                    <a:pt x="243" y="981"/>
                  </a:lnTo>
                  <a:lnTo>
                    <a:pt x="244" y="981"/>
                  </a:lnTo>
                  <a:lnTo>
                    <a:pt x="244" y="980"/>
                  </a:lnTo>
                  <a:lnTo>
                    <a:pt x="244" y="979"/>
                  </a:lnTo>
                  <a:lnTo>
                    <a:pt x="246" y="979"/>
                  </a:lnTo>
                  <a:lnTo>
                    <a:pt x="247" y="979"/>
                  </a:lnTo>
                  <a:lnTo>
                    <a:pt x="248" y="979"/>
                  </a:lnTo>
                  <a:lnTo>
                    <a:pt x="248" y="980"/>
                  </a:lnTo>
                  <a:lnTo>
                    <a:pt x="248" y="981"/>
                  </a:lnTo>
                  <a:lnTo>
                    <a:pt x="247" y="981"/>
                  </a:lnTo>
                  <a:lnTo>
                    <a:pt x="248" y="981"/>
                  </a:lnTo>
                  <a:lnTo>
                    <a:pt x="250" y="981"/>
                  </a:lnTo>
                  <a:lnTo>
                    <a:pt x="250" y="980"/>
                  </a:lnTo>
                  <a:lnTo>
                    <a:pt x="251" y="980"/>
                  </a:lnTo>
                  <a:lnTo>
                    <a:pt x="251" y="981"/>
                  </a:lnTo>
                  <a:lnTo>
                    <a:pt x="250" y="983"/>
                  </a:lnTo>
                  <a:lnTo>
                    <a:pt x="248" y="984"/>
                  </a:lnTo>
                  <a:lnTo>
                    <a:pt x="248" y="985"/>
                  </a:lnTo>
                  <a:lnTo>
                    <a:pt x="250" y="985"/>
                  </a:lnTo>
                  <a:lnTo>
                    <a:pt x="250" y="984"/>
                  </a:lnTo>
                  <a:lnTo>
                    <a:pt x="250" y="985"/>
                  </a:lnTo>
                  <a:lnTo>
                    <a:pt x="251" y="985"/>
                  </a:lnTo>
                  <a:lnTo>
                    <a:pt x="252" y="985"/>
                  </a:lnTo>
                  <a:lnTo>
                    <a:pt x="252" y="987"/>
                  </a:lnTo>
                  <a:lnTo>
                    <a:pt x="252" y="988"/>
                  </a:lnTo>
                  <a:lnTo>
                    <a:pt x="252" y="989"/>
                  </a:lnTo>
                  <a:lnTo>
                    <a:pt x="252" y="991"/>
                  </a:lnTo>
                  <a:lnTo>
                    <a:pt x="252" y="992"/>
                  </a:lnTo>
                  <a:lnTo>
                    <a:pt x="254" y="993"/>
                  </a:lnTo>
                  <a:lnTo>
                    <a:pt x="254" y="995"/>
                  </a:lnTo>
                  <a:lnTo>
                    <a:pt x="252" y="996"/>
                  </a:lnTo>
                  <a:lnTo>
                    <a:pt x="254" y="998"/>
                  </a:lnTo>
                  <a:lnTo>
                    <a:pt x="252" y="999"/>
                  </a:lnTo>
                  <a:lnTo>
                    <a:pt x="252" y="1000"/>
                  </a:lnTo>
                  <a:lnTo>
                    <a:pt x="252" y="1002"/>
                  </a:lnTo>
                  <a:lnTo>
                    <a:pt x="251" y="1003"/>
                  </a:lnTo>
                  <a:lnTo>
                    <a:pt x="252" y="1004"/>
                  </a:lnTo>
                  <a:lnTo>
                    <a:pt x="252" y="1006"/>
                  </a:lnTo>
                  <a:lnTo>
                    <a:pt x="252" y="1007"/>
                  </a:lnTo>
                  <a:lnTo>
                    <a:pt x="252" y="1008"/>
                  </a:lnTo>
                  <a:lnTo>
                    <a:pt x="252" y="1010"/>
                  </a:lnTo>
                  <a:lnTo>
                    <a:pt x="254" y="1011"/>
                  </a:lnTo>
                  <a:lnTo>
                    <a:pt x="255" y="1012"/>
                  </a:lnTo>
                  <a:lnTo>
                    <a:pt x="255" y="1014"/>
                  </a:lnTo>
                  <a:lnTo>
                    <a:pt x="257" y="1015"/>
                  </a:lnTo>
                  <a:lnTo>
                    <a:pt x="258" y="1015"/>
                  </a:lnTo>
                  <a:lnTo>
                    <a:pt x="259" y="1018"/>
                  </a:lnTo>
                  <a:lnTo>
                    <a:pt x="262" y="1021"/>
                  </a:lnTo>
                  <a:lnTo>
                    <a:pt x="263" y="1022"/>
                  </a:lnTo>
                  <a:lnTo>
                    <a:pt x="265" y="1023"/>
                  </a:lnTo>
                  <a:lnTo>
                    <a:pt x="266" y="1025"/>
                  </a:lnTo>
                  <a:lnTo>
                    <a:pt x="267" y="1026"/>
                  </a:lnTo>
                  <a:lnTo>
                    <a:pt x="267" y="1027"/>
                  </a:lnTo>
                  <a:lnTo>
                    <a:pt x="269" y="1027"/>
                  </a:lnTo>
                  <a:lnTo>
                    <a:pt x="269" y="1029"/>
                  </a:lnTo>
                  <a:lnTo>
                    <a:pt x="267" y="1030"/>
                  </a:lnTo>
                  <a:lnTo>
                    <a:pt x="269" y="1031"/>
                  </a:lnTo>
                  <a:lnTo>
                    <a:pt x="270" y="1033"/>
                  </a:lnTo>
                  <a:lnTo>
                    <a:pt x="271" y="1034"/>
                  </a:lnTo>
                  <a:lnTo>
                    <a:pt x="273" y="1034"/>
                  </a:lnTo>
                  <a:lnTo>
                    <a:pt x="273" y="1035"/>
                  </a:lnTo>
                  <a:lnTo>
                    <a:pt x="274" y="1035"/>
                  </a:lnTo>
                  <a:lnTo>
                    <a:pt x="274" y="1037"/>
                  </a:lnTo>
                  <a:lnTo>
                    <a:pt x="274" y="1038"/>
                  </a:lnTo>
                  <a:lnTo>
                    <a:pt x="274" y="1040"/>
                  </a:lnTo>
                  <a:lnTo>
                    <a:pt x="274" y="1041"/>
                  </a:lnTo>
                  <a:lnTo>
                    <a:pt x="274" y="1044"/>
                  </a:lnTo>
                  <a:lnTo>
                    <a:pt x="276" y="1044"/>
                  </a:lnTo>
                  <a:lnTo>
                    <a:pt x="276" y="1045"/>
                  </a:lnTo>
                  <a:lnTo>
                    <a:pt x="276" y="1046"/>
                  </a:lnTo>
                  <a:lnTo>
                    <a:pt x="274" y="1048"/>
                  </a:lnTo>
                  <a:lnTo>
                    <a:pt x="274" y="1049"/>
                  </a:lnTo>
                  <a:lnTo>
                    <a:pt x="273" y="1049"/>
                  </a:lnTo>
                  <a:lnTo>
                    <a:pt x="273" y="1050"/>
                  </a:lnTo>
                  <a:lnTo>
                    <a:pt x="274" y="1050"/>
                  </a:lnTo>
                  <a:lnTo>
                    <a:pt x="276" y="1050"/>
                  </a:lnTo>
                  <a:lnTo>
                    <a:pt x="277" y="1052"/>
                  </a:lnTo>
                  <a:lnTo>
                    <a:pt x="278" y="1052"/>
                  </a:lnTo>
                  <a:lnTo>
                    <a:pt x="278" y="1053"/>
                  </a:lnTo>
                  <a:lnTo>
                    <a:pt x="280" y="1054"/>
                  </a:lnTo>
                  <a:lnTo>
                    <a:pt x="280" y="1056"/>
                  </a:lnTo>
                  <a:lnTo>
                    <a:pt x="281" y="1056"/>
                  </a:lnTo>
                  <a:lnTo>
                    <a:pt x="281" y="1057"/>
                  </a:lnTo>
                  <a:lnTo>
                    <a:pt x="282" y="1059"/>
                  </a:lnTo>
                  <a:lnTo>
                    <a:pt x="284" y="1059"/>
                  </a:lnTo>
                  <a:lnTo>
                    <a:pt x="285" y="1060"/>
                  </a:lnTo>
                  <a:lnTo>
                    <a:pt x="285" y="1061"/>
                  </a:lnTo>
                  <a:lnTo>
                    <a:pt x="285" y="1063"/>
                  </a:lnTo>
                  <a:lnTo>
                    <a:pt x="285" y="1064"/>
                  </a:lnTo>
                  <a:lnTo>
                    <a:pt x="285" y="1065"/>
                  </a:lnTo>
                  <a:lnTo>
                    <a:pt x="286" y="1065"/>
                  </a:lnTo>
                  <a:lnTo>
                    <a:pt x="286" y="1067"/>
                  </a:lnTo>
                  <a:lnTo>
                    <a:pt x="288" y="1068"/>
                  </a:lnTo>
                  <a:lnTo>
                    <a:pt x="288" y="1069"/>
                  </a:lnTo>
                  <a:lnTo>
                    <a:pt x="288" y="1071"/>
                  </a:lnTo>
                  <a:lnTo>
                    <a:pt x="288" y="1072"/>
                  </a:lnTo>
                  <a:lnTo>
                    <a:pt x="285" y="1073"/>
                  </a:lnTo>
                  <a:lnTo>
                    <a:pt x="286" y="1075"/>
                  </a:lnTo>
                  <a:lnTo>
                    <a:pt x="285" y="1078"/>
                  </a:lnTo>
                  <a:lnTo>
                    <a:pt x="286" y="1079"/>
                  </a:lnTo>
                  <a:lnTo>
                    <a:pt x="286" y="1080"/>
                  </a:lnTo>
                  <a:lnTo>
                    <a:pt x="286" y="1082"/>
                  </a:lnTo>
                  <a:lnTo>
                    <a:pt x="286" y="1083"/>
                  </a:lnTo>
                  <a:lnTo>
                    <a:pt x="286" y="1084"/>
                  </a:lnTo>
                  <a:lnTo>
                    <a:pt x="286" y="1086"/>
                  </a:lnTo>
                  <a:lnTo>
                    <a:pt x="288" y="1088"/>
                  </a:lnTo>
                  <a:lnTo>
                    <a:pt x="288" y="1091"/>
                  </a:lnTo>
                  <a:lnTo>
                    <a:pt x="289" y="1092"/>
                  </a:lnTo>
                  <a:lnTo>
                    <a:pt x="289" y="1097"/>
                  </a:lnTo>
                  <a:lnTo>
                    <a:pt x="289" y="1098"/>
                  </a:lnTo>
                  <a:lnTo>
                    <a:pt x="289" y="1101"/>
                  </a:lnTo>
                  <a:lnTo>
                    <a:pt x="289" y="1102"/>
                  </a:lnTo>
                  <a:lnTo>
                    <a:pt x="289" y="1105"/>
                  </a:lnTo>
                  <a:lnTo>
                    <a:pt x="288" y="1107"/>
                  </a:lnTo>
                  <a:lnTo>
                    <a:pt x="288" y="1109"/>
                  </a:lnTo>
                  <a:lnTo>
                    <a:pt x="286" y="1111"/>
                  </a:lnTo>
                  <a:lnTo>
                    <a:pt x="288" y="1113"/>
                  </a:lnTo>
                  <a:lnTo>
                    <a:pt x="288" y="1116"/>
                  </a:lnTo>
                  <a:lnTo>
                    <a:pt x="289" y="1117"/>
                  </a:lnTo>
                  <a:lnTo>
                    <a:pt x="289" y="1118"/>
                  </a:lnTo>
                  <a:lnTo>
                    <a:pt x="290" y="1118"/>
                  </a:lnTo>
                  <a:lnTo>
                    <a:pt x="292" y="1120"/>
                  </a:lnTo>
                  <a:lnTo>
                    <a:pt x="293" y="1122"/>
                  </a:lnTo>
                  <a:lnTo>
                    <a:pt x="295" y="1124"/>
                  </a:lnTo>
                  <a:lnTo>
                    <a:pt x="296" y="1125"/>
                  </a:lnTo>
                  <a:lnTo>
                    <a:pt x="297" y="1126"/>
                  </a:lnTo>
                  <a:lnTo>
                    <a:pt x="297" y="1128"/>
                  </a:lnTo>
                  <a:lnTo>
                    <a:pt x="299" y="1130"/>
                  </a:lnTo>
                  <a:lnTo>
                    <a:pt x="297" y="1132"/>
                  </a:lnTo>
                  <a:lnTo>
                    <a:pt x="299" y="1133"/>
                  </a:lnTo>
                  <a:lnTo>
                    <a:pt x="300" y="1137"/>
                  </a:lnTo>
                  <a:lnTo>
                    <a:pt x="301" y="1140"/>
                  </a:lnTo>
                  <a:lnTo>
                    <a:pt x="303" y="1147"/>
                  </a:lnTo>
                  <a:lnTo>
                    <a:pt x="307" y="1156"/>
                  </a:lnTo>
                  <a:lnTo>
                    <a:pt x="308" y="1162"/>
                  </a:lnTo>
                  <a:lnTo>
                    <a:pt x="309" y="1164"/>
                  </a:lnTo>
                  <a:lnTo>
                    <a:pt x="311" y="1164"/>
                  </a:lnTo>
                  <a:lnTo>
                    <a:pt x="311" y="1167"/>
                  </a:lnTo>
                  <a:lnTo>
                    <a:pt x="312" y="1171"/>
                  </a:lnTo>
                  <a:lnTo>
                    <a:pt x="312" y="1173"/>
                  </a:lnTo>
                  <a:lnTo>
                    <a:pt x="312" y="1175"/>
                  </a:lnTo>
                  <a:lnTo>
                    <a:pt x="312" y="1178"/>
                  </a:lnTo>
                  <a:lnTo>
                    <a:pt x="314" y="1181"/>
                  </a:lnTo>
                  <a:lnTo>
                    <a:pt x="312" y="1185"/>
                  </a:lnTo>
                  <a:lnTo>
                    <a:pt x="312" y="1189"/>
                  </a:lnTo>
                  <a:lnTo>
                    <a:pt x="312" y="1192"/>
                  </a:lnTo>
                  <a:lnTo>
                    <a:pt x="312" y="1197"/>
                  </a:lnTo>
                  <a:lnTo>
                    <a:pt x="312" y="1200"/>
                  </a:lnTo>
                  <a:lnTo>
                    <a:pt x="312" y="1204"/>
                  </a:lnTo>
                  <a:lnTo>
                    <a:pt x="312" y="1208"/>
                  </a:lnTo>
                  <a:lnTo>
                    <a:pt x="314" y="1212"/>
                  </a:lnTo>
                  <a:lnTo>
                    <a:pt x="314" y="1219"/>
                  </a:lnTo>
                  <a:lnTo>
                    <a:pt x="314" y="1224"/>
                  </a:lnTo>
                  <a:lnTo>
                    <a:pt x="314" y="1228"/>
                  </a:lnTo>
                  <a:lnTo>
                    <a:pt x="314" y="1231"/>
                  </a:lnTo>
                  <a:lnTo>
                    <a:pt x="312" y="1235"/>
                  </a:lnTo>
                  <a:lnTo>
                    <a:pt x="312" y="1236"/>
                  </a:lnTo>
                  <a:lnTo>
                    <a:pt x="312" y="1239"/>
                  </a:lnTo>
                  <a:lnTo>
                    <a:pt x="312" y="1243"/>
                  </a:lnTo>
                  <a:lnTo>
                    <a:pt x="314" y="1249"/>
                  </a:lnTo>
                  <a:lnTo>
                    <a:pt x="315" y="1251"/>
                  </a:lnTo>
                  <a:lnTo>
                    <a:pt x="315" y="1255"/>
                  </a:lnTo>
                  <a:lnTo>
                    <a:pt x="315" y="1261"/>
                  </a:lnTo>
                  <a:lnTo>
                    <a:pt x="314" y="1263"/>
                  </a:lnTo>
                  <a:lnTo>
                    <a:pt x="314" y="1266"/>
                  </a:lnTo>
                  <a:lnTo>
                    <a:pt x="314" y="1272"/>
                  </a:lnTo>
                  <a:lnTo>
                    <a:pt x="314" y="1277"/>
                  </a:lnTo>
                  <a:lnTo>
                    <a:pt x="315" y="1284"/>
                  </a:lnTo>
                  <a:lnTo>
                    <a:pt x="316" y="1288"/>
                  </a:lnTo>
                  <a:lnTo>
                    <a:pt x="316" y="1291"/>
                  </a:lnTo>
                  <a:lnTo>
                    <a:pt x="316" y="1295"/>
                  </a:lnTo>
                  <a:lnTo>
                    <a:pt x="316" y="1296"/>
                  </a:lnTo>
                  <a:lnTo>
                    <a:pt x="318" y="1299"/>
                  </a:lnTo>
                  <a:lnTo>
                    <a:pt x="318" y="1301"/>
                  </a:lnTo>
                  <a:lnTo>
                    <a:pt x="318" y="1303"/>
                  </a:lnTo>
                  <a:lnTo>
                    <a:pt x="319" y="1303"/>
                  </a:lnTo>
                  <a:lnTo>
                    <a:pt x="320" y="1303"/>
                  </a:lnTo>
                  <a:lnTo>
                    <a:pt x="322" y="1304"/>
                  </a:lnTo>
                  <a:lnTo>
                    <a:pt x="322" y="1305"/>
                  </a:lnTo>
                  <a:lnTo>
                    <a:pt x="323" y="1307"/>
                  </a:lnTo>
                  <a:lnTo>
                    <a:pt x="323" y="1308"/>
                  </a:lnTo>
                  <a:lnTo>
                    <a:pt x="322" y="1310"/>
                  </a:lnTo>
                  <a:lnTo>
                    <a:pt x="322" y="1311"/>
                  </a:lnTo>
                  <a:lnTo>
                    <a:pt x="320" y="1312"/>
                  </a:lnTo>
                  <a:lnTo>
                    <a:pt x="322" y="1312"/>
                  </a:lnTo>
                  <a:lnTo>
                    <a:pt x="322" y="1314"/>
                  </a:lnTo>
                  <a:lnTo>
                    <a:pt x="320" y="1314"/>
                  </a:lnTo>
                  <a:lnTo>
                    <a:pt x="319" y="1315"/>
                  </a:lnTo>
                  <a:lnTo>
                    <a:pt x="320" y="1316"/>
                  </a:lnTo>
                  <a:lnTo>
                    <a:pt x="319" y="1318"/>
                  </a:lnTo>
                  <a:lnTo>
                    <a:pt x="318" y="1319"/>
                  </a:lnTo>
                  <a:lnTo>
                    <a:pt x="316" y="1319"/>
                  </a:lnTo>
                  <a:lnTo>
                    <a:pt x="316" y="1320"/>
                  </a:lnTo>
                  <a:lnTo>
                    <a:pt x="318" y="1320"/>
                  </a:lnTo>
                  <a:lnTo>
                    <a:pt x="316" y="1320"/>
                  </a:lnTo>
                  <a:lnTo>
                    <a:pt x="316" y="1322"/>
                  </a:lnTo>
                  <a:lnTo>
                    <a:pt x="318" y="1322"/>
                  </a:lnTo>
                  <a:lnTo>
                    <a:pt x="318" y="1323"/>
                  </a:lnTo>
                  <a:lnTo>
                    <a:pt x="316" y="1323"/>
                  </a:lnTo>
                  <a:lnTo>
                    <a:pt x="316" y="1324"/>
                  </a:lnTo>
                  <a:lnTo>
                    <a:pt x="315" y="1324"/>
                  </a:lnTo>
                  <a:lnTo>
                    <a:pt x="314" y="1324"/>
                  </a:lnTo>
                  <a:lnTo>
                    <a:pt x="314" y="1326"/>
                  </a:lnTo>
                  <a:lnTo>
                    <a:pt x="312" y="1326"/>
                  </a:lnTo>
                  <a:lnTo>
                    <a:pt x="312" y="1327"/>
                  </a:lnTo>
                  <a:lnTo>
                    <a:pt x="314" y="1327"/>
                  </a:lnTo>
                  <a:lnTo>
                    <a:pt x="314" y="1329"/>
                  </a:lnTo>
                  <a:lnTo>
                    <a:pt x="314" y="1330"/>
                  </a:lnTo>
                  <a:lnTo>
                    <a:pt x="314" y="1331"/>
                  </a:lnTo>
                  <a:lnTo>
                    <a:pt x="312" y="1333"/>
                  </a:lnTo>
                  <a:lnTo>
                    <a:pt x="311" y="1334"/>
                  </a:lnTo>
                  <a:lnTo>
                    <a:pt x="308" y="1334"/>
                  </a:lnTo>
                  <a:lnTo>
                    <a:pt x="307" y="1334"/>
                  </a:lnTo>
                  <a:lnTo>
                    <a:pt x="308" y="1334"/>
                  </a:lnTo>
                  <a:lnTo>
                    <a:pt x="285" y="1350"/>
                  </a:lnTo>
                  <a:lnTo>
                    <a:pt x="244" y="1390"/>
                  </a:lnTo>
                  <a:lnTo>
                    <a:pt x="210" y="1426"/>
                  </a:lnTo>
                  <a:lnTo>
                    <a:pt x="110" y="1323"/>
                  </a:lnTo>
                  <a:lnTo>
                    <a:pt x="72" y="1221"/>
                  </a:lnTo>
                  <a:lnTo>
                    <a:pt x="72" y="1217"/>
                  </a:lnTo>
                  <a:lnTo>
                    <a:pt x="61" y="1086"/>
                  </a:lnTo>
                  <a:lnTo>
                    <a:pt x="69" y="1029"/>
                  </a:lnTo>
                  <a:lnTo>
                    <a:pt x="37" y="901"/>
                  </a:lnTo>
                  <a:lnTo>
                    <a:pt x="0" y="729"/>
                  </a:lnTo>
                  <a:lnTo>
                    <a:pt x="31" y="664"/>
                  </a:lnTo>
                  <a:lnTo>
                    <a:pt x="48" y="596"/>
                  </a:lnTo>
                  <a:lnTo>
                    <a:pt x="99" y="578"/>
                  </a:lnTo>
                  <a:lnTo>
                    <a:pt x="101" y="577"/>
                  </a:lnTo>
                  <a:lnTo>
                    <a:pt x="101" y="576"/>
                  </a:lnTo>
                  <a:lnTo>
                    <a:pt x="102" y="577"/>
                  </a:lnTo>
                  <a:lnTo>
                    <a:pt x="103" y="577"/>
                  </a:lnTo>
                  <a:lnTo>
                    <a:pt x="105" y="577"/>
                  </a:lnTo>
                  <a:lnTo>
                    <a:pt x="106" y="577"/>
                  </a:lnTo>
                  <a:lnTo>
                    <a:pt x="106" y="578"/>
                  </a:lnTo>
                  <a:lnTo>
                    <a:pt x="107" y="578"/>
                  </a:lnTo>
                  <a:lnTo>
                    <a:pt x="107" y="580"/>
                  </a:lnTo>
                  <a:lnTo>
                    <a:pt x="109" y="580"/>
                  </a:lnTo>
                  <a:lnTo>
                    <a:pt x="110" y="580"/>
                  </a:lnTo>
                  <a:lnTo>
                    <a:pt x="111" y="580"/>
                  </a:lnTo>
                  <a:lnTo>
                    <a:pt x="113" y="578"/>
                  </a:lnTo>
                  <a:lnTo>
                    <a:pt x="113" y="577"/>
                  </a:lnTo>
                  <a:lnTo>
                    <a:pt x="114" y="577"/>
                  </a:lnTo>
                  <a:lnTo>
                    <a:pt x="114" y="578"/>
                  </a:lnTo>
                  <a:lnTo>
                    <a:pt x="114" y="580"/>
                  </a:lnTo>
                  <a:lnTo>
                    <a:pt x="115" y="581"/>
                  </a:lnTo>
                  <a:lnTo>
                    <a:pt x="115" y="580"/>
                  </a:lnTo>
                  <a:lnTo>
                    <a:pt x="117" y="578"/>
                  </a:lnTo>
                  <a:lnTo>
                    <a:pt x="117" y="577"/>
                  </a:lnTo>
                  <a:lnTo>
                    <a:pt x="118" y="577"/>
                  </a:lnTo>
                  <a:lnTo>
                    <a:pt x="120" y="577"/>
                  </a:lnTo>
                  <a:lnTo>
                    <a:pt x="121" y="578"/>
                  </a:lnTo>
                  <a:lnTo>
                    <a:pt x="122" y="581"/>
                  </a:lnTo>
                  <a:lnTo>
                    <a:pt x="124" y="581"/>
                  </a:lnTo>
                  <a:lnTo>
                    <a:pt x="125" y="581"/>
                  </a:lnTo>
                  <a:lnTo>
                    <a:pt x="126" y="581"/>
                  </a:lnTo>
                  <a:lnTo>
                    <a:pt x="128" y="581"/>
                  </a:lnTo>
                  <a:lnTo>
                    <a:pt x="129" y="581"/>
                  </a:lnTo>
                  <a:lnTo>
                    <a:pt x="130" y="584"/>
                  </a:lnTo>
                  <a:lnTo>
                    <a:pt x="132" y="585"/>
                  </a:lnTo>
                  <a:lnTo>
                    <a:pt x="132" y="586"/>
                  </a:lnTo>
                  <a:lnTo>
                    <a:pt x="133" y="586"/>
                  </a:lnTo>
                  <a:lnTo>
                    <a:pt x="134" y="584"/>
                  </a:lnTo>
                  <a:lnTo>
                    <a:pt x="136" y="584"/>
                  </a:lnTo>
                  <a:lnTo>
                    <a:pt x="136" y="582"/>
                  </a:lnTo>
                  <a:lnTo>
                    <a:pt x="137" y="582"/>
                  </a:lnTo>
                  <a:lnTo>
                    <a:pt x="137" y="581"/>
                  </a:lnTo>
                  <a:lnTo>
                    <a:pt x="139" y="580"/>
                  </a:lnTo>
                  <a:lnTo>
                    <a:pt x="139" y="578"/>
                  </a:lnTo>
                  <a:lnTo>
                    <a:pt x="139" y="577"/>
                  </a:lnTo>
                  <a:lnTo>
                    <a:pt x="137" y="577"/>
                  </a:lnTo>
                  <a:lnTo>
                    <a:pt x="137" y="576"/>
                  </a:lnTo>
                  <a:lnTo>
                    <a:pt x="137" y="574"/>
                  </a:lnTo>
                  <a:lnTo>
                    <a:pt x="137" y="573"/>
                  </a:lnTo>
                  <a:lnTo>
                    <a:pt x="137" y="571"/>
                  </a:lnTo>
                  <a:lnTo>
                    <a:pt x="137" y="570"/>
                  </a:lnTo>
                  <a:lnTo>
                    <a:pt x="137" y="569"/>
                  </a:lnTo>
                  <a:lnTo>
                    <a:pt x="139" y="567"/>
                  </a:lnTo>
                  <a:lnTo>
                    <a:pt x="140" y="566"/>
                  </a:lnTo>
                  <a:lnTo>
                    <a:pt x="140" y="565"/>
                  </a:lnTo>
                  <a:lnTo>
                    <a:pt x="141" y="565"/>
                  </a:lnTo>
                  <a:lnTo>
                    <a:pt x="141" y="563"/>
                  </a:lnTo>
                  <a:lnTo>
                    <a:pt x="143" y="565"/>
                  </a:lnTo>
                  <a:lnTo>
                    <a:pt x="144" y="563"/>
                  </a:lnTo>
                  <a:lnTo>
                    <a:pt x="145" y="562"/>
                  </a:lnTo>
                  <a:lnTo>
                    <a:pt x="147" y="562"/>
                  </a:lnTo>
                  <a:lnTo>
                    <a:pt x="147" y="561"/>
                  </a:lnTo>
                  <a:lnTo>
                    <a:pt x="148" y="561"/>
                  </a:lnTo>
                  <a:lnTo>
                    <a:pt x="148" y="559"/>
                  </a:lnTo>
                  <a:lnTo>
                    <a:pt x="148" y="558"/>
                  </a:lnTo>
                  <a:lnTo>
                    <a:pt x="149" y="557"/>
                  </a:lnTo>
                  <a:lnTo>
                    <a:pt x="149" y="555"/>
                  </a:lnTo>
                  <a:lnTo>
                    <a:pt x="151" y="555"/>
                  </a:lnTo>
                  <a:lnTo>
                    <a:pt x="151" y="554"/>
                  </a:lnTo>
                  <a:lnTo>
                    <a:pt x="151" y="552"/>
                  </a:lnTo>
                  <a:lnTo>
                    <a:pt x="152" y="551"/>
                  </a:lnTo>
                  <a:lnTo>
                    <a:pt x="152" y="550"/>
                  </a:lnTo>
                  <a:lnTo>
                    <a:pt x="153" y="550"/>
                  </a:lnTo>
                  <a:lnTo>
                    <a:pt x="153" y="548"/>
                  </a:lnTo>
                  <a:lnTo>
                    <a:pt x="153" y="547"/>
                  </a:lnTo>
                  <a:lnTo>
                    <a:pt x="155" y="547"/>
                  </a:lnTo>
                  <a:lnTo>
                    <a:pt x="155" y="546"/>
                  </a:lnTo>
                  <a:lnTo>
                    <a:pt x="156" y="547"/>
                  </a:lnTo>
                  <a:lnTo>
                    <a:pt x="158" y="547"/>
                  </a:lnTo>
                  <a:lnTo>
                    <a:pt x="158" y="546"/>
                  </a:lnTo>
                  <a:lnTo>
                    <a:pt x="159" y="546"/>
                  </a:lnTo>
                  <a:lnTo>
                    <a:pt x="160" y="546"/>
                  </a:lnTo>
                  <a:lnTo>
                    <a:pt x="160" y="547"/>
                  </a:lnTo>
                  <a:lnTo>
                    <a:pt x="162" y="547"/>
                  </a:lnTo>
                  <a:lnTo>
                    <a:pt x="163" y="548"/>
                  </a:lnTo>
                  <a:lnTo>
                    <a:pt x="164" y="548"/>
                  </a:lnTo>
                  <a:lnTo>
                    <a:pt x="166" y="548"/>
                  </a:lnTo>
                  <a:lnTo>
                    <a:pt x="166" y="550"/>
                  </a:lnTo>
                  <a:lnTo>
                    <a:pt x="167" y="550"/>
                  </a:lnTo>
                  <a:lnTo>
                    <a:pt x="167" y="551"/>
                  </a:lnTo>
                  <a:lnTo>
                    <a:pt x="168" y="551"/>
                  </a:lnTo>
                  <a:lnTo>
                    <a:pt x="168" y="552"/>
                  </a:lnTo>
                  <a:lnTo>
                    <a:pt x="170" y="552"/>
                  </a:lnTo>
                  <a:lnTo>
                    <a:pt x="171" y="552"/>
                  </a:lnTo>
                  <a:lnTo>
                    <a:pt x="172" y="552"/>
                  </a:lnTo>
                  <a:lnTo>
                    <a:pt x="174" y="552"/>
                  </a:lnTo>
                  <a:lnTo>
                    <a:pt x="175" y="552"/>
                  </a:lnTo>
                  <a:lnTo>
                    <a:pt x="177" y="552"/>
                  </a:lnTo>
                  <a:lnTo>
                    <a:pt x="177" y="551"/>
                  </a:lnTo>
                  <a:lnTo>
                    <a:pt x="175" y="551"/>
                  </a:lnTo>
                  <a:lnTo>
                    <a:pt x="175" y="550"/>
                  </a:lnTo>
                  <a:lnTo>
                    <a:pt x="175" y="548"/>
                  </a:lnTo>
                  <a:lnTo>
                    <a:pt x="177" y="548"/>
                  </a:lnTo>
                  <a:lnTo>
                    <a:pt x="178" y="548"/>
                  </a:lnTo>
                  <a:lnTo>
                    <a:pt x="178" y="547"/>
                  </a:lnTo>
                  <a:lnTo>
                    <a:pt x="179" y="547"/>
                  </a:lnTo>
                  <a:lnTo>
                    <a:pt x="179" y="548"/>
                  </a:lnTo>
                  <a:lnTo>
                    <a:pt x="179" y="547"/>
                  </a:lnTo>
                  <a:lnTo>
                    <a:pt x="179" y="546"/>
                  </a:lnTo>
                  <a:lnTo>
                    <a:pt x="181" y="546"/>
                  </a:lnTo>
                  <a:lnTo>
                    <a:pt x="179" y="544"/>
                  </a:lnTo>
                  <a:lnTo>
                    <a:pt x="181" y="544"/>
                  </a:lnTo>
                  <a:lnTo>
                    <a:pt x="181" y="543"/>
                  </a:lnTo>
                  <a:lnTo>
                    <a:pt x="182" y="543"/>
                  </a:lnTo>
                  <a:lnTo>
                    <a:pt x="182" y="544"/>
                  </a:lnTo>
                  <a:lnTo>
                    <a:pt x="182" y="543"/>
                  </a:lnTo>
                  <a:lnTo>
                    <a:pt x="183" y="543"/>
                  </a:lnTo>
                  <a:lnTo>
                    <a:pt x="183" y="542"/>
                  </a:lnTo>
                  <a:lnTo>
                    <a:pt x="183" y="543"/>
                  </a:lnTo>
                  <a:lnTo>
                    <a:pt x="185" y="543"/>
                  </a:lnTo>
                  <a:lnTo>
                    <a:pt x="185" y="542"/>
                  </a:lnTo>
                  <a:lnTo>
                    <a:pt x="185" y="543"/>
                  </a:lnTo>
                  <a:lnTo>
                    <a:pt x="186" y="543"/>
                  </a:lnTo>
                  <a:lnTo>
                    <a:pt x="186" y="542"/>
                  </a:lnTo>
                  <a:lnTo>
                    <a:pt x="187" y="542"/>
                  </a:lnTo>
                  <a:lnTo>
                    <a:pt x="189" y="542"/>
                  </a:lnTo>
                  <a:lnTo>
                    <a:pt x="189" y="540"/>
                  </a:lnTo>
                  <a:lnTo>
                    <a:pt x="189" y="542"/>
                  </a:lnTo>
                  <a:lnTo>
                    <a:pt x="190" y="542"/>
                  </a:lnTo>
                  <a:lnTo>
                    <a:pt x="191" y="542"/>
                  </a:lnTo>
                  <a:lnTo>
                    <a:pt x="191" y="540"/>
                  </a:lnTo>
                  <a:lnTo>
                    <a:pt x="191" y="542"/>
                  </a:lnTo>
                  <a:lnTo>
                    <a:pt x="191" y="540"/>
                  </a:lnTo>
                  <a:lnTo>
                    <a:pt x="193" y="540"/>
                  </a:lnTo>
                  <a:lnTo>
                    <a:pt x="194" y="540"/>
                  </a:lnTo>
                  <a:lnTo>
                    <a:pt x="196" y="540"/>
                  </a:lnTo>
                  <a:lnTo>
                    <a:pt x="196" y="539"/>
                  </a:lnTo>
                  <a:lnTo>
                    <a:pt x="197" y="539"/>
                  </a:lnTo>
                  <a:lnTo>
                    <a:pt x="198" y="539"/>
                  </a:lnTo>
                  <a:lnTo>
                    <a:pt x="198" y="538"/>
                  </a:lnTo>
                  <a:lnTo>
                    <a:pt x="200" y="538"/>
                  </a:lnTo>
                  <a:lnTo>
                    <a:pt x="201" y="538"/>
                  </a:lnTo>
                  <a:lnTo>
                    <a:pt x="201" y="536"/>
                  </a:lnTo>
                  <a:lnTo>
                    <a:pt x="202" y="536"/>
                  </a:lnTo>
                  <a:lnTo>
                    <a:pt x="202" y="535"/>
                  </a:lnTo>
                  <a:lnTo>
                    <a:pt x="204" y="535"/>
                  </a:lnTo>
                  <a:lnTo>
                    <a:pt x="204" y="533"/>
                  </a:lnTo>
                  <a:lnTo>
                    <a:pt x="205" y="533"/>
                  </a:lnTo>
                  <a:lnTo>
                    <a:pt x="206" y="533"/>
                  </a:lnTo>
                  <a:lnTo>
                    <a:pt x="208" y="532"/>
                  </a:lnTo>
                  <a:lnTo>
                    <a:pt x="208" y="531"/>
                  </a:lnTo>
                  <a:lnTo>
                    <a:pt x="209" y="531"/>
                  </a:lnTo>
                  <a:lnTo>
                    <a:pt x="209" y="529"/>
                  </a:lnTo>
                  <a:lnTo>
                    <a:pt x="209" y="528"/>
                  </a:lnTo>
                  <a:lnTo>
                    <a:pt x="209" y="527"/>
                  </a:lnTo>
                  <a:lnTo>
                    <a:pt x="210" y="527"/>
                  </a:lnTo>
                  <a:lnTo>
                    <a:pt x="210" y="525"/>
                  </a:lnTo>
                  <a:lnTo>
                    <a:pt x="210" y="524"/>
                  </a:lnTo>
                  <a:lnTo>
                    <a:pt x="212" y="524"/>
                  </a:lnTo>
                  <a:lnTo>
                    <a:pt x="213" y="524"/>
                  </a:lnTo>
                  <a:lnTo>
                    <a:pt x="215" y="524"/>
                  </a:lnTo>
                  <a:lnTo>
                    <a:pt x="216" y="523"/>
                  </a:lnTo>
                  <a:lnTo>
                    <a:pt x="217" y="523"/>
                  </a:lnTo>
                  <a:lnTo>
                    <a:pt x="217" y="524"/>
                  </a:lnTo>
                  <a:lnTo>
                    <a:pt x="219" y="524"/>
                  </a:lnTo>
                  <a:lnTo>
                    <a:pt x="219" y="523"/>
                  </a:lnTo>
                  <a:lnTo>
                    <a:pt x="219" y="521"/>
                  </a:lnTo>
                  <a:lnTo>
                    <a:pt x="220" y="521"/>
                  </a:lnTo>
                  <a:lnTo>
                    <a:pt x="220" y="523"/>
                  </a:lnTo>
                  <a:lnTo>
                    <a:pt x="220" y="524"/>
                  </a:lnTo>
                  <a:lnTo>
                    <a:pt x="220" y="523"/>
                  </a:lnTo>
                  <a:lnTo>
                    <a:pt x="221" y="523"/>
                  </a:lnTo>
                  <a:lnTo>
                    <a:pt x="221" y="521"/>
                  </a:lnTo>
                  <a:lnTo>
                    <a:pt x="223" y="521"/>
                  </a:lnTo>
                  <a:lnTo>
                    <a:pt x="223" y="520"/>
                  </a:lnTo>
                  <a:lnTo>
                    <a:pt x="224" y="520"/>
                  </a:lnTo>
                  <a:lnTo>
                    <a:pt x="223" y="520"/>
                  </a:lnTo>
                  <a:lnTo>
                    <a:pt x="223" y="519"/>
                  </a:lnTo>
                  <a:lnTo>
                    <a:pt x="221" y="519"/>
                  </a:lnTo>
                  <a:lnTo>
                    <a:pt x="223" y="517"/>
                  </a:lnTo>
                  <a:lnTo>
                    <a:pt x="223" y="516"/>
                  </a:lnTo>
                  <a:lnTo>
                    <a:pt x="224" y="517"/>
                  </a:lnTo>
                  <a:lnTo>
                    <a:pt x="225" y="517"/>
                  </a:lnTo>
                  <a:lnTo>
                    <a:pt x="227" y="517"/>
                  </a:lnTo>
                  <a:lnTo>
                    <a:pt x="227" y="516"/>
                  </a:lnTo>
                  <a:lnTo>
                    <a:pt x="227" y="515"/>
                  </a:lnTo>
                  <a:lnTo>
                    <a:pt x="228" y="515"/>
                  </a:lnTo>
                  <a:lnTo>
                    <a:pt x="229" y="515"/>
                  </a:lnTo>
                  <a:lnTo>
                    <a:pt x="229" y="516"/>
                  </a:lnTo>
                  <a:lnTo>
                    <a:pt x="229" y="517"/>
                  </a:lnTo>
                  <a:lnTo>
                    <a:pt x="231" y="516"/>
                  </a:lnTo>
                  <a:lnTo>
                    <a:pt x="232" y="516"/>
                  </a:lnTo>
                  <a:lnTo>
                    <a:pt x="232" y="515"/>
                  </a:lnTo>
                  <a:lnTo>
                    <a:pt x="232" y="513"/>
                  </a:lnTo>
                  <a:lnTo>
                    <a:pt x="232" y="515"/>
                  </a:lnTo>
                  <a:lnTo>
                    <a:pt x="233" y="515"/>
                  </a:lnTo>
                  <a:lnTo>
                    <a:pt x="233" y="516"/>
                  </a:lnTo>
                  <a:lnTo>
                    <a:pt x="235" y="516"/>
                  </a:lnTo>
                  <a:lnTo>
                    <a:pt x="235" y="515"/>
                  </a:lnTo>
                  <a:lnTo>
                    <a:pt x="235" y="516"/>
                  </a:lnTo>
                  <a:lnTo>
                    <a:pt x="235" y="515"/>
                  </a:lnTo>
                  <a:lnTo>
                    <a:pt x="236" y="515"/>
                  </a:lnTo>
                  <a:lnTo>
                    <a:pt x="236" y="513"/>
                  </a:lnTo>
                  <a:lnTo>
                    <a:pt x="236" y="512"/>
                  </a:lnTo>
                  <a:lnTo>
                    <a:pt x="236" y="510"/>
                  </a:lnTo>
                  <a:lnTo>
                    <a:pt x="238" y="510"/>
                  </a:lnTo>
                  <a:lnTo>
                    <a:pt x="238" y="509"/>
                  </a:lnTo>
                  <a:lnTo>
                    <a:pt x="236" y="509"/>
                  </a:lnTo>
                  <a:lnTo>
                    <a:pt x="236" y="508"/>
                  </a:lnTo>
                  <a:lnTo>
                    <a:pt x="238" y="508"/>
                  </a:lnTo>
                  <a:lnTo>
                    <a:pt x="239" y="509"/>
                  </a:lnTo>
                  <a:lnTo>
                    <a:pt x="240" y="509"/>
                  </a:lnTo>
                  <a:lnTo>
                    <a:pt x="240" y="508"/>
                  </a:lnTo>
                  <a:lnTo>
                    <a:pt x="239" y="508"/>
                  </a:lnTo>
                  <a:lnTo>
                    <a:pt x="240" y="508"/>
                  </a:lnTo>
                  <a:lnTo>
                    <a:pt x="240" y="506"/>
                  </a:lnTo>
                  <a:lnTo>
                    <a:pt x="239" y="506"/>
                  </a:lnTo>
                  <a:lnTo>
                    <a:pt x="239" y="505"/>
                  </a:lnTo>
                  <a:lnTo>
                    <a:pt x="239" y="504"/>
                  </a:lnTo>
                  <a:lnTo>
                    <a:pt x="238" y="504"/>
                  </a:lnTo>
                  <a:lnTo>
                    <a:pt x="238" y="502"/>
                  </a:lnTo>
                  <a:lnTo>
                    <a:pt x="239" y="502"/>
                  </a:lnTo>
                  <a:lnTo>
                    <a:pt x="240" y="502"/>
                  </a:lnTo>
                  <a:lnTo>
                    <a:pt x="240" y="501"/>
                  </a:lnTo>
                  <a:lnTo>
                    <a:pt x="240" y="500"/>
                  </a:lnTo>
                  <a:lnTo>
                    <a:pt x="242" y="500"/>
                  </a:lnTo>
                  <a:lnTo>
                    <a:pt x="240" y="500"/>
                  </a:lnTo>
                  <a:lnTo>
                    <a:pt x="242" y="498"/>
                  </a:lnTo>
                  <a:lnTo>
                    <a:pt x="240" y="498"/>
                  </a:lnTo>
                  <a:lnTo>
                    <a:pt x="240" y="497"/>
                  </a:lnTo>
                  <a:lnTo>
                    <a:pt x="240" y="496"/>
                  </a:lnTo>
                  <a:lnTo>
                    <a:pt x="242" y="496"/>
                  </a:lnTo>
                  <a:lnTo>
                    <a:pt x="242" y="494"/>
                  </a:lnTo>
                  <a:lnTo>
                    <a:pt x="242" y="493"/>
                  </a:lnTo>
                  <a:lnTo>
                    <a:pt x="243" y="493"/>
                  </a:lnTo>
                  <a:lnTo>
                    <a:pt x="243" y="491"/>
                  </a:lnTo>
                  <a:lnTo>
                    <a:pt x="243" y="490"/>
                  </a:lnTo>
                  <a:lnTo>
                    <a:pt x="243" y="489"/>
                  </a:lnTo>
                  <a:lnTo>
                    <a:pt x="244" y="489"/>
                  </a:lnTo>
                  <a:lnTo>
                    <a:pt x="244" y="487"/>
                  </a:lnTo>
                  <a:lnTo>
                    <a:pt x="246" y="487"/>
                  </a:lnTo>
                  <a:lnTo>
                    <a:pt x="246" y="486"/>
                  </a:lnTo>
                  <a:lnTo>
                    <a:pt x="246" y="485"/>
                  </a:lnTo>
                  <a:lnTo>
                    <a:pt x="247" y="483"/>
                  </a:lnTo>
                  <a:lnTo>
                    <a:pt x="247" y="482"/>
                  </a:lnTo>
                  <a:lnTo>
                    <a:pt x="246" y="482"/>
                  </a:lnTo>
                  <a:lnTo>
                    <a:pt x="247" y="482"/>
                  </a:lnTo>
                  <a:lnTo>
                    <a:pt x="247" y="481"/>
                  </a:lnTo>
                  <a:lnTo>
                    <a:pt x="248" y="481"/>
                  </a:lnTo>
                  <a:lnTo>
                    <a:pt x="247" y="479"/>
                  </a:lnTo>
                  <a:lnTo>
                    <a:pt x="248" y="479"/>
                  </a:lnTo>
                  <a:lnTo>
                    <a:pt x="248" y="478"/>
                  </a:lnTo>
                  <a:lnTo>
                    <a:pt x="248" y="477"/>
                  </a:lnTo>
                  <a:lnTo>
                    <a:pt x="250" y="477"/>
                  </a:lnTo>
                  <a:lnTo>
                    <a:pt x="250" y="475"/>
                  </a:lnTo>
                  <a:lnTo>
                    <a:pt x="251" y="475"/>
                  </a:lnTo>
                  <a:lnTo>
                    <a:pt x="251" y="474"/>
                  </a:lnTo>
                  <a:lnTo>
                    <a:pt x="252" y="474"/>
                  </a:lnTo>
                  <a:lnTo>
                    <a:pt x="254" y="474"/>
                  </a:lnTo>
                  <a:lnTo>
                    <a:pt x="254" y="472"/>
                  </a:lnTo>
                  <a:lnTo>
                    <a:pt x="255" y="472"/>
                  </a:lnTo>
                  <a:lnTo>
                    <a:pt x="254" y="472"/>
                  </a:lnTo>
                  <a:lnTo>
                    <a:pt x="255" y="472"/>
                  </a:lnTo>
                  <a:lnTo>
                    <a:pt x="257" y="471"/>
                  </a:lnTo>
                  <a:lnTo>
                    <a:pt x="258" y="471"/>
                  </a:lnTo>
                  <a:lnTo>
                    <a:pt x="259" y="470"/>
                  </a:lnTo>
                  <a:lnTo>
                    <a:pt x="259" y="471"/>
                  </a:lnTo>
                  <a:lnTo>
                    <a:pt x="261" y="470"/>
                  </a:lnTo>
                  <a:lnTo>
                    <a:pt x="262" y="468"/>
                  </a:lnTo>
                  <a:lnTo>
                    <a:pt x="262" y="467"/>
                  </a:lnTo>
                  <a:lnTo>
                    <a:pt x="263" y="466"/>
                  </a:lnTo>
                  <a:lnTo>
                    <a:pt x="263" y="467"/>
                  </a:lnTo>
                  <a:lnTo>
                    <a:pt x="265" y="467"/>
                  </a:lnTo>
                  <a:lnTo>
                    <a:pt x="265" y="466"/>
                  </a:lnTo>
                  <a:lnTo>
                    <a:pt x="266" y="464"/>
                  </a:lnTo>
                  <a:lnTo>
                    <a:pt x="267" y="464"/>
                  </a:lnTo>
                  <a:lnTo>
                    <a:pt x="269" y="464"/>
                  </a:lnTo>
                  <a:lnTo>
                    <a:pt x="269" y="463"/>
                  </a:lnTo>
                  <a:lnTo>
                    <a:pt x="270" y="462"/>
                  </a:lnTo>
                  <a:lnTo>
                    <a:pt x="271" y="462"/>
                  </a:lnTo>
                  <a:lnTo>
                    <a:pt x="273" y="460"/>
                  </a:lnTo>
                  <a:lnTo>
                    <a:pt x="274" y="459"/>
                  </a:lnTo>
                  <a:lnTo>
                    <a:pt x="276" y="459"/>
                  </a:lnTo>
                  <a:lnTo>
                    <a:pt x="276" y="460"/>
                  </a:lnTo>
                  <a:lnTo>
                    <a:pt x="276" y="459"/>
                  </a:lnTo>
                  <a:lnTo>
                    <a:pt x="277" y="459"/>
                  </a:lnTo>
                  <a:lnTo>
                    <a:pt x="277" y="458"/>
                  </a:lnTo>
                  <a:lnTo>
                    <a:pt x="278" y="458"/>
                  </a:lnTo>
                  <a:lnTo>
                    <a:pt x="278" y="456"/>
                  </a:lnTo>
                  <a:lnTo>
                    <a:pt x="280" y="456"/>
                  </a:lnTo>
                  <a:lnTo>
                    <a:pt x="278" y="456"/>
                  </a:lnTo>
                  <a:lnTo>
                    <a:pt x="280" y="456"/>
                  </a:lnTo>
                  <a:lnTo>
                    <a:pt x="280" y="455"/>
                  </a:lnTo>
                  <a:lnTo>
                    <a:pt x="280" y="453"/>
                  </a:lnTo>
                  <a:lnTo>
                    <a:pt x="281" y="453"/>
                  </a:lnTo>
                  <a:lnTo>
                    <a:pt x="281" y="452"/>
                  </a:lnTo>
                  <a:lnTo>
                    <a:pt x="282" y="452"/>
                  </a:lnTo>
                  <a:lnTo>
                    <a:pt x="282" y="451"/>
                  </a:lnTo>
                  <a:lnTo>
                    <a:pt x="284" y="451"/>
                  </a:lnTo>
                  <a:lnTo>
                    <a:pt x="284" y="449"/>
                  </a:lnTo>
                  <a:lnTo>
                    <a:pt x="285" y="449"/>
                  </a:lnTo>
                  <a:lnTo>
                    <a:pt x="285" y="448"/>
                  </a:lnTo>
                  <a:lnTo>
                    <a:pt x="284" y="448"/>
                  </a:lnTo>
                  <a:lnTo>
                    <a:pt x="285" y="448"/>
                  </a:lnTo>
                  <a:lnTo>
                    <a:pt x="284" y="448"/>
                  </a:lnTo>
                  <a:lnTo>
                    <a:pt x="285" y="447"/>
                  </a:lnTo>
                  <a:lnTo>
                    <a:pt x="285" y="445"/>
                  </a:lnTo>
                  <a:lnTo>
                    <a:pt x="286" y="445"/>
                  </a:lnTo>
                  <a:lnTo>
                    <a:pt x="286" y="444"/>
                  </a:lnTo>
                  <a:lnTo>
                    <a:pt x="286" y="443"/>
                  </a:lnTo>
                  <a:lnTo>
                    <a:pt x="286" y="441"/>
                  </a:lnTo>
                  <a:lnTo>
                    <a:pt x="288" y="441"/>
                  </a:lnTo>
                  <a:lnTo>
                    <a:pt x="286" y="441"/>
                  </a:lnTo>
                  <a:lnTo>
                    <a:pt x="288" y="441"/>
                  </a:lnTo>
                  <a:lnTo>
                    <a:pt x="288" y="440"/>
                  </a:lnTo>
                  <a:lnTo>
                    <a:pt x="288" y="439"/>
                  </a:lnTo>
                  <a:lnTo>
                    <a:pt x="289" y="437"/>
                  </a:lnTo>
                  <a:lnTo>
                    <a:pt x="289" y="436"/>
                  </a:lnTo>
                  <a:lnTo>
                    <a:pt x="290" y="436"/>
                  </a:lnTo>
                  <a:lnTo>
                    <a:pt x="290" y="434"/>
                  </a:lnTo>
                  <a:lnTo>
                    <a:pt x="292" y="434"/>
                  </a:lnTo>
                  <a:lnTo>
                    <a:pt x="293" y="434"/>
                  </a:lnTo>
                  <a:lnTo>
                    <a:pt x="295" y="434"/>
                  </a:lnTo>
                  <a:lnTo>
                    <a:pt x="293" y="434"/>
                  </a:lnTo>
                  <a:lnTo>
                    <a:pt x="293" y="433"/>
                  </a:lnTo>
                  <a:lnTo>
                    <a:pt x="295" y="433"/>
                  </a:lnTo>
                  <a:lnTo>
                    <a:pt x="295" y="432"/>
                  </a:lnTo>
                  <a:lnTo>
                    <a:pt x="296" y="432"/>
                  </a:lnTo>
                  <a:lnTo>
                    <a:pt x="297" y="432"/>
                  </a:lnTo>
                  <a:lnTo>
                    <a:pt x="297" y="430"/>
                  </a:lnTo>
                  <a:lnTo>
                    <a:pt x="299" y="429"/>
                  </a:lnTo>
                  <a:lnTo>
                    <a:pt x="299" y="428"/>
                  </a:lnTo>
                  <a:lnTo>
                    <a:pt x="299" y="426"/>
                  </a:lnTo>
                  <a:lnTo>
                    <a:pt x="300" y="426"/>
                  </a:lnTo>
                  <a:lnTo>
                    <a:pt x="301" y="426"/>
                  </a:lnTo>
                  <a:lnTo>
                    <a:pt x="301" y="425"/>
                  </a:lnTo>
                  <a:lnTo>
                    <a:pt x="301" y="424"/>
                  </a:lnTo>
                  <a:lnTo>
                    <a:pt x="303" y="424"/>
                  </a:lnTo>
                  <a:lnTo>
                    <a:pt x="303" y="422"/>
                  </a:lnTo>
                  <a:lnTo>
                    <a:pt x="303" y="421"/>
                  </a:lnTo>
                  <a:lnTo>
                    <a:pt x="301" y="421"/>
                  </a:lnTo>
                  <a:lnTo>
                    <a:pt x="300" y="421"/>
                  </a:lnTo>
                  <a:lnTo>
                    <a:pt x="300" y="420"/>
                  </a:lnTo>
                  <a:lnTo>
                    <a:pt x="299" y="420"/>
                  </a:lnTo>
                  <a:lnTo>
                    <a:pt x="299" y="418"/>
                  </a:lnTo>
                  <a:lnTo>
                    <a:pt x="299" y="417"/>
                  </a:lnTo>
                  <a:lnTo>
                    <a:pt x="299" y="414"/>
                  </a:lnTo>
                  <a:lnTo>
                    <a:pt x="299" y="411"/>
                  </a:lnTo>
                  <a:lnTo>
                    <a:pt x="300" y="410"/>
                  </a:lnTo>
                  <a:lnTo>
                    <a:pt x="300" y="409"/>
                  </a:lnTo>
                  <a:lnTo>
                    <a:pt x="303" y="406"/>
                  </a:lnTo>
                  <a:lnTo>
                    <a:pt x="305" y="402"/>
                  </a:lnTo>
                  <a:lnTo>
                    <a:pt x="307" y="398"/>
                  </a:lnTo>
                  <a:lnTo>
                    <a:pt x="308" y="395"/>
                  </a:lnTo>
                  <a:lnTo>
                    <a:pt x="308" y="392"/>
                  </a:lnTo>
                  <a:lnTo>
                    <a:pt x="309" y="390"/>
                  </a:lnTo>
                  <a:lnTo>
                    <a:pt x="311" y="387"/>
                  </a:lnTo>
                  <a:lnTo>
                    <a:pt x="311" y="384"/>
                  </a:lnTo>
                  <a:lnTo>
                    <a:pt x="312" y="384"/>
                  </a:lnTo>
                  <a:lnTo>
                    <a:pt x="312" y="383"/>
                  </a:lnTo>
                  <a:lnTo>
                    <a:pt x="312" y="380"/>
                  </a:lnTo>
                  <a:lnTo>
                    <a:pt x="314" y="380"/>
                  </a:lnTo>
                  <a:lnTo>
                    <a:pt x="314" y="379"/>
                  </a:lnTo>
                  <a:lnTo>
                    <a:pt x="314" y="377"/>
                  </a:lnTo>
                  <a:lnTo>
                    <a:pt x="312" y="376"/>
                  </a:lnTo>
                  <a:lnTo>
                    <a:pt x="314" y="376"/>
                  </a:lnTo>
                  <a:lnTo>
                    <a:pt x="315" y="376"/>
                  </a:lnTo>
                  <a:lnTo>
                    <a:pt x="314" y="376"/>
                  </a:lnTo>
                  <a:lnTo>
                    <a:pt x="314" y="375"/>
                  </a:lnTo>
                  <a:lnTo>
                    <a:pt x="315" y="375"/>
                  </a:lnTo>
                  <a:lnTo>
                    <a:pt x="316" y="375"/>
                  </a:lnTo>
                  <a:lnTo>
                    <a:pt x="316" y="373"/>
                  </a:lnTo>
                  <a:lnTo>
                    <a:pt x="318" y="373"/>
                  </a:lnTo>
                  <a:lnTo>
                    <a:pt x="319" y="373"/>
                  </a:lnTo>
                  <a:lnTo>
                    <a:pt x="318" y="373"/>
                  </a:lnTo>
                  <a:lnTo>
                    <a:pt x="319" y="372"/>
                  </a:lnTo>
                  <a:lnTo>
                    <a:pt x="319" y="373"/>
                  </a:lnTo>
                  <a:lnTo>
                    <a:pt x="320" y="373"/>
                  </a:lnTo>
                  <a:lnTo>
                    <a:pt x="320" y="372"/>
                  </a:lnTo>
                  <a:lnTo>
                    <a:pt x="322" y="372"/>
                  </a:lnTo>
                  <a:lnTo>
                    <a:pt x="322" y="371"/>
                  </a:lnTo>
                  <a:lnTo>
                    <a:pt x="323" y="371"/>
                  </a:lnTo>
                  <a:lnTo>
                    <a:pt x="323" y="369"/>
                  </a:lnTo>
                  <a:lnTo>
                    <a:pt x="324" y="369"/>
                  </a:lnTo>
                  <a:lnTo>
                    <a:pt x="324" y="368"/>
                  </a:lnTo>
                  <a:lnTo>
                    <a:pt x="326" y="368"/>
                  </a:lnTo>
                  <a:lnTo>
                    <a:pt x="327" y="367"/>
                  </a:lnTo>
                  <a:lnTo>
                    <a:pt x="327" y="365"/>
                  </a:lnTo>
                  <a:lnTo>
                    <a:pt x="327" y="364"/>
                  </a:lnTo>
                  <a:lnTo>
                    <a:pt x="328" y="364"/>
                  </a:lnTo>
                  <a:lnTo>
                    <a:pt x="328" y="363"/>
                  </a:lnTo>
                  <a:lnTo>
                    <a:pt x="328" y="364"/>
                  </a:lnTo>
                  <a:lnTo>
                    <a:pt x="330" y="364"/>
                  </a:lnTo>
                  <a:lnTo>
                    <a:pt x="328" y="363"/>
                  </a:lnTo>
                  <a:lnTo>
                    <a:pt x="330" y="363"/>
                  </a:lnTo>
                  <a:lnTo>
                    <a:pt x="330" y="364"/>
                  </a:lnTo>
                  <a:lnTo>
                    <a:pt x="330" y="363"/>
                  </a:lnTo>
                  <a:lnTo>
                    <a:pt x="331" y="363"/>
                  </a:lnTo>
                  <a:lnTo>
                    <a:pt x="331" y="361"/>
                  </a:lnTo>
                  <a:lnTo>
                    <a:pt x="333" y="361"/>
                  </a:lnTo>
                  <a:lnTo>
                    <a:pt x="333" y="360"/>
                  </a:lnTo>
                  <a:lnTo>
                    <a:pt x="331" y="360"/>
                  </a:lnTo>
                  <a:lnTo>
                    <a:pt x="333" y="360"/>
                  </a:lnTo>
                  <a:lnTo>
                    <a:pt x="333" y="358"/>
                  </a:lnTo>
                  <a:lnTo>
                    <a:pt x="331" y="358"/>
                  </a:lnTo>
                  <a:lnTo>
                    <a:pt x="331" y="357"/>
                  </a:lnTo>
                  <a:lnTo>
                    <a:pt x="333" y="357"/>
                  </a:lnTo>
                  <a:lnTo>
                    <a:pt x="333" y="356"/>
                  </a:lnTo>
                  <a:lnTo>
                    <a:pt x="334" y="354"/>
                  </a:lnTo>
                  <a:lnTo>
                    <a:pt x="334" y="353"/>
                  </a:lnTo>
                  <a:lnTo>
                    <a:pt x="335" y="352"/>
                  </a:lnTo>
                  <a:lnTo>
                    <a:pt x="337" y="350"/>
                  </a:lnTo>
                  <a:lnTo>
                    <a:pt x="335" y="350"/>
                  </a:lnTo>
                  <a:lnTo>
                    <a:pt x="337" y="350"/>
                  </a:lnTo>
                  <a:lnTo>
                    <a:pt x="337" y="349"/>
                  </a:lnTo>
                  <a:lnTo>
                    <a:pt x="335" y="349"/>
                  </a:lnTo>
                  <a:lnTo>
                    <a:pt x="337" y="349"/>
                  </a:lnTo>
                  <a:lnTo>
                    <a:pt x="337" y="348"/>
                  </a:lnTo>
                  <a:lnTo>
                    <a:pt x="338" y="348"/>
                  </a:lnTo>
                  <a:lnTo>
                    <a:pt x="337" y="348"/>
                  </a:lnTo>
                  <a:lnTo>
                    <a:pt x="337" y="346"/>
                  </a:lnTo>
                  <a:lnTo>
                    <a:pt x="338" y="346"/>
                  </a:lnTo>
                  <a:lnTo>
                    <a:pt x="337" y="346"/>
                  </a:lnTo>
                  <a:lnTo>
                    <a:pt x="337" y="345"/>
                  </a:lnTo>
                  <a:lnTo>
                    <a:pt x="337" y="344"/>
                  </a:lnTo>
                  <a:lnTo>
                    <a:pt x="338" y="344"/>
                  </a:lnTo>
                  <a:lnTo>
                    <a:pt x="338" y="342"/>
                  </a:lnTo>
                  <a:lnTo>
                    <a:pt x="339" y="342"/>
                  </a:lnTo>
                  <a:lnTo>
                    <a:pt x="339" y="341"/>
                  </a:lnTo>
                  <a:lnTo>
                    <a:pt x="338" y="341"/>
                  </a:lnTo>
                  <a:lnTo>
                    <a:pt x="339" y="341"/>
                  </a:lnTo>
                  <a:lnTo>
                    <a:pt x="341" y="339"/>
                  </a:lnTo>
                  <a:lnTo>
                    <a:pt x="341" y="341"/>
                  </a:lnTo>
                  <a:lnTo>
                    <a:pt x="341" y="339"/>
                  </a:lnTo>
                  <a:lnTo>
                    <a:pt x="342" y="339"/>
                  </a:lnTo>
                  <a:lnTo>
                    <a:pt x="342" y="338"/>
                  </a:lnTo>
                  <a:lnTo>
                    <a:pt x="343" y="338"/>
                  </a:lnTo>
                  <a:lnTo>
                    <a:pt x="345" y="337"/>
                  </a:lnTo>
                  <a:lnTo>
                    <a:pt x="346" y="337"/>
                  </a:lnTo>
                  <a:lnTo>
                    <a:pt x="347" y="337"/>
                  </a:lnTo>
                  <a:lnTo>
                    <a:pt x="349" y="338"/>
                  </a:lnTo>
                  <a:lnTo>
                    <a:pt x="349" y="339"/>
                  </a:lnTo>
                  <a:lnTo>
                    <a:pt x="350" y="339"/>
                  </a:lnTo>
                  <a:lnTo>
                    <a:pt x="350" y="338"/>
                  </a:lnTo>
                  <a:lnTo>
                    <a:pt x="352" y="338"/>
                  </a:lnTo>
                  <a:lnTo>
                    <a:pt x="352" y="337"/>
                  </a:lnTo>
                  <a:lnTo>
                    <a:pt x="353" y="337"/>
                  </a:lnTo>
                  <a:lnTo>
                    <a:pt x="354" y="337"/>
                  </a:lnTo>
                  <a:lnTo>
                    <a:pt x="356" y="337"/>
                  </a:lnTo>
                  <a:lnTo>
                    <a:pt x="356" y="338"/>
                  </a:lnTo>
                  <a:lnTo>
                    <a:pt x="357" y="338"/>
                  </a:lnTo>
                  <a:lnTo>
                    <a:pt x="358" y="338"/>
                  </a:lnTo>
                  <a:lnTo>
                    <a:pt x="358" y="339"/>
                  </a:lnTo>
                  <a:lnTo>
                    <a:pt x="358" y="341"/>
                  </a:lnTo>
                  <a:lnTo>
                    <a:pt x="360" y="342"/>
                  </a:lnTo>
                  <a:lnTo>
                    <a:pt x="361" y="342"/>
                  </a:lnTo>
                  <a:lnTo>
                    <a:pt x="361" y="344"/>
                  </a:lnTo>
                  <a:lnTo>
                    <a:pt x="362" y="342"/>
                  </a:lnTo>
                  <a:lnTo>
                    <a:pt x="362" y="344"/>
                  </a:lnTo>
                  <a:lnTo>
                    <a:pt x="362" y="345"/>
                  </a:lnTo>
                  <a:lnTo>
                    <a:pt x="364" y="345"/>
                  </a:lnTo>
                  <a:lnTo>
                    <a:pt x="364" y="344"/>
                  </a:lnTo>
                  <a:lnTo>
                    <a:pt x="364" y="342"/>
                  </a:lnTo>
                  <a:lnTo>
                    <a:pt x="365" y="342"/>
                  </a:lnTo>
                  <a:lnTo>
                    <a:pt x="365" y="341"/>
                  </a:lnTo>
                  <a:lnTo>
                    <a:pt x="366" y="339"/>
                  </a:lnTo>
                  <a:lnTo>
                    <a:pt x="366" y="338"/>
                  </a:lnTo>
                  <a:lnTo>
                    <a:pt x="366" y="337"/>
                  </a:lnTo>
                  <a:lnTo>
                    <a:pt x="366" y="335"/>
                  </a:lnTo>
                  <a:lnTo>
                    <a:pt x="366" y="334"/>
                  </a:lnTo>
                  <a:lnTo>
                    <a:pt x="366" y="333"/>
                  </a:lnTo>
                  <a:lnTo>
                    <a:pt x="365" y="331"/>
                  </a:lnTo>
                  <a:lnTo>
                    <a:pt x="365" y="330"/>
                  </a:lnTo>
                  <a:lnTo>
                    <a:pt x="365" y="329"/>
                  </a:lnTo>
                  <a:lnTo>
                    <a:pt x="365" y="327"/>
                  </a:lnTo>
                  <a:lnTo>
                    <a:pt x="364" y="327"/>
                  </a:lnTo>
                  <a:lnTo>
                    <a:pt x="364" y="326"/>
                  </a:lnTo>
                  <a:lnTo>
                    <a:pt x="364" y="325"/>
                  </a:lnTo>
                  <a:lnTo>
                    <a:pt x="362" y="325"/>
                  </a:lnTo>
                  <a:lnTo>
                    <a:pt x="362" y="323"/>
                  </a:lnTo>
                  <a:lnTo>
                    <a:pt x="364" y="323"/>
                  </a:lnTo>
                  <a:lnTo>
                    <a:pt x="364" y="322"/>
                  </a:lnTo>
                  <a:lnTo>
                    <a:pt x="362" y="322"/>
                  </a:lnTo>
                  <a:lnTo>
                    <a:pt x="362" y="320"/>
                  </a:lnTo>
                  <a:lnTo>
                    <a:pt x="361" y="320"/>
                  </a:lnTo>
                  <a:lnTo>
                    <a:pt x="361" y="319"/>
                  </a:lnTo>
                  <a:lnTo>
                    <a:pt x="360" y="319"/>
                  </a:lnTo>
                  <a:lnTo>
                    <a:pt x="360" y="318"/>
                  </a:lnTo>
                  <a:lnTo>
                    <a:pt x="360" y="316"/>
                  </a:lnTo>
                  <a:lnTo>
                    <a:pt x="361" y="316"/>
                  </a:lnTo>
                  <a:lnTo>
                    <a:pt x="361" y="315"/>
                  </a:lnTo>
                  <a:lnTo>
                    <a:pt x="360" y="315"/>
                  </a:lnTo>
                  <a:lnTo>
                    <a:pt x="360" y="314"/>
                  </a:lnTo>
                  <a:lnTo>
                    <a:pt x="361" y="312"/>
                  </a:lnTo>
                  <a:lnTo>
                    <a:pt x="361" y="311"/>
                  </a:lnTo>
                  <a:lnTo>
                    <a:pt x="362" y="311"/>
                  </a:lnTo>
                  <a:lnTo>
                    <a:pt x="362" y="310"/>
                  </a:lnTo>
                  <a:lnTo>
                    <a:pt x="364" y="310"/>
                  </a:lnTo>
                  <a:lnTo>
                    <a:pt x="364" y="308"/>
                  </a:lnTo>
                  <a:lnTo>
                    <a:pt x="365" y="307"/>
                  </a:lnTo>
                  <a:lnTo>
                    <a:pt x="364" y="307"/>
                  </a:lnTo>
                  <a:lnTo>
                    <a:pt x="365" y="306"/>
                  </a:lnTo>
                  <a:lnTo>
                    <a:pt x="365" y="304"/>
                  </a:lnTo>
                  <a:lnTo>
                    <a:pt x="366" y="304"/>
                  </a:lnTo>
                  <a:lnTo>
                    <a:pt x="366" y="306"/>
                  </a:lnTo>
                  <a:lnTo>
                    <a:pt x="366" y="304"/>
                  </a:lnTo>
                  <a:lnTo>
                    <a:pt x="366" y="303"/>
                  </a:lnTo>
                  <a:lnTo>
                    <a:pt x="365" y="303"/>
                  </a:lnTo>
                  <a:lnTo>
                    <a:pt x="365" y="301"/>
                  </a:lnTo>
                  <a:lnTo>
                    <a:pt x="366" y="301"/>
                  </a:lnTo>
                  <a:lnTo>
                    <a:pt x="368" y="301"/>
                  </a:lnTo>
                  <a:lnTo>
                    <a:pt x="368" y="300"/>
                  </a:lnTo>
                  <a:lnTo>
                    <a:pt x="366" y="300"/>
                  </a:lnTo>
                  <a:lnTo>
                    <a:pt x="366" y="299"/>
                  </a:lnTo>
                  <a:lnTo>
                    <a:pt x="368" y="299"/>
                  </a:lnTo>
                  <a:lnTo>
                    <a:pt x="368" y="297"/>
                  </a:lnTo>
                  <a:lnTo>
                    <a:pt x="369" y="297"/>
                  </a:lnTo>
                  <a:lnTo>
                    <a:pt x="369" y="296"/>
                  </a:lnTo>
                  <a:lnTo>
                    <a:pt x="369" y="295"/>
                  </a:lnTo>
                  <a:lnTo>
                    <a:pt x="369" y="293"/>
                  </a:lnTo>
                  <a:lnTo>
                    <a:pt x="371" y="293"/>
                  </a:lnTo>
                  <a:lnTo>
                    <a:pt x="371" y="292"/>
                  </a:lnTo>
                  <a:lnTo>
                    <a:pt x="371" y="291"/>
                  </a:lnTo>
                  <a:lnTo>
                    <a:pt x="372" y="289"/>
                  </a:lnTo>
                  <a:lnTo>
                    <a:pt x="372" y="288"/>
                  </a:lnTo>
                  <a:lnTo>
                    <a:pt x="373" y="288"/>
                  </a:lnTo>
                  <a:lnTo>
                    <a:pt x="373" y="287"/>
                  </a:lnTo>
                  <a:lnTo>
                    <a:pt x="375" y="287"/>
                  </a:lnTo>
                  <a:lnTo>
                    <a:pt x="376" y="285"/>
                  </a:lnTo>
                  <a:lnTo>
                    <a:pt x="376" y="284"/>
                  </a:lnTo>
                  <a:lnTo>
                    <a:pt x="375" y="284"/>
                  </a:lnTo>
                  <a:lnTo>
                    <a:pt x="375" y="282"/>
                  </a:lnTo>
                  <a:lnTo>
                    <a:pt x="376" y="281"/>
                  </a:lnTo>
                  <a:lnTo>
                    <a:pt x="377" y="281"/>
                  </a:lnTo>
                  <a:lnTo>
                    <a:pt x="379" y="281"/>
                  </a:lnTo>
                  <a:lnTo>
                    <a:pt x="380" y="280"/>
                  </a:lnTo>
                  <a:lnTo>
                    <a:pt x="380" y="278"/>
                  </a:lnTo>
                  <a:lnTo>
                    <a:pt x="381" y="278"/>
                  </a:lnTo>
                  <a:lnTo>
                    <a:pt x="383" y="277"/>
                  </a:lnTo>
                  <a:lnTo>
                    <a:pt x="381" y="277"/>
                  </a:lnTo>
                  <a:lnTo>
                    <a:pt x="383" y="277"/>
                  </a:lnTo>
                  <a:lnTo>
                    <a:pt x="384" y="276"/>
                  </a:lnTo>
                  <a:lnTo>
                    <a:pt x="383" y="276"/>
                  </a:lnTo>
                  <a:lnTo>
                    <a:pt x="383" y="274"/>
                  </a:lnTo>
                  <a:lnTo>
                    <a:pt x="384" y="274"/>
                  </a:lnTo>
                  <a:lnTo>
                    <a:pt x="384" y="273"/>
                  </a:lnTo>
                  <a:lnTo>
                    <a:pt x="383" y="273"/>
                  </a:lnTo>
                  <a:lnTo>
                    <a:pt x="384" y="273"/>
                  </a:lnTo>
                  <a:lnTo>
                    <a:pt x="384" y="272"/>
                  </a:lnTo>
                  <a:lnTo>
                    <a:pt x="383" y="270"/>
                  </a:lnTo>
                  <a:lnTo>
                    <a:pt x="383" y="272"/>
                  </a:lnTo>
                  <a:lnTo>
                    <a:pt x="381" y="272"/>
                  </a:lnTo>
                  <a:lnTo>
                    <a:pt x="381" y="270"/>
                  </a:lnTo>
                  <a:lnTo>
                    <a:pt x="383" y="270"/>
                  </a:lnTo>
                  <a:lnTo>
                    <a:pt x="383" y="269"/>
                  </a:lnTo>
                  <a:lnTo>
                    <a:pt x="384" y="268"/>
                  </a:lnTo>
                  <a:lnTo>
                    <a:pt x="383" y="268"/>
                  </a:lnTo>
                  <a:lnTo>
                    <a:pt x="384" y="268"/>
                  </a:lnTo>
                  <a:lnTo>
                    <a:pt x="384" y="266"/>
                  </a:lnTo>
                  <a:lnTo>
                    <a:pt x="384" y="265"/>
                  </a:lnTo>
                  <a:lnTo>
                    <a:pt x="383" y="265"/>
                  </a:lnTo>
                  <a:lnTo>
                    <a:pt x="383" y="266"/>
                  </a:lnTo>
                  <a:lnTo>
                    <a:pt x="381" y="266"/>
                  </a:lnTo>
                  <a:lnTo>
                    <a:pt x="381" y="265"/>
                  </a:lnTo>
                  <a:lnTo>
                    <a:pt x="380" y="265"/>
                  </a:lnTo>
                  <a:lnTo>
                    <a:pt x="380" y="264"/>
                  </a:lnTo>
                  <a:lnTo>
                    <a:pt x="380" y="262"/>
                  </a:lnTo>
                  <a:lnTo>
                    <a:pt x="381" y="261"/>
                  </a:lnTo>
                  <a:lnTo>
                    <a:pt x="383" y="261"/>
                  </a:lnTo>
                  <a:lnTo>
                    <a:pt x="383" y="259"/>
                  </a:lnTo>
                  <a:lnTo>
                    <a:pt x="381" y="259"/>
                  </a:lnTo>
                  <a:lnTo>
                    <a:pt x="383" y="259"/>
                  </a:lnTo>
                  <a:lnTo>
                    <a:pt x="384" y="259"/>
                  </a:lnTo>
                  <a:lnTo>
                    <a:pt x="384" y="258"/>
                  </a:lnTo>
                  <a:lnTo>
                    <a:pt x="385" y="258"/>
                  </a:lnTo>
                  <a:lnTo>
                    <a:pt x="385" y="257"/>
                  </a:lnTo>
                  <a:lnTo>
                    <a:pt x="387" y="257"/>
                  </a:lnTo>
                  <a:lnTo>
                    <a:pt x="387" y="255"/>
                  </a:lnTo>
                  <a:lnTo>
                    <a:pt x="388" y="254"/>
                  </a:lnTo>
                  <a:lnTo>
                    <a:pt x="388" y="253"/>
                  </a:lnTo>
                  <a:lnTo>
                    <a:pt x="390" y="253"/>
                  </a:lnTo>
                  <a:lnTo>
                    <a:pt x="391" y="251"/>
                  </a:lnTo>
                  <a:lnTo>
                    <a:pt x="392" y="251"/>
                  </a:lnTo>
                  <a:lnTo>
                    <a:pt x="392" y="250"/>
                  </a:lnTo>
                  <a:lnTo>
                    <a:pt x="394" y="249"/>
                  </a:lnTo>
                  <a:lnTo>
                    <a:pt x="395" y="249"/>
                  </a:lnTo>
                  <a:lnTo>
                    <a:pt x="395" y="247"/>
                  </a:lnTo>
                  <a:lnTo>
                    <a:pt x="396" y="246"/>
                  </a:lnTo>
                  <a:lnTo>
                    <a:pt x="396" y="245"/>
                  </a:lnTo>
                  <a:lnTo>
                    <a:pt x="398" y="245"/>
                  </a:lnTo>
                  <a:lnTo>
                    <a:pt x="399" y="245"/>
                  </a:lnTo>
                  <a:lnTo>
                    <a:pt x="400" y="245"/>
                  </a:lnTo>
                  <a:lnTo>
                    <a:pt x="402" y="245"/>
                  </a:lnTo>
                  <a:lnTo>
                    <a:pt x="403" y="246"/>
                  </a:lnTo>
                  <a:lnTo>
                    <a:pt x="403" y="247"/>
                  </a:lnTo>
                  <a:lnTo>
                    <a:pt x="403" y="249"/>
                  </a:lnTo>
                  <a:lnTo>
                    <a:pt x="404" y="249"/>
                  </a:lnTo>
                  <a:lnTo>
                    <a:pt x="406" y="247"/>
                  </a:lnTo>
                  <a:lnTo>
                    <a:pt x="406" y="246"/>
                  </a:lnTo>
                  <a:lnTo>
                    <a:pt x="407" y="246"/>
                  </a:lnTo>
                  <a:lnTo>
                    <a:pt x="407" y="245"/>
                  </a:lnTo>
                  <a:lnTo>
                    <a:pt x="409" y="245"/>
                  </a:lnTo>
                  <a:lnTo>
                    <a:pt x="409" y="243"/>
                  </a:lnTo>
                  <a:lnTo>
                    <a:pt x="409" y="242"/>
                  </a:lnTo>
                  <a:lnTo>
                    <a:pt x="410" y="242"/>
                  </a:lnTo>
                  <a:lnTo>
                    <a:pt x="410" y="240"/>
                  </a:lnTo>
                  <a:lnTo>
                    <a:pt x="411" y="240"/>
                  </a:lnTo>
                  <a:lnTo>
                    <a:pt x="411" y="239"/>
                  </a:lnTo>
                  <a:lnTo>
                    <a:pt x="411" y="238"/>
                  </a:lnTo>
                  <a:lnTo>
                    <a:pt x="413" y="238"/>
                  </a:lnTo>
                  <a:lnTo>
                    <a:pt x="413" y="239"/>
                  </a:lnTo>
                  <a:lnTo>
                    <a:pt x="414" y="239"/>
                  </a:lnTo>
                  <a:lnTo>
                    <a:pt x="414" y="238"/>
                  </a:lnTo>
                  <a:lnTo>
                    <a:pt x="415" y="238"/>
                  </a:lnTo>
                  <a:lnTo>
                    <a:pt x="417" y="236"/>
                  </a:lnTo>
                  <a:lnTo>
                    <a:pt x="418" y="236"/>
                  </a:lnTo>
                  <a:lnTo>
                    <a:pt x="419" y="236"/>
                  </a:lnTo>
                  <a:lnTo>
                    <a:pt x="421" y="236"/>
                  </a:lnTo>
                  <a:lnTo>
                    <a:pt x="421" y="235"/>
                  </a:lnTo>
                  <a:lnTo>
                    <a:pt x="422" y="235"/>
                  </a:lnTo>
                  <a:lnTo>
                    <a:pt x="423" y="234"/>
                  </a:lnTo>
                  <a:lnTo>
                    <a:pt x="425" y="234"/>
                  </a:lnTo>
                  <a:lnTo>
                    <a:pt x="426" y="234"/>
                  </a:lnTo>
                  <a:lnTo>
                    <a:pt x="426" y="232"/>
                  </a:lnTo>
                  <a:lnTo>
                    <a:pt x="426" y="234"/>
                  </a:lnTo>
                  <a:lnTo>
                    <a:pt x="428" y="234"/>
                  </a:lnTo>
                  <a:lnTo>
                    <a:pt x="429" y="234"/>
                  </a:lnTo>
                  <a:lnTo>
                    <a:pt x="429" y="232"/>
                  </a:lnTo>
                  <a:lnTo>
                    <a:pt x="430" y="232"/>
                  </a:lnTo>
                  <a:lnTo>
                    <a:pt x="432" y="231"/>
                  </a:lnTo>
                  <a:lnTo>
                    <a:pt x="433" y="231"/>
                  </a:lnTo>
                  <a:lnTo>
                    <a:pt x="433" y="230"/>
                  </a:lnTo>
                  <a:lnTo>
                    <a:pt x="434" y="228"/>
                  </a:lnTo>
                  <a:lnTo>
                    <a:pt x="436" y="228"/>
                  </a:lnTo>
                  <a:lnTo>
                    <a:pt x="437" y="227"/>
                  </a:lnTo>
                  <a:lnTo>
                    <a:pt x="438" y="227"/>
                  </a:lnTo>
                  <a:lnTo>
                    <a:pt x="440" y="227"/>
                  </a:lnTo>
                  <a:lnTo>
                    <a:pt x="441" y="227"/>
                  </a:lnTo>
                  <a:lnTo>
                    <a:pt x="445" y="224"/>
                  </a:lnTo>
                  <a:lnTo>
                    <a:pt x="447" y="223"/>
                  </a:lnTo>
                  <a:lnTo>
                    <a:pt x="448" y="221"/>
                  </a:lnTo>
                  <a:lnTo>
                    <a:pt x="449" y="220"/>
                  </a:lnTo>
                  <a:lnTo>
                    <a:pt x="449" y="219"/>
                  </a:lnTo>
                  <a:lnTo>
                    <a:pt x="451" y="219"/>
                  </a:lnTo>
                  <a:lnTo>
                    <a:pt x="452" y="217"/>
                  </a:lnTo>
                  <a:lnTo>
                    <a:pt x="453" y="217"/>
                  </a:lnTo>
                  <a:lnTo>
                    <a:pt x="455" y="216"/>
                  </a:lnTo>
                  <a:lnTo>
                    <a:pt x="456" y="215"/>
                  </a:lnTo>
                  <a:lnTo>
                    <a:pt x="457" y="212"/>
                  </a:lnTo>
                  <a:lnTo>
                    <a:pt x="459" y="212"/>
                  </a:lnTo>
                  <a:lnTo>
                    <a:pt x="459" y="211"/>
                  </a:lnTo>
                  <a:lnTo>
                    <a:pt x="460" y="211"/>
                  </a:lnTo>
                  <a:lnTo>
                    <a:pt x="460" y="209"/>
                  </a:lnTo>
                  <a:lnTo>
                    <a:pt x="461" y="208"/>
                  </a:lnTo>
                  <a:lnTo>
                    <a:pt x="461" y="207"/>
                  </a:lnTo>
                  <a:lnTo>
                    <a:pt x="461" y="205"/>
                  </a:lnTo>
                  <a:lnTo>
                    <a:pt x="463" y="204"/>
                  </a:lnTo>
                  <a:lnTo>
                    <a:pt x="463" y="202"/>
                  </a:lnTo>
                  <a:lnTo>
                    <a:pt x="461" y="201"/>
                  </a:lnTo>
                  <a:lnTo>
                    <a:pt x="461" y="200"/>
                  </a:lnTo>
                  <a:lnTo>
                    <a:pt x="460" y="200"/>
                  </a:lnTo>
                  <a:lnTo>
                    <a:pt x="459" y="198"/>
                  </a:lnTo>
                  <a:lnTo>
                    <a:pt x="457" y="198"/>
                  </a:lnTo>
                  <a:lnTo>
                    <a:pt x="456" y="197"/>
                  </a:lnTo>
                  <a:lnTo>
                    <a:pt x="455" y="197"/>
                  </a:lnTo>
                  <a:lnTo>
                    <a:pt x="453" y="197"/>
                  </a:lnTo>
                  <a:lnTo>
                    <a:pt x="452" y="197"/>
                  </a:lnTo>
                  <a:lnTo>
                    <a:pt x="452" y="196"/>
                  </a:lnTo>
                  <a:lnTo>
                    <a:pt x="452" y="194"/>
                  </a:lnTo>
                  <a:lnTo>
                    <a:pt x="451" y="193"/>
                  </a:lnTo>
                  <a:lnTo>
                    <a:pt x="451" y="192"/>
                  </a:lnTo>
                  <a:lnTo>
                    <a:pt x="451" y="190"/>
                  </a:lnTo>
                  <a:lnTo>
                    <a:pt x="451" y="189"/>
                  </a:lnTo>
                  <a:lnTo>
                    <a:pt x="449" y="189"/>
                  </a:lnTo>
                  <a:lnTo>
                    <a:pt x="448" y="188"/>
                  </a:lnTo>
                  <a:lnTo>
                    <a:pt x="448" y="186"/>
                  </a:lnTo>
                  <a:lnTo>
                    <a:pt x="449" y="186"/>
                  </a:lnTo>
                  <a:lnTo>
                    <a:pt x="449" y="185"/>
                  </a:lnTo>
                  <a:lnTo>
                    <a:pt x="451" y="185"/>
                  </a:lnTo>
                  <a:lnTo>
                    <a:pt x="452" y="183"/>
                  </a:lnTo>
                  <a:lnTo>
                    <a:pt x="456" y="178"/>
                  </a:lnTo>
                  <a:lnTo>
                    <a:pt x="456" y="177"/>
                  </a:lnTo>
                  <a:lnTo>
                    <a:pt x="457" y="177"/>
                  </a:lnTo>
                  <a:lnTo>
                    <a:pt x="459" y="174"/>
                  </a:lnTo>
                  <a:lnTo>
                    <a:pt x="461" y="174"/>
                  </a:lnTo>
                  <a:lnTo>
                    <a:pt x="463" y="174"/>
                  </a:lnTo>
                  <a:lnTo>
                    <a:pt x="464" y="174"/>
                  </a:lnTo>
                  <a:lnTo>
                    <a:pt x="467" y="173"/>
                  </a:lnTo>
                  <a:lnTo>
                    <a:pt x="470" y="171"/>
                  </a:lnTo>
                  <a:lnTo>
                    <a:pt x="471" y="171"/>
                  </a:lnTo>
                  <a:lnTo>
                    <a:pt x="471" y="170"/>
                  </a:lnTo>
                  <a:lnTo>
                    <a:pt x="472" y="170"/>
                  </a:lnTo>
                  <a:lnTo>
                    <a:pt x="474" y="170"/>
                  </a:lnTo>
                  <a:lnTo>
                    <a:pt x="475" y="169"/>
                  </a:lnTo>
                  <a:lnTo>
                    <a:pt x="476" y="169"/>
                  </a:lnTo>
                  <a:lnTo>
                    <a:pt x="478" y="169"/>
                  </a:lnTo>
                  <a:lnTo>
                    <a:pt x="478" y="167"/>
                  </a:lnTo>
                  <a:lnTo>
                    <a:pt x="479" y="167"/>
                  </a:lnTo>
                  <a:lnTo>
                    <a:pt x="479" y="166"/>
                  </a:lnTo>
                  <a:lnTo>
                    <a:pt x="479" y="164"/>
                  </a:lnTo>
                  <a:lnTo>
                    <a:pt x="480" y="163"/>
                  </a:lnTo>
                  <a:lnTo>
                    <a:pt x="482" y="160"/>
                  </a:lnTo>
                  <a:lnTo>
                    <a:pt x="482" y="159"/>
                  </a:lnTo>
                  <a:lnTo>
                    <a:pt x="480" y="158"/>
                  </a:lnTo>
                  <a:lnTo>
                    <a:pt x="482" y="158"/>
                  </a:lnTo>
                  <a:lnTo>
                    <a:pt x="483" y="156"/>
                  </a:lnTo>
                  <a:lnTo>
                    <a:pt x="485" y="155"/>
                  </a:lnTo>
                  <a:lnTo>
                    <a:pt x="486" y="155"/>
                  </a:lnTo>
                  <a:lnTo>
                    <a:pt x="487" y="156"/>
                  </a:lnTo>
                  <a:lnTo>
                    <a:pt x="487" y="158"/>
                  </a:lnTo>
                  <a:lnTo>
                    <a:pt x="487" y="160"/>
                  </a:lnTo>
                  <a:lnTo>
                    <a:pt x="487" y="162"/>
                  </a:lnTo>
                  <a:lnTo>
                    <a:pt x="489" y="163"/>
                  </a:lnTo>
                  <a:lnTo>
                    <a:pt x="490" y="163"/>
                  </a:lnTo>
                  <a:lnTo>
                    <a:pt x="491" y="164"/>
                  </a:lnTo>
                  <a:lnTo>
                    <a:pt x="493" y="163"/>
                  </a:lnTo>
                  <a:lnTo>
                    <a:pt x="494" y="163"/>
                  </a:lnTo>
                  <a:lnTo>
                    <a:pt x="495" y="162"/>
                  </a:lnTo>
                  <a:lnTo>
                    <a:pt x="497" y="162"/>
                  </a:lnTo>
                  <a:lnTo>
                    <a:pt x="499" y="160"/>
                  </a:lnTo>
                  <a:lnTo>
                    <a:pt x="501" y="160"/>
                  </a:lnTo>
                  <a:lnTo>
                    <a:pt x="502" y="160"/>
                  </a:lnTo>
                  <a:lnTo>
                    <a:pt x="503" y="159"/>
                  </a:lnTo>
                  <a:lnTo>
                    <a:pt x="505" y="159"/>
                  </a:lnTo>
                  <a:lnTo>
                    <a:pt x="506" y="159"/>
                  </a:lnTo>
                  <a:lnTo>
                    <a:pt x="506" y="158"/>
                  </a:lnTo>
                  <a:lnTo>
                    <a:pt x="508" y="158"/>
                  </a:lnTo>
                  <a:lnTo>
                    <a:pt x="508" y="156"/>
                  </a:lnTo>
                  <a:lnTo>
                    <a:pt x="509" y="156"/>
                  </a:lnTo>
                  <a:lnTo>
                    <a:pt x="510" y="156"/>
                  </a:lnTo>
                  <a:lnTo>
                    <a:pt x="512" y="155"/>
                  </a:lnTo>
                  <a:lnTo>
                    <a:pt x="513" y="155"/>
                  </a:lnTo>
                  <a:lnTo>
                    <a:pt x="514" y="155"/>
                  </a:lnTo>
                  <a:lnTo>
                    <a:pt x="517" y="154"/>
                  </a:lnTo>
                  <a:lnTo>
                    <a:pt x="518" y="152"/>
                  </a:lnTo>
                  <a:lnTo>
                    <a:pt x="521" y="151"/>
                  </a:lnTo>
                  <a:lnTo>
                    <a:pt x="520" y="151"/>
                  </a:lnTo>
                  <a:lnTo>
                    <a:pt x="518" y="150"/>
                  </a:lnTo>
                  <a:lnTo>
                    <a:pt x="517" y="150"/>
                  </a:lnTo>
                  <a:lnTo>
                    <a:pt x="516" y="148"/>
                  </a:lnTo>
                  <a:lnTo>
                    <a:pt x="514" y="147"/>
                  </a:lnTo>
                  <a:lnTo>
                    <a:pt x="513" y="145"/>
                  </a:lnTo>
                  <a:lnTo>
                    <a:pt x="512" y="143"/>
                  </a:lnTo>
                  <a:lnTo>
                    <a:pt x="510" y="140"/>
                  </a:lnTo>
                  <a:lnTo>
                    <a:pt x="512" y="140"/>
                  </a:lnTo>
                  <a:lnTo>
                    <a:pt x="512" y="139"/>
                  </a:lnTo>
                  <a:lnTo>
                    <a:pt x="513" y="137"/>
                  </a:lnTo>
                  <a:lnTo>
                    <a:pt x="514" y="136"/>
                  </a:lnTo>
                  <a:lnTo>
                    <a:pt x="516" y="136"/>
                  </a:lnTo>
                  <a:lnTo>
                    <a:pt x="518" y="136"/>
                  </a:lnTo>
                  <a:lnTo>
                    <a:pt x="518" y="135"/>
                  </a:lnTo>
                  <a:lnTo>
                    <a:pt x="520" y="135"/>
                  </a:lnTo>
                  <a:lnTo>
                    <a:pt x="521" y="135"/>
                  </a:lnTo>
                  <a:lnTo>
                    <a:pt x="522" y="135"/>
                  </a:lnTo>
                  <a:lnTo>
                    <a:pt x="522" y="133"/>
                  </a:lnTo>
                  <a:lnTo>
                    <a:pt x="521" y="132"/>
                  </a:lnTo>
                  <a:lnTo>
                    <a:pt x="521" y="131"/>
                  </a:lnTo>
                  <a:lnTo>
                    <a:pt x="520" y="131"/>
                  </a:lnTo>
                  <a:lnTo>
                    <a:pt x="520" y="129"/>
                  </a:lnTo>
                  <a:lnTo>
                    <a:pt x="520" y="128"/>
                  </a:lnTo>
                  <a:lnTo>
                    <a:pt x="520" y="126"/>
                  </a:lnTo>
                  <a:lnTo>
                    <a:pt x="521" y="124"/>
                  </a:lnTo>
                  <a:lnTo>
                    <a:pt x="521" y="122"/>
                  </a:lnTo>
                  <a:lnTo>
                    <a:pt x="522" y="121"/>
                  </a:lnTo>
                  <a:lnTo>
                    <a:pt x="522" y="120"/>
                  </a:lnTo>
                  <a:lnTo>
                    <a:pt x="522" y="118"/>
                  </a:lnTo>
                  <a:lnTo>
                    <a:pt x="522" y="117"/>
                  </a:lnTo>
                  <a:lnTo>
                    <a:pt x="521" y="117"/>
                  </a:lnTo>
                  <a:lnTo>
                    <a:pt x="520" y="114"/>
                  </a:lnTo>
                  <a:lnTo>
                    <a:pt x="520" y="113"/>
                  </a:lnTo>
                  <a:lnTo>
                    <a:pt x="518" y="113"/>
                  </a:lnTo>
                  <a:lnTo>
                    <a:pt x="518" y="112"/>
                  </a:lnTo>
                  <a:lnTo>
                    <a:pt x="516" y="113"/>
                  </a:lnTo>
                  <a:lnTo>
                    <a:pt x="514" y="114"/>
                  </a:lnTo>
                  <a:lnTo>
                    <a:pt x="513" y="114"/>
                  </a:lnTo>
                  <a:lnTo>
                    <a:pt x="513" y="113"/>
                  </a:lnTo>
                  <a:lnTo>
                    <a:pt x="513" y="112"/>
                  </a:lnTo>
                  <a:lnTo>
                    <a:pt x="514" y="110"/>
                  </a:lnTo>
                  <a:lnTo>
                    <a:pt x="517" y="107"/>
                  </a:lnTo>
                  <a:lnTo>
                    <a:pt x="518" y="103"/>
                  </a:lnTo>
                  <a:lnTo>
                    <a:pt x="518" y="101"/>
                  </a:lnTo>
                  <a:lnTo>
                    <a:pt x="518" y="99"/>
                  </a:lnTo>
                  <a:lnTo>
                    <a:pt x="518" y="98"/>
                  </a:lnTo>
                  <a:lnTo>
                    <a:pt x="518" y="97"/>
                  </a:lnTo>
                  <a:lnTo>
                    <a:pt x="518" y="95"/>
                  </a:lnTo>
                  <a:lnTo>
                    <a:pt x="518" y="94"/>
                  </a:lnTo>
                  <a:lnTo>
                    <a:pt x="518" y="93"/>
                  </a:lnTo>
                  <a:lnTo>
                    <a:pt x="518" y="91"/>
                  </a:lnTo>
                  <a:lnTo>
                    <a:pt x="517" y="91"/>
                  </a:lnTo>
                  <a:lnTo>
                    <a:pt x="517" y="90"/>
                  </a:lnTo>
                  <a:lnTo>
                    <a:pt x="514" y="90"/>
                  </a:lnTo>
                  <a:lnTo>
                    <a:pt x="512" y="90"/>
                  </a:lnTo>
                  <a:lnTo>
                    <a:pt x="510" y="88"/>
                  </a:lnTo>
                  <a:lnTo>
                    <a:pt x="510" y="87"/>
                  </a:lnTo>
                  <a:lnTo>
                    <a:pt x="509" y="86"/>
                  </a:lnTo>
                  <a:lnTo>
                    <a:pt x="508" y="84"/>
                  </a:lnTo>
                  <a:lnTo>
                    <a:pt x="506" y="82"/>
                  </a:lnTo>
                  <a:lnTo>
                    <a:pt x="505" y="82"/>
                  </a:lnTo>
                  <a:lnTo>
                    <a:pt x="505" y="80"/>
                  </a:lnTo>
                  <a:lnTo>
                    <a:pt x="505" y="79"/>
                  </a:lnTo>
                  <a:lnTo>
                    <a:pt x="506" y="79"/>
                  </a:lnTo>
                  <a:lnTo>
                    <a:pt x="506" y="78"/>
                  </a:lnTo>
                  <a:lnTo>
                    <a:pt x="508" y="78"/>
                  </a:lnTo>
                  <a:lnTo>
                    <a:pt x="509" y="76"/>
                  </a:lnTo>
                  <a:lnTo>
                    <a:pt x="510" y="75"/>
                  </a:lnTo>
                  <a:lnTo>
                    <a:pt x="510" y="74"/>
                  </a:lnTo>
                  <a:lnTo>
                    <a:pt x="510" y="72"/>
                  </a:lnTo>
                  <a:lnTo>
                    <a:pt x="512" y="72"/>
                  </a:lnTo>
                  <a:lnTo>
                    <a:pt x="512" y="71"/>
                  </a:lnTo>
                  <a:lnTo>
                    <a:pt x="512" y="69"/>
                  </a:lnTo>
                  <a:lnTo>
                    <a:pt x="513" y="69"/>
                  </a:lnTo>
                  <a:lnTo>
                    <a:pt x="513" y="68"/>
                  </a:lnTo>
                  <a:lnTo>
                    <a:pt x="514" y="68"/>
                  </a:lnTo>
                  <a:lnTo>
                    <a:pt x="513" y="67"/>
                  </a:lnTo>
                  <a:lnTo>
                    <a:pt x="514" y="67"/>
                  </a:lnTo>
                  <a:lnTo>
                    <a:pt x="514" y="65"/>
                  </a:lnTo>
                  <a:lnTo>
                    <a:pt x="516" y="64"/>
                  </a:lnTo>
                  <a:lnTo>
                    <a:pt x="517" y="63"/>
                  </a:lnTo>
                  <a:lnTo>
                    <a:pt x="518" y="61"/>
                  </a:lnTo>
                  <a:lnTo>
                    <a:pt x="520" y="60"/>
                  </a:lnTo>
                  <a:lnTo>
                    <a:pt x="520" y="59"/>
                  </a:lnTo>
                  <a:lnTo>
                    <a:pt x="520" y="57"/>
                  </a:lnTo>
                  <a:lnTo>
                    <a:pt x="521" y="56"/>
                  </a:lnTo>
                  <a:lnTo>
                    <a:pt x="522" y="56"/>
                  </a:lnTo>
                  <a:lnTo>
                    <a:pt x="521" y="56"/>
                  </a:lnTo>
                  <a:lnTo>
                    <a:pt x="521" y="55"/>
                  </a:lnTo>
                  <a:lnTo>
                    <a:pt x="522" y="55"/>
                  </a:lnTo>
                  <a:lnTo>
                    <a:pt x="522" y="53"/>
                  </a:lnTo>
                  <a:lnTo>
                    <a:pt x="524" y="53"/>
                  </a:lnTo>
                  <a:lnTo>
                    <a:pt x="525" y="52"/>
                  </a:lnTo>
                  <a:lnTo>
                    <a:pt x="524" y="52"/>
                  </a:lnTo>
                  <a:lnTo>
                    <a:pt x="525" y="50"/>
                  </a:lnTo>
                  <a:lnTo>
                    <a:pt x="525" y="49"/>
                  </a:lnTo>
                  <a:lnTo>
                    <a:pt x="525" y="48"/>
                  </a:lnTo>
                  <a:lnTo>
                    <a:pt x="527" y="46"/>
                  </a:lnTo>
                  <a:lnTo>
                    <a:pt x="528" y="45"/>
                  </a:lnTo>
                  <a:lnTo>
                    <a:pt x="529" y="44"/>
                  </a:lnTo>
                  <a:lnTo>
                    <a:pt x="529" y="42"/>
                  </a:lnTo>
                  <a:lnTo>
                    <a:pt x="531" y="41"/>
                  </a:lnTo>
                  <a:lnTo>
                    <a:pt x="532" y="41"/>
                  </a:lnTo>
                  <a:lnTo>
                    <a:pt x="532" y="40"/>
                  </a:lnTo>
                  <a:lnTo>
                    <a:pt x="533" y="38"/>
                  </a:lnTo>
                  <a:lnTo>
                    <a:pt x="535" y="37"/>
                  </a:lnTo>
                  <a:lnTo>
                    <a:pt x="535" y="36"/>
                  </a:lnTo>
                  <a:lnTo>
                    <a:pt x="537" y="34"/>
                  </a:lnTo>
                  <a:lnTo>
                    <a:pt x="539" y="34"/>
                  </a:lnTo>
                  <a:lnTo>
                    <a:pt x="540" y="33"/>
                  </a:lnTo>
                  <a:lnTo>
                    <a:pt x="540" y="32"/>
                  </a:lnTo>
                  <a:lnTo>
                    <a:pt x="541" y="30"/>
                  </a:lnTo>
                  <a:lnTo>
                    <a:pt x="543" y="29"/>
                  </a:lnTo>
                  <a:lnTo>
                    <a:pt x="543" y="27"/>
                  </a:lnTo>
                  <a:lnTo>
                    <a:pt x="544" y="27"/>
                  </a:lnTo>
                  <a:lnTo>
                    <a:pt x="544" y="26"/>
                  </a:lnTo>
                  <a:lnTo>
                    <a:pt x="546" y="26"/>
                  </a:lnTo>
                  <a:lnTo>
                    <a:pt x="546" y="25"/>
                  </a:lnTo>
                  <a:lnTo>
                    <a:pt x="547" y="25"/>
                  </a:lnTo>
                  <a:lnTo>
                    <a:pt x="547" y="23"/>
                  </a:lnTo>
                  <a:lnTo>
                    <a:pt x="547" y="22"/>
                  </a:lnTo>
                  <a:lnTo>
                    <a:pt x="548" y="22"/>
                  </a:lnTo>
                  <a:lnTo>
                    <a:pt x="548" y="21"/>
                  </a:lnTo>
                  <a:lnTo>
                    <a:pt x="550" y="21"/>
                  </a:lnTo>
                  <a:lnTo>
                    <a:pt x="551" y="21"/>
                  </a:lnTo>
                  <a:lnTo>
                    <a:pt x="551" y="19"/>
                  </a:lnTo>
                  <a:lnTo>
                    <a:pt x="552" y="19"/>
                  </a:lnTo>
                  <a:lnTo>
                    <a:pt x="554" y="18"/>
                  </a:lnTo>
                  <a:lnTo>
                    <a:pt x="555" y="18"/>
                  </a:lnTo>
                  <a:lnTo>
                    <a:pt x="555" y="17"/>
                  </a:lnTo>
                  <a:lnTo>
                    <a:pt x="556" y="17"/>
                  </a:lnTo>
                  <a:lnTo>
                    <a:pt x="558" y="15"/>
                  </a:lnTo>
                  <a:lnTo>
                    <a:pt x="559" y="14"/>
                  </a:lnTo>
                  <a:lnTo>
                    <a:pt x="559" y="13"/>
                  </a:lnTo>
                  <a:lnTo>
                    <a:pt x="560" y="13"/>
                  </a:lnTo>
                  <a:lnTo>
                    <a:pt x="560" y="11"/>
                  </a:lnTo>
                  <a:lnTo>
                    <a:pt x="562" y="11"/>
                  </a:lnTo>
                  <a:lnTo>
                    <a:pt x="562" y="10"/>
                  </a:lnTo>
                  <a:lnTo>
                    <a:pt x="563" y="8"/>
                  </a:lnTo>
                  <a:lnTo>
                    <a:pt x="565" y="8"/>
                  </a:lnTo>
                  <a:lnTo>
                    <a:pt x="566" y="8"/>
                  </a:lnTo>
                  <a:lnTo>
                    <a:pt x="567" y="8"/>
                  </a:lnTo>
                  <a:lnTo>
                    <a:pt x="567" y="7"/>
                  </a:lnTo>
                  <a:lnTo>
                    <a:pt x="569" y="7"/>
                  </a:lnTo>
                  <a:lnTo>
                    <a:pt x="570" y="6"/>
                  </a:lnTo>
                  <a:lnTo>
                    <a:pt x="571" y="4"/>
                  </a:lnTo>
                  <a:lnTo>
                    <a:pt x="571" y="3"/>
                  </a:lnTo>
                  <a:lnTo>
                    <a:pt x="573" y="3"/>
                  </a:lnTo>
                  <a:lnTo>
                    <a:pt x="573" y="2"/>
                  </a:lnTo>
                  <a:lnTo>
                    <a:pt x="574" y="2"/>
                  </a:lnTo>
                  <a:lnTo>
                    <a:pt x="574" y="0"/>
                  </a:lnTo>
                  <a:lnTo>
                    <a:pt x="575" y="0"/>
                  </a:lnTo>
                  <a:lnTo>
                    <a:pt x="577" y="2"/>
                  </a:lnTo>
                  <a:lnTo>
                    <a:pt x="577" y="0"/>
                  </a:lnTo>
                  <a:lnTo>
                    <a:pt x="578" y="0"/>
                  </a:lnTo>
                  <a:lnTo>
                    <a:pt x="579" y="0"/>
                  </a:lnTo>
                  <a:lnTo>
                    <a:pt x="581" y="0"/>
                  </a:lnTo>
                  <a:lnTo>
                    <a:pt x="582"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174135" name="Freeform 13"/>
            <p:cNvSpPr>
              <a:spLocks noEditPoints="1"/>
            </p:cNvSpPr>
            <p:nvPr/>
          </p:nvSpPr>
          <p:spPr bwMode="auto">
            <a:xfrm>
              <a:off x="3475" y="2925"/>
              <a:ext cx="1110" cy="1000"/>
            </a:xfrm>
            <a:custGeom>
              <a:avLst/>
              <a:gdLst>
                <a:gd name="T0" fmla="*/ 978 w 1110"/>
                <a:gd name="T1" fmla="*/ 413 h 1000"/>
                <a:gd name="T2" fmla="*/ 969 w 1110"/>
                <a:gd name="T3" fmla="*/ 399 h 1000"/>
                <a:gd name="T4" fmla="*/ 939 w 1110"/>
                <a:gd name="T5" fmla="*/ 211 h 1000"/>
                <a:gd name="T6" fmla="*/ 340 w 1110"/>
                <a:gd name="T7" fmla="*/ 7 h 1000"/>
                <a:gd name="T8" fmla="*/ 412 w 1110"/>
                <a:gd name="T9" fmla="*/ 57 h 1000"/>
                <a:gd name="T10" fmla="*/ 582 w 1110"/>
                <a:gd name="T11" fmla="*/ 147 h 1000"/>
                <a:gd name="T12" fmla="*/ 657 w 1110"/>
                <a:gd name="T13" fmla="*/ 208 h 1000"/>
                <a:gd name="T14" fmla="*/ 712 w 1110"/>
                <a:gd name="T15" fmla="*/ 165 h 1000"/>
                <a:gd name="T16" fmla="*/ 767 w 1110"/>
                <a:gd name="T17" fmla="*/ 143 h 1000"/>
                <a:gd name="T18" fmla="*/ 819 w 1110"/>
                <a:gd name="T19" fmla="*/ 122 h 1000"/>
                <a:gd name="T20" fmla="*/ 855 w 1110"/>
                <a:gd name="T21" fmla="*/ 146 h 1000"/>
                <a:gd name="T22" fmla="*/ 870 w 1110"/>
                <a:gd name="T23" fmla="*/ 155 h 1000"/>
                <a:gd name="T24" fmla="*/ 861 w 1110"/>
                <a:gd name="T25" fmla="*/ 174 h 1000"/>
                <a:gd name="T26" fmla="*/ 861 w 1110"/>
                <a:gd name="T27" fmla="*/ 185 h 1000"/>
                <a:gd name="T28" fmla="*/ 861 w 1110"/>
                <a:gd name="T29" fmla="*/ 227 h 1000"/>
                <a:gd name="T30" fmla="*/ 878 w 1110"/>
                <a:gd name="T31" fmla="*/ 226 h 1000"/>
                <a:gd name="T32" fmla="*/ 893 w 1110"/>
                <a:gd name="T33" fmla="*/ 281 h 1000"/>
                <a:gd name="T34" fmla="*/ 929 w 1110"/>
                <a:gd name="T35" fmla="*/ 315 h 1000"/>
                <a:gd name="T36" fmla="*/ 948 w 1110"/>
                <a:gd name="T37" fmla="*/ 348 h 1000"/>
                <a:gd name="T38" fmla="*/ 933 w 1110"/>
                <a:gd name="T39" fmla="*/ 346 h 1000"/>
                <a:gd name="T40" fmla="*/ 899 w 1110"/>
                <a:gd name="T41" fmla="*/ 338 h 1000"/>
                <a:gd name="T42" fmla="*/ 885 w 1110"/>
                <a:gd name="T43" fmla="*/ 365 h 1000"/>
                <a:gd name="T44" fmla="*/ 895 w 1110"/>
                <a:gd name="T45" fmla="*/ 360 h 1000"/>
                <a:gd name="T46" fmla="*/ 918 w 1110"/>
                <a:gd name="T47" fmla="*/ 373 h 1000"/>
                <a:gd name="T48" fmla="*/ 955 w 1110"/>
                <a:gd name="T49" fmla="*/ 373 h 1000"/>
                <a:gd name="T50" fmla="*/ 917 w 1110"/>
                <a:gd name="T51" fmla="*/ 402 h 1000"/>
                <a:gd name="T52" fmla="*/ 962 w 1110"/>
                <a:gd name="T53" fmla="*/ 416 h 1000"/>
                <a:gd name="T54" fmla="*/ 988 w 1110"/>
                <a:gd name="T55" fmla="*/ 459 h 1000"/>
                <a:gd name="T56" fmla="*/ 992 w 1110"/>
                <a:gd name="T57" fmla="*/ 512 h 1000"/>
                <a:gd name="T58" fmla="*/ 966 w 1110"/>
                <a:gd name="T59" fmla="*/ 525 h 1000"/>
                <a:gd name="T60" fmla="*/ 996 w 1110"/>
                <a:gd name="T61" fmla="*/ 554 h 1000"/>
                <a:gd name="T62" fmla="*/ 1018 w 1110"/>
                <a:gd name="T63" fmla="*/ 604 h 1000"/>
                <a:gd name="T64" fmla="*/ 1019 w 1110"/>
                <a:gd name="T65" fmla="*/ 645 h 1000"/>
                <a:gd name="T66" fmla="*/ 1034 w 1110"/>
                <a:gd name="T67" fmla="*/ 672 h 1000"/>
                <a:gd name="T68" fmla="*/ 1028 w 1110"/>
                <a:gd name="T69" fmla="*/ 696 h 1000"/>
                <a:gd name="T70" fmla="*/ 1026 w 1110"/>
                <a:gd name="T71" fmla="*/ 715 h 1000"/>
                <a:gd name="T72" fmla="*/ 996 w 1110"/>
                <a:gd name="T73" fmla="*/ 738 h 1000"/>
                <a:gd name="T74" fmla="*/ 996 w 1110"/>
                <a:gd name="T75" fmla="*/ 757 h 1000"/>
                <a:gd name="T76" fmla="*/ 1004 w 1110"/>
                <a:gd name="T77" fmla="*/ 770 h 1000"/>
                <a:gd name="T78" fmla="*/ 1051 w 1110"/>
                <a:gd name="T79" fmla="*/ 728 h 1000"/>
                <a:gd name="T80" fmla="*/ 1093 w 1110"/>
                <a:gd name="T81" fmla="*/ 764 h 1000"/>
                <a:gd name="T82" fmla="*/ 1106 w 1110"/>
                <a:gd name="T83" fmla="*/ 806 h 1000"/>
                <a:gd name="T84" fmla="*/ 1057 w 1110"/>
                <a:gd name="T85" fmla="*/ 831 h 1000"/>
                <a:gd name="T86" fmla="*/ 1007 w 1110"/>
                <a:gd name="T87" fmla="*/ 871 h 1000"/>
                <a:gd name="T88" fmla="*/ 1020 w 1110"/>
                <a:gd name="T89" fmla="*/ 927 h 1000"/>
                <a:gd name="T90" fmla="*/ 969 w 1110"/>
                <a:gd name="T91" fmla="*/ 951 h 1000"/>
                <a:gd name="T92" fmla="*/ 933 w 1110"/>
                <a:gd name="T93" fmla="*/ 885 h 1000"/>
                <a:gd name="T94" fmla="*/ 878 w 1110"/>
                <a:gd name="T95" fmla="*/ 854 h 1000"/>
                <a:gd name="T96" fmla="*/ 830 w 1110"/>
                <a:gd name="T97" fmla="*/ 873 h 1000"/>
                <a:gd name="T98" fmla="*/ 784 w 1110"/>
                <a:gd name="T99" fmla="*/ 894 h 1000"/>
                <a:gd name="T100" fmla="*/ 734 w 1110"/>
                <a:gd name="T101" fmla="*/ 916 h 1000"/>
                <a:gd name="T102" fmla="*/ 681 w 1110"/>
                <a:gd name="T103" fmla="*/ 932 h 1000"/>
                <a:gd name="T104" fmla="*/ 639 w 1110"/>
                <a:gd name="T105" fmla="*/ 917 h 1000"/>
                <a:gd name="T106" fmla="*/ 532 w 1110"/>
                <a:gd name="T107" fmla="*/ 953 h 1000"/>
                <a:gd name="T108" fmla="*/ 425 w 1110"/>
                <a:gd name="T109" fmla="*/ 988 h 1000"/>
                <a:gd name="T110" fmla="*/ 355 w 1110"/>
                <a:gd name="T111" fmla="*/ 945 h 1000"/>
                <a:gd name="T112" fmla="*/ 293 w 1110"/>
                <a:gd name="T113" fmla="*/ 927 h 1000"/>
                <a:gd name="T114" fmla="*/ 214 w 1110"/>
                <a:gd name="T115" fmla="*/ 889 h 1000"/>
                <a:gd name="T116" fmla="*/ 122 w 1110"/>
                <a:gd name="T117" fmla="*/ 856 h 1000"/>
                <a:gd name="T118" fmla="*/ 7 w 1110"/>
                <a:gd name="T119" fmla="*/ 772 h 1000"/>
                <a:gd name="T120" fmla="*/ 98 w 1110"/>
                <a:gd name="T121" fmla="*/ 589 h 1000"/>
                <a:gd name="T122" fmla="*/ 151 w 1110"/>
                <a:gd name="T123" fmla="*/ 520 h 1000"/>
                <a:gd name="T124" fmla="*/ 167 w 1110"/>
                <a:gd name="T125" fmla="*/ 467 h 1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0" h="1000">
                  <a:moveTo>
                    <a:pt x="950" y="399"/>
                  </a:moveTo>
                  <a:lnTo>
                    <a:pt x="948" y="399"/>
                  </a:lnTo>
                  <a:lnTo>
                    <a:pt x="948" y="401"/>
                  </a:lnTo>
                  <a:lnTo>
                    <a:pt x="948" y="402"/>
                  </a:lnTo>
                  <a:lnTo>
                    <a:pt x="947" y="402"/>
                  </a:lnTo>
                  <a:lnTo>
                    <a:pt x="946" y="402"/>
                  </a:lnTo>
                  <a:lnTo>
                    <a:pt x="944" y="402"/>
                  </a:lnTo>
                  <a:lnTo>
                    <a:pt x="944" y="401"/>
                  </a:lnTo>
                  <a:lnTo>
                    <a:pt x="946" y="401"/>
                  </a:lnTo>
                  <a:lnTo>
                    <a:pt x="946" y="399"/>
                  </a:lnTo>
                  <a:lnTo>
                    <a:pt x="944" y="399"/>
                  </a:lnTo>
                  <a:lnTo>
                    <a:pt x="944" y="398"/>
                  </a:lnTo>
                  <a:lnTo>
                    <a:pt x="946" y="398"/>
                  </a:lnTo>
                  <a:lnTo>
                    <a:pt x="946" y="397"/>
                  </a:lnTo>
                  <a:lnTo>
                    <a:pt x="947" y="397"/>
                  </a:lnTo>
                  <a:lnTo>
                    <a:pt x="947" y="398"/>
                  </a:lnTo>
                  <a:lnTo>
                    <a:pt x="948" y="398"/>
                  </a:lnTo>
                  <a:lnTo>
                    <a:pt x="950" y="398"/>
                  </a:lnTo>
                  <a:lnTo>
                    <a:pt x="950" y="399"/>
                  </a:lnTo>
                  <a:close/>
                  <a:moveTo>
                    <a:pt x="961" y="392"/>
                  </a:moveTo>
                  <a:lnTo>
                    <a:pt x="962" y="394"/>
                  </a:lnTo>
                  <a:lnTo>
                    <a:pt x="963" y="394"/>
                  </a:lnTo>
                  <a:lnTo>
                    <a:pt x="963" y="392"/>
                  </a:lnTo>
                  <a:lnTo>
                    <a:pt x="965" y="392"/>
                  </a:lnTo>
                  <a:lnTo>
                    <a:pt x="965" y="394"/>
                  </a:lnTo>
                  <a:lnTo>
                    <a:pt x="966" y="394"/>
                  </a:lnTo>
                  <a:lnTo>
                    <a:pt x="966" y="395"/>
                  </a:lnTo>
                  <a:lnTo>
                    <a:pt x="967" y="395"/>
                  </a:lnTo>
                  <a:lnTo>
                    <a:pt x="969" y="395"/>
                  </a:lnTo>
                  <a:lnTo>
                    <a:pt x="969" y="397"/>
                  </a:lnTo>
                  <a:lnTo>
                    <a:pt x="970" y="398"/>
                  </a:lnTo>
                  <a:lnTo>
                    <a:pt x="971" y="398"/>
                  </a:lnTo>
                  <a:lnTo>
                    <a:pt x="971" y="399"/>
                  </a:lnTo>
                  <a:lnTo>
                    <a:pt x="973" y="399"/>
                  </a:lnTo>
                  <a:lnTo>
                    <a:pt x="973" y="401"/>
                  </a:lnTo>
                  <a:lnTo>
                    <a:pt x="974" y="401"/>
                  </a:lnTo>
                  <a:lnTo>
                    <a:pt x="975" y="402"/>
                  </a:lnTo>
                  <a:lnTo>
                    <a:pt x="977" y="402"/>
                  </a:lnTo>
                  <a:lnTo>
                    <a:pt x="978" y="402"/>
                  </a:lnTo>
                  <a:lnTo>
                    <a:pt x="980" y="402"/>
                  </a:lnTo>
                  <a:lnTo>
                    <a:pt x="981" y="402"/>
                  </a:lnTo>
                  <a:lnTo>
                    <a:pt x="982" y="402"/>
                  </a:lnTo>
                  <a:lnTo>
                    <a:pt x="982" y="403"/>
                  </a:lnTo>
                  <a:lnTo>
                    <a:pt x="981" y="403"/>
                  </a:lnTo>
                  <a:lnTo>
                    <a:pt x="981" y="405"/>
                  </a:lnTo>
                  <a:lnTo>
                    <a:pt x="981" y="406"/>
                  </a:lnTo>
                  <a:lnTo>
                    <a:pt x="981" y="407"/>
                  </a:lnTo>
                  <a:lnTo>
                    <a:pt x="980" y="409"/>
                  </a:lnTo>
                  <a:lnTo>
                    <a:pt x="980" y="410"/>
                  </a:lnTo>
                  <a:lnTo>
                    <a:pt x="978" y="410"/>
                  </a:lnTo>
                  <a:lnTo>
                    <a:pt x="978" y="411"/>
                  </a:lnTo>
                  <a:lnTo>
                    <a:pt x="978" y="413"/>
                  </a:lnTo>
                  <a:lnTo>
                    <a:pt x="978" y="414"/>
                  </a:lnTo>
                  <a:lnTo>
                    <a:pt x="978" y="416"/>
                  </a:lnTo>
                  <a:lnTo>
                    <a:pt x="978" y="417"/>
                  </a:lnTo>
                  <a:lnTo>
                    <a:pt x="978" y="418"/>
                  </a:lnTo>
                  <a:lnTo>
                    <a:pt x="978" y="420"/>
                  </a:lnTo>
                  <a:lnTo>
                    <a:pt x="978" y="421"/>
                  </a:lnTo>
                  <a:lnTo>
                    <a:pt x="978" y="422"/>
                  </a:lnTo>
                  <a:lnTo>
                    <a:pt x="977" y="422"/>
                  </a:lnTo>
                  <a:lnTo>
                    <a:pt x="977" y="421"/>
                  </a:lnTo>
                  <a:lnTo>
                    <a:pt x="975" y="421"/>
                  </a:lnTo>
                  <a:lnTo>
                    <a:pt x="977" y="421"/>
                  </a:lnTo>
                  <a:lnTo>
                    <a:pt x="977" y="420"/>
                  </a:lnTo>
                  <a:lnTo>
                    <a:pt x="975" y="420"/>
                  </a:lnTo>
                  <a:lnTo>
                    <a:pt x="975" y="418"/>
                  </a:lnTo>
                  <a:lnTo>
                    <a:pt x="974" y="418"/>
                  </a:lnTo>
                  <a:lnTo>
                    <a:pt x="974" y="417"/>
                  </a:lnTo>
                  <a:lnTo>
                    <a:pt x="974" y="416"/>
                  </a:lnTo>
                  <a:lnTo>
                    <a:pt x="974" y="414"/>
                  </a:lnTo>
                  <a:lnTo>
                    <a:pt x="974" y="413"/>
                  </a:lnTo>
                  <a:lnTo>
                    <a:pt x="973" y="413"/>
                  </a:lnTo>
                  <a:lnTo>
                    <a:pt x="973" y="411"/>
                  </a:lnTo>
                  <a:lnTo>
                    <a:pt x="971" y="411"/>
                  </a:lnTo>
                  <a:lnTo>
                    <a:pt x="971" y="410"/>
                  </a:lnTo>
                  <a:lnTo>
                    <a:pt x="970" y="410"/>
                  </a:lnTo>
                  <a:lnTo>
                    <a:pt x="970" y="409"/>
                  </a:lnTo>
                  <a:lnTo>
                    <a:pt x="969" y="409"/>
                  </a:lnTo>
                  <a:lnTo>
                    <a:pt x="967" y="409"/>
                  </a:lnTo>
                  <a:lnTo>
                    <a:pt x="967" y="407"/>
                  </a:lnTo>
                  <a:lnTo>
                    <a:pt x="969" y="407"/>
                  </a:lnTo>
                  <a:lnTo>
                    <a:pt x="967" y="407"/>
                  </a:lnTo>
                  <a:lnTo>
                    <a:pt x="966" y="406"/>
                  </a:lnTo>
                  <a:lnTo>
                    <a:pt x="966" y="405"/>
                  </a:lnTo>
                  <a:lnTo>
                    <a:pt x="967" y="405"/>
                  </a:lnTo>
                  <a:lnTo>
                    <a:pt x="967" y="403"/>
                  </a:lnTo>
                  <a:lnTo>
                    <a:pt x="967" y="402"/>
                  </a:lnTo>
                  <a:lnTo>
                    <a:pt x="969" y="402"/>
                  </a:lnTo>
                  <a:lnTo>
                    <a:pt x="970" y="402"/>
                  </a:lnTo>
                  <a:lnTo>
                    <a:pt x="970" y="403"/>
                  </a:lnTo>
                  <a:lnTo>
                    <a:pt x="970" y="405"/>
                  </a:lnTo>
                  <a:lnTo>
                    <a:pt x="971" y="406"/>
                  </a:lnTo>
                  <a:lnTo>
                    <a:pt x="973" y="406"/>
                  </a:lnTo>
                  <a:lnTo>
                    <a:pt x="973" y="407"/>
                  </a:lnTo>
                  <a:lnTo>
                    <a:pt x="974" y="407"/>
                  </a:lnTo>
                  <a:lnTo>
                    <a:pt x="974" y="406"/>
                  </a:lnTo>
                  <a:lnTo>
                    <a:pt x="973" y="406"/>
                  </a:lnTo>
                  <a:lnTo>
                    <a:pt x="973" y="405"/>
                  </a:lnTo>
                  <a:lnTo>
                    <a:pt x="971" y="403"/>
                  </a:lnTo>
                  <a:lnTo>
                    <a:pt x="971" y="402"/>
                  </a:lnTo>
                  <a:lnTo>
                    <a:pt x="971" y="401"/>
                  </a:lnTo>
                  <a:lnTo>
                    <a:pt x="970" y="401"/>
                  </a:lnTo>
                  <a:lnTo>
                    <a:pt x="970" y="399"/>
                  </a:lnTo>
                  <a:lnTo>
                    <a:pt x="969" y="399"/>
                  </a:lnTo>
                  <a:lnTo>
                    <a:pt x="969" y="398"/>
                  </a:lnTo>
                  <a:lnTo>
                    <a:pt x="967" y="398"/>
                  </a:lnTo>
                  <a:lnTo>
                    <a:pt x="966" y="397"/>
                  </a:lnTo>
                  <a:lnTo>
                    <a:pt x="966" y="398"/>
                  </a:lnTo>
                  <a:lnTo>
                    <a:pt x="965" y="399"/>
                  </a:lnTo>
                  <a:lnTo>
                    <a:pt x="965" y="401"/>
                  </a:lnTo>
                  <a:lnTo>
                    <a:pt x="963" y="402"/>
                  </a:lnTo>
                  <a:lnTo>
                    <a:pt x="963" y="403"/>
                  </a:lnTo>
                  <a:lnTo>
                    <a:pt x="962" y="405"/>
                  </a:lnTo>
                  <a:lnTo>
                    <a:pt x="962" y="406"/>
                  </a:lnTo>
                  <a:lnTo>
                    <a:pt x="962" y="407"/>
                  </a:lnTo>
                  <a:lnTo>
                    <a:pt x="961" y="407"/>
                  </a:lnTo>
                  <a:lnTo>
                    <a:pt x="959" y="407"/>
                  </a:lnTo>
                  <a:lnTo>
                    <a:pt x="958" y="407"/>
                  </a:lnTo>
                  <a:lnTo>
                    <a:pt x="958" y="406"/>
                  </a:lnTo>
                  <a:lnTo>
                    <a:pt x="958" y="405"/>
                  </a:lnTo>
                  <a:lnTo>
                    <a:pt x="956" y="405"/>
                  </a:lnTo>
                  <a:lnTo>
                    <a:pt x="958" y="403"/>
                  </a:lnTo>
                  <a:lnTo>
                    <a:pt x="956" y="402"/>
                  </a:lnTo>
                  <a:lnTo>
                    <a:pt x="956" y="401"/>
                  </a:lnTo>
                  <a:lnTo>
                    <a:pt x="958" y="401"/>
                  </a:lnTo>
                  <a:lnTo>
                    <a:pt x="959" y="402"/>
                  </a:lnTo>
                  <a:lnTo>
                    <a:pt x="959" y="401"/>
                  </a:lnTo>
                  <a:lnTo>
                    <a:pt x="961" y="401"/>
                  </a:lnTo>
                  <a:lnTo>
                    <a:pt x="961" y="399"/>
                  </a:lnTo>
                  <a:lnTo>
                    <a:pt x="959" y="399"/>
                  </a:lnTo>
                  <a:lnTo>
                    <a:pt x="958" y="398"/>
                  </a:lnTo>
                  <a:lnTo>
                    <a:pt x="958" y="397"/>
                  </a:lnTo>
                  <a:lnTo>
                    <a:pt x="956" y="397"/>
                  </a:lnTo>
                  <a:lnTo>
                    <a:pt x="956" y="395"/>
                  </a:lnTo>
                  <a:lnTo>
                    <a:pt x="955" y="395"/>
                  </a:lnTo>
                  <a:lnTo>
                    <a:pt x="955" y="394"/>
                  </a:lnTo>
                  <a:lnTo>
                    <a:pt x="956" y="394"/>
                  </a:lnTo>
                  <a:lnTo>
                    <a:pt x="958" y="394"/>
                  </a:lnTo>
                  <a:lnTo>
                    <a:pt x="958" y="392"/>
                  </a:lnTo>
                  <a:lnTo>
                    <a:pt x="956" y="392"/>
                  </a:lnTo>
                  <a:lnTo>
                    <a:pt x="958" y="391"/>
                  </a:lnTo>
                  <a:lnTo>
                    <a:pt x="959" y="391"/>
                  </a:lnTo>
                  <a:lnTo>
                    <a:pt x="959" y="392"/>
                  </a:lnTo>
                  <a:lnTo>
                    <a:pt x="961" y="392"/>
                  </a:lnTo>
                  <a:close/>
                  <a:moveTo>
                    <a:pt x="965" y="228"/>
                  </a:moveTo>
                  <a:lnTo>
                    <a:pt x="965" y="230"/>
                  </a:lnTo>
                  <a:lnTo>
                    <a:pt x="965" y="228"/>
                  </a:lnTo>
                  <a:close/>
                  <a:moveTo>
                    <a:pt x="946" y="217"/>
                  </a:moveTo>
                  <a:lnTo>
                    <a:pt x="944" y="216"/>
                  </a:lnTo>
                  <a:lnTo>
                    <a:pt x="943" y="215"/>
                  </a:lnTo>
                  <a:lnTo>
                    <a:pt x="942" y="215"/>
                  </a:lnTo>
                  <a:lnTo>
                    <a:pt x="942" y="213"/>
                  </a:lnTo>
                  <a:lnTo>
                    <a:pt x="940" y="213"/>
                  </a:lnTo>
                  <a:lnTo>
                    <a:pt x="940" y="212"/>
                  </a:lnTo>
                  <a:lnTo>
                    <a:pt x="939" y="212"/>
                  </a:lnTo>
                  <a:lnTo>
                    <a:pt x="939" y="211"/>
                  </a:lnTo>
                  <a:lnTo>
                    <a:pt x="939" y="209"/>
                  </a:lnTo>
                  <a:lnTo>
                    <a:pt x="939" y="208"/>
                  </a:lnTo>
                  <a:lnTo>
                    <a:pt x="939" y="207"/>
                  </a:lnTo>
                  <a:lnTo>
                    <a:pt x="937" y="207"/>
                  </a:lnTo>
                  <a:lnTo>
                    <a:pt x="937" y="205"/>
                  </a:lnTo>
                  <a:lnTo>
                    <a:pt x="937" y="204"/>
                  </a:lnTo>
                  <a:lnTo>
                    <a:pt x="939" y="204"/>
                  </a:lnTo>
                  <a:lnTo>
                    <a:pt x="940" y="204"/>
                  </a:lnTo>
                  <a:lnTo>
                    <a:pt x="942" y="204"/>
                  </a:lnTo>
                  <a:lnTo>
                    <a:pt x="942" y="205"/>
                  </a:lnTo>
                  <a:lnTo>
                    <a:pt x="943" y="207"/>
                  </a:lnTo>
                  <a:lnTo>
                    <a:pt x="944" y="208"/>
                  </a:lnTo>
                  <a:lnTo>
                    <a:pt x="944" y="209"/>
                  </a:lnTo>
                  <a:lnTo>
                    <a:pt x="946" y="209"/>
                  </a:lnTo>
                  <a:lnTo>
                    <a:pt x="946" y="211"/>
                  </a:lnTo>
                  <a:lnTo>
                    <a:pt x="946" y="212"/>
                  </a:lnTo>
                  <a:lnTo>
                    <a:pt x="947" y="212"/>
                  </a:lnTo>
                  <a:lnTo>
                    <a:pt x="947" y="213"/>
                  </a:lnTo>
                  <a:lnTo>
                    <a:pt x="947" y="215"/>
                  </a:lnTo>
                  <a:lnTo>
                    <a:pt x="947" y="216"/>
                  </a:lnTo>
                  <a:lnTo>
                    <a:pt x="946" y="217"/>
                  </a:lnTo>
                  <a:close/>
                  <a:moveTo>
                    <a:pt x="982" y="160"/>
                  </a:moveTo>
                  <a:lnTo>
                    <a:pt x="981" y="162"/>
                  </a:lnTo>
                  <a:lnTo>
                    <a:pt x="980" y="160"/>
                  </a:lnTo>
                  <a:lnTo>
                    <a:pt x="980" y="159"/>
                  </a:lnTo>
                  <a:lnTo>
                    <a:pt x="981" y="159"/>
                  </a:lnTo>
                  <a:lnTo>
                    <a:pt x="982" y="160"/>
                  </a:lnTo>
                  <a:close/>
                  <a:moveTo>
                    <a:pt x="994" y="135"/>
                  </a:moveTo>
                  <a:lnTo>
                    <a:pt x="993" y="135"/>
                  </a:lnTo>
                  <a:lnTo>
                    <a:pt x="992" y="133"/>
                  </a:lnTo>
                  <a:lnTo>
                    <a:pt x="994" y="133"/>
                  </a:lnTo>
                  <a:lnTo>
                    <a:pt x="994" y="132"/>
                  </a:lnTo>
                  <a:lnTo>
                    <a:pt x="996" y="132"/>
                  </a:lnTo>
                  <a:lnTo>
                    <a:pt x="997" y="132"/>
                  </a:lnTo>
                  <a:lnTo>
                    <a:pt x="996" y="133"/>
                  </a:lnTo>
                  <a:lnTo>
                    <a:pt x="994" y="135"/>
                  </a:lnTo>
                  <a:close/>
                  <a:moveTo>
                    <a:pt x="974" y="124"/>
                  </a:moveTo>
                  <a:lnTo>
                    <a:pt x="973" y="124"/>
                  </a:lnTo>
                  <a:lnTo>
                    <a:pt x="974" y="122"/>
                  </a:lnTo>
                  <a:lnTo>
                    <a:pt x="975" y="122"/>
                  </a:lnTo>
                  <a:lnTo>
                    <a:pt x="975" y="121"/>
                  </a:lnTo>
                  <a:lnTo>
                    <a:pt x="977" y="121"/>
                  </a:lnTo>
                  <a:lnTo>
                    <a:pt x="978" y="121"/>
                  </a:lnTo>
                  <a:lnTo>
                    <a:pt x="978" y="122"/>
                  </a:lnTo>
                  <a:lnTo>
                    <a:pt x="977" y="124"/>
                  </a:lnTo>
                  <a:lnTo>
                    <a:pt x="975" y="124"/>
                  </a:lnTo>
                  <a:lnTo>
                    <a:pt x="974" y="124"/>
                  </a:lnTo>
                  <a:close/>
                  <a:moveTo>
                    <a:pt x="335" y="6"/>
                  </a:moveTo>
                  <a:lnTo>
                    <a:pt x="336" y="6"/>
                  </a:lnTo>
                  <a:lnTo>
                    <a:pt x="338" y="6"/>
                  </a:lnTo>
                  <a:lnTo>
                    <a:pt x="339" y="7"/>
                  </a:lnTo>
                  <a:lnTo>
                    <a:pt x="340" y="7"/>
                  </a:lnTo>
                  <a:lnTo>
                    <a:pt x="342" y="7"/>
                  </a:lnTo>
                  <a:lnTo>
                    <a:pt x="342" y="8"/>
                  </a:lnTo>
                  <a:lnTo>
                    <a:pt x="342" y="10"/>
                  </a:lnTo>
                  <a:lnTo>
                    <a:pt x="343" y="10"/>
                  </a:lnTo>
                  <a:lnTo>
                    <a:pt x="343" y="11"/>
                  </a:lnTo>
                  <a:lnTo>
                    <a:pt x="345" y="11"/>
                  </a:lnTo>
                  <a:lnTo>
                    <a:pt x="345" y="13"/>
                  </a:lnTo>
                  <a:lnTo>
                    <a:pt x="346" y="13"/>
                  </a:lnTo>
                  <a:lnTo>
                    <a:pt x="346" y="14"/>
                  </a:lnTo>
                  <a:lnTo>
                    <a:pt x="347" y="14"/>
                  </a:lnTo>
                  <a:lnTo>
                    <a:pt x="346" y="14"/>
                  </a:lnTo>
                  <a:lnTo>
                    <a:pt x="346" y="15"/>
                  </a:lnTo>
                  <a:lnTo>
                    <a:pt x="346" y="17"/>
                  </a:lnTo>
                  <a:lnTo>
                    <a:pt x="346" y="18"/>
                  </a:lnTo>
                  <a:lnTo>
                    <a:pt x="345" y="18"/>
                  </a:lnTo>
                  <a:lnTo>
                    <a:pt x="346" y="19"/>
                  </a:lnTo>
                  <a:lnTo>
                    <a:pt x="346" y="21"/>
                  </a:lnTo>
                  <a:lnTo>
                    <a:pt x="346" y="19"/>
                  </a:lnTo>
                  <a:lnTo>
                    <a:pt x="347" y="21"/>
                  </a:lnTo>
                  <a:lnTo>
                    <a:pt x="347" y="22"/>
                  </a:lnTo>
                  <a:lnTo>
                    <a:pt x="347" y="23"/>
                  </a:lnTo>
                  <a:lnTo>
                    <a:pt x="347" y="25"/>
                  </a:lnTo>
                  <a:lnTo>
                    <a:pt x="347" y="26"/>
                  </a:lnTo>
                  <a:lnTo>
                    <a:pt x="349" y="27"/>
                  </a:lnTo>
                  <a:lnTo>
                    <a:pt x="350" y="27"/>
                  </a:lnTo>
                  <a:lnTo>
                    <a:pt x="351" y="27"/>
                  </a:lnTo>
                  <a:lnTo>
                    <a:pt x="351" y="29"/>
                  </a:lnTo>
                  <a:lnTo>
                    <a:pt x="353" y="29"/>
                  </a:lnTo>
                  <a:lnTo>
                    <a:pt x="354" y="29"/>
                  </a:lnTo>
                  <a:lnTo>
                    <a:pt x="355" y="29"/>
                  </a:lnTo>
                  <a:lnTo>
                    <a:pt x="357" y="30"/>
                  </a:lnTo>
                  <a:lnTo>
                    <a:pt x="357" y="32"/>
                  </a:lnTo>
                  <a:lnTo>
                    <a:pt x="358" y="32"/>
                  </a:lnTo>
                  <a:lnTo>
                    <a:pt x="359" y="33"/>
                  </a:lnTo>
                  <a:lnTo>
                    <a:pt x="361" y="33"/>
                  </a:lnTo>
                  <a:lnTo>
                    <a:pt x="361" y="34"/>
                  </a:lnTo>
                  <a:lnTo>
                    <a:pt x="362" y="34"/>
                  </a:lnTo>
                  <a:lnTo>
                    <a:pt x="362" y="36"/>
                  </a:lnTo>
                  <a:lnTo>
                    <a:pt x="364" y="36"/>
                  </a:lnTo>
                  <a:lnTo>
                    <a:pt x="365" y="37"/>
                  </a:lnTo>
                  <a:lnTo>
                    <a:pt x="366" y="37"/>
                  </a:lnTo>
                  <a:lnTo>
                    <a:pt x="369" y="38"/>
                  </a:lnTo>
                  <a:lnTo>
                    <a:pt x="372" y="40"/>
                  </a:lnTo>
                  <a:lnTo>
                    <a:pt x="374" y="41"/>
                  </a:lnTo>
                  <a:lnTo>
                    <a:pt x="377" y="42"/>
                  </a:lnTo>
                  <a:lnTo>
                    <a:pt x="380" y="44"/>
                  </a:lnTo>
                  <a:lnTo>
                    <a:pt x="383" y="45"/>
                  </a:lnTo>
                  <a:lnTo>
                    <a:pt x="387" y="46"/>
                  </a:lnTo>
                  <a:lnTo>
                    <a:pt x="388" y="48"/>
                  </a:lnTo>
                  <a:lnTo>
                    <a:pt x="393" y="51"/>
                  </a:lnTo>
                  <a:lnTo>
                    <a:pt x="403" y="55"/>
                  </a:lnTo>
                  <a:lnTo>
                    <a:pt x="412" y="57"/>
                  </a:lnTo>
                  <a:lnTo>
                    <a:pt x="415" y="59"/>
                  </a:lnTo>
                  <a:lnTo>
                    <a:pt x="423" y="61"/>
                  </a:lnTo>
                  <a:lnTo>
                    <a:pt x="435" y="65"/>
                  </a:lnTo>
                  <a:lnTo>
                    <a:pt x="444" y="68"/>
                  </a:lnTo>
                  <a:lnTo>
                    <a:pt x="448" y="70"/>
                  </a:lnTo>
                  <a:lnTo>
                    <a:pt x="449" y="70"/>
                  </a:lnTo>
                  <a:lnTo>
                    <a:pt x="450" y="70"/>
                  </a:lnTo>
                  <a:lnTo>
                    <a:pt x="475" y="83"/>
                  </a:lnTo>
                  <a:lnTo>
                    <a:pt x="479" y="86"/>
                  </a:lnTo>
                  <a:lnTo>
                    <a:pt x="492" y="93"/>
                  </a:lnTo>
                  <a:lnTo>
                    <a:pt x="494" y="93"/>
                  </a:lnTo>
                  <a:lnTo>
                    <a:pt x="495" y="94"/>
                  </a:lnTo>
                  <a:lnTo>
                    <a:pt x="506" y="99"/>
                  </a:lnTo>
                  <a:lnTo>
                    <a:pt x="507" y="101"/>
                  </a:lnTo>
                  <a:lnTo>
                    <a:pt x="509" y="101"/>
                  </a:lnTo>
                  <a:lnTo>
                    <a:pt x="509" y="102"/>
                  </a:lnTo>
                  <a:lnTo>
                    <a:pt x="510" y="102"/>
                  </a:lnTo>
                  <a:lnTo>
                    <a:pt x="513" y="103"/>
                  </a:lnTo>
                  <a:lnTo>
                    <a:pt x="514" y="103"/>
                  </a:lnTo>
                  <a:lnTo>
                    <a:pt x="514" y="105"/>
                  </a:lnTo>
                  <a:lnTo>
                    <a:pt x="517" y="106"/>
                  </a:lnTo>
                  <a:lnTo>
                    <a:pt x="521" y="108"/>
                  </a:lnTo>
                  <a:lnTo>
                    <a:pt x="524" y="109"/>
                  </a:lnTo>
                  <a:lnTo>
                    <a:pt x="525" y="110"/>
                  </a:lnTo>
                  <a:lnTo>
                    <a:pt x="526" y="110"/>
                  </a:lnTo>
                  <a:lnTo>
                    <a:pt x="530" y="114"/>
                  </a:lnTo>
                  <a:lnTo>
                    <a:pt x="533" y="116"/>
                  </a:lnTo>
                  <a:lnTo>
                    <a:pt x="536" y="117"/>
                  </a:lnTo>
                  <a:lnTo>
                    <a:pt x="539" y="118"/>
                  </a:lnTo>
                  <a:lnTo>
                    <a:pt x="543" y="120"/>
                  </a:lnTo>
                  <a:lnTo>
                    <a:pt x="547" y="121"/>
                  </a:lnTo>
                  <a:lnTo>
                    <a:pt x="549" y="122"/>
                  </a:lnTo>
                  <a:lnTo>
                    <a:pt x="551" y="122"/>
                  </a:lnTo>
                  <a:lnTo>
                    <a:pt x="552" y="124"/>
                  </a:lnTo>
                  <a:lnTo>
                    <a:pt x="553" y="124"/>
                  </a:lnTo>
                  <a:lnTo>
                    <a:pt x="553" y="125"/>
                  </a:lnTo>
                  <a:lnTo>
                    <a:pt x="555" y="125"/>
                  </a:lnTo>
                  <a:lnTo>
                    <a:pt x="559" y="127"/>
                  </a:lnTo>
                  <a:lnTo>
                    <a:pt x="563" y="129"/>
                  </a:lnTo>
                  <a:lnTo>
                    <a:pt x="564" y="131"/>
                  </a:lnTo>
                  <a:lnTo>
                    <a:pt x="577" y="137"/>
                  </a:lnTo>
                  <a:lnTo>
                    <a:pt x="577" y="139"/>
                  </a:lnTo>
                  <a:lnTo>
                    <a:pt x="578" y="140"/>
                  </a:lnTo>
                  <a:lnTo>
                    <a:pt x="578" y="141"/>
                  </a:lnTo>
                  <a:lnTo>
                    <a:pt x="578" y="143"/>
                  </a:lnTo>
                  <a:lnTo>
                    <a:pt x="579" y="143"/>
                  </a:lnTo>
                  <a:lnTo>
                    <a:pt x="579" y="144"/>
                  </a:lnTo>
                  <a:lnTo>
                    <a:pt x="581" y="144"/>
                  </a:lnTo>
                  <a:lnTo>
                    <a:pt x="582" y="146"/>
                  </a:lnTo>
                  <a:lnTo>
                    <a:pt x="582" y="147"/>
                  </a:lnTo>
                  <a:lnTo>
                    <a:pt x="581" y="147"/>
                  </a:lnTo>
                  <a:lnTo>
                    <a:pt x="582" y="147"/>
                  </a:lnTo>
                  <a:lnTo>
                    <a:pt x="582" y="148"/>
                  </a:lnTo>
                  <a:lnTo>
                    <a:pt x="583" y="150"/>
                  </a:lnTo>
                  <a:lnTo>
                    <a:pt x="583" y="148"/>
                  </a:lnTo>
                  <a:lnTo>
                    <a:pt x="583" y="150"/>
                  </a:lnTo>
                  <a:lnTo>
                    <a:pt x="585" y="150"/>
                  </a:lnTo>
                  <a:lnTo>
                    <a:pt x="586" y="150"/>
                  </a:lnTo>
                  <a:lnTo>
                    <a:pt x="586" y="151"/>
                  </a:lnTo>
                  <a:lnTo>
                    <a:pt x="586" y="150"/>
                  </a:lnTo>
                  <a:lnTo>
                    <a:pt x="586" y="151"/>
                  </a:lnTo>
                  <a:lnTo>
                    <a:pt x="586" y="152"/>
                  </a:lnTo>
                  <a:lnTo>
                    <a:pt x="586" y="154"/>
                  </a:lnTo>
                  <a:lnTo>
                    <a:pt x="586" y="155"/>
                  </a:lnTo>
                  <a:lnTo>
                    <a:pt x="585" y="155"/>
                  </a:lnTo>
                  <a:lnTo>
                    <a:pt x="585" y="156"/>
                  </a:lnTo>
                  <a:lnTo>
                    <a:pt x="586" y="156"/>
                  </a:lnTo>
                  <a:lnTo>
                    <a:pt x="586" y="158"/>
                  </a:lnTo>
                  <a:lnTo>
                    <a:pt x="586" y="159"/>
                  </a:lnTo>
                  <a:lnTo>
                    <a:pt x="587" y="159"/>
                  </a:lnTo>
                  <a:lnTo>
                    <a:pt x="587" y="160"/>
                  </a:lnTo>
                  <a:lnTo>
                    <a:pt x="587" y="162"/>
                  </a:lnTo>
                  <a:lnTo>
                    <a:pt x="587" y="163"/>
                  </a:lnTo>
                  <a:lnTo>
                    <a:pt x="587" y="165"/>
                  </a:lnTo>
                  <a:lnTo>
                    <a:pt x="586" y="166"/>
                  </a:lnTo>
                  <a:lnTo>
                    <a:pt x="586" y="167"/>
                  </a:lnTo>
                  <a:lnTo>
                    <a:pt x="586" y="171"/>
                  </a:lnTo>
                  <a:lnTo>
                    <a:pt x="586" y="186"/>
                  </a:lnTo>
                  <a:lnTo>
                    <a:pt x="586" y="189"/>
                  </a:lnTo>
                  <a:lnTo>
                    <a:pt x="587" y="197"/>
                  </a:lnTo>
                  <a:lnTo>
                    <a:pt x="587" y="202"/>
                  </a:lnTo>
                  <a:lnTo>
                    <a:pt x="587" y="204"/>
                  </a:lnTo>
                  <a:lnTo>
                    <a:pt x="593" y="204"/>
                  </a:lnTo>
                  <a:lnTo>
                    <a:pt x="594" y="205"/>
                  </a:lnTo>
                  <a:lnTo>
                    <a:pt x="598" y="205"/>
                  </a:lnTo>
                  <a:lnTo>
                    <a:pt x="601" y="205"/>
                  </a:lnTo>
                  <a:lnTo>
                    <a:pt x="602" y="205"/>
                  </a:lnTo>
                  <a:lnTo>
                    <a:pt x="605" y="205"/>
                  </a:lnTo>
                  <a:lnTo>
                    <a:pt x="608" y="205"/>
                  </a:lnTo>
                  <a:lnTo>
                    <a:pt x="613" y="207"/>
                  </a:lnTo>
                  <a:lnTo>
                    <a:pt x="619" y="205"/>
                  </a:lnTo>
                  <a:lnTo>
                    <a:pt x="623" y="207"/>
                  </a:lnTo>
                  <a:lnTo>
                    <a:pt x="627" y="208"/>
                  </a:lnTo>
                  <a:lnTo>
                    <a:pt x="631" y="208"/>
                  </a:lnTo>
                  <a:lnTo>
                    <a:pt x="634" y="207"/>
                  </a:lnTo>
                  <a:lnTo>
                    <a:pt x="639" y="207"/>
                  </a:lnTo>
                  <a:lnTo>
                    <a:pt x="640" y="207"/>
                  </a:lnTo>
                  <a:lnTo>
                    <a:pt x="642" y="207"/>
                  </a:lnTo>
                  <a:lnTo>
                    <a:pt x="644" y="207"/>
                  </a:lnTo>
                  <a:lnTo>
                    <a:pt x="646" y="207"/>
                  </a:lnTo>
                  <a:lnTo>
                    <a:pt x="648" y="207"/>
                  </a:lnTo>
                  <a:lnTo>
                    <a:pt x="650" y="208"/>
                  </a:lnTo>
                  <a:lnTo>
                    <a:pt x="654" y="208"/>
                  </a:lnTo>
                  <a:lnTo>
                    <a:pt x="657" y="208"/>
                  </a:lnTo>
                  <a:lnTo>
                    <a:pt x="659" y="208"/>
                  </a:lnTo>
                  <a:lnTo>
                    <a:pt x="661" y="207"/>
                  </a:lnTo>
                  <a:lnTo>
                    <a:pt x="662" y="205"/>
                  </a:lnTo>
                  <a:lnTo>
                    <a:pt x="663" y="204"/>
                  </a:lnTo>
                  <a:lnTo>
                    <a:pt x="665" y="202"/>
                  </a:lnTo>
                  <a:lnTo>
                    <a:pt x="666" y="202"/>
                  </a:lnTo>
                  <a:lnTo>
                    <a:pt x="667" y="202"/>
                  </a:lnTo>
                  <a:lnTo>
                    <a:pt x="669" y="201"/>
                  </a:lnTo>
                  <a:lnTo>
                    <a:pt x="669" y="200"/>
                  </a:lnTo>
                  <a:lnTo>
                    <a:pt x="670" y="200"/>
                  </a:lnTo>
                  <a:lnTo>
                    <a:pt x="670" y="198"/>
                  </a:lnTo>
                  <a:lnTo>
                    <a:pt x="672" y="197"/>
                  </a:lnTo>
                  <a:lnTo>
                    <a:pt x="673" y="196"/>
                  </a:lnTo>
                  <a:lnTo>
                    <a:pt x="673" y="194"/>
                  </a:lnTo>
                  <a:lnTo>
                    <a:pt x="674" y="193"/>
                  </a:lnTo>
                  <a:lnTo>
                    <a:pt x="674" y="192"/>
                  </a:lnTo>
                  <a:lnTo>
                    <a:pt x="676" y="190"/>
                  </a:lnTo>
                  <a:lnTo>
                    <a:pt x="677" y="189"/>
                  </a:lnTo>
                  <a:lnTo>
                    <a:pt x="678" y="188"/>
                  </a:lnTo>
                  <a:lnTo>
                    <a:pt x="680" y="186"/>
                  </a:lnTo>
                  <a:lnTo>
                    <a:pt x="682" y="183"/>
                  </a:lnTo>
                  <a:lnTo>
                    <a:pt x="682" y="182"/>
                  </a:lnTo>
                  <a:lnTo>
                    <a:pt x="682" y="183"/>
                  </a:lnTo>
                  <a:lnTo>
                    <a:pt x="682" y="182"/>
                  </a:lnTo>
                  <a:lnTo>
                    <a:pt x="684" y="182"/>
                  </a:lnTo>
                  <a:lnTo>
                    <a:pt x="684" y="181"/>
                  </a:lnTo>
                  <a:lnTo>
                    <a:pt x="685" y="179"/>
                  </a:lnTo>
                  <a:lnTo>
                    <a:pt x="686" y="178"/>
                  </a:lnTo>
                  <a:lnTo>
                    <a:pt x="688" y="177"/>
                  </a:lnTo>
                  <a:lnTo>
                    <a:pt x="689" y="175"/>
                  </a:lnTo>
                  <a:lnTo>
                    <a:pt x="691" y="174"/>
                  </a:lnTo>
                  <a:lnTo>
                    <a:pt x="692" y="174"/>
                  </a:lnTo>
                  <a:lnTo>
                    <a:pt x="692" y="173"/>
                  </a:lnTo>
                  <a:lnTo>
                    <a:pt x="693" y="173"/>
                  </a:lnTo>
                  <a:lnTo>
                    <a:pt x="693" y="171"/>
                  </a:lnTo>
                  <a:lnTo>
                    <a:pt x="695" y="171"/>
                  </a:lnTo>
                  <a:lnTo>
                    <a:pt x="695" y="170"/>
                  </a:lnTo>
                  <a:lnTo>
                    <a:pt x="696" y="170"/>
                  </a:lnTo>
                  <a:lnTo>
                    <a:pt x="697" y="170"/>
                  </a:lnTo>
                  <a:lnTo>
                    <a:pt x="699" y="169"/>
                  </a:lnTo>
                  <a:lnTo>
                    <a:pt x="700" y="169"/>
                  </a:lnTo>
                  <a:lnTo>
                    <a:pt x="701" y="167"/>
                  </a:lnTo>
                  <a:lnTo>
                    <a:pt x="703" y="167"/>
                  </a:lnTo>
                  <a:lnTo>
                    <a:pt x="704" y="167"/>
                  </a:lnTo>
                  <a:lnTo>
                    <a:pt x="704" y="166"/>
                  </a:lnTo>
                  <a:lnTo>
                    <a:pt x="705" y="166"/>
                  </a:lnTo>
                  <a:lnTo>
                    <a:pt x="707" y="166"/>
                  </a:lnTo>
                  <a:lnTo>
                    <a:pt x="708" y="166"/>
                  </a:lnTo>
                  <a:lnTo>
                    <a:pt x="708" y="165"/>
                  </a:lnTo>
                  <a:lnTo>
                    <a:pt x="710" y="165"/>
                  </a:lnTo>
                  <a:lnTo>
                    <a:pt x="711" y="165"/>
                  </a:lnTo>
                  <a:lnTo>
                    <a:pt x="712" y="165"/>
                  </a:lnTo>
                  <a:lnTo>
                    <a:pt x="714" y="165"/>
                  </a:lnTo>
                  <a:lnTo>
                    <a:pt x="714" y="163"/>
                  </a:lnTo>
                  <a:lnTo>
                    <a:pt x="715" y="163"/>
                  </a:lnTo>
                  <a:lnTo>
                    <a:pt x="716" y="163"/>
                  </a:lnTo>
                  <a:lnTo>
                    <a:pt x="718" y="163"/>
                  </a:lnTo>
                  <a:lnTo>
                    <a:pt x="719" y="163"/>
                  </a:lnTo>
                  <a:lnTo>
                    <a:pt x="719" y="162"/>
                  </a:lnTo>
                  <a:lnTo>
                    <a:pt x="720" y="162"/>
                  </a:lnTo>
                  <a:lnTo>
                    <a:pt x="722" y="162"/>
                  </a:lnTo>
                  <a:lnTo>
                    <a:pt x="723" y="162"/>
                  </a:lnTo>
                  <a:lnTo>
                    <a:pt x="724" y="160"/>
                  </a:lnTo>
                  <a:lnTo>
                    <a:pt x="726" y="160"/>
                  </a:lnTo>
                  <a:lnTo>
                    <a:pt x="727" y="160"/>
                  </a:lnTo>
                  <a:lnTo>
                    <a:pt x="729" y="160"/>
                  </a:lnTo>
                  <a:lnTo>
                    <a:pt x="730" y="159"/>
                  </a:lnTo>
                  <a:lnTo>
                    <a:pt x="731" y="159"/>
                  </a:lnTo>
                  <a:lnTo>
                    <a:pt x="733" y="159"/>
                  </a:lnTo>
                  <a:lnTo>
                    <a:pt x="734" y="159"/>
                  </a:lnTo>
                  <a:lnTo>
                    <a:pt x="735" y="159"/>
                  </a:lnTo>
                  <a:lnTo>
                    <a:pt x="735" y="158"/>
                  </a:lnTo>
                  <a:lnTo>
                    <a:pt x="737" y="158"/>
                  </a:lnTo>
                  <a:lnTo>
                    <a:pt x="738" y="158"/>
                  </a:lnTo>
                  <a:lnTo>
                    <a:pt x="739" y="158"/>
                  </a:lnTo>
                  <a:lnTo>
                    <a:pt x="741" y="156"/>
                  </a:lnTo>
                  <a:lnTo>
                    <a:pt x="742" y="156"/>
                  </a:lnTo>
                  <a:lnTo>
                    <a:pt x="743" y="156"/>
                  </a:lnTo>
                  <a:lnTo>
                    <a:pt x="743" y="155"/>
                  </a:lnTo>
                  <a:lnTo>
                    <a:pt x="745" y="155"/>
                  </a:lnTo>
                  <a:lnTo>
                    <a:pt x="746" y="155"/>
                  </a:lnTo>
                  <a:lnTo>
                    <a:pt x="746" y="154"/>
                  </a:lnTo>
                  <a:lnTo>
                    <a:pt x="748" y="154"/>
                  </a:lnTo>
                  <a:lnTo>
                    <a:pt x="749" y="154"/>
                  </a:lnTo>
                  <a:lnTo>
                    <a:pt x="749" y="152"/>
                  </a:lnTo>
                  <a:lnTo>
                    <a:pt x="750" y="152"/>
                  </a:lnTo>
                  <a:lnTo>
                    <a:pt x="752" y="152"/>
                  </a:lnTo>
                  <a:lnTo>
                    <a:pt x="752" y="151"/>
                  </a:lnTo>
                  <a:lnTo>
                    <a:pt x="753" y="151"/>
                  </a:lnTo>
                  <a:lnTo>
                    <a:pt x="754" y="151"/>
                  </a:lnTo>
                  <a:lnTo>
                    <a:pt x="754" y="150"/>
                  </a:lnTo>
                  <a:lnTo>
                    <a:pt x="756" y="150"/>
                  </a:lnTo>
                  <a:lnTo>
                    <a:pt x="756" y="148"/>
                  </a:lnTo>
                  <a:lnTo>
                    <a:pt x="757" y="148"/>
                  </a:lnTo>
                  <a:lnTo>
                    <a:pt x="757" y="147"/>
                  </a:lnTo>
                  <a:lnTo>
                    <a:pt x="758" y="147"/>
                  </a:lnTo>
                  <a:lnTo>
                    <a:pt x="760" y="147"/>
                  </a:lnTo>
                  <a:lnTo>
                    <a:pt x="760" y="146"/>
                  </a:lnTo>
                  <a:lnTo>
                    <a:pt x="761" y="146"/>
                  </a:lnTo>
                  <a:lnTo>
                    <a:pt x="762" y="144"/>
                  </a:lnTo>
                  <a:lnTo>
                    <a:pt x="764" y="144"/>
                  </a:lnTo>
                  <a:lnTo>
                    <a:pt x="765" y="144"/>
                  </a:lnTo>
                  <a:lnTo>
                    <a:pt x="765" y="143"/>
                  </a:lnTo>
                  <a:lnTo>
                    <a:pt x="767" y="143"/>
                  </a:lnTo>
                  <a:lnTo>
                    <a:pt x="768" y="143"/>
                  </a:lnTo>
                  <a:lnTo>
                    <a:pt x="769" y="143"/>
                  </a:lnTo>
                  <a:lnTo>
                    <a:pt x="771" y="143"/>
                  </a:lnTo>
                  <a:lnTo>
                    <a:pt x="772" y="143"/>
                  </a:lnTo>
                  <a:lnTo>
                    <a:pt x="773" y="143"/>
                  </a:lnTo>
                  <a:lnTo>
                    <a:pt x="775" y="143"/>
                  </a:lnTo>
                  <a:lnTo>
                    <a:pt x="776" y="143"/>
                  </a:lnTo>
                  <a:lnTo>
                    <a:pt x="777" y="143"/>
                  </a:lnTo>
                  <a:lnTo>
                    <a:pt x="779" y="143"/>
                  </a:lnTo>
                  <a:lnTo>
                    <a:pt x="780" y="143"/>
                  </a:lnTo>
                  <a:lnTo>
                    <a:pt x="781" y="143"/>
                  </a:lnTo>
                  <a:lnTo>
                    <a:pt x="783" y="143"/>
                  </a:lnTo>
                  <a:lnTo>
                    <a:pt x="784" y="143"/>
                  </a:lnTo>
                  <a:lnTo>
                    <a:pt x="786" y="143"/>
                  </a:lnTo>
                  <a:lnTo>
                    <a:pt x="787" y="143"/>
                  </a:lnTo>
                  <a:lnTo>
                    <a:pt x="788" y="143"/>
                  </a:lnTo>
                  <a:lnTo>
                    <a:pt x="790" y="143"/>
                  </a:lnTo>
                  <a:lnTo>
                    <a:pt x="791" y="143"/>
                  </a:lnTo>
                  <a:lnTo>
                    <a:pt x="792" y="143"/>
                  </a:lnTo>
                  <a:lnTo>
                    <a:pt x="794" y="143"/>
                  </a:lnTo>
                  <a:lnTo>
                    <a:pt x="795" y="143"/>
                  </a:lnTo>
                  <a:lnTo>
                    <a:pt x="795" y="141"/>
                  </a:lnTo>
                  <a:lnTo>
                    <a:pt x="796" y="141"/>
                  </a:lnTo>
                  <a:lnTo>
                    <a:pt x="798" y="141"/>
                  </a:lnTo>
                  <a:lnTo>
                    <a:pt x="798" y="140"/>
                  </a:lnTo>
                  <a:lnTo>
                    <a:pt x="799" y="140"/>
                  </a:lnTo>
                  <a:lnTo>
                    <a:pt x="800" y="140"/>
                  </a:lnTo>
                  <a:lnTo>
                    <a:pt x="800" y="139"/>
                  </a:lnTo>
                  <a:lnTo>
                    <a:pt x="802" y="139"/>
                  </a:lnTo>
                  <a:lnTo>
                    <a:pt x="803" y="137"/>
                  </a:lnTo>
                  <a:lnTo>
                    <a:pt x="805" y="137"/>
                  </a:lnTo>
                  <a:lnTo>
                    <a:pt x="805" y="136"/>
                  </a:lnTo>
                  <a:lnTo>
                    <a:pt x="806" y="136"/>
                  </a:lnTo>
                  <a:lnTo>
                    <a:pt x="806" y="135"/>
                  </a:lnTo>
                  <a:lnTo>
                    <a:pt x="807" y="135"/>
                  </a:lnTo>
                  <a:lnTo>
                    <a:pt x="807" y="133"/>
                  </a:lnTo>
                  <a:lnTo>
                    <a:pt x="809" y="133"/>
                  </a:lnTo>
                  <a:lnTo>
                    <a:pt x="810" y="132"/>
                  </a:lnTo>
                  <a:lnTo>
                    <a:pt x="811" y="132"/>
                  </a:lnTo>
                  <a:lnTo>
                    <a:pt x="811" y="131"/>
                  </a:lnTo>
                  <a:lnTo>
                    <a:pt x="813" y="131"/>
                  </a:lnTo>
                  <a:lnTo>
                    <a:pt x="813" y="129"/>
                  </a:lnTo>
                  <a:lnTo>
                    <a:pt x="814" y="129"/>
                  </a:lnTo>
                  <a:lnTo>
                    <a:pt x="814" y="128"/>
                  </a:lnTo>
                  <a:lnTo>
                    <a:pt x="815" y="128"/>
                  </a:lnTo>
                  <a:lnTo>
                    <a:pt x="815" y="127"/>
                  </a:lnTo>
                  <a:lnTo>
                    <a:pt x="817" y="127"/>
                  </a:lnTo>
                  <a:lnTo>
                    <a:pt x="817" y="125"/>
                  </a:lnTo>
                  <a:lnTo>
                    <a:pt x="818" y="125"/>
                  </a:lnTo>
                  <a:lnTo>
                    <a:pt x="818" y="124"/>
                  </a:lnTo>
                  <a:lnTo>
                    <a:pt x="819" y="124"/>
                  </a:lnTo>
                  <a:lnTo>
                    <a:pt x="819" y="122"/>
                  </a:lnTo>
                  <a:lnTo>
                    <a:pt x="821" y="122"/>
                  </a:lnTo>
                  <a:lnTo>
                    <a:pt x="821" y="121"/>
                  </a:lnTo>
                  <a:lnTo>
                    <a:pt x="822" y="121"/>
                  </a:lnTo>
                  <a:lnTo>
                    <a:pt x="823" y="121"/>
                  </a:lnTo>
                  <a:lnTo>
                    <a:pt x="823" y="120"/>
                  </a:lnTo>
                  <a:lnTo>
                    <a:pt x="825" y="120"/>
                  </a:lnTo>
                  <a:lnTo>
                    <a:pt x="826" y="120"/>
                  </a:lnTo>
                  <a:lnTo>
                    <a:pt x="828" y="118"/>
                  </a:lnTo>
                  <a:lnTo>
                    <a:pt x="829" y="118"/>
                  </a:lnTo>
                  <a:lnTo>
                    <a:pt x="830" y="118"/>
                  </a:lnTo>
                  <a:lnTo>
                    <a:pt x="832" y="118"/>
                  </a:lnTo>
                  <a:lnTo>
                    <a:pt x="833" y="118"/>
                  </a:lnTo>
                  <a:lnTo>
                    <a:pt x="834" y="118"/>
                  </a:lnTo>
                  <a:lnTo>
                    <a:pt x="836" y="118"/>
                  </a:lnTo>
                  <a:lnTo>
                    <a:pt x="836" y="117"/>
                  </a:lnTo>
                  <a:lnTo>
                    <a:pt x="837" y="117"/>
                  </a:lnTo>
                  <a:lnTo>
                    <a:pt x="838" y="117"/>
                  </a:lnTo>
                  <a:lnTo>
                    <a:pt x="840" y="118"/>
                  </a:lnTo>
                  <a:lnTo>
                    <a:pt x="841" y="118"/>
                  </a:lnTo>
                  <a:lnTo>
                    <a:pt x="841" y="120"/>
                  </a:lnTo>
                  <a:lnTo>
                    <a:pt x="842" y="120"/>
                  </a:lnTo>
                  <a:lnTo>
                    <a:pt x="844" y="120"/>
                  </a:lnTo>
                  <a:lnTo>
                    <a:pt x="844" y="121"/>
                  </a:lnTo>
                  <a:lnTo>
                    <a:pt x="845" y="121"/>
                  </a:lnTo>
                  <a:lnTo>
                    <a:pt x="847" y="121"/>
                  </a:lnTo>
                  <a:lnTo>
                    <a:pt x="847" y="122"/>
                  </a:lnTo>
                  <a:lnTo>
                    <a:pt x="847" y="121"/>
                  </a:lnTo>
                  <a:lnTo>
                    <a:pt x="848" y="121"/>
                  </a:lnTo>
                  <a:lnTo>
                    <a:pt x="848" y="120"/>
                  </a:lnTo>
                  <a:lnTo>
                    <a:pt x="848" y="118"/>
                  </a:lnTo>
                  <a:lnTo>
                    <a:pt x="849" y="120"/>
                  </a:lnTo>
                  <a:lnTo>
                    <a:pt x="849" y="121"/>
                  </a:lnTo>
                  <a:lnTo>
                    <a:pt x="849" y="122"/>
                  </a:lnTo>
                  <a:lnTo>
                    <a:pt x="849" y="124"/>
                  </a:lnTo>
                  <a:lnTo>
                    <a:pt x="849" y="125"/>
                  </a:lnTo>
                  <a:lnTo>
                    <a:pt x="849" y="127"/>
                  </a:lnTo>
                  <a:lnTo>
                    <a:pt x="849" y="128"/>
                  </a:lnTo>
                  <a:lnTo>
                    <a:pt x="849" y="129"/>
                  </a:lnTo>
                  <a:lnTo>
                    <a:pt x="849" y="131"/>
                  </a:lnTo>
                  <a:lnTo>
                    <a:pt x="849" y="132"/>
                  </a:lnTo>
                  <a:lnTo>
                    <a:pt x="849" y="133"/>
                  </a:lnTo>
                  <a:lnTo>
                    <a:pt x="849" y="135"/>
                  </a:lnTo>
                  <a:lnTo>
                    <a:pt x="849" y="136"/>
                  </a:lnTo>
                  <a:lnTo>
                    <a:pt x="851" y="137"/>
                  </a:lnTo>
                  <a:lnTo>
                    <a:pt x="852" y="139"/>
                  </a:lnTo>
                  <a:lnTo>
                    <a:pt x="853" y="140"/>
                  </a:lnTo>
                  <a:lnTo>
                    <a:pt x="855" y="141"/>
                  </a:lnTo>
                  <a:lnTo>
                    <a:pt x="855" y="143"/>
                  </a:lnTo>
                  <a:lnTo>
                    <a:pt x="855" y="144"/>
                  </a:lnTo>
                  <a:lnTo>
                    <a:pt x="853" y="144"/>
                  </a:lnTo>
                  <a:lnTo>
                    <a:pt x="853" y="146"/>
                  </a:lnTo>
                  <a:lnTo>
                    <a:pt x="855" y="146"/>
                  </a:lnTo>
                  <a:lnTo>
                    <a:pt x="855" y="144"/>
                  </a:lnTo>
                  <a:lnTo>
                    <a:pt x="856" y="144"/>
                  </a:lnTo>
                  <a:lnTo>
                    <a:pt x="856" y="146"/>
                  </a:lnTo>
                  <a:lnTo>
                    <a:pt x="857" y="146"/>
                  </a:lnTo>
                  <a:lnTo>
                    <a:pt x="857" y="147"/>
                  </a:lnTo>
                  <a:lnTo>
                    <a:pt x="857" y="148"/>
                  </a:lnTo>
                  <a:lnTo>
                    <a:pt x="857" y="150"/>
                  </a:lnTo>
                  <a:lnTo>
                    <a:pt x="857" y="148"/>
                  </a:lnTo>
                  <a:lnTo>
                    <a:pt x="857" y="147"/>
                  </a:lnTo>
                  <a:lnTo>
                    <a:pt x="857" y="148"/>
                  </a:lnTo>
                  <a:lnTo>
                    <a:pt x="856" y="148"/>
                  </a:lnTo>
                  <a:lnTo>
                    <a:pt x="856" y="147"/>
                  </a:lnTo>
                  <a:lnTo>
                    <a:pt x="856" y="146"/>
                  </a:lnTo>
                  <a:lnTo>
                    <a:pt x="856" y="147"/>
                  </a:lnTo>
                  <a:lnTo>
                    <a:pt x="855" y="147"/>
                  </a:lnTo>
                  <a:lnTo>
                    <a:pt x="856" y="148"/>
                  </a:lnTo>
                  <a:lnTo>
                    <a:pt x="856" y="150"/>
                  </a:lnTo>
                  <a:lnTo>
                    <a:pt x="857" y="150"/>
                  </a:lnTo>
                  <a:lnTo>
                    <a:pt x="859" y="150"/>
                  </a:lnTo>
                  <a:lnTo>
                    <a:pt x="859" y="151"/>
                  </a:lnTo>
                  <a:lnTo>
                    <a:pt x="859" y="152"/>
                  </a:lnTo>
                  <a:lnTo>
                    <a:pt x="860" y="152"/>
                  </a:lnTo>
                  <a:lnTo>
                    <a:pt x="861" y="152"/>
                  </a:lnTo>
                  <a:lnTo>
                    <a:pt x="861" y="154"/>
                  </a:lnTo>
                  <a:lnTo>
                    <a:pt x="861" y="155"/>
                  </a:lnTo>
                  <a:lnTo>
                    <a:pt x="863" y="155"/>
                  </a:lnTo>
                  <a:lnTo>
                    <a:pt x="863" y="156"/>
                  </a:lnTo>
                  <a:lnTo>
                    <a:pt x="864" y="156"/>
                  </a:lnTo>
                  <a:lnTo>
                    <a:pt x="863" y="156"/>
                  </a:lnTo>
                  <a:lnTo>
                    <a:pt x="863" y="158"/>
                  </a:lnTo>
                  <a:lnTo>
                    <a:pt x="864" y="158"/>
                  </a:lnTo>
                  <a:lnTo>
                    <a:pt x="864" y="159"/>
                  </a:lnTo>
                  <a:lnTo>
                    <a:pt x="864" y="160"/>
                  </a:lnTo>
                  <a:lnTo>
                    <a:pt x="864" y="162"/>
                  </a:lnTo>
                  <a:lnTo>
                    <a:pt x="864" y="163"/>
                  </a:lnTo>
                  <a:lnTo>
                    <a:pt x="864" y="165"/>
                  </a:lnTo>
                  <a:lnTo>
                    <a:pt x="866" y="165"/>
                  </a:lnTo>
                  <a:lnTo>
                    <a:pt x="866" y="163"/>
                  </a:lnTo>
                  <a:lnTo>
                    <a:pt x="867" y="163"/>
                  </a:lnTo>
                  <a:lnTo>
                    <a:pt x="867" y="162"/>
                  </a:lnTo>
                  <a:lnTo>
                    <a:pt x="867" y="160"/>
                  </a:lnTo>
                  <a:lnTo>
                    <a:pt x="868" y="160"/>
                  </a:lnTo>
                  <a:lnTo>
                    <a:pt x="868" y="159"/>
                  </a:lnTo>
                  <a:lnTo>
                    <a:pt x="870" y="159"/>
                  </a:lnTo>
                  <a:lnTo>
                    <a:pt x="870" y="158"/>
                  </a:lnTo>
                  <a:lnTo>
                    <a:pt x="868" y="158"/>
                  </a:lnTo>
                  <a:lnTo>
                    <a:pt x="867" y="158"/>
                  </a:lnTo>
                  <a:lnTo>
                    <a:pt x="868" y="158"/>
                  </a:lnTo>
                  <a:lnTo>
                    <a:pt x="868" y="156"/>
                  </a:lnTo>
                  <a:lnTo>
                    <a:pt x="868" y="155"/>
                  </a:lnTo>
                  <a:lnTo>
                    <a:pt x="868" y="154"/>
                  </a:lnTo>
                  <a:lnTo>
                    <a:pt x="870" y="155"/>
                  </a:lnTo>
                  <a:lnTo>
                    <a:pt x="871" y="155"/>
                  </a:lnTo>
                  <a:lnTo>
                    <a:pt x="872" y="155"/>
                  </a:lnTo>
                  <a:lnTo>
                    <a:pt x="872" y="154"/>
                  </a:lnTo>
                  <a:lnTo>
                    <a:pt x="874" y="154"/>
                  </a:lnTo>
                  <a:lnTo>
                    <a:pt x="872" y="155"/>
                  </a:lnTo>
                  <a:lnTo>
                    <a:pt x="872" y="158"/>
                  </a:lnTo>
                  <a:lnTo>
                    <a:pt x="871" y="159"/>
                  </a:lnTo>
                  <a:lnTo>
                    <a:pt x="870" y="160"/>
                  </a:lnTo>
                  <a:lnTo>
                    <a:pt x="868" y="162"/>
                  </a:lnTo>
                  <a:lnTo>
                    <a:pt x="868" y="163"/>
                  </a:lnTo>
                  <a:lnTo>
                    <a:pt x="868" y="165"/>
                  </a:lnTo>
                  <a:lnTo>
                    <a:pt x="868" y="166"/>
                  </a:lnTo>
                  <a:lnTo>
                    <a:pt x="867" y="166"/>
                  </a:lnTo>
                  <a:lnTo>
                    <a:pt x="866" y="165"/>
                  </a:lnTo>
                  <a:lnTo>
                    <a:pt x="864" y="165"/>
                  </a:lnTo>
                  <a:lnTo>
                    <a:pt x="863" y="165"/>
                  </a:lnTo>
                  <a:lnTo>
                    <a:pt x="861" y="165"/>
                  </a:lnTo>
                  <a:lnTo>
                    <a:pt x="861" y="166"/>
                  </a:lnTo>
                  <a:lnTo>
                    <a:pt x="861" y="167"/>
                  </a:lnTo>
                  <a:lnTo>
                    <a:pt x="861" y="169"/>
                  </a:lnTo>
                  <a:lnTo>
                    <a:pt x="863" y="169"/>
                  </a:lnTo>
                  <a:lnTo>
                    <a:pt x="864" y="169"/>
                  </a:lnTo>
                  <a:lnTo>
                    <a:pt x="864" y="167"/>
                  </a:lnTo>
                  <a:lnTo>
                    <a:pt x="863" y="167"/>
                  </a:lnTo>
                  <a:lnTo>
                    <a:pt x="864" y="167"/>
                  </a:lnTo>
                  <a:lnTo>
                    <a:pt x="866" y="167"/>
                  </a:lnTo>
                  <a:lnTo>
                    <a:pt x="866" y="169"/>
                  </a:lnTo>
                  <a:lnTo>
                    <a:pt x="866" y="170"/>
                  </a:lnTo>
                  <a:lnTo>
                    <a:pt x="866" y="171"/>
                  </a:lnTo>
                  <a:lnTo>
                    <a:pt x="867" y="171"/>
                  </a:lnTo>
                  <a:lnTo>
                    <a:pt x="868" y="171"/>
                  </a:lnTo>
                  <a:lnTo>
                    <a:pt x="868" y="170"/>
                  </a:lnTo>
                  <a:lnTo>
                    <a:pt x="868" y="169"/>
                  </a:lnTo>
                  <a:lnTo>
                    <a:pt x="868" y="167"/>
                  </a:lnTo>
                  <a:lnTo>
                    <a:pt x="870" y="169"/>
                  </a:lnTo>
                  <a:lnTo>
                    <a:pt x="871" y="170"/>
                  </a:lnTo>
                  <a:lnTo>
                    <a:pt x="871" y="171"/>
                  </a:lnTo>
                  <a:lnTo>
                    <a:pt x="871" y="173"/>
                  </a:lnTo>
                  <a:lnTo>
                    <a:pt x="870" y="173"/>
                  </a:lnTo>
                  <a:lnTo>
                    <a:pt x="868" y="173"/>
                  </a:lnTo>
                  <a:lnTo>
                    <a:pt x="868" y="171"/>
                  </a:lnTo>
                  <a:lnTo>
                    <a:pt x="867" y="171"/>
                  </a:lnTo>
                  <a:lnTo>
                    <a:pt x="867" y="173"/>
                  </a:lnTo>
                  <a:lnTo>
                    <a:pt x="866" y="173"/>
                  </a:lnTo>
                  <a:lnTo>
                    <a:pt x="864" y="173"/>
                  </a:lnTo>
                  <a:lnTo>
                    <a:pt x="864" y="171"/>
                  </a:lnTo>
                  <a:lnTo>
                    <a:pt x="864" y="170"/>
                  </a:lnTo>
                  <a:lnTo>
                    <a:pt x="863" y="170"/>
                  </a:lnTo>
                  <a:lnTo>
                    <a:pt x="861" y="170"/>
                  </a:lnTo>
                  <a:lnTo>
                    <a:pt x="861" y="171"/>
                  </a:lnTo>
                  <a:lnTo>
                    <a:pt x="861" y="173"/>
                  </a:lnTo>
                  <a:lnTo>
                    <a:pt x="861" y="174"/>
                  </a:lnTo>
                  <a:lnTo>
                    <a:pt x="861" y="175"/>
                  </a:lnTo>
                  <a:lnTo>
                    <a:pt x="860" y="175"/>
                  </a:lnTo>
                  <a:lnTo>
                    <a:pt x="861" y="175"/>
                  </a:lnTo>
                  <a:lnTo>
                    <a:pt x="861" y="177"/>
                  </a:lnTo>
                  <a:lnTo>
                    <a:pt x="860" y="177"/>
                  </a:lnTo>
                  <a:lnTo>
                    <a:pt x="860" y="178"/>
                  </a:lnTo>
                  <a:lnTo>
                    <a:pt x="859" y="178"/>
                  </a:lnTo>
                  <a:lnTo>
                    <a:pt x="859" y="179"/>
                  </a:lnTo>
                  <a:lnTo>
                    <a:pt x="860" y="178"/>
                  </a:lnTo>
                  <a:lnTo>
                    <a:pt x="861" y="178"/>
                  </a:lnTo>
                  <a:lnTo>
                    <a:pt x="861" y="179"/>
                  </a:lnTo>
                  <a:lnTo>
                    <a:pt x="863" y="181"/>
                  </a:lnTo>
                  <a:lnTo>
                    <a:pt x="863" y="179"/>
                  </a:lnTo>
                  <a:lnTo>
                    <a:pt x="864" y="179"/>
                  </a:lnTo>
                  <a:lnTo>
                    <a:pt x="864" y="178"/>
                  </a:lnTo>
                  <a:lnTo>
                    <a:pt x="864" y="177"/>
                  </a:lnTo>
                  <a:lnTo>
                    <a:pt x="866" y="177"/>
                  </a:lnTo>
                  <a:lnTo>
                    <a:pt x="866" y="175"/>
                  </a:lnTo>
                  <a:lnTo>
                    <a:pt x="866" y="174"/>
                  </a:lnTo>
                  <a:lnTo>
                    <a:pt x="867" y="174"/>
                  </a:lnTo>
                  <a:lnTo>
                    <a:pt x="868" y="174"/>
                  </a:lnTo>
                  <a:lnTo>
                    <a:pt x="868" y="175"/>
                  </a:lnTo>
                  <a:lnTo>
                    <a:pt x="868" y="177"/>
                  </a:lnTo>
                  <a:lnTo>
                    <a:pt x="870" y="175"/>
                  </a:lnTo>
                  <a:lnTo>
                    <a:pt x="870" y="174"/>
                  </a:lnTo>
                  <a:lnTo>
                    <a:pt x="868" y="174"/>
                  </a:lnTo>
                  <a:lnTo>
                    <a:pt x="867" y="174"/>
                  </a:lnTo>
                  <a:lnTo>
                    <a:pt x="868" y="174"/>
                  </a:lnTo>
                  <a:lnTo>
                    <a:pt x="870" y="174"/>
                  </a:lnTo>
                  <a:lnTo>
                    <a:pt x="870" y="173"/>
                  </a:lnTo>
                  <a:lnTo>
                    <a:pt x="871" y="173"/>
                  </a:lnTo>
                  <a:lnTo>
                    <a:pt x="872" y="173"/>
                  </a:lnTo>
                  <a:lnTo>
                    <a:pt x="871" y="173"/>
                  </a:lnTo>
                  <a:lnTo>
                    <a:pt x="871" y="174"/>
                  </a:lnTo>
                  <a:lnTo>
                    <a:pt x="871" y="175"/>
                  </a:lnTo>
                  <a:lnTo>
                    <a:pt x="871" y="177"/>
                  </a:lnTo>
                  <a:lnTo>
                    <a:pt x="870" y="177"/>
                  </a:lnTo>
                  <a:lnTo>
                    <a:pt x="870" y="178"/>
                  </a:lnTo>
                  <a:lnTo>
                    <a:pt x="868" y="178"/>
                  </a:lnTo>
                  <a:lnTo>
                    <a:pt x="867" y="178"/>
                  </a:lnTo>
                  <a:lnTo>
                    <a:pt x="866" y="179"/>
                  </a:lnTo>
                  <a:lnTo>
                    <a:pt x="866" y="181"/>
                  </a:lnTo>
                  <a:lnTo>
                    <a:pt x="864" y="181"/>
                  </a:lnTo>
                  <a:lnTo>
                    <a:pt x="864" y="182"/>
                  </a:lnTo>
                  <a:lnTo>
                    <a:pt x="864" y="183"/>
                  </a:lnTo>
                  <a:lnTo>
                    <a:pt x="866" y="185"/>
                  </a:lnTo>
                  <a:lnTo>
                    <a:pt x="866" y="186"/>
                  </a:lnTo>
                  <a:lnTo>
                    <a:pt x="864" y="186"/>
                  </a:lnTo>
                  <a:lnTo>
                    <a:pt x="863" y="188"/>
                  </a:lnTo>
                  <a:lnTo>
                    <a:pt x="863" y="186"/>
                  </a:lnTo>
                  <a:lnTo>
                    <a:pt x="863" y="185"/>
                  </a:lnTo>
                  <a:lnTo>
                    <a:pt x="861" y="185"/>
                  </a:lnTo>
                  <a:lnTo>
                    <a:pt x="861" y="183"/>
                  </a:lnTo>
                  <a:lnTo>
                    <a:pt x="861" y="185"/>
                  </a:lnTo>
                  <a:lnTo>
                    <a:pt x="860" y="185"/>
                  </a:lnTo>
                  <a:lnTo>
                    <a:pt x="860" y="186"/>
                  </a:lnTo>
                  <a:lnTo>
                    <a:pt x="860" y="185"/>
                  </a:lnTo>
                  <a:lnTo>
                    <a:pt x="859" y="185"/>
                  </a:lnTo>
                  <a:lnTo>
                    <a:pt x="859" y="186"/>
                  </a:lnTo>
                  <a:lnTo>
                    <a:pt x="860" y="186"/>
                  </a:lnTo>
                  <a:lnTo>
                    <a:pt x="860" y="188"/>
                  </a:lnTo>
                  <a:lnTo>
                    <a:pt x="861" y="189"/>
                  </a:lnTo>
                  <a:lnTo>
                    <a:pt x="860" y="189"/>
                  </a:lnTo>
                  <a:lnTo>
                    <a:pt x="861" y="189"/>
                  </a:lnTo>
                  <a:lnTo>
                    <a:pt x="861" y="190"/>
                  </a:lnTo>
                  <a:lnTo>
                    <a:pt x="861" y="192"/>
                  </a:lnTo>
                  <a:lnTo>
                    <a:pt x="861" y="193"/>
                  </a:lnTo>
                  <a:lnTo>
                    <a:pt x="861" y="194"/>
                  </a:lnTo>
                  <a:lnTo>
                    <a:pt x="863" y="193"/>
                  </a:lnTo>
                  <a:lnTo>
                    <a:pt x="863" y="194"/>
                  </a:lnTo>
                  <a:lnTo>
                    <a:pt x="861" y="194"/>
                  </a:lnTo>
                  <a:lnTo>
                    <a:pt x="863" y="196"/>
                  </a:lnTo>
                  <a:lnTo>
                    <a:pt x="863" y="194"/>
                  </a:lnTo>
                  <a:lnTo>
                    <a:pt x="864" y="196"/>
                  </a:lnTo>
                  <a:lnTo>
                    <a:pt x="864" y="197"/>
                  </a:lnTo>
                  <a:lnTo>
                    <a:pt x="864" y="198"/>
                  </a:lnTo>
                  <a:lnTo>
                    <a:pt x="864" y="200"/>
                  </a:lnTo>
                  <a:lnTo>
                    <a:pt x="864" y="201"/>
                  </a:lnTo>
                  <a:lnTo>
                    <a:pt x="863" y="202"/>
                  </a:lnTo>
                  <a:lnTo>
                    <a:pt x="863" y="204"/>
                  </a:lnTo>
                  <a:lnTo>
                    <a:pt x="863" y="205"/>
                  </a:lnTo>
                  <a:lnTo>
                    <a:pt x="863" y="207"/>
                  </a:lnTo>
                  <a:lnTo>
                    <a:pt x="863" y="208"/>
                  </a:lnTo>
                  <a:lnTo>
                    <a:pt x="863" y="209"/>
                  </a:lnTo>
                  <a:lnTo>
                    <a:pt x="864" y="209"/>
                  </a:lnTo>
                  <a:lnTo>
                    <a:pt x="863" y="211"/>
                  </a:lnTo>
                  <a:lnTo>
                    <a:pt x="864" y="211"/>
                  </a:lnTo>
                  <a:lnTo>
                    <a:pt x="864" y="212"/>
                  </a:lnTo>
                  <a:lnTo>
                    <a:pt x="866" y="212"/>
                  </a:lnTo>
                  <a:lnTo>
                    <a:pt x="866" y="213"/>
                  </a:lnTo>
                  <a:lnTo>
                    <a:pt x="866" y="215"/>
                  </a:lnTo>
                  <a:lnTo>
                    <a:pt x="866" y="216"/>
                  </a:lnTo>
                  <a:lnTo>
                    <a:pt x="864" y="216"/>
                  </a:lnTo>
                  <a:lnTo>
                    <a:pt x="864" y="217"/>
                  </a:lnTo>
                  <a:lnTo>
                    <a:pt x="864" y="219"/>
                  </a:lnTo>
                  <a:lnTo>
                    <a:pt x="864" y="220"/>
                  </a:lnTo>
                  <a:lnTo>
                    <a:pt x="863" y="221"/>
                  </a:lnTo>
                  <a:lnTo>
                    <a:pt x="863" y="223"/>
                  </a:lnTo>
                  <a:lnTo>
                    <a:pt x="861" y="223"/>
                  </a:lnTo>
                  <a:lnTo>
                    <a:pt x="860" y="223"/>
                  </a:lnTo>
                  <a:lnTo>
                    <a:pt x="860" y="224"/>
                  </a:lnTo>
                  <a:lnTo>
                    <a:pt x="860" y="226"/>
                  </a:lnTo>
                  <a:lnTo>
                    <a:pt x="860" y="227"/>
                  </a:lnTo>
                  <a:lnTo>
                    <a:pt x="861" y="227"/>
                  </a:lnTo>
                  <a:lnTo>
                    <a:pt x="861" y="226"/>
                  </a:lnTo>
                  <a:lnTo>
                    <a:pt x="861" y="227"/>
                  </a:lnTo>
                  <a:lnTo>
                    <a:pt x="863" y="227"/>
                  </a:lnTo>
                  <a:lnTo>
                    <a:pt x="861" y="227"/>
                  </a:lnTo>
                  <a:lnTo>
                    <a:pt x="861" y="228"/>
                  </a:lnTo>
                  <a:lnTo>
                    <a:pt x="861" y="230"/>
                  </a:lnTo>
                  <a:lnTo>
                    <a:pt x="861" y="231"/>
                  </a:lnTo>
                  <a:lnTo>
                    <a:pt x="863" y="231"/>
                  </a:lnTo>
                  <a:lnTo>
                    <a:pt x="863" y="230"/>
                  </a:lnTo>
                  <a:lnTo>
                    <a:pt x="863" y="231"/>
                  </a:lnTo>
                  <a:lnTo>
                    <a:pt x="864" y="231"/>
                  </a:lnTo>
                  <a:lnTo>
                    <a:pt x="864" y="230"/>
                  </a:lnTo>
                  <a:lnTo>
                    <a:pt x="864" y="228"/>
                  </a:lnTo>
                  <a:lnTo>
                    <a:pt x="866" y="228"/>
                  </a:lnTo>
                  <a:lnTo>
                    <a:pt x="864" y="228"/>
                  </a:lnTo>
                  <a:lnTo>
                    <a:pt x="866" y="228"/>
                  </a:lnTo>
                  <a:lnTo>
                    <a:pt x="867" y="228"/>
                  </a:lnTo>
                  <a:lnTo>
                    <a:pt x="867" y="230"/>
                  </a:lnTo>
                  <a:lnTo>
                    <a:pt x="867" y="231"/>
                  </a:lnTo>
                  <a:lnTo>
                    <a:pt x="867" y="230"/>
                  </a:lnTo>
                  <a:lnTo>
                    <a:pt x="867" y="228"/>
                  </a:lnTo>
                  <a:lnTo>
                    <a:pt x="867" y="227"/>
                  </a:lnTo>
                  <a:lnTo>
                    <a:pt x="866" y="227"/>
                  </a:lnTo>
                  <a:lnTo>
                    <a:pt x="866" y="226"/>
                  </a:lnTo>
                  <a:lnTo>
                    <a:pt x="866" y="224"/>
                  </a:lnTo>
                  <a:lnTo>
                    <a:pt x="867" y="224"/>
                  </a:lnTo>
                  <a:lnTo>
                    <a:pt x="866" y="224"/>
                  </a:lnTo>
                  <a:lnTo>
                    <a:pt x="867" y="223"/>
                  </a:lnTo>
                  <a:lnTo>
                    <a:pt x="867" y="221"/>
                  </a:lnTo>
                  <a:lnTo>
                    <a:pt x="868" y="220"/>
                  </a:lnTo>
                  <a:lnTo>
                    <a:pt x="868" y="221"/>
                  </a:lnTo>
                  <a:lnTo>
                    <a:pt x="870" y="221"/>
                  </a:lnTo>
                  <a:lnTo>
                    <a:pt x="870" y="220"/>
                  </a:lnTo>
                  <a:lnTo>
                    <a:pt x="868" y="220"/>
                  </a:lnTo>
                  <a:lnTo>
                    <a:pt x="870" y="219"/>
                  </a:lnTo>
                  <a:lnTo>
                    <a:pt x="870" y="217"/>
                  </a:lnTo>
                  <a:lnTo>
                    <a:pt x="871" y="217"/>
                  </a:lnTo>
                  <a:lnTo>
                    <a:pt x="871" y="219"/>
                  </a:lnTo>
                  <a:lnTo>
                    <a:pt x="871" y="220"/>
                  </a:lnTo>
                  <a:lnTo>
                    <a:pt x="872" y="220"/>
                  </a:lnTo>
                  <a:lnTo>
                    <a:pt x="872" y="221"/>
                  </a:lnTo>
                  <a:lnTo>
                    <a:pt x="871" y="221"/>
                  </a:lnTo>
                  <a:lnTo>
                    <a:pt x="871" y="223"/>
                  </a:lnTo>
                  <a:lnTo>
                    <a:pt x="872" y="223"/>
                  </a:lnTo>
                  <a:lnTo>
                    <a:pt x="872" y="221"/>
                  </a:lnTo>
                  <a:lnTo>
                    <a:pt x="874" y="221"/>
                  </a:lnTo>
                  <a:lnTo>
                    <a:pt x="874" y="223"/>
                  </a:lnTo>
                  <a:lnTo>
                    <a:pt x="875" y="223"/>
                  </a:lnTo>
                  <a:lnTo>
                    <a:pt x="876" y="223"/>
                  </a:lnTo>
                  <a:lnTo>
                    <a:pt x="876" y="224"/>
                  </a:lnTo>
                  <a:lnTo>
                    <a:pt x="878" y="224"/>
                  </a:lnTo>
                  <a:lnTo>
                    <a:pt x="878" y="226"/>
                  </a:lnTo>
                  <a:lnTo>
                    <a:pt x="878" y="227"/>
                  </a:lnTo>
                  <a:lnTo>
                    <a:pt x="879" y="227"/>
                  </a:lnTo>
                  <a:lnTo>
                    <a:pt x="879" y="228"/>
                  </a:lnTo>
                  <a:lnTo>
                    <a:pt x="879" y="230"/>
                  </a:lnTo>
                  <a:lnTo>
                    <a:pt x="880" y="230"/>
                  </a:lnTo>
                  <a:lnTo>
                    <a:pt x="880" y="231"/>
                  </a:lnTo>
                  <a:lnTo>
                    <a:pt x="880" y="232"/>
                  </a:lnTo>
                  <a:lnTo>
                    <a:pt x="882" y="232"/>
                  </a:lnTo>
                  <a:lnTo>
                    <a:pt x="882" y="234"/>
                  </a:lnTo>
                  <a:lnTo>
                    <a:pt x="882" y="235"/>
                  </a:lnTo>
                  <a:lnTo>
                    <a:pt x="883" y="236"/>
                  </a:lnTo>
                  <a:lnTo>
                    <a:pt x="883" y="235"/>
                  </a:lnTo>
                  <a:lnTo>
                    <a:pt x="883" y="234"/>
                  </a:lnTo>
                  <a:lnTo>
                    <a:pt x="885" y="234"/>
                  </a:lnTo>
                  <a:lnTo>
                    <a:pt x="885" y="232"/>
                  </a:lnTo>
                  <a:lnTo>
                    <a:pt x="885" y="234"/>
                  </a:lnTo>
                  <a:lnTo>
                    <a:pt x="885" y="235"/>
                  </a:lnTo>
                  <a:lnTo>
                    <a:pt x="886" y="236"/>
                  </a:lnTo>
                  <a:lnTo>
                    <a:pt x="886" y="238"/>
                  </a:lnTo>
                  <a:lnTo>
                    <a:pt x="886" y="239"/>
                  </a:lnTo>
                  <a:lnTo>
                    <a:pt x="887" y="240"/>
                  </a:lnTo>
                  <a:lnTo>
                    <a:pt x="889" y="242"/>
                  </a:lnTo>
                  <a:lnTo>
                    <a:pt x="889" y="243"/>
                  </a:lnTo>
                  <a:lnTo>
                    <a:pt x="890" y="245"/>
                  </a:lnTo>
                  <a:lnTo>
                    <a:pt x="890" y="246"/>
                  </a:lnTo>
                  <a:lnTo>
                    <a:pt x="890" y="247"/>
                  </a:lnTo>
                  <a:lnTo>
                    <a:pt x="890" y="249"/>
                  </a:lnTo>
                  <a:lnTo>
                    <a:pt x="890" y="250"/>
                  </a:lnTo>
                  <a:lnTo>
                    <a:pt x="889" y="250"/>
                  </a:lnTo>
                  <a:lnTo>
                    <a:pt x="890" y="251"/>
                  </a:lnTo>
                  <a:lnTo>
                    <a:pt x="889" y="251"/>
                  </a:lnTo>
                  <a:lnTo>
                    <a:pt x="890" y="253"/>
                  </a:lnTo>
                  <a:lnTo>
                    <a:pt x="889" y="254"/>
                  </a:lnTo>
                  <a:lnTo>
                    <a:pt x="889" y="255"/>
                  </a:lnTo>
                  <a:lnTo>
                    <a:pt x="889" y="257"/>
                  </a:lnTo>
                  <a:lnTo>
                    <a:pt x="887" y="258"/>
                  </a:lnTo>
                  <a:lnTo>
                    <a:pt x="887" y="259"/>
                  </a:lnTo>
                  <a:lnTo>
                    <a:pt x="887" y="261"/>
                  </a:lnTo>
                  <a:lnTo>
                    <a:pt x="887" y="262"/>
                  </a:lnTo>
                  <a:lnTo>
                    <a:pt x="887" y="265"/>
                  </a:lnTo>
                  <a:lnTo>
                    <a:pt x="887" y="266"/>
                  </a:lnTo>
                  <a:lnTo>
                    <a:pt x="887" y="269"/>
                  </a:lnTo>
                  <a:lnTo>
                    <a:pt x="889" y="269"/>
                  </a:lnTo>
                  <a:lnTo>
                    <a:pt x="889" y="270"/>
                  </a:lnTo>
                  <a:lnTo>
                    <a:pt x="889" y="272"/>
                  </a:lnTo>
                  <a:lnTo>
                    <a:pt x="890" y="273"/>
                  </a:lnTo>
                  <a:lnTo>
                    <a:pt x="891" y="274"/>
                  </a:lnTo>
                  <a:lnTo>
                    <a:pt x="891" y="277"/>
                  </a:lnTo>
                  <a:lnTo>
                    <a:pt x="891" y="278"/>
                  </a:lnTo>
                  <a:lnTo>
                    <a:pt x="891" y="280"/>
                  </a:lnTo>
                  <a:lnTo>
                    <a:pt x="891" y="281"/>
                  </a:lnTo>
                  <a:lnTo>
                    <a:pt x="893" y="281"/>
                  </a:lnTo>
                  <a:lnTo>
                    <a:pt x="894" y="281"/>
                  </a:lnTo>
                  <a:lnTo>
                    <a:pt x="894" y="283"/>
                  </a:lnTo>
                  <a:lnTo>
                    <a:pt x="895" y="283"/>
                  </a:lnTo>
                  <a:lnTo>
                    <a:pt x="897" y="283"/>
                  </a:lnTo>
                  <a:lnTo>
                    <a:pt x="898" y="284"/>
                  </a:lnTo>
                  <a:lnTo>
                    <a:pt x="899" y="285"/>
                  </a:lnTo>
                  <a:lnTo>
                    <a:pt x="899" y="287"/>
                  </a:lnTo>
                  <a:lnTo>
                    <a:pt x="901" y="287"/>
                  </a:lnTo>
                  <a:lnTo>
                    <a:pt x="902" y="287"/>
                  </a:lnTo>
                  <a:lnTo>
                    <a:pt x="902" y="288"/>
                  </a:lnTo>
                  <a:lnTo>
                    <a:pt x="904" y="288"/>
                  </a:lnTo>
                  <a:lnTo>
                    <a:pt x="905" y="288"/>
                  </a:lnTo>
                  <a:lnTo>
                    <a:pt x="905" y="289"/>
                  </a:lnTo>
                  <a:lnTo>
                    <a:pt x="906" y="289"/>
                  </a:lnTo>
                  <a:lnTo>
                    <a:pt x="908" y="289"/>
                  </a:lnTo>
                  <a:lnTo>
                    <a:pt x="909" y="289"/>
                  </a:lnTo>
                  <a:lnTo>
                    <a:pt x="910" y="289"/>
                  </a:lnTo>
                  <a:lnTo>
                    <a:pt x="910" y="288"/>
                  </a:lnTo>
                  <a:lnTo>
                    <a:pt x="912" y="289"/>
                  </a:lnTo>
                  <a:lnTo>
                    <a:pt x="913" y="289"/>
                  </a:lnTo>
                  <a:lnTo>
                    <a:pt x="912" y="289"/>
                  </a:lnTo>
                  <a:lnTo>
                    <a:pt x="913" y="289"/>
                  </a:lnTo>
                  <a:lnTo>
                    <a:pt x="914" y="289"/>
                  </a:lnTo>
                  <a:lnTo>
                    <a:pt x="914" y="291"/>
                  </a:lnTo>
                  <a:lnTo>
                    <a:pt x="916" y="291"/>
                  </a:lnTo>
                  <a:lnTo>
                    <a:pt x="916" y="292"/>
                  </a:lnTo>
                  <a:lnTo>
                    <a:pt x="916" y="293"/>
                  </a:lnTo>
                  <a:lnTo>
                    <a:pt x="917" y="293"/>
                  </a:lnTo>
                  <a:lnTo>
                    <a:pt x="917" y="295"/>
                  </a:lnTo>
                  <a:lnTo>
                    <a:pt x="917" y="296"/>
                  </a:lnTo>
                  <a:lnTo>
                    <a:pt x="918" y="297"/>
                  </a:lnTo>
                  <a:lnTo>
                    <a:pt x="918" y="299"/>
                  </a:lnTo>
                  <a:lnTo>
                    <a:pt x="920" y="299"/>
                  </a:lnTo>
                  <a:lnTo>
                    <a:pt x="920" y="300"/>
                  </a:lnTo>
                  <a:lnTo>
                    <a:pt x="920" y="302"/>
                  </a:lnTo>
                  <a:lnTo>
                    <a:pt x="920" y="303"/>
                  </a:lnTo>
                  <a:lnTo>
                    <a:pt x="920" y="304"/>
                  </a:lnTo>
                  <a:lnTo>
                    <a:pt x="920" y="306"/>
                  </a:lnTo>
                  <a:lnTo>
                    <a:pt x="920" y="307"/>
                  </a:lnTo>
                  <a:lnTo>
                    <a:pt x="921" y="307"/>
                  </a:lnTo>
                  <a:lnTo>
                    <a:pt x="921" y="308"/>
                  </a:lnTo>
                  <a:lnTo>
                    <a:pt x="923" y="308"/>
                  </a:lnTo>
                  <a:lnTo>
                    <a:pt x="924" y="307"/>
                  </a:lnTo>
                  <a:lnTo>
                    <a:pt x="925" y="307"/>
                  </a:lnTo>
                  <a:lnTo>
                    <a:pt x="925" y="308"/>
                  </a:lnTo>
                  <a:lnTo>
                    <a:pt x="927" y="310"/>
                  </a:lnTo>
                  <a:lnTo>
                    <a:pt x="928" y="311"/>
                  </a:lnTo>
                  <a:lnTo>
                    <a:pt x="928" y="312"/>
                  </a:lnTo>
                  <a:lnTo>
                    <a:pt x="929" y="314"/>
                  </a:lnTo>
                  <a:lnTo>
                    <a:pt x="928" y="314"/>
                  </a:lnTo>
                  <a:lnTo>
                    <a:pt x="928" y="315"/>
                  </a:lnTo>
                  <a:lnTo>
                    <a:pt x="929" y="315"/>
                  </a:lnTo>
                  <a:lnTo>
                    <a:pt x="931" y="315"/>
                  </a:lnTo>
                  <a:lnTo>
                    <a:pt x="931" y="314"/>
                  </a:lnTo>
                  <a:lnTo>
                    <a:pt x="932" y="314"/>
                  </a:lnTo>
                  <a:lnTo>
                    <a:pt x="933" y="314"/>
                  </a:lnTo>
                  <a:lnTo>
                    <a:pt x="933" y="312"/>
                  </a:lnTo>
                  <a:lnTo>
                    <a:pt x="935" y="311"/>
                  </a:lnTo>
                  <a:lnTo>
                    <a:pt x="936" y="311"/>
                  </a:lnTo>
                  <a:lnTo>
                    <a:pt x="937" y="310"/>
                  </a:lnTo>
                  <a:lnTo>
                    <a:pt x="937" y="311"/>
                  </a:lnTo>
                  <a:lnTo>
                    <a:pt x="937" y="312"/>
                  </a:lnTo>
                  <a:lnTo>
                    <a:pt x="937" y="314"/>
                  </a:lnTo>
                  <a:lnTo>
                    <a:pt x="937" y="315"/>
                  </a:lnTo>
                  <a:lnTo>
                    <a:pt x="937" y="316"/>
                  </a:lnTo>
                  <a:lnTo>
                    <a:pt x="939" y="316"/>
                  </a:lnTo>
                  <a:lnTo>
                    <a:pt x="940" y="316"/>
                  </a:lnTo>
                  <a:lnTo>
                    <a:pt x="942" y="316"/>
                  </a:lnTo>
                  <a:lnTo>
                    <a:pt x="940" y="316"/>
                  </a:lnTo>
                  <a:lnTo>
                    <a:pt x="940" y="318"/>
                  </a:lnTo>
                  <a:lnTo>
                    <a:pt x="940" y="319"/>
                  </a:lnTo>
                  <a:lnTo>
                    <a:pt x="940" y="321"/>
                  </a:lnTo>
                  <a:lnTo>
                    <a:pt x="939" y="319"/>
                  </a:lnTo>
                  <a:lnTo>
                    <a:pt x="939" y="321"/>
                  </a:lnTo>
                  <a:lnTo>
                    <a:pt x="939" y="322"/>
                  </a:lnTo>
                  <a:lnTo>
                    <a:pt x="939" y="323"/>
                  </a:lnTo>
                  <a:lnTo>
                    <a:pt x="939" y="325"/>
                  </a:lnTo>
                  <a:lnTo>
                    <a:pt x="939" y="326"/>
                  </a:lnTo>
                  <a:lnTo>
                    <a:pt x="940" y="326"/>
                  </a:lnTo>
                  <a:lnTo>
                    <a:pt x="940" y="327"/>
                  </a:lnTo>
                  <a:lnTo>
                    <a:pt x="940" y="329"/>
                  </a:lnTo>
                  <a:lnTo>
                    <a:pt x="942" y="329"/>
                  </a:lnTo>
                  <a:lnTo>
                    <a:pt x="943" y="329"/>
                  </a:lnTo>
                  <a:lnTo>
                    <a:pt x="942" y="330"/>
                  </a:lnTo>
                  <a:lnTo>
                    <a:pt x="943" y="330"/>
                  </a:lnTo>
                  <a:lnTo>
                    <a:pt x="943" y="331"/>
                  </a:lnTo>
                  <a:lnTo>
                    <a:pt x="944" y="331"/>
                  </a:lnTo>
                  <a:lnTo>
                    <a:pt x="943" y="333"/>
                  </a:lnTo>
                  <a:lnTo>
                    <a:pt x="944" y="333"/>
                  </a:lnTo>
                  <a:lnTo>
                    <a:pt x="944" y="334"/>
                  </a:lnTo>
                  <a:lnTo>
                    <a:pt x="944" y="335"/>
                  </a:lnTo>
                  <a:lnTo>
                    <a:pt x="944" y="337"/>
                  </a:lnTo>
                  <a:lnTo>
                    <a:pt x="943" y="338"/>
                  </a:lnTo>
                  <a:lnTo>
                    <a:pt x="944" y="338"/>
                  </a:lnTo>
                  <a:lnTo>
                    <a:pt x="943" y="338"/>
                  </a:lnTo>
                  <a:lnTo>
                    <a:pt x="943" y="340"/>
                  </a:lnTo>
                  <a:lnTo>
                    <a:pt x="943" y="341"/>
                  </a:lnTo>
                  <a:lnTo>
                    <a:pt x="944" y="342"/>
                  </a:lnTo>
                  <a:lnTo>
                    <a:pt x="944" y="344"/>
                  </a:lnTo>
                  <a:lnTo>
                    <a:pt x="946" y="345"/>
                  </a:lnTo>
                  <a:lnTo>
                    <a:pt x="946" y="346"/>
                  </a:lnTo>
                  <a:lnTo>
                    <a:pt x="947" y="346"/>
                  </a:lnTo>
                  <a:lnTo>
                    <a:pt x="948" y="346"/>
                  </a:lnTo>
                  <a:lnTo>
                    <a:pt x="948" y="348"/>
                  </a:lnTo>
                  <a:lnTo>
                    <a:pt x="950" y="348"/>
                  </a:lnTo>
                  <a:lnTo>
                    <a:pt x="951" y="349"/>
                  </a:lnTo>
                  <a:lnTo>
                    <a:pt x="952" y="349"/>
                  </a:lnTo>
                  <a:lnTo>
                    <a:pt x="954" y="349"/>
                  </a:lnTo>
                  <a:lnTo>
                    <a:pt x="955" y="349"/>
                  </a:lnTo>
                  <a:lnTo>
                    <a:pt x="956" y="350"/>
                  </a:lnTo>
                  <a:lnTo>
                    <a:pt x="956" y="352"/>
                  </a:lnTo>
                  <a:lnTo>
                    <a:pt x="958" y="353"/>
                  </a:lnTo>
                  <a:lnTo>
                    <a:pt x="958" y="354"/>
                  </a:lnTo>
                  <a:lnTo>
                    <a:pt x="956" y="354"/>
                  </a:lnTo>
                  <a:lnTo>
                    <a:pt x="955" y="354"/>
                  </a:lnTo>
                  <a:lnTo>
                    <a:pt x="954" y="354"/>
                  </a:lnTo>
                  <a:lnTo>
                    <a:pt x="952" y="356"/>
                  </a:lnTo>
                  <a:lnTo>
                    <a:pt x="951" y="356"/>
                  </a:lnTo>
                  <a:lnTo>
                    <a:pt x="950" y="356"/>
                  </a:lnTo>
                  <a:lnTo>
                    <a:pt x="948" y="356"/>
                  </a:lnTo>
                  <a:lnTo>
                    <a:pt x="947" y="356"/>
                  </a:lnTo>
                  <a:lnTo>
                    <a:pt x="947" y="354"/>
                  </a:lnTo>
                  <a:lnTo>
                    <a:pt x="946" y="354"/>
                  </a:lnTo>
                  <a:lnTo>
                    <a:pt x="944" y="354"/>
                  </a:lnTo>
                  <a:lnTo>
                    <a:pt x="944" y="356"/>
                  </a:lnTo>
                  <a:lnTo>
                    <a:pt x="944" y="357"/>
                  </a:lnTo>
                  <a:lnTo>
                    <a:pt x="943" y="357"/>
                  </a:lnTo>
                  <a:lnTo>
                    <a:pt x="944" y="359"/>
                  </a:lnTo>
                  <a:lnTo>
                    <a:pt x="943" y="359"/>
                  </a:lnTo>
                  <a:lnTo>
                    <a:pt x="943" y="360"/>
                  </a:lnTo>
                  <a:lnTo>
                    <a:pt x="942" y="360"/>
                  </a:lnTo>
                  <a:lnTo>
                    <a:pt x="942" y="359"/>
                  </a:lnTo>
                  <a:lnTo>
                    <a:pt x="940" y="359"/>
                  </a:lnTo>
                  <a:lnTo>
                    <a:pt x="940" y="357"/>
                  </a:lnTo>
                  <a:lnTo>
                    <a:pt x="942" y="356"/>
                  </a:lnTo>
                  <a:lnTo>
                    <a:pt x="942" y="354"/>
                  </a:lnTo>
                  <a:lnTo>
                    <a:pt x="942" y="353"/>
                  </a:lnTo>
                  <a:lnTo>
                    <a:pt x="940" y="353"/>
                  </a:lnTo>
                  <a:lnTo>
                    <a:pt x="939" y="353"/>
                  </a:lnTo>
                  <a:lnTo>
                    <a:pt x="939" y="352"/>
                  </a:lnTo>
                  <a:lnTo>
                    <a:pt x="939" y="350"/>
                  </a:lnTo>
                  <a:lnTo>
                    <a:pt x="937" y="350"/>
                  </a:lnTo>
                  <a:lnTo>
                    <a:pt x="939" y="350"/>
                  </a:lnTo>
                  <a:lnTo>
                    <a:pt x="939" y="349"/>
                  </a:lnTo>
                  <a:lnTo>
                    <a:pt x="937" y="350"/>
                  </a:lnTo>
                  <a:lnTo>
                    <a:pt x="937" y="349"/>
                  </a:lnTo>
                  <a:lnTo>
                    <a:pt x="937" y="348"/>
                  </a:lnTo>
                  <a:lnTo>
                    <a:pt x="937" y="346"/>
                  </a:lnTo>
                  <a:lnTo>
                    <a:pt x="936" y="346"/>
                  </a:lnTo>
                  <a:lnTo>
                    <a:pt x="936" y="348"/>
                  </a:lnTo>
                  <a:lnTo>
                    <a:pt x="935" y="346"/>
                  </a:lnTo>
                  <a:lnTo>
                    <a:pt x="936" y="346"/>
                  </a:lnTo>
                  <a:lnTo>
                    <a:pt x="936" y="345"/>
                  </a:lnTo>
                  <a:lnTo>
                    <a:pt x="935" y="345"/>
                  </a:lnTo>
                  <a:lnTo>
                    <a:pt x="935" y="346"/>
                  </a:lnTo>
                  <a:lnTo>
                    <a:pt x="933" y="346"/>
                  </a:lnTo>
                  <a:lnTo>
                    <a:pt x="933" y="345"/>
                  </a:lnTo>
                  <a:lnTo>
                    <a:pt x="933" y="344"/>
                  </a:lnTo>
                  <a:lnTo>
                    <a:pt x="932" y="344"/>
                  </a:lnTo>
                  <a:lnTo>
                    <a:pt x="932" y="342"/>
                  </a:lnTo>
                  <a:lnTo>
                    <a:pt x="932" y="341"/>
                  </a:lnTo>
                  <a:lnTo>
                    <a:pt x="931" y="341"/>
                  </a:lnTo>
                  <a:lnTo>
                    <a:pt x="931" y="340"/>
                  </a:lnTo>
                  <a:lnTo>
                    <a:pt x="929" y="340"/>
                  </a:lnTo>
                  <a:lnTo>
                    <a:pt x="929" y="338"/>
                  </a:lnTo>
                  <a:lnTo>
                    <a:pt x="928" y="338"/>
                  </a:lnTo>
                  <a:lnTo>
                    <a:pt x="927" y="337"/>
                  </a:lnTo>
                  <a:lnTo>
                    <a:pt x="925" y="337"/>
                  </a:lnTo>
                  <a:lnTo>
                    <a:pt x="925" y="338"/>
                  </a:lnTo>
                  <a:lnTo>
                    <a:pt x="924" y="338"/>
                  </a:lnTo>
                  <a:lnTo>
                    <a:pt x="924" y="337"/>
                  </a:lnTo>
                  <a:lnTo>
                    <a:pt x="924" y="335"/>
                  </a:lnTo>
                  <a:lnTo>
                    <a:pt x="924" y="334"/>
                  </a:lnTo>
                  <a:lnTo>
                    <a:pt x="924" y="333"/>
                  </a:lnTo>
                  <a:lnTo>
                    <a:pt x="923" y="333"/>
                  </a:lnTo>
                  <a:lnTo>
                    <a:pt x="921" y="333"/>
                  </a:lnTo>
                  <a:lnTo>
                    <a:pt x="920" y="333"/>
                  </a:lnTo>
                  <a:lnTo>
                    <a:pt x="918" y="333"/>
                  </a:lnTo>
                  <a:lnTo>
                    <a:pt x="917" y="333"/>
                  </a:lnTo>
                  <a:lnTo>
                    <a:pt x="916" y="334"/>
                  </a:lnTo>
                  <a:lnTo>
                    <a:pt x="914" y="333"/>
                  </a:lnTo>
                  <a:lnTo>
                    <a:pt x="913" y="333"/>
                  </a:lnTo>
                  <a:lnTo>
                    <a:pt x="912" y="331"/>
                  </a:lnTo>
                  <a:lnTo>
                    <a:pt x="912" y="330"/>
                  </a:lnTo>
                  <a:lnTo>
                    <a:pt x="912" y="329"/>
                  </a:lnTo>
                  <a:lnTo>
                    <a:pt x="910" y="329"/>
                  </a:lnTo>
                  <a:lnTo>
                    <a:pt x="910" y="330"/>
                  </a:lnTo>
                  <a:lnTo>
                    <a:pt x="909" y="331"/>
                  </a:lnTo>
                  <a:lnTo>
                    <a:pt x="908" y="331"/>
                  </a:lnTo>
                  <a:lnTo>
                    <a:pt x="906" y="333"/>
                  </a:lnTo>
                  <a:lnTo>
                    <a:pt x="906" y="334"/>
                  </a:lnTo>
                  <a:lnTo>
                    <a:pt x="906" y="335"/>
                  </a:lnTo>
                  <a:lnTo>
                    <a:pt x="905" y="335"/>
                  </a:lnTo>
                  <a:lnTo>
                    <a:pt x="905" y="334"/>
                  </a:lnTo>
                  <a:lnTo>
                    <a:pt x="905" y="333"/>
                  </a:lnTo>
                  <a:lnTo>
                    <a:pt x="905" y="331"/>
                  </a:lnTo>
                  <a:lnTo>
                    <a:pt x="906" y="331"/>
                  </a:lnTo>
                  <a:lnTo>
                    <a:pt x="906" y="330"/>
                  </a:lnTo>
                  <a:lnTo>
                    <a:pt x="905" y="330"/>
                  </a:lnTo>
                  <a:lnTo>
                    <a:pt x="905" y="331"/>
                  </a:lnTo>
                  <a:lnTo>
                    <a:pt x="904" y="331"/>
                  </a:lnTo>
                  <a:lnTo>
                    <a:pt x="904" y="333"/>
                  </a:lnTo>
                  <a:lnTo>
                    <a:pt x="904" y="334"/>
                  </a:lnTo>
                  <a:lnTo>
                    <a:pt x="902" y="334"/>
                  </a:lnTo>
                  <a:lnTo>
                    <a:pt x="902" y="335"/>
                  </a:lnTo>
                  <a:lnTo>
                    <a:pt x="901" y="335"/>
                  </a:lnTo>
                  <a:lnTo>
                    <a:pt x="901" y="337"/>
                  </a:lnTo>
                  <a:lnTo>
                    <a:pt x="899" y="338"/>
                  </a:lnTo>
                  <a:lnTo>
                    <a:pt x="899" y="340"/>
                  </a:lnTo>
                  <a:lnTo>
                    <a:pt x="901" y="340"/>
                  </a:lnTo>
                  <a:lnTo>
                    <a:pt x="899" y="341"/>
                  </a:lnTo>
                  <a:lnTo>
                    <a:pt x="898" y="341"/>
                  </a:lnTo>
                  <a:lnTo>
                    <a:pt x="897" y="341"/>
                  </a:lnTo>
                  <a:lnTo>
                    <a:pt x="895" y="341"/>
                  </a:lnTo>
                  <a:lnTo>
                    <a:pt x="897" y="342"/>
                  </a:lnTo>
                  <a:lnTo>
                    <a:pt x="898" y="342"/>
                  </a:lnTo>
                  <a:lnTo>
                    <a:pt x="898" y="344"/>
                  </a:lnTo>
                  <a:lnTo>
                    <a:pt x="899" y="344"/>
                  </a:lnTo>
                  <a:lnTo>
                    <a:pt x="901" y="345"/>
                  </a:lnTo>
                  <a:lnTo>
                    <a:pt x="899" y="345"/>
                  </a:lnTo>
                  <a:lnTo>
                    <a:pt x="898" y="346"/>
                  </a:lnTo>
                  <a:lnTo>
                    <a:pt x="898" y="349"/>
                  </a:lnTo>
                  <a:lnTo>
                    <a:pt x="897" y="349"/>
                  </a:lnTo>
                  <a:lnTo>
                    <a:pt x="894" y="349"/>
                  </a:lnTo>
                  <a:lnTo>
                    <a:pt x="894" y="350"/>
                  </a:lnTo>
                  <a:lnTo>
                    <a:pt x="895" y="352"/>
                  </a:lnTo>
                  <a:lnTo>
                    <a:pt x="895" y="353"/>
                  </a:lnTo>
                  <a:lnTo>
                    <a:pt x="894" y="354"/>
                  </a:lnTo>
                  <a:lnTo>
                    <a:pt x="895" y="354"/>
                  </a:lnTo>
                  <a:lnTo>
                    <a:pt x="894" y="356"/>
                  </a:lnTo>
                  <a:lnTo>
                    <a:pt x="893" y="357"/>
                  </a:lnTo>
                  <a:lnTo>
                    <a:pt x="891" y="357"/>
                  </a:lnTo>
                  <a:lnTo>
                    <a:pt x="891" y="359"/>
                  </a:lnTo>
                  <a:lnTo>
                    <a:pt x="889" y="359"/>
                  </a:lnTo>
                  <a:lnTo>
                    <a:pt x="887" y="360"/>
                  </a:lnTo>
                  <a:lnTo>
                    <a:pt x="886" y="360"/>
                  </a:lnTo>
                  <a:lnTo>
                    <a:pt x="885" y="360"/>
                  </a:lnTo>
                  <a:lnTo>
                    <a:pt x="883" y="361"/>
                  </a:lnTo>
                  <a:lnTo>
                    <a:pt x="882" y="361"/>
                  </a:lnTo>
                  <a:lnTo>
                    <a:pt x="880" y="361"/>
                  </a:lnTo>
                  <a:lnTo>
                    <a:pt x="879" y="361"/>
                  </a:lnTo>
                  <a:lnTo>
                    <a:pt x="878" y="363"/>
                  </a:lnTo>
                  <a:lnTo>
                    <a:pt x="876" y="364"/>
                  </a:lnTo>
                  <a:lnTo>
                    <a:pt x="878" y="364"/>
                  </a:lnTo>
                  <a:lnTo>
                    <a:pt x="876" y="364"/>
                  </a:lnTo>
                  <a:lnTo>
                    <a:pt x="878" y="364"/>
                  </a:lnTo>
                  <a:lnTo>
                    <a:pt x="879" y="365"/>
                  </a:lnTo>
                  <a:lnTo>
                    <a:pt x="879" y="367"/>
                  </a:lnTo>
                  <a:lnTo>
                    <a:pt x="880" y="367"/>
                  </a:lnTo>
                  <a:lnTo>
                    <a:pt x="880" y="365"/>
                  </a:lnTo>
                  <a:lnTo>
                    <a:pt x="882" y="365"/>
                  </a:lnTo>
                  <a:lnTo>
                    <a:pt x="882" y="364"/>
                  </a:lnTo>
                  <a:lnTo>
                    <a:pt x="883" y="364"/>
                  </a:lnTo>
                  <a:lnTo>
                    <a:pt x="885" y="364"/>
                  </a:lnTo>
                  <a:lnTo>
                    <a:pt x="885" y="363"/>
                  </a:lnTo>
                  <a:lnTo>
                    <a:pt x="883" y="363"/>
                  </a:lnTo>
                  <a:lnTo>
                    <a:pt x="885" y="363"/>
                  </a:lnTo>
                  <a:lnTo>
                    <a:pt x="886" y="363"/>
                  </a:lnTo>
                  <a:lnTo>
                    <a:pt x="886" y="364"/>
                  </a:lnTo>
                  <a:lnTo>
                    <a:pt x="885" y="365"/>
                  </a:lnTo>
                  <a:lnTo>
                    <a:pt x="883" y="365"/>
                  </a:lnTo>
                  <a:lnTo>
                    <a:pt x="883" y="367"/>
                  </a:lnTo>
                  <a:lnTo>
                    <a:pt x="885" y="367"/>
                  </a:lnTo>
                  <a:lnTo>
                    <a:pt x="885" y="368"/>
                  </a:lnTo>
                  <a:lnTo>
                    <a:pt x="883" y="368"/>
                  </a:lnTo>
                  <a:lnTo>
                    <a:pt x="883" y="369"/>
                  </a:lnTo>
                  <a:lnTo>
                    <a:pt x="883" y="371"/>
                  </a:lnTo>
                  <a:lnTo>
                    <a:pt x="885" y="371"/>
                  </a:lnTo>
                  <a:lnTo>
                    <a:pt x="885" y="369"/>
                  </a:lnTo>
                  <a:lnTo>
                    <a:pt x="885" y="371"/>
                  </a:lnTo>
                  <a:lnTo>
                    <a:pt x="886" y="371"/>
                  </a:lnTo>
                  <a:lnTo>
                    <a:pt x="885" y="371"/>
                  </a:lnTo>
                  <a:lnTo>
                    <a:pt x="883" y="372"/>
                  </a:lnTo>
                  <a:lnTo>
                    <a:pt x="885" y="372"/>
                  </a:lnTo>
                  <a:lnTo>
                    <a:pt x="885" y="373"/>
                  </a:lnTo>
                  <a:lnTo>
                    <a:pt x="885" y="375"/>
                  </a:lnTo>
                  <a:lnTo>
                    <a:pt x="886" y="375"/>
                  </a:lnTo>
                  <a:lnTo>
                    <a:pt x="886" y="373"/>
                  </a:lnTo>
                  <a:lnTo>
                    <a:pt x="887" y="373"/>
                  </a:lnTo>
                  <a:lnTo>
                    <a:pt x="889" y="373"/>
                  </a:lnTo>
                  <a:lnTo>
                    <a:pt x="887" y="373"/>
                  </a:lnTo>
                  <a:lnTo>
                    <a:pt x="887" y="375"/>
                  </a:lnTo>
                  <a:lnTo>
                    <a:pt x="889" y="375"/>
                  </a:lnTo>
                  <a:lnTo>
                    <a:pt x="889" y="376"/>
                  </a:lnTo>
                  <a:lnTo>
                    <a:pt x="890" y="376"/>
                  </a:lnTo>
                  <a:lnTo>
                    <a:pt x="890" y="378"/>
                  </a:lnTo>
                  <a:lnTo>
                    <a:pt x="891" y="378"/>
                  </a:lnTo>
                  <a:lnTo>
                    <a:pt x="891" y="376"/>
                  </a:lnTo>
                  <a:lnTo>
                    <a:pt x="890" y="375"/>
                  </a:lnTo>
                  <a:lnTo>
                    <a:pt x="891" y="375"/>
                  </a:lnTo>
                  <a:lnTo>
                    <a:pt x="891" y="373"/>
                  </a:lnTo>
                  <a:lnTo>
                    <a:pt x="891" y="372"/>
                  </a:lnTo>
                  <a:lnTo>
                    <a:pt x="893" y="372"/>
                  </a:lnTo>
                  <a:lnTo>
                    <a:pt x="894" y="372"/>
                  </a:lnTo>
                  <a:lnTo>
                    <a:pt x="894" y="371"/>
                  </a:lnTo>
                  <a:lnTo>
                    <a:pt x="893" y="371"/>
                  </a:lnTo>
                  <a:lnTo>
                    <a:pt x="891" y="371"/>
                  </a:lnTo>
                  <a:lnTo>
                    <a:pt x="893" y="369"/>
                  </a:lnTo>
                  <a:lnTo>
                    <a:pt x="894" y="369"/>
                  </a:lnTo>
                  <a:lnTo>
                    <a:pt x="893" y="369"/>
                  </a:lnTo>
                  <a:lnTo>
                    <a:pt x="893" y="368"/>
                  </a:lnTo>
                  <a:lnTo>
                    <a:pt x="893" y="367"/>
                  </a:lnTo>
                  <a:lnTo>
                    <a:pt x="891" y="365"/>
                  </a:lnTo>
                  <a:lnTo>
                    <a:pt x="893" y="365"/>
                  </a:lnTo>
                  <a:lnTo>
                    <a:pt x="893" y="367"/>
                  </a:lnTo>
                  <a:lnTo>
                    <a:pt x="893" y="365"/>
                  </a:lnTo>
                  <a:lnTo>
                    <a:pt x="894" y="365"/>
                  </a:lnTo>
                  <a:lnTo>
                    <a:pt x="894" y="364"/>
                  </a:lnTo>
                  <a:lnTo>
                    <a:pt x="894" y="363"/>
                  </a:lnTo>
                  <a:lnTo>
                    <a:pt x="894" y="361"/>
                  </a:lnTo>
                  <a:lnTo>
                    <a:pt x="895" y="361"/>
                  </a:lnTo>
                  <a:lnTo>
                    <a:pt x="895" y="360"/>
                  </a:lnTo>
                  <a:lnTo>
                    <a:pt x="897" y="360"/>
                  </a:lnTo>
                  <a:lnTo>
                    <a:pt x="898" y="359"/>
                  </a:lnTo>
                  <a:lnTo>
                    <a:pt x="898" y="360"/>
                  </a:lnTo>
                  <a:lnTo>
                    <a:pt x="899" y="360"/>
                  </a:lnTo>
                  <a:lnTo>
                    <a:pt x="899" y="361"/>
                  </a:lnTo>
                  <a:lnTo>
                    <a:pt x="901" y="361"/>
                  </a:lnTo>
                  <a:lnTo>
                    <a:pt x="901" y="360"/>
                  </a:lnTo>
                  <a:lnTo>
                    <a:pt x="901" y="359"/>
                  </a:lnTo>
                  <a:lnTo>
                    <a:pt x="902" y="359"/>
                  </a:lnTo>
                  <a:lnTo>
                    <a:pt x="902" y="357"/>
                  </a:lnTo>
                  <a:lnTo>
                    <a:pt x="904" y="359"/>
                  </a:lnTo>
                  <a:lnTo>
                    <a:pt x="904" y="360"/>
                  </a:lnTo>
                  <a:lnTo>
                    <a:pt x="904" y="361"/>
                  </a:lnTo>
                  <a:lnTo>
                    <a:pt x="902" y="361"/>
                  </a:lnTo>
                  <a:lnTo>
                    <a:pt x="902" y="363"/>
                  </a:lnTo>
                  <a:lnTo>
                    <a:pt x="901" y="364"/>
                  </a:lnTo>
                  <a:lnTo>
                    <a:pt x="901" y="365"/>
                  </a:lnTo>
                  <a:lnTo>
                    <a:pt x="899" y="365"/>
                  </a:lnTo>
                  <a:lnTo>
                    <a:pt x="901" y="367"/>
                  </a:lnTo>
                  <a:lnTo>
                    <a:pt x="902" y="367"/>
                  </a:lnTo>
                  <a:lnTo>
                    <a:pt x="904" y="367"/>
                  </a:lnTo>
                  <a:lnTo>
                    <a:pt x="904" y="368"/>
                  </a:lnTo>
                  <a:lnTo>
                    <a:pt x="902" y="369"/>
                  </a:lnTo>
                  <a:lnTo>
                    <a:pt x="902" y="371"/>
                  </a:lnTo>
                  <a:lnTo>
                    <a:pt x="901" y="372"/>
                  </a:lnTo>
                  <a:lnTo>
                    <a:pt x="901" y="373"/>
                  </a:lnTo>
                  <a:lnTo>
                    <a:pt x="902" y="373"/>
                  </a:lnTo>
                  <a:lnTo>
                    <a:pt x="902" y="375"/>
                  </a:lnTo>
                  <a:lnTo>
                    <a:pt x="904" y="375"/>
                  </a:lnTo>
                  <a:lnTo>
                    <a:pt x="905" y="376"/>
                  </a:lnTo>
                  <a:lnTo>
                    <a:pt x="906" y="376"/>
                  </a:lnTo>
                  <a:lnTo>
                    <a:pt x="906" y="375"/>
                  </a:lnTo>
                  <a:lnTo>
                    <a:pt x="908" y="373"/>
                  </a:lnTo>
                  <a:lnTo>
                    <a:pt x="908" y="372"/>
                  </a:lnTo>
                  <a:lnTo>
                    <a:pt x="908" y="371"/>
                  </a:lnTo>
                  <a:lnTo>
                    <a:pt x="909" y="369"/>
                  </a:lnTo>
                  <a:lnTo>
                    <a:pt x="909" y="371"/>
                  </a:lnTo>
                  <a:lnTo>
                    <a:pt x="910" y="369"/>
                  </a:lnTo>
                  <a:lnTo>
                    <a:pt x="912" y="369"/>
                  </a:lnTo>
                  <a:lnTo>
                    <a:pt x="913" y="368"/>
                  </a:lnTo>
                  <a:lnTo>
                    <a:pt x="914" y="369"/>
                  </a:lnTo>
                  <a:lnTo>
                    <a:pt x="916" y="369"/>
                  </a:lnTo>
                  <a:lnTo>
                    <a:pt x="917" y="369"/>
                  </a:lnTo>
                  <a:lnTo>
                    <a:pt x="917" y="371"/>
                  </a:lnTo>
                  <a:lnTo>
                    <a:pt x="917" y="372"/>
                  </a:lnTo>
                  <a:lnTo>
                    <a:pt x="917" y="373"/>
                  </a:lnTo>
                  <a:lnTo>
                    <a:pt x="917" y="375"/>
                  </a:lnTo>
                  <a:lnTo>
                    <a:pt x="917" y="376"/>
                  </a:lnTo>
                  <a:lnTo>
                    <a:pt x="918" y="376"/>
                  </a:lnTo>
                  <a:lnTo>
                    <a:pt x="918" y="375"/>
                  </a:lnTo>
                  <a:lnTo>
                    <a:pt x="920" y="373"/>
                  </a:lnTo>
                  <a:lnTo>
                    <a:pt x="918" y="373"/>
                  </a:lnTo>
                  <a:lnTo>
                    <a:pt x="918" y="372"/>
                  </a:lnTo>
                  <a:lnTo>
                    <a:pt x="918" y="371"/>
                  </a:lnTo>
                  <a:lnTo>
                    <a:pt x="918" y="369"/>
                  </a:lnTo>
                  <a:lnTo>
                    <a:pt x="920" y="368"/>
                  </a:lnTo>
                  <a:lnTo>
                    <a:pt x="921" y="368"/>
                  </a:lnTo>
                  <a:lnTo>
                    <a:pt x="921" y="367"/>
                  </a:lnTo>
                  <a:lnTo>
                    <a:pt x="921" y="365"/>
                  </a:lnTo>
                  <a:lnTo>
                    <a:pt x="923" y="365"/>
                  </a:lnTo>
                  <a:lnTo>
                    <a:pt x="923" y="364"/>
                  </a:lnTo>
                  <a:lnTo>
                    <a:pt x="924" y="364"/>
                  </a:lnTo>
                  <a:lnTo>
                    <a:pt x="924" y="363"/>
                  </a:lnTo>
                  <a:lnTo>
                    <a:pt x="925" y="363"/>
                  </a:lnTo>
                  <a:lnTo>
                    <a:pt x="927" y="361"/>
                  </a:lnTo>
                  <a:lnTo>
                    <a:pt x="925" y="361"/>
                  </a:lnTo>
                  <a:lnTo>
                    <a:pt x="925" y="360"/>
                  </a:lnTo>
                  <a:lnTo>
                    <a:pt x="927" y="360"/>
                  </a:lnTo>
                  <a:lnTo>
                    <a:pt x="927" y="359"/>
                  </a:lnTo>
                  <a:lnTo>
                    <a:pt x="928" y="359"/>
                  </a:lnTo>
                  <a:lnTo>
                    <a:pt x="929" y="359"/>
                  </a:lnTo>
                  <a:lnTo>
                    <a:pt x="931" y="359"/>
                  </a:lnTo>
                  <a:lnTo>
                    <a:pt x="931" y="360"/>
                  </a:lnTo>
                  <a:lnTo>
                    <a:pt x="931" y="361"/>
                  </a:lnTo>
                  <a:lnTo>
                    <a:pt x="932" y="361"/>
                  </a:lnTo>
                  <a:lnTo>
                    <a:pt x="933" y="361"/>
                  </a:lnTo>
                  <a:lnTo>
                    <a:pt x="933" y="363"/>
                  </a:lnTo>
                  <a:lnTo>
                    <a:pt x="935" y="363"/>
                  </a:lnTo>
                  <a:lnTo>
                    <a:pt x="936" y="364"/>
                  </a:lnTo>
                  <a:lnTo>
                    <a:pt x="937" y="364"/>
                  </a:lnTo>
                  <a:lnTo>
                    <a:pt x="937" y="365"/>
                  </a:lnTo>
                  <a:lnTo>
                    <a:pt x="939" y="364"/>
                  </a:lnTo>
                  <a:lnTo>
                    <a:pt x="939" y="365"/>
                  </a:lnTo>
                  <a:lnTo>
                    <a:pt x="940" y="365"/>
                  </a:lnTo>
                  <a:lnTo>
                    <a:pt x="942" y="365"/>
                  </a:lnTo>
                  <a:lnTo>
                    <a:pt x="943" y="365"/>
                  </a:lnTo>
                  <a:lnTo>
                    <a:pt x="944" y="365"/>
                  </a:lnTo>
                  <a:lnTo>
                    <a:pt x="946" y="364"/>
                  </a:lnTo>
                  <a:lnTo>
                    <a:pt x="947" y="363"/>
                  </a:lnTo>
                  <a:lnTo>
                    <a:pt x="948" y="361"/>
                  </a:lnTo>
                  <a:lnTo>
                    <a:pt x="948" y="360"/>
                  </a:lnTo>
                  <a:lnTo>
                    <a:pt x="950" y="360"/>
                  </a:lnTo>
                  <a:lnTo>
                    <a:pt x="951" y="361"/>
                  </a:lnTo>
                  <a:lnTo>
                    <a:pt x="952" y="361"/>
                  </a:lnTo>
                  <a:lnTo>
                    <a:pt x="952" y="363"/>
                  </a:lnTo>
                  <a:lnTo>
                    <a:pt x="954" y="364"/>
                  </a:lnTo>
                  <a:lnTo>
                    <a:pt x="952" y="364"/>
                  </a:lnTo>
                  <a:lnTo>
                    <a:pt x="952" y="365"/>
                  </a:lnTo>
                  <a:lnTo>
                    <a:pt x="951" y="367"/>
                  </a:lnTo>
                  <a:lnTo>
                    <a:pt x="951" y="368"/>
                  </a:lnTo>
                  <a:lnTo>
                    <a:pt x="951" y="369"/>
                  </a:lnTo>
                  <a:lnTo>
                    <a:pt x="951" y="371"/>
                  </a:lnTo>
                  <a:lnTo>
                    <a:pt x="952" y="372"/>
                  </a:lnTo>
                  <a:lnTo>
                    <a:pt x="955" y="373"/>
                  </a:lnTo>
                  <a:lnTo>
                    <a:pt x="956" y="373"/>
                  </a:lnTo>
                  <a:lnTo>
                    <a:pt x="956" y="375"/>
                  </a:lnTo>
                  <a:lnTo>
                    <a:pt x="958" y="376"/>
                  </a:lnTo>
                  <a:lnTo>
                    <a:pt x="956" y="379"/>
                  </a:lnTo>
                  <a:lnTo>
                    <a:pt x="955" y="380"/>
                  </a:lnTo>
                  <a:lnTo>
                    <a:pt x="955" y="382"/>
                  </a:lnTo>
                  <a:lnTo>
                    <a:pt x="954" y="383"/>
                  </a:lnTo>
                  <a:lnTo>
                    <a:pt x="952" y="384"/>
                  </a:lnTo>
                  <a:lnTo>
                    <a:pt x="952" y="386"/>
                  </a:lnTo>
                  <a:lnTo>
                    <a:pt x="951" y="387"/>
                  </a:lnTo>
                  <a:lnTo>
                    <a:pt x="950" y="386"/>
                  </a:lnTo>
                  <a:lnTo>
                    <a:pt x="948" y="384"/>
                  </a:lnTo>
                  <a:lnTo>
                    <a:pt x="947" y="384"/>
                  </a:lnTo>
                  <a:lnTo>
                    <a:pt x="946" y="384"/>
                  </a:lnTo>
                  <a:lnTo>
                    <a:pt x="946" y="386"/>
                  </a:lnTo>
                  <a:lnTo>
                    <a:pt x="944" y="386"/>
                  </a:lnTo>
                  <a:lnTo>
                    <a:pt x="943" y="386"/>
                  </a:lnTo>
                  <a:lnTo>
                    <a:pt x="942" y="386"/>
                  </a:lnTo>
                  <a:lnTo>
                    <a:pt x="940" y="387"/>
                  </a:lnTo>
                  <a:lnTo>
                    <a:pt x="939" y="388"/>
                  </a:lnTo>
                  <a:lnTo>
                    <a:pt x="937" y="390"/>
                  </a:lnTo>
                  <a:lnTo>
                    <a:pt x="936" y="390"/>
                  </a:lnTo>
                  <a:lnTo>
                    <a:pt x="935" y="390"/>
                  </a:lnTo>
                  <a:lnTo>
                    <a:pt x="936" y="391"/>
                  </a:lnTo>
                  <a:lnTo>
                    <a:pt x="936" y="392"/>
                  </a:lnTo>
                  <a:lnTo>
                    <a:pt x="937" y="392"/>
                  </a:lnTo>
                  <a:lnTo>
                    <a:pt x="936" y="394"/>
                  </a:lnTo>
                  <a:lnTo>
                    <a:pt x="936" y="392"/>
                  </a:lnTo>
                  <a:lnTo>
                    <a:pt x="935" y="392"/>
                  </a:lnTo>
                  <a:lnTo>
                    <a:pt x="935" y="394"/>
                  </a:lnTo>
                  <a:lnTo>
                    <a:pt x="933" y="394"/>
                  </a:lnTo>
                  <a:lnTo>
                    <a:pt x="932" y="394"/>
                  </a:lnTo>
                  <a:lnTo>
                    <a:pt x="931" y="394"/>
                  </a:lnTo>
                  <a:lnTo>
                    <a:pt x="929" y="394"/>
                  </a:lnTo>
                  <a:lnTo>
                    <a:pt x="928" y="394"/>
                  </a:lnTo>
                  <a:lnTo>
                    <a:pt x="928" y="395"/>
                  </a:lnTo>
                  <a:lnTo>
                    <a:pt x="927" y="397"/>
                  </a:lnTo>
                  <a:lnTo>
                    <a:pt x="925" y="397"/>
                  </a:lnTo>
                  <a:lnTo>
                    <a:pt x="924" y="397"/>
                  </a:lnTo>
                  <a:lnTo>
                    <a:pt x="924" y="395"/>
                  </a:lnTo>
                  <a:lnTo>
                    <a:pt x="923" y="394"/>
                  </a:lnTo>
                  <a:lnTo>
                    <a:pt x="923" y="392"/>
                  </a:lnTo>
                  <a:lnTo>
                    <a:pt x="921" y="392"/>
                  </a:lnTo>
                  <a:lnTo>
                    <a:pt x="921" y="391"/>
                  </a:lnTo>
                  <a:lnTo>
                    <a:pt x="920" y="391"/>
                  </a:lnTo>
                  <a:lnTo>
                    <a:pt x="918" y="391"/>
                  </a:lnTo>
                  <a:lnTo>
                    <a:pt x="917" y="391"/>
                  </a:lnTo>
                  <a:lnTo>
                    <a:pt x="916" y="391"/>
                  </a:lnTo>
                  <a:lnTo>
                    <a:pt x="916" y="394"/>
                  </a:lnTo>
                  <a:lnTo>
                    <a:pt x="917" y="398"/>
                  </a:lnTo>
                  <a:lnTo>
                    <a:pt x="917" y="399"/>
                  </a:lnTo>
                  <a:lnTo>
                    <a:pt x="917" y="402"/>
                  </a:lnTo>
                  <a:lnTo>
                    <a:pt x="918" y="406"/>
                  </a:lnTo>
                  <a:lnTo>
                    <a:pt x="918" y="409"/>
                  </a:lnTo>
                  <a:lnTo>
                    <a:pt x="920" y="410"/>
                  </a:lnTo>
                  <a:lnTo>
                    <a:pt x="923" y="414"/>
                  </a:lnTo>
                  <a:lnTo>
                    <a:pt x="924" y="418"/>
                  </a:lnTo>
                  <a:lnTo>
                    <a:pt x="925" y="418"/>
                  </a:lnTo>
                  <a:lnTo>
                    <a:pt x="927" y="420"/>
                  </a:lnTo>
                  <a:lnTo>
                    <a:pt x="928" y="421"/>
                  </a:lnTo>
                  <a:lnTo>
                    <a:pt x="929" y="421"/>
                  </a:lnTo>
                  <a:lnTo>
                    <a:pt x="931" y="422"/>
                  </a:lnTo>
                  <a:lnTo>
                    <a:pt x="932" y="424"/>
                  </a:lnTo>
                  <a:lnTo>
                    <a:pt x="933" y="424"/>
                  </a:lnTo>
                  <a:lnTo>
                    <a:pt x="935" y="425"/>
                  </a:lnTo>
                  <a:lnTo>
                    <a:pt x="936" y="425"/>
                  </a:lnTo>
                  <a:lnTo>
                    <a:pt x="937" y="425"/>
                  </a:lnTo>
                  <a:lnTo>
                    <a:pt x="939" y="425"/>
                  </a:lnTo>
                  <a:lnTo>
                    <a:pt x="940" y="426"/>
                  </a:lnTo>
                  <a:lnTo>
                    <a:pt x="942" y="428"/>
                  </a:lnTo>
                  <a:lnTo>
                    <a:pt x="943" y="428"/>
                  </a:lnTo>
                  <a:lnTo>
                    <a:pt x="944" y="428"/>
                  </a:lnTo>
                  <a:lnTo>
                    <a:pt x="944" y="426"/>
                  </a:lnTo>
                  <a:lnTo>
                    <a:pt x="946" y="426"/>
                  </a:lnTo>
                  <a:lnTo>
                    <a:pt x="947" y="426"/>
                  </a:lnTo>
                  <a:lnTo>
                    <a:pt x="947" y="425"/>
                  </a:lnTo>
                  <a:lnTo>
                    <a:pt x="948" y="424"/>
                  </a:lnTo>
                  <a:lnTo>
                    <a:pt x="950" y="424"/>
                  </a:lnTo>
                  <a:lnTo>
                    <a:pt x="951" y="424"/>
                  </a:lnTo>
                  <a:lnTo>
                    <a:pt x="950" y="422"/>
                  </a:lnTo>
                  <a:lnTo>
                    <a:pt x="948" y="424"/>
                  </a:lnTo>
                  <a:lnTo>
                    <a:pt x="948" y="422"/>
                  </a:lnTo>
                  <a:lnTo>
                    <a:pt x="947" y="422"/>
                  </a:lnTo>
                  <a:lnTo>
                    <a:pt x="947" y="421"/>
                  </a:lnTo>
                  <a:lnTo>
                    <a:pt x="947" y="420"/>
                  </a:lnTo>
                  <a:lnTo>
                    <a:pt x="947" y="418"/>
                  </a:lnTo>
                  <a:lnTo>
                    <a:pt x="948" y="418"/>
                  </a:lnTo>
                  <a:lnTo>
                    <a:pt x="950" y="418"/>
                  </a:lnTo>
                  <a:lnTo>
                    <a:pt x="951" y="418"/>
                  </a:lnTo>
                  <a:lnTo>
                    <a:pt x="952" y="418"/>
                  </a:lnTo>
                  <a:lnTo>
                    <a:pt x="952" y="420"/>
                  </a:lnTo>
                  <a:lnTo>
                    <a:pt x="954" y="420"/>
                  </a:lnTo>
                  <a:lnTo>
                    <a:pt x="954" y="418"/>
                  </a:lnTo>
                  <a:lnTo>
                    <a:pt x="954" y="417"/>
                  </a:lnTo>
                  <a:lnTo>
                    <a:pt x="955" y="417"/>
                  </a:lnTo>
                  <a:lnTo>
                    <a:pt x="955" y="416"/>
                  </a:lnTo>
                  <a:lnTo>
                    <a:pt x="955" y="414"/>
                  </a:lnTo>
                  <a:lnTo>
                    <a:pt x="955" y="413"/>
                  </a:lnTo>
                  <a:lnTo>
                    <a:pt x="956" y="413"/>
                  </a:lnTo>
                  <a:lnTo>
                    <a:pt x="958" y="414"/>
                  </a:lnTo>
                  <a:lnTo>
                    <a:pt x="959" y="414"/>
                  </a:lnTo>
                  <a:lnTo>
                    <a:pt x="959" y="416"/>
                  </a:lnTo>
                  <a:lnTo>
                    <a:pt x="961" y="416"/>
                  </a:lnTo>
                  <a:lnTo>
                    <a:pt x="962" y="416"/>
                  </a:lnTo>
                  <a:lnTo>
                    <a:pt x="962" y="417"/>
                  </a:lnTo>
                  <a:lnTo>
                    <a:pt x="963" y="417"/>
                  </a:lnTo>
                  <a:lnTo>
                    <a:pt x="965" y="417"/>
                  </a:lnTo>
                  <a:lnTo>
                    <a:pt x="965" y="418"/>
                  </a:lnTo>
                  <a:lnTo>
                    <a:pt x="966" y="418"/>
                  </a:lnTo>
                  <a:lnTo>
                    <a:pt x="966" y="420"/>
                  </a:lnTo>
                  <a:lnTo>
                    <a:pt x="967" y="420"/>
                  </a:lnTo>
                  <a:lnTo>
                    <a:pt x="967" y="421"/>
                  </a:lnTo>
                  <a:lnTo>
                    <a:pt x="967" y="422"/>
                  </a:lnTo>
                  <a:lnTo>
                    <a:pt x="967" y="424"/>
                  </a:lnTo>
                  <a:lnTo>
                    <a:pt x="967" y="425"/>
                  </a:lnTo>
                  <a:lnTo>
                    <a:pt x="969" y="426"/>
                  </a:lnTo>
                  <a:lnTo>
                    <a:pt x="969" y="428"/>
                  </a:lnTo>
                  <a:lnTo>
                    <a:pt x="970" y="428"/>
                  </a:lnTo>
                  <a:lnTo>
                    <a:pt x="969" y="429"/>
                  </a:lnTo>
                  <a:lnTo>
                    <a:pt x="970" y="429"/>
                  </a:lnTo>
                  <a:lnTo>
                    <a:pt x="970" y="430"/>
                  </a:lnTo>
                  <a:lnTo>
                    <a:pt x="971" y="432"/>
                  </a:lnTo>
                  <a:lnTo>
                    <a:pt x="971" y="433"/>
                  </a:lnTo>
                  <a:lnTo>
                    <a:pt x="973" y="434"/>
                  </a:lnTo>
                  <a:lnTo>
                    <a:pt x="974" y="436"/>
                  </a:lnTo>
                  <a:lnTo>
                    <a:pt x="974" y="437"/>
                  </a:lnTo>
                  <a:lnTo>
                    <a:pt x="974" y="439"/>
                  </a:lnTo>
                  <a:lnTo>
                    <a:pt x="974" y="440"/>
                  </a:lnTo>
                  <a:lnTo>
                    <a:pt x="974" y="439"/>
                  </a:lnTo>
                  <a:lnTo>
                    <a:pt x="974" y="437"/>
                  </a:lnTo>
                  <a:lnTo>
                    <a:pt x="975" y="437"/>
                  </a:lnTo>
                  <a:lnTo>
                    <a:pt x="975" y="439"/>
                  </a:lnTo>
                  <a:lnTo>
                    <a:pt x="977" y="439"/>
                  </a:lnTo>
                  <a:lnTo>
                    <a:pt x="977" y="437"/>
                  </a:lnTo>
                  <a:lnTo>
                    <a:pt x="977" y="439"/>
                  </a:lnTo>
                  <a:lnTo>
                    <a:pt x="978" y="439"/>
                  </a:lnTo>
                  <a:lnTo>
                    <a:pt x="978" y="440"/>
                  </a:lnTo>
                  <a:lnTo>
                    <a:pt x="980" y="440"/>
                  </a:lnTo>
                  <a:lnTo>
                    <a:pt x="980" y="441"/>
                  </a:lnTo>
                  <a:lnTo>
                    <a:pt x="980" y="443"/>
                  </a:lnTo>
                  <a:lnTo>
                    <a:pt x="981" y="444"/>
                  </a:lnTo>
                  <a:lnTo>
                    <a:pt x="981" y="445"/>
                  </a:lnTo>
                  <a:lnTo>
                    <a:pt x="982" y="445"/>
                  </a:lnTo>
                  <a:lnTo>
                    <a:pt x="982" y="447"/>
                  </a:lnTo>
                  <a:lnTo>
                    <a:pt x="984" y="447"/>
                  </a:lnTo>
                  <a:lnTo>
                    <a:pt x="985" y="445"/>
                  </a:lnTo>
                  <a:lnTo>
                    <a:pt x="986" y="447"/>
                  </a:lnTo>
                  <a:lnTo>
                    <a:pt x="988" y="448"/>
                  </a:lnTo>
                  <a:lnTo>
                    <a:pt x="988" y="449"/>
                  </a:lnTo>
                  <a:lnTo>
                    <a:pt x="988" y="451"/>
                  </a:lnTo>
                  <a:lnTo>
                    <a:pt x="988" y="452"/>
                  </a:lnTo>
                  <a:lnTo>
                    <a:pt x="988" y="453"/>
                  </a:lnTo>
                  <a:lnTo>
                    <a:pt x="988" y="455"/>
                  </a:lnTo>
                  <a:lnTo>
                    <a:pt x="988" y="456"/>
                  </a:lnTo>
                  <a:lnTo>
                    <a:pt x="988" y="458"/>
                  </a:lnTo>
                  <a:lnTo>
                    <a:pt x="988" y="459"/>
                  </a:lnTo>
                  <a:lnTo>
                    <a:pt x="989" y="459"/>
                  </a:lnTo>
                  <a:lnTo>
                    <a:pt x="988" y="459"/>
                  </a:lnTo>
                  <a:lnTo>
                    <a:pt x="988" y="460"/>
                  </a:lnTo>
                  <a:lnTo>
                    <a:pt x="989" y="462"/>
                  </a:lnTo>
                  <a:lnTo>
                    <a:pt x="988" y="463"/>
                  </a:lnTo>
                  <a:lnTo>
                    <a:pt x="989" y="464"/>
                  </a:lnTo>
                  <a:lnTo>
                    <a:pt x="988" y="464"/>
                  </a:lnTo>
                  <a:lnTo>
                    <a:pt x="988" y="466"/>
                  </a:lnTo>
                  <a:lnTo>
                    <a:pt x="988" y="467"/>
                  </a:lnTo>
                  <a:lnTo>
                    <a:pt x="986" y="467"/>
                  </a:lnTo>
                  <a:lnTo>
                    <a:pt x="985" y="467"/>
                  </a:lnTo>
                  <a:lnTo>
                    <a:pt x="984" y="467"/>
                  </a:lnTo>
                  <a:lnTo>
                    <a:pt x="985" y="468"/>
                  </a:lnTo>
                  <a:lnTo>
                    <a:pt x="984" y="468"/>
                  </a:lnTo>
                  <a:lnTo>
                    <a:pt x="985" y="468"/>
                  </a:lnTo>
                  <a:lnTo>
                    <a:pt x="985" y="470"/>
                  </a:lnTo>
                  <a:lnTo>
                    <a:pt x="986" y="471"/>
                  </a:lnTo>
                  <a:lnTo>
                    <a:pt x="986" y="472"/>
                  </a:lnTo>
                  <a:lnTo>
                    <a:pt x="986" y="474"/>
                  </a:lnTo>
                  <a:lnTo>
                    <a:pt x="988" y="475"/>
                  </a:lnTo>
                  <a:lnTo>
                    <a:pt x="989" y="475"/>
                  </a:lnTo>
                  <a:lnTo>
                    <a:pt x="990" y="477"/>
                  </a:lnTo>
                  <a:lnTo>
                    <a:pt x="990" y="478"/>
                  </a:lnTo>
                  <a:lnTo>
                    <a:pt x="990" y="479"/>
                  </a:lnTo>
                  <a:lnTo>
                    <a:pt x="990" y="481"/>
                  </a:lnTo>
                  <a:lnTo>
                    <a:pt x="990" y="482"/>
                  </a:lnTo>
                  <a:lnTo>
                    <a:pt x="992" y="483"/>
                  </a:lnTo>
                  <a:lnTo>
                    <a:pt x="992" y="485"/>
                  </a:lnTo>
                  <a:lnTo>
                    <a:pt x="992" y="486"/>
                  </a:lnTo>
                  <a:lnTo>
                    <a:pt x="992" y="487"/>
                  </a:lnTo>
                  <a:lnTo>
                    <a:pt x="993" y="489"/>
                  </a:lnTo>
                  <a:lnTo>
                    <a:pt x="993" y="490"/>
                  </a:lnTo>
                  <a:lnTo>
                    <a:pt x="993" y="491"/>
                  </a:lnTo>
                  <a:lnTo>
                    <a:pt x="992" y="493"/>
                  </a:lnTo>
                  <a:lnTo>
                    <a:pt x="992" y="494"/>
                  </a:lnTo>
                  <a:lnTo>
                    <a:pt x="993" y="494"/>
                  </a:lnTo>
                  <a:lnTo>
                    <a:pt x="993" y="496"/>
                  </a:lnTo>
                  <a:lnTo>
                    <a:pt x="993" y="497"/>
                  </a:lnTo>
                  <a:lnTo>
                    <a:pt x="993" y="498"/>
                  </a:lnTo>
                  <a:lnTo>
                    <a:pt x="993" y="500"/>
                  </a:lnTo>
                  <a:lnTo>
                    <a:pt x="993" y="501"/>
                  </a:lnTo>
                  <a:lnTo>
                    <a:pt x="993" y="502"/>
                  </a:lnTo>
                  <a:lnTo>
                    <a:pt x="994" y="504"/>
                  </a:lnTo>
                  <a:lnTo>
                    <a:pt x="994" y="505"/>
                  </a:lnTo>
                  <a:lnTo>
                    <a:pt x="994" y="506"/>
                  </a:lnTo>
                  <a:lnTo>
                    <a:pt x="994" y="508"/>
                  </a:lnTo>
                  <a:lnTo>
                    <a:pt x="993" y="508"/>
                  </a:lnTo>
                  <a:lnTo>
                    <a:pt x="994" y="508"/>
                  </a:lnTo>
                  <a:lnTo>
                    <a:pt x="993" y="508"/>
                  </a:lnTo>
                  <a:lnTo>
                    <a:pt x="993" y="509"/>
                  </a:lnTo>
                  <a:lnTo>
                    <a:pt x="992" y="510"/>
                  </a:lnTo>
                  <a:lnTo>
                    <a:pt x="992" y="512"/>
                  </a:lnTo>
                  <a:lnTo>
                    <a:pt x="992" y="513"/>
                  </a:lnTo>
                  <a:lnTo>
                    <a:pt x="990" y="513"/>
                  </a:lnTo>
                  <a:lnTo>
                    <a:pt x="990" y="515"/>
                  </a:lnTo>
                  <a:lnTo>
                    <a:pt x="989" y="515"/>
                  </a:lnTo>
                  <a:lnTo>
                    <a:pt x="988" y="516"/>
                  </a:lnTo>
                  <a:lnTo>
                    <a:pt x="986" y="516"/>
                  </a:lnTo>
                  <a:lnTo>
                    <a:pt x="985" y="516"/>
                  </a:lnTo>
                  <a:lnTo>
                    <a:pt x="985" y="517"/>
                  </a:lnTo>
                  <a:lnTo>
                    <a:pt x="984" y="517"/>
                  </a:lnTo>
                  <a:lnTo>
                    <a:pt x="982" y="519"/>
                  </a:lnTo>
                  <a:lnTo>
                    <a:pt x="981" y="520"/>
                  </a:lnTo>
                  <a:lnTo>
                    <a:pt x="981" y="521"/>
                  </a:lnTo>
                  <a:lnTo>
                    <a:pt x="980" y="523"/>
                  </a:lnTo>
                  <a:lnTo>
                    <a:pt x="978" y="524"/>
                  </a:lnTo>
                  <a:lnTo>
                    <a:pt x="977" y="524"/>
                  </a:lnTo>
                  <a:lnTo>
                    <a:pt x="977" y="525"/>
                  </a:lnTo>
                  <a:lnTo>
                    <a:pt x="975" y="525"/>
                  </a:lnTo>
                  <a:lnTo>
                    <a:pt x="975" y="527"/>
                  </a:lnTo>
                  <a:lnTo>
                    <a:pt x="974" y="527"/>
                  </a:lnTo>
                  <a:lnTo>
                    <a:pt x="974" y="525"/>
                  </a:lnTo>
                  <a:lnTo>
                    <a:pt x="973" y="525"/>
                  </a:lnTo>
                  <a:lnTo>
                    <a:pt x="971" y="525"/>
                  </a:lnTo>
                  <a:lnTo>
                    <a:pt x="970" y="525"/>
                  </a:lnTo>
                  <a:lnTo>
                    <a:pt x="970" y="524"/>
                  </a:lnTo>
                  <a:lnTo>
                    <a:pt x="969" y="524"/>
                  </a:lnTo>
                  <a:lnTo>
                    <a:pt x="967" y="524"/>
                  </a:lnTo>
                  <a:lnTo>
                    <a:pt x="967" y="523"/>
                  </a:lnTo>
                  <a:lnTo>
                    <a:pt x="966" y="523"/>
                  </a:lnTo>
                  <a:lnTo>
                    <a:pt x="966" y="521"/>
                  </a:lnTo>
                  <a:lnTo>
                    <a:pt x="965" y="520"/>
                  </a:lnTo>
                  <a:lnTo>
                    <a:pt x="963" y="520"/>
                  </a:lnTo>
                  <a:lnTo>
                    <a:pt x="963" y="519"/>
                  </a:lnTo>
                  <a:lnTo>
                    <a:pt x="963" y="517"/>
                  </a:lnTo>
                  <a:lnTo>
                    <a:pt x="962" y="517"/>
                  </a:lnTo>
                  <a:lnTo>
                    <a:pt x="963" y="517"/>
                  </a:lnTo>
                  <a:lnTo>
                    <a:pt x="962" y="516"/>
                  </a:lnTo>
                  <a:lnTo>
                    <a:pt x="961" y="516"/>
                  </a:lnTo>
                  <a:lnTo>
                    <a:pt x="959" y="516"/>
                  </a:lnTo>
                  <a:lnTo>
                    <a:pt x="959" y="515"/>
                  </a:lnTo>
                  <a:lnTo>
                    <a:pt x="959" y="516"/>
                  </a:lnTo>
                  <a:lnTo>
                    <a:pt x="958" y="516"/>
                  </a:lnTo>
                  <a:lnTo>
                    <a:pt x="956" y="517"/>
                  </a:lnTo>
                  <a:lnTo>
                    <a:pt x="956" y="519"/>
                  </a:lnTo>
                  <a:lnTo>
                    <a:pt x="958" y="519"/>
                  </a:lnTo>
                  <a:lnTo>
                    <a:pt x="959" y="520"/>
                  </a:lnTo>
                  <a:lnTo>
                    <a:pt x="961" y="520"/>
                  </a:lnTo>
                  <a:lnTo>
                    <a:pt x="962" y="520"/>
                  </a:lnTo>
                  <a:lnTo>
                    <a:pt x="963" y="521"/>
                  </a:lnTo>
                  <a:lnTo>
                    <a:pt x="965" y="523"/>
                  </a:lnTo>
                  <a:lnTo>
                    <a:pt x="965" y="524"/>
                  </a:lnTo>
                  <a:lnTo>
                    <a:pt x="966" y="524"/>
                  </a:lnTo>
                  <a:lnTo>
                    <a:pt x="966" y="525"/>
                  </a:lnTo>
                  <a:lnTo>
                    <a:pt x="965" y="525"/>
                  </a:lnTo>
                  <a:lnTo>
                    <a:pt x="963" y="527"/>
                  </a:lnTo>
                  <a:lnTo>
                    <a:pt x="962" y="525"/>
                  </a:lnTo>
                  <a:lnTo>
                    <a:pt x="962" y="527"/>
                  </a:lnTo>
                  <a:lnTo>
                    <a:pt x="961" y="527"/>
                  </a:lnTo>
                  <a:lnTo>
                    <a:pt x="962" y="528"/>
                  </a:lnTo>
                  <a:lnTo>
                    <a:pt x="962" y="529"/>
                  </a:lnTo>
                  <a:lnTo>
                    <a:pt x="962" y="531"/>
                  </a:lnTo>
                  <a:lnTo>
                    <a:pt x="962" y="532"/>
                  </a:lnTo>
                  <a:lnTo>
                    <a:pt x="963" y="532"/>
                  </a:lnTo>
                  <a:lnTo>
                    <a:pt x="963" y="534"/>
                  </a:lnTo>
                  <a:lnTo>
                    <a:pt x="965" y="534"/>
                  </a:lnTo>
                  <a:lnTo>
                    <a:pt x="966" y="534"/>
                  </a:lnTo>
                  <a:lnTo>
                    <a:pt x="967" y="534"/>
                  </a:lnTo>
                  <a:lnTo>
                    <a:pt x="969" y="534"/>
                  </a:lnTo>
                  <a:lnTo>
                    <a:pt x="970" y="535"/>
                  </a:lnTo>
                  <a:lnTo>
                    <a:pt x="970" y="534"/>
                  </a:lnTo>
                  <a:lnTo>
                    <a:pt x="971" y="534"/>
                  </a:lnTo>
                  <a:lnTo>
                    <a:pt x="973" y="534"/>
                  </a:lnTo>
                  <a:lnTo>
                    <a:pt x="973" y="532"/>
                  </a:lnTo>
                  <a:lnTo>
                    <a:pt x="974" y="531"/>
                  </a:lnTo>
                  <a:lnTo>
                    <a:pt x="975" y="531"/>
                  </a:lnTo>
                  <a:lnTo>
                    <a:pt x="977" y="531"/>
                  </a:lnTo>
                  <a:lnTo>
                    <a:pt x="978" y="531"/>
                  </a:lnTo>
                  <a:lnTo>
                    <a:pt x="980" y="531"/>
                  </a:lnTo>
                  <a:lnTo>
                    <a:pt x="981" y="531"/>
                  </a:lnTo>
                  <a:lnTo>
                    <a:pt x="982" y="531"/>
                  </a:lnTo>
                  <a:lnTo>
                    <a:pt x="984" y="531"/>
                  </a:lnTo>
                  <a:lnTo>
                    <a:pt x="985" y="532"/>
                  </a:lnTo>
                  <a:lnTo>
                    <a:pt x="986" y="534"/>
                  </a:lnTo>
                  <a:lnTo>
                    <a:pt x="986" y="535"/>
                  </a:lnTo>
                  <a:lnTo>
                    <a:pt x="988" y="535"/>
                  </a:lnTo>
                  <a:lnTo>
                    <a:pt x="988" y="536"/>
                  </a:lnTo>
                  <a:lnTo>
                    <a:pt x="988" y="538"/>
                  </a:lnTo>
                  <a:lnTo>
                    <a:pt x="989" y="538"/>
                  </a:lnTo>
                  <a:lnTo>
                    <a:pt x="989" y="539"/>
                  </a:lnTo>
                  <a:lnTo>
                    <a:pt x="990" y="539"/>
                  </a:lnTo>
                  <a:lnTo>
                    <a:pt x="990" y="540"/>
                  </a:lnTo>
                  <a:lnTo>
                    <a:pt x="992" y="540"/>
                  </a:lnTo>
                  <a:lnTo>
                    <a:pt x="992" y="542"/>
                  </a:lnTo>
                  <a:lnTo>
                    <a:pt x="993" y="542"/>
                  </a:lnTo>
                  <a:lnTo>
                    <a:pt x="993" y="543"/>
                  </a:lnTo>
                  <a:lnTo>
                    <a:pt x="993" y="544"/>
                  </a:lnTo>
                  <a:lnTo>
                    <a:pt x="993" y="546"/>
                  </a:lnTo>
                  <a:lnTo>
                    <a:pt x="993" y="547"/>
                  </a:lnTo>
                  <a:lnTo>
                    <a:pt x="993" y="548"/>
                  </a:lnTo>
                  <a:lnTo>
                    <a:pt x="993" y="550"/>
                  </a:lnTo>
                  <a:lnTo>
                    <a:pt x="993" y="551"/>
                  </a:lnTo>
                  <a:lnTo>
                    <a:pt x="994" y="551"/>
                  </a:lnTo>
                  <a:lnTo>
                    <a:pt x="994" y="553"/>
                  </a:lnTo>
                  <a:lnTo>
                    <a:pt x="994" y="554"/>
                  </a:lnTo>
                  <a:lnTo>
                    <a:pt x="996" y="554"/>
                  </a:lnTo>
                  <a:lnTo>
                    <a:pt x="996" y="555"/>
                  </a:lnTo>
                  <a:lnTo>
                    <a:pt x="997" y="555"/>
                  </a:lnTo>
                  <a:lnTo>
                    <a:pt x="997" y="557"/>
                  </a:lnTo>
                  <a:lnTo>
                    <a:pt x="999" y="557"/>
                  </a:lnTo>
                  <a:lnTo>
                    <a:pt x="1000" y="557"/>
                  </a:lnTo>
                  <a:lnTo>
                    <a:pt x="1000" y="555"/>
                  </a:lnTo>
                  <a:lnTo>
                    <a:pt x="1001" y="555"/>
                  </a:lnTo>
                  <a:lnTo>
                    <a:pt x="1003" y="555"/>
                  </a:lnTo>
                  <a:lnTo>
                    <a:pt x="1004" y="557"/>
                  </a:lnTo>
                  <a:lnTo>
                    <a:pt x="1005" y="558"/>
                  </a:lnTo>
                  <a:lnTo>
                    <a:pt x="1005" y="559"/>
                  </a:lnTo>
                  <a:lnTo>
                    <a:pt x="1005" y="561"/>
                  </a:lnTo>
                  <a:lnTo>
                    <a:pt x="1005" y="562"/>
                  </a:lnTo>
                  <a:lnTo>
                    <a:pt x="1005" y="563"/>
                  </a:lnTo>
                  <a:lnTo>
                    <a:pt x="1007" y="563"/>
                  </a:lnTo>
                  <a:lnTo>
                    <a:pt x="1007" y="565"/>
                  </a:lnTo>
                  <a:lnTo>
                    <a:pt x="1007" y="566"/>
                  </a:lnTo>
                  <a:lnTo>
                    <a:pt x="1008" y="566"/>
                  </a:lnTo>
                  <a:lnTo>
                    <a:pt x="1009" y="566"/>
                  </a:lnTo>
                  <a:lnTo>
                    <a:pt x="1011" y="567"/>
                  </a:lnTo>
                  <a:lnTo>
                    <a:pt x="1011" y="569"/>
                  </a:lnTo>
                  <a:lnTo>
                    <a:pt x="1009" y="569"/>
                  </a:lnTo>
                  <a:lnTo>
                    <a:pt x="1009" y="570"/>
                  </a:lnTo>
                  <a:lnTo>
                    <a:pt x="1009" y="572"/>
                  </a:lnTo>
                  <a:lnTo>
                    <a:pt x="1008" y="572"/>
                  </a:lnTo>
                  <a:lnTo>
                    <a:pt x="1008" y="573"/>
                  </a:lnTo>
                  <a:lnTo>
                    <a:pt x="1009" y="573"/>
                  </a:lnTo>
                  <a:lnTo>
                    <a:pt x="1009" y="574"/>
                  </a:lnTo>
                  <a:lnTo>
                    <a:pt x="1011" y="576"/>
                  </a:lnTo>
                  <a:lnTo>
                    <a:pt x="1012" y="577"/>
                  </a:lnTo>
                  <a:lnTo>
                    <a:pt x="1012" y="578"/>
                  </a:lnTo>
                  <a:lnTo>
                    <a:pt x="1013" y="578"/>
                  </a:lnTo>
                  <a:lnTo>
                    <a:pt x="1013" y="580"/>
                  </a:lnTo>
                  <a:lnTo>
                    <a:pt x="1013" y="581"/>
                  </a:lnTo>
                  <a:lnTo>
                    <a:pt x="1015" y="582"/>
                  </a:lnTo>
                  <a:lnTo>
                    <a:pt x="1015" y="584"/>
                  </a:lnTo>
                  <a:lnTo>
                    <a:pt x="1015" y="585"/>
                  </a:lnTo>
                  <a:lnTo>
                    <a:pt x="1015" y="586"/>
                  </a:lnTo>
                  <a:lnTo>
                    <a:pt x="1015" y="588"/>
                  </a:lnTo>
                  <a:lnTo>
                    <a:pt x="1016" y="589"/>
                  </a:lnTo>
                  <a:lnTo>
                    <a:pt x="1018" y="589"/>
                  </a:lnTo>
                  <a:lnTo>
                    <a:pt x="1019" y="591"/>
                  </a:lnTo>
                  <a:lnTo>
                    <a:pt x="1020" y="592"/>
                  </a:lnTo>
                  <a:lnTo>
                    <a:pt x="1020" y="593"/>
                  </a:lnTo>
                  <a:lnTo>
                    <a:pt x="1020" y="595"/>
                  </a:lnTo>
                  <a:lnTo>
                    <a:pt x="1020" y="596"/>
                  </a:lnTo>
                  <a:lnTo>
                    <a:pt x="1020" y="597"/>
                  </a:lnTo>
                  <a:lnTo>
                    <a:pt x="1020" y="599"/>
                  </a:lnTo>
                  <a:lnTo>
                    <a:pt x="1020" y="600"/>
                  </a:lnTo>
                  <a:lnTo>
                    <a:pt x="1019" y="601"/>
                  </a:lnTo>
                  <a:lnTo>
                    <a:pt x="1018" y="603"/>
                  </a:lnTo>
                  <a:lnTo>
                    <a:pt x="1018" y="604"/>
                  </a:lnTo>
                  <a:lnTo>
                    <a:pt x="1016" y="604"/>
                  </a:lnTo>
                  <a:lnTo>
                    <a:pt x="1016" y="605"/>
                  </a:lnTo>
                  <a:lnTo>
                    <a:pt x="1016" y="607"/>
                  </a:lnTo>
                  <a:lnTo>
                    <a:pt x="1018" y="607"/>
                  </a:lnTo>
                  <a:lnTo>
                    <a:pt x="1019" y="608"/>
                  </a:lnTo>
                  <a:lnTo>
                    <a:pt x="1020" y="608"/>
                  </a:lnTo>
                  <a:lnTo>
                    <a:pt x="1022" y="608"/>
                  </a:lnTo>
                  <a:lnTo>
                    <a:pt x="1023" y="610"/>
                  </a:lnTo>
                  <a:lnTo>
                    <a:pt x="1024" y="610"/>
                  </a:lnTo>
                  <a:lnTo>
                    <a:pt x="1026" y="611"/>
                  </a:lnTo>
                  <a:lnTo>
                    <a:pt x="1026" y="612"/>
                  </a:lnTo>
                  <a:lnTo>
                    <a:pt x="1027" y="614"/>
                  </a:lnTo>
                  <a:lnTo>
                    <a:pt x="1027" y="615"/>
                  </a:lnTo>
                  <a:lnTo>
                    <a:pt x="1027" y="616"/>
                  </a:lnTo>
                  <a:lnTo>
                    <a:pt x="1027" y="618"/>
                  </a:lnTo>
                  <a:lnTo>
                    <a:pt x="1026" y="618"/>
                  </a:lnTo>
                  <a:lnTo>
                    <a:pt x="1026" y="619"/>
                  </a:lnTo>
                  <a:lnTo>
                    <a:pt x="1026" y="620"/>
                  </a:lnTo>
                  <a:lnTo>
                    <a:pt x="1024" y="620"/>
                  </a:lnTo>
                  <a:lnTo>
                    <a:pt x="1024" y="622"/>
                  </a:lnTo>
                  <a:lnTo>
                    <a:pt x="1024" y="623"/>
                  </a:lnTo>
                  <a:lnTo>
                    <a:pt x="1023" y="623"/>
                  </a:lnTo>
                  <a:lnTo>
                    <a:pt x="1023" y="624"/>
                  </a:lnTo>
                  <a:lnTo>
                    <a:pt x="1022" y="626"/>
                  </a:lnTo>
                  <a:lnTo>
                    <a:pt x="1020" y="626"/>
                  </a:lnTo>
                  <a:lnTo>
                    <a:pt x="1022" y="626"/>
                  </a:lnTo>
                  <a:lnTo>
                    <a:pt x="1023" y="626"/>
                  </a:lnTo>
                  <a:lnTo>
                    <a:pt x="1024" y="627"/>
                  </a:lnTo>
                  <a:lnTo>
                    <a:pt x="1026" y="627"/>
                  </a:lnTo>
                  <a:lnTo>
                    <a:pt x="1026" y="629"/>
                  </a:lnTo>
                  <a:lnTo>
                    <a:pt x="1027" y="629"/>
                  </a:lnTo>
                  <a:lnTo>
                    <a:pt x="1027" y="630"/>
                  </a:lnTo>
                  <a:lnTo>
                    <a:pt x="1028" y="630"/>
                  </a:lnTo>
                  <a:lnTo>
                    <a:pt x="1028" y="631"/>
                  </a:lnTo>
                  <a:lnTo>
                    <a:pt x="1028" y="633"/>
                  </a:lnTo>
                  <a:lnTo>
                    <a:pt x="1027" y="634"/>
                  </a:lnTo>
                  <a:lnTo>
                    <a:pt x="1026" y="634"/>
                  </a:lnTo>
                  <a:lnTo>
                    <a:pt x="1024" y="634"/>
                  </a:lnTo>
                  <a:lnTo>
                    <a:pt x="1024" y="635"/>
                  </a:lnTo>
                  <a:lnTo>
                    <a:pt x="1023" y="635"/>
                  </a:lnTo>
                  <a:lnTo>
                    <a:pt x="1022" y="635"/>
                  </a:lnTo>
                  <a:lnTo>
                    <a:pt x="1022" y="637"/>
                  </a:lnTo>
                  <a:lnTo>
                    <a:pt x="1020" y="637"/>
                  </a:lnTo>
                  <a:lnTo>
                    <a:pt x="1019" y="638"/>
                  </a:lnTo>
                  <a:lnTo>
                    <a:pt x="1018" y="638"/>
                  </a:lnTo>
                  <a:lnTo>
                    <a:pt x="1016" y="639"/>
                  </a:lnTo>
                  <a:lnTo>
                    <a:pt x="1016" y="641"/>
                  </a:lnTo>
                  <a:lnTo>
                    <a:pt x="1016" y="642"/>
                  </a:lnTo>
                  <a:lnTo>
                    <a:pt x="1018" y="642"/>
                  </a:lnTo>
                  <a:lnTo>
                    <a:pt x="1018" y="643"/>
                  </a:lnTo>
                  <a:lnTo>
                    <a:pt x="1018" y="645"/>
                  </a:lnTo>
                  <a:lnTo>
                    <a:pt x="1019" y="645"/>
                  </a:lnTo>
                  <a:lnTo>
                    <a:pt x="1020" y="645"/>
                  </a:lnTo>
                  <a:lnTo>
                    <a:pt x="1022" y="645"/>
                  </a:lnTo>
                  <a:lnTo>
                    <a:pt x="1022" y="643"/>
                  </a:lnTo>
                  <a:lnTo>
                    <a:pt x="1023" y="643"/>
                  </a:lnTo>
                  <a:lnTo>
                    <a:pt x="1024" y="643"/>
                  </a:lnTo>
                  <a:lnTo>
                    <a:pt x="1026" y="643"/>
                  </a:lnTo>
                  <a:lnTo>
                    <a:pt x="1027" y="645"/>
                  </a:lnTo>
                  <a:lnTo>
                    <a:pt x="1026" y="645"/>
                  </a:lnTo>
                  <a:lnTo>
                    <a:pt x="1027" y="645"/>
                  </a:lnTo>
                  <a:lnTo>
                    <a:pt x="1028" y="645"/>
                  </a:lnTo>
                  <a:lnTo>
                    <a:pt x="1030" y="646"/>
                  </a:lnTo>
                  <a:lnTo>
                    <a:pt x="1031" y="646"/>
                  </a:lnTo>
                  <a:lnTo>
                    <a:pt x="1031" y="648"/>
                  </a:lnTo>
                  <a:lnTo>
                    <a:pt x="1032" y="649"/>
                  </a:lnTo>
                  <a:lnTo>
                    <a:pt x="1031" y="649"/>
                  </a:lnTo>
                  <a:lnTo>
                    <a:pt x="1031" y="650"/>
                  </a:lnTo>
                  <a:lnTo>
                    <a:pt x="1031" y="652"/>
                  </a:lnTo>
                  <a:lnTo>
                    <a:pt x="1030" y="653"/>
                  </a:lnTo>
                  <a:lnTo>
                    <a:pt x="1030" y="654"/>
                  </a:lnTo>
                  <a:lnTo>
                    <a:pt x="1030" y="656"/>
                  </a:lnTo>
                  <a:lnTo>
                    <a:pt x="1031" y="657"/>
                  </a:lnTo>
                  <a:lnTo>
                    <a:pt x="1031" y="658"/>
                  </a:lnTo>
                  <a:lnTo>
                    <a:pt x="1031" y="660"/>
                  </a:lnTo>
                  <a:lnTo>
                    <a:pt x="1032" y="660"/>
                  </a:lnTo>
                  <a:lnTo>
                    <a:pt x="1032" y="661"/>
                  </a:lnTo>
                  <a:lnTo>
                    <a:pt x="1034" y="661"/>
                  </a:lnTo>
                  <a:lnTo>
                    <a:pt x="1035" y="661"/>
                  </a:lnTo>
                  <a:lnTo>
                    <a:pt x="1035" y="662"/>
                  </a:lnTo>
                  <a:lnTo>
                    <a:pt x="1037" y="662"/>
                  </a:lnTo>
                  <a:lnTo>
                    <a:pt x="1037" y="661"/>
                  </a:lnTo>
                  <a:lnTo>
                    <a:pt x="1038" y="661"/>
                  </a:lnTo>
                  <a:lnTo>
                    <a:pt x="1039" y="661"/>
                  </a:lnTo>
                  <a:lnTo>
                    <a:pt x="1039" y="662"/>
                  </a:lnTo>
                  <a:lnTo>
                    <a:pt x="1041" y="662"/>
                  </a:lnTo>
                  <a:lnTo>
                    <a:pt x="1041" y="664"/>
                  </a:lnTo>
                  <a:lnTo>
                    <a:pt x="1041" y="665"/>
                  </a:lnTo>
                  <a:lnTo>
                    <a:pt x="1039" y="665"/>
                  </a:lnTo>
                  <a:lnTo>
                    <a:pt x="1038" y="665"/>
                  </a:lnTo>
                  <a:lnTo>
                    <a:pt x="1038" y="666"/>
                  </a:lnTo>
                  <a:lnTo>
                    <a:pt x="1037" y="666"/>
                  </a:lnTo>
                  <a:lnTo>
                    <a:pt x="1037" y="668"/>
                  </a:lnTo>
                  <a:lnTo>
                    <a:pt x="1038" y="668"/>
                  </a:lnTo>
                  <a:lnTo>
                    <a:pt x="1037" y="668"/>
                  </a:lnTo>
                  <a:lnTo>
                    <a:pt x="1035" y="668"/>
                  </a:lnTo>
                  <a:lnTo>
                    <a:pt x="1035" y="669"/>
                  </a:lnTo>
                  <a:lnTo>
                    <a:pt x="1035" y="671"/>
                  </a:lnTo>
                  <a:lnTo>
                    <a:pt x="1034" y="671"/>
                  </a:lnTo>
                  <a:lnTo>
                    <a:pt x="1032" y="671"/>
                  </a:lnTo>
                  <a:lnTo>
                    <a:pt x="1031" y="671"/>
                  </a:lnTo>
                  <a:lnTo>
                    <a:pt x="1031" y="672"/>
                  </a:lnTo>
                  <a:lnTo>
                    <a:pt x="1032" y="671"/>
                  </a:lnTo>
                  <a:lnTo>
                    <a:pt x="1034" y="672"/>
                  </a:lnTo>
                  <a:lnTo>
                    <a:pt x="1035" y="671"/>
                  </a:lnTo>
                  <a:lnTo>
                    <a:pt x="1035" y="669"/>
                  </a:lnTo>
                  <a:lnTo>
                    <a:pt x="1037" y="669"/>
                  </a:lnTo>
                  <a:lnTo>
                    <a:pt x="1038" y="669"/>
                  </a:lnTo>
                  <a:lnTo>
                    <a:pt x="1039" y="669"/>
                  </a:lnTo>
                  <a:lnTo>
                    <a:pt x="1039" y="668"/>
                  </a:lnTo>
                  <a:lnTo>
                    <a:pt x="1039" y="666"/>
                  </a:lnTo>
                  <a:lnTo>
                    <a:pt x="1041" y="665"/>
                  </a:lnTo>
                  <a:lnTo>
                    <a:pt x="1042" y="665"/>
                  </a:lnTo>
                  <a:lnTo>
                    <a:pt x="1042" y="664"/>
                  </a:lnTo>
                  <a:lnTo>
                    <a:pt x="1042" y="665"/>
                  </a:lnTo>
                  <a:lnTo>
                    <a:pt x="1043" y="665"/>
                  </a:lnTo>
                  <a:lnTo>
                    <a:pt x="1043" y="666"/>
                  </a:lnTo>
                  <a:lnTo>
                    <a:pt x="1045" y="666"/>
                  </a:lnTo>
                  <a:lnTo>
                    <a:pt x="1045" y="668"/>
                  </a:lnTo>
                  <a:lnTo>
                    <a:pt x="1045" y="669"/>
                  </a:lnTo>
                  <a:lnTo>
                    <a:pt x="1046" y="669"/>
                  </a:lnTo>
                  <a:lnTo>
                    <a:pt x="1046" y="671"/>
                  </a:lnTo>
                  <a:lnTo>
                    <a:pt x="1046" y="672"/>
                  </a:lnTo>
                  <a:lnTo>
                    <a:pt x="1046" y="673"/>
                  </a:lnTo>
                  <a:lnTo>
                    <a:pt x="1047" y="675"/>
                  </a:lnTo>
                  <a:lnTo>
                    <a:pt x="1047" y="676"/>
                  </a:lnTo>
                  <a:lnTo>
                    <a:pt x="1047" y="677"/>
                  </a:lnTo>
                  <a:lnTo>
                    <a:pt x="1047" y="679"/>
                  </a:lnTo>
                  <a:lnTo>
                    <a:pt x="1047" y="680"/>
                  </a:lnTo>
                  <a:lnTo>
                    <a:pt x="1047" y="681"/>
                  </a:lnTo>
                  <a:lnTo>
                    <a:pt x="1047" y="683"/>
                  </a:lnTo>
                  <a:lnTo>
                    <a:pt x="1047" y="684"/>
                  </a:lnTo>
                  <a:lnTo>
                    <a:pt x="1047" y="685"/>
                  </a:lnTo>
                  <a:lnTo>
                    <a:pt x="1047" y="687"/>
                  </a:lnTo>
                  <a:lnTo>
                    <a:pt x="1047" y="688"/>
                  </a:lnTo>
                  <a:lnTo>
                    <a:pt x="1047" y="690"/>
                  </a:lnTo>
                  <a:lnTo>
                    <a:pt x="1046" y="691"/>
                  </a:lnTo>
                  <a:lnTo>
                    <a:pt x="1046" y="692"/>
                  </a:lnTo>
                  <a:lnTo>
                    <a:pt x="1046" y="694"/>
                  </a:lnTo>
                  <a:lnTo>
                    <a:pt x="1045" y="695"/>
                  </a:lnTo>
                  <a:lnTo>
                    <a:pt x="1045" y="696"/>
                  </a:lnTo>
                  <a:lnTo>
                    <a:pt x="1043" y="698"/>
                  </a:lnTo>
                  <a:lnTo>
                    <a:pt x="1042" y="699"/>
                  </a:lnTo>
                  <a:lnTo>
                    <a:pt x="1041" y="699"/>
                  </a:lnTo>
                  <a:lnTo>
                    <a:pt x="1039" y="699"/>
                  </a:lnTo>
                  <a:lnTo>
                    <a:pt x="1038" y="699"/>
                  </a:lnTo>
                  <a:lnTo>
                    <a:pt x="1037" y="699"/>
                  </a:lnTo>
                  <a:lnTo>
                    <a:pt x="1035" y="699"/>
                  </a:lnTo>
                  <a:lnTo>
                    <a:pt x="1035" y="698"/>
                  </a:lnTo>
                  <a:lnTo>
                    <a:pt x="1034" y="699"/>
                  </a:lnTo>
                  <a:lnTo>
                    <a:pt x="1032" y="699"/>
                  </a:lnTo>
                  <a:lnTo>
                    <a:pt x="1032" y="698"/>
                  </a:lnTo>
                  <a:lnTo>
                    <a:pt x="1031" y="698"/>
                  </a:lnTo>
                  <a:lnTo>
                    <a:pt x="1031" y="696"/>
                  </a:lnTo>
                  <a:lnTo>
                    <a:pt x="1030" y="696"/>
                  </a:lnTo>
                  <a:lnTo>
                    <a:pt x="1028" y="696"/>
                  </a:lnTo>
                  <a:lnTo>
                    <a:pt x="1028" y="698"/>
                  </a:lnTo>
                  <a:lnTo>
                    <a:pt x="1027" y="696"/>
                  </a:lnTo>
                  <a:lnTo>
                    <a:pt x="1027" y="695"/>
                  </a:lnTo>
                  <a:lnTo>
                    <a:pt x="1027" y="694"/>
                  </a:lnTo>
                  <a:lnTo>
                    <a:pt x="1026" y="694"/>
                  </a:lnTo>
                  <a:lnTo>
                    <a:pt x="1026" y="695"/>
                  </a:lnTo>
                  <a:lnTo>
                    <a:pt x="1024" y="695"/>
                  </a:lnTo>
                  <a:lnTo>
                    <a:pt x="1024" y="696"/>
                  </a:lnTo>
                  <a:lnTo>
                    <a:pt x="1024" y="698"/>
                  </a:lnTo>
                  <a:lnTo>
                    <a:pt x="1023" y="698"/>
                  </a:lnTo>
                  <a:lnTo>
                    <a:pt x="1022" y="698"/>
                  </a:lnTo>
                  <a:lnTo>
                    <a:pt x="1022" y="699"/>
                  </a:lnTo>
                  <a:lnTo>
                    <a:pt x="1023" y="699"/>
                  </a:lnTo>
                  <a:lnTo>
                    <a:pt x="1024" y="699"/>
                  </a:lnTo>
                  <a:lnTo>
                    <a:pt x="1026" y="699"/>
                  </a:lnTo>
                  <a:lnTo>
                    <a:pt x="1027" y="699"/>
                  </a:lnTo>
                  <a:lnTo>
                    <a:pt x="1028" y="699"/>
                  </a:lnTo>
                  <a:lnTo>
                    <a:pt x="1030" y="699"/>
                  </a:lnTo>
                  <a:lnTo>
                    <a:pt x="1030" y="698"/>
                  </a:lnTo>
                  <a:lnTo>
                    <a:pt x="1031" y="698"/>
                  </a:lnTo>
                  <a:lnTo>
                    <a:pt x="1031" y="699"/>
                  </a:lnTo>
                  <a:lnTo>
                    <a:pt x="1032" y="699"/>
                  </a:lnTo>
                  <a:lnTo>
                    <a:pt x="1034" y="699"/>
                  </a:lnTo>
                  <a:lnTo>
                    <a:pt x="1035" y="699"/>
                  </a:lnTo>
                  <a:lnTo>
                    <a:pt x="1037" y="699"/>
                  </a:lnTo>
                  <a:lnTo>
                    <a:pt x="1038" y="699"/>
                  </a:lnTo>
                  <a:lnTo>
                    <a:pt x="1039" y="699"/>
                  </a:lnTo>
                  <a:lnTo>
                    <a:pt x="1039" y="700"/>
                  </a:lnTo>
                  <a:lnTo>
                    <a:pt x="1039" y="702"/>
                  </a:lnTo>
                  <a:lnTo>
                    <a:pt x="1039" y="703"/>
                  </a:lnTo>
                  <a:lnTo>
                    <a:pt x="1041" y="704"/>
                  </a:lnTo>
                  <a:lnTo>
                    <a:pt x="1041" y="706"/>
                  </a:lnTo>
                  <a:lnTo>
                    <a:pt x="1042" y="706"/>
                  </a:lnTo>
                  <a:lnTo>
                    <a:pt x="1042" y="707"/>
                  </a:lnTo>
                  <a:lnTo>
                    <a:pt x="1042" y="709"/>
                  </a:lnTo>
                  <a:lnTo>
                    <a:pt x="1042" y="710"/>
                  </a:lnTo>
                  <a:lnTo>
                    <a:pt x="1041" y="710"/>
                  </a:lnTo>
                  <a:lnTo>
                    <a:pt x="1041" y="711"/>
                  </a:lnTo>
                  <a:lnTo>
                    <a:pt x="1039" y="713"/>
                  </a:lnTo>
                  <a:lnTo>
                    <a:pt x="1038" y="713"/>
                  </a:lnTo>
                  <a:lnTo>
                    <a:pt x="1037" y="714"/>
                  </a:lnTo>
                  <a:lnTo>
                    <a:pt x="1035" y="714"/>
                  </a:lnTo>
                  <a:lnTo>
                    <a:pt x="1034" y="714"/>
                  </a:lnTo>
                  <a:lnTo>
                    <a:pt x="1034" y="715"/>
                  </a:lnTo>
                  <a:lnTo>
                    <a:pt x="1034" y="714"/>
                  </a:lnTo>
                  <a:lnTo>
                    <a:pt x="1032" y="714"/>
                  </a:lnTo>
                  <a:lnTo>
                    <a:pt x="1031" y="714"/>
                  </a:lnTo>
                  <a:lnTo>
                    <a:pt x="1031" y="713"/>
                  </a:lnTo>
                  <a:lnTo>
                    <a:pt x="1030" y="713"/>
                  </a:lnTo>
                  <a:lnTo>
                    <a:pt x="1028" y="713"/>
                  </a:lnTo>
                  <a:lnTo>
                    <a:pt x="1027" y="714"/>
                  </a:lnTo>
                  <a:lnTo>
                    <a:pt x="1026" y="715"/>
                  </a:lnTo>
                  <a:lnTo>
                    <a:pt x="1024" y="717"/>
                  </a:lnTo>
                  <a:lnTo>
                    <a:pt x="1023" y="717"/>
                  </a:lnTo>
                  <a:lnTo>
                    <a:pt x="1022" y="718"/>
                  </a:lnTo>
                  <a:lnTo>
                    <a:pt x="1020" y="718"/>
                  </a:lnTo>
                  <a:lnTo>
                    <a:pt x="1019" y="718"/>
                  </a:lnTo>
                  <a:lnTo>
                    <a:pt x="1018" y="718"/>
                  </a:lnTo>
                  <a:lnTo>
                    <a:pt x="1018" y="719"/>
                  </a:lnTo>
                  <a:lnTo>
                    <a:pt x="1016" y="719"/>
                  </a:lnTo>
                  <a:lnTo>
                    <a:pt x="1015" y="719"/>
                  </a:lnTo>
                  <a:lnTo>
                    <a:pt x="1015" y="721"/>
                  </a:lnTo>
                  <a:lnTo>
                    <a:pt x="1013" y="721"/>
                  </a:lnTo>
                  <a:lnTo>
                    <a:pt x="1013" y="722"/>
                  </a:lnTo>
                  <a:lnTo>
                    <a:pt x="1013" y="723"/>
                  </a:lnTo>
                  <a:lnTo>
                    <a:pt x="1012" y="723"/>
                  </a:lnTo>
                  <a:lnTo>
                    <a:pt x="1012" y="725"/>
                  </a:lnTo>
                  <a:lnTo>
                    <a:pt x="1012" y="726"/>
                  </a:lnTo>
                  <a:lnTo>
                    <a:pt x="1012" y="728"/>
                  </a:lnTo>
                  <a:lnTo>
                    <a:pt x="1012" y="729"/>
                  </a:lnTo>
                  <a:lnTo>
                    <a:pt x="1012" y="730"/>
                  </a:lnTo>
                  <a:lnTo>
                    <a:pt x="1012" y="732"/>
                  </a:lnTo>
                  <a:lnTo>
                    <a:pt x="1013" y="732"/>
                  </a:lnTo>
                  <a:lnTo>
                    <a:pt x="1013" y="733"/>
                  </a:lnTo>
                  <a:lnTo>
                    <a:pt x="1013" y="734"/>
                  </a:lnTo>
                  <a:lnTo>
                    <a:pt x="1015" y="734"/>
                  </a:lnTo>
                  <a:lnTo>
                    <a:pt x="1016" y="736"/>
                  </a:lnTo>
                  <a:lnTo>
                    <a:pt x="1016" y="737"/>
                  </a:lnTo>
                  <a:lnTo>
                    <a:pt x="1016" y="738"/>
                  </a:lnTo>
                  <a:lnTo>
                    <a:pt x="1016" y="740"/>
                  </a:lnTo>
                  <a:lnTo>
                    <a:pt x="1015" y="740"/>
                  </a:lnTo>
                  <a:lnTo>
                    <a:pt x="1015" y="741"/>
                  </a:lnTo>
                  <a:lnTo>
                    <a:pt x="1015" y="742"/>
                  </a:lnTo>
                  <a:lnTo>
                    <a:pt x="1013" y="742"/>
                  </a:lnTo>
                  <a:lnTo>
                    <a:pt x="1013" y="744"/>
                  </a:lnTo>
                  <a:lnTo>
                    <a:pt x="1012" y="745"/>
                  </a:lnTo>
                  <a:lnTo>
                    <a:pt x="1011" y="747"/>
                  </a:lnTo>
                  <a:lnTo>
                    <a:pt x="1009" y="747"/>
                  </a:lnTo>
                  <a:lnTo>
                    <a:pt x="1009" y="748"/>
                  </a:lnTo>
                  <a:lnTo>
                    <a:pt x="1009" y="749"/>
                  </a:lnTo>
                  <a:lnTo>
                    <a:pt x="1008" y="749"/>
                  </a:lnTo>
                  <a:lnTo>
                    <a:pt x="1007" y="749"/>
                  </a:lnTo>
                  <a:lnTo>
                    <a:pt x="1004" y="748"/>
                  </a:lnTo>
                  <a:lnTo>
                    <a:pt x="1003" y="747"/>
                  </a:lnTo>
                  <a:lnTo>
                    <a:pt x="1001" y="747"/>
                  </a:lnTo>
                  <a:lnTo>
                    <a:pt x="1000" y="747"/>
                  </a:lnTo>
                  <a:lnTo>
                    <a:pt x="1000" y="745"/>
                  </a:lnTo>
                  <a:lnTo>
                    <a:pt x="999" y="744"/>
                  </a:lnTo>
                  <a:lnTo>
                    <a:pt x="999" y="742"/>
                  </a:lnTo>
                  <a:lnTo>
                    <a:pt x="999" y="741"/>
                  </a:lnTo>
                  <a:lnTo>
                    <a:pt x="997" y="741"/>
                  </a:lnTo>
                  <a:lnTo>
                    <a:pt x="997" y="740"/>
                  </a:lnTo>
                  <a:lnTo>
                    <a:pt x="997" y="738"/>
                  </a:lnTo>
                  <a:lnTo>
                    <a:pt x="996" y="738"/>
                  </a:lnTo>
                  <a:lnTo>
                    <a:pt x="996" y="740"/>
                  </a:lnTo>
                  <a:lnTo>
                    <a:pt x="996" y="741"/>
                  </a:lnTo>
                  <a:lnTo>
                    <a:pt x="996" y="742"/>
                  </a:lnTo>
                  <a:lnTo>
                    <a:pt x="996" y="741"/>
                  </a:lnTo>
                  <a:lnTo>
                    <a:pt x="994" y="740"/>
                  </a:lnTo>
                  <a:lnTo>
                    <a:pt x="994" y="741"/>
                  </a:lnTo>
                  <a:lnTo>
                    <a:pt x="993" y="740"/>
                  </a:lnTo>
                  <a:lnTo>
                    <a:pt x="993" y="741"/>
                  </a:lnTo>
                  <a:lnTo>
                    <a:pt x="994" y="742"/>
                  </a:lnTo>
                  <a:lnTo>
                    <a:pt x="993" y="742"/>
                  </a:lnTo>
                  <a:lnTo>
                    <a:pt x="993" y="741"/>
                  </a:lnTo>
                  <a:lnTo>
                    <a:pt x="992" y="741"/>
                  </a:lnTo>
                  <a:lnTo>
                    <a:pt x="992" y="742"/>
                  </a:lnTo>
                  <a:lnTo>
                    <a:pt x="993" y="742"/>
                  </a:lnTo>
                  <a:lnTo>
                    <a:pt x="993" y="744"/>
                  </a:lnTo>
                  <a:lnTo>
                    <a:pt x="992" y="744"/>
                  </a:lnTo>
                  <a:lnTo>
                    <a:pt x="993" y="744"/>
                  </a:lnTo>
                  <a:lnTo>
                    <a:pt x="993" y="745"/>
                  </a:lnTo>
                  <a:lnTo>
                    <a:pt x="993" y="747"/>
                  </a:lnTo>
                  <a:lnTo>
                    <a:pt x="994" y="747"/>
                  </a:lnTo>
                  <a:lnTo>
                    <a:pt x="996" y="747"/>
                  </a:lnTo>
                  <a:lnTo>
                    <a:pt x="997" y="747"/>
                  </a:lnTo>
                  <a:lnTo>
                    <a:pt x="997" y="748"/>
                  </a:lnTo>
                  <a:lnTo>
                    <a:pt x="999" y="748"/>
                  </a:lnTo>
                  <a:lnTo>
                    <a:pt x="1000" y="749"/>
                  </a:lnTo>
                  <a:lnTo>
                    <a:pt x="1001" y="749"/>
                  </a:lnTo>
                  <a:lnTo>
                    <a:pt x="1003" y="749"/>
                  </a:lnTo>
                  <a:lnTo>
                    <a:pt x="1003" y="751"/>
                  </a:lnTo>
                  <a:lnTo>
                    <a:pt x="1004" y="751"/>
                  </a:lnTo>
                  <a:lnTo>
                    <a:pt x="1004" y="752"/>
                  </a:lnTo>
                  <a:lnTo>
                    <a:pt x="1003" y="752"/>
                  </a:lnTo>
                  <a:lnTo>
                    <a:pt x="1001" y="752"/>
                  </a:lnTo>
                  <a:lnTo>
                    <a:pt x="1000" y="752"/>
                  </a:lnTo>
                  <a:lnTo>
                    <a:pt x="999" y="752"/>
                  </a:lnTo>
                  <a:lnTo>
                    <a:pt x="997" y="752"/>
                  </a:lnTo>
                  <a:lnTo>
                    <a:pt x="996" y="752"/>
                  </a:lnTo>
                  <a:lnTo>
                    <a:pt x="994" y="752"/>
                  </a:lnTo>
                  <a:lnTo>
                    <a:pt x="994" y="753"/>
                  </a:lnTo>
                  <a:lnTo>
                    <a:pt x="993" y="753"/>
                  </a:lnTo>
                  <a:lnTo>
                    <a:pt x="992" y="755"/>
                  </a:lnTo>
                  <a:lnTo>
                    <a:pt x="993" y="755"/>
                  </a:lnTo>
                  <a:lnTo>
                    <a:pt x="994" y="755"/>
                  </a:lnTo>
                  <a:lnTo>
                    <a:pt x="996" y="755"/>
                  </a:lnTo>
                  <a:lnTo>
                    <a:pt x="997" y="755"/>
                  </a:lnTo>
                  <a:lnTo>
                    <a:pt x="999" y="755"/>
                  </a:lnTo>
                  <a:lnTo>
                    <a:pt x="1000" y="756"/>
                  </a:lnTo>
                  <a:lnTo>
                    <a:pt x="999" y="756"/>
                  </a:lnTo>
                  <a:lnTo>
                    <a:pt x="999" y="757"/>
                  </a:lnTo>
                  <a:lnTo>
                    <a:pt x="997" y="756"/>
                  </a:lnTo>
                  <a:lnTo>
                    <a:pt x="996" y="756"/>
                  </a:lnTo>
                  <a:lnTo>
                    <a:pt x="994" y="757"/>
                  </a:lnTo>
                  <a:lnTo>
                    <a:pt x="996" y="757"/>
                  </a:lnTo>
                  <a:lnTo>
                    <a:pt x="997" y="757"/>
                  </a:lnTo>
                  <a:lnTo>
                    <a:pt x="997" y="759"/>
                  </a:lnTo>
                  <a:lnTo>
                    <a:pt x="997" y="760"/>
                  </a:lnTo>
                  <a:lnTo>
                    <a:pt x="996" y="761"/>
                  </a:lnTo>
                  <a:lnTo>
                    <a:pt x="994" y="763"/>
                  </a:lnTo>
                  <a:lnTo>
                    <a:pt x="994" y="764"/>
                  </a:lnTo>
                  <a:lnTo>
                    <a:pt x="996" y="764"/>
                  </a:lnTo>
                  <a:lnTo>
                    <a:pt x="996" y="766"/>
                  </a:lnTo>
                  <a:lnTo>
                    <a:pt x="997" y="767"/>
                  </a:lnTo>
                  <a:lnTo>
                    <a:pt x="997" y="766"/>
                  </a:lnTo>
                  <a:lnTo>
                    <a:pt x="999" y="766"/>
                  </a:lnTo>
                  <a:lnTo>
                    <a:pt x="999" y="767"/>
                  </a:lnTo>
                  <a:lnTo>
                    <a:pt x="997" y="767"/>
                  </a:lnTo>
                  <a:lnTo>
                    <a:pt x="997" y="768"/>
                  </a:lnTo>
                  <a:lnTo>
                    <a:pt x="997" y="770"/>
                  </a:lnTo>
                  <a:lnTo>
                    <a:pt x="997" y="771"/>
                  </a:lnTo>
                  <a:lnTo>
                    <a:pt x="996" y="771"/>
                  </a:lnTo>
                  <a:lnTo>
                    <a:pt x="996" y="772"/>
                  </a:lnTo>
                  <a:lnTo>
                    <a:pt x="997" y="772"/>
                  </a:lnTo>
                  <a:lnTo>
                    <a:pt x="997" y="774"/>
                  </a:lnTo>
                  <a:lnTo>
                    <a:pt x="999" y="774"/>
                  </a:lnTo>
                  <a:lnTo>
                    <a:pt x="1000" y="774"/>
                  </a:lnTo>
                  <a:lnTo>
                    <a:pt x="999" y="775"/>
                  </a:lnTo>
                  <a:lnTo>
                    <a:pt x="1000" y="775"/>
                  </a:lnTo>
                  <a:lnTo>
                    <a:pt x="1000" y="776"/>
                  </a:lnTo>
                  <a:lnTo>
                    <a:pt x="1000" y="778"/>
                  </a:lnTo>
                  <a:lnTo>
                    <a:pt x="1000" y="779"/>
                  </a:lnTo>
                  <a:lnTo>
                    <a:pt x="1000" y="780"/>
                  </a:lnTo>
                  <a:lnTo>
                    <a:pt x="1000" y="782"/>
                  </a:lnTo>
                  <a:lnTo>
                    <a:pt x="1000" y="783"/>
                  </a:lnTo>
                  <a:lnTo>
                    <a:pt x="999" y="783"/>
                  </a:lnTo>
                  <a:lnTo>
                    <a:pt x="999" y="785"/>
                  </a:lnTo>
                  <a:lnTo>
                    <a:pt x="999" y="786"/>
                  </a:lnTo>
                  <a:lnTo>
                    <a:pt x="1000" y="786"/>
                  </a:lnTo>
                  <a:lnTo>
                    <a:pt x="1001" y="786"/>
                  </a:lnTo>
                  <a:lnTo>
                    <a:pt x="1003" y="786"/>
                  </a:lnTo>
                  <a:lnTo>
                    <a:pt x="1003" y="785"/>
                  </a:lnTo>
                  <a:lnTo>
                    <a:pt x="1003" y="783"/>
                  </a:lnTo>
                  <a:lnTo>
                    <a:pt x="1004" y="783"/>
                  </a:lnTo>
                  <a:lnTo>
                    <a:pt x="1004" y="782"/>
                  </a:lnTo>
                  <a:lnTo>
                    <a:pt x="1004" y="780"/>
                  </a:lnTo>
                  <a:lnTo>
                    <a:pt x="1004" y="779"/>
                  </a:lnTo>
                  <a:lnTo>
                    <a:pt x="1005" y="778"/>
                  </a:lnTo>
                  <a:lnTo>
                    <a:pt x="1007" y="776"/>
                  </a:lnTo>
                  <a:lnTo>
                    <a:pt x="1007" y="775"/>
                  </a:lnTo>
                  <a:lnTo>
                    <a:pt x="1005" y="775"/>
                  </a:lnTo>
                  <a:lnTo>
                    <a:pt x="1007" y="774"/>
                  </a:lnTo>
                  <a:lnTo>
                    <a:pt x="1007" y="772"/>
                  </a:lnTo>
                  <a:lnTo>
                    <a:pt x="1007" y="771"/>
                  </a:lnTo>
                  <a:lnTo>
                    <a:pt x="1005" y="771"/>
                  </a:lnTo>
                  <a:lnTo>
                    <a:pt x="1005" y="770"/>
                  </a:lnTo>
                  <a:lnTo>
                    <a:pt x="1004" y="770"/>
                  </a:lnTo>
                  <a:lnTo>
                    <a:pt x="1004" y="768"/>
                  </a:lnTo>
                  <a:lnTo>
                    <a:pt x="1003" y="767"/>
                  </a:lnTo>
                  <a:lnTo>
                    <a:pt x="1003" y="766"/>
                  </a:lnTo>
                  <a:lnTo>
                    <a:pt x="1003" y="764"/>
                  </a:lnTo>
                  <a:lnTo>
                    <a:pt x="1004" y="763"/>
                  </a:lnTo>
                  <a:lnTo>
                    <a:pt x="1003" y="763"/>
                  </a:lnTo>
                  <a:lnTo>
                    <a:pt x="1003" y="761"/>
                  </a:lnTo>
                  <a:lnTo>
                    <a:pt x="1003" y="760"/>
                  </a:lnTo>
                  <a:lnTo>
                    <a:pt x="1004" y="760"/>
                  </a:lnTo>
                  <a:lnTo>
                    <a:pt x="1004" y="759"/>
                  </a:lnTo>
                  <a:lnTo>
                    <a:pt x="1005" y="759"/>
                  </a:lnTo>
                  <a:lnTo>
                    <a:pt x="1005" y="757"/>
                  </a:lnTo>
                  <a:lnTo>
                    <a:pt x="1007" y="757"/>
                  </a:lnTo>
                  <a:lnTo>
                    <a:pt x="1008" y="756"/>
                  </a:lnTo>
                  <a:lnTo>
                    <a:pt x="1009" y="755"/>
                  </a:lnTo>
                  <a:lnTo>
                    <a:pt x="1011" y="755"/>
                  </a:lnTo>
                  <a:lnTo>
                    <a:pt x="1012" y="753"/>
                  </a:lnTo>
                  <a:lnTo>
                    <a:pt x="1015" y="752"/>
                  </a:lnTo>
                  <a:lnTo>
                    <a:pt x="1016" y="749"/>
                  </a:lnTo>
                  <a:lnTo>
                    <a:pt x="1018" y="749"/>
                  </a:lnTo>
                  <a:lnTo>
                    <a:pt x="1019" y="747"/>
                  </a:lnTo>
                  <a:lnTo>
                    <a:pt x="1019" y="745"/>
                  </a:lnTo>
                  <a:lnTo>
                    <a:pt x="1020" y="745"/>
                  </a:lnTo>
                  <a:lnTo>
                    <a:pt x="1019" y="742"/>
                  </a:lnTo>
                  <a:lnTo>
                    <a:pt x="1019" y="741"/>
                  </a:lnTo>
                  <a:lnTo>
                    <a:pt x="1019" y="740"/>
                  </a:lnTo>
                  <a:lnTo>
                    <a:pt x="1020" y="740"/>
                  </a:lnTo>
                  <a:lnTo>
                    <a:pt x="1022" y="737"/>
                  </a:lnTo>
                  <a:lnTo>
                    <a:pt x="1022" y="736"/>
                  </a:lnTo>
                  <a:lnTo>
                    <a:pt x="1023" y="734"/>
                  </a:lnTo>
                  <a:lnTo>
                    <a:pt x="1024" y="734"/>
                  </a:lnTo>
                  <a:lnTo>
                    <a:pt x="1027" y="733"/>
                  </a:lnTo>
                  <a:lnTo>
                    <a:pt x="1028" y="733"/>
                  </a:lnTo>
                  <a:lnTo>
                    <a:pt x="1030" y="732"/>
                  </a:lnTo>
                  <a:lnTo>
                    <a:pt x="1030" y="730"/>
                  </a:lnTo>
                  <a:lnTo>
                    <a:pt x="1031" y="729"/>
                  </a:lnTo>
                  <a:lnTo>
                    <a:pt x="1032" y="729"/>
                  </a:lnTo>
                  <a:lnTo>
                    <a:pt x="1034" y="729"/>
                  </a:lnTo>
                  <a:lnTo>
                    <a:pt x="1035" y="729"/>
                  </a:lnTo>
                  <a:lnTo>
                    <a:pt x="1035" y="728"/>
                  </a:lnTo>
                  <a:lnTo>
                    <a:pt x="1037" y="728"/>
                  </a:lnTo>
                  <a:lnTo>
                    <a:pt x="1038" y="726"/>
                  </a:lnTo>
                  <a:lnTo>
                    <a:pt x="1039" y="726"/>
                  </a:lnTo>
                  <a:lnTo>
                    <a:pt x="1041" y="726"/>
                  </a:lnTo>
                  <a:lnTo>
                    <a:pt x="1043" y="726"/>
                  </a:lnTo>
                  <a:lnTo>
                    <a:pt x="1046" y="726"/>
                  </a:lnTo>
                  <a:lnTo>
                    <a:pt x="1047" y="728"/>
                  </a:lnTo>
                  <a:lnTo>
                    <a:pt x="1049" y="728"/>
                  </a:lnTo>
                  <a:lnTo>
                    <a:pt x="1049" y="726"/>
                  </a:lnTo>
                  <a:lnTo>
                    <a:pt x="1050" y="726"/>
                  </a:lnTo>
                  <a:lnTo>
                    <a:pt x="1051" y="726"/>
                  </a:lnTo>
                  <a:lnTo>
                    <a:pt x="1051" y="728"/>
                  </a:lnTo>
                  <a:lnTo>
                    <a:pt x="1053" y="728"/>
                  </a:lnTo>
                  <a:lnTo>
                    <a:pt x="1054" y="729"/>
                  </a:lnTo>
                  <a:lnTo>
                    <a:pt x="1056" y="729"/>
                  </a:lnTo>
                  <a:lnTo>
                    <a:pt x="1056" y="730"/>
                  </a:lnTo>
                  <a:lnTo>
                    <a:pt x="1056" y="732"/>
                  </a:lnTo>
                  <a:lnTo>
                    <a:pt x="1056" y="733"/>
                  </a:lnTo>
                  <a:lnTo>
                    <a:pt x="1056" y="734"/>
                  </a:lnTo>
                  <a:lnTo>
                    <a:pt x="1056" y="736"/>
                  </a:lnTo>
                  <a:lnTo>
                    <a:pt x="1057" y="736"/>
                  </a:lnTo>
                  <a:lnTo>
                    <a:pt x="1057" y="737"/>
                  </a:lnTo>
                  <a:lnTo>
                    <a:pt x="1058" y="737"/>
                  </a:lnTo>
                  <a:lnTo>
                    <a:pt x="1060" y="738"/>
                  </a:lnTo>
                  <a:lnTo>
                    <a:pt x="1060" y="740"/>
                  </a:lnTo>
                  <a:lnTo>
                    <a:pt x="1061" y="738"/>
                  </a:lnTo>
                  <a:lnTo>
                    <a:pt x="1062" y="740"/>
                  </a:lnTo>
                  <a:lnTo>
                    <a:pt x="1064" y="738"/>
                  </a:lnTo>
                  <a:lnTo>
                    <a:pt x="1065" y="738"/>
                  </a:lnTo>
                  <a:lnTo>
                    <a:pt x="1066" y="738"/>
                  </a:lnTo>
                  <a:lnTo>
                    <a:pt x="1068" y="738"/>
                  </a:lnTo>
                  <a:lnTo>
                    <a:pt x="1069" y="737"/>
                  </a:lnTo>
                  <a:lnTo>
                    <a:pt x="1070" y="737"/>
                  </a:lnTo>
                  <a:lnTo>
                    <a:pt x="1072" y="737"/>
                  </a:lnTo>
                  <a:lnTo>
                    <a:pt x="1073" y="737"/>
                  </a:lnTo>
                  <a:lnTo>
                    <a:pt x="1075" y="738"/>
                  </a:lnTo>
                  <a:lnTo>
                    <a:pt x="1076" y="738"/>
                  </a:lnTo>
                  <a:lnTo>
                    <a:pt x="1076" y="740"/>
                  </a:lnTo>
                  <a:lnTo>
                    <a:pt x="1077" y="741"/>
                  </a:lnTo>
                  <a:lnTo>
                    <a:pt x="1079" y="741"/>
                  </a:lnTo>
                  <a:lnTo>
                    <a:pt x="1080" y="742"/>
                  </a:lnTo>
                  <a:lnTo>
                    <a:pt x="1081" y="742"/>
                  </a:lnTo>
                  <a:lnTo>
                    <a:pt x="1081" y="744"/>
                  </a:lnTo>
                  <a:lnTo>
                    <a:pt x="1084" y="745"/>
                  </a:lnTo>
                  <a:lnTo>
                    <a:pt x="1084" y="747"/>
                  </a:lnTo>
                  <a:lnTo>
                    <a:pt x="1085" y="748"/>
                  </a:lnTo>
                  <a:lnTo>
                    <a:pt x="1085" y="749"/>
                  </a:lnTo>
                  <a:lnTo>
                    <a:pt x="1085" y="751"/>
                  </a:lnTo>
                  <a:lnTo>
                    <a:pt x="1085" y="752"/>
                  </a:lnTo>
                  <a:lnTo>
                    <a:pt x="1085" y="753"/>
                  </a:lnTo>
                  <a:lnTo>
                    <a:pt x="1087" y="755"/>
                  </a:lnTo>
                  <a:lnTo>
                    <a:pt x="1087" y="756"/>
                  </a:lnTo>
                  <a:lnTo>
                    <a:pt x="1088" y="756"/>
                  </a:lnTo>
                  <a:lnTo>
                    <a:pt x="1088" y="757"/>
                  </a:lnTo>
                  <a:lnTo>
                    <a:pt x="1089" y="759"/>
                  </a:lnTo>
                  <a:lnTo>
                    <a:pt x="1089" y="760"/>
                  </a:lnTo>
                  <a:lnTo>
                    <a:pt x="1089" y="761"/>
                  </a:lnTo>
                  <a:lnTo>
                    <a:pt x="1091" y="761"/>
                  </a:lnTo>
                  <a:lnTo>
                    <a:pt x="1091" y="763"/>
                  </a:lnTo>
                  <a:lnTo>
                    <a:pt x="1091" y="764"/>
                  </a:lnTo>
                  <a:lnTo>
                    <a:pt x="1092" y="764"/>
                  </a:lnTo>
                  <a:lnTo>
                    <a:pt x="1092" y="763"/>
                  </a:lnTo>
                  <a:lnTo>
                    <a:pt x="1093" y="763"/>
                  </a:lnTo>
                  <a:lnTo>
                    <a:pt x="1093" y="764"/>
                  </a:lnTo>
                  <a:lnTo>
                    <a:pt x="1095" y="764"/>
                  </a:lnTo>
                  <a:lnTo>
                    <a:pt x="1095" y="766"/>
                  </a:lnTo>
                  <a:lnTo>
                    <a:pt x="1096" y="766"/>
                  </a:lnTo>
                  <a:lnTo>
                    <a:pt x="1096" y="767"/>
                  </a:lnTo>
                  <a:lnTo>
                    <a:pt x="1098" y="767"/>
                  </a:lnTo>
                  <a:lnTo>
                    <a:pt x="1099" y="767"/>
                  </a:lnTo>
                  <a:lnTo>
                    <a:pt x="1100" y="767"/>
                  </a:lnTo>
                  <a:lnTo>
                    <a:pt x="1102" y="767"/>
                  </a:lnTo>
                  <a:lnTo>
                    <a:pt x="1103" y="767"/>
                  </a:lnTo>
                  <a:lnTo>
                    <a:pt x="1103" y="766"/>
                  </a:lnTo>
                  <a:lnTo>
                    <a:pt x="1104" y="766"/>
                  </a:lnTo>
                  <a:lnTo>
                    <a:pt x="1106" y="767"/>
                  </a:lnTo>
                  <a:lnTo>
                    <a:pt x="1107" y="767"/>
                  </a:lnTo>
                  <a:lnTo>
                    <a:pt x="1107" y="768"/>
                  </a:lnTo>
                  <a:lnTo>
                    <a:pt x="1108" y="770"/>
                  </a:lnTo>
                  <a:lnTo>
                    <a:pt x="1108" y="771"/>
                  </a:lnTo>
                  <a:lnTo>
                    <a:pt x="1110" y="772"/>
                  </a:lnTo>
                  <a:lnTo>
                    <a:pt x="1110" y="774"/>
                  </a:lnTo>
                  <a:lnTo>
                    <a:pt x="1110" y="775"/>
                  </a:lnTo>
                  <a:lnTo>
                    <a:pt x="1110" y="776"/>
                  </a:lnTo>
                  <a:lnTo>
                    <a:pt x="1110" y="778"/>
                  </a:lnTo>
                  <a:lnTo>
                    <a:pt x="1108" y="778"/>
                  </a:lnTo>
                  <a:lnTo>
                    <a:pt x="1108" y="779"/>
                  </a:lnTo>
                  <a:lnTo>
                    <a:pt x="1108" y="780"/>
                  </a:lnTo>
                  <a:lnTo>
                    <a:pt x="1108" y="782"/>
                  </a:lnTo>
                  <a:lnTo>
                    <a:pt x="1107" y="783"/>
                  </a:lnTo>
                  <a:lnTo>
                    <a:pt x="1107" y="785"/>
                  </a:lnTo>
                  <a:lnTo>
                    <a:pt x="1106" y="786"/>
                  </a:lnTo>
                  <a:lnTo>
                    <a:pt x="1104" y="787"/>
                  </a:lnTo>
                  <a:lnTo>
                    <a:pt x="1103" y="789"/>
                  </a:lnTo>
                  <a:lnTo>
                    <a:pt x="1103" y="790"/>
                  </a:lnTo>
                  <a:lnTo>
                    <a:pt x="1103" y="791"/>
                  </a:lnTo>
                  <a:lnTo>
                    <a:pt x="1104" y="791"/>
                  </a:lnTo>
                  <a:lnTo>
                    <a:pt x="1104" y="793"/>
                  </a:lnTo>
                  <a:lnTo>
                    <a:pt x="1106" y="793"/>
                  </a:lnTo>
                  <a:lnTo>
                    <a:pt x="1107" y="793"/>
                  </a:lnTo>
                  <a:lnTo>
                    <a:pt x="1107" y="794"/>
                  </a:lnTo>
                  <a:lnTo>
                    <a:pt x="1108" y="794"/>
                  </a:lnTo>
                  <a:lnTo>
                    <a:pt x="1108" y="795"/>
                  </a:lnTo>
                  <a:lnTo>
                    <a:pt x="1108" y="797"/>
                  </a:lnTo>
                  <a:lnTo>
                    <a:pt x="1108" y="798"/>
                  </a:lnTo>
                  <a:lnTo>
                    <a:pt x="1110" y="798"/>
                  </a:lnTo>
                  <a:lnTo>
                    <a:pt x="1108" y="798"/>
                  </a:lnTo>
                  <a:lnTo>
                    <a:pt x="1108" y="799"/>
                  </a:lnTo>
                  <a:lnTo>
                    <a:pt x="1110" y="799"/>
                  </a:lnTo>
                  <a:lnTo>
                    <a:pt x="1110" y="801"/>
                  </a:lnTo>
                  <a:lnTo>
                    <a:pt x="1108" y="801"/>
                  </a:lnTo>
                  <a:lnTo>
                    <a:pt x="1108" y="802"/>
                  </a:lnTo>
                  <a:lnTo>
                    <a:pt x="1107" y="804"/>
                  </a:lnTo>
                  <a:lnTo>
                    <a:pt x="1107" y="805"/>
                  </a:lnTo>
                  <a:lnTo>
                    <a:pt x="1106" y="805"/>
                  </a:lnTo>
                  <a:lnTo>
                    <a:pt x="1106" y="806"/>
                  </a:lnTo>
                  <a:lnTo>
                    <a:pt x="1104" y="808"/>
                  </a:lnTo>
                  <a:lnTo>
                    <a:pt x="1104" y="809"/>
                  </a:lnTo>
                  <a:lnTo>
                    <a:pt x="1103" y="809"/>
                  </a:lnTo>
                  <a:lnTo>
                    <a:pt x="1102" y="809"/>
                  </a:lnTo>
                  <a:lnTo>
                    <a:pt x="1100" y="809"/>
                  </a:lnTo>
                  <a:lnTo>
                    <a:pt x="1100" y="810"/>
                  </a:lnTo>
                  <a:lnTo>
                    <a:pt x="1099" y="810"/>
                  </a:lnTo>
                  <a:lnTo>
                    <a:pt x="1099" y="812"/>
                  </a:lnTo>
                  <a:lnTo>
                    <a:pt x="1098" y="812"/>
                  </a:lnTo>
                  <a:lnTo>
                    <a:pt x="1096" y="812"/>
                  </a:lnTo>
                  <a:lnTo>
                    <a:pt x="1095" y="813"/>
                  </a:lnTo>
                  <a:lnTo>
                    <a:pt x="1093" y="813"/>
                  </a:lnTo>
                  <a:lnTo>
                    <a:pt x="1092" y="814"/>
                  </a:lnTo>
                  <a:lnTo>
                    <a:pt x="1091" y="814"/>
                  </a:lnTo>
                  <a:lnTo>
                    <a:pt x="1089" y="816"/>
                  </a:lnTo>
                  <a:lnTo>
                    <a:pt x="1088" y="816"/>
                  </a:lnTo>
                  <a:lnTo>
                    <a:pt x="1087" y="817"/>
                  </a:lnTo>
                  <a:lnTo>
                    <a:pt x="1085" y="817"/>
                  </a:lnTo>
                  <a:lnTo>
                    <a:pt x="1084" y="817"/>
                  </a:lnTo>
                  <a:lnTo>
                    <a:pt x="1083" y="817"/>
                  </a:lnTo>
                  <a:lnTo>
                    <a:pt x="1083" y="818"/>
                  </a:lnTo>
                  <a:lnTo>
                    <a:pt x="1081" y="818"/>
                  </a:lnTo>
                  <a:lnTo>
                    <a:pt x="1080" y="818"/>
                  </a:lnTo>
                  <a:lnTo>
                    <a:pt x="1080" y="820"/>
                  </a:lnTo>
                  <a:lnTo>
                    <a:pt x="1079" y="821"/>
                  </a:lnTo>
                  <a:lnTo>
                    <a:pt x="1079" y="823"/>
                  </a:lnTo>
                  <a:lnTo>
                    <a:pt x="1079" y="824"/>
                  </a:lnTo>
                  <a:lnTo>
                    <a:pt x="1079" y="825"/>
                  </a:lnTo>
                  <a:lnTo>
                    <a:pt x="1079" y="827"/>
                  </a:lnTo>
                  <a:lnTo>
                    <a:pt x="1079" y="828"/>
                  </a:lnTo>
                  <a:lnTo>
                    <a:pt x="1079" y="829"/>
                  </a:lnTo>
                  <a:lnTo>
                    <a:pt x="1079" y="831"/>
                  </a:lnTo>
                  <a:lnTo>
                    <a:pt x="1079" y="832"/>
                  </a:lnTo>
                  <a:lnTo>
                    <a:pt x="1079" y="831"/>
                  </a:lnTo>
                  <a:lnTo>
                    <a:pt x="1077" y="831"/>
                  </a:lnTo>
                  <a:lnTo>
                    <a:pt x="1076" y="831"/>
                  </a:lnTo>
                  <a:lnTo>
                    <a:pt x="1075" y="831"/>
                  </a:lnTo>
                  <a:lnTo>
                    <a:pt x="1073" y="831"/>
                  </a:lnTo>
                  <a:lnTo>
                    <a:pt x="1072" y="831"/>
                  </a:lnTo>
                  <a:lnTo>
                    <a:pt x="1070" y="831"/>
                  </a:lnTo>
                  <a:lnTo>
                    <a:pt x="1069" y="831"/>
                  </a:lnTo>
                  <a:lnTo>
                    <a:pt x="1068" y="831"/>
                  </a:lnTo>
                  <a:lnTo>
                    <a:pt x="1066" y="831"/>
                  </a:lnTo>
                  <a:lnTo>
                    <a:pt x="1065" y="831"/>
                  </a:lnTo>
                  <a:lnTo>
                    <a:pt x="1064" y="831"/>
                  </a:lnTo>
                  <a:lnTo>
                    <a:pt x="1062" y="831"/>
                  </a:lnTo>
                  <a:lnTo>
                    <a:pt x="1061" y="831"/>
                  </a:lnTo>
                  <a:lnTo>
                    <a:pt x="1060" y="831"/>
                  </a:lnTo>
                  <a:lnTo>
                    <a:pt x="1060" y="832"/>
                  </a:lnTo>
                  <a:lnTo>
                    <a:pt x="1058" y="832"/>
                  </a:lnTo>
                  <a:lnTo>
                    <a:pt x="1057" y="832"/>
                  </a:lnTo>
                  <a:lnTo>
                    <a:pt x="1057" y="831"/>
                  </a:lnTo>
                  <a:lnTo>
                    <a:pt x="1056" y="831"/>
                  </a:lnTo>
                  <a:lnTo>
                    <a:pt x="1054" y="832"/>
                  </a:lnTo>
                  <a:lnTo>
                    <a:pt x="1053" y="832"/>
                  </a:lnTo>
                  <a:lnTo>
                    <a:pt x="1051" y="832"/>
                  </a:lnTo>
                  <a:lnTo>
                    <a:pt x="1050" y="832"/>
                  </a:lnTo>
                  <a:lnTo>
                    <a:pt x="1049" y="832"/>
                  </a:lnTo>
                  <a:lnTo>
                    <a:pt x="1047" y="832"/>
                  </a:lnTo>
                  <a:lnTo>
                    <a:pt x="1046" y="832"/>
                  </a:lnTo>
                  <a:lnTo>
                    <a:pt x="1045" y="832"/>
                  </a:lnTo>
                  <a:lnTo>
                    <a:pt x="1043" y="832"/>
                  </a:lnTo>
                  <a:lnTo>
                    <a:pt x="1042" y="832"/>
                  </a:lnTo>
                  <a:lnTo>
                    <a:pt x="1041" y="832"/>
                  </a:lnTo>
                  <a:lnTo>
                    <a:pt x="1039" y="832"/>
                  </a:lnTo>
                  <a:lnTo>
                    <a:pt x="1038" y="832"/>
                  </a:lnTo>
                  <a:lnTo>
                    <a:pt x="1037" y="832"/>
                  </a:lnTo>
                  <a:lnTo>
                    <a:pt x="1035" y="832"/>
                  </a:lnTo>
                  <a:lnTo>
                    <a:pt x="1035" y="833"/>
                  </a:lnTo>
                  <a:lnTo>
                    <a:pt x="1034" y="833"/>
                  </a:lnTo>
                  <a:lnTo>
                    <a:pt x="1034" y="835"/>
                  </a:lnTo>
                  <a:lnTo>
                    <a:pt x="1032" y="835"/>
                  </a:lnTo>
                  <a:lnTo>
                    <a:pt x="1032" y="836"/>
                  </a:lnTo>
                  <a:lnTo>
                    <a:pt x="1031" y="836"/>
                  </a:lnTo>
                  <a:lnTo>
                    <a:pt x="1031" y="837"/>
                  </a:lnTo>
                  <a:lnTo>
                    <a:pt x="1030" y="839"/>
                  </a:lnTo>
                  <a:lnTo>
                    <a:pt x="1028" y="839"/>
                  </a:lnTo>
                  <a:lnTo>
                    <a:pt x="1028" y="840"/>
                  </a:lnTo>
                  <a:lnTo>
                    <a:pt x="1027" y="840"/>
                  </a:lnTo>
                  <a:lnTo>
                    <a:pt x="1026" y="842"/>
                  </a:lnTo>
                  <a:lnTo>
                    <a:pt x="1024" y="842"/>
                  </a:lnTo>
                  <a:lnTo>
                    <a:pt x="1023" y="843"/>
                  </a:lnTo>
                  <a:lnTo>
                    <a:pt x="1020" y="844"/>
                  </a:lnTo>
                  <a:lnTo>
                    <a:pt x="1019" y="846"/>
                  </a:lnTo>
                  <a:lnTo>
                    <a:pt x="1016" y="848"/>
                  </a:lnTo>
                  <a:lnTo>
                    <a:pt x="1015" y="850"/>
                  </a:lnTo>
                  <a:lnTo>
                    <a:pt x="1012" y="851"/>
                  </a:lnTo>
                  <a:lnTo>
                    <a:pt x="1011" y="851"/>
                  </a:lnTo>
                  <a:lnTo>
                    <a:pt x="1009" y="852"/>
                  </a:lnTo>
                  <a:lnTo>
                    <a:pt x="1008" y="852"/>
                  </a:lnTo>
                  <a:lnTo>
                    <a:pt x="1007" y="854"/>
                  </a:lnTo>
                  <a:lnTo>
                    <a:pt x="1007" y="855"/>
                  </a:lnTo>
                  <a:lnTo>
                    <a:pt x="1005" y="856"/>
                  </a:lnTo>
                  <a:lnTo>
                    <a:pt x="1005" y="858"/>
                  </a:lnTo>
                  <a:lnTo>
                    <a:pt x="1005" y="859"/>
                  </a:lnTo>
                  <a:lnTo>
                    <a:pt x="1005" y="861"/>
                  </a:lnTo>
                  <a:lnTo>
                    <a:pt x="1007" y="862"/>
                  </a:lnTo>
                  <a:lnTo>
                    <a:pt x="1007" y="863"/>
                  </a:lnTo>
                  <a:lnTo>
                    <a:pt x="1007" y="865"/>
                  </a:lnTo>
                  <a:lnTo>
                    <a:pt x="1007" y="866"/>
                  </a:lnTo>
                  <a:lnTo>
                    <a:pt x="1007" y="867"/>
                  </a:lnTo>
                  <a:lnTo>
                    <a:pt x="1007" y="869"/>
                  </a:lnTo>
                  <a:lnTo>
                    <a:pt x="1007" y="870"/>
                  </a:lnTo>
                  <a:lnTo>
                    <a:pt x="1007" y="871"/>
                  </a:lnTo>
                  <a:lnTo>
                    <a:pt x="1007" y="873"/>
                  </a:lnTo>
                  <a:lnTo>
                    <a:pt x="1007" y="874"/>
                  </a:lnTo>
                  <a:lnTo>
                    <a:pt x="1008" y="874"/>
                  </a:lnTo>
                  <a:lnTo>
                    <a:pt x="1008" y="875"/>
                  </a:lnTo>
                  <a:lnTo>
                    <a:pt x="1008" y="877"/>
                  </a:lnTo>
                  <a:lnTo>
                    <a:pt x="1009" y="878"/>
                  </a:lnTo>
                  <a:lnTo>
                    <a:pt x="1009" y="880"/>
                  </a:lnTo>
                  <a:lnTo>
                    <a:pt x="1009" y="881"/>
                  </a:lnTo>
                  <a:lnTo>
                    <a:pt x="1011" y="882"/>
                  </a:lnTo>
                  <a:lnTo>
                    <a:pt x="1011" y="884"/>
                  </a:lnTo>
                  <a:lnTo>
                    <a:pt x="1011" y="885"/>
                  </a:lnTo>
                  <a:lnTo>
                    <a:pt x="1011" y="888"/>
                  </a:lnTo>
                  <a:lnTo>
                    <a:pt x="1011" y="889"/>
                  </a:lnTo>
                  <a:lnTo>
                    <a:pt x="1012" y="890"/>
                  </a:lnTo>
                  <a:lnTo>
                    <a:pt x="1012" y="892"/>
                  </a:lnTo>
                  <a:lnTo>
                    <a:pt x="1013" y="894"/>
                  </a:lnTo>
                  <a:lnTo>
                    <a:pt x="1013" y="896"/>
                  </a:lnTo>
                  <a:lnTo>
                    <a:pt x="1015" y="897"/>
                  </a:lnTo>
                  <a:lnTo>
                    <a:pt x="1015" y="899"/>
                  </a:lnTo>
                  <a:lnTo>
                    <a:pt x="1015" y="900"/>
                  </a:lnTo>
                  <a:lnTo>
                    <a:pt x="1016" y="900"/>
                  </a:lnTo>
                  <a:lnTo>
                    <a:pt x="1016" y="901"/>
                  </a:lnTo>
                  <a:lnTo>
                    <a:pt x="1016" y="903"/>
                  </a:lnTo>
                  <a:lnTo>
                    <a:pt x="1015" y="903"/>
                  </a:lnTo>
                  <a:lnTo>
                    <a:pt x="1013" y="904"/>
                  </a:lnTo>
                  <a:lnTo>
                    <a:pt x="1013" y="905"/>
                  </a:lnTo>
                  <a:lnTo>
                    <a:pt x="1012" y="905"/>
                  </a:lnTo>
                  <a:lnTo>
                    <a:pt x="1012" y="907"/>
                  </a:lnTo>
                  <a:lnTo>
                    <a:pt x="1012" y="908"/>
                  </a:lnTo>
                  <a:lnTo>
                    <a:pt x="1011" y="908"/>
                  </a:lnTo>
                  <a:lnTo>
                    <a:pt x="1011" y="909"/>
                  </a:lnTo>
                  <a:lnTo>
                    <a:pt x="1011" y="911"/>
                  </a:lnTo>
                  <a:lnTo>
                    <a:pt x="1009" y="911"/>
                  </a:lnTo>
                  <a:lnTo>
                    <a:pt x="1009" y="912"/>
                  </a:lnTo>
                  <a:lnTo>
                    <a:pt x="1011" y="912"/>
                  </a:lnTo>
                  <a:lnTo>
                    <a:pt x="1011" y="913"/>
                  </a:lnTo>
                  <a:lnTo>
                    <a:pt x="1011" y="915"/>
                  </a:lnTo>
                  <a:lnTo>
                    <a:pt x="1011" y="916"/>
                  </a:lnTo>
                  <a:lnTo>
                    <a:pt x="1012" y="916"/>
                  </a:lnTo>
                  <a:lnTo>
                    <a:pt x="1012" y="917"/>
                  </a:lnTo>
                  <a:lnTo>
                    <a:pt x="1013" y="917"/>
                  </a:lnTo>
                  <a:lnTo>
                    <a:pt x="1013" y="919"/>
                  </a:lnTo>
                  <a:lnTo>
                    <a:pt x="1015" y="919"/>
                  </a:lnTo>
                  <a:lnTo>
                    <a:pt x="1015" y="920"/>
                  </a:lnTo>
                  <a:lnTo>
                    <a:pt x="1016" y="920"/>
                  </a:lnTo>
                  <a:lnTo>
                    <a:pt x="1016" y="922"/>
                  </a:lnTo>
                  <a:lnTo>
                    <a:pt x="1018" y="922"/>
                  </a:lnTo>
                  <a:lnTo>
                    <a:pt x="1019" y="923"/>
                  </a:lnTo>
                  <a:lnTo>
                    <a:pt x="1019" y="924"/>
                  </a:lnTo>
                  <a:lnTo>
                    <a:pt x="1020" y="924"/>
                  </a:lnTo>
                  <a:lnTo>
                    <a:pt x="1020" y="926"/>
                  </a:lnTo>
                  <a:lnTo>
                    <a:pt x="1020" y="927"/>
                  </a:lnTo>
                  <a:lnTo>
                    <a:pt x="1020" y="928"/>
                  </a:lnTo>
                  <a:lnTo>
                    <a:pt x="1020" y="930"/>
                  </a:lnTo>
                  <a:lnTo>
                    <a:pt x="1019" y="931"/>
                  </a:lnTo>
                  <a:lnTo>
                    <a:pt x="1018" y="931"/>
                  </a:lnTo>
                  <a:lnTo>
                    <a:pt x="1016" y="931"/>
                  </a:lnTo>
                  <a:lnTo>
                    <a:pt x="1015" y="932"/>
                  </a:lnTo>
                  <a:lnTo>
                    <a:pt x="1013" y="932"/>
                  </a:lnTo>
                  <a:lnTo>
                    <a:pt x="1012" y="932"/>
                  </a:lnTo>
                  <a:lnTo>
                    <a:pt x="1012" y="934"/>
                  </a:lnTo>
                  <a:lnTo>
                    <a:pt x="1011" y="934"/>
                  </a:lnTo>
                  <a:lnTo>
                    <a:pt x="1011" y="935"/>
                  </a:lnTo>
                  <a:lnTo>
                    <a:pt x="1009" y="936"/>
                  </a:lnTo>
                  <a:lnTo>
                    <a:pt x="1008" y="936"/>
                  </a:lnTo>
                  <a:lnTo>
                    <a:pt x="1007" y="938"/>
                  </a:lnTo>
                  <a:lnTo>
                    <a:pt x="1005" y="939"/>
                  </a:lnTo>
                  <a:lnTo>
                    <a:pt x="1004" y="941"/>
                  </a:lnTo>
                  <a:lnTo>
                    <a:pt x="1003" y="941"/>
                  </a:lnTo>
                  <a:lnTo>
                    <a:pt x="1003" y="942"/>
                  </a:lnTo>
                  <a:lnTo>
                    <a:pt x="1001" y="942"/>
                  </a:lnTo>
                  <a:lnTo>
                    <a:pt x="1000" y="942"/>
                  </a:lnTo>
                  <a:lnTo>
                    <a:pt x="999" y="942"/>
                  </a:lnTo>
                  <a:lnTo>
                    <a:pt x="999" y="943"/>
                  </a:lnTo>
                  <a:lnTo>
                    <a:pt x="997" y="943"/>
                  </a:lnTo>
                  <a:lnTo>
                    <a:pt x="997" y="945"/>
                  </a:lnTo>
                  <a:lnTo>
                    <a:pt x="996" y="946"/>
                  </a:lnTo>
                  <a:lnTo>
                    <a:pt x="994" y="949"/>
                  </a:lnTo>
                  <a:lnTo>
                    <a:pt x="994" y="950"/>
                  </a:lnTo>
                  <a:lnTo>
                    <a:pt x="993" y="951"/>
                  </a:lnTo>
                  <a:lnTo>
                    <a:pt x="993" y="953"/>
                  </a:lnTo>
                  <a:lnTo>
                    <a:pt x="992" y="954"/>
                  </a:lnTo>
                  <a:lnTo>
                    <a:pt x="992" y="955"/>
                  </a:lnTo>
                  <a:lnTo>
                    <a:pt x="990" y="957"/>
                  </a:lnTo>
                  <a:lnTo>
                    <a:pt x="989" y="958"/>
                  </a:lnTo>
                  <a:lnTo>
                    <a:pt x="988" y="958"/>
                  </a:lnTo>
                  <a:lnTo>
                    <a:pt x="986" y="958"/>
                  </a:lnTo>
                  <a:lnTo>
                    <a:pt x="985" y="958"/>
                  </a:lnTo>
                  <a:lnTo>
                    <a:pt x="984" y="958"/>
                  </a:lnTo>
                  <a:lnTo>
                    <a:pt x="982" y="958"/>
                  </a:lnTo>
                  <a:lnTo>
                    <a:pt x="982" y="957"/>
                  </a:lnTo>
                  <a:lnTo>
                    <a:pt x="982" y="955"/>
                  </a:lnTo>
                  <a:lnTo>
                    <a:pt x="982" y="954"/>
                  </a:lnTo>
                  <a:lnTo>
                    <a:pt x="982" y="953"/>
                  </a:lnTo>
                  <a:lnTo>
                    <a:pt x="982" y="951"/>
                  </a:lnTo>
                  <a:lnTo>
                    <a:pt x="981" y="951"/>
                  </a:lnTo>
                  <a:lnTo>
                    <a:pt x="980" y="951"/>
                  </a:lnTo>
                  <a:lnTo>
                    <a:pt x="978" y="951"/>
                  </a:lnTo>
                  <a:lnTo>
                    <a:pt x="977" y="951"/>
                  </a:lnTo>
                  <a:lnTo>
                    <a:pt x="974" y="951"/>
                  </a:lnTo>
                  <a:lnTo>
                    <a:pt x="973" y="951"/>
                  </a:lnTo>
                  <a:lnTo>
                    <a:pt x="971" y="950"/>
                  </a:lnTo>
                  <a:lnTo>
                    <a:pt x="970" y="950"/>
                  </a:lnTo>
                  <a:lnTo>
                    <a:pt x="969" y="951"/>
                  </a:lnTo>
                  <a:lnTo>
                    <a:pt x="967" y="951"/>
                  </a:lnTo>
                  <a:lnTo>
                    <a:pt x="967" y="950"/>
                  </a:lnTo>
                  <a:lnTo>
                    <a:pt x="967" y="949"/>
                  </a:lnTo>
                  <a:lnTo>
                    <a:pt x="966" y="946"/>
                  </a:lnTo>
                  <a:lnTo>
                    <a:pt x="966" y="945"/>
                  </a:lnTo>
                  <a:lnTo>
                    <a:pt x="966" y="943"/>
                  </a:lnTo>
                  <a:lnTo>
                    <a:pt x="966" y="941"/>
                  </a:lnTo>
                  <a:lnTo>
                    <a:pt x="966" y="939"/>
                  </a:lnTo>
                  <a:lnTo>
                    <a:pt x="965" y="938"/>
                  </a:lnTo>
                  <a:lnTo>
                    <a:pt x="965" y="936"/>
                  </a:lnTo>
                  <a:lnTo>
                    <a:pt x="963" y="934"/>
                  </a:lnTo>
                  <a:lnTo>
                    <a:pt x="963" y="932"/>
                  </a:lnTo>
                  <a:lnTo>
                    <a:pt x="963" y="931"/>
                  </a:lnTo>
                  <a:lnTo>
                    <a:pt x="963" y="930"/>
                  </a:lnTo>
                  <a:lnTo>
                    <a:pt x="962" y="930"/>
                  </a:lnTo>
                  <a:lnTo>
                    <a:pt x="962" y="928"/>
                  </a:lnTo>
                  <a:lnTo>
                    <a:pt x="962" y="927"/>
                  </a:lnTo>
                  <a:lnTo>
                    <a:pt x="961" y="926"/>
                  </a:lnTo>
                  <a:lnTo>
                    <a:pt x="961" y="924"/>
                  </a:lnTo>
                  <a:lnTo>
                    <a:pt x="959" y="924"/>
                  </a:lnTo>
                  <a:lnTo>
                    <a:pt x="959" y="923"/>
                  </a:lnTo>
                  <a:lnTo>
                    <a:pt x="958" y="923"/>
                  </a:lnTo>
                  <a:lnTo>
                    <a:pt x="958" y="922"/>
                  </a:lnTo>
                  <a:lnTo>
                    <a:pt x="956" y="922"/>
                  </a:lnTo>
                  <a:lnTo>
                    <a:pt x="956" y="920"/>
                  </a:lnTo>
                  <a:lnTo>
                    <a:pt x="952" y="917"/>
                  </a:lnTo>
                  <a:lnTo>
                    <a:pt x="950" y="915"/>
                  </a:lnTo>
                  <a:lnTo>
                    <a:pt x="948" y="913"/>
                  </a:lnTo>
                  <a:lnTo>
                    <a:pt x="947" y="912"/>
                  </a:lnTo>
                  <a:lnTo>
                    <a:pt x="946" y="912"/>
                  </a:lnTo>
                  <a:lnTo>
                    <a:pt x="946" y="911"/>
                  </a:lnTo>
                  <a:lnTo>
                    <a:pt x="944" y="909"/>
                  </a:lnTo>
                  <a:lnTo>
                    <a:pt x="943" y="909"/>
                  </a:lnTo>
                  <a:lnTo>
                    <a:pt x="943" y="908"/>
                  </a:lnTo>
                  <a:lnTo>
                    <a:pt x="942" y="908"/>
                  </a:lnTo>
                  <a:lnTo>
                    <a:pt x="940" y="907"/>
                  </a:lnTo>
                  <a:lnTo>
                    <a:pt x="939" y="905"/>
                  </a:lnTo>
                  <a:lnTo>
                    <a:pt x="937" y="904"/>
                  </a:lnTo>
                  <a:lnTo>
                    <a:pt x="936" y="903"/>
                  </a:lnTo>
                  <a:lnTo>
                    <a:pt x="936" y="901"/>
                  </a:lnTo>
                  <a:lnTo>
                    <a:pt x="936" y="900"/>
                  </a:lnTo>
                  <a:lnTo>
                    <a:pt x="935" y="899"/>
                  </a:lnTo>
                  <a:lnTo>
                    <a:pt x="935" y="896"/>
                  </a:lnTo>
                  <a:lnTo>
                    <a:pt x="935" y="894"/>
                  </a:lnTo>
                  <a:lnTo>
                    <a:pt x="933" y="893"/>
                  </a:lnTo>
                  <a:lnTo>
                    <a:pt x="935" y="893"/>
                  </a:lnTo>
                  <a:lnTo>
                    <a:pt x="933" y="892"/>
                  </a:lnTo>
                  <a:lnTo>
                    <a:pt x="933" y="890"/>
                  </a:lnTo>
                  <a:lnTo>
                    <a:pt x="933" y="889"/>
                  </a:lnTo>
                  <a:lnTo>
                    <a:pt x="933" y="888"/>
                  </a:lnTo>
                  <a:lnTo>
                    <a:pt x="933" y="886"/>
                  </a:lnTo>
                  <a:lnTo>
                    <a:pt x="933" y="885"/>
                  </a:lnTo>
                  <a:lnTo>
                    <a:pt x="933" y="884"/>
                  </a:lnTo>
                  <a:lnTo>
                    <a:pt x="933" y="882"/>
                  </a:lnTo>
                  <a:lnTo>
                    <a:pt x="933" y="881"/>
                  </a:lnTo>
                  <a:lnTo>
                    <a:pt x="932" y="880"/>
                  </a:lnTo>
                  <a:lnTo>
                    <a:pt x="932" y="878"/>
                  </a:lnTo>
                  <a:lnTo>
                    <a:pt x="932" y="877"/>
                  </a:lnTo>
                  <a:lnTo>
                    <a:pt x="932" y="875"/>
                  </a:lnTo>
                  <a:lnTo>
                    <a:pt x="932" y="874"/>
                  </a:lnTo>
                  <a:lnTo>
                    <a:pt x="931" y="873"/>
                  </a:lnTo>
                  <a:lnTo>
                    <a:pt x="931" y="871"/>
                  </a:lnTo>
                  <a:lnTo>
                    <a:pt x="929" y="871"/>
                  </a:lnTo>
                  <a:lnTo>
                    <a:pt x="928" y="870"/>
                  </a:lnTo>
                  <a:lnTo>
                    <a:pt x="927" y="869"/>
                  </a:lnTo>
                  <a:lnTo>
                    <a:pt x="925" y="867"/>
                  </a:lnTo>
                  <a:lnTo>
                    <a:pt x="924" y="867"/>
                  </a:lnTo>
                  <a:lnTo>
                    <a:pt x="924" y="866"/>
                  </a:lnTo>
                  <a:lnTo>
                    <a:pt x="921" y="866"/>
                  </a:lnTo>
                  <a:lnTo>
                    <a:pt x="921" y="865"/>
                  </a:lnTo>
                  <a:lnTo>
                    <a:pt x="918" y="863"/>
                  </a:lnTo>
                  <a:lnTo>
                    <a:pt x="916" y="862"/>
                  </a:lnTo>
                  <a:lnTo>
                    <a:pt x="914" y="862"/>
                  </a:lnTo>
                  <a:lnTo>
                    <a:pt x="912" y="861"/>
                  </a:lnTo>
                  <a:lnTo>
                    <a:pt x="909" y="859"/>
                  </a:lnTo>
                  <a:lnTo>
                    <a:pt x="908" y="858"/>
                  </a:lnTo>
                  <a:lnTo>
                    <a:pt x="906" y="858"/>
                  </a:lnTo>
                  <a:lnTo>
                    <a:pt x="905" y="858"/>
                  </a:lnTo>
                  <a:lnTo>
                    <a:pt x="904" y="858"/>
                  </a:lnTo>
                  <a:lnTo>
                    <a:pt x="904" y="856"/>
                  </a:lnTo>
                  <a:lnTo>
                    <a:pt x="902" y="856"/>
                  </a:lnTo>
                  <a:lnTo>
                    <a:pt x="901" y="856"/>
                  </a:lnTo>
                  <a:lnTo>
                    <a:pt x="901" y="858"/>
                  </a:lnTo>
                  <a:lnTo>
                    <a:pt x="899" y="858"/>
                  </a:lnTo>
                  <a:lnTo>
                    <a:pt x="898" y="858"/>
                  </a:lnTo>
                  <a:lnTo>
                    <a:pt x="897" y="858"/>
                  </a:lnTo>
                  <a:lnTo>
                    <a:pt x="895" y="859"/>
                  </a:lnTo>
                  <a:lnTo>
                    <a:pt x="895" y="861"/>
                  </a:lnTo>
                  <a:lnTo>
                    <a:pt x="894" y="861"/>
                  </a:lnTo>
                  <a:lnTo>
                    <a:pt x="893" y="861"/>
                  </a:lnTo>
                  <a:lnTo>
                    <a:pt x="891" y="861"/>
                  </a:lnTo>
                  <a:lnTo>
                    <a:pt x="890" y="862"/>
                  </a:lnTo>
                  <a:lnTo>
                    <a:pt x="889" y="862"/>
                  </a:lnTo>
                  <a:lnTo>
                    <a:pt x="887" y="863"/>
                  </a:lnTo>
                  <a:lnTo>
                    <a:pt x="887" y="862"/>
                  </a:lnTo>
                  <a:lnTo>
                    <a:pt x="886" y="862"/>
                  </a:lnTo>
                  <a:lnTo>
                    <a:pt x="885" y="861"/>
                  </a:lnTo>
                  <a:lnTo>
                    <a:pt x="883" y="859"/>
                  </a:lnTo>
                  <a:lnTo>
                    <a:pt x="883" y="858"/>
                  </a:lnTo>
                  <a:lnTo>
                    <a:pt x="882" y="856"/>
                  </a:lnTo>
                  <a:lnTo>
                    <a:pt x="880" y="855"/>
                  </a:lnTo>
                  <a:lnTo>
                    <a:pt x="879" y="855"/>
                  </a:lnTo>
                  <a:lnTo>
                    <a:pt x="879" y="854"/>
                  </a:lnTo>
                  <a:lnTo>
                    <a:pt x="878" y="854"/>
                  </a:lnTo>
                  <a:lnTo>
                    <a:pt x="878" y="855"/>
                  </a:lnTo>
                  <a:lnTo>
                    <a:pt x="876" y="855"/>
                  </a:lnTo>
                  <a:lnTo>
                    <a:pt x="875" y="855"/>
                  </a:lnTo>
                  <a:lnTo>
                    <a:pt x="874" y="856"/>
                  </a:lnTo>
                  <a:lnTo>
                    <a:pt x="872" y="856"/>
                  </a:lnTo>
                  <a:lnTo>
                    <a:pt x="871" y="856"/>
                  </a:lnTo>
                  <a:lnTo>
                    <a:pt x="871" y="858"/>
                  </a:lnTo>
                  <a:lnTo>
                    <a:pt x="871" y="856"/>
                  </a:lnTo>
                  <a:lnTo>
                    <a:pt x="870" y="856"/>
                  </a:lnTo>
                  <a:lnTo>
                    <a:pt x="870" y="858"/>
                  </a:lnTo>
                  <a:lnTo>
                    <a:pt x="868" y="858"/>
                  </a:lnTo>
                  <a:lnTo>
                    <a:pt x="868" y="859"/>
                  </a:lnTo>
                  <a:lnTo>
                    <a:pt x="867" y="859"/>
                  </a:lnTo>
                  <a:lnTo>
                    <a:pt x="867" y="858"/>
                  </a:lnTo>
                  <a:lnTo>
                    <a:pt x="866" y="858"/>
                  </a:lnTo>
                  <a:lnTo>
                    <a:pt x="864" y="858"/>
                  </a:lnTo>
                  <a:lnTo>
                    <a:pt x="863" y="858"/>
                  </a:lnTo>
                  <a:lnTo>
                    <a:pt x="861" y="858"/>
                  </a:lnTo>
                  <a:lnTo>
                    <a:pt x="861" y="859"/>
                  </a:lnTo>
                  <a:lnTo>
                    <a:pt x="860" y="859"/>
                  </a:lnTo>
                  <a:lnTo>
                    <a:pt x="860" y="861"/>
                  </a:lnTo>
                  <a:lnTo>
                    <a:pt x="859" y="861"/>
                  </a:lnTo>
                  <a:lnTo>
                    <a:pt x="859" y="862"/>
                  </a:lnTo>
                  <a:lnTo>
                    <a:pt x="860" y="862"/>
                  </a:lnTo>
                  <a:lnTo>
                    <a:pt x="859" y="862"/>
                  </a:lnTo>
                  <a:lnTo>
                    <a:pt x="859" y="863"/>
                  </a:lnTo>
                  <a:lnTo>
                    <a:pt x="857" y="863"/>
                  </a:lnTo>
                  <a:lnTo>
                    <a:pt x="856" y="863"/>
                  </a:lnTo>
                  <a:lnTo>
                    <a:pt x="855" y="863"/>
                  </a:lnTo>
                  <a:lnTo>
                    <a:pt x="853" y="863"/>
                  </a:lnTo>
                  <a:lnTo>
                    <a:pt x="852" y="863"/>
                  </a:lnTo>
                  <a:lnTo>
                    <a:pt x="852" y="862"/>
                  </a:lnTo>
                  <a:lnTo>
                    <a:pt x="851" y="862"/>
                  </a:lnTo>
                  <a:lnTo>
                    <a:pt x="849" y="862"/>
                  </a:lnTo>
                  <a:lnTo>
                    <a:pt x="848" y="862"/>
                  </a:lnTo>
                  <a:lnTo>
                    <a:pt x="847" y="863"/>
                  </a:lnTo>
                  <a:lnTo>
                    <a:pt x="845" y="863"/>
                  </a:lnTo>
                  <a:lnTo>
                    <a:pt x="844" y="863"/>
                  </a:lnTo>
                  <a:lnTo>
                    <a:pt x="842" y="863"/>
                  </a:lnTo>
                  <a:lnTo>
                    <a:pt x="841" y="865"/>
                  </a:lnTo>
                  <a:lnTo>
                    <a:pt x="840" y="865"/>
                  </a:lnTo>
                  <a:lnTo>
                    <a:pt x="840" y="866"/>
                  </a:lnTo>
                  <a:lnTo>
                    <a:pt x="838" y="866"/>
                  </a:lnTo>
                  <a:lnTo>
                    <a:pt x="837" y="866"/>
                  </a:lnTo>
                  <a:lnTo>
                    <a:pt x="836" y="867"/>
                  </a:lnTo>
                  <a:lnTo>
                    <a:pt x="836" y="869"/>
                  </a:lnTo>
                  <a:lnTo>
                    <a:pt x="834" y="870"/>
                  </a:lnTo>
                  <a:lnTo>
                    <a:pt x="833" y="870"/>
                  </a:lnTo>
                  <a:lnTo>
                    <a:pt x="833" y="871"/>
                  </a:lnTo>
                  <a:lnTo>
                    <a:pt x="832" y="871"/>
                  </a:lnTo>
                  <a:lnTo>
                    <a:pt x="830" y="871"/>
                  </a:lnTo>
                  <a:lnTo>
                    <a:pt x="830" y="873"/>
                  </a:lnTo>
                  <a:lnTo>
                    <a:pt x="829" y="873"/>
                  </a:lnTo>
                  <a:lnTo>
                    <a:pt x="829" y="874"/>
                  </a:lnTo>
                  <a:lnTo>
                    <a:pt x="828" y="874"/>
                  </a:lnTo>
                  <a:lnTo>
                    <a:pt x="828" y="875"/>
                  </a:lnTo>
                  <a:lnTo>
                    <a:pt x="826" y="875"/>
                  </a:lnTo>
                  <a:lnTo>
                    <a:pt x="826" y="874"/>
                  </a:lnTo>
                  <a:lnTo>
                    <a:pt x="825" y="875"/>
                  </a:lnTo>
                  <a:lnTo>
                    <a:pt x="825" y="874"/>
                  </a:lnTo>
                  <a:lnTo>
                    <a:pt x="825" y="875"/>
                  </a:lnTo>
                  <a:lnTo>
                    <a:pt x="823" y="875"/>
                  </a:lnTo>
                  <a:lnTo>
                    <a:pt x="823" y="877"/>
                  </a:lnTo>
                  <a:lnTo>
                    <a:pt x="822" y="877"/>
                  </a:lnTo>
                  <a:lnTo>
                    <a:pt x="821" y="877"/>
                  </a:lnTo>
                  <a:lnTo>
                    <a:pt x="819" y="875"/>
                  </a:lnTo>
                  <a:lnTo>
                    <a:pt x="818" y="875"/>
                  </a:lnTo>
                  <a:lnTo>
                    <a:pt x="817" y="874"/>
                  </a:lnTo>
                  <a:lnTo>
                    <a:pt x="815" y="875"/>
                  </a:lnTo>
                  <a:lnTo>
                    <a:pt x="814" y="875"/>
                  </a:lnTo>
                  <a:lnTo>
                    <a:pt x="815" y="877"/>
                  </a:lnTo>
                  <a:lnTo>
                    <a:pt x="815" y="878"/>
                  </a:lnTo>
                  <a:lnTo>
                    <a:pt x="815" y="881"/>
                  </a:lnTo>
                  <a:lnTo>
                    <a:pt x="814" y="880"/>
                  </a:lnTo>
                  <a:lnTo>
                    <a:pt x="813" y="880"/>
                  </a:lnTo>
                  <a:lnTo>
                    <a:pt x="811" y="880"/>
                  </a:lnTo>
                  <a:lnTo>
                    <a:pt x="810" y="880"/>
                  </a:lnTo>
                  <a:lnTo>
                    <a:pt x="809" y="880"/>
                  </a:lnTo>
                  <a:lnTo>
                    <a:pt x="807" y="881"/>
                  </a:lnTo>
                  <a:lnTo>
                    <a:pt x="807" y="882"/>
                  </a:lnTo>
                  <a:lnTo>
                    <a:pt x="806" y="882"/>
                  </a:lnTo>
                  <a:lnTo>
                    <a:pt x="805" y="882"/>
                  </a:lnTo>
                  <a:lnTo>
                    <a:pt x="803" y="882"/>
                  </a:lnTo>
                  <a:lnTo>
                    <a:pt x="803" y="884"/>
                  </a:lnTo>
                  <a:lnTo>
                    <a:pt x="802" y="885"/>
                  </a:lnTo>
                  <a:lnTo>
                    <a:pt x="802" y="886"/>
                  </a:lnTo>
                  <a:lnTo>
                    <a:pt x="800" y="886"/>
                  </a:lnTo>
                  <a:lnTo>
                    <a:pt x="800" y="888"/>
                  </a:lnTo>
                  <a:lnTo>
                    <a:pt x="799" y="888"/>
                  </a:lnTo>
                  <a:lnTo>
                    <a:pt x="798" y="888"/>
                  </a:lnTo>
                  <a:lnTo>
                    <a:pt x="796" y="888"/>
                  </a:lnTo>
                  <a:lnTo>
                    <a:pt x="795" y="888"/>
                  </a:lnTo>
                  <a:lnTo>
                    <a:pt x="794" y="888"/>
                  </a:lnTo>
                  <a:lnTo>
                    <a:pt x="794" y="889"/>
                  </a:lnTo>
                  <a:lnTo>
                    <a:pt x="792" y="889"/>
                  </a:lnTo>
                  <a:lnTo>
                    <a:pt x="791" y="889"/>
                  </a:lnTo>
                  <a:lnTo>
                    <a:pt x="791" y="890"/>
                  </a:lnTo>
                  <a:lnTo>
                    <a:pt x="790" y="890"/>
                  </a:lnTo>
                  <a:lnTo>
                    <a:pt x="788" y="892"/>
                  </a:lnTo>
                  <a:lnTo>
                    <a:pt x="787" y="892"/>
                  </a:lnTo>
                  <a:lnTo>
                    <a:pt x="787" y="893"/>
                  </a:lnTo>
                  <a:lnTo>
                    <a:pt x="786" y="893"/>
                  </a:lnTo>
                  <a:lnTo>
                    <a:pt x="786" y="894"/>
                  </a:lnTo>
                  <a:lnTo>
                    <a:pt x="784" y="894"/>
                  </a:lnTo>
                  <a:lnTo>
                    <a:pt x="784" y="896"/>
                  </a:lnTo>
                  <a:lnTo>
                    <a:pt x="783" y="896"/>
                  </a:lnTo>
                  <a:lnTo>
                    <a:pt x="781" y="896"/>
                  </a:lnTo>
                  <a:lnTo>
                    <a:pt x="781" y="897"/>
                  </a:lnTo>
                  <a:lnTo>
                    <a:pt x="780" y="897"/>
                  </a:lnTo>
                  <a:lnTo>
                    <a:pt x="779" y="897"/>
                  </a:lnTo>
                  <a:lnTo>
                    <a:pt x="779" y="899"/>
                  </a:lnTo>
                  <a:lnTo>
                    <a:pt x="777" y="899"/>
                  </a:lnTo>
                  <a:lnTo>
                    <a:pt x="776" y="899"/>
                  </a:lnTo>
                  <a:lnTo>
                    <a:pt x="775" y="900"/>
                  </a:lnTo>
                  <a:lnTo>
                    <a:pt x="775" y="899"/>
                  </a:lnTo>
                  <a:lnTo>
                    <a:pt x="773" y="899"/>
                  </a:lnTo>
                  <a:lnTo>
                    <a:pt x="772" y="900"/>
                  </a:lnTo>
                  <a:lnTo>
                    <a:pt x="772" y="899"/>
                  </a:lnTo>
                  <a:lnTo>
                    <a:pt x="772" y="900"/>
                  </a:lnTo>
                  <a:lnTo>
                    <a:pt x="771" y="900"/>
                  </a:lnTo>
                  <a:lnTo>
                    <a:pt x="769" y="900"/>
                  </a:lnTo>
                  <a:lnTo>
                    <a:pt x="769" y="901"/>
                  </a:lnTo>
                  <a:lnTo>
                    <a:pt x="768" y="901"/>
                  </a:lnTo>
                  <a:lnTo>
                    <a:pt x="767" y="901"/>
                  </a:lnTo>
                  <a:lnTo>
                    <a:pt x="765" y="901"/>
                  </a:lnTo>
                  <a:lnTo>
                    <a:pt x="764" y="901"/>
                  </a:lnTo>
                  <a:lnTo>
                    <a:pt x="762" y="903"/>
                  </a:lnTo>
                  <a:lnTo>
                    <a:pt x="761" y="903"/>
                  </a:lnTo>
                  <a:lnTo>
                    <a:pt x="760" y="903"/>
                  </a:lnTo>
                  <a:lnTo>
                    <a:pt x="758" y="903"/>
                  </a:lnTo>
                  <a:lnTo>
                    <a:pt x="757" y="903"/>
                  </a:lnTo>
                  <a:lnTo>
                    <a:pt x="756" y="903"/>
                  </a:lnTo>
                  <a:lnTo>
                    <a:pt x="754" y="904"/>
                  </a:lnTo>
                  <a:lnTo>
                    <a:pt x="753" y="904"/>
                  </a:lnTo>
                  <a:lnTo>
                    <a:pt x="752" y="904"/>
                  </a:lnTo>
                  <a:lnTo>
                    <a:pt x="752" y="905"/>
                  </a:lnTo>
                  <a:lnTo>
                    <a:pt x="752" y="907"/>
                  </a:lnTo>
                  <a:lnTo>
                    <a:pt x="753" y="907"/>
                  </a:lnTo>
                  <a:lnTo>
                    <a:pt x="752" y="908"/>
                  </a:lnTo>
                  <a:lnTo>
                    <a:pt x="750" y="908"/>
                  </a:lnTo>
                  <a:lnTo>
                    <a:pt x="749" y="908"/>
                  </a:lnTo>
                  <a:lnTo>
                    <a:pt x="748" y="908"/>
                  </a:lnTo>
                  <a:lnTo>
                    <a:pt x="746" y="908"/>
                  </a:lnTo>
                  <a:lnTo>
                    <a:pt x="746" y="909"/>
                  </a:lnTo>
                  <a:lnTo>
                    <a:pt x="745" y="909"/>
                  </a:lnTo>
                  <a:lnTo>
                    <a:pt x="745" y="911"/>
                  </a:lnTo>
                  <a:lnTo>
                    <a:pt x="743" y="911"/>
                  </a:lnTo>
                  <a:lnTo>
                    <a:pt x="743" y="912"/>
                  </a:lnTo>
                  <a:lnTo>
                    <a:pt x="742" y="913"/>
                  </a:lnTo>
                  <a:lnTo>
                    <a:pt x="741" y="915"/>
                  </a:lnTo>
                  <a:lnTo>
                    <a:pt x="739" y="915"/>
                  </a:lnTo>
                  <a:lnTo>
                    <a:pt x="738" y="915"/>
                  </a:lnTo>
                  <a:lnTo>
                    <a:pt x="737" y="915"/>
                  </a:lnTo>
                  <a:lnTo>
                    <a:pt x="735" y="915"/>
                  </a:lnTo>
                  <a:lnTo>
                    <a:pt x="734" y="915"/>
                  </a:lnTo>
                  <a:lnTo>
                    <a:pt x="734" y="916"/>
                  </a:lnTo>
                  <a:lnTo>
                    <a:pt x="733" y="916"/>
                  </a:lnTo>
                  <a:lnTo>
                    <a:pt x="731" y="916"/>
                  </a:lnTo>
                  <a:lnTo>
                    <a:pt x="730" y="916"/>
                  </a:lnTo>
                  <a:lnTo>
                    <a:pt x="729" y="916"/>
                  </a:lnTo>
                  <a:lnTo>
                    <a:pt x="727" y="916"/>
                  </a:lnTo>
                  <a:lnTo>
                    <a:pt x="726" y="916"/>
                  </a:lnTo>
                  <a:lnTo>
                    <a:pt x="726" y="917"/>
                  </a:lnTo>
                  <a:lnTo>
                    <a:pt x="724" y="917"/>
                  </a:lnTo>
                  <a:lnTo>
                    <a:pt x="724" y="919"/>
                  </a:lnTo>
                  <a:lnTo>
                    <a:pt x="722" y="920"/>
                  </a:lnTo>
                  <a:lnTo>
                    <a:pt x="720" y="920"/>
                  </a:lnTo>
                  <a:lnTo>
                    <a:pt x="719" y="920"/>
                  </a:lnTo>
                  <a:lnTo>
                    <a:pt x="719" y="922"/>
                  </a:lnTo>
                  <a:lnTo>
                    <a:pt x="719" y="923"/>
                  </a:lnTo>
                  <a:lnTo>
                    <a:pt x="719" y="924"/>
                  </a:lnTo>
                  <a:lnTo>
                    <a:pt x="719" y="926"/>
                  </a:lnTo>
                  <a:lnTo>
                    <a:pt x="718" y="927"/>
                  </a:lnTo>
                  <a:lnTo>
                    <a:pt x="718" y="928"/>
                  </a:lnTo>
                  <a:lnTo>
                    <a:pt x="716" y="928"/>
                  </a:lnTo>
                  <a:lnTo>
                    <a:pt x="718" y="930"/>
                  </a:lnTo>
                  <a:lnTo>
                    <a:pt x="716" y="931"/>
                  </a:lnTo>
                  <a:lnTo>
                    <a:pt x="716" y="932"/>
                  </a:lnTo>
                  <a:lnTo>
                    <a:pt x="715" y="932"/>
                  </a:lnTo>
                  <a:lnTo>
                    <a:pt x="715" y="931"/>
                  </a:lnTo>
                  <a:lnTo>
                    <a:pt x="714" y="931"/>
                  </a:lnTo>
                  <a:lnTo>
                    <a:pt x="712" y="931"/>
                  </a:lnTo>
                  <a:lnTo>
                    <a:pt x="711" y="931"/>
                  </a:lnTo>
                  <a:lnTo>
                    <a:pt x="711" y="932"/>
                  </a:lnTo>
                  <a:lnTo>
                    <a:pt x="711" y="931"/>
                  </a:lnTo>
                  <a:lnTo>
                    <a:pt x="710" y="931"/>
                  </a:lnTo>
                  <a:lnTo>
                    <a:pt x="710" y="932"/>
                  </a:lnTo>
                  <a:lnTo>
                    <a:pt x="708" y="932"/>
                  </a:lnTo>
                  <a:lnTo>
                    <a:pt x="707" y="932"/>
                  </a:lnTo>
                  <a:lnTo>
                    <a:pt x="705" y="932"/>
                  </a:lnTo>
                  <a:lnTo>
                    <a:pt x="704" y="932"/>
                  </a:lnTo>
                  <a:lnTo>
                    <a:pt x="703" y="932"/>
                  </a:lnTo>
                  <a:lnTo>
                    <a:pt x="701" y="934"/>
                  </a:lnTo>
                  <a:lnTo>
                    <a:pt x="700" y="934"/>
                  </a:lnTo>
                  <a:lnTo>
                    <a:pt x="699" y="934"/>
                  </a:lnTo>
                  <a:lnTo>
                    <a:pt x="697" y="934"/>
                  </a:lnTo>
                  <a:lnTo>
                    <a:pt x="696" y="934"/>
                  </a:lnTo>
                  <a:lnTo>
                    <a:pt x="695" y="932"/>
                  </a:lnTo>
                  <a:lnTo>
                    <a:pt x="693" y="932"/>
                  </a:lnTo>
                  <a:lnTo>
                    <a:pt x="692" y="934"/>
                  </a:lnTo>
                  <a:lnTo>
                    <a:pt x="691" y="934"/>
                  </a:lnTo>
                  <a:lnTo>
                    <a:pt x="689" y="932"/>
                  </a:lnTo>
                  <a:lnTo>
                    <a:pt x="688" y="934"/>
                  </a:lnTo>
                  <a:lnTo>
                    <a:pt x="686" y="934"/>
                  </a:lnTo>
                  <a:lnTo>
                    <a:pt x="685" y="934"/>
                  </a:lnTo>
                  <a:lnTo>
                    <a:pt x="684" y="934"/>
                  </a:lnTo>
                  <a:lnTo>
                    <a:pt x="682" y="932"/>
                  </a:lnTo>
                  <a:lnTo>
                    <a:pt x="681" y="932"/>
                  </a:lnTo>
                  <a:lnTo>
                    <a:pt x="680" y="932"/>
                  </a:lnTo>
                  <a:lnTo>
                    <a:pt x="678" y="932"/>
                  </a:lnTo>
                  <a:lnTo>
                    <a:pt x="677" y="932"/>
                  </a:lnTo>
                  <a:lnTo>
                    <a:pt x="676" y="932"/>
                  </a:lnTo>
                  <a:lnTo>
                    <a:pt x="674" y="932"/>
                  </a:lnTo>
                  <a:lnTo>
                    <a:pt x="673" y="931"/>
                  </a:lnTo>
                  <a:lnTo>
                    <a:pt x="673" y="930"/>
                  </a:lnTo>
                  <a:lnTo>
                    <a:pt x="672" y="928"/>
                  </a:lnTo>
                  <a:lnTo>
                    <a:pt x="672" y="927"/>
                  </a:lnTo>
                  <a:lnTo>
                    <a:pt x="670" y="927"/>
                  </a:lnTo>
                  <a:lnTo>
                    <a:pt x="670" y="926"/>
                  </a:lnTo>
                  <a:lnTo>
                    <a:pt x="669" y="926"/>
                  </a:lnTo>
                  <a:lnTo>
                    <a:pt x="669" y="924"/>
                  </a:lnTo>
                  <a:lnTo>
                    <a:pt x="669" y="923"/>
                  </a:lnTo>
                  <a:lnTo>
                    <a:pt x="667" y="923"/>
                  </a:lnTo>
                  <a:lnTo>
                    <a:pt x="667" y="922"/>
                  </a:lnTo>
                  <a:lnTo>
                    <a:pt x="666" y="922"/>
                  </a:lnTo>
                  <a:lnTo>
                    <a:pt x="665" y="922"/>
                  </a:lnTo>
                  <a:lnTo>
                    <a:pt x="665" y="923"/>
                  </a:lnTo>
                  <a:lnTo>
                    <a:pt x="665" y="922"/>
                  </a:lnTo>
                  <a:lnTo>
                    <a:pt x="663" y="922"/>
                  </a:lnTo>
                  <a:lnTo>
                    <a:pt x="663" y="920"/>
                  </a:lnTo>
                  <a:lnTo>
                    <a:pt x="662" y="920"/>
                  </a:lnTo>
                  <a:lnTo>
                    <a:pt x="662" y="919"/>
                  </a:lnTo>
                  <a:lnTo>
                    <a:pt x="662" y="917"/>
                  </a:lnTo>
                  <a:lnTo>
                    <a:pt x="662" y="916"/>
                  </a:lnTo>
                  <a:lnTo>
                    <a:pt x="662" y="915"/>
                  </a:lnTo>
                  <a:lnTo>
                    <a:pt x="661" y="915"/>
                  </a:lnTo>
                  <a:lnTo>
                    <a:pt x="661" y="913"/>
                  </a:lnTo>
                  <a:lnTo>
                    <a:pt x="661" y="912"/>
                  </a:lnTo>
                  <a:lnTo>
                    <a:pt x="659" y="912"/>
                  </a:lnTo>
                  <a:lnTo>
                    <a:pt x="659" y="911"/>
                  </a:lnTo>
                  <a:lnTo>
                    <a:pt x="659" y="909"/>
                  </a:lnTo>
                  <a:lnTo>
                    <a:pt x="658" y="909"/>
                  </a:lnTo>
                  <a:lnTo>
                    <a:pt x="657" y="908"/>
                  </a:lnTo>
                  <a:lnTo>
                    <a:pt x="655" y="908"/>
                  </a:lnTo>
                  <a:lnTo>
                    <a:pt x="654" y="908"/>
                  </a:lnTo>
                  <a:lnTo>
                    <a:pt x="654" y="909"/>
                  </a:lnTo>
                  <a:lnTo>
                    <a:pt x="653" y="909"/>
                  </a:lnTo>
                  <a:lnTo>
                    <a:pt x="653" y="911"/>
                  </a:lnTo>
                  <a:lnTo>
                    <a:pt x="651" y="912"/>
                  </a:lnTo>
                  <a:lnTo>
                    <a:pt x="651" y="913"/>
                  </a:lnTo>
                  <a:lnTo>
                    <a:pt x="650" y="915"/>
                  </a:lnTo>
                  <a:lnTo>
                    <a:pt x="650" y="916"/>
                  </a:lnTo>
                  <a:lnTo>
                    <a:pt x="648" y="916"/>
                  </a:lnTo>
                  <a:lnTo>
                    <a:pt x="647" y="916"/>
                  </a:lnTo>
                  <a:lnTo>
                    <a:pt x="646" y="916"/>
                  </a:lnTo>
                  <a:lnTo>
                    <a:pt x="644" y="917"/>
                  </a:lnTo>
                  <a:lnTo>
                    <a:pt x="643" y="917"/>
                  </a:lnTo>
                  <a:lnTo>
                    <a:pt x="642" y="917"/>
                  </a:lnTo>
                  <a:lnTo>
                    <a:pt x="640" y="917"/>
                  </a:lnTo>
                  <a:lnTo>
                    <a:pt x="639" y="917"/>
                  </a:lnTo>
                  <a:lnTo>
                    <a:pt x="635" y="917"/>
                  </a:lnTo>
                  <a:lnTo>
                    <a:pt x="632" y="917"/>
                  </a:lnTo>
                  <a:lnTo>
                    <a:pt x="631" y="917"/>
                  </a:lnTo>
                  <a:lnTo>
                    <a:pt x="629" y="917"/>
                  </a:lnTo>
                  <a:lnTo>
                    <a:pt x="628" y="917"/>
                  </a:lnTo>
                  <a:lnTo>
                    <a:pt x="627" y="917"/>
                  </a:lnTo>
                  <a:lnTo>
                    <a:pt x="625" y="917"/>
                  </a:lnTo>
                  <a:lnTo>
                    <a:pt x="624" y="919"/>
                  </a:lnTo>
                  <a:lnTo>
                    <a:pt x="623" y="919"/>
                  </a:lnTo>
                  <a:lnTo>
                    <a:pt x="621" y="920"/>
                  </a:lnTo>
                  <a:lnTo>
                    <a:pt x="620" y="922"/>
                  </a:lnTo>
                  <a:lnTo>
                    <a:pt x="617" y="923"/>
                  </a:lnTo>
                  <a:lnTo>
                    <a:pt x="617" y="924"/>
                  </a:lnTo>
                  <a:lnTo>
                    <a:pt x="616" y="924"/>
                  </a:lnTo>
                  <a:lnTo>
                    <a:pt x="612" y="927"/>
                  </a:lnTo>
                  <a:lnTo>
                    <a:pt x="610" y="928"/>
                  </a:lnTo>
                  <a:lnTo>
                    <a:pt x="609" y="930"/>
                  </a:lnTo>
                  <a:lnTo>
                    <a:pt x="606" y="931"/>
                  </a:lnTo>
                  <a:lnTo>
                    <a:pt x="604" y="932"/>
                  </a:lnTo>
                  <a:lnTo>
                    <a:pt x="602" y="934"/>
                  </a:lnTo>
                  <a:lnTo>
                    <a:pt x="601" y="934"/>
                  </a:lnTo>
                  <a:lnTo>
                    <a:pt x="600" y="935"/>
                  </a:lnTo>
                  <a:lnTo>
                    <a:pt x="598" y="934"/>
                  </a:lnTo>
                  <a:lnTo>
                    <a:pt x="598" y="935"/>
                  </a:lnTo>
                  <a:lnTo>
                    <a:pt x="597" y="935"/>
                  </a:lnTo>
                  <a:lnTo>
                    <a:pt x="596" y="935"/>
                  </a:lnTo>
                  <a:lnTo>
                    <a:pt x="594" y="936"/>
                  </a:lnTo>
                  <a:lnTo>
                    <a:pt x="593" y="936"/>
                  </a:lnTo>
                  <a:lnTo>
                    <a:pt x="591" y="938"/>
                  </a:lnTo>
                  <a:lnTo>
                    <a:pt x="590" y="938"/>
                  </a:lnTo>
                  <a:lnTo>
                    <a:pt x="589" y="938"/>
                  </a:lnTo>
                  <a:lnTo>
                    <a:pt x="587" y="939"/>
                  </a:lnTo>
                  <a:lnTo>
                    <a:pt x="586" y="939"/>
                  </a:lnTo>
                  <a:lnTo>
                    <a:pt x="585" y="941"/>
                  </a:lnTo>
                  <a:lnTo>
                    <a:pt x="582" y="942"/>
                  </a:lnTo>
                  <a:lnTo>
                    <a:pt x="581" y="943"/>
                  </a:lnTo>
                  <a:lnTo>
                    <a:pt x="578" y="945"/>
                  </a:lnTo>
                  <a:lnTo>
                    <a:pt x="577" y="945"/>
                  </a:lnTo>
                  <a:lnTo>
                    <a:pt x="572" y="946"/>
                  </a:lnTo>
                  <a:lnTo>
                    <a:pt x="568" y="947"/>
                  </a:lnTo>
                  <a:lnTo>
                    <a:pt x="567" y="947"/>
                  </a:lnTo>
                  <a:lnTo>
                    <a:pt x="562" y="950"/>
                  </a:lnTo>
                  <a:lnTo>
                    <a:pt x="558" y="953"/>
                  </a:lnTo>
                  <a:lnTo>
                    <a:pt x="555" y="953"/>
                  </a:lnTo>
                  <a:lnTo>
                    <a:pt x="551" y="954"/>
                  </a:lnTo>
                  <a:lnTo>
                    <a:pt x="545" y="953"/>
                  </a:lnTo>
                  <a:lnTo>
                    <a:pt x="541" y="953"/>
                  </a:lnTo>
                  <a:lnTo>
                    <a:pt x="540" y="953"/>
                  </a:lnTo>
                  <a:lnTo>
                    <a:pt x="539" y="953"/>
                  </a:lnTo>
                  <a:lnTo>
                    <a:pt x="536" y="953"/>
                  </a:lnTo>
                  <a:lnTo>
                    <a:pt x="533" y="953"/>
                  </a:lnTo>
                  <a:lnTo>
                    <a:pt x="532" y="953"/>
                  </a:lnTo>
                  <a:lnTo>
                    <a:pt x="529" y="953"/>
                  </a:lnTo>
                  <a:lnTo>
                    <a:pt x="526" y="953"/>
                  </a:lnTo>
                  <a:lnTo>
                    <a:pt x="525" y="953"/>
                  </a:lnTo>
                  <a:lnTo>
                    <a:pt x="521" y="953"/>
                  </a:lnTo>
                  <a:lnTo>
                    <a:pt x="520" y="953"/>
                  </a:lnTo>
                  <a:lnTo>
                    <a:pt x="518" y="953"/>
                  </a:lnTo>
                  <a:lnTo>
                    <a:pt x="516" y="953"/>
                  </a:lnTo>
                  <a:lnTo>
                    <a:pt x="514" y="953"/>
                  </a:lnTo>
                  <a:lnTo>
                    <a:pt x="510" y="953"/>
                  </a:lnTo>
                  <a:lnTo>
                    <a:pt x="507" y="953"/>
                  </a:lnTo>
                  <a:lnTo>
                    <a:pt x="506" y="953"/>
                  </a:lnTo>
                  <a:lnTo>
                    <a:pt x="505" y="954"/>
                  </a:lnTo>
                  <a:lnTo>
                    <a:pt x="503" y="954"/>
                  </a:lnTo>
                  <a:lnTo>
                    <a:pt x="503" y="955"/>
                  </a:lnTo>
                  <a:lnTo>
                    <a:pt x="503" y="958"/>
                  </a:lnTo>
                  <a:lnTo>
                    <a:pt x="502" y="961"/>
                  </a:lnTo>
                  <a:lnTo>
                    <a:pt x="503" y="964"/>
                  </a:lnTo>
                  <a:lnTo>
                    <a:pt x="503" y="969"/>
                  </a:lnTo>
                  <a:lnTo>
                    <a:pt x="502" y="973"/>
                  </a:lnTo>
                  <a:lnTo>
                    <a:pt x="502" y="976"/>
                  </a:lnTo>
                  <a:lnTo>
                    <a:pt x="501" y="979"/>
                  </a:lnTo>
                  <a:lnTo>
                    <a:pt x="499" y="980"/>
                  </a:lnTo>
                  <a:lnTo>
                    <a:pt x="498" y="981"/>
                  </a:lnTo>
                  <a:lnTo>
                    <a:pt x="497" y="983"/>
                  </a:lnTo>
                  <a:lnTo>
                    <a:pt x="494" y="984"/>
                  </a:lnTo>
                  <a:lnTo>
                    <a:pt x="492" y="984"/>
                  </a:lnTo>
                  <a:lnTo>
                    <a:pt x="490" y="984"/>
                  </a:lnTo>
                  <a:lnTo>
                    <a:pt x="487" y="984"/>
                  </a:lnTo>
                  <a:lnTo>
                    <a:pt x="486" y="983"/>
                  </a:lnTo>
                  <a:lnTo>
                    <a:pt x="483" y="984"/>
                  </a:lnTo>
                  <a:lnTo>
                    <a:pt x="479" y="984"/>
                  </a:lnTo>
                  <a:lnTo>
                    <a:pt x="478" y="985"/>
                  </a:lnTo>
                  <a:lnTo>
                    <a:pt x="473" y="985"/>
                  </a:lnTo>
                  <a:lnTo>
                    <a:pt x="472" y="985"/>
                  </a:lnTo>
                  <a:lnTo>
                    <a:pt x="469" y="985"/>
                  </a:lnTo>
                  <a:lnTo>
                    <a:pt x="468" y="984"/>
                  </a:lnTo>
                  <a:lnTo>
                    <a:pt x="467" y="984"/>
                  </a:lnTo>
                  <a:lnTo>
                    <a:pt x="463" y="984"/>
                  </a:lnTo>
                  <a:lnTo>
                    <a:pt x="461" y="984"/>
                  </a:lnTo>
                  <a:lnTo>
                    <a:pt x="459" y="984"/>
                  </a:lnTo>
                  <a:lnTo>
                    <a:pt x="457" y="984"/>
                  </a:lnTo>
                  <a:lnTo>
                    <a:pt x="454" y="983"/>
                  </a:lnTo>
                  <a:lnTo>
                    <a:pt x="453" y="983"/>
                  </a:lnTo>
                  <a:lnTo>
                    <a:pt x="452" y="983"/>
                  </a:lnTo>
                  <a:lnTo>
                    <a:pt x="450" y="983"/>
                  </a:lnTo>
                  <a:lnTo>
                    <a:pt x="449" y="983"/>
                  </a:lnTo>
                  <a:lnTo>
                    <a:pt x="448" y="981"/>
                  </a:lnTo>
                  <a:lnTo>
                    <a:pt x="444" y="983"/>
                  </a:lnTo>
                  <a:lnTo>
                    <a:pt x="441" y="983"/>
                  </a:lnTo>
                  <a:lnTo>
                    <a:pt x="438" y="984"/>
                  </a:lnTo>
                  <a:lnTo>
                    <a:pt x="431" y="985"/>
                  </a:lnTo>
                  <a:lnTo>
                    <a:pt x="425" y="988"/>
                  </a:lnTo>
                  <a:lnTo>
                    <a:pt x="422" y="989"/>
                  </a:lnTo>
                  <a:lnTo>
                    <a:pt x="421" y="989"/>
                  </a:lnTo>
                  <a:lnTo>
                    <a:pt x="418" y="991"/>
                  </a:lnTo>
                  <a:lnTo>
                    <a:pt x="414" y="991"/>
                  </a:lnTo>
                  <a:lnTo>
                    <a:pt x="412" y="993"/>
                  </a:lnTo>
                  <a:lnTo>
                    <a:pt x="411" y="993"/>
                  </a:lnTo>
                  <a:lnTo>
                    <a:pt x="410" y="993"/>
                  </a:lnTo>
                  <a:lnTo>
                    <a:pt x="406" y="995"/>
                  </a:lnTo>
                  <a:lnTo>
                    <a:pt x="404" y="996"/>
                  </a:lnTo>
                  <a:lnTo>
                    <a:pt x="402" y="996"/>
                  </a:lnTo>
                  <a:lnTo>
                    <a:pt x="400" y="996"/>
                  </a:lnTo>
                  <a:lnTo>
                    <a:pt x="399" y="996"/>
                  </a:lnTo>
                  <a:lnTo>
                    <a:pt x="396" y="996"/>
                  </a:lnTo>
                  <a:lnTo>
                    <a:pt x="395" y="996"/>
                  </a:lnTo>
                  <a:lnTo>
                    <a:pt x="393" y="998"/>
                  </a:lnTo>
                  <a:lnTo>
                    <a:pt x="392" y="998"/>
                  </a:lnTo>
                  <a:lnTo>
                    <a:pt x="391" y="999"/>
                  </a:lnTo>
                  <a:lnTo>
                    <a:pt x="389" y="999"/>
                  </a:lnTo>
                  <a:lnTo>
                    <a:pt x="388" y="999"/>
                  </a:lnTo>
                  <a:lnTo>
                    <a:pt x="387" y="1000"/>
                  </a:lnTo>
                  <a:lnTo>
                    <a:pt x="385" y="999"/>
                  </a:lnTo>
                  <a:lnTo>
                    <a:pt x="384" y="999"/>
                  </a:lnTo>
                  <a:lnTo>
                    <a:pt x="381" y="999"/>
                  </a:lnTo>
                  <a:lnTo>
                    <a:pt x="376" y="1000"/>
                  </a:lnTo>
                  <a:lnTo>
                    <a:pt x="370" y="1000"/>
                  </a:lnTo>
                  <a:lnTo>
                    <a:pt x="364" y="1000"/>
                  </a:lnTo>
                  <a:lnTo>
                    <a:pt x="362" y="998"/>
                  </a:lnTo>
                  <a:lnTo>
                    <a:pt x="362" y="992"/>
                  </a:lnTo>
                  <a:lnTo>
                    <a:pt x="362" y="987"/>
                  </a:lnTo>
                  <a:lnTo>
                    <a:pt x="362" y="981"/>
                  </a:lnTo>
                  <a:lnTo>
                    <a:pt x="364" y="976"/>
                  </a:lnTo>
                  <a:lnTo>
                    <a:pt x="361" y="970"/>
                  </a:lnTo>
                  <a:lnTo>
                    <a:pt x="361" y="969"/>
                  </a:lnTo>
                  <a:lnTo>
                    <a:pt x="361" y="966"/>
                  </a:lnTo>
                  <a:lnTo>
                    <a:pt x="362" y="965"/>
                  </a:lnTo>
                  <a:lnTo>
                    <a:pt x="362" y="964"/>
                  </a:lnTo>
                  <a:lnTo>
                    <a:pt x="362" y="962"/>
                  </a:lnTo>
                  <a:lnTo>
                    <a:pt x="362" y="961"/>
                  </a:lnTo>
                  <a:lnTo>
                    <a:pt x="361" y="960"/>
                  </a:lnTo>
                  <a:lnTo>
                    <a:pt x="359" y="960"/>
                  </a:lnTo>
                  <a:lnTo>
                    <a:pt x="359" y="958"/>
                  </a:lnTo>
                  <a:lnTo>
                    <a:pt x="359" y="957"/>
                  </a:lnTo>
                  <a:lnTo>
                    <a:pt x="359" y="955"/>
                  </a:lnTo>
                  <a:lnTo>
                    <a:pt x="359" y="954"/>
                  </a:lnTo>
                  <a:lnTo>
                    <a:pt x="358" y="953"/>
                  </a:lnTo>
                  <a:lnTo>
                    <a:pt x="358" y="951"/>
                  </a:lnTo>
                  <a:lnTo>
                    <a:pt x="358" y="950"/>
                  </a:lnTo>
                  <a:lnTo>
                    <a:pt x="357" y="950"/>
                  </a:lnTo>
                  <a:lnTo>
                    <a:pt x="357" y="949"/>
                  </a:lnTo>
                  <a:lnTo>
                    <a:pt x="357" y="947"/>
                  </a:lnTo>
                  <a:lnTo>
                    <a:pt x="355" y="946"/>
                  </a:lnTo>
                  <a:lnTo>
                    <a:pt x="355" y="945"/>
                  </a:lnTo>
                  <a:lnTo>
                    <a:pt x="355" y="943"/>
                  </a:lnTo>
                  <a:lnTo>
                    <a:pt x="354" y="943"/>
                  </a:lnTo>
                  <a:lnTo>
                    <a:pt x="353" y="943"/>
                  </a:lnTo>
                  <a:lnTo>
                    <a:pt x="353" y="942"/>
                  </a:lnTo>
                  <a:lnTo>
                    <a:pt x="354" y="942"/>
                  </a:lnTo>
                  <a:lnTo>
                    <a:pt x="354" y="941"/>
                  </a:lnTo>
                  <a:lnTo>
                    <a:pt x="354" y="939"/>
                  </a:lnTo>
                  <a:lnTo>
                    <a:pt x="354" y="938"/>
                  </a:lnTo>
                  <a:lnTo>
                    <a:pt x="354" y="936"/>
                  </a:lnTo>
                  <a:lnTo>
                    <a:pt x="355" y="936"/>
                  </a:lnTo>
                  <a:lnTo>
                    <a:pt x="355" y="935"/>
                  </a:lnTo>
                  <a:lnTo>
                    <a:pt x="355" y="934"/>
                  </a:lnTo>
                  <a:lnTo>
                    <a:pt x="354" y="932"/>
                  </a:lnTo>
                  <a:lnTo>
                    <a:pt x="353" y="932"/>
                  </a:lnTo>
                  <a:lnTo>
                    <a:pt x="351" y="932"/>
                  </a:lnTo>
                  <a:lnTo>
                    <a:pt x="350" y="932"/>
                  </a:lnTo>
                  <a:lnTo>
                    <a:pt x="349" y="931"/>
                  </a:lnTo>
                  <a:lnTo>
                    <a:pt x="347" y="931"/>
                  </a:lnTo>
                  <a:lnTo>
                    <a:pt x="346" y="931"/>
                  </a:lnTo>
                  <a:lnTo>
                    <a:pt x="345" y="931"/>
                  </a:lnTo>
                  <a:lnTo>
                    <a:pt x="343" y="932"/>
                  </a:lnTo>
                  <a:lnTo>
                    <a:pt x="342" y="932"/>
                  </a:lnTo>
                  <a:lnTo>
                    <a:pt x="342" y="931"/>
                  </a:lnTo>
                  <a:lnTo>
                    <a:pt x="340" y="931"/>
                  </a:lnTo>
                  <a:lnTo>
                    <a:pt x="339" y="931"/>
                  </a:lnTo>
                  <a:lnTo>
                    <a:pt x="338" y="931"/>
                  </a:lnTo>
                  <a:lnTo>
                    <a:pt x="336" y="931"/>
                  </a:lnTo>
                  <a:lnTo>
                    <a:pt x="335" y="931"/>
                  </a:lnTo>
                  <a:lnTo>
                    <a:pt x="335" y="932"/>
                  </a:lnTo>
                  <a:lnTo>
                    <a:pt x="334" y="932"/>
                  </a:lnTo>
                  <a:lnTo>
                    <a:pt x="332" y="932"/>
                  </a:lnTo>
                  <a:lnTo>
                    <a:pt x="330" y="932"/>
                  </a:lnTo>
                  <a:lnTo>
                    <a:pt x="328" y="932"/>
                  </a:lnTo>
                  <a:lnTo>
                    <a:pt x="327" y="932"/>
                  </a:lnTo>
                  <a:lnTo>
                    <a:pt x="326" y="932"/>
                  </a:lnTo>
                  <a:lnTo>
                    <a:pt x="324" y="932"/>
                  </a:lnTo>
                  <a:lnTo>
                    <a:pt x="323" y="931"/>
                  </a:lnTo>
                  <a:lnTo>
                    <a:pt x="321" y="931"/>
                  </a:lnTo>
                  <a:lnTo>
                    <a:pt x="320" y="931"/>
                  </a:lnTo>
                  <a:lnTo>
                    <a:pt x="319" y="931"/>
                  </a:lnTo>
                  <a:lnTo>
                    <a:pt x="317" y="932"/>
                  </a:lnTo>
                  <a:lnTo>
                    <a:pt x="316" y="932"/>
                  </a:lnTo>
                  <a:lnTo>
                    <a:pt x="315" y="931"/>
                  </a:lnTo>
                  <a:lnTo>
                    <a:pt x="313" y="931"/>
                  </a:lnTo>
                  <a:lnTo>
                    <a:pt x="311" y="931"/>
                  </a:lnTo>
                  <a:lnTo>
                    <a:pt x="308" y="930"/>
                  </a:lnTo>
                  <a:lnTo>
                    <a:pt x="307" y="930"/>
                  </a:lnTo>
                  <a:lnTo>
                    <a:pt x="304" y="930"/>
                  </a:lnTo>
                  <a:lnTo>
                    <a:pt x="302" y="930"/>
                  </a:lnTo>
                  <a:lnTo>
                    <a:pt x="298" y="928"/>
                  </a:lnTo>
                  <a:lnTo>
                    <a:pt x="296" y="928"/>
                  </a:lnTo>
                  <a:lnTo>
                    <a:pt x="293" y="927"/>
                  </a:lnTo>
                  <a:lnTo>
                    <a:pt x="292" y="927"/>
                  </a:lnTo>
                  <a:lnTo>
                    <a:pt x="289" y="926"/>
                  </a:lnTo>
                  <a:lnTo>
                    <a:pt x="288" y="926"/>
                  </a:lnTo>
                  <a:lnTo>
                    <a:pt x="285" y="924"/>
                  </a:lnTo>
                  <a:lnTo>
                    <a:pt x="282" y="923"/>
                  </a:lnTo>
                  <a:lnTo>
                    <a:pt x="281" y="922"/>
                  </a:lnTo>
                  <a:lnTo>
                    <a:pt x="278" y="920"/>
                  </a:lnTo>
                  <a:lnTo>
                    <a:pt x="275" y="920"/>
                  </a:lnTo>
                  <a:lnTo>
                    <a:pt x="273" y="920"/>
                  </a:lnTo>
                  <a:lnTo>
                    <a:pt x="271" y="919"/>
                  </a:lnTo>
                  <a:lnTo>
                    <a:pt x="269" y="919"/>
                  </a:lnTo>
                  <a:lnTo>
                    <a:pt x="266" y="919"/>
                  </a:lnTo>
                  <a:lnTo>
                    <a:pt x="265" y="917"/>
                  </a:lnTo>
                  <a:lnTo>
                    <a:pt x="263" y="916"/>
                  </a:lnTo>
                  <a:lnTo>
                    <a:pt x="263" y="915"/>
                  </a:lnTo>
                  <a:lnTo>
                    <a:pt x="262" y="913"/>
                  </a:lnTo>
                  <a:lnTo>
                    <a:pt x="260" y="912"/>
                  </a:lnTo>
                  <a:lnTo>
                    <a:pt x="259" y="911"/>
                  </a:lnTo>
                  <a:lnTo>
                    <a:pt x="258" y="909"/>
                  </a:lnTo>
                  <a:lnTo>
                    <a:pt x="256" y="908"/>
                  </a:lnTo>
                  <a:lnTo>
                    <a:pt x="255" y="908"/>
                  </a:lnTo>
                  <a:lnTo>
                    <a:pt x="254" y="907"/>
                  </a:lnTo>
                  <a:lnTo>
                    <a:pt x="252" y="907"/>
                  </a:lnTo>
                  <a:lnTo>
                    <a:pt x="251" y="905"/>
                  </a:lnTo>
                  <a:lnTo>
                    <a:pt x="250" y="905"/>
                  </a:lnTo>
                  <a:lnTo>
                    <a:pt x="250" y="904"/>
                  </a:lnTo>
                  <a:lnTo>
                    <a:pt x="248" y="904"/>
                  </a:lnTo>
                  <a:lnTo>
                    <a:pt x="248" y="905"/>
                  </a:lnTo>
                  <a:lnTo>
                    <a:pt x="248" y="904"/>
                  </a:lnTo>
                  <a:lnTo>
                    <a:pt x="247" y="904"/>
                  </a:lnTo>
                  <a:lnTo>
                    <a:pt x="246" y="904"/>
                  </a:lnTo>
                  <a:lnTo>
                    <a:pt x="244" y="904"/>
                  </a:lnTo>
                  <a:lnTo>
                    <a:pt x="244" y="903"/>
                  </a:lnTo>
                  <a:lnTo>
                    <a:pt x="243" y="901"/>
                  </a:lnTo>
                  <a:lnTo>
                    <a:pt x="243" y="900"/>
                  </a:lnTo>
                  <a:lnTo>
                    <a:pt x="241" y="900"/>
                  </a:lnTo>
                  <a:lnTo>
                    <a:pt x="240" y="900"/>
                  </a:lnTo>
                  <a:lnTo>
                    <a:pt x="237" y="900"/>
                  </a:lnTo>
                  <a:lnTo>
                    <a:pt x="236" y="899"/>
                  </a:lnTo>
                  <a:lnTo>
                    <a:pt x="235" y="899"/>
                  </a:lnTo>
                  <a:lnTo>
                    <a:pt x="232" y="897"/>
                  </a:lnTo>
                  <a:lnTo>
                    <a:pt x="231" y="896"/>
                  </a:lnTo>
                  <a:lnTo>
                    <a:pt x="229" y="894"/>
                  </a:lnTo>
                  <a:lnTo>
                    <a:pt x="227" y="893"/>
                  </a:lnTo>
                  <a:lnTo>
                    <a:pt x="225" y="893"/>
                  </a:lnTo>
                  <a:lnTo>
                    <a:pt x="224" y="893"/>
                  </a:lnTo>
                  <a:lnTo>
                    <a:pt x="222" y="892"/>
                  </a:lnTo>
                  <a:lnTo>
                    <a:pt x="220" y="890"/>
                  </a:lnTo>
                  <a:lnTo>
                    <a:pt x="218" y="890"/>
                  </a:lnTo>
                  <a:lnTo>
                    <a:pt x="217" y="889"/>
                  </a:lnTo>
                  <a:lnTo>
                    <a:pt x="216" y="889"/>
                  </a:lnTo>
                  <a:lnTo>
                    <a:pt x="214" y="889"/>
                  </a:lnTo>
                  <a:lnTo>
                    <a:pt x="213" y="888"/>
                  </a:lnTo>
                  <a:lnTo>
                    <a:pt x="212" y="888"/>
                  </a:lnTo>
                  <a:lnTo>
                    <a:pt x="210" y="886"/>
                  </a:lnTo>
                  <a:lnTo>
                    <a:pt x="209" y="886"/>
                  </a:lnTo>
                  <a:lnTo>
                    <a:pt x="206" y="885"/>
                  </a:lnTo>
                  <a:lnTo>
                    <a:pt x="205" y="885"/>
                  </a:lnTo>
                  <a:lnTo>
                    <a:pt x="203" y="884"/>
                  </a:lnTo>
                  <a:lnTo>
                    <a:pt x="202" y="882"/>
                  </a:lnTo>
                  <a:lnTo>
                    <a:pt x="199" y="882"/>
                  </a:lnTo>
                  <a:lnTo>
                    <a:pt x="198" y="881"/>
                  </a:lnTo>
                  <a:lnTo>
                    <a:pt x="197" y="881"/>
                  </a:lnTo>
                  <a:lnTo>
                    <a:pt x="195" y="881"/>
                  </a:lnTo>
                  <a:lnTo>
                    <a:pt x="194" y="880"/>
                  </a:lnTo>
                  <a:lnTo>
                    <a:pt x="193" y="880"/>
                  </a:lnTo>
                  <a:lnTo>
                    <a:pt x="191" y="878"/>
                  </a:lnTo>
                  <a:lnTo>
                    <a:pt x="190" y="878"/>
                  </a:lnTo>
                  <a:lnTo>
                    <a:pt x="189" y="878"/>
                  </a:lnTo>
                  <a:lnTo>
                    <a:pt x="187" y="877"/>
                  </a:lnTo>
                  <a:lnTo>
                    <a:pt x="184" y="877"/>
                  </a:lnTo>
                  <a:lnTo>
                    <a:pt x="183" y="875"/>
                  </a:lnTo>
                  <a:lnTo>
                    <a:pt x="182" y="875"/>
                  </a:lnTo>
                  <a:lnTo>
                    <a:pt x="180" y="874"/>
                  </a:lnTo>
                  <a:lnTo>
                    <a:pt x="178" y="873"/>
                  </a:lnTo>
                  <a:lnTo>
                    <a:pt x="175" y="873"/>
                  </a:lnTo>
                  <a:lnTo>
                    <a:pt x="174" y="873"/>
                  </a:lnTo>
                  <a:lnTo>
                    <a:pt x="172" y="873"/>
                  </a:lnTo>
                  <a:lnTo>
                    <a:pt x="171" y="873"/>
                  </a:lnTo>
                  <a:lnTo>
                    <a:pt x="170" y="871"/>
                  </a:lnTo>
                  <a:lnTo>
                    <a:pt x="167" y="871"/>
                  </a:lnTo>
                  <a:lnTo>
                    <a:pt x="164" y="870"/>
                  </a:lnTo>
                  <a:lnTo>
                    <a:pt x="161" y="870"/>
                  </a:lnTo>
                  <a:lnTo>
                    <a:pt x="160" y="869"/>
                  </a:lnTo>
                  <a:lnTo>
                    <a:pt x="159" y="869"/>
                  </a:lnTo>
                  <a:lnTo>
                    <a:pt x="157" y="869"/>
                  </a:lnTo>
                  <a:lnTo>
                    <a:pt x="155" y="867"/>
                  </a:lnTo>
                  <a:lnTo>
                    <a:pt x="153" y="866"/>
                  </a:lnTo>
                  <a:lnTo>
                    <a:pt x="152" y="866"/>
                  </a:lnTo>
                  <a:lnTo>
                    <a:pt x="151" y="866"/>
                  </a:lnTo>
                  <a:lnTo>
                    <a:pt x="149" y="866"/>
                  </a:lnTo>
                  <a:lnTo>
                    <a:pt x="146" y="866"/>
                  </a:lnTo>
                  <a:lnTo>
                    <a:pt x="145" y="865"/>
                  </a:lnTo>
                  <a:lnTo>
                    <a:pt x="144" y="865"/>
                  </a:lnTo>
                  <a:lnTo>
                    <a:pt x="142" y="865"/>
                  </a:lnTo>
                  <a:lnTo>
                    <a:pt x="140" y="863"/>
                  </a:lnTo>
                  <a:lnTo>
                    <a:pt x="138" y="863"/>
                  </a:lnTo>
                  <a:lnTo>
                    <a:pt x="136" y="862"/>
                  </a:lnTo>
                  <a:lnTo>
                    <a:pt x="134" y="862"/>
                  </a:lnTo>
                  <a:lnTo>
                    <a:pt x="132" y="861"/>
                  </a:lnTo>
                  <a:lnTo>
                    <a:pt x="130" y="861"/>
                  </a:lnTo>
                  <a:lnTo>
                    <a:pt x="126" y="858"/>
                  </a:lnTo>
                  <a:lnTo>
                    <a:pt x="125" y="858"/>
                  </a:lnTo>
                  <a:lnTo>
                    <a:pt x="122" y="856"/>
                  </a:lnTo>
                  <a:lnTo>
                    <a:pt x="122" y="855"/>
                  </a:lnTo>
                  <a:lnTo>
                    <a:pt x="121" y="855"/>
                  </a:lnTo>
                  <a:lnTo>
                    <a:pt x="118" y="852"/>
                  </a:lnTo>
                  <a:lnTo>
                    <a:pt x="114" y="851"/>
                  </a:lnTo>
                  <a:lnTo>
                    <a:pt x="111" y="848"/>
                  </a:lnTo>
                  <a:lnTo>
                    <a:pt x="108" y="847"/>
                  </a:lnTo>
                  <a:lnTo>
                    <a:pt x="107" y="847"/>
                  </a:lnTo>
                  <a:lnTo>
                    <a:pt x="104" y="846"/>
                  </a:lnTo>
                  <a:lnTo>
                    <a:pt x="103" y="846"/>
                  </a:lnTo>
                  <a:lnTo>
                    <a:pt x="102" y="844"/>
                  </a:lnTo>
                  <a:lnTo>
                    <a:pt x="100" y="844"/>
                  </a:lnTo>
                  <a:lnTo>
                    <a:pt x="98" y="844"/>
                  </a:lnTo>
                  <a:lnTo>
                    <a:pt x="96" y="843"/>
                  </a:lnTo>
                  <a:lnTo>
                    <a:pt x="94" y="843"/>
                  </a:lnTo>
                  <a:lnTo>
                    <a:pt x="91" y="844"/>
                  </a:lnTo>
                  <a:lnTo>
                    <a:pt x="89" y="843"/>
                  </a:lnTo>
                  <a:lnTo>
                    <a:pt x="88" y="843"/>
                  </a:lnTo>
                  <a:lnTo>
                    <a:pt x="85" y="843"/>
                  </a:lnTo>
                  <a:lnTo>
                    <a:pt x="83" y="843"/>
                  </a:lnTo>
                  <a:lnTo>
                    <a:pt x="80" y="842"/>
                  </a:lnTo>
                  <a:lnTo>
                    <a:pt x="76" y="842"/>
                  </a:lnTo>
                  <a:lnTo>
                    <a:pt x="75" y="842"/>
                  </a:lnTo>
                  <a:lnTo>
                    <a:pt x="73" y="842"/>
                  </a:lnTo>
                  <a:lnTo>
                    <a:pt x="72" y="840"/>
                  </a:lnTo>
                  <a:lnTo>
                    <a:pt x="69" y="840"/>
                  </a:lnTo>
                  <a:lnTo>
                    <a:pt x="68" y="840"/>
                  </a:lnTo>
                  <a:lnTo>
                    <a:pt x="65" y="839"/>
                  </a:lnTo>
                  <a:lnTo>
                    <a:pt x="64" y="839"/>
                  </a:lnTo>
                  <a:lnTo>
                    <a:pt x="60" y="837"/>
                  </a:lnTo>
                  <a:lnTo>
                    <a:pt x="57" y="836"/>
                  </a:lnTo>
                  <a:lnTo>
                    <a:pt x="53" y="835"/>
                  </a:lnTo>
                  <a:lnTo>
                    <a:pt x="51" y="833"/>
                  </a:lnTo>
                  <a:lnTo>
                    <a:pt x="49" y="832"/>
                  </a:lnTo>
                  <a:lnTo>
                    <a:pt x="45" y="828"/>
                  </a:lnTo>
                  <a:lnTo>
                    <a:pt x="43" y="827"/>
                  </a:lnTo>
                  <a:lnTo>
                    <a:pt x="42" y="824"/>
                  </a:lnTo>
                  <a:lnTo>
                    <a:pt x="41" y="823"/>
                  </a:lnTo>
                  <a:lnTo>
                    <a:pt x="39" y="821"/>
                  </a:lnTo>
                  <a:lnTo>
                    <a:pt x="38" y="817"/>
                  </a:lnTo>
                  <a:lnTo>
                    <a:pt x="37" y="813"/>
                  </a:lnTo>
                  <a:lnTo>
                    <a:pt x="34" y="808"/>
                  </a:lnTo>
                  <a:lnTo>
                    <a:pt x="31" y="804"/>
                  </a:lnTo>
                  <a:lnTo>
                    <a:pt x="28" y="799"/>
                  </a:lnTo>
                  <a:lnTo>
                    <a:pt x="27" y="797"/>
                  </a:lnTo>
                  <a:lnTo>
                    <a:pt x="26" y="795"/>
                  </a:lnTo>
                  <a:lnTo>
                    <a:pt x="24" y="794"/>
                  </a:lnTo>
                  <a:lnTo>
                    <a:pt x="20" y="787"/>
                  </a:lnTo>
                  <a:lnTo>
                    <a:pt x="15" y="780"/>
                  </a:lnTo>
                  <a:lnTo>
                    <a:pt x="11" y="776"/>
                  </a:lnTo>
                  <a:lnTo>
                    <a:pt x="8" y="774"/>
                  </a:lnTo>
                  <a:lnTo>
                    <a:pt x="9" y="775"/>
                  </a:lnTo>
                  <a:lnTo>
                    <a:pt x="7" y="772"/>
                  </a:lnTo>
                  <a:lnTo>
                    <a:pt x="3" y="771"/>
                  </a:lnTo>
                  <a:lnTo>
                    <a:pt x="1" y="768"/>
                  </a:lnTo>
                  <a:lnTo>
                    <a:pt x="3" y="766"/>
                  </a:lnTo>
                  <a:lnTo>
                    <a:pt x="3" y="761"/>
                  </a:lnTo>
                  <a:lnTo>
                    <a:pt x="1" y="759"/>
                  </a:lnTo>
                  <a:lnTo>
                    <a:pt x="0" y="756"/>
                  </a:lnTo>
                  <a:lnTo>
                    <a:pt x="3" y="752"/>
                  </a:lnTo>
                  <a:lnTo>
                    <a:pt x="4" y="745"/>
                  </a:lnTo>
                  <a:lnTo>
                    <a:pt x="7" y="744"/>
                  </a:lnTo>
                  <a:lnTo>
                    <a:pt x="5" y="740"/>
                  </a:lnTo>
                  <a:lnTo>
                    <a:pt x="5" y="734"/>
                  </a:lnTo>
                  <a:lnTo>
                    <a:pt x="7" y="729"/>
                  </a:lnTo>
                  <a:lnTo>
                    <a:pt x="7" y="722"/>
                  </a:lnTo>
                  <a:lnTo>
                    <a:pt x="8" y="717"/>
                  </a:lnTo>
                  <a:lnTo>
                    <a:pt x="9" y="714"/>
                  </a:lnTo>
                  <a:lnTo>
                    <a:pt x="13" y="711"/>
                  </a:lnTo>
                  <a:lnTo>
                    <a:pt x="19" y="709"/>
                  </a:lnTo>
                  <a:lnTo>
                    <a:pt x="24" y="706"/>
                  </a:lnTo>
                  <a:lnTo>
                    <a:pt x="27" y="704"/>
                  </a:lnTo>
                  <a:lnTo>
                    <a:pt x="28" y="703"/>
                  </a:lnTo>
                  <a:lnTo>
                    <a:pt x="30" y="702"/>
                  </a:lnTo>
                  <a:lnTo>
                    <a:pt x="37" y="698"/>
                  </a:lnTo>
                  <a:lnTo>
                    <a:pt x="39" y="695"/>
                  </a:lnTo>
                  <a:lnTo>
                    <a:pt x="41" y="691"/>
                  </a:lnTo>
                  <a:lnTo>
                    <a:pt x="43" y="684"/>
                  </a:lnTo>
                  <a:lnTo>
                    <a:pt x="46" y="679"/>
                  </a:lnTo>
                  <a:lnTo>
                    <a:pt x="49" y="676"/>
                  </a:lnTo>
                  <a:lnTo>
                    <a:pt x="51" y="672"/>
                  </a:lnTo>
                  <a:lnTo>
                    <a:pt x="53" y="666"/>
                  </a:lnTo>
                  <a:lnTo>
                    <a:pt x="56" y="665"/>
                  </a:lnTo>
                  <a:lnTo>
                    <a:pt x="60" y="665"/>
                  </a:lnTo>
                  <a:lnTo>
                    <a:pt x="61" y="662"/>
                  </a:lnTo>
                  <a:lnTo>
                    <a:pt x="62" y="660"/>
                  </a:lnTo>
                  <a:lnTo>
                    <a:pt x="62" y="658"/>
                  </a:lnTo>
                  <a:lnTo>
                    <a:pt x="64" y="654"/>
                  </a:lnTo>
                  <a:lnTo>
                    <a:pt x="65" y="650"/>
                  </a:lnTo>
                  <a:lnTo>
                    <a:pt x="68" y="648"/>
                  </a:lnTo>
                  <a:lnTo>
                    <a:pt x="75" y="643"/>
                  </a:lnTo>
                  <a:lnTo>
                    <a:pt x="79" y="638"/>
                  </a:lnTo>
                  <a:lnTo>
                    <a:pt x="81" y="633"/>
                  </a:lnTo>
                  <a:lnTo>
                    <a:pt x="84" y="629"/>
                  </a:lnTo>
                  <a:lnTo>
                    <a:pt x="84" y="626"/>
                  </a:lnTo>
                  <a:lnTo>
                    <a:pt x="85" y="622"/>
                  </a:lnTo>
                  <a:lnTo>
                    <a:pt x="88" y="618"/>
                  </a:lnTo>
                  <a:lnTo>
                    <a:pt x="89" y="615"/>
                  </a:lnTo>
                  <a:lnTo>
                    <a:pt x="91" y="610"/>
                  </a:lnTo>
                  <a:lnTo>
                    <a:pt x="91" y="605"/>
                  </a:lnTo>
                  <a:lnTo>
                    <a:pt x="92" y="600"/>
                  </a:lnTo>
                  <a:lnTo>
                    <a:pt x="94" y="599"/>
                  </a:lnTo>
                  <a:lnTo>
                    <a:pt x="94" y="596"/>
                  </a:lnTo>
                  <a:lnTo>
                    <a:pt x="95" y="595"/>
                  </a:lnTo>
                  <a:lnTo>
                    <a:pt x="98" y="589"/>
                  </a:lnTo>
                  <a:lnTo>
                    <a:pt x="98" y="591"/>
                  </a:lnTo>
                  <a:lnTo>
                    <a:pt x="137" y="567"/>
                  </a:lnTo>
                  <a:lnTo>
                    <a:pt x="137" y="566"/>
                  </a:lnTo>
                  <a:lnTo>
                    <a:pt x="138" y="565"/>
                  </a:lnTo>
                  <a:lnTo>
                    <a:pt x="140" y="563"/>
                  </a:lnTo>
                  <a:lnTo>
                    <a:pt x="141" y="562"/>
                  </a:lnTo>
                  <a:lnTo>
                    <a:pt x="141" y="561"/>
                  </a:lnTo>
                  <a:lnTo>
                    <a:pt x="142" y="559"/>
                  </a:lnTo>
                  <a:lnTo>
                    <a:pt x="144" y="558"/>
                  </a:lnTo>
                  <a:lnTo>
                    <a:pt x="145" y="558"/>
                  </a:lnTo>
                  <a:lnTo>
                    <a:pt x="146" y="558"/>
                  </a:lnTo>
                  <a:lnTo>
                    <a:pt x="148" y="558"/>
                  </a:lnTo>
                  <a:lnTo>
                    <a:pt x="149" y="558"/>
                  </a:lnTo>
                  <a:lnTo>
                    <a:pt x="149" y="557"/>
                  </a:lnTo>
                  <a:lnTo>
                    <a:pt x="149" y="555"/>
                  </a:lnTo>
                  <a:lnTo>
                    <a:pt x="148" y="555"/>
                  </a:lnTo>
                  <a:lnTo>
                    <a:pt x="145" y="555"/>
                  </a:lnTo>
                  <a:lnTo>
                    <a:pt x="144" y="555"/>
                  </a:lnTo>
                  <a:lnTo>
                    <a:pt x="142" y="554"/>
                  </a:lnTo>
                  <a:lnTo>
                    <a:pt x="144" y="553"/>
                  </a:lnTo>
                  <a:lnTo>
                    <a:pt x="144" y="551"/>
                  </a:lnTo>
                  <a:lnTo>
                    <a:pt x="145" y="550"/>
                  </a:lnTo>
                  <a:lnTo>
                    <a:pt x="145" y="548"/>
                  </a:lnTo>
                  <a:lnTo>
                    <a:pt x="146" y="547"/>
                  </a:lnTo>
                  <a:lnTo>
                    <a:pt x="149" y="547"/>
                  </a:lnTo>
                  <a:lnTo>
                    <a:pt x="148" y="546"/>
                  </a:lnTo>
                  <a:lnTo>
                    <a:pt x="145" y="546"/>
                  </a:lnTo>
                  <a:lnTo>
                    <a:pt x="145" y="544"/>
                  </a:lnTo>
                  <a:lnTo>
                    <a:pt x="146" y="543"/>
                  </a:lnTo>
                  <a:lnTo>
                    <a:pt x="148" y="542"/>
                  </a:lnTo>
                  <a:lnTo>
                    <a:pt x="148" y="540"/>
                  </a:lnTo>
                  <a:lnTo>
                    <a:pt x="148" y="539"/>
                  </a:lnTo>
                  <a:lnTo>
                    <a:pt x="149" y="538"/>
                  </a:lnTo>
                  <a:lnTo>
                    <a:pt x="149" y="536"/>
                  </a:lnTo>
                  <a:lnTo>
                    <a:pt x="148" y="535"/>
                  </a:lnTo>
                  <a:lnTo>
                    <a:pt x="146" y="534"/>
                  </a:lnTo>
                  <a:lnTo>
                    <a:pt x="146" y="532"/>
                  </a:lnTo>
                  <a:lnTo>
                    <a:pt x="148" y="531"/>
                  </a:lnTo>
                  <a:lnTo>
                    <a:pt x="149" y="529"/>
                  </a:lnTo>
                  <a:lnTo>
                    <a:pt x="151" y="528"/>
                  </a:lnTo>
                  <a:lnTo>
                    <a:pt x="149" y="527"/>
                  </a:lnTo>
                  <a:lnTo>
                    <a:pt x="148" y="527"/>
                  </a:lnTo>
                  <a:lnTo>
                    <a:pt x="146" y="527"/>
                  </a:lnTo>
                  <a:lnTo>
                    <a:pt x="146" y="525"/>
                  </a:lnTo>
                  <a:lnTo>
                    <a:pt x="148" y="524"/>
                  </a:lnTo>
                  <a:lnTo>
                    <a:pt x="149" y="524"/>
                  </a:lnTo>
                  <a:lnTo>
                    <a:pt x="149" y="523"/>
                  </a:lnTo>
                  <a:lnTo>
                    <a:pt x="149" y="521"/>
                  </a:lnTo>
                  <a:lnTo>
                    <a:pt x="151" y="521"/>
                  </a:lnTo>
                  <a:lnTo>
                    <a:pt x="152" y="521"/>
                  </a:lnTo>
                  <a:lnTo>
                    <a:pt x="152" y="520"/>
                  </a:lnTo>
                  <a:lnTo>
                    <a:pt x="151" y="520"/>
                  </a:lnTo>
                  <a:lnTo>
                    <a:pt x="151" y="519"/>
                  </a:lnTo>
                  <a:lnTo>
                    <a:pt x="149" y="519"/>
                  </a:lnTo>
                  <a:lnTo>
                    <a:pt x="148" y="519"/>
                  </a:lnTo>
                  <a:lnTo>
                    <a:pt x="146" y="520"/>
                  </a:lnTo>
                  <a:lnTo>
                    <a:pt x="146" y="519"/>
                  </a:lnTo>
                  <a:lnTo>
                    <a:pt x="148" y="519"/>
                  </a:lnTo>
                  <a:lnTo>
                    <a:pt x="148" y="517"/>
                  </a:lnTo>
                  <a:lnTo>
                    <a:pt x="146" y="516"/>
                  </a:lnTo>
                  <a:lnTo>
                    <a:pt x="145" y="516"/>
                  </a:lnTo>
                  <a:lnTo>
                    <a:pt x="145" y="515"/>
                  </a:lnTo>
                  <a:lnTo>
                    <a:pt x="146" y="515"/>
                  </a:lnTo>
                  <a:lnTo>
                    <a:pt x="148" y="513"/>
                  </a:lnTo>
                  <a:lnTo>
                    <a:pt x="149" y="513"/>
                  </a:lnTo>
                  <a:lnTo>
                    <a:pt x="151" y="513"/>
                  </a:lnTo>
                  <a:lnTo>
                    <a:pt x="151" y="512"/>
                  </a:lnTo>
                  <a:lnTo>
                    <a:pt x="151" y="510"/>
                  </a:lnTo>
                  <a:lnTo>
                    <a:pt x="152" y="509"/>
                  </a:lnTo>
                  <a:lnTo>
                    <a:pt x="151" y="508"/>
                  </a:lnTo>
                  <a:lnTo>
                    <a:pt x="151" y="506"/>
                  </a:lnTo>
                  <a:lnTo>
                    <a:pt x="152" y="506"/>
                  </a:lnTo>
                  <a:lnTo>
                    <a:pt x="153" y="506"/>
                  </a:lnTo>
                  <a:lnTo>
                    <a:pt x="155" y="505"/>
                  </a:lnTo>
                  <a:lnTo>
                    <a:pt x="155" y="502"/>
                  </a:lnTo>
                  <a:lnTo>
                    <a:pt x="155" y="501"/>
                  </a:lnTo>
                  <a:lnTo>
                    <a:pt x="156" y="498"/>
                  </a:lnTo>
                  <a:lnTo>
                    <a:pt x="157" y="497"/>
                  </a:lnTo>
                  <a:lnTo>
                    <a:pt x="159" y="496"/>
                  </a:lnTo>
                  <a:lnTo>
                    <a:pt x="160" y="496"/>
                  </a:lnTo>
                  <a:lnTo>
                    <a:pt x="161" y="494"/>
                  </a:lnTo>
                  <a:lnTo>
                    <a:pt x="160" y="493"/>
                  </a:lnTo>
                  <a:lnTo>
                    <a:pt x="160" y="491"/>
                  </a:lnTo>
                  <a:lnTo>
                    <a:pt x="159" y="491"/>
                  </a:lnTo>
                  <a:lnTo>
                    <a:pt x="160" y="490"/>
                  </a:lnTo>
                  <a:lnTo>
                    <a:pt x="161" y="489"/>
                  </a:lnTo>
                  <a:lnTo>
                    <a:pt x="163" y="487"/>
                  </a:lnTo>
                  <a:lnTo>
                    <a:pt x="163" y="486"/>
                  </a:lnTo>
                  <a:lnTo>
                    <a:pt x="164" y="483"/>
                  </a:lnTo>
                  <a:lnTo>
                    <a:pt x="165" y="483"/>
                  </a:lnTo>
                  <a:lnTo>
                    <a:pt x="165" y="482"/>
                  </a:lnTo>
                  <a:lnTo>
                    <a:pt x="164" y="481"/>
                  </a:lnTo>
                  <a:lnTo>
                    <a:pt x="163" y="481"/>
                  </a:lnTo>
                  <a:lnTo>
                    <a:pt x="161" y="479"/>
                  </a:lnTo>
                  <a:lnTo>
                    <a:pt x="161" y="478"/>
                  </a:lnTo>
                  <a:lnTo>
                    <a:pt x="163" y="478"/>
                  </a:lnTo>
                  <a:lnTo>
                    <a:pt x="165" y="478"/>
                  </a:lnTo>
                  <a:lnTo>
                    <a:pt x="167" y="478"/>
                  </a:lnTo>
                  <a:lnTo>
                    <a:pt x="168" y="477"/>
                  </a:lnTo>
                  <a:lnTo>
                    <a:pt x="168" y="475"/>
                  </a:lnTo>
                  <a:lnTo>
                    <a:pt x="167" y="474"/>
                  </a:lnTo>
                  <a:lnTo>
                    <a:pt x="165" y="474"/>
                  </a:lnTo>
                  <a:lnTo>
                    <a:pt x="164" y="472"/>
                  </a:lnTo>
                  <a:lnTo>
                    <a:pt x="167" y="467"/>
                  </a:lnTo>
                  <a:lnTo>
                    <a:pt x="168" y="455"/>
                  </a:lnTo>
                  <a:lnTo>
                    <a:pt x="171" y="447"/>
                  </a:lnTo>
                  <a:lnTo>
                    <a:pt x="176" y="437"/>
                  </a:lnTo>
                  <a:lnTo>
                    <a:pt x="180" y="430"/>
                  </a:lnTo>
                  <a:lnTo>
                    <a:pt x="183" y="418"/>
                  </a:lnTo>
                  <a:lnTo>
                    <a:pt x="183" y="402"/>
                  </a:lnTo>
                  <a:lnTo>
                    <a:pt x="183" y="386"/>
                  </a:lnTo>
                  <a:lnTo>
                    <a:pt x="187" y="368"/>
                  </a:lnTo>
                  <a:lnTo>
                    <a:pt x="191" y="349"/>
                  </a:lnTo>
                  <a:lnTo>
                    <a:pt x="193" y="337"/>
                  </a:lnTo>
                  <a:lnTo>
                    <a:pt x="194" y="318"/>
                  </a:lnTo>
                  <a:lnTo>
                    <a:pt x="194" y="308"/>
                  </a:lnTo>
                  <a:lnTo>
                    <a:pt x="193" y="300"/>
                  </a:lnTo>
                  <a:lnTo>
                    <a:pt x="191" y="291"/>
                  </a:lnTo>
                  <a:lnTo>
                    <a:pt x="190" y="272"/>
                  </a:lnTo>
                  <a:lnTo>
                    <a:pt x="193" y="254"/>
                  </a:lnTo>
                  <a:lnTo>
                    <a:pt x="197" y="239"/>
                  </a:lnTo>
                  <a:lnTo>
                    <a:pt x="202" y="223"/>
                  </a:lnTo>
                  <a:lnTo>
                    <a:pt x="202" y="217"/>
                  </a:lnTo>
                  <a:lnTo>
                    <a:pt x="205" y="208"/>
                  </a:lnTo>
                  <a:lnTo>
                    <a:pt x="214" y="202"/>
                  </a:lnTo>
                  <a:lnTo>
                    <a:pt x="225" y="196"/>
                  </a:lnTo>
                  <a:lnTo>
                    <a:pt x="233" y="186"/>
                  </a:lnTo>
                  <a:lnTo>
                    <a:pt x="241" y="174"/>
                  </a:lnTo>
                  <a:lnTo>
                    <a:pt x="246" y="166"/>
                  </a:lnTo>
                  <a:lnTo>
                    <a:pt x="250" y="158"/>
                  </a:lnTo>
                  <a:lnTo>
                    <a:pt x="252" y="147"/>
                  </a:lnTo>
                  <a:lnTo>
                    <a:pt x="255" y="139"/>
                  </a:lnTo>
                  <a:lnTo>
                    <a:pt x="262" y="127"/>
                  </a:lnTo>
                  <a:lnTo>
                    <a:pt x="263" y="122"/>
                  </a:lnTo>
                  <a:lnTo>
                    <a:pt x="269" y="112"/>
                  </a:lnTo>
                  <a:lnTo>
                    <a:pt x="273" y="102"/>
                  </a:lnTo>
                  <a:lnTo>
                    <a:pt x="275" y="93"/>
                  </a:lnTo>
                  <a:lnTo>
                    <a:pt x="278" y="79"/>
                  </a:lnTo>
                  <a:lnTo>
                    <a:pt x="279" y="67"/>
                  </a:lnTo>
                  <a:lnTo>
                    <a:pt x="283" y="59"/>
                  </a:lnTo>
                  <a:lnTo>
                    <a:pt x="286" y="51"/>
                  </a:lnTo>
                  <a:lnTo>
                    <a:pt x="293" y="44"/>
                  </a:lnTo>
                  <a:lnTo>
                    <a:pt x="301" y="25"/>
                  </a:lnTo>
                  <a:lnTo>
                    <a:pt x="304" y="18"/>
                  </a:lnTo>
                  <a:lnTo>
                    <a:pt x="312" y="10"/>
                  </a:lnTo>
                  <a:lnTo>
                    <a:pt x="319" y="6"/>
                  </a:lnTo>
                  <a:lnTo>
                    <a:pt x="331" y="2"/>
                  </a:lnTo>
                  <a:lnTo>
                    <a:pt x="334" y="0"/>
                  </a:lnTo>
                  <a:lnTo>
                    <a:pt x="334" y="2"/>
                  </a:lnTo>
                  <a:lnTo>
                    <a:pt x="334" y="3"/>
                  </a:lnTo>
                  <a:lnTo>
                    <a:pt x="335" y="4"/>
                  </a:lnTo>
                  <a:lnTo>
                    <a:pt x="335" y="6"/>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36" name="Freeform 14"/>
            <p:cNvSpPr>
              <a:spLocks/>
            </p:cNvSpPr>
            <p:nvPr/>
          </p:nvSpPr>
          <p:spPr bwMode="auto">
            <a:xfrm>
              <a:off x="4237" y="2438"/>
              <a:ext cx="196" cy="220"/>
            </a:xfrm>
            <a:custGeom>
              <a:avLst/>
              <a:gdLst>
                <a:gd name="T0" fmla="*/ 56 w 196"/>
                <a:gd name="T1" fmla="*/ 11 h 220"/>
                <a:gd name="T2" fmla="*/ 67 w 196"/>
                <a:gd name="T3" fmla="*/ 23 h 220"/>
                <a:gd name="T4" fmla="*/ 75 w 196"/>
                <a:gd name="T5" fmla="*/ 34 h 220"/>
                <a:gd name="T6" fmla="*/ 82 w 196"/>
                <a:gd name="T7" fmla="*/ 50 h 220"/>
                <a:gd name="T8" fmla="*/ 87 w 196"/>
                <a:gd name="T9" fmla="*/ 67 h 220"/>
                <a:gd name="T10" fmla="*/ 97 w 196"/>
                <a:gd name="T11" fmla="*/ 60 h 220"/>
                <a:gd name="T12" fmla="*/ 98 w 196"/>
                <a:gd name="T13" fmla="*/ 74 h 220"/>
                <a:gd name="T14" fmla="*/ 99 w 196"/>
                <a:gd name="T15" fmla="*/ 83 h 220"/>
                <a:gd name="T16" fmla="*/ 101 w 196"/>
                <a:gd name="T17" fmla="*/ 90 h 220"/>
                <a:gd name="T18" fmla="*/ 105 w 196"/>
                <a:gd name="T19" fmla="*/ 102 h 220"/>
                <a:gd name="T20" fmla="*/ 104 w 196"/>
                <a:gd name="T21" fmla="*/ 110 h 220"/>
                <a:gd name="T22" fmla="*/ 113 w 196"/>
                <a:gd name="T23" fmla="*/ 113 h 220"/>
                <a:gd name="T24" fmla="*/ 106 w 196"/>
                <a:gd name="T25" fmla="*/ 105 h 220"/>
                <a:gd name="T26" fmla="*/ 106 w 196"/>
                <a:gd name="T27" fmla="*/ 91 h 220"/>
                <a:gd name="T28" fmla="*/ 123 w 196"/>
                <a:gd name="T29" fmla="*/ 95 h 220"/>
                <a:gd name="T30" fmla="*/ 136 w 196"/>
                <a:gd name="T31" fmla="*/ 101 h 220"/>
                <a:gd name="T32" fmla="*/ 152 w 196"/>
                <a:gd name="T33" fmla="*/ 105 h 220"/>
                <a:gd name="T34" fmla="*/ 167 w 196"/>
                <a:gd name="T35" fmla="*/ 107 h 220"/>
                <a:gd name="T36" fmla="*/ 175 w 196"/>
                <a:gd name="T37" fmla="*/ 124 h 220"/>
                <a:gd name="T38" fmla="*/ 184 w 196"/>
                <a:gd name="T39" fmla="*/ 143 h 220"/>
                <a:gd name="T40" fmla="*/ 196 w 196"/>
                <a:gd name="T41" fmla="*/ 160 h 220"/>
                <a:gd name="T42" fmla="*/ 192 w 196"/>
                <a:gd name="T43" fmla="*/ 181 h 220"/>
                <a:gd name="T44" fmla="*/ 185 w 196"/>
                <a:gd name="T45" fmla="*/ 204 h 220"/>
                <a:gd name="T46" fmla="*/ 178 w 196"/>
                <a:gd name="T47" fmla="*/ 220 h 220"/>
                <a:gd name="T48" fmla="*/ 156 w 196"/>
                <a:gd name="T49" fmla="*/ 217 h 220"/>
                <a:gd name="T50" fmla="*/ 151 w 196"/>
                <a:gd name="T51" fmla="*/ 211 h 220"/>
                <a:gd name="T52" fmla="*/ 143 w 196"/>
                <a:gd name="T53" fmla="*/ 204 h 220"/>
                <a:gd name="T54" fmla="*/ 142 w 196"/>
                <a:gd name="T55" fmla="*/ 187 h 220"/>
                <a:gd name="T56" fmla="*/ 142 w 196"/>
                <a:gd name="T57" fmla="*/ 173 h 220"/>
                <a:gd name="T58" fmla="*/ 139 w 196"/>
                <a:gd name="T59" fmla="*/ 155 h 220"/>
                <a:gd name="T60" fmla="*/ 131 w 196"/>
                <a:gd name="T61" fmla="*/ 145 h 220"/>
                <a:gd name="T62" fmla="*/ 116 w 196"/>
                <a:gd name="T63" fmla="*/ 137 h 220"/>
                <a:gd name="T64" fmla="*/ 106 w 196"/>
                <a:gd name="T65" fmla="*/ 139 h 220"/>
                <a:gd name="T66" fmla="*/ 97 w 196"/>
                <a:gd name="T67" fmla="*/ 136 h 220"/>
                <a:gd name="T68" fmla="*/ 85 w 196"/>
                <a:gd name="T69" fmla="*/ 137 h 220"/>
                <a:gd name="T70" fmla="*/ 79 w 196"/>
                <a:gd name="T71" fmla="*/ 148 h 220"/>
                <a:gd name="T72" fmla="*/ 71 w 196"/>
                <a:gd name="T73" fmla="*/ 151 h 220"/>
                <a:gd name="T74" fmla="*/ 61 w 196"/>
                <a:gd name="T75" fmla="*/ 152 h 220"/>
                <a:gd name="T76" fmla="*/ 56 w 196"/>
                <a:gd name="T77" fmla="*/ 160 h 220"/>
                <a:gd name="T78" fmla="*/ 52 w 196"/>
                <a:gd name="T79" fmla="*/ 164 h 220"/>
                <a:gd name="T80" fmla="*/ 48 w 196"/>
                <a:gd name="T81" fmla="*/ 174 h 220"/>
                <a:gd name="T82" fmla="*/ 43 w 196"/>
                <a:gd name="T83" fmla="*/ 183 h 220"/>
                <a:gd name="T84" fmla="*/ 37 w 196"/>
                <a:gd name="T85" fmla="*/ 185 h 220"/>
                <a:gd name="T86" fmla="*/ 28 w 196"/>
                <a:gd name="T87" fmla="*/ 178 h 220"/>
                <a:gd name="T88" fmla="*/ 21 w 196"/>
                <a:gd name="T89" fmla="*/ 167 h 220"/>
                <a:gd name="T90" fmla="*/ 9 w 196"/>
                <a:gd name="T91" fmla="*/ 171 h 220"/>
                <a:gd name="T92" fmla="*/ 14 w 196"/>
                <a:gd name="T93" fmla="*/ 163 h 220"/>
                <a:gd name="T94" fmla="*/ 21 w 196"/>
                <a:gd name="T95" fmla="*/ 152 h 220"/>
                <a:gd name="T96" fmla="*/ 22 w 196"/>
                <a:gd name="T97" fmla="*/ 143 h 220"/>
                <a:gd name="T98" fmla="*/ 32 w 196"/>
                <a:gd name="T99" fmla="*/ 131 h 220"/>
                <a:gd name="T100" fmla="*/ 37 w 196"/>
                <a:gd name="T101" fmla="*/ 118 h 220"/>
                <a:gd name="T102" fmla="*/ 29 w 196"/>
                <a:gd name="T103" fmla="*/ 109 h 220"/>
                <a:gd name="T104" fmla="*/ 18 w 196"/>
                <a:gd name="T105" fmla="*/ 99 h 220"/>
                <a:gd name="T106" fmla="*/ 17 w 196"/>
                <a:gd name="T107" fmla="*/ 83 h 220"/>
                <a:gd name="T108" fmla="*/ 2 w 196"/>
                <a:gd name="T109" fmla="*/ 79 h 220"/>
                <a:gd name="T110" fmla="*/ 7 w 196"/>
                <a:gd name="T111" fmla="*/ 72 h 220"/>
                <a:gd name="T112" fmla="*/ 11 w 196"/>
                <a:gd name="T113" fmla="*/ 65 h 220"/>
                <a:gd name="T114" fmla="*/ 15 w 196"/>
                <a:gd name="T115" fmla="*/ 57 h 220"/>
                <a:gd name="T116" fmla="*/ 19 w 196"/>
                <a:gd name="T117" fmla="*/ 45 h 220"/>
                <a:gd name="T118" fmla="*/ 21 w 196"/>
                <a:gd name="T119" fmla="*/ 34 h 220"/>
                <a:gd name="T120" fmla="*/ 26 w 196"/>
                <a:gd name="T121" fmla="*/ 22 h 220"/>
                <a:gd name="T122" fmla="*/ 30 w 196"/>
                <a:gd name="T123" fmla="*/ 12 h 220"/>
                <a:gd name="T124" fmla="*/ 37 w 196"/>
                <a:gd name="T125" fmla="*/ 6 h 2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6" h="220">
                  <a:moveTo>
                    <a:pt x="43" y="2"/>
                  </a:moveTo>
                  <a:lnTo>
                    <a:pt x="44" y="2"/>
                  </a:lnTo>
                  <a:lnTo>
                    <a:pt x="45" y="2"/>
                  </a:lnTo>
                  <a:lnTo>
                    <a:pt x="45" y="3"/>
                  </a:lnTo>
                  <a:lnTo>
                    <a:pt x="47" y="3"/>
                  </a:lnTo>
                  <a:lnTo>
                    <a:pt x="47" y="4"/>
                  </a:lnTo>
                  <a:lnTo>
                    <a:pt x="48" y="4"/>
                  </a:lnTo>
                  <a:lnTo>
                    <a:pt x="48" y="3"/>
                  </a:lnTo>
                  <a:lnTo>
                    <a:pt x="49" y="3"/>
                  </a:lnTo>
                  <a:lnTo>
                    <a:pt x="51" y="4"/>
                  </a:lnTo>
                  <a:lnTo>
                    <a:pt x="52" y="4"/>
                  </a:lnTo>
                  <a:lnTo>
                    <a:pt x="53" y="6"/>
                  </a:lnTo>
                  <a:lnTo>
                    <a:pt x="53" y="7"/>
                  </a:lnTo>
                  <a:lnTo>
                    <a:pt x="55" y="8"/>
                  </a:lnTo>
                  <a:lnTo>
                    <a:pt x="56" y="10"/>
                  </a:lnTo>
                  <a:lnTo>
                    <a:pt x="56" y="11"/>
                  </a:lnTo>
                  <a:lnTo>
                    <a:pt x="56" y="12"/>
                  </a:lnTo>
                  <a:lnTo>
                    <a:pt x="57" y="12"/>
                  </a:lnTo>
                  <a:lnTo>
                    <a:pt x="57" y="14"/>
                  </a:lnTo>
                  <a:lnTo>
                    <a:pt x="57" y="15"/>
                  </a:lnTo>
                  <a:lnTo>
                    <a:pt x="59" y="17"/>
                  </a:lnTo>
                  <a:lnTo>
                    <a:pt x="59" y="18"/>
                  </a:lnTo>
                  <a:lnTo>
                    <a:pt x="60" y="18"/>
                  </a:lnTo>
                  <a:lnTo>
                    <a:pt x="60" y="19"/>
                  </a:lnTo>
                  <a:lnTo>
                    <a:pt x="60" y="21"/>
                  </a:lnTo>
                  <a:lnTo>
                    <a:pt x="61" y="21"/>
                  </a:lnTo>
                  <a:lnTo>
                    <a:pt x="61" y="22"/>
                  </a:lnTo>
                  <a:lnTo>
                    <a:pt x="63" y="22"/>
                  </a:lnTo>
                  <a:lnTo>
                    <a:pt x="64" y="22"/>
                  </a:lnTo>
                  <a:lnTo>
                    <a:pt x="64" y="23"/>
                  </a:lnTo>
                  <a:lnTo>
                    <a:pt x="66" y="23"/>
                  </a:lnTo>
                  <a:lnTo>
                    <a:pt x="67" y="23"/>
                  </a:lnTo>
                  <a:lnTo>
                    <a:pt x="67" y="22"/>
                  </a:lnTo>
                  <a:lnTo>
                    <a:pt x="67" y="23"/>
                  </a:lnTo>
                  <a:lnTo>
                    <a:pt x="68" y="23"/>
                  </a:lnTo>
                  <a:lnTo>
                    <a:pt x="68" y="25"/>
                  </a:lnTo>
                  <a:lnTo>
                    <a:pt x="70" y="25"/>
                  </a:lnTo>
                  <a:lnTo>
                    <a:pt x="70" y="26"/>
                  </a:lnTo>
                  <a:lnTo>
                    <a:pt x="70" y="27"/>
                  </a:lnTo>
                  <a:lnTo>
                    <a:pt x="71" y="27"/>
                  </a:lnTo>
                  <a:lnTo>
                    <a:pt x="71" y="29"/>
                  </a:lnTo>
                  <a:lnTo>
                    <a:pt x="72" y="29"/>
                  </a:lnTo>
                  <a:lnTo>
                    <a:pt x="72" y="30"/>
                  </a:lnTo>
                  <a:lnTo>
                    <a:pt x="74" y="30"/>
                  </a:lnTo>
                  <a:lnTo>
                    <a:pt x="74" y="31"/>
                  </a:lnTo>
                  <a:lnTo>
                    <a:pt x="74" y="33"/>
                  </a:lnTo>
                  <a:lnTo>
                    <a:pt x="75" y="33"/>
                  </a:lnTo>
                  <a:lnTo>
                    <a:pt x="75" y="34"/>
                  </a:lnTo>
                  <a:lnTo>
                    <a:pt x="76" y="34"/>
                  </a:lnTo>
                  <a:lnTo>
                    <a:pt x="76" y="36"/>
                  </a:lnTo>
                  <a:lnTo>
                    <a:pt x="76" y="37"/>
                  </a:lnTo>
                  <a:lnTo>
                    <a:pt x="78" y="37"/>
                  </a:lnTo>
                  <a:lnTo>
                    <a:pt x="78" y="38"/>
                  </a:lnTo>
                  <a:lnTo>
                    <a:pt x="78" y="40"/>
                  </a:lnTo>
                  <a:lnTo>
                    <a:pt x="78" y="41"/>
                  </a:lnTo>
                  <a:lnTo>
                    <a:pt x="78" y="42"/>
                  </a:lnTo>
                  <a:lnTo>
                    <a:pt x="78" y="44"/>
                  </a:lnTo>
                  <a:lnTo>
                    <a:pt x="78" y="45"/>
                  </a:lnTo>
                  <a:lnTo>
                    <a:pt x="79" y="46"/>
                  </a:lnTo>
                  <a:lnTo>
                    <a:pt x="79" y="48"/>
                  </a:lnTo>
                  <a:lnTo>
                    <a:pt x="80" y="48"/>
                  </a:lnTo>
                  <a:lnTo>
                    <a:pt x="80" y="49"/>
                  </a:lnTo>
                  <a:lnTo>
                    <a:pt x="80" y="50"/>
                  </a:lnTo>
                  <a:lnTo>
                    <a:pt x="82" y="50"/>
                  </a:lnTo>
                  <a:lnTo>
                    <a:pt x="82" y="52"/>
                  </a:lnTo>
                  <a:lnTo>
                    <a:pt x="82" y="53"/>
                  </a:lnTo>
                  <a:lnTo>
                    <a:pt x="82" y="55"/>
                  </a:lnTo>
                  <a:lnTo>
                    <a:pt x="82" y="56"/>
                  </a:lnTo>
                  <a:lnTo>
                    <a:pt x="82" y="57"/>
                  </a:lnTo>
                  <a:lnTo>
                    <a:pt x="83" y="57"/>
                  </a:lnTo>
                  <a:lnTo>
                    <a:pt x="83" y="59"/>
                  </a:lnTo>
                  <a:lnTo>
                    <a:pt x="83" y="60"/>
                  </a:lnTo>
                  <a:lnTo>
                    <a:pt x="83" y="61"/>
                  </a:lnTo>
                  <a:lnTo>
                    <a:pt x="85" y="61"/>
                  </a:lnTo>
                  <a:lnTo>
                    <a:pt x="85" y="63"/>
                  </a:lnTo>
                  <a:lnTo>
                    <a:pt x="85" y="64"/>
                  </a:lnTo>
                  <a:lnTo>
                    <a:pt x="85" y="65"/>
                  </a:lnTo>
                  <a:lnTo>
                    <a:pt x="86" y="65"/>
                  </a:lnTo>
                  <a:lnTo>
                    <a:pt x="86" y="67"/>
                  </a:lnTo>
                  <a:lnTo>
                    <a:pt x="87" y="67"/>
                  </a:lnTo>
                  <a:lnTo>
                    <a:pt x="87" y="68"/>
                  </a:lnTo>
                  <a:lnTo>
                    <a:pt x="89" y="68"/>
                  </a:lnTo>
                  <a:lnTo>
                    <a:pt x="90" y="68"/>
                  </a:lnTo>
                  <a:lnTo>
                    <a:pt x="90" y="69"/>
                  </a:lnTo>
                  <a:lnTo>
                    <a:pt x="91" y="69"/>
                  </a:lnTo>
                  <a:lnTo>
                    <a:pt x="93" y="69"/>
                  </a:lnTo>
                  <a:lnTo>
                    <a:pt x="94" y="69"/>
                  </a:lnTo>
                  <a:lnTo>
                    <a:pt x="94" y="68"/>
                  </a:lnTo>
                  <a:lnTo>
                    <a:pt x="95" y="68"/>
                  </a:lnTo>
                  <a:lnTo>
                    <a:pt x="95" y="67"/>
                  </a:lnTo>
                  <a:lnTo>
                    <a:pt x="95" y="65"/>
                  </a:lnTo>
                  <a:lnTo>
                    <a:pt x="95" y="64"/>
                  </a:lnTo>
                  <a:lnTo>
                    <a:pt x="95" y="63"/>
                  </a:lnTo>
                  <a:lnTo>
                    <a:pt x="97" y="63"/>
                  </a:lnTo>
                  <a:lnTo>
                    <a:pt x="97" y="61"/>
                  </a:lnTo>
                  <a:lnTo>
                    <a:pt x="97" y="60"/>
                  </a:lnTo>
                  <a:lnTo>
                    <a:pt x="98" y="60"/>
                  </a:lnTo>
                  <a:lnTo>
                    <a:pt x="98" y="61"/>
                  </a:lnTo>
                  <a:lnTo>
                    <a:pt x="99" y="61"/>
                  </a:lnTo>
                  <a:lnTo>
                    <a:pt x="99" y="63"/>
                  </a:lnTo>
                  <a:lnTo>
                    <a:pt x="101" y="64"/>
                  </a:lnTo>
                  <a:lnTo>
                    <a:pt x="101" y="65"/>
                  </a:lnTo>
                  <a:lnTo>
                    <a:pt x="101" y="67"/>
                  </a:lnTo>
                  <a:lnTo>
                    <a:pt x="101" y="68"/>
                  </a:lnTo>
                  <a:lnTo>
                    <a:pt x="101" y="69"/>
                  </a:lnTo>
                  <a:lnTo>
                    <a:pt x="99" y="69"/>
                  </a:lnTo>
                  <a:lnTo>
                    <a:pt x="101" y="69"/>
                  </a:lnTo>
                  <a:lnTo>
                    <a:pt x="99" y="69"/>
                  </a:lnTo>
                  <a:lnTo>
                    <a:pt x="99" y="71"/>
                  </a:lnTo>
                  <a:lnTo>
                    <a:pt x="98" y="71"/>
                  </a:lnTo>
                  <a:lnTo>
                    <a:pt x="98" y="72"/>
                  </a:lnTo>
                  <a:lnTo>
                    <a:pt x="98" y="74"/>
                  </a:lnTo>
                  <a:lnTo>
                    <a:pt x="99" y="74"/>
                  </a:lnTo>
                  <a:lnTo>
                    <a:pt x="99" y="75"/>
                  </a:lnTo>
                  <a:lnTo>
                    <a:pt x="99" y="76"/>
                  </a:lnTo>
                  <a:lnTo>
                    <a:pt x="101" y="76"/>
                  </a:lnTo>
                  <a:lnTo>
                    <a:pt x="101" y="78"/>
                  </a:lnTo>
                  <a:lnTo>
                    <a:pt x="101" y="79"/>
                  </a:lnTo>
                  <a:lnTo>
                    <a:pt x="99" y="79"/>
                  </a:lnTo>
                  <a:lnTo>
                    <a:pt x="99" y="80"/>
                  </a:lnTo>
                  <a:lnTo>
                    <a:pt x="99" y="79"/>
                  </a:lnTo>
                  <a:lnTo>
                    <a:pt x="98" y="79"/>
                  </a:lnTo>
                  <a:lnTo>
                    <a:pt x="98" y="80"/>
                  </a:lnTo>
                  <a:lnTo>
                    <a:pt x="98" y="79"/>
                  </a:lnTo>
                  <a:lnTo>
                    <a:pt x="98" y="80"/>
                  </a:lnTo>
                  <a:lnTo>
                    <a:pt x="98" y="82"/>
                  </a:lnTo>
                  <a:lnTo>
                    <a:pt x="98" y="83"/>
                  </a:lnTo>
                  <a:lnTo>
                    <a:pt x="99" y="83"/>
                  </a:lnTo>
                  <a:lnTo>
                    <a:pt x="99" y="82"/>
                  </a:lnTo>
                  <a:lnTo>
                    <a:pt x="99" y="83"/>
                  </a:lnTo>
                  <a:lnTo>
                    <a:pt x="101" y="83"/>
                  </a:lnTo>
                  <a:lnTo>
                    <a:pt x="101" y="84"/>
                  </a:lnTo>
                  <a:lnTo>
                    <a:pt x="102" y="84"/>
                  </a:lnTo>
                  <a:lnTo>
                    <a:pt x="102" y="86"/>
                  </a:lnTo>
                  <a:lnTo>
                    <a:pt x="104" y="86"/>
                  </a:lnTo>
                  <a:lnTo>
                    <a:pt x="104" y="87"/>
                  </a:lnTo>
                  <a:lnTo>
                    <a:pt x="105" y="87"/>
                  </a:lnTo>
                  <a:lnTo>
                    <a:pt x="105" y="88"/>
                  </a:lnTo>
                  <a:lnTo>
                    <a:pt x="105" y="90"/>
                  </a:lnTo>
                  <a:lnTo>
                    <a:pt x="105" y="91"/>
                  </a:lnTo>
                  <a:lnTo>
                    <a:pt x="104" y="91"/>
                  </a:lnTo>
                  <a:lnTo>
                    <a:pt x="104" y="90"/>
                  </a:lnTo>
                  <a:lnTo>
                    <a:pt x="102" y="90"/>
                  </a:lnTo>
                  <a:lnTo>
                    <a:pt x="101" y="90"/>
                  </a:lnTo>
                  <a:lnTo>
                    <a:pt x="101" y="91"/>
                  </a:lnTo>
                  <a:lnTo>
                    <a:pt x="99" y="91"/>
                  </a:lnTo>
                  <a:lnTo>
                    <a:pt x="99" y="93"/>
                  </a:lnTo>
                  <a:lnTo>
                    <a:pt x="101" y="93"/>
                  </a:lnTo>
                  <a:lnTo>
                    <a:pt x="99" y="93"/>
                  </a:lnTo>
                  <a:lnTo>
                    <a:pt x="99" y="94"/>
                  </a:lnTo>
                  <a:lnTo>
                    <a:pt x="101" y="94"/>
                  </a:lnTo>
                  <a:lnTo>
                    <a:pt x="102" y="94"/>
                  </a:lnTo>
                  <a:lnTo>
                    <a:pt x="102" y="95"/>
                  </a:lnTo>
                  <a:lnTo>
                    <a:pt x="104" y="98"/>
                  </a:lnTo>
                  <a:lnTo>
                    <a:pt x="104" y="99"/>
                  </a:lnTo>
                  <a:lnTo>
                    <a:pt x="105" y="99"/>
                  </a:lnTo>
                  <a:lnTo>
                    <a:pt x="104" y="99"/>
                  </a:lnTo>
                  <a:lnTo>
                    <a:pt x="104" y="101"/>
                  </a:lnTo>
                  <a:lnTo>
                    <a:pt x="105" y="101"/>
                  </a:lnTo>
                  <a:lnTo>
                    <a:pt x="105" y="102"/>
                  </a:lnTo>
                  <a:lnTo>
                    <a:pt x="105" y="103"/>
                  </a:lnTo>
                  <a:lnTo>
                    <a:pt x="104" y="103"/>
                  </a:lnTo>
                  <a:lnTo>
                    <a:pt x="104" y="105"/>
                  </a:lnTo>
                  <a:lnTo>
                    <a:pt x="102" y="105"/>
                  </a:lnTo>
                  <a:lnTo>
                    <a:pt x="102" y="106"/>
                  </a:lnTo>
                  <a:lnTo>
                    <a:pt x="101" y="106"/>
                  </a:lnTo>
                  <a:lnTo>
                    <a:pt x="101" y="107"/>
                  </a:lnTo>
                  <a:lnTo>
                    <a:pt x="99" y="109"/>
                  </a:lnTo>
                  <a:lnTo>
                    <a:pt x="99" y="110"/>
                  </a:lnTo>
                  <a:lnTo>
                    <a:pt x="98" y="110"/>
                  </a:lnTo>
                  <a:lnTo>
                    <a:pt x="99" y="110"/>
                  </a:lnTo>
                  <a:lnTo>
                    <a:pt x="101" y="110"/>
                  </a:lnTo>
                  <a:lnTo>
                    <a:pt x="101" y="109"/>
                  </a:lnTo>
                  <a:lnTo>
                    <a:pt x="102" y="109"/>
                  </a:lnTo>
                  <a:lnTo>
                    <a:pt x="104" y="109"/>
                  </a:lnTo>
                  <a:lnTo>
                    <a:pt x="104" y="110"/>
                  </a:lnTo>
                  <a:lnTo>
                    <a:pt x="105" y="110"/>
                  </a:lnTo>
                  <a:lnTo>
                    <a:pt x="104" y="110"/>
                  </a:lnTo>
                  <a:lnTo>
                    <a:pt x="104" y="112"/>
                  </a:lnTo>
                  <a:lnTo>
                    <a:pt x="105" y="112"/>
                  </a:lnTo>
                  <a:lnTo>
                    <a:pt x="105" y="113"/>
                  </a:lnTo>
                  <a:lnTo>
                    <a:pt x="106" y="113"/>
                  </a:lnTo>
                  <a:lnTo>
                    <a:pt x="108" y="112"/>
                  </a:lnTo>
                  <a:lnTo>
                    <a:pt x="108" y="113"/>
                  </a:lnTo>
                  <a:lnTo>
                    <a:pt x="108" y="114"/>
                  </a:lnTo>
                  <a:lnTo>
                    <a:pt x="109" y="114"/>
                  </a:lnTo>
                  <a:lnTo>
                    <a:pt x="109" y="113"/>
                  </a:lnTo>
                  <a:lnTo>
                    <a:pt x="110" y="113"/>
                  </a:lnTo>
                  <a:lnTo>
                    <a:pt x="110" y="114"/>
                  </a:lnTo>
                  <a:lnTo>
                    <a:pt x="110" y="113"/>
                  </a:lnTo>
                  <a:lnTo>
                    <a:pt x="112" y="113"/>
                  </a:lnTo>
                  <a:lnTo>
                    <a:pt x="113" y="113"/>
                  </a:lnTo>
                  <a:lnTo>
                    <a:pt x="112" y="113"/>
                  </a:lnTo>
                  <a:lnTo>
                    <a:pt x="110" y="113"/>
                  </a:lnTo>
                  <a:lnTo>
                    <a:pt x="110" y="112"/>
                  </a:lnTo>
                  <a:lnTo>
                    <a:pt x="109" y="112"/>
                  </a:lnTo>
                  <a:lnTo>
                    <a:pt x="108" y="112"/>
                  </a:lnTo>
                  <a:lnTo>
                    <a:pt x="108" y="110"/>
                  </a:lnTo>
                  <a:lnTo>
                    <a:pt x="109" y="110"/>
                  </a:lnTo>
                  <a:lnTo>
                    <a:pt x="108" y="110"/>
                  </a:lnTo>
                  <a:lnTo>
                    <a:pt x="108" y="109"/>
                  </a:lnTo>
                  <a:lnTo>
                    <a:pt x="106" y="109"/>
                  </a:lnTo>
                  <a:lnTo>
                    <a:pt x="105" y="109"/>
                  </a:lnTo>
                  <a:lnTo>
                    <a:pt x="104" y="107"/>
                  </a:lnTo>
                  <a:lnTo>
                    <a:pt x="105" y="107"/>
                  </a:lnTo>
                  <a:lnTo>
                    <a:pt x="105" y="106"/>
                  </a:lnTo>
                  <a:lnTo>
                    <a:pt x="106" y="106"/>
                  </a:lnTo>
                  <a:lnTo>
                    <a:pt x="106" y="105"/>
                  </a:lnTo>
                  <a:lnTo>
                    <a:pt x="106" y="103"/>
                  </a:lnTo>
                  <a:lnTo>
                    <a:pt x="108" y="103"/>
                  </a:lnTo>
                  <a:lnTo>
                    <a:pt x="108" y="102"/>
                  </a:lnTo>
                  <a:lnTo>
                    <a:pt x="108" y="101"/>
                  </a:lnTo>
                  <a:lnTo>
                    <a:pt x="106" y="101"/>
                  </a:lnTo>
                  <a:lnTo>
                    <a:pt x="106" y="99"/>
                  </a:lnTo>
                  <a:lnTo>
                    <a:pt x="106" y="98"/>
                  </a:lnTo>
                  <a:lnTo>
                    <a:pt x="105" y="98"/>
                  </a:lnTo>
                  <a:lnTo>
                    <a:pt x="105" y="97"/>
                  </a:lnTo>
                  <a:lnTo>
                    <a:pt x="105" y="95"/>
                  </a:lnTo>
                  <a:lnTo>
                    <a:pt x="104" y="95"/>
                  </a:lnTo>
                  <a:lnTo>
                    <a:pt x="104" y="94"/>
                  </a:lnTo>
                  <a:lnTo>
                    <a:pt x="104" y="93"/>
                  </a:lnTo>
                  <a:lnTo>
                    <a:pt x="105" y="93"/>
                  </a:lnTo>
                  <a:lnTo>
                    <a:pt x="105" y="91"/>
                  </a:lnTo>
                  <a:lnTo>
                    <a:pt x="106" y="91"/>
                  </a:lnTo>
                  <a:lnTo>
                    <a:pt x="108" y="91"/>
                  </a:lnTo>
                  <a:lnTo>
                    <a:pt x="108" y="90"/>
                  </a:lnTo>
                  <a:lnTo>
                    <a:pt x="109" y="90"/>
                  </a:lnTo>
                  <a:lnTo>
                    <a:pt x="110" y="90"/>
                  </a:lnTo>
                  <a:lnTo>
                    <a:pt x="110" y="88"/>
                  </a:lnTo>
                  <a:lnTo>
                    <a:pt x="112" y="90"/>
                  </a:lnTo>
                  <a:lnTo>
                    <a:pt x="113" y="90"/>
                  </a:lnTo>
                  <a:lnTo>
                    <a:pt x="113" y="91"/>
                  </a:lnTo>
                  <a:lnTo>
                    <a:pt x="114" y="93"/>
                  </a:lnTo>
                  <a:lnTo>
                    <a:pt x="116" y="93"/>
                  </a:lnTo>
                  <a:lnTo>
                    <a:pt x="117" y="94"/>
                  </a:lnTo>
                  <a:lnTo>
                    <a:pt x="118" y="94"/>
                  </a:lnTo>
                  <a:lnTo>
                    <a:pt x="120" y="94"/>
                  </a:lnTo>
                  <a:lnTo>
                    <a:pt x="121" y="94"/>
                  </a:lnTo>
                  <a:lnTo>
                    <a:pt x="123" y="94"/>
                  </a:lnTo>
                  <a:lnTo>
                    <a:pt x="123" y="95"/>
                  </a:lnTo>
                  <a:lnTo>
                    <a:pt x="124" y="97"/>
                  </a:lnTo>
                  <a:lnTo>
                    <a:pt x="124" y="98"/>
                  </a:lnTo>
                  <a:lnTo>
                    <a:pt x="124" y="99"/>
                  </a:lnTo>
                  <a:lnTo>
                    <a:pt x="125" y="99"/>
                  </a:lnTo>
                  <a:lnTo>
                    <a:pt x="125" y="101"/>
                  </a:lnTo>
                  <a:lnTo>
                    <a:pt x="127" y="101"/>
                  </a:lnTo>
                  <a:lnTo>
                    <a:pt x="127" y="102"/>
                  </a:lnTo>
                  <a:lnTo>
                    <a:pt x="128" y="102"/>
                  </a:lnTo>
                  <a:lnTo>
                    <a:pt x="129" y="102"/>
                  </a:lnTo>
                  <a:lnTo>
                    <a:pt x="131" y="103"/>
                  </a:lnTo>
                  <a:lnTo>
                    <a:pt x="132" y="103"/>
                  </a:lnTo>
                  <a:lnTo>
                    <a:pt x="132" y="102"/>
                  </a:lnTo>
                  <a:lnTo>
                    <a:pt x="133" y="102"/>
                  </a:lnTo>
                  <a:lnTo>
                    <a:pt x="135" y="102"/>
                  </a:lnTo>
                  <a:lnTo>
                    <a:pt x="136" y="102"/>
                  </a:lnTo>
                  <a:lnTo>
                    <a:pt x="136" y="101"/>
                  </a:lnTo>
                  <a:lnTo>
                    <a:pt x="137" y="101"/>
                  </a:lnTo>
                  <a:lnTo>
                    <a:pt x="137" y="99"/>
                  </a:lnTo>
                  <a:lnTo>
                    <a:pt x="137" y="101"/>
                  </a:lnTo>
                  <a:lnTo>
                    <a:pt x="139" y="101"/>
                  </a:lnTo>
                  <a:lnTo>
                    <a:pt x="140" y="101"/>
                  </a:lnTo>
                  <a:lnTo>
                    <a:pt x="142" y="102"/>
                  </a:lnTo>
                  <a:lnTo>
                    <a:pt x="143" y="103"/>
                  </a:lnTo>
                  <a:lnTo>
                    <a:pt x="144" y="103"/>
                  </a:lnTo>
                  <a:lnTo>
                    <a:pt x="146" y="103"/>
                  </a:lnTo>
                  <a:lnTo>
                    <a:pt x="147" y="103"/>
                  </a:lnTo>
                  <a:lnTo>
                    <a:pt x="148" y="103"/>
                  </a:lnTo>
                  <a:lnTo>
                    <a:pt x="148" y="105"/>
                  </a:lnTo>
                  <a:lnTo>
                    <a:pt x="150" y="105"/>
                  </a:lnTo>
                  <a:lnTo>
                    <a:pt x="151" y="106"/>
                  </a:lnTo>
                  <a:lnTo>
                    <a:pt x="152" y="106"/>
                  </a:lnTo>
                  <a:lnTo>
                    <a:pt x="152" y="105"/>
                  </a:lnTo>
                  <a:lnTo>
                    <a:pt x="154" y="103"/>
                  </a:lnTo>
                  <a:lnTo>
                    <a:pt x="154" y="102"/>
                  </a:lnTo>
                  <a:lnTo>
                    <a:pt x="155" y="102"/>
                  </a:lnTo>
                  <a:lnTo>
                    <a:pt x="156" y="102"/>
                  </a:lnTo>
                  <a:lnTo>
                    <a:pt x="156" y="105"/>
                  </a:lnTo>
                  <a:lnTo>
                    <a:pt x="158" y="106"/>
                  </a:lnTo>
                  <a:lnTo>
                    <a:pt x="159" y="107"/>
                  </a:lnTo>
                  <a:lnTo>
                    <a:pt x="161" y="107"/>
                  </a:lnTo>
                  <a:lnTo>
                    <a:pt x="162" y="109"/>
                  </a:lnTo>
                  <a:lnTo>
                    <a:pt x="163" y="109"/>
                  </a:lnTo>
                  <a:lnTo>
                    <a:pt x="165" y="109"/>
                  </a:lnTo>
                  <a:lnTo>
                    <a:pt x="166" y="109"/>
                  </a:lnTo>
                  <a:lnTo>
                    <a:pt x="166" y="107"/>
                  </a:lnTo>
                  <a:lnTo>
                    <a:pt x="166" y="106"/>
                  </a:lnTo>
                  <a:lnTo>
                    <a:pt x="167" y="106"/>
                  </a:lnTo>
                  <a:lnTo>
                    <a:pt x="167" y="107"/>
                  </a:lnTo>
                  <a:lnTo>
                    <a:pt x="169" y="107"/>
                  </a:lnTo>
                  <a:lnTo>
                    <a:pt x="169" y="109"/>
                  </a:lnTo>
                  <a:lnTo>
                    <a:pt x="169" y="110"/>
                  </a:lnTo>
                  <a:lnTo>
                    <a:pt x="169" y="112"/>
                  </a:lnTo>
                  <a:lnTo>
                    <a:pt x="170" y="113"/>
                  </a:lnTo>
                  <a:lnTo>
                    <a:pt x="171" y="113"/>
                  </a:lnTo>
                  <a:lnTo>
                    <a:pt x="171" y="114"/>
                  </a:lnTo>
                  <a:lnTo>
                    <a:pt x="173" y="114"/>
                  </a:lnTo>
                  <a:lnTo>
                    <a:pt x="174" y="116"/>
                  </a:lnTo>
                  <a:lnTo>
                    <a:pt x="174" y="117"/>
                  </a:lnTo>
                  <a:lnTo>
                    <a:pt x="174" y="118"/>
                  </a:lnTo>
                  <a:lnTo>
                    <a:pt x="174" y="120"/>
                  </a:lnTo>
                  <a:lnTo>
                    <a:pt x="174" y="121"/>
                  </a:lnTo>
                  <a:lnTo>
                    <a:pt x="174" y="122"/>
                  </a:lnTo>
                  <a:lnTo>
                    <a:pt x="175" y="122"/>
                  </a:lnTo>
                  <a:lnTo>
                    <a:pt x="175" y="124"/>
                  </a:lnTo>
                  <a:lnTo>
                    <a:pt x="175" y="125"/>
                  </a:lnTo>
                  <a:lnTo>
                    <a:pt x="175" y="126"/>
                  </a:lnTo>
                  <a:lnTo>
                    <a:pt x="177" y="128"/>
                  </a:lnTo>
                  <a:lnTo>
                    <a:pt x="177" y="129"/>
                  </a:lnTo>
                  <a:lnTo>
                    <a:pt x="177" y="131"/>
                  </a:lnTo>
                  <a:lnTo>
                    <a:pt x="178" y="132"/>
                  </a:lnTo>
                  <a:lnTo>
                    <a:pt x="178" y="133"/>
                  </a:lnTo>
                  <a:lnTo>
                    <a:pt x="178" y="135"/>
                  </a:lnTo>
                  <a:lnTo>
                    <a:pt x="180" y="135"/>
                  </a:lnTo>
                  <a:lnTo>
                    <a:pt x="180" y="136"/>
                  </a:lnTo>
                  <a:lnTo>
                    <a:pt x="180" y="137"/>
                  </a:lnTo>
                  <a:lnTo>
                    <a:pt x="181" y="139"/>
                  </a:lnTo>
                  <a:lnTo>
                    <a:pt x="181" y="140"/>
                  </a:lnTo>
                  <a:lnTo>
                    <a:pt x="182" y="140"/>
                  </a:lnTo>
                  <a:lnTo>
                    <a:pt x="182" y="141"/>
                  </a:lnTo>
                  <a:lnTo>
                    <a:pt x="184" y="143"/>
                  </a:lnTo>
                  <a:lnTo>
                    <a:pt x="185" y="144"/>
                  </a:lnTo>
                  <a:lnTo>
                    <a:pt x="185" y="145"/>
                  </a:lnTo>
                  <a:lnTo>
                    <a:pt x="186" y="147"/>
                  </a:lnTo>
                  <a:lnTo>
                    <a:pt x="188" y="148"/>
                  </a:lnTo>
                  <a:lnTo>
                    <a:pt x="188" y="150"/>
                  </a:lnTo>
                  <a:lnTo>
                    <a:pt x="189" y="150"/>
                  </a:lnTo>
                  <a:lnTo>
                    <a:pt x="190" y="150"/>
                  </a:lnTo>
                  <a:lnTo>
                    <a:pt x="192" y="150"/>
                  </a:lnTo>
                  <a:lnTo>
                    <a:pt x="193" y="151"/>
                  </a:lnTo>
                  <a:lnTo>
                    <a:pt x="193" y="152"/>
                  </a:lnTo>
                  <a:lnTo>
                    <a:pt x="193" y="154"/>
                  </a:lnTo>
                  <a:lnTo>
                    <a:pt x="193" y="155"/>
                  </a:lnTo>
                  <a:lnTo>
                    <a:pt x="194" y="156"/>
                  </a:lnTo>
                  <a:lnTo>
                    <a:pt x="194" y="158"/>
                  </a:lnTo>
                  <a:lnTo>
                    <a:pt x="196" y="159"/>
                  </a:lnTo>
                  <a:lnTo>
                    <a:pt x="196" y="160"/>
                  </a:lnTo>
                  <a:lnTo>
                    <a:pt x="194" y="162"/>
                  </a:lnTo>
                  <a:lnTo>
                    <a:pt x="194" y="163"/>
                  </a:lnTo>
                  <a:lnTo>
                    <a:pt x="193" y="164"/>
                  </a:lnTo>
                  <a:lnTo>
                    <a:pt x="193" y="166"/>
                  </a:lnTo>
                  <a:lnTo>
                    <a:pt x="193" y="167"/>
                  </a:lnTo>
                  <a:lnTo>
                    <a:pt x="193" y="169"/>
                  </a:lnTo>
                  <a:lnTo>
                    <a:pt x="193" y="170"/>
                  </a:lnTo>
                  <a:lnTo>
                    <a:pt x="193" y="171"/>
                  </a:lnTo>
                  <a:lnTo>
                    <a:pt x="193" y="173"/>
                  </a:lnTo>
                  <a:lnTo>
                    <a:pt x="193" y="174"/>
                  </a:lnTo>
                  <a:lnTo>
                    <a:pt x="193" y="175"/>
                  </a:lnTo>
                  <a:lnTo>
                    <a:pt x="193" y="177"/>
                  </a:lnTo>
                  <a:lnTo>
                    <a:pt x="193" y="178"/>
                  </a:lnTo>
                  <a:lnTo>
                    <a:pt x="193" y="179"/>
                  </a:lnTo>
                  <a:lnTo>
                    <a:pt x="192" y="179"/>
                  </a:lnTo>
                  <a:lnTo>
                    <a:pt x="192" y="181"/>
                  </a:lnTo>
                  <a:lnTo>
                    <a:pt x="192" y="183"/>
                  </a:lnTo>
                  <a:lnTo>
                    <a:pt x="192" y="186"/>
                  </a:lnTo>
                  <a:lnTo>
                    <a:pt x="192" y="189"/>
                  </a:lnTo>
                  <a:lnTo>
                    <a:pt x="192" y="192"/>
                  </a:lnTo>
                  <a:lnTo>
                    <a:pt x="192" y="193"/>
                  </a:lnTo>
                  <a:lnTo>
                    <a:pt x="192" y="194"/>
                  </a:lnTo>
                  <a:lnTo>
                    <a:pt x="192" y="196"/>
                  </a:lnTo>
                  <a:lnTo>
                    <a:pt x="192" y="197"/>
                  </a:lnTo>
                  <a:lnTo>
                    <a:pt x="193" y="197"/>
                  </a:lnTo>
                  <a:lnTo>
                    <a:pt x="192" y="198"/>
                  </a:lnTo>
                  <a:lnTo>
                    <a:pt x="189" y="198"/>
                  </a:lnTo>
                  <a:lnTo>
                    <a:pt x="188" y="198"/>
                  </a:lnTo>
                  <a:lnTo>
                    <a:pt x="186" y="200"/>
                  </a:lnTo>
                  <a:lnTo>
                    <a:pt x="185" y="201"/>
                  </a:lnTo>
                  <a:lnTo>
                    <a:pt x="185" y="202"/>
                  </a:lnTo>
                  <a:lnTo>
                    <a:pt x="185" y="204"/>
                  </a:lnTo>
                  <a:lnTo>
                    <a:pt x="185" y="205"/>
                  </a:lnTo>
                  <a:lnTo>
                    <a:pt x="184" y="205"/>
                  </a:lnTo>
                  <a:lnTo>
                    <a:pt x="184" y="206"/>
                  </a:lnTo>
                  <a:lnTo>
                    <a:pt x="182" y="208"/>
                  </a:lnTo>
                  <a:lnTo>
                    <a:pt x="182" y="209"/>
                  </a:lnTo>
                  <a:lnTo>
                    <a:pt x="182" y="211"/>
                  </a:lnTo>
                  <a:lnTo>
                    <a:pt x="184" y="211"/>
                  </a:lnTo>
                  <a:lnTo>
                    <a:pt x="184" y="212"/>
                  </a:lnTo>
                  <a:lnTo>
                    <a:pt x="182" y="213"/>
                  </a:lnTo>
                  <a:lnTo>
                    <a:pt x="182" y="215"/>
                  </a:lnTo>
                  <a:lnTo>
                    <a:pt x="182" y="216"/>
                  </a:lnTo>
                  <a:lnTo>
                    <a:pt x="181" y="216"/>
                  </a:lnTo>
                  <a:lnTo>
                    <a:pt x="180" y="217"/>
                  </a:lnTo>
                  <a:lnTo>
                    <a:pt x="180" y="219"/>
                  </a:lnTo>
                  <a:lnTo>
                    <a:pt x="178" y="219"/>
                  </a:lnTo>
                  <a:lnTo>
                    <a:pt x="178" y="220"/>
                  </a:lnTo>
                  <a:lnTo>
                    <a:pt x="177" y="220"/>
                  </a:lnTo>
                  <a:lnTo>
                    <a:pt x="177" y="219"/>
                  </a:lnTo>
                  <a:lnTo>
                    <a:pt x="175" y="217"/>
                  </a:lnTo>
                  <a:lnTo>
                    <a:pt x="174" y="216"/>
                  </a:lnTo>
                  <a:lnTo>
                    <a:pt x="173" y="213"/>
                  </a:lnTo>
                  <a:lnTo>
                    <a:pt x="171" y="213"/>
                  </a:lnTo>
                  <a:lnTo>
                    <a:pt x="170" y="213"/>
                  </a:lnTo>
                  <a:lnTo>
                    <a:pt x="167" y="213"/>
                  </a:lnTo>
                  <a:lnTo>
                    <a:pt x="166" y="215"/>
                  </a:lnTo>
                  <a:lnTo>
                    <a:pt x="163" y="215"/>
                  </a:lnTo>
                  <a:lnTo>
                    <a:pt x="162" y="216"/>
                  </a:lnTo>
                  <a:lnTo>
                    <a:pt x="159" y="219"/>
                  </a:lnTo>
                  <a:lnTo>
                    <a:pt x="158" y="220"/>
                  </a:lnTo>
                  <a:lnTo>
                    <a:pt x="156" y="220"/>
                  </a:lnTo>
                  <a:lnTo>
                    <a:pt x="156" y="219"/>
                  </a:lnTo>
                  <a:lnTo>
                    <a:pt x="156" y="217"/>
                  </a:lnTo>
                  <a:lnTo>
                    <a:pt x="158" y="216"/>
                  </a:lnTo>
                  <a:lnTo>
                    <a:pt x="159" y="216"/>
                  </a:lnTo>
                  <a:lnTo>
                    <a:pt x="158" y="215"/>
                  </a:lnTo>
                  <a:lnTo>
                    <a:pt x="158" y="213"/>
                  </a:lnTo>
                  <a:lnTo>
                    <a:pt x="158" y="212"/>
                  </a:lnTo>
                  <a:lnTo>
                    <a:pt x="159" y="211"/>
                  </a:lnTo>
                  <a:lnTo>
                    <a:pt x="158" y="211"/>
                  </a:lnTo>
                  <a:lnTo>
                    <a:pt x="156" y="212"/>
                  </a:lnTo>
                  <a:lnTo>
                    <a:pt x="155" y="212"/>
                  </a:lnTo>
                  <a:lnTo>
                    <a:pt x="154" y="213"/>
                  </a:lnTo>
                  <a:lnTo>
                    <a:pt x="154" y="215"/>
                  </a:lnTo>
                  <a:lnTo>
                    <a:pt x="152" y="215"/>
                  </a:lnTo>
                  <a:lnTo>
                    <a:pt x="152" y="213"/>
                  </a:lnTo>
                  <a:lnTo>
                    <a:pt x="154" y="211"/>
                  </a:lnTo>
                  <a:lnTo>
                    <a:pt x="152" y="211"/>
                  </a:lnTo>
                  <a:lnTo>
                    <a:pt x="151" y="211"/>
                  </a:lnTo>
                  <a:lnTo>
                    <a:pt x="150" y="209"/>
                  </a:lnTo>
                  <a:lnTo>
                    <a:pt x="148" y="209"/>
                  </a:lnTo>
                  <a:lnTo>
                    <a:pt x="147" y="211"/>
                  </a:lnTo>
                  <a:lnTo>
                    <a:pt x="147" y="212"/>
                  </a:lnTo>
                  <a:lnTo>
                    <a:pt x="147" y="213"/>
                  </a:lnTo>
                  <a:lnTo>
                    <a:pt x="146" y="213"/>
                  </a:lnTo>
                  <a:lnTo>
                    <a:pt x="146" y="215"/>
                  </a:lnTo>
                  <a:lnTo>
                    <a:pt x="144" y="215"/>
                  </a:lnTo>
                  <a:lnTo>
                    <a:pt x="143" y="215"/>
                  </a:lnTo>
                  <a:lnTo>
                    <a:pt x="143" y="213"/>
                  </a:lnTo>
                  <a:lnTo>
                    <a:pt x="143" y="212"/>
                  </a:lnTo>
                  <a:lnTo>
                    <a:pt x="143" y="211"/>
                  </a:lnTo>
                  <a:lnTo>
                    <a:pt x="143" y="209"/>
                  </a:lnTo>
                  <a:lnTo>
                    <a:pt x="143" y="208"/>
                  </a:lnTo>
                  <a:lnTo>
                    <a:pt x="142" y="206"/>
                  </a:lnTo>
                  <a:lnTo>
                    <a:pt x="143" y="204"/>
                  </a:lnTo>
                  <a:lnTo>
                    <a:pt x="143" y="202"/>
                  </a:lnTo>
                  <a:lnTo>
                    <a:pt x="144" y="202"/>
                  </a:lnTo>
                  <a:lnTo>
                    <a:pt x="146" y="202"/>
                  </a:lnTo>
                  <a:lnTo>
                    <a:pt x="146" y="201"/>
                  </a:lnTo>
                  <a:lnTo>
                    <a:pt x="147" y="200"/>
                  </a:lnTo>
                  <a:lnTo>
                    <a:pt x="147" y="198"/>
                  </a:lnTo>
                  <a:lnTo>
                    <a:pt x="147" y="197"/>
                  </a:lnTo>
                  <a:lnTo>
                    <a:pt x="146" y="197"/>
                  </a:lnTo>
                  <a:lnTo>
                    <a:pt x="146" y="196"/>
                  </a:lnTo>
                  <a:lnTo>
                    <a:pt x="144" y="196"/>
                  </a:lnTo>
                  <a:lnTo>
                    <a:pt x="144" y="194"/>
                  </a:lnTo>
                  <a:lnTo>
                    <a:pt x="144" y="193"/>
                  </a:lnTo>
                  <a:lnTo>
                    <a:pt x="143" y="192"/>
                  </a:lnTo>
                  <a:lnTo>
                    <a:pt x="143" y="190"/>
                  </a:lnTo>
                  <a:lnTo>
                    <a:pt x="143" y="189"/>
                  </a:lnTo>
                  <a:lnTo>
                    <a:pt x="142" y="187"/>
                  </a:lnTo>
                  <a:lnTo>
                    <a:pt x="140" y="187"/>
                  </a:lnTo>
                  <a:lnTo>
                    <a:pt x="139" y="186"/>
                  </a:lnTo>
                  <a:lnTo>
                    <a:pt x="139" y="185"/>
                  </a:lnTo>
                  <a:lnTo>
                    <a:pt x="139" y="183"/>
                  </a:lnTo>
                  <a:lnTo>
                    <a:pt x="140" y="182"/>
                  </a:lnTo>
                  <a:lnTo>
                    <a:pt x="142" y="181"/>
                  </a:lnTo>
                  <a:lnTo>
                    <a:pt x="143" y="181"/>
                  </a:lnTo>
                  <a:lnTo>
                    <a:pt x="144" y="179"/>
                  </a:lnTo>
                  <a:lnTo>
                    <a:pt x="144" y="178"/>
                  </a:lnTo>
                  <a:lnTo>
                    <a:pt x="144" y="177"/>
                  </a:lnTo>
                  <a:lnTo>
                    <a:pt x="144" y="175"/>
                  </a:lnTo>
                  <a:lnTo>
                    <a:pt x="143" y="175"/>
                  </a:lnTo>
                  <a:lnTo>
                    <a:pt x="144" y="174"/>
                  </a:lnTo>
                  <a:lnTo>
                    <a:pt x="143" y="174"/>
                  </a:lnTo>
                  <a:lnTo>
                    <a:pt x="143" y="173"/>
                  </a:lnTo>
                  <a:lnTo>
                    <a:pt x="142" y="173"/>
                  </a:lnTo>
                  <a:lnTo>
                    <a:pt x="142" y="171"/>
                  </a:lnTo>
                  <a:lnTo>
                    <a:pt x="140" y="170"/>
                  </a:lnTo>
                  <a:lnTo>
                    <a:pt x="142" y="170"/>
                  </a:lnTo>
                  <a:lnTo>
                    <a:pt x="142" y="169"/>
                  </a:lnTo>
                  <a:lnTo>
                    <a:pt x="143" y="167"/>
                  </a:lnTo>
                  <a:lnTo>
                    <a:pt x="142" y="166"/>
                  </a:lnTo>
                  <a:lnTo>
                    <a:pt x="142" y="164"/>
                  </a:lnTo>
                  <a:lnTo>
                    <a:pt x="143" y="163"/>
                  </a:lnTo>
                  <a:lnTo>
                    <a:pt x="143" y="162"/>
                  </a:lnTo>
                  <a:lnTo>
                    <a:pt x="143" y="160"/>
                  </a:lnTo>
                  <a:lnTo>
                    <a:pt x="143" y="159"/>
                  </a:lnTo>
                  <a:lnTo>
                    <a:pt x="143" y="158"/>
                  </a:lnTo>
                  <a:lnTo>
                    <a:pt x="142" y="158"/>
                  </a:lnTo>
                  <a:lnTo>
                    <a:pt x="142" y="156"/>
                  </a:lnTo>
                  <a:lnTo>
                    <a:pt x="142" y="155"/>
                  </a:lnTo>
                  <a:lnTo>
                    <a:pt x="139" y="155"/>
                  </a:lnTo>
                  <a:lnTo>
                    <a:pt x="136" y="155"/>
                  </a:lnTo>
                  <a:lnTo>
                    <a:pt x="136" y="154"/>
                  </a:lnTo>
                  <a:lnTo>
                    <a:pt x="135" y="154"/>
                  </a:lnTo>
                  <a:lnTo>
                    <a:pt x="135" y="152"/>
                  </a:lnTo>
                  <a:lnTo>
                    <a:pt x="136" y="152"/>
                  </a:lnTo>
                  <a:lnTo>
                    <a:pt x="136" y="151"/>
                  </a:lnTo>
                  <a:lnTo>
                    <a:pt x="136" y="150"/>
                  </a:lnTo>
                  <a:lnTo>
                    <a:pt x="136" y="148"/>
                  </a:lnTo>
                  <a:lnTo>
                    <a:pt x="136" y="145"/>
                  </a:lnTo>
                  <a:lnTo>
                    <a:pt x="136" y="144"/>
                  </a:lnTo>
                  <a:lnTo>
                    <a:pt x="135" y="144"/>
                  </a:lnTo>
                  <a:lnTo>
                    <a:pt x="135" y="143"/>
                  </a:lnTo>
                  <a:lnTo>
                    <a:pt x="133" y="144"/>
                  </a:lnTo>
                  <a:lnTo>
                    <a:pt x="132" y="144"/>
                  </a:lnTo>
                  <a:lnTo>
                    <a:pt x="131" y="144"/>
                  </a:lnTo>
                  <a:lnTo>
                    <a:pt x="131" y="145"/>
                  </a:lnTo>
                  <a:lnTo>
                    <a:pt x="129" y="145"/>
                  </a:lnTo>
                  <a:lnTo>
                    <a:pt x="128" y="145"/>
                  </a:lnTo>
                  <a:lnTo>
                    <a:pt x="128" y="144"/>
                  </a:lnTo>
                  <a:lnTo>
                    <a:pt x="127" y="144"/>
                  </a:lnTo>
                  <a:lnTo>
                    <a:pt x="125" y="143"/>
                  </a:lnTo>
                  <a:lnTo>
                    <a:pt x="124" y="143"/>
                  </a:lnTo>
                  <a:lnTo>
                    <a:pt x="124" y="141"/>
                  </a:lnTo>
                  <a:lnTo>
                    <a:pt x="123" y="141"/>
                  </a:lnTo>
                  <a:lnTo>
                    <a:pt x="121" y="141"/>
                  </a:lnTo>
                  <a:lnTo>
                    <a:pt x="121" y="140"/>
                  </a:lnTo>
                  <a:lnTo>
                    <a:pt x="121" y="139"/>
                  </a:lnTo>
                  <a:lnTo>
                    <a:pt x="120" y="139"/>
                  </a:lnTo>
                  <a:lnTo>
                    <a:pt x="118" y="139"/>
                  </a:lnTo>
                  <a:lnTo>
                    <a:pt x="117" y="139"/>
                  </a:lnTo>
                  <a:lnTo>
                    <a:pt x="116" y="139"/>
                  </a:lnTo>
                  <a:lnTo>
                    <a:pt x="116" y="137"/>
                  </a:lnTo>
                  <a:lnTo>
                    <a:pt x="114" y="137"/>
                  </a:lnTo>
                  <a:lnTo>
                    <a:pt x="114" y="136"/>
                  </a:lnTo>
                  <a:lnTo>
                    <a:pt x="113" y="136"/>
                  </a:lnTo>
                  <a:lnTo>
                    <a:pt x="113" y="137"/>
                  </a:lnTo>
                  <a:lnTo>
                    <a:pt x="112" y="137"/>
                  </a:lnTo>
                  <a:lnTo>
                    <a:pt x="112" y="136"/>
                  </a:lnTo>
                  <a:lnTo>
                    <a:pt x="112" y="137"/>
                  </a:lnTo>
                  <a:lnTo>
                    <a:pt x="110" y="137"/>
                  </a:lnTo>
                  <a:lnTo>
                    <a:pt x="110" y="139"/>
                  </a:lnTo>
                  <a:lnTo>
                    <a:pt x="112" y="139"/>
                  </a:lnTo>
                  <a:lnTo>
                    <a:pt x="112" y="140"/>
                  </a:lnTo>
                  <a:lnTo>
                    <a:pt x="110" y="140"/>
                  </a:lnTo>
                  <a:lnTo>
                    <a:pt x="109" y="140"/>
                  </a:lnTo>
                  <a:lnTo>
                    <a:pt x="109" y="139"/>
                  </a:lnTo>
                  <a:lnTo>
                    <a:pt x="108" y="139"/>
                  </a:lnTo>
                  <a:lnTo>
                    <a:pt x="106" y="139"/>
                  </a:lnTo>
                  <a:lnTo>
                    <a:pt x="106" y="137"/>
                  </a:lnTo>
                  <a:lnTo>
                    <a:pt x="105" y="137"/>
                  </a:lnTo>
                  <a:lnTo>
                    <a:pt x="105" y="136"/>
                  </a:lnTo>
                  <a:lnTo>
                    <a:pt x="104" y="136"/>
                  </a:lnTo>
                  <a:lnTo>
                    <a:pt x="102" y="137"/>
                  </a:lnTo>
                  <a:lnTo>
                    <a:pt x="102" y="139"/>
                  </a:lnTo>
                  <a:lnTo>
                    <a:pt x="101" y="139"/>
                  </a:lnTo>
                  <a:lnTo>
                    <a:pt x="101" y="137"/>
                  </a:lnTo>
                  <a:lnTo>
                    <a:pt x="99" y="137"/>
                  </a:lnTo>
                  <a:lnTo>
                    <a:pt x="99" y="139"/>
                  </a:lnTo>
                  <a:lnTo>
                    <a:pt x="98" y="139"/>
                  </a:lnTo>
                  <a:lnTo>
                    <a:pt x="98" y="140"/>
                  </a:lnTo>
                  <a:lnTo>
                    <a:pt x="97" y="140"/>
                  </a:lnTo>
                  <a:lnTo>
                    <a:pt x="97" y="139"/>
                  </a:lnTo>
                  <a:lnTo>
                    <a:pt x="97" y="137"/>
                  </a:lnTo>
                  <a:lnTo>
                    <a:pt x="97" y="136"/>
                  </a:lnTo>
                  <a:lnTo>
                    <a:pt x="95" y="136"/>
                  </a:lnTo>
                  <a:lnTo>
                    <a:pt x="95" y="135"/>
                  </a:lnTo>
                  <a:lnTo>
                    <a:pt x="95" y="136"/>
                  </a:lnTo>
                  <a:lnTo>
                    <a:pt x="95" y="135"/>
                  </a:lnTo>
                  <a:lnTo>
                    <a:pt x="95" y="136"/>
                  </a:lnTo>
                  <a:lnTo>
                    <a:pt x="94" y="136"/>
                  </a:lnTo>
                  <a:lnTo>
                    <a:pt x="94" y="135"/>
                  </a:lnTo>
                  <a:lnTo>
                    <a:pt x="94" y="136"/>
                  </a:lnTo>
                  <a:lnTo>
                    <a:pt x="93" y="136"/>
                  </a:lnTo>
                  <a:lnTo>
                    <a:pt x="91" y="136"/>
                  </a:lnTo>
                  <a:lnTo>
                    <a:pt x="90" y="136"/>
                  </a:lnTo>
                  <a:lnTo>
                    <a:pt x="90" y="137"/>
                  </a:lnTo>
                  <a:lnTo>
                    <a:pt x="89" y="137"/>
                  </a:lnTo>
                  <a:lnTo>
                    <a:pt x="87" y="137"/>
                  </a:lnTo>
                  <a:lnTo>
                    <a:pt x="86" y="137"/>
                  </a:lnTo>
                  <a:lnTo>
                    <a:pt x="85" y="137"/>
                  </a:lnTo>
                  <a:lnTo>
                    <a:pt x="85" y="139"/>
                  </a:lnTo>
                  <a:lnTo>
                    <a:pt x="83" y="139"/>
                  </a:lnTo>
                  <a:lnTo>
                    <a:pt x="83" y="140"/>
                  </a:lnTo>
                  <a:lnTo>
                    <a:pt x="83" y="141"/>
                  </a:lnTo>
                  <a:lnTo>
                    <a:pt x="83" y="143"/>
                  </a:lnTo>
                  <a:lnTo>
                    <a:pt x="82" y="143"/>
                  </a:lnTo>
                  <a:lnTo>
                    <a:pt x="82" y="144"/>
                  </a:lnTo>
                  <a:lnTo>
                    <a:pt x="80" y="144"/>
                  </a:lnTo>
                  <a:lnTo>
                    <a:pt x="80" y="145"/>
                  </a:lnTo>
                  <a:lnTo>
                    <a:pt x="80" y="147"/>
                  </a:lnTo>
                  <a:lnTo>
                    <a:pt x="79" y="147"/>
                  </a:lnTo>
                  <a:lnTo>
                    <a:pt x="78" y="147"/>
                  </a:lnTo>
                  <a:lnTo>
                    <a:pt x="79" y="147"/>
                  </a:lnTo>
                  <a:lnTo>
                    <a:pt x="78" y="147"/>
                  </a:lnTo>
                  <a:lnTo>
                    <a:pt x="78" y="148"/>
                  </a:lnTo>
                  <a:lnTo>
                    <a:pt x="79" y="148"/>
                  </a:lnTo>
                  <a:lnTo>
                    <a:pt x="79" y="150"/>
                  </a:lnTo>
                  <a:lnTo>
                    <a:pt x="78" y="150"/>
                  </a:lnTo>
                  <a:lnTo>
                    <a:pt x="79" y="150"/>
                  </a:lnTo>
                  <a:lnTo>
                    <a:pt x="78" y="150"/>
                  </a:lnTo>
                  <a:lnTo>
                    <a:pt x="79" y="150"/>
                  </a:lnTo>
                  <a:lnTo>
                    <a:pt x="78" y="150"/>
                  </a:lnTo>
                  <a:lnTo>
                    <a:pt x="79" y="150"/>
                  </a:lnTo>
                  <a:lnTo>
                    <a:pt x="78" y="150"/>
                  </a:lnTo>
                  <a:lnTo>
                    <a:pt x="78" y="151"/>
                  </a:lnTo>
                  <a:lnTo>
                    <a:pt x="78" y="152"/>
                  </a:lnTo>
                  <a:lnTo>
                    <a:pt x="76" y="152"/>
                  </a:lnTo>
                  <a:lnTo>
                    <a:pt x="75" y="152"/>
                  </a:lnTo>
                  <a:lnTo>
                    <a:pt x="74" y="152"/>
                  </a:lnTo>
                  <a:lnTo>
                    <a:pt x="72" y="152"/>
                  </a:lnTo>
                  <a:lnTo>
                    <a:pt x="72" y="151"/>
                  </a:lnTo>
                  <a:lnTo>
                    <a:pt x="71" y="151"/>
                  </a:lnTo>
                  <a:lnTo>
                    <a:pt x="70" y="151"/>
                  </a:lnTo>
                  <a:lnTo>
                    <a:pt x="70" y="150"/>
                  </a:lnTo>
                  <a:lnTo>
                    <a:pt x="68" y="150"/>
                  </a:lnTo>
                  <a:lnTo>
                    <a:pt x="67" y="150"/>
                  </a:lnTo>
                  <a:lnTo>
                    <a:pt x="68" y="150"/>
                  </a:lnTo>
                  <a:lnTo>
                    <a:pt x="67" y="150"/>
                  </a:lnTo>
                  <a:lnTo>
                    <a:pt x="67" y="148"/>
                  </a:lnTo>
                  <a:lnTo>
                    <a:pt x="67" y="150"/>
                  </a:lnTo>
                  <a:lnTo>
                    <a:pt x="66" y="150"/>
                  </a:lnTo>
                  <a:lnTo>
                    <a:pt x="64" y="150"/>
                  </a:lnTo>
                  <a:lnTo>
                    <a:pt x="64" y="151"/>
                  </a:lnTo>
                  <a:lnTo>
                    <a:pt x="63" y="151"/>
                  </a:lnTo>
                  <a:lnTo>
                    <a:pt x="63" y="152"/>
                  </a:lnTo>
                  <a:lnTo>
                    <a:pt x="63" y="154"/>
                  </a:lnTo>
                  <a:lnTo>
                    <a:pt x="63" y="152"/>
                  </a:lnTo>
                  <a:lnTo>
                    <a:pt x="61" y="152"/>
                  </a:lnTo>
                  <a:lnTo>
                    <a:pt x="61" y="154"/>
                  </a:lnTo>
                  <a:lnTo>
                    <a:pt x="61" y="152"/>
                  </a:lnTo>
                  <a:lnTo>
                    <a:pt x="61" y="154"/>
                  </a:lnTo>
                  <a:lnTo>
                    <a:pt x="60" y="154"/>
                  </a:lnTo>
                  <a:lnTo>
                    <a:pt x="59" y="154"/>
                  </a:lnTo>
                  <a:lnTo>
                    <a:pt x="59" y="155"/>
                  </a:lnTo>
                  <a:lnTo>
                    <a:pt x="60" y="155"/>
                  </a:lnTo>
                  <a:lnTo>
                    <a:pt x="60" y="156"/>
                  </a:lnTo>
                  <a:lnTo>
                    <a:pt x="60" y="158"/>
                  </a:lnTo>
                  <a:lnTo>
                    <a:pt x="60" y="159"/>
                  </a:lnTo>
                  <a:lnTo>
                    <a:pt x="59" y="159"/>
                  </a:lnTo>
                  <a:lnTo>
                    <a:pt x="59" y="160"/>
                  </a:lnTo>
                  <a:lnTo>
                    <a:pt x="59" y="159"/>
                  </a:lnTo>
                  <a:lnTo>
                    <a:pt x="59" y="160"/>
                  </a:lnTo>
                  <a:lnTo>
                    <a:pt x="57" y="160"/>
                  </a:lnTo>
                  <a:lnTo>
                    <a:pt x="56" y="160"/>
                  </a:lnTo>
                  <a:lnTo>
                    <a:pt x="56" y="162"/>
                  </a:lnTo>
                  <a:lnTo>
                    <a:pt x="55" y="162"/>
                  </a:lnTo>
                  <a:lnTo>
                    <a:pt x="55" y="160"/>
                  </a:lnTo>
                  <a:lnTo>
                    <a:pt x="55" y="162"/>
                  </a:lnTo>
                  <a:lnTo>
                    <a:pt x="55" y="160"/>
                  </a:lnTo>
                  <a:lnTo>
                    <a:pt x="53" y="160"/>
                  </a:lnTo>
                  <a:lnTo>
                    <a:pt x="53" y="162"/>
                  </a:lnTo>
                  <a:lnTo>
                    <a:pt x="53" y="160"/>
                  </a:lnTo>
                  <a:lnTo>
                    <a:pt x="53" y="162"/>
                  </a:lnTo>
                  <a:lnTo>
                    <a:pt x="53" y="160"/>
                  </a:lnTo>
                  <a:lnTo>
                    <a:pt x="53" y="162"/>
                  </a:lnTo>
                  <a:lnTo>
                    <a:pt x="52" y="162"/>
                  </a:lnTo>
                  <a:lnTo>
                    <a:pt x="52" y="163"/>
                  </a:lnTo>
                  <a:lnTo>
                    <a:pt x="52" y="162"/>
                  </a:lnTo>
                  <a:lnTo>
                    <a:pt x="52" y="163"/>
                  </a:lnTo>
                  <a:lnTo>
                    <a:pt x="52" y="164"/>
                  </a:lnTo>
                  <a:lnTo>
                    <a:pt x="52" y="166"/>
                  </a:lnTo>
                  <a:lnTo>
                    <a:pt x="52" y="164"/>
                  </a:lnTo>
                  <a:lnTo>
                    <a:pt x="52" y="166"/>
                  </a:lnTo>
                  <a:lnTo>
                    <a:pt x="52" y="167"/>
                  </a:lnTo>
                  <a:lnTo>
                    <a:pt x="51" y="167"/>
                  </a:lnTo>
                  <a:lnTo>
                    <a:pt x="51" y="169"/>
                  </a:lnTo>
                  <a:lnTo>
                    <a:pt x="49" y="169"/>
                  </a:lnTo>
                  <a:lnTo>
                    <a:pt x="49" y="170"/>
                  </a:lnTo>
                  <a:lnTo>
                    <a:pt x="48" y="170"/>
                  </a:lnTo>
                  <a:lnTo>
                    <a:pt x="48" y="171"/>
                  </a:lnTo>
                  <a:lnTo>
                    <a:pt x="48" y="173"/>
                  </a:lnTo>
                  <a:lnTo>
                    <a:pt x="49" y="173"/>
                  </a:lnTo>
                  <a:lnTo>
                    <a:pt x="48" y="173"/>
                  </a:lnTo>
                  <a:lnTo>
                    <a:pt x="49" y="173"/>
                  </a:lnTo>
                  <a:lnTo>
                    <a:pt x="48" y="173"/>
                  </a:lnTo>
                  <a:lnTo>
                    <a:pt x="48" y="174"/>
                  </a:lnTo>
                  <a:lnTo>
                    <a:pt x="48" y="175"/>
                  </a:lnTo>
                  <a:lnTo>
                    <a:pt x="48" y="177"/>
                  </a:lnTo>
                  <a:lnTo>
                    <a:pt x="47" y="177"/>
                  </a:lnTo>
                  <a:lnTo>
                    <a:pt x="47" y="178"/>
                  </a:lnTo>
                  <a:lnTo>
                    <a:pt x="47" y="179"/>
                  </a:lnTo>
                  <a:lnTo>
                    <a:pt x="45" y="179"/>
                  </a:lnTo>
                  <a:lnTo>
                    <a:pt x="47" y="181"/>
                  </a:lnTo>
                  <a:lnTo>
                    <a:pt x="45" y="181"/>
                  </a:lnTo>
                  <a:lnTo>
                    <a:pt x="45" y="182"/>
                  </a:lnTo>
                  <a:lnTo>
                    <a:pt x="44" y="182"/>
                  </a:lnTo>
                  <a:lnTo>
                    <a:pt x="44" y="183"/>
                  </a:lnTo>
                  <a:lnTo>
                    <a:pt x="44" y="182"/>
                  </a:lnTo>
                  <a:lnTo>
                    <a:pt x="44" y="183"/>
                  </a:lnTo>
                  <a:lnTo>
                    <a:pt x="43" y="183"/>
                  </a:lnTo>
                  <a:lnTo>
                    <a:pt x="44" y="183"/>
                  </a:lnTo>
                  <a:lnTo>
                    <a:pt x="43" y="183"/>
                  </a:lnTo>
                  <a:lnTo>
                    <a:pt x="44" y="183"/>
                  </a:lnTo>
                  <a:lnTo>
                    <a:pt x="43" y="183"/>
                  </a:lnTo>
                  <a:lnTo>
                    <a:pt x="43" y="185"/>
                  </a:lnTo>
                  <a:lnTo>
                    <a:pt x="41" y="185"/>
                  </a:lnTo>
                  <a:lnTo>
                    <a:pt x="41" y="186"/>
                  </a:lnTo>
                  <a:lnTo>
                    <a:pt x="40" y="186"/>
                  </a:lnTo>
                  <a:lnTo>
                    <a:pt x="40" y="187"/>
                  </a:lnTo>
                  <a:lnTo>
                    <a:pt x="40" y="186"/>
                  </a:lnTo>
                  <a:lnTo>
                    <a:pt x="40" y="187"/>
                  </a:lnTo>
                  <a:lnTo>
                    <a:pt x="38" y="189"/>
                  </a:lnTo>
                  <a:lnTo>
                    <a:pt x="40" y="189"/>
                  </a:lnTo>
                  <a:lnTo>
                    <a:pt x="38" y="189"/>
                  </a:lnTo>
                  <a:lnTo>
                    <a:pt x="38" y="187"/>
                  </a:lnTo>
                  <a:lnTo>
                    <a:pt x="37" y="187"/>
                  </a:lnTo>
                  <a:lnTo>
                    <a:pt x="37" y="186"/>
                  </a:lnTo>
                  <a:lnTo>
                    <a:pt x="37" y="185"/>
                  </a:lnTo>
                  <a:lnTo>
                    <a:pt x="37" y="183"/>
                  </a:lnTo>
                  <a:lnTo>
                    <a:pt x="38" y="183"/>
                  </a:lnTo>
                  <a:lnTo>
                    <a:pt x="38" y="182"/>
                  </a:lnTo>
                  <a:lnTo>
                    <a:pt x="38" y="181"/>
                  </a:lnTo>
                  <a:lnTo>
                    <a:pt x="37" y="181"/>
                  </a:lnTo>
                  <a:lnTo>
                    <a:pt x="36" y="181"/>
                  </a:lnTo>
                  <a:lnTo>
                    <a:pt x="36" y="179"/>
                  </a:lnTo>
                  <a:lnTo>
                    <a:pt x="34" y="179"/>
                  </a:lnTo>
                  <a:lnTo>
                    <a:pt x="33" y="179"/>
                  </a:lnTo>
                  <a:lnTo>
                    <a:pt x="32" y="179"/>
                  </a:lnTo>
                  <a:lnTo>
                    <a:pt x="32" y="178"/>
                  </a:lnTo>
                  <a:lnTo>
                    <a:pt x="30" y="178"/>
                  </a:lnTo>
                  <a:lnTo>
                    <a:pt x="29" y="178"/>
                  </a:lnTo>
                  <a:lnTo>
                    <a:pt x="28" y="178"/>
                  </a:lnTo>
                  <a:lnTo>
                    <a:pt x="28" y="179"/>
                  </a:lnTo>
                  <a:lnTo>
                    <a:pt x="28" y="178"/>
                  </a:lnTo>
                  <a:lnTo>
                    <a:pt x="26" y="178"/>
                  </a:lnTo>
                  <a:lnTo>
                    <a:pt x="26" y="177"/>
                  </a:lnTo>
                  <a:lnTo>
                    <a:pt x="25" y="177"/>
                  </a:lnTo>
                  <a:lnTo>
                    <a:pt x="24" y="175"/>
                  </a:lnTo>
                  <a:lnTo>
                    <a:pt x="22" y="175"/>
                  </a:lnTo>
                  <a:lnTo>
                    <a:pt x="22" y="174"/>
                  </a:lnTo>
                  <a:lnTo>
                    <a:pt x="22" y="173"/>
                  </a:lnTo>
                  <a:lnTo>
                    <a:pt x="21" y="173"/>
                  </a:lnTo>
                  <a:lnTo>
                    <a:pt x="22" y="173"/>
                  </a:lnTo>
                  <a:lnTo>
                    <a:pt x="22" y="171"/>
                  </a:lnTo>
                  <a:lnTo>
                    <a:pt x="22" y="170"/>
                  </a:lnTo>
                  <a:lnTo>
                    <a:pt x="22" y="169"/>
                  </a:lnTo>
                  <a:lnTo>
                    <a:pt x="24" y="167"/>
                  </a:lnTo>
                  <a:lnTo>
                    <a:pt x="22" y="167"/>
                  </a:lnTo>
                  <a:lnTo>
                    <a:pt x="22" y="166"/>
                  </a:lnTo>
                  <a:lnTo>
                    <a:pt x="21" y="167"/>
                  </a:lnTo>
                  <a:lnTo>
                    <a:pt x="21" y="166"/>
                  </a:lnTo>
                  <a:lnTo>
                    <a:pt x="21" y="167"/>
                  </a:lnTo>
                  <a:lnTo>
                    <a:pt x="19" y="167"/>
                  </a:lnTo>
                  <a:lnTo>
                    <a:pt x="19" y="169"/>
                  </a:lnTo>
                  <a:lnTo>
                    <a:pt x="18" y="169"/>
                  </a:lnTo>
                  <a:lnTo>
                    <a:pt x="17" y="169"/>
                  </a:lnTo>
                  <a:lnTo>
                    <a:pt x="17" y="170"/>
                  </a:lnTo>
                  <a:lnTo>
                    <a:pt x="15" y="170"/>
                  </a:lnTo>
                  <a:lnTo>
                    <a:pt x="14" y="170"/>
                  </a:lnTo>
                  <a:lnTo>
                    <a:pt x="14" y="171"/>
                  </a:lnTo>
                  <a:lnTo>
                    <a:pt x="13" y="171"/>
                  </a:lnTo>
                  <a:lnTo>
                    <a:pt x="13" y="173"/>
                  </a:lnTo>
                  <a:lnTo>
                    <a:pt x="11" y="173"/>
                  </a:lnTo>
                  <a:lnTo>
                    <a:pt x="11" y="171"/>
                  </a:lnTo>
                  <a:lnTo>
                    <a:pt x="10" y="171"/>
                  </a:lnTo>
                  <a:lnTo>
                    <a:pt x="9" y="171"/>
                  </a:lnTo>
                  <a:lnTo>
                    <a:pt x="9" y="170"/>
                  </a:lnTo>
                  <a:lnTo>
                    <a:pt x="7" y="170"/>
                  </a:lnTo>
                  <a:lnTo>
                    <a:pt x="7" y="169"/>
                  </a:lnTo>
                  <a:lnTo>
                    <a:pt x="7" y="167"/>
                  </a:lnTo>
                  <a:lnTo>
                    <a:pt x="6" y="167"/>
                  </a:lnTo>
                  <a:lnTo>
                    <a:pt x="6" y="166"/>
                  </a:lnTo>
                  <a:lnTo>
                    <a:pt x="7" y="166"/>
                  </a:lnTo>
                  <a:lnTo>
                    <a:pt x="7" y="164"/>
                  </a:lnTo>
                  <a:lnTo>
                    <a:pt x="6" y="164"/>
                  </a:lnTo>
                  <a:lnTo>
                    <a:pt x="6" y="163"/>
                  </a:lnTo>
                  <a:lnTo>
                    <a:pt x="7" y="163"/>
                  </a:lnTo>
                  <a:lnTo>
                    <a:pt x="9" y="163"/>
                  </a:lnTo>
                  <a:lnTo>
                    <a:pt x="10" y="163"/>
                  </a:lnTo>
                  <a:lnTo>
                    <a:pt x="11" y="163"/>
                  </a:lnTo>
                  <a:lnTo>
                    <a:pt x="13" y="163"/>
                  </a:lnTo>
                  <a:lnTo>
                    <a:pt x="14" y="163"/>
                  </a:lnTo>
                  <a:lnTo>
                    <a:pt x="15" y="163"/>
                  </a:lnTo>
                  <a:lnTo>
                    <a:pt x="15" y="164"/>
                  </a:lnTo>
                  <a:lnTo>
                    <a:pt x="17" y="164"/>
                  </a:lnTo>
                  <a:lnTo>
                    <a:pt x="18" y="164"/>
                  </a:lnTo>
                  <a:lnTo>
                    <a:pt x="18" y="163"/>
                  </a:lnTo>
                  <a:lnTo>
                    <a:pt x="19" y="163"/>
                  </a:lnTo>
                  <a:lnTo>
                    <a:pt x="19" y="162"/>
                  </a:lnTo>
                  <a:lnTo>
                    <a:pt x="21" y="162"/>
                  </a:lnTo>
                  <a:lnTo>
                    <a:pt x="21" y="160"/>
                  </a:lnTo>
                  <a:lnTo>
                    <a:pt x="21" y="159"/>
                  </a:lnTo>
                  <a:lnTo>
                    <a:pt x="21" y="158"/>
                  </a:lnTo>
                  <a:lnTo>
                    <a:pt x="19" y="156"/>
                  </a:lnTo>
                  <a:lnTo>
                    <a:pt x="19" y="155"/>
                  </a:lnTo>
                  <a:lnTo>
                    <a:pt x="19" y="154"/>
                  </a:lnTo>
                  <a:lnTo>
                    <a:pt x="21" y="154"/>
                  </a:lnTo>
                  <a:lnTo>
                    <a:pt x="21" y="152"/>
                  </a:lnTo>
                  <a:lnTo>
                    <a:pt x="22" y="152"/>
                  </a:lnTo>
                  <a:lnTo>
                    <a:pt x="22" y="151"/>
                  </a:lnTo>
                  <a:lnTo>
                    <a:pt x="22" y="150"/>
                  </a:lnTo>
                  <a:lnTo>
                    <a:pt x="24" y="150"/>
                  </a:lnTo>
                  <a:lnTo>
                    <a:pt x="24" y="148"/>
                  </a:lnTo>
                  <a:lnTo>
                    <a:pt x="25" y="148"/>
                  </a:lnTo>
                  <a:lnTo>
                    <a:pt x="25" y="147"/>
                  </a:lnTo>
                  <a:lnTo>
                    <a:pt x="24" y="147"/>
                  </a:lnTo>
                  <a:lnTo>
                    <a:pt x="22" y="147"/>
                  </a:lnTo>
                  <a:lnTo>
                    <a:pt x="21" y="147"/>
                  </a:lnTo>
                  <a:lnTo>
                    <a:pt x="21" y="145"/>
                  </a:lnTo>
                  <a:lnTo>
                    <a:pt x="19" y="145"/>
                  </a:lnTo>
                  <a:lnTo>
                    <a:pt x="19" y="144"/>
                  </a:lnTo>
                  <a:lnTo>
                    <a:pt x="21" y="144"/>
                  </a:lnTo>
                  <a:lnTo>
                    <a:pt x="21" y="143"/>
                  </a:lnTo>
                  <a:lnTo>
                    <a:pt x="22" y="143"/>
                  </a:lnTo>
                  <a:lnTo>
                    <a:pt x="22" y="141"/>
                  </a:lnTo>
                  <a:lnTo>
                    <a:pt x="24" y="141"/>
                  </a:lnTo>
                  <a:lnTo>
                    <a:pt x="25" y="141"/>
                  </a:lnTo>
                  <a:lnTo>
                    <a:pt x="25" y="140"/>
                  </a:lnTo>
                  <a:lnTo>
                    <a:pt x="26" y="140"/>
                  </a:lnTo>
                  <a:lnTo>
                    <a:pt x="26" y="139"/>
                  </a:lnTo>
                  <a:lnTo>
                    <a:pt x="26" y="137"/>
                  </a:lnTo>
                  <a:lnTo>
                    <a:pt x="26" y="136"/>
                  </a:lnTo>
                  <a:lnTo>
                    <a:pt x="28" y="136"/>
                  </a:lnTo>
                  <a:lnTo>
                    <a:pt x="28" y="135"/>
                  </a:lnTo>
                  <a:lnTo>
                    <a:pt x="29" y="135"/>
                  </a:lnTo>
                  <a:lnTo>
                    <a:pt x="29" y="133"/>
                  </a:lnTo>
                  <a:lnTo>
                    <a:pt x="29" y="132"/>
                  </a:lnTo>
                  <a:lnTo>
                    <a:pt x="29" y="131"/>
                  </a:lnTo>
                  <a:lnTo>
                    <a:pt x="30" y="131"/>
                  </a:lnTo>
                  <a:lnTo>
                    <a:pt x="32" y="131"/>
                  </a:lnTo>
                  <a:lnTo>
                    <a:pt x="30" y="129"/>
                  </a:lnTo>
                  <a:lnTo>
                    <a:pt x="29" y="128"/>
                  </a:lnTo>
                  <a:lnTo>
                    <a:pt x="30" y="128"/>
                  </a:lnTo>
                  <a:lnTo>
                    <a:pt x="32" y="128"/>
                  </a:lnTo>
                  <a:lnTo>
                    <a:pt x="33" y="128"/>
                  </a:lnTo>
                  <a:lnTo>
                    <a:pt x="33" y="126"/>
                  </a:lnTo>
                  <a:lnTo>
                    <a:pt x="34" y="126"/>
                  </a:lnTo>
                  <a:lnTo>
                    <a:pt x="36" y="125"/>
                  </a:lnTo>
                  <a:lnTo>
                    <a:pt x="37" y="125"/>
                  </a:lnTo>
                  <a:lnTo>
                    <a:pt x="37" y="124"/>
                  </a:lnTo>
                  <a:lnTo>
                    <a:pt x="37" y="122"/>
                  </a:lnTo>
                  <a:lnTo>
                    <a:pt x="37" y="121"/>
                  </a:lnTo>
                  <a:lnTo>
                    <a:pt x="36" y="121"/>
                  </a:lnTo>
                  <a:lnTo>
                    <a:pt x="36" y="120"/>
                  </a:lnTo>
                  <a:lnTo>
                    <a:pt x="36" y="118"/>
                  </a:lnTo>
                  <a:lnTo>
                    <a:pt x="37" y="118"/>
                  </a:lnTo>
                  <a:lnTo>
                    <a:pt x="38" y="117"/>
                  </a:lnTo>
                  <a:lnTo>
                    <a:pt x="38" y="116"/>
                  </a:lnTo>
                  <a:lnTo>
                    <a:pt x="40" y="114"/>
                  </a:lnTo>
                  <a:lnTo>
                    <a:pt x="40" y="113"/>
                  </a:lnTo>
                  <a:lnTo>
                    <a:pt x="40" y="112"/>
                  </a:lnTo>
                  <a:lnTo>
                    <a:pt x="40" y="110"/>
                  </a:lnTo>
                  <a:lnTo>
                    <a:pt x="38" y="110"/>
                  </a:lnTo>
                  <a:lnTo>
                    <a:pt x="38" y="112"/>
                  </a:lnTo>
                  <a:lnTo>
                    <a:pt x="37" y="110"/>
                  </a:lnTo>
                  <a:lnTo>
                    <a:pt x="36" y="110"/>
                  </a:lnTo>
                  <a:lnTo>
                    <a:pt x="34" y="110"/>
                  </a:lnTo>
                  <a:lnTo>
                    <a:pt x="33" y="110"/>
                  </a:lnTo>
                  <a:lnTo>
                    <a:pt x="32" y="110"/>
                  </a:lnTo>
                  <a:lnTo>
                    <a:pt x="30" y="110"/>
                  </a:lnTo>
                  <a:lnTo>
                    <a:pt x="29" y="110"/>
                  </a:lnTo>
                  <a:lnTo>
                    <a:pt x="29" y="109"/>
                  </a:lnTo>
                  <a:lnTo>
                    <a:pt x="29" y="110"/>
                  </a:lnTo>
                  <a:lnTo>
                    <a:pt x="28" y="109"/>
                  </a:lnTo>
                  <a:lnTo>
                    <a:pt x="26" y="109"/>
                  </a:lnTo>
                  <a:lnTo>
                    <a:pt x="25" y="109"/>
                  </a:lnTo>
                  <a:lnTo>
                    <a:pt x="25" y="107"/>
                  </a:lnTo>
                  <a:lnTo>
                    <a:pt x="24" y="107"/>
                  </a:lnTo>
                  <a:lnTo>
                    <a:pt x="24" y="106"/>
                  </a:lnTo>
                  <a:lnTo>
                    <a:pt x="22" y="106"/>
                  </a:lnTo>
                  <a:lnTo>
                    <a:pt x="22" y="105"/>
                  </a:lnTo>
                  <a:lnTo>
                    <a:pt x="22" y="103"/>
                  </a:lnTo>
                  <a:lnTo>
                    <a:pt x="21" y="103"/>
                  </a:lnTo>
                  <a:lnTo>
                    <a:pt x="21" y="102"/>
                  </a:lnTo>
                  <a:lnTo>
                    <a:pt x="19" y="102"/>
                  </a:lnTo>
                  <a:lnTo>
                    <a:pt x="19" y="101"/>
                  </a:lnTo>
                  <a:lnTo>
                    <a:pt x="18" y="101"/>
                  </a:lnTo>
                  <a:lnTo>
                    <a:pt x="18" y="99"/>
                  </a:lnTo>
                  <a:lnTo>
                    <a:pt x="17" y="98"/>
                  </a:lnTo>
                  <a:lnTo>
                    <a:pt x="18" y="98"/>
                  </a:lnTo>
                  <a:lnTo>
                    <a:pt x="19" y="98"/>
                  </a:lnTo>
                  <a:lnTo>
                    <a:pt x="19" y="97"/>
                  </a:lnTo>
                  <a:lnTo>
                    <a:pt x="19" y="95"/>
                  </a:lnTo>
                  <a:lnTo>
                    <a:pt x="19" y="94"/>
                  </a:lnTo>
                  <a:lnTo>
                    <a:pt x="19" y="93"/>
                  </a:lnTo>
                  <a:lnTo>
                    <a:pt x="19" y="91"/>
                  </a:lnTo>
                  <a:lnTo>
                    <a:pt x="19" y="90"/>
                  </a:lnTo>
                  <a:lnTo>
                    <a:pt x="18" y="90"/>
                  </a:lnTo>
                  <a:lnTo>
                    <a:pt x="18" y="88"/>
                  </a:lnTo>
                  <a:lnTo>
                    <a:pt x="18" y="87"/>
                  </a:lnTo>
                  <a:lnTo>
                    <a:pt x="17" y="87"/>
                  </a:lnTo>
                  <a:lnTo>
                    <a:pt x="17" y="86"/>
                  </a:lnTo>
                  <a:lnTo>
                    <a:pt x="17" y="84"/>
                  </a:lnTo>
                  <a:lnTo>
                    <a:pt x="17" y="83"/>
                  </a:lnTo>
                  <a:lnTo>
                    <a:pt x="17" y="82"/>
                  </a:lnTo>
                  <a:lnTo>
                    <a:pt x="17" y="80"/>
                  </a:lnTo>
                  <a:lnTo>
                    <a:pt x="15" y="80"/>
                  </a:lnTo>
                  <a:lnTo>
                    <a:pt x="14" y="80"/>
                  </a:lnTo>
                  <a:lnTo>
                    <a:pt x="13" y="80"/>
                  </a:lnTo>
                  <a:lnTo>
                    <a:pt x="11" y="80"/>
                  </a:lnTo>
                  <a:lnTo>
                    <a:pt x="10" y="80"/>
                  </a:lnTo>
                  <a:lnTo>
                    <a:pt x="9" y="80"/>
                  </a:lnTo>
                  <a:lnTo>
                    <a:pt x="7" y="80"/>
                  </a:lnTo>
                  <a:lnTo>
                    <a:pt x="6" y="80"/>
                  </a:lnTo>
                  <a:lnTo>
                    <a:pt x="5" y="80"/>
                  </a:lnTo>
                  <a:lnTo>
                    <a:pt x="3" y="80"/>
                  </a:lnTo>
                  <a:lnTo>
                    <a:pt x="2" y="80"/>
                  </a:lnTo>
                  <a:lnTo>
                    <a:pt x="0" y="80"/>
                  </a:lnTo>
                  <a:lnTo>
                    <a:pt x="0" y="79"/>
                  </a:lnTo>
                  <a:lnTo>
                    <a:pt x="2" y="79"/>
                  </a:lnTo>
                  <a:lnTo>
                    <a:pt x="2" y="78"/>
                  </a:lnTo>
                  <a:lnTo>
                    <a:pt x="3" y="78"/>
                  </a:lnTo>
                  <a:lnTo>
                    <a:pt x="2" y="78"/>
                  </a:lnTo>
                  <a:lnTo>
                    <a:pt x="2" y="76"/>
                  </a:lnTo>
                  <a:lnTo>
                    <a:pt x="2" y="78"/>
                  </a:lnTo>
                  <a:lnTo>
                    <a:pt x="0" y="76"/>
                  </a:lnTo>
                  <a:lnTo>
                    <a:pt x="2" y="76"/>
                  </a:lnTo>
                  <a:lnTo>
                    <a:pt x="2" y="75"/>
                  </a:lnTo>
                  <a:lnTo>
                    <a:pt x="3" y="75"/>
                  </a:lnTo>
                  <a:lnTo>
                    <a:pt x="5" y="75"/>
                  </a:lnTo>
                  <a:lnTo>
                    <a:pt x="6" y="75"/>
                  </a:lnTo>
                  <a:lnTo>
                    <a:pt x="5" y="75"/>
                  </a:lnTo>
                  <a:lnTo>
                    <a:pt x="6" y="75"/>
                  </a:lnTo>
                  <a:lnTo>
                    <a:pt x="6" y="74"/>
                  </a:lnTo>
                  <a:lnTo>
                    <a:pt x="7" y="74"/>
                  </a:lnTo>
                  <a:lnTo>
                    <a:pt x="7" y="72"/>
                  </a:lnTo>
                  <a:lnTo>
                    <a:pt x="9" y="72"/>
                  </a:lnTo>
                  <a:lnTo>
                    <a:pt x="7" y="72"/>
                  </a:lnTo>
                  <a:lnTo>
                    <a:pt x="7" y="71"/>
                  </a:lnTo>
                  <a:lnTo>
                    <a:pt x="9" y="71"/>
                  </a:lnTo>
                  <a:lnTo>
                    <a:pt x="9" y="72"/>
                  </a:lnTo>
                  <a:lnTo>
                    <a:pt x="9" y="71"/>
                  </a:lnTo>
                  <a:lnTo>
                    <a:pt x="9" y="72"/>
                  </a:lnTo>
                  <a:lnTo>
                    <a:pt x="9" y="71"/>
                  </a:lnTo>
                  <a:lnTo>
                    <a:pt x="9" y="72"/>
                  </a:lnTo>
                  <a:lnTo>
                    <a:pt x="9" y="71"/>
                  </a:lnTo>
                  <a:lnTo>
                    <a:pt x="9" y="69"/>
                  </a:lnTo>
                  <a:lnTo>
                    <a:pt x="9" y="68"/>
                  </a:lnTo>
                  <a:lnTo>
                    <a:pt x="9" y="67"/>
                  </a:lnTo>
                  <a:lnTo>
                    <a:pt x="10" y="67"/>
                  </a:lnTo>
                  <a:lnTo>
                    <a:pt x="10" y="65"/>
                  </a:lnTo>
                  <a:lnTo>
                    <a:pt x="11" y="65"/>
                  </a:lnTo>
                  <a:lnTo>
                    <a:pt x="10" y="65"/>
                  </a:lnTo>
                  <a:lnTo>
                    <a:pt x="11" y="64"/>
                  </a:lnTo>
                  <a:lnTo>
                    <a:pt x="11" y="65"/>
                  </a:lnTo>
                  <a:lnTo>
                    <a:pt x="11" y="64"/>
                  </a:lnTo>
                  <a:lnTo>
                    <a:pt x="13" y="64"/>
                  </a:lnTo>
                  <a:lnTo>
                    <a:pt x="14" y="64"/>
                  </a:lnTo>
                  <a:lnTo>
                    <a:pt x="14" y="63"/>
                  </a:lnTo>
                  <a:lnTo>
                    <a:pt x="14" y="61"/>
                  </a:lnTo>
                  <a:lnTo>
                    <a:pt x="15" y="61"/>
                  </a:lnTo>
                  <a:lnTo>
                    <a:pt x="14" y="61"/>
                  </a:lnTo>
                  <a:lnTo>
                    <a:pt x="14" y="60"/>
                  </a:lnTo>
                  <a:lnTo>
                    <a:pt x="15" y="60"/>
                  </a:lnTo>
                  <a:lnTo>
                    <a:pt x="15" y="59"/>
                  </a:lnTo>
                  <a:lnTo>
                    <a:pt x="17" y="59"/>
                  </a:lnTo>
                  <a:lnTo>
                    <a:pt x="15" y="59"/>
                  </a:lnTo>
                  <a:lnTo>
                    <a:pt x="15" y="57"/>
                  </a:lnTo>
                  <a:lnTo>
                    <a:pt x="17" y="57"/>
                  </a:lnTo>
                  <a:lnTo>
                    <a:pt x="17" y="56"/>
                  </a:lnTo>
                  <a:lnTo>
                    <a:pt x="18" y="56"/>
                  </a:lnTo>
                  <a:lnTo>
                    <a:pt x="19" y="56"/>
                  </a:lnTo>
                  <a:lnTo>
                    <a:pt x="19" y="55"/>
                  </a:lnTo>
                  <a:lnTo>
                    <a:pt x="19" y="53"/>
                  </a:lnTo>
                  <a:lnTo>
                    <a:pt x="18" y="53"/>
                  </a:lnTo>
                  <a:lnTo>
                    <a:pt x="18" y="52"/>
                  </a:lnTo>
                  <a:lnTo>
                    <a:pt x="19" y="52"/>
                  </a:lnTo>
                  <a:lnTo>
                    <a:pt x="19" y="50"/>
                  </a:lnTo>
                  <a:lnTo>
                    <a:pt x="19" y="49"/>
                  </a:lnTo>
                  <a:lnTo>
                    <a:pt x="18" y="49"/>
                  </a:lnTo>
                  <a:lnTo>
                    <a:pt x="18" y="48"/>
                  </a:lnTo>
                  <a:lnTo>
                    <a:pt x="18" y="46"/>
                  </a:lnTo>
                  <a:lnTo>
                    <a:pt x="19" y="46"/>
                  </a:lnTo>
                  <a:lnTo>
                    <a:pt x="19" y="45"/>
                  </a:lnTo>
                  <a:lnTo>
                    <a:pt x="19" y="44"/>
                  </a:lnTo>
                  <a:lnTo>
                    <a:pt x="19" y="42"/>
                  </a:lnTo>
                  <a:lnTo>
                    <a:pt x="19" y="44"/>
                  </a:lnTo>
                  <a:lnTo>
                    <a:pt x="19" y="42"/>
                  </a:lnTo>
                  <a:lnTo>
                    <a:pt x="21" y="42"/>
                  </a:lnTo>
                  <a:lnTo>
                    <a:pt x="19" y="42"/>
                  </a:lnTo>
                  <a:lnTo>
                    <a:pt x="19" y="41"/>
                  </a:lnTo>
                  <a:lnTo>
                    <a:pt x="19" y="40"/>
                  </a:lnTo>
                  <a:lnTo>
                    <a:pt x="21" y="38"/>
                  </a:lnTo>
                  <a:lnTo>
                    <a:pt x="19" y="38"/>
                  </a:lnTo>
                  <a:lnTo>
                    <a:pt x="21" y="38"/>
                  </a:lnTo>
                  <a:lnTo>
                    <a:pt x="21" y="37"/>
                  </a:lnTo>
                  <a:lnTo>
                    <a:pt x="19" y="37"/>
                  </a:lnTo>
                  <a:lnTo>
                    <a:pt x="19" y="36"/>
                  </a:lnTo>
                  <a:lnTo>
                    <a:pt x="21" y="36"/>
                  </a:lnTo>
                  <a:lnTo>
                    <a:pt x="21" y="34"/>
                  </a:lnTo>
                  <a:lnTo>
                    <a:pt x="22" y="33"/>
                  </a:lnTo>
                  <a:lnTo>
                    <a:pt x="22" y="31"/>
                  </a:lnTo>
                  <a:lnTo>
                    <a:pt x="22" y="30"/>
                  </a:lnTo>
                  <a:lnTo>
                    <a:pt x="24" y="30"/>
                  </a:lnTo>
                  <a:lnTo>
                    <a:pt x="24" y="29"/>
                  </a:lnTo>
                  <a:lnTo>
                    <a:pt x="24" y="27"/>
                  </a:lnTo>
                  <a:lnTo>
                    <a:pt x="24" y="26"/>
                  </a:lnTo>
                  <a:lnTo>
                    <a:pt x="25" y="26"/>
                  </a:lnTo>
                  <a:lnTo>
                    <a:pt x="25" y="25"/>
                  </a:lnTo>
                  <a:lnTo>
                    <a:pt x="24" y="25"/>
                  </a:lnTo>
                  <a:lnTo>
                    <a:pt x="24" y="26"/>
                  </a:lnTo>
                  <a:lnTo>
                    <a:pt x="24" y="25"/>
                  </a:lnTo>
                  <a:lnTo>
                    <a:pt x="24" y="23"/>
                  </a:lnTo>
                  <a:lnTo>
                    <a:pt x="25" y="23"/>
                  </a:lnTo>
                  <a:lnTo>
                    <a:pt x="25" y="22"/>
                  </a:lnTo>
                  <a:lnTo>
                    <a:pt x="26" y="22"/>
                  </a:lnTo>
                  <a:lnTo>
                    <a:pt x="26" y="21"/>
                  </a:lnTo>
                  <a:lnTo>
                    <a:pt x="26" y="19"/>
                  </a:lnTo>
                  <a:lnTo>
                    <a:pt x="25" y="19"/>
                  </a:lnTo>
                  <a:lnTo>
                    <a:pt x="25" y="18"/>
                  </a:lnTo>
                  <a:lnTo>
                    <a:pt x="26" y="18"/>
                  </a:lnTo>
                  <a:lnTo>
                    <a:pt x="26" y="17"/>
                  </a:lnTo>
                  <a:lnTo>
                    <a:pt x="26" y="15"/>
                  </a:lnTo>
                  <a:lnTo>
                    <a:pt x="26" y="14"/>
                  </a:lnTo>
                  <a:lnTo>
                    <a:pt x="28" y="14"/>
                  </a:lnTo>
                  <a:lnTo>
                    <a:pt x="28" y="12"/>
                  </a:lnTo>
                  <a:lnTo>
                    <a:pt x="29" y="12"/>
                  </a:lnTo>
                  <a:lnTo>
                    <a:pt x="29" y="14"/>
                  </a:lnTo>
                  <a:lnTo>
                    <a:pt x="30" y="14"/>
                  </a:lnTo>
                  <a:lnTo>
                    <a:pt x="30" y="12"/>
                  </a:lnTo>
                  <a:lnTo>
                    <a:pt x="30" y="14"/>
                  </a:lnTo>
                  <a:lnTo>
                    <a:pt x="30" y="12"/>
                  </a:lnTo>
                  <a:lnTo>
                    <a:pt x="29" y="12"/>
                  </a:lnTo>
                  <a:lnTo>
                    <a:pt x="29" y="11"/>
                  </a:lnTo>
                  <a:lnTo>
                    <a:pt x="30" y="11"/>
                  </a:lnTo>
                  <a:lnTo>
                    <a:pt x="30" y="10"/>
                  </a:lnTo>
                  <a:lnTo>
                    <a:pt x="30" y="11"/>
                  </a:lnTo>
                  <a:lnTo>
                    <a:pt x="32" y="11"/>
                  </a:lnTo>
                  <a:lnTo>
                    <a:pt x="32" y="12"/>
                  </a:lnTo>
                  <a:lnTo>
                    <a:pt x="32" y="11"/>
                  </a:lnTo>
                  <a:lnTo>
                    <a:pt x="33" y="11"/>
                  </a:lnTo>
                  <a:lnTo>
                    <a:pt x="33" y="10"/>
                  </a:lnTo>
                  <a:lnTo>
                    <a:pt x="34" y="10"/>
                  </a:lnTo>
                  <a:lnTo>
                    <a:pt x="36" y="10"/>
                  </a:lnTo>
                  <a:lnTo>
                    <a:pt x="36" y="8"/>
                  </a:lnTo>
                  <a:lnTo>
                    <a:pt x="36" y="7"/>
                  </a:lnTo>
                  <a:lnTo>
                    <a:pt x="37" y="7"/>
                  </a:lnTo>
                  <a:lnTo>
                    <a:pt x="37" y="6"/>
                  </a:lnTo>
                  <a:lnTo>
                    <a:pt x="38" y="6"/>
                  </a:lnTo>
                  <a:lnTo>
                    <a:pt x="40" y="6"/>
                  </a:lnTo>
                  <a:lnTo>
                    <a:pt x="40" y="4"/>
                  </a:lnTo>
                  <a:lnTo>
                    <a:pt x="40" y="3"/>
                  </a:lnTo>
                  <a:lnTo>
                    <a:pt x="40" y="2"/>
                  </a:lnTo>
                  <a:lnTo>
                    <a:pt x="41" y="2"/>
                  </a:lnTo>
                  <a:lnTo>
                    <a:pt x="41" y="0"/>
                  </a:lnTo>
                  <a:lnTo>
                    <a:pt x="43" y="0"/>
                  </a:lnTo>
                  <a:lnTo>
                    <a:pt x="43" y="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37" name="Freeform 15"/>
            <p:cNvSpPr>
              <a:spLocks noEditPoints="1"/>
            </p:cNvSpPr>
            <p:nvPr/>
          </p:nvSpPr>
          <p:spPr bwMode="auto">
            <a:xfrm>
              <a:off x="2828" y="1636"/>
              <a:ext cx="682" cy="1093"/>
            </a:xfrm>
            <a:custGeom>
              <a:avLst/>
              <a:gdLst>
                <a:gd name="T0" fmla="*/ 331 w 682"/>
                <a:gd name="T1" fmla="*/ 23 h 1093"/>
                <a:gd name="T2" fmla="*/ 458 w 682"/>
                <a:gd name="T3" fmla="*/ 48 h 1093"/>
                <a:gd name="T4" fmla="*/ 442 w 682"/>
                <a:gd name="T5" fmla="*/ 120 h 1093"/>
                <a:gd name="T6" fmla="*/ 447 w 682"/>
                <a:gd name="T7" fmla="*/ 177 h 1093"/>
                <a:gd name="T8" fmla="*/ 454 w 682"/>
                <a:gd name="T9" fmla="*/ 227 h 1093"/>
                <a:gd name="T10" fmla="*/ 446 w 682"/>
                <a:gd name="T11" fmla="*/ 296 h 1093"/>
                <a:gd name="T12" fmla="*/ 442 w 682"/>
                <a:gd name="T13" fmla="*/ 363 h 1093"/>
                <a:gd name="T14" fmla="*/ 462 w 682"/>
                <a:gd name="T15" fmla="*/ 441 h 1093"/>
                <a:gd name="T16" fmla="*/ 492 w 682"/>
                <a:gd name="T17" fmla="*/ 482 h 1093"/>
                <a:gd name="T18" fmla="*/ 525 w 682"/>
                <a:gd name="T19" fmla="*/ 494 h 1093"/>
                <a:gd name="T20" fmla="*/ 552 w 682"/>
                <a:gd name="T21" fmla="*/ 528 h 1093"/>
                <a:gd name="T22" fmla="*/ 587 w 682"/>
                <a:gd name="T23" fmla="*/ 566 h 1093"/>
                <a:gd name="T24" fmla="*/ 631 w 682"/>
                <a:gd name="T25" fmla="*/ 580 h 1093"/>
                <a:gd name="T26" fmla="*/ 682 w 682"/>
                <a:gd name="T27" fmla="*/ 574 h 1093"/>
                <a:gd name="T28" fmla="*/ 633 w 682"/>
                <a:gd name="T29" fmla="*/ 616 h 1093"/>
                <a:gd name="T30" fmla="*/ 639 w 682"/>
                <a:gd name="T31" fmla="*/ 679 h 1093"/>
                <a:gd name="T32" fmla="*/ 628 w 682"/>
                <a:gd name="T33" fmla="*/ 740 h 1093"/>
                <a:gd name="T34" fmla="*/ 604 w 682"/>
                <a:gd name="T35" fmla="*/ 779 h 1093"/>
                <a:gd name="T36" fmla="*/ 578 w 682"/>
                <a:gd name="T37" fmla="*/ 847 h 1093"/>
                <a:gd name="T38" fmla="*/ 567 w 682"/>
                <a:gd name="T39" fmla="*/ 882 h 1093"/>
                <a:gd name="T40" fmla="*/ 567 w 682"/>
                <a:gd name="T41" fmla="*/ 916 h 1093"/>
                <a:gd name="T42" fmla="*/ 568 w 682"/>
                <a:gd name="T43" fmla="*/ 950 h 1093"/>
                <a:gd name="T44" fmla="*/ 544 w 682"/>
                <a:gd name="T45" fmla="*/ 975 h 1093"/>
                <a:gd name="T46" fmla="*/ 525 w 682"/>
                <a:gd name="T47" fmla="*/ 1006 h 1093"/>
                <a:gd name="T48" fmla="*/ 519 w 682"/>
                <a:gd name="T49" fmla="*/ 1040 h 1093"/>
                <a:gd name="T50" fmla="*/ 526 w 682"/>
                <a:gd name="T51" fmla="*/ 1065 h 1093"/>
                <a:gd name="T52" fmla="*/ 488 w 682"/>
                <a:gd name="T53" fmla="*/ 1075 h 1093"/>
                <a:gd name="T54" fmla="*/ 450 w 682"/>
                <a:gd name="T55" fmla="*/ 1065 h 1093"/>
                <a:gd name="T56" fmla="*/ 431 w 682"/>
                <a:gd name="T57" fmla="*/ 1029 h 1093"/>
                <a:gd name="T58" fmla="*/ 392 w 682"/>
                <a:gd name="T59" fmla="*/ 1008 h 1093"/>
                <a:gd name="T60" fmla="*/ 358 w 682"/>
                <a:gd name="T61" fmla="*/ 1000 h 1093"/>
                <a:gd name="T62" fmla="*/ 308 w 682"/>
                <a:gd name="T63" fmla="*/ 995 h 1093"/>
                <a:gd name="T64" fmla="*/ 274 w 682"/>
                <a:gd name="T65" fmla="*/ 989 h 1093"/>
                <a:gd name="T66" fmla="*/ 241 w 682"/>
                <a:gd name="T67" fmla="*/ 985 h 1093"/>
                <a:gd name="T68" fmla="*/ 207 w 682"/>
                <a:gd name="T69" fmla="*/ 968 h 1093"/>
                <a:gd name="T70" fmla="*/ 173 w 682"/>
                <a:gd name="T71" fmla="*/ 958 h 1093"/>
                <a:gd name="T72" fmla="*/ 137 w 682"/>
                <a:gd name="T73" fmla="*/ 934 h 1093"/>
                <a:gd name="T74" fmla="*/ 89 w 682"/>
                <a:gd name="T75" fmla="*/ 934 h 1093"/>
                <a:gd name="T76" fmla="*/ 47 w 682"/>
                <a:gd name="T77" fmla="*/ 950 h 1093"/>
                <a:gd name="T78" fmla="*/ 11 w 682"/>
                <a:gd name="T79" fmla="*/ 909 h 1093"/>
                <a:gd name="T80" fmla="*/ 34 w 682"/>
                <a:gd name="T81" fmla="*/ 862 h 1093"/>
                <a:gd name="T82" fmla="*/ 53 w 682"/>
                <a:gd name="T83" fmla="*/ 810 h 1093"/>
                <a:gd name="T84" fmla="*/ 68 w 682"/>
                <a:gd name="T85" fmla="*/ 757 h 1093"/>
                <a:gd name="T86" fmla="*/ 54 w 682"/>
                <a:gd name="T87" fmla="*/ 698 h 1093"/>
                <a:gd name="T88" fmla="*/ 47 w 682"/>
                <a:gd name="T89" fmla="*/ 656 h 1093"/>
                <a:gd name="T90" fmla="*/ 62 w 682"/>
                <a:gd name="T91" fmla="*/ 577 h 1093"/>
                <a:gd name="T92" fmla="*/ 76 w 682"/>
                <a:gd name="T93" fmla="*/ 528 h 1093"/>
                <a:gd name="T94" fmla="*/ 97 w 682"/>
                <a:gd name="T95" fmla="*/ 501 h 1093"/>
                <a:gd name="T96" fmla="*/ 81 w 682"/>
                <a:gd name="T97" fmla="*/ 460 h 1093"/>
                <a:gd name="T98" fmla="*/ 59 w 682"/>
                <a:gd name="T99" fmla="*/ 432 h 1093"/>
                <a:gd name="T100" fmla="*/ 46 w 682"/>
                <a:gd name="T101" fmla="*/ 407 h 1093"/>
                <a:gd name="T102" fmla="*/ 28 w 682"/>
                <a:gd name="T103" fmla="*/ 384 h 1093"/>
                <a:gd name="T104" fmla="*/ 21 w 682"/>
                <a:gd name="T105" fmla="*/ 359 h 1093"/>
                <a:gd name="T106" fmla="*/ 15 w 682"/>
                <a:gd name="T107" fmla="*/ 325 h 1093"/>
                <a:gd name="T108" fmla="*/ 8 w 682"/>
                <a:gd name="T109" fmla="*/ 289 h 1093"/>
                <a:gd name="T110" fmla="*/ 47 w 682"/>
                <a:gd name="T111" fmla="*/ 260 h 1093"/>
                <a:gd name="T112" fmla="*/ 104 w 682"/>
                <a:gd name="T113" fmla="*/ 197 h 1093"/>
                <a:gd name="T114" fmla="*/ 150 w 682"/>
                <a:gd name="T115" fmla="*/ 189 h 1093"/>
                <a:gd name="T116" fmla="*/ 196 w 682"/>
                <a:gd name="T117" fmla="*/ 136 h 1093"/>
                <a:gd name="T118" fmla="*/ 217 w 682"/>
                <a:gd name="T119" fmla="*/ 91 h 1093"/>
                <a:gd name="T120" fmla="*/ 225 w 682"/>
                <a:gd name="T121" fmla="*/ 57 h 1093"/>
                <a:gd name="T122" fmla="*/ 253 w 682"/>
                <a:gd name="T123" fmla="*/ 33 h 1093"/>
                <a:gd name="T124" fmla="*/ 272 w 682"/>
                <a:gd name="T125" fmla="*/ 2 h 109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682" h="1093">
                  <a:moveTo>
                    <a:pt x="289" y="10"/>
                  </a:moveTo>
                  <a:lnTo>
                    <a:pt x="290" y="10"/>
                  </a:lnTo>
                  <a:lnTo>
                    <a:pt x="290" y="11"/>
                  </a:lnTo>
                  <a:lnTo>
                    <a:pt x="291" y="11"/>
                  </a:lnTo>
                  <a:lnTo>
                    <a:pt x="293" y="11"/>
                  </a:lnTo>
                  <a:lnTo>
                    <a:pt x="294" y="11"/>
                  </a:lnTo>
                  <a:lnTo>
                    <a:pt x="296" y="11"/>
                  </a:lnTo>
                  <a:lnTo>
                    <a:pt x="297" y="11"/>
                  </a:lnTo>
                  <a:lnTo>
                    <a:pt x="298" y="11"/>
                  </a:lnTo>
                  <a:lnTo>
                    <a:pt x="300" y="11"/>
                  </a:lnTo>
                  <a:lnTo>
                    <a:pt x="301" y="11"/>
                  </a:lnTo>
                  <a:lnTo>
                    <a:pt x="301" y="13"/>
                  </a:lnTo>
                  <a:lnTo>
                    <a:pt x="304" y="13"/>
                  </a:lnTo>
                  <a:lnTo>
                    <a:pt x="305" y="13"/>
                  </a:lnTo>
                  <a:lnTo>
                    <a:pt x="306" y="14"/>
                  </a:lnTo>
                  <a:lnTo>
                    <a:pt x="308" y="14"/>
                  </a:lnTo>
                  <a:lnTo>
                    <a:pt x="308" y="15"/>
                  </a:lnTo>
                  <a:lnTo>
                    <a:pt x="309" y="15"/>
                  </a:lnTo>
                  <a:lnTo>
                    <a:pt x="310" y="15"/>
                  </a:lnTo>
                  <a:lnTo>
                    <a:pt x="310" y="17"/>
                  </a:lnTo>
                  <a:lnTo>
                    <a:pt x="312" y="17"/>
                  </a:lnTo>
                  <a:lnTo>
                    <a:pt x="313" y="17"/>
                  </a:lnTo>
                  <a:lnTo>
                    <a:pt x="315" y="18"/>
                  </a:lnTo>
                  <a:lnTo>
                    <a:pt x="317" y="18"/>
                  </a:lnTo>
                  <a:lnTo>
                    <a:pt x="317" y="19"/>
                  </a:lnTo>
                  <a:lnTo>
                    <a:pt x="319" y="19"/>
                  </a:lnTo>
                  <a:lnTo>
                    <a:pt x="320" y="19"/>
                  </a:lnTo>
                  <a:lnTo>
                    <a:pt x="321" y="19"/>
                  </a:lnTo>
                  <a:lnTo>
                    <a:pt x="323" y="21"/>
                  </a:lnTo>
                  <a:lnTo>
                    <a:pt x="324" y="21"/>
                  </a:lnTo>
                  <a:lnTo>
                    <a:pt x="325" y="21"/>
                  </a:lnTo>
                  <a:lnTo>
                    <a:pt x="325" y="22"/>
                  </a:lnTo>
                  <a:lnTo>
                    <a:pt x="327" y="22"/>
                  </a:lnTo>
                  <a:lnTo>
                    <a:pt x="328" y="22"/>
                  </a:lnTo>
                  <a:lnTo>
                    <a:pt x="329" y="23"/>
                  </a:lnTo>
                  <a:lnTo>
                    <a:pt x="331" y="23"/>
                  </a:lnTo>
                  <a:lnTo>
                    <a:pt x="331" y="25"/>
                  </a:lnTo>
                  <a:lnTo>
                    <a:pt x="332" y="25"/>
                  </a:lnTo>
                  <a:lnTo>
                    <a:pt x="334" y="26"/>
                  </a:lnTo>
                  <a:lnTo>
                    <a:pt x="335" y="28"/>
                  </a:lnTo>
                  <a:lnTo>
                    <a:pt x="336" y="28"/>
                  </a:lnTo>
                  <a:lnTo>
                    <a:pt x="338" y="29"/>
                  </a:lnTo>
                  <a:lnTo>
                    <a:pt x="340" y="29"/>
                  </a:lnTo>
                  <a:lnTo>
                    <a:pt x="342" y="29"/>
                  </a:lnTo>
                  <a:lnTo>
                    <a:pt x="343" y="29"/>
                  </a:lnTo>
                  <a:lnTo>
                    <a:pt x="346" y="30"/>
                  </a:lnTo>
                  <a:lnTo>
                    <a:pt x="348" y="29"/>
                  </a:lnTo>
                  <a:lnTo>
                    <a:pt x="351" y="29"/>
                  </a:lnTo>
                  <a:lnTo>
                    <a:pt x="355" y="29"/>
                  </a:lnTo>
                  <a:lnTo>
                    <a:pt x="359" y="30"/>
                  </a:lnTo>
                  <a:lnTo>
                    <a:pt x="365" y="30"/>
                  </a:lnTo>
                  <a:lnTo>
                    <a:pt x="369" y="30"/>
                  </a:lnTo>
                  <a:lnTo>
                    <a:pt x="374" y="32"/>
                  </a:lnTo>
                  <a:lnTo>
                    <a:pt x="377" y="32"/>
                  </a:lnTo>
                  <a:lnTo>
                    <a:pt x="381" y="32"/>
                  </a:lnTo>
                  <a:lnTo>
                    <a:pt x="385" y="32"/>
                  </a:lnTo>
                  <a:lnTo>
                    <a:pt x="388" y="32"/>
                  </a:lnTo>
                  <a:lnTo>
                    <a:pt x="393" y="32"/>
                  </a:lnTo>
                  <a:lnTo>
                    <a:pt x="396" y="32"/>
                  </a:lnTo>
                  <a:lnTo>
                    <a:pt x="401" y="33"/>
                  </a:lnTo>
                  <a:lnTo>
                    <a:pt x="405" y="33"/>
                  </a:lnTo>
                  <a:lnTo>
                    <a:pt x="411" y="33"/>
                  </a:lnTo>
                  <a:lnTo>
                    <a:pt x="412" y="34"/>
                  </a:lnTo>
                  <a:lnTo>
                    <a:pt x="415" y="34"/>
                  </a:lnTo>
                  <a:lnTo>
                    <a:pt x="424" y="36"/>
                  </a:lnTo>
                  <a:lnTo>
                    <a:pt x="427" y="36"/>
                  </a:lnTo>
                  <a:lnTo>
                    <a:pt x="443" y="40"/>
                  </a:lnTo>
                  <a:lnTo>
                    <a:pt x="447" y="40"/>
                  </a:lnTo>
                  <a:lnTo>
                    <a:pt x="454" y="41"/>
                  </a:lnTo>
                  <a:lnTo>
                    <a:pt x="461" y="44"/>
                  </a:lnTo>
                  <a:lnTo>
                    <a:pt x="460" y="45"/>
                  </a:lnTo>
                  <a:lnTo>
                    <a:pt x="458" y="48"/>
                  </a:lnTo>
                  <a:lnTo>
                    <a:pt x="458" y="51"/>
                  </a:lnTo>
                  <a:lnTo>
                    <a:pt x="456" y="55"/>
                  </a:lnTo>
                  <a:lnTo>
                    <a:pt x="454" y="56"/>
                  </a:lnTo>
                  <a:lnTo>
                    <a:pt x="453" y="57"/>
                  </a:lnTo>
                  <a:lnTo>
                    <a:pt x="453" y="59"/>
                  </a:lnTo>
                  <a:lnTo>
                    <a:pt x="454" y="60"/>
                  </a:lnTo>
                  <a:lnTo>
                    <a:pt x="454" y="61"/>
                  </a:lnTo>
                  <a:lnTo>
                    <a:pt x="454" y="63"/>
                  </a:lnTo>
                  <a:lnTo>
                    <a:pt x="454" y="67"/>
                  </a:lnTo>
                  <a:lnTo>
                    <a:pt x="453" y="68"/>
                  </a:lnTo>
                  <a:lnTo>
                    <a:pt x="452" y="70"/>
                  </a:lnTo>
                  <a:lnTo>
                    <a:pt x="447" y="74"/>
                  </a:lnTo>
                  <a:lnTo>
                    <a:pt x="447" y="76"/>
                  </a:lnTo>
                  <a:lnTo>
                    <a:pt x="446" y="76"/>
                  </a:lnTo>
                  <a:lnTo>
                    <a:pt x="446" y="79"/>
                  </a:lnTo>
                  <a:lnTo>
                    <a:pt x="445" y="82"/>
                  </a:lnTo>
                  <a:lnTo>
                    <a:pt x="445" y="86"/>
                  </a:lnTo>
                  <a:lnTo>
                    <a:pt x="445" y="87"/>
                  </a:lnTo>
                  <a:lnTo>
                    <a:pt x="445" y="89"/>
                  </a:lnTo>
                  <a:lnTo>
                    <a:pt x="445" y="90"/>
                  </a:lnTo>
                  <a:lnTo>
                    <a:pt x="443" y="91"/>
                  </a:lnTo>
                  <a:lnTo>
                    <a:pt x="442" y="94"/>
                  </a:lnTo>
                  <a:lnTo>
                    <a:pt x="441" y="95"/>
                  </a:lnTo>
                  <a:lnTo>
                    <a:pt x="441" y="97"/>
                  </a:lnTo>
                  <a:lnTo>
                    <a:pt x="441" y="98"/>
                  </a:lnTo>
                  <a:lnTo>
                    <a:pt x="441" y="99"/>
                  </a:lnTo>
                  <a:lnTo>
                    <a:pt x="441" y="102"/>
                  </a:lnTo>
                  <a:lnTo>
                    <a:pt x="441" y="104"/>
                  </a:lnTo>
                  <a:lnTo>
                    <a:pt x="441" y="106"/>
                  </a:lnTo>
                  <a:lnTo>
                    <a:pt x="441" y="108"/>
                  </a:lnTo>
                  <a:lnTo>
                    <a:pt x="441" y="109"/>
                  </a:lnTo>
                  <a:lnTo>
                    <a:pt x="441" y="110"/>
                  </a:lnTo>
                  <a:lnTo>
                    <a:pt x="441" y="112"/>
                  </a:lnTo>
                  <a:lnTo>
                    <a:pt x="441" y="114"/>
                  </a:lnTo>
                  <a:lnTo>
                    <a:pt x="442" y="117"/>
                  </a:lnTo>
                  <a:lnTo>
                    <a:pt x="442" y="120"/>
                  </a:lnTo>
                  <a:lnTo>
                    <a:pt x="442" y="121"/>
                  </a:lnTo>
                  <a:lnTo>
                    <a:pt x="443" y="124"/>
                  </a:lnTo>
                  <a:lnTo>
                    <a:pt x="443" y="125"/>
                  </a:lnTo>
                  <a:lnTo>
                    <a:pt x="443" y="127"/>
                  </a:lnTo>
                  <a:lnTo>
                    <a:pt x="443" y="128"/>
                  </a:lnTo>
                  <a:lnTo>
                    <a:pt x="443" y="131"/>
                  </a:lnTo>
                  <a:lnTo>
                    <a:pt x="443" y="133"/>
                  </a:lnTo>
                  <a:lnTo>
                    <a:pt x="443" y="135"/>
                  </a:lnTo>
                  <a:lnTo>
                    <a:pt x="442" y="137"/>
                  </a:lnTo>
                  <a:lnTo>
                    <a:pt x="443" y="140"/>
                  </a:lnTo>
                  <a:lnTo>
                    <a:pt x="443" y="143"/>
                  </a:lnTo>
                  <a:lnTo>
                    <a:pt x="445" y="143"/>
                  </a:lnTo>
                  <a:lnTo>
                    <a:pt x="443" y="144"/>
                  </a:lnTo>
                  <a:lnTo>
                    <a:pt x="445" y="146"/>
                  </a:lnTo>
                  <a:lnTo>
                    <a:pt x="445" y="147"/>
                  </a:lnTo>
                  <a:lnTo>
                    <a:pt x="445" y="148"/>
                  </a:lnTo>
                  <a:lnTo>
                    <a:pt x="445" y="150"/>
                  </a:lnTo>
                  <a:lnTo>
                    <a:pt x="446" y="150"/>
                  </a:lnTo>
                  <a:lnTo>
                    <a:pt x="446" y="151"/>
                  </a:lnTo>
                  <a:lnTo>
                    <a:pt x="446" y="152"/>
                  </a:lnTo>
                  <a:lnTo>
                    <a:pt x="446" y="154"/>
                  </a:lnTo>
                  <a:lnTo>
                    <a:pt x="446" y="155"/>
                  </a:lnTo>
                  <a:lnTo>
                    <a:pt x="446" y="156"/>
                  </a:lnTo>
                  <a:lnTo>
                    <a:pt x="446" y="158"/>
                  </a:lnTo>
                  <a:lnTo>
                    <a:pt x="446" y="161"/>
                  </a:lnTo>
                  <a:lnTo>
                    <a:pt x="446" y="162"/>
                  </a:lnTo>
                  <a:lnTo>
                    <a:pt x="446" y="163"/>
                  </a:lnTo>
                  <a:lnTo>
                    <a:pt x="446" y="165"/>
                  </a:lnTo>
                  <a:lnTo>
                    <a:pt x="446" y="167"/>
                  </a:lnTo>
                  <a:lnTo>
                    <a:pt x="446" y="169"/>
                  </a:lnTo>
                  <a:lnTo>
                    <a:pt x="446" y="170"/>
                  </a:lnTo>
                  <a:lnTo>
                    <a:pt x="447" y="171"/>
                  </a:lnTo>
                  <a:lnTo>
                    <a:pt x="447" y="173"/>
                  </a:lnTo>
                  <a:lnTo>
                    <a:pt x="447" y="174"/>
                  </a:lnTo>
                  <a:lnTo>
                    <a:pt x="447" y="175"/>
                  </a:lnTo>
                  <a:lnTo>
                    <a:pt x="447" y="177"/>
                  </a:lnTo>
                  <a:lnTo>
                    <a:pt x="447" y="178"/>
                  </a:lnTo>
                  <a:lnTo>
                    <a:pt x="449" y="180"/>
                  </a:lnTo>
                  <a:lnTo>
                    <a:pt x="449" y="181"/>
                  </a:lnTo>
                  <a:lnTo>
                    <a:pt x="450" y="181"/>
                  </a:lnTo>
                  <a:lnTo>
                    <a:pt x="450" y="182"/>
                  </a:lnTo>
                  <a:lnTo>
                    <a:pt x="452" y="184"/>
                  </a:lnTo>
                  <a:lnTo>
                    <a:pt x="453" y="185"/>
                  </a:lnTo>
                  <a:lnTo>
                    <a:pt x="454" y="186"/>
                  </a:lnTo>
                  <a:lnTo>
                    <a:pt x="456" y="188"/>
                  </a:lnTo>
                  <a:lnTo>
                    <a:pt x="457" y="189"/>
                  </a:lnTo>
                  <a:lnTo>
                    <a:pt x="458" y="190"/>
                  </a:lnTo>
                  <a:lnTo>
                    <a:pt x="458" y="192"/>
                  </a:lnTo>
                  <a:lnTo>
                    <a:pt x="458" y="193"/>
                  </a:lnTo>
                  <a:lnTo>
                    <a:pt x="458" y="196"/>
                  </a:lnTo>
                  <a:lnTo>
                    <a:pt x="458" y="197"/>
                  </a:lnTo>
                  <a:lnTo>
                    <a:pt x="458" y="199"/>
                  </a:lnTo>
                  <a:lnTo>
                    <a:pt x="458" y="200"/>
                  </a:lnTo>
                  <a:lnTo>
                    <a:pt x="458" y="201"/>
                  </a:lnTo>
                  <a:lnTo>
                    <a:pt x="458" y="203"/>
                  </a:lnTo>
                  <a:lnTo>
                    <a:pt x="458" y="204"/>
                  </a:lnTo>
                  <a:lnTo>
                    <a:pt x="458" y="205"/>
                  </a:lnTo>
                  <a:lnTo>
                    <a:pt x="458" y="207"/>
                  </a:lnTo>
                  <a:lnTo>
                    <a:pt x="457" y="208"/>
                  </a:lnTo>
                  <a:lnTo>
                    <a:pt x="457" y="209"/>
                  </a:lnTo>
                  <a:lnTo>
                    <a:pt x="456" y="211"/>
                  </a:lnTo>
                  <a:lnTo>
                    <a:pt x="456" y="212"/>
                  </a:lnTo>
                  <a:lnTo>
                    <a:pt x="454" y="213"/>
                  </a:lnTo>
                  <a:lnTo>
                    <a:pt x="454" y="216"/>
                  </a:lnTo>
                  <a:lnTo>
                    <a:pt x="454" y="218"/>
                  </a:lnTo>
                  <a:lnTo>
                    <a:pt x="454" y="219"/>
                  </a:lnTo>
                  <a:lnTo>
                    <a:pt x="454" y="222"/>
                  </a:lnTo>
                  <a:lnTo>
                    <a:pt x="454" y="223"/>
                  </a:lnTo>
                  <a:lnTo>
                    <a:pt x="454" y="224"/>
                  </a:lnTo>
                  <a:lnTo>
                    <a:pt x="454" y="226"/>
                  </a:lnTo>
                  <a:lnTo>
                    <a:pt x="453" y="226"/>
                  </a:lnTo>
                  <a:lnTo>
                    <a:pt x="454" y="227"/>
                  </a:lnTo>
                  <a:lnTo>
                    <a:pt x="453" y="228"/>
                  </a:lnTo>
                  <a:lnTo>
                    <a:pt x="453" y="230"/>
                  </a:lnTo>
                  <a:lnTo>
                    <a:pt x="453" y="231"/>
                  </a:lnTo>
                  <a:lnTo>
                    <a:pt x="453" y="232"/>
                  </a:lnTo>
                  <a:lnTo>
                    <a:pt x="453" y="234"/>
                  </a:lnTo>
                  <a:lnTo>
                    <a:pt x="453" y="237"/>
                  </a:lnTo>
                  <a:lnTo>
                    <a:pt x="453" y="238"/>
                  </a:lnTo>
                  <a:lnTo>
                    <a:pt x="453" y="239"/>
                  </a:lnTo>
                  <a:lnTo>
                    <a:pt x="453" y="241"/>
                  </a:lnTo>
                  <a:lnTo>
                    <a:pt x="453" y="242"/>
                  </a:lnTo>
                  <a:lnTo>
                    <a:pt x="452" y="242"/>
                  </a:lnTo>
                  <a:lnTo>
                    <a:pt x="452" y="243"/>
                  </a:lnTo>
                  <a:lnTo>
                    <a:pt x="450" y="245"/>
                  </a:lnTo>
                  <a:lnTo>
                    <a:pt x="450" y="246"/>
                  </a:lnTo>
                  <a:lnTo>
                    <a:pt x="450" y="247"/>
                  </a:lnTo>
                  <a:lnTo>
                    <a:pt x="450" y="249"/>
                  </a:lnTo>
                  <a:lnTo>
                    <a:pt x="450" y="250"/>
                  </a:lnTo>
                  <a:lnTo>
                    <a:pt x="450" y="251"/>
                  </a:lnTo>
                  <a:lnTo>
                    <a:pt x="450" y="254"/>
                  </a:lnTo>
                  <a:lnTo>
                    <a:pt x="450" y="257"/>
                  </a:lnTo>
                  <a:lnTo>
                    <a:pt x="450" y="260"/>
                  </a:lnTo>
                  <a:lnTo>
                    <a:pt x="450" y="262"/>
                  </a:lnTo>
                  <a:lnTo>
                    <a:pt x="452" y="264"/>
                  </a:lnTo>
                  <a:lnTo>
                    <a:pt x="452" y="265"/>
                  </a:lnTo>
                  <a:lnTo>
                    <a:pt x="452" y="266"/>
                  </a:lnTo>
                  <a:lnTo>
                    <a:pt x="452" y="269"/>
                  </a:lnTo>
                  <a:lnTo>
                    <a:pt x="453" y="270"/>
                  </a:lnTo>
                  <a:lnTo>
                    <a:pt x="453" y="272"/>
                  </a:lnTo>
                  <a:lnTo>
                    <a:pt x="453" y="273"/>
                  </a:lnTo>
                  <a:lnTo>
                    <a:pt x="453" y="276"/>
                  </a:lnTo>
                  <a:lnTo>
                    <a:pt x="452" y="279"/>
                  </a:lnTo>
                  <a:lnTo>
                    <a:pt x="450" y="281"/>
                  </a:lnTo>
                  <a:lnTo>
                    <a:pt x="450" y="284"/>
                  </a:lnTo>
                  <a:lnTo>
                    <a:pt x="449" y="288"/>
                  </a:lnTo>
                  <a:lnTo>
                    <a:pt x="446" y="293"/>
                  </a:lnTo>
                  <a:lnTo>
                    <a:pt x="446" y="296"/>
                  </a:lnTo>
                  <a:lnTo>
                    <a:pt x="445" y="298"/>
                  </a:lnTo>
                  <a:lnTo>
                    <a:pt x="443" y="302"/>
                  </a:lnTo>
                  <a:lnTo>
                    <a:pt x="443" y="303"/>
                  </a:lnTo>
                  <a:lnTo>
                    <a:pt x="442" y="303"/>
                  </a:lnTo>
                  <a:lnTo>
                    <a:pt x="442" y="304"/>
                  </a:lnTo>
                  <a:lnTo>
                    <a:pt x="442" y="306"/>
                  </a:lnTo>
                  <a:lnTo>
                    <a:pt x="441" y="306"/>
                  </a:lnTo>
                  <a:lnTo>
                    <a:pt x="441" y="307"/>
                  </a:lnTo>
                  <a:lnTo>
                    <a:pt x="439" y="307"/>
                  </a:lnTo>
                  <a:lnTo>
                    <a:pt x="438" y="308"/>
                  </a:lnTo>
                  <a:lnTo>
                    <a:pt x="437" y="310"/>
                  </a:lnTo>
                  <a:lnTo>
                    <a:pt x="435" y="311"/>
                  </a:lnTo>
                  <a:lnTo>
                    <a:pt x="435" y="312"/>
                  </a:lnTo>
                  <a:lnTo>
                    <a:pt x="435" y="314"/>
                  </a:lnTo>
                  <a:lnTo>
                    <a:pt x="434" y="315"/>
                  </a:lnTo>
                  <a:lnTo>
                    <a:pt x="437" y="315"/>
                  </a:lnTo>
                  <a:lnTo>
                    <a:pt x="438" y="315"/>
                  </a:lnTo>
                  <a:lnTo>
                    <a:pt x="439" y="317"/>
                  </a:lnTo>
                  <a:lnTo>
                    <a:pt x="441" y="317"/>
                  </a:lnTo>
                  <a:lnTo>
                    <a:pt x="442" y="318"/>
                  </a:lnTo>
                  <a:lnTo>
                    <a:pt x="445" y="318"/>
                  </a:lnTo>
                  <a:lnTo>
                    <a:pt x="442" y="321"/>
                  </a:lnTo>
                  <a:lnTo>
                    <a:pt x="439" y="322"/>
                  </a:lnTo>
                  <a:lnTo>
                    <a:pt x="437" y="323"/>
                  </a:lnTo>
                  <a:lnTo>
                    <a:pt x="435" y="326"/>
                  </a:lnTo>
                  <a:lnTo>
                    <a:pt x="435" y="327"/>
                  </a:lnTo>
                  <a:lnTo>
                    <a:pt x="437" y="331"/>
                  </a:lnTo>
                  <a:lnTo>
                    <a:pt x="438" y="337"/>
                  </a:lnTo>
                  <a:lnTo>
                    <a:pt x="439" y="344"/>
                  </a:lnTo>
                  <a:lnTo>
                    <a:pt x="441" y="345"/>
                  </a:lnTo>
                  <a:lnTo>
                    <a:pt x="442" y="352"/>
                  </a:lnTo>
                  <a:lnTo>
                    <a:pt x="442" y="353"/>
                  </a:lnTo>
                  <a:lnTo>
                    <a:pt x="442" y="356"/>
                  </a:lnTo>
                  <a:lnTo>
                    <a:pt x="442" y="357"/>
                  </a:lnTo>
                  <a:lnTo>
                    <a:pt x="442" y="359"/>
                  </a:lnTo>
                  <a:lnTo>
                    <a:pt x="442" y="363"/>
                  </a:lnTo>
                  <a:lnTo>
                    <a:pt x="443" y="372"/>
                  </a:lnTo>
                  <a:lnTo>
                    <a:pt x="443" y="374"/>
                  </a:lnTo>
                  <a:lnTo>
                    <a:pt x="443" y="378"/>
                  </a:lnTo>
                  <a:lnTo>
                    <a:pt x="443" y="382"/>
                  </a:lnTo>
                  <a:lnTo>
                    <a:pt x="443" y="383"/>
                  </a:lnTo>
                  <a:lnTo>
                    <a:pt x="443" y="386"/>
                  </a:lnTo>
                  <a:lnTo>
                    <a:pt x="443" y="388"/>
                  </a:lnTo>
                  <a:lnTo>
                    <a:pt x="445" y="391"/>
                  </a:lnTo>
                  <a:lnTo>
                    <a:pt x="445" y="393"/>
                  </a:lnTo>
                  <a:lnTo>
                    <a:pt x="446" y="394"/>
                  </a:lnTo>
                  <a:lnTo>
                    <a:pt x="447" y="397"/>
                  </a:lnTo>
                  <a:lnTo>
                    <a:pt x="449" y="397"/>
                  </a:lnTo>
                  <a:lnTo>
                    <a:pt x="450" y="397"/>
                  </a:lnTo>
                  <a:lnTo>
                    <a:pt x="452" y="397"/>
                  </a:lnTo>
                  <a:lnTo>
                    <a:pt x="452" y="398"/>
                  </a:lnTo>
                  <a:lnTo>
                    <a:pt x="456" y="399"/>
                  </a:lnTo>
                  <a:lnTo>
                    <a:pt x="458" y="403"/>
                  </a:lnTo>
                  <a:lnTo>
                    <a:pt x="458" y="405"/>
                  </a:lnTo>
                  <a:lnTo>
                    <a:pt x="458" y="406"/>
                  </a:lnTo>
                  <a:lnTo>
                    <a:pt x="457" y="409"/>
                  </a:lnTo>
                  <a:lnTo>
                    <a:pt x="456" y="412"/>
                  </a:lnTo>
                  <a:lnTo>
                    <a:pt x="453" y="417"/>
                  </a:lnTo>
                  <a:lnTo>
                    <a:pt x="453" y="418"/>
                  </a:lnTo>
                  <a:lnTo>
                    <a:pt x="452" y="420"/>
                  </a:lnTo>
                  <a:lnTo>
                    <a:pt x="452" y="421"/>
                  </a:lnTo>
                  <a:lnTo>
                    <a:pt x="450" y="422"/>
                  </a:lnTo>
                  <a:lnTo>
                    <a:pt x="450" y="424"/>
                  </a:lnTo>
                  <a:lnTo>
                    <a:pt x="446" y="428"/>
                  </a:lnTo>
                  <a:lnTo>
                    <a:pt x="446" y="431"/>
                  </a:lnTo>
                  <a:lnTo>
                    <a:pt x="447" y="431"/>
                  </a:lnTo>
                  <a:lnTo>
                    <a:pt x="450" y="432"/>
                  </a:lnTo>
                  <a:lnTo>
                    <a:pt x="452" y="433"/>
                  </a:lnTo>
                  <a:lnTo>
                    <a:pt x="454" y="435"/>
                  </a:lnTo>
                  <a:lnTo>
                    <a:pt x="457" y="437"/>
                  </a:lnTo>
                  <a:lnTo>
                    <a:pt x="460" y="439"/>
                  </a:lnTo>
                  <a:lnTo>
                    <a:pt x="462" y="441"/>
                  </a:lnTo>
                  <a:lnTo>
                    <a:pt x="466" y="444"/>
                  </a:lnTo>
                  <a:lnTo>
                    <a:pt x="468" y="445"/>
                  </a:lnTo>
                  <a:lnTo>
                    <a:pt x="471" y="447"/>
                  </a:lnTo>
                  <a:lnTo>
                    <a:pt x="471" y="448"/>
                  </a:lnTo>
                  <a:lnTo>
                    <a:pt x="473" y="450"/>
                  </a:lnTo>
                  <a:lnTo>
                    <a:pt x="476" y="452"/>
                  </a:lnTo>
                  <a:lnTo>
                    <a:pt x="477" y="452"/>
                  </a:lnTo>
                  <a:lnTo>
                    <a:pt x="480" y="454"/>
                  </a:lnTo>
                  <a:lnTo>
                    <a:pt x="480" y="455"/>
                  </a:lnTo>
                  <a:lnTo>
                    <a:pt x="483" y="456"/>
                  </a:lnTo>
                  <a:lnTo>
                    <a:pt x="484" y="459"/>
                  </a:lnTo>
                  <a:lnTo>
                    <a:pt x="485" y="459"/>
                  </a:lnTo>
                  <a:lnTo>
                    <a:pt x="487" y="459"/>
                  </a:lnTo>
                  <a:lnTo>
                    <a:pt x="487" y="460"/>
                  </a:lnTo>
                  <a:lnTo>
                    <a:pt x="487" y="462"/>
                  </a:lnTo>
                  <a:lnTo>
                    <a:pt x="488" y="463"/>
                  </a:lnTo>
                  <a:lnTo>
                    <a:pt x="488" y="464"/>
                  </a:lnTo>
                  <a:lnTo>
                    <a:pt x="488" y="466"/>
                  </a:lnTo>
                  <a:lnTo>
                    <a:pt x="488" y="467"/>
                  </a:lnTo>
                  <a:lnTo>
                    <a:pt x="490" y="467"/>
                  </a:lnTo>
                  <a:lnTo>
                    <a:pt x="491" y="467"/>
                  </a:lnTo>
                  <a:lnTo>
                    <a:pt x="492" y="469"/>
                  </a:lnTo>
                  <a:lnTo>
                    <a:pt x="494" y="469"/>
                  </a:lnTo>
                  <a:lnTo>
                    <a:pt x="494" y="470"/>
                  </a:lnTo>
                  <a:lnTo>
                    <a:pt x="494" y="471"/>
                  </a:lnTo>
                  <a:lnTo>
                    <a:pt x="495" y="471"/>
                  </a:lnTo>
                  <a:lnTo>
                    <a:pt x="495" y="473"/>
                  </a:lnTo>
                  <a:lnTo>
                    <a:pt x="495" y="474"/>
                  </a:lnTo>
                  <a:lnTo>
                    <a:pt x="495" y="475"/>
                  </a:lnTo>
                  <a:lnTo>
                    <a:pt x="495" y="477"/>
                  </a:lnTo>
                  <a:lnTo>
                    <a:pt x="495" y="478"/>
                  </a:lnTo>
                  <a:lnTo>
                    <a:pt x="495" y="479"/>
                  </a:lnTo>
                  <a:lnTo>
                    <a:pt x="495" y="481"/>
                  </a:lnTo>
                  <a:lnTo>
                    <a:pt x="494" y="481"/>
                  </a:lnTo>
                  <a:lnTo>
                    <a:pt x="494" y="482"/>
                  </a:lnTo>
                  <a:lnTo>
                    <a:pt x="492" y="482"/>
                  </a:lnTo>
                  <a:lnTo>
                    <a:pt x="492" y="483"/>
                  </a:lnTo>
                  <a:lnTo>
                    <a:pt x="494" y="483"/>
                  </a:lnTo>
                  <a:lnTo>
                    <a:pt x="495" y="483"/>
                  </a:lnTo>
                  <a:lnTo>
                    <a:pt x="496" y="483"/>
                  </a:lnTo>
                  <a:lnTo>
                    <a:pt x="496" y="485"/>
                  </a:lnTo>
                  <a:lnTo>
                    <a:pt x="498" y="485"/>
                  </a:lnTo>
                  <a:lnTo>
                    <a:pt x="499" y="485"/>
                  </a:lnTo>
                  <a:lnTo>
                    <a:pt x="499" y="483"/>
                  </a:lnTo>
                  <a:lnTo>
                    <a:pt x="500" y="483"/>
                  </a:lnTo>
                  <a:lnTo>
                    <a:pt x="502" y="483"/>
                  </a:lnTo>
                  <a:lnTo>
                    <a:pt x="502" y="485"/>
                  </a:lnTo>
                  <a:lnTo>
                    <a:pt x="502" y="483"/>
                  </a:lnTo>
                  <a:lnTo>
                    <a:pt x="503" y="483"/>
                  </a:lnTo>
                  <a:lnTo>
                    <a:pt x="503" y="485"/>
                  </a:lnTo>
                  <a:lnTo>
                    <a:pt x="504" y="485"/>
                  </a:lnTo>
                  <a:lnTo>
                    <a:pt x="504" y="486"/>
                  </a:lnTo>
                  <a:lnTo>
                    <a:pt x="506" y="486"/>
                  </a:lnTo>
                  <a:lnTo>
                    <a:pt x="506" y="487"/>
                  </a:lnTo>
                  <a:lnTo>
                    <a:pt x="506" y="486"/>
                  </a:lnTo>
                  <a:lnTo>
                    <a:pt x="507" y="486"/>
                  </a:lnTo>
                  <a:lnTo>
                    <a:pt x="509" y="486"/>
                  </a:lnTo>
                  <a:lnTo>
                    <a:pt x="510" y="486"/>
                  </a:lnTo>
                  <a:lnTo>
                    <a:pt x="511" y="486"/>
                  </a:lnTo>
                  <a:lnTo>
                    <a:pt x="511" y="487"/>
                  </a:lnTo>
                  <a:lnTo>
                    <a:pt x="513" y="487"/>
                  </a:lnTo>
                  <a:lnTo>
                    <a:pt x="514" y="487"/>
                  </a:lnTo>
                  <a:lnTo>
                    <a:pt x="514" y="489"/>
                  </a:lnTo>
                  <a:lnTo>
                    <a:pt x="515" y="489"/>
                  </a:lnTo>
                  <a:lnTo>
                    <a:pt x="517" y="490"/>
                  </a:lnTo>
                  <a:lnTo>
                    <a:pt x="518" y="490"/>
                  </a:lnTo>
                  <a:lnTo>
                    <a:pt x="519" y="490"/>
                  </a:lnTo>
                  <a:lnTo>
                    <a:pt x="521" y="490"/>
                  </a:lnTo>
                  <a:lnTo>
                    <a:pt x="521" y="492"/>
                  </a:lnTo>
                  <a:lnTo>
                    <a:pt x="522" y="493"/>
                  </a:lnTo>
                  <a:lnTo>
                    <a:pt x="523" y="494"/>
                  </a:lnTo>
                  <a:lnTo>
                    <a:pt x="525" y="494"/>
                  </a:lnTo>
                  <a:lnTo>
                    <a:pt x="525" y="496"/>
                  </a:lnTo>
                  <a:lnTo>
                    <a:pt x="525" y="497"/>
                  </a:lnTo>
                  <a:lnTo>
                    <a:pt x="525" y="498"/>
                  </a:lnTo>
                  <a:lnTo>
                    <a:pt x="526" y="498"/>
                  </a:lnTo>
                  <a:lnTo>
                    <a:pt x="526" y="500"/>
                  </a:lnTo>
                  <a:lnTo>
                    <a:pt x="526" y="501"/>
                  </a:lnTo>
                  <a:lnTo>
                    <a:pt x="528" y="501"/>
                  </a:lnTo>
                  <a:lnTo>
                    <a:pt x="528" y="502"/>
                  </a:lnTo>
                  <a:lnTo>
                    <a:pt x="528" y="504"/>
                  </a:lnTo>
                  <a:lnTo>
                    <a:pt x="529" y="504"/>
                  </a:lnTo>
                  <a:lnTo>
                    <a:pt x="530" y="505"/>
                  </a:lnTo>
                  <a:lnTo>
                    <a:pt x="532" y="505"/>
                  </a:lnTo>
                  <a:lnTo>
                    <a:pt x="533" y="505"/>
                  </a:lnTo>
                  <a:lnTo>
                    <a:pt x="534" y="506"/>
                  </a:lnTo>
                  <a:lnTo>
                    <a:pt x="537" y="506"/>
                  </a:lnTo>
                  <a:lnTo>
                    <a:pt x="540" y="508"/>
                  </a:lnTo>
                  <a:lnTo>
                    <a:pt x="541" y="509"/>
                  </a:lnTo>
                  <a:lnTo>
                    <a:pt x="542" y="509"/>
                  </a:lnTo>
                  <a:lnTo>
                    <a:pt x="544" y="509"/>
                  </a:lnTo>
                  <a:lnTo>
                    <a:pt x="544" y="511"/>
                  </a:lnTo>
                  <a:lnTo>
                    <a:pt x="544" y="512"/>
                  </a:lnTo>
                  <a:lnTo>
                    <a:pt x="544" y="513"/>
                  </a:lnTo>
                  <a:lnTo>
                    <a:pt x="545" y="513"/>
                  </a:lnTo>
                  <a:lnTo>
                    <a:pt x="545" y="515"/>
                  </a:lnTo>
                  <a:lnTo>
                    <a:pt x="547" y="515"/>
                  </a:lnTo>
                  <a:lnTo>
                    <a:pt x="547" y="516"/>
                  </a:lnTo>
                  <a:lnTo>
                    <a:pt x="547" y="517"/>
                  </a:lnTo>
                  <a:lnTo>
                    <a:pt x="548" y="519"/>
                  </a:lnTo>
                  <a:lnTo>
                    <a:pt x="549" y="520"/>
                  </a:lnTo>
                  <a:lnTo>
                    <a:pt x="549" y="521"/>
                  </a:lnTo>
                  <a:lnTo>
                    <a:pt x="549" y="523"/>
                  </a:lnTo>
                  <a:lnTo>
                    <a:pt x="551" y="523"/>
                  </a:lnTo>
                  <a:lnTo>
                    <a:pt x="551" y="524"/>
                  </a:lnTo>
                  <a:lnTo>
                    <a:pt x="551" y="525"/>
                  </a:lnTo>
                  <a:lnTo>
                    <a:pt x="552" y="527"/>
                  </a:lnTo>
                  <a:lnTo>
                    <a:pt x="552" y="528"/>
                  </a:lnTo>
                  <a:lnTo>
                    <a:pt x="552" y="530"/>
                  </a:lnTo>
                  <a:lnTo>
                    <a:pt x="553" y="530"/>
                  </a:lnTo>
                  <a:lnTo>
                    <a:pt x="553" y="531"/>
                  </a:lnTo>
                  <a:lnTo>
                    <a:pt x="555" y="531"/>
                  </a:lnTo>
                  <a:lnTo>
                    <a:pt x="556" y="531"/>
                  </a:lnTo>
                  <a:lnTo>
                    <a:pt x="556" y="532"/>
                  </a:lnTo>
                  <a:lnTo>
                    <a:pt x="557" y="532"/>
                  </a:lnTo>
                  <a:lnTo>
                    <a:pt x="559" y="534"/>
                  </a:lnTo>
                  <a:lnTo>
                    <a:pt x="560" y="534"/>
                  </a:lnTo>
                  <a:lnTo>
                    <a:pt x="561" y="535"/>
                  </a:lnTo>
                  <a:lnTo>
                    <a:pt x="563" y="535"/>
                  </a:lnTo>
                  <a:lnTo>
                    <a:pt x="564" y="538"/>
                  </a:lnTo>
                  <a:lnTo>
                    <a:pt x="566" y="538"/>
                  </a:lnTo>
                  <a:lnTo>
                    <a:pt x="567" y="539"/>
                  </a:lnTo>
                  <a:lnTo>
                    <a:pt x="568" y="540"/>
                  </a:lnTo>
                  <a:lnTo>
                    <a:pt x="570" y="540"/>
                  </a:lnTo>
                  <a:lnTo>
                    <a:pt x="570" y="542"/>
                  </a:lnTo>
                  <a:lnTo>
                    <a:pt x="571" y="542"/>
                  </a:lnTo>
                  <a:lnTo>
                    <a:pt x="571" y="543"/>
                  </a:lnTo>
                  <a:lnTo>
                    <a:pt x="572" y="543"/>
                  </a:lnTo>
                  <a:lnTo>
                    <a:pt x="572" y="544"/>
                  </a:lnTo>
                  <a:lnTo>
                    <a:pt x="574" y="546"/>
                  </a:lnTo>
                  <a:lnTo>
                    <a:pt x="575" y="546"/>
                  </a:lnTo>
                  <a:lnTo>
                    <a:pt x="575" y="547"/>
                  </a:lnTo>
                  <a:lnTo>
                    <a:pt x="576" y="549"/>
                  </a:lnTo>
                  <a:lnTo>
                    <a:pt x="576" y="550"/>
                  </a:lnTo>
                  <a:lnTo>
                    <a:pt x="578" y="551"/>
                  </a:lnTo>
                  <a:lnTo>
                    <a:pt x="579" y="553"/>
                  </a:lnTo>
                  <a:lnTo>
                    <a:pt x="580" y="555"/>
                  </a:lnTo>
                  <a:lnTo>
                    <a:pt x="583" y="558"/>
                  </a:lnTo>
                  <a:lnTo>
                    <a:pt x="585" y="561"/>
                  </a:lnTo>
                  <a:lnTo>
                    <a:pt x="585" y="562"/>
                  </a:lnTo>
                  <a:lnTo>
                    <a:pt x="586" y="562"/>
                  </a:lnTo>
                  <a:lnTo>
                    <a:pt x="586" y="563"/>
                  </a:lnTo>
                  <a:lnTo>
                    <a:pt x="587" y="565"/>
                  </a:lnTo>
                  <a:lnTo>
                    <a:pt x="587" y="566"/>
                  </a:lnTo>
                  <a:lnTo>
                    <a:pt x="589" y="568"/>
                  </a:lnTo>
                  <a:lnTo>
                    <a:pt x="589" y="570"/>
                  </a:lnTo>
                  <a:lnTo>
                    <a:pt x="590" y="570"/>
                  </a:lnTo>
                  <a:lnTo>
                    <a:pt x="590" y="572"/>
                  </a:lnTo>
                  <a:lnTo>
                    <a:pt x="591" y="573"/>
                  </a:lnTo>
                  <a:lnTo>
                    <a:pt x="591" y="574"/>
                  </a:lnTo>
                  <a:lnTo>
                    <a:pt x="591" y="576"/>
                  </a:lnTo>
                  <a:lnTo>
                    <a:pt x="593" y="581"/>
                  </a:lnTo>
                  <a:lnTo>
                    <a:pt x="594" y="581"/>
                  </a:lnTo>
                  <a:lnTo>
                    <a:pt x="595" y="580"/>
                  </a:lnTo>
                  <a:lnTo>
                    <a:pt x="597" y="580"/>
                  </a:lnTo>
                  <a:lnTo>
                    <a:pt x="598" y="580"/>
                  </a:lnTo>
                  <a:lnTo>
                    <a:pt x="599" y="580"/>
                  </a:lnTo>
                  <a:lnTo>
                    <a:pt x="601" y="580"/>
                  </a:lnTo>
                  <a:lnTo>
                    <a:pt x="602" y="580"/>
                  </a:lnTo>
                  <a:lnTo>
                    <a:pt x="604" y="578"/>
                  </a:lnTo>
                  <a:lnTo>
                    <a:pt x="606" y="578"/>
                  </a:lnTo>
                  <a:lnTo>
                    <a:pt x="608" y="578"/>
                  </a:lnTo>
                  <a:lnTo>
                    <a:pt x="609" y="578"/>
                  </a:lnTo>
                  <a:lnTo>
                    <a:pt x="610" y="578"/>
                  </a:lnTo>
                  <a:lnTo>
                    <a:pt x="612" y="578"/>
                  </a:lnTo>
                  <a:lnTo>
                    <a:pt x="613" y="578"/>
                  </a:lnTo>
                  <a:lnTo>
                    <a:pt x="614" y="578"/>
                  </a:lnTo>
                  <a:lnTo>
                    <a:pt x="616" y="578"/>
                  </a:lnTo>
                  <a:lnTo>
                    <a:pt x="617" y="578"/>
                  </a:lnTo>
                  <a:lnTo>
                    <a:pt x="618" y="578"/>
                  </a:lnTo>
                  <a:lnTo>
                    <a:pt x="620" y="578"/>
                  </a:lnTo>
                  <a:lnTo>
                    <a:pt x="621" y="578"/>
                  </a:lnTo>
                  <a:lnTo>
                    <a:pt x="623" y="578"/>
                  </a:lnTo>
                  <a:lnTo>
                    <a:pt x="624" y="578"/>
                  </a:lnTo>
                  <a:lnTo>
                    <a:pt x="625" y="578"/>
                  </a:lnTo>
                  <a:lnTo>
                    <a:pt x="627" y="578"/>
                  </a:lnTo>
                  <a:lnTo>
                    <a:pt x="627" y="580"/>
                  </a:lnTo>
                  <a:lnTo>
                    <a:pt x="628" y="580"/>
                  </a:lnTo>
                  <a:lnTo>
                    <a:pt x="629" y="580"/>
                  </a:lnTo>
                  <a:lnTo>
                    <a:pt x="631" y="580"/>
                  </a:lnTo>
                  <a:lnTo>
                    <a:pt x="632" y="580"/>
                  </a:lnTo>
                  <a:lnTo>
                    <a:pt x="633" y="580"/>
                  </a:lnTo>
                  <a:lnTo>
                    <a:pt x="635" y="580"/>
                  </a:lnTo>
                  <a:lnTo>
                    <a:pt x="636" y="581"/>
                  </a:lnTo>
                  <a:lnTo>
                    <a:pt x="637" y="581"/>
                  </a:lnTo>
                  <a:lnTo>
                    <a:pt x="639" y="582"/>
                  </a:lnTo>
                  <a:lnTo>
                    <a:pt x="640" y="582"/>
                  </a:lnTo>
                  <a:lnTo>
                    <a:pt x="642" y="584"/>
                  </a:lnTo>
                  <a:lnTo>
                    <a:pt x="643" y="584"/>
                  </a:lnTo>
                  <a:lnTo>
                    <a:pt x="644" y="584"/>
                  </a:lnTo>
                  <a:lnTo>
                    <a:pt x="646" y="584"/>
                  </a:lnTo>
                  <a:lnTo>
                    <a:pt x="647" y="584"/>
                  </a:lnTo>
                  <a:lnTo>
                    <a:pt x="648" y="582"/>
                  </a:lnTo>
                  <a:lnTo>
                    <a:pt x="650" y="582"/>
                  </a:lnTo>
                  <a:lnTo>
                    <a:pt x="651" y="582"/>
                  </a:lnTo>
                  <a:lnTo>
                    <a:pt x="652" y="582"/>
                  </a:lnTo>
                  <a:lnTo>
                    <a:pt x="654" y="582"/>
                  </a:lnTo>
                  <a:lnTo>
                    <a:pt x="654" y="581"/>
                  </a:lnTo>
                  <a:lnTo>
                    <a:pt x="656" y="581"/>
                  </a:lnTo>
                  <a:lnTo>
                    <a:pt x="658" y="580"/>
                  </a:lnTo>
                  <a:lnTo>
                    <a:pt x="659" y="580"/>
                  </a:lnTo>
                  <a:lnTo>
                    <a:pt x="659" y="578"/>
                  </a:lnTo>
                  <a:lnTo>
                    <a:pt x="662" y="578"/>
                  </a:lnTo>
                  <a:lnTo>
                    <a:pt x="665" y="576"/>
                  </a:lnTo>
                  <a:lnTo>
                    <a:pt x="667" y="576"/>
                  </a:lnTo>
                  <a:lnTo>
                    <a:pt x="669" y="576"/>
                  </a:lnTo>
                  <a:lnTo>
                    <a:pt x="670" y="576"/>
                  </a:lnTo>
                  <a:lnTo>
                    <a:pt x="671" y="576"/>
                  </a:lnTo>
                  <a:lnTo>
                    <a:pt x="673" y="574"/>
                  </a:lnTo>
                  <a:lnTo>
                    <a:pt x="674" y="574"/>
                  </a:lnTo>
                  <a:lnTo>
                    <a:pt x="675" y="574"/>
                  </a:lnTo>
                  <a:lnTo>
                    <a:pt x="677" y="574"/>
                  </a:lnTo>
                  <a:lnTo>
                    <a:pt x="678" y="574"/>
                  </a:lnTo>
                  <a:lnTo>
                    <a:pt x="679" y="574"/>
                  </a:lnTo>
                  <a:lnTo>
                    <a:pt x="681" y="574"/>
                  </a:lnTo>
                  <a:lnTo>
                    <a:pt x="682" y="574"/>
                  </a:lnTo>
                  <a:lnTo>
                    <a:pt x="681" y="576"/>
                  </a:lnTo>
                  <a:lnTo>
                    <a:pt x="679" y="580"/>
                  </a:lnTo>
                  <a:lnTo>
                    <a:pt x="678" y="581"/>
                  </a:lnTo>
                  <a:lnTo>
                    <a:pt x="678" y="582"/>
                  </a:lnTo>
                  <a:lnTo>
                    <a:pt x="677" y="584"/>
                  </a:lnTo>
                  <a:lnTo>
                    <a:pt x="677" y="585"/>
                  </a:lnTo>
                  <a:lnTo>
                    <a:pt x="675" y="588"/>
                  </a:lnTo>
                  <a:lnTo>
                    <a:pt x="674" y="591"/>
                  </a:lnTo>
                  <a:lnTo>
                    <a:pt x="674" y="592"/>
                  </a:lnTo>
                  <a:lnTo>
                    <a:pt x="673" y="592"/>
                  </a:lnTo>
                  <a:lnTo>
                    <a:pt x="671" y="593"/>
                  </a:lnTo>
                  <a:lnTo>
                    <a:pt x="670" y="593"/>
                  </a:lnTo>
                  <a:lnTo>
                    <a:pt x="669" y="595"/>
                  </a:lnTo>
                  <a:lnTo>
                    <a:pt x="667" y="595"/>
                  </a:lnTo>
                  <a:lnTo>
                    <a:pt x="667" y="596"/>
                  </a:lnTo>
                  <a:lnTo>
                    <a:pt x="665" y="596"/>
                  </a:lnTo>
                  <a:lnTo>
                    <a:pt x="663" y="597"/>
                  </a:lnTo>
                  <a:lnTo>
                    <a:pt x="662" y="597"/>
                  </a:lnTo>
                  <a:lnTo>
                    <a:pt x="662" y="599"/>
                  </a:lnTo>
                  <a:lnTo>
                    <a:pt x="659" y="600"/>
                  </a:lnTo>
                  <a:lnTo>
                    <a:pt x="658" y="600"/>
                  </a:lnTo>
                  <a:lnTo>
                    <a:pt x="656" y="601"/>
                  </a:lnTo>
                  <a:lnTo>
                    <a:pt x="654" y="601"/>
                  </a:lnTo>
                  <a:lnTo>
                    <a:pt x="652" y="603"/>
                  </a:lnTo>
                  <a:lnTo>
                    <a:pt x="651" y="603"/>
                  </a:lnTo>
                  <a:lnTo>
                    <a:pt x="650" y="603"/>
                  </a:lnTo>
                  <a:lnTo>
                    <a:pt x="648" y="604"/>
                  </a:lnTo>
                  <a:lnTo>
                    <a:pt x="647" y="604"/>
                  </a:lnTo>
                  <a:lnTo>
                    <a:pt x="647" y="606"/>
                  </a:lnTo>
                  <a:lnTo>
                    <a:pt x="646" y="606"/>
                  </a:lnTo>
                  <a:lnTo>
                    <a:pt x="644" y="607"/>
                  </a:lnTo>
                  <a:lnTo>
                    <a:pt x="643" y="608"/>
                  </a:lnTo>
                  <a:lnTo>
                    <a:pt x="640" y="611"/>
                  </a:lnTo>
                  <a:lnTo>
                    <a:pt x="639" y="612"/>
                  </a:lnTo>
                  <a:lnTo>
                    <a:pt x="636" y="615"/>
                  </a:lnTo>
                  <a:lnTo>
                    <a:pt x="633" y="616"/>
                  </a:lnTo>
                  <a:lnTo>
                    <a:pt x="632" y="619"/>
                  </a:lnTo>
                  <a:lnTo>
                    <a:pt x="629" y="619"/>
                  </a:lnTo>
                  <a:lnTo>
                    <a:pt x="629" y="620"/>
                  </a:lnTo>
                  <a:lnTo>
                    <a:pt x="629" y="622"/>
                  </a:lnTo>
                  <a:lnTo>
                    <a:pt x="629" y="623"/>
                  </a:lnTo>
                  <a:lnTo>
                    <a:pt x="631" y="625"/>
                  </a:lnTo>
                  <a:lnTo>
                    <a:pt x="631" y="626"/>
                  </a:lnTo>
                  <a:lnTo>
                    <a:pt x="631" y="627"/>
                  </a:lnTo>
                  <a:lnTo>
                    <a:pt x="631" y="629"/>
                  </a:lnTo>
                  <a:lnTo>
                    <a:pt x="631" y="630"/>
                  </a:lnTo>
                  <a:lnTo>
                    <a:pt x="632" y="631"/>
                  </a:lnTo>
                  <a:lnTo>
                    <a:pt x="632" y="633"/>
                  </a:lnTo>
                  <a:lnTo>
                    <a:pt x="632" y="635"/>
                  </a:lnTo>
                  <a:lnTo>
                    <a:pt x="633" y="638"/>
                  </a:lnTo>
                  <a:lnTo>
                    <a:pt x="633" y="641"/>
                  </a:lnTo>
                  <a:lnTo>
                    <a:pt x="633" y="642"/>
                  </a:lnTo>
                  <a:lnTo>
                    <a:pt x="633" y="644"/>
                  </a:lnTo>
                  <a:lnTo>
                    <a:pt x="633" y="645"/>
                  </a:lnTo>
                  <a:lnTo>
                    <a:pt x="635" y="648"/>
                  </a:lnTo>
                  <a:lnTo>
                    <a:pt x="635" y="652"/>
                  </a:lnTo>
                  <a:lnTo>
                    <a:pt x="635" y="653"/>
                  </a:lnTo>
                  <a:lnTo>
                    <a:pt x="635" y="654"/>
                  </a:lnTo>
                  <a:lnTo>
                    <a:pt x="635" y="656"/>
                  </a:lnTo>
                  <a:lnTo>
                    <a:pt x="636" y="658"/>
                  </a:lnTo>
                  <a:lnTo>
                    <a:pt x="636" y="660"/>
                  </a:lnTo>
                  <a:lnTo>
                    <a:pt x="636" y="661"/>
                  </a:lnTo>
                  <a:lnTo>
                    <a:pt x="636" y="664"/>
                  </a:lnTo>
                  <a:lnTo>
                    <a:pt x="636" y="665"/>
                  </a:lnTo>
                  <a:lnTo>
                    <a:pt x="637" y="667"/>
                  </a:lnTo>
                  <a:lnTo>
                    <a:pt x="637" y="669"/>
                  </a:lnTo>
                  <a:lnTo>
                    <a:pt x="637" y="671"/>
                  </a:lnTo>
                  <a:lnTo>
                    <a:pt x="637" y="672"/>
                  </a:lnTo>
                  <a:lnTo>
                    <a:pt x="637" y="673"/>
                  </a:lnTo>
                  <a:lnTo>
                    <a:pt x="637" y="675"/>
                  </a:lnTo>
                  <a:lnTo>
                    <a:pt x="637" y="676"/>
                  </a:lnTo>
                  <a:lnTo>
                    <a:pt x="639" y="679"/>
                  </a:lnTo>
                  <a:lnTo>
                    <a:pt x="639" y="680"/>
                  </a:lnTo>
                  <a:lnTo>
                    <a:pt x="639" y="682"/>
                  </a:lnTo>
                  <a:lnTo>
                    <a:pt x="639" y="683"/>
                  </a:lnTo>
                  <a:lnTo>
                    <a:pt x="639" y="687"/>
                  </a:lnTo>
                  <a:lnTo>
                    <a:pt x="639" y="688"/>
                  </a:lnTo>
                  <a:lnTo>
                    <a:pt x="640" y="690"/>
                  </a:lnTo>
                  <a:lnTo>
                    <a:pt x="640" y="691"/>
                  </a:lnTo>
                  <a:lnTo>
                    <a:pt x="640" y="692"/>
                  </a:lnTo>
                  <a:lnTo>
                    <a:pt x="640" y="695"/>
                  </a:lnTo>
                  <a:lnTo>
                    <a:pt x="640" y="696"/>
                  </a:lnTo>
                  <a:lnTo>
                    <a:pt x="642" y="699"/>
                  </a:lnTo>
                  <a:lnTo>
                    <a:pt x="642" y="701"/>
                  </a:lnTo>
                  <a:lnTo>
                    <a:pt x="642" y="702"/>
                  </a:lnTo>
                  <a:lnTo>
                    <a:pt x="642" y="703"/>
                  </a:lnTo>
                  <a:lnTo>
                    <a:pt x="642" y="705"/>
                  </a:lnTo>
                  <a:lnTo>
                    <a:pt x="642" y="707"/>
                  </a:lnTo>
                  <a:lnTo>
                    <a:pt x="642" y="710"/>
                  </a:lnTo>
                  <a:lnTo>
                    <a:pt x="642" y="711"/>
                  </a:lnTo>
                  <a:lnTo>
                    <a:pt x="642" y="713"/>
                  </a:lnTo>
                  <a:lnTo>
                    <a:pt x="642" y="714"/>
                  </a:lnTo>
                  <a:lnTo>
                    <a:pt x="642" y="715"/>
                  </a:lnTo>
                  <a:lnTo>
                    <a:pt x="642" y="717"/>
                  </a:lnTo>
                  <a:lnTo>
                    <a:pt x="642" y="718"/>
                  </a:lnTo>
                  <a:lnTo>
                    <a:pt x="642" y="721"/>
                  </a:lnTo>
                  <a:lnTo>
                    <a:pt x="642" y="722"/>
                  </a:lnTo>
                  <a:lnTo>
                    <a:pt x="642" y="724"/>
                  </a:lnTo>
                  <a:lnTo>
                    <a:pt x="642" y="725"/>
                  </a:lnTo>
                  <a:lnTo>
                    <a:pt x="642" y="726"/>
                  </a:lnTo>
                  <a:lnTo>
                    <a:pt x="640" y="729"/>
                  </a:lnTo>
                  <a:lnTo>
                    <a:pt x="639" y="730"/>
                  </a:lnTo>
                  <a:lnTo>
                    <a:pt x="636" y="733"/>
                  </a:lnTo>
                  <a:lnTo>
                    <a:pt x="635" y="734"/>
                  </a:lnTo>
                  <a:lnTo>
                    <a:pt x="632" y="737"/>
                  </a:lnTo>
                  <a:lnTo>
                    <a:pt x="631" y="738"/>
                  </a:lnTo>
                  <a:lnTo>
                    <a:pt x="629" y="740"/>
                  </a:lnTo>
                  <a:lnTo>
                    <a:pt x="628" y="740"/>
                  </a:lnTo>
                  <a:lnTo>
                    <a:pt x="628" y="741"/>
                  </a:lnTo>
                  <a:lnTo>
                    <a:pt x="627" y="743"/>
                  </a:lnTo>
                  <a:lnTo>
                    <a:pt x="625" y="744"/>
                  </a:lnTo>
                  <a:lnTo>
                    <a:pt x="623" y="745"/>
                  </a:lnTo>
                  <a:lnTo>
                    <a:pt x="620" y="747"/>
                  </a:lnTo>
                  <a:lnTo>
                    <a:pt x="618" y="748"/>
                  </a:lnTo>
                  <a:lnTo>
                    <a:pt x="617" y="748"/>
                  </a:lnTo>
                  <a:lnTo>
                    <a:pt x="616" y="748"/>
                  </a:lnTo>
                  <a:lnTo>
                    <a:pt x="616" y="747"/>
                  </a:lnTo>
                  <a:lnTo>
                    <a:pt x="614" y="747"/>
                  </a:lnTo>
                  <a:lnTo>
                    <a:pt x="614" y="748"/>
                  </a:lnTo>
                  <a:lnTo>
                    <a:pt x="613" y="748"/>
                  </a:lnTo>
                  <a:lnTo>
                    <a:pt x="612" y="748"/>
                  </a:lnTo>
                  <a:lnTo>
                    <a:pt x="612" y="749"/>
                  </a:lnTo>
                  <a:lnTo>
                    <a:pt x="610" y="749"/>
                  </a:lnTo>
                  <a:lnTo>
                    <a:pt x="610" y="751"/>
                  </a:lnTo>
                  <a:lnTo>
                    <a:pt x="609" y="751"/>
                  </a:lnTo>
                  <a:lnTo>
                    <a:pt x="609" y="752"/>
                  </a:lnTo>
                  <a:lnTo>
                    <a:pt x="609" y="753"/>
                  </a:lnTo>
                  <a:lnTo>
                    <a:pt x="608" y="753"/>
                  </a:lnTo>
                  <a:lnTo>
                    <a:pt x="608" y="755"/>
                  </a:lnTo>
                  <a:lnTo>
                    <a:pt x="606" y="755"/>
                  </a:lnTo>
                  <a:lnTo>
                    <a:pt x="605" y="755"/>
                  </a:lnTo>
                  <a:lnTo>
                    <a:pt x="604" y="757"/>
                  </a:lnTo>
                  <a:lnTo>
                    <a:pt x="602" y="759"/>
                  </a:lnTo>
                  <a:lnTo>
                    <a:pt x="599" y="762"/>
                  </a:lnTo>
                  <a:lnTo>
                    <a:pt x="597" y="764"/>
                  </a:lnTo>
                  <a:lnTo>
                    <a:pt x="597" y="766"/>
                  </a:lnTo>
                  <a:lnTo>
                    <a:pt x="597" y="767"/>
                  </a:lnTo>
                  <a:lnTo>
                    <a:pt x="595" y="771"/>
                  </a:lnTo>
                  <a:lnTo>
                    <a:pt x="595" y="774"/>
                  </a:lnTo>
                  <a:lnTo>
                    <a:pt x="595" y="776"/>
                  </a:lnTo>
                  <a:lnTo>
                    <a:pt x="597" y="778"/>
                  </a:lnTo>
                  <a:lnTo>
                    <a:pt x="599" y="779"/>
                  </a:lnTo>
                  <a:lnTo>
                    <a:pt x="601" y="779"/>
                  </a:lnTo>
                  <a:lnTo>
                    <a:pt x="604" y="779"/>
                  </a:lnTo>
                  <a:lnTo>
                    <a:pt x="604" y="781"/>
                  </a:lnTo>
                  <a:lnTo>
                    <a:pt x="604" y="785"/>
                  </a:lnTo>
                  <a:lnTo>
                    <a:pt x="605" y="786"/>
                  </a:lnTo>
                  <a:lnTo>
                    <a:pt x="605" y="789"/>
                  </a:lnTo>
                  <a:lnTo>
                    <a:pt x="605" y="790"/>
                  </a:lnTo>
                  <a:lnTo>
                    <a:pt x="605" y="791"/>
                  </a:lnTo>
                  <a:lnTo>
                    <a:pt x="605" y="794"/>
                  </a:lnTo>
                  <a:lnTo>
                    <a:pt x="605" y="797"/>
                  </a:lnTo>
                  <a:lnTo>
                    <a:pt x="605" y="798"/>
                  </a:lnTo>
                  <a:lnTo>
                    <a:pt x="605" y="800"/>
                  </a:lnTo>
                  <a:lnTo>
                    <a:pt x="604" y="802"/>
                  </a:lnTo>
                  <a:lnTo>
                    <a:pt x="599" y="804"/>
                  </a:lnTo>
                  <a:lnTo>
                    <a:pt x="598" y="805"/>
                  </a:lnTo>
                  <a:lnTo>
                    <a:pt x="597" y="806"/>
                  </a:lnTo>
                  <a:lnTo>
                    <a:pt x="597" y="808"/>
                  </a:lnTo>
                  <a:lnTo>
                    <a:pt x="595" y="810"/>
                  </a:lnTo>
                  <a:lnTo>
                    <a:pt x="594" y="813"/>
                  </a:lnTo>
                  <a:lnTo>
                    <a:pt x="594" y="814"/>
                  </a:lnTo>
                  <a:lnTo>
                    <a:pt x="594" y="817"/>
                  </a:lnTo>
                  <a:lnTo>
                    <a:pt x="594" y="820"/>
                  </a:lnTo>
                  <a:lnTo>
                    <a:pt x="593" y="823"/>
                  </a:lnTo>
                  <a:lnTo>
                    <a:pt x="591" y="824"/>
                  </a:lnTo>
                  <a:lnTo>
                    <a:pt x="589" y="827"/>
                  </a:lnTo>
                  <a:lnTo>
                    <a:pt x="587" y="828"/>
                  </a:lnTo>
                  <a:lnTo>
                    <a:pt x="586" y="831"/>
                  </a:lnTo>
                  <a:lnTo>
                    <a:pt x="585" y="832"/>
                  </a:lnTo>
                  <a:lnTo>
                    <a:pt x="582" y="833"/>
                  </a:lnTo>
                  <a:lnTo>
                    <a:pt x="580" y="836"/>
                  </a:lnTo>
                  <a:lnTo>
                    <a:pt x="579" y="838"/>
                  </a:lnTo>
                  <a:lnTo>
                    <a:pt x="578" y="839"/>
                  </a:lnTo>
                  <a:lnTo>
                    <a:pt x="576" y="842"/>
                  </a:lnTo>
                  <a:lnTo>
                    <a:pt x="578" y="843"/>
                  </a:lnTo>
                  <a:lnTo>
                    <a:pt x="578" y="844"/>
                  </a:lnTo>
                  <a:lnTo>
                    <a:pt x="578" y="846"/>
                  </a:lnTo>
                  <a:lnTo>
                    <a:pt x="576" y="846"/>
                  </a:lnTo>
                  <a:lnTo>
                    <a:pt x="578" y="847"/>
                  </a:lnTo>
                  <a:lnTo>
                    <a:pt x="576" y="850"/>
                  </a:lnTo>
                  <a:lnTo>
                    <a:pt x="575" y="851"/>
                  </a:lnTo>
                  <a:lnTo>
                    <a:pt x="575" y="852"/>
                  </a:lnTo>
                  <a:lnTo>
                    <a:pt x="574" y="854"/>
                  </a:lnTo>
                  <a:lnTo>
                    <a:pt x="572" y="854"/>
                  </a:lnTo>
                  <a:lnTo>
                    <a:pt x="572" y="855"/>
                  </a:lnTo>
                  <a:lnTo>
                    <a:pt x="571" y="857"/>
                  </a:lnTo>
                  <a:lnTo>
                    <a:pt x="570" y="858"/>
                  </a:lnTo>
                  <a:lnTo>
                    <a:pt x="568" y="859"/>
                  </a:lnTo>
                  <a:lnTo>
                    <a:pt x="567" y="859"/>
                  </a:lnTo>
                  <a:lnTo>
                    <a:pt x="567" y="861"/>
                  </a:lnTo>
                  <a:lnTo>
                    <a:pt x="567" y="862"/>
                  </a:lnTo>
                  <a:lnTo>
                    <a:pt x="567" y="863"/>
                  </a:lnTo>
                  <a:lnTo>
                    <a:pt x="566" y="863"/>
                  </a:lnTo>
                  <a:lnTo>
                    <a:pt x="564" y="865"/>
                  </a:lnTo>
                  <a:lnTo>
                    <a:pt x="563" y="865"/>
                  </a:lnTo>
                  <a:lnTo>
                    <a:pt x="563" y="866"/>
                  </a:lnTo>
                  <a:lnTo>
                    <a:pt x="563" y="867"/>
                  </a:lnTo>
                  <a:lnTo>
                    <a:pt x="564" y="869"/>
                  </a:lnTo>
                  <a:lnTo>
                    <a:pt x="566" y="870"/>
                  </a:lnTo>
                  <a:lnTo>
                    <a:pt x="566" y="871"/>
                  </a:lnTo>
                  <a:lnTo>
                    <a:pt x="567" y="873"/>
                  </a:lnTo>
                  <a:lnTo>
                    <a:pt x="568" y="874"/>
                  </a:lnTo>
                  <a:lnTo>
                    <a:pt x="567" y="876"/>
                  </a:lnTo>
                  <a:lnTo>
                    <a:pt x="567" y="877"/>
                  </a:lnTo>
                  <a:lnTo>
                    <a:pt x="568" y="877"/>
                  </a:lnTo>
                  <a:lnTo>
                    <a:pt x="568" y="878"/>
                  </a:lnTo>
                  <a:lnTo>
                    <a:pt x="567" y="880"/>
                  </a:lnTo>
                  <a:lnTo>
                    <a:pt x="568" y="880"/>
                  </a:lnTo>
                  <a:lnTo>
                    <a:pt x="567" y="880"/>
                  </a:lnTo>
                  <a:lnTo>
                    <a:pt x="568" y="880"/>
                  </a:lnTo>
                  <a:lnTo>
                    <a:pt x="568" y="881"/>
                  </a:lnTo>
                  <a:lnTo>
                    <a:pt x="567" y="881"/>
                  </a:lnTo>
                  <a:lnTo>
                    <a:pt x="568" y="881"/>
                  </a:lnTo>
                  <a:lnTo>
                    <a:pt x="567" y="881"/>
                  </a:lnTo>
                  <a:lnTo>
                    <a:pt x="567" y="882"/>
                  </a:lnTo>
                  <a:lnTo>
                    <a:pt x="567" y="884"/>
                  </a:lnTo>
                  <a:lnTo>
                    <a:pt x="566" y="884"/>
                  </a:lnTo>
                  <a:lnTo>
                    <a:pt x="566" y="885"/>
                  </a:lnTo>
                  <a:lnTo>
                    <a:pt x="566" y="886"/>
                  </a:lnTo>
                  <a:lnTo>
                    <a:pt x="564" y="886"/>
                  </a:lnTo>
                  <a:lnTo>
                    <a:pt x="564" y="888"/>
                  </a:lnTo>
                  <a:lnTo>
                    <a:pt x="566" y="888"/>
                  </a:lnTo>
                  <a:lnTo>
                    <a:pt x="566" y="889"/>
                  </a:lnTo>
                  <a:lnTo>
                    <a:pt x="566" y="890"/>
                  </a:lnTo>
                  <a:lnTo>
                    <a:pt x="566" y="892"/>
                  </a:lnTo>
                  <a:lnTo>
                    <a:pt x="566" y="893"/>
                  </a:lnTo>
                  <a:lnTo>
                    <a:pt x="567" y="893"/>
                  </a:lnTo>
                  <a:lnTo>
                    <a:pt x="567" y="895"/>
                  </a:lnTo>
                  <a:lnTo>
                    <a:pt x="567" y="896"/>
                  </a:lnTo>
                  <a:lnTo>
                    <a:pt x="567" y="897"/>
                  </a:lnTo>
                  <a:lnTo>
                    <a:pt x="567" y="899"/>
                  </a:lnTo>
                  <a:lnTo>
                    <a:pt x="567" y="900"/>
                  </a:lnTo>
                  <a:lnTo>
                    <a:pt x="567" y="901"/>
                  </a:lnTo>
                  <a:lnTo>
                    <a:pt x="566" y="901"/>
                  </a:lnTo>
                  <a:lnTo>
                    <a:pt x="566" y="903"/>
                  </a:lnTo>
                  <a:lnTo>
                    <a:pt x="564" y="903"/>
                  </a:lnTo>
                  <a:lnTo>
                    <a:pt x="564" y="904"/>
                  </a:lnTo>
                  <a:lnTo>
                    <a:pt x="566" y="904"/>
                  </a:lnTo>
                  <a:lnTo>
                    <a:pt x="566" y="905"/>
                  </a:lnTo>
                  <a:lnTo>
                    <a:pt x="566" y="907"/>
                  </a:lnTo>
                  <a:lnTo>
                    <a:pt x="567" y="907"/>
                  </a:lnTo>
                  <a:lnTo>
                    <a:pt x="566" y="907"/>
                  </a:lnTo>
                  <a:lnTo>
                    <a:pt x="567" y="908"/>
                  </a:lnTo>
                  <a:lnTo>
                    <a:pt x="567" y="909"/>
                  </a:lnTo>
                  <a:lnTo>
                    <a:pt x="567" y="911"/>
                  </a:lnTo>
                  <a:lnTo>
                    <a:pt x="567" y="912"/>
                  </a:lnTo>
                  <a:lnTo>
                    <a:pt x="567" y="911"/>
                  </a:lnTo>
                  <a:lnTo>
                    <a:pt x="567" y="912"/>
                  </a:lnTo>
                  <a:lnTo>
                    <a:pt x="567" y="914"/>
                  </a:lnTo>
                  <a:lnTo>
                    <a:pt x="567" y="915"/>
                  </a:lnTo>
                  <a:lnTo>
                    <a:pt x="567" y="916"/>
                  </a:lnTo>
                  <a:lnTo>
                    <a:pt x="568" y="916"/>
                  </a:lnTo>
                  <a:lnTo>
                    <a:pt x="568" y="918"/>
                  </a:lnTo>
                  <a:lnTo>
                    <a:pt x="567" y="918"/>
                  </a:lnTo>
                  <a:lnTo>
                    <a:pt x="568" y="918"/>
                  </a:lnTo>
                  <a:lnTo>
                    <a:pt x="568" y="919"/>
                  </a:lnTo>
                  <a:lnTo>
                    <a:pt x="567" y="919"/>
                  </a:lnTo>
                  <a:lnTo>
                    <a:pt x="567" y="920"/>
                  </a:lnTo>
                  <a:lnTo>
                    <a:pt x="567" y="922"/>
                  </a:lnTo>
                  <a:lnTo>
                    <a:pt x="567" y="923"/>
                  </a:lnTo>
                  <a:lnTo>
                    <a:pt x="567" y="924"/>
                  </a:lnTo>
                  <a:lnTo>
                    <a:pt x="567" y="923"/>
                  </a:lnTo>
                  <a:lnTo>
                    <a:pt x="566" y="924"/>
                  </a:lnTo>
                  <a:lnTo>
                    <a:pt x="566" y="926"/>
                  </a:lnTo>
                  <a:lnTo>
                    <a:pt x="566" y="927"/>
                  </a:lnTo>
                  <a:lnTo>
                    <a:pt x="566" y="928"/>
                  </a:lnTo>
                  <a:lnTo>
                    <a:pt x="566" y="930"/>
                  </a:lnTo>
                  <a:lnTo>
                    <a:pt x="566" y="931"/>
                  </a:lnTo>
                  <a:lnTo>
                    <a:pt x="566" y="933"/>
                  </a:lnTo>
                  <a:lnTo>
                    <a:pt x="566" y="934"/>
                  </a:lnTo>
                  <a:lnTo>
                    <a:pt x="567" y="934"/>
                  </a:lnTo>
                  <a:lnTo>
                    <a:pt x="566" y="934"/>
                  </a:lnTo>
                  <a:lnTo>
                    <a:pt x="567" y="935"/>
                  </a:lnTo>
                  <a:lnTo>
                    <a:pt x="567" y="937"/>
                  </a:lnTo>
                  <a:lnTo>
                    <a:pt x="568" y="937"/>
                  </a:lnTo>
                  <a:lnTo>
                    <a:pt x="568" y="938"/>
                  </a:lnTo>
                  <a:lnTo>
                    <a:pt x="568" y="939"/>
                  </a:lnTo>
                  <a:lnTo>
                    <a:pt x="568" y="941"/>
                  </a:lnTo>
                  <a:lnTo>
                    <a:pt x="568" y="942"/>
                  </a:lnTo>
                  <a:lnTo>
                    <a:pt x="568" y="943"/>
                  </a:lnTo>
                  <a:lnTo>
                    <a:pt x="568" y="945"/>
                  </a:lnTo>
                  <a:lnTo>
                    <a:pt x="568" y="946"/>
                  </a:lnTo>
                  <a:lnTo>
                    <a:pt x="567" y="946"/>
                  </a:lnTo>
                  <a:lnTo>
                    <a:pt x="568" y="946"/>
                  </a:lnTo>
                  <a:lnTo>
                    <a:pt x="568" y="947"/>
                  </a:lnTo>
                  <a:lnTo>
                    <a:pt x="568" y="949"/>
                  </a:lnTo>
                  <a:lnTo>
                    <a:pt x="568" y="950"/>
                  </a:lnTo>
                  <a:lnTo>
                    <a:pt x="568" y="952"/>
                  </a:lnTo>
                  <a:lnTo>
                    <a:pt x="570" y="952"/>
                  </a:lnTo>
                  <a:lnTo>
                    <a:pt x="570" y="953"/>
                  </a:lnTo>
                  <a:lnTo>
                    <a:pt x="570" y="954"/>
                  </a:lnTo>
                  <a:lnTo>
                    <a:pt x="570" y="956"/>
                  </a:lnTo>
                  <a:lnTo>
                    <a:pt x="570" y="957"/>
                  </a:lnTo>
                  <a:lnTo>
                    <a:pt x="570" y="958"/>
                  </a:lnTo>
                  <a:lnTo>
                    <a:pt x="568" y="958"/>
                  </a:lnTo>
                  <a:lnTo>
                    <a:pt x="568" y="960"/>
                  </a:lnTo>
                  <a:lnTo>
                    <a:pt x="568" y="961"/>
                  </a:lnTo>
                  <a:lnTo>
                    <a:pt x="567" y="962"/>
                  </a:lnTo>
                  <a:lnTo>
                    <a:pt x="568" y="962"/>
                  </a:lnTo>
                  <a:lnTo>
                    <a:pt x="568" y="964"/>
                  </a:lnTo>
                  <a:lnTo>
                    <a:pt x="568" y="965"/>
                  </a:lnTo>
                  <a:lnTo>
                    <a:pt x="568" y="966"/>
                  </a:lnTo>
                  <a:lnTo>
                    <a:pt x="570" y="966"/>
                  </a:lnTo>
                  <a:lnTo>
                    <a:pt x="568" y="966"/>
                  </a:lnTo>
                  <a:lnTo>
                    <a:pt x="567" y="968"/>
                  </a:lnTo>
                  <a:lnTo>
                    <a:pt x="566" y="968"/>
                  </a:lnTo>
                  <a:lnTo>
                    <a:pt x="564" y="968"/>
                  </a:lnTo>
                  <a:lnTo>
                    <a:pt x="563" y="969"/>
                  </a:lnTo>
                  <a:lnTo>
                    <a:pt x="561" y="969"/>
                  </a:lnTo>
                  <a:lnTo>
                    <a:pt x="560" y="969"/>
                  </a:lnTo>
                  <a:lnTo>
                    <a:pt x="559" y="971"/>
                  </a:lnTo>
                  <a:lnTo>
                    <a:pt x="557" y="971"/>
                  </a:lnTo>
                  <a:lnTo>
                    <a:pt x="556" y="971"/>
                  </a:lnTo>
                  <a:lnTo>
                    <a:pt x="555" y="971"/>
                  </a:lnTo>
                  <a:lnTo>
                    <a:pt x="553" y="971"/>
                  </a:lnTo>
                  <a:lnTo>
                    <a:pt x="552" y="971"/>
                  </a:lnTo>
                  <a:lnTo>
                    <a:pt x="551" y="972"/>
                  </a:lnTo>
                  <a:lnTo>
                    <a:pt x="549" y="972"/>
                  </a:lnTo>
                  <a:lnTo>
                    <a:pt x="548" y="972"/>
                  </a:lnTo>
                  <a:lnTo>
                    <a:pt x="547" y="973"/>
                  </a:lnTo>
                  <a:lnTo>
                    <a:pt x="545" y="973"/>
                  </a:lnTo>
                  <a:lnTo>
                    <a:pt x="545" y="975"/>
                  </a:lnTo>
                  <a:lnTo>
                    <a:pt x="544" y="975"/>
                  </a:lnTo>
                  <a:lnTo>
                    <a:pt x="542" y="975"/>
                  </a:lnTo>
                  <a:lnTo>
                    <a:pt x="541" y="976"/>
                  </a:lnTo>
                  <a:lnTo>
                    <a:pt x="540" y="976"/>
                  </a:lnTo>
                  <a:lnTo>
                    <a:pt x="540" y="977"/>
                  </a:lnTo>
                  <a:lnTo>
                    <a:pt x="540" y="979"/>
                  </a:lnTo>
                  <a:lnTo>
                    <a:pt x="538" y="979"/>
                  </a:lnTo>
                  <a:lnTo>
                    <a:pt x="538" y="980"/>
                  </a:lnTo>
                  <a:lnTo>
                    <a:pt x="537" y="980"/>
                  </a:lnTo>
                  <a:lnTo>
                    <a:pt x="537" y="981"/>
                  </a:lnTo>
                  <a:lnTo>
                    <a:pt x="537" y="983"/>
                  </a:lnTo>
                  <a:lnTo>
                    <a:pt x="536" y="983"/>
                  </a:lnTo>
                  <a:lnTo>
                    <a:pt x="536" y="984"/>
                  </a:lnTo>
                  <a:lnTo>
                    <a:pt x="534" y="985"/>
                  </a:lnTo>
                  <a:lnTo>
                    <a:pt x="534" y="987"/>
                  </a:lnTo>
                  <a:lnTo>
                    <a:pt x="533" y="987"/>
                  </a:lnTo>
                  <a:lnTo>
                    <a:pt x="533" y="988"/>
                  </a:lnTo>
                  <a:lnTo>
                    <a:pt x="533" y="989"/>
                  </a:lnTo>
                  <a:lnTo>
                    <a:pt x="533" y="991"/>
                  </a:lnTo>
                  <a:lnTo>
                    <a:pt x="532" y="992"/>
                  </a:lnTo>
                  <a:lnTo>
                    <a:pt x="532" y="994"/>
                  </a:lnTo>
                  <a:lnTo>
                    <a:pt x="530" y="994"/>
                  </a:lnTo>
                  <a:lnTo>
                    <a:pt x="530" y="995"/>
                  </a:lnTo>
                  <a:lnTo>
                    <a:pt x="530" y="996"/>
                  </a:lnTo>
                  <a:lnTo>
                    <a:pt x="529" y="996"/>
                  </a:lnTo>
                  <a:lnTo>
                    <a:pt x="529" y="998"/>
                  </a:lnTo>
                  <a:lnTo>
                    <a:pt x="530" y="998"/>
                  </a:lnTo>
                  <a:lnTo>
                    <a:pt x="529" y="998"/>
                  </a:lnTo>
                  <a:lnTo>
                    <a:pt x="529" y="999"/>
                  </a:lnTo>
                  <a:lnTo>
                    <a:pt x="529" y="1000"/>
                  </a:lnTo>
                  <a:lnTo>
                    <a:pt x="529" y="1002"/>
                  </a:lnTo>
                  <a:lnTo>
                    <a:pt x="529" y="1003"/>
                  </a:lnTo>
                  <a:lnTo>
                    <a:pt x="529" y="1004"/>
                  </a:lnTo>
                  <a:lnTo>
                    <a:pt x="528" y="1004"/>
                  </a:lnTo>
                  <a:lnTo>
                    <a:pt x="528" y="1006"/>
                  </a:lnTo>
                  <a:lnTo>
                    <a:pt x="526" y="1006"/>
                  </a:lnTo>
                  <a:lnTo>
                    <a:pt x="525" y="1006"/>
                  </a:lnTo>
                  <a:lnTo>
                    <a:pt x="525" y="1007"/>
                  </a:lnTo>
                  <a:lnTo>
                    <a:pt x="525" y="1008"/>
                  </a:lnTo>
                  <a:lnTo>
                    <a:pt x="525" y="1010"/>
                  </a:lnTo>
                  <a:lnTo>
                    <a:pt x="523" y="1010"/>
                  </a:lnTo>
                  <a:lnTo>
                    <a:pt x="523" y="1011"/>
                  </a:lnTo>
                  <a:lnTo>
                    <a:pt x="523" y="1013"/>
                  </a:lnTo>
                  <a:lnTo>
                    <a:pt x="522" y="1013"/>
                  </a:lnTo>
                  <a:lnTo>
                    <a:pt x="522" y="1014"/>
                  </a:lnTo>
                  <a:lnTo>
                    <a:pt x="521" y="1014"/>
                  </a:lnTo>
                  <a:lnTo>
                    <a:pt x="521" y="1015"/>
                  </a:lnTo>
                  <a:lnTo>
                    <a:pt x="519" y="1017"/>
                  </a:lnTo>
                  <a:lnTo>
                    <a:pt x="521" y="1017"/>
                  </a:lnTo>
                  <a:lnTo>
                    <a:pt x="521" y="1018"/>
                  </a:lnTo>
                  <a:lnTo>
                    <a:pt x="519" y="1018"/>
                  </a:lnTo>
                  <a:lnTo>
                    <a:pt x="521" y="1018"/>
                  </a:lnTo>
                  <a:lnTo>
                    <a:pt x="521" y="1019"/>
                  </a:lnTo>
                  <a:lnTo>
                    <a:pt x="521" y="1021"/>
                  </a:lnTo>
                  <a:lnTo>
                    <a:pt x="519" y="1021"/>
                  </a:lnTo>
                  <a:lnTo>
                    <a:pt x="519" y="1022"/>
                  </a:lnTo>
                  <a:lnTo>
                    <a:pt x="518" y="1022"/>
                  </a:lnTo>
                  <a:lnTo>
                    <a:pt x="518" y="1023"/>
                  </a:lnTo>
                  <a:lnTo>
                    <a:pt x="518" y="1025"/>
                  </a:lnTo>
                  <a:lnTo>
                    <a:pt x="518" y="1026"/>
                  </a:lnTo>
                  <a:lnTo>
                    <a:pt x="518" y="1027"/>
                  </a:lnTo>
                  <a:lnTo>
                    <a:pt x="518" y="1029"/>
                  </a:lnTo>
                  <a:lnTo>
                    <a:pt x="518" y="1030"/>
                  </a:lnTo>
                  <a:lnTo>
                    <a:pt x="518" y="1032"/>
                  </a:lnTo>
                  <a:lnTo>
                    <a:pt x="519" y="1032"/>
                  </a:lnTo>
                  <a:lnTo>
                    <a:pt x="519" y="1033"/>
                  </a:lnTo>
                  <a:lnTo>
                    <a:pt x="519" y="1034"/>
                  </a:lnTo>
                  <a:lnTo>
                    <a:pt x="519" y="1036"/>
                  </a:lnTo>
                  <a:lnTo>
                    <a:pt x="518" y="1036"/>
                  </a:lnTo>
                  <a:lnTo>
                    <a:pt x="519" y="1036"/>
                  </a:lnTo>
                  <a:lnTo>
                    <a:pt x="519" y="1037"/>
                  </a:lnTo>
                  <a:lnTo>
                    <a:pt x="519" y="1038"/>
                  </a:lnTo>
                  <a:lnTo>
                    <a:pt x="519" y="1040"/>
                  </a:lnTo>
                  <a:lnTo>
                    <a:pt x="519" y="1041"/>
                  </a:lnTo>
                  <a:lnTo>
                    <a:pt x="521" y="1041"/>
                  </a:lnTo>
                  <a:lnTo>
                    <a:pt x="519" y="1041"/>
                  </a:lnTo>
                  <a:lnTo>
                    <a:pt x="521" y="1041"/>
                  </a:lnTo>
                  <a:lnTo>
                    <a:pt x="521" y="1042"/>
                  </a:lnTo>
                  <a:lnTo>
                    <a:pt x="519" y="1042"/>
                  </a:lnTo>
                  <a:lnTo>
                    <a:pt x="521" y="1042"/>
                  </a:lnTo>
                  <a:lnTo>
                    <a:pt x="521" y="1044"/>
                  </a:lnTo>
                  <a:lnTo>
                    <a:pt x="522" y="1044"/>
                  </a:lnTo>
                  <a:lnTo>
                    <a:pt x="522" y="1045"/>
                  </a:lnTo>
                  <a:lnTo>
                    <a:pt x="522" y="1046"/>
                  </a:lnTo>
                  <a:lnTo>
                    <a:pt x="523" y="1046"/>
                  </a:lnTo>
                  <a:lnTo>
                    <a:pt x="523" y="1048"/>
                  </a:lnTo>
                  <a:lnTo>
                    <a:pt x="522" y="1048"/>
                  </a:lnTo>
                  <a:lnTo>
                    <a:pt x="522" y="1049"/>
                  </a:lnTo>
                  <a:lnTo>
                    <a:pt x="523" y="1049"/>
                  </a:lnTo>
                  <a:lnTo>
                    <a:pt x="522" y="1049"/>
                  </a:lnTo>
                  <a:lnTo>
                    <a:pt x="522" y="1051"/>
                  </a:lnTo>
                  <a:lnTo>
                    <a:pt x="523" y="1052"/>
                  </a:lnTo>
                  <a:lnTo>
                    <a:pt x="522" y="1052"/>
                  </a:lnTo>
                  <a:lnTo>
                    <a:pt x="523" y="1052"/>
                  </a:lnTo>
                  <a:lnTo>
                    <a:pt x="522" y="1052"/>
                  </a:lnTo>
                  <a:lnTo>
                    <a:pt x="522" y="1053"/>
                  </a:lnTo>
                  <a:lnTo>
                    <a:pt x="523" y="1053"/>
                  </a:lnTo>
                  <a:lnTo>
                    <a:pt x="523" y="1055"/>
                  </a:lnTo>
                  <a:lnTo>
                    <a:pt x="525" y="1055"/>
                  </a:lnTo>
                  <a:lnTo>
                    <a:pt x="525" y="1056"/>
                  </a:lnTo>
                  <a:lnTo>
                    <a:pt x="526" y="1056"/>
                  </a:lnTo>
                  <a:lnTo>
                    <a:pt x="526" y="1057"/>
                  </a:lnTo>
                  <a:lnTo>
                    <a:pt x="526" y="1059"/>
                  </a:lnTo>
                  <a:lnTo>
                    <a:pt x="526" y="1060"/>
                  </a:lnTo>
                  <a:lnTo>
                    <a:pt x="528" y="1061"/>
                  </a:lnTo>
                  <a:lnTo>
                    <a:pt x="526" y="1061"/>
                  </a:lnTo>
                  <a:lnTo>
                    <a:pt x="526" y="1063"/>
                  </a:lnTo>
                  <a:lnTo>
                    <a:pt x="526" y="1064"/>
                  </a:lnTo>
                  <a:lnTo>
                    <a:pt x="526" y="1065"/>
                  </a:lnTo>
                  <a:lnTo>
                    <a:pt x="526" y="1067"/>
                  </a:lnTo>
                  <a:lnTo>
                    <a:pt x="526" y="1068"/>
                  </a:lnTo>
                  <a:lnTo>
                    <a:pt x="528" y="1068"/>
                  </a:lnTo>
                  <a:lnTo>
                    <a:pt x="528" y="1070"/>
                  </a:lnTo>
                  <a:lnTo>
                    <a:pt x="528" y="1071"/>
                  </a:lnTo>
                  <a:lnTo>
                    <a:pt x="528" y="1072"/>
                  </a:lnTo>
                  <a:lnTo>
                    <a:pt x="528" y="1074"/>
                  </a:lnTo>
                  <a:lnTo>
                    <a:pt x="529" y="1074"/>
                  </a:lnTo>
                  <a:lnTo>
                    <a:pt x="528" y="1074"/>
                  </a:lnTo>
                  <a:lnTo>
                    <a:pt x="528" y="1075"/>
                  </a:lnTo>
                  <a:lnTo>
                    <a:pt x="528" y="1076"/>
                  </a:lnTo>
                  <a:lnTo>
                    <a:pt x="528" y="1078"/>
                  </a:lnTo>
                  <a:lnTo>
                    <a:pt x="526" y="1078"/>
                  </a:lnTo>
                  <a:lnTo>
                    <a:pt x="525" y="1079"/>
                  </a:lnTo>
                  <a:lnTo>
                    <a:pt x="523" y="1080"/>
                  </a:lnTo>
                  <a:lnTo>
                    <a:pt x="521" y="1084"/>
                  </a:lnTo>
                  <a:lnTo>
                    <a:pt x="518" y="1086"/>
                  </a:lnTo>
                  <a:lnTo>
                    <a:pt x="515" y="1087"/>
                  </a:lnTo>
                  <a:lnTo>
                    <a:pt x="510" y="1093"/>
                  </a:lnTo>
                  <a:lnTo>
                    <a:pt x="510" y="1090"/>
                  </a:lnTo>
                  <a:lnTo>
                    <a:pt x="510" y="1089"/>
                  </a:lnTo>
                  <a:lnTo>
                    <a:pt x="509" y="1087"/>
                  </a:lnTo>
                  <a:lnTo>
                    <a:pt x="507" y="1086"/>
                  </a:lnTo>
                  <a:lnTo>
                    <a:pt x="506" y="1083"/>
                  </a:lnTo>
                  <a:lnTo>
                    <a:pt x="504" y="1082"/>
                  </a:lnTo>
                  <a:lnTo>
                    <a:pt x="503" y="1082"/>
                  </a:lnTo>
                  <a:lnTo>
                    <a:pt x="502" y="1082"/>
                  </a:lnTo>
                  <a:lnTo>
                    <a:pt x="500" y="1082"/>
                  </a:lnTo>
                  <a:lnTo>
                    <a:pt x="499" y="1080"/>
                  </a:lnTo>
                  <a:lnTo>
                    <a:pt x="499" y="1079"/>
                  </a:lnTo>
                  <a:lnTo>
                    <a:pt x="496" y="1079"/>
                  </a:lnTo>
                  <a:lnTo>
                    <a:pt x="495" y="1079"/>
                  </a:lnTo>
                  <a:lnTo>
                    <a:pt x="494" y="1079"/>
                  </a:lnTo>
                  <a:lnTo>
                    <a:pt x="492" y="1078"/>
                  </a:lnTo>
                  <a:lnTo>
                    <a:pt x="491" y="1076"/>
                  </a:lnTo>
                  <a:lnTo>
                    <a:pt x="488" y="1075"/>
                  </a:lnTo>
                  <a:lnTo>
                    <a:pt x="487" y="1075"/>
                  </a:lnTo>
                  <a:lnTo>
                    <a:pt x="485" y="1074"/>
                  </a:lnTo>
                  <a:lnTo>
                    <a:pt x="484" y="1074"/>
                  </a:lnTo>
                  <a:lnTo>
                    <a:pt x="483" y="1074"/>
                  </a:lnTo>
                  <a:lnTo>
                    <a:pt x="483" y="1072"/>
                  </a:lnTo>
                  <a:lnTo>
                    <a:pt x="481" y="1072"/>
                  </a:lnTo>
                  <a:lnTo>
                    <a:pt x="480" y="1072"/>
                  </a:lnTo>
                  <a:lnTo>
                    <a:pt x="480" y="1071"/>
                  </a:lnTo>
                  <a:lnTo>
                    <a:pt x="480" y="1070"/>
                  </a:lnTo>
                  <a:lnTo>
                    <a:pt x="479" y="1070"/>
                  </a:lnTo>
                  <a:lnTo>
                    <a:pt x="477" y="1070"/>
                  </a:lnTo>
                  <a:lnTo>
                    <a:pt x="476" y="1071"/>
                  </a:lnTo>
                  <a:lnTo>
                    <a:pt x="475" y="1072"/>
                  </a:lnTo>
                  <a:lnTo>
                    <a:pt x="472" y="1072"/>
                  </a:lnTo>
                  <a:lnTo>
                    <a:pt x="471" y="1074"/>
                  </a:lnTo>
                  <a:lnTo>
                    <a:pt x="468" y="1075"/>
                  </a:lnTo>
                  <a:lnTo>
                    <a:pt x="465" y="1075"/>
                  </a:lnTo>
                  <a:lnTo>
                    <a:pt x="464" y="1075"/>
                  </a:lnTo>
                  <a:lnTo>
                    <a:pt x="462" y="1075"/>
                  </a:lnTo>
                  <a:lnTo>
                    <a:pt x="461" y="1075"/>
                  </a:lnTo>
                  <a:lnTo>
                    <a:pt x="460" y="1075"/>
                  </a:lnTo>
                  <a:lnTo>
                    <a:pt x="460" y="1076"/>
                  </a:lnTo>
                  <a:lnTo>
                    <a:pt x="458" y="1078"/>
                  </a:lnTo>
                  <a:lnTo>
                    <a:pt x="457" y="1078"/>
                  </a:lnTo>
                  <a:lnTo>
                    <a:pt x="456" y="1076"/>
                  </a:lnTo>
                  <a:lnTo>
                    <a:pt x="454" y="1075"/>
                  </a:lnTo>
                  <a:lnTo>
                    <a:pt x="453" y="1075"/>
                  </a:lnTo>
                  <a:lnTo>
                    <a:pt x="453" y="1074"/>
                  </a:lnTo>
                  <a:lnTo>
                    <a:pt x="452" y="1074"/>
                  </a:lnTo>
                  <a:lnTo>
                    <a:pt x="452" y="1072"/>
                  </a:lnTo>
                  <a:lnTo>
                    <a:pt x="450" y="1071"/>
                  </a:lnTo>
                  <a:lnTo>
                    <a:pt x="450" y="1070"/>
                  </a:lnTo>
                  <a:lnTo>
                    <a:pt x="452" y="1070"/>
                  </a:lnTo>
                  <a:lnTo>
                    <a:pt x="452" y="1068"/>
                  </a:lnTo>
                  <a:lnTo>
                    <a:pt x="452" y="1067"/>
                  </a:lnTo>
                  <a:lnTo>
                    <a:pt x="450" y="1065"/>
                  </a:lnTo>
                  <a:lnTo>
                    <a:pt x="450" y="1064"/>
                  </a:lnTo>
                  <a:lnTo>
                    <a:pt x="452" y="1064"/>
                  </a:lnTo>
                  <a:lnTo>
                    <a:pt x="452" y="1063"/>
                  </a:lnTo>
                  <a:lnTo>
                    <a:pt x="453" y="1063"/>
                  </a:lnTo>
                  <a:lnTo>
                    <a:pt x="453" y="1061"/>
                  </a:lnTo>
                  <a:lnTo>
                    <a:pt x="453" y="1060"/>
                  </a:lnTo>
                  <a:lnTo>
                    <a:pt x="453" y="1059"/>
                  </a:lnTo>
                  <a:lnTo>
                    <a:pt x="452" y="1057"/>
                  </a:lnTo>
                  <a:lnTo>
                    <a:pt x="450" y="1055"/>
                  </a:lnTo>
                  <a:lnTo>
                    <a:pt x="450" y="1053"/>
                  </a:lnTo>
                  <a:lnTo>
                    <a:pt x="450" y="1052"/>
                  </a:lnTo>
                  <a:lnTo>
                    <a:pt x="449" y="1052"/>
                  </a:lnTo>
                  <a:lnTo>
                    <a:pt x="449" y="1051"/>
                  </a:lnTo>
                  <a:lnTo>
                    <a:pt x="449" y="1049"/>
                  </a:lnTo>
                  <a:lnTo>
                    <a:pt x="447" y="1049"/>
                  </a:lnTo>
                  <a:lnTo>
                    <a:pt x="446" y="1048"/>
                  </a:lnTo>
                  <a:lnTo>
                    <a:pt x="445" y="1046"/>
                  </a:lnTo>
                  <a:lnTo>
                    <a:pt x="446" y="1046"/>
                  </a:lnTo>
                  <a:lnTo>
                    <a:pt x="446" y="1045"/>
                  </a:lnTo>
                  <a:lnTo>
                    <a:pt x="446" y="1044"/>
                  </a:lnTo>
                  <a:lnTo>
                    <a:pt x="445" y="1044"/>
                  </a:lnTo>
                  <a:lnTo>
                    <a:pt x="443" y="1044"/>
                  </a:lnTo>
                  <a:lnTo>
                    <a:pt x="442" y="1044"/>
                  </a:lnTo>
                  <a:lnTo>
                    <a:pt x="441" y="1044"/>
                  </a:lnTo>
                  <a:lnTo>
                    <a:pt x="439" y="1042"/>
                  </a:lnTo>
                  <a:lnTo>
                    <a:pt x="439" y="1041"/>
                  </a:lnTo>
                  <a:lnTo>
                    <a:pt x="438" y="1041"/>
                  </a:lnTo>
                  <a:lnTo>
                    <a:pt x="437" y="1040"/>
                  </a:lnTo>
                  <a:lnTo>
                    <a:pt x="437" y="1037"/>
                  </a:lnTo>
                  <a:lnTo>
                    <a:pt x="435" y="1036"/>
                  </a:lnTo>
                  <a:lnTo>
                    <a:pt x="435" y="1034"/>
                  </a:lnTo>
                  <a:lnTo>
                    <a:pt x="434" y="1033"/>
                  </a:lnTo>
                  <a:lnTo>
                    <a:pt x="433" y="1033"/>
                  </a:lnTo>
                  <a:lnTo>
                    <a:pt x="431" y="1032"/>
                  </a:lnTo>
                  <a:lnTo>
                    <a:pt x="431" y="1030"/>
                  </a:lnTo>
                  <a:lnTo>
                    <a:pt x="431" y="1029"/>
                  </a:lnTo>
                  <a:lnTo>
                    <a:pt x="431" y="1027"/>
                  </a:lnTo>
                  <a:lnTo>
                    <a:pt x="430" y="1027"/>
                  </a:lnTo>
                  <a:lnTo>
                    <a:pt x="430" y="1026"/>
                  </a:lnTo>
                  <a:lnTo>
                    <a:pt x="430" y="1025"/>
                  </a:lnTo>
                  <a:lnTo>
                    <a:pt x="428" y="1023"/>
                  </a:lnTo>
                  <a:lnTo>
                    <a:pt x="428" y="1022"/>
                  </a:lnTo>
                  <a:lnTo>
                    <a:pt x="427" y="1022"/>
                  </a:lnTo>
                  <a:lnTo>
                    <a:pt x="427" y="1021"/>
                  </a:lnTo>
                  <a:lnTo>
                    <a:pt x="427" y="1019"/>
                  </a:lnTo>
                  <a:lnTo>
                    <a:pt x="426" y="1019"/>
                  </a:lnTo>
                  <a:lnTo>
                    <a:pt x="424" y="1019"/>
                  </a:lnTo>
                  <a:lnTo>
                    <a:pt x="423" y="1019"/>
                  </a:lnTo>
                  <a:lnTo>
                    <a:pt x="422" y="1018"/>
                  </a:lnTo>
                  <a:lnTo>
                    <a:pt x="420" y="1018"/>
                  </a:lnTo>
                  <a:lnTo>
                    <a:pt x="419" y="1018"/>
                  </a:lnTo>
                  <a:lnTo>
                    <a:pt x="416" y="1018"/>
                  </a:lnTo>
                  <a:lnTo>
                    <a:pt x="415" y="1018"/>
                  </a:lnTo>
                  <a:lnTo>
                    <a:pt x="412" y="1018"/>
                  </a:lnTo>
                  <a:lnTo>
                    <a:pt x="409" y="1018"/>
                  </a:lnTo>
                  <a:lnTo>
                    <a:pt x="409" y="1017"/>
                  </a:lnTo>
                  <a:lnTo>
                    <a:pt x="408" y="1015"/>
                  </a:lnTo>
                  <a:lnTo>
                    <a:pt x="408" y="1014"/>
                  </a:lnTo>
                  <a:lnTo>
                    <a:pt x="408" y="1013"/>
                  </a:lnTo>
                  <a:lnTo>
                    <a:pt x="407" y="1011"/>
                  </a:lnTo>
                  <a:lnTo>
                    <a:pt x="407" y="1010"/>
                  </a:lnTo>
                  <a:lnTo>
                    <a:pt x="405" y="1010"/>
                  </a:lnTo>
                  <a:lnTo>
                    <a:pt x="404" y="1010"/>
                  </a:lnTo>
                  <a:lnTo>
                    <a:pt x="403" y="1010"/>
                  </a:lnTo>
                  <a:lnTo>
                    <a:pt x="400" y="1011"/>
                  </a:lnTo>
                  <a:lnTo>
                    <a:pt x="400" y="1013"/>
                  </a:lnTo>
                  <a:lnTo>
                    <a:pt x="399" y="1013"/>
                  </a:lnTo>
                  <a:lnTo>
                    <a:pt x="396" y="1011"/>
                  </a:lnTo>
                  <a:lnTo>
                    <a:pt x="395" y="1011"/>
                  </a:lnTo>
                  <a:lnTo>
                    <a:pt x="393" y="1010"/>
                  </a:lnTo>
                  <a:lnTo>
                    <a:pt x="392" y="1010"/>
                  </a:lnTo>
                  <a:lnTo>
                    <a:pt x="392" y="1008"/>
                  </a:lnTo>
                  <a:lnTo>
                    <a:pt x="390" y="1008"/>
                  </a:lnTo>
                  <a:lnTo>
                    <a:pt x="390" y="1007"/>
                  </a:lnTo>
                  <a:lnTo>
                    <a:pt x="389" y="1007"/>
                  </a:lnTo>
                  <a:lnTo>
                    <a:pt x="389" y="1006"/>
                  </a:lnTo>
                  <a:lnTo>
                    <a:pt x="390" y="1006"/>
                  </a:lnTo>
                  <a:lnTo>
                    <a:pt x="390" y="1004"/>
                  </a:lnTo>
                  <a:lnTo>
                    <a:pt x="389" y="1004"/>
                  </a:lnTo>
                  <a:lnTo>
                    <a:pt x="388" y="1004"/>
                  </a:lnTo>
                  <a:lnTo>
                    <a:pt x="386" y="1004"/>
                  </a:lnTo>
                  <a:lnTo>
                    <a:pt x="385" y="1004"/>
                  </a:lnTo>
                  <a:lnTo>
                    <a:pt x="384" y="1004"/>
                  </a:lnTo>
                  <a:lnTo>
                    <a:pt x="382" y="1003"/>
                  </a:lnTo>
                  <a:lnTo>
                    <a:pt x="381" y="1003"/>
                  </a:lnTo>
                  <a:lnTo>
                    <a:pt x="380" y="1003"/>
                  </a:lnTo>
                  <a:lnTo>
                    <a:pt x="378" y="1002"/>
                  </a:lnTo>
                  <a:lnTo>
                    <a:pt x="378" y="1003"/>
                  </a:lnTo>
                  <a:lnTo>
                    <a:pt x="377" y="1003"/>
                  </a:lnTo>
                  <a:lnTo>
                    <a:pt x="376" y="1003"/>
                  </a:lnTo>
                  <a:lnTo>
                    <a:pt x="374" y="1003"/>
                  </a:lnTo>
                  <a:lnTo>
                    <a:pt x="373" y="1002"/>
                  </a:lnTo>
                  <a:lnTo>
                    <a:pt x="372" y="1002"/>
                  </a:lnTo>
                  <a:lnTo>
                    <a:pt x="370" y="1002"/>
                  </a:lnTo>
                  <a:lnTo>
                    <a:pt x="369" y="1002"/>
                  </a:lnTo>
                  <a:lnTo>
                    <a:pt x="367" y="1002"/>
                  </a:lnTo>
                  <a:lnTo>
                    <a:pt x="367" y="1003"/>
                  </a:lnTo>
                  <a:lnTo>
                    <a:pt x="366" y="1003"/>
                  </a:lnTo>
                  <a:lnTo>
                    <a:pt x="366" y="1004"/>
                  </a:lnTo>
                  <a:lnTo>
                    <a:pt x="365" y="1004"/>
                  </a:lnTo>
                  <a:lnTo>
                    <a:pt x="363" y="1004"/>
                  </a:lnTo>
                  <a:lnTo>
                    <a:pt x="363" y="1003"/>
                  </a:lnTo>
                  <a:lnTo>
                    <a:pt x="362" y="1003"/>
                  </a:lnTo>
                  <a:lnTo>
                    <a:pt x="362" y="1002"/>
                  </a:lnTo>
                  <a:lnTo>
                    <a:pt x="361" y="1002"/>
                  </a:lnTo>
                  <a:lnTo>
                    <a:pt x="359" y="1002"/>
                  </a:lnTo>
                  <a:lnTo>
                    <a:pt x="359" y="1000"/>
                  </a:lnTo>
                  <a:lnTo>
                    <a:pt x="358" y="1000"/>
                  </a:lnTo>
                  <a:lnTo>
                    <a:pt x="357" y="1000"/>
                  </a:lnTo>
                  <a:lnTo>
                    <a:pt x="355" y="999"/>
                  </a:lnTo>
                  <a:lnTo>
                    <a:pt x="354" y="1000"/>
                  </a:lnTo>
                  <a:lnTo>
                    <a:pt x="353" y="1000"/>
                  </a:lnTo>
                  <a:lnTo>
                    <a:pt x="351" y="1000"/>
                  </a:lnTo>
                  <a:lnTo>
                    <a:pt x="350" y="1000"/>
                  </a:lnTo>
                  <a:lnTo>
                    <a:pt x="348" y="1000"/>
                  </a:lnTo>
                  <a:lnTo>
                    <a:pt x="347" y="1000"/>
                  </a:lnTo>
                  <a:lnTo>
                    <a:pt x="346" y="1002"/>
                  </a:lnTo>
                  <a:lnTo>
                    <a:pt x="343" y="1002"/>
                  </a:lnTo>
                  <a:lnTo>
                    <a:pt x="342" y="1002"/>
                  </a:lnTo>
                  <a:lnTo>
                    <a:pt x="340" y="1003"/>
                  </a:lnTo>
                  <a:lnTo>
                    <a:pt x="339" y="1003"/>
                  </a:lnTo>
                  <a:lnTo>
                    <a:pt x="338" y="1003"/>
                  </a:lnTo>
                  <a:lnTo>
                    <a:pt x="336" y="1004"/>
                  </a:lnTo>
                  <a:lnTo>
                    <a:pt x="335" y="1006"/>
                  </a:lnTo>
                  <a:lnTo>
                    <a:pt x="334" y="1006"/>
                  </a:lnTo>
                  <a:lnTo>
                    <a:pt x="332" y="1006"/>
                  </a:lnTo>
                  <a:lnTo>
                    <a:pt x="331" y="1006"/>
                  </a:lnTo>
                  <a:lnTo>
                    <a:pt x="329" y="1006"/>
                  </a:lnTo>
                  <a:lnTo>
                    <a:pt x="329" y="1004"/>
                  </a:lnTo>
                  <a:lnTo>
                    <a:pt x="328" y="1004"/>
                  </a:lnTo>
                  <a:lnTo>
                    <a:pt x="328" y="1003"/>
                  </a:lnTo>
                  <a:lnTo>
                    <a:pt x="327" y="1003"/>
                  </a:lnTo>
                  <a:lnTo>
                    <a:pt x="327" y="1002"/>
                  </a:lnTo>
                  <a:lnTo>
                    <a:pt x="325" y="1002"/>
                  </a:lnTo>
                  <a:lnTo>
                    <a:pt x="324" y="1000"/>
                  </a:lnTo>
                  <a:lnTo>
                    <a:pt x="323" y="999"/>
                  </a:lnTo>
                  <a:lnTo>
                    <a:pt x="321" y="999"/>
                  </a:lnTo>
                  <a:lnTo>
                    <a:pt x="320" y="999"/>
                  </a:lnTo>
                  <a:lnTo>
                    <a:pt x="319" y="999"/>
                  </a:lnTo>
                  <a:lnTo>
                    <a:pt x="317" y="999"/>
                  </a:lnTo>
                  <a:lnTo>
                    <a:pt x="315" y="999"/>
                  </a:lnTo>
                  <a:lnTo>
                    <a:pt x="313" y="998"/>
                  </a:lnTo>
                  <a:lnTo>
                    <a:pt x="312" y="998"/>
                  </a:lnTo>
                  <a:lnTo>
                    <a:pt x="308" y="995"/>
                  </a:lnTo>
                  <a:lnTo>
                    <a:pt x="306" y="995"/>
                  </a:lnTo>
                  <a:lnTo>
                    <a:pt x="305" y="995"/>
                  </a:lnTo>
                  <a:lnTo>
                    <a:pt x="304" y="995"/>
                  </a:lnTo>
                  <a:lnTo>
                    <a:pt x="302" y="996"/>
                  </a:lnTo>
                  <a:lnTo>
                    <a:pt x="301" y="996"/>
                  </a:lnTo>
                  <a:lnTo>
                    <a:pt x="300" y="996"/>
                  </a:lnTo>
                  <a:lnTo>
                    <a:pt x="300" y="995"/>
                  </a:lnTo>
                  <a:lnTo>
                    <a:pt x="298" y="994"/>
                  </a:lnTo>
                  <a:lnTo>
                    <a:pt x="297" y="992"/>
                  </a:lnTo>
                  <a:lnTo>
                    <a:pt x="296" y="991"/>
                  </a:lnTo>
                  <a:lnTo>
                    <a:pt x="294" y="991"/>
                  </a:lnTo>
                  <a:lnTo>
                    <a:pt x="293" y="991"/>
                  </a:lnTo>
                  <a:lnTo>
                    <a:pt x="291" y="991"/>
                  </a:lnTo>
                  <a:lnTo>
                    <a:pt x="291" y="989"/>
                  </a:lnTo>
                  <a:lnTo>
                    <a:pt x="290" y="989"/>
                  </a:lnTo>
                  <a:lnTo>
                    <a:pt x="290" y="988"/>
                  </a:lnTo>
                  <a:lnTo>
                    <a:pt x="289" y="989"/>
                  </a:lnTo>
                  <a:lnTo>
                    <a:pt x="287" y="989"/>
                  </a:lnTo>
                  <a:lnTo>
                    <a:pt x="286" y="989"/>
                  </a:lnTo>
                  <a:lnTo>
                    <a:pt x="286" y="988"/>
                  </a:lnTo>
                  <a:lnTo>
                    <a:pt x="285" y="988"/>
                  </a:lnTo>
                  <a:lnTo>
                    <a:pt x="285" y="987"/>
                  </a:lnTo>
                  <a:lnTo>
                    <a:pt x="283" y="988"/>
                  </a:lnTo>
                  <a:lnTo>
                    <a:pt x="282" y="988"/>
                  </a:lnTo>
                  <a:lnTo>
                    <a:pt x="282" y="989"/>
                  </a:lnTo>
                  <a:lnTo>
                    <a:pt x="281" y="989"/>
                  </a:lnTo>
                  <a:lnTo>
                    <a:pt x="279" y="991"/>
                  </a:lnTo>
                  <a:lnTo>
                    <a:pt x="278" y="991"/>
                  </a:lnTo>
                  <a:lnTo>
                    <a:pt x="277" y="991"/>
                  </a:lnTo>
                  <a:lnTo>
                    <a:pt x="275" y="991"/>
                  </a:lnTo>
                  <a:lnTo>
                    <a:pt x="275" y="992"/>
                  </a:lnTo>
                  <a:lnTo>
                    <a:pt x="275" y="991"/>
                  </a:lnTo>
                  <a:lnTo>
                    <a:pt x="274" y="991"/>
                  </a:lnTo>
                  <a:lnTo>
                    <a:pt x="272" y="991"/>
                  </a:lnTo>
                  <a:lnTo>
                    <a:pt x="272" y="989"/>
                  </a:lnTo>
                  <a:lnTo>
                    <a:pt x="274" y="989"/>
                  </a:lnTo>
                  <a:lnTo>
                    <a:pt x="272" y="989"/>
                  </a:lnTo>
                  <a:lnTo>
                    <a:pt x="272" y="988"/>
                  </a:lnTo>
                  <a:lnTo>
                    <a:pt x="272" y="989"/>
                  </a:lnTo>
                  <a:lnTo>
                    <a:pt x="271" y="989"/>
                  </a:lnTo>
                  <a:lnTo>
                    <a:pt x="271" y="991"/>
                  </a:lnTo>
                  <a:lnTo>
                    <a:pt x="270" y="991"/>
                  </a:lnTo>
                  <a:lnTo>
                    <a:pt x="268" y="991"/>
                  </a:lnTo>
                  <a:lnTo>
                    <a:pt x="267" y="991"/>
                  </a:lnTo>
                  <a:lnTo>
                    <a:pt x="267" y="989"/>
                  </a:lnTo>
                  <a:lnTo>
                    <a:pt x="266" y="989"/>
                  </a:lnTo>
                  <a:lnTo>
                    <a:pt x="266" y="991"/>
                  </a:lnTo>
                  <a:lnTo>
                    <a:pt x="264" y="991"/>
                  </a:lnTo>
                  <a:lnTo>
                    <a:pt x="264" y="989"/>
                  </a:lnTo>
                  <a:lnTo>
                    <a:pt x="264" y="988"/>
                  </a:lnTo>
                  <a:lnTo>
                    <a:pt x="263" y="989"/>
                  </a:lnTo>
                  <a:lnTo>
                    <a:pt x="262" y="989"/>
                  </a:lnTo>
                  <a:lnTo>
                    <a:pt x="260" y="989"/>
                  </a:lnTo>
                  <a:lnTo>
                    <a:pt x="259" y="991"/>
                  </a:lnTo>
                  <a:lnTo>
                    <a:pt x="259" y="989"/>
                  </a:lnTo>
                  <a:lnTo>
                    <a:pt x="258" y="988"/>
                  </a:lnTo>
                  <a:lnTo>
                    <a:pt x="258" y="989"/>
                  </a:lnTo>
                  <a:lnTo>
                    <a:pt x="256" y="989"/>
                  </a:lnTo>
                  <a:lnTo>
                    <a:pt x="255" y="989"/>
                  </a:lnTo>
                  <a:lnTo>
                    <a:pt x="253" y="989"/>
                  </a:lnTo>
                  <a:lnTo>
                    <a:pt x="252" y="988"/>
                  </a:lnTo>
                  <a:lnTo>
                    <a:pt x="251" y="988"/>
                  </a:lnTo>
                  <a:lnTo>
                    <a:pt x="251" y="989"/>
                  </a:lnTo>
                  <a:lnTo>
                    <a:pt x="249" y="988"/>
                  </a:lnTo>
                  <a:lnTo>
                    <a:pt x="248" y="988"/>
                  </a:lnTo>
                  <a:lnTo>
                    <a:pt x="248" y="987"/>
                  </a:lnTo>
                  <a:lnTo>
                    <a:pt x="247" y="987"/>
                  </a:lnTo>
                  <a:lnTo>
                    <a:pt x="245" y="987"/>
                  </a:lnTo>
                  <a:lnTo>
                    <a:pt x="244" y="987"/>
                  </a:lnTo>
                  <a:lnTo>
                    <a:pt x="243" y="987"/>
                  </a:lnTo>
                  <a:lnTo>
                    <a:pt x="243" y="985"/>
                  </a:lnTo>
                  <a:lnTo>
                    <a:pt x="241" y="985"/>
                  </a:lnTo>
                  <a:lnTo>
                    <a:pt x="240" y="985"/>
                  </a:lnTo>
                  <a:lnTo>
                    <a:pt x="239" y="985"/>
                  </a:lnTo>
                  <a:lnTo>
                    <a:pt x="239" y="984"/>
                  </a:lnTo>
                  <a:lnTo>
                    <a:pt x="239" y="983"/>
                  </a:lnTo>
                  <a:lnTo>
                    <a:pt x="237" y="983"/>
                  </a:lnTo>
                  <a:lnTo>
                    <a:pt x="236" y="983"/>
                  </a:lnTo>
                  <a:lnTo>
                    <a:pt x="234" y="981"/>
                  </a:lnTo>
                  <a:lnTo>
                    <a:pt x="233" y="981"/>
                  </a:lnTo>
                  <a:lnTo>
                    <a:pt x="233" y="983"/>
                  </a:lnTo>
                  <a:lnTo>
                    <a:pt x="232" y="983"/>
                  </a:lnTo>
                  <a:lnTo>
                    <a:pt x="232" y="981"/>
                  </a:lnTo>
                  <a:lnTo>
                    <a:pt x="230" y="981"/>
                  </a:lnTo>
                  <a:lnTo>
                    <a:pt x="230" y="980"/>
                  </a:lnTo>
                  <a:lnTo>
                    <a:pt x="229" y="980"/>
                  </a:lnTo>
                  <a:lnTo>
                    <a:pt x="228" y="980"/>
                  </a:lnTo>
                  <a:lnTo>
                    <a:pt x="228" y="979"/>
                  </a:lnTo>
                  <a:lnTo>
                    <a:pt x="226" y="979"/>
                  </a:lnTo>
                  <a:lnTo>
                    <a:pt x="225" y="979"/>
                  </a:lnTo>
                  <a:lnTo>
                    <a:pt x="224" y="979"/>
                  </a:lnTo>
                  <a:lnTo>
                    <a:pt x="222" y="977"/>
                  </a:lnTo>
                  <a:lnTo>
                    <a:pt x="221" y="976"/>
                  </a:lnTo>
                  <a:lnTo>
                    <a:pt x="220" y="976"/>
                  </a:lnTo>
                  <a:lnTo>
                    <a:pt x="220" y="975"/>
                  </a:lnTo>
                  <a:lnTo>
                    <a:pt x="218" y="975"/>
                  </a:lnTo>
                  <a:lnTo>
                    <a:pt x="218" y="973"/>
                  </a:lnTo>
                  <a:lnTo>
                    <a:pt x="217" y="973"/>
                  </a:lnTo>
                  <a:lnTo>
                    <a:pt x="217" y="972"/>
                  </a:lnTo>
                  <a:lnTo>
                    <a:pt x="215" y="972"/>
                  </a:lnTo>
                  <a:lnTo>
                    <a:pt x="215" y="971"/>
                  </a:lnTo>
                  <a:lnTo>
                    <a:pt x="214" y="969"/>
                  </a:lnTo>
                  <a:lnTo>
                    <a:pt x="213" y="968"/>
                  </a:lnTo>
                  <a:lnTo>
                    <a:pt x="211" y="969"/>
                  </a:lnTo>
                  <a:lnTo>
                    <a:pt x="210" y="969"/>
                  </a:lnTo>
                  <a:lnTo>
                    <a:pt x="209" y="969"/>
                  </a:lnTo>
                  <a:lnTo>
                    <a:pt x="209" y="968"/>
                  </a:lnTo>
                  <a:lnTo>
                    <a:pt x="207" y="968"/>
                  </a:lnTo>
                  <a:lnTo>
                    <a:pt x="206" y="968"/>
                  </a:lnTo>
                  <a:lnTo>
                    <a:pt x="205" y="968"/>
                  </a:lnTo>
                  <a:lnTo>
                    <a:pt x="203" y="969"/>
                  </a:lnTo>
                  <a:lnTo>
                    <a:pt x="203" y="968"/>
                  </a:lnTo>
                  <a:lnTo>
                    <a:pt x="202" y="968"/>
                  </a:lnTo>
                  <a:lnTo>
                    <a:pt x="202" y="966"/>
                  </a:lnTo>
                  <a:lnTo>
                    <a:pt x="201" y="965"/>
                  </a:lnTo>
                  <a:lnTo>
                    <a:pt x="199" y="965"/>
                  </a:lnTo>
                  <a:lnTo>
                    <a:pt x="198" y="965"/>
                  </a:lnTo>
                  <a:lnTo>
                    <a:pt x="196" y="966"/>
                  </a:lnTo>
                  <a:lnTo>
                    <a:pt x="195" y="965"/>
                  </a:lnTo>
                  <a:lnTo>
                    <a:pt x="194" y="965"/>
                  </a:lnTo>
                  <a:lnTo>
                    <a:pt x="194" y="964"/>
                  </a:lnTo>
                  <a:lnTo>
                    <a:pt x="192" y="962"/>
                  </a:lnTo>
                  <a:lnTo>
                    <a:pt x="192" y="961"/>
                  </a:lnTo>
                  <a:lnTo>
                    <a:pt x="191" y="961"/>
                  </a:lnTo>
                  <a:lnTo>
                    <a:pt x="190" y="961"/>
                  </a:lnTo>
                  <a:lnTo>
                    <a:pt x="190" y="960"/>
                  </a:lnTo>
                  <a:lnTo>
                    <a:pt x="188" y="960"/>
                  </a:lnTo>
                  <a:lnTo>
                    <a:pt x="188" y="958"/>
                  </a:lnTo>
                  <a:lnTo>
                    <a:pt x="187" y="960"/>
                  </a:lnTo>
                  <a:lnTo>
                    <a:pt x="186" y="960"/>
                  </a:lnTo>
                  <a:lnTo>
                    <a:pt x="184" y="960"/>
                  </a:lnTo>
                  <a:lnTo>
                    <a:pt x="183" y="960"/>
                  </a:lnTo>
                  <a:lnTo>
                    <a:pt x="182" y="960"/>
                  </a:lnTo>
                  <a:lnTo>
                    <a:pt x="180" y="961"/>
                  </a:lnTo>
                  <a:lnTo>
                    <a:pt x="179" y="961"/>
                  </a:lnTo>
                  <a:lnTo>
                    <a:pt x="177" y="961"/>
                  </a:lnTo>
                  <a:lnTo>
                    <a:pt x="176" y="962"/>
                  </a:lnTo>
                  <a:lnTo>
                    <a:pt x="175" y="962"/>
                  </a:lnTo>
                  <a:lnTo>
                    <a:pt x="173" y="962"/>
                  </a:lnTo>
                  <a:lnTo>
                    <a:pt x="173" y="961"/>
                  </a:lnTo>
                  <a:lnTo>
                    <a:pt x="173" y="960"/>
                  </a:lnTo>
                  <a:lnTo>
                    <a:pt x="173" y="958"/>
                  </a:lnTo>
                  <a:lnTo>
                    <a:pt x="175" y="958"/>
                  </a:lnTo>
                  <a:lnTo>
                    <a:pt x="173" y="958"/>
                  </a:lnTo>
                  <a:lnTo>
                    <a:pt x="172" y="958"/>
                  </a:lnTo>
                  <a:lnTo>
                    <a:pt x="171" y="958"/>
                  </a:lnTo>
                  <a:lnTo>
                    <a:pt x="169" y="958"/>
                  </a:lnTo>
                  <a:lnTo>
                    <a:pt x="168" y="957"/>
                  </a:lnTo>
                  <a:lnTo>
                    <a:pt x="167" y="956"/>
                  </a:lnTo>
                  <a:lnTo>
                    <a:pt x="165" y="954"/>
                  </a:lnTo>
                  <a:lnTo>
                    <a:pt x="164" y="953"/>
                  </a:lnTo>
                  <a:lnTo>
                    <a:pt x="163" y="950"/>
                  </a:lnTo>
                  <a:lnTo>
                    <a:pt x="163" y="949"/>
                  </a:lnTo>
                  <a:lnTo>
                    <a:pt x="163" y="947"/>
                  </a:lnTo>
                  <a:lnTo>
                    <a:pt x="163" y="946"/>
                  </a:lnTo>
                  <a:lnTo>
                    <a:pt x="161" y="943"/>
                  </a:lnTo>
                  <a:lnTo>
                    <a:pt x="160" y="942"/>
                  </a:lnTo>
                  <a:lnTo>
                    <a:pt x="160" y="941"/>
                  </a:lnTo>
                  <a:lnTo>
                    <a:pt x="158" y="941"/>
                  </a:lnTo>
                  <a:lnTo>
                    <a:pt x="158" y="939"/>
                  </a:lnTo>
                  <a:lnTo>
                    <a:pt x="157" y="938"/>
                  </a:lnTo>
                  <a:lnTo>
                    <a:pt x="156" y="938"/>
                  </a:lnTo>
                  <a:lnTo>
                    <a:pt x="154" y="938"/>
                  </a:lnTo>
                  <a:lnTo>
                    <a:pt x="153" y="938"/>
                  </a:lnTo>
                  <a:lnTo>
                    <a:pt x="152" y="939"/>
                  </a:lnTo>
                  <a:lnTo>
                    <a:pt x="150" y="939"/>
                  </a:lnTo>
                  <a:lnTo>
                    <a:pt x="149" y="939"/>
                  </a:lnTo>
                  <a:lnTo>
                    <a:pt x="148" y="939"/>
                  </a:lnTo>
                  <a:lnTo>
                    <a:pt x="146" y="938"/>
                  </a:lnTo>
                  <a:lnTo>
                    <a:pt x="146" y="937"/>
                  </a:lnTo>
                  <a:lnTo>
                    <a:pt x="145" y="937"/>
                  </a:lnTo>
                  <a:lnTo>
                    <a:pt x="144" y="935"/>
                  </a:lnTo>
                  <a:lnTo>
                    <a:pt x="144" y="937"/>
                  </a:lnTo>
                  <a:lnTo>
                    <a:pt x="142" y="935"/>
                  </a:lnTo>
                  <a:lnTo>
                    <a:pt x="141" y="935"/>
                  </a:lnTo>
                  <a:lnTo>
                    <a:pt x="141" y="934"/>
                  </a:lnTo>
                  <a:lnTo>
                    <a:pt x="139" y="933"/>
                  </a:lnTo>
                  <a:lnTo>
                    <a:pt x="138" y="933"/>
                  </a:lnTo>
                  <a:lnTo>
                    <a:pt x="137" y="933"/>
                  </a:lnTo>
                  <a:lnTo>
                    <a:pt x="137" y="934"/>
                  </a:lnTo>
                  <a:lnTo>
                    <a:pt x="135" y="934"/>
                  </a:lnTo>
                  <a:lnTo>
                    <a:pt x="134" y="934"/>
                  </a:lnTo>
                  <a:lnTo>
                    <a:pt x="133" y="934"/>
                  </a:lnTo>
                  <a:lnTo>
                    <a:pt x="131" y="933"/>
                  </a:lnTo>
                  <a:lnTo>
                    <a:pt x="131" y="931"/>
                  </a:lnTo>
                  <a:lnTo>
                    <a:pt x="130" y="931"/>
                  </a:lnTo>
                  <a:lnTo>
                    <a:pt x="129" y="931"/>
                  </a:lnTo>
                  <a:lnTo>
                    <a:pt x="127" y="931"/>
                  </a:lnTo>
                  <a:lnTo>
                    <a:pt x="127" y="933"/>
                  </a:lnTo>
                  <a:lnTo>
                    <a:pt x="125" y="933"/>
                  </a:lnTo>
                  <a:lnTo>
                    <a:pt x="123" y="933"/>
                  </a:lnTo>
                  <a:lnTo>
                    <a:pt x="122" y="933"/>
                  </a:lnTo>
                  <a:lnTo>
                    <a:pt x="120" y="933"/>
                  </a:lnTo>
                  <a:lnTo>
                    <a:pt x="119" y="934"/>
                  </a:lnTo>
                  <a:lnTo>
                    <a:pt x="118" y="934"/>
                  </a:lnTo>
                  <a:lnTo>
                    <a:pt x="116" y="934"/>
                  </a:lnTo>
                  <a:lnTo>
                    <a:pt x="115" y="934"/>
                  </a:lnTo>
                  <a:lnTo>
                    <a:pt x="112" y="935"/>
                  </a:lnTo>
                  <a:lnTo>
                    <a:pt x="111" y="935"/>
                  </a:lnTo>
                  <a:lnTo>
                    <a:pt x="110" y="935"/>
                  </a:lnTo>
                  <a:lnTo>
                    <a:pt x="108" y="935"/>
                  </a:lnTo>
                  <a:lnTo>
                    <a:pt x="108" y="934"/>
                  </a:lnTo>
                  <a:lnTo>
                    <a:pt x="107" y="934"/>
                  </a:lnTo>
                  <a:lnTo>
                    <a:pt x="106" y="934"/>
                  </a:lnTo>
                  <a:lnTo>
                    <a:pt x="104" y="934"/>
                  </a:lnTo>
                  <a:lnTo>
                    <a:pt x="103" y="934"/>
                  </a:lnTo>
                  <a:lnTo>
                    <a:pt x="102" y="934"/>
                  </a:lnTo>
                  <a:lnTo>
                    <a:pt x="100" y="934"/>
                  </a:lnTo>
                  <a:lnTo>
                    <a:pt x="99" y="934"/>
                  </a:lnTo>
                  <a:lnTo>
                    <a:pt x="97" y="935"/>
                  </a:lnTo>
                  <a:lnTo>
                    <a:pt x="96" y="935"/>
                  </a:lnTo>
                  <a:lnTo>
                    <a:pt x="95" y="935"/>
                  </a:lnTo>
                  <a:lnTo>
                    <a:pt x="93" y="935"/>
                  </a:lnTo>
                  <a:lnTo>
                    <a:pt x="92" y="934"/>
                  </a:lnTo>
                  <a:lnTo>
                    <a:pt x="91" y="934"/>
                  </a:lnTo>
                  <a:lnTo>
                    <a:pt x="89" y="934"/>
                  </a:lnTo>
                  <a:lnTo>
                    <a:pt x="88" y="935"/>
                  </a:lnTo>
                  <a:lnTo>
                    <a:pt x="87" y="937"/>
                  </a:lnTo>
                  <a:lnTo>
                    <a:pt x="87" y="938"/>
                  </a:lnTo>
                  <a:lnTo>
                    <a:pt x="85" y="939"/>
                  </a:lnTo>
                  <a:lnTo>
                    <a:pt x="84" y="941"/>
                  </a:lnTo>
                  <a:lnTo>
                    <a:pt x="83" y="942"/>
                  </a:lnTo>
                  <a:lnTo>
                    <a:pt x="81" y="942"/>
                  </a:lnTo>
                  <a:lnTo>
                    <a:pt x="81" y="943"/>
                  </a:lnTo>
                  <a:lnTo>
                    <a:pt x="81" y="945"/>
                  </a:lnTo>
                  <a:lnTo>
                    <a:pt x="80" y="945"/>
                  </a:lnTo>
                  <a:lnTo>
                    <a:pt x="80" y="946"/>
                  </a:lnTo>
                  <a:lnTo>
                    <a:pt x="78" y="947"/>
                  </a:lnTo>
                  <a:lnTo>
                    <a:pt x="77" y="949"/>
                  </a:lnTo>
                  <a:lnTo>
                    <a:pt x="76" y="949"/>
                  </a:lnTo>
                  <a:lnTo>
                    <a:pt x="74" y="950"/>
                  </a:lnTo>
                  <a:lnTo>
                    <a:pt x="73" y="950"/>
                  </a:lnTo>
                  <a:lnTo>
                    <a:pt x="72" y="950"/>
                  </a:lnTo>
                  <a:lnTo>
                    <a:pt x="72" y="952"/>
                  </a:lnTo>
                  <a:lnTo>
                    <a:pt x="72" y="953"/>
                  </a:lnTo>
                  <a:lnTo>
                    <a:pt x="70" y="954"/>
                  </a:lnTo>
                  <a:lnTo>
                    <a:pt x="69" y="956"/>
                  </a:lnTo>
                  <a:lnTo>
                    <a:pt x="68" y="956"/>
                  </a:lnTo>
                  <a:lnTo>
                    <a:pt x="66" y="956"/>
                  </a:lnTo>
                  <a:lnTo>
                    <a:pt x="66" y="954"/>
                  </a:lnTo>
                  <a:lnTo>
                    <a:pt x="65" y="954"/>
                  </a:lnTo>
                  <a:lnTo>
                    <a:pt x="64" y="954"/>
                  </a:lnTo>
                  <a:lnTo>
                    <a:pt x="62" y="954"/>
                  </a:lnTo>
                  <a:lnTo>
                    <a:pt x="59" y="953"/>
                  </a:lnTo>
                  <a:lnTo>
                    <a:pt x="58" y="952"/>
                  </a:lnTo>
                  <a:lnTo>
                    <a:pt x="57" y="952"/>
                  </a:lnTo>
                  <a:lnTo>
                    <a:pt x="55" y="950"/>
                  </a:lnTo>
                  <a:lnTo>
                    <a:pt x="54" y="950"/>
                  </a:lnTo>
                  <a:lnTo>
                    <a:pt x="51" y="950"/>
                  </a:lnTo>
                  <a:lnTo>
                    <a:pt x="50" y="950"/>
                  </a:lnTo>
                  <a:lnTo>
                    <a:pt x="49" y="950"/>
                  </a:lnTo>
                  <a:lnTo>
                    <a:pt x="47" y="950"/>
                  </a:lnTo>
                  <a:lnTo>
                    <a:pt x="46" y="950"/>
                  </a:lnTo>
                  <a:lnTo>
                    <a:pt x="45" y="950"/>
                  </a:lnTo>
                  <a:lnTo>
                    <a:pt x="43" y="950"/>
                  </a:lnTo>
                  <a:lnTo>
                    <a:pt x="42" y="950"/>
                  </a:lnTo>
                  <a:lnTo>
                    <a:pt x="40" y="950"/>
                  </a:lnTo>
                  <a:lnTo>
                    <a:pt x="40" y="949"/>
                  </a:lnTo>
                  <a:lnTo>
                    <a:pt x="39" y="947"/>
                  </a:lnTo>
                  <a:lnTo>
                    <a:pt x="38" y="947"/>
                  </a:lnTo>
                  <a:lnTo>
                    <a:pt x="36" y="946"/>
                  </a:lnTo>
                  <a:lnTo>
                    <a:pt x="35" y="946"/>
                  </a:lnTo>
                  <a:lnTo>
                    <a:pt x="34" y="945"/>
                  </a:lnTo>
                  <a:lnTo>
                    <a:pt x="32" y="945"/>
                  </a:lnTo>
                  <a:lnTo>
                    <a:pt x="32" y="943"/>
                  </a:lnTo>
                  <a:lnTo>
                    <a:pt x="31" y="942"/>
                  </a:lnTo>
                  <a:lnTo>
                    <a:pt x="30" y="941"/>
                  </a:lnTo>
                  <a:lnTo>
                    <a:pt x="28" y="941"/>
                  </a:lnTo>
                  <a:lnTo>
                    <a:pt x="27" y="941"/>
                  </a:lnTo>
                  <a:lnTo>
                    <a:pt x="26" y="939"/>
                  </a:lnTo>
                  <a:lnTo>
                    <a:pt x="24" y="938"/>
                  </a:lnTo>
                  <a:lnTo>
                    <a:pt x="23" y="937"/>
                  </a:lnTo>
                  <a:lnTo>
                    <a:pt x="23" y="935"/>
                  </a:lnTo>
                  <a:lnTo>
                    <a:pt x="21" y="935"/>
                  </a:lnTo>
                  <a:lnTo>
                    <a:pt x="20" y="935"/>
                  </a:lnTo>
                  <a:lnTo>
                    <a:pt x="19" y="934"/>
                  </a:lnTo>
                  <a:lnTo>
                    <a:pt x="17" y="934"/>
                  </a:lnTo>
                  <a:lnTo>
                    <a:pt x="15" y="933"/>
                  </a:lnTo>
                  <a:lnTo>
                    <a:pt x="13" y="933"/>
                  </a:lnTo>
                  <a:lnTo>
                    <a:pt x="12" y="933"/>
                  </a:lnTo>
                  <a:lnTo>
                    <a:pt x="12" y="931"/>
                  </a:lnTo>
                  <a:lnTo>
                    <a:pt x="11" y="931"/>
                  </a:lnTo>
                  <a:lnTo>
                    <a:pt x="11" y="930"/>
                  </a:lnTo>
                  <a:lnTo>
                    <a:pt x="11" y="926"/>
                  </a:lnTo>
                  <a:lnTo>
                    <a:pt x="11" y="924"/>
                  </a:lnTo>
                  <a:lnTo>
                    <a:pt x="11" y="923"/>
                  </a:lnTo>
                  <a:lnTo>
                    <a:pt x="11" y="919"/>
                  </a:lnTo>
                  <a:lnTo>
                    <a:pt x="11" y="909"/>
                  </a:lnTo>
                  <a:lnTo>
                    <a:pt x="11" y="908"/>
                  </a:lnTo>
                  <a:lnTo>
                    <a:pt x="11" y="907"/>
                  </a:lnTo>
                  <a:lnTo>
                    <a:pt x="11" y="905"/>
                  </a:lnTo>
                  <a:lnTo>
                    <a:pt x="11" y="901"/>
                  </a:lnTo>
                  <a:lnTo>
                    <a:pt x="9" y="896"/>
                  </a:lnTo>
                  <a:lnTo>
                    <a:pt x="9" y="893"/>
                  </a:lnTo>
                  <a:lnTo>
                    <a:pt x="9" y="889"/>
                  </a:lnTo>
                  <a:lnTo>
                    <a:pt x="9" y="886"/>
                  </a:lnTo>
                  <a:lnTo>
                    <a:pt x="8" y="884"/>
                  </a:lnTo>
                  <a:lnTo>
                    <a:pt x="8" y="881"/>
                  </a:lnTo>
                  <a:lnTo>
                    <a:pt x="8" y="874"/>
                  </a:lnTo>
                  <a:lnTo>
                    <a:pt x="7" y="873"/>
                  </a:lnTo>
                  <a:lnTo>
                    <a:pt x="7" y="871"/>
                  </a:lnTo>
                  <a:lnTo>
                    <a:pt x="5" y="870"/>
                  </a:lnTo>
                  <a:lnTo>
                    <a:pt x="2" y="862"/>
                  </a:lnTo>
                  <a:lnTo>
                    <a:pt x="1" y="859"/>
                  </a:lnTo>
                  <a:lnTo>
                    <a:pt x="0" y="857"/>
                  </a:lnTo>
                  <a:lnTo>
                    <a:pt x="1" y="857"/>
                  </a:lnTo>
                  <a:lnTo>
                    <a:pt x="1" y="855"/>
                  </a:lnTo>
                  <a:lnTo>
                    <a:pt x="2" y="857"/>
                  </a:lnTo>
                  <a:lnTo>
                    <a:pt x="4" y="857"/>
                  </a:lnTo>
                  <a:lnTo>
                    <a:pt x="4" y="858"/>
                  </a:lnTo>
                  <a:lnTo>
                    <a:pt x="9" y="862"/>
                  </a:lnTo>
                  <a:lnTo>
                    <a:pt x="11" y="863"/>
                  </a:lnTo>
                  <a:lnTo>
                    <a:pt x="12" y="865"/>
                  </a:lnTo>
                  <a:lnTo>
                    <a:pt x="15" y="866"/>
                  </a:lnTo>
                  <a:lnTo>
                    <a:pt x="16" y="866"/>
                  </a:lnTo>
                  <a:lnTo>
                    <a:pt x="17" y="866"/>
                  </a:lnTo>
                  <a:lnTo>
                    <a:pt x="17" y="865"/>
                  </a:lnTo>
                  <a:lnTo>
                    <a:pt x="19" y="865"/>
                  </a:lnTo>
                  <a:lnTo>
                    <a:pt x="26" y="863"/>
                  </a:lnTo>
                  <a:lnTo>
                    <a:pt x="27" y="862"/>
                  </a:lnTo>
                  <a:lnTo>
                    <a:pt x="28" y="862"/>
                  </a:lnTo>
                  <a:lnTo>
                    <a:pt x="30" y="862"/>
                  </a:lnTo>
                  <a:lnTo>
                    <a:pt x="31" y="862"/>
                  </a:lnTo>
                  <a:lnTo>
                    <a:pt x="34" y="862"/>
                  </a:lnTo>
                  <a:lnTo>
                    <a:pt x="35" y="862"/>
                  </a:lnTo>
                  <a:lnTo>
                    <a:pt x="36" y="862"/>
                  </a:lnTo>
                  <a:lnTo>
                    <a:pt x="39" y="862"/>
                  </a:lnTo>
                  <a:lnTo>
                    <a:pt x="42" y="861"/>
                  </a:lnTo>
                  <a:lnTo>
                    <a:pt x="45" y="861"/>
                  </a:lnTo>
                  <a:lnTo>
                    <a:pt x="50" y="859"/>
                  </a:lnTo>
                  <a:lnTo>
                    <a:pt x="53" y="859"/>
                  </a:lnTo>
                  <a:lnTo>
                    <a:pt x="53" y="857"/>
                  </a:lnTo>
                  <a:lnTo>
                    <a:pt x="51" y="852"/>
                  </a:lnTo>
                  <a:lnTo>
                    <a:pt x="51" y="850"/>
                  </a:lnTo>
                  <a:lnTo>
                    <a:pt x="51" y="847"/>
                  </a:lnTo>
                  <a:lnTo>
                    <a:pt x="51" y="846"/>
                  </a:lnTo>
                  <a:lnTo>
                    <a:pt x="50" y="844"/>
                  </a:lnTo>
                  <a:lnTo>
                    <a:pt x="50" y="843"/>
                  </a:lnTo>
                  <a:lnTo>
                    <a:pt x="49" y="843"/>
                  </a:lnTo>
                  <a:lnTo>
                    <a:pt x="49" y="842"/>
                  </a:lnTo>
                  <a:lnTo>
                    <a:pt x="49" y="840"/>
                  </a:lnTo>
                  <a:lnTo>
                    <a:pt x="47" y="839"/>
                  </a:lnTo>
                  <a:lnTo>
                    <a:pt x="47" y="838"/>
                  </a:lnTo>
                  <a:lnTo>
                    <a:pt x="47" y="836"/>
                  </a:lnTo>
                  <a:lnTo>
                    <a:pt x="47" y="835"/>
                  </a:lnTo>
                  <a:lnTo>
                    <a:pt x="47" y="832"/>
                  </a:lnTo>
                  <a:lnTo>
                    <a:pt x="49" y="831"/>
                  </a:lnTo>
                  <a:lnTo>
                    <a:pt x="49" y="829"/>
                  </a:lnTo>
                  <a:lnTo>
                    <a:pt x="51" y="827"/>
                  </a:lnTo>
                  <a:lnTo>
                    <a:pt x="53" y="824"/>
                  </a:lnTo>
                  <a:lnTo>
                    <a:pt x="53" y="823"/>
                  </a:lnTo>
                  <a:lnTo>
                    <a:pt x="53" y="821"/>
                  </a:lnTo>
                  <a:lnTo>
                    <a:pt x="53" y="820"/>
                  </a:lnTo>
                  <a:lnTo>
                    <a:pt x="54" y="819"/>
                  </a:lnTo>
                  <a:lnTo>
                    <a:pt x="54" y="817"/>
                  </a:lnTo>
                  <a:lnTo>
                    <a:pt x="54" y="816"/>
                  </a:lnTo>
                  <a:lnTo>
                    <a:pt x="53" y="814"/>
                  </a:lnTo>
                  <a:lnTo>
                    <a:pt x="53" y="813"/>
                  </a:lnTo>
                  <a:lnTo>
                    <a:pt x="53" y="812"/>
                  </a:lnTo>
                  <a:lnTo>
                    <a:pt x="53" y="810"/>
                  </a:lnTo>
                  <a:lnTo>
                    <a:pt x="53" y="809"/>
                  </a:lnTo>
                  <a:lnTo>
                    <a:pt x="53" y="806"/>
                  </a:lnTo>
                  <a:lnTo>
                    <a:pt x="54" y="802"/>
                  </a:lnTo>
                  <a:lnTo>
                    <a:pt x="54" y="801"/>
                  </a:lnTo>
                  <a:lnTo>
                    <a:pt x="55" y="800"/>
                  </a:lnTo>
                  <a:lnTo>
                    <a:pt x="55" y="798"/>
                  </a:lnTo>
                  <a:lnTo>
                    <a:pt x="57" y="797"/>
                  </a:lnTo>
                  <a:lnTo>
                    <a:pt x="58" y="795"/>
                  </a:lnTo>
                  <a:lnTo>
                    <a:pt x="58" y="794"/>
                  </a:lnTo>
                  <a:lnTo>
                    <a:pt x="59" y="791"/>
                  </a:lnTo>
                  <a:lnTo>
                    <a:pt x="61" y="790"/>
                  </a:lnTo>
                  <a:lnTo>
                    <a:pt x="62" y="790"/>
                  </a:lnTo>
                  <a:lnTo>
                    <a:pt x="62" y="789"/>
                  </a:lnTo>
                  <a:lnTo>
                    <a:pt x="64" y="787"/>
                  </a:lnTo>
                  <a:lnTo>
                    <a:pt x="64" y="786"/>
                  </a:lnTo>
                  <a:lnTo>
                    <a:pt x="64" y="785"/>
                  </a:lnTo>
                  <a:lnTo>
                    <a:pt x="62" y="785"/>
                  </a:lnTo>
                  <a:lnTo>
                    <a:pt x="62" y="783"/>
                  </a:lnTo>
                  <a:lnTo>
                    <a:pt x="61" y="781"/>
                  </a:lnTo>
                  <a:lnTo>
                    <a:pt x="59" y="781"/>
                  </a:lnTo>
                  <a:lnTo>
                    <a:pt x="59" y="779"/>
                  </a:lnTo>
                  <a:lnTo>
                    <a:pt x="59" y="778"/>
                  </a:lnTo>
                  <a:lnTo>
                    <a:pt x="57" y="774"/>
                  </a:lnTo>
                  <a:lnTo>
                    <a:pt x="55" y="772"/>
                  </a:lnTo>
                  <a:lnTo>
                    <a:pt x="55" y="771"/>
                  </a:lnTo>
                  <a:lnTo>
                    <a:pt x="54" y="768"/>
                  </a:lnTo>
                  <a:lnTo>
                    <a:pt x="54" y="767"/>
                  </a:lnTo>
                  <a:lnTo>
                    <a:pt x="53" y="766"/>
                  </a:lnTo>
                  <a:lnTo>
                    <a:pt x="54" y="766"/>
                  </a:lnTo>
                  <a:lnTo>
                    <a:pt x="54" y="764"/>
                  </a:lnTo>
                  <a:lnTo>
                    <a:pt x="57" y="763"/>
                  </a:lnTo>
                  <a:lnTo>
                    <a:pt x="61" y="762"/>
                  </a:lnTo>
                  <a:lnTo>
                    <a:pt x="65" y="760"/>
                  </a:lnTo>
                  <a:lnTo>
                    <a:pt x="66" y="759"/>
                  </a:lnTo>
                  <a:lnTo>
                    <a:pt x="68" y="759"/>
                  </a:lnTo>
                  <a:lnTo>
                    <a:pt x="68" y="757"/>
                  </a:lnTo>
                  <a:lnTo>
                    <a:pt x="68" y="756"/>
                  </a:lnTo>
                  <a:lnTo>
                    <a:pt x="69" y="752"/>
                  </a:lnTo>
                  <a:lnTo>
                    <a:pt x="68" y="748"/>
                  </a:lnTo>
                  <a:lnTo>
                    <a:pt x="68" y="747"/>
                  </a:lnTo>
                  <a:lnTo>
                    <a:pt x="68" y="741"/>
                  </a:lnTo>
                  <a:lnTo>
                    <a:pt x="69" y="740"/>
                  </a:lnTo>
                  <a:lnTo>
                    <a:pt x="69" y="738"/>
                  </a:lnTo>
                  <a:lnTo>
                    <a:pt x="69" y="737"/>
                  </a:lnTo>
                  <a:lnTo>
                    <a:pt x="68" y="737"/>
                  </a:lnTo>
                  <a:lnTo>
                    <a:pt x="68" y="736"/>
                  </a:lnTo>
                  <a:lnTo>
                    <a:pt x="66" y="734"/>
                  </a:lnTo>
                  <a:lnTo>
                    <a:pt x="65" y="733"/>
                  </a:lnTo>
                  <a:lnTo>
                    <a:pt x="64" y="733"/>
                  </a:lnTo>
                  <a:lnTo>
                    <a:pt x="64" y="732"/>
                  </a:lnTo>
                  <a:lnTo>
                    <a:pt x="64" y="729"/>
                  </a:lnTo>
                  <a:lnTo>
                    <a:pt x="64" y="728"/>
                  </a:lnTo>
                  <a:lnTo>
                    <a:pt x="62" y="728"/>
                  </a:lnTo>
                  <a:lnTo>
                    <a:pt x="62" y="726"/>
                  </a:lnTo>
                  <a:lnTo>
                    <a:pt x="61" y="725"/>
                  </a:lnTo>
                  <a:lnTo>
                    <a:pt x="59" y="725"/>
                  </a:lnTo>
                  <a:lnTo>
                    <a:pt x="59" y="724"/>
                  </a:lnTo>
                  <a:lnTo>
                    <a:pt x="59" y="722"/>
                  </a:lnTo>
                  <a:lnTo>
                    <a:pt x="59" y="721"/>
                  </a:lnTo>
                  <a:lnTo>
                    <a:pt x="58" y="720"/>
                  </a:lnTo>
                  <a:lnTo>
                    <a:pt x="58" y="718"/>
                  </a:lnTo>
                  <a:lnTo>
                    <a:pt x="58" y="717"/>
                  </a:lnTo>
                  <a:lnTo>
                    <a:pt x="58" y="714"/>
                  </a:lnTo>
                  <a:lnTo>
                    <a:pt x="58" y="711"/>
                  </a:lnTo>
                  <a:lnTo>
                    <a:pt x="57" y="709"/>
                  </a:lnTo>
                  <a:lnTo>
                    <a:pt x="57" y="707"/>
                  </a:lnTo>
                  <a:lnTo>
                    <a:pt x="57" y="706"/>
                  </a:lnTo>
                  <a:lnTo>
                    <a:pt x="57" y="705"/>
                  </a:lnTo>
                  <a:lnTo>
                    <a:pt x="55" y="703"/>
                  </a:lnTo>
                  <a:lnTo>
                    <a:pt x="55" y="702"/>
                  </a:lnTo>
                  <a:lnTo>
                    <a:pt x="55" y="701"/>
                  </a:lnTo>
                  <a:lnTo>
                    <a:pt x="54" y="698"/>
                  </a:lnTo>
                  <a:lnTo>
                    <a:pt x="54" y="696"/>
                  </a:lnTo>
                  <a:lnTo>
                    <a:pt x="54" y="695"/>
                  </a:lnTo>
                  <a:lnTo>
                    <a:pt x="54" y="694"/>
                  </a:lnTo>
                  <a:lnTo>
                    <a:pt x="53" y="692"/>
                  </a:lnTo>
                  <a:lnTo>
                    <a:pt x="53" y="691"/>
                  </a:lnTo>
                  <a:lnTo>
                    <a:pt x="51" y="691"/>
                  </a:lnTo>
                  <a:lnTo>
                    <a:pt x="49" y="691"/>
                  </a:lnTo>
                  <a:lnTo>
                    <a:pt x="47" y="691"/>
                  </a:lnTo>
                  <a:lnTo>
                    <a:pt x="47" y="690"/>
                  </a:lnTo>
                  <a:lnTo>
                    <a:pt x="46" y="690"/>
                  </a:lnTo>
                  <a:lnTo>
                    <a:pt x="45" y="688"/>
                  </a:lnTo>
                  <a:lnTo>
                    <a:pt x="43" y="688"/>
                  </a:lnTo>
                  <a:lnTo>
                    <a:pt x="43" y="687"/>
                  </a:lnTo>
                  <a:lnTo>
                    <a:pt x="42" y="686"/>
                  </a:lnTo>
                  <a:lnTo>
                    <a:pt x="42" y="684"/>
                  </a:lnTo>
                  <a:lnTo>
                    <a:pt x="42" y="683"/>
                  </a:lnTo>
                  <a:lnTo>
                    <a:pt x="42" y="682"/>
                  </a:lnTo>
                  <a:lnTo>
                    <a:pt x="42" y="680"/>
                  </a:lnTo>
                  <a:lnTo>
                    <a:pt x="42" y="679"/>
                  </a:lnTo>
                  <a:lnTo>
                    <a:pt x="40" y="679"/>
                  </a:lnTo>
                  <a:lnTo>
                    <a:pt x="40" y="677"/>
                  </a:lnTo>
                  <a:lnTo>
                    <a:pt x="40" y="676"/>
                  </a:lnTo>
                  <a:lnTo>
                    <a:pt x="40" y="675"/>
                  </a:lnTo>
                  <a:lnTo>
                    <a:pt x="40" y="673"/>
                  </a:lnTo>
                  <a:lnTo>
                    <a:pt x="40" y="672"/>
                  </a:lnTo>
                  <a:lnTo>
                    <a:pt x="40" y="671"/>
                  </a:lnTo>
                  <a:lnTo>
                    <a:pt x="40" y="669"/>
                  </a:lnTo>
                  <a:lnTo>
                    <a:pt x="40" y="668"/>
                  </a:lnTo>
                  <a:lnTo>
                    <a:pt x="40" y="667"/>
                  </a:lnTo>
                  <a:lnTo>
                    <a:pt x="42" y="667"/>
                  </a:lnTo>
                  <a:lnTo>
                    <a:pt x="42" y="665"/>
                  </a:lnTo>
                  <a:lnTo>
                    <a:pt x="43" y="664"/>
                  </a:lnTo>
                  <a:lnTo>
                    <a:pt x="43" y="663"/>
                  </a:lnTo>
                  <a:lnTo>
                    <a:pt x="46" y="658"/>
                  </a:lnTo>
                  <a:lnTo>
                    <a:pt x="47" y="657"/>
                  </a:lnTo>
                  <a:lnTo>
                    <a:pt x="47" y="656"/>
                  </a:lnTo>
                  <a:lnTo>
                    <a:pt x="49" y="656"/>
                  </a:lnTo>
                  <a:lnTo>
                    <a:pt x="49" y="654"/>
                  </a:lnTo>
                  <a:lnTo>
                    <a:pt x="50" y="652"/>
                  </a:lnTo>
                  <a:lnTo>
                    <a:pt x="51" y="650"/>
                  </a:lnTo>
                  <a:lnTo>
                    <a:pt x="53" y="645"/>
                  </a:lnTo>
                  <a:lnTo>
                    <a:pt x="54" y="644"/>
                  </a:lnTo>
                  <a:lnTo>
                    <a:pt x="54" y="639"/>
                  </a:lnTo>
                  <a:lnTo>
                    <a:pt x="55" y="638"/>
                  </a:lnTo>
                  <a:lnTo>
                    <a:pt x="55" y="634"/>
                  </a:lnTo>
                  <a:lnTo>
                    <a:pt x="55" y="626"/>
                  </a:lnTo>
                  <a:lnTo>
                    <a:pt x="55" y="623"/>
                  </a:lnTo>
                  <a:lnTo>
                    <a:pt x="55" y="618"/>
                  </a:lnTo>
                  <a:lnTo>
                    <a:pt x="55" y="616"/>
                  </a:lnTo>
                  <a:lnTo>
                    <a:pt x="55" y="611"/>
                  </a:lnTo>
                  <a:lnTo>
                    <a:pt x="57" y="608"/>
                  </a:lnTo>
                  <a:lnTo>
                    <a:pt x="57" y="604"/>
                  </a:lnTo>
                  <a:lnTo>
                    <a:pt x="57" y="601"/>
                  </a:lnTo>
                  <a:lnTo>
                    <a:pt x="57" y="600"/>
                  </a:lnTo>
                  <a:lnTo>
                    <a:pt x="57" y="599"/>
                  </a:lnTo>
                  <a:lnTo>
                    <a:pt x="57" y="597"/>
                  </a:lnTo>
                  <a:lnTo>
                    <a:pt x="57" y="596"/>
                  </a:lnTo>
                  <a:lnTo>
                    <a:pt x="57" y="595"/>
                  </a:lnTo>
                  <a:lnTo>
                    <a:pt x="57" y="593"/>
                  </a:lnTo>
                  <a:lnTo>
                    <a:pt x="57" y="591"/>
                  </a:lnTo>
                  <a:lnTo>
                    <a:pt x="57" y="588"/>
                  </a:lnTo>
                  <a:lnTo>
                    <a:pt x="57" y="587"/>
                  </a:lnTo>
                  <a:lnTo>
                    <a:pt x="57" y="585"/>
                  </a:lnTo>
                  <a:lnTo>
                    <a:pt x="58" y="585"/>
                  </a:lnTo>
                  <a:lnTo>
                    <a:pt x="58" y="584"/>
                  </a:lnTo>
                  <a:lnTo>
                    <a:pt x="59" y="584"/>
                  </a:lnTo>
                  <a:lnTo>
                    <a:pt x="59" y="582"/>
                  </a:lnTo>
                  <a:lnTo>
                    <a:pt x="61" y="581"/>
                  </a:lnTo>
                  <a:lnTo>
                    <a:pt x="61" y="580"/>
                  </a:lnTo>
                  <a:lnTo>
                    <a:pt x="62" y="580"/>
                  </a:lnTo>
                  <a:lnTo>
                    <a:pt x="62" y="578"/>
                  </a:lnTo>
                  <a:lnTo>
                    <a:pt x="62" y="577"/>
                  </a:lnTo>
                  <a:lnTo>
                    <a:pt x="62" y="574"/>
                  </a:lnTo>
                  <a:lnTo>
                    <a:pt x="62" y="570"/>
                  </a:lnTo>
                  <a:lnTo>
                    <a:pt x="64" y="569"/>
                  </a:lnTo>
                  <a:lnTo>
                    <a:pt x="64" y="568"/>
                  </a:lnTo>
                  <a:lnTo>
                    <a:pt x="64" y="566"/>
                  </a:lnTo>
                  <a:lnTo>
                    <a:pt x="65" y="566"/>
                  </a:lnTo>
                  <a:lnTo>
                    <a:pt x="65" y="565"/>
                  </a:lnTo>
                  <a:lnTo>
                    <a:pt x="66" y="565"/>
                  </a:lnTo>
                  <a:lnTo>
                    <a:pt x="66" y="563"/>
                  </a:lnTo>
                  <a:lnTo>
                    <a:pt x="66" y="562"/>
                  </a:lnTo>
                  <a:lnTo>
                    <a:pt x="66" y="561"/>
                  </a:lnTo>
                  <a:lnTo>
                    <a:pt x="66" y="558"/>
                  </a:lnTo>
                  <a:lnTo>
                    <a:pt x="68" y="557"/>
                  </a:lnTo>
                  <a:lnTo>
                    <a:pt x="68" y="555"/>
                  </a:lnTo>
                  <a:lnTo>
                    <a:pt x="68" y="554"/>
                  </a:lnTo>
                  <a:lnTo>
                    <a:pt x="68" y="553"/>
                  </a:lnTo>
                  <a:lnTo>
                    <a:pt x="68" y="551"/>
                  </a:lnTo>
                  <a:lnTo>
                    <a:pt x="69" y="551"/>
                  </a:lnTo>
                  <a:lnTo>
                    <a:pt x="68" y="551"/>
                  </a:lnTo>
                  <a:lnTo>
                    <a:pt x="69" y="550"/>
                  </a:lnTo>
                  <a:lnTo>
                    <a:pt x="70" y="547"/>
                  </a:lnTo>
                  <a:lnTo>
                    <a:pt x="70" y="546"/>
                  </a:lnTo>
                  <a:lnTo>
                    <a:pt x="70" y="544"/>
                  </a:lnTo>
                  <a:lnTo>
                    <a:pt x="70" y="543"/>
                  </a:lnTo>
                  <a:lnTo>
                    <a:pt x="70" y="542"/>
                  </a:lnTo>
                  <a:lnTo>
                    <a:pt x="72" y="542"/>
                  </a:lnTo>
                  <a:lnTo>
                    <a:pt x="73" y="542"/>
                  </a:lnTo>
                  <a:lnTo>
                    <a:pt x="74" y="542"/>
                  </a:lnTo>
                  <a:lnTo>
                    <a:pt x="74" y="539"/>
                  </a:lnTo>
                  <a:lnTo>
                    <a:pt x="74" y="538"/>
                  </a:lnTo>
                  <a:lnTo>
                    <a:pt x="74" y="536"/>
                  </a:lnTo>
                  <a:lnTo>
                    <a:pt x="74" y="535"/>
                  </a:lnTo>
                  <a:lnTo>
                    <a:pt x="74" y="532"/>
                  </a:lnTo>
                  <a:lnTo>
                    <a:pt x="76" y="531"/>
                  </a:lnTo>
                  <a:lnTo>
                    <a:pt x="76" y="530"/>
                  </a:lnTo>
                  <a:lnTo>
                    <a:pt x="76" y="528"/>
                  </a:lnTo>
                  <a:lnTo>
                    <a:pt x="77" y="527"/>
                  </a:lnTo>
                  <a:lnTo>
                    <a:pt x="77" y="523"/>
                  </a:lnTo>
                  <a:lnTo>
                    <a:pt x="78" y="523"/>
                  </a:lnTo>
                  <a:lnTo>
                    <a:pt x="78" y="521"/>
                  </a:lnTo>
                  <a:lnTo>
                    <a:pt x="78" y="520"/>
                  </a:lnTo>
                  <a:lnTo>
                    <a:pt x="80" y="520"/>
                  </a:lnTo>
                  <a:lnTo>
                    <a:pt x="81" y="520"/>
                  </a:lnTo>
                  <a:lnTo>
                    <a:pt x="81" y="519"/>
                  </a:lnTo>
                  <a:lnTo>
                    <a:pt x="81" y="517"/>
                  </a:lnTo>
                  <a:lnTo>
                    <a:pt x="81" y="516"/>
                  </a:lnTo>
                  <a:lnTo>
                    <a:pt x="81" y="515"/>
                  </a:lnTo>
                  <a:lnTo>
                    <a:pt x="83" y="515"/>
                  </a:lnTo>
                  <a:lnTo>
                    <a:pt x="83" y="513"/>
                  </a:lnTo>
                  <a:lnTo>
                    <a:pt x="84" y="513"/>
                  </a:lnTo>
                  <a:lnTo>
                    <a:pt x="85" y="513"/>
                  </a:lnTo>
                  <a:lnTo>
                    <a:pt x="85" y="512"/>
                  </a:lnTo>
                  <a:lnTo>
                    <a:pt x="87" y="512"/>
                  </a:lnTo>
                  <a:lnTo>
                    <a:pt x="87" y="511"/>
                  </a:lnTo>
                  <a:lnTo>
                    <a:pt x="85" y="511"/>
                  </a:lnTo>
                  <a:lnTo>
                    <a:pt x="85" y="509"/>
                  </a:lnTo>
                  <a:lnTo>
                    <a:pt x="85" y="508"/>
                  </a:lnTo>
                  <a:lnTo>
                    <a:pt x="87" y="508"/>
                  </a:lnTo>
                  <a:lnTo>
                    <a:pt x="88" y="508"/>
                  </a:lnTo>
                  <a:lnTo>
                    <a:pt x="89" y="506"/>
                  </a:lnTo>
                  <a:lnTo>
                    <a:pt x="91" y="506"/>
                  </a:lnTo>
                  <a:lnTo>
                    <a:pt x="92" y="506"/>
                  </a:lnTo>
                  <a:lnTo>
                    <a:pt x="92" y="508"/>
                  </a:lnTo>
                  <a:lnTo>
                    <a:pt x="93" y="508"/>
                  </a:lnTo>
                  <a:lnTo>
                    <a:pt x="93" y="506"/>
                  </a:lnTo>
                  <a:lnTo>
                    <a:pt x="93" y="505"/>
                  </a:lnTo>
                  <a:lnTo>
                    <a:pt x="93" y="504"/>
                  </a:lnTo>
                  <a:lnTo>
                    <a:pt x="95" y="504"/>
                  </a:lnTo>
                  <a:lnTo>
                    <a:pt x="96" y="504"/>
                  </a:lnTo>
                  <a:lnTo>
                    <a:pt x="96" y="502"/>
                  </a:lnTo>
                  <a:lnTo>
                    <a:pt x="97" y="502"/>
                  </a:lnTo>
                  <a:lnTo>
                    <a:pt x="97" y="501"/>
                  </a:lnTo>
                  <a:lnTo>
                    <a:pt x="99" y="501"/>
                  </a:lnTo>
                  <a:lnTo>
                    <a:pt x="99" y="500"/>
                  </a:lnTo>
                  <a:lnTo>
                    <a:pt x="100" y="500"/>
                  </a:lnTo>
                  <a:lnTo>
                    <a:pt x="102" y="500"/>
                  </a:lnTo>
                  <a:lnTo>
                    <a:pt x="102" y="498"/>
                  </a:lnTo>
                  <a:lnTo>
                    <a:pt x="102" y="497"/>
                  </a:lnTo>
                  <a:lnTo>
                    <a:pt x="102" y="496"/>
                  </a:lnTo>
                  <a:lnTo>
                    <a:pt x="103" y="494"/>
                  </a:lnTo>
                  <a:lnTo>
                    <a:pt x="103" y="493"/>
                  </a:lnTo>
                  <a:lnTo>
                    <a:pt x="103" y="492"/>
                  </a:lnTo>
                  <a:lnTo>
                    <a:pt x="104" y="490"/>
                  </a:lnTo>
                  <a:lnTo>
                    <a:pt x="104" y="489"/>
                  </a:lnTo>
                  <a:lnTo>
                    <a:pt x="104" y="487"/>
                  </a:lnTo>
                  <a:lnTo>
                    <a:pt x="104" y="486"/>
                  </a:lnTo>
                  <a:lnTo>
                    <a:pt x="106" y="486"/>
                  </a:lnTo>
                  <a:lnTo>
                    <a:pt x="107" y="485"/>
                  </a:lnTo>
                  <a:lnTo>
                    <a:pt x="106" y="483"/>
                  </a:lnTo>
                  <a:lnTo>
                    <a:pt x="107" y="483"/>
                  </a:lnTo>
                  <a:lnTo>
                    <a:pt x="108" y="483"/>
                  </a:lnTo>
                  <a:lnTo>
                    <a:pt x="107" y="483"/>
                  </a:lnTo>
                  <a:lnTo>
                    <a:pt x="106" y="482"/>
                  </a:lnTo>
                  <a:lnTo>
                    <a:pt x="104" y="481"/>
                  </a:lnTo>
                  <a:lnTo>
                    <a:pt x="102" y="479"/>
                  </a:lnTo>
                  <a:lnTo>
                    <a:pt x="99" y="477"/>
                  </a:lnTo>
                  <a:lnTo>
                    <a:pt x="99" y="475"/>
                  </a:lnTo>
                  <a:lnTo>
                    <a:pt x="97" y="475"/>
                  </a:lnTo>
                  <a:lnTo>
                    <a:pt x="96" y="473"/>
                  </a:lnTo>
                  <a:lnTo>
                    <a:pt x="95" y="469"/>
                  </a:lnTo>
                  <a:lnTo>
                    <a:pt x="93" y="469"/>
                  </a:lnTo>
                  <a:lnTo>
                    <a:pt x="92" y="467"/>
                  </a:lnTo>
                  <a:lnTo>
                    <a:pt x="91" y="467"/>
                  </a:lnTo>
                  <a:lnTo>
                    <a:pt x="89" y="466"/>
                  </a:lnTo>
                  <a:lnTo>
                    <a:pt x="87" y="463"/>
                  </a:lnTo>
                  <a:lnTo>
                    <a:pt x="85" y="462"/>
                  </a:lnTo>
                  <a:lnTo>
                    <a:pt x="83" y="460"/>
                  </a:lnTo>
                  <a:lnTo>
                    <a:pt x="81" y="460"/>
                  </a:lnTo>
                  <a:lnTo>
                    <a:pt x="80" y="460"/>
                  </a:lnTo>
                  <a:lnTo>
                    <a:pt x="78" y="460"/>
                  </a:lnTo>
                  <a:lnTo>
                    <a:pt x="77" y="460"/>
                  </a:lnTo>
                  <a:lnTo>
                    <a:pt x="76" y="458"/>
                  </a:lnTo>
                  <a:lnTo>
                    <a:pt x="74" y="455"/>
                  </a:lnTo>
                  <a:lnTo>
                    <a:pt x="72" y="454"/>
                  </a:lnTo>
                  <a:lnTo>
                    <a:pt x="72" y="452"/>
                  </a:lnTo>
                  <a:lnTo>
                    <a:pt x="70" y="452"/>
                  </a:lnTo>
                  <a:lnTo>
                    <a:pt x="70" y="451"/>
                  </a:lnTo>
                  <a:lnTo>
                    <a:pt x="70" y="450"/>
                  </a:lnTo>
                  <a:lnTo>
                    <a:pt x="70" y="448"/>
                  </a:lnTo>
                  <a:lnTo>
                    <a:pt x="70" y="447"/>
                  </a:lnTo>
                  <a:lnTo>
                    <a:pt x="70" y="445"/>
                  </a:lnTo>
                  <a:lnTo>
                    <a:pt x="70" y="444"/>
                  </a:lnTo>
                  <a:lnTo>
                    <a:pt x="72" y="444"/>
                  </a:lnTo>
                  <a:lnTo>
                    <a:pt x="72" y="443"/>
                  </a:lnTo>
                  <a:lnTo>
                    <a:pt x="70" y="443"/>
                  </a:lnTo>
                  <a:lnTo>
                    <a:pt x="69" y="443"/>
                  </a:lnTo>
                  <a:lnTo>
                    <a:pt x="69" y="441"/>
                  </a:lnTo>
                  <a:lnTo>
                    <a:pt x="69" y="440"/>
                  </a:lnTo>
                  <a:lnTo>
                    <a:pt x="69" y="439"/>
                  </a:lnTo>
                  <a:lnTo>
                    <a:pt x="68" y="439"/>
                  </a:lnTo>
                  <a:lnTo>
                    <a:pt x="68" y="437"/>
                  </a:lnTo>
                  <a:lnTo>
                    <a:pt x="66" y="437"/>
                  </a:lnTo>
                  <a:lnTo>
                    <a:pt x="66" y="436"/>
                  </a:lnTo>
                  <a:lnTo>
                    <a:pt x="66" y="437"/>
                  </a:lnTo>
                  <a:lnTo>
                    <a:pt x="65" y="436"/>
                  </a:lnTo>
                  <a:lnTo>
                    <a:pt x="66" y="436"/>
                  </a:lnTo>
                  <a:lnTo>
                    <a:pt x="65" y="436"/>
                  </a:lnTo>
                  <a:lnTo>
                    <a:pt x="64" y="436"/>
                  </a:lnTo>
                  <a:lnTo>
                    <a:pt x="64" y="435"/>
                  </a:lnTo>
                  <a:lnTo>
                    <a:pt x="62" y="435"/>
                  </a:lnTo>
                  <a:lnTo>
                    <a:pt x="61" y="435"/>
                  </a:lnTo>
                  <a:lnTo>
                    <a:pt x="61" y="433"/>
                  </a:lnTo>
                  <a:lnTo>
                    <a:pt x="59" y="433"/>
                  </a:lnTo>
                  <a:lnTo>
                    <a:pt x="59" y="432"/>
                  </a:lnTo>
                  <a:lnTo>
                    <a:pt x="59" y="433"/>
                  </a:lnTo>
                  <a:lnTo>
                    <a:pt x="59" y="432"/>
                  </a:lnTo>
                  <a:lnTo>
                    <a:pt x="58" y="432"/>
                  </a:lnTo>
                  <a:lnTo>
                    <a:pt x="57" y="432"/>
                  </a:lnTo>
                  <a:lnTo>
                    <a:pt x="57" y="431"/>
                  </a:lnTo>
                  <a:lnTo>
                    <a:pt x="55" y="431"/>
                  </a:lnTo>
                  <a:lnTo>
                    <a:pt x="54" y="429"/>
                  </a:lnTo>
                  <a:lnTo>
                    <a:pt x="54" y="428"/>
                  </a:lnTo>
                  <a:lnTo>
                    <a:pt x="54" y="426"/>
                  </a:lnTo>
                  <a:lnTo>
                    <a:pt x="53" y="426"/>
                  </a:lnTo>
                  <a:lnTo>
                    <a:pt x="53" y="425"/>
                  </a:lnTo>
                  <a:lnTo>
                    <a:pt x="51" y="424"/>
                  </a:lnTo>
                  <a:lnTo>
                    <a:pt x="51" y="422"/>
                  </a:lnTo>
                  <a:lnTo>
                    <a:pt x="53" y="422"/>
                  </a:lnTo>
                  <a:lnTo>
                    <a:pt x="51" y="422"/>
                  </a:lnTo>
                  <a:lnTo>
                    <a:pt x="51" y="421"/>
                  </a:lnTo>
                  <a:lnTo>
                    <a:pt x="53" y="421"/>
                  </a:lnTo>
                  <a:lnTo>
                    <a:pt x="53" y="420"/>
                  </a:lnTo>
                  <a:lnTo>
                    <a:pt x="51" y="420"/>
                  </a:lnTo>
                  <a:lnTo>
                    <a:pt x="51" y="418"/>
                  </a:lnTo>
                  <a:lnTo>
                    <a:pt x="51" y="417"/>
                  </a:lnTo>
                  <a:lnTo>
                    <a:pt x="53" y="416"/>
                  </a:lnTo>
                  <a:lnTo>
                    <a:pt x="51" y="416"/>
                  </a:lnTo>
                  <a:lnTo>
                    <a:pt x="51" y="414"/>
                  </a:lnTo>
                  <a:lnTo>
                    <a:pt x="51" y="413"/>
                  </a:lnTo>
                  <a:lnTo>
                    <a:pt x="50" y="413"/>
                  </a:lnTo>
                  <a:lnTo>
                    <a:pt x="50" y="412"/>
                  </a:lnTo>
                  <a:lnTo>
                    <a:pt x="49" y="412"/>
                  </a:lnTo>
                  <a:lnTo>
                    <a:pt x="50" y="410"/>
                  </a:lnTo>
                  <a:lnTo>
                    <a:pt x="49" y="410"/>
                  </a:lnTo>
                  <a:lnTo>
                    <a:pt x="47" y="410"/>
                  </a:lnTo>
                  <a:lnTo>
                    <a:pt x="47" y="409"/>
                  </a:lnTo>
                  <a:lnTo>
                    <a:pt x="49" y="409"/>
                  </a:lnTo>
                  <a:lnTo>
                    <a:pt x="49" y="407"/>
                  </a:lnTo>
                  <a:lnTo>
                    <a:pt x="47" y="407"/>
                  </a:lnTo>
                  <a:lnTo>
                    <a:pt x="46" y="407"/>
                  </a:lnTo>
                  <a:lnTo>
                    <a:pt x="46" y="406"/>
                  </a:lnTo>
                  <a:lnTo>
                    <a:pt x="45" y="406"/>
                  </a:lnTo>
                  <a:lnTo>
                    <a:pt x="43" y="406"/>
                  </a:lnTo>
                  <a:lnTo>
                    <a:pt x="43" y="405"/>
                  </a:lnTo>
                  <a:lnTo>
                    <a:pt x="42" y="405"/>
                  </a:lnTo>
                  <a:lnTo>
                    <a:pt x="42" y="403"/>
                  </a:lnTo>
                  <a:lnTo>
                    <a:pt x="43" y="403"/>
                  </a:lnTo>
                  <a:lnTo>
                    <a:pt x="42" y="403"/>
                  </a:lnTo>
                  <a:lnTo>
                    <a:pt x="42" y="402"/>
                  </a:lnTo>
                  <a:lnTo>
                    <a:pt x="40" y="402"/>
                  </a:lnTo>
                  <a:lnTo>
                    <a:pt x="40" y="401"/>
                  </a:lnTo>
                  <a:lnTo>
                    <a:pt x="39" y="402"/>
                  </a:lnTo>
                  <a:lnTo>
                    <a:pt x="38" y="401"/>
                  </a:lnTo>
                  <a:lnTo>
                    <a:pt x="38" y="399"/>
                  </a:lnTo>
                  <a:lnTo>
                    <a:pt x="36" y="399"/>
                  </a:lnTo>
                  <a:lnTo>
                    <a:pt x="36" y="398"/>
                  </a:lnTo>
                  <a:lnTo>
                    <a:pt x="38" y="398"/>
                  </a:lnTo>
                  <a:lnTo>
                    <a:pt x="36" y="398"/>
                  </a:lnTo>
                  <a:lnTo>
                    <a:pt x="36" y="397"/>
                  </a:lnTo>
                  <a:lnTo>
                    <a:pt x="35" y="397"/>
                  </a:lnTo>
                  <a:lnTo>
                    <a:pt x="36" y="397"/>
                  </a:lnTo>
                  <a:lnTo>
                    <a:pt x="36" y="395"/>
                  </a:lnTo>
                  <a:lnTo>
                    <a:pt x="35" y="395"/>
                  </a:lnTo>
                  <a:lnTo>
                    <a:pt x="35" y="394"/>
                  </a:lnTo>
                  <a:lnTo>
                    <a:pt x="35" y="393"/>
                  </a:lnTo>
                  <a:lnTo>
                    <a:pt x="34" y="393"/>
                  </a:lnTo>
                  <a:lnTo>
                    <a:pt x="32" y="391"/>
                  </a:lnTo>
                  <a:lnTo>
                    <a:pt x="31" y="391"/>
                  </a:lnTo>
                  <a:lnTo>
                    <a:pt x="31" y="390"/>
                  </a:lnTo>
                  <a:lnTo>
                    <a:pt x="31" y="388"/>
                  </a:lnTo>
                  <a:lnTo>
                    <a:pt x="30" y="388"/>
                  </a:lnTo>
                  <a:lnTo>
                    <a:pt x="30" y="387"/>
                  </a:lnTo>
                  <a:lnTo>
                    <a:pt x="31" y="387"/>
                  </a:lnTo>
                  <a:lnTo>
                    <a:pt x="30" y="386"/>
                  </a:lnTo>
                  <a:lnTo>
                    <a:pt x="30" y="384"/>
                  </a:lnTo>
                  <a:lnTo>
                    <a:pt x="28" y="384"/>
                  </a:lnTo>
                  <a:lnTo>
                    <a:pt x="30" y="384"/>
                  </a:lnTo>
                  <a:lnTo>
                    <a:pt x="30" y="383"/>
                  </a:lnTo>
                  <a:lnTo>
                    <a:pt x="28" y="383"/>
                  </a:lnTo>
                  <a:lnTo>
                    <a:pt x="28" y="382"/>
                  </a:lnTo>
                  <a:lnTo>
                    <a:pt x="28" y="380"/>
                  </a:lnTo>
                  <a:lnTo>
                    <a:pt x="27" y="380"/>
                  </a:lnTo>
                  <a:lnTo>
                    <a:pt x="28" y="380"/>
                  </a:lnTo>
                  <a:lnTo>
                    <a:pt x="27" y="380"/>
                  </a:lnTo>
                  <a:lnTo>
                    <a:pt x="27" y="379"/>
                  </a:lnTo>
                  <a:lnTo>
                    <a:pt x="27" y="378"/>
                  </a:lnTo>
                  <a:lnTo>
                    <a:pt x="26" y="378"/>
                  </a:lnTo>
                  <a:lnTo>
                    <a:pt x="27" y="378"/>
                  </a:lnTo>
                  <a:lnTo>
                    <a:pt x="27" y="376"/>
                  </a:lnTo>
                  <a:lnTo>
                    <a:pt x="26" y="376"/>
                  </a:lnTo>
                  <a:lnTo>
                    <a:pt x="27" y="376"/>
                  </a:lnTo>
                  <a:lnTo>
                    <a:pt x="27" y="375"/>
                  </a:lnTo>
                  <a:lnTo>
                    <a:pt x="27" y="374"/>
                  </a:lnTo>
                  <a:lnTo>
                    <a:pt x="26" y="374"/>
                  </a:lnTo>
                  <a:lnTo>
                    <a:pt x="26" y="372"/>
                  </a:lnTo>
                  <a:lnTo>
                    <a:pt x="26" y="371"/>
                  </a:lnTo>
                  <a:lnTo>
                    <a:pt x="26" y="369"/>
                  </a:lnTo>
                  <a:lnTo>
                    <a:pt x="27" y="369"/>
                  </a:lnTo>
                  <a:lnTo>
                    <a:pt x="27" y="368"/>
                  </a:lnTo>
                  <a:lnTo>
                    <a:pt x="26" y="368"/>
                  </a:lnTo>
                  <a:lnTo>
                    <a:pt x="27" y="368"/>
                  </a:lnTo>
                  <a:lnTo>
                    <a:pt x="27" y="367"/>
                  </a:lnTo>
                  <a:lnTo>
                    <a:pt x="27" y="365"/>
                  </a:lnTo>
                  <a:lnTo>
                    <a:pt x="26" y="365"/>
                  </a:lnTo>
                  <a:lnTo>
                    <a:pt x="26" y="364"/>
                  </a:lnTo>
                  <a:lnTo>
                    <a:pt x="24" y="364"/>
                  </a:lnTo>
                  <a:lnTo>
                    <a:pt x="24" y="363"/>
                  </a:lnTo>
                  <a:lnTo>
                    <a:pt x="23" y="363"/>
                  </a:lnTo>
                  <a:lnTo>
                    <a:pt x="23" y="361"/>
                  </a:lnTo>
                  <a:lnTo>
                    <a:pt x="21" y="360"/>
                  </a:lnTo>
                  <a:lnTo>
                    <a:pt x="23" y="360"/>
                  </a:lnTo>
                  <a:lnTo>
                    <a:pt x="21" y="359"/>
                  </a:lnTo>
                  <a:lnTo>
                    <a:pt x="21" y="357"/>
                  </a:lnTo>
                  <a:lnTo>
                    <a:pt x="21" y="356"/>
                  </a:lnTo>
                  <a:lnTo>
                    <a:pt x="20" y="356"/>
                  </a:lnTo>
                  <a:lnTo>
                    <a:pt x="20" y="355"/>
                  </a:lnTo>
                  <a:lnTo>
                    <a:pt x="21" y="355"/>
                  </a:lnTo>
                  <a:lnTo>
                    <a:pt x="20" y="355"/>
                  </a:lnTo>
                  <a:lnTo>
                    <a:pt x="20" y="353"/>
                  </a:lnTo>
                  <a:lnTo>
                    <a:pt x="21" y="353"/>
                  </a:lnTo>
                  <a:lnTo>
                    <a:pt x="21" y="352"/>
                  </a:lnTo>
                  <a:lnTo>
                    <a:pt x="20" y="352"/>
                  </a:lnTo>
                  <a:lnTo>
                    <a:pt x="20" y="350"/>
                  </a:lnTo>
                  <a:lnTo>
                    <a:pt x="19" y="350"/>
                  </a:lnTo>
                  <a:lnTo>
                    <a:pt x="19" y="349"/>
                  </a:lnTo>
                  <a:lnTo>
                    <a:pt x="19" y="348"/>
                  </a:lnTo>
                  <a:lnTo>
                    <a:pt x="17" y="348"/>
                  </a:lnTo>
                  <a:lnTo>
                    <a:pt x="17" y="346"/>
                  </a:lnTo>
                  <a:lnTo>
                    <a:pt x="16" y="345"/>
                  </a:lnTo>
                  <a:lnTo>
                    <a:pt x="15" y="345"/>
                  </a:lnTo>
                  <a:lnTo>
                    <a:pt x="15" y="344"/>
                  </a:lnTo>
                  <a:lnTo>
                    <a:pt x="15" y="342"/>
                  </a:lnTo>
                  <a:lnTo>
                    <a:pt x="13" y="341"/>
                  </a:lnTo>
                  <a:lnTo>
                    <a:pt x="13" y="340"/>
                  </a:lnTo>
                  <a:lnTo>
                    <a:pt x="13" y="338"/>
                  </a:lnTo>
                  <a:lnTo>
                    <a:pt x="13" y="337"/>
                  </a:lnTo>
                  <a:lnTo>
                    <a:pt x="13" y="336"/>
                  </a:lnTo>
                  <a:lnTo>
                    <a:pt x="13" y="334"/>
                  </a:lnTo>
                  <a:lnTo>
                    <a:pt x="13" y="333"/>
                  </a:lnTo>
                  <a:lnTo>
                    <a:pt x="13" y="331"/>
                  </a:lnTo>
                  <a:lnTo>
                    <a:pt x="15" y="331"/>
                  </a:lnTo>
                  <a:lnTo>
                    <a:pt x="15" y="330"/>
                  </a:lnTo>
                  <a:lnTo>
                    <a:pt x="15" y="329"/>
                  </a:lnTo>
                  <a:lnTo>
                    <a:pt x="16" y="329"/>
                  </a:lnTo>
                  <a:lnTo>
                    <a:pt x="16" y="327"/>
                  </a:lnTo>
                  <a:lnTo>
                    <a:pt x="15" y="327"/>
                  </a:lnTo>
                  <a:lnTo>
                    <a:pt x="15" y="326"/>
                  </a:lnTo>
                  <a:lnTo>
                    <a:pt x="15" y="325"/>
                  </a:lnTo>
                  <a:lnTo>
                    <a:pt x="15" y="323"/>
                  </a:lnTo>
                  <a:lnTo>
                    <a:pt x="15" y="322"/>
                  </a:lnTo>
                  <a:lnTo>
                    <a:pt x="16" y="322"/>
                  </a:lnTo>
                  <a:lnTo>
                    <a:pt x="15" y="321"/>
                  </a:lnTo>
                  <a:lnTo>
                    <a:pt x="15" y="319"/>
                  </a:lnTo>
                  <a:lnTo>
                    <a:pt x="15" y="318"/>
                  </a:lnTo>
                  <a:lnTo>
                    <a:pt x="15" y="317"/>
                  </a:lnTo>
                  <a:lnTo>
                    <a:pt x="13" y="317"/>
                  </a:lnTo>
                  <a:lnTo>
                    <a:pt x="13" y="315"/>
                  </a:lnTo>
                  <a:lnTo>
                    <a:pt x="13" y="314"/>
                  </a:lnTo>
                  <a:lnTo>
                    <a:pt x="13" y="312"/>
                  </a:lnTo>
                  <a:lnTo>
                    <a:pt x="15" y="311"/>
                  </a:lnTo>
                  <a:lnTo>
                    <a:pt x="15" y="310"/>
                  </a:lnTo>
                  <a:lnTo>
                    <a:pt x="13" y="308"/>
                  </a:lnTo>
                  <a:lnTo>
                    <a:pt x="15" y="308"/>
                  </a:lnTo>
                  <a:lnTo>
                    <a:pt x="15" y="307"/>
                  </a:lnTo>
                  <a:lnTo>
                    <a:pt x="13" y="307"/>
                  </a:lnTo>
                  <a:lnTo>
                    <a:pt x="13" y="306"/>
                  </a:lnTo>
                  <a:lnTo>
                    <a:pt x="12" y="306"/>
                  </a:lnTo>
                  <a:lnTo>
                    <a:pt x="12" y="304"/>
                  </a:lnTo>
                  <a:lnTo>
                    <a:pt x="11" y="304"/>
                  </a:lnTo>
                  <a:lnTo>
                    <a:pt x="9" y="304"/>
                  </a:lnTo>
                  <a:lnTo>
                    <a:pt x="9" y="303"/>
                  </a:lnTo>
                  <a:lnTo>
                    <a:pt x="8" y="303"/>
                  </a:lnTo>
                  <a:lnTo>
                    <a:pt x="8" y="302"/>
                  </a:lnTo>
                  <a:lnTo>
                    <a:pt x="7" y="300"/>
                  </a:lnTo>
                  <a:lnTo>
                    <a:pt x="5" y="299"/>
                  </a:lnTo>
                  <a:lnTo>
                    <a:pt x="5" y="298"/>
                  </a:lnTo>
                  <a:lnTo>
                    <a:pt x="5" y="296"/>
                  </a:lnTo>
                  <a:lnTo>
                    <a:pt x="5" y="295"/>
                  </a:lnTo>
                  <a:lnTo>
                    <a:pt x="5" y="293"/>
                  </a:lnTo>
                  <a:lnTo>
                    <a:pt x="5" y="292"/>
                  </a:lnTo>
                  <a:lnTo>
                    <a:pt x="5" y="291"/>
                  </a:lnTo>
                  <a:lnTo>
                    <a:pt x="7" y="291"/>
                  </a:lnTo>
                  <a:lnTo>
                    <a:pt x="8" y="291"/>
                  </a:lnTo>
                  <a:lnTo>
                    <a:pt x="8" y="289"/>
                  </a:lnTo>
                  <a:lnTo>
                    <a:pt x="9" y="289"/>
                  </a:lnTo>
                  <a:lnTo>
                    <a:pt x="11" y="289"/>
                  </a:lnTo>
                  <a:lnTo>
                    <a:pt x="12" y="288"/>
                  </a:lnTo>
                  <a:lnTo>
                    <a:pt x="13" y="288"/>
                  </a:lnTo>
                  <a:lnTo>
                    <a:pt x="15" y="287"/>
                  </a:lnTo>
                  <a:lnTo>
                    <a:pt x="16" y="287"/>
                  </a:lnTo>
                  <a:lnTo>
                    <a:pt x="17" y="285"/>
                  </a:lnTo>
                  <a:lnTo>
                    <a:pt x="19" y="285"/>
                  </a:lnTo>
                  <a:lnTo>
                    <a:pt x="20" y="284"/>
                  </a:lnTo>
                  <a:lnTo>
                    <a:pt x="21" y="284"/>
                  </a:lnTo>
                  <a:lnTo>
                    <a:pt x="23" y="283"/>
                  </a:lnTo>
                  <a:lnTo>
                    <a:pt x="24" y="281"/>
                  </a:lnTo>
                  <a:lnTo>
                    <a:pt x="26" y="280"/>
                  </a:lnTo>
                  <a:lnTo>
                    <a:pt x="26" y="279"/>
                  </a:lnTo>
                  <a:lnTo>
                    <a:pt x="27" y="277"/>
                  </a:lnTo>
                  <a:lnTo>
                    <a:pt x="27" y="276"/>
                  </a:lnTo>
                  <a:lnTo>
                    <a:pt x="28" y="274"/>
                  </a:lnTo>
                  <a:lnTo>
                    <a:pt x="30" y="272"/>
                  </a:lnTo>
                  <a:lnTo>
                    <a:pt x="31" y="270"/>
                  </a:lnTo>
                  <a:lnTo>
                    <a:pt x="31" y="269"/>
                  </a:lnTo>
                  <a:lnTo>
                    <a:pt x="32" y="268"/>
                  </a:lnTo>
                  <a:lnTo>
                    <a:pt x="32" y="266"/>
                  </a:lnTo>
                  <a:lnTo>
                    <a:pt x="34" y="266"/>
                  </a:lnTo>
                  <a:lnTo>
                    <a:pt x="35" y="265"/>
                  </a:lnTo>
                  <a:lnTo>
                    <a:pt x="35" y="264"/>
                  </a:lnTo>
                  <a:lnTo>
                    <a:pt x="36" y="262"/>
                  </a:lnTo>
                  <a:lnTo>
                    <a:pt x="38" y="262"/>
                  </a:lnTo>
                  <a:lnTo>
                    <a:pt x="38" y="261"/>
                  </a:lnTo>
                  <a:lnTo>
                    <a:pt x="39" y="260"/>
                  </a:lnTo>
                  <a:lnTo>
                    <a:pt x="40" y="258"/>
                  </a:lnTo>
                  <a:lnTo>
                    <a:pt x="42" y="258"/>
                  </a:lnTo>
                  <a:lnTo>
                    <a:pt x="43" y="258"/>
                  </a:lnTo>
                  <a:lnTo>
                    <a:pt x="45" y="258"/>
                  </a:lnTo>
                  <a:lnTo>
                    <a:pt x="46" y="258"/>
                  </a:lnTo>
                  <a:lnTo>
                    <a:pt x="47" y="258"/>
                  </a:lnTo>
                  <a:lnTo>
                    <a:pt x="47" y="260"/>
                  </a:lnTo>
                  <a:lnTo>
                    <a:pt x="49" y="260"/>
                  </a:lnTo>
                  <a:lnTo>
                    <a:pt x="50" y="257"/>
                  </a:lnTo>
                  <a:lnTo>
                    <a:pt x="53" y="254"/>
                  </a:lnTo>
                  <a:lnTo>
                    <a:pt x="55" y="251"/>
                  </a:lnTo>
                  <a:lnTo>
                    <a:pt x="58" y="249"/>
                  </a:lnTo>
                  <a:lnTo>
                    <a:pt x="59" y="247"/>
                  </a:lnTo>
                  <a:lnTo>
                    <a:pt x="62" y="246"/>
                  </a:lnTo>
                  <a:lnTo>
                    <a:pt x="64" y="245"/>
                  </a:lnTo>
                  <a:lnTo>
                    <a:pt x="65" y="245"/>
                  </a:lnTo>
                  <a:lnTo>
                    <a:pt x="66" y="245"/>
                  </a:lnTo>
                  <a:lnTo>
                    <a:pt x="68" y="243"/>
                  </a:lnTo>
                  <a:lnTo>
                    <a:pt x="69" y="242"/>
                  </a:lnTo>
                  <a:lnTo>
                    <a:pt x="72" y="241"/>
                  </a:lnTo>
                  <a:lnTo>
                    <a:pt x="73" y="239"/>
                  </a:lnTo>
                  <a:lnTo>
                    <a:pt x="76" y="238"/>
                  </a:lnTo>
                  <a:lnTo>
                    <a:pt x="78" y="238"/>
                  </a:lnTo>
                  <a:lnTo>
                    <a:pt x="80" y="237"/>
                  </a:lnTo>
                  <a:lnTo>
                    <a:pt x="81" y="237"/>
                  </a:lnTo>
                  <a:lnTo>
                    <a:pt x="83" y="237"/>
                  </a:lnTo>
                  <a:lnTo>
                    <a:pt x="83" y="235"/>
                  </a:lnTo>
                  <a:lnTo>
                    <a:pt x="84" y="234"/>
                  </a:lnTo>
                  <a:lnTo>
                    <a:pt x="85" y="232"/>
                  </a:lnTo>
                  <a:lnTo>
                    <a:pt x="87" y="231"/>
                  </a:lnTo>
                  <a:lnTo>
                    <a:pt x="91" y="227"/>
                  </a:lnTo>
                  <a:lnTo>
                    <a:pt x="93" y="222"/>
                  </a:lnTo>
                  <a:lnTo>
                    <a:pt x="95" y="219"/>
                  </a:lnTo>
                  <a:lnTo>
                    <a:pt x="96" y="218"/>
                  </a:lnTo>
                  <a:lnTo>
                    <a:pt x="96" y="216"/>
                  </a:lnTo>
                  <a:lnTo>
                    <a:pt x="99" y="212"/>
                  </a:lnTo>
                  <a:lnTo>
                    <a:pt x="100" y="209"/>
                  </a:lnTo>
                  <a:lnTo>
                    <a:pt x="102" y="205"/>
                  </a:lnTo>
                  <a:lnTo>
                    <a:pt x="102" y="203"/>
                  </a:lnTo>
                  <a:lnTo>
                    <a:pt x="103" y="201"/>
                  </a:lnTo>
                  <a:lnTo>
                    <a:pt x="103" y="200"/>
                  </a:lnTo>
                  <a:lnTo>
                    <a:pt x="104" y="199"/>
                  </a:lnTo>
                  <a:lnTo>
                    <a:pt x="104" y="197"/>
                  </a:lnTo>
                  <a:lnTo>
                    <a:pt x="106" y="197"/>
                  </a:lnTo>
                  <a:lnTo>
                    <a:pt x="106" y="196"/>
                  </a:lnTo>
                  <a:lnTo>
                    <a:pt x="106" y="194"/>
                  </a:lnTo>
                  <a:lnTo>
                    <a:pt x="107" y="193"/>
                  </a:lnTo>
                  <a:lnTo>
                    <a:pt x="108" y="193"/>
                  </a:lnTo>
                  <a:lnTo>
                    <a:pt x="110" y="193"/>
                  </a:lnTo>
                  <a:lnTo>
                    <a:pt x="110" y="194"/>
                  </a:lnTo>
                  <a:lnTo>
                    <a:pt x="111" y="194"/>
                  </a:lnTo>
                  <a:lnTo>
                    <a:pt x="112" y="194"/>
                  </a:lnTo>
                  <a:lnTo>
                    <a:pt x="114" y="196"/>
                  </a:lnTo>
                  <a:lnTo>
                    <a:pt x="115" y="197"/>
                  </a:lnTo>
                  <a:lnTo>
                    <a:pt x="116" y="196"/>
                  </a:lnTo>
                  <a:lnTo>
                    <a:pt x="118" y="196"/>
                  </a:lnTo>
                  <a:lnTo>
                    <a:pt x="119" y="196"/>
                  </a:lnTo>
                  <a:lnTo>
                    <a:pt x="120" y="196"/>
                  </a:lnTo>
                  <a:lnTo>
                    <a:pt x="122" y="196"/>
                  </a:lnTo>
                  <a:lnTo>
                    <a:pt x="123" y="196"/>
                  </a:lnTo>
                  <a:lnTo>
                    <a:pt x="123" y="194"/>
                  </a:lnTo>
                  <a:lnTo>
                    <a:pt x="125" y="194"/>
                  </a:lnTo>
                  <a:lnTo>
                    <a:pt x="126" y="196"/>
                  </a:lnTo>
                  <a:lnTo>
                    <a:pt x="127" y="197"/>
                  </a:lnTo>
                  <a:lnTo>
                    <a:pt x="129" y="197"/>
                  </a:lnTo>
                  <a:lnTo>
                    <a:pt x="130" y="197"/>
                  </a:lnTo>
                  <a:lnTo>
                    <a:pt x="131" y="197"/>
                  </a:lnTo>
                  <a:lnTo>
                    <a:pt x="133" y="196"/>
                  </a:lnTo>
                  <a:lnTo>
                    <a:pt x="134" y="196"/>
                  </a:lnTo>
                  <a:lnTo>
                    <a:pt x="137" y="194"/>
                  </a:lnTo>
                  <a:lnTo>
                    <a:pt x="139" y="193"/>
                  </a:lnTo>
                  <a:lnTo>
                    <a:pt x="141" y="193"/>
                  </a:lnTo>
                  <a:lnTo>
                    <a:pt x="142" y="192"/>
                  </a:lnTo>
                  <a:lnTo>
                    <a:pt x="144" y="192"/>
                  </a:lnTo>
                  <a:lnTo>
                    <a:pt x="145" y="190"/>
                  </a:lnTo>
                  <a:lnTo>
                    <a:pt x="148" y="190"/>
                  </a:lnTo>
                  <a:lnTo>
                    <a:pt x="148" y="189"/>
                  </a:lnTo>
                  <a:lnTo>
                    <a:pt x="149" y="189"/>
                  </a:lnTo>
                  <a:lnTo>
                    <a:pt x="150" y="189"/>
                  </a:lnTo>
                  <a:lnTo>
                    <a:pt x="153" y="189"/>
                  </a:lnTo>
                  <a:lnTo>
                    <a:pt x="154" y="189"/>
                  </a:lnTo>
                  <a:lnTo>
                    <a:pt x="156" y="188"/>
                  </a:lnTo>
                  <a:lnTo>
                    <a:pt x="157" y="185"/>
                  </a:lnTo>
                  <a:lnTo>
                    <a:pt x="158" y="184"/>
                  </a:lnTo>
                  <a:lnTo>
                    <a:pt x="160" y="182"/>
                  </a:lnTo>
                  <a:lnTo>
                    <a:pt x="161" y="181"/>
                  </a:lnTo>
                  <a:lnTo>
                    <a:pt x="163" y="180"/>
                  </a:lnTo>
                  <a:lnTo>
                    <a:pt x="163" y="178"/>
                  </a:lnTo>
                  <a:lnTo>
                    <a:pt x="163" y="175"/>
                  </a:lnTo>
                  <a:lnTo>
                    <a:pt x="164" y="173"/>
                  </a:lnTo>
                  <a:lnTo>
                    <a:pt x="164" y="171"/>
                  </a:lnTo>
                  <a:lnTo>
                    <a:pt x="165" y="169"/>
                  </a:lnTo>
                  <a:lnTo>
                    <a:pt x="167" y="166"/>
                  </a:lnTo>
                  <a:lnTo>
                    <a:pt x="168" y="163"/>
                  </a:lnTo>
                  <a:lnTo>
                    <a:pt x="169" y="161"/>
                  </a:lnTo>
                  <a:lnTo>
                    <a:pt x="171" y="156"/>
                  </a:lnTo>
                  <a:lnTo>
                    <a:pt x="172" y="155"/>
                  </a:lnTo>
                  <a:lnTo>
                    <a:pt x="172" y="152"/>
                  </a:lnTo>
                  <a:lnTo>
                    <a:pt x="173" y="151"/>
                  </a:lnTo>
                  <a:lnTo>
                    <a:pt x="175" y="150"/>
                  </a:lnTo>
                  <a:lnTo>
                    <a:pt x="177" y="148"/>
                  </a:lnTo>
                  <a:lnTo>
                    <a:pt x="179" y="147"/>
                  </a:lnTo>
                  <a:lnTo>
                    <a:pt x="180" y="147"/>
                  </a:lnTo>
                  <a:lnTo>
                    <a:pt x="182" y="146"/>
                  </a:lnTo>
                  <a:lnTo>
                    <a:pt x="183" y="144"/>
                  </a:lnTo>
                  <a:lnTo>
                    <a:pt x="184" y="144"/>
                  </a:lnTo>
                  <a:lnTo>
                    <a:pt x="186" y="143"/>
                  </a:lnTo>
                  <a:lnTo>
                    <a:pt x="187" y="143"/>
                  </a:lnTo>
                  <a:lnTo>
                    <a:pt x="188" y="142"/>
                  </a:lnTo>
                  <a:lnTo>
                    <a:pt x="190" y="142"/>
                  </a:lnTo>
                  <a:lnTo>
                    <a:pt x="190" y="140"/>
                  </a:lnTo>
                  <a:lnTo>
                    <a:pt x="192" y="139"/>
                  </a:lnTo>
                  <a:lnTo>
                    <a:pt x="194" y="139"/>
                  </a:lnTo>
                  <a:lnTo>
                    <a:pt x="195" y="137"/>
                  </a:lnTo>
                  <a:lnTo>
                    <a:pt x="196" y="136"/>
                  </a:lnTo>
                  <a:lnTo>
                    <a:pt x="196" y="135"/>
                  </a:lnTo>
                  <a:lnTo>
                    <a:pt x="198" y="135"/>
                  </a:lnTo>
                  <a:lnTo>
                    <a:pt x="198" y="133"/>
                  </a:lnTo>
                  <a:lnTo>
                    <a:pt x="198" y="132"/>
                  </a:lnTo>
                  <a:lnTo>
                    <a:pt x="198" y="131"/>
                  </a:lnTo>
                  <a:lnTo>
                    <a:pt x="198" y="129"/>
                  </a:lnTo>
                  <a:lnTo>
                    <a:pt x="198" y="128"/>
                  </a:lnTo>
                  <a:lnTo>
                    <a:pt x="198" y="127"/>
                  </a:lnTo>
                  <a:lnTo>
                    <a:pt x="199" y="125"/>
                  </a:lnTo>
                  <a:lnTo>
                    <a:pt x="199" y="124"/>
                  </a:lnTo>
                  <a:lnTo>
                    <a:pt x="201" y="123"/>
                  </a:lnTo>
                  <a:lnTo>
                    <a:pt x="201" y="121"/>
                  </a:lnTo>
                  <a:lnTo>
                    <a:pt x="202" y="121"/>
                  </a:lnTo>
                  <a:lnTo>
                    <a:pt x="202" y="120"/>
                  </a:lnTo>
                  <a:lnTo>
                    <a:pt x="203" y="118"/>
                  </a:lnTo>
                  <a:lnTo>
                    <a:pt x="205" y="117"/>
                  </a:lnTo>
                  <a:lnTo>
                    <a:pt x="206" y="116"/>
                  </a:lnTo>
                  <a:lnTo>
                    <a:pt x="207" y="114"/>
                  </a:lnTo>
                  <a:lnTo>
                    <a:pt x="210" y="112"/>
                  </a:lnTo>
                  <a:lnTo>
                    <a:pt x="211" y="110"/>
                  </a:lnTo>
                  <a:lnTo>
                    <a:pt x="211" y="109"/>
                  </a:lnTo>
                  <a:lnTo>
                    <a:pt x="213" y="108"/>
                  </a:lnTo>
                  <a:lnTo>
                    <a:pt x="213" y="106"/>
                  </a:lnTo>
                  <a:lnTo>
                    <a:pt x="214" y="105"/>
                  </a:lnTo>
                  <a:lnTo>
                    <a:pt x="214" y="104"/>
                  </a:lnTo>
                  <a:lnTo>
                    <a:pt x="214" y="102"/>
                  </a:lnTo>
                  <a:lnTo>
                    <a:pt x="214" y="101"/>
                  </a:lnTo>
                  <a:lnTo>
                    <a:pt x="214" y="99"/>
                  </a:lnTo>
                  <a:lnTo>
                    <a:pt x="215" y="99"/>
                  </a:lnTo>
                  <a:lnTo>
                    <a:pt x="217" y="99"/>
                  </a:lnTo>
                  <a:lnTo>
                    <a:pt x="217" y="98"/>
                  </a:lnTo>
                  <a:lnTo>
                    <a:pt x="218" y="97"/>
                  </a:lnTo>
                  <a:lnTo>
                    <a:pt x="218" y="95"/>
                  </a:lnTo>
                  <a:lnTo>
                    <a:pt x="218" y="94"/>
                  </a:lnTo>
                  <a:lnTo>
                    <a:pt x="218" y="93"/>
                  </a:lnTo>
                  <a:lnTo>
                    <a:pt x="217" y="91"/>
                  </a:lnTo>
                  <a:lnTo>
                    <a:pt x="215" y="90"/>
                  </a:lnTo>
                  <a:lnTo>
                    <a:pt x="215" y="89"/>
                  </a:lnTo>
                  <a:lnTo>
                    <a:pt x="214" y="87"/>
                  </a:lnTo>
                  <a:lnTo>
                    <a:pt x="214" y="86"/>
                  </a:lnTo>
                  <a:lnTo>
                    <a:pt x="214" y="85"/>
                  </a:lnTo>
                  <a:lnTo>
                    <a:pt x="215" y="83"/>
                  </a:lnTo>
                  <a:lnTo>
                    <a:pt x="215" y="82"/>
                  </a:lnTo>
                  <a:lnTo>
                    <a:pt x="217" y="80"/>
                  </a:lnTo>
                  <a:lnTo>
                    <a:pt x="215" y="80"/>
                  </a:lnTo>
                  <a:lnTo>
                    <a:pt x="215" y="79"/>
                  </a:lnTo>
                  <a:lnTo>
                    <a:pt x="217" y="79"/>
                  </a:lnTo>
                  <a:lnTo>
                    <a:pt x="215" y="79"/>
                  </a:lnTo>
                  <a:lnTo>
                    <a:pt x="215" y="78"/>
                  </a:lnTo>
                  <a:lnTo>
                    <a:pt x="215" y="76"/>
                  </a:lnTo>
                  <a:lnTo>
                    <a:pt x="214" y="76"/>
                  </a:lnTo>
                  <a:lnTo>
                    <a:pt x="214" y="75"/>
                  </a:lnTo>
                  <a:lnTo>
                    <a:pt x="215" y="75"/>
                  </a:lnTo>
                  <a:lnTo>
                    <a:pt x="214" y="74"/>
                  </a:lnTo>
                  <a:lnTo>
                    <a:pt x="214" y="72"/>
                  </a:lnTo>
                  <a:lnTo>
                    <a:pt x="214" y="71"/>
                  </a:lnTo>
                  <a:lnTo>
                    <a:pt x="214" y="70"/>
                  </a:lnTo>
                  <a:lnTo>
                    <a:pt x="215" y="70"/>
                  </a:lnTo>
                  <a:lnTo>
                    <a:pt x="215" y="68"/>
                  </a:lnTo>
                  <a:lnTo>
                    <a:pt x="215" y="67"/>
                  </a:lnTo>
                  <a:lnTo>
                    <a:pt x="215" y="66"/>
                  </a:lnTo>
                  <a:lnTo>
                    <a:pt x="215" y="64"/>
                  </a:lnTo>
                  <a:lnTo>
                    <a:pt x="217" y="64"/>
                  </a:lnTo>
                  <a:lnTo>
                    <a:pt x="217" y="63"/>
                  </a:lnTo>
                  <a:lnTo>
                    <a:pt x="217" y="61"/>
                  </a:lnTo>
                  <a:lnTo>
                    <a:pt x="218" y="61"/>
                  </a:lnTo>
                  <a:lnTo>
                    <a:pt x="220" y="61"/>
                  </a:lnTo>
                  <a:lnTo>
                    <a:pt x="221" y="61"/>
                  </a:lnTo>
                  <a:lnTo>
                    <a:pt x="222" y="60"/>
                  </a:lnTo>
                  <a:lnTo>
                    <a:pt x="224" y="60"/>
                  </a:lnTo>
                  <a:lnTo>
                    <a:pt x="225" y="60"/>
                  </a:lnTo>
                  <a:lnTo>
                    <a:pt x="225" y="57"/>
                  </a:lnTo>
                  <a:lnTo>
                    <a:pt x="226" y="57"/>
                  </a:lnTo>
                  <a:lnTo>
                    <a:pt x="226" y="56"/>
                  </a:lnTo>
                  <a:lnTo>
                    <a:pt x="228" y="56"/>
                  </a:lnTo>
                  <a:lnTo>
                    <a:pt x="229" y="56"/>
                  </a:lnTo>
                  <a:lnTo>
                    <a:pt x="229" y="55"/>
                  </a:lnTo>
                  <a:lnTo>
                    <a:pt x="230" y="55"/>
                  </a:lnTo>
                  <a:lnTo>
                    <a:pt x="232" y="53"/>
                  </a:lnTo>
                  <a:lnTo>
                    <a:pt x="232" y="52"/>
                  </a:lnTo>
                  <a:lnTo>
                    <a:pt x="233" y="52"/>
                  </a:lnTo>
                  <a:lnTo>
                    <a:pt x="234" y="52"/>
                  </a:lnTo>
                  <a:lnTo>
                    <a:pt x="234" y="51"/>
                  </a:lnTo>
                  <a:lnTo>
                    <a:pt x="236" y="51"/>
                  </a:lnTo>
                  <a:lnTo>
                    <a:pt x="236" y="49"/>
                  </a:lnTo>
                  <a:lnTo>
                    <a:pt x="237" y="49"/>
                  </a:lnTo>
                  <a:lnTo>
                    <a:pt x="239" y="49"/>
                  </a:lnTo>
                  <a:lnTo>
                    <a:pt x="239" y="48"/>
                  </a:lnTo>
                  <a:lnTo>
                    <a:pt x="240" y="48"/>
                  </a:lnTo>
                  <a:lnTo>
                    <a:pt x="241" y="48"/>
                  </a:lnTo>
                  <a:lnTo>
                    <a:pt x="241" y="47"/>
                  </a:lnTo>
                  <a:lnTo>
                    <a:pt x="243" y="47"/>
                  </a:lnTo>
                  <a:lnTo>
                    <a:pt x="244" y="45"/>
                  </a:lnTo>
                  <a:lnTo>
                    <a:pt x="245" y="44"/>
                  </a:lnTo>
                  <a:lnTo>
                    <a:pt x="247" y="42"/>
                  </a:lnTo>
                  <a:lnTo>
                    <a:pt x="248" y="42"/>
                  </a:lnTo>
                  <a:lnTo>
                    <a:pt x="248" y="41"/>
                  </a:lnTo>
                  <a:lnTo>
                    <a:pt x="247" y="40"/>
                  </a:lnTo>
                  <a:lnTo>
                    <a:pt x="247" y="38"/>
                  </a:lnTo>
                  <a:lnTo>
                    <a:pt x="248" y="38"/>
                  </a:lnTo>
                  <a:lnTo>
                    <a:pt x="248" y="37"/>
                  </a:lnTo>
                  <a:lnTo>
                    <a:pt x="249" y="37"/>
                  </a:lnTo>
                  <a:lnTo>
                    <a:pt x="249" y="36"/>
                  </a:lnTo>
                  <a:lnTo>
                    <a:pt x="251" y="36"/>
                  </a:lnTo>
                  <a:lnTo>
                    <a:pt x="251" y="34"/>
                  </a:lnTo>
                  <a:lnTo>
                    <a:pt x="252" y="34"/>
                  </a:lnTo>
                  <a:lnTo>
                    <a:pt x="253" y="34"/>
                  </a:lnTo>
                  <a:lnTo>
                    <a:pt x="253" y="33"/>
                  </a:lnTo>
                  <a:lnTo>
                    <a:pt x="255" y="33"/>
                  </a:lnTo>
                  <a:lnTo>
                    <a:pt x="256" y="33"/>
                  </a:lnTo>
                  <a:lnTo>
                    <a:pt x="256" y="32"/>
                  </a:lnTo>
                  <a:lnTo>
                    <a:pt x="256" y="30"/>
                  </a:lnTo>
                  <a:lnTo>
                    <a:pt x="258" y="30"/>
                  </a:lnTo>
                  <a:lnTo>
                    <a:pt x="259" y="30"/>
                  </a:lnTo>
                  <a:lnTo>
                    <a:pt x="260" y="30"/>
                  </a:lnTo>
                  <a:lnTo>
                    <a:pt x="262" y="30"/>
                  </a:lnTo>
                  <a:lnTo>
                    <a:pt x="263" y="30"/>
                  </a:lnTo>
                  <a:lnTo>
                    <a:pt x="264" y="29"/>
                  </a:lnTo>
                  <a:lnTo>
                    <a:pt x="266" y="29"/>
                  </a:lnTo>
                  <a:lnTo>
                    <a:pt x="267" y="29"/>
                  </a:lnTo>
                  <a:lnTo>
                    <a:pt x="267" y="28"/>
                  </a:lnTo>
                  <a:lnTo>
                    <a:pt x="270" y="28"/>
                  </a:lnTo>
                  <a:lnTo>
                    <a:pt x="271" y="28"/>
                  </a:lnTo>
                  <a:lnTo>
                    <a:pt x="272" y="28"/>
                  </a:lnTo>
                  <a:lnTo>
                    <a:pt x="272" y="26"/>
                  </a:lnTo>
                  <a:lnTo>
                    <a:pt x="272" y="25"/>
                  </a:lnTo>
                  <a:lnTo>
                    <a:pt x="272" y="23"/>
                  </a:lnTo>
                  <a:lnTo>
                    <a:pt x="272" y="22"/>
                  </a:lnTo>
                  <a:lnTo>
                    <a:pt x="272" y="21"/>
                  </a:lnTo>
                  <a:lnTo>
                    <a:pt x="272" y="19"/>
                  </a:lnTo>
                  <a:lnTo>
                    <a:pt x="271" y="19"/>
                  </a:lnTo>
                  <a:lnTo>
                    <a:pt x="271" y="18"/>
                  </a:lnTo>
                  <a:lnTo>
                    <a:pt x="271" y="17"/>
                  </a:lnTo>
                  <a:lnTo>
                    <a:pt x="271" y="15"/>
                  </a:lnTo>
                  <a:lnTo>
                    <a:pt x="271" y="14"/>
                  </a:lnTo>
                  <a:lnTo>
                    <a:pt x="271" y="13"/>
                  </a:lnTo>
                  <a:lnTo>
                    <a:pt x="272" y="13"/>
                  </a:lnTo>
                  <a:lnTo>
                    <a:pt x="272" y="11"/>
                  </a:lnTo>
                  <a:lnTo>
                    <a:pt x="272" y="10"/>
                  </a:lnTo>
                  <a:lnTo>
                    <a:pt x="272" y="9"/>
                  </a:lnTo>
                  <a:lnTo>
                    <a:pt x="272" y="7"/>
                  </a:lnTo>
                  <a:lnTo>
                    <a:pt x="272" y="6"/>
                  </a:lnTo>
                  <a:lnTo>
                    <a:pt x="272" y="3"/>
                  </a:lnTo>
                  <a:lnTo>
                    <a:pt x="272" y="2"/>
                  </a:lnTo>
                  <a:lnTo>
                    <a:pt x="272" y="0"/>
                  </a:lnTo>
                  <a:lnTo>
                    <a:pt x="274" y="0"/>
                  </a:lnTo>
                  <a:lnTo>
                    <a:pt x="275" y="0"/>
                  </a:lnTo>
                  <a:lnTo>
                    <a:pt x="275" y="2"/>
                  </a:lnTo>
                  <a:lnTo>
                    <a:pt x="277" y="2"/>
                  </a:lnTo>
                  <a:lnTo>
                    <a:pt x="278" y="3"/>
                  </a:lnTo>
                  <a:lnTo>
                    <a:pt x="279" y="3"/>
                  </a:lnTo>
                  <a:lnTo>
                    <a:pt x="281" y="4"/>
                  </a:lnTo>
                  <a:lnTo>
                    <a:pt x="281" y="6"/>
                  </a:lnTo>
                  <a:lnTo>
                    <a:pt x="282" y="7"/>
                  </a:lnTo>
                  <a:lnTo>
                    <a:pt x="283" y="7"/>
                  </a:lnTo>
                  <a:lnTo>
                    <a:pt x="285" y="7"/>
                  </a:lnTo>
                  <a:lnTo>
                    <a:pt x="286" y="9"/>
                  </a:lnTo>
                  <a:lnTo>
                    <a:pt x="287" y="9"/>
                  </a:lnTo>
                  <a:lnTo>
                    <a:pt x="289" y="10"/>
                  </a:lnTo>
                  <a:close/>
                  <a:moveTo>
                    <a:pt x="165" y="269"/>
                  </a:moveTo>
                  <a:lnTo>
                    <a:pt x="165" y="270"/>
                  </a:lnTo>
                  <a:lnTo>
                    <a:pt x="165" y="26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38" name="Freeform 16"/>
            <p:cNvSpPr>
              <a:spLocks/>
            </p:cNvSpPr>
            <p:nvPr/>
          </p:nvSpPr>
          <p:spPr bwMode="auto">
            <a:xfrm>
              <a:off x="3529" y="1563"/>
              <a:ext cx="784" cy="681"/>
            </a:xfrm>
            <a:custGeom>
              <a:avLst/>
              <a:gdLst>
                <a:gd name="T0" fmla="*/ 756 w 784"/>
                <a:gd name="T1" fmla="*/ 183 h 681"/>
                <a:gd name="T2" fmla="*/ 772 w 784"/>
                <a:gd name="T3" fmla="*/ 217 h 681"/>
                <a:gd name="T4" fmla="*/ 767 w 784"/>
                <a:gd name="T5" fmla="*/ 242 h 681"/>
                <a:gd name="T6" fmla="*/ 780 w 784"/>
                <a:gd name="T7" fmla="*/ 243 h 681"/>
                <a:gd name="T8" fmla="*/ 776 w 784"/>
                <a:gd name="T9" fmla="*/ 259 h 681"/>
                <a:gd name="T10" fmla="*/ 779 w 784"/>
                <a:gd name="T11" fmla="*/ 272 h 681"/>
                <a:gd name="T12" fmla="*/ 769 w 784"/>
                <a:gd name="T13" fmla="*/ 285 h 681"/>
                <a:gd name="T14" fmla="*/ 769 w 784"/>
                <a:gd name="T15" fmla="*/ 266 h 681"/>
                <a:gd name="T16" fmla="*/ 763 w 784"/>
                <a:gd name="T17" fmla="*/ 266 h 681"/>
                <a:gd name="T18" fmla="*/ 751 w 784"/>
                <a:gd name="T19" fmla="*/ 286 h 681"/>
                <a:gd name="T20" fmla="*/ 742 w 784"/>
                <a:gd name="T21" fmla="*/ 285 h 681"/>
                <a:gd name="T22" fmla="*/ 756 w 784"/>
                <a:gd name="T23" fmla="*/ 299 h 681"/>
                <a:gd name="T24" fmla="*/ 741 w 784"/>
                <a:gd name="T25" fmla="*/ 307 h 681"/>
                <a:gd name="T26" fmla="*/ 746 w 784"/>
                <a:gd name="T27" fmla="*/ 326 h 681"/>
                <a:gd name="T28" fmla="*/ 725 w 784"/>
                <a:gd name="T29" fmla="*/ 334 h 681"/>
                <a:gd name="T30" fmla="*/ 734 w 784"/>
                <a:gd name="T31" fmla="*/ 341 h 681"/>
                <a:gd name="T32" fmla="*/ 751 w 784"/>
                <a:gd name="T33" fmla="*/ 343 h 681"/>
                <a:gd name="T34" fmla="*/ 749 w 784"/>
                <a:gd name="T35" fmla="*/ 357 h 681"/>
                <a:gd name="T36" fmla="*/ 740 w 784"/>
                <a:gd name="T37" fmla="*/ 383 h 681"/>
                <a:gd name="T38" fmla="*/ 736 w 784"/>
                <a:gd name="T39" fmla="*/ 404 h 681"/>
                <a:gd name="T40" fmla="*/ 723 w 784"/>
                <a:gd name="T41" fmla="*/ 436 h 681"/>
                <a:gd name="T42" fmla="*/ 700 w 784"/>
                <a:gd name="T43" fmla="*/ 470 h 681"/>
                <a:gd name="T44" fmla="*/ 695 w 784"/>
                <a:gd name="T45" fmla="*/ 513 h 681"/>
                <a:gd name="T46" fmla="*/ 668 w 784"/>
                <a:gd name="T47" fmla="*/ 574 h 681"/>
                <a:gd name="T48" fmla="*/ 618 w 784"/>
                <a:gd name="T49" fmla="*/ 655 h 681"/>
                <a:gd name="T50" fmla="*/ 585 w 784"/>
                <a:gd name="T51" fmla="*/ 657 h 681"/>
                <a:gd name="T52" fmla="*/ 561 w 784"/>
                <a:gd name="T53" fmla="*/ 672 h 681"/>
                <a:gd name="T54" fmla="*/ 546 w 784"/>
                <a:gd name="T55" fmla="*/ 674 h 681"/>
                <a:gd name="T56" fmla="*/ 516 w 784"/>
                <a:gd name="T57" fmla="*/ 681 h 681"/>
                <a:gd name="T58" fmla="*/ 497 w 784"/>
                <a:gd name="T59" fmla="*/ 669 h 681"/>
                <a:gd name="T60" fmla="*/ 483 w 784"/>
                <a:gd name="T61" fmla="*/ 670 h 681"/>
                <a:gd name="T62" fmla="*/ 466 w 784"/>
                <a:gd name="T63" fmla="*/ 654 h 681"/>
                <a:gd name="T64" fmla="*/ 452 w 784"/>
                <a:gd name="T65" fmla="*/ 650 h 681"/>
                <a:gd name="T66" fmla="*/ 432 w 784"/>
                <a:gd name="T67" fmla="*/ 643 h 681"/>
                <a:gd name="T68" fmla="*/ 415 w 784"/>
                <a:gd name="T69" fmla="*/ 628 h 681"/>
                <a:gd name="T70" fmla="*/ 394 w 784"/>
                <a:gd name="T71" fmla="*/ 624 h 681"/>
                <a:gd name="T72" fmla="*/ 368 w 784"/>
                <a:gd name="T73" fmla="*/ 626 h 681"/>
                <a:gd name="T74" fmla="*/ 331 w 784"/>
                <a:gd name="T75" fmla="*/ 620 h 681"/>
                <a:gd name="T76" fmla="*/ 303 w 784"/>
                <a:gd name="T77" fmla="*/ 635 h 681"/>
                <a:gd name="T78" fmla="*/ 267 w 784"/>
                <a:gd name="T79" fmla="*/ 634 h 681"/>
                <a:gd name="T80" fmla="*/ 244 w 784"/>
                <a:gd name="T81" fmla="*/ 634 h 681"/>
                <a:gd name="T82" fmla="*/ 219 w 784"/>
                <a:gd name="T83" fmla="*/ 647 h 681"/>
                <a:gd name="T84" fmla="*/ 206 w 784"/>
                <a:gd name="T85" fmla="*/ 622 h 681"/>
                <a:gd name="T86" fmla="*/ 186 w 784"/>
                <a:gd name="T87" fmla="*/ 607 h 681"/>
                <a:gd name="T88" fmla="*/ 159 w 784"/>
                <a:gd name="T89" fmla="*/ 605 h 681"/>
                <a:gd name="T90" fmla="*/ 133 w 784"/>
                <a:gd name="T91" fmla="*/ 635 h 681"/>
                <a:gd name="T92" fmla="*/ 106 w 784"/>
                <a:gd name="T93" fmla="*/ 666 h 681"/>
                <a:gd name="T94" fmla="*/ 42 w 784"/>
                <a:gd name="T95" fmla="*/ 666 h 681"/>
                <a:gd name="T96" fmla="*/ 3 w 784"/>
                <a:gd name="T97" fmla="*/ 630 h 681"/>
                <a:gd name="T98" fmla="*/ 26 w 784"/>
                <a:gd name="T99" fmla="*/ 596 h 681"/>
                <a:gd name="T100" fmla="*/ 65 w 784"/>
                <a:gd name="T101" fmla="*/ 585 h 681"/>
                <a:gd name="T102" fmla="*/ 69 w 784"/>
                <a:gd name="T103" fmla="*/ 551 h 681"/>
                <a:gd name="T104" fmla="*/ 84 w 784"/>
                <a:gd name="T105" fmla="*/ 525 h 681"/>
                <a:gd name="T106" fmla="*/ 111 w 784"/>
                <a:gd name="T107" fmla="*/ 478 h 681"/>
                <a:gd name="T108" fmla="*/ 269 w 784"/>
                <a:gd name="T109" fmla="*/ 323 h 681"/>
                <a:gd name="T110" fmla="*/ 289 w 784"/>
                <a:gd name="T111" fmla="*/ 318 h 681"/>
                <a:gd name="T112" fmla="*/ 312 w 784"/>
                <a:gd name="T113" fmla="*/ 310 h 681"/>
                <a:gd name="T114" fmla="*/ 335 w 784"/>
                <a:gd name="T115" fmla="*/ 308 h 681"/>
                <a:gd name="T116" fmla="*/ 348 w 784"/>
                <a:gd name="T117" fmla="*/ 289 h 681"/>
                <a:gd name="T118" fmla="*/ 343 w 784"/>
                <a:gd name="T119" fmla="*/ 227 h 681"/>
                <a:gd name="T120" fmla="*/ 350 w 784"/>
                <a:gd name="T121" fmla="*/ 175 h 681"/>
                <a:gd name="T122" fmla="*/ 384 w 784"/>
                <a:gd name="T123" fmla="*/ 177 h 681"/>
                <a:gd name="T124" fmla="*/ 434 w 784"/>
                <a:gd name="T125" fmla="*/ 91 h 68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84" h="681">
                  <a:moveTo>
                    <a:pt x="512" y="12"/>
                  </a:moveTo>
                  <a:lnTo>
                    <a:pt x="525" y="22"/>
                  </a:lnTo>
                  <a:lnTo>
                    <a:pt x="527" y="23"/>
                  </a:lnTo>
                  <a:lnTo>
                    <a:pt x="528" y="25"/>
                  </a:lnTo>
                  <a:lnTo>
                    <a:pt x="531" y="26"/>
                  </a:lnTo>
                  <a:lnTo>
                    <a:pt x="550" y="40"/>
                  </a:lnTo>
                  <a:lnTo>
                    <a:pt x="565" y="49"/>
                  </a:lnTo>
                  <a:lnTo>
                    <a:pt x="619" y="87"/>
                  </a:lnTo>
                  <a:lnTo>
                    <a:pt x="619" y="88"/>
                  </a:lnTo>
                  <a:lnTo>
                    <a:pt x="620" y="90"/>
                  </a:lnTo>
                  <a:lnTo>
                    <a:pt x="628" y="94"/>
                  </a:lnTo>
                  <a:lnTo>
                    <a:pt x="635" y="99"/>
                  </a:lnTo>
                  <a:lnTo>
                    <a:pt x="637" y="99"/>
                  </a:lnTo>
                  <a:lnTo>
                    <a:pt x="649" y="107"/>
                  </a:lnTo>
                  <a:lnTo>
                    <a:pt x="650" y="109"/>
                  </a:lnTo>
                  <a:lnTo>
                    <a:pt x="657" y="114"/>
                  </a:lnTo>
                  <a:lnTo>
                    <a:pt x="662" y="117"/>
                  </a:lnTo>
                  <a:lnTo>
                    <a:pt x="664" y="118"/>
                  </a:lnTo>
                  <a:lnTo>
                    <a:pt x="666" y="120"/>
                  </a:lnTo>
                  <a:lnTo>
                    <a:pt x="669" y="122"/>
                  </a:lnTo>
                  <a:lnTo>
                    <a:pt x="677" y="128"/>
                  </a:lnTo>
                  <a:lnTo>
                    <a:pt x="694" y="139"/>
                  </a:lnTo>
                  <a:lnTo>
                    <a:pt x="714" y="153"/>
                  </a:lnTo>
                  <a:lnTo>
                    <a:pt x="719" y="156"/>
                  </a:lnTo>
                  <a:lnTo>
                    <a:pt x="736" y="168"/>
                  </a:lnTo>
                  <a:lnTo>
                    <a:pt x="742" y="172"/>
                  </a:lnTo>
                  <a:lnTo>
                    <a:pt x="745" y="175"/>
                  </a:lnTo>
                  <a:lnTo>
                    <a:pt x="746" y="175"/>
                  </a:lnTo>
                  <a:lnTo>
                    <a:pt x="749" y="178"/>
                  </a:lnTo>
                  <a:lnTo>
                    <a:pt x="756" y="183"/>
                  </a:lnTo>
                  <a:lnTo>
                    <a:pt x="769" y="193"/>
                  </a:lnTo>
                  <a:lnTo>
                    <a:pt x="771" y="194"/>
                  </a:lnTo>
                  <a:lnTo>
                    <a:pt x="772" y="194"/>
                  </a:lnTo>
                  <a:lnTo>
                    <a:pt x="775" y="196"/>
                  </a:lnTo>
                  <a:lnTo>
                    <a:pt x="776" y="197"/>
                  </a:lnTo>
                  <a:lnTo>
                    <a:pt x="776" y="198"/>
                  </a:lnTo>
                  <a:lnTo>
                    <a:pt x="776" y="200"/>
                  </a:lnTo>
                  <a:lnTo>
                    <a:pt x="775" y="201"/>
                  </a:lnTo>
                  <a:lnTo>
                    <a:pt x="775" y="202"/>
                  </a:lnTo>
                  <a:lnTo>
                    <a:pt x="774" y="202"/>
                  </a:lnTo>
                  <a:lnTo>
                    <a:pt x="774" y="204"/>
                  </a:lnTo>
                  <a:lnTo>
                    <a:pt x="772" y="204"/>
                  </a:lnTo>
                  <a:lnTo>
                    <a:pt x="772" y="205"/>
                  </a:lnTo>
                  <a:lnTo>
                    <a:pt x="771" y="205"/>
                  </a:lnTo>
                  <a:lnTo>
                    <a:pt x="771" y="206"/>
                  </a:lnTo>
                  <a:lnTo>
                    <a:pt x="769" y="206"/>
                  </a:lnTo>
                  <a:lnTo>
                    <a:pt x="771" y="206"/>
                  </a:lnTo>
                  <a:lnTo>
                    <a:pt x="771" y="208"/>
                  </a:lnTo>
                  <a:lnTo>
                    <a:pt x="771" y="209"/>
                  </a:lnTo>
                  <a:lnTo>
                    <a:pt x="771" y="210"/>
                  </a:lnTo>
                  <a:lnTo>
                    <a:pt x="772" y="210"/>
                  </a:lnTo>
                  <a:lnTo>
                    <a:pt x="771" y="210"/>
                  </a:lnTo>
                  <a:lnTo>
                    <a:pt x="771" y="212"/>
                  </a:lnTo>
                  <a:lnTo>
                    <a:pt x="771" y="213"/>
                  </a:lnTo>
                  <a:lnTo>
                    <a:pt x="772" y="213"/>
                  </a:lnTo>
                  <a:lnTo>
                    <a:pt x="772" y="215"/>
                  </a:lnTo>
                  <a:lnTo>
                    <a:pt x="774" y="215"/>
                  </a:lnTo>
                  <a:lnTo>
                    <a:pt x="774" y="216"/>
                  </a:lnTo>
                  <a:lnTo>
                    <a:pt x="774" y="217"/>
                  </a:lnTo>
                  <a:lnTo>
                    <a:pt x="772" y="217"/>
                  </a:lnTo>
                  <a:lnTo>
                    <a:pt x="772" y="219"/>
                  </a:lnTo>
                  <a:lnTo>
                    <a:pt x="771" y="219"/>
                  </a:lnTo>
                  <a:lnTo>
                    <a:pt x="771" y="220"/>
                  </a:lnTo>
                  <a:lnTo>
                    <a:pt x="769" y="220"/>
                  </a:lnTo>
                  <a:lnTo>
                    <a:pt x="769" y="221"/>
                  </a:lnTo>
                  <a:lnTo>
                    <a:pt x="768" y="221"/>
                  </a:lnTo>
                  <a:lnTo>
                    <a:pt x="767" y="221"/>
                  </a:lnTo>
                  <a:lnTo>
                    <a:pt x="767" y="223"/>
                  </a:lnTo>
                  <a:lnTo>
                    <a:pt x="767" y="224"/>
                  </a:lnTo>
                  <a:lnTo>
                    <a:pt x="767" y="225"/>
                  </a:lnTo>
                  <a:lnTo>
                    <a:pt x="765" y="227"/>
                  </a:lnTo>
                  <a:lnTo>
                    <a:pt x="765" y="228"/>
                  </a:lnTo>
                  <a:lnTo>
                    <a:pt x="767" y="228"/>
                  </a:lnTo>
                  <a:lnTo>
                    <a:pt x="767" y="229"/>
                  </a:lnTo>
                  <a:lnTo>
                    <a:pt x="768" y="229"/>
                  </a:lnTo>
                  <a:lnTo>
                    <a:pt x="768" y="231"/>
                  </a:lnTo>
                  <a:lnTo>
                    <a:pt x="768" y="232"/>
                  </a:lnTo>
                  <a:lnTo>
                    <a:pt x="768" y="234"/>
                  </a:lnTo>
                  <a:lnTo>
                    <a:pt x="768" y="232"/>
                  </a:lnTo>
                  <a:lnTo>
                    <a:pt x="769" y="232"/>
                  </a:lnTo>
                  <a:lnTo>
                    <a:pt x="769" y="234"/>
                  </a:lnTo>
                  <a:lnTo>
                    <a:pt x="768" y="234"/>
                  </a:lnTo>
                  <a:lnTo>
                    <a:pt x="768" y="235"/>
                  </a:lnTo>
                  <a:lnTo>
                    <a:pt x="768" y="236"/>
                  </a:lnTo>
                  <a:lnTo>
                    <a:pt x="767" y="236"/>
                  </a:lnTo>
                  <a:lnTo>
                    <a:pt x="767" y="238"/>
                  </a:lnTo>
                  <a:lnTo>
                    <a:pt x="765" y="238"/>
                  </a:lnTo>
                  <a:lnTo>
                    <a:pt x="765" y="239"/>
                  </a:lnTo>
                  <a:lnTo>
                    <a:pt x="765" y="240"/>
                  </a:lnTo>
                  <a:lnTo>
                    <a:pt x="767" y="242"/>
                  </a:lnTo>
                  <a:lnTo>
                    <a:pt x="768" y="243"/>
                  </a:lnTo>
                  <a:lnTo>
                    <a:pt x="768" y="244"/>
                  </a:lnTo>
                  <a:lnTo>
                    <a:pt x="769" y="244"/>
                  </a:lnTo>
                  <a:lnTo>
                    <a:pt x="769" y="246"/>
                  </a:lnTo>
                  <a:lnTo>
                    <a:pt x="771" y="247"/>
                  </a:lnTo>
                  <a:lnTo>
                    <a:pt x="771" y="248"/>
                  </a:lnTo>
                  <a:lnTo>
                    <a:pt x="769" y="248"/>
                  </a:lnTo>
                  <a:lnTo>
                    <a:pt x="771" y="248"/>
                  </a:lnTo>
                  <a:lnTo>
                    <a:pt x="771" y="250"/>
                  </a:lnTo>
                  <a:lnTo>
                    <a:pt x="772" y="248"/>
                  </a:lnTo>
                  <a:lnTo>
                    <a:pt x="772" y="247"/>
                  </a:lnTo>
                  <a:lnTo>
                    <a:pt x="774" y="247"/>
                  </a:lnTo>
                  <a:lnTo>
                    <a:pt x="774" y="248"/>
                  </a:lnTo>
                  <a:lnTo>
                    <a:pt x="775" y="248"/>
                  </a:lnTo>
                  <a:lnTo>
                    <a:pt x="776" y="250"/>
                  </a:lnTo>
                  <a:lnTo>
                    <a:pt x="776" y="251"/>
                  </a:lnTo>
                  <a:lnTo>
                    <a:pt x="778" y="251"/>
                  </a:lnTo>
                  <a:lnTo>
                    <a:pt x="778" y="250"/>
                  </a:lnTo>
                  <a:lnTo>
                    <a:pt x="779" y="250"/>
                  </a:lnTo>
                  <a:lnTo>
                    <a:pt x="779" y="248"/>
                  </a:lnTo>
                  <a:lnTo>
                    <a:pt x="780" y="248"/>
                  </a:lnTo>
                  <a:lnTo>
                    <a:pt x="780" y="247"/>
                  </a:lnTo>
                  <a:lnTo>
                    <a:pt x="782" y="247"/>
                  </a:lnTo>
                  <a:lnTo>
                    <a:pt x="780" y="247"/>
                  </a:lnTo>
                  <a:lnTo>
                    <a:pt x="780" y="246"/>
                  </a:lnTo>
                  <a:lnTo>
                    <a:pt x="779" y="246"/>
                  </a:lnTo>
                  <a:lnTo>
                    <a:pt x="779" y="244"/>
                  </a:lnTo>
                  <a:lnTo>
                    <a:pt x="778" y="244"/>
                  </a:lnTo>
                  <a:lnTo>
                    <a:pt x="779" y="243"/>
                  </a:lnTo>
                  <a:lnTo>
                    <a:pt x="780" y="243"/>
                  </a:lnTo>
                  <a:lnTo>
                    <a:pt x="780" y="244"/>
                  </a:lnTo>
                  <a:lnTo>
                    <a:pt x="780" y="243"/>
                  </a:lnTo>
                  <a:lnTo>
                    <a:pt x="782" y="243"/>
                  </a:lnTo>
                  <a:lnTo>
                    <a:pt x="783" y="243"/>
                  </a:lnTo>
                  <a:lnTo>
                    <a:pt x="783" y="244"/>
                  </a:lnTo>
                  <a:lnTo>
                    <a:pt x="784" y="244"/>
                  </a:lnTo>
                  <a:lnTo>
                    <a:pt x="784" y="246"/>
                  </a:lnTo>
                  <a:lnTo>
                    <a:pt x="784" y="247"/>
                  </a:lnTo>
                  <a:lnTo>
                    <a:pt x="784" y="248"/>
                  </a:lnTo>
                  <a:lnTo>
                    <a:pt x="784" y="250"/>
                  </a:lnTo>
                  <a:lnTo>
                    <a:pt x="784" y="251"/>
                  </a:lnTo>
                  <a:lnTo>
                    <a:pt x="784" y="253"/>
                  </a:lnTo>
                  <a:lnTo>
                    <a:pt x="783" y="254"/>
                  </a:lnTo>
                  <a:lnTo>
                    <a:pt x="783" y="255"/>
                  </a:lnTo>
                  <a:lnTo>
                    <a:pt x="783" y="254"/>
                  </a:lnTo>
                  <a:lnTo>
                    <a:pt x="782" y="254"/>
                  </a:lnTo>
                  <a:lnTo>
                    <a:pt x="782" y="255"/>
                  </a:lnTo>
                  <a:lnTo>
                    <a:pt x="780" y="255"/>
                  </a:lnTo>
                  <a:lnTo>
                    <a:pt x="779" y="255"/>
                  </a:lnTo>
                  <a:lnTo>
                    <a:pt x="779" y="254"/>
                  </a:lnTo>
                  <a:lnTo>
                    <a:pt x="779" y="253"/>
                  </a:lnTo>
                  <a:lnTo>
                    <a:pt x="778" y="253"/>
                  </a:lnTo>
                  <a:lnTo>
                    <a:pt x="778" y="254"/>
                  </a:lnTo>
                  <a:lnTo>
                    <a:pt x="778" y="255"/>
                  </a:lnTo>
                  <a:lnTo>
                    <a:pt x="779" y="255"/>
                  </a:lnTo>
                  <a:lnTo>
                    <a:pt x="778" y="255"/>
                  </a:lnTo>
                  <a:lnTo>
                    <a:pt x="778" y="257"/>
                  </a:lnTo>
                  <a:lnTo>
                    <a:pt x="776" y="257"/>
                  </a:lnTo>
                  <a:lnTo>
                    <a:pt x="776" y="258"/>
                  </a:lnTo>
                  <a:lnTo>
                    <a:pt x="776" y="259"/>
                  </a:lnTo>
                  <a:lnTo>
                    <a:pt x="775" y="259"/>
                  </a:lnTo>
                  <a:lnTo>
                    <a:pt x="775" y="261"/>
                  </a:lnTo>
                  <a:lnTo>
                    <a:pt x="775" y="262"/>
                  </a:lnTo>
                  <a:lnTo>
                    <a:pt x="776" y="262"/>
                  </a:lnTo>
                  <a:lnTo>
                    <a:pt x="776" y="261"/>
                  </a:lnTo>
                  <a:lnTo>
                    <a:pt x="778" y="261"/>
                  </a:lnTo>
                  <a:lnTo>
                    <a:pt x="778" y="259"/>
                  </a:lnTo>
                  <a:lnTo>
                    <a:pt x="778" y="261"/>
                  </a:lnTo>
                  <a:lnTo>
                    <a:pt x="778" y="262"/>
                  </a:lnTo>
                  <a:lnTo>
                    <a:pt x="778" y="263"/>
                  </a:lnTo>
                  <a:lnTo>
                    <a:pt x="778" y="265"/>
                  </a:lnTo>
                  <a:lnTo>
                    <a:pt x="778" y="266"/>
                  </a:lnTo>
                  <a:lnTo>
                    <a:pt x="779" y="266"/>
                  </a:lnTo>
                  <a:lnTo>
                    <a:pt x="779" y="265"/>
                  </a:lnTo>
                  <a:lnTo>
                    <a:pt x="779" y="263"/>
                  </a:lnTo>
                  <a:lnTo>
                    <a:pt x="780" y="263"/>
                  </a:lnTo>
                  <a:lnTo>
                    <a:pt x="780" y="262"/>
                  </a:lnTo>
                  <a:lnTo>
                    <a:pt x="780" y="261"/>
                  </a:lnTo>
                  <a:lnTo>
                    <a:pt x="782" y="261"/>
                  </a:lnTo>
                  <a:lnTo>
                    <a:pt x="783" y="262"/>
                  </a:lnTo>
                  <a:lnTo>
                    <a:pt x="783" y="263"/>
                  </a:lnTo>
                  <a:lnTo>
                    <a:pt x="782" y="263"/>
                  </a:lnTo>
                  <a:lnTo>
                    <a:pt x="782" y="265"/>
                  </a:lnTo>
                  <a:lnTo>
                    <a:pt x="782" y="266"/>
                  </a:lnTo>
                  <a:lnTo>
                    <a:pt x="782" y="267"/>
                  </a:lnTo>
                  <a:lnTo>
                    <a:pt x="780" y="267"/>
                  </a:lnTo>
                  <a:lnTo>
                    <a:pt x="780" y="269"/>
                  </a:lnTo>
                  <a:lnTo>
                    <a:pt x="780" y="270"/>
                  </a:lnTo>
                  <a:lnTo>
                    <a:pt x="779" y="270"/>
                  </a:lnTo>
                  <a:lnTo>
                    <a:pt x="779" y="272"/>
                  </a:lnTo>
                  <a:lnTo>
                    <a:pt x="779" y="273"/>
                  </a:lnTo>
                  <a:lnTo>
                    <a:pt x="778" y="274"/>
                  </a:lnTo>
                  <a:lnTo>
                    <a:pt x="776" y="276"/>
                  </a:lnTo>
                  <a:lnTo>
                    <a:pt x="776" y="277"/>
                  </a:lnTo>
                  <a:lnTo>
                    <a:pt x="775" y="278"/>
                  </a:lnTo>
                  <a:lnTo>
                    <a:pt x="775" y="280"/>
                  </a:lnTo>
                  <a:lnTo>
                    <a:pt x="775" y="281"/>
                  </a:lnTo>
                  <a:lnTo>
                    <a:pt x="774" y="282"/>
                  </a:lnTo>
                  <a:lnTo>
                    <a:pt x="774" y="284"/>
                  </a:lnTo>
                  <a:lnTo>
                    <a:pt x="772" y="284"/>
                  </a:lnTo>
                  <a:lnTo>
                    <a:pt x="772" y="285"/>
                  </a:lnTo>
                  <a:lnTo>
                    <a:pt x="772" y="286"/>
                  </a:lnTo>
                  <a:lnTo>
                    <a:pt x="772" y="288"/>
                  </a:lnTo>
                  <a:lnTo>
                    <a:pt x="772" y="289"/>
                  </a:lnTo>
                  <a:lnTo>
                    <a:pt x="771" y="291"/>
                  </a:lnTo>
                  <a:lnTo>
                    <a:pt x="771" y="292"/>
                  </a:lnTo>
                  <a:lnTo>
                    <a:pt x="769" y="292"/>
                  </a:lnTo>
                  <a:lnTo>
                    <a:pt x="769" y="293"/>
                  </a:lnTo>
                  <a:lnTo>
                    <a:pt x="769" y="295"/>
                  </a:lnTo>
                  <a:lnTo>
                    <a:pt x="769" y="296"/>
                  </a:lnTo>
                  <a:lnTo>
                    <a:pt x="768" y="296"/>
                  </a:lnTo>
                  <a:lnTo>
                    <a:pt x="768" y="295"/>
                  </a:lnTo>
                  <a:lnTo>
                    <a:pt x="768" y="293"/>
                  </a:lnTo>
                  <a:lnTo>
                    <a:pt x="768" y="292"/>
                  </a:lnTo>
                  <a:lnTo>
                    <a:pt x="769" y="292"/>
                  </a:lnTo>
                  <a:lnTo>
                    <a:pt x="769" y="291"/>
                  </a:lnTo>
                  <a:lnTo>
                    <a:pt x="769" y="289"/>
                  </a:lnTo>
                  <a:lnTo>
                    <a:pt x="769" y="288"/>
                  </a:lnTo>
                  <a:lnTo>
                    <a:pt x="769" y="286"/>
                  </a:lnTo>
                  <a:lnTo>
                    <a:pt x="769" y="285"/>
                  </a:lnTo>
                  <a:lnTo>
                    <a:pt x="769" y="284"/>
                  </a:lnTo>
                  <a:lnTo>
                    <a:pt x="768" y="284"/>
                  </a:lnTo>
                  <a:lnTo>
                    <a:pt x="768" y="282"/>
                  </a:lnTo>
                  <a:lnTo>
                    <a:pt x="769" y="282"/>
                  </a:lnTo>
                  <a:lnTo>
                    <a:pt x="768" y="282"/>
                  </a:lnTo>
                  <a:lnTo>
                    <a:pt x="768" y="281"/>
                  </a:lnTo>
                  <a:lnTo>
                    <a:pt x="769" y="281"/>
                  </a:lnTo>
                  <a:lnTo>
                    <a:pt x="769" y="280"/>
                  </a:lnTo>
                  <a:lnTo>
                    <a:pt x="771" y="280"/>
                  </a:lnTo>
                  <a:lnTo>
                    <a:pt x="771" y="278"/>
                  </a:lnTo>
                  <a:lnTo>
                    <a:pt x="771" y="277"/>
                  </a:lnTo>
                  <a:lnTo>
                    <a:pt x="769" y="277"/>
                  </a:lnTo>
                  <a:lnTo>
                    <a:pt x="769" y="276"/>
                  </a:lnTo>
                  <a:lnTo>
                    <a:pt x="769" y="274"/>
                  </a:lnTo>
                  <a:lnTo>
                    <a:pt x="769" y="273"/>
                  </a:lnTo>
                  <a:lnTo>
                    <a:pt x="771" y="273"/>
                  </a:lnTo>
                  <a:lnTo>
                    <a:pt x="771" y="272"/>
                  </a:lnTo>
                  <a:lnTo>
                    <a:pt x="772" y="272"/>
                  </a:lnTo>
                  <a:lnTo>
                    <a:pt x="774" y="272"/>
                  </a:lnTo>
                  <a:lnTo>
                    <a:pt x="774" y="270"/>
                  </a:lnTo>
                  <a:lnTo>
                    <a:pt x="774" y="269"/>
                  </a:lnTo>
                  <a:lnTo>
                    <a:pt x="772" y="269"/>
                  </a:lnTo>
                  <a:lnTo>
                    <a:pt x="772" y="270"/>
                  </a:lnTo>
                  <a:lnTo>
                    <a:pt x="771" y="270"/>
                  </a:lnTo>
                  <a:lnTo>
                    <a:pt x="769" y="272"/>
                  </a:lnTo>
                  <a:lnTo>
                    <a:pt x="769" y="270"/>
                  </a:lnTo>
                  <a:lnTo>
                    <a:pt x="768" y="270"/>
                  </a:lnTo>
                  <a:lnTo>
                    <a:pt x="769" y="269"/>
                  </a:lnTo>
                  <a:lnTo>
                    <a:pt x="769" y="267"/>
                  </a:lnTo>
                  <a:lnTo>
                    <a:pt x="769" y="266"/>
                  </a:lnTo>
                  <a:lnTo>
                    <a:pt x="769" y="265"/>
                  </a:lnTo>
                  <a:lnTo>
                    <a:pt x="768" y="265"/>
                  </a:lnTo>
                  <a:lnTo>
                    <a:pt x="768" y="263"/>
                  </a:lnTo>
                  <a:lnTo>
                    <a:pt x="768" y="262"/>
                  </a:lnTo>
                  <a:lnTo>
                    <a:pt x="767" y="262"/>
                  </a:lnTo>
                  <a:lnTo>
                    <a:pt x="768" y="262"/>
                  </a:lnTo>
                  <a:lnTo>
                    <a:pt x="767" y="261"/>
                  </a:lnTo>
                  <a:lnTo>
                    <a:pt x="768" y="261"/>
                  </a:lnTo>
                  <a:lnTo>
                    <a:pt x="768" y="259"/>
                  </a:lnTo>
                  <a:lnTo>
                    <a:pt x="767" y="259"/>
                  </a:lnTo>
                  <a:lnTo>
                    <a:pt x="767" y="258"/>
                  </a:lnTo>
                  <a:lnTo>
                    <a:pt x="765" y="258"/>
                  </a:lnTo>
                  <a:lnTo>
                    <a:pt x="765" y="257"/>
                  </a:lnTo>
                  <a:lnTo>
                    <a:pt x="764" y="257"/>
                  </a:lnTo>
                  <a:lnTo>
                    <a:pt x="763" y="257"/>
                  </a:lnTo>
                  <a:lnTo>
                    <a:pt x="761" y="257"/>
                  </a:lnTo>
                  <a:lnTo>
                    <a:pt x="760" y="257"/>
                  </a:lnTo>
                  <a:lnTo>
                    <a:pt x="760" y="255"/>
                  </a:lnTo>
                  <a:lnTo>
                    <a:pt x="759" y="255"/>
                  </a:lnTo>
                  <a:lnTo>
                    <a:pt x="759" y="257"/>
                  </a:lnTo>
                  <a:lnTo>
                    <a:pt x="759" y="258"/>
                  </a:lnTo>
                  <a:lnTo>
                    <a:pt x="760" y="258"/>
                  </a:lnTo>
                  <a:lnTo>
                    <a:pt x="760" y="259"/>
                  </a:lnTo>
                  <a:lnTo>
                    <a:pt x="761" y="259"/>
                  </a:lnTo>
                  <a:lnTo>
                    <a:pt x="761" y="261"/>
                  </a:lnTo>
                  <a:lnTo>
                    <a:pt x="763" y="261"/>
                  </a:lnTo>
                  <a:lnTo>
                    <a:pt x="763" y="262"/>
                  </a:lnTo>
                  <a:lnTo>
                    <a:pt x="763" y="263"/>
                  </a:lnTo>
                  <a:lnTo>
                    <a:pt x="763" y="265"/>
                  </a:lnTo>
                  <a:lnTo>
                    <a:pt x="763" y="266"/>
                  </a:lnTo>
                  <a:lnTo>
                    <a:pt x="763" y="267"/>
                  </a:lnTo>
                  <a:lnTo>
                    <a:pt x="761" y="267"/>
                  </a:lnTo>
                  <a:lnTo>
                    <a:pt x="761" y="269"/>
                  </a:lnTo>
                  <a:lnTo>
                    <a:pt x="761" y="270"/>
                  </a:lnTo>
                  <a:lnTo>
                    <a:pt x="761" y="272"/>
                  </a:lnTo>
                  <a:lnTo>
                    <a:pt x="760" y="272"/>
                  </a:lnTo>
                  <a:lnTo>
                    <a:pt x="759" y="272"/>
                  </a:lnTo>
                  <a:lnTo>
                    <a:pt x="759" y="273"/>
                  </a:lnTo>
                  <a:lnTo>
                    <a:pt x="759" y="274"/>
                  </a:lnTo>
                  <a:lnTo>
                    <a:pt x="759" y="276"/>
                  </a:lnTo>
                  <a:lnTo>
                    <a:pt x="757" y="276"/>
                  </a:lnTo>
                  <a:lnTo>
                    <a:pt x="756" y="276"/>
                  </a:lnTo>
                  <a:lnTo>
                    <a:pt x="757" y="277"/>
                  </a:lnTo>
                  <a:lnTo>
                    <a:pt x="757" y="278"/>
                  </a:lnTo>
                  <a:lnTo>
                    <a:pt x="757" y="280"/>
                  </a:lnTo>
                  <a:lnTo>
                    <a:pt x="759" y="280"/>
                  </a:lnTo>
                  <a:lnTo>
                    <a:pt x="759" y="281"/>
                  </a:lnTo>
                  <a:lnTo>
                    <a:pt x="757" y="282"/>
                  </a:lnTo>
                  <a:lnTo>
                    <a:pt x="757" y="284"/>
                  </a:lnTo>
                  <a:lnTo>
                    <a:pt x="756" y="284"/>
                  </a:lnTo>
                  <a:lnTo>
                    <a:pt x="756" y="285"/>
                  </a:lnTo>
                  <a:lnTo>
                    <a:pt x="756" y="286"/>
                  </a:lnTo>
                  <a:lnTo>
                    <a:pt x="755" y="286"/>
                  </a:lnTo>
                  <a:lnTo>
                    <a:pt x="755" y="288"/>
                  </a:lnTo>
                  <a:lnTo>
                    <a:pt x="755" y="289"/>
                  </a:lnTo>
                  <a:lnTo>
                    <a:pt x="753" y="289"/>
                  </a:lnTo>
                  <a:lnTo>
                    <a:pt x="752" y="289"/>
                  </a:lnTo>
                  <a:lnTo>
                    <a:pt x="752" y="288"/>
                  </a:lnTo>
                  <a:lnTo>
                    <a:pt x="751" y="288"/>
                  </a:lnTo>
                  <a:lnTo>
                    <a:pt x="751" y="286"/>
                  </a:lnTo>
                  <a:lnTo>
                    <a:pt x="749" y="286"/>
                  </a:lnTo>
                  <a:lnTo>
                    <a:pt x="748" y="286"/>
                  </a:lnTo>
                  <a:lnTo>
                    <a:pt x="748" y="285"/>
                  </a:lnTo>
                  <a:lnTo>
                    <a:pt x="748" y="284"/>
                  </a:lnTo>
                  <a:lnTo>
                    <a:pt x="746" y="284"/>
                  </a:lnTo>
                  <a:lnTo>
                    <a:pt x="746" y="282"/>
                  </a:lnTo>
                  <a:lnTo>
                    <a:pt x="745" y="281"/>
                  </a:lnTo>
                  <a:lnTo>
                    <a:pt x="746" y="281"/>
                  </a:lnTo>
                  <a:lnTo>
                    <a:pt x="748" y="281"/>
                  </a:lnTo>
                  <a:lnTo>
                    <a:pt x="748" y="280"/>
                  </a:lnTo>
                  <a:lnTo>
                    <a:pt x="746" y="280"/>
                  </a:lnTo>
                  <a:lnTo>
                    <a:pt x="748" y="280"/>
                  </a:lnTo>
                  <a:lnTo>
                    <a:pt x="748" y="278"/>
                  </a:lnTo>
                  <a:lnTo>
                    <a:pt x="746" y="278"/>
                  </a:lnTo>
                  <a:lnTo>
                    <a:pt x="746" y="277"/>
                  </a:lnTo>
                  <a:lnTo>
                    <a:pt x="745" y="277"/>
                  </a:lnTo>
                  <a:lnTo>
                    <a:pt x="744" y="278"/>
                  </a:lnTo>
                  <a:lnTo>
                    <a:pt x="745" y="278"/>
                  </a:lnTo>
                  <a:lnTo>
                    <a:pt x="745" y="280"/>
                  </a:lnTo>
                  <a:lnTo>
                    <a:pt x="744" y="280"/>
                  </a:lnTo>
                  <a:lnTo>
                    <a:pt x="744" y="281"/>
                  </a:lnTo>
                  <a:lnTo>
                    <a:pt x="742" y="281"/>
                  </a:lnTo>
                  <a:lnTo>
                    <a:pt x="741" y="281"/>
                  </a:lnTo>
                  <a:lnTo>
                    <a:pt x="740" y="282"/>
                  </a:lnTo>
                  <a:lnTo>
                    <a:pt x="740" y="284"/>
                  </a:lnTo>
                  <a:lnTo>
                    <a:pt x="741" y="284"/>
                  </a:lnTo>
                  <a:lnTo>
                    <a:pt x="742" y="284"/>
                  </a:lnTo>
                  <a:lnTo>
                    <a:pt x="744" y="284"/>
                  </a:lnTo>
                  <a:lnTo>
                    <a:pt x="742" y="284"/>
                  </a:lnTo>
                  <a:lnTo>
                    <a:pt x="742" y="285"/>
                  </a:lnTo>
                  <a:lnTo>
                    <a:pt x="742" y="286"/>
                  </a:lnTo>
                  <a:lnTo>
                    <a:pt x="742" y="288"/>
                  </a:lnTo>
                  <a:lnTo>
                    <a:pt x="741" y="288"/>
                  </a:lnTo>
                  <a:lnTo>
                    <a:pt x="741" y="286"/>
                  </a:lnTo>
                  <a:lnTo>
                    <a:pt x="741" y="288"/>
                  </a:lnTo>
                  <a:lnTo>
                    <a:pt x="741" y="289"/>
                  </a:lnTo>
                  <a:lnTo>
                    <a:pt x="740" y="289"/>
                  </a:lnTo>
                  <a:lnTo>
                    <a:pt x="740" y="291"/>
                  </a:lnTo>
                  <a:lnTo>
                    <a:pt x="738" y="291"/>
                  </a:lnTo>
                  <a:lnTo>
                    <a:pt x="740" y="291"/>
                  </a:lnTo>
                  <a:lnTo>
                    <a:pt x="741" y="291"/>
                  </a:lnTo>
                  <a:lnTo>
                    <a:pt x="741" y="292"/>
                  </a:lnTo>
                  <a:lnTo>
                    <a:pt x="742" y="292"/>
                  </a:lnTo>
                  <a:lnTo>
                    <a:pt x="744" y="292"/>
                  </a:lnTo>
                  <a:lnTo>
                    <a:pt x="745" y="292"/>
                  </a:lnTo>
                  <a:lnTo>
                    <a:pt x="745" y="291"/>
                  </a:lnTo>
                  <a:lnTo>
                    <a:pt x="746" y="291"/>
                  </a:lnTo>
                  <a:lnTo>
                    <a:pt x="748" y="291"/>
                  </a:lnTo>
                  <a:lnTo>
                    <a:pt x="748" y="292"/>
                  </a:lnTo>
                  <a:lnTo>
                    <a:pt x="749" y="292"/>
                  </a:lnTo>
                  <a:lnTo>
                    <a:pt x="749" y="293"/>
                  </a:lnTo>
                  <a:lnTo>
                    <a:pt x="751" y="293"/>
                  </a:lnTo>
                  <a:lnTo>
                    <a:pt x="751" y="295"/>
                  </a:lnTo>
                  <a:lnTo>
                    <a:pt x="752" y="295"/>
                  </a:lnTo>
                  <a:lnTo>
                    <a:pt x="753" y="295"/>
                  </a:lnTo>
                  <a:lnTo>
                    <a:pt x="753" y="296"/>
                  </a:lnTo>
                  <a:lnTo>
                    <a:pt x="755" y="296"/>
                  </a:lnTo>
                  <a:lnTo>
                    <a:pt x="755" y="297"/>
                  </a:lnTo>
                  <a:lnTo>
                    <a:pt x="756" y="297"/>
                  </a:lnTo>
                  <a:lnTo>
                    <a:pt x="756" y="299"/>
                  </a:lnTo>
                  <a:lnTo>
                    <a:pt x="756" y="300"/>
                  </a:lnTo>
                  <a:lnTo>
                    <a:pt x="756" y="301"/>
                  </a:lnTo>
                  <a:lnTo>
                    <a:pt x="756" y="303"/>
                  </a:lnTo>
                  <a:lnTo>
                    <a:pt x="757" y="303"/>
                  </a:lnTo>
                  <a:lnTo>
                    <a:pt x="757" y="304"/>
                  </a:lnTo>
                  <a:lnTo>
                    <a:pt x="756" y="305"/>
                  </a:lnTo>
                  <a:lnTo>
                    <a:pt x="756" y="307"/>
                  </a:lnTo>
                  <a:lnTo>
                    <a:pt x="755" y="307"/>
                  </a:lnTo>
                  <a:lnTo>
                    <a:pt x="755" y="308"/>
                  </a:lnTo>
                  <a:lnTo>
                    <a:pt x="753" y="308"/>
                  </a:lnTo>
                  <a:lnTo>
                    <a:pt x="753" y="310"/>
                  </a:lnTo>
                  <a:lnTo>
                    <a:pt x="752" y="310"/>
                  </a:lnTo>
                  <a:lnTo>
                    <a:pt x="753" y="310"/>
                  </a:lnTo>
                  <a:lnTo>
                    <a:pt x="752" y="310"/>
                  </a:lnTo>
                  <a:lnTo>
                    <a:pt x="751" y="310"/>
                  </a:lnTo>
                  <a:lnTo>
                    <a:pt x="751" y="308"/>
                  </a:lnTo>
                  <a:lnTo>
                    <a:pt x="749" y="308"/>
                  </a:lnTo>
                  <a:lnTo>
                    <a:pt x="748" y="308"/>
                  </a:lnTo>
                  <a:lnTo>
                    <a:pt x="746" y="308"/>
                  </a:lnTo>
                  <a:lnTo>
                    <a:pt x="746" y="307"/>
                  </a:lnTo>
                  <a:lnTo>
                    <a:pt x="745" y="307"/>
                  </a:lnTo>
                  <a:lnTo>
                    <a:pt x="745" y="305"/>
                  </a:lnTo>
                  <a:lnTo>
                    <a:pt x="745" y="307"/>
                  </a:lnTo>
                  <a:lnTo>
                    <a:pt x="745" y="305"/>
                  </a:lnTo>
                  <a:lnTo>
                    <a:pt x="744" y="305"/>
                  </a:lnTo>
                  <a:lnTo>
                    <a:pt x="742" y="305"/>
                  </a:lnTo>
                  <a:lnTo>
                    <a:pt x="742" y="304"/>
                  </a:lnTo>
                  <a:lnTo>
                    <a:pt x="742" y="305"/>
                  </a:lnTo>
                  <a:lnTo>
                    <a:pt x="741" y="305"/>
                  </a:lnTo>
                  <a:lnTo>
                    <a:pt x="741" y="307"/>
                  </a:lnTo>
                  <a:lnTo>
                    <a:pt x="740" y="307"/>
                  </a:lnTo>
                  <a:lnTo>
                    <a:pt x="740" y="308"/>
                  </a:lnTo>
                  <a:lnTo>
                    <a:pt x="741" y="308"/>
                  </a:lnTo>
                  <a:lnTo>
                    <a:pt x="741" y="310"/>
                  </a:lnTo>
                  <a:lnTo>
                    <a:pt x="742" y="310"/>
                  </a:lnTo>
                  <a:lnTo>
                    <a:pt x="742" y="311"/>
                  </a:lnTo>
                  <a:lnTo>
                    <a:pt x="742" y="312"/>
                  </a:lnTo>
                  <a:lnTo>
                    <a:pt x="744" y="311"/>
                  </a:lnTo>
                  <a:lnTo>
                    <a:pt x="745" y="311"/>
                  </a:lnTo>
                  <a:lnTo>
                    <a:pt x="745" y="312"/>
                  </a:lnTo>
                  <a:lnTo>
                    <a:pt x="746" y="312"/>
                  </a:lnTo>
                  <a:lnTo>
                    <a:pt x="748" y="312"/>
                  </a:lnTo>
                  <a:lnTo>
                    <a:pt x="749" y="312"/>
                  </a:lnTo>
                  <a:lnTo>
                    <a:pt x="749" y="314"/>
                  </a:lnTo>
                  <a:lnTo>
                    <a:pt x="751" y="314"/>
                  </a:lnTo>
                  <a:lnTo>
                    <a:pt x="752" y="315"/>
                  </a:lnTo>
                  <a:lnTo>
                    <a:pt x="753" y="316"/>
                  </a:lnTo>
                  <a:lnTo>
                    <a:pt x="753" y="318"/>
                  </a:lnTo>
                  <a:lnTo>
                    <a:pt x="755" y="318"/>
                  </a:lnTo>
                  <a:lnTo>
                    <a:pt x="755" y="319"/>
                  </a:lnTo>
                  <a:lnTo>
                    <a:pt x="755" y="320"/>
                  </a:lnTo>
                  <a:lnTo>
                    <a:pt x="753" y="322"/>
                  </a:lnTo>
                  <a:lnTo>
                    <a:pt x="753" y="323"/>
                  </a:lnTo>
                  <a:lnTo>
                    <a:pt x="753" y="326"/>
                  </a:lnTo>
                  <a:lnTo>
                    <a:pt x="752" y="326"/>
                  </a:lnTo>
                  <a:lnTo>
                    <a:pt x="752" y="327"/>
                  </a:lnTo>
                  <a:lnTo>
                    <a:pt x="751" y="326"/>
                  </a:lnTo>
                  <a:lnTo>
                    <a:pt x="749" y="326"/>
                  </a:lnTo>
                  <a:lnTo>
                    <a:pt x="748" y="326"/>
                  </a:lnTo>
                  <a:lnTo>
                    <a:pt x="746" y="326"/>
                  </a:lnTo>
                  <a:lnTo>
                    <a:pt x="745" y="326"/>
                  </a:lnTo>
                  <a:lnTo>
                    <a:pt x="745" y="324"/>
                  </a:lnTo>
                  <a:lnTo>
                    <a:pt x="744" y="324"/>
                  </a:lnTo>
                  <a:lnTo>
                    <a:pt x="742" y="326"/>
                  </a:lnTo>
                  <a:lnTo>
                    <a:pt x="741" y="326"/>
                  </a:lnTo>
                  <a:lnTo>
                    <a:pt x="740" y="326"/>
                  </a:lnTo>
                  <a:lnTo>
                    <a:pt x="738" y="326"/>
                  </a:lnTo>
                  <a:lnTo>
                    <a:pt x="737" y="327"/>
                  </a:lnTo>
                  <a:lnTo>
                    <a:pt x="737" y="326"/>
                  </a:lnTo>
                  <a:lnTo>
                    <a:pt x="736" y="324"/>
                  </a:lnTo>
                  <a:lnTo>
                    <a:pt x="734" y="324"/>
                  </a:lnTo>
                  <a:lnTo>
                    <a:pt x="734" y="326"/>
                  </a:lnTo>
                  <a:lnTo>
                    <a:pt x="733" y="326"/>
                  </a:lnTo>
                  <a:lnTo>
                    <a:pt x="733" y="327"/>
                  </a:lnTo>
                  <a:lnTo>
                    <a:pt x="732" y="327"/>
                  </a:lnTo>
                  <a:lnTo>
                    <a:pt x="732" y="328"/>
                  </a:lnTo>
                  <a:lnTo>
                    <a:pt x="732" y="330"/>
                  </a:lnTo>
                  <a:lnTo>
                    <a:pt x="730" y="330"/>
                  </a:lnTo>
                  <a:lnTo>
                    <a:pt x="729" y="330"/>
                  </a:lnTo>
                  <a:lnTo>
                    <a:pt x="729" y="331"/>
                  </a:lnTo>
                  <a:lnTo>
                    <a:pt x="730" y="331"/>
                  </a:lnTo>
                  <a:lnTo>
                    <a:pt x="729" y="333"/>
                  </a:lnTo>
                  <a:lnTo>
                    <a:pt x="729" y="331"/>
                  </a:lnTo>
                  <a:lnTo>
                    <a:pt x="727" y="331"/>
                  </a:lnTo>
                  <a:lnTo>
                    <a:pt x="727" y="333"/>
                  </a:lnTo>
                  <a:lnTo>
                    <a:pt x="727" y="331"/>
                  </a:lnTo>
                  <a:lnTo>
                    <a:pt x="726" y="331"/>
                  </a:lnTo>
                  <a:lnTo>
                    <a:pt x="726" y="333"/>
                  </a:lnTo>
                  <a:lnTo>
                    <a:pt x="725" y="333"/>
                  </a:lnTo>
                  <a:lnTo>
                    <a:pt x="725" y="334"/>
                  </a:lnTo>
                  <a:lnTo>
                    <a:pt x="726" y="335"/>
                  </a:lnTo>
                  <a:lnTo>
                    <a:pt x="727" y="335"/>
                  </a:lnTo>
                  <a:lnTo>
                    <a:pt x="729" y="335"/>
                  </a:lnTo>
                  <a:lnTo>
                    <a:pt x="730" y="335"/>
                  </a:lnTo>
                  <a:lnTo>
                    <a:pt x="732" y="335"/>
                  </a:lnTo>
                  <a:lnTo>
                    <a:pt x="732" y="334"/>
                  </a:lnTo>
                  <a:lnTo>
                    <a:pt x="733" y="334"/>
                  </a:lnTo>
                  <a:lnTo>
                    <a:pt x="734" y="334"/>
                  </a:lnTo>
                  <a:lnTo>
                    <a:pt x="736" y="333"/>
                  </a:lnTo>
                  <a:lnTo>
                    <a:pt x="737" y="333"/>
                  </a:lnTo>
                  <a:lnTo>
                    <a:pt x="738" y="333"/>
                  </a:lnTo>
                  <a:lnTo>
                    <a:pt x="738" y="334"/>
                  </a:lnTo>
                  <a:lnTo>
                    <a:pt x="737" y="334"/>
                  </a:lnTo>
                  <a:lnTo>
                    <a:pt x="737" y="335"/>
                  </a:lnTo>
                  <a:lnTo>
                    <a:pt x="736" y="337"/>
                  </a:lnTo>
                  <a:lnTo>
                    <a:pt x="734" y="337"/>
                  </a:lnTo>
                  <a:lnTo>
                    <a:pt x="733" y="338"/>
                  </a:lnTo>
                  <a:lnTo>
                    <a:pt x="733" y="339"/>
                  </a:lnTo>
                  <a:lnTo>
                    <a:pt x="732" y="339"/>
                  </a:lnTo>
                  <a:lnTo>
                    <a:pt x="730" y="339"/>
                  </a:lnTo>
                  <a:lnTo>
                    <a:pt x="730" y="341"/>
                  </a:lnTo>
                  <a:lnTo>
                    <a:pt x="730" y="342"/>
                  </a:lnTo>
                  <a:lnTo>
                    <a:pt x="730" y="341"/>
                  </a:lnTo>
                  <a:lnTo>
                    <a:pt x="732" y="341"/>
                  </a:lnTo>
                  <a:lnTo>
                    <a:pt x="733" y="341"/>
                  </a:lnTo>
                  <a:lnTo>
                    <a:pt x="733" y="339"/>
                  </a:lnTo>
                  <a:lnTo>
                    <a:pt x="733" y="341"/>
                  </a:lnTo>
                  <a:lnTo>
                    <a:pt x="733" y="339"/>
                  </a:lnTo>
                  <a:lnTo>
                    <a:pt x="734" y="339"/>
                  </a:lnTo>
                  <a:lnTo>
                    <a:pt x="734" y="341"/>
                  </a:lnTo>
                  <a:lnTo>
                    <a:pt x="734" y="339"/>
                  </a:lnTo>
                  <a:lnTo>
                    <a:pt x="736" y="339"/>
                  </a:lnTo>
                  <a:lnTo>
                    <a:pt x="737" y="339"/>
                  </a:lnTo>
                  <a:lnTo>
                    <a:pt x="738" y="339"/>
                  </a:lnTo>
                  <a:lnTo>
                    <a:pt x="740" y="339"/>
                  </a:lnTo>
                  <a:lnTo>
                    <a:pt x="740" y="341"/>
                  </a:lnTo>
                  <a:lnTo>
                    <a:pt x="740" y="339"/>
                  </a:lnTo>
                  <a:lnTo>
                    <a:pt x="740" y="341"/>
                  </a:lnTo>
                  <a:lnTo>
                    <a:pt x="741" y="341"/>
                  </a:lnTo>
                  <a:lnTo>
                    <a:pt x="742" y="341"/>
                  </a:lnTo>
                  <a:lnTo>
                    <a:pt x="742" y="342"/>
                  </a:lnTo>
                  <a:lnTo>
                    <a:pt x="742" y="341"/>
                  </a:lnTo>
                  <a:lnTo>
                    <a:pt x="744" y="341"/>
                  </a:lnTo>
                  <a:lnTo>
                    <a:pt x="744" y="339"/>
                  </a:lnTo>
                  <a:lnTo>
                    <a:pt x="745" y="339"/>
                  </a:lnTo>
                  <a:lnTo>
                    <a:pt x="746" y="339"/>
                  </a:lnTo>
                  <a:lnTo>
                    <a:pt x="748" y="339"/>
                  </a:lnTo>
                  <a:lnTo>
                    <a:pt x="748" y="338"/>
                  </a:lnTo>
                  <a:lnTo>
                    <a:pt x="749" y="338"/>
                  </a:lnTo>
                  <a:lnTo>
                    <a:pt x="749" y="337"/>
                  </a:lnTo>
                  <a:lnTo>
                    <a:pt x="751" y="337"/>
                  </a:lnTo>
                  <a:lnTo>
                    <a:pt x="751" y="338"/>
                  </a:lnTo>
                  <a:lnTo>
                    <a:pt x="752" y="338"/>
                  </a:lnTo>
                  <a:lnTo>
                    <a:pt x="751" y="338"/>
                  </a:lnTo>
                  <a:lnTo>
                    <a:pt x="751" y="339"/>
                  </a:lnTo>
                  <a:lnTo>
                    <a:pt x="752" y="339"/>
                  </a:lnTo>
                  <a:lnTo>
                    <a:pt x="752" y="341"/>
                  </a:lnTo>
                  <a:lnTo>
                    <a:pt x="751" y="341"/>
                  </a:lnTo>
                  <a:lnTo>
                    <a:pt x="751" y="342"/>
                  </a:lnTo>
                  <a:lnTo>
                    <a:pt x="751" y="343"/>
                  </a:lnTo>
                  <a:lnTo>
                    <a:pt x="751" y="345"/>
                  </a:lnTo>
                  <a:lnTo>
                    <a:pt x="752" y="345"/>
                  </a:lnTo>
                  <a:lnTo>
                    <a:pt x="752" y="346"/>
                  </a:lnTo>
                  <a:lnTo>
                    <a:pt x="752" y="347"/>
                  </a:lnTo>
                  <a:lnTo>
                    <a:pt x="752" y="346"/>
                  </a:lnTo>
                  <a:lnTo>
                    <a:pt x="752" y="347"/>
                  </a:lnTo>
                  <a:lnTo>
                    <a:pt x="752" y="349"/>
                  </a:lnTo>
                  <a:lnTo>
                    <a:pt x="752" y="347"/>
                  </a:lnTo>
                  <a:lnTo>
                    <a:pt x="752" y="349"/>
                  </a:lnTo>
                  <a:lnTo>
                    <a:pt x="752" y="347"/>
                  </a:lnTo>
                  <a:lnTo>
                    <a:pt x="752" y="349"/>
                  </a:lnTo>
                  <a:lnTo>
                    <a:pt x="753" y="349"/>
                  </a:lnTo>
                  <a:lnTo>
                    <a:pt x="753" y="350"/>
                  </a:lnTo>
                  <a:lnTo>
                    <a:pt x="753" y="352"/>
                  </a:lnTo>
                  <a:lnTo>
                    <a:pt x="753" y="353"/>
                  </a:lnTo>
                  <a:lnTo>
                    <a:pt x="753" y="354"/>
                  </a:lnTo>
                  <a:lnTo>
                    <a:pt x="753" y="353"/>
                  </a:lnTo>
                  <a:lnTo>
                    <a:pt x="753" y="354"/>
                  </a:lnTo>
                  <a:lnTo>
                    <a:pt x="755" y="356"/>
                  </a:lnTo>
                  <a:lnTo>
                    <a:pt x="753" y="356"/>
                  </a:lnTo>
                  <a:lnTo>
                    <a:pt x="755" y="356"/>
                  </a:lnTo>
                  <a:lnTo>
                    <a:pt x="753" y="356"/>
                  </a:lnTo>
                  <a:lnTo>
                    <a:pt x="753" y="354"/>
                  </a:lnTo>
                  <a:lnTo>
                    <a:pt x="753" y="356"/>
                  </a:lnTo>
                  <a:lnTo>
                    <a:pt x="753" y="354"/>
                  </a:lnTo>
                  <a:lnTo>
                    <a:pt x="752" y="354"/>
                  </a:lnTo>
                  <a:lnTo>
                    <a:pt x="752" y="356"/>
                  </a:lnTo>
                  <a:lnTo>
                    <a:pt x="751" y="356"/>
                  </a:lnTo>
                  <a:lnTo>
                    <a:pt x="749" y="356"/>
                  </a:lnTo>
                  <a:lnTo>
                    <a:pt x="749" y="357"/>
                  </a:lnTo>
                  <a:lnTo>
                    <a:pt x="749" y="358"/>
                  </a:lnTo>
                  <a:lnTo>
                    <a:pt x="751" y="358"/>
                  </a:lnTo>
                  <a:lnTo>
                    <a:pt x="751" y="360"/>
                  </a:lnTo>
                  <a:lnTo>
                    <a:pt x="749" y="360"/>
                  </a:lnTo>
                  <a:lnTo>
                    <a:pt x="748" y="360"/>
                  </a:lnTo>
                  <a:lnTo>
                    <a:pt x="746" y="361"/>
                  </a:lnTo>
                  <a:lnTo>
                    <a:pt x="746" y="362"/>
                  </a:lnTo>
                  <a:lnTo>
                    <a:pt x="745" y="362"/>
                  </a:lnTo>
                  <a:lnTo>
                    <a:pt x="745" y="364"/>
                  </a:lnTo>
                  <a:lnTo>
                    <a:pt x="744" y="364"/>
                  </a:lnTo>
                  <a:lnTo>
                    <a:pt x="744" y="365"/>
                  </a:lnTo>
                  <a:lnTo>
                    <a:pt x="742" y="366"/>
                  </a:lnTo>
                  <a:lnTo>
                    <a:pt x="742" y="368"/>
                  </a:lnTo>
                  <a:lnTo>
                    <a:pt x="742" y="369"/>
                  </a:lnTo>
                  <a:lnTo>
                    <a:pt x="742" y="371"/>
                  </a:lnTo>
                  <a:lnTo>
                    <a:pt x="742" y="372"/>
                  </a:lnTo>
                  <a:lnTo>
                    <a:pt x="741" y="372"/>
                  </a:lnTo>
                  <a:lnTo>
                    <a:pt x="740" y="372"/>
                  </a:lnTo>
                  <a:lnTo>
                    <a:pt x="740" y="373"/>
                  </a:lnTo>
                  <a:lnTo>
                    <a:pt x="740" y="375"/>
                  </a:lnTo>
                  <a:lnTo>
                    <a:pt x="741" y="375"/>
                  </a:lnTo>
                  <a:lnTo>
                    <a:pt x="741" y="376"/>
                  </a:lnTo>
                  <a:lnTo>
                    <a:pt x="741" y="377"/>
                  </a:lnTo>
                  <a:lnTo>
                    <a:pt x="741" y="379"/>
                  </a:lnTo>
                  <a:lnTo>
                    <a:pt x="740" y="379"/>
                  </a:lnTo>
                  <a:lnTo>
                    <a:pt x="740" y="380"/>
                  </a:lnTo>
                  <a:lnTo>
                    <a:pt x="740" y="381"/>
                  </a:lnTo>
                  <a:lnTo>
                    <a:pt x="741" y="381"/>
                  </a:lnTo>
                  <a:lnTo>
                    <a:pt x="741" y="383"/>
                  </a:lnTo>
                  <a:lnTo>
                    <a:pt x="740" y="383"/>
                  </a:lnTo>
                  <a:lnTo>
                    <a:pt x="738" y="384"/>
                  </a:lnTo>
                  <a:lnTo>
                    <a:pt x="737" y="384"/>
                  </a:lnTo>
                  <a:lnTo>
                    <a:pt x="737" y="385"/>
                  </a:lnTo>
                  <a:lnTo>
                    <a:pt x="737" y="387"/>
                  </a:lnTo>
                  <a:lnTo>
                    <a:pt x="736" y="387"/>
                  </a:lnTo>
                  <a:lnTo>
                    <a:pt x="734" y="388"/>
                  </a:lnTo>
                  <a:lnTo>
                    <a:pt x="733" y="388"/>
                  </a:lnTo>
                  <a:lnTo>
                    <a:pt x="733" y="390"/>
                  </a:lnTo>
                  <a:lnTo>
                    <a:pt x="733" y="391"/>
                  </a:lnTo>
                  <a:lnTo>
                    <a:pt x="732" y="391"/>
                  </a:lnTo>
                  <a:lnTo>
                    <a:pt x="730" y="392"/>
                  </a:lnTo>
                  <a:lnTo>
                    <a:pt x="729" y="392"/>
                  </a:lnTo>
                  <a:lnTo>
                    <a:pt x="729" y="394"/>
                  </a:lnTo>
                  <a:lnTo>
                    <a:pt x="729" y="395"/>
                  </a:lnTo>
                  <a:lnTo>
                    <a:pt x="729" y="396"/>
                  </a:lnTo>
                  <a:lnTo>
                    <a:pt x="729" y="398"/>
                  </a:lnTo>
                  <a:lnTo>
                    <a:pt x="730" y="396"/>
                  </a:lnTo>
                  <a:lnTo>
                    <a:pt x="732" y="396"/>
                  </a:lnTo>
                  <a:lnTo>
                    <a:pt x="733" y="396"/>
                  </a:lnTo>
                  <a:lnTo>
                    <a:pt x="734" y="396"/>
                  </a:lnTo>
                  <a:lnTo>
                    <a:pt x="736" y="396"/>
                  </a:lnTo>
                  <a:lnTo>
                    <a:pt x="736" y="398"/>
                  </a:lnTo>
                  <a:lnTo>
                    <a:pt x="737" y="398"/>
                  </a:lnTo>
                  <a:lnTo>
                    <a:pt x="737" y="396"/>
                  </a:lnTo>
                  <a:lnTo>
                    <a:pt x="738" y="398"/>
                  </a:lnTo>
                  <a:lnTo>
                    <a:pt x="738" y="400"/>
                  </a:lnTo>
                  <a:lnTo>
                    <a:pt x="737" y="400"/>
                  </a:lnTo>
                  <a:lnTo>
                    <a:pt x="737" y="402"/>
                  </a:lnTo>
                  <a:lnTo>
                    <a:pt x="736" y="403"/>
                  </a:lnTo>
                  <a:lnTo>
                    <a:pt x="736" y="404"/>
                  </a:lnTo>
                  <a:lnTo>
                    <a:pt x="734" y="404"/>
                  </a:lnTo>
                  <a:lnTo>
                    <a:pt x="734" y="406"/>
                  </a:lnTo>
                  <a:lnTo>
                    <a:pt x="734" y="407"/>
                  </a:lnTo>
                  <a:lnTo>
                    <a:pt x="733" y="409"/>
                  </a:lnTo>
                  <a:lnTo>
                    <a:pt x="733" y="410"/>
                  </a:lnTo>
                  <a:lnTo>
                    <a:pt x="732" y="410"/>
                  </a:lnTo>
                  <a:lnTo>
                    <a:pt x="732" y="411"/>
                  </a:lnTo>
                  <a:lnTo>
                    <a:pt x="732" y="413"/>
                  </a:lnTo>
                  <a:lnTo>
                    <a:pt x="730" y="414"/>
                  </a:lnTo>
                  <a:lnTo>
                    <a:pt x="730" y="415"/>
                  </a:lnTo>
                  <a:lnTo>
                    <a:pt x="730" y="417"/>
                  </a:lnTo>
                  <a:lnTo>
                    <a:pt x="730" y="418"/>
                  </a:lnTo>
                  <a:lnTo>
                    <a:pt x="730" y="419"/>
                  </a:lnTo>
                  <a:lnTo>
                    <a:pt x="730" y="421"/>
                  </a:lnTo>
                  <a:lnTo>
                    <a:pt x="730" y="422"/>
                  </a:lnTo>
                  <a:lnTo>
                    <a:pt x="729" y="422"/>
                  </a:lnTo>
                  <a:lnTo>
                    <a:pt x="729" y="423"/>
                  </a:lnTo>
                  <a:lnTo>
                    <a:pt x="729" y="425"/>
                  </a:lnTo>
                  <a:lnTo>
                    <a:pt x="729" y="426"/>
                  </a:lnTo>
                  <a:lnTo>
                    <a:pt x="727" y="426"/>
                  </a:lnTo>
                  <a:lnTo>
                    <a:pt x="727" y="428"/>
                  </a:lnTo>
                  <a:lnTo>
                    <a:pt x="727" y="429"/>
                  </a:lnTo>
                  <a:lnTo>
                    <a:pt x="726" y="429"/>
                  </a:lnTo>
                  <a:lnTo>
                    <a:pt x="726" y="430"/>
                  </a:lnTo>
                  <a:lnTo>
                    <a:pt x="726" y="432"/>
                  </a:lnTo>
                  <a:lnTo>
                    <a:pt x="725" y="432"/>
                  </a:lnTo>
                  <a:lnTo>
                    <a:pt x="725" y="433"/>
                  </a:lnTo>
                  <a:lnTo>
                    <a:pt x="725" y="434"/>
                  </a:lnTo>
                  <a:lnTo>
                    <a:pt x="723" y="434"/>
                  </a:lnTo>
                  <a:lnTo>
                    <a:pt x="723" y="436"/>
                  </a:lnTo>
                  <a:lnTo>
                    <a:pt x="723" y="437"/>
                  </a:lnTo>
                  <a:lnTo>
                    <a:pt x="723" y="438"/>
                  </a:lnTo>
                  <a:lnTo>
                    <a:pt x="723" y="440"/>
                  </a:lnTo>
                  <a:lnTo>
                    <a:pt x="722" y="440"/>
                  </a:lnTo>
                  <a:lnTo>
                    <a:pt x="722" y="441"/>
                  </a:lnTo>
                  <a:lnTo>
                    <a:pt x="722" y="442"/>
                  </a:lnTo>
                  <a:lnTo>
                    <a:pt x="721" y="444"/>
                  </a:lnTo>
                  <a:lnTo>
                    <a:pt x="721" y="445"/>
                  </a:lnTo>
                  <a:lnTo>
                    <a:pt x="721" y="447"/>
                  </a:lnTo>
                  <a:lnTo>
                    <a:pt x="719" y="447"/>
                  </a:lnTo>
                  <a:lnTo>
                    <a:pt x="719" y="448"/>
                  </a:lnTo>
                  <a:lnTo>
                    <a:pt x="718" y="449"/>
                  </a:lnTo>
                  <a:lnTo>
                    <a:pt x="718" y="452"/>
                  </a:lnTo>
                  <a:lnTo>
                    <a:pt x="718" y="453"/>
                  </a:lnTo>
                  <a:lnTo>
                    <a:pt x="717" y="456"/>
                  </a:lnTo>
                  <a:lnTo>
                    <a:pt x="717" y="457"/>
                  </a:lnTo>
                  <a:lnTo>
                    <a:pt x="715" y="459"/>
                  </a:lnTo>
                  <a:lnTo>
                    <a:pt x="714" y="461"/>
                  </a:lnTo>
                  <a:lnTo>
                    <a:pt x="713" y="463"/>
                  </a:lnTo>
                  <a:lnTo>
                    <a:pt x="711" y="464"/>
                  </a:lnTo>
                  <a:lnTo>
                    <a:pt x="711" y="463"/>
                  </a:lnTo>
                  <a:lnTo>
                    <a:pt x="710" y="461"/>
                  </a:lnTo>
                  <a:lnTo>
                    <a:pt x="708" y="463"/>
                  </a:lnTo>
                  <a:lnTo>
                    <a:pt x="707" y="463"/>
                  </a:lnTo>
                  <a:lnTo>
                    <a:pt x="706" y="464"/>
                  </a:lnTo>
                  <a:lnTo>
                    <a:pt x="704" y="464"/>
                  </a:lnTo>
                  <a:lnTo>
                    <a:pt x="703" y="464"/>
                  </a:lnTo>
                  <a:lnTo>
                    <a:pt x="703" y="466"/>
                  </a:lnTo>
                  <a:lnTo>
                    <a:pt x="702" y="467"/>
                  </a:lnTo>
                  <a:lnTo>
                    <a:pt x="700" y="470"/>
                  </a:lnTo>
                  <a:lnTo>
                    <a:pt x="700" y="471"/>
                  </a:lnTo>
                  <a:lnTo>
                    <a:pt x="700" y="472"/>
                  </a:lnTo>
                  <a:lnTo>
                    <a:pt x="702" y="474"/>
                  </a:lnTo>
                  <a:lnTo>
                    <a:pt x="702" y="475"/>
                  </a:lnTo>
                  <a:lnTo>
                    <a:pt x="703" y="476"/>
                  </a:lnTo>
                  <a:lnTo>
                    <a:pt x="704" y="476"/>
                  </a:lnTo>
                  <a:lnTo>
                    <a:pt x="706" y="476"/>
                  </a:lnTo>
                  <a:lnTo>
                    <a:pt x="706" y="480"/>
                  </a:lnTo>
                  <a:lnTo>
                    <a:pt x="706" y="482"/>
                  </a:lnTo>
                  <a:lnTo>
                    <a:pt x="706" y="483"/>
                  </a:lnTo>
                  <a:lnTo>
                    <a:pt x="704" y="487"/>
                  </a:lnTo>
                  <a:lnTo>
                    <a:pt x="704" y="489"/>
                  </a:lnTo>
                  <a:lnTo>
                    <a:pt x="704" y="490"/>
                  </a:lnTo>
                  <a:lnTo>
                    <a:pt x="703" y="493"/>
                  </a:lnTo>
                  <a:lnTo>
                    <a:pt x="702" y="493"/>
                  </a:lnTo>
                  <a:lnTo>
                    <a:pt x="702" y="494"/>
                  </a:lnTo>
                  <a:lnTo>
                    <a:pt x="700" y="495"/>
                  </a:lnTo>
                  <a:lnTo>
                    <a:pt x="700" y="497"/>
                  </a:lnTo>
                  <a:lnTo>
                    <a:pt x="699" y="498"/>
                  </a:lnTo>
                  <a:lnTo>
                    <a:pt x="699" y="499"/>
                  </a:lnTo>
                  <a:lnTo>
                    <a:pt x="699" y="501"/>
                  </a:lnTo>
                  <a:lnTo>
                    <a:pt x="699" y="502"/>
                  </a:lnTo>
                  <a:lnTo>
                    <a:pt x="698" y="504"/>
                  </a:lnTo>
                  <a:lnTo>
                    <a:pt x="698" y="505"/>
                  </a:lnTo>
                  <a:lnTo>
                    <a:pt x="696" y="505"/>
                  </a:lnTo>
                  <a:lnTo>
                    <a:pt x="696" y="506"/>
                  </a:lnTo>
                  <a:lnTo>
                    <a:pt x="695" y="508"/>
                  </a:lnTo>
                  <a:lnTo>
                    <a:pt x="695" y="510"/>
                  </a:lnTo>
                  <a:lnTo>
                    <a:pt x="695" y="512"/>
                  </a:lnTo>
                  <a:lnTo>
                    <a:pt x="695" y="513"/>
                  </a:lnTo>
                  <a:lnTo>
                    <a:pt x="695" y="514"/>
                  </a:lnTo>
                  <a:lnTo>
                    <a:pt x="694" y="516"/>
                  </a:lnTo>
                  <a:lnTo>
                    <a:pt x="692" y="517"/>
                  </a:lnTo>
                  <a:lnTo>
                    <a:pt x="691" y="517"/>
                  </a:lnTo>
                  <a:lnTo>
                    <a:pt x="689" y="520"/>
                  </a:lnTo>
                  <a:lnTo>
                    <a:pt x="688" y="520"/>
                  </a:lnTo>
                  <a:lnTo>
                    <a:pt x="687" y="524"/>
                  </a:lnTo>
                  <a:lnTo>
                    <a:pt x="684" y="529"/>
                  </a:lnTo>
                  <a:lnTo>
                    <a:pt x="684" y="531"/>
                  </a:lnTo>
                  <a:lnTo>
                    <a:pt x="683" y="532"/>
                  </a:lnTo>
                  <a:lnTo>
                    <a:pt x="683" y="533"/>
                  </a:lnTo>
                  <a:lnTo>
                    <a:pt x="683" y="536"/>
                  </a:lnTo>
                  <a:lnTo>
                    <a:pt x="681" y="537"/>
                  </a:lnTo>
                  <a:lnTo>
                    <a:pt x="679" y="540"/>
                  </a:lnTo>
                  <a:lnTo>
                    <a:pt x="676" y="542"/>
                  </a:lnTo>
                  <a:lnTo>
                    <a:pt x="676" y="543"/>
                  </a:lnTo>
                  <a:lnTo>
                    <a:pt x="676" y="544"/>
                  </a:lnTo>
                  <a:lnTo>
                    <a:pt x="676" y="546"/>
                  </a:lnTo>
                  <a:lnTo>
                    <a:pt x="675" y="546"/>
                  </a:lnTo>
                  <a:lnTo>
                    <a:pt x="673" y="546"/>
                  </a:lnTo>
                  <a:lnTo>
                    <a:pt x="672" y="546"/>
                  </a:lnTo>
                  <a:lnTo>
                    <a:pt x="672" y="547"/>
                  </a:lnTo>
                  <a:lnTo>
                    <a:pt x="672" y="546"/>
                  </a:lnTo>
                  <a:lnTo>
                    <a:pt x="670" y="546"/>
                  </a:lnTo>
                  <a:lnTo>
                    <a:pt x="670" y="547"/>
                  </a:lnTo>
                  <a:lnTo>
                    <a:pt x="672" y="547"/>
                  </a:lnTo>
                  <a:lnTo>
                    <a:pt x="673" y="548"/>
                  </a:lnTo>
                  <a:lnTo>
                    <a:pt x="670" y="554"/>
                  </a:lnTo>
                  <a:lnTo>
                    <a:pt x="669" y="566"/>
                  </a:lnTo>
                  <a:lnTo>
                    <a:pt x="668" y="574"/>
                  </a:lnTo>
                  <a:lnTo>
                    <a:pt x="666" y="575"/>
                  </a:lnTo>
                  <a:lnTo>
                    <a:pt x="664" y="582"/>
                  </a:lnTo>
                  <a:lnTo>
                    <a:pt x="662" y="584"/>
                  </a:lnTo>
                  <a:lnTo>
                    <a:pt x="658" y="590"/>
                  </a:lnTo>
                  <a:lnTo>
                    <a:pt x="654" y="596"/>
                  </a:lnTo>
                  <a:lnTo>
                    <a:pt x="653" y="598"/>
                  </a:lnTo>
                  <a:lnTo>
                    <a:pt x="651" y="601"/>
                  </a:lnTo>
                  <a:lnTo>
                    <a:pt x="645" y="613"/>
                  </a:lnTo>
                  <a:lnTo>
                    <a:pt x="643" y="616"/>
                  </a:lnTo>
                  <a:lnTo>
                    <a:pt x="641" y="627"/>
                  </a:lnTo>
                  <a:lnTo>
                    <a:pt x="641" y="643"/>
                  </a:lnTo>
                  <a:lnTo>
                    <a:pt x="641" y="651"/>
                  </a:lnTo>
                  <a:lnTo>
                    <a:pt x="638" y="654"/>
                  </a:lnTo>
                  <a:lnTo>
                    <a:pt x="634" y="661"/>
                  </a:lnTo>
                  <a:lnTo>
                    <a:pt x="632" y="661"/>
                  </a:lnTo>
                  <a:lnTo>
                    <a:pt x="631" y="661"/>
                  </a:lnTo>
                  <a:lnTo>
                    <a:pt x="630" y="662"/>
                  </a:lnTo>
                  <a:lnTo>
                    <a:pt x="630" y="661"/>
                  </a:lnTo>
                  <a:lnTo>
                    <a:pt x="628" y="661"/>
                  </a:lnTo>
                  <a:lnTo>
                    <a:pt x="627" y="661"/>
                  </a:lnTo>
                  <a:lnTo>
                    <a:pt x="626" y="660"/>
                  </a:lnTo>
                  <a:lnTo>
                    <a:pt x="624" y="660"/>
                  </a:lnTo>
                  <a:lnTo>
                    <a:pt x="623" y="660"/>
                  </a:lnTo>
                  <a:lnTo>
                    <a:pt x="624" y="658"/>
                  </a:lnTo>
                  <a:lnTo>
                    <a:pt x="623" y="658"/>
                  </a:lnTo>
                  <a:lnTo>
                    <a:pt x="623" y="657"/>
                  </a:lnTo>
                  <a:lnTo>
                    <a:pt x="622" y="655"/>
                  </a:lnTo>
                  <a:lnTo>
                    <a:pt x="620" y="655"/>
                  </a:lnTo>
                  <a:lnTo>
                    <a:pt x="619" y="655"/>
                  </a:lnTo>
                  <a:lnTo>
                    <a:pt x="618" y="655"/>
                  </a:lnTo>
                  <a:lnTo>
                    <a:pt x="616" y="654"/>
                  </a:lnTo>
                  <a:lnTo>
                    <a:pt x="615" y="653"/>
                  </a:lnTo>
                  <a:lnTo>
                    <a:pt x="613" y="654"/>
                  </a:lnTo>
                  <a:lnTo>
                    <a:pt x="612" y="654"/>
                  </a:lnTo>
                  <a:lnTo>
                    <a:pt x="611" y="655"/>
                  </a:lnTo>
                  <a:lnTo>
                    <a:pt x="611" y="654"/>
                  </a:lnTo>
                  <a:lnTo>
                    <a:pt x="611" y="653"/>
                  </a:lnTo>
                  <a:lnTo>
                    <a:pt x="609" y="653"/>
                  </a:lnTo>
                  <a:lnTo>
                    <a:pt x="608" y="653"/>
                  </a:lnTo>
                  <a:lnTo>
                    <a:pt x="607" y="651"/>
                  </a:lnTo>
                  <a:lnTo>
                    <a:pt x="605" y="651"/>
                  </a:lnTo>
                  <a:lnTo>
                    <a:pt x="604" y="653"/>
                  </a:lnTo>
                  <a:lnTo>
                    <a:pt x="604" y="654"/>
                  </a:lnTo>
                  <a:lnTo>
                    <a:pt x="603" y="654"/>
                  </a:lnTo>
                  <a:lnTo>
                    <a:pt x="601" y="654"/>
                  </a:lnTo>
                  <a:lnTo>
                    <a:pt x="601" y="655"/>
                  </a:lnTo>
                  <a:lnTo>
                    <a:pt x="600" y="655"/>
                  </a:lnTo>
                  <a:lnTo>
                    <a:pt x="600" y="657"/>
                  </a:lnTo>
                  <a:lnTo>
                    <a:pt x="600" y="658"/>
                  </a:lnTo>
                  <a:lnTo>
                    <a:pt x="599" y="660"/>
                  </a:lnTo>
                  <a:lnTo>
                    <a:pt x="597" y="661"/>
                  </a:lnTo>
                  <a:lnTo>
                    <a:pt x="596" y="661"/>
                  </a:lnTo>
                  <a:lnTo>
                    <a:pt x="594" y="660"/>
                  </a:lnTo>
                  <a:lnTo>
                    <a:pt x="593" y="660"/>
                  </a:lnTo>
                  <a:lnTo>
                    <a:pt x="592" y="658"/>
                  </a:lnTo>
                  <a:lnTo>
                    <a:pt x="590" y="657"/>
                  </a:lnTo>
                  <a:lnTo>
                    <a:pt x="589" y="657"/>
                  </a:lnTo>
                  <a:lnTo>
                    <a:pt x="588" y="657"/>
                  </a:lnTo>
                  <a:lnTo>
                    <a:pt x="586" y="658"/>
                  </a:lnTo>
                  <a:lnTo>
                    <a:pt x="585" y="657"/>
                  </a:lnTo>
                  <a:lnTo>
                    <a:pt x="584" y="658"/>
                  </a:lnTo>
                  <a:lnTo>
                    <a:pt x="582" y="660"/>
                  </a:lnTo>
                  <a:lnTo>
                    <a:pt x="581" y="660"/>
                  </a:lnTo>
                  <a:lnTo>
                    <a:pt x="580" y="661"/>
                  </a:lnTo>
                  <a:lnTo>
                    <a:pt x="580" y="662"/>
                  </a:lnTo>
                  <a:lnTo>
                    <a:pt x="580" y="664"/>
                  </a:lnTo>
                  <a:lnTo>
                    <a:pt x="580" y="665"/>
                  </a:lnTo>
                  <a:lnTo>
                    <a:pt x="578" y="665"/>
                  </a:lnTo>
                  <a:lnTo>
                    <a:pt x="578" y="666"/>
                  </a:lnTo>
                  <a:lnTo>
                    <a:pt x="577" y="666"/>
                  </a:lnTo>
                  <a:lnTo>
                    <a:pt x="575" y="668"/>
                  </a:lnTo>
                  <a:lnTo>
                    <a:pt x="575" y="669"/>
                  </a:lnTo>
                  <a:lnTo>
                    <a:pt x="574" y="669"/>
                  </a:lnTo>
                  <a:lnTo>
                    <a:pt x="573" y="669"/>
                  </a:lnTo>
                  <a:lnTo>
                    <a:pt x="571" y="669"/>
                  </a:lnTo>
                  <a:lnTo>
                    <a:pt x="570" y="669"/>
                  </a:lnTo>
                  <a:lnTo>
                    <a:pt x="569" y="669"/>
                  </a:lnTo>
                  <a:lnTo>
                    <a:pt x="567" y="669"/>
                  </a:lnTo>
                  <a:lnTo>
                    <a:pt x="566" y="669"/>
                  </a:lnTo>
                  <a:lnTo>
                    <a:pt x="566" y="668"/>
                  </a:lnTo>
                  <a:lnTo>
                    <a:pt x="566" y="666"/>
                  </a:lnTo>
                  <a:lnTo>
                    <a:pt x="565" y="666"/>
                  </a:lnTo>
                  <a:lnTo>
                    <a:pt x="566" y="668"/>
                  </a:lnTo>
                  <a:lnTo>
                    <a:pt x="565" y="668"/>
                  </a:lnTo>
                  <a:lnTo>
                    <a:pt x="563" y="668"/>
                  </a:lnTo>
                  <a:lnTo>
                    <a:pt x="562" y="668"/>
                  </a:lnTo>
                  <a:lnTo>
                    <a:pt x="562" y="669"/>
                  </a:lnTo>
                  <a:lnTo>
                    <a:pt x="562" y="670"/>
                  </a:lnTo>
                  <a:lnTo>
                    <a:pt x="561" y="670"/>
                  </a:lnTo>
                  <a:lnTo>
                    <a:pt x="561" y="672"/>
                  </a:lnTo>
                  <a:lnTo>
                    <a:pt x="562" y="672"/>
                  </a:lnTo>
                  <a:lnTo>
                    <a:pt x="561" y="672"/>
                  </a:lnTo>
                  <a:lnTo>
                    <a:pt x="561" y="673"/>
                  </a:lnTo>
                  <a:lnTo>
                    <a:pt x="559" y="673"/>
                  </a:lnTo>
                  <a:lnTo>
                    <a:pt x="558" y="673"/>
                  </a:lnTo>
                  <a:lnTo>
                    <a:pt x="556" y="673"/>
                  </a:lnTo>
                  <a:lnTo>
                    <a:pt x="556" y="674"/>
                  </a:lnTo>
                  <a:lnTo>
                    <a:pt x="556" y="676"/>
                  </a:lnTo>
                  <a:lnTo>
                    <a:pt x="555" y="676"/>
                  </a:lnTo>
                  <a:lnTo>
                    <a:pt x="554" y="676"/>
                  </a:lnTo>
                  <a:lnTo>
                    <a:pt x="554" y="677"/>
                  </a:lnTo>
                  <a:lnTo>
                    <a:pt x="554" y="679"/>
                  </a:lnTo>
                  <a:lnTo>
                    <a:pt x="552" y="679"/>
                  </a:lnTo>
                  <a:lnTo>
                    <a:pt x="551" y="679"/>
                  </a:lnTo>
                  <a:lnTo>
                    <a:pt x="551" y="680"/>
                  </a:lnTo>
                  <a:lnTo>
                    <a:pt x="550" y="680"/>
                  </a:lnTo>
                  <a:lnTo>
                    <a:pt x="548" y="680"/>
                  </a:lnTo>
                  <a:lnTo>
                    <a:pt x="548" y="679"/>
                  </a:lnTo>
                  <a:lnTo>
                    <a:pt x="547" y="679"/>
                  </a:lnTo>
                  <a:lnTo>
                    <a:pt x="547" y="677"/>
                  </a:lnTo>
                  <a:lnTo>
                    <a:pt x="548" y="677"/>
                  </a:lnTo>
                  <a:lnTo>
                    <a:pt x="547" y="677"/>
                  </a:lnTo>
                  <a:lnTo>
                    <a:pt x="548" y="676"/>
                  </a:lnTo>
                  <a:lnTo>
                    <a:pt x="550" y="676"/>
                  </a:lnTo>
                  <a:lnTo>
                    <a:pt x="550" y="677"/>
                  </a:lnTo>
                  <a:lnTo>
                    <a:pt x="550" y="676"/>
                  </a:lnTo>
                  <a:lnTo>
                    <a:pt x="550" y="674"/>
                  </a:lnTo>
                  <a:lnTo>
                    <a:pt x="548" y="674"/>
                  </a:lnTo>
                  <a:lnTo>
                    <a:pt x="547" y="674"/>
                  </a:lnTo>
                  <a:lnTo>
                    <a:pt x="546" y="674"/>
                  </a:lnTo>
                  <a:lnTo>
                    <a:pt x="544" y="673"/>
                  </a:lnTo>
                  <a:lnTo>
                    <a:pt x="543" y="673"/>
                  </a:lnTo>
                  <a:lnTo>
                    <a:pt x="542" y="674"/>
                  </a:lnTo>
                  <a:lnTo>
                    <a:pt x="540" y="676"/>
                  </a:lnTo>
                  <a:lnTo>
                    <a:pt x="539" y="676"/>
                  </a:lnTo>
                  <a:lnTo>
                    <a:pt x="537" y="677"/>
                  </a:lnTo>
                  <a:lnTo>
                    <a:pt x="536" y="677"/>
                  </a:lnTo>
                  <a:lnTo>
                    <a:pt x="535" y="677"/>
                  </a:lnTo>
                  <a:lnTo>
                    <a:pt x="533" y="677"/>
                  </a:lnTo>
                  <a:lnTo>
                    <a:pt x="532" y="677"/>
                  </a:lnTo>
                  <a:lnTo>
                    <a:pt x="532" y="676"/>
                  </a:lnTo>
                  <a:lnTo>
                    <a:pt x="531" y="676"/>
                  </a:lnTo>
                  <a:lnTo>
                    <a:pt x="529" y="676"/>
                  </a:lnTo>
                  <a:lnTo>
                    <a:pt x="528" y="674"/>
                  </a:lnTo>
                  <a:lnTo>
                    <a:pt x="527" y="674"/>
                  </a:lnTo>
                  <a:lnTo>
                    <a:pt x="527" y="676"/>
                  </a:lnTo>
                  <a:lnTo>
                    <a:pt x="525" y="676"/>
                  </a:lnTo>
                  <a:lnTo>
                    <a:pt x="525" y="674"/>
                  </a:lnTo>
                  <a:lnTo>
                    <a:pt x="524" y="674"/>
                  </a:lnTo>
                  <a:lnTo>
                    <a:pt x="523" y="674"/>
                  </a:lnTo>
                  <a:lnTo>
                    <a:pt x="521" y="674"/>
                  </a:lnTo>
                  <a:lnTo>
                    <a:pt x="520" y="674"/>
                  </a:lnTo>
                  <a:lnTo>
                    <a:pt x="520" y="676"/>
                  </a:lnTo>
                  <a:lnTo>
                    <a:pt x="520" y="677"/>
                  </a:lnTo>
                  <a:lnTo>
                    <a:pt x="518" y="677"/>
                  </a:lnTo>
                  <a:lnTo>
                    <a:pt x="518" y="679"/>
                  </a:lnTo>
                  <a:lnTo>
                    <a:pt x="517" y="679"/>
                  </a:lnTo>
                  <a:lnTo>
                    <a:pt x="517" y="680"/>
                  </a:lnTo>
                  <a:lnTo>
                    <a:pt x="517" y="681"/>
                  </a:lnTo>
                  <a:lnTo>
                    <a:pt x="516" y="681"/>
                  </a:lnTo>
                  <a:lnTo>
                    <a:pt x="514" y="681"/>
                  </a:lnTo>
                  <a:lnTo>
                    <a:pt x="514" y="680"/>
                  </a:lnTo>
                  <a:lnTo>
                    <a:pt x="513" y="680"/>
                  </a:lnTo>
                  <a:lnTo>
                    <a:pt x="512" y="679"/>
                  </a:lnTo>
                  <a:lnTo>
                    <a:pt x="510" y="679"/>
                  </a:lnTo>
                  <a:lnTo>
                    <a:pt x="509" y="677"/>
                  </a:lnTo>
                  <a:lnTo>
                    <a:pt x="508" y="677"/>
                  </a:lnTo>
                  <a:lnTo>
                    <a:pt x="508" y="679"/>
                  </a:lnTo>
                  <a:lnTo>
                    <a:pt x="506" y="679"/>
                  </a:lnTo>
                  <a:lnTo>
                    <a:pt x="505" y="679"/>
                  </a:lnTo>
                  <a:lnTo>
                    <a:pt x="504" y="680"/>
                  </a:lnTo>
                  <a:lnTo>
                    <a:pt x="502" y="679"/>
                  </a:lnTo>
                  <a:lnTo>
                    <a:pt x="501" y="679"/>
                  </a:lnTo>
                  <a:lnTo>
                    <a:pt x="501" y="677"/>
                  </a:lnTo>
                  <a:lnTo>
                    <a:pt x="501" y="676"/>
                  </a:lnTo>
                  <a:lnTo>
                    <a:pt x="499" y="677"/>
                  </a:lnTo>
                  <a:lnTo>
                    <a:pt x="499" y="676"/>
                  </a:lnTo>
                  <a:lnTo>
                    <a:pt x="498" y="676"/>
                  </a:lnTo>
                  <a:lnTo>
                    <a:pt x="498" y="677"/>
                  </a:lnTo>
                  <a:lnTo>
                    <a:pt x="498" y="676"/>
                  </a:lnTo>
                  <a:lnTo>
                    <a:pt x="497" y="676"/>
                  </a:lnTo>
                  <a:lnTo>
                    <a:pt x="498" y="676"/>
                  </a:lnTo>
                  <a:lnTo>
                    <a:pt x="498" y="674"/>
                  </a:lnTo>
                  <a:lnTo>
                    <a:pt x="498" y="673"/>
                  </a:lnTo>
                  <a:lnTo>
                    <a:pt x="498" y="672"/>
                  </a:lnTo>
                  <a:lnTo>
                    <a:pt x="498" y="673"/>
                  </a:lnTo>
                  <a:lnTo>
                    <a:pt x="497" y="673"/>
                  </a:lnTo>
                  <a:lnTo>
                    <a:pt x="497" y="672"/>
                  </a:lnTo>
                  <a:lnTo>
                    <a:pt x="497" y="670"/>
                  </a:lnTo>
                  <a:lnTo>
                    <a:pt x="497" y="669"/>
                  </a:lnTo>
                  <a:lnTo>
                    <a:pt x="495" y="669"/>
                  </a:lnTo>
                  <a:lnTo>
                    <a:pt x="495" y="670"/>
                  </a:lnTo>
                  <a:lnTo>
                    <a:pt x="495" y="669"/>
                  </a:lnTo>
                  <a:lnTo>
                    <a:pt x="494" y="669"/>
                  </a:lnTo>
                  <a:lnTo>
                    <a:pt x="495" y="669"/>
                  </a:lnTo>
                  <a:lnTo>
                    <a:pt x="495" y="668"/>
                  </a:lnTo>
                  <a:lnTo>
                    <a:pt x="494" y="666"/>
                  </a:lnTo>
                  <a:lnTo>
                    <a:pt x="494" y="668"/>
                  </a:lnTo>
                  <a:lnTo>
                    <a:pt x="493" y="668"/>
                  </a:lnTo>
                  <a:lnTo>
                    <a:pt x="491" y="668"/>
                  </a:lnTo>
                  <a:lnTo>
                    <a:pt x="491" y="666"/>
                  </a:lnTo>
                  <a:lnTo>
                    <a:pt x="491" y="668"/>
                  </a:lnTo>
                  <a:lnTo>
                    <a:pt x="490" y="668"/>
                  </a:lnTo>
                  <a:lnTo>
                    <a:pt x="491" y="669"/>
                  </a:lnTo>
                  <a:lnTo>
                    <a:pt x="491" y="670"/>
                  </a:lnTo>
                  <a:lnTo>
                    <a:pt x="490" y="670"/>
                  </a:lnTo>
                  <a:lnTo>
                    <a:pt x="490" y="672"/>
                  </a:lnTo>
                  <a:lnTo>
                    <a:pt x="489" y="672"/>
                  </a:lnTo>
                  <a:lnTo>
                    <a:pt x="489" y="670"/>
                  </a:lnTo>
                  <a:lnTo>
                    <a:pt x="490" y="670"/>
                  </a:lnTo>
                  <a:lnTo>
                    <a:pt x="489" y="669"/>
                  </a:lnTo>
                  <a:lnTo>
                    <a:pt x="487" y="669"/>
                  </a:lnTo>
                  <a:lnTo>
                    <a:pt x="486" y="669"/>
                  </a:lnTo>
                  <a:lnTo>
                    <a:pt x="486" y="668"/>
                  </a:lnTo>
                  <a:lnTo>
                    <a:pt x="485" y="668"/>
                  </a:lnTo>
                  <a:lnTo>
                    <a:pt x="485" y="669"/>
                  </a:lnTo>
                  <a:lnTo>
                    <a:pt x="483" y="669"/>
                  </a:lnTo>
                  <a:lnTo>
                    <a:pt x="485" y="669"/>
                  </a:lnTo>
                  <a:lnTo>
                    <a:pt x="485" y="670"/>
                  </a:lnTo>
                  <a:lnTo>
                    <a:pt x="483" y="670"/>
                  </a:lnTo>
                  <a:lnTo>
                    <a:pt x="483" y="669"/>
                  </a:lnTo>
                  <a:lnTo>
                    <a:pt x="482" y="669"/>
                  </a:lnTo>
                  <a:lnTo>
                    <a:pt x="481" y="669"/>
                  </a:lnTo>
                  <a:lnTo>
                    <a:pt x="481" y="668"/>
                  </a:lnTo>
                  <a:lnTo>
                    <a:pt x="479" y="669"/>
                  </a:lnTo>
                  <a:lnTo>
                    <a:pt x="478" y="669"/>
                  </a:lnTo>
                  <a:lnTo>
                    <a:pt x="476" y="669"/>
                  </a:lnTo>
                  <a:lnTo>
                    <a:pt x="476" y="668"/>
                  </a:lnTo>
                  <a:lnTo>
                    <a:pt x="475" y="669"/>
                  </a:lnTo>
                  <a:lnTo>
                    <a:pt x="474" y="669"/>
                  </a:lnTo>
                  <a:lnTo>
                    <a:pt x="472" y="669"/>
                  </a:lnTo>
                  <a:lnTo>
                    <a:pt x="471" y="669"/>
                  </a:lnTo>
                  <a:lnTo>
                    <a:pt x="471" y="668"/>
                  </a:lnTo>
                  <a:lnTo>
                    <a:pt x="471" y="666"/>
                  </a:lnTo>
                  <a:lnTo>
                    <a:pt x="472" y="666"/>
                  </a:lnTo>
                  <a:lnTo>
                    <a:pt x="472" y="665"/>
                  </a:lnTo>
                  <a:lnTo>
                    <a:pt x="471" y="665"/>
                  </a:lnTo>
                  <a:lnTo>
                    <a:pt x="471" y="664"/>
                  </a:lnTo>
                  <a:lnTo>
                    <a:pt x="471" y="662"/>
                  </a:lnTo>
                  <a:lnTo>
                    <a:pt x="470" y="662"/>
                  </a:lnTo>
                  <a:lnTo>
                    <a:pt x="468" y="662"/>
                  </a:lnTo>
                  <a:lnTo>
                    <a:pt x="468" y="661"/>
                  </a:lnTo>
                  <a:lnTo>
                    <a:pt x="468" y="660"/>
                  </a:lnTo>
                  <a:lnTo>
                    <a:pt x="470" y="660"/>
                  </a:lnTo>
                  <a:lnTo>
                    <a:pt x="470" y="658"/>
                  </a:lnTo>
                  <a:lnTo>
                    <a:pt x="470" y="657"/>
                  </a:lnTo>
                  <a:lnTo>
                    <a:pt x="468" y="657"/>
                  </a:lnTo>
                  <a:lnTo>
                    <a:pt x="467" y="657"/>
                  </a:lnTo>
                  <a:lnTo>
                    <a:pt x="467" y="655"/>
                  </a:lnTo>
                  <a:lnTo>
                    <a:pt x="466" y="654"/>
                  </a:lnTo>
                  <a:lnTo>
                    <a:pt x="464" y="653"/>
                  </a:lnTo>
                  <a:lnTo>
                    <a:pt x="464" y="651"/>
                  </a:lnTo>
                  <a:lnTo>
                    <a:pt x="464" y="653"/>
                  </a:lnTo>
                  <a:lnTo>
                    <a:pt x="463" y="653"/>
                  </a:lnTo>
                  <a:lnTo>
                    <a:pt x="463" y="651"/>
                  </a:lnTo>
                  <a:lnTo>
                    <a:pt x="464" y="651"/>
                  </a:lnTo>
                  <a:lnTo>
                    <a:pt x="463" y="651"/>
                  </a:lnTo>
                  <a:lnTo>
                    <a:pt x="462" y="651"/>
                  </a:lnTo>
                  <a:lnTo>
                    <a:pt x="462" y="650"/>
                  </a:lnTo>
                  <a:lnTo>
                    <a:pt x="460" y="650"/>
                  </a:lnTo>
                  <a:lnTo>
                    <a:pt x="460" y="651"/>
                  </a:lnTo>
                  <a:lnTo>
                    <a:pt x="460" y="653"/>
                  </a:lnTo>
                  <a:lnTo>
                    <a:pt x="459" y="653"/>
                  </a:lnTo>
                  <a:lnTo>
                    <a:pt x="459" y="651"/>
                  </a:lnTo>
                  <a:lnTo>
                    <a:pt x="457" y="651"/>
                  </a:lnTo>
                  <a:lnTo>
                    <a:pt x="459" y="650"/>
                  </a:lnTo>
                  <a:lnTo>
                    <a:pt x="457" y="650"/>
                  </a:lnTo>
                  <a:lnTo>
                    <a:pt x="456" y="650"/>
                  </a:lnTo>
                  <a:lnTo>
                    <a:pt x="457" y="649"/>
                  </a:lnTo>
                  <a:lnTo>
                    <a:pt x="457" y="647"/>
                  </a:lnTo>
                  <a:lnTo>
                    <a:pt x="456" y="647"/>
                  </a:lnTo>
                  <a:lnTo>
                    <a:pt x="456" y="649"/>
                  </a:lnTo>
                  <a:lnTo>
                    <a:pt x="456" y="647"/>
                  </a:lnTo>
                  <a:lnTo>
                    <a:pt x="455" y="647"/>
                  </a:lnTo>
                  <a:lnTo>
                    <a:pt x="455" y="649"/>
                  </a:lnTo>
                  <a:lnTo>
                    <a:pt x="453" y="649"/>
                  </a:lnTo>
                  <a:lnTo>
                    <a:pt x="453" y="650"/>
                  </a:lnTo>
                  <a:lnTo>
                    <a:pt x="453" y="651"/>
                  </a:lnTo>
                  <a:lnTo>
                    <a:pt x="452" y="651"/>
                  </a:lnTo>
                  <a:lnTo>
                    <a:pt x="452" y="650"/>
                  </a:lnTo>
                  <a:lnTo>
                    <a:pt x="452" y="649"/>
                  </a:lnTo>
                  <a:lnTo>
                    <a:pt x="452" y="647"/>
                  </a:lnTo>
                  <a:lnTo>
                    <a:pt x="451" y="647"/>
                  </a:lnTo>
                  <a:lnTo>
                    <a:pt x="449" y="647"/>
                  </a:lnTo>
                  <a:lnTo>
                    <a:pt x="451" y="647"/>
                  </a:lnTo>
                  <a:lnTo>
                    <a:pt x="449" y="647"/>
                  </a:lnTo>
                  <a:lnTo>
                    <a:pt x="449" y="646"/>
                  </a:lnTo>
                  <a:lnTo>
                    <a:pt x="448" y="646"/>
                  </a:lnTo>
                  <a:lnTo>
                    <a:pt x="448" y="647"/>
                  </a:lnTo>
                  <a:lnTo>
                    <a:pt x="448" y="649"/>
                  </a:lnTo>
                  <a:lnTo>
                    <a:pt x="447" y="649"/>
                  </a:lnTo>
                  <a:lnTo>
                    <a:pt x="445" y="649"/>
                  </a:lnTo>
                  <a:lnTo>
                    <a:pt x="444" y="650"/>
                  </a:lnTo>
                  <a:lnTo>
                    <a:pt x="444" y="649"/>
                  </a:lnTo>
                  <a:lnTo>
                    <a:pt x="443" y="649"/>
                  </a:lnTo>
                  <a:lnTo>
                    <a:pt x="441" y="647"/>
                  </a:lnTo>
                  <a:lnTo>
                    <a:pt x="440" y="647"/>
                  </a:lnTo>
                  <a:lnTo>
                    <a:pt x="438" y="649"/>
                  </a:lnTo>
                  <a:lnTo>
                    <a:pt x="437" y="649"/>
                  </a:lnTo>
                  <a:lnTo>
                    <a:pt x="437" y="647"/>
                  </a:lnTo>
                  <a:lnTo>
                    <a:pt x="436" y="647"/>
                  </a:lnTo>
                  <a:lnTo>
                    <a:pt x="434" y="647"/>
                  </a:lnTo>
                  <a:lnTo>
                    <a:pt x="434" y="646"/>
                  </a:lnTo>
                  <a:lnTo>
                    <a:pt x="436" y="646"/>
                  </a:lnTo>
                  <a:lnTo>
                    <a:pt x="436" y="645"/>
                  </a:lnTo>
                  <a:lnTo>
                    <a:pt x="434" y="646"/>
                  </a:lnTo>
                  <a:lnTo>
                    <a:pt x="433" y="646"/>
                  </a:lnTo>
                  <a:lnTo>
                    <a:pt x="432" y="645"/>
                  </a:lnTo>
                  <a:lnTo>
                    <a:pt x="430" y="643"/>
                  </a:lnTo>
                  <a:lnTo>
                    <a:pt x="432" y="643"/>
                  </a:lnTo>
                  <a:lnTo>
                    <a:pt x="430" y="642"/>
                  </a:lnTo>
                  <a:lnTo>
                    <a:pt x="430" y="641"/>
                  </a:lnTo>
                  <a:lnTo>
                    <a:pt x="429" y="639"/>
                  </a:lnTo>
                  <a:lnTo>
                    <a:pt x="428" y="639"/>
                  </a:lnTo>
                  <a:lnTo>
                    <a:pt x="428" y="638"/>
                  </a:lnTo>
                  <a:lnTo>
                    <a:pt x="428" y="636"/>
                  </a:lnTo>
                  <a:lnTo>
                    <a:pt x="426" y="638"/>
                  </a:lnTo>
                  <a:lnTo>
                    <a:pt x="425" y="636"/>
                  </a:lnTo>
                  <a:lnTo>
                    <a:pt x="425" y="635"/>
                  </a:lnTo>
                  <a:lnTo>
                    <a:pt x="424" y="635"/>
                  </a:lnTo>
                  <a:lnTo>
                    <a:pt x="422" y="636"/>
                  </a:lnTo>
                  <a:lnTo>
                    <a:pt x="422" y="638"/>
                  </a:lnTo>
                  <a:lnTo>
                    <a:pt x="422" y="636"/>
                  </a:lnTo>
                  <a:lnTo>
                    <a:pt x="421" y="636"/>
                  </a:lnTo>
                  <a:lnTo>
                    <a:pt x="421" y="635"/>
                  </a:lnTo>
                  <a:lnTo>
                    <a:pt x="422" y="635"/>
                  </a:lnTo>
                  <a:lnTo>
                    <a:pt x="424" y="634"/>
                  </a:lnTo>
                  <a:lnTo>
                    <a:pt x="425" y="634"/>
                  </a:lnTo>
                  <a:lnTo>
                    <a:pt x="424" y="632"/>
                  </a:lnTo>
                  <a:lnTo>
                    <a:pt x="424" y="634"/>
                  </a:lnTo>
                  <a:lnTo>
                    <a:pt x="422" y="632"/>
                  </a:lnTo>
                  <a:lnTo>
                    <a:pt x="424" y="631"/>
                  </a:lnTo>
                  <a:lnTo>
                    <a:pt x="422" y="631"/>
                  </a:lnTo>
                  <a:lnTo>
                    <a:pt x="421" y="630"/>
                  </a:lnTo>
                  <a:lnTo>
                    <a:pt x="419" y="630"/>
                  </a:lnTo>
                  <a:lnTo>
                    <a:pt x="418" y="630"/>
                  </a:lnTo>
                  <a:lnTo>
                    <a:pt x="418" y="628"/>
                  </a:lnTo>
                  <a:lnTo>
                    <a:pt x="417" y="628"/>
                  </a:lnTo>
                  <a:lnTo>
                    <a:pt x="417" y="627"/>
                  </a:lnTo>
                  <a:lnTo>
                    <a:pt x="415" y="628"/>
                  </a:lnTo>
                  <a:lnTo>
                    <a:pt x="414" y="628"/>
                  </a:lnTo>
                  <a:lnTo>
                    <a:pt x="413" y="628"/>
                  </a:lnTo>
                  <a:lnTo>
                    <a:pt x="413" y="627"/>
                  </a:lnTo>
                  <a:lnTo>
                    <a:pt x="411" y="627"/>
                  </a:lnTo>
                  <a:lnTo>
                    <a:pt x="411" y="628"/>
                  </a:lnTo>
                  <a:lnTo>
                    <a:pt x="410" y="628"/>
                  </a:lnTo>
                  <a:lnTo>
                    <a:pt x="410" y="627"/>
                  </a:lnTo>
                  <a:lnTo>
                    <a:pt x="411" y="626"/>
                  </a:lnTo>
                  <a:lnTo>
                    <a:pt x="411" y="624"/>
                  </a:lnTo>
                  <a:lnTo>
                    <a:pt x="410" y="624"/>
                  </a:lnTo>
                  <a:lnTo>
                    <a:pt x="409" y="624"/>
                  </a:lnTo>
                  <a:lnTo>
                    <a:pt x="409" y="623"/>
                  </a:lnTo>
                  <a:lnTo>
                    <a:pt x="407" y="623"/>
                  </a:lnTo>
                  <a:lnTo>
                    <a:pt x="407" y="624"/>
                  </a:lnTo>
                  <a:lnTo>
                    <a:pt x="406" y="624"/>
                  </a:lnTo>
                  <a:lnTo>
                    <a:pt x="406" y="623"/>
                  </a:lnTo>
                  <a:lnTo>
                    <a:pt x="405" y="623"/>
                  </a:lnTo>
                  <a:lnTo>
                    <a:pt x="403" y="623"/>
                  </a:lnTo>
                  <a:lnTo>
                    <a:pt x="402" y="623"/>
                  </a:lnTo>
                  <a:lnTo>
                    <a:pt x="400" y="622"/>
                  </a:lnTo>
                  <a:lnTo>
                    <a:pt x="399" y="623"/>
                  </a:lnTo>
                  <a:lnTo>
                    <a:pt x="398" y="624"/>
                  </a:lnTo>
                  <a:lnTo>
                    <a:pt x="399" y="626"/>
                  </a:lnTo>
                  <a:lnTo>
                    <a:pt x="398" y="627"/>
                  </a:lnTo>
                  <a:lnTo>
                    <a:pt x="398" y="626"/>
                  </a:lnTo>
                  <a:lnTo>
                    <a:pt x="396" y="626"/>
                  </a:lnTo>
                  <a:lnTo>
                    <a:pt x="396" y="624"/>
                  </a:lnTo>
                  <a:lnTo>
                    <a:pt x="395" y="624"/>
                  </a:lnTo>
                  <a:lnTo>
                    <a:pt x="394" y="626"/>
                  </a:lnTo>
                  <a:lnTo>
                    <a:pt x="394" y="624"/>
                  </a:lnTo>
                  <a:lnTo>
                    <a:pt x="392" y="624"/>
                  </a:lnTo>
                  <a:lnTo>
                    <a:pt x="392" y="626"/>
                  </a:lnTo>
                  <a:lnTo>
                    <a:pt x="391" y="624"/>
                  </a:lnTo>
                  <a:lnTo>
                    <a:pt x="390" y="623"/>
                  </a:lnTo>
                  <a:lnTo>
                    <a:pt x="390" y="624"/>
                  </a:lnTo>
                  <a:lnTo>
                    <a:pt x="388" y="623"/>
                  </a:lnTo>
                  <a:lnTo>
                    <a:pt x="387" y="623"/>
                  </a:lnTo>
                  <a:lnTo>
                    <a:pt x="386" y="624"/>
                  </a:lnTo>
                  <a:lnTo>
                    <a:pt x="384" y="624"/>
                  </a:lnTo>
                  <a:lnTo>
                    <a:pt x="383" y="623"/>
                  </a:lnTo>
                  <a:lnTo>
                    <a:pt x="381" y="623"/>
                  </a:lnTo>
                  <a:lnTo>
                    <a:pt x="381" y="622"/>
                  </a:lnTo>
                  <a:lnTo>
                    <a:pt x="381" y="620"/>
                  </a:lnTo>
                  <a:lnTo>
                    <a:pt x="380" y="620"/>
                  </a:lnTo>
                  <a:lnTo>
                    <a:pt x="380" y="622"/>
                  </a:lnTo>
                  <a:lnTo>
                    <a:pt x="380" y="623"/>
                  </a:lnTo>
                  <a:lnTo>
                    <a:pt x="379" y="623"/>
                  </a:lnTo>
                  <a:lnTo>
                    <a:pt x="377" y="622"/>
                  </a:lnTo>
                  <a:lnTo>
                    <a:pt x="377" y="620"/>
                  </a:lnTo>
                  <a:lnTo>
                    <a:pt x="376" y="620"/>
                  </a:lnTo>
                  <a:lnTo>
                    <a:pt x="375" y="620"/>
                  </a:lnTo>
                  <a:lnTo>
                    <a:pt x="375" y="622"/>
                  </a:lnTo>
                  <a:lnTo>
                    <a:pt x="373" y="623"/>
                  </a:lnTo>
                  <a:lnTo>
                    <a:pt x="373" y="624"/>
                  </a:lnTo>
                  <a:lnTo>
                    <a:pt x="372" y="624"/>
                  </a:lnTo>
                  <a:lnTo>
                    <a:pt x="372" y="626"/>
                  </a:lnTo>
                  <a:lnTo>
                    <a:pt x="371" y="626"/>
                  </a:lnTo>
                  <a:lnTo>
                    <a:pt x="369" y="624"/>
                  </a:lnTo>
                  <a:lnTo>
                    <a:pt x="368" y="624"/>
                  </a:lnTo>
                  <a:lnTo>
                    <a:pt x="368" y="626"/>
                  </a:lnTo>
                  <a:lnTo>
                    <a:pt x="367" y="624"/>
                  </a:lnTo>
                  <a:lnTo>
                    <a:pt x="365" y="624"/>
                  </a:lnTo>
                  <a:lnTo>
                    <a:pt x="364" y="624"/>
                  </a:lnTo>
                  <a:lnTo>
                    <a:pt x="362" y="624"/>
                  </a:lnTo>
                  <a:lnTo>
                    <a:pt x="361" y="624"/>
                  </a:lnTo>
                  <a:lnTo>
                    <a:pt x="360" y="624"/>
                  </a:lnTo>
                  <a:lnTo>
                    <a:pt x="358" y="626"/>
                  </a:lnTo>
                  <a:lnTo>
                    <a:pt x="357" y="624"/>
                  </a:lnTo>
                  <a:lnTo>
                    <a:pt x="356" y="624"/>
                  </a:lnTo>
                  <a:lnTo>
                    <a:pt x="354" y="624"/>
                  </a:lnTo>
                  <a:lnTo>
                    <a:pt x="353" y="624"/>
                  </a:lnTo>
                  <a:lnTo>
                    <a:pt x="352" y="626"/>
                  </a:lnTo>
                  <a:lnTo>
                    <a:pt x="352" y="627"/>
                  </a:lnTo>
                  <a:lnTo>
                    <a:pt x="352" y="628"/>
                  </a:lnTo>
                  <a:lnTo>
                    <a:pt x="350" y="630"/>
                  </a:lnTo>
                  <a:lnTo>
                    <a:pt x="349" y="628"/>
                  </a:lnTo>
                  <a:lnTo>
                    <a:pt x="348" y="627"/>
                  </a:lnTo>
                  <a:lnTo>
                    <a:pt x="348" y="626"/>
                  </a:lnTo>
                  <a:lnTo>
                    <a:pt x="346" y="624"/>
                  </a:lnTo>
                  <a:lnTo>
                    <a:pt x="345" y="623"/>
                  </a:lnTo>
                  <a:lnTo>
                    <a:pt x="342" y="622"/>
                  </a:lnTo>
                  <a:lnTo>
                    <a:pt x="341" y="622"/>
                  </a:lnTo>
                  <a:lnTo>
                    <a:pt x="341" y="620"/>
                  </a:lnTo>
                  <a:lnTo>
                    <a:pt x="339" y="620"/>
                  </a:lnTo>
                  <a:lnTo>
                    <a:pt x="338" y="620"/>
                  </a:lnTo>
                  <a:lnTo>
                    <a:pt x="337" y="622"/>
                  </a:lnTo>
                  <a:lnTo>
                    <a:pt x="335" y="622"/>
                  </a:lnTo>
                  <a:lnTo>
                    <a:pt x="334" y="620"/>
                  </a:lnTo>
                  <a:lnTo>
                    <a:pt x="333" y="620"/>
                  </a:lnTo>
                  <a:lnTo>
                    <a:pt x="331" y="620"/>
                  </a:lnTo>
                  <a:lnTo>
                    <a:pt x="331" y="619"/>
                  </a:lnTo>
                  <a:lnTo>
                    <a:pt x="330" y="619"/>
                  </a:lnTo>
                  <a:lnTo>
                    <a:pt x="329" y="617"/>
                  </a:lnTo>
                  <a:lnTo>
                    <a:pt x="327" y="617"/>
                  </a:lnTo>
                  <a:lnTo>
                    <a:pt x="326" y="619"/>
                  </a:lnTo>
                  <a:lnTo>
                    <a:pt x="324" y="617"/>
                  </a:lnTo>
                  <a:lnTo>
                    <a:pt x="324" y="619"/>
                  </a:lnTo>
                  <a:lnTo>
                    <a:pt x="323" y="619"/>
                  </a:lnTo>
                  <a:lnTo>
                    <a:pt x="322" y="619"/>
                  </a:lnTo>
                  <a:lnTo>
                    <a:pt x="320" y="620"/>
                  </a:lnTo>
                  <a:lnTo>
                    <a:pt x="319" y="622"/>
                  </a:lnTo>
                  <a:lnTo>
                    <a:pt x="319" y="623"/>
                  </a:lnTo>
                  <a:lnTo>
                    <a:pt x="318" y="624"/>
                  </a:lnTo>
                  <a:lnTo>
                    <a:pt x="318" y="626"/>
                  </a:lnTo>
                  <a:lnTo>
                    <a:pt x="316" y="627"/>
                  </a:lnTo>
                  <a:lnTo>
                    <a:pt x="315" y="627"/>
                  </a:lnTo>
                  <a:lnTo>
                    <a:pt x="315" y="628"/>
                  </a:lnTo>
                  <a:lnTo>
                    <a:pt x="314" y="628"/>
                  </a:lnTo>
                  <a:lnTo>
                    <a:pt x="312" y="628"/>
                  </a:lnTo>
                  <a:lnTo>
                    <a:pt x="311" y="628"/>
                  </a:lnTo>
                  <a:lnTo>
                    <a:pt x="310" y="628"/>
                  </a:lnTo>
                  <a:lnTo>
                    <a:pt x="308" y="630"/>
                  </a:lnTo>
                  <a:lnTo>
                    <a:pt x="307" y="630"/>
                  </a:lnTo>
                  <a:lnTo>
                    <a:pt x="307" y="631"/>
                  </a:lnTo>
                  <a:lnTo>
                    <a:pt x="307" y="632"/>
                  </a:lnTo>
                  <a:lnTo>
                    <a:pt x="305" y="632"/>
                  </a:lnTo>
                  <a:lnTo>
                    <a:pt x="304" y="632"/>
                  </a:lnTo>
                  <a:lnTo>
                    <a:pt x="304" y="634"/>
                  </a:lnTo>
                  <a:lnTo>
                    <a:pt x="303" y="634"/>
                  </a:lnTo>
                  <a:lnTo>
                    <a:pt x="303" y="635"/>
                  </a:lnTo>
                  <a:lnTo>
                    <a:pt x="301" y="635"/>
                  </a:lnTo>
                  <a:lnTo>
                    <a:pt x="300" y="635"/>
                  </a:lnTo>
                  <a:lnTo>
                    <a:pt x="299" y="635"/>
                  </a:lnTo>
                  <a:lnTo>
                    <a:pt x="296" y="635"/>
                  </a:lnTo>
                  <a:lnTo>
                    <a:pt x="295" y="635"/>
                  </a:lnTo>
                  <a:lnTo>
                    <a:pt x="292" y="634"/>
                  </a:lnTo>
                  <a:lnTo>
                    <a:pt x="289" y="634"/>
                  </a:lnTo>
                  <a:lnTo>
                    <a:pt x="288" y="634"/>
                  </a:lnTo>
                  <a:lnTo>
                    <a:pt x="285" y="632"/>
                  </a:lnTo>
                  <a:lnTo>
                    <a:pt x="284" y="632"/>
                  </a:lnTo>
                  <a:lnTo>
                    <a:pt x="282" y="634"/>
                  </a:lnTo>
                  <a:lnTo>
                    <a:pt x="281" y="634"/>
                  </a:lnTo>
                  <a:lnTo>
                    <a:pt x="280" y="635"/>
                  </a:lnTo>
                  <a:lnTo>
                    <a:pt x="278" y="635"/>
                  </a:lnTo>
                  <a:lnTo>
                    <a:pt x="278" y="636"/>
                  </a:lnTo>
                  <a:lnTo>
                    <a:pt x="277" y="635"/>
                  </a:lnTo>
                  <a:lnTo>
                    <a:pt x="276" y="635"/>
                  </a:lnTo>
                  <a:lnTo>
                    <a:pt x="274" y="638"/>
                  </a:lnTo>
                  <a:lnTo>
                    <a:pt x="274" y="636"/>
                  </a:lnTo>
                  <a:lnTo>
                    <a:pt x="273" y="638"/>
                  </a:lnTo>
                  <a:lnTo>
                    <a:pt x="273" y="636"/>
                  </a:lnTo>
                  <a:lnTo>
                    <a:pt x="272" y="638"/>
                  </a:lnTo>
                  <a:lnTo>
                    <a:pt x="272" y="636"/>
                  </a:lnTo>
                  <a:lnTo>
                    <a:pt x="270" y="636"/>
                  </a:lnTo>
                  <a:lnTo>
                    <a:pt x="270" y="638"/>
                  </a:lnTo>
                  <a:lnTo>
                    <a:pt x="269" y="638"/>
                  </a:lnTo>
                  <a:lnTo>
                    <a:pt x="270" y="636"/>
                  </a:lnTo>
                  <a:lnTo>
                    <a:pt x="269" y="636"/>
                  </a:lnTo>
                  <a:lnTo>
                    <a:pt x="269" y="635"/>
                  </a:lnTo>
                  <a:lnTo>
                    <a:pt x="267" y="634"/>
                  </a:lnTo>
                  <a:lnTo>
                    <a:pt x="266" y="634"/>
                  </a:lnTo>
                  <a:lnTo>
                    <a:pt x="265" y="635"/>
                  </a:lnTo>
                  <a:lnTo>
                    <a:pt x="263" y="635"/>
                  </a:lnTo>
                  <a:lnTo>
                    <a:pt x="262" y="635"/>
                  </a:lnTo>
                  <a:lnTo>
                    <a:pt x="262" y="634"/>
                  </a:lnTo>
                  <a:lnTo>
                    <a:pt x="262" y="632"/>
                  </a:lnTo>
                  <a:lnTo>
                    <a:pt x="262" y="631"/>
                  </a:lnTo>
                  <a:lnTo>
                    <a:pt x="262" y="630"/>
                  </a:lnTo>
                  <a:lnTo>
                    <a:pt x="263" y="630"/>
                  </a:lnTo>
                  <a:lnTo>
                    <a:pt x="262" y="628"/>
                  </a:lnTo>
                  <a:lnTo>
                    <a:pt x="259" y="628"/>
                  </a:lnTo>
                  <a:lnTo>
                    <a:pt x="259" y="627"/>
                  </a:lnTo>
                  <a:lnTo>
                    <a:pt x="258" y="627"/>
                  </a:lnTo>
                  <a:lnTo>
                    <a:pt x="257" y="628"/>
                  </a:lnTo>
                  <a:lnTo>
                    <a:pt x="255" y="628"/>
                  </a:lnTo>
                  <a:lnTo>
                    <a:pt x="254" y="630"/>
                  </a:lnTo>
                  <a:lnTo>
                    <a:pt x="253" y="630"/>
                  </a:lnTo>
                  <a:lnTo>
                    <a:pt x="251" y="628"/>
                  </a:lnTo>
                  <a:lnTo>
                    <a:pt x="251" y="627"/>
                  </a:lnTo>
                  <a:lnTo>
                    <a:pt x="250" y="627"/>
                  </a:lnTo>
                  <a:lnTo>
                    <a:pt x="250" y="626"/>
                  </a:lnTo>
                  <a:lnTo>
                    <a:pt x="251" y="626"/>
                  </a:lnTo>
                  <a:lnTo>
                    <a:pt x="250" y="626"/>
                  </a:lnTo>
                  <a:lnTo>
                    <a:pt x="248" y="627"/>
                  </a:lnTo>
                  <a:lnTo>
                    <a:pt x="248" y="628"/>
                  </a:lnTo>
                  <a:lnTo>
                    <a:pt x="247" y="630"/>
                  </a:lnTo>
                  <a:lnTo>
                    <a:pt x="247" y="631"/>
                  </a:lnTo>
                  <a:lnTo>
                    <a:pt x="246" y="631"/>
                  </a:lnTo>
                  <a:lnTo>
                    <a:pt x="246" y="632"/>
                  </a:lnTo>
                  <a:lnTo>
                    <a:pt x="244" y="634"/>
                  </a:lnTo>
                  <a:lnTo>
                    <a:pt x="244" y="635"/>
                  </a:lnTo>
                  <a:lnTo>
                    <a:pt x="243" y="636"/>
                  </a:lnTo>
                  <a:lnTo>
                    <a:pt x="242" y="638"/>
                  </a:lnTo>
                  <a:lnTo>
                    <a:pt x="242" y="639"/>
                  </a:lnTo>
                  <a:lnTo>
                    <a:pt x="240" y="641"/>
                  </a:lnTo>
                  <a:lnTo>
                    <a:pt x="240" y="642"/>
                  </a:lnTo>
                  <a:lnTo>
                    <a:pt x="239" y="642"/>
                  </a:lnTo>
                  <a:lnTo>
                    <a:pt x="239" y="643"/>
                  </a:lnTo>
                  <a:lnTo>
                    <a:pt x="238" y="645"/>
                  </a:lnTo>
                  <a:lnTo>
                    <a:pt x="236" y="646"/>
                  </a:lnTo>
                  <a:lnTo>
                    <a:pt x="235" y="647"/>
                  </a:lnTo>
                  <a:lnTo>
                    <a:pt x="234" y="649"/>
                  </a:lnTo>
                  <a:lnTo>
                    <a:pt x="232" y="650"/>
                  </a:lnTo>
                  <a:lnTo>
                    <a:pt x="231" y="651"/>
                  </a:lnTo>
                  <a:lnTo>
                    <a:pt x="229" y="651"/>
                  </a:lnTo>
                  <a:lnTo>
                    <a:pt x="228" y="653"/>
                  </a:lnTo>
                  <a:lnTo>
                    <a:pt x="227" y="653"/>
                  </a:lnTo>
                  <a:lnTo>
                    <a:pt x="225" y="654"/>
                  </a:lnTo>
                  <a:lnTo>
                    <a:pt x="224" y="654"/>
                  </a:lnTo>
                  <a:lnTo>
                    <a:pt x="224" y="655"/>
                  </a:lnTo>
                  <a:lnTo>
                    <a:pt x="221" y="655"/>
                  </a:lnTo>
                  <a:lnTo>
                    <a:pt x="220" y="657"/>
                  </a:lnTo>
                  <a:lnTo>
                    <a:pt x="219" y="657"/>
                  </a:lnTo>
                  <a:lnTo>
                    <a:pt x="219" y="655"/>
                  </a:lnTo>
                  <a:lnTo>
                    <a:pt x="219" y="654"/>
                  </a:lnTo>
                  <a:lnTo>
                    <a:pt x="219" y="653"/>
                  </a:lnTo>
                  <a:lnTo>
                    <a:pt x="219" y="651"/>
                  </a:lnTo>
                  <a:lnTo>
                    <a:pt x="219" y="650"/>
                  </a:lnTo>
                  <a:lnTo>
                    <a:pt x="219" y="649"/>
                  </a:lnTo>
                  <a:lnTo>
                    <a:pt x="219" y="647"/>
                  </a:lnTo>
                  <a:lnTo>
                    <a:pt x="219" y="646"/>
                  </a:lnTo>
                  <a:lnTo>
                    <a:pt x="219" y="645"/>
                  </a:lnTo>
                  <a:lnTo>
                    <a:pt x="219" y="643"/>
                  </a:lnTo>
                  <a:lnTo>
                    <a:pt x="217" y="643"/>
                  </a:lnTo>
                  <a:lnTo>
                    <a:pt x="217" y="642"/>
                  </a:lnTo>
                  <a:lnTo>
                    <a:pt x="216" y="642"/>
                  </a:lnTo>
                  <a:lnTo>
                    <a:pt x="216" y="641"/>
                  </a:lnTo>
                  <a:lnTo>
                    <a:pt x="215" y="641"/>
                  </a:lnTo>
                  <a:lnTo>
                    <a:pt x="215" y="639"/>
                  </a:lnTo>
                  <a:lnTo>
                    <a:pt x="213" y="639"/>
                  </a:lnTo>
                  <a:lnTo>
                    <a:pt x="212" y="638"/>
                  </a:lnTo>
                  <a:lnTo>
                    <a:pt x="211" y="636"/>
                  </a:lnTo>
                  <a:lnTo>
                    <a:pt x="212" y="636"/>
                  </a:lnTo>
                  <a:lnTo>
                    <a:pt x="212" y="635"/>
                  </a:lnTo>
                  <a:lnTo>
                    <a:pt x="212" y="632"/>
                  </a:lnTo>
                  <a:lnTo>
                    <a:pt x="212" y="631"/>
                  </a:lnTo>
                  <a:lnTo>
                    <a:pt x="212" y="630"/>
                  </a:lnTo>
                  <a:lnTo>
                    <a:pt x="211" y="630"/>
                  </a:lnTo>
                  <a:lnTo>
                    <a:pt x="212" y="628"/>
                  </a:lnTo>
                  <a:lnTo>
                    <a:pt x="212" y="627"/>
                  </a:lnTo>
                  <a:lnTo>
                    <a:pt x="211" y="627"/>
                  </a:lnTo>
                  <a:lnTo>
                    <a:pt x="211" y="626"/>
                  </a:lnTo>
                  <a:lnTo>
                    <a:pt x="211" y="624"/>
                  </a:lnTo>
                  <a:lnTo>
                    <a:pt x="211" y="623"/>
                  </a:lnTo>
                  <a:lnTo>
                    <a:pt x="209" y="623"/>
                  </a:lnTo>
                  <a:lnTo>
                    <a:pt x="209" y="622"/>
                  </a:lnTo>
                  <a:lnTo>
                    <a:pt x="208" y="622"/>
                  </a:lnTo>
                  <a:lnTo>
                    <a:pt x="208" y="623"/>
                  </a:lnTo>
                  <a:lnTo>
                    <a:pt x="206" y="623"/>
                  </a:lnTo>
                  <a:lnTo>
                    <a:pt x="206" y="622"/>
                  </a:lnTo>
                  <a:lnTo>
                    <a:pt x="205" y="622"/>
                  </a:lnTo>
                  <a:lnTo>
                    <a:pt x="205" y="620"/>
                  </a:lnTo>
                  <a:lnTo>
                    <a:pt x="204" y="622"/>
                  </a:lnTo>
                  <a:lnTo>
                    <a:pt x="204" y="620"/>
                  </a:lnTo>
                  <a:lnTo>
                    <a:pt x="202" y="620"/>
                  </a:lnTo>
                  <a:lnTo>
                    <a:pt x="202" y="619"/>
                  </a:lnTo>
                  <a:lnTo>
                    <a:pt x="201" y="619"/>
                  </a:lnTo>
                  <a:lnTo>
                    <a:pt x="201" y="617"/>
                  </a:lnTo>
                  <a:lnTo>
                    <a:pt x="200" y="617"/>
                  </a:lnTo>
                  <a:lnTo>
                    <a:pt x="200" y="616"/>
                  </a:lnTo>
                  <a:lnTo>
                    <a:pt x="198" y="616"/>
                  </a:lnTo>
                  <a:lnTo>
                    <a:pt x="197" y="616"/>
                  </a:lnTo>
                  <a:lnTo>
                    <a:pt x="197" y="617"/>
                  </a:lnTo>
                  <a:lnTo>
                    <a:pt x="196" y="617"/>
                  </a:lnTo>
                  <a:lnTo>
                    <a:pt x="194" y="617"/>
                  </a:lnTo>
                  <a:lnTo>
                    <a:pt x="194" y="616"/>
                  </a:lnTo>
                  <a:lnTo>
                    <a:pt x="193" y="616"/>
                  </a:lnTo>
                  <a:lnTo>
                    <a:pt x="193" y="613"/>
                  </a:lnTo>
                  <a:lnTo>
                    <a:pt x="193" y="612"/>
                  </a:lnTo>
                  <a:lnTo>
                    <a:pt x="192" y="612"/>
                  </a:lnTo>
                  <a:lnTo>
                    <a:pt x="192" y="613"/>
                  </a:lnTo>
                  <a:lnTo>
                    <a:pt x="192" y="612"/>
                  </a:lnTo>
                  <a:lnTo>
                    <a:pt x="192" y="611"/>
                  </a:lnTo>
                  <a:lnTo>
                    <a:pt x="190" y="611"/>
                  </a:lnTo>
                  <a:lnTo>
                    <a:pt x="189" y="611"/>
                  </a:lnTo>
                  <a:lnTo>
                    <a:pt x="189" y="609"/>
                  </a:lnTo>
                  <a:lnTo>
                    <a:pt x="187" y="609"/>
                  </a:lnTo>
                  <a:lnTo>
                    <a:pt x="187" y="608"/>
                  </a:lnTo>
                  <a:lnTo>
                    <a:pt x="186" y="608"/>
                  </a:lnTo>
                  <a:lnTo>
                    <a:pt x="186" y="607"/>
                  </a:lnTo>
                  <a:lnTo>
                    <a:pt x="185" y="608"/>
                  </a:lnTo>
                  <a:lnTo>
                    <a:pt x="185" y="609"/>
                  </a:lnTo>
                  <a:lnTo>
                    <a:pt x="183" y="609"/>
                  </a:lnTo>
                  <a:lnTo>
                    <a:pt x="182" y="609"/>
                  </a:lnTo>
                  <a:lnTo>
                    <a:pt x="181" y="609"/>
                  </a:lnTo>
                  <a:lnTo>
                    <a:pt x="181" y="611"/>
                  </a:lnTo>
                  <a:lnTo>
                    <a:pt x="179" y="609"/>
                  </a:lnTo>
                  <a:lnTo>
                    <a:pt x="178" y="609"/>
                  </a:lnTo>
                  <a:lnTo>
                    <a:pt x="177" y="611"/>
                  </a:lnTo>
                  <a:lnTo>
                    <a:pt x="177" y="609"/>
                  </a:lnTo>
                  <a:lnTo>
                    <a:pt x="175" y="609"/>
                  </a:lnTo>
                  <a:lnTo>
                    <a:pt x="174" y="611"/>
                  </a:lnTo>
                  <a:lnTo>
                    <a:pt x="173" y="611"/>
                  </a:lnTo>
                  <a:lnTo>
                    <a:pt x="173" y="609"/>
                  </a:lnTo>
                  <a:lnTo>
                    <a:pt x="173" y="608"/>
                  </a:lnTo>
                  <a:lnTo>
                    <a:pt x="171" y="608"/>
                  </a:lnTo>
                  <a:lnTo>
                    <a:pt x="170" y="608"/>
                  </a:lnTo>
                  <a:lnTo>
                    <a:pt x="168" y="608"/>
                  </a:lnTo>
                  <a:lnTo>
                    <a:pt x="168" y="611"/>
                  </a:lnTo>
                  <a:lnTo>
                    <a:pt x="167" y="612"/>
                  </a:lnTo>
                  <a:lnTo>
                    <a:pt x="167" y="611"/>
                  </a:lnTo>
                  <a:lnTo>
                    <a:pt x="166" y="611"/>
                  </a:lnTo>
                  <a:lnTo>
                    <a:pt x="164" y="611"/>
                  </a:lnTo>
                  <a:lnTo>
                    <a:pt x="164" y="609"/>
                  </a:lnTo>
                  <a:lnTo>
                    <a:pt x="164" y="608"/>
                  </a:lnTo>
                  <a:lnTo>
                    <a:pt x="164" y="607"/>
                  </a:lnTo>
                  <a:lnTo>
                    <a:pt x="163" y="605"/>
                  </a:lnTo>
                  <a:lnTo>
                    <a:pt x="162" y="605"/>
                  </a:lnTo>
                  <a:lnTo>
                    <a:pt x="160" y="605"/>
                  </a:lnTo>
                  <a:lnTo>
                    <a:pt x="159" y="605"/>
                  </a:lnTo>
                  <a:lnTo>
                    <a:pt x="159" y="604"/>
                  </a:lnTo>
                  <a:lnTo>
                    <a:pt x="158" y="604"/>
                  </a:lnTo>
                  <a:lnTo>
                    <a:pt x="158" y="603"/>
                  </a:lnTo>
                  <a:lnTo>
                    <a:pt x="156" y="604"/>
                  </a:lnTo>
                  <a:lnTo>
                    <a:pt x="155" y="604"/>
                  </a:lnTo>
                  <a:lnTo>
                    <a:pt x="154" y="603"/>
                  </a:lnTo>
                  <a:lnTo>
                    <a:pt x="152" y="604"/>
                  </a:lnTo>
                  <a:lnTo>
                    <a:pt x="151" y="604"/>
                  </a:lnTo>
                  <a:lnTo>
                    <a:pt x="151" y="605"/>
                  </a:lnTo>
                  <a:lnTo>
                    <a:pt x="147" y="608"/>
                  </a:lnTo>
                  <a:lnTo>
                    <a:pt x="145" y="609"/>
                  </a:lnTo>
                  <a:lnTo>
                    <a:pt x="145" y="611"/>
                  </a:lnTo>
                  <a:lnTo>
                    <a:pt x="144" y="611"/>
                  </a:lnTo>
                  <a:lnTo>
                    <a:pt x="143" y="613"/>
                  </a:lnTo>
                  <a:lnTo>
                    <a:pt x="141" y="615"/>
                  </a:lnTo>
                  <a:lnTo>
                    <a:pt x="140" y="616"/>
                  </a:lnTo>
                  <a:lnTo>
                    <a:pt x="140" y="617"/>
                  </a:lnTo>
                  <a:lnTo>
                    <a:pt x="139" y="619"/>
                  </a:lnTo>
                  <a:lnTo>
                    <a:pt x="137" y="620"/>
                  </a:lnTo>
                  <a:lnTo>
                    <a:pt x="136" y="622"/>
                  </a:lnTo>
                  <a:lnTo>
                    <a:pt x="136" y="623"/>
                  </a:lnTo>
                  <a:lnTo>
                    <a:pt x="135" y="624"/>
                  </a:lnTo>
                  <a:lnTo>
                    <a:pt x="135" y="626"/>
                  </a:lnTo>
                  <a:lnTo>
                    <a:pt x="135" y="627"/>
                  </a:lnTo>
                  <a:lnTo>
                    <a:pt x="135" y="628"/>
                  </a:lnTo>
                  <a:lnTo>
                    <a:pt x="133" y="628"/>
                  </a:lnTo>
                  <a:lnTo>
                    <a:pt x="133" y="630"/>
                  </a:lnTo>
                  <a:lnTo>
                    <a:pt x="133" y="632"/>
                  </a:lnTo>
                  <a:lnTo>
                    <a:pt x="133" y="634"/>
                  </a:lnTo>
                  <a:lnTo>
                    <a:pt x="133" y="635"/>
                  </a:lnTo>
                  <a:lnTo>
                    <a:pt x="133" y="636"/>
                  </a:lnTo>
                  <a:lnTo>
                    <a:pt x="133" y="638"/>
                  </a:lnTo>
                  <a:lnTo>
                    <a:pt x="132" y="639"/>
                  </a:lnTo>
                  <a:lnTo>
                    <a:pt x="133" y="641"/>
                  </a:lnTo>
                  <a:lnTo>
                    <a:pt x="133" y="643"/>
                  </a:lnTo>
                  <a:lnTo>
                    <a:pt x="133" y="646"/>
                  </a:lnTo>
                  <a:lnTo>
                    <a:pt x="133" y="647"/>
                  </a:lnTo>
                  <a:lnTo>
                    <a:pt x="135" y="649"/>
                  </a:lnTo>
                  <a:lnTo>
                    <a:pt x="135" y="650"/>
                  </a:lnTo>
                  <a:lnTo>
                    <a:pt x="133" y="651"/>
                  </a:lnTo>
                  <a:lnTo>
                    <a:pt x="133" y="653"/>
                  </a:lnTo>
                  <a:lnTo>
                    <a:pt x="132" y="654"/>
                  </a:lnTo>
                  <a:lnTo>
                    <a:pt x="132" y="655"/>
                  </a:lnTo>
                  <a:lnTo>
                    <a:pt x="130" y="658"/>
                  </a:lnTo>
                  <a:lnTo>
                    <a:pt x="129" y="661"/>
                  </a:lnTo>
                  <a:lnTo>
                    <a:pt x="128" y="662"/>
                  </a:lnTo>
                  <a:lnTo>
                    <a:pt x="126" y="664"/>
                  </a:lnTo>
                  <a:lnTo>
                    <a:pt x="124" y="665"/>
                  </a:lnTo>
                  <a:lnTo>
                    <a:pt x="122" y="665"/>
                  </a:lnTo>
                  <a:lnTo>
                    <a:pt x="121" y="665"/>
                  </a:lnTo>
                  <a:lnTo>
                    <a:pt x="120" y="665"/>
                  </a:lnTo>
                  <a:lnTo>
                    <a:pt x="118" y="665"/>
                  </a:lnTo>
                  <a:lnTo>
                    <a:pt x="117" y="665"/>
                  </a:lnTo>
                  <a:lnTo>
                    <a:pt x="116" y="666"/>
                  </a:lnTo>
                  <a:lnTo>
                    <a:pt x="114" y="666"/>
                  </a:lnTo>
                  <a:lnTo>
                    <a:pt x="113" y="666"/>
                  </a:lnTo>
                  <a:lnTo>
                    <a:pt x="110" y="668"/>
                  </a:lnTo>
                  <a:lnTo>
                    <a:pt x="109" y="668"/>
                  </a:lnTo>
                  <a:lnTo>
                    <a:pt x="107" y="668"/>
                  </a:lnTo>
                  <a:lnTo>
                    <a:pt x="106" y="666"/>
                  </a:lnTo>
                  <a:lnTo>
                    <a:pt x="105" y="666"/>
                  </a:lnTo>
                  <a:lnTo>
                    <a:pt x="102" y="666"/>
                  </a:lnTo>
                  <a:lnTo>
                    <a:pt x="97" y="670"/>
                  </a:lnTo>
                  <a:lnTo>
                    <a:pt x="95" y="672"/>
                  </a:lnTo>
                  <a:lnTo>
                    <a:pt x="94" y="672"/>
                  </a:lnTo>
                  <a:lnTo>
                    <a:pt x="92" y="670"/>
                  </a:lnTo>
                  <a:lnTo>
                    <a:pt x="90" y="672"/>
                  </a:lnTo>
                  <a:lnTo>
                    <a:pt x="88" y="672"/>
                  </a:lnTo>
                  <a:lnTo>
                    <a:pt x="87" y="672"/>
                  </a:lnTo>
                  <a:lnTo>
                    <a:pt x="86" y="672"/>
                  </a:lnTo>
                  <a:lnTo>
                    <a:pt x="84" y="672"/>
                  </a:lnTo>
                  <a:lnTo>
                    <a:pt x="83" y="672"/>
                  </a:lnTo>
                  <a:lnTo>
                    <a:pt x="82" y="672"/>
                  </a:lnTo>
                  <a:lnTo>
                    <a:pt x="80" y="672"/>
                  </a:lnTo>
                  <a:lnTo>
                    <a:pt x="79" y="673"/>
                  </a:lnTo>
                  <a:lnTo>
                    <a:pt x="76" y="674"/>
                  </a:lnTo>
                  <a:lnTo>
                    <a:pt x="75" y="674"/>
                  </a:lnTo>
                  <a:lnTo>
                    <a:pt x="72" y="674"/>
                  </a:lnTo>
                  <a:lnTo>
                    <a:pt x="69" y="674"/>
                  </a:lnTo>
                  <a:lnTo>
                    <a:pt x="67" y="674"/>
                  </a:lnTo>
                  <a:lnTo>
                    <a:pt x="65" y="674"/>
                  </a:lnTo>
                  <a:lnTo>
                    <a:pt x="61" y="674"/>
                  </a:lnTo>
                  <a:lnTo>
                    <a:pt x="56" y="674"/>
                  </a:lnTo>
                  <a:lnTo>
                    <a:pt x="53" y="673"/>
                  </a:lnTo>
                  <a:lnTo>
                    <a:pt x="48" y="670"/>
                  </a:lnTo>
                  <a:lnTo>
                    <a:pt x="46" y="670"/>
                  </a:lnTo>
                  <a:lnTo>
                    <a:pt x="45" y="670"/>
                  </a:lnTo>
                  <a:lnTo>
                    <a:pt x="45" y="669"/>
                  </a:lnTo>
                  <a:lnTo>
                    <a:pt x="44" y="668"/>
                  </a:lnTo>
                  <a:lnTo>
                    <a:pt x="42" y="666"/>
                  </a:lnTo>
                  <a:lnTo>
                    <a:pt x="41" y="665"/>
                  </a:lnTo>
                  <a:lnTo>
                    <a:pt x="40" y="664"/>
                  </a:lnTo>
                  <a:lnTo>
                    <a:pt x="40" y="662"/>
                  </a:lnTo>
                  <a:lnTo>
                    <a:pt x="38" y="661"/>
                  </a:lnTo>
                  <a:lnTo>
                    <a:pt x="37" y="660"/>
                  </a:lnTo>
                  <a:lnTo>
                    <a:pt x="35" y="657"/>
                  </a:lnTo>
                  <a:lnTo>
                    <a:pt x="35" y="655"/>
                  </a:lnTo>
                  <a:lnTo>
                    <a:pt x="34" y="653"/>
                  </a:lnTo>
                  <a:lnTo>
                    <a:pt x="33" y="651"/>
                  </a:lnTo>
                  <a:lnTo>
                    <a:pt x="31" y="647"/>
                  </a:lnTo>
                  <a:lnTo>
                    <a:pt x="29" y="642"/>
                  </a:lnTo>
                  <a:lnTo>
                    <a:pt x="26" y="636"/>
                  </a:lnTo>
                  <a:lnTo>
                    <a:pt x="25" y="634"/>
                  </a:lnTo>
                  <a:lnTo>
                    <a:pt x="23" y="631"/>
                  </a:lnTo>
                  <a:lnTo>
                    <a:pt x="22" y="630"/>
                  </a:lnTo>
                  <a:lnTo>
                    <a:pt x="22" y="628"/>
                  </a:lnTo>
                  <a:lnTo>
                    <a:pt x="21" y="627"/>
                  </a:lnTo>
                  <a:lnTo>
                    <a:pt x="21" y="624"/>
                  </a:lnTo>
                  <a:lnTo>
                    <a:pt x="19" y="624"/>
                  </a:lnTo>
                  <a:lnTo>
                    <a:pt x="19" y="626"/>
                  </a:lnTo>
                  <a:lnTo>
                    <a:pt x="6" y="635"/>
                  </a:lnTo>
                  <a:lnTo>
                    <a:pt x="2" y="636"/>
                  </a:lnTo>
                  <a:lnTo>
                    <a:pt x="2" y="635"/>
                  </a:lnTo>
                  <a:lnTo>
                    <a:pt x="3" y="634"/>
                  </a:lnTo>
                  <a:lnTo>
                    <a:pt x="3" y="632"/>
                  </a:lnTo>
                  <a:lnTo>
                    <a:pt x="2" y="631"/>
                  </a:lnTo>
                  <a:lnTo>
                    <a:pt x="0" y="631"/>
                  </a:lnTo>
                  <a:lnTo>
                    <a:pt x="0" y="630"/>
                  </a:lnTo>
                  <a:lnTo>
                    <a:pt x="2" y="630"/>
                  </a:lnTo>
                  <a:lnTo>
                    <a:pt x="3" y="630"/>
                  </a:lnTo>
                  <a:lnTo>
                    <a:pt x="3" y="628"/>
                  </a:lnTo>
                  <a:lnTo>
                    <a:pt x="3" y="627"/>
                  </a:lnTo>
                  <a:lnTo>
                    <a:pt x="4" y="627"/>
                  </a:lnTo>
                  <a:lnTo>
                    <a:pt x="6" y="626"/>
                  </a:lnTo>
                  <a:lnTo>
                    <a:pt x="6" y="624"/>
                  </a:lnTo>
                  <a:lnTo>
                    <a:pt x="6" y="622"/>
                  </a:lnTo>
                  <a:lnTo>
                    <a:pt x="7" y="620"/>
                  </a:lnTo>
                  <a:lnTo>
                    <a:pt x="7" y="619"/>
                  </a:lnTo>
                  <a:lnTo>
                    <a:pt x="8" y="619"/>
                  </a:lnTo>
                  <a:lnTo>
                    <a:pt x="8" y="617"/>
                  </a:lnTo>
                  <a:lnTo>
                    <a:pt x="10" y="617"/>
                  </a:lnTo>
                  <a:lnTo>
                    <a:pt x="11" y="617"/>
                  </a:lnTo>
                  <a:lnTo>
                    <a:pt x="11" y="619"/>
                  </a:lnTo>
                  <a:lnTo>
                    <a:pt x="11" y="617"/>
                  </a:lnTo>
                  <a:lnTo>
                    <a:pt x="11" y="616"/>
                  </a:lnTo>
                  <a:lnTo>
                    <a:pt x="10" y="616"/>
                  </a:lnTo>
                  <a:lnTo>
                    <a:pt x="10" y="615"/>
                  </a:lnTo>
                  <a:lnTo>
                    <a:pt x="11" y="613"/>
                  </a:lnTo>
                  <a:lnTo>
                    <a:pt x="12" y="612"/>
                  </a:lnTo>
                  <a:lnTo>
                    <a:pt x="14" y="612"/>
                  </a:lnTo>
                  <a:lnTo>
                    <a:pt x="15" y="612"/>
                  </a:lnTo>
                  <a:lnTo>
                    <a:pt x="16" y="609"/>
                  </a:lnTo>
                  <a:lnTo>
                    <a:pt x="18" y="608"/>
                  </a:lnTo>
                  <a:lnTo>
                    <a:pt x="19" y="605"/>
                  </a:lnTo>
                  <a:lnTo>
                    <a:pt x="21" y="604"/>
                  </a:lnTo>
                  <a:lnTo>
                    <a:pt x="21" y="603"/>
                  </a:lnTo>
                  <a:lnTo>
                    <a:pt x="22" y="603"/>
                  </a:lnTo>
                  <a:lnTo>
                    <a:pt x="25" y="598"/>
                  </a:lnTo>
                  <a:lnTo>
                    <a:pt x="25" y="597"/>
                  </a:lnTo>
                  <a:lnTo>
                    <a:pt x="26" y="596"/>
                  </a:lnTo>
                  <a:lnTo>
                    <a:pt x="27" y="596"/>
                  </a:lnTo>
                  <a:lnTo>
                    <a:pt x="29" y="594"/>
                  </a:lnTo>
                  <a:lnTo>
                    <a:pt x="30" y="593"/>
                  </a:lnTo>
                  <a:lnTo>
                    <a:pt x="30" y="592"/>
                  </a:lnTo>
                  <a:lnTo>
                    <a:pt x="31" y="592"/>
                  </a:lnTo>
                  <a:lnTo>
                    <a:pt x="33" y="592"/>
                  </a:lnTo>
                  <a:lnTo>
                    <a:pt x="34" y="592"/>
                  </a:lnTo>
                  <a:lnTo>
                    <a:pt x="34" y="593"/>
                  </a:lnTo>
                  <a:lnTo>
                    <a:pt x="35" y="593"/>
                  </a:lnTo>
                  <a:lnTo>
                    <a:pt x="35" y="592"/>
                  </a:lnTo>
                  <a:lnTo>
                    <a:pt x="37" y="590"/>
                  </a:lnTo>
                  <a:lnTo>
                    <a:pt x="38" y="590"/>
                  </a:lnTo>
                  <a:lnTo>
                    <a:pt x="38" y="589"/>
                  </a:lnTo>
                  <a:lnTo>
                    <a:pt x="40" y="588"/>
                  </a:lnTo>
                  <a:lnTo>
                    <a:pt x="41" y="588"/>
                  </a:lnTo>
                  <a:lnTo>
                    <a:pt x="42" y="586"/>
                  </a:lnTo>
                  <a:lnTo>
                    <a:pt x="44" y="585"/>
                  </a:lnTo>
                  <a:lnTo>
                    <a:pt x="46" y="582"/>
                  </a:lnTo>
                  <a:lnTo>
                    <a:pt x="48" y="584"/>
                  </a:lnTo>
                  <a:lnTo>
                    <a:pt x="49" y="584"/>
                  </a:lnTo>
                  <a:lnTo>
                    <a:pt x="50" y="584"/>
                  </a:lnTo>
                  <a:lnTo>
                    <a:pt x="52" y="584"/>
                  </a:lnTo>
                  <a:lnTo>
                    <a:pt x="53" y="584"/>
                  </a:lnTo>
                  <a:lnTo>
                    <a:pt x="54" y="584"/>
                  </a:lnTo>
                  <a:lnTo>
                    <a:pt x="57" y="584"/>
                  </a:lnTo>
                  <a:lnTo>
                    <a:pt x="60" y="584"/>
                  </a:lnTo>
                  <a:lnTo>
                    <a:pt x="61" y="584"/>
                  </a:lnTo>
                  <a:lnTo>
                    <a:pt x="63" y="585"/>
                  </a:lnTo>
                  <a:lnTo>
                    <a:pt x="64" y="585"/>
                  </a:lnTo>
                  <a:lnTo>
                    <a:pt x="65" y="585"/>
                  </a:lnTo>
                  <a:lnTo>
                    <a:pt x="65" y="586"/>
                  </a:lnTo>
                  <a:lnTo>
                    <a:pt x="67" y="586"/>
                  </a:lnTo>
                  <a:lnTo>
                    <a:pt x="67" y="585"/>
                  </a:lnTo>
                  <a:lnTo>
                    <a:pt x="67" y="584"/>
                  </a:lnTo>
                  <a:lnTo>
                    <a:pt x="67" y="582"/>
                  </a:lnTo>
                  <a:lnTo>
                    <a:pt x="67" y="579"/>
                  </a:lnTo>
                  <a:lnTo>
                    <a:pt x="67" y="578"/>
                  </a:lnTo>
                  <a:lnTo>
                    <a:pt x="67" y="577"/>
                  </a:lnTo>
                  <a:lnTo>
                    <a:pt x="67" y="575"/>
                  </a:lnTo>
                  <a:lnTo>
                    <a:pt x="67" y="574"/>
                  </a:lnTo>
                  <a:lnTo>
                    <a:pt x="67" y="573"/>
                  </a:lnTo>
                  <a:lnTo>
                    <a:pt x="65" y="573"/>
                  </a:lnTo>
                  <a:lnTo>
                    <a:pt x="64" y="573"/>
                  </a:lnTo>
                  <a:lnTo>
                    <a:pt x="63" y="573"/>
                  </a:lnTo>
                  <a:lnTo>
                    <a:pt x="61" y="573"/>
                  </a:lnTo>
                  <a:lnTo>
                    <a:pt x="60" y="573"/>
                  </a:lnTo>
                  <a:lnTo>
                    <a:pt x="59" y="573"/>
                  </a:lnTo>
                  <a:lnTo>
                    <a:pt x="57" y="573"/>
                  </a:lnTo>
                  <a:lnTo>
                    <a:pt x="56" y="573"/>
                  </a:lnTo>
                  <a:lnTo>
                    <a:pt x="54" y="573"/>
                  </a:lnTo>
                  <a:lnTo>
                    <a:pt x="52" y="573"/>
                  </a:lnTo>
                  <a:lnTo>
                    <a:pt x="54" y="569"/>
                  </a:lnTo>
                  <a:lnTo>
                    <a:pt x="57" y="566"/>
                  </a:lnTo>
                  <a:lnTo>
                    <a:pt x="57" y="565"/>
                  </a:lnTo>
                  <a:lnTo>
                    <a:pt x="59" y="562"/>
                  </a:lnTo>
                  <a:lnTo>
                    <a:pt x="61" y="559"/>
                  </a:lnTo>
                  <a:lnTo>
                    <a:pt x="63" y="558"/>
                  </a:lnTo>
                  <a:lnTo>
                    <a:pt x="65" y="555"/>
                  </a:lnTo>
                  <a:lnTo>
                    <a:pt x="68" y="551"/>
                  </a:lnTo>
                  <a:lnTo>
                    <a:pt x="69" y="551"/>
                  </a:lnTo>
                  <a:lnTo>
                    <a:pt x="71" y="550"/>
                  </a:lnTo>
                  <a:lnTo>
                    <a:pt x="72" y="548"/>
                  </a:lnTo>
                  <a:lnTo>
                    <a:pt x="72" y="547"/>
                  </a:lnTo>
                  <a:lnTo>
                    <a:pt x="73" y="546"/>
                  </a:lnTo>
                  <a:lnTo>
                    <a:pt x="73" y="544"/>
                  </a:lnTo>
                  <a:lnTo>
                    <a:pt x="73" y="543"/>
                  </a:lnTo>
                  <a:lnTo>
                    <a:pt x="73" y="542"/>
                  </a:lnTo>
                  <a:lnTo>
                    <a:pt x="75" y="540"/>
                  </a:lnTo>
                  <a:lnTo>
                    <a:pt x="76" y="540"/>
                  </a:lnTo>
                  <a:lnTo>
                    <a:pt x="79" y="540"/>
                  </a:lnTo>
                  <a:lnTo>
                    <a:pt x="79" y="542"/>
                  </a:lnTo>
                  <a:lnTo>
                    <a:pt x="80" y="542"/>
                  </a:lnTo>
                  <a:lnTo>
                    <a:pt x="80" y="540"/>
                  </a:lnTo>
                  <a:lnTo>
                    <a:pt x="82" y="539"/>
                  </a:lnTo>
                  <a:lnTo>
                    <a:pt x="82" y="537"/>
                  </a:lnTo>
                  <a:lnTo>
                    <a:pt x="80" y="537"/>
                  </a:lnTo>
                  <a:lnTo>
                    <a:pt x="80" y="536"/>
                  </a:lnTo>
                  <a:lnTo>
                    <a:pt x="82" y="536"/>
                  </a:lnTo>
                  <a:lnTo>
                    <a:pt x="82" y="535"/>
                  </a:lnTo>
                  <a:lnTo>
                    <a:pt x="83" y="535"/>
                  </a:lnTo>
                  <a:lnTo>
                    <a:pt x="84" y="533"/>
                  </a:lnTo>
                  <a:lnTo>
                    <a:pt x="84" y="532"/>
                  </a:lnTo>
                  <a:lnTo>
                    <a:pt x="86" y="532"/>
                  </a:lnTo>
                  <a:lnTo>
                    <a:pt x="84" y="532"/>
                  </a:lnTo>
                  <a:lnTo>
                    <a:pt x="83" y="532"/>
                  </a:lnTo>
                  <a:lnTo>
                    <a:pt x="82" y="531"/>
                  </a:lnTo>
                  <a:lnTo>
                    <a:pt x="83" y="531"/>
                  </a:lnTo>
                  <a:lnTo>
                    <a:pt x="84" y="528"/>
                  </a:lnTo>
                  <a:lnTo>
                    <a:pt x="84" y="527"/>
                  </a:lnTo>
                  <a:lnTo>
                    <a:pt x="84" y="525"/>
                  </a:lnTo>
                  <a:lnTo>
                    <a:pt x="83" y="524"/>
                  </a:lnTo>
                  <a:lnTo>
                    <a:pt x="82" y="524"/>
                  </a:lnTo>
                  <a:lnTo>
                    <a:pt x="82" y="523"/>
                  </a:lnTo>
                  <a:lnTo>
                    <a:pt x="79" y="523"/>
                  </a:lnTo>
                  <a:lnTo>
                    <a:pt x="78" y="521"/>
                  </a:lnTo>
                  <a:lnTo>
                    <a:pt x="78" y="520"/>
                  </a:lnTo>
                  <a:lnTo>
                    <a:pt x="79" y="518"/>
                  </a:lnTo>
                  <a:lnTo>
                    <a:pt x="79" y="517"/>
                  </a:lnTo>
                  <a:lnTo>
                    <a:pt x="80" y="517"/>
                  </a:lnTo>
                  <a:lnTo>
                    <a:pt x="80" y="516"/>
                  </a:lnTo>
                  <a:lnTo>
                    <a:pt x="82" y="514"/>
                  </a:lnTo>
                  <a:lnTo>
                    <a:pt x="82" y="513"/>
                  </a:lnTo>
                  <a:lnTo>
                    <a:pt x="82" y="512"/>
                  </a:lnTo>
                  <a:lnTo>
                    <a:pt x="82" y="510"/>
                  </a:lnTo>
                  <a:lnTo>
                    <a:pt x="83" y="509"/>
                  </a:lnTo>
                  <a:lnTo>
                    <a:pt x="84" y="508"/>
                  </a:lnTo>
                  <a:lnTo>
                    <a:pt x="87" y="506"/>
                  </a:lnTo>
                  <a:lnTo>
                    <a:pt x="88" y="506"/>
                  </a:lnTo>
                  <a:lnTo>
                    <a:pt x="88" y="505"/>
                  </a:lnTo>
                  <a:lnTo>
                    <a:pt x="90" y="505"/>
                  </a:lnTo>
                  <a:lnTo>
                    <a:pt x="90" y="504"/>
                  </a:lnTo>
                  <a:lnTo>
                    <a:pt x="91" y="502"/>
                  </a:lnTo>
                  <a:lnTo>
                    <a:pt x="92" y="501"/>
                  </a:lnTo>
                  <a:lnTo>
                    <a:pt x="95" y="498"/>
                  </a:lnTo>
                  <a:lnTo>
                    <a:pt x="97" y="497"/>
                  </a:lnTo>
                  <a:lnTo>
                    <a:pt x="98" y="494"/>
                  </a:lnTo>
                  <a:lnTo>
                    <a:pt x="105" y="486"/>
                  </a:lnTo>
                  <a:lnTo>
                    <a:pt x="109" y="482"/>
                  </a:lnTo>
                  <a:lnTo>
                    <a:pt x="110" y="479"/>
                  </a:lnTo>
                  <a:lnTo>
                    <a:pt x="111" y="478"/>
                  </a:lnTo>
                  <a:lnTo>
                    <a:pt x="111" y="476"/>
                  </a:lnTo>
                  <a:lnTo>
                    <a:pt x="113" y="474"/>
                  </a:lnTo>
                  <a:lnTo>
                    <a:pt x="116" y="464"/>
                  </a:lnTo>
                  <a:lnTo>
                    <a:pt x="118" y="455"/>
                  </a:lnTo>
                  <a:lnTo>
                    <a:pt x="120" y="451"/>
                  </a:lnTo>
                  <a:lnTo>
                    <a:pt x="120" y="449"/>
                  </a:lnTo>
                  <a:lnTo>
                    <a:pt x="126" y="413"/>
                  </a:lnTo>
                  <a:lnTo>
                    <a:pt x="126" y="410"/>
                  </a:lnTo>
                  <a:lnTo>
                    <a:pt x="126" y="407"/>
                  </a:lnTo>
                  <a:lnTo>
                    <a:pt x="122" y="402"/>
                  </a:lnTo>
                  <a:lnTo>
                    <a:pt x="124" y="399"/>
                  </a:lnTo>
                  <a:lnTo>
                    <a:pt x="128" y="391"/>
                  </a:lnTo>
                  <a:lnTo>
                    <a:pt x="129" y="387"/>
                  </a:lnTo>
                  <a:lnTo>
                    <a:pt x="133" y="381"/>
                  </a:lnTo>
                  <a:lnTo>
                    <a:pt x="155" y="358"/>
                  </a:lnTo>
                  <a:lnTo>
                    <a:pt x="159" y="352"/>
                  </a:lnTo>
                  <a:lnTo>
                    <a:pt x="164" y="343"/>
                  </a:lnTo>
                  <a:lnTo>
                    <a:pt x="168" y="339"/>
                  </a:lnTo>
                  <a:lnTo>
                    <a:pt x="193" y="324"/>
                  </a:lnTo>
                  <a:lnTo>
                    <a:pt x="202" y="319"/>
                  </a:lnTo>
                  <a:lnTo>
                    <a:pt x="206" y="319"/>
                  </a:lnTo>
                  <a:lnTo>
                    <a:pt x="217" y="323"/>
                  </a:lnTo>
                  <a:lnTo>
                    <a:pt x="235" y="331"/>
                  </a:lnTo>
                  <a:lnTo>
                    <a:pt x="238" y="331"/>
                  </a:lnTo>
                  <a:lnTo>
                    <a:pt x="244" y="328"/>
                  </a:lnTo>
                  <a:lnTo>
                    <a:pt x="255" y="323"/>
                  </a:lnTo>
                  <a:lnTo>
                    <a:pt x="266" y="322"/>
                  </a:lnTo>
                  <a:lnTo>
                    <a:pt x="267" y="322"/>
                  </a:lnTo>
                  <a:lnTo>
                    <a:pt x="267" y="323"/>
                  </a:lnTo>
                  <a:lnTo>
                    <a:pt x="269" y="323"/>
                  </a:lnTo>
                  <a:lnTo>
                    <a:pt x="270" y="323"/>
                  </a:lnTo>
                  <a:lnTo>
                    <a:pt x="270" y="324"/>
                  </a:lnTo>
                  <a:lnTo>
                    <a:pt x="272" y="324"/>
                  </a:lnTo>
                  <a:lnTo>
                    <a:pt x="273" y="324"/>
                  </a:lnTo>
                  <a:lnTo>
                    <a:pt x="273" y="326"/>
                  </a:lnTo>
                  <a:lnTo>
                    <a:pt x="274" y="326"/>
                  </a:lnTo>
                  <a:lnTo>
                    <a:pt x="274" y="327"/>
                  </a:lnTo>
                  <a:lnTo>
                    <a:pt x="276" y="327"/>
                  </a:lnTo>
                  <a:lnTo>
                    <a:pt x="276" y="328"/>
                  </a:lnTo>
                  <a:lnTo>
                    <a:pt x="277" y="328"/>
                  </a:lnTo>
                  <a:lnTo>
                    <a:pt x="278" y="328"/>
                  </a:lnTo>
                  <a:lnTo>
                    <a:pt x="278" y="327"/>
                  </a:lnTo>
                  <a:lnTo>
                    <a:pt x="280" y="326"/>
                  </a:lnTo>
                  <a:lnTo>
                    <a:pt x="281" y="326"/>
                  </a:lnTo>
                  <a:lnTo>
                    <a:pt x="282" y="326"/>
                  </a:lnTo>
                  <a:lnTo>
                    <a:pt x="284" y="324"/>
                  </a:lnTo>
                  <a:lnTo>
                    <a:pt x="284" y="326"/>
                  </a:lnTo>
                  <a:lnTo>
                    <a:pt x="285" y="326"/>
                  </a:lnTo>
                  <a:lnTo>
                    <a:pt x="286" y="326"/>
                  </a:lnTo>
                  <a:lnTo>
                    <a:pt x="288" y="324"/>
                  </a:lnTo>
                  <a:lnTo>
                    <a:pt x="288" y="323"/>
                  </a:lnTo>
                  <a:lnTo>
                    <a:pt x="288" y="322"/>
                  </a:lnTo>
                  <a:lnTo>
                    <a:pt x="289" y="322"/>
                  </a:lnTo>
                  <a:lnTo>
                    <a:pt x="288" y="322"/>
                  </a:lnTo>
                  <a:lnTo>
                    <a:pt x="288" y="320"/>
                  </a:lnTo>
                  <a:lnTo>
                    <a:pt x="289" y="319"/>
                  </a:lnTo>
                  <a:lnTo>
                    <a:pt x="291" y="319"/>
                  </a:lnTo>
                  <a:lnTo>
                    <a:pt x="289" y="318"/>
                  </a:lnTo>
                  <a:lnTo>
                    <a:pt x="291" y="318"/>
                  </a:lnTo>
                  <a:lnTo>
                    <a:pt x="289" y="318"/>
                  </a:lnTo>
                  <a:lnTo>
                    <a:pt x="289" y="316"/>
                  </a:lnTo>
                  <a:lnTo>
                    <a:pt x="291" y="316"/>
                  </a:lnTo>
                  <a:lnTo>
                    <a:pt x="291" y="315"/>
                  </a:lnTo>
                  <a:lnTo>
                    <a:pt x="292" y="315"/>
                  </a:lnTo>
                  <a:lnTo>
                    <a:pt x="292" y="314"/>
                  </a:lnTo>
                  <a:lnTo>
                    <a:pt x="293" y="312"/>
                  </a:lnTo>
                  <a:lnTo>
                    <a:pt x="293" y="314"/>
                  </a:lnTo>
                  <a:lnTo>
                    <a:pt x="295" y="314"/>
                  </a:lnTo>
                  <a:lnTo>
                    <a:pt x="295" y="312"/>
                  </a:lnTo>
                  <a:lnTo>
                    <a:pt x="293" y="312"/>
                  </a:lnTo>
                  <a:lnTo>
                    <a:pt x="295" y="312"/>
                  </a:lnTo>
                  <a:lnTo>
                    <a:pt x="295" y="311"/>
                  </a:lnTo>
                  <a:lnTo>
                    <a:pt x="296" y="311"/>
                  </a:lnTo>
                  <a:lnTo>
                    <a:pt x="297" y="311"/>
                  </a:lnTo>
                  <a:lnTo>
                    <a:pt x="297" y="310"/>
                  </a:lnTo>
                  <a:lnTo>
                    <a:pt x="297" y="311"/>
                  </a:lnTo>
                  <a:lnTo>
                    <a:pt x="299" y="311"/>
                  </a:lnTo>
                  <a:lnTo>
                    <a:pt x="300" y="311"/>
                  </a:lnTo>
                  <a:lnTo>
                    <a:pt x="301" y="311"/>
                  </a:lnTo>
                  <a:lnTo>
                    <a:pt x="301" y="310"/>
                  </a:lnTo>
                  <a:lnTo>
                    <a:pt x="303" y="310"/>
                  </a:lnTo>
                  <a:lnTo>
                    <a:pt x="304" y="310"/>
                  </a:lnTo>
                  <a:lnTo>
                    <a:pt x="305" y="310"/>
                  </a:lnTo>
                  <a:lnTo>
                    <a:pt x="305" y="308"/>
                  </a:lnTo>
                  <a:lnTo>
                    <a:pt x="307" y="308"/>
                  </a:lnTo>
                  <a:lnTo>
                    <a:pt x="308" y="308"/>
                  </a:lnTo>
                  <a:lnTo>
                    <a:pt x="310" y="308"/>
                  </a:lnTo>
                  <a:lnTo>
                    <a:pt x="310" y="310"/>
                  </a:lnTo>
                  <a:lnTo>
                    <a:pt x="311" y="310"/>
                  </a:lnTo>
                  <a:lnTo>
                    <a:pt x="312" y="310"/>
                  </a:lnTo>
                  <a:lnTo>
                    <a:pt x="314" y="310"/>
                  </a:lnTo>
                  <a:lnTo>
                    <a:pt x="315" y="308"/>
                  </a:lnTo>
                  <a:lnTo>
                    <a:pt x="314" y="308"/>
                  </a:lnTo>
                  <a:lnTo>
                    <a:pt x="315" y="308"/>
                  </a:lnTo>
                  <a:lnTo>
                    <a:pt x="315" y="307"/>
                  </a:lnTo>
                  <a:lnTo>
                    <a:pt x="316" y="307"/>
                  </a:lnTo>
                  <a:lnTo>
                    <a:pt x="316" y="305"/>
                  </a:lnTo>
                  <a:lnTo>
                    <a:pt x="318" y="307"/>
                  </a:lnTo>
                  <a:lnTo>
                    <a:pt x="318" y="305"/>
                  </a:lnTo>
                  <a:lnTo>
                    <a:pt x="319" y="305"/>
                  </a:lnTo>
                  <a:lnTo>
                    <a:pt x="320" y="305"/>
                  </a:lnTo>
                  <a:lnTo>
                    <a:pt x="322" y="305"/>
                  </a:lnTo>
                  <a:lnTo>
                    <a:pt x="322" y="307"/>
                  </a:lnTo>
                  <a:lnTo>
                    <a:pt x="323" y="307"/>
                  </a:lnTo>
                  <a:lnTo>
                    <a:pt x="323" y="305"/>
                  </a:lnTo>
                  <a:lnTo>
                    <a:pt x="324" y="305"/>
                  </a:lnTo>
                  <a:lnTo>
                    <a:pt x="324" y="304"/>
                  </a:lnTo>
                  <a:lnTo>
                    <a:pt x="326" y="304"/>
                  </a:lnTo>
                  <a:lnTo>
                    <a:pt x="326" y="303"/>
                  </a:lnTo>
                  <a:lnTo>
                    <a:pt x="326" y="304"/>
                  </a:lnTo>
                  <a:lnTo>
                    <a:pt x="326" y="305"/>
                  </a:lnTo>
                  <a:lnTo>
                    <a:pt x="327" y="305"/>
                  </a:lnTo>
                  <a:lnTo>
                    <a:pt x="329" y="305"/>
                  </a:lnTo>
                  <a:lnTo>
                    <a:pt x="330" y="304"/>
                  </a:lnTo>
                  <a:lnTo>
                    <a:pt x="331" y="304"/>
                  </a:lnTo>
                  <a:lnTo>
                    <a:pt x="333" y="305"/>
                  </a:lnTo>
                  <a:lnTo>
                    <a:pt x="334" y="305"/>
                  </a:lnTo>
                  <a:lnTo>
                    <a:pt x="334" y="307"/>
                  </a:lnTo>
                  <a:lnTo>
                    <a:pt x="335" y="307"/>
                  </a:lnTo>
                  <a:lnTo>
                    <a:pt x="335" y="308"/>
                  </a:lnTo>
                  <a:lnTo>
                    <a:pt x="337" y="308"/>
                  </a:lnTo>
                  <a:lnTo>
                    <a:pt x="337" y="310"/>
                  </a:lnTo>
                  <a:lnTo>
                    <a:pt x="337" y="311"/>
                  </a:lnTo>
                  <a:lnTo>
                    <a:pt x="338" y="311"/>
                  </a:lnTo>
                  <a:lnTo>
                    <a:pt x="338" y="312"/>
                  </a:lnTo>
                  <a:lnTo>
                    <a:pt x="338" y="311"/>
                  </a:lnTo>
                  <a:lnTo>
                    <a:pt x="339" y="311"/>
                  </a:lnTo>
                  <a:lnTo>
                    <a:pt x="339" y="312"/>
                  </a:lnTo>
                  <a:lnTo>
                    <a:pt x="341" y="312"/>
                  </a:lnTo>
                  <a:lnTo>
                    <a:pt x="341" y="314"/>
                  </a:lnTo>
                  <a:lnTo>
                    <a:pt x="342" y="314"/>
                  </a:lnTo>
                  <a:lnTo>
                    <a:pt x="343" y="314"/>
                  </a:lnTo>
                  <a:lnTo>
                    <a:pt x="345" y="314"/>
                  </a:lnTo>
                  <a:lnTo>
                    <a:pt x="346" y="314"/>
                  </a:lnTo>
                  <a:lnTo>
                    <a:pt x="348" y="314"/>
                  </a:lnTo>
                  <a:lnTo>
                    <a:pt x="349" y="314"/>
                  </a:lnTo>
                  <a:lnTo>
                    <a:pt x="349" y="315"/>
                  </a:lnTo>
                  <a:lnTo>
                    <a:pt x="350" y="315"/>
                  </a:lnTo>
                  <a:lnTo>
                    <a:pt x="350" y="314"/>
                  </a:lnTo>
                  <a:lnTo>
                    <a:pt x="350" y="312"/>
                  </a:lnTo>
                  <a:lnTo>
                    <a:pt x="349" y="311"/>
                  </a:lnTo>
                  <a:lnTo>
                    <a:pt x="349" y="307"/>
                  </a:lnTo>
                  <a:lnTo>
                    <a:pt x="349" y="305"/>
                  </a:lnTo>
                  <a:lnTo>
                    <a:pt x="349" y="303"/>
                  </a:lnTo>
                  <a:lnTo>
                    <a:pt x="349" y="300"/>
                  </a:lnTo>
                  <a:lnTo>
                    <a:pt x="349" y="299"/>
                  </a:lnTo>
                  <a:lnTo>
                    <a:pt x="349" y="297"/>
                  </a:lnTo>
                  <a:lnTo>
                    <a:pt x="349" y="295"/>
                  </a:lnTo>
                  <a:lnTo>
                    <a:pt x="349" y="292"/>
                  </a:lnTo>
                  <a:lnTo>
                    <a:pt x="348" y="289"/>
                  </a:lnTo>
                  <a:lnTo>
                    <a:pt x="348" y="288"/>
                  </a:lnTo>
                  <a:lnTo>
                    <a:pt x="348" y="285"/>
                  </a:lnTo>
                  <a:lnTo>
                    <a:pt x="349" y="282"/>
                  </a:lnTo>
                  <a:lnTo>
                    <a:pt x="349" y="280"/>
                  </a:lnTo>
                  <a:lnTo>
                    <a:pt x="349" y="278"/>
                  </a:lnTo>
                  <a:lnTo>
                    <a:pt x="349" y="274"/>
                  </a:lnTo>
                  <a:lnTo>
                    <a:pt x="349" y="273"/>
                  </a:lnTo>
                  <a:lnTo>
                    <a:pt x="350" y="270"/>
                  </a:lnTo>
                  <a:lnTo>
                    <a:pt x="349" y="267"/>
                  </a:lnTo>
                  <a:lnTo>
                    <a:pt x="349" y="266"/>
                  </a:lnTo>
                  <a:lnTo>
                    <a:pt x="349" y="265"/>
                  </a:lnTo>
                  <a:lnTo>
                    <a:pt x="349" y="263"/>
                  </a:lnTo>
                  <a:lnTo>
                    <a:pt x="348" y="261"/>
                  </a:lnTo>
                  <a:lnTo>
                    <a:pt x="348" y="258"/>
                  </a:lnTo>
                  <a:lnTo>
                    <a:pt x="348" y="257"/>
                  </a:lnTo>
                  <a:lnTo>
                    <a:pt x="348" y="253"/>
                  </a:lnTo>
                  <a:lnTo>
                    <a:pt x="349" y="250"/>
                  </a:lnTo>
                  <a:lnTo>
                    <a:pt x="349" y="247"/>
                  </a:lnTo>
                  <a:lnTo>
                    <a:pt x="349" y="244"/>
                  </a:lnTo>
                  <a:lnTo>
                    <a:pt x="349" y="243"/>
                  </a:lnTo>
                  <a:lnTo>
                    <a:pt x="349" y="242"/>
                  </a:lnTo>
                  <a:lnTo>
                    <a:pt x="349" y="239"/>
                  </a:lnTo>
                  <a:lnTo>
                    <a:pt x="349" y="238"/>
                  </a:lnTo>
                  <a:lnTo>
                    <a:pt x="349" y="236"/>
                  </a:lnTo>
                  <a:lnTo>
                    <a:pt x="348" y="235"/>
                  </a:lnTo>
                  <a:lnTo>
                    <a:pt x="345" y="234"/>
                  </a:lnTo>
                  <a:lnTo>
                    <a:pt x="343" y="231"/>
                  </a:lnTo>
                  <a:lnTo>
                    <a:pt x="343" y="229"/>
                  </a:lnTo>
                  <a:lnTo>
                    <a:pt x="343" y="228"/>
                  </a:lnTo>
                  <a:lnTo>
                    <a:pt x="343" y="227"/>
                  </a:lnTo>
                  <a:lnTo>
                    <a:pt x="345" y="224"/>
                  </a:lnTo>
                  <a:lnTo>
                    <a:pt x="345" y="220"/>
                  </a:lnTo>
                  <a:lnTo>
                    <a:pt x="346" y="216"/>
                  </a:lnTo>
                  <a:lnTo>
                    <a:pt x="348" y="213"/>
                  </a:lnTo>
                  <a:lnTo>
                    <a:pt x="348" y="212"/>
                  </a:lnTo>
                  <a:lnTo>
                    <a:pt x="348" y="209"/>
                  </a:lnTo>
                  <a:lnTo>
                    <a:pt x="348" y="208"/>
                  </a:lnTo>
                  <a:lnTo>
                    <a:pt x="348" y="206"/>
                  </a:lnTo>
                  <a:lnTo>
                    <a:pt x="348" y="205"/>
                  </a:lnTo>
                  <a:lnTo>
                    <a:pt x="349" y="202"/>
                  </a:lnTo>
                  <a:lnTo>
                    <a:pt x="348" y="202"/>
                  </a:lnTo>
                  <a:lnTo>
                    <a:pt x="348" y="200"/>
                  </a:lnTo>
                  <a:lnTo>
                    <a:pt x="348" y="198"/>
                  </a:lnTo>
                  <a:lnTo>
                    <a:pt x="348" y="196"/>
                  </a:lnTo>
                  <a:lnTo>
                    <a:pt x="349" y="193"/>
                  </a:lnTo>
                  <a:lnTo>
                    <a:pt x="349" y="191"/>
                  </a:lnTo>
                  <a:lnTo>
                    <a:pt x="349" y="190"/>
                  </a:lnTo>
                  <a:lnTo>
                    <a:pt x="349" y="189"/>
                  </a:lnTo>
                  <a:lnTo>
                    <a:pt x="349" y="187"/>
                  </a:lnTo>
                  <a:lnTo>
                    <a:pt x="349" y="186"/>
                  </a:lnTo>
                  <a:lnTo>
                    <a:pt x="349" y="185"/>
                  </a:lnTo>
                  <a:lnTo>
                    <a:pt x="350" y="183"/>
                  </a:lnTo>
                  <a:lnTo>
                    <a:pt x="350" y="182"/>
                  </a:lnTo>
                  <a:lnTo>
                    <a:pt x="350" y="181"/>
                  </a:lnTo>
                  <a:lnTo>
                    <a:pt x="349" y="181"/>
                  </a:lnTo>
                  <a:lnTo>
                    <a:pt x="349" y="179"/>
                  </a:lnTo>
                  <a:lnTo>
                    <a:pt x="350" y="179"/>
                  </a:lnTo>
                  <a:lnTo>
                    <a:pt x="350" y="178"/>
                  </a:lnTo>
                  <a:lnTo>
                    <a:pt x="350" y="177"/>
                  </a:lnTo>
                  <a:lnTo>
                    <a:pt x="350" y="175"/>
                  </a:lnTo>
                  <a:lnTo>
                    <a:pt x="352" y="174"/>
                  </a:lnTo>
                  <a:lnTo>
                    <a:pt x="352" y="172"/>
                  </a:lnTo>
                  <a:lnTo>
                    <a:pt x="353" y="172"/>
                  </a:lnTo>
                  <a:lnTo>
                    <a:pt x="353" y="174"/>
                  </a:lnTo>
                  <a:lnTo>
                    <a:pt x="354" y="174"/>
                  </a:lnTo>
                  <a:lnTo>
                    <a:pt x="356" y="174"/>
                  </a:lnTo>
                  <a:lnTo>
                    <a:pt x="357" y="174"/>
                  </a:lnTo>
                  <a:lnTo>
                    <a:pt x="357" y="175"/>
                  </a:lnTo>
                  <a:lnTo>
                    <a:pt x="358" y="175"/>
                  </a:lnTo>
                  <a:lnTo>
                    <a:pt x="358" y="174"/>
                  </a:lnTo>
                  <a:lnTo>
                    <a:pt x="360" y="175"/>
                  </a:lnTo>
                  <a:lnTo>
                    <a:pt x="361" y="174"/>
                  </a:lnTo>
                  <a:lnTo>
                    <a:pt x="362" y="174"/>
                  </a:lnTo>
                  <a:lnTo>
                    <a:pt x="364" y="172"/>
                  </a:lnTo>
                  <a:lnTo>
                    <a:pt x="364" y="174"/>
                  </a:lnTo>
                  <a:lnTo>
                    <a:pt x="364" y="175"/>
                  </a:lnTo>
                  <a:lnTo>
                    <a:pt x="365" y="177"/>
                  </a:lnTo>
                  <a:lnTo>
                    <a:pt x="367" y="178"/>
                  </a:lnTo>
                  <a:lnTo>
                    <a:pt x="367" y="179"/>
                  </a:lnTo>
                  <a:lnTo>
                    <a:pt x="368" y="181"/>
                  </a:lnTo>
                  <a:lnTo>
                    <a:pt x="369" y="181"/>
                  </a:lnTo>
                  <a:lnTo>
                    <a:pt x="371" y="179"/>
                  </a:lnTo>
                  <a:lnTo>
                    <a:pt x="372" y="181"/>
                  </a:lnTo>
                  <a:lnTo>
                    <a:pt x="375" y="181"/>
                  </a:lnTo>
                  <a:lnTo>
                    <a:pt x="376" y="181"/>
                  </a:lnTo>
                  <a:lnTo>
                    <a:pt x="377" y="179"/>
                  </a:lnTo>
                  <a:lnTo>
                    <a:pt x="380" y="179"/>
                  </a:lnTo>
                  <a:lnTo>
                    <a:pt x="381" y="179"/>
                  </a:lnTo>
                  <a:lnTo>
                    <a:pt x="383" y="178"/>
                  </a:lnTo>
                  <a:lnTo>
                    <a:pt x="384" y="177"/>
                  </a:lnTo>
                  <a:lnTo>
                    <a:pt x="386" y="177"/>
                  </a:lnTo>
                  <a:lnTo>
                    <a:pt x="387" y="175"/>
                  </a:lnTo>
                  <a:lnTo>
                    <a:pt x="388" y="174"/>
                  </a:lnTo>
                  <a:lnTo>
                    <a:pt x="390" y="172"/>
                  </a:lnTo>
                  <a:lnTo>
                    <a:pt x="390" y="171"/>
                  </a:lnTo>
                  <a:lnTo>
                    <a:pt x="391" y="170"/>
                  </a:lnTo>
                  <a:lnTo>
                    <a:pt x="391" y="168"/>
                  </a:lnTo>
                  <a:lnTo>
                    <a:pt x="392" y="167"/>
                  </a:lnTo>
                  <a:lnTo>
                    <a:pt x="392" y="166"/>
                  </a:lnTo>
                  <a:lnTo>
                    <a:pt x="392" y="163"/>
                  </a:lnTo>
                  <a:lnTo>
                    <a:pt x="392" y="162"/>
                  </a:lnTo>
                  <a:lnTo>
                    <a:pt x="392" y="160"/>
                  </a:lnTo>
                  <a:lnTo>
                    <a:pt x="392" y="159"/>
                  </a:lnTo>
                  <a:lnTo>
                    <a:pt x="392" y="158"/>
                  </a:lnTo>
                  <a:lnTo>
                    <a:pt x="392" y="155"/>
                  </a:lnTo>
                  <a:lnTo>
                    <a:pt x="392" y="153"/>
                  </a:lnTo>
                  <a:lnTo>
                    <a:pt x="392" y="152"/>
                  </a:lnTo>
                  <a:lnTo>
                    <a:pt x="392" y="151"/>
                  </a:lnTo>
                  <a:lnTo>
                    <a:pt x="395" y="147"/>
                  </a:lnTo>
                  <a:lnTo>
                    <a:pt x="398" y="143"/>
                  </a:lnTo>
                  <a:lnTo>
                    <a:pt x="399" y="143"/>
                  </a:lnTo>
                  <a:lnTo>
                    <a:pt x="403" y="136"/>
                  </a:lnTo>
                  <a:lnTo>
                    <a:pt x="406" y="134"/>
                  </a:lnTo>
                  <a:lnTo>
                    <a:pt x="409" y="129"/>
                  </a:lnTo>
                  <a:lnTo>
                    <a:pt x="414" y="124"/>
                  </a:lnTo>
                  <a:lnTo>
                    <a:pt x="418" y="115"/>
                  </a:lnTo>
                  <a:lnTo>
                    <a:pt x="424" y="109"/>
                  </a:lnTo>
                  <a:lnTo>
                    <a:pt x="424" y="107"/>
                  </a:lnTo>
                  <a:lnTo>
                    <a:pt x="430" y="99"/>
                  </a:lnTo>
                  <a:lnTo>
                    <a:pt x="434" y="91"/>
                  </a:lnTo>
                  <a:lnTo>
                    <a:pt x="436" y="90"/>
                  </a:lnTo>
                  <a:lnTo>
                    <a:pt x="438" y="86"/>
                  </a:lnTo>
                  <a:lnTo>
                    <a:pt x="441" y="83"/>
                  </a:lnTo>
                  <a:lnTo>
                    <a:pt x="448" y="72"/>
                  </a:lnTo>
                  <a:lnTo>
                    <a:pt x="449" y="69"/>
                  </a:lnTo>
                  <a:lnTo>
                    <a:pt x="452" y="67"/>
                  </a:lnTo>
                  <a:lnTo>
                    <a:pt x="452" y="65"/>
                  </a:lnTo>
                  <a:lnTo>
                    <a:pt x="455" y="61"/>
                  </a:lnTo>
                  <a:lnTo>
                    <a:pt x="459" y="56"/>
                  </a:lnTo>
                  <a:lnTo>
                    <a:pt x="462" y="50"/>
                  </a:lnTo>
                  <a:lnTo>
                    <a:pt x="463" y="50"/>
                  </a:lnTo>
                  <a:lnTo>
                    <a:pt x="464" y="48"/>
                  </a:lnTo>
                  <a:lnTo>
                    <a:pt x="467" y="44"/>
                  </a:lnTo>
                  <a:lnTo>
                    <a:pt x="468" y="40"/>
                  </a:lnTo>
                  <a:lnTo>
                    <a:pt x="470" y="38"/>
                  </a:lnTo>
                  <a:lnTo>
                    <a:pt x="471" y="35"/>
                  </a:lnTo>
                  <a:lnTo>
                    <a:pt x="472" y="35"/>
                  </a:lnTo>
                  <a:lnTo>
                    <a:pt x="476" y="26"/>
                  </a:lnTo>
                  <a:lnTo>
                    <a:pt x="478" y="25"/>
                  </a:lnTo>
                  <a:lnTo>
                    <a:pt x="478" y="23"/>
                  </a:lnTo>
                  <a:lnTo>
                    <a:pt x="482" y="19"/>
                  </a:lnTo>
                  <a:lnTo>
                    <a:pt x="494" y="0"/>
                  </a:lnTo>
                  <a:lnTo>
                    <a:pt x="495" y="2"/>
                  </a:lnTo>
                  <a:lnTo>
                    <a:pt x="502" y="6"/>
                  </a:lnTo>
                  <a:lnTo>
                    <a:pt x="512" y="12"/>
                  </a:lnTo>
                  <a:close/>
                </a:path>
              </a:pathLst>
            </a:custGeom>
            <a:solidFill>
              <a:schemeClr val="tx2"/>
            </a:solidFill>
            <a:ln w="9525">
              <a:solidFill>
                <a:schemeClr val="bg1">
                  <a:alpha val="94901"/>
                </a:schemeClr>
              </a:solidFill>
              <a:round/>
              <a:headEnd/>
              <a:tailEnd/>
            </a:ln>
          </p:spPr>
          <p:txBody>
            <a:bodyPr/>
            <a:lstStyle/>
            <a:p>
              <a:endParaRPr lang="en-US"/>
            </a:p>
          </p:txBody>
        </p:sp>
        <p:sp>
          <p:nvSpPr>
            <p:cNvPr id="174139" name="Freeform 17"/>
            <p:cNvSpPr>
              <a:spLocks noEditPoints="1"/>
            </p:cNvSpPr>
            <p:nvPr/>
          </p:nvSpPr>
          <p:spPr bwMode="auto">
            <a:xfrm>
              <a:off x="3879" y="3707"/>
              <a:ext cx="871" cy="461"/>
            </a:xfrm>
            <a:custGeom>
              <a:avLst/>
              <a:gdLst>
                <a:gd name="T0" fmla="*/ 714 w 871"/>
                <a:gd name="T1" fmla="*/ 1 h 461"/>
                <a:gd name="T2" fmla="*/ 757 w 871"/>
                <a:gd name="T3" fmla="*/ 17 h 461"/>
                <a:gd name="T4" fmla="*/ 764 w 871"/>
                <a:gd name="T5" fmla="*/ 49 h 461"/>
                <a:gd name="T6" fmla="*/ 776 w 871"/>
                <a:gd name="T7" fmla="*/ 46 h 461"/>
                <a:gd name="T8" fmla="*/ 801 w 871"/>
                <a:gd name="T9" fmla="*/ 51 h 461"/>
                <a:gd name="T10" fmla="*/ 791 w 871"/>
                <a:gd name="T11" fmla="*/ 34 h 461"/>
                <a:gd name="T12" fmla="*/ 813 w 871"/>
                <a:gd name="T13" fmla="*/ 49 h 461"/>
                <a:gd name="T14" fmla="*/ 828 w 871"/>
                <a:gd name="T15" fmla="*/ 64 h 461"/>
                <a:gd name="T16" fmla="*/ 836 w 871"/>
                <a:gd name="T17" fmla="*/ 81 h 461"/>
                <a:gd name="T18" fmla="*/ 863 w 871"/>
                <a:gd name="T19" fmla="*/ 68 h 461"/>
                <a:gd name="T20" fmla="*/ 855 w 871"/>
                <a:gd name="T21" fmla="*/ 91 h 461"/>
                <a:gd name="T22" fmla="*/ 839 w 871"/>
                <a:gd name="T23" fmla="*/ 110 h 461"/>
                <a:gd name="T24" fmla="*/ 848 w 871"/>
                <a:gd name="T25" fmla="*/ 125 h 461"/>
                <a:gd name="T26" fmla="*/ 850 w 871"/>
                <a:gd name="T27" fmla="*/ 141 h 461"/>
                <a:gd name="T28" fmla="*/ 810 w 871"/>
                <a:gd name="T29" fmla="*/ 161 h 461"/>
                <a:gd name="T30" fmla="*/ 761 w 871"/>
                <a:gd name="T31" fmla="*/ 202 h 461"/>
                <a:gd name="T32" fmla="*/ 713 w 871"/>
                <a:gd name="T33" fmla="*/ 244 h 461"/>
                <a:gd name="T34" fmla="*/ 673 w 871"/>
                <a:gd name="T35" fmla="*/ 256 h 461"/>
                <a:gd name="T36" fmla="*/ 641 w 871"/>
                <a:gd name="T37" fmla="*/ 277 h 461"/>
                <a:gd name="T38" fmla="*/ 586 w 871"/>
                <a:gd name="T39" fmla="*/ 292 h 461"/>
                <a:gd name="T40" fmla="*/ 543 w 871"/>
                <a:gd name="T41" fmla="*/ 306 h 461"/>
                <a:gd name="T42" fmla="*/ 505 w 871"/>
                <a:gd name="T43" fmla="*/ 332 h 461"/>
                <a:gd name="T44" fmla="*/ 471 w 871"/>
                <a:gd name="T45" fmla="*/ 355 h 461"/>
                <a:gd name="T46" fmla="*/ 428 w 871"/>
                <a:gd name="T47" fmla="*/ 372 h 461"/>
                <a:gd name="T48" fmla="*/ 387 w 871"/>
                <a:gd name="T49" fmla="*/ 369 h 461"/>
                <a:gd name="T50" fmla="*/ 349 w 871"/>
                <a:gd name="T51" fmla="*/ 373 h 461"/>
                <a:gd name="T52" fmla="*/ 314 w 871"/>
                <a:gd name="T53" fmla="*/ 374 h 461"/>
                <a:gd name="T54" fmla="*/ 253 w 871"/>
                <a:gd name="T55" fmla="*/ 407 h 461"/>
                <a:gd name="T56" fmla="*/ 175 w 871"/>
                <a:gd name="T57" fmla="*/ 460 h 461"/>
                <a:gd name="T58" fmla="*/ 128 w 871"/>
                <a:gd name="T59" fmla="*/ 442 h 461"/>
                <a:gd name="T60" fmla="*/ 59 w 871"/>
                <a:gd name="T61" fmla="*/ 410 h 461"/>
                <a:gd name="T62" fmla="*/ 27 w 871"/>
                <a:gd name="T63" fmla="*/ 381 h 461"/>
                <a:gd name="T64" fmla="*/ 18 w 871"/>
                <a:gd name="T65" fmla="*/ 355 h 461"/>
                <a:gd name="T66" fmla="*/ 10 w 871"/>
                <a:gd name="T67" fmla="*/ 324 h 461"/>
                <a:gd name="T68" fmla="*/ 4 w 871"/>
                <a:gd name="T69" fmla="*/ 293 h 461"/>
                <a:gd name="T70" fmla="*/ 3 w 871"/>
                <a:gd name="T71" fmla="*/ 264 h 461"/>
                <a:gd name="T72" fmla="*/ 11 w 871"/>
                <a:gd name="T73" fmla="*/ 240 h 461"/>
                <a:gd name="T74" fmla="*/ 0 w 871"/>
                <a:gd name="T75" fmla="*/ 214 h 461"/>
                <a:gd name="T76" fmla="*/ 69 w 871"/>
                <a:gd name="T77" fmla="*/ 203 h 461"/>
                <a:gd name="T78" fmla="*/ 112 w 871"/>
                <a:gd name="T79" fmla="*/ 171 h 461"/>
                <a:gd name="T80" fmla="*/ 182 w 871"/>
                <a:gd name="T81" fmla="*/ 157 h 461"/>
                <a:gd name="T82" fmla="*/ 225 w 871"/>
                <a:gd name="T83" fmla="*/ 135 h 461"/>
                <a:gd name="T84" fmla="*/ 258 w 871"/>
                <a:gd name="T85" fmla="*/ 133 h 461"/>
                <a:gd name="T86" fmla="*/ 280 w 871"/>
                <a:gd name="T87" fmla="*/ 150 h 461"/>
                <a:gd name="T88" fmla="*/ 312 w 871"/>
                <a:gd name="T89" fmla="*/ 150 h 461"/>
                <a:gd name="T90" fmla="*/ 338 w 871"/>
                <a:gd name="T91" fmla="*/ 131 h 461"/>
                <a:gd name="T92" fmla="*/ 365 w 871"/>
                <a:gd name="T93" fmla="*/ 118 h 461"/>
                <a:gd name="T94" fmla="*/ 390 w 871"/>
                <a:gd name="T95" fmla="*/ 107 h 461"/>
                <a:gd name="T96" fmla="*/ 414 w 871"/>
                <a:gd name="T97" fmla="*/ 93 h 461"/>
                <a:gd name="T98" fmla="*/ 438 w 871"/>
                <a:gd name="T99" fmla="*/ 81 h 461"/>
                <a:gd name="T100" fmla="*/ 466 w 871"/>
                <a:gd name="T101" fmla="*/ 76 h 461"/>
                <a:gd name="T102" fmla="*/ 494 w 871"/>
                <a:gd name="T103" fmla="*/ 76 h 461"/>
                <a:gd name="T104" fmla="*/ 528 w 871"/>
                <a:gd name="T105" fmla="*/ 98 h 461"/>
                <a:gd name="T106" fmla="*/ 546 w 871"/>
                <a:gd name="T107" fmla="*/ 133 h 461"/>
                <a:gd name="T108" fmla="*/ 567 w 871"/>
                <a:gd name="T109" fmla="*/ 168 h 461"/>
                <a:gd name="T110" fmla="*/ 595 w 871"/>
                <a:gd name="T111" fmla="*/ 161 h 461"/>
                <a:gd name="T112" fmla="*/ 612 w 871"/>
                <a:gd name="T113" fmla="*/ 138 h 461"/>
                <a:gd name="T114" fmla="*/ 609 w 871"/>
                <a:gd name="T115" fmla="*/ 112 h 461"/>
                <a:gd name="T116" fmla="*/ 603 w 871"/>
                <a:gd name="T117" fmla="*/ 72 h 461"/>
                <a:gd name="T118" fmla="*/ 634 w 871"/>
                <a:gd name="T119" fmla="*/ 50 h 461"/>
                <a:gd name="T120" fmla="*/ 671 w 871"/>
                <a:gd name="T121" fmla="*/ 49 h 461"/>
                <a:gd name="T122" fmla="*/ 695 w 871"/>
                <a:gd name="T123" fmla="*/ 30 h 461"/>
                <a:gd name="T124" fmla="*/ 704 w 871"/>
                <a:gd name="T125" fmla="*/ 4 h 46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871" h="461">
                  <a:moveTo>
                    <a:pt x="847" y="57"/>
                  </a:moveTo>
                  <a:lnTo>
                    <a:pt x="846" y="58"/>
                  </a:lnTo>
                  <a:lnTo>
                    <a:pt x="846" y="57"/>
                  </a:lnTo>
                  <a:lnTo>
                    <a:pt x="844" y="57"/>
                  </a:lnTo>
                  <a:lnTo>
                    <a:pt x="844" y="55"/>
                  </a:lnTo>
                  <a:lnTo>
                    <a:pt x="844" y="53"/>
                  </a:lnTo>
                  <a:lnTo>
                    <a:pt x="847" y="54"/>
                  </a:lnTo>
                  <a:lnTo>
                    <a:pt x="848" y="55"/>
                  </a:lnTo>
                  <a:lnTo>
                    <a:pt x="847" y="57"/>
                  </a:lnTo>
                  <a:close/>
                  <a:moveTo>
                    <a:pt x="835" y="45"/>
                  </a:moveTo>
                  <a:lnTo>
                    <a:pt x="836" y="46"/>
                  </a:lnTo>
                  <a:lnTo>
                    <a:pt x="837" y="49"/>
                  </a:lnTo>
                  <a:lnTo>
                    <a:pt x="836" y="50"/>
                  </a:lnTo>
                  <a:lnTo>
                    <a:pt x="833" y="49"/>
                  </a:lnTo>
                  <a:lnTo>
                    <a:pt x="832" y="46"/>
                  </a:lnTo>
                  <a:lnTo>
                    <a:pt x="831" y="47"/>
                  </a:lnTo>
                  <a:lnTo>
                    <a:pt x="829" y="47"/>
                  </a:lnTo>
                  <a:lnTo>
                    <a:pt x="829" y="45"/>
                  </a:lnTo>
                  <a:lnTo>
                    <a:pt x="828" y="45"/>
                  </a:lnTo>
                  <a:lnTo>
                    <a:pt x="827" y="42"/>
                  </a:lnTo>
                  <a:lnTo>
                    <a:pt x="828" y="41"/>
                  </a:lnTo>
                  <a:lnTo>
                    <a:pt x="831" y="41"/>
                  </a:lnTo>
                  <a:lnTo>
                    <a:pt x="832" y="42"/>
                  </a:lnTo>
                  <a:lnTo>
                    <a:pt x="833" y="43"/>
                  </a:lnTo>
                  <a:lnTo>
                    <a:pt x="835" y="45"/>
                  </a:lnTo>
                  <a:close/>
                  <a:moveTo>
                    <a:pt x="710" y="0"/>
                  </a:moveTo>
                  <a:lnTo>
                    <a:pt x="711" y="1"/>
                  </a:lnTo>
                  <a:lnTo>
                    <a:pt x="713" y="1"/>
                  </a:lnTo>
                  <a:lnTo>
                    <a:pt x="714" y="1"/>
                  </a:lnTo>
                  <a:lnTo>
                    <a:pt x="717" y="4"/>
                  </a:lnTo>
                  <a:lnTo>
                    <a:pt x="718" y="4"/>
                  </a:lnTo>
                  <a:lnTo>
                    <a:pt x="721" y="5"/>
                  </a:lnTo>
                  <a:lnTo>
                    <a:pt x="722" y="5"/>
                  </a:lnTo>
                  <a:lnTo>
                    <a:pt x="725" y="7"/>
                  </a:lnTo>
                  <a:lnTo>
                    <a:pt x="726" y="7"/>
                  </a:lnTo>
                  <a:lnTo>
                    <a:pt x="727" y="7"/>
                  </a:lnTo>
                  <a:lnTo>
                    <a:pt x="729" y="8"/>
                  </a:lnTo>
                  <a:lnTo>
                    <a:pt x="730" y="8"/>
                  </a:lnTo>
                  <a:lnTo>
                    <a:pt x="732" y="8"/>
                  </a:lnTo>
                  <a:lnTo>
                    <a:pt x="733" y="8"/>
                  </a:lnTo>
                  <a:lnTo>
                    <a:pt x="734" y="9"/>
                  </a:lnTo>
                  <a:lnTo>
                    <a:pt x="737" y="11"/>
                  </a:lnTo>
                  <a:lnTo>
                    <a:pt x="738" y="12"/>
                  </a:lnTo>
                  <a:lnTo>
                    <a:pt x="740" y="12"/>
                  </a:lnTo>
                  <a:lnTo>
                    <a:pt x="741" y="12"/>
                  </a:lnTo>
                  <a:lnTo>
                    <a:pt x="742" y="13"/>
                  </a:lnTo>
                  <a:lnTo>
                    <a:pt x="744" y="13"/>
                  </a:lnTo>
                  <a:lnTo>
                    <a:pt x="745" y="13"/>
                  </a:lnTo>
                  <a:lnTo>
                    <a:pt x="746" y="13"/>
                  </a:lnTo>
                  <a:lnTo>
                    <a:pt x="748" y="13"/>
                  </a:lnTo>
                  <a:lnTo>
                    <a:pt x="749" y="13"/>
                  </a:lnTo>
                  <a:lnTo>
                    <a:pt x="751" y="15"/>
                  </a:lnTo>
                  <a:lnTo>
                    <a:pt x="751" y="13"/>
                  </a:lnTo>
                  <a:lnTo>
                    <a:pt x="752" y="15"/>
                  </a:lnTo>
                  <a:lnTo>
                    <a:pt x="753" y="15"/>
                  </a:lnTo>
                  <a:lnTo>
                    <a:pt x="755" y="16"/>
                  </a:lnTo>
                  <a:lnTo>
                    <a:pt x="756" y="17"/>
                  </a:lnTo>
                  <a:lnTo>
                    <a:pt x="757" y="17"/>
                  </a:lnTo>
                  <a:lnTo>
                    <a:pt x="759" y="19"/>
                  </a:lnTo>
                  <a:lnTo>
                    <a:pt x="760" y="20"/>
                  </a:lnTo>
                  <a:lnTo>
                    <a:pt x="760" y="23"/>
                  </a:lnTo>
                  <a:lnTo>
                    <a:pt x="760" y="24"/>
                  </a:lnTo>
                  <a:lnTo>
                    <a:pt x="759" y="26"/>
                  </a:lnTo>
                  <a:lnTo>
                    <a:pt x="757" y="27"/>
                  </a:lnTo>
                  <a:lnTo>
                    <a:pt x="757" y="28"/>
                  </a:lnTo>
                  <a:lnTo>
                    <a:pt x="756" y="28"/>
                  </a:lnTo>
                  <a:lnTo>
                    <a:pt x="756" y="30"/>
                  </a:lnTo>
                  <a:lnTo>
                    <a:pt x="756" y="31"/>
                  </a:lnTo>
                  <a:lnTo>
                    <a:pt x="756" y="32"/>
                  </a:lnTo>
                  <a:lnTo>
                    <a:pt x="757" y="34"/>
                  </a:lnTo>
                  <a:lnTo>
                    <a:pt x="757" y="35"/>
                  </a:lnTo>
                  <a:lnTo>
                    <a:pt x="756" y="36"/>
                  </a:lnTo>
                  <a:lnTo>
                    <a:pt x="757" y="36"/>
                  </a:lnTo>
                  <a:lnTo>
                    <a:pt x="757" y="38"/>
                  </a:lnTo>
                  <a:lnTo>
                    <a:pt x="759" y="38"/>
                  </a:lnTo>
                  <a:lnTo>
                    <a:pt x="759" y="39"/>
                  </a:lnTo>
                  <a:lnTo>
                    <a:pt x="757" y="39"/>
                  </a:lnTo>
                  <a:lnTo>
                    <a:pt x="757" y="41"/>
                  </a:lnTo>
                  <a:lnTo>
                    <a:pt x="759" y="42"/>
                  </a:lnTo>
                  <a:lnTo>
                    <a:pt x="759" y="43"/>
                  </a:lnTo>
                  <a:lnTo>
                    <a:pt x="759" y="45"/>
                  </a:lnTo>
                  <a:lnTo>
                    <a:pt x="759" y="46"/>
                  </a:lnTo>
                  <a:lnTo>
                    <a:pt x="760" y="46"/>
                  </a:lnTo>
                  <a:lnTo>
                    <a:pt x="761" y="46"/>
                  </a:lnTo>
                  <a:lnTo>
                    <a:pt x="763" y="47"/>
                  </a:lnTo>
                  <a:lnTo>
                    <a:pt x="763" y="49"/>
                  </a:lnTo>
                  <a:lnTo>
                    <a:pt x="764" y="49"/>
                  </a:lnTo>
                  <a:lnTo>
                    <a:pt x="764" y="50"/>
                  </a:lnTo>
                  <a:lnTo>
                    <a:pt x="765" y="51"/>
                  </a:lnTo>
                  <a:lnTo>
                    <a:pt x="765" y="53"/>
                  </a:lnTo>
                  <a:lnTo>
                    <a:pt x="765" y="54"/>
                  </a:lnTo>
                  <a:lnTo>
                    <a:pt x="765" y="55"/>
                  </a:lnTo>
                  <a:lnTo>
                    <a:pt x="765" y="57"/>
                  </a:lnTo>
                  <a:lnTo>
                    <a:pt x="767" y="58"/>
                  </a:lnTo>
                  <a:lnTo>
                    <a:pt x="767" y="57"/>
                  </a:lnTo>
                  <a:lnTo>
                    <a:pt x="767" y="55"/>
                  </a:lnTo>
                  <a:lnTo>
                    <a:pt x="767" y="54"/>
                  </a:lnTo>
                  <a:lnTo>
                    <a:pt x="768" y="55"/>
                  </a:lnTo>
                  <a:lnTo>
                    <a:pt x="770" y="55"/>
                  </a:lnTo>
                  <a:lnTo>
                    <a:pt x="770" y="54"/>
                  </a:lnTo>
                  <a:lnTo>
                    <a:pt x="768" y="54"/>
                  </a:lnTo>
                  <a:lnTo>
                    <a:pt x="767" y="54"/>
                  </a:lnTo>
                  <a:lnTo>
                    <a:pt x="767" y="53"/>
                  </a:lnTo>
                  <a:lnTo>
                    <a:pt x="767" y="51"/>
                  </a:lnTo>
                  <a:lnTo>
                    <a:pt x="767" y="50"/>
                  </a:lnTo>
                  <a:lnTo>
                    <a:pt x="768" y="50"/>
                  </a:lnTo>
                  <a:lnTo>
                    <a:pt x="768" y="49"/>
                  </a:lnTo>
                  <a:lnTo>
                    <a:pt x="770" y="49"/>
                  </a:lnTo>
                  <a:lnTo>
                    <a:pt x="771" y="49"/>
                  </a:lnTo>
                  <a:lnTo>
                    <a:pt x="771" y="47"/>
                  </a:lnTo>
                  <a:lnTo>
                    <a:pt x="772" y="47"/>
                  </a:lnTo>
                  <a:lnTo>
                    <a:pt x="774" y="47"/>
                  </a:lnTo>
                  <a:lnTo>
                    <a:pt x="775" y="47"/>
                  </a:lnTo>
                  <a:lnTo>
                    <a:pt x="775" y="46"/>
                  </a:lnTo>
                  <a:lnTo>
                    <a:pt x="775" y="47"/>
                  </a:lnTo>
                  <a:lnTo>
                    <a:pt x="776" y="46"/>
                  </a:lnTo>
                  <a:lnTo>
                    <a:pt x="778" y="46"/>
                  </a:lnTo>
                  <a:lnTo>
                    <a:pt x="779" y="46"/>
                  </a:lnTo>
                  <a:lnTo>
                    <a:pt x="780" y="46"/>
                  </a:lnTo>
                  <a:lnTo>
                    <a:pt x="779" y="47"/>
                  </a:lnTo>
                  <a:lnTo>
                    <a:pt x="779" y="49"/>
                  </a:lnTo>
                  <a:lnTo>
                    <a:pt x="779" y="50"/>
                  </a:lnTo>
                  <a:lnTo>
                    <a:pt x="780" y="50"/>
                  </a:lnTo>
                  <a:lnTo>
                    <a:pt x="782" y="50"/>
                  </a:lnTo>
                  <a:lnTo>
                    <a:pt x="782" y="51"/>
                  </a:lnTo>
                  <a:lnTo>
                    <a:pt x="783" y="51"/>
                  </a:lnTo>
                  <a:lnTo>
                    <a:pt x="783" y="50"/>
                  </a:lnTo>
                  <a:lnTo>
                    <a:pt x="783" y="51"/>
                  </a:lnTo>
                  <a:lnTo>
                    <a:pt x="784" y="51"/>
                  </a:lnTo>
                  <a:lnTo>
                    <a:pt x="786" y="51"/>
                  </a:lnTo>
                  <a:lnTo>
                    <a:pt x="786" y="53"/>
                  </a:lnTo>
                  <a:lnTo>
                    <a:pt x="787" y="53"/>
                  </a:lnTo>
                  <a:lnTo>
                    <a:pt x="787" y="54"/>
                  </a:lnTo>
                  <a:lnTo>
                    <a:pt x="789" y="54"/>
                  </a:lnTo>
                  <a:lnTo>
                    <a:pt x="790" y="54"/>
                  </a:lnTo>
                  <a:lnTo>
                    <a:pt x="790" y="53"/>
                  </a:lnTo>
                  <a:lnTo>
                    <a:pt x="791" y="51"/>
                  </a:lnTo>
                  <a:lnTo>
                    <a:pt x="793" y="51"/>
                  </a:lnTo>
                  <a:lnTo>
                    <a:pt x="795" y="53"/>
                  </a:lnTo>
                  <a:lnTo>
                    <a:pt x="797" y="53"/>
                  </a:lnTo>
                  <a:lnTo>
                    <a:pt x="798" y="53"/>
                  </a:lnTo>
                  <a:lnTo>
                    <a:pt x="799" y="54"/>
                  </a:lnTo>
                  <a:lnTo>
                    <a:pt x="801" y="54"/>
                  </a:lnTo>
                  <a:lnTo>
                    <a:pt x="801" y="53"/>
                  </a:lnTo>
                  <a:lnTo>
                    <a:pt x="801" y="51"/>
                  </a:lnTo>
                  <a:lnTo>
                    <a:pt x="801" y="50"/>
                  </a:lnTo>
                  <a:lnTo>
                    <a:pt x="802" y="50"/>
                  </a:lnTo>
                  <a:lnTo>
                    <a:pt x="802" y="49"/>
                  </a:lnTo>
                  <a:lnTo>
                    <a:pt x="801" y="49"/>
                  </a:lnTo>
                  <a:lnTo>
                    <a:pt x="799" y="47"/>
                  </a:lnTo>
                  <a:lnTo>
                    <a:pt x="798" y="47"/>
                  </a:lnTo>
                  <a:lnTo>
                    <a:pt x="797" y="47"/>
                  </a:lnTo>
                  <a:lnTo>
                    <a:pt x="795" y="47"/>
                  </a:lnTo>
                  <a:lnTo>
                    <a:pt x="795" y="46"/>
                  </a:lnTo>
                  <a:lnTo>
                    <a:pt x="794" y="46"/>
                  </a:lnTo>
                  <a:lnTo>
                    <a:pt x="794" y="45"/>
                  </a:lnTo>
                  <a:lnTo>
                    <a:pt x="794" y="43"/>
                  </a:lnTo>
                  <a:lnTo>
                    <a:pt x="791" y="43"/>
                  </a:lnTo>
                  <a:lnTo>
                    <a:pt x="787" y="43"/>
                  </a:lnTo>
                  <a:lnTo>
                    <a:pt x="784" y="43"/>
                  </a:lnTo>
                  <a:lnTo>
                    <a:pt x="783" y="43"/>
                  </a:lnTo>
                  <a:lnTo>
                    <a:pt x="780" y="43"/>
                  </a:lnTo>
                  <a:lnTo>
                    <a:pt x="782" y="43"/>
                  </a:lnTo>
                  <a:lnTo>
                    <a:pt x="782" y="42"/>
                  </a:lnTo>
                  <a:lnTo>
                    <a:pt x="782" y="41"/>
                  </a:lnTo>
                  <a:lnTo>
                    <a:pt x="782" y="39"/>
                  </a:lnTo>
                  <a:lnTo>
                    <a:pt x="784" y="39"/>
                  </a:lnTo>
                  <a:lnTo>
                    <a:pt x="786" y="39"/>
                  </a:lnTo>
                  <a:lnTo>
                    <a:pt x="787" y="38"/>
                  </a:lnTo>
                  <a:lnTo>
                    <a:pt x="787" y="36"/>
                  </a:lnTo>
                  <a:lnTo>
                    <a:pt x="789" y="35"/>
                  </a:lnTo>
                  <a:lnTo>
                    <a:pt x="789" y="34"/>
                  </a:lnTo>
                  <a:lnTo>
                    <a:pt x="790" y="34"/>
                  </a:lnTo>
                  <a:lnTo>
                    <a:pt x="791" y="34"/>
                  </a:lnTo>
                  <a:lnTo>
                    <a:pt x="793" y="34"/>
                  </a:lnTo>
                  <a:lnTo>
                    <a:pt x="793" y="31"/>
                  </a:lnTo>
                  <a:lnTo>
                    <a:pt x="794" y="30"/>
                  </a:lnTo>
                  <a:lnTo>
                    <a:pt x="795" y="28"/>
                  </a:lnTo>
                  <a:lnTo>
                    <a:pt x="797" y="28"/>
                  </a:lnTo>
                  <a:lnTo>
                    <a:pt x="798" y="27"/>
                  </a:lnTo>
                  <a:lnTo>
                    <a:pt x="798" y="28"/>
                  </a:lnTo>
                  <a:lnTo>
                    <a:pt x="799" y="28"/>
                  </a:lnTo>
                  <a:lnTo>
                    <a:pt x="799" y="30"/>
                  </a:lnTo>
                  <a:lnTo>
                    <a:pt x="798" y="31"/>
                  </a:lnTo>
                  <a:lnTo>
                    <a:pt x="798" y="32"/>
                  </a:lnTo>
                  <a:lnTo>
                    <a:pt x="797" y="34"/>
                  </a:lnTo>
                  <a:lnTo>
                    <a:pt x="798" y="35"/>
                  </a:lnTo>
                  <a:lnTo>
                    <a:pt x="798" y="36"/>
                  </a:lnTo>
                  <a:lnTo>
                    <a:pt x="798" y="38"/>
                  </a:lnTo>
                  <a:lnTo>
                    <a:pt x="799" y="39"/>
                  </a:lnTo>
                  <a:lnTo>
                    <a:pt x="799" y="41"/>
                  </a:lnTo>
                  <a:lnTo>
                    <a:pt x="801" y="42"/>
                  </a:lnTo>
                  <a:lnTo>
                    <a:pt x="802" y="42"/>
                  </a:lnTo>
                  <a:lnTo>
                    <a:pt x="802" y="43"/>
                  </a:lnTo>
                  <a:lnTo>
                    <a:pt x="802" y="45"/>
                  </a:lnTo>
                  <a:lnTo>
                    <a:pt x="803" y="45"/>
                  </a:lnTo>
                  <a:lnTo>
                    <a:pt x="803" y="46"/>
                  </a:lnTo>
                  <a:lnTo>
                    <a:pt x="805" y="47"/>
                  </a:lnTo>
                  <a:lnTo>
                    <a:pt x="806" y="47"/>
                  </a:lnTo>
                  <a:lnTo>
                    <a:pt x="808" y="49"/>
                  </a:lnTo>
                  <a:lnTo>
                    <a:pt x="810" y="49"/>
                  </a:lnTo>
                  <a:lnTo>
                    <a:pt x="812" y="50"/>
                  </a:lnTo>
                  <a:lnTo>
                    <a:pt x="813" y="49"/>
                  </a:lnTo>
                  <a:lnTo>
                    <a:pt x="814" y="49"/>
                  </a:lnTo>
                  <a:lnTo>
                    <a:pt x="816" y="50"/>
                  </a:lnTo>
                  <a:lnTo>
                    <a:pt x="817" y="50"/>
                  </a:lnTo>
                  <a:lnTo>
                    <a:pt x="818" y="50"/>
                  </a:lnTo>
                  <a:lnTo>
                    <a:pt x="820" y="50"/>
                  </a:lnTo>
                  <a:lnTo>
                    <a:pt x="821" y="50"/>
                  </a:lnTo>
                  <a:lnTo>
                    <a:pt x="821" y="51"/>
                  </a:lnTo>
                  <a:lnTo>
                    <a:pt x="821" y="53"/>
                  </a:lnTo>
                  <a:lnTo>
                    <a:pt x="820" y="53"/>
                  </a:lnTo>
                  <a:lnTo>
                    <a:pt x="820" y="54"/>
                  </a:lnTo>
                  <a:lnTo>
                    <a:pt x="820" y="55"/>
                  </a:lnTo>
                  <a:lnTo>
                    <a:pt x="818" y="57"/>
                  </a:lnTo>
                  <a:lnTo>
                    <a:pt x="818" y="58"/>
                  </a:lnTo>
                  <a:lnTo>
                    <a:pt x="817" y="60"/>
                  </a:lnTo>
                  <a:lnTo>
                    <a:pt x="817" y="62"/>
                  </a:lnTo>
                  <a:lnTo>
                    <a:pt x="817" y="64"/>
                  </a:lnTo>
                  <a:lnTo>
                    <a:pt x="818" y="64"/>
                  </a:lnTo>
                  <a:lnTo>
                    <a:pt x="820" y="64"/>
                  </a:lnTo>
                  <a:lnTo>
                    <a:pt x="820" y="62"/>
                  </a:lnTo>
                  <a:lnTo>
                    <a:pt x="821" y="62"/>
                  </a:lnTo>
                  <a:lnTo>
                    <a:pt x="822" y="62"/>
                  </a:lnTo>
                  <a:lnTo>
                    <a:pt x="825" y="62"/>
                  </a:lnTo>
                  <a:lnTo>
                    <a:pt x="827" y="62"/>
                  </a:lnTo>
                  <a:lnTo>
                    <a:pt x="828" y="62"/>
                  </a:lnTo>
                  <a:lnTo>
                    <a:pt x="829" y="61"/>
                  </a:lnTo>
                  <a:lnTo>
                    <a:pt x="831" y="61"/>
                  </a:lnTo>
                  <a:lnTo>
                    <a:pt x="831" y="64"/>
                  </a:lnTo>
                  <a:lnTo>
                    <a:pt x="829" y="64"/>
                  </a:lnTo>
                  <a:lnTo>
                    <a:pt x="828" y="64"/>
                  </a:lnTo>
                  <a:lnTo>
                    <a:pt x="828" y="65"/>
                  </a:lnTo>
                  <a:lnTo>
                    <a:pt x="827" y="65"/>
                  </a:lnTo>
                  <a:lnTo>
                    <a:pt x="828" y="65"/>
                  </a:lnTo>
                  <a:lnTo>
                    <a:pt x="829" y="65"/>
                  </a:lnTo>
                  <a:lnTo>
                    <a:pt x="831" y="66"/>
                  </a:lnTo>
                  <a:lnTo>
                    <a:pt x="829" y="68"/>
                  </a:lnTo>
                  <a:lnTo>
                    <a:pt x="828" y="68"/>
                  </a:lnTo>
                  <a:lnTo>
                    <a:pt x="829" y="68"/>
                  </a:lnTo>
                  <a:lnTo>
                    <a:pt x="831" y="68"/>
                  </a:lnTo>
                  <a:lnTo>
                    <a:pt x="832" y="68"/>
                  </a:lnTo>
                  <a:lnTo>
                    <a:pt x="833" y="69"/>
                  </a:lnTo>
                  <a:lnTo>
                    <a:pt x="832" y="70"/>
                  </a:lnTo>
                  <a:lnTo>
                    <a:pt x="831" y="70"/>
                  </a:lnTo>
                  <a:lnTo>
                    <a:pt x="832" y="72"/>
                  </a:lnTo>
                  <a:lnTo>
                    <a:pt x="831" y="72"/>
                  </a:lnTo>
                  <a:lnTo>
                    <a:pt x="831" y="73"/>
                  </a:lnTo>
                  <a:lnTo>
                    <a:pt x="829" y="74"/>
                  </a:lnTo>
                  <a:lnTo>
                    <a:pt x="831" y="74"/>
                  </a:lnTo>
                  <a:lnTo>
                    <a:pt x="831" y="76"/>
                  </a:lnTo>
                  <a:lnTo>
                    <a:pt x="829" y="76"/>
                  </a:lnTo>
                  <a:lnTo>
                    <a:pt x="829" y="77"/>
                  </a:lnTo>
                  <a:lnTo>
                    <a:pt x="829" y="79"/>
                  </a:lnTo>
                  <a:lnTo>
                    <a:pt x="829" y="80"/>
                  </a:lnTo>
                  <a:lnTo>
                    <a:pt x="829" y="81"/>
                  </a:lnTo>
                  <a:lnTo>
                    <a:pt x="831" y="81"/>
                  </a:lnTo>
                  <a:lnTo>
                    <a:pt x="832" y="81"/>
                  </a:lnTo>
                  <a:lnTo>
                    <a:pt x="833" y="81"/>
                  </a:lnTo>
                  <a:lnTo>
                    <a:pt x="835" y="81"/>
                  </a:lnTo>
                  <a:lnTo>
                    <a:pt x="836" y="81"/>
                  </a:lnTo>
                  <a:lnTo>
                    <a:pt x="837" y="81"/>
                  </a:lnTo>
                  <a:lnTo>
                    <a:pt x="839" y="81"/>
                  </a:lnTo>
                  <a:lnTo>
                    <a:pt x="839" y="80"/>
                  </a:lnTo>
                  <a:lnTo>
                    <a:pt x="840" y="80"/>
                  </a:lnTo>
                  <a:lnTo>
                    <a:pt x="841" y="79"/>
                  </a:lnTo>
                  <a:lnTo>
                    <a:pt x="843" y="79"/>
                  </a:lnTo>
                  <a:lnTo>
                    <a:pt x="844" y="79"/>
                  </a:lnTo>
                  <a:lnTo>
                    <a:pt x="846" y="79"/>
                  </a:lnTo>
                  <a:lnTo>
                    <a:pt x="847" y="79"/>
                  </a:lnTo>
                  <a:lnTo>
                    <a:pt x="848" y="77"/>
                  </a:lnTo>
                  <a:lnTo>
                    <a:pt x="850" y="74"/>
                  </a:lnTo>
                  <a:lnTo>
                    <a:pt x="848" y="72"/>
                  </a:lnTo>
                  <a:lnTo>
                    <a:pt x="848" y="70"/>
                  </a:lnTo>
                  <a:lnTo>
                    <a:pt x="850" y="69"/>
                  </a:lnTo>
                  <a:lnTo>
                    <a:pt x="850" y="68"/>
                  </a:lnTo>
                  <a:lnTo>
                    <a:pt x="851" y="66"/>
                  </a:lnTo>
                  <a:lnTo>
                    <a:pt x="851" y="65"/>
                  </a:lnTo>
                  <a:lnTo>
                    <a:pt x="852" y="65"/>
                  </a:lnTo>
                  <a:lnTo>
                    <a:pt x="852" y="64"/>
                  </a:lnTo>
                  <a:lnTo>
                    <a:pt x="852" y="62"/>
                  </a:lnTo>
                  <a:lnTo>
                    <a:pt x="854" y="62"/>
                  </a:lnTo>
                  <a:lnTo>
                    <a:pt x="854" y="61"/>
                  </a:lnTo>
                  <a:lnTo>
                    <a:pt x="855" y="61"/>
                  </a:lnTo>
                  <a:lnTo>
                    <a:pt x="855" y="60"/>
                  </a:lnTo>
                  <a:lnTo>
                    <a:pt x="856" y="61"/>
                  </a:lnTo>
                  <a:lnTo>
                    <a:pt x="858" y="62"/>
                  </a:lnTo>
                  <a:lnTo>
                    <a:pt x="859" y="62"/>
                  </a:lnTo>
                  <a:lnTo>
                    <a:pt x="862" y="65"/>
                  </a:lnTo>
                  <a:lnTo>
                    <a:pt x="863" y="68"/>
                  </a:lnTo>
                  <a:lnTo>
                    <a:pt x="865" y="68"/>
                  </a:lnTo>
                  <a:lnTo>
                    <a:pt x="865" y="70"/>
                  </a:lnTo>
                  <a:lnTo>
                    <a:pt x="865" y="72"/>
                  </a:lnTo>
                  <a:lnTo>
                    <a:pt x="866" y="73"/>
                  </a:lnTo>
                  <a:lnTo>
                    <a:pt x="866" y="74"/>
                  </a:lnTo>
                  <a:lnTo>
                    <a:pt x="867" y="74"/>
                  </a:lnTo>
                  <a:lnTo>
                    <a:pt x="869" y="76"/>
                  </a:lnTo>
                  <a:lnTo>
                    <a:pt x="870" y="76"/>
                  </a:lnTo>
                  <a:lnTo>
                    <a:pt x="870" y="77"/>
                  </a:lnTo>
                  <a:lnTo>
                    <a:pt x="871" y="79"/>
                  </a:lnTo>
                  <a:lnTo>
                    <a:pt x="871" y="80"/>
                  </a:lnTo>
                  <a:lnTo>
                    <a:pt x="871" y="81"/>
                  </a:lnTo>
                  <a:lnTo>
                    <a:pt x="871" y="83"/>
                  </a:lnTo>
                  <a:lnTo>
                    <a:pt x="870" y="83"/>
                  </a:lnTo>
                  <a:lnTo>
                    <a:pt x="870" y="84"/>
                  </a:lnTo>
                  <a:lnTo>
                    <a:pt x="870" y="85"/>
                  </a:lnTo>
                  <a:lnTo>
                    <a:pt x="869" y="85"/>
                  </a:lnTo>
                  <a:lnTo>
                    <a:pt x="867" y="85"/>
                  </a:lnTo>
                  <a:lnTo>
                    <a:pt x="866" y="85"/>
                  </a:lnTo>
                  <a:lnTo>
                    <a:pt x="866" y="87"/>
                  </a:lnTo>
                  <a:lnTo>
                    <a:pt x="865" y="87"/>
                  </a:lnTo>
                  <a:lnTo>
                    <a:pt x="863" y="87"/>
                  </a:lnTo>
                  <a:lnTo>
                    <a:pt x="862" y="88"/>
                  </a:lnTo>
                  <a:lnTo>
                    <a:pt x="860" y="88"/>
                  </a:lnTo>
                  <a:lnTo>
                    <a:pt x="859" y="88"/>
                  </a:lnTo>
                  <a:lnTo>
                    <a:pt x="858" y="88"/>
                  </a:lnTo>
                  <a:lnTo>
                    <a:pt x="856" y="88"/>
                  </a:lnTo>
                  <a:lnTo>
                    <a:pt x="855" y="89"/>
                  </a:lnTo>
                  <a:lnTo>
                    <a:pt x="855" y="91"/>
                  </a:lnTo>
                  <a:lnTo>
                    <a:pt x="855" y="92"/>
                  </a:lnTo>
                  <a:lnTo>
                    <a:pt x="855" y="93"/>
                  </a:lnTo>
                  <a:lnTo>
                    <a:pt x="854" y="93"/>
                  </a:lnTo>
                  <a:lnTo>
                    <a:pt x="852" y="93"/>
                  </a:lnTo>
                  <a:lnTo>
                    <a:pt x="851" y="92"/>
                  </a:lnTo>
                  <a:lnTo>
                    <a:pt x="850" y="91"/>
                  </a:lnTo>
                  <a:lnTo>
                    <a:pt x="848" y="89"/>
                  </a:lnTo>
                  <a:lnTo>
                    <a:pt x="847" y="89"/>
                  </a:lnTo>
                  <a:lnTo>
                    <a:pt x="846" y="89"/>
                  </a:lnTo>
                  <a:lnTo>
                    <a:pt x="844" y="89"/>
                  </a:lnTo>
                  <a:lnTo>
                    <a:pt x="844" y="91"/>
                  </a:lnTo>
                  <a:lnTo>
                    <a:pt x="844" y="92"/>
                  </a:lnTo>
                  <a:lnTo>
                    <a:pt x="843" y="92"/>
                  </a:lnTo>
                  <a:lnTo>
                    <a:pt x="843" y="93"/>
                  </a:lnTo>
                  <a:lnTo>
                    <a:pt x="841" y="93"/>
                  </a:lnTo>
                  <a:lnTo>
                    <a:pt x="841" y="95"/>
                  </a:lnTo>
                  <a:lnTo>
                    <a:pt x="841" y="96"/>
                  </a:lnTo>
                  <a:lnTo>
                    <a:pt x="840" y="98"/>
                  </a:lnTo>
                  <a:lnTo>
                    <a:pt x="839" y="98"/>
                  </a:lnTo>
                  <a:lnTo>
                    <a:pt x="837" y="99"/>
                  </a:lnTo>
                  <a:lnTo>
                    <a:pt x="837" y="100"/>
                  </a:lnTo>
                  <a:lnTo>
                    <a:pt x="836" y="102"/>
                  </a:lnTo>
                  <a:lnTo>
                    <a:pt x="836" y="103"/>
                  </a:lnTo>
                  <a:lnTo>
                    <a:pt x="836" y="104"/>
                  </a:lnTo>
                  <a:lnTo>
                    <a:pt x="837" y="106"/>
                  </a:lnTo>
                  <a:lnTo>
                    <a:pt x="837" y="107"/>
                  </a:lnTo>
                  <a:lnTo>
                    <a:pt x="837" y="108"/>
                  </a:lnTo>
                  <a:lnTo>
                    <a:pt x="837" y="110"/>
                  </a:lnTo>
                  <a:lnTo>
                    <a:pt x="839" y="110"/>
                  </a:lnTo>
                  <a:lnTo>
                    <a:pt x="839" y="111"/>
                  </a:lnTo>
                  <a:lnTo>
                    <a:pt x="837" y="111"/>
                  </a:lnTo>
                  <a:lnTo>
                    <a:pt x="839" y="112"/>
                  </a:lnTo>
                  <a:lnTo>
                    <a:pt x="839" y="114"/>
                  </a:lnTo>
                  <a:lnTo>
                    <a:pt x="840" y="114"/>
                  </a:lnTo>
                  <a:lnTo>
                    <a:pt x="840" y="115"/>
                  </a:lnTo>
                  <a:lnTo>
                    <a:pt x="839" y="115"/>
                  </a:lnTo>
                  <a:lnTo>
                    <a:pt x="839" y="117"/>
                  </a:lnTo>
                  <a:lnTo>
                    <a:pt x="837" y="117"/>
                  </a:lnTo>
                  <a:lnTo>
                    <a:pt x="836" y="117"/>
                  </a:lnTo>
                  <a:lnTo>
                    <a:pt x="836" y="118"/>
                  </a:lnTo>
                  <a:lnTo>
                    <a:pt x="836" y="119"/>
                  </a:lnTo>
                  <a:lnTo>
                    <a:pt x="835" y="121"/>
                  </a:lnTo>
                  <a:lnTo>
                    <a:pt x="835" y="122"/>
                  </a:lnTo>
                  <a:lnTo>
                    <a:pt x="835" y="123"/>
                  </a:lnTo>
                  <a:lnTo>
                    <a:pt x="836" y="123"/>
                  </a:lnTo>
                  <a:lnTo>
                    <a:pt x="837" y="123"/>
                  </a:lnTo>
                  <a:lnTo>
                    <a:pt x="837" y="125"/>
                  </a:lnTo>
                  <a:lnTo>
                    <a:pt x="839" y="126"/>
                  </a:lnTo>
                  <a:lnTo>
                    <a:pt x="840" y="125"/>
                  </a:lnTo>
                  <a:lnTo>
                    <a:pt x="841" y="126"/>
                  </a:lnTo>
                  <a:lnTo>
                    <a:pt x="841" y="127"/>
                  </a:lnTo>
                  <a:lnTo>
                    <a:pt x="843" y="127"/>
                  </a:lnTo>
                  <a:lnTo>
                    <a:pt x="844" y="127"/>
                  </a:lnTo>
                  <a:lnTo>
                    <a:pt x="846" y="127"/>
                  </a:lnTo>
                  <a:lnTo>
                    <a:pt x="847" y="129"/>
                  </a:lnTo>
                  <a:lnTo>
                    <a:pt x="847" y="127"/>
                  </a:lnTo>
                  <a:lnTo>
                    <a:pt x="847" y="126"/>
                  </a:lnTo>
                  <a:lnTo>
                    <a:pt x="848" y="125"/>
                  </a:lnTo>
                  <a:lnTo>
                    <a:pt x="850" y="126"/>
                  </a:lnTo>
                  <a:lnTo>
                    <a:pt x="848" y="127"/>
                  </a:lnTo>
                  <a:lnTo>
                    <a:pt x="850" y="127"/>
                  </a:lnTo>
                  <a:lnTo>
                    <a:pt x="851" y="126"/>
                  </a:lnTo>
                  <a:lnTo>
                    <a:pt x="851" y="125"/>
                  </a:lnTo>
                  <a:lnTo>
                    <a:pt x="852" y="125"/>
                  </a:lnTo>
                  <a:lnTo>
                    <a:pt x="852" y="126"/>
                  </a:lnTo>
                  <a:lnTo>
                    <a:pt x="852" y="127"/>
                  </a:lnTo>
                  <a:lnTo>
                    <a:pt x="854" y="126"/>
                  </a:lnTo>
                  <a:lnTo>
                    <a:pt x="855" y="126"/>
                  </a:lnTo>
                  <a:lnTo>
                    <a:pt x="855" y="127"/>
                  </a:lnTo>
                  <a:lnTo>
                    <a:pt x="855" y="129"/>
                  </a:lnTo>
                  <a:lnTo>
                    <a:pt x="856" y="129"/>
                  </a:lnTo>
                  <a:lnTo>
                    <a:pt x="855" y="130"/>
                  </a:lnTo>
                  <a:lnTo>
                    <a:pt x="855" y="131"/>
                  </a:lnTo>
                  <a:lnTo>
                    <a:pt x="855" y="133"/>
                  </a:lnTo>
                  <a:lnTo>
                    <a:pt x="856" y="133"/>
                  </a:lnTo>
                  <a:lnTo>
                    <a:pt x="858" y="133"/>
                  </a:lnTo>
                  <a:lnTo>
                    <a:pt x="859" y="133"/>
                  </a:lnTo>
                  <a:lnTo>
                    <a:pt x="860" y="133"/>
                  </a:lnTo>
                  <a:lnTo>
                    <a:pt x="860" y="134"/>
                  </a:lnTo>
                  <a:lnTo>
                    <a:pt x="859" y="135"/>
                  </a:lnTo>
                  <a:lnTo>
                    <a:pt x="858" y="137"/>
                  </a:lnTo>
                  <a:lnTo>
                    <a:pt x="856" y="137"/>
                  </a:lnTo>
                  <a:lnTo>
                    <a:pt x="854" y="137"/>
                  </a:lnTo>
                  <a:lnTo>
                    <a:pt x="852" y="138"/>
                  </a:lnTo>
                  <a:lnTo>
                    <a:pt x="851" y="138"/>
                  </a:lnTo>
                  <a:lnTo>
                    <a:pt x="850" y="140"/>
                  </a:lnTo>
                  <a:lnTo>
                    <a:pt x="850" y="141"/>
                  </a:lnTo>
                  <a:lnTo>
                    <a:pt x="848" y="142"/>
                  </a:lnTo>
                  <a:lnTo>
                    <a:pt x="847" y="144"/>
                  </a:lnTo>
                  <a:lnTo>
                    <a:pt x="847" y="146"/>
                  </a:lnTo>
                  <a:lnTo>
                    <a:pt x="846" y="146"/>
                  </a:lnTo>
                  <a:lnTo>
                    <a:pt x="846" y="148"/>
                  </a:lnTo>
                  <a:lnTo>
                    <a:pt x="846" y="149"/>
                  </a:lnTo>
                  <a:lnTo>
                    <a:pt x="844" y="149"/>
                  </a:lnTo>
                  <a:lnTo>
                    <a:pt x="844" y="150"/>
                  </a:lnTo>
                  <a:lnTo>
                    <a:pt x="843" y="153"/>
                  </a:lnTo>
                  <a:lnTo>
                    <a:pt x="843" y="154"/>
                  </a:lnTo>
                  <a:lnTo>
                    <a:pt x="841" y="156"/>
                  </a:lnTo>
                  <a:lnTo>
                    <a:pt x="840" y="157"/>
                  </a:lnTo>
                  <a:lnTo>
                    <a:pt x="839" y="157"/>
                  </a:lnTo>
                  <a:lnTo>
                    <a:pt x="836" y="159"/>
                  </a:lnTo>
                  <a:lnTo>
                    <a:pt x="835" y="159"/>
                  </a:lnTo>
                  <a:lnTo>
                    <a:pt x="833" y="160"/>
                  </a:lnTo>
                  <a:lnTo>
                    <a:pt x="832" y="160"/>
                  </a:lnTo>
                  <a:lnTo>
                    <a:pt x="829" y="160"/>
                  </a:lnTo>
                  <a:lnTo>
                    <a:pt x="828" y="159"/>
                  </a:lnTo>
                  <a:lnTo>
                    <a:pt x="825" y="159"/>
                  </a:lnTo>
                  <a:lnTo>
                    <a:pt x="824" y="159"/>
                  </a:lnTo>
                  <a:lnTo>
                    <a:pt x="821" y="160"/>
                  </a:lnTo>
                  <a:lnTo>
                    <a:pt x="818" y="160"/>
                  </a:lnTo>
                  <a:lnTo>
                    <a:pt x="817" y="160"/>
                  </a:lnTo>
                  <a:lnTo>
                    <a:pt x="816" y="160"/>
                  </a:lnTo>
                  <a:lnTo>
                    <a:pt x="814" y="160"/>
                  </a:lnTo>
                  <a:lnTo>
                    <a:pt x="813" y="161"/>
                  </a:lnTo>
                  <a:lnTo>
                    <a:pt x="812" y="161"/>
                  </a:lnTo>
                  <a:lnTo>
                    <a:pt x="810" y="161"/>
                  </a:lnTo>
                  <a:lnTo>
                    <a:pt x="809" y="161"/>
                  </a:lnTo>
                  <a:lnTo>
                    <a:pt x="806" y="163"/>
                  </a:lnTo>
                  <a:lnTo>
                    <a:pt x="805" y="164"/>
                  </a:lnTo>
                  <a:lnTo>
                    <a:pt x="803" y="164"/>
                  </a:lnTo>
                  <a:lnTo>
                    <a:pt x="802" y="165"/>
                  </a:lnTo>
                  <a:lnTo>
                    <a:pt x="801" y="167"/>
                  </a:lnTo>
                  <a:lnTo>
                    <a:pt x="797" y="169"/>
                  </a:lnTo>
                  <a:lnTo>
                    <a:pt x="795" y="171"/>
                  </a:lnTo>
                  <a:lnTo>
                    <a:pt x="794" y="171"/>
                  </a:lnTo>
                  <a:lnTo>
                    <a:pt x="793" y="172"/>
                  </a:lnTo>
                  <a:lnTo>
                    <a:pt x="793" y="173"/>
                  </a:lnTo>
                  <a:lnTo>
                    <a:pt x="790" y="175"/>
                  </a:lnTo>
                  <a:lnTo>
                    <a:pt x="786" y="179"/>
                  </a:lnTo>
                  <a:lnTo>
                    <a:pt x="784" y="180"/>
                  </a:lnTo>
                  <a:lnTo>
                    <a:pt x="779" y="186"/>
                  </a:lnTo>
                  <a:lnTo>
                    <a:pt x="778" y="187"/>
                  </a:lnTo>
                  <a:lnTo>
                    <a:pt x="776" y="190"/>
                  </a:lnTo>
                  <a:lnTo>
                    <a:pt x="774" y="191"/>
                  </a:lnTo>
                  <a:lnTo>
                    <a:pt x="771" y="192"/>
                  </a:lnTo>
                  <a:lnTo>
                    <a:pt x="771" y="194"/>
                  </a:lnTo>
                  <a:lnTo>
                    <a:pt x="770" y="194"/>
                  </a:lnTo>
                  <a:lnTo>
                    <a:pt x="770" y="195"/>
                  </a:lnTo>
                  <a:lnTo>
                    <a:pt x="768" y="195"/>
                  </a:lnTo>
                  <a:lnTo>
                    <a:pt x="768" y="197"/>
                  </a:lnTo>
                  <a:lnTo>
                    <a:pt x="767" y="197"/>
                  </a:lnTo>
                  <a:lnTo>
                    <a:pt x="765" y="198"/>
                  </a:lnTo>
                  <a:lnTo>
                    <a:pt x="764" y="199"/>
                  </a:lnTo>
                  <a:lnTo>
                    <a:pt x="763" y="201"/>
                  </a:lnTo>
                  <a:lnTo>
                    <a:pt x="761" y="202"/>
                  </a:lnTo>
                  <a:lnTo>
                    <a:pt x="761" y="203"/>
                  </a:lnTo>
                  <a:lnTo>
                    <a:pt x="760" y="203"/>
                  </a:lnTo>
                  <a:lnTo>
                    <a:pt x="760" y="205"/>
                  </a:lnTo>
                  <a:lnTo>
                    <a:pt x="759" y="205"/>
                  </a:lnTo>
                  <a:lnTo>
                    <a:pt x="757" y="206"/>
                  </a:lnTo>
                  <a:lnTo>
                    <a:pt x="756" y="207"/>
                  </a:lnTo>
                  <a:lnTo>
                    <a:pt x="755" y="209"/>
                  </a:lnTo>
                  <a:lnTo>
                    <a:pt x="753" y="210"/>
                  </a:lnTo>
                  <a:lnTo>
                    <a:pt x="752" y="210"/>
                  </a:lnTo>
                  <a:lnTo>
                    <a:pt x="752" y="211"/>
                  </a:lnTo>
                  <a:lnTo>
                    <a:pt x="751" y="211"/>
                  </a:lnTo>
                  <a:lnTo>
                    <a:pt x="749" y="213"/>
                  </a:lnTo>
                  <a:lnTo>
                    <a:pt x="748" y="214"/>
                  </a:lnTo>
                  <a:lnTo>
                    <a:pt x="745" y="216"/>
                  </a:lnTo>
                  <a:lnTo>
                    <a:pt x="744" y="217"/>
                  </a:lnTo>
                  <a:lnTo>
                    <a:pt x="742" y="217"/>
                  </a:lnTo>
                  <a:lnTo>
                    <a:pt x="742" y="218"/>
                  </a:lnTo>
                  <a:lnTo>
                    <a:pt x="741" y="218"/>
                  </a:lnTo>
                  <a:lnTo>
                    <a:pt x="740" y="220"/>
                  </a:lnTo>
                  <a:lnTo>
                    <a:pt x="738" y="220"/>
                  </a:lnTo>
                  <a:lnTo>
                    <a:pt x="737" y="221"/>
                  </a:lnTo>
                  <a:lnTo>
                    <a:pt x="737" y="222"/>
                  </a:lnTo>
                  <a:lnTo>
                    <a:pt x="736" y="225"/>
                  </a:lnTo>
                  <a:lnTo>
                    <a:pt x="732" y="228"/>
                  </a:lnTo>
                  <a:lnTo>
                    <a:pt x="727" y="230"/>
                  </a:lnTo>
                  <a:lnTo>
                    <a:pt x="725" y="235"/>
                  </a:lnTo>
                  <a:lnTo>
                    <a:pt x="721" y="239"/>
                  </a:lnTo>
                  <a:lnTo>
                    <a:pt x="717" y="241"/>
                  </a:lnTo>
                  <a:lnTo>
                    <a:pt x="713" y="244"/>
                  </a:lnTo>
                  <a:lnTo>
                    <a:pt x="711" y="244"/>
                  </a:lnTo>
                  <a:lnTo>
                    <a:pt x="713" y="245"/>
                  </a:lnTo>
                  <a:lnTo>
                    <a:pt x="711" y="245"/>
                  </a:lnTo>
                  <a:lnTo>
                    <a:pt x="710" y="247"/>
                  </a:lnTo>
                  <a:lnTo>
                    <a:pt x="708" y="247"/>
                  </a:lnTo>
                  <a:lnTo>
                    <a:pt x="707" y="247"/>
                  </a:lnTo>
                  <a:lnTo>
                    <a:pt x="704" y="247"/>
                  </a:lnTo>
                  <a:lnTo>
                    <a:pt x="703" y="248"/>
                  </a:lnTo>
                  <a:lnTo>
                    <a:pt x="702" y="248"/>
                  </a:lnTo>
                  <a:lnTo>
                    <a:pt x="700" y="248"/>
                  </a:lnTo>
                  <a:lnTo>
                    <a:pt x="699" y="248"/>
                  </a:lnTo>
                  <a:lnTo>
                    <a:pt x="698" y="248"/>
                  </a:lnTo>
                  <a:lnTo>
                    <a:pt x="696" y="248"/>
                  </a:lnTo>
                  <a:lnTo>
                    <a:pt x="694" y="249"/>
                  </a:lnTo>
                  <a:lnTo>
                    <a:pt x="692" y="249"/>
                  </a:lnTo>
                  <a:lnTo>
                    <a:pt x="689" y="249"/>
                  </a:lnTo>
                  <a:lnTo>
                    <a:pt x="688" y="249"/>
                  </a:lnTo>
                  <a:lnTo>
                    <a:pt x="687" y="249"/>
                  </a:lnTo>
                  <a:lnTo>
                    <a:pt x="685" y="249"/>
                  </a:lnTo>
                  <a:lnTo>
                    <a:pt x="684" y="251"/>
                  </a:lnTo>
                  <a:lnTo>
                    <a:pt x="683" y="251"/>
                  </a:lnTo>
                  <a:lnTo>
                    <a:pt x="681" y="251"/>
                  </a:lnTo>
                  <a:lnTo>
                    <a:pt x="680" y="252"/>
                  </a:lnTo>
                  <a:lnTo>
                    <a:pt x="679" y="252"/>
                  </a:lnTo>
                  <a:lnTo>
                    <a:pt x="677" y="254"/>
                  </a:lnTo>
                  <a:lnTo>
                    <a:pt x="676" y="254"/>
                  </a:lnTo>
                  <a:lnTo>
                    <a:pt x="676" y="255"/>
                  </a:lnTo>
                  <a:lnTo>
                    <a:pt x="675" y="255"/>
                  </a:lnTo>
                  <a:lnTo>
                    <a:pt x="673" y="256"/>
                  </a:lnTo>
                  <a:lnTo>
                    <a:pt x="672" y="256"/>
                  </a:lnTo>
                  <a:lnTo>
                    <a:pt x="671" y="258"/>
                  </a:lnTo>
                  <a:lnTo>
                    <a:pt x="668" y="259"/>
                  </a:lnTo>
                  <a:lnTo>
                    <a:pt x="666" y="260"/>
                  </a:lnTo>
                  <a:lnTo>
                    <a:pt x="665" y="260"/>
                  </a:lnTo>
                  <a:lnTo>
                    <a:pt x="664" y="262"/>
                  </a:lnTo>
                  <a:lnTo>
                    <a:pt x="662" y="262"/>
                  </a:lnTo>
                  <a:lnTo>
                    <a:pt x="661" y="263"/>
                  </a:lnTo>
                  <a:lnTo>
                    <a:pt x="660" y="263"/>
                  </a:lnTo>
                  <a:lnTo>
                    <a:pt x="660" y="264"/>
                  </a:lnTo>
                  <a:lnTo>
                    <a:pt x="658" y="264"/>
                  </a:lnTo>
                  <a:lnTo>
                    <a:pt x="657" y="264"/>
                  </a:lnTo>
                  <a:lnTo>
                    <a:pt x="657" y="266"/>
                  </a:lnTo>
                  <a:lnTo>
                    <a:pt x="656" y="266"/>
                  </a:lnTo>
                  <a:lnTo>
                    <a:pt x="656" y="267"/>
                  </a:lnTo>
                  <a:lnTo>
                    <a:pt x="654" y="267"/>
                  </a:lnTo>
                  <a:lnTo>
                    <a:pt x="654" y="268"/>
                  </a:lnTo>
                  <a:lnTo>
                    <a:pt x="653" y="268"/>
                  </a:lnTo>
                  <a:lnTo>
                    <a:pt x="652" y="270"/>
                  </a:lnTo>
                  <a:lnTo>
                    <a:pt x="650" y="270"/>
                  </a:lnTo>
                  <a:lnTo>
                    <a:pt x="650" y="271"/>
                  </a:lnTo>
                  <a:lnTo>
                    <a:pt x="649" y="271"/>
                  </a:lnTo>
                  <a:lnTo>
                    <a:pt x="647" y="273"/>
                  </a:lnTo>
                  <a:lnTo>
                    <a:pt x="646" y="273"/>
                  </a:lnTo>
                  <a:lnTo>
                    <a:pt x="645" y="274"/>
                  </a:lnTo>
                  <a:lnTo>
                    <a:pt x="643" y="274"/>
                  </a:lnTo>
                  <a:lnTo>
                    <a:pt x="642" y="275"/>
                  </a:lnTo>
                  <a:lnTo>
                    <a:pt x="641" y="275"/>
                  </a:lnTo>
                  <a:lnTo>
                    <a:pt x="641" y="277"/>
                  </a:lnTo>
                  <a:lnTo>
                    <a:pt x="639" y="277"/>
                  </a:lnTo>
                  <a:lnTo>
                    <a:pt x="638" y="277"/>
                  </a:lnTo>
                  <a:lnTo>
                    <a:pt x="637" y="278"/>
                  </a:lnTo>
                  <a:lnTo>
                    <a:pt x="635" y="278"/>
                  </a:lnTo>
                  <a:lnTo>
                    <a:pt x="634" y="279"/>
                  </a:lnTo>
                  <a:lnTo>
                    <a:pt x="631" y="281"/>
                  </a:lnTo>
                  <a:lnTo>
                    <a:pt x="628" y="281"/>
                  </a:lnTo>
                  <a:lnTo>
                    <a:pt x="627" y="281"/>
                  </a:lnTo>
                  <a:lnTo>
                    <a:pt x="624" y="282"/>
                  </a:lnTo>
                  <a:lnTo>
                    <a:pt x="623" y="282"/>
                  </a:lnTo>
                  <a:lnTo>
                    <a:pt x="622" y="282"/>
                  </a:lnTo>
                  <a:lnTo>
                    <a:pt x="622" y="283"/>
                  </a:lnTo>
                  <a:lnTo>
                    <a:pt x="620" y="283"/>
                  </a:lnTo>
                  <a:lnTo>
                    <a:pt x="618" y="283"/>
                  </a:lnTo>
                  <a:lnTo>
                    <a:pt x="618" y="285"/>
                  </a:lnTo>
                  <a:lnTo>
                    <a:pt x="616" y="285"/>
                  </a:lnTo>
                  <a:lnTo>
                    <a:pt x="614" y="286"/>
                  </a:lnTo>
                  <a:lnTo>
                    <a:pt x="611" y="286"/>
                  </a:lnTo>
                  <a:lnTo>
                    <a:pt x="607" y="287"/>
                  </a:lnTo>
                  <a:lnTo>
                    <a:pt x="604" y="289"/>
                  </a:lnTo>
                  <a:lnTo>
                    <a:pt x="603" y="289"/>
                  </a:lnTo>
                  <a:lnTo>
                    <a:pt x="601" y="290"/>
                  </a:lnTo>
                  <a:lnTo>
                    <a:pt x="600" y="290"/>
                  </a:lnTo>
                  <a:lnTo>
                    <a:pt x="599" y="290"/>
                  </a:lnTo>
                  <a:lnTo>
                    <a:pt x="595" y="290"/>
                  </a:lnTo>
                  <a:lnTo>
                    <a:pt x="592" y="292"/>
                  </a:lnTo>
                  <a:lnTo>
                    <a:pt x="589" y="292"/>
                  </a:lnTo>
                  <a:lnTo>
                    <a:pt x="588" y="292"/>
                  </a:lnTo>
                  <a:lnTo>
                    <a:pt x="586" y="292"/>
                  </a:lnTo>
                  <a:lnTo>
                    <a:pt x="585" y="292"/>
                  </a:lnTo>
                  <a:lnTo>
                    <a:pt x="584" y="292"/>
                  </a:lnTo>
                  <a:lnTo>
                    <a:pt x="582" y="292"/>
                  </a:lnTo>
                  <a:lnTo>
                    <a:pt x="581" y="292"/>
                  </a:lnTo>
                  <a:lnTo>
                    <a:pt x="580" y="293"/>
                  </a:lnTo>
                  <a:lnTo>
                    <a:pt x="578" y="293"/>
                  </a:lnTo>
                  <a:lnTo>
                    <a:pt x="577" y="293"/>
                  </a:lnTo>
                  <a:lnTo>
                    <a:pt x="576" y="293"/>
                  </a:lnTo>
                  <a:lnTo>
                    <a:pt x="574" y="293"/>
                  </a:lnTo>
                  <a:lnTo>
                    <a:pt x="573" y="294"/>
                  </a:lnTo>
                  <a:lnTo>
                    <a:pt x="571" y="296"/>
                  </a:lnTo>
                  <a:lnTo>
                    <a:pt x="570" y="296"/>
                  </a:lnTo>
                  <a:lnTo>
                    <a:pt x="567" y="297"/>
                  </a:lnTo>
                  <a:lnTo>
                    <a:pt x="566" y="298"/>
                  </a:lnTo>
                  <a:lnTo>
                    <a:pt x="565" y="298"/>
                  </a:lnTo>
                  <a:lnTo>
                    <a:pt x="563" y="300"/>
                  </a:lnTo>
                  <a:lnTo>
                    <a:pt x="561" y="301"/>
                  </a:lnTo>
                  <a:lnTo>
                    <a:pt x="559" y="301"/>
                  </a:lnTo>
                  <a:lnTo>
                    <a:pt x="558" y="302"/>
                  </a:lnTo>
                  <a:lnTo>
                    <a:pt x="557" y="302"/>
                  </a:lnTo>
                  <a:lnTo>
                    <a:pt x="554" y="302"/>
                  </a:lnTo>
                  <a:lnTo>
                    <a:pt x="552" y="304"/>
                  </a:lnTo>
                  <a:lnTo>
                    <a:pt x="551" y="304"/>
                  </a:lnTo>
                  <a:lnTo>
                    <a:pt x="550" y="304"/>
                  </a:lnTo>
                  <a:lnTo>
                    <a:pt x="548" y="304"/>
                  </a:lnTo>
                  <a:lnTo>
                    <a:pt x="547" y="304"/>
                  </a:lnTo>
                  <a:lnTo>
                    <a:pt x="546" y="305"/>
                  </a:lnTo>
                  <a:lnTo>
                    <a:pt x="544" y="305"/>
                  </a:lnTo>
                  <a:lnTo>
                    <a:pt x="543" y="306"/>
                  </a:lnTo>
                  <a:lnTo>
                    <a:pt x="542" y="308"/>
                  </a:lnTo>
                  <a:lnTo>
                    <a:pt x="540" y="308"/>
                  </a:lnTo>
                  <a:lnTo>
                    <a:pt x="540" y="309"/>
                  </a:lnTo>
                  <a:lnTo>
                    <a:pt x="539" y="311"/>
                  </a:lnTo>
                  <a:lnTo>
                    <a:pt x="536" y="313"/>
                  </a:lnTo>
                  <a:lnTo>
                    <a:pt x="535" y="315"/>
                  </a:lnTo>
                  <a:lnTo>
                    <a:pt x="533" y="315"/>
                  </a:lnTo>
                  <a:lnTo>
                    <a:pt x="532" y="316"/>
                  </a:lnTo>
                  <a:lnTo>
                    <a:pt x="531" y="317"/>
                  </a:lnTo>
                  <a:lnTo>
                    <a:pt x="528" y="317"/>
                  </a:lnTo>
                  <a:lnTo>
                    <a:pt x="527" y="319"/>
                  </a:lnTo>
                  <a:lnTo>
                    <a:pt x="525" y="320"/>
                  </a:lnTo>
                  <a:lnTo>
                    <a:pt x="524" y="320"/>
                  </a:lnTo>
                  <a:lnTo>
                    <a:pt x="523" y="321"/>
                  </a:lnTo>
                  <a:lnTo>
                    <a:pt x="521" y="321"/>
                  </a:lnTo>
                  <a:lnTo>
                    <a:pt x="520" y="323"/>
                  </a:lnTo>
                  <a:lnTo>
                    <a:pt x="520" y="324"/>
                  </a:lnTo>
                  <a:lnTo>
                    <a:pt x="519" y="324"/>
                  </a:lnTo>
                  <a:lnTo>
                    <a:pt x="517" y="327"/>
                  </a:lnTo>
                  <a:lnTo>
                    <a:pt x="516" y="328"/>
                  </a:lnTo>
                  <a:lnTo>
                    <a:pt x="514" y="330"/>
                  </a:lnTo>
                  <a:lnTo>
                    <a:pt x="513" y="331"/>
                  </a:lnTo>
                  <a:lnTo>
                    <a:pt x="512" y="331"/>
                  </a:lnTo>
                  <a:lnTo>
                    <a:pt x="510" y="331"/>
                  </a:lnTo>
                  <a:lnTo>
                    <a:pt x="509" y="331"/>
                  </a:lnTo>
                  <a:lnTo>
                    <a:pt x="509" y="332"/>
                  </a:lnTo>
                  <a:lnTo>
                    <a:pt x="508" y="332"/>
                  </a:lnTo>
                  <a:lnTo>
                    <a:pt x="506" y="332"/>
                  </a:lnTo>
                  <a:lnTo>
                    <a:pt x="505" y="332"/>
                  </a:lnTo>
                  <a:lnTo>
                    <a:pt x="504" y="332"/>
                  </a:lnTo>
                  <a:lnTo>
                    <a:pt x="502" y="334"/>
                  </a:lnTo>
                  <a:lnTo>
                    <a:pt x="501" y="334"/>
                  </a:lnTo>
                  <a:lnTo>
                    <a:pt x="500" y="335"/>
                  </a:lnTo>
                  <a:lnTo>
                    <a:pt x="498" y="335"/>
                  </a:lnTo>
                  <a:lnTo>
                    <a:pt x="497" y="336"/>
                  </a:lnTo>
                  <a:lnTo>
                    <a:pt x="495" y="338"/>
                  </a:lnTo>
                  <a:lnTo>
                    <a:pt x="494" y="338"/>
                  </a:lnTo>
                  <a:lnTo>
                    <a:pt x="493" y="338"/>
                  </a:lnTo>
                  <a:lnTo>
                    <a:pt x="493" y="339"/>
                  </a:lnTo>
                  <a:lnTo>
                    <a:pt x="491" y="339"/>
                  </a:lnTo>
                  <a:lnTo>
                    <a:pt x="490" y="339"/>
                  </a:lnTo>
                  <a:lnTo>
                    <a:pt x="489" y="340"/>
                  </a:lnTo>
                  <a:lnTo>
                    <a:pt x="487" y="342"/>
                  </a:lnTo>
                  <a:lnTo>
                    <a:pt x="486" y="342"/>
                  </a:lnTo>
                  <a:lnTo>
                    <a:pt x="485" y="343"/>
                  </a:lnTo>
                  <a:lnTo>
                    <a:pt x="483" y="343"/>
                  </a:lnTo>
                  <a:lnTo>
                    <a:pt x="481" y="344"/>
                  </a:lnTo>
                  <a:lnTo>
                    <a:pt x="481" y="346"/>
                  </a:lnTo>
                  <a:lnTo>
                    <a:pt x="479" y="346"/>
                  </a:lnTo>
                  <a:lnTo>
                    <a:pt x="478" y="347"/>
                  </a:lnTo>
                  <a:lnTo>
                    <a:pt x="476" y="349"/>
                  </a:lnTo>
                  <a:lnTo>
                    <a:pt x="475" y="349"/>
                  </a:lnTo>
                  <a:lnTo>
                    <a:pt x="475" y="350"/>
                  </a:lnTo>
                  <a:lnTo>
                    <a:pt x="474" y="350"/>
                  </a:lnTo>
                  <a:lnTo>
                    <a:pt x="474" y="351"/>
                  </a:lnTo>
                  <a:lnTo>
                    <a:pt x="472" y="353"/>
                  </a:lnTo>
                  <a:lnTo>
                    <a:pt x="472" y="354"/>
                  </a:lnTo>
                  <a:lnTo>
                    <a:pt x="471" y="355"/>
                  </a:lnTo>
                  <a:lnTo>
                    <a:pt x="470" y="357"/>
                  </a:lnTo>
                  <a:lnTo>
                    <a:pt x="468" y="358"/>
                  </a:lnTo>
                  <a:lnTo>
                    <a:pt x="467" y="359"/>
                  </a:lnTo>
                  <a:lnTo>
                    <a:pt x="466" y="361"/>
                  </a:lnTo>
                  <a:lnTo>
                    <a:pt x="463" y="362"/>
                  </a:lnTo>
                  <a:lnTo>
                    <a:pt x="462" y="363"/>
                  </a:lnTo>
                  <a:lnTo>
                    <a:pt x="459" y="365"/>
                  </a:lnTo>
                  <a:lnTo>
                    <a:pt x="459" y="366"/>
                  </a:lnTo>
                  <a:lnTo>
                    <a:pt x="457" y="366"/>
                  </a:lnTo>
                  <a:lnTo>
                    <a:pt x="456" y="368"/>
                  </a:lnTo>
                  <a:lnTo>
                    <a:pt x="455" y="368"/>
                  </a:lnTo>
                  <a:lnTo>
                    <a:pt x="452" y="368"/>
                  </a:lnTo>
                  <a:lnTo>
                    <a:pt x="452" y="369"/>
                  </a:lnTo>
                  <a:lnTo>
                    <a:pt x="449" y="370"/>
                  </a:lnTo>
                  <a:lnTo>
                    <a:pt x="449" y="372"/>
                  </a:lnTo>
                  <a:lnTo>
                    <a:pt x="448" y="372"/>
                  </a:lnTo>
                  <a:lnTo>
                    <a:pt x="447" y="373"/>
                  </a:lnTo>
                  <a:lnTo>
                    <a:pt x="445" y="374"/>
                  </a:lnTo>
                  <a:lnTo>
                    <a:pt x="444" y="374"/>
                  </a:lnTo>
                  <a:lnTo>
                    <a:pt x="443" y="374"/>
                  </a:lnTo>
                  <a:lnTo>
                    <a:pt x="441" y="376"/>
                  </a:lnTo>
                  <a:lnTo>
                    <a:pt x="440" y="376"/>
                  </a:lnTo>
                  <a:lnTo>
                    <a:pt x="438" y="376"/>
                  </a:lnTo>
                  <a:lnTo>
                    <a:pt x="437" y="374"/>
                  </a:lnTo>
                  <a:lnTo>
                    <a:pt x="436" y="374"/>
                  </a:lnTo>
                  <a:lnTo>
                    <a:pt x="434" y="374"/>
                  </a:lnTo>
                  <a:lnTo>
                    <a:pt x="433" y="373"/>
                  </a:lnTo>
                  <a:lnTo>
                    <a:pt x="430" y="373"/>
                  </a:lnTo>
                  <a:lnTo>
                    <a:pt x="428" y="372"/>
                  </a:lnTo>
                  <a:lnTo>
                    <a:pt x="426" y="372"/>
                  </a:lnTo>
                  <a:lnTo>
                    <a:pt x="424" y="370"/>
                  </a:lnTo>
                  <a:lnTo>
                    <a:pt x="422" y="370"/>
                  </a:lnTo>
                  <a:lnTo>
                    <a:pt x="421" y="369"/>
                  </a:lnTo>
                  <a:lnTo>
                    <a:pt x="419" y="369"/>
                  </a:lnTo>
                  <a:lnTo>
                    <a:pt x="418" y="369"/>
                  </a:lnTo>
                  <a:lnTo>
                    <a:pt x="417" y="368"/>
                  </a:lnTo>
                  <a:lnTo>
                    <a:pt x="415" y="368"/>
                  </a:lnTo>
                  <a:lnTo>
                    <a:pt x="414" y="368"/>
                  </a:lnTo>
                  <a:lnTo>
                    <a:pt x="413" y="366"/>
                  </a:lnTo>
                  <a:lnTo>
                    <a:pt x="411" y="366"/>
                  </a:lnTo>
                  <a:lnTo>
                    <a:pt x="410" y="365"/>
                  </a:lnTo>
                  <a:lnTo>
                    <a:pt x="409" y="365"/>
                  </a:lnTo>
                  <a:lnTo>
                    <a:pt x="407" y="365"/>
                  </a:lnTo>
                  <a:lnTo>
                    <a:pt x="406" y="363"/>
                  </a:lnTo>
                  <a:lnTo>
                    <a:pt x="405" y="363"/>
                  </a:lnTo>
                  <a:lnTo>
                    <a:pt x="403" y="363"/>
                  </a:lnTo>
                  <a:lnTo>
                    <a:pt x="402" y="363"/>
                  </a:lnTo>
                  <a:lnTo>
                    <a:pt x="401" y="365"/>
                  </a:lnTo>
                  <a:lnTo>
                    <a:pt x="399" y="365"/>
                  </a:lnTo>
                  <a:lnTo>
                    <a:pt x="398" y="365"/>
                  </a:lnTo>
                  <a:lnTo>
                    <a:pt x="398" y="366"/>
                  </a:lnTo>
                  <a:lnTo>
                    <a:pt x="396" y="366"/>
                  </a:lnTo>
                  <a:lnTo>
                    <a:pt x="395" y="368"/>
                  </a:lnTo>
                  <a:lnTo>
                    <a:pt x="394" y="368"/>
                  </a:lnTo>
                  <a:lnTo>
                    <a:pt x="392" y="368"/>
                  </a:lnTo>
                  <a:lnTo>
                    <a:pt x="390" y="368"/>
                  </a:lnTo>
                  <a:lnTo>
                    <a:pt x="388" y="369"/>
                  </a:lnTo>
                  <a:lnTo>
                    <a:pt x="387" y="369"/>
                  </a:lnTo>
                  <a:lnTo>
                    <a:pt x="386" y="369"/>
                  </a:lnTo>
                  <a:lnTo>
                    <a:pt x="384" y="369"/>
                  </a:lnTo>
                  <a:lnTo>
                    <a:pt x="383" y="369"/>
                  </a:lnTo>
                  <a:lnTo>
                    <a:pt x="382" y="369"/>
                  </a:lnTo>
                  <a:lnTo>
                    <a:pt x="380" y="369"/>
                  </a:lnTo>
                  <a:lnTo>
                    <a:pt x="379" y="369"/>
                  </a:lnTo>
                  <a:lnTo>
                    <a:pt x="377" y="369"/>
                  </a:lnTo>
                  <a:lnTo>
                    <a:pt x="377" y="370"/>
                  </a:lnTo>
                  <a:lnTo>
                    <a:pt x="376" y="370"/>
                  </a:lnTo>
                  <a:lnTo>
                    <a:pt x="375" y="370"/>
                  </a:lnTo>
                  <a:lnTo>
                    <a:pt x="373" y="370"/>
                  </a:lnTo>
                  <a:lnTo>
                    <a:pt x="372" y="370"/>
                  </a:lnTo>
                  <a:lnTo>
                    <a:pt x="369" y="370"/>
                  </a:lnTo>
                  <a:lnTo>
                    <a:pt x="368" y="370"/>
                  </a:lnTo>
                  <a:lnTo>
                    <a:pt x="367" y="372"/>
                  </a:lnTo>
                  <a:lnTo>
                    <a:pt x="365" y="372"/>
                  </a:lnTo>
                  <a:lnTo>
                    <a:pt x="364" y="372"/>
                  </a:lnTo>
                  <a:lnTo>
                    <a:pt x="363" y="372"/>
                  </a:lnTo>
                  <a:lnTo>
                    <a:pt x="361" y="373"/>
                  </a:lnTo>
                  <a:lnTo>
                    <a:pt x="360" y="373"/>
                  </a:lnTo>
                  <a:lnTo>
                    <a:pt x="358" y="373"/>
                  </a:lnTo>
                  <a:lnTo>
                    <a:pt x="357" y="373"/>
                  </a:lnTo>
                  <a:lnTo>
                    <a:pt x="356" y="372"/>
                  </a:lnTo>
                  <a:lnTo>
                    <a:pt x="354" y="372"/>
                  </a:lnTo>
                  <a:lnTo>
                    <a:pt x="354" y="373"/>
                  </a:lnTo>
                  <a:lnTo>
                    <a:pt x="353" y="373"/>
                  </a:lnTo>
                  <a:lnTo>
                    <a:pt x="352" y="373"/>
                  </a:lnTo>
                  <a:lnTo>
                    <a:pt x="350" y="373"/>
                  </a:lnTo>
                  <a:lnTo>
                    <a:pt x="349" y="373"/>
                  </a:lnTo>
                  <a:lnTo>
                    <a:pt x="348" y="373"/>
                  </a:lnTo>
                  <a:lnTo>
                    <a:pt x="346" y="373"/>
                  </a:lnTo>
                  <a:lnTo>
                    <a:pt x="346" y="374"/>
                  </a:lnTo>
                  <a:lnTo>
                    <a:pt x="345" y="374"/>
                  </a:lnTo>
                  <a:lnTo>
                    <a:pt x="344" y="374"/>
                  </a:lnTo>
                  <a:lnTo>
                    <a:pt x="344" y="373"/>
                  </a:lnTo>
                  <a:lnTo>
                    <a:pt x="342" y="373"/>
                  </a:lnTo>
                  <a:lnTo>
                    <a:pt x="341" y="373"/>
                  </a:lnTo>
                  <a:lnTo>
                    <a:pt x="339" y="373"/>
                  </a:lnTo>
                  <a:lnTo>
                    <a:pt x="338" y="373"/>
                  </a:lnTo>
                  <a:lnTo>
                    <a:pt x="337" y="373"/>
                  </a:lnTo>
                  <a:lnTo>
                    <a:pt x="335" y="373"/>
                  </a:lnTo>
                  <a:lnTo>
                    <a:pt x="334" y="372"/>
                  </a:lnTo>
                  <a:lnTo>
                    <a:pt x="333" y="372"/>
                  </a:lnTo>
                  <a:lnTo>
                    <a:pt x="331" y="372"/>
                  </a:lnTo>
                  <a:lnTo>
                    <a:pt x="330" y="372"/>
                  </a:lnTo>
                  <a:lnTo>
                    <a:pt x="329" y="372"/>
                  </a:lnTo>
                  <a:lnTo>
                    <a:pt x="327" y="372"/>
                  </a:lnTo>
                  <a:lnTo>
                    <a:pt x="326" y="372"/>
                  </a:lnTo>
                  <a:lnTo>
                    <a:pt x="325" y="372"/>
                  </a:lnTo>
                  <a:lnTo>
                    <a:pt x="323" y="373"/>
                  </a:lnTo>
                  <a:lnTo>
                    <a:pt x="322" y="373"/>
                  </a:lnTo>
                  <a:lnTo>
                    <a:pt x="320" y="373"/>
                  </a:lnTo>
                  <a:lnTo>
                    <a:pt x="319" y="373"/>
                  </a:lnTo>
                  <a:lnTo>
                    <a:pt x="318" y="373"/>
                  </a:lnTo>
                  <a:lnTo>
                    <a:pt x="316" y="373"/>
                  </a:lnTo>
                  <a:lnTo>
                    <a:pt x="315" y="373"/>
                  </a:lnTo>
                  <a:lnTo>
                    <a:pt x="314" y="373"/>
                  </a:lnTo>
                  <a:lnTo>
                    <a:pt x="314" y="374"/>
                  </a:lnTo>
                  <a:lnTo>
                    <a:pt x="312" y="376"/>
                  </a:lnTo>
                  <a:lnTo>
                    <a:pt x="311" y="376"/>
                  </a:lnTo>
                  <a:lnTo>
                    <a:pt x="310" y="377"/>
                  </a:lnTo>
                  <a:lnTo>
                    <a:pt x="307" y="378"/>
                  </a:lnTo>
                  <a:lnTo>
                    <a:pt x="306" y="380"/>
                  </a:lnTo>
                  <a:lnTo>
                    <a:pt x="304" y="381"/>
                  </a:lnTo>
                  <a:lnTo>
                    <a:pt x="303" y="384"/>
                  </a:lnTo>
                  <a:lnTo>
                    <a:pt x="301" y="385"/>
                  </a:lnTo>
                  <a:lnTo>
                    <a:pt x="299" y="386"/>
                  </a:lnTo>
                  <a:lnTo>
                    <a:pt x="296" y="388"/>
                  </a:lnTo>
                  <a:lnTo>
                    <a:pt x="292" y="391"/>
                  </a:lnTo>
                  <a:lnTo>
                    <a:pt x="291" y="392"/>
                  </a:lnTo>
                  <a:lnTo>
                    <a:pt x="289" y="393"/>
                  </a:lnTo>
                  <a:lnTo>
                    <a:pt x="288" y="395"/>
                  </a:lnTo>
                  <a:lnTo>
                    <a:pt x="284" y="396"/>
                  </a:lnTo>
                  <a:lnTo>
                    <a:pt x="281" y="397"/>
                  </a:lnTo>
                  <a:lnTo>
                    <a:pt x="276" y="400"/>
                  </a:lnTo>
                  <a:lnTo>
                    <a:pt x="276" y="401"/>
                  </a:lnTo>
                  <a:lnTo>
                    <a:pt x="274" y="401"/>
                  </a:lnTo>
                  <a:lnTo>
                    <a:pt x="273" y="403"/>
                  </a:lnTo>
                  <a:lnTo>
                    <a:pt x="272" y="404"/>
                  </a:lnTo>
                  <a:lnTo>
                    <a:pt x="270" y="405"/>
                  </a:lnTo>
                  <a:lnTo>
                    <a:pt x="268" y="407"/>
                  </a:lnTo>
                  <a:lnTo>
                    <a:pt x="266" y="408"/>
                  </a:lnTo>
                  <a:lnTo>
                    <a:pt x="263" y="408"/>
                  </a:lnTo>
                  <a:lnTo>
                    <a:pt x="261" y="408"/>
                  </a:lnTo>
                  <a:lnTo>
                    <a:pt x="257" y="407"/>
                  </a:lnTo>
                  <a:lnTo>
                    <a:pt x="255" y="407"/>
                  </a:lnTo>
                  <a:lnTo>
                    <a:pt x="253" y="407"/>
                  </a:lnTo>
                  <a:lnTo>
                    <a:pt x="251" y="407"/>
                  </a:lnTo>
                  <a:lnTo>
                    <a:pt x="249" y="408"/>
                  </a:lnTo>
                  <a:lnTo>
                    <a:pt x="246" y="408"/>
                  </a:lnTo>
                  <a:lnTo>
                    <a:pt x="236" y="411"/>
                  </a:lnTo>
                  <a:lnTo>
                    <a:pt x="230" y="412"/>
                  </a:lnTo>
                  <a:lnTo>
                    <a:pt x="228" y="412"/>
                  </a:lnTo>
                  <a:lnTo>
                    <a:pt x="227" y="414"/>
                  </a:lnTo>
                  <a:lnTo>
                    <a:pt x="225" y="415"/>
                  </a:lnTo>
                  <a:lnTo>
                    <a:pt x="223" y="416"/>
                  </a:lnTo>
                  <a:lnTo>
                    <a:pt x="221" y="418"/>
                  </a:lnTo>
                  <a:lnTo>
                    <a:pt x="219" y="420"/>
                  </a:lnTo>
                  <a:lnTo>
                    <a:pt x="217" y="422"/>
                  </a:lnTo>
                  <a:lnTo>
                    <a:pt x="216" y="423"/>
                  </a:lnTo>
                  <a:lnTo>
                    <a:pt x="215" y="424"/>
                  </a:lnTo>
                  <a:lnTo>
                    <a:pt x="212" y="427"/>
                  </a:lnTo>
                  <a:lnTo>
                    <a:pt x="209" y="430"/>
                  </a:lnTo>
                  <a:lnTo>
                    <a:pt x="205" y="433"/>
                  </a:lnTo>
                  <a:lnTo>
                    <a:pt x="200" y="435"/>
                  </a:lnTo>
                  <a:lnTo>
                    <a:pt x="197" y="437"/>
                  </a:lnTo>
                  <a:lnTo>
                    <a:pt x="193" y="441"/>
                  </a:lnTo>
                  <a:lnTo>
                    <a:pt x="192" y="442"/>
                  </a:lnTo>
                  <a:lnTo>
                    <a:pt x="190" y="443"/>
                  </a:lnTo>
                  <a:lnTo>
                    <a:pt x="187" y="445"/>
                  </a:lnTo>
                  <a:lnTo>
                    <a:pt x="186" y="446"/>
                  </a:lnTo>
                  <a:lnTo>
                    <a:pt x="183" y="449"/>
                  </a:lnTo>
                  <a:lnTo>
                    <a:pt x="181" y="453"/>
                  </a:lnTo>
                  <a:lnTo>
                    <a:pt x="178" y="456"/>
                  </a:lnTo>
                  <a:lnTo>
                    <a:pt x="177" y="457"/>
                  </a:lnTo>
                  <a:lnTo>
                    <a:pt x="175" y="460"/>
                  </a:lnTo>
                  <a:lnTo>
                    <a:pt x="174" y="461"/>
                  </a:lnTo>
                  <a:lnTo>
                    <a:pt x="173" y="461"/>
                  </a:lnTo>
                  <a:lnTo>
                    <a:pt x="171" y="461"/>
                  </a:lnTo>
                  <a:lnTo>
                    <a:pt x="170" y="461"/>
                  </a:lnTo>
                  <a:lnTo>
                    <a:pt x="168" y="461"/>
                  </a:lnTo>
                  <a:lnTo>
                    <a:pt x="167" y="461"/>
                  </a:lnTo>
                  <a:lnTo>
                    <a:pt x="166" y="461"/>
                  </a:lnTo>
                  <a:lnTo>
                    <a:pt x="164" y="461"/>
                  </a:lnTo>
                  <a:lnTo>
                    <a:pt x="163" y="460"/>
                  </a:lnTo>
                  <a:lnTo>
                    <a:pt x="160" y="458"/>
                  </a:lnTo>
                  <a:lnTo>
                    <a:pt x="156" y="456"/>
                  </a:lnTo>
                  <a:lnTo>
                    <a:pt x="155" y="453"/>
                  </a:lnTo>
                  <a:lnTo>
                    <a:pt x="154" y="452"/>
                  </a:lnTo>
                  <a:lnTo>
                    <a:pt x="152" y="452"/>
                  </a:lnTo>
                  <a:lnTo>
                    <a:pt x="151" y="450"/>
                  </a:lnTo>
                  <a:lnTo>
                    <a:pt x="148" y="450"/>
                  </a:lnTo>
                  <a:lnTo>
                    <a:pt x="147" y="450"/>
                  </a:lnTo>
                  <a:lnTo>
                    <a:pt x="144" y="450"/>
                  </a:lnTo>
                  <a:lnTo>
                    <a:pt x="143" y="450"/>
                  </a:lnTo>
                  <a:lnTo>
                    <a:pt x="141" y="449"/>
                  </a:lnTo>
                  <a:lnTo>
                    <a:pt x="140" y="449"/>
                  </a:lnTo>
                  <a:lnTo>
                    <a:pt x="139" y="449"/>
                  </a:lnTo>
                  <a:lnTo>
                    <a:pt x="137" y="449"/>
                  </a:lnTo>
                  <a:lnTo>
                    <a:pt x="136" y="449"/>
                  </a:lnTo>
                  <a:lnTo>
                    <a:pt x="133" y="448"/>
                  </a:lnTo>
                  <a:lnTo>
                    <a:pt x="132" y="446"/>
                  </a:lnTo>
                  <a:lnTo>
                    <a:pt x="131" y="445"/>
                  </a:lnTo>
                  <a:lnTo>
                    <a:pt x="129" y="443"/>
                  </a:lnTo>
                  <a:lnTo>
                    <a:pt x="128" y="442"/>
                  </a:lnTo>
                  <a:lnTo>
                    <a:pt x="125" y="438"/>
                  </a:lnTo>
                  <a:lnTo>
                    <a:pt x="124" y="437"/>
                  </a:lnTo>
                  <a:lnTo>
                    <a:pt x="120" y="433"/>
                  </a:lnTo>
                  <a:lnTo>
                    <a:pt x="120" y="431"/>
                  </a:lnTo>
                  <a:lnTo>
                    <a:pt x="117" y="430"/>
                  </a:lnTo>
                  <a:lnTo>
                    <a:pt x="116" y="429"/>
                  </a:lnTo>
                  <a:lnTo>
                    <a:pt x="112" y="427"/>
                  </a:lnTo>
                  <a:lnTo>
                    <a:pt x="109" y="427"/>
                  </a:lnTo>
                  <a:lnTo>
                    <a:pt x="106" y="429"/>
                  </a:lnTo>
                  <a:lnTo>
                    <a:pt x="103" y="429"/>
                  </a:lnTo>
                  <a:lnTo>
                    <a:pt x="99" y="430"/>
                  </a:lnTo>
                  <a:lnTo>
                    <a:pt x="99" y="427"/>
                  </a:lnTo>
                  <a:lnTo>
                    <a:pt x="98" y="424"/>
                  </a:lnTo>
                  <a:lnTo>
                    <a:pt x="98" y="420"/>
                  </a:lnTo>
                  <a:lnTo>
                    <a:pt x="97" y="418"/>
                  </a:lnTo>
                  <a:lnTo>
                    <a:pt x="95" y="415"/>
                  </a:lnTo>
                  <a:lnTo>
                    <a:pt x="94" y="412"/>
                  </a:lnTo>
                  <a:lnTo>
                    <a:pt x="90" y="414"/>
                  </a:lnTo>
                  <a:lnTo>
                    <a:pt x="88" y="414"/>
                  </a:lnTo>
                  <a:lnTo>
                    <a:pt x="86" y="412"/>
                  </a:lnTo>
                  <a:lnTo>
                    <a:pt x="82" y="411"/>
                  </a:lnTo>
                  <a:lnTo>
                    <a:pt x="80" y="411"/>
                  </a:lnTo>
                  <a:lnTo>
                    <a:pt x="76" y="410"/>
                  </a:lnTo>
                  <a:lnTo>
                    <a:pt x="74" y="410"/>
                  </a:lnTo>
                  <a:lnTo>
                    <a:pt x="69" y="410"/>
                  </a:lnTo>
                  <a:lnTo>
                    <a:pt x="67" y="410"/>
                  </a:lnTo>
                  <a:lnTo>
                    <a:pt x="65" y="411"/>
                  </a:lnTo>
                  <a:lnTo>
                    <a:pt x="61" y="410"/>
                  </a:lnTo>
                  <a:lnTo>
                    <a:pt x="59" y="410"/>
                  </a:lnTo>
                  <a:lnTo>
                    <a:pt x="56" y="410"/>
                  </a:lnTo>
                  <a:lnTo>
                    <a:pt x="53" y="410"/>
                  </a:lnTo>
                  <a:lnTo>
                    <a:pt x="49" y="408"/>
                  </a:lnTo>
                  <a:lnTo>
                    <a:pt x="46" y="405"/>
                  </a:lnTo>
                  <a:lnTo>
                    <a:pt x="42" y="404"/>
                  </a:lnTo>
                  <a:lnTo>
                    <a:pt x="40" y="404"/>
                  </a:lnTo>
                  <a:lnTo>
                    <a:pt x="40" y="403"/>
                  </a:lnTo>
                  <a:lnTo>
                    <a:pt x="40" y="401"/>
                  </a:lnTo>
                  <a:lnTo>
                    <a:pt x="38" y="400"/>
                  </a:lnTo>
                  <a:lnTo>
                    <a:pt x="37" y="399"/>
                  </a:lnTo>
                  <a:lnTo>
                    <a:pt x="37" y="397"/>
                  </a:lnTo>
                  <a:lnTo>
                    <a:pt x="36" y="397"/>
                  </a:lnTo>
                  <a:lnTo>
                    <a:pt x="34" y="397"/>
                  </a:lnTo>
                  <a:lnTo>
                    <a:pt x="33" y="396"/>
                  </a:lnTo>
                  <a:lnTo>
                    <a:pt x="31" y="395"/>
                  </a:lnTo>
                  <a:lnTo>
                    <a:pt x="31" y="393"/>
                  </a:lnTo>
                  <a:lnTo>
                    <a:pt x="30" y="392"/>
                  </a:lnTo>
                  <a:lnTo>
                    <a:pt x="30" y="391"/>
                  </a:lnTo>
                  <a:lnTo>
                    <a:pt x="31" y="391"/>
                  </a:lnTo>
                  <a:lnTo>
                    <a:pt x="33" y="391"/>
                  </a:lnTo>
                  <a:lnTo>
                    <a:pt x="33" y="389"/>
                  </a:lnTo>
                  <a:lnTo>
                    <a:pt x="31" y="388"/>
                  </a:lnTo>
                  <a:lnTo>
                    <a:pt x="30" y="388"/>
                  </a:lnTo>
                  <a:lnTo>
                    <a:pt x="30" y="386"/>
                  </a:lnTo>
                  <a:lnTo>
                    <a:pt x="29" y="385"/>
                  </a:lnTo>
                  <a:lnTo>
                    <a:pt x="27" y="385"/>
                  </a:lnTo>
                  <a:lnTo>
                    <a:pt x="27" y="384"/>
                  </a:lnTo>
                  <a:lnTo>
                    <a:pt x="27" y="382"/>
                  </a:lnTo>
                  <a:lnTo>
                    <a:pt x="27" y="381"/>
                  </a:lnTo>
                  <a:lnTo>
                    <a:pt x="27" y="380"/>
                  </a:lnTo>
                  <a:lnTo>
                    <a:pt x="27" y="378"/>
                  </a:lnTo>
                  <a:lnTo>
                    <a:pt x="26" y="378"/>
                  </a:lnTo>
                  <a:lnTo>
                    <a:pt x="25" y="377"/>
                  </a:lnTo>
                  <a:lnTo>
                    <a:pt x="26" y="376"/>
                  </a:lnTo>
                  <a:lnTo>
                    <a:pt x="26" y="374"/>
                  </a:lnTo>
                  <a:lnTo>
                    <a:pt x="27" y="374"/>
                  </a:lnTo>
                  <a:lnTo>
                    <a:pt x="26" y="373"/>
                  </a:lnTo>
                  <a:lnTo>
                    <a:pt x="25" y="372"/>
                  </a:lnTo>
                  <a:lnTo>
                    <a:pt x="25" y="370"/>
                  </a:lnTo>
                  <a:lnTo>
                    <a:pt x="26" y="369"/>
                  </a:lnTo>
                  <a:lnTo>
                    <a:pt x="27" y="369"/>
                  </a:lnTo>
                  <a:lnTo>
                    <a:pt x="27" y="368"/>
                  </a:lnTo>
                  <a:lnTo>
                    <a:pt x="26" y="368"/>
                  </a:lnTo>
                  <a:lnTo>
                    <a:pt x="27" y="366"/>
                  </a:lnTo>
                  <a:lnTo>
                    <a:pt x="26" y="366"/>
                  </a:lnTo>
                  <a:lnTo>
                    <a:pt x="25" y="366"/>
                  </a:lnTo>
                  <a:lnTo>
                    <a:pt x="25" y="365"/>
                  </a:lnTo>
                  <a:lnTo>
                    <a:pt x="23" y="365"/>
                  </a:lnTo>
                  <a:lnTo>
                    <a:pt x="22" y="363"/>
                  </a:lnTo>
                  <a:lnTo>
                    <a:pt x="21" y="362"/>
                  </a:lnTo>
                  <a:lnTo>
                    <a:pt x="19" y="362"/>
                  </a:lnTo>
                  <a:lnTo>
                    <a:pt x="18" y="361"/>
                  </a:lnTo>
                  <a:lnTo>
                    <a:pt x="17" y="359"/>
                  </a:lnTo>
                  <a:lnTo>
                    <a:pt x="18" y="358"/>
                  </a:lnTo>
                  <a:lnTo>
                    <a:pt x="17" y="358"/>
                  </a:lnTo>
                  <a:lnTo>
                    <a:pt x="17" y="357"/>
                  </a:lnTo>
                  <a:lnTo>
                    <a:pt x="18" y="357"/>
                  </a:lnTo>
                  <a:lnTo>
                    <a:pt x="18" y="355"/>
                  </a:lnTo>
                  <a:lnTo>
                    <a:pt x="18" y="354"/>
                  </a:lnTo>
                  <a:lnTo>
                    <a:pt x="17" y="353"/>
                  </a:lnTo>
                  <a:lnTo>
                    <a:pt x="17" y="351"/>
                  </a:lnTo>
                  <a:lnTo>
                    <a:pt x="18" y="350"/>
                  </a:lnTo>
                  <a:lnTo>
                    <a:pt x="18" y="349"/>
                  </a:lnTo>
                  <a:lnTo>
                    <a:pt x="18" y="347"/>
                  </a:lnTo>
                  <a:lnTo>
                    <a:pt x="18" y="346"/>
                  </a:lnTo>
                  <a:lnTo>
                    <a:pt x="18" y="344"/>
                  </a:lnTo>
                  <a:lnTo>
                    <a:pt x="18" y="343"/>
                  </a:lnTo>
                  <a:lnTo>
                    <a:pt x="18" y="342"/>
                  </a:lnTo>
                  <a:lnTo>
                    <a:pt x="18" y="340"/>
                  </a:lnTo>
                  <a:lnTo>
                    <a:pt x="17" y="340"/>
                  </a:lnTo>
                  <a:lnTo>
                    <a:pt x="15" y="340"/>
                  </a:lnTo>
                  <a:lnTo>
                    <a:pt x="15" y="339"/>
                  </a:lnTo>
                  <a:lnTo>
                    <a:pt x="14" y="339"/>
                  </a:lnTo>
                  <a:lnTo>
                    <a:pt x="14" y="338"/>
                  </a:lnTo>
                  <a:lnTo>
                    <a:pt x="14" y="336"/>
                  </a:lnTo>
                  <a:lnTo>
                    <a:pt x="14" y="335"/>
                  </a:lnTo>
                  <a:lnTo>
                    <a:pt x="14" y="334"/>
                  </a:lnTo>
                  <a:lnTo>
                    <a:pt x="14" y="332"/>
                  </a:lnTo>
                  <a:lnTo>
                    <a:pt x="14" y="331"/>
                  </a:lnTo>
                  <a:lnTo>
                    <a:pt x="14" y="330"/>
                  </a:lnTo>
                  <a:lnTo>
                    <a:pt x="12" y="330"/>
                  </a:lnTo>
                  <a:lnTo>
                    <a:pt x="12" y="328"/>
                  </a:lnTo>
                  <a:lnTo>
                    <a:pt x="11" y="328"/>
                  </a:lnTo>
                  <a:lnTo>
                    <a:pt x="11" y="327"/>
                  </a:lnTo>
                  <a:lnTo>
                    <a:pt x="10" y="327"/>
                  </a:lnTo>
                  <a:lnTo>
                    <a:pt x="10" y="325"/>
                  </a:lnTo>
                  <a:lnTo>
                    <a:pt x="10" y="324"/>
                  </a:lnTo>
                  <a:lnTo>
                    <a:pt x="8" y="324"/>
                  </a:lnTo>
                  <a:lnTo>
                    <a:pt x="8" y="323"/>
                  </a:lnTo>
                  <a:lnTo>
                    <a:pt x="8" y="321"/>
                  </a:lnTo>
                  <a:lnTo>
                    <a:pt x="8" y="320"/>
                  </a:lnTo>
                  <a:lnTo>
                    <a:pt x="7" y="320"/>
                  </a:lnTo>
                  <a:lnTo>
                    <a:pt x="6" y="319"/>
                  </a:lnTo>
                  <a:lnTo>
                    <a:pt x="6" y="317"/>
                  </a:lnTo>
                  <a:lnTo>
                    <a:pt x="7" y="317"/>
                  </a:lnTo>
                  <a:lnTo>
                    <a:pt x="7" y="316"/>
                  </a:lnTo>
                  <a:lnTo>
                    <a:pt x="7" y="315"/>
                  </a:lnTo>
                  <a:lnTo>
                    <a:pt x="7" y="313"/>
                  </a:lnTo>
                  <a:lnTo>
                    <a:pt x="7" y="312"/>
                  </a:lnTo>
                  <a:lnTo>
                    <a:pt x="6" y="312"/>
                  </a:lnTo>
                  <a:lnTo>
                    <a:pt x="6" y="311"/>
                  </a:lnTo>
                  <a:lnTo>
                    <a:pt x="6" y="309"/>
                  </a:lnTo>
                  <a:lnTo>
                    <a:pt x="6" y="308"/>
                  </a:lnTo>
                  <a:lnTo>
                    <a:pt x="4" y="308"/>
                  </a:lnTo>
                  <a:lnTo>
                    <a:pt x="6" y="306"/>
                  </a:lnTo>
                  <a:lnTo>
                    <a:pt x="6" y="305"/>
                  </a:lnTo>
                  <a:lnTo>
                    <a:pt x="6" y="304"/>
                  </a:lnTo>
                  <a:lnTo>
                    <a:pt x="7" y="302"/>
                  </a:lnTo>
                  <a:lnTo>
                    <a:pt x="7" y="301"/>
                  </a:lnTo>
                  <a:lnTo>
                    <a:pt x="7" y="300"/>
                  </a:lnTo>
                  <a:lnTo>
                    <a:pt x="7" y="298"/>
                  </a:lnTo>
                  <a:lnTo>
                    <a:pt x="7" y="297"/>
                  </a:lnTo>
                  <a:lnTo>
                    <a:pt x="7" y="296"/>
                  </a:lnTo>
                  <a:lnTo>
                    <a:pt x="7" y="294"/>
                  </a:lnTo>
                  <a:lnTo>
                    <a:pt x="6" y="293"/>
                  </a:lnTo>
                  <a:lnTo>
                    <a:pt x="4" y="293"/>
                  </a:lnTo>
                  <a:lnTo>
                    <a:pt x="4" y="292"/>
                  </a:lnTo>
                  <a:lnTo>
                    <a:pt x="3" y="292"/>
                  </a:lnTo>
                  <a:lnTo>
                    <a:pt x="3" y="290"/>
                  </a:lnTo>
                  <a:lnTo>
                    <a:pt x="3" y="289"/>
                  </a:lnTo>
                  <a:lnTo>
                    <a:pt x="4" y="287"/>
                  </a:lnTo>
                  <a:lnTo>
                    <a:pt x="3" y="287"/>
                  </a:lnTo>
                  <a:lnTo>
                    <a:pt x="3" y="286"/>
                  </a:lnTo>
                  <a:lnTo>
                    <a:pt x="3" y="285"/>
                  </a:lnTo>
                  <a:lnTo>
                    <a:pt x="4" y="283"/>
                  </a:lnTo>
                  <a:lnTo>
                    <a:pt x="4" y="282"/>
                  </a:lnTo>
                  <a:lnTo>
                    <a:pt x="4" y="281"/>
                  </a:lnTo>
                  <a:lnTo>
                    <a:pt x="3" y="281"/>
                  </a:lnTo>
                  <a:lnTo>
                    <a:pt x="3" y="279"/>
                  </a:lnTo>
                  <a:lnTo>
                    <a:pt x="4" y="279"/>
                  </a:lnTo>
                  <a:lnTo>
                    <a:pt x="6" y="279"/>
                  </a:lnTo>
                  <a:lnTo>
                    <a:pt x="6" y="278"/>
                  </a:lnTo>
                  <a:lnTo>
                    <a:pt x="6" y="277"/>
                  </a:lnTo>
                  <a:lnTo>
                    <a:pt x="7" y="277"/>
                  </a:lnTo>
                  <a:lnTo>
                    <a:pt x="7" y="275"/>
                  </a:lnTo>
                  <a:lnTo>
                    <a:pt x="6" y="275"/>
                  </a:lnTo>
                  <a:lnTo>
                    <a:pt x="6" y="274"/>
                  </a:lnTo>
                  <a:lnTo>
                    <a:pt x="4" y="274"/>
                  </a:lnTo>
                  <a:lnTo>
                    <a:pt x="4" y="273"/>
                  </a:lnTo>
                  <a:lnTo>
                    <a:pt x="4" y="271"/>
                  </a:lnTo>
                  <a:lnTo>
                    <a:pt x="4" y="270"/>
                  </a:lnTo>
                  <a:lnTo>
                    <a:pt x="3" y="268"/>
                  </a:lnTo>
                  <a:lnTo>
                    <a:pt x="3" y="267"/>
                  </a:lnTo>
                  <a:lnTo>
                    <a:pt x="3" y="266"/>
                  </a:lnTo>
                  <a:lnTo>
                    <a:pt x="3" y="264"/>
                  </a:lnTo>
                  <a:lnTo>
                    <a:pt x="2" y="264"/>
                  </a:lnTo>
                  <a:lnTo>
                    <a:pt x="2" y="263"/>
                  </a:lnTo>
                  <a:lnTo>
                    <a:pt x="0" y="263"/>
                  </a:lnTo>
                  <a:lnTo>
                    <a:pt x="0" y="262"/>
                  </a:lnTo>
                  <a:lnTo>
                    <a:pt x="0" y="260"/>
                  </a:lnTo>
                  <a:lnTo>
                    <a:pt x="0" y="259"/>
                  </a:lnTo>
                  <a:lnTo>
                    <a:pt x="2" y="259"/>
                  </a:lnTo>
                  <a:lnTo>
                    <a:pt x="3" y="259"/>
                  </a:lnTo>
                  <a:lnTo>
                    <a:pt x="3" y="258"/>
                  </a:lnTo>
                  <a:lnTo>
                    <a:pt x="4" y="258"/>
                  </a:lnTo>
                  <a:lnTo>
                    <a:pt x="4" y="256"/>
                  </a:lnTo>
                  <a:lnTo>
                    <a:pt x="4" y="255"/>
                  </a:lnTo>
                  <a:lnTo>
                    <a:pt x="4" y="254"/>
                  </a:lnTo>
                  <a:lnTo>
                    <a:pt x="6" y="254"/>
                  </a:lnTo>
                  <a:lnTo>
                    <a:pt x="6" y="252"/>
                  </a:lnTo>
                  <a:lnTo>
                    <a:pt x="7" y="252"/>
                  </a:lnTo>
                  <a:lnTo>
                    <a:pt x="7" y="251"/>
                  </a:lnTo>
                  <a:lnTo>
                    <a:pt x="7" y="249"/>
                  </a:lnTo>
                  <a:lnTo>
                    <a:pt x="8" y="249"/>
                  </a:lnTo>
                  <a:lnTo>
                    <a:pt x="8" y="248"/>
                  </a:lnTo>
                  <a:lnTo>
                    <a:pt x="8" y="249"/>
                  </a:lnTo>
                  <a:lnTo>
                    <a:pt x="8" y="248"/>
                  </a:lnTo>
                  <a:lnTo>
                    <a:pt x="10" y="247"/>
                  </a:lnTo>
                  <a:lnTo>
                    <a:pt x="10" y="245"/>
                  </a:lnTo>
                  <a:lnTo>
                    <a:pt x="10" y="244"/>
                  </a:lnTo>
                  <a:lnTo>
                    <a:pt x="10" y="243"/>
                  </a:lnTo>
                  <a:lnTo>
                    <a:pt x="10" y="241"/>
                  </a:lnTo>
                  <a:lnTo>
                    <a:pt x="10" y="240"/>
                  </a:lnTo>
                  <a:lnTo>
                    <a:pt x="11" y="240"/>
                  </a:lnTo>
                  <a:lnTo>
                    <a:pt x="11" y="239"/>
                  </a:lnTo>
                  <a:lnTo>
                    <a:pt x="11" y="237"/>
                  </a:lnTo>
                  <a:lnTo>
                    <a:pt x="11" y="236"/>
                  </a:lnTo>
                  <a:lnTo>
                    <a:pt x="12" y="235"/>
                  </a:lnTo>
                  <a:lnTo>
                    <a:pt x="11" y="235"/>
                  </a:lnTo>
                  <a:lnTo>
                    <a:pt x="12" y="235"/>
                  </a:lnTo>
                  <a:lnTo>
                    <a:pt x="12" y="233"/>
                  </a:lnTo>
                  <a:lnTo>
                    <a:pt x="14" y="233"/>
                  </a:lnTo>
                  <a:lnTo>
                    <a:pt x="15" y="233"/>
                  </a:lnTo>
                  <a:lnTo>
                    <a:pt x="15" y="232"/>
                  </a:lnTo>
                  <a:lnTo>
                    <a:pt x="15" y="230"/>
                  </a:lnTo>
                  <a:lnTo>
                    <a:pt x="17" y="230"/>
                  </a:lnTo>
                  <a:lnTo>
                    <a:pt x="17" y="229"/>
                  </a:lnTo>
                  <a:lnTo>
                    <a:pt x="17" y="228"/>
                  </a:lnTo>
                  <a:lnTo>
                    <a:pt x="17" y="226"/>
                  </a:lnTo>
                  <a:lnTo>
                    <a:pt x="18" y="224"/>
                  </a:lnTo>
                  <a:lnTo>
                    <a:pt x="18" y="222"/>
                  </a:lnTo>
                  <a:lnTo>
                    <a:pt x="18" y="221"/>
                  </a:lnTo>
                  <a:lnTo>
                    <a:pt x="18" y="218"/>
                  </a:lnTo>
                  <a:lnTo>
                    <a:pt x="17" y="217"/>
                  </a:lnTo>
                  <a:lnTo>
                    <a:pt x="17" y="216"/>
                  </a:lnTo>
                  <a:lnTo>
                    <a:pt x="15" y="214"/>
                  </a:lnTo>
                  <a:lnTo>
                    <a:pt x="15" y="213"/>
                  </a:lnTo>
                  <a:lnTo>
                    <a:pt x="14" y="211"/>
                  </a:lnTo>
                  <a:lnTo>
                    <a:pt x="12" y="211"/>
                  </a:lnTo>
                  <a:lnTo>
                    <a:pt x="10" y="213"/>
                  </a:lnTo>
                  <a:lnTo>
                    <a:pt x="6" y="213"/>
                  </a:lnTo>
                  <a:lnTo>
                    <a:pt x="3" y="214"/>
                  </a:lnTo>
                  <a:lnTo>
                    <a:pt x="0" y="214"/>
                  </a:lnTo>
                  <a:lnTo>
                    <a:pt x="2" y="213"/>
                  </a:lnTo>
                  <a:lnTo>
                    <a:pt x="6" y="211"/>
                  </a:lnTo>
                  <a:lnTo>
                    <a:pt x="7" y="211"/>
                  </a:lnTo>
                  <a:lnTo>
                    <a:pt x="8" y="211"/>
                  </a:lnTo>
                  <a:lnTo>
                    <a:pt x="10" y="209"/>
                  </a:lnTo>
                  <a:lnTo>
                    <a:pt x="14" y="209"/>
                  </a:lnTo>
                  <a:lnTo>
                    <a:pt x="17" y="207"/>
                  </a:lnTo>
                  <a:lnTo>
                    <a:pt x="18" y="207"/>
                  </a:lnTo>
                  <a:lnTo>
                    <a:pt x="21" y="206"/>
                  </a:lnTo>
                  <a:lnTo>
                    <a:pt x="27" y="203"/>
                  </a:lnTo>
                  <a:lnTo>
                    <a:pt x="34" y="202"/>
                  </a:lnTo>
                  <a:lnTo>
                    <a:pt x="37" y="201"/>
                  </a:lnTo>
                  <a:lnTo>
                    <a:pt x="40" y="201"/>
                  </a:lnTo>
                  <a:lnTo>
                    <a:pt x="44" y="199"/>
                  </a:lnTo>
                  <a:lnTo>
                    <a:pt x="45" y="201"/>
                  </a:lnTo>
                  <a:lnTo>
                    <a:pt x="46" y="201"/>
                  </a:lnTo>
                  <a:lnTo>
                    <a:pt x="48" y="201"/>
                  </a:lnTo>
                  <a:lnTo>
                    <a:pt x="49" y="201"/>
                  </a:lnTo>
                  <a:lnTo>
                    <a:pt x="50" y="201"/>
                  </a:lnTo>
                  <a:lnTo>
                    <a:pt x="52" y="201"/>
                  </a:lnTo>
                  <a:lnTo>
                    <a:pt x="53" y="202"/>
                  </a:lnTo>
                  <a:lnTo>
                    <a:pt x="55" y="202"/>
                  </a:lnTo>
                  <a:lnTo>
                    <a:pt x="57" y="202"/>
                  </a:lnTo>
                  <a:lnTo>
                    <a:pt x="59" y="202"/>
                  </a:lnTo>
                  <a:lnTo>
                    <a:pt x="63" y="202"/>
                  </a:lnTo>
                  <a:lnTo>
                    <a:pt x="64" y="202"/>
                  </a:lnTo>
                  <a:lnTo>
                    <a:pt x="65" y="203"/>
                  </a:lnTo>
                  <a:lnTo>
                    <a:pt x="68" y="203"/>
                  </a:lnTo>
                  <a:lnTo>
                    <a:pt x="69" y="203"/>
                  </a:lnTo>
                  <a:lnTo>
                    <a:pt x="74" y="203"/>
                  </a:lnTo>
                  <a:lnTo>
                    <a:pt x="75" y="202"/>
                  </a:lnTo>
                  <a:lnTo>
                    <a:pt x="79" y="202"/>
                  </a:lnTo>
                  <a:lnTo>
                    <a:pt x="82" y="201"/>
                  </a:lnTo>
                  <a:lnTo>
                    <a:pt x="83" y="202"/>
                  </a:lnTo>
                  <a:lnTo>
                    <a:pt x="86" y="202"/>
                  </a:lnTo>
                  <a:lnTo>
                    <a:pt x="88" y="202"/>
                  </a:lnTo>
                  <a:lnTo>
                    <a:pt x="90" y="202"/>
                  </a:lnTo>
                  <a:lnTo>
                    <a:pt x="93" y="201"/>
                  </a:lnTo>
                  <a:lnTo>
                    <a:pt x="94" y="199"/>
                  </a:lnTo>
                  <a:lnTo>
                    <a:pt x="95" y="198"/>
                  </a:lnTo>
                  <a:lnTo>
                    <a:pt x="97" y="197"/>
                  </a:lnTo>
                  <a:lnTo>
                    <a:pt x="98" y="194"/>
                  </a:lnTo>
                  <a:lnTo>
                    <a:pt x="98" y="191"/>
                  </a:lnTo>
                  <a:lnTo>
                    <a:pt x="99" y="187"/>
                  </a:lnTo>
                  <a:lnTo>
                    <a:pt x="99" y="184"/>
                  </a:lnTo>
                  <a:lnTo>
                    <a:pt x="99" y="183"/>
                  </a:lnTo>
                  <a:lnTo>
                    <a:pt x="99" y="182"/>
                  </a:lnTo>
                  <a:lnTo>
                    <a:pt x="98" y="179"/>
                  </a:lnTo>
                  <a:lnTo>
                    <a:pt x="99" y="176"/>
                  </a:lnTo>
                  <a:lnTo>
                    <a:pt x="99" y="173"/>
                  </a:lnTo>
                  <a:lnTo>
                    <a:pt x="99" y="172"/>
                  </a:lnTo>
                  <a:lnTo>
                    <a:pt x="101" y="172"/>
                  </a:lnTo>
                  <a:lnTo>
                    <a:pt x="102" y="171"/>
                  </a:lnTo>
                  <a:lnTo>
                    <a:pt x="103" y="171"/>
                  </a:lnTo>
                  <a:lnTo>
                    <a:pt x="105" y="171"/>
                  </a:lnTo>
                  <a:lnTo>
                    <a:pt x="106" y="171"/>
                  </a:lnTo>
                  <a:lnTo>
                    <a:pt x="110" y="171"/>
                  </a:lnTo>
                  <a:lnTo>
                    <a:pt x="112" y="171"/>
                  </a:lnTo>
                  <a:lnTo>
                    <a:pt x="114" y="171"/>
                  </a:lnTo>
                  <a:lnTo>
                    <a:pt x="116" y="171"/>
                  </a:lnTo>
                  <a:lnTo>
                    <a:pt x="117" y="171"/>
                  </a:lnTo>
                  <a:lnTo>
                    <a:pt x="121" y="171"/>
                  </a:lnTo>
                  <a:lnTo>
                    <a:pt x="122" y="171"/>
                  </a:lnTo>
                  <a:lnTo>
                    <a:pt x="124" y="171"/>
                  </a:lnTo>
                  <a:lnTo>
                    <a:pt x="125" y="171"/>
                  </a:lnTo>
                  <a:lnTo>
                    <a:pt x="126" y="171"/>
                  </a:lnTo>
                  <a:lnTo>
                    <a:pt x="128" y="171"/>
                  </a:lnTo>
                  <a:lnTo>
                    <a:pt x="129" y="171"/>
                  </a:lnTo>
                  <a:lnTo>
                    <a:pt x="131" y="171"/>
                  </a:lnTo>
                  <a:lnTo>
                    <a:pt x="132" y="171"/>
                  </a:lnTo>
                  <a:lnTo>
                    <a:pt x="135" y="171"/>
                  </a:lnTo>
                  <a:lnTo>
                    <a:pt x="136" y="171"/>
                  </a:lnTo>
                  <a:lnTo>
                    <a:pt x="137" y="171"/>
                  </a:lnTo>
                  <a:lnTo>
                    <a:pt x="141" y="171"/>
                  </a:lnTo>
                  <a:lnTo>
                    <a:pt x="147" y="172"/>
                  </a:lnTo>
                  <a:lnTo>
                    <a:pt x="151" y="171"/>
                  </a:lnTo>
                  <a:lnTo>
                    <a:pt x="154" y="171"/>
                  </a:lnTo>
                  <a:lnTo>
                    <a:pt x="158" y="168"/>
                  </a:lnTo>
                  <a:lnTo>
                    <a:pt x="163" y="165"/>
                  </a:lnTo>
                  <a:lnTo>
                    <a:pt x="164" y="165"/>
                  </a:lnTo>
                  <a:lnTo>
                    <a:pt x="168" y="164"/>
                  </a:lnTo>
                  <a:lnTo>
                    <a:pt x="173" y="163"/>
                  </a:lnTo>
                  <a:lnTo>
                    <a:pt x="174" y="163"/>
                  </a:lnTo>
                  <a:lnTo>
                    <a:pt x="177" y="161"/>
                  </a:lnTo>
                  <a:lnTo>
                    <a:pt x="178" y="160"/>
                  </a:lnTo>
                  <a:lnTo>
                    <a:pt x="181" y="159"/>
                  </a:lnTo>
                  <a:lnTo>
                    <a:pt x="182" y="157"/>
                  </a:lnTo>
                  <a:lnTo>
                    <a:pt x="183" y="157"/>
                  </a:lnTo>
                  <a:lnTo>
                    <a:pt x="185" y="156"/>
                  </a:lnTo>
                  <a:lnTo>
                    <a:pt x="186" y="156"/>
                  </a:lnTo>
                  <a:lnTo>
                    <a:pt x="187" y="156"/>
                  </a:lnTo>
                  <a:lnTo>
                    <a:pt x="189" y="154"/>
                  </a:lnTo>
                  <a:lnTo>
                    <a:pt x="190" y="154"/>
                  </a:lnTo>
                  <a:lnTo>
                    <a:pt x="192" y="153"/>
                  </a:lnTo>
                  <a:lnTo>
                    <a:pt x="193" y="153"/>
                  </a:lnTo>
                  <a:lnTo>
                    <a:pt x="194" y="153"/>
                  </a:lnTo>
                  <a:lnTo>
                    <a:pt x="194" y="152"/>
                  </a:lnTo>
                  <a:lnTo>
                    <a:pt x="196" y="153"/>
                  </a:lnTo>
                  <a:lnTo>
                    <a:pt x="197" y="152"/>
                  </a:lnTo>
                  <a:lnTo>
                    <a:pt x="198" y="152"/>
                  </a:lnTo>
                  <a:lnTo>
                    <a:pt x="200" y="150"/>
                  </a:lnTo>
                  <a:lnTo>
                    <a:pt x="202" y="149"/>
                  </a:lnTo>
                  <a:lnTo>
                    <a:pt x="205" y="148"/>
                  </a:lnTo>
                  <a:lnTo>
                    <a:pt x="206" y="146"/>
                  </a:lnTo>
                  <a:lnTo>
                    <a:pt x="208" y="145"/>
                  </a:lnTo>
                  <a:lnTo>
                    <a:pt x="212" y="142"/>
                  </a:lnTo>
                  <a:lnTo>
                    <a:pt x="213" y="142"/>
                  </a:lnTo>
                  <a:lnTo>
                    <a:pt x="213" y="141"/>
                  </a:lnTo>
                  <a:lnTo>
                    <a:pt x="216" y="140"/>
                  </a:lnTo>
                  <a:lnTo>
                    <a:pt x="217" y="138"/>
                  </a:lnTo>
                  <a:lnTo>
                    <a:pt x="219" y="137"/>
                  </a:lnTo>
                  <a:lnTo>
                    <a:pt x="220" y="137"/>
                  </a:lnTo>
                  <a:lnTo>
                    <a:pt x="221" y="135"/>
                  </a:lnTo>
                  <a:lnTo>
                    <a:pt x="223" y="135"/>
                  </a:lnTo>
                  <a:lnTo>
                    <a:pt x="224" y="135"/>
                  </a:lnTo>
                  <a:lnTo>
                    <a:pt x="225" y="135"/>
                  </a:lnTo>
                  <a:lnTo>
                    <a:pt x="227" y="135"/>
                  </a:lnTo>
                  <a:lnTo>
                    <a:pt x="228" y="135"/>
                  </a:lnTo>
                  <a:lnTo>
                    <a:pt x="231" y="135"/>
                  </a:lnTo>
                  <a:lnTo>
                    <a:pt x="235" y="135"/>
                  </a:lnTo>
                  <a:lnTo>
                    <a:pt x="236" y="135"/>
                  </a:lnTo>
                  <a:lnTo>
                    <a:pt x="238" y="135"/>
                  </a:lnTo>
                  <a:lnTo>
                    <a:pt x="239" y="135"/>
                  </a:lnTo>
                  <a:lnTo>
                    <a:pt x="240" y="135"/>
                  </a:lnTo>
                  <a:lnTo>
                    <a:pt x="242" y="134"/>
                  </a:lnTo>
                  <a:lnTo>
                    <a:pt x="243" y="134"/>
                  </a:lnTo>
                  <a:lnTo>
                    <a:pt x="244" y="134"/>
                  </a:lnTo>
                  <a:lnTo>
                    <a:pt x="246" y="134"/>
                  </a:lnTo>
                  <a:lnTo>
                    <a:pt x="246" y="133"/>
                  </a:lnTo>
                  <a:lnTo>
                    <a:pt x="247" y="131"/>
                  </a:lnTo>
                  <a:lnTo>
                    <a:pt x="247" y="130"/>
                  </a:lnTo>
                  <a:lnTo>
                    <a:pt x="249" y="129"/>
                  </a:lnTo>
                  <a:lnTo>
                    <a:pt x="249" y="127"/>
                  </a:lnTo>
                  <a:lnTo>
                    <a:pt x="250" y="127"/>
                  </a:lnTo>
                  <a:lnTo>
                    <a:pt x="250" y="126"/>
                  </a:lnTo>
                  <a:lnTo>
                    <a:pt x="251" y="126"/>
                  </a:lnTo>
                  <a:lnTo>
                    <a:pt x="253" y="126"/>
                  </a:lnTo>
                  <a:lnTo>
                    <a:pt x="254" y="127"/>
                  </a:lnTo>
                  <a:lnTo>
                    <a:pt x="255" y="127"/>
                  </a:lnTo>
                  <a:lnTo>
                    <a:pt x="255" y="129"/>
                  </a:lnTo>
                  <a:lnTo>
                    <a:pt x="255" y="130"/>
                  </a:lnTo>
                  <a:lnTo>
                    <a:pt x="257" y="130"/>
                  </a:lnTo>
                  <a:lnTo>
                    <a:pt x="257" y="131"/>
                  </a:lnTo>
                  <a:lnTo>
                    <a:pt x="257" y="133"/>
                  </a:lnTo>
                  <a:lnTo>
                    <a:pt x="258" y="133"/>
                  </a:lnTo>
                  <a:lnTo>
                    <a:pt x="258" y="134"/>
                  </a:lnTo>
                  <a:lnTo>
                    <a:pt x="258" y="135"/>
                  </a:lnTo>
                  <a:lnTo>
                    <a:pt x="258" y="137"/>
                  </a:lnTo>
                  <a:lnTo>
                    <a:pt x="258" y="138"/>
                  </a:lnTo>
                  <a:lnTo>
                    <a:pt x="259" y="138"/>
                  </a:lnTo>
                  <a:lnTo>
                    <a:pt x="259" y="140"/>
                  </a:lnTo>
                  <a:lnTo>
                    <a:pt x="261" y="140"/>
                  </a:lnTo>
                  <a:lnTo>
                    <a:pt x="261" y="141"/>
                  </a:lnTo>
                  <a:lnTo>
                    <a:pt x="261" y="140"/>
                  </a:lnTo>
                  <a:lnTo>
                    <a:pt x="262" y="140"/>
                  </a:lnTo>
                  <a:lnTo>
                    <a:pt x="263" y="140"/>
                  </a:lnTo>
                  <a:lnTo>
                    <a:pt x="263" y="141"/>
                  </a:lnTo>
                  <a:lnTo>
                    <a:pt x="265" y="141"/>
                  </a:lnTo>
                  <a:lnTo>
                    <a:pt x="265" y="142"/>
                  </a:lnTo>
                  <a:lnTo>
                    <a:pt x="265" y="144"/>
                  </a:lnTo>
                  <a:lnTo>
                    <a:pt x="266" y="144"/>
                  </a:lnTo>
                  <a:lnTo>
                    <a:pt x="266" y="145"/>
                  </a:lnTo>
                  <a:lnTo>
                    <a:pt x="268" y="145"/>
                  </a:lnTo>
                  <a:lnTo>
                    <a:pt x="268" y="146"/>
                  </a:lnTo>
                  <a:lnTo>
                    <a:pt x="269" y="148"/>
                  </a:lnTo>
                  <a:lnTo>
                    <a:pt x="269" y="149"/>
                  </a:lnTo>
                  <a:lnTo>
                    <a:pt x="270" y="150"/>
                  </a:lnTo>
                  <a:lnTo>
                    <a:pt x="272" y="150"/>
                  </a:lnTo>
                  <a:lnTo>
                    <a:pt x="273" y="150"/>
                  </a:lnTo>
                  <a:lnTo>
                    <a:pt x="274" y="150"/>
                  </a:lnTo>
                  <a:lnTo>
                    <a:pt x="276" y="150"/>
                  </a:lnTo>
                  <a:lnTo>
                    <a:pt x="277" y="150"/>
                  </a:lnTo>
                  <a:lnTo>
                    <a:pt x="278" y="150"/>
                  </a:lnTo>
                  <a:lnTo>
                    <a:pt x="280" y="150"/>
                  </a:lnTo>
                  <a:lnTo>
                    <a:pt x="280" y="152"/>
                  </a:lnTo>
                  <a:lnTo>
                    <a:pt x="281" y="152"/>
                  </a:lnTo>
                  <a:lnTo>
                    <a:pt x="282" y="152"/>
                  </a:lnTo>
                  <a:lnTo>
                    <a:pt x="284" y="152"/>
                  </a:lnTo>
                  <a:lnTo>
                    <a:pt x="285" y="150"/>
                  </a:lnTo>
                  <a:lnTo>
                    <a:pt x="287" y="152"/>
                  </a:lnTo>
                  <a:lnTo>
                    <a:pt x="288" y="152"/>
                  </a:lnTo>
                  <a:lnTo>
                    <a:pt x="289" y="150"/>
                  </a:lnTo>
                  <a:lnTo>
                    <a:pt x="291" y="150"/>
                  </a:lnTo>
                  <a:lnTo>
                    <a:pt x="292" y="152"/>
                  </a:lnTo>
                  <a:lnTo>
                    <a:pt x="293" y="152"/>
                  </a:lnTo>
                  <a:lnTo>
                    <a:pt x="295" y="152"/>
                  </a:lnTo>
                  <a:lnTo>
                    <a:pt x="296" y="152"/>
                  </a:lnTo>
                  <a:lnTo>
                    <a:pt x="297" y="152"/>
                  </a:lnTo>
                  <a:lnTo>
                    <a:pt x="299" y="150"/>
                  </a:lnTo>
                  <a:lnTo>
                    <a:pt x="300" y="150"/>
                  </a:lnTo>
                  <a:lnTo>
                    <a:pt x="301" y="150"/>
                  </a:lnTo>
                  <a:lnTo>
                    <a:pt x="303" y="150"/>
                  </a:lnTo>
                  <a:lnTo>
                    <a:pt x="304" y="150"/>
                  </a:lnTo>
                  <a:lnTo>
                    <a:pt x="306" y="150"/>
                  </a:lnTo>
                  <a:lnTo>
                    <a:pt x="306" y="149"/>
                  </a:lnTo>
                  <a:lnTo>
                    <a:pt x="307" y="149"/>
                  </a:lnTo>
                  <a:lnTo>
                    <a:pt x="307" y="150"/>
                  </a:lnTo>
                  <a:lnTo>
                    <a:pt x="307" y="149"/>
                  </a:lnTo>
                  <a:lnTo>
                    <a:pt x="308" y="149"/>
                  </a:lnTo>
                  <a:lnTo>
                    <a:pt x="310" y="149"/>
                  </a:lnTo>
                  <a:lnTo>
                    <a:pt x="311" y="149"/>
                  </a:lnTo>
                  <a:lnTo>
                    <a:pt x="311" y="150"/>
                  </a:lnTo>
                  <a:lnTo>
                    <a:pt x="312" y="150"/>
                  </a:lnTo>
                  <a:lnTo>
                    <a:pt x="312" y="149"/>
                  </a:lnTo>
                  <a:lnTo>
                    <a:pt x="314" y="148"/>
                  </a:lnTo>
                  <a:lnTo>
                    <a:pt x="312" y="146"/>
                  </a:lnTo>
                  <a:lnTo>
                    <a:pt x="314" y="146"/>
                  </a:lnTo>
                  <a:lnTo>
                    <a:pt x="314" y="145"/>
                  </a:lnTo>
                  <a:lnTo>
                    <a:pt x="315" y="144"/>
                  </a:lnTo>
                  <a:lnTo>
                    <a:pt x="315" y="142"/>
                  </a:lnTo>
                  <a:lnTo>
                    <a:pt x="315" y="141"/>
                  </a:lnTo>
                  <a:lnTo>
                    <a:pt x="315" y="140"/>
                  </a:lnTo>
                  <a:lnTo>
                    <a:pt x="315" y="138"/>
                  </a:lnTo>
                  <a:lnTo>
                    <a:pt x="316" y="138"/>
                  </a:lnTo>
                  <a:lnTo>
                    <a:pt x="318" y="138"/>
                  </a:lnTo>
                  <a:lnTo>
                    <a:pt x="320" y="137"/>
                  </a:lnTo>
                  <a:lnTo>
                    <a:pt x="320" y="135"/>
                  </a:lnTo>
                  <a:lnTo>
                    <a:pt x="322" y="135"/>
                  </a:lnTo>
                  <a:lnTo>
                    <a:pt x="322" y="134"/>
                  </a:lnTo>
                  <a:lnTo>
                    <a:pt x="323" y="134"/>
                  </a:lnTo>
                  <a:lnTo>
                    <a:pt x="325" y="134"/>
                  </a:lnTo>
                  <a:lnTo>
                    <a:pt x="326" y="134"/>
                  </a:lnTo>
                  <a:lnTo>
                    <a:pt x="327" y="134"/>
                  </a:lnTo>
                  <a:lnTo>
                    <a:pt x="329" y="134"/>
                  </a:lnTo>
                  <a:lnTo>
                    <a:pt x="330" y="134"/>
                  </a:lnTo>
                  <a:lnTo>
                    <a:pt x="330" y="133"/>
                  </a:lnTo>
                  <a:lnTo>
                    <a:pt x="331" y="133"/>
                  </a:lnTo>
                  <a:lnTo>
                    <a:pt x="333" y="133"/>
                  </a:lnTo>
                  <a:lnTo>
                    <a:pt x="334" y="133"/>
                  </a:lnTo>
                  <a:lnTo>
                    <a:pt x="335" y="133"/>
                  </a:lnTo>
                  <a:lnTo>
                    <a:pt x="337" y="133"/>
                  </a:lnTo>
                  <a:lnTo>
                    <a:pt x="338" y="131"/>
                  </a:lnTo>
                  <a:lnTo>
                    <a:pt x="339" y="131"/>
                  </a:lnTo>
                  <a:lnTo>
                    <a:pt x="339" y="130"/>
                  </a:lnTo>
                  <a:lnTo>
                    <a:pt x="339" y="129"/>
                  </a:lnTo>
                  <a:lnTo>
                    <a:pt x="341" y="129"/>
                  </a:lnTo>
                  <a:lnTo>
                    <a:pt x="341" y="127"/>
                  </a:lnTo>
                  <a:lnTo>
                    <a:pt x="342" y="127"/>
                  </a:lnTo>
                  <a:lnTo>
                    <a:pt x="342" y="126"/>
                  </a:lnTo>
                  <a:lnTo>
                    <a:pt x="344" y="126"/>
                  </a:lnTo>
                  <a:lnTo>
                    <a:pt x="345" y="126"/>
                  </a:lnTo>
                  <a:lnTo>
                    <a:pt x="346" y="126"/>
                  </a:lnTo>
                  <a:lnTo>
                    <a:pt x="348" y="126"/>
                  </a:lnTo>
                  <a:lnTo>
                    <a:pt x="349" y="125"/>
                  </a:lnTo>
                  <a:lnTo>
                    <a:pt x="348" y="125"/>
                  </a:lnTo>
                  <a:lnTo>
                    <a:pt x="348" y="123"/>
                  </a:lnTo>
                  <a:lnTo>
                    <a:pt x="348" y="122"/>
                  </a:lnTo>
                  <a:lnTo>
                    <a:pt x="349" y="122"/>
                  </a:lnTo>
                  <a:lnTo>
                    <a:pt x="350" y="122"/>
                  </a:lnTo>
                  <a:lnTo>
                    <a:pt x="352" y="121"/>
                  </a:lnTo>
                  <a:lnTo>
                    <a:pt x="353" y="121"/>
                  </a:lnTo>
                  <a:lnTo>
                    <a:pt x="354" y="121"/>
                  </a:lnTo>
                  <a:lnTo>
                    <a:pt x="356" y="121"/>
                  </a:lnTo>
                  <a:lnTo>
                    <a:pt x="357" y="121"/>
                  </a:lnTo>
                  <a:lnTo>
                    <a:pt x="358" y="121"/>
                  </a:lnTo>
                  <a:lnTo>
                    <a:pt x="360" y="119"/>
                  </a:lnTo>
                  <a:lnTo>
                    <a:pt x="361" y="119"/>
                  </a:lnTo>
                  <a:lnTo>
                    <a:pt x="363" y="119"/>
                  </a:lnTo>
                  <a:lnTo>
                    <a:pt x="364" y="119"/>
                  </a:lnTo>
                  <a:lnTo>
                    <a:pt x="365" y="119"/>
                  </a:lnTo>
                  <a:lnTo>
                    <a:pt x="365" y="118"/>
                  </a:lnTo>
                  <a:lnTo>
                    <a:pt x="367" y="118"/>
                  </a:lnTo>
                  <a:lnTo>
                    <a:pt x="368" y="118"/>
                  </a:lnTo>
                  <a:lnTo>
                    <a:pt x="368" y="117"/>
                  </a:lnTo>
                  <a:lnTo>
                    <a:pt x="368" y="118"/>
                  </a:lnTo>
                  <a:lnTo>
                    <a:pt x="368" y="117"/>
                  </a:lnTo>
                  <a:lnTo>
                    <a:pt x="369" y="117"/>
                  </a:lnTo>
                  <a:lnTo>
                    <a:pt x="371" y="117"/>
                  </a:lnTo>
                  <a:lnTo>
                    <a:pt x="371" y="118"/>
                  </a:lnTo>
                  <a:lnTo>
                    <a:pt x="372" y="118"/>
                  </a:lnTo>
                  <a:lnTo>
                    <a:pt x="372" y="117"/>
                  </a:lnTo>
                  <a:lnTo>
                    <a:pt x="373" y="117"/>
                  </a:lnTo>
                  <a:lnTo>
                    <a:pt x="375" y="117"/>
                  </a:lnTo>
                  <a:lnTo>
                    <a:pt x="375" y="115"/>
                  </a:lnTo>
                  <a:lnTo>
                    <a:pt x="376" y="115"/>
                  </a:lnTo>
                  <a:lnTo>
                    <a:pt x="377" y="115"/>
                  </a:lnTo>
                  <a:lnTo>
                    <a:pt x="377" y="114"/>
                  </a:lnTo>
                  <a:lnTo>
                    <a:pt x="379" y="114"/>
                  </a:lnTo>
                  <a:lnTo>
                    <a:pt x="380" y="114"/>
                  </a:lnTo>
                  <a:lnTo>
                    <a:pt x="380" y="112"/>
                  </a:lnTo>
                  <a:lnTo>
                    <a:pt x="382" y="112"/>
                  </a:lnTo>
                  <a:lnTo>
                    <a:pt x="382" y="111"/>
                  </a:lnTo>
                  <a:lnTo>
                    <a:pt x="383" y="111"/>
                  </a:lnTo>
                  <a:lnTo>
                    <a:pt x="383" y="110"/>
                  </a:lnTo>
                  <a:lnTo>
                    <a:pt x="384" y="110"/>
                  </a:lnTo>
                  <a:lnTo>
                    <a:pt x="386" y="108"/>
                  </a:lnTo>
                  <a:lnTo>
                    <a:pt x="387" y="108"/>
                  </a:lnTo>
                  <a:lnTo>
                    <a:pt x="387" y="107"/>
                  </a:lnTo>
                  <a:lnTo>
                    <a:pt x="388" y="107"/>
                  </a:lnTo>
                  <a:lnTo>
                    <a:pt x="390" y="107"/>
                  </a:lnTo>
                  <a:lnTo>
                    <a:pt x="390" y="106"/>
                  </a:lnTo>
                  <a:lnTo>
                    <a:pt x="391" y="106"/>
                  </a:lnTo>
                  <a:lnTo>
                    <a:pt x="392" y="106"/>
                  </a:lnTo>
                  <a:lnTo>
                    <a:pt x="394" y="106"/>
                  </a:lnTo>
                  <a:lnTo>
                    <a:pt x="395" y="106"/>
                  </a:lnTo>
                  <a:lnTo>
                    <a:pt x="396" y="106"/>
                  </a:lnTo>
                  <a:lnTo>
                    <a:pt x="396" y="104"/>
                  </a:lnTo>
                  <a:lnTo>
                    <a:pt x="398" y="104"/>
                  </a:lnTo>
                  <a:lnTo>
                    <a:pt x="398" y="103"/>
                  </a:lnTo>
                  <a:lnTo>
                    <a:pt x="399" y="102"/>
                  </a:lnTo>
                  <a:lnTo>
                    <a:pt x="399" y="100"/>
                  </a:lnTo>
                  <a:lnTo>
                    <a:pt x="401" y="100"/>
                  </a:lnTo>
                  <a:lnTo>
                    <a:pt x="402" y="100"/>
                  </a:lnTo>
                  <a:lnTo>
                    <a:pt x="403" y="100"/>
                  </a:lnTo>
                  <a:lnTo>
                    <a:pt x="403" y="99"/>
                  </a:lnTo>
                  <a:lnTo>
                    <a:pt x="405" y="99"/>
                  </a:lnTo>
                  <a:lnTo>
                    <a:pt x="405" y="98"/>
                  </a:lnTo>
                  <a:lnTo>
                    <a:pt x="406" y="98"/>
                  </a:lnTo>
                  <a:lnTo>
                    <a:pt x="407" y="98"/>
                  </a:lnTo>
                  <a:lnTo>
                    <a:pt x="409" y="98"/>
                  </a:lnTo>
                  <a:lnTo>
                    <a:pt x="410" y="98"/>
                  </a:lnTo>
                  <a:lnTo>
                    <a:pt x="410" y="99"/>
                  </a:lnTo>
                  <a:lnTo>
                    <a:pt x="411" y="99"/>
                  </a:lnTo>
                  <a:lnTo>
                    <a:pt x="411" y="96"/>
                  </a:lnTo>
                  <a:lnTo>
                    <a:pt x="411" y="95"/>
                  </a:lnTo>
                  <a:lnTo>
                    <a:pt x="410" y="93"/>
                  </a:lnTo>
                  <a:lnTo>
                    <a:pt x="411" y="93"/>
                  </a:lnTo>
                  <a:lnTo>
                    <a:pt x="413" y="92"/>
                  </a:lnTo>
                  <a:lnTo>
                    <a:pt x="414" y="93"/>
                  </a:lnTo>
                  <a:lnTo>
                    <a:pt x="415" y="93"/>
                  </a:lnTo>
                  <a:lnTo>
                    <a:pt x="417" y="95"/>
                  </a:lnTo>
                  <a:lnTo>
                    <a:pt x="418" y="95"/>
                  </a:lnTo>
                  <a:lnTo>
                    <a:pt x="419" y="95"/>
                  </a:lnTo>
                  <a:lnTo>
                    <a:pt x="419" y="93"/>
                  </a:lnTo>
                  <a:lnTo>
                    <a:pt x="421" y="93"/>
                  </a:lnTo>
                  <a:lnTo>
                    <a:pt x="421" y="92"/>
                  </a:lnTo>
                  <a:lnTo>
                    <a:pt x="421" y="93"/>
                  </a:lnTo>
                  <a:lnTo>
                    <a:pt x="421" y="92"/>
                  </a:lnTo>
                  <a:lnTo>
                    <a:pt x="422" y="92"/>
                  </a:lnTo>
                  <a:lnTo>
                    <a:pt x="422" y="93"/>
                  </a:lnTo>
                  <a:lnTo>
                    <a:pt x="424" y="93"/>
                  </a:lnTo>
                  <a:lnTo>
                    <a:pt x="424" y="92"/>
                  </a:lnTo>
                  <a:lnTo>
                    <a:pt x="425" y="92"/>
                  </a:lnTo>
                  <a:lnTo>
                    <a:pt x="425" y="91"/>
                  </a:lnTo>
                  <a:lnTo>
                    <a:pt x="426" y="91"/>
                  </a:lnTo>
                  <a:lnTo>
                    <a:pt x="426" y="89"/>
                  </a:lnTo>
                  <a:lnTo>
                    <a:pt x="428" y="89"/>
                  </a:lnTo>
                  <a:lnTo>
                    <a:pt x="429" y="89"/>
                  </a:lnTo>
                  <a:lnTo>
                    <a:pt x="429" y="88"/>
                  </a:lnTo>
                  <a:lnTo>
                    <a:pt x="430" y="88"/>
                  </a:lnTo>
                  <a:lnTo>
                    <a:pt x="432" y="87"/>
                  </a:lnTo>
                  <a:lnTo>
                    <a:pt x="432" y="85"/>
                  </a:lnTo>
                  <a:lnTo>
                    <a:pt x="433" y="84"/>
                  </a:lnTo>
                  <a:lnTo>
                    <a:pt x="434" y="84"/>
                  </a:lnTo>
                  <a:lnTo>
                    <a:pt x="436" y="84"/>
                  </a:lnTo>
                  <a:lnTo>
                    <a:pt x="436" y="83"/>
                  </a:lnTo>
                  <a:lnTo>
                    <a:pt x="437" y="83"/>
                  </a:lnTo>
                  <a:lnTo>
                    <a:pt x="438" y="81"/>
                  </a:lnTo>
                  <a:lnTo>
                    <a:pt x="440" y="81"/>
                  </a:lnTo>
                  <a:lnTo>
                    <a:pt x="441" y="81"/>
                  </a:lnTo>
                  <a:lnTo>
                    <a:pt x="443" y="81"/>
                  </a:lnTo>
                  <a:lnTo>
                    <a:pt x="444" y="80"/>
                  </a:lnTo>
                  <a:lnTo>
                    <a:pt x="445" y="80"/>
                  </a:lnTo>
                  <a:lnTo>
                    <a:pt x="447" y="80"/>
                  </a:lnTo>
                  <a:lnTo>
                    <a:pt x="448" y="80"/>
                  </a:lnTo>
                  <a:lnTo>
                    <a:pt x="448" y="81"/>
                  </a:lnTo>
                  <a:lnTo>
                    <a:pt x="449" y="81"/>
                  </a:lnTo>
                  <a:lnTo>
                    <a:pt x="451" y="81"/>
                  </a:lnTo>
                  <a:lnTo>
                    <a:pt x="452" y="81"/>
                  </a:lnTo>
                  <a:lnTo>
                    <a:pt x="453" y="81"/>
                  </a:lnTo>
                  <a:lnTo>
                    <a:pt x="455" y="81"/>
                  </a:lnTo>
                  <a:lnTo>
                    <a:pt x="455" y="80"/>
                  </a:lnTo>
                  <a:lnTo>
                    <a:pt x="456" y="80"/>
                  </a:lnTo>
                  <a:lnTo>
                    <a:pt x="455" y="80"/>
                  </a:lnTo>
                  <a:lnTo>
                    <a:pt x="455" y="79"/>
                  </a:lnTo>
                  <a:lnTo>
                    <a:pt x="456" y="79"/>
                  </a:lnTo>
                  <a:lnTo>
                    <a:pt x="456" y="77"/>
                  </a:lnTo>
                  <a:lnTo>
                    <a:pt x="457" y="77"/>
                  </a:lnTo>
                  <a:lnTo>
                    <a:pt x="457" y="76"/>
                  </a:lnTo>
                  <a:lnTo>
                    <a:pt x="459" y="76"/>
                  </a:lnTo>
                  <a:lnTo>
                    <a:pt x="460" y="76"/>
                  </a:lnTo>
                  <a:lnTo>
                    <a:pt x="462" y="76"/>
                  </a:lnTo>
                  <a:lnTo>
                    <a:pt x="463" y="76"/>
                  </a:lnTo>
                  <a:lnTo>
                    <a:pt x="463" y="77"/>
                  </a:lnTo>
                  <a:lnTo>
                    <a:pt x="464" y="77"/>
                  </a:lnTo>
                  <a:lnTo>
                    <a:pt x="464" y="76"/>
                  </a:lnTo>
                  <a:lnTo>
                    <a:pt x="466" y="76"/>
                  </a:lnTo>
                  <a:lnTo>
                    <a:pt x="466" y="74"/>
                  </a:lnTo>
                  <a:lnTo>
                    <a:pt x="467" y="74"/>
                  </a:lnTo>
                  <a:lnTo>
                    <a:pt x="467" y="76"/>
                  </a:lnTo>
                  <a:lnTo>
                    <a:pt x="467" y="74"/>
                  </a:lnTo>
                  <a:lnTo>
                    <a:pt x="468" y="74"/>
                  </a:lnTo>
                  <a:lnTo>
                    <a:pt x="470" y="74"/>
                  </a:lnTo>
                  <a:lnTo>
                    <a:pt x="471" y="73"/>
                  </a:lnTo>
                  <a:lnTo>
                    <a:pt x="472" y="73"/>
                  </a:lnTo>
                  <a:lnTo>
                    <a:pt x="474" y="73"/>
                  </a:lnTo>
                  <a:lnTo>
                    <a:pt x="474" y="72"/>
                  </a:lnTo>
                  <a:lnTo>
                    <a:pt x="475" y="72"/>
                  </a:lnTo>
                  <a:lnTo>
                    <a:pt x="475" y="73"/>
                  </a:lnTo>
                  <a:lnTo>
                    <a:pt x="476" y="73"/>
                  </a:lnTo>
                  <a:lnTo>
                    <a:pt x="478" y="74"/>
                  </a:lnTo>
                  <a:lnTo>
                    <a:pt x="479" y="76"/>
                  </a:lnTo>
                  <a:lnTo>
                    <a:pt x="479" y="77"/>
                  </a:lnTo>
                  <a:lnTo>
                    <a:pt x="481" y="79"/>
                  </a:lnTo>
                  <a:lnTo>
                    <a:pt x="482" y="80"/>
                  </a:lnTo>
                  <a:lnTo>
                    <a:pt x="483" y="80"/>
                  </a:lnTo>
                  <a:lnTo>
                    <a:pt x="483" y="81"/>
                  </a:lnTo>
                  <a:lnTo>
                    <a:pt x="485" y="80"/>
                  </a:lnTo>
                  <a:lnTo>
                    <a:pt x="486" y="80"/>
                  </a:lnTo>
                  <a:lnTo>
                    <a:pt x="487" y="79"/>
                  </a:lnTo>
                  <a:lnTo>
                    <a:pt x="489" y="79"/>
                  </a:lnTo>
                  <a:lnTo>
                    <a:pt x="490" y="79"/>
                  </a:lnTo>
                  <a:lnTo>
                    <a:pt x="491" y="79"/>
                  </a:lnTo>
                  <a:lnTo>
                    <a:pt x="491" y="77"/>
                  </a:lnTo>
                  <a:lnTo>
                    <a:pt x="493" y="76"/>
                  </a:lnTo>
                  <a:lnTo>
                    <a:pt x="494" y="76"/>
                  </a:lnTo>
                  <a:lnTo>
                    <a:pt x="495" y="76"/>
                  </a:lnTo>
                  <a:lnTo>
                    <a:pt x="497" y="76"/>
                  </a:lnTo>
                  <a:lnTo>
                    <a:pt x="497" y="74"/>
                  </a:lnTo>
                  <a:lnTo>
                    <a:pt x="498" y="74"/>
                  </a:lnTo>
                  <a:lnTo>
                    <a:pt x="500" y="74"/>
                  </a:lnTo>
                  <a:lnTo>
                    <a:pt x="500" y="76"/>
                  </a:lnTo>
                  <a:lnTo>
                    <a:pt x="501" y="76"/>
                  </a:lnTo>
                  <a:lnTo>
                    <a:pt x="502" y="76"/>
                  </a:lnTo>
                  <a:lnTo>
                    <a:pt x="504" y="76"/>
                  </a:lnTo>
                  <a:lnTo>
                    <a:pt x="505" y="77"/>
                  </a:lnTo>
                  <a:lnTo>
                    <a:pt x="508" y="79"/>
                  </a:lnTo>
                  <a:lnTo>
                    <a:pt x="510" y="80"/>
                  </a:lnTo>
                  <a:lnTo>
                    <a:pt x="512" y="80"/>
                  </a:lnTo>
                  <a:lnTo>
                    <a:pt x="514" y="81"/>
                  </a:lnTo>
                  <a:lnTo>
                    <a:pt x="517" y="83"/>
                  </a:lnTo>
                  <a:lnTo>
                    <a:pt x="517" y="84"/>
                  </a:lnTo>
                  <a:lnTo>
                    <a:pt x="520" y="84"/>
                  </a:lnTo>
                  <a:lnTo>
                    <a:pt x="520" y="85"/>
                  </a:lnTo>
                  <a:lnTo>
                    <a:pt x="521" y="85"/>
                  </a:lnTo>
                  <a:lnTo>
                    <a:pt x="523" y="87"/>
                  </a:lnTo>
                  <a:lnTo>
                    <a:pt x="524" y="88"/>
                  </a:lnTo>
                  <a:lnTo>
                    <a:pt x="525" y="89"/>
                  </a:lnTo>
                  <a:lnTo>
                    <a:pt x="527" y="89"/>
                  </a:lnTo>
                  <a:lnTo>
                    <a:pt x="527" y="91"/>
                  </a:lnTo>
                  <a:lnTo>
                    <a:pt x="528" y="92"/>
                  </a:lnTo>
                  <a:lnTo>
                    <a:pt x="528" y="93"/>
                  </a:lnTo>
                  <a:lnTo>
                    <a:pt x="528" y="95"/>
                  </a:lnTo>
                  <a:lnTo>
                    <a:pt x="528" y="96"/>
                  </a:lnTo>
                  <a:lnTo>
                    <a:pt x="528" y="98"/>
                  </a:lnTo>
                  <a:lnTo>
                    <a:pt x="529" y="99"/>
                  </a:lnTo>
                  <a:lnTo>
                    <a:pt x="529" y="100"/>
                  </a:lnTo>
                  <a:lnTo>
                    <a:pt x="529" y="102"/>
                  </a:lnTo>
                  <a:lnTo>
                    <a:pt x="529" y="103"/>
                  </a:lnTo>
                  <a:lnTo>
                    <a:pt x="529" y="104"/>
                  </a:lnTo>
                  <a:lnTo>
                    <a:pt x="529" y="106"/>
                  </a:lnTo>
                  <a:lnTo>
                    <a:pt x="529" y="107"/>
                  </a:lnTo>
                  <a:lnTo>
                    <a:pt x="529" y="108"/>
                  </a:lnTo>
                  <a:lnTo>
                    <a:pt x="529" y="110"/>
                  </a:lnTo>
                  <a:lnTo>
                    <a:pt x="531" y="111"/>
                  </a:lnTo>
                  <a:lnTo>
                    <a:pt x="529" y="111"/>
                  </a:lnTo>
                  <a:lnTo>
                    <a:pt x="531" y="112"/>
                  </a:lnTo>
                  <a:lnTo>
                    <a:pt x="531" y="114"/>
                  </a:lnTo>
                  <a:lnTo>
                    <a:pt x="531" y="117"/>
                  </a:lnTo>
                  <a:lnTo>
                    <a:pt x="532" y="118"/>
                  </a:lnTo>
                  <a:lnTo>
                    <a:pt x="532" y="119"/>
                  </a:lnTo>
                  <a:lnTo>
                    <a:pt x="532" y="121"/>
                  </a:lnTo>
                  <a:lnTo>
                    <a:pt x="533" y="122"/>
                  </a:lnTo>
                  <a:lnTo>
                    <a:pt x="535" y="123"/>
                  </a:lnTo>
                  <a:lnTo>
                    <a:pt x="536" y="125"/>
                  </a:lnTo>
                  <a:lnTo>
                    <a:pt x="538" y="126"/>
                  </a:lnTo>
                  <a:lnTo>
                    <a:pt x="539" y="126"/>
                  </a:lnTo>
                  <a:lnTo>
                    <a:pt x="539" y="127"/>
                  </a:lnTo>
                  <a:lnTo>
                    <a:pt x="540" y="127"/>
                  </a:lnTo>
                  <a:lnTo>
                    <a:pt x="542" y="129"/>
                  </a:lnTo>
                  <a:lnTo>
                    <a:pt x="542" y="130"/>
                  </a:lnTo>
                  <a:lnTo>
                    <a:pt x="543" y="130"/>
                  </a:lnTo>
                  <a:lnTo>
                    <a:pt x="544" y="131"/>
                  </a:lnTo>
                  <a:lnTo>
                    <a:pt x="546" y="133"/>
                  </a:lnTo>
                  <a:lnTo>
                    <a:pt x="548" y="135"/>
                  </a:lnTo>
                  <a:lnTo>
                    <a:pt x="552" y="138"/>
                  </a:lnTo>
                  <a:lnTo>
                    <a:pt x="552" y="140"/>
                  </a:lnTo>
                  <a:lnTo>
                    <a:pt x="554" y="140"/>
                  </a:lnTo>
                  <a:lnTo>
                    <a:pt x="554" y="141"/>
                  </a:lnTo>
                  <a:lnTo>
                    <a:pt x="555" y="141"/>
                  </a:lnTo>
                  <a:lnTo>
                    <a:pt x="555" y="142"/>
                  </a:lnTo>
                  <a:lnTo>
                    <a:pt x="557" y="142"/>
                  </a:lnTo>
                  <a:lnTo>
                    <a:pt x="557" y="144"/>
                  </a:lnTo>
                  <a:lnTo>
                    <a:pt x="558" y="145"/>
                  </a:lnTo>
                  <a:lnTo>
                    <a:pt x="558" y="146"/>
                  </a:lnTo>
                  <a:lnTo>
                    <a:pt x="558" y="148"/>
                  </a:lnTo>
                  <a:lnTo>
                    <a:pt x="559" y="148"/>
                  </a:lnTo>
                  <a:lnTo>
                    <a:pt x="559" y="149"/>
                  </a:lnTo>
                  <a:lnTo>
                    <a:pt x="559" y="150"/>
                  </a:lnTo>
                  <a:lnTo>
                    <a:pt x="559" y="152"/>
                  </a:lnTo>
                  <a:lnTo>
                    <a:pt x="561" y="154"/>
                  </a:lnTo>
                  <a:lnTo>
                    <a:pt x="561" y="156"/>
                  </a:lnTo>
                  <a:lnTo>
                    <a:pt x="562" y="157"/>
                  </a:lnTo>
                  <a:lnTo>
                    <a:pt x="562" y="159"/>
                  </a:lnTo>
                  <a:lnTo>
                    <a:pt x="562" y="161"/>
                  </a:lnTo>
                  <a:lnTo>
                    <a:pt x="562" y="163"/>
                  </a:lnTo>
                  <a:lnTo>
                    <a:pt x="562" y="164"/>
                  </a:lnTo>
                  <a:lnTo>
                    <a:pt x="563" y="167"/>
                  </a:lnTo>
                  <a:lnTo>
                    <a:pt x="563" y="168"/>
                  </a:lnTo>
                  <a:lnTo>
                    <a:pt x="563" y="169"/>
                  </a:lnTo>
                  <a:lnTo>
                    <a:pt x="565" y="169"/>
                  </a:lnTo>
                  <a:lnTo>
                    <a:pt x="566" y="168"/>
                  </a:lnTo>
                  <a:lnTo>
                    <a:pt x="567" y="168"/>
                  </a:lnTo>
                  <a:lnTo>
                    <a:pt x="569" y="169"/>
                  </a:lnTo>
                  <a:lnTo>
                    <a:pt x="570" y="169"/>
                  </a:lnTo>
                  <a:lnTo>
                    <a:pt x="573" y="169"/>
                  </a:lnTo>
                  <a:lnTo>
                    <a:pt x="574" y="169"/>
                  </a:lnTo>
                  <a:lnTo>
                    <a:pt x="576" y="169"/>
                  </a:lnTo>
                  <a:lnTo>
                    <a:pt x="577" y="169"/>
                  </a:lnTo>
                  <a:lnTo>
                    <a:pt x="578" y="169"/>
                  </a:lnTo>
                  <a:lnTo>
                    <a:pt x="578" y="171"/>
                  </a:lnTo>
                  <a:lnTo>
                    <a:pt x="578" y="172"/>
                  </a:lnTo>
                  <a:lnTo>
                    <a:pt x="578" y="173"/>
                  </a:lnTo>
                  <a:lnTo>
                    <a:pt x="578" y="175"/>
                  </a:lnTo>
                  <a:lnTo>
                    <a:pt x="578" y="176"/>
                  </a:lnTo>
                  <a:lnTo>
                    <a:pt x="580" y="176"/>
                  </a:lnTo>
                  <a:lnTo>
                    <a:pt x="581" y="176"/>
                  </a:lnTo>
                  <a:lnTo>
                    <a:pt x="582" y="176"/>
                  </a:lnTo>
                  <a:lnTo>
                    <a:pt x="584" y="176"/>
                  </a:lnTo>
                  <a:lnTo>
                    <a:pt x="585" y="176"/>
                  </a:lnTo>
                  <a:lnTo>
                    <a:pt x="586" y="175"/>
                  </a:lnTo>
                  <a:lnTo>
                    <a:pt x="588" y="173"/>
                  </a:lnTo>
                  <a:lnTo>
                    <a:pt x="588" y="172"/>
                  </a:lnTo>
                  <a:lnTo>
                    <a:pt x="589" y="171"/>
                  </a:lnTo>
                  <a:lnTo>
                    <a:pt x="589" y="169"/>
                  </a:lnTo>
                  <a:lnTo>
                    <a:pt x="590" y="168"/>
                  </a:lnTo>
                  <a:lnTo>
                    <a:pt x="590" y="167"/>
                  </a:lnTo>
                  <a:lnTo>
                    <a:pt x="592" y="165"/>
                  </a:lnTo>
                  <a:lnTo>
                    <a:pt x="592" y="164"/>
                  </a:lnTo>
                  <a:lnTo>
                    <a:pt x="593" y="163"/>
                  </a:lnTo>
                  <a:lnTo>
                    <a:pt x="593" y="161"/>
                  </a:lnTo>
                  <a:lnTo>
                    <a:pt x="595" y="161"/>
                  </a:lnTo>
                  <a:lnTo>
                    <a:pt x="595" y="160"/>
                  </a:lnTo>
                  <a:lnTo>
                    <a:pt x="596" y="160"/>
                  </a:lnTo>
                  <a:lnTo>
                    <a:pt x="597" y="160"/>
                  </a:lnTo>
                  <a:lnTo>
                    <a:pt x="599" y="160"/>
                  </a:lnTo>
                  <a:lnTo>
                    <a:pt x="599" y="159"/>
                  </a:lnTo>
                  <a:lnTo>
                    <a:pt x="600" y="159"/>
                  </a:lnTo>
                  <a:lnTo>
                    <a:pt x="601" y="157"/>
                  </a:lnTo>
                  <a:lnTo>
                    <a:pt x="603" y="156"/>
                  </a:lnTo>
                  <a:lnTo>
                    <a:pt x="604" y="154"/>
                  </a:lnTo>
                  <a:lnTo>
                    <a:pt x="605" y="154"/>
                  </a:lnTo>
                  <a:lnTo>
                    <a:pt x="607" y="153"/>
                  </a:lnTo>
                  <a:lnTo>
                    <a:pt x="607" y="152"/>
                  </a:lnTo>
                  <a:lnTo>
                    <a:pt x="608" y="152"/>
                  </a:lnTo>
                  <a:lnTo>
                    <a:pt x="608" y="150"/>
                  </a:lnTo>
                  <a:lnTo>
                    <a:pt x="609" y="150"/>
                  </a:lnTo>
                  <a:lnTo>
                    <a:pt x="611" y="150"/>
                  </a:lnTo>
                  <a:lnTo>
                    <a:pt x="612" y="149"/>
                  </a:lnTo>
                  <a:lnTo>
                    <a:pt x="614" y="149"/>
                  </a:lnTo>
                  <a:lnTo>
                    <a:pt x="615" y="149"/>
                  </a:lnTo>
                  <a:lnTo>
                    <a:pt x="616" y="148"/>
                  </a:lnTo>
                  <a:lnTo>
                    <a:pt x="616" y="146"/>
                  </a:lnTo>
                  <a:lnTo>
                    <a:pt x="616" y="145"/>
                  </a:lnTo>
                  <a:lnTo>
                    <a:pt x="616" y="144"/>
                  </a:lnTo>
                  <a:lnTo>
                    <a:pt x="616" y="142"/>
                  </a:lnTo>
                  <a:lnTo>
                    <a:pt x="615" y="142"/>
                  </a:lnTo>
                  <a:lnTo>
                    <a:pt x="615" y="141"/>
                  </a:lnTo>
                  <a:lnTo>
                    <a:pt x="614" y="140"/>
                  </a:lnTo>
                  <a:lnTo>
                    <a:pt x="612" y="140"/>
                  </a:lnTo>
                  <a:lnTo>
                    <a:pt x="612" y="138"/>
                  </a:lnTo>
                  <a:lnTo>
                    <a:pt x="611" y="138"/>
                  </a:lnTo>
                  <a:lnTo>
                    <a:pt x="611" y="137"/>
                  </a:lnTo>
                  <a:lnTo>
                    <a:pt x="609" y="137"/>
                  </a:lnTo>
                  <a:lnTo>
                    <a:pt x="609" y="135"/>
                  </a:lnTo>
                  <a:lnTo>
                    <a:pt x="608" y="135"/>
                  </a:lnTo>
                  <a:lnTo>
                    <a:pt x="608" y="134"/>
                  </a:lnTo>
                  <a:lnTo>
                    <a:pt x="607" y="134"/>
                  </a:lnTo>
                  <a:lnTo>
                    <a:pt x="607" y="133"/>
                  </a:lnTo>
                  <a:lnTo>
                    <a:pt x="607" y="131"/>
                  </a:lnTo>
                  <a:lnTo>
                    <a:pt x="607" y="130"/>
                  </a:lnTo>
                  <a:lnTo>
                    <a:pt x="605" y="130"/>
                  </a:lnTo>
                  <a:lnTo>
                    <a:pt x="605" y="129"/>
                  </a:lnTo>
                  <a:lnTo>
                    <a:pt x="607" y="129"/>
                  </a:lnTo>
                  <a:lnTo>
                    <a:pt x="607" y="127"/>
                  </a:lnTo>
                  <a:lnTo>
                    <a:pt x="607" y="126"/>
                  </a:lnTo>
                  <a:lnTo>
                    <a:pt x="608" y="126"/>
                  </a:lnTo>
                  <a:lnTo>
                    <a:pt x="608" y="125"/>
                  </a:lnTo>
                  <a:lnTo>
                    <a:pt x="608" y="123"/>
                  </a:lnTo>
                  <a:lnTo>
                    <a:pt x="609" y="123"/>
                  </a:lnTo>
                  <a:lnTo>
                    <a:pt x="609" y="122"/>
                  </a:lnTo>
                  <a:lnTo>
                    <a:pt x="611" y="121"/>
                  </a:lnTo>
                  <a:lnTo>
                    <a:pt x="612" y="121"/>
                  </a:lnTo>
                  <a:lnTo>
                    <a:pt x="612" y="119"/>
                  </a:lnTo>
                  <a:lnTo>
                    <a:pt x="612" y="118"/>
                  </a:lnTo>
                  <a:lnTo>
                    <a:pt x="611" y="118"/>
                  </a:lnTo>
                  <a:lnTo>
                    <a:pt x="611" y="117"/>
                  </a:lnTo>
                  <a:lnTo>
                    <a:pt x="611" y="115"/>
                  </a:lnTo>
                  <a:lnTo>
                    <a:pt x="609" y="114"/>
                  </a:lnTo>
                  <a:lnTo>
                    <a:pt x="609" y="112"/>
                  </a:lnTo>
                  <a:lnTo>
                    <a:pt x="608" y="110"/>
                  </a:lnTo>
                  <a:lnTo>
                    <a:pt x="608" y="108"/>
                  </a:lnTo>
                  <a:lnTo>
                    <a:pt x="607" y="107"/>
                  </a:lnTo>
                  <a:lnTo>
                    <a:pt x="607" y="106"/>
                  </a:lnTo>
                  <a:lnTo>
                    <a:pt x="607" y="103"/>
                  </a:lnTo>
                  <a:lnTo>
                    <a:pt x="607" y="102"/>
                  </a:lnTo>
                  <a:lnTo>
                    <a:pt x="607" y="100"/>
                  </a:lnTo>
                  <a:lnTo>
                    <a:pt x="605" y="99"/>
                  </a:lnTo>
                  <a:lnTo>
                    <a:pt x="605" y="98"/>
                  </a:lnTo>
                  <a:lnTo>
                    <a:pt x="605" y="96"/>
                  </a:lnTo>
                  <a:lnTo>
                    <a:pt x="604" y="95"/>
                  </a:lnTo>
                  <a:lnTo>
                    <a:pt x="604" y="93"/>
                  </a:lnTo>
                  <a:lnTo>
                    <a:pt x="604" y="92"/>
                  </a:lnTo>
                  <a:lnTo>
                    <a:pt x="603" y="92"/>
                  </a:lnTo>
                  <a:lnTo>
                    <a:pt x="603" y="91"/>
                  </a:lnTo>
                  <a:lnTo>
                    <a:pt x="603" y="89"/>
                  </a:lnTo>
                  <a:lnTo>
                    <a:pt x="603" y="88"/>
                  </a:lnTo>
                  <a:lnTo>
                    <a:pt x="603" y="87"/>
                  </a:lnTo>
                  <a:lnTo>
                    <a:pt x="603" y="85"/>
                  </a:lnTo>
                  <a:lnTo>
                    <a:pt x="603" y="84"/>
                  </a:lnTo>
                  <a:lnTo>
                    <a:pt x="603" y="83"/>
                  </a:lnTo>
                  <a:lnTo>
                    <a:pt x="603" y="81"/>
                  </a:lnTo>
                  <a:lnTo>
                    <a:pt x="603" y="80"/>
                  </a:lnTo>
                  <a:lnTo>
                    <a:pt x="601" y="79"/>
                  </a:lnTo>
                  <a:lnTo>
                    <a:pt x="601" y="77"/>
                  </a:lnTo>
                  <a:lnTo>
                    <a:pt x="601" y="76"/>
                  </a:lnTo>
                  <a:lnTo>
                    <a:pt x="601" y="74"/>
                  </a:lnTo>
                  <a:lnTo>
                    <a:pt x="603" y="73"/>
                  </a:lnTo>
                  <a:lnTo>
                    <a:pt x="603" y="72"/>
                  </a:lnTo>
                  <a:lnTo>
                    <a:pt x="604" y="70"/>
                  </a:lnTo>
                  <a:lnTo>
                    <a:pt x="605" y="70"/>
                  </a:lnTo>
                  <a:lnTo>
                    <a:pt x="607" y="70"/>
                  </a:lnTo>
                  <a:lnTo>
                    <a:pt x="607" y="69"/>
                  </a:lnTo>
                  <a:lnTo>
                    <a:pt x="608" y="69"/>
                  </a:lnTo>
                  <a:lnTo>
                    <a:pt x="611" y="68"/>
                  </a:lnTo>
                  <a:lnTo>
                    <a:pt x="612" y="66"/>
                  </a:lnTo>
                  <a:lnTo>
                    <a:pt x="614" y="65"/>
                  </a:lnTo>
                  <a:lnTo>
                    <a:pt x="615" y="64"/>
                  </a:lnTo>
                  <a:lnTo>
                    <a:pt x="616" y="64"/>
                  </a:lnTo>
                  <a:lnTo>
                    <a:pt x="616" y="62"/>
                  </a:lnTo>
                  <a:lnTo>
                    <a:pt x="619" y="61"/>
                  </a:lnTo>
                  <a:lnTo>
                    <a:pt x="620" y="60"/>
                  </a:lnTo>
                  <a:lnTo>
                    <a:pt x="622" y="60"/>
                  </a:lnTo>
                  <a:lnTo>
                    <a:pt x="623" y="60"/>
                  </a:lnTo>
                  <a:lnTo>
                    <a:pt x="623" y="58"/>
                  </a:lnTo>
                  <a:lnTo>
                    <a:pt x="624" y="58"/>
                  </a:lnTo>
                  <a:lnTo>
                    <a:pt x="624" y="57"/>
                  </a:lnTo>
                  <a:lnTo>
                    <a:pt x="626" y="57"/>
                  </a:lnTo>
                  <a:lnTo>
                    <a:pt x="627" y="55"/>
                  </a:lnTo>
                  <a:lnTo>
                    <a:pt x="627" y="54"/>
                  </a:lnTo>
                  <a:lnTo>
                    <a:pt x="628" y="54"/>
                  </a:lnTo>
                  <a:lnTo>
                    <a:pt x="628" y="53"/>
                  </a:lnTo>
                  <a:lnTo>
                    <a:pt x="630" y="53"/>
                  </a:lnTo>
                  <a:lnTo>
                    <a:pt x="630" y="51"/>
                  </a:lnTo>
                  <a:lnTo>
                    <a:pt x="631" y="51"/>
                  </a:lnTo>
                  <a:lnTo>
                    <a:pt x="631" y="50"/>
                  </a:lnTo>
                  <a:lnTo>
                    <a:pt x="633" y="50"/>
                  </a:lnTo>
                  <a:lnTo>
                    <a:pt x="634" y="50"/>
                  </a:lnTo>
                  <a:lnTo>
                    <a:pt x="635" y="50"/>
                  </a:lnTo>
                  <a:lnTo>
                    <a:pt x="637" y="50"/>
                  </a:lnTo>
                  <a:lnTo>
                    <a:pt x="638" y="50"/>
                  </a:lnTo>
                  <a:lnTo>
                    <a:pt x="639" y="50"/>
                  </a:lnTo>
                  <a:lnTo>
                    <a:pt x="641" y="50"/>
                  </a:lnTo>
                  <a:lnTo>
                    <a:pt x="642" y="50"/>
                  </a:lnTo>
                  <a:lnTo>
                    <a:pt x="643" y="50"/>
                  </a:lnTo>
                  <a:lnTo>
                    <a:pt x="645" y="50"/>
                  </a:lnTo>
                  <a:lnTo>
                    <a:pt x="646" y="50"/>
                  </a:lnTo>
                  <a:lnTo>
                    <a:pt x="647" y="50"/>
                  </a:lnTo>
                  <a:lnTo>
                    <a:pt x="649" y="50"/>
                  </a:lnTo>
                  <a:lnTo>
                    <a:pt x="650" y="50"/>
                  </a:lnTo>
                  <a:lnTo>
                    <a:pt x="652" y="49"/>
                  </a:lnTo>
                  <a:lnTo>
                    <a:pt x="653" y="49"/>
                  </a:lnTo>
                  <a:lnTo>
                    <a:pt x="653" y="50"/>
                  </a:lnTo>
                  <a:lnTo>
                    <a:pt x="654" y="50"/>
                  </a:lnTo>
                  <a:lnTo>
                    <a:pt x="656" y="50"/>
                  </a:lnTo>
                  <a:lnTo>
                    <a:pt x="656" y="49"/>
                  </a:lnTo>
                  <a:lnTo>
                    <a:pt x="657" y="49"/>
                  </a:lnTo>
                  <a:lnTo>
                    <a:pt x="658" y="49"/>
                  </a:lnTo>
                  <a:lnTo>
                    <a:pt x="660" y="49"/>
                  </a:lnTo>
                  <a:lnTo>
                    <a:pt x="661" y="49"/>
                  </a:lnTo>
                  <a:lnTo>
                    <a:pt x="662" y="49"/>
                  </a:lnTo>
                  <a:lnTo>
                    <a:pt x="664" y="49"/>
                  </a:lnTo>
                  <a:lnTo>
                    <a:pt x="665" y="49"/>
                  </a:lnTo>
                  <a:lnTo>
                    <a:pt x="666" y="49"/>
                  </a:lnTo>
                  <a:lnTo>
                    <a:pt x="668" y="49"/>
                  </a:lnTo>
                  <a:lnTo>
                    <a:pt x="669" y="49"/>
                  </a:lnTo>
                  <a:lnTo>
                    <a:pt x="671" y="49"/>
                  </a:lnTo>
                  <a:lnTo>
                    <a:pt x="672" y="49"/>
                  </a:lnTo>
                  <a:lnTo>
                    <a:pt x="673" y="49"/>
                  </a:lnTo>
                  <a:lnTo>
                    <a:pt x="675" y="49"/>
                  </a:lnTo>
                  <a:lnTo>
                    <a:pt x="675" y="50"/>
                  </a:lnTo>
                  <a:lnTo>
                    <a:pt x="675" y="49"/>
                  </a:lnTo>
                  <a:lnTo>
                    <a:pt x="675" y="47"/>
                  </a:lnTo>
                  <a:lnTo>
                    <a:pt x="675" y="46"/>
                  </a:lnTo>
                  <a:lnTo>
                    <a:pt x="675" y="45"/>
                  </a:lnTo>
                  <a:lnTo>
                    <a:pt x="675" y="43"/>
                  </a:lnTo>
                  <a:lnTo>
                    <a:pt x="675" y="42"/>
                  </a:lnTo>
                  <a:lnTo>
                    <a:pt x="675" y="41"/>
                  </a:lnTo>
                  <a:lnTo>
                    <a:pt x="675" y="39"/>
                  </a:lnTo>
                  <a:lnTo>
                    <a:pt x="676" y="38"/>
                  </a:lnTo>
                  <a:lnTo>
                    <a:pt x="676" y="36"/>
                  </a:lnTo>
                  <a:lnTo>
                    <a:pt x="677" y="36"/>
                  </a:lnTo>
                  <a:lnTo>
                    <a:pt x="679" y="36"/>
                  </a:lnTo>
                  <a:lnTo>
                    <a:pt x="679" y="35"/>
                  </a:lnTo>
                  <a:lnTo>
                    <a:pt x="680" y="35"/>
                  </a:lnTo>
                  <a:lnTo>
                    <a:pt x="681" y="35"/>
                  </a:lnTo>
                  <a:lnTo>
                    <a:pt x="683" y="35"/>
                  </a:lnTo>
                  <a:lnTo>
                    <a:pt x="684" y="34"/>
                  </a:lnTo>
                  <a:lnTo>
                    <a:pt x="685" y="34"/>
                  </a:lnTo>
                  <a:lnTo>
                    <a:pt x="687" y="32"/>
                  </a:lnTo>
                  <a:lnTo>
                    <a:pt x="688" y="32"/>
                  </a:lnTo>
                  <a:lnTo>
                    <a:pt x="689" y="31"/>
                  </a:lnTo>
                  <a:lnTo>
                    <a:pt x="691" y="31"/>
                  </a:lnTo>
                  <a:lnTo>
                    <a:pt x="692" y="30"/>
                  </a:lnTo>
                  <a:lnTo>
                    <a:pt x="694" y="30"/>
                  </a:lnTo>
                  <a:lnTo>
                    <a:pt x="695" y="30"/>
                  </a:lnTo>
                  <a:lnTo>
                    <a:pt x="695" y="28"/>
                  </a:lnTo>
                  <a:lnTo>
                    <a:pt x="696" y="28"/>
                  </a:lnTo>
                  <a:lnTo>
                    <a:pt x="696" y="27"/>
                  </a:lnTo>
                  <a:lnTo>
                    <a:pt x="698" y="27"/>
                  </a:lnTo>
                  <a:lnTo>
                    <a:pt x="699" y="27"/>
                  </a:lnTo>
                  <a:lnTo>
                    <a:pt x="700" y="27"/>
                  </a:lnTo>
                  <a:lnTo>
                    <a:pt x="703" y="27"/>
                  </a:lnTo>
                  <a:lnTo>
                    <a:pt x="706" y="27"/>
                  </a:lnTo>
                  <a:lnTo>
                    <a:pt x="707" y="30"/>
                  </a:lnTo>
                  <a:lnTo>
                    <a:pt x="708" y="30"/>
                  </a:lnTo>
                  <a:lnTo>
                    <a:pt x="708" y="31"/>
                  </a:lnTo>
                  <a:lnTo>
                    <a:pt x="710" y="31"/>
                  </a:lnTo>
                  <a:lnTo>
                    <a:pt x="713" y="30"/>
                  </a:lnTo>
                  <a:lnTo>
                    <a:pt x="711" y="28"/>
                  </a:lnTo>
                  <a:lnTo>
                    <a:pt x="710" y="28"/>
                  </a:lnTo>
                  <a:lnTo>
                    <a:pt x="708" y="28"/>
                  </a:lnTo>
                  <a:lnTo>
                    <a:pt x="708" y="27"/>
                  </a:lnTo>
                  <a:lnTo>
                    <a:pt x="708" y="24"/>
                  </a:lnTo>
                  <a:lnTo>
                    <a:pt x="708" y="23"/>
                  </a:lnTo>
                  <a:lnTo>
                    <a:pt x="710" y="22"/>
                  </a:lnTo>
                  <a:lnTo>
                    <a:pt x="708" y="19"/>
                  </a:lnTo>
                  <a:lnTo>
                    <a:pt x="710" y="19"/>
                  </a:lnTo>
                  <a:lnTo>
                    <a:pt x="711" y="16"/>
                  </a:lnTo>
                  <a:lnTo>
                    <a:pt x="710" y="15"/>
                  </a:lnTo>
                  <a:lnTo>
                    <a:pt x="710" y="13"/>
                  </a:lnTo>
                  <a:lnTo>
                    <a:pt x="707" y="12"/>
                  </a:lnTo>
                  <a:lnTo>
                    <a:pt x="704" y="8"/>
                  </a:lnTo>
                  <a:lnTo>
                    <a:pt x="703" y="7"/>
                  </a:lnTo>
                  <a:lnTo>
                    <a:pt x="704" y="4"/>
                  </a:lnTo>
                  <a:lnTo>
                    <a:pt x="706" y="3"/>
                  </a:lnTo>
                  <a:lnTo>
                    <a:pt x="708" y="0"/>
                  </a:lnTo>
                  <a:lnTo>
                    <a:pt x="710" y="0"/>
                  </a:lnTo>
                  <a:close/>
                </a:path>
              </a:pathLst>
            </a:custGeom>
            <a:solidFill>
              <a:schemeClr val="tx2"/>
            </a:solidFill>
            <a:ln w="9525">
              <a:solidFill>
                <a:schemeClr val="bg1">
                  <a:alpha val="94901"/>
                </a:schemeClr>
              </a:solidFill>
              <a:round/>
              <a:headEnd/>
              <a:tailEnd/>
            </a:ln>
          </p:spPr>
          <p:txBody>
            <a:bodyPr/>
            <a:lstStyle/>
            <a:p>
              <a:endParaRPr lang="en-US"/>
            </a:p>
          </p:txBody>
        </p:sp>
        <p:sp>
          <p:nvSpPr>
            <p:cNvPr id="174140" name="Freeform 18"/>
            <p:cNvSpPr>
              <a:spLocks/>
            </p:cNvSpPr>
            <p:nvPr/>
          </p:nvSpPr>
          <p:spPr bwMode="auto">
            <a:xfrm>
              <a:off x="2385" y="3186"/>
              <a:ext cx="611" cy="669"/>
            </a:xfrm>
            <a:custGeom>
              <a:avLst/>
              <a:gdLst>
                <a:gd name="T0" fmla="*/ 345 w 611"/>
                <a:gd name="T1" fmla="*/ 5 h 669"/>
                <a:gd name="T2" fmla="*/ 371 w 611"/>
                <a:gd name="T3" fmla="*/ 9 h 669"/>
                <a:gd name="T4" fmla="*/ 378 w 611"/>
                <a:gd name="T5" fmla="*/ 30 h 669"/>
                <a:gd name="T6" fmla="*/ 387 w 611"/>
                <a:gd name="T7" fmla="*/ 47 h 669"/>
                <a:gd name="T8" fmla="*/ 405 w 611"/>
                <a:gd name="T9" fmla="*/ 58 h 669"/>
                <a:gd name="T10" fmla="*/ 429 w 611"/>
                <a:gd name="T11" fmla="*/ 53 h 669"/>
                <a:gd name="T12" fmla="*/ 447 w 611"/>
                <a:gd name="T13" fmla="*/ 41 h 669"/>
                <a:gd name="T14" fmla="*/ 470 w 611"/>
                <a:gd name="T15" fmla="*/ 42 h 669"/>
                <a:gd name="T16" fmla="*/ 474 w 611"/>
                <a:gd name="T17" fmla="*/ 69 h 669"/>
                <a:gd name="T18" fmla="*/ 470 w 611"/>
                <a:gd name="T19" fmla="*/ 91 h 669"/>
                <a:gd name="T20" fmla="*/ 471 w 611"/>
                <a:gd name="T21" fmla="*/ 114 h 669"/>
                <a:gd name="T22" fmla="*/ 481 w 611"/>
                <a:gd name="T23" fmla="*/ 131 h 669"/>
                <a:gd name="T24" fmla="*/ 509 w 611"/>
                <a:gd name="T25" fmla="*/ 133 h 669"/>
                <a:gd name="T26" fmla="*/ 534 w 611"/>
                <a:gd name="T27" fmla="*/ 133 h 669"/>
                <a:gd name="T28" fmla="*/ 557 w 611"/>
                <a:gd name="T29" fmla="*/ 126 h 669"/>
                <a:gd name="T30" fmla="*/ 603 w 611"/>
                <a:gd name="T31" fmla="*/ 251 h 669"/>
                <a:gd name="T32" fmla="*/ 565 w 611"/>
                <a:gd name="T33" fmla="*/ 330 h 669"/>
                <a:gd name="T34" fmla="*/ 531 w 611"/>
                <a:gd name="T35" fmla="*/ 353 h 669"/>
                <a:gd name="T36" fmla="*/ 493 w 611"/>
                <a:gd name="T37" fmla="*/ 378 h 669"/>
                <a:gd name="T38" fmla="*/ 462 w 611"/>
                <a:gd name="T39" fmla="*/ 396 h 669"/>
                <a:gd name="T40" fmla="*/ 477 w 611"/>
                <a:gd name="T41" fmla="*/ 414 h 669"/>
                <a:gd name="T42" fmla="*/ 485 w 611"/>
                <a:gd name="T43" fmla="*/ 437 h 669"/>
                <a:gd name="T44" fmla="*/ 496 w 611"/>
                <a:gd name="T45" fmla="*/ 458 h 669"/>
                <a:gd name="T46" fmla="*/ 494 w 611"/>
                <a:gd name="T47" fmla="*/ 499 h 669"/>
                <a:gd name="T48" fmla="*/ 473 w 611"/>
                <a:gd name="T49" fmla="*/ 530 h 669"/>
                <a:gd name="T50" fmla="*/ 460 w 611"/>
                <a:gd name="T51" fmla="*/ 537 h 669"/>
                <a:gd name="T52" fmla="*/ 437 w 611"/>
                <a:gd name="T53" fmla="*/ 537 h 669"/>
                <a:gd name="T54" fmla="*/ 421 w 611"/>
                <a:gd name="T55" fmla="*/ 544 h 669"/>
                <a:gd name="T56" fmla="*/ 421 w 611"/>
                <a:gd name="T57" fmla="*/ 563 h 669"/>
                <a:gd name="T58" fmla="*/ 422 w 611"/>
                <a:gd name="T59" fmla="*/ 574 h 669"/>
                <a:gd name="T60" fmla="*/ 426 w 611"/>
                <a:gd name="T61" fmla="*/ 583 h 669"/>
                <a:gd name="T62" fmla="*/ 413 w 611"/>
                <a:gd name="T63" fmla="*/ 590 h 669"/>
                <a:gd name="T64" fmla="*/ 390 w 611"/>
                <a:gd name="T65" fmla="*/ 621 h 669"/>
                <a:gd name="T66" fmla="*/ 365 w 611"/>
                <a:gd name="T67" fmla="*/ 647 h 669"/>
                <a:gd name="T68" fmla="*/ 355 w 611"/>
                <a:gd name="T69" fmla="*/ 635 h 669"/>
                <a:gd name="T70" fmla="*/ 340 w 611"/>
                <a:gd name="T71" fmla="*/ 648 h 669"/>
                <a:gd name="T72" fmla="*/ 314 w 611"/>
                <a:gd name="T73" fmla="*/ 666 h 669"/>
                <a:gd name="T74" fmla="*/ 291 w 611"/>
                <a:gd name="T75" fmla="*/ 666 h 669"/>
                <a:gd name="T76" fmla="*/ 273 w 611"/>
                <a:gd name="T77" fmla="*/ 666 h 669"/>
                <a:gd name="T78" fmla="*/ 53 w 611"/>
                <a:gd name="T79" fmla="*/ 376 h 669"/>
                <a:gd name="T80" fmla="*/ 52 w 611"/>
                <a:gd name="T81" fmla="*/ 351 h 669"/>
                <a:gd name="T82" fmla="*/ 49 w 611"/>
                <a:gd name="T83" fmla="*/ 328 h 669"/>
                <a:gd name="T84" fmla="*/ 66 w 611"/>
                <a:gd name="T85" fmla="*/ 298 h 669"/>
                <a:gd name="T86" fmla="*/ 97 w 611"/>
                <a:gd name="T87" fmla="*/ 300 h 669"/>
                <a:gd name="T88" fmla="*/ 76 w 611"/>
                <a:gd name="T89" fmla="*/ 273 h 669"/>
                <a:gd name="T90" fmla="*/ 59 w 611"/>
                <a:gd name="T91" fmla="*/ 230 h 669"/>
                <a:gd name="T92" fmla="*/ 36 w 611"/>
                <a:gd name="T93" fmla="*/ 209 h 669"/>
                <a:gd name="T94" fmla="*/ 10 w 611"/>
                <a:gd name="T95" fmla="*/ 190 h 669"/>
                <a:gd name="T96" fmla="*/ 14 w 611"/>
                <a:gd name="T97" fmla="*/ 163 h 669"/>
                <a:gd name="T98" fmla="*/ 0 w 611"/>
                <a:gd name="T99" fmla="*/ 141 h 669"/>
                <a:gd name="T100" fmla="*/ 7 w 611"/>
                <a:gd name="T101" fmla="*/ 87 h 669"/>
                <a:gd name="T102" fmla="*/ 25 w 611"/>
                <a:gd name="T103" fmla="*/ 64 h 669"/>
                <a:gd name="T104" fmla="*/ 45 w 611"/>
                <a:gd name="T105" fmla="*/ 74 h 669"/>
                <a:gd name="T106" fmla="*/ 71 w 611"/>
                <a:gd name="T107" fmla="*/ 83 h 669"/>
                <a:gd name="T108" fmla="*/ 87 w 611"/>
                <a:gd name="T109" fmla="*/ 66 h 669"/>
                <a:gd name="T110" fmla="*/ 113 w 611"/>
                <a:gd name="T111" fmla="*/ 64 h 669"/>
                <a:gd name="T112" fmla="*/ 132 w 611"/>
                <a:gd name="T113" fmla="*/ 85 h 669"/>
                <a:gd name="T114" fmla="*/ 170 w 611"/>
                <a:gd name="T115" fmla="*/ 88 h 669"/>
                <a:gd name="T116" fmla="*/ 213 w 611"/>
                <a:gd name="T117" fmla="*/ 58 h 669"/>
                <a:gd name="T118" fmla="*/ 266 w 611"/>
                <a:gd name="T119" fmla="*/ 28 h 669"/>
                <a:gd name="T120" fmla="*/ 281 w 611"/>
                <a:gd name="T121" fmla="*/ 9 h 669"/>
                <a:gd name="T122" fmla="*/ 308 w 611"/>
                <a:gd name="T123" fmla="*/ 1 h 6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11" h="669">
                  <a:moveTo>
                    <a:pt x="319" y="0"/>
                  </a:moveTo>
                  <a:lnTo>
                    <a:pt x="321" y="1"/>
                  </a:lnTo>
                  <a:lnTo>
                    <a:pt x="322" y="3"/>
                  </a:lnTo>
                  <a:lnTo>
                    <a:pt x="323" y="3"/>
                  </a:lnTo>
                  <a:lnTo>
                    <a:pt x="325" y="3"/>
                  </a:lnTo>
                  <a:lnTo>
                    <a:pt x="326" y="4"/>
                  </a:lnTo>
                  <a:lnTo>
                    <a:pt x="327" y="4"/>
                  </a:lnTo>
                  <a:lnTo>
                    <a:pt x="329" y="4"/>
                  </a:lnTo>
                  <a:lnTo>
                    <a:pt x="330" y="4"/>
                  </a:lnTo>
                  <a:lnTo>
                    <a:pt x="331" y="3"/>
                  </a:lnTo>
                  <a:lnTo>
                    <a:pt x="333" y="3"/>
                  </a:lnTo>
                  <a:lnTo>
                    <a:pt x="334" y="3"/>
                  </a:lnTo>
                  <a:lnTo>
                    <a:pt x="336" y="3"/>
                  </a:lnTo>
                  <a:lnTo>
                    <a:pt x="337" y="3"/>
                  </a:lnTo>
                  <a:lnTo>
                    <a:pt x="338" y="4"/>
                  </a:lnTo>
                  <a:lnTo>
                    <a:pt x="340" y="4"/>
                  </a:lnTo>
                  <a:lnTo>
                    <a:pt x="341" y="4"/>
                  </a:lnTo>
                  <a:lnTo>
                    <a:pt x="342" y="4"/>
                  </a:lnTo>
                  <a:lnTo>
                    <a:pt x="342" y="5"/>
                  </a:lnTo>
                  <a:lnTo>
                    <a:pt x="344" y="5"/>
                  </a:lnTo>
                  <a:lnTo>
                    <a:pt x="345" y="5"/>
                  </a:lnTo>
                  <a:lnTo>
                    <a:pt x="346" y="5"/>
                  </a:lnTo>
                  <a:lnTo>
                    <a:pt x="348" y="5"/>
                  </a:lnTo>
                  <a:lnTo>
                    <a:pt x="349" y="5"/>
                  </a:lnTo>
                  <a:lnTo>
                    <a:pt x="350" y="5"/>
                  </a:lnTo>
                  <a:lnTo>
                    <a:pt x="352" y="5"/>
                  </a:lnTo>
                  <a:lnTo>
                    <a:pt x="353" y="4"/>
                  </a:lnTo>
                  <a:lnTo>
                    <a:pt x="355" y="4"/>
                  </a:lnTo>
                  <a:lnTo>
                    <a:pt x="355" y="3"/>
                  </a:lnTo>
                  <a:lnTo>
                    <a:pt x="356" y="4"/>
                  </a:lnTo>
                  <a:lnTo>
                    <a:pt x="357" y="5"/>
                  </a:lnTo>
                  <a:lnTo>
                    <a:pt x="359" y="5"/>
                  </a:lnTo>
                  <a:lnTo>
                    <a:pt x="360" y="5"/>
                  </a:lnTo>
                  <a:lnTo>
                    <a:pt x="361" y="7"/>
                  </a:lnTo>
                  <a:lnTo>
                    <a:pt x="363" y="7"/>
                  </a:lnTo>
                  <a:lnTo>
                    <a:pt x="364" y="8"/>
                  </a:lnTo>
                  <a:lnTo>
                    <a:pt x="364" y="7"/>
                  </a:lnTo>
                  <a:lnTo>
                    <a:pt x="367" y="7"/>
                  </a:lnTo>
                  <a:lnTo>
                    <a:pt x="368" y="8"/>
                  </a:lnTo>
                  <a:lnTo>
                    <a:pt x="369" y="8"/>
                  </a:lnTo>
                  <a:lnTo>
                    <a:pt x="369" y="9"/>
                  </a:lnTo>
                  <a:lnTo>
                    <a:pt x="371" y="9"/>
                  </a:lnTo>
                  <a:lnTo>
                    <a:pt x="372" y="9"/>
                  </a:lnTo>
                  <a:lnTo>
                    <a:pt x="374" y="9"/>
                  </a:lnTo>
                  <a:lnTo>
                    <a:pt x="375" y="8"/>
                  </a:lnTo>
                  <a:lnTo>
                    <a:pt x="375" y="9"/>
                  </a:lnTo>
                  <a:lnTo>
                    <a:pt x="376" y="9"/>
                  </a:lnTo>
                  <a:lnTo>
                    <a:pt x="376" y="11"/>
                  </a:lnTo>
                  <a:lnTo>
                    <a:pt x="378" y="11"/>
                  </a:lnTo>
                  <a:lnTo>
                    <a:pt x="379" y="12"/>
                  </a:lnTo>
                  <a:lnTo>
                    <a:pt x="380" y="12"/>
                  </a:lnTo>
                  <a:lnTo>
                    <a:pt x="382" y="16"/>
                  </a:lnTo>
                  <a:lnTo>
                    <a:pt x="384" y="19"/>
                  </a:lnTo>
                  <a:lnTo>
                    <a:pt x="387" y="23"/>
                  </a:lnTo>
                  <a:lnTo>
                    <a:pt x="386" y="23"/>
                  </a:lnTo>
                  <a:lnTo>
                    <a:pt x="384" y="23"/>
                  </a:lnTo>
                  <a:lnTo>
                    <a:pt x="383" y="23"/>
                  </a:lnTo>
                  <a:lnTo>
                    <a:pt x="382" y="24"/>
                  </a:lnTo>
                  <a:lnTo>
                    <a:pt x="380" y="24"/>
                  </a:lnTo>
                  <a:lnTo>
                    <a:pt x="379" y="26"/>
                  </a:lnTo>
                  <a:lnTo>
                    <a:pt x="379" y="27"/>
                  </a:lnTo>
                  <a:lnTo>
                    <a:pt x="379" y="28"/>
                  </a:lnTo>
                  <a:lnTo>
                    <a:pt x="378" y="30"/>
                  </a:lnTo>
                  <a:lnTo>
                    <a:pt x="378" y="31"/>
                  </a:lnTo>
                  <a:lnTo>
                    <a:pt x="379" y="31"/>
                  </a:lnTo>
                  <a:lnTo>
                    <a:pt x="378" y="32"/>
                  </a:lnTo>
                  <a:lnTo>
                    <a:pt x="376" y="34"/>
                  </a:lnTo>
                  <a:lnTo>
                    <a:pt x="375" y="35"/>
                  </a:lnTo>
                  <a:lnTo>
                    <a:pt x="375" y="36"/>
                  </a:lnTo>
                  <a:lnTo>
                    <a:pt x="372" y="38"/>
                  </a:lnTo>
                  <a:lnTo>
                    <a:pt x="374" y="39"/>
                  </a:lnTo>
                  <a:lnTo>
                    <a:pt x="375" y="41"/>
                  </a:lnTo>
                  <a:lnTo>
                    <a:pt x="375" y="42"/>
                  </a:lnTo>
                  <a:lnTo>
                    <a:pt x="376" y="42"/>
                  </a:lnTo>
                  <a:lnTo>
                    <a:pt x="378" y="43"/>
                  </a:lnTo>
                  <a:lnTo>
                    <a:pt x="379" y="43"/>
                  </a:lnTo>
                  <a:lnTo>
                    <a:pt x="379" y="45"/>
                  </a:lnTo>
                  <a:lnTo>
                    <a:pt x="380" y="45"/>
                  </a:lnTo>
                  <a:lnTo>
                    <a:pt x="382" y="46"/>
                  </a:lnTo>
                  <a:lnTo>
                    <a:pt x="383" y="46"/>
                  </a:lnTo>
                  <a:lnTo>
                    <a:pt x="384" y="46"/>
                  </a:lnTo>
                  <a:lnTo>
                    <a:pt x="384" y="47"/>
                  </a:lnTo>
                  <a:lnTo>
                    <a:pt x="386" y="47"/>
                  </a:lnTo>
                  <a:lnTo>
                    <a:pt x="387" y="47"/>
                  </a:lnTo>
                  <a:lnTo>
                    <a:pt x="387" y="49"/>
                  </a:lnTo>
                  <a:lnTo>
                    <a:pt x="388" y="49"/>
                  </a:lnTo>
                  <a:lnTo>
                    <a:pt x="388" y="50"/>
                  </a:lnTo>
                  <a:lnTo>
                    <a:pt x="388" y="51"/>
                  </a:lnTo>
                  <a:lnTo>
                    <a:pt x="390" y="51"/>
                  </a:lnTo>
                  <a:lnTo>
                    <a:pt x="391" y="53"/>
                  </a:lnTo>
                  <a:lnTo>
                    <a:pt x="393" y="53"/>
                  </a:lnTo>
                  <a:lnTo>
                    <a:pt x="394" y="53"/>
                  </a:lnTo>
                  <a:lnTo>
                    <a:pt x="395" y="51"/>
                  </a:lnTo>
                  <a:lnTo>
                    <a:pt x="397" y="51"/>
                  </a:lnTo>
                  <a:lnTo>
                    <a:pt x="398" y="51"/>
                  </a:lnTo>
                  <a:lnTo>
                    <a:pt x="398" y="53"/>
                  </a:lnTo>
                  <a:lnTo>
                    <a:pt x="399" y="53"/>
                  </a:lnTo>
                  <a:lnTo>
                    <a:pt x="399" y="54"/>
                  </a:lnTo>
                  <a:lnTo>
                    <a:pt x="399" y="55"/>
                  </a:lnTo>
                  <a:lnTo>
                    <a:pt x="401" y="55"/>
                  </a:lnTo>
                  <a:lnTo>
                    <a:pt x="402" y="55"/>
                  </a:lnTo>
                  <a:lnTo>
                    <a:pt x="402" y="57"/>
                  </a:lnTo>
                  <a:lnTo>
                    <a:pt x="403" y="57"/>
                  </a:lnTo>
                  <a:lnTo>
                    <a:pt x="405" y="57"/>
                  </a:lnTo>
                  <a:lnTo>
                    <a:pt x="405" y="58"/>
                  </a:lnTo>
                  <a:lnTo>
                    <a:pt x="406" y="58"/>
                  </a:lnTo>
                  <a:lnTo>
                    <a:pt x="407" y="58"/>
                  </a:lnTo>
                  <a:lnTo>
                    <a:pt x="409" y="57"/>
                  </a:lnTo>
                  <a:lnTo>
                    <a:pt x="410" y="58"/>
                  </a:lnTo>
                  <a:lnTo>
                    <a:pt x="412" y="58"/>
                  </a:lnTo>
                  <a:lnTo>
                    <a:pt x="413" y="58"/>
                  </a:lnTo>
                  <a:lnTo>
                    <a:pt x="414" y="58"/>
                  </a:lnTo>
                  <a:lnTo>
                    <a:pt x="416" y="58"/>
                  </a:lnTo>
                  <a:lnTo>
                    <a:pt x="417" y="60"/>
                  </a:lnTo>
                  <a:lnTo>
                    <a:pt x="417" y="58"/>
                  </a:lnTo>
                  <a:lnTo>
                    <a:pt x="418" y="58"/>
                  </a:lnTo>
                  <a:lnTo>
                    <a:pt x="420" y="57"/>
                  </a:lnTo>
                  <a:lnTo>
                    <a:pt x="421" y="57"/>
                  </a:lnTo>
                  <a:lnTo>
                    <a:pt x="421" y="55"/>
                  </a:lnTo>
                  <a:lnTo>
                    <a:pt x="422" y="55"/>
                  </a:lnTo>
                  <a:lnTo>
                    <a:pt x="424" y="55"/>
                  </a:lnTo>
                  <a:lnTo>
                    <a:pt x="425" y="54"/>
                  </a:lnTo>
                  <a:lnTo>
                    <a:pt x="426" y="54"/>
                  </a:lnTo>
                  <a:lnTo>
                    <a:pt x="426" y="53"/>
                  </a:lnTo>
                  <a:lnTo>
                    <a:pt x="428" y="53"/>
                  </a:lnTo>
                  <a:lnTo>
                    <a:pt x="429" y="53"/>
                  </a:lnTo>
                  <a:lnTo>
                    <a:pt x="431" y="53"/>
                  </a:lnTo>
                  <a:lnTo>
                    <a:pt x="431" y="51"/>
                  </a:lnTo>
                  <a:lnTo>
                    <a:pt x="432" y="51"/>
                  </a:lnTo>
                  <a:lnTo>
                    <a:pt x="433" y="51"/>
                  </a:lnTo>
                  <a:lnTo>
                    <a:pt x="435" y="51"/>
                  </a:lnTo>
                  <a:lnTo>
                    <a:pt x="435" y="50"/>
                  </a:lnTo>
                  <a:lnTo>
                    <a:pt x="436" y="49"/>
                  </a:lnTo>
                  <a:lnTo>
                    <a:pt x="436" y="47"/>
                  </a:lnTo>
                  <a:lnTo>
                    <a:pt x="437" y="47"/>
                  </a:lnTo>
                  <a:lnTo>
                    <a:pt x="437" y="46"/>
                  </a:lnTo>
                  <a:lnTo>
                    <a:pt x="439" y="46"/>
                  </a:lnTo>
                  <a:lnTo>
                    <a:pt x="439" y="45"/>
                  </a:lnTo>
                  <a:lnTo>
                    <a:pt x="439" y="43"/>
                  </a:lnTo>
                  <a:lnTo>
                    <a:pt x="439" y="42"/>
                  </a:lnTo>
                  <a:lnTo>
                    <a:pt x="440" y="42"/>
                  </a:lnTo>
                  <a:lnTo>
                    <a:pt x="440" y="41"/>
                  </a:lnTo>
                  <a:lnTo>
                    <a:pt x="441" y="41"/>
                  </a:lnTo>
                  <a:lnTo>
                    <a:pt x="443" y="41"/>
                  </a:lnTo>
                  <a:lnTo>
                    <a:pt x="444" y="41"/>
                  </a:lnTo>
                  <a:lnTo>
                    <a:pt x="445" y="41"/>
                  </a:lnTo>
                  <a:lnTo>
                    <a:pt x="447" y="41"/>
                  </a:lnTo>
                  <a:lnTo>
                    <a:pt x="448" y="41"/>
                  </a:lnTo>
                  <a:lnTo>
                    <a:pt x="450" y="41"/>
                  </a:lnTo>
                  <a:lnTo>
                    <a:pt x="451" y="41"/>
                  </a:lnTo>
                  <a:lnTo>
                    <a:pt x="452" y="41"/>
                  </a:lnTo>
                  <a:lnTo>
                    <a:pt x="452" y="42"/>
                  </a:lnTo>
                  <a:lnTo>
                    <a:pt x="454" y="42"/>
                  </a:lnTo>
                  <a:lnTo>
                    <a:pt x="455" y="42"/>
                  </a:lnTo>
                  <a:lnTo>
                    <a:pt x="456" y="42"/>
                  </a:lnTo>
                  <a:lnTo>
                    <a:pt x="458" y="43"/>
                  </a:lnTo>
                  <a:lnTo>
                    <a:pt x="459" y="43"/>
                  </a:lnTo>
                  <a:lnTo>
                    <a:pt x="460" y="43"/>
                  </a:lnTo>
                  <a:lnTo>
                    <a:pt x="460" y="42"/>
                  </a:lnTo>
                  <a:lnTo>
                    <a:pt x="462" y="42"/>
                  </a:lnTo>
                  <a:lnTo>
                    <a:pt x="463" y="42"/>
                  </a:lnTo>
                  <a:lnTo>
                    <a:pt x="464" y="42"/>
                  </a:lnTo>
                  <a:lnTo>
                    <a:pt x="466" y="42"/>
                  </a:lnTo>
                  <a:lnTo>
                    <a:pt x="467" y="42"/>
                  </a:lnTo>
                  <a:lnTo>
                    <a:pt x="469" y="42"/>
                  </a:lnTo>
                  <a:lnTo>
                    <a:pt x="470" y="41"/>
                  </a:lnTo>
                  <a:lnTo>
                    <a:pt x="471" y="41"/>
                  </a:lnTo>
                  <a:lnTo>
                    <a:pt x="470" y="42"/>
                  </a:lnTo>
                  <a:lnTo>
                    <a:pt x="470" y="43"/>
                  </a:lnTo>
                  <a:lnTo>
                    <a:pt x="470" y="45"/>
                  </a:lnTo>
                  <a:lnTo>
                    <a:pt x="470" y="46"/>
                  </a:lnTo>
                  <a:lnTo>
                    <a:pt x="470" y="47"/>
                  </a:lnTo>
                  <a:lnTo>
                    <a:pt x="471" y="49"/>
                  </a:lnTo>
                  <a:lnTo>
                    <a:pt x="471" y="50"/>
                  </a:lnTo>
                  <a:lnTo>
                    <a:pt x="473" y="51"/>
                  </a:lnTo>
                  <a:lnTo>
                    <a:pt x="473" y="53"/>
                  </a:lnTo>
                  <a:lnTo>
                    <a:pt x="474" y="53"/>
                  </a:lnTo>
                  <a:lnTo>
                    <a:pt x="475" y="54"/>
                  </a:lnTo>
                  <a:lnTo>
                    <a:pt x="475" y="55"/>
                  </a:lnTo>
                  <a:lnTo>
                    <a:pt x="475" y="57"/>
                  </a:lnTo>
                  <a:lnTo>
                    <a:pt x="475" y="58"/>
                  </a:lnTo>
                  <a:lnTo>
                    <a:pt x="477" y="60"/>
                  </a:lnTo>
                  <a:lnTo>
                    <a:pt x="477" y="61"/>
                  </a:lnTo>
                  <a:lnTo>
                    <a:pt x="477" y="62"/>
                  </a:lnTo>
                  <a:lnTo>
                    <a:pt x="475" y="64"/>
                  </a:lnTo>
                  <a:lnTo>
                    <a:pt x="475" y="65"/>
                  </a:lnTo>
                  <a:lnTo>
                    <a:pt x="475" y="66"/>
                  </a:lnTo>
                  <a:lnTo>
                    <a:pt x="474" y="68"/>
                  </a:lnTo>
                  <a:lnTo>
                    <a:pt x="474" y="69"/>
                  </a:lnTo>
                  <a:lnTo>
                    <a:pt x="473" y="70"/>
                  </a:lnTo>
                  <a:lnTo>
                    <a:pt x="473" y="72"/>
                  </a:lnTo>
                  <a:lnTo>
                    <a:pt x="473" y="73"/>
                  </a:lnTo>
                  <a:lnTo>
                    <a:pt x="471" y="74"/>
                  </a:lnTo>
                  <a:lnTo>
                    <a:pt x="471" y="76"/>
                  </a:lnTo>
                  <a:lnTo>
                    <a:pt x="470" y="77"/>
                  </a:lnTo>
                  <a:lnTo>
                    <a:pt x="471" y="77"/>
                  </a:lnTo>
                  <a:lnTo>
                    <a:pt x="471" y="79"/>
                  </a:lnTo>
                  <a:lnTo>
                    <a:pt x="471" y="80"/>
                  </a:lnTo>
                  <a:lnTo>
                    <a:pt x="473" y="80"/>
                  </a:lnTo>
                  <a:lnTo>
                    <a:pt x="473" y="81"/>
                  </a:lnTo>
                  <a:lnTo>
                    <a:pt x="474" y="83"/>
                  </a:lnTo>
                  <a:lnTo>
                    <a:pt x="474" y="84"/>
                  </a:lnTo>
                  <a:lnTo>
                    <a:pt x="474" y="85"/>
                  </a:lnTo>
                  <a:lnTo>
                    <a:pt x="474" y="87"/>
                  </a:lnTo>
                  <a:lnTo>
                    <a:pt x="473" y="87"/>
                  </a:lnTo>
                  <a:lnTo>
                    <a:pt x="473" y="88"/>
                  </a:lnTo>
                  <a:lnTo>
                    <a:pt x="471" y="88"/>
                  </a:lnTo>
                  <a:lnTo>
                    <a:pt x="471" y="89"/>
                  </a:lnTo>
                  <a:lnTo>
                    <a:pt x="470" y="89"/>
                  </a:lnTo>
                  <a:lnTo>
                    <a:pt x="470" y="91"/>
                  </a:lnTo>
                  <a:lnTo>
                    <a:pt x="469" y="92"/>
                  </a:lnTo>
                  <a:lnTo>
                    <a:pt x="467" y="92"/>
                  </a:lnTo>
                  <a:lnTo>
                    <a:pt x="467" y="93"/>
                  </a:lnTo>
                  <a:lnTo>
                    <a:pt x="466" y="95"/>
                  </a:lnTo>
                  <a:lnTo>
                    <a:pt x="464" y="95"/>
                  </a:lnTo>
                  <a:lnTo>
                    <a:pt x="464" y="96"/>
                  </a:lnTo>
                  <a:lnTo>
                    <a:pt x="464" y="98"/>
                  </a:lnTo>
                  <a:lnTo>
                    <a:pt x="464" y="99"/>
                  </a:lnTo>
                  <a:lnTo>
                    <a:pt x="463" y="99"/>
                  </a:lnTo>
                  <a:lnTo>
                    <a:pt x="464" y="99"/>
                  </a:lnTo>
                  <a:lnTo>
                    <a:pt x="464" y="100"/>
                  </a:lnTo>
                  <a:lnTo>
                    <a:pt x="464" y="102"/>
                  </a:lnTo>
                  <a:lnTo>
                    <a:pt x="466" y="104"/>
                  </a:lnTo>
                  <a:lnTo>
                    <a:pt x="467" y="106"/>
                  </a:lnTo>
                  <a:lnTo>
                    <a:pt x="467" y="107"/>
                  </a:lnTo>
                  <a:lnTo>
                    <a:pt x="469" y="108"/>
                  </a:lnTo>
                  <a:lnTo>
                    <a:pt x="470" y="110"/>
                  </a:lnTo>
                  <a:lnTo>
                    <a:pt x="470" y="111"/>
                  </a:lnTo>
                  <a:lnTo>
                    <a:pt x="471" y="111"/>
                  </a:lnTo>
                  <a:lnTo>
                    <a:pt x="471" y="112"/>
                  </a:lnTo>
                  <a:lnTo>
                    <a:pt x="471" y="114"/>
                  </a:lnTo>
                  <a:lnTo>
                    <a:pt x="471" y="115"/>
                  </a:lnTo>
                  <a:lnTo>
                    <a:pt x="470" y="117"/>
                  </a:lnTo>
                  <a:lnTo>
                    <a:pt x="470" y="118"/>
                  </a:lnTo>
                  <a:lnTo>
                    <a:pt x="470" y="119"/>
                  </a:lnTo>
                  <a:lnTo>
                    <a:pt x="469" y="121"/>
                  </a:lnTo>
                  <a:lnTo>
                    <a:pt x="469" y="122"/>
                  </a:lnTo>
                  <a:lnTo>
                    <a:pt x="467" y="123"/>
                  </a:lnTo>
                  <a:lnTo>
                    <a:pt x="467" y="125"/>
                  </a:lnTo>
                  <a:lnTo>
                    <a:pt x="467" y="127"/>
                  </a:lnTo>
                  <a:lnTo>
                    <a:pt x="469" y="127"/>
                  </a:lnTo>
                  <a:lnTo>
                    <a:pt x="470" y="129"/>
                  </a:lnTo>
                  <a:lnTo>
                    <a:pt x="471" y="129"/>
                  </a:lnTo>
                  <a:lnTo>
                    <a:pt x="471" y="130"/>
                  </a:lnTo>
                  <a:lnTo>
                    <a:pt x="473" y="130"/>
                  </a:lnTo>
                  <a:lnTo>
                    <a:pt x="474" y="130"/>
                  </a:lnTo>
                  <a:lnTo>
                    <a:pt x="474" y="131"/>
                  </a:lnTo>
                  <a:lnTo>
                    <a:pt x="475" y="131"/>
                  </a:lnTo>
                  <a:lnTo>
                    <a:pt x="477" y="131"/>
                  </a:lnTo>
                  <a:lnTo>
                    <a:pt x="478" y="131"/>
                  </a:lnTo>
                  <a:lnTo>
                    <a:pt x="479" y="131"/>
                  </a:lnTo>
                  <a:lnTo>
                    <a:pt x="481" y="131"/>
                  </a:lnTo>
                  <a:lnTo>
                    <a:pt x="482" y="131"/>
                  </a:lnTo>
                  <a:lnTo>
                    <a:pt x="483" y="131"/>
                  </a:lnTo>
                  <a:lnTo>
                    <a:pt x="485" y="131"/>
                  </a:lnTo>
                  <a:lnTo>
                    <a:pt x="486" y="133"/>
                  </a:lnTo>
                  <a:lnTo>
                    <a:pt x="489" y="133"/>
                  </a:lnTo>
                  <a:lnTo>
                    <a:pt x="490" y="133"/>
                  </a:lnTo>
                  <a:lnTo>
                    <a:pt x="492" y="133"/>
                  </a:lnTo>
                  <a:lnTo>
                    <a:pt x="493" y="133"/>
                  </a:lnTo>
                  <a:lnTo>
                    <a:pt x="494" y="133"/>
                  </a:lnTo>
                  <a:lnTo>
                    <a:pt x="494" y="134"/>
                  </a:lnTo>
                  <a:lnTo>
                    <a:pt x="496" y="134"/>
                  </a:lnTo>
                  <a:lnTo>
                    <a:pt x="497" y="134"/>
                  </a:lnTo>
                  <a:lnTo>
                    <a:pt x="497" y="136"/>
                  </a:lnTo>
                  <a:lnTo>
                    <a:pt x="500" y="136"/>
                  </a:lnTo>
                  <a:lnTo>
                    <a:pt x="501" y="134"/>
                  </a:lnTo>
                  <a:lnTo>
                    <a:pt x="502" y="134"/>
                  </a:lnTo>
                  <a:lnTo>
                    <a:pt x="504" y="134"/>
                  </a:lnTo>
                  <a:lnTo>
                    <a:pt x="505" y="134"/>
                  </a:lnTo>
                  <a:lnTo>
                    <a:pt x="507" y="134"/>
                  </a:lnTo>
                  <a:lnTo>
                    <a:pt x="508" y="134"/>
                  </a:lnTo>
                  <a:lnTo>
                    <a:pt x="509" y="133"/>
                  </a:lnTo>
                  <a:lnTo>
                    <a:pt x="511" y="133"/>
                  </a:lnTo>
                  <a:lnTo>
                    <a:pt x="512" y="133"/>
                  </a:lnTo>
                  <a:lnTo>
                    <a:pt x="513" y="133"/>
                  </a:lnTo>
                  <a:lnTo>
                    <a:pt x="515" y="133"/>
                  </a:lnTo>
                  <a:lnTo>
                    <a:pt x="516" y="133"/>
                  </a:lnTo>
                  <a:lnTo>
                    <a:pt x="517" y="133"/>
                  </a:lnTo>
                  <a:lnTo>
                    <a:pt x="519" y="133"/>
                  </a:lnTo>
                  <a:lnTo>
                    <a:pt x="520" y="133"/>
                  </a:lnTo>
                  <a:lnTo>
                    <a:pt x="521" y="133"/>
                  </a:lnTo>
                  <a:lnTo>
                    <a:pt x="523" y="134"/>
                  </a:lnTo>
                  <a:lnTo>
                    <a:pt x="524" y="134"/>
                  </a:lnTo>
                  <a:lnTo>
                    <a:pt x="526" y="134"/>
                  </a:lnTo>
                  <a:lnTo>
                    <a:pt x="527" y="134"/>
                  </a:lnTo>
                  <a:lnTo>
                    <a:pt x="528" y="134"/>
                  </a:lnTo>
                  <a:lnTo>
                    <a:pt x="528" y="133"/>
                  </a:lnTo>
                  <a:lnTo>
                    <a:pt x="530" y="133"/>
                  </a:lnTo>
                  <a:lnTo>
                    <a:pt x="530" y="134"/>
                  </a:lnTo>
                  <a:lnTo>
                    <a:pt x="531" y="134"/>
                  </a:lnTo>
                  <a:lnTo>
                    <a:pt x="532" y="134"/>
                  </a:lnTo>
                  <a:lnTo>
                    <a:pt x="534" y="134"/>
                  </a:lnTo>
                  <a:lnTo>
                    <a:pt x="534" y="133"/>
                  </a:lnTo>
                  <a:lnTo>
                    <a:pt x="535" y="131"/>
                  </a:lnTo>
                  <a:lnTo>
                    <a:pt x="536" y="131"/>
                  </a:lnTo>
                  <a:lnTo>
                    <a:pt x="538" y="131"/>
                  </a:lnTo>
                  <a:lnTo>
                    <a:pt x="538" y="130"/>
                  </a:lnTo>
                  <a:lnTo>
                    <a:pt x="539" y="130"/>
                  </a:lnTo>
                  <a:lnTo>
                    <a:pt x="539" y="131"/>
                  </a:lnTo>
                  <a:lnTo>
                    <a:pt x="540" y="131"/>
                  </a:lnTo>
                  <a:lnTo>
                    <a:pt x="542" y="131"/>
                  </a:lnTo>
                  <a:lnTo>
                    <a:pt x="543" y="131"/>
                  </a:lnTo>
                  <a:lnTo>
                    <a:pt x="545" y="131"/>
                  </a:lnTo>
                  <a:lnTo>
                    <a:pt x="546" y="131"/>
                  </a:lnTo>
                  <a:lnTo>
                    <a:pt x="549" y="131"/>
                  </a:lnTo>
                  <a:lnTo>
                    <a:pt x="551" y="130"/>
                  </a:lnTo>
                  <a:lnTo>
                    <a:pt x="553" y="130"/>
                  </a:lnTo>
                  <a:lnTo>
                    <a:pt x="553" y="129"/>
                  </a:lnTo>
                  <a:lnTo>
                    <a:pt x="554" y="127"/>
                  </a:lnTo>
                  <a:lnTo>
                    <a:pt x="553" y="127"/>
                  </a:lnTo>
                  <a:lnTo>
                    <a:pt x="553" y="126"/>
                  </a:lnTo>
                  <a:lnTo>
                    <a:pt x="554" y="127"/>
                  </a:lnTo>
                  <a:lnTo>
                    <a:pt x="555" y="127"/>
                  </a:lnTo>
                  <a:lnTo>
                    <a:pt x="557" y="126"/>
                  </a:lnTo>
                  <a:lnTo>
                    <a:pt x="558" y="126"/>
                  </a:lnTo>
                  <a:lnTo>
                    <a:pt x="559" y="125"/>
                  </a:lnTo>
                  <a:lnTo>
                    <a:pt x="561" y="125"/>
                  </a:lnTo>
                  <a:lnTo>
                    <a:pt x="576" y="129"/>
                  </a:lnTo>
                  <a:lnTo>
                    <a:pt x="591" y="134"/>
                  </a:lnTo>
                  <a:lnTo>
                    <a:pt x="595" y="136"/>
                  </a:lnTo>
                  <a:lnTo>
                    <a:pt x="599" y="137"/>
                  </a:lnTo>
                  <a:lnTo>
                    <a:pt x="601" y="138"/>
                  </a:lnTo>
                  <a:lnTo>
                    <a:pt x="604" y="140"/>
                  </a:lnTo>
                  <a:lnTo>
                    <a:pt x="608" y="142"/>
                  </a:lnTo>
                  <a:lnTo>
                    <a:pt x="611" y="144"/>
                  </a:lnTo>
                  <a:lnTo>
                    <a:pt x="606" y="163"/>
                  </a:lnTo>
                  <a:lnTo>
                    <a:pt x="603" y="183"/>
                  </a:lnTo>
                  <a:lnTo>
                    <a:pt x="603" y="205"/>
                  </a:lnTo>
                  <a:lnTo>
                    <a:pt x="603" y="217"/>
                  </a:lnTo>
                  <a:lnTo>
                    <a:pt x="603" y="225"/>
                  </a:lnTo>
                  <a:lnTo>
                    <a:pt x="603" y="235"/>
                  </a:lnTo>
                  <a:lnTo>
                    <a:pt x="603" y="240"/>
                  </a:lnTo>
                  <a:lnTo>
                    <a:pt x="603" y="244"/>
                  </a:lnTo>
                  <a:lnTo>
                    <a:pt x="603" y="247"/>
                  </a:lnTo>
                  <a:lnTo>
                    <a:pt x="603" y="251"/>
                  </a:lnTo>
                  <a:lnTo>
                    <a:pt x="604" y="251"/>
                  </a:lnTo>
                  <a:lnTo>
                    <a:pt x="604" y="256"/>
                  </a:lnTo>
                  <a:lnTo>
                    <a:pt x="604" y="283"/>
                  </a:lnTo>
                  <a:lnTo>
                    <a:pt x="603" y="290"/>
                  </a:lnTo>
                  <a:lnTo>
                    <a:pt x="603" y="292"/>
                  </a:lnTo>
                  <a:lnTo>
                    <a:pt x="603" y="293"/>
                  </a:lnTo>
                  <a:lnTo>
                    <a:pt x="603" y="294"/>
                  </a:lnTo>
                  <a:lnTo>
                    <a:pt x="601" y="296"/>
                  </a:lnTo>
                  <a:lnTo>
                    <a:pt x="597" y="298"/>
                  </a:lnTo>
                  <a:lnTo>
                    <a:pt x="593" y="301"/>
                  </a:lnTo>
                  <a:lnTo>
                    <a:pt x="591" y="304"/>
                  </a:lnTo>
                  <a:lnTo>
                    <a:pt x="588" y="305"/>
                  </a:lnTo>
                  <a:lnTo>
                    <a:pt x="585" y="306"/>
                  </a:lnTo>
                  <a:lnTo>
                    <a:pt x="584" y="309"/>
                  </a:lnTo>
                  <a:lnTo>
                    <a:pt x="584" y="312"/>
                  </a:lnTo>
                  <a:lnTo>
                    <a:pt x="581" y="315"/>
                  </a:lnTo>
                  <a:lnTo>
                    <a:pt x="580" y="316"/>
                  </a:lnTo>
                  <a:lnTo>
                    <a:pt x="576" y="320"/>
                  </a:lnTo>
                  <a:lnTo>
                    <a:pt x="573" y="323"/>
                  </a:lnTo>
                  <a:lnTo>
                    <a:pt x="569" y="327"/>
                  </a:lnTo>
                  <a:lnTo>
                    <a:pt x="565" y="330"/>
                  </a:lnTo>
                  <a:lnTo>
                    <a:pt x="561" y="332"/>
                  </a:lnTo>
                  <a:lnTo>
                    <a:pt x="559" y="335"/>
                  </a:lnTo>
                  <a:lnTo>
                    <a:pt x="558" y="336"/>
                  </a:lnTo>
                  <a:lnTo>
                    <a:pt x="557" y="338"/>
                  </a:lnTo>
                  <a:lnTo>
                    <a:pt x="555" y="340"/>
                  </a:lnTo>
                  <a:lnTo>
                    <a:pt x="554" y="343"/>
                  </a:lnTo>
                  <a:lnTo>
                    <a:pt x="551" y="344"/>
                  </a:lnTo>
                  <a:lnTo>
                    <a:pt x="549" y="346"/>
                  </a:lnTo>
                  <a:lnTo>
                    <a:pt x="547" y="346"/>
                  </a:lnTo>
                  <a:lnTo>
                    <a:pt x="546" y="346"/>
                  </a:lnTo>
                  <a:lnTo>
                    <a:pt x="545" y="346"/>
                  </a:lnTo>
                  <a:lnTo>
                    <a:pt x="543" y="346"/>
                  </a:lnTo>
                  <a:lnTo>
                    <a:pt x="543" y="347"/>
                  </a:lnTo>
                  <a:lnTo>
                    <a:pt x="542" y="347"/>
                  </a:lnTo>
                  <a:lnTo>
                    <a:pt x="540" y="349"/>
                  </a:lnTo>
                  <a:lnTo>
                    <a:pt x="539" y="349"/>
                  </a:lnTo>
                  <a:lnTo>
                    <a:pt x="536" y="350"/>
                  </a:lnTo>
                  <a:lnTo>
                    <a:pt x="535" y="350"/>
                  </a:lnTo>
                  <a:lnTo>
                    <a:pt x="534" y="351"/>
                  </a:lnTo>
                  <a:lnTo>
                    <a:pt x="532" y="351"/>
                  </a:lnTo>
                  <a:lnTo>
                    <a:pt x="531" y="353"/>
                  </a:lnTo>
                  <a:lnTo>
                    <a:pt x="528" y="354"/>
                  </a:lnTo>
                  <a:lnTo>
                    <a:pt x="527" y="355"/>
                  </a:lnTo>
                  <a:lnTo>
                    <a:pt x="523" y="357"/>
                  </a:lnTo>
                  <a:lnTo>
                    <a:pt x="521" y="358"/>
                  </a:lnTo>
                  <a:lnTo>
                    <a:pt x="520" y="358"/>
                  </a:lnTo>
                  <a:lnTo>
                    <a:pt x="516" y="361"/>
                  </a:lnTo>
                  <a:lnTo>
                    <a:pt x="515" y="361"/>
                  </a:lnTo>
                  <a:lnTo>
                    <a:pt x="513" y="362"/>
                  </a:lnTo>
                  <a:lnTo>
                    <a:pt x="511" y="363"/>
                  </a:lnTo>
                  <a:lnTo>
                    <a:pt x="509" y="365"/>
                  </a:lnTo>
                  <a:lnTo>
                    <a:pt x="508" y="366"/>
                  </a:lnTo>
                  <a:lnTo>
                    <a:pt x="507" y="368"/>
                  </a:lnTo>
                  <a:lnTo>
                    <a:pt x="505" y="369"/>
                  </a:lnTo>
                  <a:lnTo>
                    <a:pt x="505" y="370"/>
                  </a:lnTo>
                  <a:lnTo>
                    <a:pt x="504" y="372"/>
                  </a:lnTo>
                  <a:lnTo>
                    <a:pt x="502" y="373"/>
                  </a:lnTo>
                  <a:lnTo>
                    <a:pt x="500" y="374"/>
                  </a:lnTo>
                  <a:lnTo>
                    <a:pt x="498" y="376"/>
                  </a:lnTo>
                  <a:lnTo>
                    <a:pt x="497" y="377"/>
                  </a:lnTo>
                  <a:lnTo>
                    <a:pt x="494" y="378"/>
                  </a:lnTo>
                  <a:lnTo>
                    <a:pt x="493" y="378"/>
                  </a:lnTo>
                  <a:lnTo>
                    <a:pt x="492" y="380"/>
                  </a:lnTo>
                  <a:lnTo>
                    <a:pt x="489" y="380"/>
                  </a:lnTo>
                  <a:lnTo>
                    <a:pt x="488" y="381"/>
                  </a:lnTo>
                  <a:lnTo>
                    <a:pt x="486" y="382"/>
                  </a:lnTo>
                  <a:lnTo>
                    <a:pt x="486" y="384"/>
                  </a:lnTo>
                  <a:lnTo>
                    <a:pt x="485" y="385"/>
                  </a:lnTo>
                  <a:lnTo>
                    <a:pt x="483" y="387"/>
                  </a:lnTo>
                  <a:lnTo>
                    <a:pt x="482" y="387"/>
                  </a:lnTo>
                  <a:lnTo>
                    <a:pt x="481" y="388"/>
                  </a:lnTo>
                  <a:lnTo>
                    <a:pt x="481" y="389"/>
                  </a:lnTo>
                  <a:lnTo>
                    <a:pt x="479" y="389"/>
                  </a:lnTo>
                  <a:lnTo>
                    <a:pt x="478" y="391"/>
                  </a:lnTo>
                  <a:lnTo>
                    <a:pt x="477" y="389"/>
                  </a:lnTo>
                  <a:lnTo>
                    <a:pt x="474" y="389"/>
                  </a:lnTo>
                  <a:lnTo>
                    <a:pt x="474" y="391"/>
                  </a:lnTo>
                  <a:lnTo>
                    <a:pt x="473" y="393"/>
                  </a:lnTo>
                  <a:lnTo>
                    <a:pt x="471" y="393"/>
                  </a:lnTo>
                  <a:lnTo>
                    <a:pt x="469" y="395"/>
                  </a:lnTo>
                  <a:lnTo>
                    <a:pt x="467" y="395"/>
                  </a:lnTo>
                  <a:lnTo>
                    <a:pt x="464" y="396"/>
                  </a:lnTo>
                  <a:lnTo>
                    <a:pt x="462" y="396"/>
                  </a:lnTo>
                  <a:lnTo>
                    <a:pt x="462" y="397"/>
                  </a:lnTo>
                  <a:lnTo>
                    <a:pt x="463" y="397"/>
                  </a:lnTo>
                  <a:lnTo>
                    <a:pt x="464" y="399"/>
                  </a:lnTo>
                  <a:lnTo>
                    <a:pt x="467" y="400"/>
                  </a:lnTo>
                  <a:lnTo>
                    <a:pt x="467" y="401"/>
                  </a:lnTo>
                  <a:lnTo>
                    <a:pt x="469" y="401"/>
                  </a:lnTo>
                  <a:lnTo>
                    <a:pt x="469" y="403"/>
                  </a:lnTo>
                  <a:lnTo>
                    <a:pt x="470" y="404"/>
                  </a:lnTo>
                  <a:lnTo>
                    <a:pt x="471" y="404"/>
                  </a:lnTo>
                  <a:lnTo>
                    <a:pt x="473" y="404"/>
                  </a:lnTo>
                  <a:lnTo>
                    <a:pt x="473" y="405"/>
                  </a:lnTo>
                  <a:lnTo>
                    <a:pt x="474" y="405"/>
                  </a:lnTo>
                  <a:lnTo>
                    <a:pt x="474" y="407"/>
                  </a:lnTo>
                  <a:lnTo>
                    <a:pt x="475" y="407"/>
                  </a:lnTo>
                  <a:lnTo>
                    <a:pt x="475" y="408"/>
                  </a:lnTo>
                  <a:lnTo>
                    <a:pt x="477" y="410"/>
                  </a:lnTo>
                  <a:lnTo>
                    <a:pt x="478" y="410"/>
                  </a:lnTo>
                  <a:lnTo>
                    <a:pt x="478" y="411"/>
                  </a:lnTo>
                  <a:lnTo>
                    <a:pt x="478" y="412"/>
                  </a:lnTo>
                  <a:lnTo>
                    <a:pt x="477" y="412"/>
                  </a:lnTo>
                  <a:lnTo>
                    <a:pt x="477" y="414"/>
                  </a:lnTo>
                  <a:lnTo>
                    <a:pt x="478" y="414"/>
                  </a:lnTo>
                  <a:lnTo>
                    <a:pt x="478" y="415"/>
                  </a:lnTo>
                  <a:lnTo>
                    <a:pt x="479" y="415"/>
                  </a:lnTo>
                  <a:lnTo>
                    <a:pt x="481" y="415"/>
                  </a:lnTo>
                  <a:lnTo>
                    <a:pt x="483" y="416"/>
                  </a:lnTo>
                  <a:lnTo>
                    <a:pt x="485" y="416"/>
                  </a:lnTo>
                  <a:lnTo>
                    <a:pt x="486" y="418"/>
                  </a:lnTo>
                  <a:lnTo>
                    <a:pt x="488" y="419"/>
                  </a:lnTo>
                  <a:lnTo>
                    <a:pt x="488" y="420"/>
                  </a:lnTo>
                  <a:lnTo>
                    <a:pt x="488" y="423"/>
                  </a:lnTo>
                  <a:lnTo>
                    <a:pt x="489" y="424"/>
                  </a:lnTo>
                  <a:lnTo>
                    <a:pt x="489" y="426"/>
                  </a:lnTo>
                  <a:lnTo>
                    <a:pt x="488" y="427"/>
                  </a:lnTo>
                  <a:lnTo>
                    <a:pt x="488" y="429"/>
                  </a:lnTo>
                  <a:lnTo>
                    <a:pt x="488" y="430"/>
                  </a:lnTo>
                  <a:lnTo>
                    <a:pt x="486" y="431"/>
                  </a:lnTo>
                  <a:lnTo>
                    <a:pt x="486" y="433"/>
                  </a:lnTo>
                  <a:lnTo>
                    <a:pt x="485" y="433"/>
                  </a:lnTo>
                  <a:lnTo>
                    <a:pt x="485" y="434"/>
                  </a:lnTo>
                  <a:lnTo>
                    <a:pt x="485" y="435"/>
                  </a:lnTo>
                  <a:lnTo>
                    <a:pt x="485" y="437"/>
                  </a:lnTo>
                  <a:lnTo>
                    <a:pt x="485" y="438"/>
                  </a:lnTo>
                  <a:lnTo>
                    <a:pt x="486" y="439"/>
                  </a:lnTo>
                  <a:lnTo>
                    <a:pt x="486" y="441"/>
                  </a:lnTo>
                  <a:lnTo>
                    <a:pt x="485" y="441"/>
                  </a:lnTo>
                  <a:lnTo>
                    <a:pt x="485" y="442"/>
                  </a:lnTo>
                  <a:lnTo>
                    <a:pt x="485" y="443"/>
                  </a:lnTo>
                  <a:lnTo>
                    <a:pt x="483" y="445"/>
                  </a:lnTo>
                  <a:lnTo>
                    <a:pt x="485" y="446"/>
                  </a:lnTo>
                  <a:lnTo>
                    <a:pt x="485" y="448"/>
                  </a:lnTo>
                  <a:lnTo>
                    <a:pt x="488" y="449"/>
                  </a:lnTo>
                  <a:lnTo>
                    <a:pt x="489" y="450"/>
                  </a:lnTo>
                  <a:lnTo>
                    <a:pt x="489" y="452"/>
                  </a:lnTo>
                  <a:lnTo>
                    <a:pt x="490" y="452"/>
                  </a:lnTo>
                  <a:lnTo>
                    <a:pt x="492" y="452"/>
                  </a:lnTo>
                  <a:lnTo>
                    <a:pt x="492" y="453"/>
                  </a:lnTo>
                  <a:lnTo>
                    <a:pt x="492" y="454"/>
                  </a:lnTo>
                  <a:lnTo>
                    <a:pt x="492" y="456"/>
                  </a:lnTo>
                  <a:lnTo>
                    <a:pt x="493" y="456"/>
                  </a:lnTo>
                  <a:lnTo>
                    <a:pt x="494" y="456"/>
                  </a:lnTo>
                  <a:lnTo>
                    <a:pt x="496" y="457"/>
                  </a:lnTo>
                  <a:lnTo>
                    <a:pt x="496" y="458"/>
                  </a:lnTo>
                  <a:lnTo>
                    <a:pt x="496" y="461"/>
                  </a:lnTo>
                  <a:lnTo>
                    <a:pt x="496" y="462"/>
                  </a:lnTo>
                  <a:lnTo>
                    <a:pt x="497" y="462"/>
                  </a:lnTo>
                  <a:lnTo>
                    <a:pt x="498" y="465"/>
                  </a:lnTo>
                  <a:lnTo>
                    <a:pt x="500" y="465"/>
                  </a:lnTo>
                  <a:lnTo>
                    <a:pt x="500" y="468"/>
                  </a:lnTo>
                  <a:lnTo>
                    <a:pt x="500" y="469"/>
                  </a:lnTo>
                  <a:lnTo>
                    <a:pt x="501" y="469"/>
                  </a:lnTo>
                  <a:lnTo>
                    <a:pt x="502" y="469"/>
                  </a:lnTo>
                  <a:lnTo>
                    <a:pt x="502" y="471"/>
                  </a:lnTo>
                  <a:lnTo>
                    <a:pt x="502" y="472"/>
                  </a:lnTo>
                  <a:lnTo>
                    <a:pt x="502" y="473"/>
                  </a:lnTo>
                  <a:lnTo>
                    <a:pt x="502" y="475"/>
                  </a:lnTo>
                  <a:lnTo>
                    <a:pt x="502" y="476"/>
                  </a:lnTo>
                  <a:lnTo>
                    <a:pt x="501" y="479"/>
                  </a:lnTo>
                  <a:lnTo>
                    <a:pt x="501" y="481"/>
                  </a:lnTo>
                  <a:lnTo>
                    <a:pt x="500" y="486"/>
                  </a:lnTo>
                  <a:lnTo>
                    <a:pt x="500" y="490"/>
                  </a:lnTo>
                  <a:lnTo>
                    <a:pt x="498" y="490"/>
                  </a:lnTo>
                  <a:lnTo>
                    <a:pt x="496" y="494"/>
                  </a:lnTo>
                  <a:lnTo>
                    <a:pt x="494" y="499"/>
                  </a:lnTo>
                  <a:lnTo>
                    <a:pt x="493" y="505"/>
                  </a:lnTo>
                  <a:lnTo>
                    <a:pt x="489" y="510"/>
                  </a:lnTo>
                  <a:lnTo>
                    <a:pt x="489" y="511"/>
                  </a:lnTo>
                  <a:lnTo>
                    <a:pt x="488" y="514"/>
                  </a:lnTo>
                  <a:lnTo>
                    <a:pt x="486" y="519"/>
                  </a:lnTo>
                  <a:lnTo>
                    <a:pt x="485" y="522"/>
                  </a:lnTo>
                  <a:lnTo>
                    <a:pt x="483" y="524"/>
                  </a:lnTo>
                  <a:lnTo>
                    <a:pt x="482" y="525"/>
                  </a:lnTo>
                  <a:lnTo>
                    <a:pt x="481" y="528"/>
                  </a:lnTo>
                  <a:lnTo>
                    <a:pt x="478" y="532"/>
                  </a:lnTo>
                  <a:lnTo>
                    <a:pt x="478" y="533"/>
                  </a:lnTo>
                  <a:lnTo>
                    <a:pt x="478" y="534"/>
                  </a:lnTo>
                  <a:lnTo>
                    <a:pt x="477" y="536"/>
                  </a:lnTo>
                  <a:lnTo>
                    <a:pt x="475" y="534"/>
                  </a:lnTo>
                  <a:lnTo>
                    <a:pt x="475" y="536"/>
                  </a:lnTo>
                  <a:lnTo>
                    <a:pt x="474" y="537"/>
                  </a:lnTo>
                  <a:lnTo>
                    <a:pt x="473" y="536"/>
                  </a:lnTo>
                  <a:lnTo>
                    <a:pt x="471" y="534"/>
                  </a:lnTo>
                  <a:lnTo>
                    <a:pt x="471" y="533"/>
                  </a:lnTo>
                  <a:lnTo>
                    <a:pt x="471" y="532"/>
                  </a:lnTo>
                  <a:lnTo>
                    <a:pt x="473" y="530"/>
                  </a:lnTo>
                  <a:lnTo>
                    <a:pt x="473" y="529"/>
                  </a:lnTo>
                  <a:lnTo>
                    <a:pt x="474" y="528"/>
                  </a:lnTo>
                  <a:lnTo>
                    <a:pt x="473" y="526"/>
                  </a:lnTo>
                  <a:lnTo>
                    <a:pt x="471" y="525"/>
                  </a:lnTo>
                  <a:lnTo>
                    <a:pt x="470" y="526"/>
                  </a:lnTo>
                  <a:lnTo>
                    <a:pt x="469" y="526"/>
                  </a:lnTo>
                  <a:lnTo>
                    <a:pt x="467" y="528"/>
                  </a:lnTo>
                  <a:lnTo>
                    <a:pt x="466" y="528"/>
                  </a:lnTo>
                  <a:lnTo>
                    <a:pt x="464" y="529"/>
                  </a:lnTo>
                  <a:lnTo>
                    <a:pt x="464" y="530"/>
                  </a:lnTo>
                  <a:lnTo>
                    <a:pt x="467" y="532"/>
                  </a:lnTo>
                  <a:lnTo>
                    <a:pt x="469" y="532"/>
                  </a:lnTo>
                  <a:lnTo>
                    <a:pt x="470" y="533"/>
                  </a:lnTo>
                  <a:lnTo>
                    <a:pt x="469" y="534"/>
                  </a:lnTo>
                  <a:lnTo>
                    <a:pt x="467" y="536"/>
                  </a:lnTo>
                  <a:lnTo>
                    <a:pt x="466" y="537"/>
                  </a:lnTo>
                  <a:lnTo>
                    <a:pt x="464" y="538"/>
                  </a:lnTo>
                  <a:lnTo>
                    <a:pt x="463" y="538"/>
                  </a:lnTo>
                  <a:lnTo>
                    <a:pt x="462" y="538"/>
                  </a:lnTo>
                  <a:lnTo>
                    <a:pt x="460" y="538"/>
                  </a:lnTo>
                  <a:lnTo>
                    <a:pt x="460" y="537"/>
                  </a:lnTo>
                  <a:lnTo>
                    <a:pt x="459" y="537"/>
                  </a:lnTo>
                  <a:lnTo>
                    <a:pt x="456" y="538"/>
                  </a:lnTo>
                  <a:lnTo>
                    <a:pt x="455" y="537"/>
                  </a:lnTo>
                  <a:lnTo>
                    <a:pt x="455" y="536"/>
                  </a:lnTo>
                  <a:lnTo>
                    <a:pt x="454" y="536"/>
                  </a:lnTo>
                  <a:lnTo>
                    <a:pt x="452" y="537"/>
                  </a:lnTo>
                  <a:lnTo>
                    <a:pt x="451" y="538"/>
                  </a:lnTo>
                  <a:lnTo>
                    <a:pt x="448" y="537"/>
                  </a:lnTo>
                  <a:lnTo>
                    <a:pt x="448" y="536"/>
                  </a:lnTo>
                  <a:lnTo>
                    <a:pt x="447" y="534"/>
                  </a:lnTo>
                  <a:lnTo>
                    <a:pt x="447" y="532"/>
                  </a:lnTo>
                  <a:lnTo>
                    <a:pt x="447" y="530"/>
                  </a:lnTo>
                  <a:lnTo>
                    <a:pt x="445" y="530"/>
                  </a:lnTo>
                  <a:lnTo>
                    <a:pt x="444" y="534"/>
                  </a:lnTo>
                  <a:lnTo>
                    <a:pt x="444" y="536"/>
                  </a:lnTo>
                  <a:lnTo>
                    <a:pt x="444" y="537"/>
                  </a:lnTo>
                  <a:lnTo>
                    <a:pt x="441" y="536"/>
                  </a:lnTo>
                  <a:lnTo>
                    <a:pt x="440" y="534"/>
                  </a:lnTo>
                  <a:lnTo>
                    <a:pt x="439" y="534"/>
                  </a:lnTo>
                  <a:lnTo>
                    <a:pt x="437" y="536"/>
                  </a:lnTo>
                  <a:lnTo>
                    <a:pt x="437" y="537"/>
                  </a:lnTo>
                  <a:lnTo>
                    <a:pt x="436" y="538"/>
                  </a:lnTo>
                  <a:lnTo>
                    <a:pt x="435" y="540"/>
                  </a:lnTo>
                  <a:lnTo>
                    <a:pt x="436" y="541"/>
                  </a:lnTo>
                  <a:lnTo>
                    <a:pt x="437" y="541"/>
                  </a:lnTo>
                  <a:lnTo>
                    <a:pt x="439" y="541"/>
                  </a:lnTo>
                  <a:lnTo>
                    <a:pt x="437" y="543"/>
                  </a:lnTo>
                  <a:lnTo>
                    <a:pt x="436" y="543"/>
                  </a:lnTo>
                  <a:lnTo>
                    <a:pt x="435" y="541"/>
                  </a:lnTo>
                  <a:lnTo>
                    <a:pt x="433" y="541"/>
                  </a:lnTo>
                  <a:lnTo>
                    <a:pt x="433" y="540"/>
                  </a:lnTo>
                  <a:lnTo>
                    <a:pt x="432" y="540"/>
                  </a:lnTo>
                  <a:lnTo>
                    <a:pt x="432" y="541"/>
                  </a:lnTo>
                  <a:lnTo>
                    <a:pt x="431" y="543"/>
                  </a:lnTo>
                  <a:lnTo>
                    <a:pt x="429" y="541"/>
                  </a:lnTo>
                  <a:lnTo>
                    <a:pt x="428" y="543"/>
                  </a:lnTo>
                  <a:lnTo>
                    <a:pt x="426" y="544"/>
                  </a:lnTo>
                  <a:lnTo>
                    <a:pt x="426" y="545"/>
                  </a:lnTo>
                  <a:lnTo>
                    <a:pt x="425" y="545"/>
                  </a:lnTo>
                  <a:lnTo>
                    <a:pt x="424" y="545"/>
                  </a:lnTo>
                  <a:lnTo>
                    <a:pt x="422" y="544"/>
                  </a:lnTo>
                  <a:lnTo>
                    <a:pt x="421" y="544"/>
                  </a:lnTo>
                  <a:lnTo>
                    <a:pt x="421" y="547"/>
                  </a:lnTo>
                  <a:lnTo>
                    <a:pt x="422" y="548"/>
                  </a:lnTo>
                  <a:lnTo>
                    <a:pt x="421" y="548"/>
                  </a:lnTo>
                  <a:lnTo>
                    <a:pt x="421" y="549"/>
                  </a:lnTo>
                  <a:lnTo>
                    <a:pt x="420" y="548"/>
                  </a:lnTo>
                  <a:lnTo>
                    <a:pt x="418" y="549"/>
                  </a:lnTo>
                  <a:lnTo>
                    <a:pt x="418" y="551"/>
                  </a:lnTo>
                  <a:lnTo>
                    <a:pt x="418" y="552"/>
                  </a:lnTo>
                  <a:lnTo>
                    <a:pt x="418" y="553"/>
                  </a:lnTo>
                  <a:lnTo>
                    <a:pt x="420" y="553"/>
                  </a:lnTo>
                  <a:lnTo>
                    <a:pt x="420" y="555"/>
                  </a:lnTo>
                  <a:lnTo>
                    <a:pt x="421" y="555"/>
                  </a:lnTo>
                  <a:lnTo>
                    <a:pt x="420" y="556"/>
                  </a:lnTo>
                  <a:lnTo>
                    <a:pt x="418" y="556"/>
                  </a:lnTo>
                  <a:lnTo>
                    <a:pt x="418" y="557"/>
                  </a:lnTo>
                  <a:lnTo>
                    <a:pt x="417" y="557"/>
                  </a:lnTo>
                  <a:lnTo>
                    <a:pt x="418" y="559"/>
                  </a:lnTo>
                  <a:lnTo>
                    <a:pt x="418" y="560"/>
                  </a:lnTo>
                  <a:lnTo>
                    <a:pt x="420" y="560"/>
                  </a:lnTo>
                  <a:lnTo>
                    <a:pt x="420" y="562"/>
                  </a:lnTo>
                  <a:lnTo>
                    <a:pt x="421" y="563"/>
                  </a:lnTo>
                  <a:lnTo>
                    <a:pt x="422" y="563"/>
                  </a:lnTo>
                  <a:lnTo>
                    <a:pt x="422" y="564"/>
                  </a:lnTo>
                  <a:lnTo>
                    <a:pt x="424" y="566"/>
                  </a:lnTo>
                  <a:lnTo>
                    <a:pt x="424" y="567"/>
                  </a:lnTo>
                  <a:lnTo>
                    <a:pt x="425" y="567"/>
                  </a:lnTo>
                  <a:lnTo>
                    <a:pt x="425" y="568"/>
                  </a:lnTo>
                  <a:lnTo>
                    <a:pt x="426" y="568"/>
                  </a:lnTo>
                  <a:lnTo>
                    <a:pt x="426" y="570"/>
                  </a:lnTo>
                  <a:lnTo>
                    <a:pt x="428" y="570"/>
                  </a:lnTo>
                  <a:lnTo>
                    <a:pt x="428" y="571"/>
                  </a:lnTo>
                  <a:lnTo>
                    <a:pt x="429" y="571"/>
                  </a:lnTo>
                  <a:lnTo>
                    <a:pt x="429" y="572"/>
                  </a:lnTo>
                  <a:lnTo>
                    <a:pt x="428" y="572"/>
                  </a:lnTo>
                  <a:lnTo>
                    <a:pt x="426" y="572"/>
                  </a:lnTo>
                  <a:lnTo>
                    <a:pt x="425" y="572"/>
                  </a:lnTo>
                  <a:lnTo>
                    <a:pt x="424" y="572"/>
                  </a:lnTo>
                  <a:lnTo>
                    <a:pt x="424" y="571"/>
                  </a:lnTo>
                  <a:lnTo>
                    <a:pt x="424" y="570"/>
                  </a:lnTo>
                  <a:lnTo>
                    <a:pt x="422" y="571"/>
                  </a:lnTo>
                  <a:lnTo>
                    <a:pt x="422" y="572"/>
                  </a:lnTo>
                  <a:lnTo>
                    <a:pt x="422" y="574"/>
                  </a:lnTo>
                  <a:lnTo>
                    <a:pt x="424" y="574"/>
                  </a:lnTo>
                  <a:lnTo>
                    <a:pt x="424" y="575"/>
                  </a:lnTo>
                  <a:lnTo>
                    <a:pt x="424" y="576"/>
                  </a:lnTo>
                  <a:lnTo>
                    <a:pt x="422" y="576"/>
                  </a:lnTo>
                  <a:lnTo>
                    <a:pt x="421" y="576"/>
                  </a:lnTo>
                  <a:lnTo>
                    <a:pt x="421" y="578"/>
                  </a:lnTo>
                  <a:lnTo>
                    <a:pt x="422" y="579"/>
                  </a:lnTo>
                  <a:lnTo>
                    <a:pt x="422" y="581"/>
                  </a:lnTo>
                  <a:lnTo>
                    <a:pt x="422" y="582"/>
                  </a:lnTo>
                  <a:lnTo>
                    <a:pt x="422" y="583"/>
                  </a:lnTo>
                  <a:lnTo>
                    <a:pt x="424" y="583"/>
                  </a:lnTo>
                  <a:lnTo>
                    <a:pt x="424" y="582"/>
                  </a:lnTo>
                  <a:lnTo>
                    <a:pt x="424" y="581"/>
                  </a:lnTo>
                  <a:lnTo>
                    <a:pt x="424" y="579"/>
                  </a:lnTo>
                  <a:lnTo>
                    <a:pt x="425" y="579"/>
                  </a:lnTo>
                  <a:lnTo>
                    <a:pt x="426" y="579"/>
                  </a:lnTo>
                  <a:lnTo>
                    <a:pt x="426" y="581"/>
                  </a:lnTo>
                  <a:lnTo>
                    <a:pt x="425" y="581"/>
                  </a:lnTo>
                  <a:lnTo>
                    <a:pt x="425" y="582"/>
                  </a:lnTo>
                  <a:lnTo>
                    <a:pt x="426" y="582"/>
                  </a:lnTo>
                  <a:lnTo>
                    <a:pt x="426" y="583"/>
                  </a:lnTo>
                  <a:lnTo>
                    <a:pt x="428" y="583"/>
                  </a:lnTo>
                  <a:lnTo>
                    <a:pt x="429" y="585"/>
                  </a:lnTo>
                  <a:lnTo>
                    <a:pt x="429" y="586"/>
                  </a:lnTo>
                  <a:lnTo>
                    <a:pt x="429" y="587"/>
                  </a:lnTo>
                  <a:lnTo>
                    <a:pt x="429" y="589"/>
                  </a:lnTo>
                  <a:lnTo>
                    <a:pt x="428" y="589"/>
                  </a:lnTo>
                  <a:lnTo>
                    <a:pt x="426" y="587"/>
                  </a:lnTo>
                  <a:lnTo>
                    <a:pt x="425" y="587"/>
                  </a:lnTo>
                  <a:lnTo>
                    <a:pt x="424" y="587"/>
                  </a:lnTo>
                  <a:lnTo>
                    <a:pt x="424" y="586"/>
                  </a:lnTo>
                  <a:lnTo>
                    <a:pt x="424" y="587"/>
                  </a:lnTo>
                  <a:lnTo>
                    <a:pt x="422" y="587"/>
                  </a:lnTo>
                  <a:lnTo>
                    <a:pt x="421" y="587"/>
                  </a:lnTo>
                  <a:lnTo>
                    <a:pt x="420" y="589"/>
                  </a:lnTo>
                  <a:lnTo>
                    <a:pt x="420" y="590"/>
                  </a:lnTo>
                  <a:lnTo>
                    <a:pt x="418" y="590"/>
                  </a:lnTo>
                  <a:lnTo>
                    <a:pt x="417" y="590"/>
                  </a:lnTo>
                  <a:lnTo>
                    <a:pt x="417" y="589"/>
                  </a:lnTo>
                  <a:lnTo>
                    <a:pt x="416" y="589"/>
                  </a:lnTo>
                  <a:lnTo>
                    <a:pt x="414" y="589"/>
                  </a:lnTo>
                  <a:lnTo>
                    <a:pt x="413" y="590"/>
                  </a:lnTo>
                  <a:lnTo>
                    <a:pt x="413" y="591"/>
                  </a:lnTo>
                  <a:lnTo>
                    <a:pt x="413" y="593"/>
                  </a:lnTo>
                  <a:lnTo>
                    <a:pt x="413" y="595"/>
                  </a:lnTo>
                  <a:lnTo>
                    <a:pt x="413" y="597"/>
                  </a:lnTo>
                  <a:lnTo>
                    <a:pt x="412" y="597"/>
                  </a:lnTo>
                  <a:lnTo>
                    <a:pt x="409" y="597"/>
                  </a:lnTo>
                  <a:lnTo>
                    <a:pt x="409" y="598"/>
                  </a:lnTo>
                  <a:lnTo>
                    <a:pt x="407" y="600"/>
                  </a:lnTo>
                  <a:lnTo>
                    <a:pt x="406" y="601"/>
                  </a:lnTo>
                  <a:lnTo>
                    <a:pt x="406" y="602"/>
                  </a:lnTo>
                  <a:lnTo>
                    <a:pt x="405" y="604"/>
                  </a:lnTo>
                  <a:lnTo>
                    <a:pt x="405" y="606"/>
                  </a:lnTo>
                  <a:lnTo>
                    <a:pt x="402" y="609"/>
                  </a:lnTo>
                  <a:lnTo>
                    <a:pt x="401" y="612"/>
                  </a:lnTo>
                  <a:lnTo>
                    <a:pt x="399" y="613"/>
                  </a:lnTo>
                  <a:lnTo>
                    <a:pt x="399" y="614"/>
                  </a:lnTo>
                  <a:lnTo>
                    <a:pt x="397" y="614"/>
                  </a:lnTo>
                  <a:lnTo>
                    <a:pt x="394" y="616"/>
                  </a:lnTo>
                  <a:lnTo>
                    <a:pt x="393" y="617"/>
                  </a:lnTo>
                  <a:lnTo>
                    <a:pt x="393" y="619"/>
                  </a:lnTo>
                  <a:lnTo>
                    <a:pt x="390" y="621"/>
                  </a:lnTo>
                  <a:lnTo>
                    <a:pt x="388" y="624"/>
                  </a:lnTo>
                  <a:lnTo>
                    <a:pt x="387" y="625"/>
                  </a:lnTo>
                  <a:lnTo>
                    <a:pt x="384" y="627"/>
                  </a:lnTo>
                  <a:lnTo>
                    <a:pt x="382" y="629"/>
                  </a:lnTo>
                  <a:lnTo>
                    <a:pt x="380" y="632"/>
                  </a:lnTo>
                  <a:lnTo>
                    <a:pt x="379" y="633"/>
                  </a:lnTo>
                  <a:lnTo>
                    <a:pt x="378" y="635"/>
                  </a:lnTo>
                  <a:lnTo>
                    <a:pt x="378" y="636"/>
                  </a:lnTo>
                  <a:lnTo>
                    <a:pt x="378" y="638"/>
                  </a:lnTo>
                  <a:lnTo>
                    <a:pt x="379" y="639"/>
                  </a:lnTo>
                  <a:lnTo>
                    <a:pt x="378" y="639"/>
                  </a:lnTo>
                  <a:lnTo>
                    <a:pt x="376" y="639"/>
                  </a:lnTo>
                  <a:lnTo>
                    <a:pt x="376" y="640"/>
                  </a:lnTo>
                  <a:lnTo>
                    <a:pt x="375" y="640"/>
                  </a:lnTo>
                  <a:lnTo>
                    <a:pt x="375" y="642"/>
                  </a:lnTo>
                  <a:lnTo>
                    <a:pt x="374" y="644"/>
                  </a:lnTo>
                  <a:lnTo>
                    <a:pt x="371" y="644"/>
                  </a:lnTo>
                  <a:lnTo>
                    <a:pt x="369" y="646"/>
                  </a:lnTo>
                  <a:lnTo>
                    <a:pt x="368" y="646"/>
                  </a:lnTo>
                  <a:lnTo>
                    <a:pt x="367" y="646"/>
                  </a:lnTo>
                  <a:lnTo>
                    <a:pt x="365" y="647"/>
                  </a:lnTo>
                  <a:lnTo>
                    <a:pt x="363" y="648"/>
                  </a:lnTo>
                  <a:lnTo>
                    <a:pt x="361" y="650"/>
                  </a:lnTo>
                  <a:lnTo>
                    <a:pt x="360" y="651"/>
                  </a:lnTo>
                  <a:lnTo>
                    <a:pt x="359" y="650"/>
                  </a:lnTo>
                  <a:lnTo>
                    <a:pt x="359" y="648"/>
                  </a:lnTo>
                  <a:lnTo>
                    <a:pt x="359" y="647"/>
                  </a:lnTo>
                  <a:lnTo>
                    <a:pt x="360" y="646"/>
                  </a:lnTo>
                  <a:lnTo>
                    <a:pt x="360" y="644"/>
                  </a:lnTo>
                  <a:lnTo>
                    <a:pt x="359" y="644"/>
                  </a:lnTo>
                  <a:lnTo>
                    <a:pt x="360" y="643"/>
                  </a:lnTo>
                  <a:lnTo>
                    <a:pt x="360" y="642"/>
                  </a:lnTo>
                  <a:lnTo>
                    <a:pt x="359" y="642"/>
                  </a:lnTo>
                  <a:lnTo>
                    <a:pt x="359" y="640"/>
                  </a:lnTo>
                  <a:lnTo>
                    <a:pt x="359" y="639"/>
                  </a:lnTo>
                  <a:lnTo>
                    <a:pt x="357" y="639"/>
                  </a:lnTo>
                  <a:lnTo>
                    <a:pt x="357" y="638"/>
                  </a:lnTo>
                  <a:lnTo>
                    <a:pt x="356" y="638"/>
                  </a:lnTo>
                  <a:lnTo>
                    <a:pt x="355" y="638"/>
                  </a:lnTo>
                  <a:lnTo>
                    <a:pt x="356" y="636"/>
                  </a:lnTo>
                  <a:lnTo>
                    <a:pt x="355" y="636"/>
                  </a:lnTo>
                  <a:lnTo>
                    <a:pt x="355" y="635"/>
                  </a:lnTo>
                  <a:lnTo>
                    <a:pt x="353" y="635"/>
                  </a:lnTo>
                  <a:lnTo>
                    <a:pt x="352" y="635"/>
                  </a:lnTo>
                  <a:lnTo>
                    <a:pt x="350" y="635"/>
                  </a:lnTo>
                  <a:lnTo>
                    <a:pt x="349" y="635"/>
                  </a:lnTo>
                  <a:lnTo>
                    <a:pt x="348" y="633"/>
                  </a:lnTo>
                  <a:lnTo>
                    <a:pt x="346" y="633"/>
                  </a:lnTo>
                  <a:lnTo>
                    <a:pt x="346" y="635"/>
                  </a:lnTo>
                  <a:lnTo>
                    <a:pt x="345" y="635"/>
                  </a:lnTo>
                  <a:lnTo>
                    <a:pt x="345" y="636"/>
                  </a:lnTo>
                  <a:lnTo>
                    <a:pt x="344" y="638"/>
                  </a:lnTo>
                  <a:lnTo>
                    <a:pt x="344" y="639"/>
                  </a:lnTo>
                  <a:lnTo>
                    <a:pt x="344" y="640"/>
                  </a:lnTo>
                  <a:lnTo>
                    <a:pt x="344" y="642"/>
                  </a:lnTo>
                  <a:lnTo>
                    <a:pt x="344" y="643"/>
                  </a:lnTo>
                  <a:lnTo>
                    <a:pt x="342" y="643"/>
                  </a:lnTo>
                  <a:lnTo>
                    <a:pt x="342" y="644"/>
                  </a:lnTo>
                  <a:lnTo>
                    <a:pt x="341" y="644"/>
                  </a:lnTo>
                  <a:lnTo>
                    <a:pt x="341" y="646"/>
                  </a:lnTo>
                  <a:lnTo>
                    <a:pt x="340" y="646"/>
                  </a:lnTo>
                  <a:lnTo>
                    <a:pt x="340" y="647"/>
                  </a:lnTo>
                  <a:lnTo>
                    <a:pt x="340" y="648"/>
                  </a:lnTo>
                  <a:lnTo>
                    <a:pt x="340" y="650"/>
                  </a:lnTo>
                  <a:lnTo>
                    <a:pt x="338" y="650"/>
                  </a:lnTo>
                  <a:lnTo>
                    <a:pt x="340" y="651"/>
                  </a:lnTo>
                  <a:lnTo>
                    <a:pt x="341" y="651"/>
                  </a:lnTo>
                  <a:lnTo>
                    <a:pt x="341" y="652"/>
                  </a:lnTo>
                  <a:lnTo>
                    <a:pt x="325" y="659"/>
                  </a:lnTo>
                  <a:lnTo>
                    <a:pt x="325" y="658"/>
                  </a:lnTo>
                  <a:lnTo>
                    <a:pt x="323" y="658"/>
                  </a:lnTo>
                  <a:lnTo>
                    <a:pt x="322" y="658"/>
                  </a:lnTo>
                  <a:lnTo>
                    <a:pt x="321" y="658"/>
                  </a:lnTo>
                  <a:lnTo>
                    <a:pt x="319" y="658"/>
                  </a:lnTo>
                  <a:lnTo>
                    <a:pt x="318" y="658"/>
                  </a:lnTo>
                  <a:lnTo>
                    <a:pt x="318" y="659"/>
                  </a:lnTo>
                  <a:lnTo>
                    <a:pt x="318" y="661"/>
                  </a:lnTo>
                  <a:lnTo>
                    <a:pt x="318" y="662"/>
                  </a:lnTo>
                  <a:lnTo>
                    <a:pt x="318" y="663"/>
                  </a:lnTo>
                  <a:lnTo>
                    <a:pt x="317" y="663"/>
                  </a:lnTo>
                  <a:lnTo>
                    <a:pt x="317" y="665"/>
                  </a:lnTo>
                  <a:lnTo>
                    <a:pt x="315" y="665"/>
                  </a:lnTo>
                  <a:lnTo>
                    <a:pt x="315" y="666"/>
                  </a:lnTo>
                  <a:lnTo>
                    <a:pt x="314" y="666"/>
                  </a:lnTo>
                  <a:lnTo>
                    <a:pt x="312" y="666"/>
                  </a:lnTo>
                  <a:lnTo>
                    <a:pt x="312" y="667"/>
                  </a:lnTo>
                  <a:lnTo>
                    <a:pt x="311" y="667"/>
                  </a:lnTo>
                  <a:lnTo>
                    <a:pt x="310" y="667"/>
                  </a:lnTo>
                  <a:lnTo>
                    <a:pt x="308" y="667"/>
                  </a:lnTo>
                  <a:lnTo>
                    <a:pt x="307" y="667"/>
                  </a:lnTo>
                  <a:lnTo>
                    <a:pt x="306" y="667"/>
                  </a:lnTo>
                  <a:lnTo>
                    <a:pt x="304" y="667"/>
                  </a:lnTo>
                  <a:lnTo>
                    <a:pt x="303" y="666"/>
                  </a:lnTo>
                  <a:lnTo>
                    <a:pt x="302" y="666"/>
                  </a:lnTo>
                  <a:lnTo>
                    <a:pt x="300" y="667"/>
                  </a:lnTo>
                  <a:lnTo>
                    <a:pt x="299" y="667"/>
                  </a:lnTo>
                  <a:lnTo>
                    <a:pt x="298" y="667"/>
                  </a:lnTo>
                  <a:lnTo>
                    <a:pt x="296" y="667"/>
                  </a:lnTo>
                  <a:lnTo>
                    <a:pt x="295" y="666"/>
                  </a:lnTo>
                  <a:lnTo>
                    <a:pt x="295" y="667"/>
                  </a:lnTo>
                  <a:lnTo>
                    <a:pt x="293" y="667"/>
                  </a:lnTo>
                  <a:lnTo>
                    <a:pt x="293" y="669"/>
                  </a:lnTo>
                  <a:lnTo>
                    <a:pt x="292" y="669"/>
                  </a:lnTo>
                  <a:lnTo>
                    <a:pt x="292" y="667"/>
                  </a:lnTo>
                  <a:lnTo>
                    <a:pt x="291" y="666"/>
                  </a:lnTo>
                  <a:lnTo>
                    <a:pt x="291" y="665"/>
                  </a:lnTo>
                  <a:lnTo>
                    <a:pt x="289" y="665"/>
                  </a:lnTo>
                  <a:lnTo>
                    <a:pt x="288" y="665"/>
                  </a:lnTo>
                  <a:lnTo>
                    <a:pt x="287" y="665"/>
                  </a:lnTo>
                  <a:lnTo>
                    <a:pt x="285" y="665"/>
                  </a:lnTo>
                  <a:lnTo>
                    <a:pt x="285" y="663"/>
                  </a:lnTo>
                  <a:lnTo>
                    <a:pt x="284" y="665"/>
                  </a:lnTo>
                  <a:lnTo>
                    <a:pt x="284" y="666"/>
                  </a:lnTo>
                  <a:lnTo>
                    <a:pt x="284" y="667"/>
                  </a:lnTo>
                  <a:lnTo>
                    <a:pt x="283" y="667"/>
                  </a:lnTo>
                  <a:lnTo>
                    <a:pt x="283" y="666"/>
                  </a:lnTo>
                  <a:lnTo>
                    <a:pt x="281" y="666"/>
                  </a:lnTo>
                  <a:lnTo>
                    <a:pt x="281" y="665"/>
                  </a:lnTo>
                  <a:lnTo>
                    <a:pt x="280" y="665"/>
                  </a:lnTo>
                  <a:lnTo>
                    <a:pt x="279" y="665"/>
                  </a:lnTo>
                  <a:lnTo>
                    <a:pt x="279" y="666"/>
                  </a:lnTo>
                  <a:lnTo>
                    <a:pt x="277" y="666"/>
                  </a:lnTo>
                  <a:lnTo>
                    <a:pt x="276" y="666"/>
                  </a:lnTo>
                  <a:lnTo>
                    <a:pt x="275" y="667"/>
                  </a:lnTo>
                  <a:lnTo>
                    <a:pt x="273" y="667"/>
                  </a:lnTo>
                  <a:lnTo>
                    <a:pt x="273" y="666"/>
                  </a:lnTo>
                  <a:lnTo>
                    <a:pt x="272" y="666"/>
                  </a:lnTo>
                  <a:lnTo>
                    <a:pt x="272" y="665"/>
                  </a:lnTo>
                  <a:lnTo>
                    <a:pt x="260" y="663"/>
                  </a:lnTo>
                  <a:lnTo>
                    <a:pt x="260" y="662"/>
                  </a:lnTo>
                  <a:lnTo>
                    <a:pt x="224" y="666"/>
                  </a:lnTo>
                  <a:lnTo>
                    <a:pt x="226" y="665"/>
                  </a:lnTo>
                  <a:lnTo>
                    <a:pt x="237" y="644"/>
                  </a:lnTo>
                  <a:lnTo>
                    <a:pt x="235" y="621"/>
                  </a:lnTo>
                  <a:lnTo>
                    <a:pt x="213" y="570"/>
                  </a:lnTo>
                  <a:lnTo>
                    <a:pt x="199" y="541"/>
                  </a:lnTo>
                  <a:lnTo>
                    <a:pt x="205" y="529"/>
                  </a:lnTo>
                  <a:lnTo>
                    <a:pt x="194" y="503"/>
                  </a:lnTo>
                  <a:lnTo>
                    <a:pt x="163" y="453"/>
                  </a:lnTo>
                  <a:lnTo>
                    <a:pt x="143" y="416"/>
                  </a:lnTo>
                  <a:lnTo>
                    <a:pt x="128" y="411"/>
                  </a:lnTo>
                  <a:lnTo>
                    <a:pt x="98" y="384"/>
                  </a:lnTo>
                  <a:lnTo>
                    <a:pt x="79" y="378"/>
                  </a:lnTo>
                  <a:lnTo>
                    <a:pt x="78" y="378"/>
                  </a:lnTo>
                  <a:lnTo>
                    <a:pt x="71" y="378"/>
                  </a:lnTo>
                  <a:lnTo>
                    <a:pt x="55" y="376"/>
                  </a:lnTo>
                  <a:lnTo>
                    <a:pt x="53" y="376"/>
                  </a:lnTo>
                  <a:lnTo>
                    <a:pt x="47" y="376"/>
                  </a:lnTo>
                  <a:lnTo>
                    <a:pt x="47" y="374"/>
                  </a:lnTo>
                  <a:lnTo>
                    <a:pt x="47" y="373"/>
                  </a:lnTo>
                  <a:lnTo>
                    <a:pt x="47" y="372"/>
                  </a:lnTo>
                  <a:lnTo>
                    <a:pt x="47" y="370"/>
                  </a:lnTo>
                  <a:lnTo>
                    <a:pt x="47" y="369"/>
                  </a:lnTo>
                  <a:lnTo>
                    <a:pt x="47" y="366"/>
                  </a:lnTo>
                  <a:lnTo>
                    <a:pt x="48" y="366"/>
                  </a:lnTo>
                  <a:lnTo>
                    <a:pt x="48" y="365"/>
                  </a:lnTo>
                  <a:lnTo>
                    <a:pt x="48" y="363"/>
                  </a:lnTo>
                  <a:lnTo>
                    <a:pt x="48" y="362"/>
                  </a:lnTo>
                  <a:lnTo>
                    <a:pt x="48" y="361"/>
                  </a:lnTo>
                  <a:lnTo>
                    <a:pt x="49" y="361"/>
                  </a:lnTo>
                  <a:lnTo>
                    <a:pt x="49" y="359"/>
                  </a:lnTo>
                  <a:lnTo>
                    <a:pt x="49" y="358"/>
                  </a:lnTo>
                  <a:lnTo>
                    <a:pt x="51" y="358"/>
                  </a:lnTo>
                  <a:lnTo>
                    <a:pt x="51" y="357"/>
                  </a:lnTo>
                  <a:lnTo>
                    <a:pt x="52" y="355"/>
                  </a:lnTo>
                  <a:lnTo>
                    <a:pt x="52" y="354"/>
                  </a:lnTo>
                  <a:lnTo>
                    <a:pt x="52" y="353"/>
                  </a:lnTo>
                  <a:lnTo>
                    <a:pt x="52" y="351"/>
                  </a:lnTo>
                  <a:lnTo>
                    <a:pt x="52" y="350"/>
                  </a:lnTo>
                  <a:lnTo>
                    <a:pt x="52" y="349"/>
                  </a:lnTo>
                  <a:lnTo>
                    <a:pt x="51" y="349"/>
                  </a:lnTo>
                  <a:lnTo>
                    <a:pt x="52" y="347"/>
                  </a:lnTo>
                  <a:lnTo>
                    <a:pt x="52" y="346"/>
                  </a:lnTo>
                  <a:lnTo>
                    <a:pt x="53" y="344"/>
                  </a:lnTo>
                  <a:lnTo>
                    <a:pt x="55" y="343"/>
                  </a:lnTo>
                  <a:lnTo>
                    <a:pt x="56" y="342"/>
                  </a:lnTo>
                  <a:lnTo>
                    <a:pt x="56" y="340"/>
                  </a:lnTo>
                  <a:lnTo>
                    <a:pt x="55" y="340"/>
                  </a:lnTo>
                  <a:lnTo>
                    <a:pt x="53" y="340"/>
                  </a:lnTo>
                  <a:lnTo>
                    <a:pt x="53" y="339"/>
                  </a:lnTo>
                  <a:lnTo>
                    <a:pt x="52" y="339"/>
                  </a:lnTo>
                  <a:lnTo>
                    <a:pt x="52" y="338"/>
                  </a:lnTo>
                  <a:lnTo>
                    <a:pt x="52" y="336"/>
                  </a:lnTo>
                  <a:lnTo>
                    <a:pt x="51" y="335"/>
                  </a:lnTo>
                  <a:lnTo>
                    <a:pt x="51" y="334"/>
                  </a:lnTo>
                  <a:lnTo>
                    <a:pt x="52" y="334"/>
                  </a:lnTo>
                  <a:lnTo>
                    <a:pt x="52" y="332"/>
                  </a:lnTo>
                  <a:lnTo>
                    <a:pt x="51" y="330"/>
                  </a:lnTo>
                  <a:lnTo>
                    <a:pt x="49" y="328"/>
                  </a:lnTo>
                  <a:lnTo>
                    <a:pt x="49" y="327"/>
                  </a:lnTo>
                  <a:lnTo>
                    <a:pt x="49" y="324"/>
                  </a:lnTo>
                  <a:lnTo>
                    <a:pt x="49" y="323"/>
                  </a:lnTo>
                  <a:lnTo>
                    <a:pt x="51" y="320"/>
                  </a:lnTo>
                  <a:lnTo>
                    <a:pt x="51" y="319"/>
                  </a:lnTo>
                  <a:lnTo>
                    <a:pt x="51" y="317"/>
                  </a:lnTo>
                  <a:lnTo>
                    <a:pt x="52" y="315"/>
                  </a:lnTo>
                  <a:lnTo>
                    <a:pt x="53" y="313"/>
                  </a:lnTo>
                  <a:lnTo>
                    <a:pt x="53" y="312"/>
                  </a:lnTo>
                  <a:lnTo>
                    <a:pt x="56" y="309"/>
                  </a:lnTo>
                  <a:lnTo>
                    <a:pt x="57" y="306"/>
                  </a:lnTo>
                  <a:lnTo>
                    <a:pt x="57" y="305"/>
                  </a:lnTo>
                  <a:lnTo>
                    <a:pt x="59" y="305"/>
                  </a:lnTo>
                  <a:lnTo>
                    <a:pt x="60" y="305"/>
                  </a:lnTo>
                  <a:lnTo>
                    <a:pt x="60" y="304"/>
                  </a:lnTo>
                  <a:lnTo>
                    <a:pt x="61" y="304"/>
                  </a:lnTo>
                  <a:lnTo>
                    <a:pt x="63" y="304"/>
                  </a:lnTo>
                  <a:lnTo>
                    <a:pt x="64" y="301"/>
                  </a:lnTo>
                  <a:lnTo>
                    <a:pt x="66" y="301"/>
                  </a:lnTo>
                  <a:lnTo>
                    <a:pt x="66" y="300"/>
                  </a:lnTo>
                  <a:lnTo>
                    <a:pt x="66" y="298"/>
                  </a:lnTo>
                  <a:lnTo>
                    <a:pt x="67" y="300"/>
                  </a:lnTo>
                  <a:lnTo>
                    <a:pt x="72" y="298"/>
                  </a:lnTo>
                  <a:lnTo>
                    <a:pt x="74" y="298"/>
                  </a:lnTo>
                  <a:lnTo>
                    <a:pt x="78" y="298"/>
                  </a:lnTo>
                  <a:lnTo>
                    <a:pt x="80" y="301"/>
                  </a:lnTo>
                  <a:lnTo>
                    <a:pt x="83" y="304"/>
                  </a:lnTo>
                  <a:lnTo>
                    <a:pt x="85" y="305"/>
                  </a:lnTo>
                  <a:lnTo>
                    <a:pt x="86" y="306"/>
                  </a:lnTo>
                  <a:lnTo>
                    <a:pt x="89" y="311"/>
                  </a:lnTo>
                  <a:lnTo>
                    <a:pt x="90" y="311"/>
                  </a:lnTo>
                  <a:lnTo>
                    <a:pt x="91" y="311"/>
                  </a:lnTo>
                  <a:lnTo>
                    <a:pt x="94" y="311"/>
                  </a:lnTo>
                  <a:lnTo>
                    <a:pt x="94" y="309"/>
                  </a:lnTo>
                  <a:lnTo>
                    <a:pt x="95" y="308"/>
                  </a:lnTo>
                  <a:lnTo>
                    <a:pt x="97" y="308"/>
                  </a:lnTo>
                  <a:lnTo>
                    <a:pt x="98" y="306"/>
                  </a:lnTo>
                  <a:lnTo>
                    <a:pt x="99" y="304"/>
                  </a:lnTo>
                  <a:lnTo>
                    <a:pt x="99" y="302"/>
                  </a:lnTo>
                  <a:lnTo>
                    <a:pt x="99" y="301"/>
                  </a:lnTo>
                  <a:lnTo>
                    <a:pt x="98" y="301"/>
                  </a:lnTo>
                  <a:lnTo>
                    <a:pt x="97" y="300"/>
                  </a:lnTo>
                  <a:lnTo>
                    <a:pt x="95" y="300"/>
                  </a:lnTo>
                  <a:lnTo>
                    <a:pt x="95" y="298"/>
                  </a:lnTo>
                  <a:lnTo>
                    <a:pt x="94" y="298"/>
                  </a:lnTo>
                  <a:lnTo>
                    <a:pt x="93" y="298"/>
                  </a:lnTo>
                  <a:lnTo>
                    <a:pt x="93" y="297"/>
                  </a:lnTo>
                  <a:lnTo>
                    <a:pt x="91" y="297"/>
                  </a:lnTo>
                  <a:lnTo>
                    <a:pt x="91" y="296"/>
                  </a:lnTo>
                  <a:lnTo>
                    <a:pt x="90" y="294"/>
                  </a:lnTo>
                  <a:lnTo>
                    <a:pt x="89" y="293"/>
                  </a:lnTo>
                  <a:lnTo>
                    <a:pt x="89" y="292"/>
                  </a:lnTo>
                  <a:lnTo>
                    <a:pt x="87" y="290"/>
                  </a:lnTo>
                  <a:lnTo>
                    <a:pt x="86" y="289"/>
                  </a:lnTo>
                  <a:lnTo>
                    <a:pt x="86" y="287"/>
                  </a:lnTo>
                  <a:lnTo>
                    <a:pt x="85" y="286"/>
                  </a:lnTo>
                  <a:lnTo>
                    <a:pt x="83" y="285"/>
                  </a:lnTo>
                  <a:lnTo>
                    <a:pt x="83" y="283"/>
                  </a:lnTo>
                  <a:lnTo>
                    <a:pt x="82" y="282"/>
                  </a:lnTo>
                  <a:lnTo>
                    <a:pt x="80" y="281"/>
                  </a:lnTo>
                  <a:lnTo>
                    <a:pt x="79" y="278"/>
                  </a:lnTo>
                  <a:lnTo>
                    <a:pt x="78" y="275"/>
                  </a:lnTo>
                  <a:lnTo>
                    <a:pt x="76" y="273"/>
                  </a:lnTo>
                  <a:lnTo>
                    <a:pt x="75" y="271"/>
                  </a:lnTo>
                  <a:lnTo>
                    <a:pt x="74" y="270"/>
                  </a:lnTo>
                  <a:lnTo>
                    <a:pt x="74" y="268"/>
                  </a:lnTo>
                  <a:lnTo>
                    <a:pt x="72" y="267"/>
                  </a:lnTo>
                  <a:lnTo>
                    <a:pt x="71" y="266"/>
                  </a:lnTo>
                  <a:lnTo>
                    <a:pt x="70" y="264"/>
                  </a:lnTo>
                  <a:lnTo>
                    <a:pt x="66" y="263"/>
                  </a:lnTo>
                  <a:lnTo>
                    <a:pt x="64" y="260"/>
                  </a:lnTo>
                  <a:lnTo>
                    <a:pt x="63" y="259"/>
                  </a:lnTo>
                  <a:lnTo>
                    <a:pt x="63" y="258"/>
                  </a:lnTo>
                  <a:lnTo>
                    <a:pt x="61" y="255"/>
                  </a:lnTo>
                  <a:lnTo>
                    <a:pt x="60" y="252"/>
                  </a:lnTo>
                  <a:lnTo>
                    <a:pt x="61" y="251"/>
                  </a:lnTo>
                  <a:lnTo>
                    <a:pt x="63" y="248"/>
                  </a:lnTo>
                  <a:lnTo>
                    <a:pt x="63" y="247"/>
                  </a:lnTo>
                  <a:lnTo>
                    <a:pt x="61" y="243"/>
                  </a:lnTo>
                  <a:lnTo>
                    <a:pt x="61" y="240"/>
                  </a:lnTo>
                  <a:lnTo>
                    <a:pt x="61" y="237"/>
                  </a:lnTo>
                  <a:lnTo>
                    <a:pt x="61" y="236"/>
                  </a:lnTo>
                  <a:lnTo>
                    <a:pt x="60" y="233"/>
                  </a:lnTo>
                  <a:lnTo>
                    <a:pt x="59" y="230"/>
                  </a:lnTo>
                  <a:lnTo>
                    <a:pt x="57" y="229"/>
                  </a:lnTo>
                  <a:lnTo>
                    <a:pt x="56" y="228"/>
                  </a:lnTo>
                  <a:lnTo>
                    <a:pt x="55" y="226"/>
                  </a:lnTo>
                  <a:lnTo>
                    <a:pt x="53" y="225"/>
                  </a:lnTo>
                  <a:lnTo>
                    <a:pt x="52" y="225"/>
                  </a:lnTo>
                  <a:lnTo>
                    <a:pt x="52" y="224"/>
                  </a:lnTo>
                  <a:lnTo>
                    <a:pt x="51" y="224"/>
                  </a:lnTo>
                  <a:lnTo>
                    <a:pt x="49" y="222"/>
                  </a:lnTo>
                  <a:lnTo>
                    <a:pt x="47" y="220"/>
                  </a:lnTo>
                  <a:lnTo>
                    <a:pt x="47" y="218"/>
                  </a:lnTo>
                  <a:lnTo>
                    <a:pt x="45" y="218"/>
                  </a:lnTo>
                  <a:lnTo>
                    <a:pt x="44" y="216"/>
                  </a:lnTo>
                  <a:lnTo>
                    <a:pt x="42" y="214"/>
                  </a:lnTo>
                  <a:lnTo>
                    <a:pt x="42" y="213"/>
                  </a:lnTo>
                  <a:lnTo>
                    <a:pt x="41" y="213"/>
                  </a:lnTo>
                  <a:lnTo>
                    <a:pt x="41" y="211"/>
                  </a:lnTo>
                  <a:lnTo>
                    <a:pt x="41" y="210"/>
                  </a:lnTo>
                  <a:lnTo>
                    <a:pt x="40" y="210"/>
                  </a:lnTo>
                  <a:lnTo>
                    <a:pt x="38" y="209"/>
                  </a:lnTo>
                  <a:lnTo>
                    <a:pt x="37" y="209"/>
                  </a:lnTo>
                  <a:lnTo>
                    <a:pt x="36" y="209"/>
                  </a:lnTo>
                  <a:lnTo>
                    <a:pt x="34" y="207"/>
                  </a:lnTo>
                  <a:lnTo>
                    <a:pt x="32" y="207"/>
                  </a:lnTo>
                  <a:lnTo>
                    <a:pt x="30" y="207"/>
                  </a:lnTo>
                  <a:lnTo>
                    <a:pt x="29" y="206"/>
                  </a:lnTo>
                  <a:lnTo>
                    <a:pt x="28" y="206"/>
                  </a:lnTo>
                  <a:lnTo>
                    <a:pt x="26" y="205"/>
                  </a:lnTo>
                  <a:lnTo>
                    <a:pt x="25" y="205"/>
                  </a:lnTo>
                  <a:lnTo>
                    <a:pt x="23" y="205"/>
                  </a:lnTo>
                  <a:lnTo>
                    <a:pt x="22" y="205"/>
                  </a:lnTo>
                  <a:lnTo>
                    <a:pt x="21" y="203"/>
                  </a:lnTo>
                  <a:lnTo>
                    <a:pt x="19" y="202"/>
                  </a:lnTo>
                  <a:lnTo>
                    <a:pt x="18" y="201"/>
                  </a:lnTo>
                  <a:lnTo>
                    <a:pt x="18" y="199"/>
                  </a:lnTo>
                  <a:lnTo>
                    <a:pt x="17" y="198"/>
                  </a:lnTo>
                  <a:lnTo>
                    <a:pt x="15" y="197"/>
                  </a:lnTo>
                  <a:lnTo>
                    <a:pt x="15" y="195"/>
                  </a:lnTo>
                  <a:lnTo>
                    <a:pt x="14" y="195"/>
                  </a:lnTo>
                  <a:lnTo>
                    <a:pt x="14" y="194"/>
                  </a:lnTo>
                  <a:lnTo>
                    <a:pt x="13" y="192"/>
                  </a:lnTo>
                  <a:lnTo>
                    <a:pt x="11" y="191"/>
                  </a:lnTo>
                  <a:lnTo>
                    <a:pt x="10" y="190"/>
                  </a:lnTo>
                  <a:lnTo>
                    <a:pt x="10" y="188"/>
                  </a:lnTo>
                  <a:lnTo>
                    <a:pt x="11" y="187"/>
                  </a:lnTo>
                  <a:lnTo>
                    <a:pt x="11" y="186"/>
                  </a:lnTo>
                  <a:lnTo>
                    <a:pt x="11" y="184"/>
                  </a:lnTo>
                  <a:lnTo>
                    <a:pt x="13" y="183"/>
                  </a:lnTo>
                  <a:lnTo>
                    <a:pt x="14" y="182"/>
                  </a:lnTo>
                  <a:lnTo>
                    <a:pt x="14" y="180"/>
                  </a:lnTo>
                  <a:lnTo>
                    <a:pt x="15" y="179"/>
                  </a:lnTo>
                  <a:lnTo>
                    <a:pt x="17" y="179"/>
                  </a:lnTo>
                  <a:lnTo>
                    <a:pt x="18" y="178"/>
                  </a:lnTo>
                  <a:lnTo>
                    <a:pt x="18" y="176"/>
                  </a:lnTo>
                  <a:lnTo>
                    <a:pt x="17" y="175"/>
                  </a:lnTo>
                  <a:lnTo>
                    <a:pt x="17" y="173"/>
                  </a:lnTo>
                  <a:lnTo>
                    <a:pt x="15" y="173"/>
                  </a:lnTo>
                  <a:lnTo>
                    <a:pt x="14" y="172"/>
                  </a:lnTo>
                  <a:lnTo>
                    <a:pt x="14" y="171"/>
                  </a:lnTo>
                  <a:lnTo>
                    <a:pt x="14" y="169"/>
                  </a:lnTo>
                  <a:lnTo>
                    <a:pt x="14" y="168"/>
                  </a:lnTo>
                  <a:lnTo>
                    <a:pt x="14" y="167"/>
                  </a:lnTo>
                  <a:lnTo>
                    <a:pt x="14" y="165"/>
                  </a:lnTo>
                  <a:lnTo>
                    <a:pt x="14" y="163"/>
                  </a:lnTo>
                  <a:lnTo>
                    <a:pt x="14" y="160"/>
                  </a:lnTo>
                  <a:lnTo>
                    <a:pt x="14" y="159"/>
                  </a:lnTo>
                  <a:lnTo>
                    <a:pt x="14" y="157"/>
                  </a:lnTo>
                  <a:lnTo>
                    <a:pt x="14" y="156"/>
                  </a:lnTo>
                  <a:lnTo>
                    <a:pt x="14" y="157"/>
                  </a:lnTo>
                  <a:lnTo>
                    <a:pt x="13" y="156"/>
                  </a:lnTo>
                  <a:lnTo>
                    <a:pt x="13" y="155"/>
                  </a:lnTo>
                  <a:lnTo>
                    <a:pt x="11" y="155"/>
                  </a:lnTo>
                  <a:lnTo>
                    <a:pt x="10" y="155"/>
                  </a:lnTo>
                  <a:lnTo>
                    <a:pt x="9" y="153"/>
                  </a:lnTo>
                  <a:lnTo>
                    <a:pt x="7" y="153"/>
                  </a:lnTo>
                  <a:lnTo>
                    <a:pt x="7" y="152"/>
                  </a:lnTo>
                  <a:lnTo>
                    <a:pt x="6" y="152"/>
                  </a:lnTo>
                  <a:lnTo>
                    <a:pt x="6" y="149"/>
                  </a:lnTo>
                  <a:lnTo>
                    <a:pt x="4" y="148"/>
                  </a:lnTo>
                  <a:lnTo>
                    <a:pt x="4" y="146"/>
                  </a:lnTo>
                  <a:lnTo>
                    <a:pt x="3" y="145"/>
                  </a:lnTo>
                  <a:lnTo>
                    <a:pt x="2" y="144"/>
                  </a:lnTo>
                  <a:lnTo>
                    <a:pt x="0" y="144"/>
                  </a:lnTo>
                  <a:lnTo>
                    <a:pt x="0" y="142"/>
                  </a:lnTo>
                  <a:lnTo>
                    <a:pt x="0" y="141"/>
                  </a:lnTo>
                  <a:lnTo>
                    <a:pt x="2" y="140"/>
                  </a:lnTo>
                  <a:lnTo>
                    <a:pt x="3" y="138"/>
                  </a:lnTo>
                  <a:lnTo>
                    <a:pt x="4" y="137"/>
                  </a:lnTo>
                  <a:lnTo>
                    <a:pt x="6" y="136"/>
                  </a:lnTo>
                  <a:lnTo>
                    <a:pt x="6" y="134"/>
                  </a:lnTo>
                  <a:lnTo>
                    <a:pt x="7" y="131"/>
                  </a:lnTo>
                  <a:lnTo>
                    <a:pt x="7" y="129"/>
                  </a:lnTo>
                  <a:lnTo>
                    <a:pt x="6" y="125"/>
                  </a:lnTo>
                  <a:lnTo>
                    <a:pt x="6" y="123"/>
                  </a:lnTo>
                  <a:lnTo>
                    <a:pt x="6" y="121"/>
                  </a:lnTo>
                  <a:lnTo>
                    <a:pt x="6" y="118"/>
                  </a:lnTo>
                  <a:lnTo>
                    <a:pt x="6" y="107"/>
                  </a:lnTo>
                  <a:lnTo>
                    <a:pt x="6" y="104"/>
                  </a:lnTo>
                  <a:lnTo>
                    <a:pt x="4" y="99"/>
                  </a:lnTo>
                  <a:lnTo>
                    <a:pt x="3" y="89"/>
                  </a:lnTo>
                  <a:lnTo>
                    <a:pt x="3" y="88"/>
                  </a:lnTo>
                  <a:lnTo>
                    <a:pt x="4" y="88"/>
                  </a:lnTo>
                  <a:lnTo>
                    <a:pt x="6" y="88"/>
                  </a:lnTo>
                  <a:lnTo>
                    <a:pt x="7" y="89"/>
                  </a:lnTo>
                  <a:lnTo>
                    <a:pt x="7" y="88"/>
                  </a:lnTo>
                  <a:lnTo>
                    <a:pt x="7" y="87"/>
                  </a:lnTo>
                  <a:lnTo>
                    <a:pt x="7" y="85"/>
                  </a:lnTo>
                  <a:lnTo>
                    <a:pt x="9" y="84"/>
                  </a:lnTo>
                  <a:lnTo>
                    <a:pt x="9" y="83"/>
                  </a:lnTo>
                  <a:lnTo>
                    <a:pt x="9" y="81"/>
                  </a:lnTo>
                  <a:lnTo>
                    <a:pt x="9" y="80"/>
                  </a:lnTo>
                  <a:lnTo>
                    <a:pt x="9" y="77"/>
                  </a:lnTo>
                  <a:lnTo>
                    <a:pt x="10" y="74"/>
                  </a:lnTo>
                  <a:lnTo>
                    <a:pt x="10" y="72"/>
                  </a:lnTo>
                  <a:lnTo>
                    <a:pt x="11" y="69"/>
                  </a:lnTo>
                  <a:lnTo>
                    <a:pt x="11" y="68"/>
                  </a:lnTo>
                  <a:lnTo>
                    <a:pt x="13" y="66"/>
                  </a:lnTo>
                  <a:lnTo>
                    <a:pt x="13" y="65"/>
                  </a:lnTo>
                  <a:lnTo>
                    <a:pt x="14" y="65"/>
                  </a:lnTo>
                  <a:lnTo>
                    <a:pt x="15" y="64"/>
                  </a:lnTo>
                  <a:lnTo>
                    <a:pt x="17" y="64"/>
                  </a:lnTo>
                  <a:lnTo>
                    <a:pt x="18" y="64"/>
                  </a:lnTo>
                  <a:lnTo>
                    <a:pt x="19" y="64"/>
                  </a:lnTo>
                  <a:lnTo>
                    <a:pt x="21" y="64"/>
                  </a:lnTo>
                  <a:lnTo>
                    <a:pt x="22" y="64"/>
                  </a:lnTo>
                  <a:lnTo>
                    <a:pt x="23" y="64"/>
                  </a:lnTo>
                  <a:lnTo>
                    <a:pt x="25" y="64"/>
                  </a:lnTo>
                  <a:lnTo>
                    <a:pt x="26" y="64"/>
                  </a:lnTo>
                  <a:lnTo>
                    <a:pt x="28" y="64"/>
                  </a:lnTo>
                  <a:lnTo>
                    <a:pt x="29" y="64"/>
                  </a:lnTo>
                  <a:lnTo>
                    <a:pt x="30" y="64"/>
                  </a:lnTo>
                  <a:lnTo>
                    <a:pt x="32" y="64"/>
                  </a:lnTo>
                  <a:lnTo>
                    <a:pt x="33" y="64"/>
                  </a:lnTo>
                  <a:lnTo>
                    <a:pt x="32" y="65"/>
                  </a:lnTo>
                  <a:lnTo>
                    <a:pt x="32" y="66"/>
                  </a:lnTo>
                  <a:lnTo>
                    <a:pt x="33" y="68"/>
                  </a:lnTo>
                  <a:lnTo>
                    <a:pt x="33" y="69"/>
                  </a:lnTo>
                  <a:lnTo>
                    <a:pt x="32" y="72"/>
                  </a:lnTo>
                  <a:lnTo>
                    <a:pt x="32" y="73"/>
                  </a:lnTo>
                  <a:lnTo>
                    <a:pt x="33" y="76"/>
                  </a:lnTo>
                  <a:lnTo>
                    <a:pt x="34" y="76"/>
                  </a:lnTo>
                  <a:lnTo>
                    <a:pt x="36" y="76"/>
                  </a:lnTo>
                  <a:lnTo>
                    <a:pt x="37" y="76"/>
                  </a:lnTo>
                  <a:lnTo>
                    <a:pt x="38" y="76"/>
                  </a:lnTo>
                  <a:lnTo>
                    <a:pt x="40" y="76"/>
                  </a:lnTo>
                  <a:lnTo>
                    <a:pt x="41" y="74"/>
                  </a:lnTo>
                  <a:lnTo>
                    <a:pt x="44" y="74"/>
                  </a:lnTo>
                  <a:lnTo>
                    <a:pt x="45" y="74"/>
                  </a:lnTo>
                  <a:lnTo>
                    <a:pt x="47" y="74"/>
                  </a:lnTo>
                  <a:lnTo>
                    <a:pt x="48" y="74"/>
                  </a:lnTo>
                  <a:lnTo>
                    <a:pt x="49" y="74"/>
                  </a:lnTo>
                  <a:lnTo>
                    <a:pt x="51" y="74"/>
                  </a:lnTo>
                  <a:lnTo>
                    <a:pt x="52" y="74"/>
                  </a:lnTo>
                  <a:lnTo>
                    <a:pt x="55" y="74"/>
                  </a:lnTo>
                  <a:lnTo>
                    <a:pt x="56" y="74"/>
                  </a:lnTo>
                  <a:lnTo>
                    <a:pt x="60" y="73"/>
                  </a:lnTo>
                  <a:lnTo>
                    <a:pt x="63" y="73"/>
                  </a:lnTo>
                  <a:lnTo>
                    <a:pt x="64" y="73"/>
                  </a:lnTo>
                  <a:lnTo>
                    <a:pt x="66" y="73"/>
                  </a:lnTo>
                  <a:lnTo>
                    <a:pt x="66" y="74"/>
                  </a:lnTo>
                  <a:lnTo>
                    <a:pt x="66" y="76"/>
                  </a:lnTo>
                  <a:lnTo>
                    <a:pt x="66" y="77"/>
                  </a:lnTo>
                  <a:lnTo>
                    <a:pt x="66" y="79"/>
                  </a:lnTo>
                  <a:lnTo>
                    <a:pt x="66" y="80"/>
                  </a:lnTo>
                  <a:lnTo>
                    <a:pt x="67" y="80"/>
                  </a:lnTo>
                  <a:lnTo>
                    <a:pt x="68" y="81"/>
                  </a:lnTo>
                  <a:lnTo>
                    <a:pt x="70" y="81"/>
                  </a:lnTo>
                  <a:lnTo>
                    <a:pt x="70" y="83"/>
                  </a:lnTo>
                  <a:lnTo>
                    <a:pt x="71" y="83"/>
                  </a:lnTo>
                  <a:lnTo>
                    <a:pt x="72" y="83"/>
                  </a:lnTo>
                  <a:lnTo>
                    <a:pt x="74" y="83"/>
                  </a:lnTo>
                  <a:lnTo>
                    <a:pt x="74" y="84"/>
                  </a:lnTo>
                  <a:lnTo>
                    <a:pt x="75" y="84"/>
                  </a:lnTo>
                  <a:lnTo>
                    <a:pt x="76" y="84"/>
                  </a:lnTo>
                  <a:lnTo>
                    <a:pt x="78" y="84"/>
                  </a:lnTo>
                  <a:lnTo>
                    <a:pt x="79" y="84"/>
                  </a:lnTo>
                  <a:lnTo>
                    <a:pt x="82" y="84"/>
                  </a:lnTo>
                  <a:lnTo>
                    <a:pt x="83" y="83"/>
                  </a:lnTo>
                  <a:lnTo>
                    <a:pt x="83" y="81"/>
                  </a:lnTo>
                  <a:lnTo>
                    <a:pt x="83" y="80"/>
                  </a:lnTo>
                  <a:lnTo>
                    <a:pt x="85" y="80"/>
                  </a:lnTo>
                  <a:lnTo>
                    <a:pt x="85" y="79"/>
                  </a:lnTo>
                  <a:lnTo>
                    <a:pt x="87" y="77"/>
                  </a:lnTo>
                  <a:lnTo>
                    <a:pt x="87" y="73"/>
                  </a:lnTo>
                  <a:lnTo>
                    <a:pt x="87" y="72"/>
                  </a:lnTo>
                  <a:lnTo>
                    <a:pt x="87" y="70"/>
                  </a:lnTo>
                  <a:lnTo>
                    <a:pt x="87" y="69"/>
                  </a:lnTo>
                  <a:lnTo>
                    <a:pt x="87" y="68"/>
                  </a:lnTo>
                  <a:lnTo>
                    <a:pt x="89" y="68"/>
                  </a:lnTo>
                  <a:lnTo>
                    <a:pt x="87" y="66"/>
                  </a:lnTo>
                  <a:lnTo>
                    <a:pt x="89" y="66"/>
                  </a:lnTo>
                  <a:lnTo>
                    <a:pt x="89" y="65"/>
                  </a:lnTo>
                  <a:lnTo>
                    <a:pt x="89" y="64"/>
                  </a:lnTo>
                  <a:lnTo>
                    <a:pt x="90" y="64"/>
                  </a:lnTo>
                  <a:lnTo>
                    <a:pt x="91" y="64"/>
                  </a:lnTo>
                  <a:lnTo>
                    <a:pt x="93" y="64"/>
                  </a:lnTo>
                  <a:lnTo>
                    <a:pt x="94" y="64"/>
                  </a:lnTo>
                  <a:lnTo>
                    <a:pt x="95" y="64"/>
                  </a:lnTo>
                  <a:lnTo>
                    <a:pt x="97" y="64"/>
                  </a:lnTo>
                  <a:lnTo>
                    <a:pt x="98" y="64"/>
                  </a:lnTo>
                  <a:lnTo>
                    <a:pt x="99" y="64"/>
                  </a:lnTo>
                  <a:lnTo>
                    <a:pt x="101" y="64"/>
                  </a:lnTo>
                  <a:lnTo>
                    <a:pt x="102" y="62"/>
                  </a:lnTo>
                  <a:lnTo>
                    <a:pt x="102" y="64"/>
                  </a:lnTo>
                  <a:lnTo>
                    <a:pt x="104" y="64"/>
                  </a:lnTo>
                  <a:lnTo>
                    <a:pt x="105" y="64"/>
                  </a:lnTo>
                  <a:lnTo>
                    <a:pt x="106" y="64"/>
                  </a:lnTo>
                  <a:lnTo>
                    <a:pt x="109" y="64"/>
                  </a:lnTo>
                  <a:lnTo>
                    <a:pt x="110" y="64"/>
                  </a:lnTo>
                  <a:lnTo>
                    <a:pt x="112" y="64"/>
                  </a:lnTo>
                  <a:lnTo>
                    <a:pt x="113" y="64"/>
                  </a:lnTo>
                  <a:lnTo>
                    <a:pt x="114" y="65"/>
                  </a:lnTo>
                  <a:lnTo>
                    <a:pt x="116" y="65"/>
                  </a:lnTo>
                  <a:lnTo>
                    <a:pt x="118" y="66"/>
                  </a:lnTo>
                  <a:lnTo>
                    <a:pt x="120" y="68"/>
                  </a:lnTo>
                  <a:lnTo>
                    <a:pt x="123" y="69"/>
                  </a:lnTo>
                  <a:lnTo>
                    <a:pt x="124" y="70"/>
                  </a:lnTo>
                  <a:lnTo>
                    <a:pt x="124" y="72"/>
                  </a:lnTo>
                  <a:lnTo>
                    <a:pt x="125" y="73"/>
                  </a:lnTo>
                  <a:lnTo>
                    <a:pt x="125" y="74"/>
                  </a:lnTo>
                  <a:lnTo>
                    <a:pt x="127" y="74"/>
                  </a:lnTo>
                  <a:lnTo>
                    <a:pt x="127" y="76"/>
                  </a:lnTo>
                  <a:lnTo>
                    <a:pt x="128" y="77"/>
                  </a:lnTo>
                  <a:lnTo>
                    <a:pt x="128" y="79"/>
                  </a:lnTo>
                  <a:lnTo>
                    <a:pt x="129" y="79"/>
                  </a:lnTo>
                  <a:lnTo>
                    <a:pt x="129" y="80"/>
                  </a:lnTo>
                  <a:lnTo>
                    <a:pt x="129" y="81"/>
                  </a:lnTo>
                  <a:lnTo>
                    <a:pt x="129" y="83"/>
                  </a:lnTo>
                  <a:lnTo>
                    <a:pt x="131" y="83"/>
                  </a:lnTo>
                  <a:lnTo>
                    <a:pt x="131" y="84"/>
                  </a:lnTo>
                  <a:lnTo>
                    <a:pt x="131" y="85"/>
                  </a:lnTo>
                  <a:lnTo>
                    <a:pt x="132" y="85"/>
                  </a:lnTo>
                  <a:lnTo>
                    <a:pt x="132" y="87"/>
                  </a:lnTo>
                  <a:lnTo>
                    <a:pt x="132" y="88"/>
                  </a:lnTo>
                  <a:lnTo>
                    <a:pt x="133" y="88"/>
                  </a:lnTo>
                  <a:lnTo>
                    <a:pt x="133" y="89"/>
                  </a:lnTo>
                  <a:lnTo>
                    <a:pt x="133" y="91"/>
                  </a:lnTo>
                  <a:lnTo>
                    <a:pt x="135" y="91"/>
                  </a:lnTo>
                  <a:lnTo>
                    <a:pt x="135" y="92"/>
                  </a:lnTo>
                  <a:lnTo>
                    <a:pt x="136" y="92"/>
                  </a:lnTo>
                  <a:lnTo>
                    <a:pt x="136" y="93"/>
                  </a:lnTo>
                  <a:lnTo>
                    <a:pt x="137" y="93"/>
                  </a:lnTo>
                  <a:lnTo>
                    <a:pt x="137" y="95"/>
                  </a:lnTo>
                  <a:lnTo>
                    <a:pt x="139" y="96"/>
                  </a:lnTo>
                  <a:lnTo>
                    <a:pt x="139" y="98"/>
                  </a:lnTo>
                  <a:lnTo>
                    <a:pt x="140" y="98"/>
                  </a:lnTo>
                  <a:lnTo>
                    <a:pt x="139" y="99"/>
                  </a:lnTo>
                  <a:lnTo>
                    <a:pt x="140" y="99"/>
                  </a:lnTo>
                  <a:lnTo>
                    <a:pt x="152" y="98"/>
                  </a:lnTo>
                  <a:lnTo>
                    <a:pt x="169" y="92"/>
                  </a:lnTo>
                  <a:lnTo>
                    <a:pt x="170" y="92"/>
                  </a:lnTo>
                  <a:lnTo>
                    <a:pt x="170" y="89"/>
                  </a:lnTo>
                  <a:lnTo>
                    <a:pt x="170" y="88"/>
                  </a:lnTo>
                  <a:lnTo>
                    <a:pt x="171" y="84"/>
                  </a:lnTo>
                  <a:lnTo>
                    <a:pt x="171" y="81"/>
                  </a:lnTo>
                  <a:lnTo>
                    <a:pt x="171" y="79"/>
                  </a:lnTo>
                  <a:lnTo>
                    <a:pt x="171" y="76"/>
                  </a:lnTo>
                  <a:lnTo>
                    <a:pt x="171" y="73"/>
                  </a:lnTo>
                  <a:lnTo>
                    <a:pt x="173" y="72"/>
                  </a:lnTo>
                  <a:lnTo>
                    <a:pt x="173" y="70"/>
                  </a:lnTo>
                  <a:lnTo>
                    <a:pt x="173" y="66"/>
                  </a:lnTo>
                  <a:lnTo>
                    <a:pt x="173" y="64"/>
                  </a:lnTo>
                  <a:lnTo>
                    <a:pt x="173" y="61"/>
                  </a:lnTo>
                  <a:lnTo>
                    <a:pt x="173" y="58"/>
                  </a:lnTo>
                  <a:lnTo>
                    <a:pt x="174" y="58"/>
                  </a:lnTo>
                  <a:lnTo>
                    <a:pt x="177" y="58"/>
                  </a:lnTo>
                  <a:lnTo>
                    <a:pt x="189" y="58"/>
                  </a:lnTo>
                  <a:lnTo>
                    <a:pt x="190" y="58"/>
                  </a:lnTo>
                  <a:lnTo>
                    <a:pt x="197" y="58"/>
                  </a:lnTo>
                  <a:lnTo>
                    <a:pt x="204" y="60"/>
                  </a:lnTo>
                  <a:lnTo>
                    <a:pt x="207" y="60"/>
                  </a:lnTo>
                  <a:lnTo>
                    <a:pt x="208" y="60"/>
                  </a:lnTo>
                  <a:lnTo>
                    <a:pt x="209" y="58"/>
                  </a:lnTo>
                  <a:lnTo>
                    <a:pt x="213" y="58"/>
                  </a:lnTo>
                  <a:lnTo>
                    <a:pt x="218" y="58"/>
                  </a:lnTo>
                  <a:lnTo>
                    <a:pt x="220" y="57"/>
                  </a:lnTo>
                  <a:lnTo>
                    <a:pt x="223" y="55"/>
                  </a:lnTo>
                  <a:lnTo>
                    <a:pt x="227" y="54"/>
                  </a:lnTo>
                  <a:lnTo>
                    <a:pt x="231" y="53"/>
                  </a:lnTo>
                  <a:lnTo>
                    <a:pt x="235" y="53"/>
                  </a:lnTo>
                  <a:lnTo>
                    <a:pt x="238" y="53"/>
                  </a:lnTo>
                  <a:lnTo>
                    <a:pt x="239" y="53"/>
                  </a:lnTo>
                  <a:lnTo>
                    <a:pt x="241" y="53"/>
                  </a:lnTo>
                  <a:lnTo>
                    <a:pt x="243" y="51"/>
                  </a:lnTo>
                  <a:lnTo>
                    <a:pt x="247" y="51"/>
                  </a:lnTo>
                  <a:lnTo>
                    <a:pt x="249" y="51"/>
                  </a:lnTo>
                  <a:lnTo>
                    <a:pt x="250" y="53"/>
                  </a:lnTo>
                  <a:lnTo>
                    <a:pt x="258" y="49"/>
                  </a:lnTo>
                  <a:lnTo>
                    <a:pt x="260" y="47"/>
                  </a:lnTo>
                  <a:lnTo>
                    <a:pt x="262" y="45"/>
                  </a:lnTo>
                  <a:lnTo>
                    <a:pt x="264" y="43"/>
                  </a:lnTo>
                  <a:lnTo>
                    <a:pt x="265" y="35"/>
                  </a:lnTo>
                  <a:lnTo>
                    <a:pt x="265" y="32"/>
                  </a:lnTo>
                  <a:lnTo>
                    <a:pt x="266" y="30"/>
                  </a:lnTo>
                  <a:lnTo>
                    <a:pt x="266" y="28"/>
                  </a:lnTo>
                  <a:lnTo>
                    <a:pt x="268" y="28"/>
                  </a:lnTo>
                  <a:lnTo>
                    <a:pt x="268" y="27"/>
                  </a:lnTo>
                  <a:lnTo>
                    <a:pt x="269" y="27"/>
                  </a:lnTo>
                  <a:lnTo>
                    <a:pt x="269" y="26"/>
                  </a:lnTo>
                  <a:lnTo>
                    <a:pt x="270" y="26"/>
                  </a:lnTo>
                  <a:lnTo>
                    <a:pt x="270" y="24"/>
                  </a:lnTo>
                  <a:lnTo>
                    <a:pt x="272" y="23"/>
                  </a:lnTo>
                  <a:lnTo>
                    <a:pt x="272" y="22"/>
                  </a:lnTo>
                  <a:lnTo>
                    <a:pt x="273" y="22"/>
                  </a:lnTo>
                  <a:lnTo>
                    <a:pt x="273" y="20"/>
                  </a:lnTo>
                  <a:lnTo>
                    <a:pt x="275" y="19"/>
                  </a:lnTo>
                  <a:lnTo>
                    <a:pt x="275" y="17"/>
                  </a:lnTo>
                  <a:lnTo>
                    <a:pt x="275" y="16"/>
                  </a:lnTo>
                  <a:lnTo>
                    <a:pt x="276" y="15"/>
                  </a:lnTo>
                  <a:lnTo>
                    <a:pt x="276" y="13"/>
                  </a:lnTo>
                  <a:lnTo>
                    <a:pt x="277" y="12"/>
                  </a:lnTo>
                  <a:lnTo>
                    <a:pt x="277" y="11"/>
                  </a:lnTo>
                  <a:lnTo>
                    <a:pt x="279" y="11"/>
                  </a:lnTo>
                  <a:lnTo>
                    <a:pt x="279" y="9"/>
                  </a:lnTo>
                  <a:lnTo>
                    <a:pt x="280" y="9"/>
                  </a:lnTo>
                  <a:lnTo>
                    <a:pt x="281" y="9"/>
                  </a:lnTo>
                  <a:lnTo>
                    <a:pt x="283" y="9"/>
                  </a:lnTo>
                  <a:lnTo>
                    <a:pt x="284" y="8"/>
                  </a:lnTo>
                  <a:lnTo>
                    <a:pt x="285" y="8"/>
                  </a:lnTo>
                  <a:lnTo>
                    <a:pt x="287" y="7"/>
                  </a:lnTo>
                  <a:lnTo>
                    <a:pt x="288" y="7"/>
                  </a:lnTo>
                  <a:lnTo>
                    <a:pt x="289" y="7"/>
                  </a:lnTo>
                  <a:lnTo>
                    <a:pt x="291" y="7"/>
                  </a:lnTo>
                  <a:lnTo>
                    <a:pt x="292" y="7"/>
                  </a:lnTo>
                  <a:lnTo>
                    <a:pt x="293" y="5"/>
                  </a:lnTo>
                  <a:lnTo>
                    <a:pt x="295" y="5"/>
                  </a:lnTo>
                  <a:lnTo>
                    <a:pt x="296" y="5"/>
                  </a:lnTo>
                  <a:lnTo>
                    <a:pt x="298" y="5"/>
                  </a:lnTo>
                  <a:lnTo>
                    <a:pt x="298" y="4"/>
                  </a:lnTo>
                  <a:lnTo>
                    <a:pt x="299" y="4"/>
                  </a:lnTo>
                  <a:lnTo>
                    <a:pt x="300" y="4"/>
                  </a:lnTo>
                  <a:lnTo>
                    <a:pt x="302" y="3"/>
                  </a:lnTo>
                  <a:lnTo>
                    <a:pt x="303" y="3"/>
                  </a:lnTo>
                  <a:lnTo>
                    <a:pt x="304" y="3"/>
                  </a:lnTo>
                  <a:lnTo>
                    <a:pt x="306" y="1"/>
                  </a:lnTo>
                  <a:lnTo>
                    <a:pt x="307" y="1"/>
                  </a:lnTo>
                  <a:lnTo>
                    <a:pt x="308" y="1"/>
                  </a:lnTo>
                  <a:lnTo>
                    <a:pt x="310" y="1"/>
                  </a:lnTo>
                  <a:lnTo>
                    <a:pt x="311" y="1"/>
                  </a:lnTo>
                  <a:lnTo>
                    <a:pt x="312" y="1"/>
                  </a:lnTo>
                  <a:lnTo>
                    <a:pt x="314" y="1"/>
                  </a:lnTo>
                  <a:lnTo>
                    <a:pt x="315" y="1"/>
                  </a:lnTo>
                  <a:lnTo>
                    <a:pt x="317" y="1"/>
                  </a:lnTo>
                  <a:lnTo>
                    <a:pt x="318" y="1"/>
                  </a:lnTo>
                  <a:lnTo>
                    <a:pt x="319"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17" name="Freeform 19"/>
            <p:cNvSpPr>
              <a:spLocks/>
            </p:cNvSpPr>
            <p:nvPr/>
          </p:nvSpPr>
          <p:spPr bwMode="auto">
            <a:xfrm>
              <a:off x="1398" y="1480"/>
              <a:ext cx="1141" cy="1105"/>
            </a:xfrm>
            <a:custGeom>
              <a:avLst/>
              <a:gdLst>
                <a:gd name="T0" fmla="*/ 941 w 1141"/>
                <a:gd name="T1" fmla="*/ 22 h 1105"/>
                <a:gd name="T2" fmla="*/ 991 w 1141"/>
                <a:gd name="T3" fmla="*/ 28 h 1105"/>
                <a:gd name="T4" fmla="*/ 1025 w 1141"/>
                <a:gd name="T5" fmla="*/ 32 h 1105"/>
                <a:gd name="T6" fmla="*/ 1062 w 1141"/>
                <a:gd name="T7" fmla="*/ 55 h 1105"/>
                <a:gd name="T8" fmla="*/ 1115 w 1141"/>
                <a:gd name="T9" fmla="*/ 74 h 1105"/>
                <a:gd name="T10" fmla="*/ 1085 w 1141"/>
                <a:gd name="T11" fmla="*/ 147 h 1105"/>
                <a:gd name="T12" fmla="*/ 1048 w 1141"/>
                <a:gd name="T13" fmla="*/ 204 h 1105"/>
                <a:gd name="T14" fmla="*/ 1028 w 1141"/>
                <a:gd name="T15" fmla="*/ 253 h 1105"/>
                <a:gd name="T16" fmla="*/ 1029 w 1141"/>
                <a:gd name="T17" fmla="*/ 336 h 1105"/>
                <a:gd name="T18" fmla="*/ 1028 w 1141"/>
                <a:gd name="T19" fmla="*/ 395 h 1105"/>
                <a:gd name="T20" fmla="*/ 1031 w 1141"/>
                <a:gd name="T21" fmla="*/ 456 h 1105"/>
                <a:gd name="T22" fmla="*/ 1076 w 1141"/>
                <a:gd name="T23" fmla="*/ 471 h 1105"/>
                <a:gd name="T24" fmla="*/ 1119 w 1141"/>
                <a:gd name="T25" fmla="*/ 504 h 1105"/>
                <a:gd name="T26" fmla="*/ 1135 w 1141"/>
                <a:gd name="T27" fmla="*/ 549 h 1105"/>
                <a:gd name="T28" fmla="*/ 1066 w 1141"/>
                <a:gd name="T29" fmla="*/ 641 h 1105"/>
                <a:gd name="T30" fmla="*/ 1058 w 1141"/>
                <a:gd name="T31" fmla="*/ 751 h 1105"/>
                <a:gd name="T32" fmla="*/ 1024 w 1141"/>
                <a:gd name="T33" fmla="*/ 846 h 1105"/>
                <a:gd name="T34" fmla="*/ 979 w 1141"/>
                <a:gd name="T35" fmla="*/ 901 h 1105"/>
                <a:gd name="T36" fmla="*/ 930 w 1141"/>
                <a:gd name="T37" fmla="*/ 946 h 1105"/>
                <a:gd name="T38" fmla="*/ 888 w 1141"/>
                <a:gd name="T39" fmla="*/ 988 h 1105"/>
                <a:gd name="T40" fmla="*/ 886 w 1141"/>
                <a:gd name="T41" fmla="*/ 1056 h 1105"/>
                <a:gd name="T42" fmla="*/ 845 w 1141"/>
                <a:gd name="T43" fmla="*/ 1095 h 1105"/>
                <a:gd name="T44" fmla="*/ 783 w 1141"/>
                <a:gd name="T45" fmla="*/ 1097 h 1105"/>
                <a:gd name="T46" fmla="*/ 717 w 1141"/>
                <a:gd name="T47" fmla="*/ 1067 h 1105"/>
                <a:gd name="T48" fmla="*/ 662 w 1141"/>
                <a:gd name="T49" fmla="*/ 1087 h 1105"/>
                <a:gd name="T50" fmla="*/ 608 w 1141"/>
                <a:gd name="T51" fmla="*/ 1097 h 1105"/>
                <a:gd name="T52" fmla="*/ 595 w 1141"/>
                <a:gd name="T53" fmla="*/ 896 h 1105"/>
                <a:gd name="T54" fmla="*/ 551 w 1141"/>
                <a:gd name="T55" fmla="*/ 876 h 1105"/>
                <a:gd name="T56" fmla="*/ 499 w 1141"/>
                <a:gd name="T57" fmla="*/ 863 h 1105"/>
                <a:gd name="T58" fmla="*/ 454 w 1141"/>
                <a:gd name="T59" fmla="*/ 842 h 1105"/>
                <a:gd name="T60" fmla="*/ 411 w 1141"/>
                <a:gd name="T61" fmla="*/ 814 h 1105"/>
                <a:gd name="T62" fmla="*/ 393 w 1141"/>
                <a:gd name="T63" fmla="*/ 771 h 1105"/>
                <a:gd name="T64" fmla="*/ 376 w 1141"/>
                <a:gd name="T65" fmla="*/ 733 h 1105"/>
                <a:gd name="T66" fmla="*/ 357 w 1141"/>
                <a:gd name="T67" fmla="*/ 691 h 1105"/>
                <a:gd name="T68" fmla="*/ 295 w 1141"/>
                <a:gd name="T69" fmla="*/ 661 h 1105"/>
                <a:gd name="T70" fmla="*/ 238 w 1141"/>
                <a:gd name="T71" fmla="*/ 679 h 1105"/>
                <a:gd name="T72" fmla="*/ 187 w 1141"/>
                <a:gd name="T73" fmla="*/ 691 h 1105"/>
                <a:gd name="T74" fmla="*/ 119 w 1141"/>
                <a:gd name="T75" fmla="*/ 683 h 1105"/>
                <a:gd name="T76" fmla="*/ 38 w 1141"/>
                <a:gd name="T77" fmla="*/ 673 h 1105"/>
                <a:gd name="T78" fmla="*/ 0 w 1141"/>
                <a:gd name="T79" fmla="*/ 600 h 1105"/>
                <a:gd name="T80" fmla="*/ 62 w 1141"/>
                <a:gd name="T81" fmla="*/ 489 h 1105"/>
                <a:gd name="T82" fmla="*/ 74 w 1141"/>
                <a:gd name="T83" fmla="*/ 421 h 1105"/>
                <a:gd name="T84" fmla="*/ 114 w 1141"/>
                <a:gd name="T85" fmla="*/ 345 h 1105"/>
                <a:gd name="T86" fmla="*/ 131 w 1141"/>
                <a:gd name="T87" fmla="*/ 293 h 1105"/>
                <a:gd name="T88" fmla="*/ 158 w 1141"/>
                <a:gd name="T89" fmla="*/ 253 h 1105"/>
                <a:gd name="T90" fmla="*/ 164 w 1141"/>
                <a:gd name="T91" fmla="*/ 192 h 1105"/>
                <a:gd name="T92" fmla="*/ 221 w 1141"/>
                <a:gd name="T93" fmla="*/ 144 h 1105"/>
                <a:gd name="T94" fmla="*/ 218 w 1141"/>
                <a:gd name="T95" fmla="*/ 86 h 1105"/>
                <a:gd name="T96" fmla="*/ 301 w 1141"/>
                <a:gd name="T97" fmla="*/ 80 h 1105"/>
                <a:gd name="T98" fmla="*/ 367 w 1141"/>
                <a:gd name="T99" fmla="*/ 124 h 1105"/>
                <a:gd name="T100" fmla="*/ 420 w 1141"/>
                <a:gd name="T101" fmla="*/ 137 h 1105"/>
                <a:gd name="T102" fmla="*/ 475 w 1141"/>
                <a:gd name="T103" fmla="*/ 154 h 1105"/>
                <a:gd name="T104" fmla="*/ 506 w 1141"/>
                <a:gd name="T105" fmla="*/ 123 h 1105"/>
                <a:gd name="T106" fmla="*/ 552 w 1141"/>
                <a:gd name="T107" fmla="*/ 147 h 1105"/>
                <a:gd name="T108" fmla="*/ 608 w 1141"/>
                <a:gd name="T109" fmla="*/ 128 h 1105"/>
                <a:gd name="T110" fmla="*/ 591 w 1141"/>
                <a:gd name="T111" fmla="*/ 48 h 1105"/>
                <a:gd name="T112" fmla="*/ 636 w 1141"/>
                <a:gd name="T113" fmla="*/ 23 h 1105"/>
                <a:gd name="T114" fmla="*/ 697 w 1141"/>
                <a:gd name="T115" fmla="*/ 11 h 1105"/>
                <a:gd name="T116" fmla="*/ 743 w 1141"/>
                <a:gd name="T117" fmla="*/ 30 h 1105"/>
                <a:gd name="T118" fmla="*/ 781 w 1141"/>
                <a:gd name="T119" fmla="*/ 19 h 1105"/>
                <a:gd name="T120" fmla="*/ 825 w 1141"/>
                <a:gd name="T121" fmla="*/ 7 h 1105"/>
                <a:gd name="T122" fmla="*/ 869 w 1141"/>
                <a:gd name="T123" fmla="*/ 10 h 1105"/>
                <a:gd name="T124" fmla="*/ 910 w 1141"/>
                <a:gd name="T125" fmla="*/ 2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1" h="1105">
                  <a:moveTo>
                    <a:pt x="913" y="0"/>
                  </a:moveTo>
                  <a:lnTo>
                    <a:pt x="914" y="2"/>
                  </a:lnTo>
                  <a:lnTo>
                    <a:pt x="914" y="0"/>
                  </a:lnTo>
                  <a:lnTo>
                    <a:pt x="916" y="2"/>
                  </a:lnTo>
                  <a:lnTo>
                    <a:pt x="917" y="2"/>
                  </a:lnTo>
                  <a:lnTo>
                    <a:pt x="917" y="3"/>
                  </a:lnTo>
                  <a:lnTo>
                    <a:pt x="918" y="2"/>
                  </a:lnTo>
                  <a:lnTo>
                    <a:pt x="918" y="3"/>
                  </a:lnTo>
                  <a:lnTo>
                    <a:pt x="920" y="3"/>
                  </a:lnTo>
                  <a:lnTo>
                    <a:pt x="920" y="2"/>
                  </a:lnTo>
                  <a:lnTo>
                    <a:pt x="918" y="2"/>
                  </a:lnTo>
                  <a:lnTo>
                    <a:pt x="920" y="2"/>
                  </a:lnTo>
                  <a:lnTo>
                    <a:pt x="921" y="2"/>
                  </a:lnTo>
                  <a:lnTo>
                    <a:pt x="922" y="2"/>
                  </a:lnTo>
                  <a:lnTo>
                    <a:pt x="924" y="3"/>
                  </a:lnTo>
                  <a:lnTo>
                    <a:pt x="925" y="3"/>
                  </a:lnTo>
                  <a:lnTo>
                    <a:pt x="926" y="3"/>
                  </a:lnTo>
                  <a:lnTo>
                    <a:pt x="926" y="4"/>
                  </a:lnTo>
                  <a:lnTo>
                    <a:pt x="928" y="4"/>
                  </a:lnTo>
                  <a:lnTo>
                    <a:pt x="929" y="4"/>
                  </a:lnTo>
                  <a:lnTo>
                    <a:pt x="929" y="6"/>
                  </a:lnTo>
                  <a:lnTo>
                    <a:pt x="930" y="6"/>
                  </a:lnTo>
                  <a:lnTo>
                    <a:pt x="932" y="6"/>
                  </a:lnTo>
                  <a:lnTo>
                    <a:pt x="932" y="7"/>
                  </a:lnTo>
                  <a:lnTo>
                    <a:pt x="933" y="9"/>
                  </a:lnTo>
                  <a:lnTo>
                    <a:pt x="935" y="7"/>
                  </a:lnTo>
                  <a:lnTo>
                    <a:pt x="935" y="9"/>
                  </a:lnTo>
                  <a:lnTo>
                    <a:pt x="935" y="10"/>
                  </a:lnTo>
                  <a:lnTo>
                    <a:pt x="933" y="10"/>
                  </a:lnTo>
                  <a:lnTo>
                    <a:pt x="933" y="11"/>
                  </a:lnTo>
                  <a:lnTo>
                    <a:pt x="932" y="11"/>
                  </a:lnTo>
                  <a:lnTo>
                    <a:pt x="932" y="13"/>
                  </a:lnTo>
                  <a:lnTo>
                    <a:pt x="932" y="14"/>
                  </a:lnTo>
                  <a:lnTo>
                    <a:pt x="930" y="14"/>
                  </a:lnTo>
                  <a:lnTo>
                    <a:pt x="930" y="15"/>
                  </a:lnTo>
                  <a:lnTo>
                    <a:pt x="929" y="15"/>
                  </a:lnTo>
                  <a:lnTo>
                    <a:pt x="930" y="15"/>
                  </a:lnTo>
                  <a:lnTo>
                    <a:pt x="930" y="17"/>
                  </a:lnTo>
                  <a:lnTo>
                    <a:pt x="932" y="17"/>
                  </a:lnTo>
                  <a:lnTo>
                    <a:pt x="932" y="18"/>
                  </a:lnTo>
                  <a:lnTo>
                    <a:pt x="935" y="18"/>
                  </a:lnTo>
                  <a:lnTo>
                    <a:pt x="935" y="19"/>
                  </a:lnTo>
                  <a:lnTo>
                    <a:pt x="936" y="21"/>
                  </a:lnTo>
                  <a:lnTo>
                    <a:pt x="937" y="21"/>
                  </a:lnTo>
                  <a:lnTo>
                    <a:pt x="939" y="21"/>
                  </a:lnTo>
                  <a:lnTo>
                    <a:pt x="940" y="21"/>
                  </a:lnTo>
                  <a:lnTo>
                    <a:pt x="940" y="22"/>
                  </a:lnTo>
                  <a:lnTo>
                    <a:pt x="941" y="22"/>
                  </a:lnTo>
                  <a:lnTo>
                    <a:pt x="943" y="22"/>
                  </a:lnTo>
                  <a:lnTo>
                    <a:pt x="944" y="22"/>
                  </a:lnTo>
                  <a:lnTo>
                    <a:pt x="947" y="22"/>
                  </a:lnTo>
                  <a:lnTo>
                    <a:pt x="948" y="22"/>
                  </a:lnTo>
                  <a:lnTo>
                    <a:pt x="949" y="22"/>
                  </a:lnTo>
                  <a:lnTo>
                    <a:pt x="951" y="22"/>
                  </a:lnTo>
                  <a:lnTo>
                    <a:pt x="954" y="23"/>
                  </a:lnTo>
                  <a:lnTo>
                    <a:pt x="956" y="25"/>
                  </a:lnTo>
                  <a:lnTo>
                    <a:pt x="958" y="23"/>
                  </a:lnTo>
                  <a:lnTo>
                    <a:pt x="959" y="23"/>
                  </a:lnTo>
                  <a:lnTo>
                    <a:pt x="960" y="23"/>
                  </a:lnTo>
                  <a:lnTo>
                    <a:pt x="963" y="22"/>
                  </a:lnTo>
                  <a:lnTo>
                    <a:pt x="964" y="21"/>
                  </a:lnTo>
                  <a:lnTo>
                    <a:pt x="966" y="21"/>
                  </a:lnTo>
                  <a:lnTo>
                    <a:pt x="966" y="19"/>
                  </a:lnTo>
                  <a:lnTo>
                    <a:pt x="967" y="19"/>
                  </a:lnTo>
                  <a:lnTo>
                    <a:pt x="968" y="18"/>
                  </a:lnTo>
                  <a:lnTo>
                    <a:pt x="968" y="19"/>
                  </a:lnTo>
                  <a:lnTo>
                    <a:pt x="970" y="19"/>
                  </a:lnTo>
                  <a:lnTo>
                    <a:pt x="971" y="19"/>
                  </a:lnTo>
                  <a:lnTo>
                    <a:pt x="971" y="21"/>
                  </a:lnTo>
                  <a:lnTo>
                    <a:pt x="971" y="22"/>
                  </a:lnTo>
                  <a:lnTo>
                    <a:pt x="973" y="21"/>
                  </a:lnTo>
                  <a:lnTo>
                    <a:pt x="974" y="21"/>
                  </a:lnTo>
                  <a:lnTo>
                    <a:pt x="974" y="22"/>
                  </a:lnTo>
                  <a:lnTo>
                    <a:pt x="975" y="22"/>
                  </a:lnTo>
                  <a:lnTo>
                    <a:pt x="975" y="23"/>
                  </a:lnTo>
                  <a:lnTo>
                    <a:pt x="977" y="23"/>
                  </a:lnTo>
                  <a:lnTo>
                    <a:pt x="977" y="22"/>
                  </a:lnTo>
                  <a:lnTo>
                    <a:pt x="978" y="22"/>
                  </a:lnTo>
                  <a:lnTo>
                    <a:pt x="979" y="22"/>
                  </a:lnTo>
                  <a:lnTo>
                    <a:pt x="979" y="23"/>
                  </a:lnTo>
                  <a:lnTo>
                    <a:pt x="978" y="23"/>
                  </a:lnTo>
                  <a:lnTo>
                    <a:pt x="979" y="23"/>
                  </a:lnTo>
                  <a:lnTo>
                    <a:pt x="979" y="25"/>
                  </a:lnTo>
                  <a:lnTo>
                    <a:pt x="981" y="25"/>
                  </a:lnTo>
                  <a:lnTo>
                    <a:pt x="982" y="26"/>
                  </a:lnTo>
                  <a:lnTo>
                    <a:pt x="982" y="28"/>
                  </a:lnTo>
                  <a:lnTo>
                    <a:pt x="983" y="28"/>
                  </a:lnTo>
                  <a:lnTo>
                    <a:pt x="985" y="26"/>
                  </a:lnTo>
                  <a:lnTo>
                    <a:pt x="986" y="26"/>
                  </a:lnTo>
                  <a:lnTo>
                    <a:pt x="987" y="26"/>
                  </a:lnTo>
                  <a:lnTo>
                    <a:pt x="987" y="28"/>
                  </a:lnTo>
                  <a:lnTo>
                    <a:pt x="987" y="26"/>
                  </a:lnTo>
                  <a:lnTo>
                    <a:pt x="989" y="26"/>
                  </a:lnTo>
                  <a:lnTo>
                    <a:pt x="990" y="26"/>
                  </a:lnTo>
                  <a:lnTo>
                    <a:pt x="990" y="28"/>
                  </a:lnTo>
                  <a:lnTo>
                    <a:pt x="991" y="28"/>
                  </a:lnTo>
                  <a:lnTo>
                    <a:pt x="993" y="28"/>
                  </a:lnTo>
                  <a:lnTo>
                    <a:pt x="994" y="28"/>
                  </a:lnTo>
                  <a:lnTo>
                    <a:pt x="994" y="26"/>
                  </a:lnTo>
                  <a:lnTo>
                    <a:pt x="994" y="28"/>
                  </a:lnTo>
                  <a:lnTo>
                    <a:pt x="996" y="28"/>
                  </a:lnTo>
                  <a:lnTo>
                    <a:pt x="996" y="29"/>
                  </a:lnTo>
                  <a:lnTo>
                    <a:pt x="997" y="29"/>
                  </a:lnTo>
                  <a:lnTo>
                    <a:pt x="998" y="29"/>
                  </a:lnTo>
                  <a:lnTo>
                    <a:pt x="997" y="29"/>
                  </a:lnTo>
                  <a:lnTo>
                    <a:pt x="998" y="30"/>
                  </a:lnTo>
                  <a:lnTo>
                    <a:pt x="998" y="29"/>
                  </a:lnTo>
                  <a:lnTo>
                    <a:pt x="1000" y="29"/>
                  </a:lnTo>
                  <a:lnTo>
                    <a:pt x="1000" y="28"/>
                  </a:lnTo>
                  <a:lnTo>
                    <a:pt x="1001" y="28"/>
                  </a:lnTo>
                  <a:lnTo>
                    <a:pt x="1002" y="28"/>
                  </a:lnTo>
                  <a:lnTo>
                    <a:pt x="1002" y="26"/>
                  </a:lnTo>
                  <a:lnTo>
                    <a:pt x="1004" y="26"/>
                  </a:lnTo>
                  <a:lnTo>
                    <a:pt x="1005" y="26"/>
                  </a:lnTo>
                  <a:lnTo>
                    <a:pt x="1005" y="28"/>
                  </a:lnTo>
                  <a:lnTo>
                    <a:pt x="1006" y="26"/>
                  </a:lnTo>
                  <a:lnTo>
                    <a:pt x="1006" y="28"/>
                  </a:lnTo>
                  <a:lnTo>
                    <a:pt x="1006" y="26"/>
                  </a:lnTo>
                  <a:lnTo>
                    <a:pt x="1008" y="26"/>
                  </a:lnTo>
                  <a:lnTo>
                    <a:pt x="1008" y="28"/>
                  </a:lnTo>
                  <a:lnTo>
                    <a:pt x="1009" y="28"/>
                  </a:lnTo>
                  <a:lnTo>
                    <a:pt x="1009" y="29"/>
                  </a:lnTo>
                  <a:lnTo>
                    <a:pt x="1009" y="28"/>
                  </a:lnTo>
                  <a:lnTo>
                    <a:pt x="1009" y="29"/>
                  </a:lnTo>
                  <a:lnTo>
                    <a:pt x="1010" y="29"/>
                  </a:lnTo>
                  <a:lnTo>
                    <a:pt x="1012" y="29"/>
                  </a:lnTo>
                  <a:lnTo>
                    <a:pt x="1012" y="28"/>
                  </a:lnTo>
                  <a:lnTo>
                    <a:pt x="1013" y="28"/>
                  </a:lnTo>
                  <a:lnTo>
                    <a:pt x="1015" y="29"/>
                  </a:lnTo>
                  <a:lnTo>
                    <a:pt x="1016" y="29"/>
                  </a:lnTo>
                  <a:lnTo>
                    <a:pt x="1017" y="29"/>
                  </a:lnTo>
                  <a:lnTo>
                    <a:pt x="1017" y="30"/>
                  </a:lnTo>
                  <a:lnTo>
                    <a:pt x="1019" y="30"/>
                  </a:lnTo>
                  <a:lnTo>
                    <a:pt x="1020" y="30"/>
                  </a:lnTo>
                  <a:lnTo>
                    <a:pt x="1021" y="30"/>
                  </a:lnTo>
                  <a:lnTo>
                    <a:pt x="1020" y="30"/>
                  </a:lnTo>
                  <a:lnTo>
                    <a:pt x="1021" y="30"/>
                  </a:lnTo>
                  <a:lnTo>
                    <a:pt x="1021" y="29"/>
                  </a:lnTo>
                  <a:lnTo>
                    <a:pt x="1021" y="30"/>
                  </a:lnTo>
                  <a:lnTo>
                    <a:pt x="1023" y="30"/>
                  </a:lnTo>
                  <a:lnTo>
                    <a:pt x="1024" y="30"/>
                  </a:lnTo>
                  <a:lnTo>
                    <a:pt x="1025" y="30"/>
                  </a:lnTo>
                  <a:lnTo>
                    <a:pt x="1024" y="30"/>
                  </a:lnTo>
                  <a:lnTo>
                    <a:pt x="1025" y="32"/>
                  </a:lnTo>
                  <a:lnTo>
                    <a:pt x="1025" y="30"/>
                  </a:lnTo>
                  <a:lnTo>
                    <a:pt x="1027" y="30"/>
                  </a:lnTo>
                  <a:lnTo>
                    <a:pt x="1027" y="32"/>
                  </a:lnTo>
                  <a:lnTo>
                    <a:pt x="1028" y="32"/>
                  </a:lnTo>
                  <a:lnTo>
                    <a:pt x="1028" y="30"/>
                  </a:lnTo>
                  <a:lnTo>
                    <a:pt x="1029" y="30"/>
                  </a:lnTo>
                  <a:lnTo>
                    <a:pt x="1028" y="30"/>
                  </a:lnTo>
                  <a:lnTo>
                    <a:pt x="1029" y="30"/>
                  </a:lnTo>
                  <a:lnTo>
                    <a:pt x="1029" y="32"/>
                  </a:lnTo>
                  <a:lnTo>
                    <a:pt x="1031" y="32"/>
                  </a:lnTo>
                  <a:lnTo>
                    <a:pt x="1031" y="33"/>
                  </a:lnTo>
                  <a:lnTo>
                    <a:pt x="1032" y="32"/>
                  </a:lnTo>
                  <a:lnTo>
                    <a:pt x="1032" y="33"/>
                  </a:lnTo>
                  <a:lnTo>
                    <a:pt x="1031" y="33"/>
                  </a:lnTo>
                  <a:lnTo>
                    <a:pt x="1032" y="33"/>
                  </a:lnTo>
                  <a:lnTo>
                    <a:pt x="1032" y="34"/>
                  </a:lnTo>
                  <a:lnTo>
                    <a:pt x="1032" y="36"/>
                  </a:lnTo>
                  <a:lnTo>
                    <a:pt x="1034" y="36"/>
                  </a:lnTo>
                  <a:lnTo>
                    <a:pt x="1035" y="36"/>
                  </a:lnTo>
                  <a:lnTo>
                    <a:pt x="1036" y="36"/>
                  </a:lnTo>
                  <a:lnTo>
                    <a:pt x="1036" y="37"/>
                  </a:lnTo>
                  <a:lnTo>
                    <a:pt x="1035" y="37"/>
                  </a:lnTo>
                  <a:lnTo>
                    <a:pt x="1036" y="37"/>
                  </a:lnTo>
                  <a:lnTo>
                    <a:pt x="1036" y="38"/>
                  </a:lnTo>
                  <a:lnTo>
                    <a:pt x="1036" y="40"/>
                  </a:lnTo>
                  <a:lnTo>
                    <a:pt x="1036" y="41"/>
                  </a:lnTo>
                  <a:lnTo>
                    <a:pt x="1036" y="42"/>
                  </a:lnTo>
                  <a:lnTo>
                    <a:pt x="1038" y="42"/>
                  </a:lnTo>
                  <a:lnTo>
                    <a:pt x="1038" y="44"/>
                  </a:lnTo>
                  <a:lnTo>
                    <a:pt x="1039" y="44"/>
                  </a:lnTo>
                  <a:lnTo>
                    <a:pt x="1040" y="45"/>
                  </a:lnTo>
                  <a:lnTo>
                    <a:pt x="1042" y="47"/>
                  </a:lnTo>
                  <a:lnTo>
                    <a:pt x="1043" y="47"/>
                  </a:lnTo>
                  <a:lnTo>
                    <a:pt x="1044" y="47"/>
                  </a:lnTo>
                  <a:lnTo>
                    <a:pt x="1044" y="48"/>
                  </a:lnTo>
                  <a:lnTo>
                    <a:pt x="1046" y="48"/>
                  </a:lnTo>
                  <a:lnTo>
                    <a:pt x="1047" y="49"/>
                  </a:lnTo>
                  <a:lnTo>
                    <a:pt x="1047" y="51"/>
                  </a:lnTo>
                  <a:lnTo>
                    <a:pt x="1048" y="51"/>
                  </a:lnTo>
                  <a:lnTo>
                    <a:pt x="1050" y="52"/>
                  </a:lnTo>
                  <a:lnTo>
                    <a:pt x="1051" y="52"/>
                  </a:lnTo>
                  <a:lnTo>
                    <a:pt x="1054" y="52"/>
                  </a:lnTo>
                  <a:lnTo>
                    <a:pt x="1055" y="52"/>
                  </a:lnTo>
                  <a:lnTo>
                    <a:pt x="1057" y="53"/>
                  </a:lnTo>
                  <a:lnTo>
                    <a:pt x="1059" y="53"/>
                  </a:lnTo>
                  <a:lnTo>
                    <a:pt x="1061" y="53"/>
                  </a:lnTo>
                  <a:lnTo>
                    <a:pt x="1061" y="55"/>
                  </a:lnTo>
                  <a:lnTo>
                    <a:pt x="1062" y="55"/>
                  </a:lnTo>
                  <a:lnTo>
                    <a:pt x="1063" y="55"/>
                  </a:lnTo>
                  <a:lnTo>
                    <a:pt x="1063" y="56"/>
                  </a:lnTo>
                  <a:lnTo>
                    <a:pt x="1065" y="56"/>
                  </a:lnTo>
                  <a:lnTo>
                    <a:pt x="1066" y="56"/>
                  </a:lnTo>
                  <a:lnTo>
                    <a:pt x="1067" y="57"/>
                  </a:lnTo>
                  <a:lnTo>
                    <a:pt x="1069" y="57"/>
                  </a:lnTo>
                  <a:lnTo>
                    <a:pt x="1070" y="59"/>
                  </a:lnTo>
                  <a:lnTo>
                    <a:pt x="1072" y="57"/>
                  </a:lnTo>
                  <a:lnTo>
                    <a:pt x="1073" y="57"/>
                  </a:lnTo>
                  <a:lnTo>
                    <a:pt x="1074" y="57"/>
                  </a:lnTo>
                  <a:lnTo>
                    <a:pt x="1076" y="56"/>
                  </a:lnTo>
                  <a:lnTo>
                    <a:pt x="1077" y="56"/>
                  </a:lnTo>
                  <a:lnTo>
                    <a:pt x="1078" y="55"/>
                  </a:lnTo>
                  <a:lnTo>
                    <a:pt x="1078" y="56"/>
                  </a:lnTo>
                  <a:lnTo>
                    <a:pt x="1080" y="56"/>
                  </a:lnTo>
                  <a:lnTo>
                    <a:pt x="1081" y="56"/>
                  </a:lnTo>
                  <a:lnTo>
                    <a:pt x="1082" y="55"/>
                  </a:lnTo>
                  <a:lnTo>
                    <a:pt x="1084" y="53"/>
                  </a:lnTo>
                  <a:lnTo>
                    <a:pt x="1085" y="53"/>
                  </a:lnTo>
                  <a:lnTo>
                    <a:pt x="1086" y="53"/>
                  </a:lnTo>
                  <a:lnTo>
                    <a:pt x="1088" y="53"/>
                  </a:lnTo>
                  <a:lnTo>
                    <a:pt x="1089" y="53"/>
                  </a:lnTo>
                  <a:lnTo>
                    <a:pt x="1089" y="55"/>
                  </a:lnTo>
                  <a:lnTo>
                    <a:pt x="1091" y="56"/>
                  </a:lnTo>
                  <a:lnTo>
                    <a:pt x="1092" y="56"/>
                  </a:lnTo>
                  <a:lnTo>
                    <a:pt x="1092" y="57"/>
                  </a:lnTo>
                  <a:lnTo>
                    <a:pt x="1093" y="57"/>
                  </a:lnTo>
                  <a:lnTo>
                    <a:pt x="1093" y="59"/>
                  </a:lnTo>
                  <a:lnTo>
                    <a:pt x="1096" y="59"/>
                  </a:lnTo>
                  <a:lnTo>
                    <a:pt x="1096" y="60"/>
                  </a:lnTo>
                  <a:lnTo>
                    <a:pt x="1097" y="61"/>
                  </a:lnTo>
                  <a:lnTo>
                    <a:pt x="1097" y="63"/>
                  </a:lnTo>
                  <a:lnTo>
                    <a:pt x="1099" y="63"/>
                  </a:lnTo>
                  <a:lnTo>
                    <a:pt x="1100" y="63"/>
                  </a:lnTo>
                  <a:lnTo>
                    <a:pt x="1101" y="63"/>
                  </a:lnTo>
                  <a:lnTo>
                    <a:pt x="1103" y="63"/>
                  </a:lnTo>
                  <a:lnTo>
                    <a:pt x="1103" y="64"/>
                  </a:lnTo>
                  <a:lnTo>
                    <a:pt x="1104" y="66"/>
                  </a:lnTo>
                  <a:lnTo>
                    <a:pt x="1105" y="66"/>
                  </a:lnTo>
                  <a:lnTo>
                    <a:pt x="1108" y="67"/>
                  </a:lnTo>
                  <a:lnTo>
                    <a:pt x="1110" y="67"/>
                  </a:lnTo>
                  <a:lnTo>
                    <a:pt x="1110" y="68"/>
                  </a:lnTo>
                  <a:lnTo>
                    <a:pt x="1111" y="68"/>
                  </a:lnTo>
                  <a:lnTo>
                    <a:pt x="1112" y="70"/>
                  </a:lnTo>
                  <a:lnTo>
                    <a:pt x="1115" y="71"/>
                  </a:lnTo>
                  <a:lnTo>
                    <a:pt x="1118" y="72"/>
                  </a:lnTo>
                  <a:lnTo>
                    <a:pt x="1116" y="74"/>
                  </a:lnTo>
                  <a:lnTo>
                    <a:pt x="1115" y="74"/>
                  </a:lnTo>
                  <a:lnTo>
                    <a:pt x="1112" y="74"/>
                  </a:lnTo>
                  <a:lnTo>
                    <a:pt x="1111" y="74"/>
                  </a:lnTo>
                  <a:lnTo>
                    <a:pt x="1110" y="75"/>
                  </a:lnTo>
                  <a:lnTo>
                    <a:pt x="1108" y="75"/>
                  </a:lnTo>
                  <a:lnTo>
                    <a:pt x="1105" y="76"/>
                  </a:lnTo>
                  <a:lnTo>
                    <a:pt x="1104" y="78"/>
                  </a:lnTo>
                  <a:lnTo>
                    <a:pt x="1103" y="80"/>
                  </a:lnTo>
                  <a:lnTo>
                    <a:pt x="1101" y="80"/>
                  </a:lnTo>
                  <a:lnTo>
                    <a:pt x="1100" y="83"/>
                  </a:lnTo>
                  <a:lnTo>
                    <a:pt x="1099" y="85"/>
                  </a:lnTo>
                  <a:lnTo>
                    <a:pt x="1097" y="87"/>
                  </a:lnTo>
                  <a:lnTo>
                    <a:pt x="1096" y="89"/>
                  </a:lnTo>
                  <a:lnTo>
                    <a:pt x="1096" y="90"/>
                  </a:lnTo>
                  <a:lnTo>
                    <a:pt x="1095" y="91"/>
                  </a:lnTo>
                  <a:lnTo>
                    <a:pt x="1095" y="93"/>
                  </a:lnTo>
                  <a:lnTo>
                    <a:pt x="1093" y="94"/>
                  </a:lnTo>
                  <a:lnTo>
                    <a:pt x="1093" y="95"/>
                  </a:lnTo>
                  <a:lnTo>
                    <a:pt x="1092" y="97"/>
                  </a:lnTo>
                  <a:lnTo>
                    <a:pt x="1092" y="98"/>
                  </a:lnTo>
                  <a:lnTo>
                    <a:pt x="1092" y="99"/>
                  </a:lnTo>
                  <a:lnTo>
                    <a:pt x="1092" y="102"/>
                  </a:lnTo>
                  <a:lnTo>
                    <a:pt x="1092" y="104"/>
                  </a:lnTo>
                  <a:lnTo>
                    <a:pt x="1091" y="105"/>
                  </a:lnTo>
                  <a:lnTo>
                    <a:pt x="1092" y="106"/>
                  </a:lnTo>
                  <a:lnTo>
                    <a:pt x="1092" y="108"/>
                  </a:lnTo>
                  <a:lnTo>
                    <a:pt x="1091" y="110"/>
                  </a:lnTo>
                  <a:lnTo>
                    <a:pt x="1091" y="113"/>
                  </a:lnTo>
                  <a:lnTo>
                    <a:pt x="1091" y="116"/>
                  </a:lnTo>
                  <a:lnTo>
                    <a:pt x="1091" y="117"/>
                  </a:lnTo>
                  <a:lnTo>
                    <a:pt x="1091" y="118"/>
                  </a:lnTo>
                  <a:lnTo>
                    <a:pt x="1089" y="121"/>
                  </a:lnTo>
                  <a:lnTo>
                    <a:pt x="1089" y="123"/>
                  </a:lnTo>
                  <a:lnTo>
                    <a:pt x="1089" y="125"/>
                  </a:lnTo>
                  <a:lnTo>
                    <a:pt x="1089" y="128"/>
                  </a:lnTo>
                  <a:lnTo>
                    <a:pt x="1089" y="129"/>
                  </a:lnTo>
                  <a:lnTo>
                    <a:pt x="1089" y="131"/>
                  </a:lnTo>
                  <a:lnTo>
                    <a:pt x="1089" y="133"/>
                  </a:lnTo>
                  <a:lnTo>
                    <a:pt x="1088" y="135"/>
                  </a:lnTo>
                  <a:lnTo>
                    <a:pt x="1088" y="136"/>
                  </a:lnTo>
                  <a:lnTo>
                    <a:pt x="1088" y="137"/>
                  </a:lnTo>
                  <a:lnTo>
                    <a:pt x="1088" y="139"/>
                  </a:lnTo>
                  <a:lnTo>
                    <a:pt x="1088" y="140"/>
                  </a:lnTo>
                  <a:lnTo>
                    <a:pt x="1088" y="142"/>
                  </a:lnTo>
                  <a:lnTo>
                    <a:pt x="1086" y="142"/>
                  </a:lnTo>
                  <a:lnTo>
                    <a:pt x="1086" y="143"/>
                  </a:lnTo>
                  <a:lnTo>
                    <a:pt x="1085" y="144"/>
                  </a:lnTo>
                  <a:lnTo>
                    <a:pt x="1085" y="146"/>
                  </a:lnTo>
                  <a:lnTo>
                    <a:pt x="1085" y="147"/>
                  </a:lnTo>
                  <a:lnTo>
                    <a:pt x="1085" y="148"/>
                  </a:lnTo>
                  <a:lnTo>
                    <a:pt x="1084" y="150"/>
                  </a:lnTo>
                  <a:lnTo>
                    <a:pt x="1084" y="151"/>
                  </a:lnTo>
                  <a:lnTo>
                    <a:pt x="1084" y="152"/>
                  </a:lnTo>
                  <a:lnTo>
                    <a:pt x="1084" y="154"/>
                  </a:lnTo>
                  <a:lnTo>
                    <a:pt x="1084" y="155"/>
                  </a:lnTo>
                  <a:lnTo>
                    <a:pt x="1084" y="156"/>
                  </a:lnTo>
                  <a:lnTo>
                    <a:pt x="1084" y="158"/>
                  </a:lnTo>
                  <a:lnTo>
                    <a:pt x="1084" y="159"/>
                  </a:lnTo>
                  <a:lnTo>
                    <a:pt x="1084" y="160"/>
                  </a:lnTo>
                  <a:lnTo>
                    <a:pt x="1082" y="162"/>
                  </a:lnTo>
                  <a:lnTo>
                    <a:pt x="1082" y="163"/>
                  </a:lnTo>
                  <a:lnTo>
                    <a:pt x="1082" y="165"/>
                  </a:lnTo>
                  <a:lnTo>
                    <a:pt x="1082" y="166"/>
                  </a:lnTo>
                  <a:lnTo>
                    <a:pt x="1081" y="167"/>
                  </a:lnTo>
                  <a:lnTo>
                    <a:pt x="1080" y="169"/>
                  </a:lnTo>
                  <a:lnTo>
                    <a:pt x="1078" y="173"/>
                  </a:lnTo>
                  <a:lnTo>
                    <a:pt x="1078" y="174"/>
                  </a:lnTo>
                  <a:lnTo>
                    <a:pt x="1077" y="175"/>
                  </a:lnTo>
                  <a:lnTo>
                    <a:pt x="1077" y="177"/>
                  </a:lnTo>
                  <a:lnTo>
                    <a:pt x="1077" y="178"/>
                  </a:lnTo>
                  <a:lnTo>
                    <a:pt x="1076" y="181"/>
                  </a:lnTo>
                  <a:lnTo>
                    <a:pt x="1076" y="182"/>
                  </a:lnTo>
                  <a:lnTo>
                    <a:pt x="1074" y="184"/>
                  </a:lnTo>
                  <a:lnTo>
                    <a:pt x="1074" y="185"/>
                  </a:lnTo>
                  <a:lnTo>
                    <a:pt x="1073" y="186"/>
                  </a:lnTo>
                  <a:lnTo>
                    <a:pt x="1072" y="188"/>
                  </a:lnTo>
                  <a:lnTo>
                    <a:pt x="1070" y="189"/>
                  </a:lnTo>
                  <a:lnTo>
                    <a:pt x="1070" y="190"/>
                  </a:lnTo>
                  <a:lnTo>
                    <a:pt x="1069" y="192"/>
                  </a:lnTo>
                  <a:lnTo>
                    <a:pt x="1067" y="192"/>
                  </a:lnTo>
                  <a:lnTo>
                    <a:pt x="1066" y="193"/>
                  </a:lnTo>
                  <a:lnTo>
                    <a:pt x="1065" y="194"/>
                  </a:lnTo>
                  <a:lnTo>
                    <a:pt x="1063" y="196"/>
                  </a:lnTo>
                  <a:lnTo>
                    <a:pt x="1062" y="196"/>
                  </a:lnTo>
                  <a:lnTo>
                    <a:pt x="1061" y="197"/>
                  </a:lnTo>
                  <a:lnTo>
                    <a:pt x="1059" y="197"/>
                  </a:lnTo>
                  <a:lnTo>
                    <a:pt x="1058" y="197"/>
                  </a:lnTo>
                  <a:lnTo>
                    <a:pt x="1057" y="198"/>
                  </a:lnTo>
                  <a:lnTo>
                    <a:pt x="1055" y="198"/>
                  </a:lnTo>
                  <a:lnTo>
                    <a:pt x="1054" y="200"/>
                  </a:lnTo>
                  <a:lnTo>
                    <a:pt x="1053" y="200"/>
                  </a:lnTo>
                  <a:lnTo>
                    <a:pt x="1053" y="201"/>
                  </a:lnTo>
                  <a:lnTo>
                    <a:pt x="1051" y="201"/>
                  </a:lnTo>
                  <a:lnTo>
                    <a:pt x="1051" y="203"/>
                  </a:lnTo>
                  <a:lnTo>
                    <a:pt x="1050" y="203"/>
                  </a:lnTo>
                  <a:lnTo>
                    <a:pt x="1048" y="203"/>
                  </a:lnTo>
                  <a:lnTo>
                    <a:pt x="1048" y="204"/>
                  </a:lnTo>
                  <a:lnTo>
                    <a:pt x="1047" y="204"/>
                  </a:lnTo>
                  <a:lnTo>
                    <a:pt x="1047" y="205"/>
                  </a:lnTo>
                  <a:lnTo>
                    <a:pt x="1046" y="205"/>
                  </a:lnTo>
                  <a:lnTo>
                    <a:pt x="1046" y="207"/>
                  </a:lnTo>
                  <a:lnTo>
                    <a:pt x="1044" y="208"/>
                  </a:lnTo>
                  <a:lnTo>
                    <a:pt x="1044" y="209"/>
                  </a:lnTo>
                  <a:lnTo>
                    <a:pt x="1043" y="209"/>
                  </a:lnTo>
                  <a:lnTo>
                    <a:pt x="1043" y="211"/>
                  </a:lnTo>
                  <a:lnTo>
                    <a:pt x="1042" y="212"/>
                  </a:lnTo>
                  <a:lnTo>
                    <a:pt x="1042" y="213"/>
                  </a:lnTo>
                  <a:lnTo>
                    <a:pt x="1040" y="213"/>
                  </a:lnTo>
                  <a:lnTo>
                    <a:pt x="1040" y="215"/>
                  </a:lnTo>
                  <a:lnTo>
                    <a:pt x="1040" y="216"/>
                  </a:lnTo>
                  <a:lnTo>
                    <a:pt x="1039" y="216"/>
                  </a:lnTo>
                  <a:lnTo>
                    <a:pt x="1039" y="217"/>
                  </a:lnTo>
                  <a:lnTo>
                    <a:pt x="1039" y="219"/>
                  </a:lnTo>
                  <a:lnTo>
                    <a:pt x="1038" y="219"/>
                  </a:lnTo>
                  <a:lnTo>
                    <a:pt x="1038" y="220"/>
                  </a:lnTo>
                  <a:lnTo>
                    <a:pt x="1036" y="222"/>
                  </a:lnTo>
                  <a:lnTo>
                    <a:pt x="1036" y="223"/>
                  </a:lnTo>
                  <a:lnTo>
                    <a:pt x="1035" y="223"/>
                  </a:lnTo>
                  <a:lnTo>
                    <a:pt x="1035" y="224"/>
                  </a:lnTo>
                  <a:lnTo>
                    <a:pt x="1035" y="226"/>
                  </a:lnTo>
                  <a:lnTo>
                    <a:pt x="1034" y="226"/>
                  </a:lnTo>
                  <a:lnTo>
                    <a:pt x="1034" y="227"/>
                  </a:lnTo>
                  <a:lnTo>
                    <a:pt x="1034" y="228"/>
                  </a:lnTo>
                  <a:lnTo>
                    <a:pt x="1034" y="230"/>
                  </a:lnTo>
                  <a:lnTo>
                    <a:pt x="1034" y="231"/>
                  </a:lnTo>
                  <a:lnTo>
                    <a:pt x="1034" y="232"/>
                  </a:lnTo>
                  <a:lnTo>
                    <a:pt x="1034" y="234"/>
                  </a:lnTo>
                  <a:lnTo>
                    <a:pt x="1034" y="235"/>
                  </a:lnTo>
                  <a:lnTo>
                    <a:pt x="1034" y="236"/>
                  </a:lnTo>
                  <a:lnTo>
                    <a:pt x="1032" y="236"/>
                  </a:lnTo>
                  <a:lnTo>
                    <a:pt x="1032" y="238"/>
                  </a:lnTo>
                  <a:lnTo>
                    <a:pt x="1032" y="239"/>
                  </a:lnTo>
                  <a:lnTo>
                    <a:pt x="1032" y="241"/>
                  </a:lnTo>
                  <a:lnTo>
                    <a:pt x="1032" y="242"/>
                  </a:lnTo>
                  <a:lnTo>
                    <a:pt x="1032" y="243"/>
                  </a:lnTo>
                  <a:lnTo>
                    <a:pt x="1032" y="245"/>
                  </a:lnTo>
                  <a:lnTo>
                    <a:pt x="1031" y="245"/>
                  </a:lnTo>
                  <a:lnTo>
                    <a:pt x="1031" y="246"/>
                  </a:lnTo>
                  <a:lnTo>
                    <a:pt x="1031" y="247"/>
                  </a:lnTo>
                  <a:lnTo>
                    <a:pt x="1031" y="249"/>
                  </a:lnTo>
                  <a:lnTo>
                    <a:pt x="1031" y="250"/>
                  </a:lnTo>
                  <a:lnTo>
                    <a:pt x="1031" y="251"/>
                  </a:lnTo>
                  <a:lnTo>
                    <a:pt x="1029" y="251"/>
                  </a:lnTo>
                  <a:lnTo>
                    <a:pt x="1029" y="253"/>
                  </a:lnTo>
                  <a:lnTo>
                    <a:pt x="1028" y="253"/>
                  </a:lnTo>
                  <a:lnTo>
                    <a:pt x="1028" y="254"/>
                  </a:lnTo>
                  <a:lnTo>
                    <a:pt x="1027" y="254"/>
                  </a:lnTo>
                  <a:lnTo>
                    <a:pt x="1025" y="255"/>
                  </a:lnTo>
                  <a:lnTo>
                    <a:pt x="1025" y="257"/>
                  </a:lnTo>
                  <a:lnTo>
                    <a:pt x="1025" y="258"/>
                  </a:lnTo>
                  <a:lnTo>
                    <a:pt x="1024" y="261"/>
                  </a:lnTo>
                  <a:lnTo>
                    <a:pt x="1024" y="264"/>
                  </a:lnTo>
                  <a:lnTo>
                    <a:pt x="1024" y="265"/>
                  </a:lnTo>
                  <a:lnTo>
                    <a:pt x="1025" y="268"/>
                  </a:lnTo>
                  <a:lnTo>
                    <a:pt x="1025" y="269"/>
                  </a:lnTo>
                  <a:lnTo>
                    <a:pt x="1027" y="272"/>
                  </a:lnTo>
                  <a:lnTo>
                    <a:pt x="1027" y="274"/>
                  </a:lnTo>
                  <a:lnTo>
                    <a:pt x="1027" y="277"/>
                  </a:lnTo>
                  <a:lnTo>
                    <a:pt x="1027" y="283"/>
                  </a:lnTo>
                  <a:lnTo>
                    <a:pt x="1028" y="285"/>
                  </a:lnTo>
                  <a:lnTo>
                    <a:pt x="1028" y="287"/>
                  </a:lnTo>
                  <a:lnTo>
                    <a:pt x="1028" y="288"/>
                  </a:lnTo>
                  <a:lnTo>
                    <a:pt x="1027" y="293"/>
                  </a:lnTo>
                  <a:lnTo>
                    <a:pt x="1027" y="295"/>
                  </a:lnTo>
                  <a:lnTo>
                    <a:pt x="1027" y="296"/>
                  </a:lnTo>
                  <a:lnTo>
                    <a:pt x="1028" y="298"/>
                  </a:lnTo>
                  <a:lnTo>
                    <a:pt x="1029" y="299"/>
                  </a:lnTo>
                  <a:lnTo>
                    <a:pt x="1031" y="300"/>
                  </a:lnTo>
                  <a:lnTo>
                    <a:pt x="1031" y="302"/>
                  </a:lnTo>
                  <a:lnTo>
                    <a:pt x="1029" y="302"/>
                  </a:lnTo>
                  <a:lnTo>
                    <a:pt x="1031" y="303"/>
                  </a:lnTo>
                  <a:lnTo>
                    <a:pt x="1031" y="304"/>
                  </a:lnTo>
                  <a:lnTo>
                    <a:pt x="1031" y="306"/>
                  </a:lnTo>
                  <a:lnTo>
                    <a:pt x="1032" y="307"/>
                  </a:lnTo>
                  <a:lnTo>
                    <a:pt x="1032" y="310"/>
                  </a:lnTo>
                  <a:lnTo>
                    <a:pt x="1034" y="311"/>
                  </a:lnTo>
                  <a:lnTo>
                    <a:pt x="1032" y="312"/>
                  </a:lnTo>
                  <a:lnTo>
                    <a:pt x="1032" y="314"/>
                  </a:lnTo>
                  <a:lnTo>
                    <a:pt x="1031" y="317"/>
                  </a:lnTo>
                  <a:lnTo>
                    <a:pt x="1031" y="318"/>
                  </a:lnTo>
                  <a:lnTo>
                    <a:pt x="1031" y="319"/>
                  </a:lnTo>
                  <a:lnTo>
                    <a:pt x="1029" y="321"/>
                  </a:lnTo>
                  <a:lnTo>
                    <a:pt x="1029" y="322"/>
                  </a:lnTo>
                  <a:lnTo>
                    <a:pt x="1031" y="323"/>
                  </a:lnTo>
                  <a:lnTo>
                    <a:pt x="1031" y="325"/>
                  </a:lnTo>
                  <a:lnTo>
                    <a:pt x="1031" y="326"/>
                  </a:lnTo>
                  <a:lnTo>
                    <a:pt x="1031" y="327"/>
                  </a:lnTo>
                  <a:lnTo>
                    <a:pt x="1031" y="329"/>
                  </a:lnTo>
                  <a:lnTo>
                    <a:pt x="1031" y="330"/>
                  </a:lnTo>
                  <a:lnTo>
                    <a:pt x="1029" y="331"/>
                  </a:lnTo>
                  <a:lnTo>
                    <a:pt x="1029" y="333"/>
                  </a:lnTo>
                  <a:lnTo>
                    <a:pt x="1029" y="334"/>
                  </a:lnTo>
                  <a:lnTo>
                    <a:pt x="1029" y="336"/>
                  </a:lnTo>
                  <a:lnTo>
                    <a:pt x="1029" y="337"/>
                  </a:lnTo>
                  <a:lnTo>
                    <a:pt x="1028" y="337"/>
                  </a:lnTo>
                  <a:lnTo>
                    <a:pt x="1028" y="338"/>
                  </a:lnTo>
                  <a:lnTo>
                    <a:pt x="1028" y="340"/>
                  </a:lnTo>
                  <a:lnTo>
                    <a:pt x="1027" y="340"/>
                  </a:lnTo>
                  <a:lnTo>
                    <a:pt x="1027" y="341"/>
                  </a:lnTo>
                  <a:lnTo>
                    <a:pt x="1027" y="342"/>
                  </a:lnTo>
                  <a:lnTo>
                    <a:pt x="1025" y="342"/>
                  </a:lnTo>
                  <a:lnTo>
                    <a:pt x="1025" y="344"/>
                  </a:lnTo>
                  <a:lnTo>
                    <a:pt x="1025" y="345"/>
                  </a:lnTo>
                  <a:lnTo>
                    <a:pt x="1025" y="346"/>
                  </a:lnTo>
                  <a:lnTo>
                    <a:pt x="1025" y="348"/>
                  </a:lnTo>
                  <a:lnTo>
                    <a:pt x="1025" y="349"/>
                  </a:lnTo>
                  <a:lnTo>
                    <a:pt x="1025" y="350"/>
                  </a:lnTo>
                  <a:lnTo>
                    <a:pt x="1027" y="350"/>
                  </a:lnTo>
                  <a:lnTo>
                    <a:pt x="1027" y="352"/>
                  </a:lnTo>
                  <a:lnTo>
                    <a:pt x="1027" y="353"/>
                  </a:lnTo>
                  <a:lnTo>
                    <a:pt x="1027" y="355"/>
                  </a:lnTo>
                  <a:lnTo>
                    <a:pt x="1027" y="356"/>
                  </a:lnTo>
                  <a:lnTo>
                    <a:pt x="1027" y="357"/>
                  </a:lnTo>
                  <a:lnTo>
                    <a:pt x="1027" y="359"/>
                  </a:lnTo>
                  <a:lnTo>
                    <a:pt x="1027" y="360"/>
                  </a:lnTo>
                  <a:lnTo>
                    <a:pt x="1025" y="361"/>
                  </a:lnTo>
                  <a:lnTo>
                    <a:pt x="1025" y="363"/>
                  </a:lnTo>
                  <a:lnTo>
                    <a:pt x="1025" y="365"/>
                  </a:lnTo>
                  <a:lnTo>
                    <a:pt x="1025" y="367"/>
                  </a:lnTo>
                  <a:lnTo>
                    <a:pt x="1024" y="368"/>
                  </a:lnTo>
                  <a:lnTo>
                    <a:pt x="1024" y="369"/>
                  </a:lnTo>
                  <a:lnTo>
                    <a:pt x="1024" y="371"/>
                  </a:lnTo>
                  <a:lnTo>
                    <a:pt x="1024" y="374"/>
                  </a:lnTo>
                  <a:lnTo>
                    <a:pt x="1025" y="375"/>
                  </a:lnTo>
                  <a:lnTo>
                    <a:pt x="1025" y="376"/>
                  </a:lnTo>
                  <a:lnTo>
                    <a:pt x="1025" y="378"/>
                  </a:lnTo>
                  <a:lnTo>
                    <a:pt x="1025" y="379"/>
                  </a:lnTo>
                  <a:lnTo>
                    <a:pt x="1025" y="380"/>
                  </a:lnTo>
                  <a:lnTo>
                    <a:pt x="1025" y="382"/>
                  </a:lnTo>
                  <a:lnTo>
                    <a:pt x="1025" y="383"/>
                  </a:lnTo>
                  <a:lnTo>
                    <a:pt x="1027" y="383"/>
                  </a:lnTo>
                  <a:lnTo>
                    <a:pt x="1027" y="384"/>
                  </a:lnTo>
                  <a:lnTo>
                    <a:pt x="1027" y="386"/>
                  </a:lnTo>
                  <a:lnTo>
                    <a:pt x="1027" y="387"/>
                  </a:lnTo>
                  <a:lnTo>
                    <a:pt x="1028" y="388"/>
                  </a:lnTo>
                  <a:lnTo>
                    <a:pt x="1028" y="390"/>
                  </a:lnTo>
                  <a:lnTo>
                    <a:pt x="1028" y="391"/>
                  </a:lnTo>
                  <a:lnTo>
                    <a:pt x="1028" y="393"/>
                  </a:lnTo>
                  <a:lnTo>
                    <a:pt x="1029" y="393"/>
                  </a:lnTo>
                  <a:lnTo>
                    <a:pt x="1029" y="394"/>
                  </a:lnTo>
                  <a:lnTo>
                    <a:pt x="1028" y="395"/>
                  </a:lnTo>
                  <a:lnTo>
                    <a:pt x="1028" y="397"/>
                  </a:lnTo>
                  <a:lnTo>
                    <a:pt x="1028" y="398"/>
                  </a:lnTo>
                  <a:lnTo>
                    <a:pt x="1028" y="399"/>
                  </a:lnTo>
                  <a:lnTo>
                    <a:pt x="1028" y="401"/>
                  </a:lnTo>
                  <a:lnTo>
                    <a:pt x="1028" y="402"/>
                  </a:lnTo>
                  <a:lnTo>
                    <a:pt x="1028" y="403"/>
                  </a:lnTo>
                  <a:lnTo>
                    <a:pt x="1028" y="405"/>
                  </a:lnTo>
                  <a:lnTo>
                    <a:pt x="1028" y="406"/>
                  </a:lnTo>
                  <a:lnTo>
                    <a:pt x="1029" y="407"/>
                  </a:lnTo>
                  <a:lnTo>
                    <a:pt x="1028" y="409"/>
                  </a:lnTo>
                  <a:lnTo>
                    <a:pt x="1028" y="410"/>
                  </a:lnTo>
                  <a:lnTo>
                    <a:pt x="1028" y="411"/>
                  </a:lnTo>
                  <a:lnTo>
                    <a:pt x="1028" y="413"/>
                  </a:lnTo>
                  <a:lnTo>
                    <a:pt x="1028" y="414"/>
                  </a:lnTo>
                  <a:lnTo>
                    <a:pt x="1028" y="416"/>
                  </a:lnTo>
                  <a:lnTo>
                    <a:pt x="1028" y="417"/>
                  </a:lnTo>
                  <a:lnTo>
                    <a:pt x="1028" y="418"/>
                  </a:lnTo>
                  <a:lnTo>
                    <a:pt x="1028" y="420"/>
                  </a:lnTo>
                  <a:lnTo>
                    <a:pt x="1028" y="421"/>
                  </a:lnTo>
                  <a:lnTo>
                    <a:pt x="1028" y="422"/>
                  </a:lnTo>
                  <a:lnTo>
                    <a:pt x="1028" y="424"/>
                  </a:lnTo>
                  <a:lnTo>
                    <a:pt x="1028" y="425"/>
                  </a:lnTo>
                  <a:lnTo>
                    <a:pt x="1028" y="426"/>
                  </a:lnTo>
                  <a:lnTo>
                    <a:pt x="1029" y="428"/>
                  </a:lnTo>
                  <a:lnTo>
                    <a:pt x="1029" y="429"/>
                  </a:lnTo>
                  <a:lnTo>
                    <a:pt x="1029" y="430"/>
                  </a:lnTo>
                  <a:lnTo>
                    <a:pt x="1029" y="432"/>
                  </a:lnTo>
                  <a:lnTo>
                    <a:pt x="1029" y="433"/>
                  </a:lnTo>
                  <a:lnTo>
                    <a:pt x="1029" y="435"/>
                  </a:lnTo>
                  <a:lnTo>
                    <a:pt x="1029" y="436"/>
                  </a:lnTo>
                  <a:lnTo>
                    <a:pt x="1029" y="437"/>
                  </a:lnTo>
                  <a:lnTo>
                    <a:pt x="1029" y="439"/>
                  </a:lnTo>
                  <a:lnTo>
                    <a:pt x="1029" y="440"/>
                  </a:lnTo>
                  <a:lnTo>
                    <a:pt x="1028" y="440"/>
                  </a:lnTo>
                  <a:lnTo>
                    <a:pt x="1028" y="441"/>
                  </a:lnTo>
                  <a:lnTo>
                    <a:pt x="1028" y="443"/>
                  </a:lnTo>
                  <a:lnTo>
                    <a:pt x="1028" y="444"/>
                  </a:lnTo>
                  <a:lnTo>
                    <a:pt x="1028" y="445"/>
                  </a:lnTo>
                  <a:lnTo>
                    <a:pt x="1028" y="447"/>
                  </a:lnTo>
                  <a:lnTo>
                    <a:pt x="1029" y="448"/>
                  </a:lnTo>
                  <a:lnTo>
                    <a:pt x="1029" y="449"/>
                  </a:lnTo>
                  <a:lnTo>
                    <a:pt x="1028" y="449"/>
                  </a:lnTo>
                  <a:lnTo>
                    <a:pt x="1028" y="451"/>
                  </a:lnTo>
                  <a:lnTo>
                    <a:pt x="1028" y="452"/>
                  </a:lnTo>
                  <a:lnTo>
                    <a:pt x="1028" y="454"/>
                  </a:lnTo>
                  <a:lnTo>
                    <a:pt x="1029" y="454"/>
                  </a:lnTo>
                  <a:lnTo>
                    <a:pt x="1029" y="455"/>
                  </a:lnTo>
                  <a:lnTo>
                    <a:pt x="1031" y="456"/>
                  </a:lnTo>
                  <a:lnTo>
                    <a:pt x="1031" y="458"/>
                  </a:lnTo>
                  <a:lnTo>
                    <a:pt x="1031" y="459"/>
                  </a:lnTo>
                  <a:lnTo>
                    <a:pt x="1032" y="459"/>
                  </a:lnTo>
                  <a:lnTo>
                    <a:pt x="1032" y="460"/>
                  </a:lnTo>
                  <a:lnTo>
                    <a:pt x="1032" y="462"/>
                  </a:lnTo>
                  <a:lnTo>
                    <a:pt x="1034" y="462"/>
                  </a:lnTo>
                  <a:lnTo>
                    <a:pt x="1035" y="462"/>
                  </a:lnTo>
                  <a:lnTo>
                    <a:pt x="1036" y="462"/>
                  </a:lnTo>
                  <a:lnTo>
                    <a:pt x="1038" y="462"/>
                  </a:lnTo>
                  <a:lnTo>
                    <a:pt x="1039" y="462"/>
                  </a:lnTo>
                  <a:lnTo>
                    <a:pt x="1039" y="463"/>
                  </a:lnTo>
                  <a:lnTo>
                    <a:pt x="1040" y="463"/>
                  </a:lnTo>
                  <a:lnTo>
                    <a:pt x="1040" y="464"/>
                  </a:lnTo>
                  <a:lnTo>
                    <a:pt x="1042" y="464"/>
                  </a:lnTo>
                  <a:lnTo>
                    <a:pt x="1043" y="464"/>
                  </a:lnTo>
                  <a:lnTo>
                    <a:pt x="1044" y="464"/>
                  </a:lnTo>
                  <a:lnTo>
                    <a:pt x="1044" y="466"/>
                  </a:lnTo>
                  <a:lnTo>
                    <a:pt x="1046" y="466"/>
                  </a:lnTo>
                  <a:lnTo>
                    <a:pt x="1047" y="467"/>
                  </a:lnTo>
                  <a:lnTo>
                    <a:pt x="1047" y="468"/>
                  </a:lnTo>
                  <a:lnTo>
                    <a:pt x="1048" y="468"/>
                  </a:lnTo>
                  <a:lnTo>
                    <a:pt x="1050" y="470"/>
                  </a:lnTo>
                  <a:lnTo>
                    <a:pt x="1051" y="471"/>
                  </a:lnTo>
                  <a:lnTo>
                    <a:pt x="1053" y="471"/>
                  </a:lnTo>
                  <a:lnTo>
                    <a:pt x="1053" y="473"/>
                  </a:lnTo>
                  <a:lnTo>
                    <a:pt x="1054" y="473"/>
                  </a:lnTo>
                  <a:lnTo>
                    <a:pt x="1055" y="473"/>
                  </a:lnTo>
                  <a:lnTo>
                    <a:pt x="1055" y="474"/>
                  </a:lnTo>
                  <a:lnTo>
                    <a:pt x="1057" y="474"/>
                  </a:lnTo>
                  <a:lnTo>
                    <a:pt x="1057" y="473"/>
                  </a:lnTo>
                  <a:lnTo>
                    <a:pt x="1058" y="473"/>
                  </a:lnTo>
                  <a:lnTo>
                    <a:pt x="1058" y="474"/>
                  </a:lnTo>
                  <a:lnTo>
                    <a:pt x="1059" y="474"/>
                  </a:lnTo>
                  <a:lnTo>
                    <a:pt x="1059" y="473"/>
                  </a:lnTo>
                  <a:lnTo>
                    <a:pt x="1061" y="474"/>
                  </a:lnTo>
                  <a:lnTo>
                    <a:pt x="1062" y="474"/>
                  </a:lnTo>
                  <a:lnTo>
                    <a:pt x="1063" y="474"/>
                  </a:lnTo>
                  <a:lnTo>
                    <a:pt x="1065" y="474"/>
                  </a:lnTo>
                  <a:lnTo>
                    <a:pt x="1066" y="474"/>
                  </a:lnTo>
                  <a:lnTo>
                    <a:pt x="1067" y="474"/>
                  </a:lnTo>
                  <a:lnTo>
                    <a:pt x="1069" y="474"/>
                  </a:lnTo>
                  <a:lnTo>
                    <a:pt x="1069" y="473"/>
                  </a:lnTo>
                  <a:lnTo>
                    <a:pt x="1070" y="473"/>
                  </a:lnTo>
                  <a:lnTo>
                    <a:pt x="1072" y="473"/>
                  </a:lnTo>
                  <a:lnTo>
                    <a:pt x="1072" y="471"/>
                  </a:lnTo>
                  <a:lnTo>
                    <a:pt x="1073" y="471"/>
                  </a:lnTo>
                  <a:lnTo>
                    <a:pt x="1074" y="471"/>
                  </a:lnTo>
                  <a:lnTo>
                    <a:pt x="1076" y="471"/>
                  </a:lnTo>
                  <a:lnTo>
                    <a:pt x="1077" y="471"/>
                  </a:lnTo>
                  <a:lnTo>
                    <a:pt x="1077" y="470"/>
                  </a:lnTo>
                  <a:lnTo>
                    <a:pt x="1078" y="470"/>
                  </a:lnTo>
                  <a:lnTo>
                    <a:pt x="1080" y="470"/>
                  </a:lnTo>
                  <a:lnTo>
                    <a:pt x="1081" y="470"/>
                  </a:lnTo>
                  <a:lnTo>
                    <a:pt x="1082" y="470"/>
                  </a:lnTo>
                  <a:lnTo>
                    <a:pt x="1084" y="470"/>
                  </a:lnTo>
                  <a:lnTo>
                    <a:pt x="1085" y="470"/>
                  </a:lnTo>
                  <a:lnTo>
                    <a:pt x="1086" y="470"/>
                  </a:lnTo>
                  <a:lnTo>
                    <a:pt x="1088" y="470"/>
                  </a:lnTo>
                  <a:lnTo>
                    <a:pt x="1091" y="470"/>
                  </a:lnTo>
                  <a:lnTo>
                    <a:pt x="1092" y="470"/>
                  </a:lnTo>
                  <a:lnTo>
                    <a:pt x="1093" y="470"/>
                  </a:lnTo>
                  <a:lnTo>
                    <a:pt x="1095" y="470"/>
                  </a:lnTo>
                  <a:lnTo>
                    <a:pt x="1096" y="468"/>
                  </a:lnTo>
                  <a:lnTo>
                    <a:pt x="1096" y="470"/>
                  </a:lnTo>
                  <a:lnTo>
                    <a:pt x="1096" y="468"/>
                  </a:lnTo>
                  <a:lnTo>
                    <a:pt x="1096" y="470"/>
                  </a:lnTo>
                  <a:lnTo>
                    <a:pt x="1099" y="470"/>
                  </a:lnTo>
                  <a:lnTo>
                    <a:pt x="1100" y="470"/>
                  </a:lnTo>
                  <a:lnTo>
                    <a:pt x="1101" y="471"/>
                  </a:lnTo>
                  <a:lnTo>
                    <a:pt x="1104" y="471"/>
                  </a:lnTo>
                  <a:lnTo>
                    <a:pt x="1105" y="471"/>
                  </a:lnTo>
                  <a:lnTo>
                    <a:pt x="1107" y="473"/>
                  </a:lnTo>
                  <a:lnTo>
                    <a:pt x="1108" y="473"/>
                  </a:lnTo>
                  <a:lnTo>
                    <a:pt x="1111" y="473"/>
                  </a:lnTo>
                  <a:lnTo>
                    <a:pt x="1112" y="474"/>
                  </a:lnTo>
                  <a:lnTo>
                    <a:pt x="1114" y="474"/>
                  </a:lnTo>
                  <a:lnTo>
                    <a:pt x="1115" y="475"/>
                  </a:lnTo>
                  <a:lnTo>
                    <a:pt x="1116" y="477"/>
                  </a:lnTo>
                  <a:lnTo>
                    <a:pt x="1118" y="478"/>
                  </a:lnTo>
                  <a:lnTo>
                    <a:pt x="1120" y="481"/>
                  </a:lnTo>
                  <a:lnTo>
                    <a:pt x="1120" y="482"/>
                  </a:lnTo>
                  <a:lnTo>
                    <a:pt x="1122" y="485"/>
                  </a:lnTo>
                  <a:lnTo>
                    <a:pt x="1120" y="486"/>
                  </a:lnTo>
                  <a:lnTo>
                    <a:pt x="1120" y="487"/>
                  </a:lnTo>
                  <a:lnTo>
                    <a:pt x="1120" y="489"/>
                  </a:lnTo>
                  <a:lnTo>
                    <a:pt x="1120" y="490"/>
                  </a:lnTo>
                  <a:lnTo>
                    <a:pt x="1120" y="492"/>
                  </a:lnTo>
                  <a:lnTo>
                    <a:pt x="1119" y="493"/>
                  </a:lnTo>
                  <a:lnTo>
                    <a:pt x="1119" y="494"/>
                  </a:lnTo>
                  <a:lnTo>
                    <a:pt x="1119" y="496"/>
                  </a:lnTo>
                  <a:lnTo>
                    <a:pt x="1119" y="497"/>
                  </a:lnTo>
                  <a:lnTo>
                    <a:pt x="1120" y="498"/>
                  </a:lnTo>
                  <a:lnTo>
                    <a:pt x="1120" y="500"/>
                  </a:lnTo>
                  <a:lnTo>
                    <a:pt x="1119" y="501"/>
                  </a:lnTo>
                  <a:lnTo>
                    <a:pt x="1119" y="502"/>
                  </a:lnTo>
                  <a:lnTo>
                    <a:pt x="1119" y="504"/>
                  </a:lnTo>
                  <a:lnTo>
                    <a:pt x="1118" y="504"/>
                  </a:lnTo>
                  <a:lnTo>
                    <a:pt x="1118" y="505"/>
                  </a:lnTo>
                  <a:lnTo>
                    <a:pt x="1116" y="505"/>
                  </a:lnTo>
                  <a:lnTo>
                    <a:pt x="1116" y="506"/>
                  </a:lnTo>
                  <a:lnTo>
                    <a:pt x="1118" y="508"/>
                  </a:lnTo>
                  <a:lnTo>
                    <a:pt x="1118" y="509"/>
                  </a:lnTo>
                  <a:lnTo>
                    <a:pt x="1119" y="509"/>
                  </a:lnTo>
                  <a:lnTo>
                    <a:pt x="1120" y="511"/>
                  </a:lnTo>
                  <a:lnTo>
                    <a:pt x="1120" y="512"/>
                  </a:lnTo>
                  <a:lnTo>
                    <a:pt x="1120" y="513"/>
                  </a:lnTo>
                  <a:lnTo>
                    <a:pt x="1120" y="515"/>
                  </a:lnTo>
                  <a:lnTo>
                    <a:pt x="1122" y="515"/>
                  </a:lnTo>
                  <a:lnTo>
                    <a:pt x="1120" y="516"/>
                  </a:lnTo>
                  <a:lnTo>
                    <a:pt x="1120" y="517"/>
                  </a:lnTo>
                  <a:lnTo>
                    <a:pt x="1122" y="517"/>
                  </a:lnTo>
                  <a:lnTo>
                    <a:pt x="1122" y="519"/>
                  </a:lnTo>
                  <a:lnTo>
                    <a:pt x="1123" y="519"/>
                  </a:lnTo>
                  <a:lnTo>
                    <a:pt x="1124" y="520"/>
                  </a:lnTo>
                  <a:lnTo>
                    <a:pt x="1126" y="521"/>
                  </a:lnTo>
                  <a:lnTo>
                    <a:pt x="1127" y="521"/>
                  </a:lnTo>
                  <a:lnTo>
                    <a:pt x="1129" y="523"/>
                  </a:lnTo>
                  <a:lnTo>
                    <a:pt x="1130" y="523"/>
                  </a:lnTo>
                  <a:lnTo>
                    <a:pt x="1130" y="524"/>
                  </a:lnTo>
                  <a:lnTo>
                    <a:pt x="1130" y="525"/>
                  </a:lnTo>
                  <a:lnTo>
                    <a:pt x="1130" y="527"/>
                  </a:lnTo>
                  <a:lnTo>
                    <a:pt x="1130" y="528"/>
                  </a:lnTo>
                  <a:lnTo>
                    <a:pt x="1130" y="530"/>
                  </a:lnTo>
                  <a:lnTo>
                    <a:pt x="1131" y="531"/>
                  </a:lnTo>
                  <a:lnTo>
                    <a:pt x="1133" y="532"/>
                  </a:lnTo>
                  <a:lnTo>
                    <a:pt x="1134" y="534"/>
                  </a:lnTo>
                  <a:lnTo>
                    <a:pt x="1134" y="535"/>
                  </a:lnTo>
                  <a:lnTo>
                    <a:pt x="1135" y="535"/>
                  </a:lnTo>
                  <a:lnTo>
                    <a:pt x="1137" y="536"/>
                  </a:lnTo>
                  <a:lnTo>
                    <a:pt x="1138" y="538"/>
                  </a:lnTo>
                  <a:lnTo>
                    <a:pt x="1139" y="539"/>
                  </a:lnTo>
                  <a:lnTo>
                    <a:pt x="1141" y="539"/>
                  </a:lnTo>
                  <a:lnTo>
                    <a:pt x="1141" y="540"/>
                  </a:lnTo>
                  <a:lnTo>
                    <a:pt x="1141" y="542"/>
                  </a:lnTo>
                  <a:lnTo>
                    <a:pt x="1141" y="543"/>
                  </a:lnTo>
                  <a:lnTo>
                    <a:pt x="1141" y="544"/>
                  </a:lnTo>
                  <a:lnTo>
                    <a:pt x="1141" y="546"/>
                  </a:lnTo>
                  <a:lnTo>
                    <a:pt x="1139" y="547"/>
                  </a:lnTo>
                  <a:lnTo>
                    <a:pt x="1139" y="546"/>
                  </a:lnTo>
                  <a:lnTo>
                    <a:pt x="1139" y="547"/>
                  </a:lnTo>
                  <a:lnTo>
                    <a:pt x="1138" y="547"/>
                  </a:lnTo>
                  <a:lnTo>
                    <a:pt x="1137" y="547"/>
                  </a:lnTo>
                  <a:lnTo>
                    <a:pt x="1135" y="547"/>
                  </a:lnTo>
                  <a:lnTo>
                    <a:pt x="1135" y="549"/>
                  </a:lnTo>
                  <a:lnTo>
                    <a:pt x="1134" y="549"/>
                  </a:lnTo>
                  <a:lnTo>
                    <a:pt x="1133" y="549"/>
                  </a:lnTo>
                  <a:lnTo>
                    <a:pt x="1133" y="550"/>
                  </a:lnTo>
                  <a:lnTo>
                    <a:pt x="1131" y="550"/>
                  </a:lnTo>
                  <a:lnTo>
                    <a:pt x="1131" y="551"/>
                  </a:lnTo>
                  <a:lnTo>
                    <a:pt x="1130" y="551"/>
                  </a:lnTo>
                  <a:lnTo>
                    <a:pt x="1129" y="553"/>
                  </a:lnTo>
                  <a:lnTo>
                    <a:pt x="1127" y="553"/>
                  </a:lnTo>
                  <a:lnTo>
                    <a:pt x="1126" y="553"/>
                  </a:lnTo>
                  <a:lnTo>
                    <a:pt x="1124" y="553"/>
                  </a:lnTo>
                  <a:lnTo>
                    <a:pt x="1123" y="554"/>
                  </a:lnTo>
                  <a:lnTo>
                    <a:pt x="1122" y="555"/>
                  </a:lnTo>
                  <a:lnTo>
                    <a:pt x="1120" y="557"/>
                  </a:lnTo>
                  <a:lnTo>
                    <a:pt x="1119" y="558"/>
                  </a:lnTo>
                  <a:lnTo>
                    <a:pt x="1118" y="559"/>
                  </a:lnTo>
                  <a:lnTo>
                    <a:pt x="1116" y="561"/>
                  </a:lnTo>
                  <a:lnTo>
                    <a:pt x="1116" y="563"/>
                  </a:lnTo>
                  <a:lnTo>
                    <a:pt x="1115" y="565"/>
                  </a:lnTo>
                  <a:lnTo>
                    <a:pt x="1115" y="566"/>
                  </a:lnTo>
                  <a:lnTo>
                    <a:pt x="1114" y="568"/>
                  </a:lnTo>
                  <a:lnTo>
                    <a:pt x="1112" y="569"/>
                  </a:lnTo>
                  <a:lnTo>
                    <a:pt x="1112" y="570"/>
                  </a:lnTo>
                  <a:lnTo>
                    <a:pt x="1112" y="572"/>
                  </a:lnTo>
                  <a:lnTo>
                    <a:pt x="1112" y="574"/>
                  </a:lnTo>
                  <a:lnTo>
                    <a:pt x="1111" y="578"/>
                  </a:lnTo>
                  <a:lnTo>
                    <a:pt x="1108" y="582"/>
                  </a:lnTo>
                  <a:lnTo>
                    <a:pt x="1107" y="585"/>
                  </a:lnTo>
                  <a:lnTo>
                    <a:pt x="1105" y="589"/>
                  </a:lnTo>
                  <a:lnTo>
                    <a:pt x="1104" y="591"/>
                  </a:lnTo>
                  <a:lnTo>
                    <a:pt x="1104" y="592"/>
                  </a:lnTo>
                  <a:lnTo>
                    <a:pt x="1103" y="595"/>
                  </a:lnTo>
                  <a:lnTo>
                    <a:pt x="1101" y="599"/>
                  </a:lnTo>
                  <a:lnTo>
                    <a:pt x="1099" y="604"/>
                  </a:lnTo>
                  <a:lnTo>
                    <a:pt x="1099" y="606"/>
                  </a:lnTo>
                  <a:lnTo>
                    <a:pt x="1099" y="607"/>
                  </a:lnTo>
                  <a:lnTo>
                    <a:pt x="1095" y="611"/>
                  </a:lnTo>
                  <a:lnTo>
                    <a:pt x="1093" y="615"/>
                  </a:lnTo>
                  <a:lnTo>
                    <a:pt x="1092" y="616"/>
                  </a:lnTo>
                  <a:lnTo>
                    <a:pt x="1091" y="616"/>
                  </a:lnTo>
                  <a:lnTo>
                    <a:pt x="1089" y="620"/>
                  </a:lnTo>
                  <a:lnTo>
                    <a:pt x="1086" y="623"/>
                  </a:lnTo>
                  <a:lnTo>
                    <a:pt x="1084" y="626"/>
                  </a:lnTo>
                  <a:lnTo>
                    <a:pt x="1080" y="631"/>
                  </a:lnTo>
                  <a:lnTo>
                    <a:pt x="1077" y="634"/>
                  </a:lnTo>
                  <a:lnTo>
                    <a:pt x="1074" y="635"/>
                  </a:lnTo>
                  <a:lnTo>
                    <a:pt x="1070" y="638"/>
                  </a:lnTo>
                  <a:lnTo>
                    <a:pt x="1067" y="639"/>
                  </a:lnTo>
                  <a:lnTo>
                    <a:pt x="1066" y="641"/>
                  </a:lnTo>
                  <a:lnTo>
                    <a:pt x="1065" y="641"/>
                  </a:lnTo>
                  <a:lnTo>
                    <a:pt x="1062" y="643"/>
                  </a:lnTo>
                  <a:lnTo>
                    <a:pt x="1059" y="646"/>
                  </a:lnTo>
                  <a:lnTo>
                    <a:pt x="1058" y="650"/>
                  </a:lnTo>
                  <a:lnTo>
                    <a:pt x="1057" y="653"/>
                  </a:lnTo>
                  <a:lnTo>
                    <a:pt x="1058" y="653"/>
                  </a:lnTo>
                  <a:lnTo>
                    <a:pt x="1061" y="654"/>
                  </a:lnTo>
                  <a:lnTo>
                    <a:pt x="1065" y="654"/>
                  </a:lnTo>
                  <a:lnTo>
                    <a:pt x="1069" y="657"/>
                  </a:lnTo>
                  <a:lnTo>
                    <a:pt x="1072" y="658"/>
                  </a:lnTo>
                  <a:lnTo>
                    <a:pt x="1074" y="661"/>
                  </a:lnTo>
                  <a:lnTo>
                    <a:pt x="1074" y="664"/>
                  </a:lnTo>
                  <a:lnTo>
                    <a:pt x="1076" y="667"/>
                  </a:lnTo>
                  <a:lnTo>
                    <a:pt x="1076" y="668"/>
                  </a:lnTo>
                  <a:lnTo>
                    <a:pt x="1077" y="669"/>
                  </a:lnTo>
                  <a:lnTo>
                    <a:pt x="1077" y="671"/>
                  </a:lnTo>
                  <a:lnTo>
                    <a:pt x="1077" y="672"/>
                  </a:lnTo>
                  <a:lnTo>
                    <a:pt x="1077" y="673"/>
                  </a:lnTo>
                  <a:lnTo>
                    <a:pt x="1085" y="680"/>
                  </a:lnTo>
                  <a:lnTo>
                    <a:pt x="1089" y="686"/>
                  </a:lnTo>
                  <a:lnTo>
                    <a:pt x="1091" y="688"/>
                  </a:lnTo>
                  <a:lnTo>
                    <a:pt x="1092" y="690"/>
                  </a:lnTo>
                  <a:lnTo>
                    <a:pt x="1093" y="691"/>
                  </a:lnTo>
                  <a:lnTo>
                    <a:pt x="1095" y="692"/>
                  </a:lnTo>
                  <a:lnTo>
                    <a:pt x="1095" y="694"/>
                  </a:lnTo>
                  <a:lnTo>
                    <a:pt x="1095" y="695"/>
                  </a:lnTo>
                  <a:lnTo>
                    <a:pt x="1095" y="699"/>
                  </a:lnTo>
                  <a:lnTo>
                    <a:pt x="1093" y="706"/>
                  </a:lnTo>
                  <a:lnTo>
                    <a:pt x="1093" y="709"/>
                  </a:lnTo>
                  <a:lnTo>
                    <a:pt x="1089" y="715"/>
                  </a:lnTo>
                  <a:lnTo>
                    <a:pt x="1086" y="717"/>
                  </a:lnTo>
                  <a:lnTo>
                    <a:pt x="1085" y="718"/>
                  </a:lnTo>
                  <a:lnTo>
                    <a:pt x="1081" y="719"/>
                  </a:lnTo>
                  <a:lnTo>
                    <a:pt x="1074" y="721"/>
                  </a:lnTo>
                  <a:lnTo>
                    <a:pt x="1070" y="722"/>
                  </a:lnTo>
                  <a:lnTo>
                    <a:pt x="1066" y="725"/>
                  </a:lnTo>
                  <a:lnTo>
                    <a:pt x="1063" y="728"/>
                  </a:lnTo>
                  <a:lnTo>
                    <a:pt x="1061" y="733"/>
                  </a:lnTo>
                  <a:lnTo>
                    <a:pt x="1061" y="734"/>
                  </a:lnTo>
                  <a:lnTo>
                    <a:pt x="1059" y="737"/>
                  </a:lnTo>
                  <a:lnTo>
                    <a:pt x="1059" y="740"/>
                  </a:lnTo>
                  <a:lnTo>
                    <a:pt x="1059" y="741"/>
                  </a:lnTo>
                  <a:lnTo>
                    <a:pt x="1059" y="743"/>
                  </a:lnTo>
                  <a:lnTo>
                    <a:pt x="1059" y="744"/>
                  </a:lnTo>
                  <a:lnTo>
                    <a:pt x="1059" y="745"/>
                  </a:lnTo>
                  <a:lnTo>
                    <a:pt x="1059" y="748"/>
                  </a:lnTo>
                  <a:lnTo>
                    <a:pt x="1059" y="749"/>
                  </a:lnTo>
                  <a:lnTo>
                    <a:pt x="1058" y="751"/>
                  </a:lnTo>
                  <a:lnTo>
                    <a:pt x="1057" y="752"/>
                  </a:lnTo>
                  <a:lnTo>
                    <a:pt x="1057" y="753"/>
                  </a:lnTo>
                  <a:lnTo>
                    <a:pt x="1057" y="755"/>
                  </a:lnTo>
                  <a:lnTo>
                    <a:pt x="1057" y="756"/>
                  </a:lnTo>
                  <a:lnTo>
                    <a:pt x="1055" y="757"/>
                  </a:lnTo>
                  <a:lnTo>
                    <a:pt x="1055" y="759"/>
                  </a:lnTo>
                  <a:lnTo>
                    <a:pt x="1055" y="760"/>
                  </a:lnTo>
                  <a:lnTo>
                    <a:pt x="1055" y="762"/>
                  </a:lnTo>
                  <a:lnTo>
                    <a:pt x="1053" y="767"/>
                  </a:lnTo>
                  <a:lnTo>
                    <a:pt x="1050" y="771"/>
                  </a:lnTo>
                  <a:lnTo>
                    <a:pt x="1047" y="776"/>
                  </a:lnTo>
                  <a:lnTo>
                    <a:pt x="1046" y="778"/>
                  </a:lnTo>
                  <a:lnTo>
                    <a:pt x="1044" y="779"/>
                  </a:lnTo>
                  <a:lnTo>
                    <a:pt x="1043" y="781"/>
                  </a:lnTo>
                  <a:lnTo>
                    <a:pt x="1040" y="783"/>
                  </a:lnTo>
                  <a:lnTo>
                    <a:pt x="1039" y="783"/>
                  </a:lnTo>
                  <a:lnTo>
                    <a:pt x="1038" y="786"/>
                  </a:lnTo>
                  <a:lnTo>
                    <a:pt x="1039" y="786"/>
                  </a:lnTo>
                  <a:lnTo>
                    <a:pt x="1040" y="786"/>
                  </a:lnTo>
                  <a:lnTo>
                    <a:pt x="1042" y="786"/>
                  </a:lnTo>
                  <a:lnTo>
                    <a:pt x="1046" y="786"/>
                  </a:lnTo>
                  <a:lnTo>
                    <a:pt x="1047" y="786"/>
                  </a:lnTo>
                  <a:lnTo>
                    <a:pt x="1044" y="793"/>
                  </a:lnTo>
                  <a:lnTo>
                    <a:pt x="1044" y="794"/>
                  </a:lnTo>
                  <a:lnTo>
                    <a:pt x="1040" y="802"/>
                  </a:lnTo>
                  <a:lnTo>
                    <a:pt x="1035" y="810"/>
                  </a:lnTo>
                  <a:lnTo>
                    <a:pt x="1034" y="813"/>
                  </a:lnTo>
                  <a:lnTo>
                    <a:pt x="1031" y="816"/>
                  </a:lnTo>
                  <a:lnTo>
                    <a:pt x="1031" y="817"/>
                  </a:lnTo>
                  <a:lnTo>
                    <a:pt x="1031" y="819"/>
                  </a:lnTo>
                  <a:lnTo>
                    <a:pt x="1029" y="820"/>
                  </a:lnTo>
                  <a:lnTo>
                    <a:pt x="1029" y="823"/>
                  </a:lnTo>
                  <a:lnTo>
                    <a:pt x="1029" y="824"/>
                  </a:lnTo>
                  <a:lnTo>
                    <a:pt x="1029" y="825"/>
                  </a:lnTo>
                  <a:lnTo>
                    <a:pt x="1029" y="827"/>
                  </a:lnTo>
                  <a:lnTo>
                    <a:pt x="1029" y="828"/>
                  </a:lnTo>
                  <a:lnTo>
                    <a:pt x="1029" y="829"/>
                  </a:lnTo>
                  <a:lnTo>
                    <a:pt x="1028" y="831"/>
                  </a:lnTo>
                  <a:lnTo>
                    <a:pt x="1028" y="833"/>
                  </a:lnTo>
                  <a:lnTo>
                    <a:pt x="1028" y="835"/>
                  </a:lnTo>
                  <a:lnTo>
                    <a:pt x="1027" y="836"/>
                  </a:lnTo>
                  <a:lnTo>
                    <a:pt x="1027" y="838"/>
                  </a:lnTo>
                  <a:lnTo>
                    <a:pt x="1027" y="839"/>
                  </a:lnTo>
                  <a:lnTo>
                    <a:pt x="1025" y="840"/>
                  </a:lnTo>
                  <a:lnTo>
                    <a:pt x="1025" y="842"/>
                  </a:lnTo>
                  <a:lnTo>
                    <a:pt x="1025" y="843"/>
                  </a:lnTo>
                  <a:lnTo>
                    <a:pt x="1024" y="844"/>
                  </a:lnTo>
                  <a:lnTo>
                    <a:pt x="1024" y="846"/>
                  </a:lnTo>
                  <a:lnTo>
                    <a:pt x="1024" y="847"/>
                  </a:lnTo>
                  <a:lnTo>
                    <a:pt x="1023" y="850"/>
                  </a:lnTo>
                  <a:lnTo>
                    <a:pt x="1021" y="852"/>
                  </a:lnTo>
                  <a:lnTo>
                    <a:pt x="1021" y="855"/>
                  </a:lnTo>
                  <a:lnTo>
                    <a:pt x="1023" y="857"/>
                  </a:lnTo>
                  <a:lnTo>
                    <a:pt x="1021" y="857"/>
                  </a:lnTo>
                  <a:lnTo>
                    <a:pt x="1021" y="858"/>
                  </a:lnTo>
                  <a:lnTo>
                    <a:pt x="1021" y="859"/>
                  </a:lnTo>
                  <a:lnTo>
                    <a:pt x="1020" y="861"/>
                  </a:lnTo>
                  <a:lnTo>
                    <a:pt x="1020" y="862"/>
                  </a:lnTo>
                  <a:lnTo>
                    <a:pt x="1020" y="863"/>
                  </a:lnTo>
                  <a:lnTo>
                    <a:pt x="1020" y="865"/>
                  </a:lnTo>
                  <a:lnTo>
                    <a:pt x="1020" y="866"/>
                  </a:lnTo>
                  <a:lnTo>
                    <a:pt x="1019" y="866"/>
                  </a:lnTo>
                  <a:lnTo>
                    <a:pt x="1019" y="867"/>
                  </a:lnTo>
                  <a:lnTo>
                    <a:pt x="1017" y="867"/>
                  </a:lnTo>
                  <a:lnTo>
                    <a:pt x="1017" y="869"/>
                  </a:lnTo>
                  <a:lnTo>
                    <a:pt x="1016" y="870"/>
                  </a:lnTo>
                  <a:lnTo>
                    <a:pt x="1016" y="871"/>
                  </a:lnTo>
                  <a:lnTo>
                    <a:pt x="1015" y="873"/>
                  </a:lnTo>
                  <a:lnTo>
                    <a:pt x="1013" y="873"/>
                  </a:lnTo>
                  <a:lnTo>
                    <a:pt x="1013" y="874"/>
                  </a:lnTo>
                  <a:lnTo>
                    <a:pt x="1012" y="876"/>
                  </a:lnTo>
                  <a:lnTo>
                    <a:pt x="1010" y="878"/>
                  </a:lnTo>
                  <a:lnTo>
                    <a:pt x="1010" y="880"/>
                  </a:lnTo>
                  <a:lnTo>
                    <a:pt x="1010" y="881"/>
                  </a:lnTo>
                  <a:lnTo>
                    <a:pt x="1008" y="884"/>
                  </a:lnTo>
                  <a:lnTo>
                    <a:pt x="1006" y="885"/>
                  </a:lnTo>
                  <a:lnTo>
                    <a:pt x="1005" y="885"/>
                  </a:lnTo>
                  <a:lnTo>
                    <a:pt x="1004" y="885"/>
                  </a:lnTo>
                  <a:lnTo>
                    <a:pt x="1002" y="885"/>
                  </a:lnTo>
                  <a:lnTo>
                    <a:pt x="1001" y="886"/>
                  </a:lnTo>
                  <a:lnTo>
                    <a:pt x="1000" y="888"/>
                  </a:lnTo>
                  <a:lnTo>
                    <a:pt x="996" y="890"/>
                  </a:lnTo>
                  <a:lnTo>
                    <a:pt x="994" y="892"/>
                  </a:lnTo>
                  <a:lnTo>
                    <a:pt x="993" y="892"/>
                  </a:lnTo>
                  <a:lnTo>
                    <a:pt x="990" y="892"/>
                  </a:lnTo>
                  <a:lnTo>
                    <a:pt x="989" y="892"/>
                  </a:lnTo>
                  <a:lnTo>
                    <a:pt x="987" y="892"/>
                  </a:lnTo>
                  <a:lnTo>
                    <a:pt x="987" y="893"/>
                  </a:lnTo>
                  <a:lnTo>
                    <a:pt x="986" y="893"/>
                  </a:lnTo>
                  <a:lnTo>
                    <a:pt x="983" y="893"/>
                  </a:lnTo>
                  <a:lnTo>
                    <a:pt x="982" y="893"/>
                  </a:lnTo>
                  <a:lnTo>
                    <a:pt x="981" y="894"/>
                  </a:lnTo>
                  <a:lnTo>
                    <a:pt x="979" y="896"/>
                  </a:lnTo>
                  <a:lnTo>
                    <a:pt x="979" y="897"/>
                  </a:lnTo>
                  <a:lnTo>
                    <a:pt x="979" y="900"/>
                  </a:lnTo>
                  <a:lnTo>
                    <a:pt x="979" y="901"/>
                  </a:lnTo>
                  <a:lnTo>
                    <a:pt x="978" y="901"/>
                  </a:lnTo>
                  <a:lnTo>
                    <a:pt x="978" y="903"/>
                  </a:lnTo>
                  <a:lnTo>
                    <a:pt x="978" y="904"/>
                  </a:lnTo>
                  <a:lnTo>
                    <a:pt x="977" y="905"/>
                  </a:lnTo>
                  <a:lnTo>
                    <a:pt x="977" y="907"/>
                  </a:lnTo>
                  <a:lnTo>
                    <a:pt x="975" y="907"/>
                  </a:lnTo>
                  <a:lnTo>
                    <a:pt x="974" y="907"/>
                  </a:lnTo>
                  <a:lnTo>
                    <a:pt x="973" y="907"/>
                  </a:lnTo>
                  <a:lnTo>
                    <a:pt x="970" y="907"/>
                  </a:lnTo>
                  <a:lnTo>
                    <a:pt x="968" y="908"/>
                  </a:lnTo>
                  <a:lnTo>
                    <a:pt x="967" y="908"/>
                  </a:lnTo>
                  <a:lnTo>
                    <a:pt x="966" y="909"/>
                  </a:lnTo>
                  <a:lnTo>
                    <a:pt x="966" y="911"/>
                  </a:lnTo>
                  <a:lnTo>
                    <a:pt x="964" y="912"/>
                  </a:lnTo>
                  <a:lnTo>
                    <a:pt x="963" y="913"/>
                  </a:lnTo>
                  <a:lnTo>
                    <a:pt x="963" y="915"/>
                  </a:lnTo>
                  <a:lnTo>
                    <a:pt x="962" y="915"/>
                  </a:lnTo>
                  <a:lnTo>
                    <a:pt x="962" y="916"/>
                  </a:lnTo>
                  <a:lnTo>
                    <a:pt x="959" y="916"/>
                  </a:lnTo>
                  <a:lnTo>
                    <a:pt x="958" y="918"/>
                  </a:lnTo>
                  <a:lnTo>
                    <a:pt x="956" y="918"/>
                  </a:lnTo>
                  <a:lnTo>
                    <a:pt x="955" y="918"/>
                  </a:lnTo>
                  <a:lnTo>
                    <a:pt x="954" y="919"/>
                  </a:lnTo>
                  <a:lnTo>
                    <a:pt x="952" y="919"/>
                  </a:lnTo>
                  <a:lnTo>
                    <a:pt x="952" y="920"/>
                  </a:lnTo>
                  <a:lnTo>
                    <a:pt x="951" y="922"/>
                  </a:lnTo>
                  <a:lnTo>
                    <a:pt x="949" y="922"/>
                  </a:lnTo>
                  <a:lnTo>
                    <a:pt x="948" y="923"/>
                  </a:lnTo>
                  <a:lnTo>
                    <a:pt x="947" y="924"/>
                  </a:lnTo>
                  <a:lnTo>
                    <a:pt x="947" y="926"/>
                  </a:lnTo>
                  <a:lnTo>
                    <a:pt x="945" y="928"/>
                  </a:lnTo>
                  <a:lnTo>
                    <a:pt x="945" y="930"/>
                  </a:lnTo>
                  <a:lnTo>
                    <a:pt x="944" y="930"/>
                  </a:lnTo>
                  <a:lnTo>
                    <a:pt x="944" y="931"/>
                  </a:lnTo>
                  <a:lnTo>
                    <a:pt x="944" y="932"/>
                  </a:lnTo>
                  <a:lnTo>
                    <a:pt x="943" y="934"/>
                  </a:lnTo>
                  <a:lnTo>
                    <a:pt x="943" y="935"/>
                  </a:lnTo>
                  <a:lnTo>
                    <a:pt x="943" y="937"/>
                  </a:lnTo>
                  <a:lnTo>
                    <a:pt x="941" y="937"/>
                  </a:lnTo>
                  <a:lnTo>
                    <a:pt x="941" y="938"/>
                  </a:lnTo>
                  <a:lnTo>
                    <a:pt x="940" y="939"/>
                  </a:lnTo>
                  <a:lnTo>
                    <a:pt x="939" y="941"/>
                  </a:lnTo>
                  <a:lnTo>
                    <a:pt x="937" y="941"/>
                  </a:lnTo>
                  <a:lnTo>
                    <a:pt x="936" y="942"/>
                  </a:lnTo>
                  <a:lnTo>
                    <a:pt x="935" y="942"/>
                  </a:lnTo>
                  <a:lnTo>
                    <a:pt x="933" y="943"/>
                  </a:lnTo>
                  <a:lnTo>
                    <a:pt x="932" y="945"/>
                  </a:lnTo>
                  <a:lnTo>
                    <a:pt x="930" y="946"/>
                  </a:lnTo>
                  <a:lnTo>
                    <a:pt x="929" y="947"/>
                  </a:lnTo>
                  <a:lnTo>
                    <a:pt x="928" y="949"/>
                  </a:lnTo>
                  <a:lnTo>
                    <a:pt x="928" y="950"/>
                  </a:lnTo>
                  <a:lnTo>
                    <a:pt x="925" y="950"/>
                  </a:lnTo>
                  <a:lnTo>
                    <a:pt x="924" y="950"/>
                  </a:lnTo>
                  <a:lnTo>
                    <a:pt x="922" y="950"/>
                  </a:lnTo>
                  <a:lnTo>
                    <a:pt x="921" y="950"/>
                  </a:lnTo>
                  <a:lnTo>
                    <a:pt x="920" y="951"/>
                  </a:lnTo>
                  <a:lnTo>
                    <a:pt x="918" y="951"/>
                  </a:lnTo>
                  <a:lnTo>
                    <a:pt x="917" y="951"/>
                  </a:lnTo>
                  <a:lnTo>
                    <a:pt x="917" y="953"/>
                  </a:lnTo>
                  <a:lnTo>
                    <a:pt x="914" y="953"/>
                  </a:lnTo>
                  <a:lnTo>
                    <a:pt x="914" y="954"/>
                  </a:lnTo>
                  <a:lnTo>
                    <a:pt x="913" y="954"/>
                  </a:lnTo>
                  <a:lnTo>
                    <a:pt x="911" y="954"/>
                  </a:lnTo>
                  <a:lnTo>
                    <a:pt x="910" y="956"/>
                  </a:lnTo>
                  <a:lnTo>
                    <a:pt x="909" y="956"/>
                  </a:lnTo>
                  <a:lnTo>
                    <a:pt x="909" y="957"/>
                  </a:lnTo>
                  <a:lnTo>
                    <a:pt x="907" y="957"/>
                  </a:lnTo>
                  <a:lnTo>
                    <a:pt x="907" y="958"/>
                  </a:lnTo>
                  <a:lnTo>
                    <a:pt x="906" y="960"/>
                  </a:lnTo>
                  <a:lnTo>
                    <a:pt x="905" y="960"/>
                  </a:lnTo>
                  <a:lnTo>
                    <a:pt x="905" y="961"/>
                  </a:lnTo>
                  <a:lnTo>
                    <a:pt x="903" y="961"/>
                  </a:lnTo>
                  <a:lnTo>
                    <a:pt x="903" y="962"/>
                  </a:lnTo>
                  <a:lnTo>
                    <a:pt x="903" y="964"/>
                  </a:lnTo>
                  <a:lnTo>
                    <a:pt x="902" y="964"/>
                  </a:lnTo>
                  <a:lnTo>
                    <a:pt x="901" y="965"/>
                  </a:lnTo>
                  <a:lnTo>
                    <a:pt x="901" y="966"/>
                  </a:lnTo>
                  <a:lnTo>
                    <a:pt x="899" y="968"/>
                  </a:lnTo>
                  <a:lnTo>
                    <a:pt x="898" y="969"/>
                  </a:lnTo>
                  <a:lnTo>
                    <a:pt x="898" y="970"/>
                  </a:lnTo>
                  <a:lnTo>
                    <a:pt x="897" y="970"/>
                  </a:lnTo>
                  <a:lnTo>
                    <a:pt x="897" y="972"/>
                  </a:lnTo>
                  <a:lnTo>
                    <a:pt x="895" y="972"/>
                  </a:lnTo>
                  <a:lnTo>
                    <a:pt x="895" y="973"/>
                  </a:lnTo>
                  <a:lnTo>
                    <a:pt x="894" y="973"/>
                  </a:lnTo>
                  <a:lnTo>
                    <a:pt x="894" y="975"/>
                  </a:lnTo>
                  <a:lnTo>
                    <a:pt x="894" y="976"/>
                  </a:lnTo>
                  <a:lnTo>
                    <a:pt x="894" y="977"/>
                  </a:lnTo>
                  <a:lnTo>
                    <a:pt x="892" y="979"/>
                  </a:lnTo>
                  <a:lnTo>
                    <a:pt x="892" y="980"/>
                  </a:lnTo>
                  <a:lnTo>
                    <a:pt x="892" y="981"/>
                  </a:lnTo>
                  <a:lnTo>
                    <a:pt x="891" y="983"/>
                  </a:lnTo>
                  <a:lnTo>
                    <a:pt x="891" y="984"/>
                  </a:lnTo>
                  <a:lnTo>
                    <a:pt x="890" y="985"/>
                  </a:lnTo>
                  <a:lnTo>
                    <a:pt x="888" y="987"/>
                  </a:lnTo>
                  <a:lnTo>
                    <a:pt x="888" y="988"/>
                  </a:lnTo>
                  <a:lnTo>
                    <a:pt x="888" y="989"/>
                  </a:lnTo>
                  <a:lnTo>
                    <a:pt x="888" y="991"/>
                  </a:lnTo>
                  <a:lnTo>
                    <a:pt x="887" y="994"/>
                  </a:lnTo>
                  <a:lnTo>
                    <a:pt x="887" y="995"/>
                  </a:lnTo>
                  <a:lnTo>
                    <a:pt x="887" y="998"/>
                  </a:lnTo>
                  <a:lnTo>
                    <a:pt x="886" y="998"/>
                  </a:lnTo>
                  <a:lnTo>
                    <a:pt x="886" y="999"/>
                  </a:lnTo>
                  <a:lnTo>
                    <a:pt x="886" y="1000"/>
                  </a:lnTo>
                  <a:lnTo>
                    <a:pt x="884" y="1002"/>
                  </a:lnTo>
                  <a:lnTo>
                    <a:pt x="884" y="1003"/>
                  </a:lnTo>
                  <a:lnTo>
                    <a:pt x="884" y="1004"/>
                  </a:lnTo>
                  <a:lnTo>
                    <a:pt x="884" y="1006"/>
                  </a:lnTo>
                  <a:lnTo>
                    <a:pt x="884" y="1007"/>
                  </a:lnTo>
                  <a:lnTo>
                    <a:pt x="884" y="1008"/>
                  </a:lnTo>
                  <a:lnTo>
                    <a:pt x="884" y="1010"/>
                  </a:lnTo>
                  <a:lnTo>
                    <a:pt x="884" y="1011"/>
                  </a:lnTo>
                  <a:lnTo>
                    <a:pt x="886" y="1013"/>
                  </a:lnTo>
                  <a:lnTo>
                    <a:pt x="886" y="1014"/>
                  </a:lnTo>
                  <a:lnTo>
                    <a:pt x="886" y="1017"/>
                  </a:lnTo>
                  <a:lnTo>
                    <a:pt x="886" y="1018"/>
                  </a:lnTo>
                  <a:lnTo>
                    <a:pt x="886" y="1019"/>
                  </a:lnTo>
                  <a:lnTo>
                    <a:pt x="886" y="1021"/>
                  </a:lnTo>
                  <a:lnTo>
                    <a:pt x="886" y="1022"/>
                  </a:lnTo>
                  <a:lnTo>
                    <a:pt x="886" y="1023"/>
                  </a:lnTo>
                  <a:lnTo>
                    <a:pt x="886" y="1025"/>
                  </a:lnTo>
                  <a:lnTo>
                    <a:pt x="886" y="1026"/>
                  </a:lnTo>
                  <a:lnTo>
                    <a:pt x="886" y="1027"/>
                  </a:lnTo>
                  <a:lnTo>
                    <a:pt x="886" y="1029"/>
                  </a:lnTo>
                  <a:lnTo>
                    <a:pt x="886" y="1030"/>
                  </a:lnTo>
                  <a:lnTo>
                    <a:pt x="886" y="1032"/>
                  </a:lnTo>
                  <a:lnTo>
                    <a:pt x="886" y="1033"/>
                  </a:lnTo>
                  <a:lnTo>
                    <a:pt x="886" y="1034"/>
                  </a:lnTo>
                  <a:lnTo>
                    <a:pt x="886" y="1036"/>
                  </a:lnTo>
                  <a:lnTo>
                    <a:pt x="886" y="1037"/>
                  </a:lnTo>
                  <a:lnTo>
                    <a:pt x="886" y="1038"/>
                  </a:lnTo>
                  <a:lnTo>
                    <a:pt x="886" y="1040"/>
                  </a:lnTo>
                  <a:lnTo>
                    <a:pt x="886" y="1041"/>
                  </a:lnTo>
                  <a:lnTo>
                    <a:pt x="886" y="1042"/>
                  </a:lnTo>
                  <a:lnTo>
                    <a:pt x="886" y="1044"/>
                  </a:lnTo>
                  <a:lnTo>
                    <a:pt x="886" y="1045"/>
                  </a:lnTo>
                  <a:lnTo>
                    <a:pt x="886" y="1046"/>
                  </a:lnTo>
                  <a:lnTo>
                    <a:pt x="886" y="1048"/>
                  </a:lnTo>
                  <a:lnTo>
                    <a:pt x="886" y="1049"/>
                  </a:lnTo>
                  <a:lnTo>
                    <a:pt x="886" y="1051"/>
                  </a:lnTo>
                  <a:lnTo>
                    <a:pt x="886" y="1052"/>
                  </a:lnTo>
                  <a:lnTo>
                    <a:pt x="886" y="1053"/>
                  </a:lnTo>
                  <a:lnTo>
                    <a:pt x="886" y="1055"/>
                  </a:lnTo>
                  <a:lnTo>
                    <a:pt x="886" y="1056"/>
                  </a:lnTo>
                  <a:lnTo>
                    <a:pt x="886" y="1057"/>
                  </a:lnTo>
                  <a:lnTo>
                    <a:pt x="886" y="1059"/>
                  </a:lnTo>
                  <a:lnTo>
                    <a:pt x="886" y="1060"/>
                  </a:lnTo>
                  <a:lnTo>
                    <a:pt x="886" y="1061"/>
                  </a:lnTo>
                  <a:lnTo>
                    <a:pt x="886" y="1063"/>
                  </a:lnTo>
                  <a:lnTo>
                    <a:pt x="886" y="1064"/>
                  </a:lnTo>
                  <a:lnTo>
                    <a:pt x="886" y="1065"/>
                  </a:lnTo>
                  <a:lnTo>
                    <a:pt x="886" y="1067"/>
                  </a:lnTo>
                  <a:lnTo>
                    <a:pt x="887" y="1068"/>
                  </a:lnTo>
                  <a:lnTo>
                    <a:pt x="886" y="1070"/>
                  </a:lnTo>
                  <a:lnTo>
                    <a:pt x="886" y="1071"/>
                  </a:lnTo>
                  <a:lnTo>
                    <a:pt x="884" y="1074"/>
                  </a:lnTo>
                  <a:lnTo>
                    <a:pt x="884" y="1075"/>
                  </a:lnTo>
                  <a:lnTo>
                    <a:pt x="884" y="1076"/>
                  </a:lnTo>
                  <a:lnTo>
                    <a:pt x="883" y="1078"/>
                  </a:lnTo>
                  <a:lnTo>
                    <a:pt x="883" y="1079"/>
                  </a:lnTo>
                  <a:lnTo>
                    <a:pt x="882" y="1080"/>
                  </a:lnTo>
                  <a:lnTo>
                    <a:pt x="882" y="1082"/>
                  </a:lnTo>
                  <a:lnTo>
                    <a:pt x="880" y="1083"/>
                  </a:lnTo>
                  <a:lnTo>
                    <a:pt x="880" y="1084"/>
                  </a:lnTo>
                  <a:lnTo>
                    <a:pt x="879" y="1084"/>
                  </a:lnTo>
                  <a:lnTo>
                    <a:pt x="879" y="1086"/>
                  </a:lnTo>
                  <a:lnTo>
                    <a:pt x="878" y="1087"/>
                  </a:lnTo>
                  <a:lnTo>
                    <a:pt x="878" y="1089"/>
                  </a:lnTo>
                  <a:lnTo>
                    <a:pt x="876" y="1090"/>
                  </a:lnTo>
                  <a:lnTo>
                    <a:pt x="876" y="1091"/>
                  </a:lnTo>
                  <a:lnTo>
                    <a:pt x="875" y="1091"/>
                  </a:lnTo>
                  <a:lnTo>
                    <a:pt x="873" y="1093"/>
                  </a:lnTo>
                  <a:lnTo>
                    <a:pt x="872" y="1094"/>
                  </a:lnTo>
                  <a:lnTo>
                    <a:pt x="871" y="1093"/>
                  </a:lnTo>
                  <a:lnTo>
                    <a:pt x="869" y="1093"/>
                  </a:lnTo>
                  <a:lnTo>
                    <a:pt x="868" y="1093"/>
                  </a:lnTo>
                  <a:lnTo>
                    <a:pt x="867" y="1093"/>
                  </a:lnTo>
                  <a:lnTo>
                    <a:pt x="865" y="1094"/>
                  </a:lnTo>
                  <a:lnTo>
                    <a:pt x="864" y="1094"/>
                  </a:lnTo>
                  <a:lnTo>
                    <a:pt x="863" y="1094"/>
                  </a:lnTo>
                  <a:lnTo>
                    <a:pt x="861" y="1094"/>
                  </a:lnTo>
                  <a:lnTo>
                    <a:pt x="860" y="1093"/>
                  </a:lnTo>
                  <a:lnTo>
                    <a:pt x="859" y="1093"/>
                  </a:lnTo>
                  <a:lnTo>
                    <a:pt x="856" y="1094"/>
                  </a:lnTo>
                  <a:lnTo>
                    <a:pt x="854" y="1095"/>
                  </a:lnTo>
                  <a:lnTo>
                    <a:pt x="853" y="1095"/>
                  </a:lnTo>
                  <a:lnTo>
                    <a:pt x="852" y="1097"/>
                  </a:lnTo>
                  <a:lnTo>
                    <a:pt x="850" y="1098"/>
                  </a:lnTo>
                  <a:lnTo>
                    <a:pt x="849" y="1098"/>
                  </a:lnTo>
                  <a:lnTo>
                    <a:pt x="848" y="1097"/>
                  </a:lnTo>
                  <a:lnTo>
                    <a:pt x="846" y="1095"/>
                  </a:lnTo>
                  <a:lnTo>
                    <a:pt x="845" y="1095"/>
                  </a:lnTo>
                  <a:lnTo>
                    <a:pt x="842" y="1095"/>
                  </a:lnTo>
                  <a:lnTo>
                    <a:pt x="841" y="1095"/>
                  </a:lnTo>
                  <a:lnTo>
                    <a:pt x="840" y="1095"/>
                  </a:lnTo>
                  <a:lnTo>
                    <a:pt x="838" y="1095"/>
                  </a:lnTo>
                  <a:lnTo>
                    <a:pt x="837" y="1095"/>
                  </a:lnTo>
                  <a:lnTo>
                    <a:pt x="835" y="1095"/>
                  </a:lnTo>
                  <a:lnTo>
                    <a:pt x="834" y="1095"/>
                  </a:lnTo>
                  <a:lnTo>
                    <a:pt x="834" y="1097"/>
                  </a:lnTo>
                  <a:lnTo>
                    <a:pt x="833" y="1095"/>
                  </a:lnTo>
                  <a:lnTo>
                    <a:pt x="831" y="1097"/>
                  </a:lnTo>
                  <a:lnTo>
                    <a:pt x="830" y="1098"/>
                  </a:lnTo>
                  <a:lnTo>
                    <a:pt x="830" y="1099"/>
                  </a:lnTo>
                  <a:lnTo>
                    <a:pt x="829" y="1099"/>
                  </a:lnTo>
                  <a:lnTo>
                    <a:pt x="827" y="1098"/>
                  </a:lnTo>
                  <a:lnTo>
                    <a:pt x="826" y="1098"/>
                  </a:lnTo>
                  <a:lnTo>
                    <a:pt x="825" y="1098"/>
                  </a:lnTo>
                  <a:lnTo>
                    <a:pt x="823" y="1098"/>
                  </a:lnTo>
                  <a:lnTo>
                    <a:pt x="822" y="1098"/>
                  </a:lnTo>
                  <a:lnTo>
                    <a:pt x="821" y="1097"/>
                  </a:lnTo>
                  <a:lnTo>
                    <a:pt x="819" y="1095"/>
                  </a:lnTo>
                  <a:lnTo>
                    <a:pt x="818" y="1095"/>
                  </a:lnTo>
                  <a:lnTo>
                    <a:pt x="818" y="1097"/>
                  </a:lnTo>
                  <a:lnTo>
                    <a:pt x="815" y="1095"/>
                  </a:lnTo>
                  <a:lnTo>
                    <a:pt x="814" y="1095"/>
                  </a:lnTo>
                  <a:lnTo>
                    <a:pt x="812" y="1095"/>
                  </a:lnTo>
                  <a:lnTo>
                    <a:pt x="811" y="1094"/>
                  </a:lnTo>
                  <a:lnTo>
                    <a:pt x="811" y="1093"/>
                  </a:lnTo>
                  <a:lnTo>
                    <a:pt x="810" y="1093"/>
                  </a:lnTo>
                  <a:lnTo>
                    <a:pt x="810" y="1094"/>
                  </a:lnTo>
                  <a:lnTo>
                    <a:pt x="808" y="1094"/>
                  </a:lnTo>
                  <a:lnTo>
                    <a:pt x="807" y="1094"/>
                  </a:lnTo>
                  <a:lnTo>
                    <a:pt x="806" y="1095"/>
                  </a:lnTo>
                  <a:lnTo>
                    <a:pt x="804" y="1095"/>
                  </a:lnTo>
                  <a:lnTo>
                    <a:pt x="804" y="1094"/>
                  </a:lnTo>
                  <a:lnTo>
                    <a:pt x="803" y="1094"/>
                  </a:lnTo>
                  <a:lnTo>
                    <a:pt x="802" y="1093"/>
                  </a:lnTo>
                  <a:lnTo>
                    <a:pt x="800" y="1093"/>
                  </a:lnTo>
                  <a:lnTo>
                    <a:pt x="799" y="1094"/>
                  </a:lnTo>
                  <a:lnTo>
                    <a:pt x="797" y="1094"/>
                  </a:lnTo>
                  <a:lnTo>
                    <a:pt x="795" y="1095"/>
                  </a:lnTo>
                  <a:lnTo>
                    <a:pt x="793" y="1095"/>
                  </a:lnTo>
                  <a:lnTo>
                    <a:pt x="792" y="1095"/>
                  </a:lnTo>
                  <a:lnTo>
                    <a:pt x="789" y="1095"/>
                  </a:lnTo>
                  <a:lnTo>
                    <a:pt x="788" y="1095"/>
                  </a:lnTo>
                  <a:lnTo>
                    <a:pt x="787" y="1095"/>
                  </a:lnTo>
                  <a:lnTo>
                    <a:pt x="785" y="1097"/>
                  </a:lnTo>
                  <a:lnTo>
                    <a:pt x="784" y="1097"/>
                  </a:lnTo>
                  <a:lnTo>
                    <a:pt x="783" y="1097"/>
                  </a:lnTo>
                  <a:lnTo>
                    <a:pt x="781" y="1098"/>
                  </a:lnTo>
                  <a:lnTo>
                    <a:pt x="780" y="1098"/>
                  </a:lnTo>
                  <a:lnTo>
                    <a:pt x="778" y="1097"/>
                  </a:lnTo>
                  <a:lnTo>
                    <a:pt x="777" y="1097"/>
                  </a:lnTo>
                  <a:lnTo>
                    <a:pt x="776" y="1097"/>
                  </a:lnTo>
                  <a:lnTo>
                    <a:pt x="774" y="1097"/>
                  </a:lnTo>
                  <a:lnTo>
                    <a:pt x="773" y="1097"/>
                  </a:lnTo>
                  <a:lnTo>
                    <a:pt x="772" y="1097"/>
                  </a:lnTo>
                  <a:lnTo>
                    <a:pt x="770" y="1097"/>
                  </a:lnTo>
                  <a:lnTo>
                    <a:pt x="769" y="1095"/>
                  </a:lnTo>
                  <a:lnTo>
                    <a:pt x="766" y="1095"/>
                  </a:lnTo>
                  <a:lnTo>
                    <a:pt x="765" y="1095"/>
                  </a:lnTo>
                  <a:lnTo>
                    <a:pt x="764" y="1094"/>
                  </a:lnTo>
                  <a:lnTo>
                    <a:pt x="764" y="1093"/>
                  </a:lnTo>
                  <a:lnTo>
                    <a:pt x="762" y="1091"/>
                  </a:lnTo>
                  <a:lnTo>
                    <a:pt x="762" y="1090"/>
                  </a:lnTo>
                  <a:lnTo>
                    <a:pt x="761" y="1089"/>
                  </a:lnTo>
                  <a:lnTo>
                    <a:pt x="759" y="1089"/>
                  </a:lnTo>
                  <a:lnTo>
                    <a:pt x="758" y="1089"/>
                  </a:lnTo>
                  <a:lnTo>
                    <a:pt x="757" y="1087"/>
                  </a:lnTo>
                  <a:lnTo>
                    <a:pt x="755" y="1086"/>
                  </a:lnTo>
                  <a:lnTo>
                    <a:pt x="753" y="1084"/>
                  </a:lnTo>
                  <a:lnTo>
                    <a:pt x="751" y="1083"/>
                  </a:lnTo>
                  <a:lnTo>
                    <a:pt x="749" y="1083"/>
                  </a:lnTo>
                  <a:lnTo>
                    <a:pt x="746" y="1083"/>
                  </a:lnTo>
                  <a:lnTo>
                    <a:pt x="745" y="1083"/>
                  </a:lnTo>
                  <a:lnTo>
                    <a:pt x="743" y="1083"/>
                  </a:lnTo>
                  <a:lnTo>
                    <a:pt x="742" y="1082"/>
                  </a:lnTo>
                  <a:lnTo>
                    <a:pt x="740" y="1080"/>
                  </a:lnTo>
                  <a:lnTo>
                    <a:pt x="740" y="1079"/>
                  </a:lnTo>
                  <a:lnTo>
                    <a:pt x="739" y="1079"/>
                  </a:lnTo>
                  <a:lnTo>
                    <a:pt x="738" y="1079"/>
                  </a:lnTo>
                  <a:lnTo>
                    <a:pt x="738" y="1078"/>
                  </a:lnTo>
                  <a:lnTo>
                    <a:pt x="736" y="1076"/>
                  </a:lnTo>
                  <a:lnTo>
                    <a:pt x="735" y="1075"/>
                  </a:lnTo>
                  <a:lnTo>
                    <a:pt x="734" y="1074"/>
                  </a:lnTo>
                  <a:lnTo>
                    <a:pt x="732" y="1072"/>
                  </a:lnTo>
                  <a:lnTo>
                    <a:pt x="731" y="1072"/>
                  </a:lnTo>
                  <a:lnTo>
                    <a:pt x="728" y="1072"/>
                  </a:lnTo>
                  <a:lnTo>
                    <a:pt x="728" y="1071"/>
                  </a:lnTo>
                  <a:lnTo>
                    <a:pt x="727" y="1070"/>
                  </a:lnTo>
                  <a:lnTo>
                    <a:pt x="727" y="1068"/>
                  </a:lnTo>
                  <a:lnTo>
                    <a:pt x="726" y="1067"/>
                  </a:lnTo>
                  <a:lnTo>
                    <a:pt x="724" y="1067"/>
                  </a:lnTo>
                  <a:lnTo>
                    <a:pt x="723" y="1065"/>
                  </a:lnTo>
                  <a:lnTo>
                    <a:pt x="720" y="1067"/>
                  </a:lnTo>
                  <a:lnTo>
                    <a:pt x="719" y="1067"/>
                  </a:lnTo>
                  <a:lnTo>
                    <a:pt x="717" y="1067"/>
                  </a:lnTo>
                  <a:lnTo>
                    <a:pt x="716" y="1067"/>
                  </a:lnTo>
                  <a:lnTo>
                    <a:pt x="715" y="1067"/>
                  </a:lnTo>
                  <a:lnTo>
                    <a:pt x="713" y="1067"/>
                  </a:lnTo>
                  <a:lnTo>
                    <a:pt x="712" y="1067"/>
                  </a:lnTo>
                  <a:lnTo>
                    <a:pt x="711" y="1067"/>
                  </a:lnTo>
                  <a:lnTo>
                    <a:pt x="709" y="1067"/>
                  </a:lnTo>
                  <a:lnTo>
                    <a:pt x="708" y="1065"/>
                  </a:lnTo>
                  <a:lnTo>
                    <a:pt x="707" y="1067"/>
                  </a:lnTo>
                  <a:lnTo>
                    <a:pt x="705" y="1068"/>
                  </a:lnTo>
                  <a:lnTo>
                    <a:pt x="704" y="1068"/>
                  </a:lnTo>
                  <a:lnTo>
                    <a:pt x="703" y="1068"/>
                  </a:lnTo>
                  <a:lnTo>
                    <a:pt x="701" y="1068"/>
                  </a:lnTo>
                  <a:lnTo>
                    <a:pt x="700" y="1068"/>
                  </a:lnTo>
                  <a:lnTo>
                    <a:pt x="698" y="1067"/>
                  </a:lnTo>
                  <a:lnTo>
                    <a:pt x="697" y="1067"/>
                  </a:lnTo>
                  <a:lnTo>
                    <a:pt x="697" y="1065"/>
                  </a:lnTo>
                  <a:lnTo>
                    <a:pt x="696" y="1065"/>
                  </a:lnTo>
                  <a:lnTo>
                    <a:pt x="694" y="1067"/>
                  </a:lnTo>
                  <a:lnTo>
                    <a:pt x="693" y="1067"/>
                  </a:lnTo>
                  <a:lnTo>
                    <a:pt x="692" y="1067"/>
                  </a:lnTo>
                  <a:lnTo>
                    <a:pt x="690" y="1068"/>
                  </a:lnTo>
                  <a:lnTo>
                    <a:pt x="690" y="1070"/>
                  </a:lnTo>
                  <a:lnTo>
                    <a:pt x="689" y="1070"/>
                  </a:lnTo>
                  <a:lnTo>
                    <a:pt x="688" y="1071"/>
                  </a:lnTo>
                  <a:lnTo>
                    <a:pt x="686" y="1072"/>
                  </a:lnTo>
                  <a:lnTo>
                    <a:pt x="684" y="1072"/>
                  </a:lnTo>
                  <a:lnTo>
                    <a:pt x="682" y="1074"/>
                  </a:lnTo>
                  <a:lnTo>
                    <a:pt x="681" y="1074"/>
                  </a:lnTo>
                  <a:lnTo>
                    <a:pt x="681" y="1075"/>
                  </a:lnTo>
                  <a:lnTo>
                    <a:pt x="679" y="1076"/>
                  </a:lnTo>
                  <a:lnTo>
                    <a:pt x="678" y="1076"/>
                  </a:lnTo>
                  <a:lnTo>
                    <a:pt x="677" y="1076"/>
                  </a:lnTo>
                  <a:lnTo>
                    <a:pt x="675" y="1078"/>
                  </a:lnTo>
                  <a:lnTo>
                    <a:pt x="674" y="1078"/>
                  </a:lnTo>
                  <a:lnTo>
                    <a:pt x="673" y="1078"/>
                  </a:lnTo>
                  <a:lnTo>
                    <a:pt x="673" y="1076"/>
                  </a:lnTo>
                  <a:lnTo>
                    <a:pt x="671" y="1076"/>
                  </a:lnTo>
                  <a:lnTo>
                    <a:pt x="670" y="1076"/>
                  </a:lnTo>
                  <a:lnTo>
                    <a:pt x="669" y="1078"/>
                  </a:lnTo>
                  <a:lnTo>
                    <a:pt x="669" y="1079"/>
                  </a:lnTo>
                  <a:lnTo>
                    <a:pt x="667" y="1079"/>
                  </a:lnTo>
                  <a:lnTo>
                    <a:pt x="665" y="1079"/>
                  </a:lnTo>
                  <a:lnTo>
                    <a:pt x="663" y="1080"/>
                  </a:lnTo>
                  <a:lnTo>
                    <a:pt x="663" y="1082"/>
                  </a:lnTo>
                  <a:lnTo>
                    <a:pt x="663" y="1083"/>
                  </a:lnTo>
                  <a:lnTo>
                    <a:pt x="663" y="1084"/>
                  </a:lnTo>
                  <a:lnTo>
                    <a:pt x="662" y="1086"/>
                  </a:lnTo>
                  <a:lnTo>
                    <a:pt x="662" y="1087"/>
                  </a:lnTo>
                  <a:lnTo>
                    <a:pt x="660" y="1087"/>
                  </a:lnTo>
                  <a:lnTo>
                    <a:pt x="659" y="1089"/>
                  </a:lnTo>
                  <a:lnTo>
                    <a:pt x="659" y="1090"/>
                  </a:lnTo>
                  <a:lnTo>
                    <a:pt x="659" y="1091"/>
                  </a:lnTo>
                  <a:lnTo>
                    <a:pt x="658" y="1091"/>
                  </a:lnTo>
                  <a:lnTo>
                    <a:pt x="658" y="1093"/>
                  </a:lnTo>
                  <a:lnTo>
                    <a:pt x="656" y="1093"/>
                  </a:lnTo>
                  <a:lnTo>
                    <a:pt x="655" y="1093"/>
                  </a:lnTo>
                  <a:lnTo>
                    <a:pt x="654" y="1093"/>
                  </a:lnTo>
                  <a:lnTo>
                    <a:pt x="652" y="1094"/>
                  </a:lnTo>
                  <a:lnTo>
                    <a:pt x="650" y="1094"/>
                  </a:lnTo>
                  <a:lnTo>
                    <a:pt x="650" y="1093"/>
                  </a:lnTo>
                  <a:lnTo>
                    <a:pt x="648" y="1093"/>
                  </a:lnTo>
                  <a:lnTo>
                    <a:pt x="648" y="1091"/>
                  </a:lnTo>
                  <a:lnTo>
                    <a:pt x="647" y="1090"/>
                  </a:lnTo>
                  <a:lnTo>
                    <a:pt x="646" y="1089"/>
                  </a:lnTo>
                  <a:lnTo>
                    <a:pt x="644" y="1089"/>
                  </a:lnTo>
                  <a:lnTo>
                    <a:pt x="643" y="1089"/>
                  </a:lnTo>
                  <a:lnTo>
                    <a:pt x="641" y="1089"/>
                  </a:lnTo>
                  <a:lnTo>
                    <a:pt x="641" y="1090"/>
                  </a:lnTo>
                  <a:lnTo>
                    <a:pt x="640" y="1090"/>
                  </a:lnTo>
                  <a:lnTo>
                    <a:pt x="639" y="1090"/>
                  </a:lnTo>
                  <a:lnTo>
                    <a:pt x="636" y="1091"/>
                  </a:lnTo>
                  <a:lnTo>
                    <a:pt x="635" y="1091"/>
                  </a:lnTo>
                  <a:lnTo>
                    <a:pt x="633" y="1091"/>
                  </a:lnTo>
                  <a:lnTo>
                    <a:pt x="632" y="1090"/>
                  </a:lnTo>
                  <a:lnTo>
                    <a:pt x="631" y="1090"/>
                  </a:lnTo>
                  <a:lnTo>
                    <a:pt x="629" y="1091"/>
                  </a:lnTo>
                  <a:lnTo>
                    <a:pt x="629" y="1093"/>
                  </a:lnTo>
                  <a:lnTo>
                    <a:pt x="628" y="1093"/>
                  </a:lnTo>
                  <a:lnTo>
                    <a:pt x="627" y="1093"/>
                  </a:lnTo>
                  <a:lnTo>
                    <a:pt x="625" y="1093"/>
                  </a:lnTo>
                  <a:lnTo>
                    <a:pt x="624" y="1094"/>
                  </a:lnTo>
                  <a:lnTo>
                    <a:pt x="624" y="1095"/>
                  </a:lnTo>
                  <a:lnTo>
                    <a:pt x="622" y="1098"/>
                  </a:lnTo>
                  <a:lnTo>
                    <a:pt x="624" y="1098"/>
                  </a:lnTo>
                  <a:lnTo>
                    <a:pt x="622" y="1101"/>
                  </a:lnTo>
                  <a:lnTo>
                    <a:pt x="622" y="1103"/>
                  </a:lnTo>
                  <a:lnTo>
                    <a:pt x="621" y="1103"/>
                  </a:lnTo>
                  <a:lnTo>
                    <a:pt x="621" y="1105"/>
                  </a:lnTo>
                  <a:lnTo>
                    <a:pt x="620" y="1105"/>
                  </a:lnTo>
                  <a:lnTo>
                    <a:pt x="617" y="1105"/>
                  </a:lnTo>
                  <a:lnTo>
                    <a:pt x="614" y="1105"/>
                  </a:lnTo>
                  <a:lnTo>
                    <a:pt x="612" y="1105"/>
                  </a:lnTo>
                  <a:lnTo>
                    <a:pt x="610" y="1105"/>
                  </a:lnTo>
                  <a:lnTo>
                    <a:pt x="609" y="1105"/>
                  </a:lnTo>
                  <a:lnTo>
                    <a:pt x="609" y="1103"/>
                  </a:lnTo>
                  <a:lnTo>
                    <a:pt x="608" y="1097"/>
                  </a:lnTo>
                  <a:lnTo>
                    <a:pt x="608" y="1095"/>
                  </a:lnTo>
                  <a:lnTo>
                    <a:pt x="609" y="1091"/>
                  </a:lnTo>
                  <a:lnTo>
                    <a:pt x="609" y="1090"/>
                  </a:lnTo>
                  <a:lnTo>
                    <a:pt x="609" y="1089"/>
                  </a:lnTo>
                  <a:lnTo>
                    <a:pt x="609" y="1078"/>
                  </a:lnTo>
                  <a:lnTo>
                    <a:pt x="609" y="1072"/>
                  </a:lnTo>
                  <a:lnTo>
                    <a:pt x="609" y="1064"/>
                  </a:lnTo>
                  <a:lnTo>
                    <a:pt x="609" y="1060"/>
                  </a:lnTo>
                  <a:lnTo>
                    <a:pt x="609" y="1059"/>
                  </a:lnTo>
                  <a:lnTo>
                    <a:pt x="609" y="1057"/>
                  </a:lnTo>
                  <a:lnTo>
                    <a:pt x="609" y="1053"/>
                  </a:lnTo>
                  <a:lnTo>
                    <a:pt x="609" y="1042"/>
                  </a:lnTo>
                  <a:lnTo>
                    <a:pt x="609" y="1041"/>
                  </a:lnTo>
                  <a:lnTo>
                    <a:pt x="609" y="1040"/>
                  </a:lnTo>
                  <a:lnTo>
                    <a:pt x="609" y="1036"/>
                  </a:lnTo>
                  <a:lnTo>
                    <a:pt x="609" y="1033"/>
                  </a:lnTo>
                  <a:lnTo>
                    <a:pt x="609" y="1027"/>
                  </a:lnTo>
                  <a:lnTo>
                    <a:pt x="609" y="1026"/>
                  </a:lnTo>
                  <a:lnTo>
                    <a:pt x="609" y="1025"/>
                  </a:lnTo>
                  <a:lnTo>
                    <a:pt x="610" y="1023"/>
                  </a:lnTo>
                  <a:lnTo>
                    <a:pt x="610" y="1022"/>
                  </a:lnTo>
                  <a:lnTo>
                    <a:pt x="612" y="1021"/>
                  </a:lnTo>
                  <a:lnTo>
                    <a:pt x="612" y="1019"/>
                  </a:lnTo>
                  <a:lnTo>
                    <a:pt x="612" y="1018"/>
                  </a:lnTo>
                  <a:lnTo>
                    <a:pt x="612" y="1011"/>
                  </a:lnTo>
                  <a:lnTo>
                    <a:pt x="612" y="994"/>
                  </a:lnTo>
                  <a:lnTo>
                    <a:pt x="612" y="991"/>
                  </a:lnTo>
                  <a:lnTo>
                    <a:pt x="613" y="980"/>
                  </a:lnTo>
                  <a:lnTo>
                    <a:pt x="613" y="977"/>
                  </a:lnTo>
                  <a:lnTo>
                    <a:pt x="612" y="960"/>
                  </a:lnTo>
                  <a:lnTo>
                    <a:pt x="612" y="942"/>
                  </a:lnTo>
                  <a:lnTo>
                    <a:pt x="610" y="935"/>
                  </a:lnTo>
                  <a:lnTo>
                    <a:pt x="610" y="918"/>
                  </a:lnTo>
                  <a:lnTo>
                    <a:pt x="612" y="905"/>
                  </a:lnTo>
                  <a:lnTo>
                    <a:pt x="610" y="903"/>
                  </a:lnTo>
                  <a:lnTo>
                    <a:pt x="609" y="901"/>
                  </a:lnTo>
                  <a:lnTo>
                    <a:pt x="608" y="900"/>
                  </a:lnTo>
                  <a:lnTo>
                    <a:pt x="605" y="899"/>
                  </a:lnTo>
                  <a:lnTo>
                    <a:pt x="603" y="899"/>
                  </a:lnTo>
                  <a:lnTo>
                    <a:pt x="603" y="897"/>
                  </a:lnTo>
                  <a:lnTo>
                    <a:pt x="602" y="899"/>
                  </a:lnTo>
                  <a:lnTo>
                    <a:pt x="601" y="897"/>
                  </a:lnTo>
                  <a:lnTo>
                    <a:pt x="601" y="896"/>
                  </a:lnTo>
                  <a:lnTo>
                    <a:pt x="599" y="896"/>
                  </a:lnTo>
                  <a:lnTo>
                    <a:pt x="598" y="897"/>
                  </a:lnTo>
                  <a:lnTo>
                    <a:pt x="597" y="897"/>
                  </a:lnTo>
                  <a:lnTo>
                    <a:pt x="595" y="897"/>
                  </a:lnTo>
                  <a:lnTo>
                    <a:pt x="595" y="896"/>
                  </a:lnTo>
                  <a:lnTo>
                    <a:pt x="594" y="896"/>
                  </a:lnTo>
                  <a:lnTo>
                    <a:pt x="594" y="897"/>
                  </a:lnTo>
                  <a:lnTo>
                    <a:pt x="593" y="897"/>
                  </a:lnTo>
                  <a:lnTo>
                    <a:pt x="591" y="896"/>
                  </a:lnTo>
                  <a:lnTo>
                    <a:pt x="590" y="894"/>
                  </a:lnTo>
                  <a:lnTo>
                    <a:pt x="589" y="894"/>
                  </a:lnTo>
                  <a:lnTo>
                    <a:pt x="587" y="893"/>
                  </a:lnTo>
                  <a:lnTo>
                    <a:pt x="587" y="892"/>
                  </a:lnTo>
                  <a:lnTo>
                    <a:pt x="587" y="890"/>
                  </a:lnTo>
                  <a:lnTo>
                    <a:pt x="586" y="890"/>
                  </a:lnTo>
                  <a:lnTo>
                    <a:pt x="586" y="889"/>
                  </a:lnTo>
                  <a:lnTo>
                    <a:pt x="584" y="888"/>
                  </a:lnTo>
                  <a:lnTo>
                    <a:pt x="583" y="888"/>
                  </a:lnTo>
                  <a:lnTo>
                    <a:pt x="582" y="888"/>
                  </a:lnTo>
                  <a:lnTo>
                    <a:pt x="582" y="886"/>
                  </a:lnTo>
                  <a:lnTo>
                    <a:pt x="580" y="886"/>
                  </a:lnTo>
                  <a:lnTo>
                    <a:pt x="579" y="886"/>
                  </a:lnTo>
                  <a:lnTo>
                    <a:pt x="579" y="885"/>
                  </a:lnTo>
                  <a:lnTo>
                    <a:pt x="578" y="885"/>
                  </a:lnTo>
                  <a:lnTo>
                    <a:pt x="578" y="884"/>
                  </a:lnTo>
                  <a:lnTo>
                    <a:pt x="578" y="882"/>
                  </a:lnTo>
                  <a:lnTo>
                    <a:pt x="576" y="882"/>
                  </a:lnTo>
                  <a:lnTo>
                    <a:pt x="578" y="881"/>
                  </a:lnTo>
                  <a:lnTo>
                    <a:pt x="576" y="880"/>
                  </a:lnTo>
                  <a:lnTo>
                    <a:pt x="575" y="878"/>
                  </a:lnTo>
                  <a:lnTo>
                    <a:pt x="574" y="878"/>
                  </a:lnTo>
                  <a:lnTo>
                    <a:pt x="574" y="877"/>
                  </a:lnTo>
                  <a:lnTo>
                    <a:pt x="572" y="877"/>
                  </a:lnTo>
                  <a:lnTo>
                    <a:pt x="572" y="876"/>
                  </a:lnTo>
                  <a:lnTo>
                    <a:pt x="571" y="876"/>
                  </a:lnTo>
                  <a:lnTo>
                    <a:pt x="570" y="874"/>
                  </a:lnTo>
                  <a:lnTo>
                    <a:pt x="568" y="874"/>
                  </a:lnTo>
                  <a:lnTo>
                    <a:pt x="567" y="874"/>
                  </a:lnTo>
                  <a:lnTo>
                    <a:pt x="565" y="874"/>
                  </a:lnTo>
                  <a:lnTo>
                    <a:pt x="564" y="874"/>
                  </a:lnTo>
                  <a:lnTo>
                    <a:pt x="563" y="874"/>
                  </a:lnTo>
                  <a:lnTo>
                    <a:pt x="561" y="876"/>
                  </a:lnTo>
                  <a:lnTo>
                    <a:pt x="560" y="876"/>
                  </a:lnTo>
                  <a:lnTo>
                    <a:pt x="559" y="876"/>
                  </a:lnTo>
                  <a:lnTo>
                    <a:pt x="557" y="876"/>
                  </a:lnTo>
                  <a:lnTo>
                    <a:pt x="556" y="876"/>
                  </a:lnTo>
                  <a:lnTo>
                    <a:pt x="556" y="877"/>
                  </a:lnTo>
                  <a:lnTo>
                    <a:pt x="555" y="877"/>
                  </a:lnTo>
                  <a:lnTo>
                    <a:pt x="553" y="877"/>
                  </a:lnTo>
                  <a:lnTo>
                    <a:pt x="553" y="876"/>
                  </a:lnTo>
                  <a:lnTo>
                    <a:pt x="552" y="876"/>
                  </a:lnTo>
                  <a:lnTo>
                    <a:pt x="551" y="877"/>
                  </a:lnTo>
                  <a:lnTo>
                    <a:pt x="551" y="876"/>
                  </a:lnTo>
                  <a:lnTo>
                    <a:pt x="549" y="876"/>
                  </a:lnTo>
                  <a:lnTo>
                    <a:pt x="549" y="874"/>
                  </a:lnTo>
                  <a:lnTo>
                    <a:pt x="548" y="873"/>
                  </a:lnTo>
                  <a:lnTo>
                    <a:pt x="546" y="871"/>
                  </a:lnTo>
                  <a:lnTo>
                    <a:pt x="545" y="871"/>
                  </a:lnTo>
                  <a:lnTo>
                    <a:pt x="544" y="871"/>
                  </a:lnTo>
                  <a:lnTo>
                    <a:pt x="544" y="870"/>
                  </a:lnTo>
                  <a:lnTo>
                    <a:pt x="542" y="870"/>
                  </a:lnTo>
                  <a:lnTo>
                    <a:pt x="541" y="870"/>
                  </a:lnTo>
                  <a:lnTo>
                    <a:pt x="540" y="870"/>
                  </a:lnTo>
                  <a:lnTo>
                    <a:pt x="538" y="870"/>
                  </a:lnTo>
                  <a:lnTo>
                    <a:pt x="538" y="869"/>
                  </a:lnTo>
                  <a:lnTo>
                    <a:pt x="537" y="867"/>
                  </a:lnTo>
                  <a:lnTo>
                    <a:pt x="537" y="869"/>
                  </a:lnTo>
                  <a:lnTo>
                    <a:pt x="536" y="869"/>
                  </a:lnTo>
                  <a:lnTo>
                    <a:pt x="534" y="869"/>
                  </a:lnTo>
                  <a:lnTo>
                    <a:pt x="533" y="867"/>
                  </a:lnTo>
                  <a:lnTo>
                    <a:pt x="532" y="869"/>
                  </a:lnTo>
                  <a:lnTo>
                    <a:pt x="530" y="869"/>
                  </a:lnTo>
                  <a:lnTo>
                    <a:pt x="529" y="869"/>
                  </a:lnTo>
                  <a:lnTo>
                    <a:pt x="527" y="869"/>
                  </a:lnTo>
                  <a:lnTo>
                    <a:pt x="526" y="869"/>
                  </a:lnTo>
                  <a:lnTo>
                    <a:pt x="525" y="869"/>
                  </a:lnTo>
                  <a:lnTo>
                    <a:pt x="523" y="869"/>
                  </a:lnTo>
                  <a:lnTo>
                    <a:pt x="523" y="867"/>
                  </a:lnTo>
                  <a:lnTo>
                    <a:pt x="522" y="867"/>
                  </a:lnTo>
                  <a:lnTo>
                    <a:pt x="522" y="866"/>
                  </a:lnTo>
                  <a:lnTo>
                    <a:pt x="521" y="866"/>
                  </a:lnTo>
                  <a:lnTo>
                    <a:pt x="521" y="865"/>
                  </a:lnTo>
                  <a:lnTo>
                    <a:pt x="519" y="865"/>
                  </a:lnTo>
                  <a:lnTo>
                    <a:pt x="519" y="866"/>
                  </a:lnTo>
                  <a:lnTo>
                    <a:pt x="518" y="866"/>
                  </a:lnTo>
                  <a:lnTo>
                    <a:pt x="517" y="866"/>
                  </a:lnTo>
                  <a:lnTo>
                    <a:pt x="515" y="866"/>
                  </a:lnTo>
                  <a:lnTo>
                    <a:pt x="514" y="866"/>
                  </a:lnTo>
                  <a:lnTo>
                    <a:pt x="513" y="866"/>
                  </a:lnTo>
                  <a:lnTo>
                    <a:pt x="513" y="867"/>
                  </a:lnTo>
                  <a:lnTo>
                    <a:pt x="511" y="867"/>
                  </a:lnTo>
                  <a:lnTo>
                    <a:pt x="510" y="867"/>
                  </a:lnTo>
                  <a:lnTo>
                    <a:pt x="508" y="866"/>
                  </a:lnTo>
                  <a:lnTo>
                    <a:pt x="507" y="866"/>
                  </a:lnTo>
                  <a:lnTo>
                    <a:pt x="506" y="866"/>
                  </a:lnTo>
                  <a:lnTo>
                    <a:pt x="504" y="866"/>
                  </a:lnTo>
                  <a:lnTo>
                    <a:pt x="503" y="866"/>
                  </a:lnTo>
                  <a:lnTo>
                    <a:pt x="502" y="865"/>
                  </a:lnTo>
                  <a:lnTo>
                    <a:pt x="500" y="865"/>
                  </a:lnTo>
                  <a:lnTo>
                    <a:pt x="499" y="865"/>
                  </a:lnTo>
                  <a:lnTo>
                    <a:pt x="499" y="863"/>
                  </a:lnTo>
                  <a:lnTo>
                    <a:pt x="498" y="863"/>
                  </a:lnTo>
                  <a:lnTo>
                    <a:pt x="498" y="862"/>
                  </a:lnTo>
                  <a:lnTo>
                    <a:pt x="498" y="861"/>
                  </a:lnTo>
                  <a:lnTo>
                    <a:pt x="496" y="861"/>
                  </a:lnTo>
                  <a:lnTo>
                    <a:pt x="496" y="862"/>
                  </a:lnTo>
                  <a:lnTo>
                    <a:pt x="495" y="861"/>
                  </a:lnTo>
                  <a:lnTo>
                    <a:pt x="494" y="859"/>
                  </a:lnTo>
                  <a:lnTo>
                    <a:pt x="492" y="859"/>
                  </a:lnTo>
                  <a:lnTo>
                    <a:pt x="491" y="859"/>
                  </a:lnTo>
                  <a:lnTo>
                    <a:pt x="491" y="858"/>
                  </a:lnTo>
                  <a:lnTo>
                    <a:pt x="491" y="857"/>
                  </a:lnTo>
                  <a:lnTo>
                    <a:pt x="489" y="857"/>
                  </a:lnTo>
                  <a:lnTo>
                    <a:pt x="488" y="857"/>
                  </a:lnTo>
                  <a:lnTo>
                    <a:pt x="488" y="855"/>
                  </a:lnTo>
                  <a:lnTo>
                    <a:pt x="487" y="854"/>
                  </a:lnTo>
                  <a:lnTo>
                    <a:pt x="487" y="852"/>
                  </a:lnTo>
                  <a:lnTo>
                    <a:pt x="487" y="851"/>
                  </a:lnTo>
                  <a:lnTo>
                    <a:pt x="485" y="851"/>
                  </a:lnTo>
                  <a:lnTo>
                    <a:pt x="485" y="850"/>
                  </a:lnTo>
                  <a:lnTo>
                    <a:pt x="484" y="850"/>
                  </a:lnTo>
                  <a:lnTo>
                    <a:pt x="483" y="850"/>
                  </a:lnTo>
                  <a:lnTo>
                    <a:pt x="481" y="848"/>
                  </a:lnTo>
                  <a:lnTo>
                    <a:pt x="480" y="848"/>
                  </a:lnTo>
                  <a:lnTo>
                    <a:pt x="479" y="847"/>
                  </a:lnTo>
                  <a:lnTo>
                    <a:pt x="477" y="847"/>
                  </a:lnTo>
                  <a:lnTo>
                    <a:pt x="476" y="846"/>
                  </a:lnTo>
                  <a:lnTo>
                    <a:pt x="475" y="844"/>
                  </a:lnTo>
                  <a:lnTo>
                    <a:pt x="473" y="844"/>
                  </a:lnTo>
                  <a:lnTo>
                    <a:pt x="472" y="844"/>
                  </a:lnTo>
                  <a:lnTo>
                    <a:pt x="470" y="844"/>
                  </a:lnTo>
                  <a:lnTo>
                    <a:pt x="470" y="843"/>
                  </a:lnTo>
                  <a:lnTo>
                    <a:pt x="470" y="842"/>
                  </a:lnTo>
                  <a:lnTo>
                    <a:pt x="469" y="840"/>
                  </a:lnTo>
                  <a:lnTo>
                    <a:pt x="468" y="840"/>
                  </a:lnTo>
                  <a:lnTo>
                    <a:pt x="466" y="840"/>
                  </a:lnTo>
                  <a:lnTo>
                    <a:pt x="466" y="839"/>
                  </a:lnTo>
                  <a:lnTo>
                    <a:pt x="465" y="839"/>
                  </a:lnTo>
                  <a:lnTo>
                    <a:pt x="465" y="840"/>
                  </a:lnTo>
                  <a:lnTo>
                    <a:pt x="464" y="840"/>
                  </a:lnTo>
                  <a:lnTo>
                    <a:pt x="462" y="839"/>
                  </a:lnTo>
                  <a:lnTo>
                    <a:pt x="461" y="838"/>
                  </a:lnTo>
                  <a:lnTo>
                    <a:pt x="461" y="839"/>
                  </a:lnTo>
                  <a:lnTo>
                    <a:pt x="460" y="839"/>
                  </a:lnTo>
                  <a:lnTo>
                    <a:pt x="460" y="840"/>
                  </a:lnTo>
                  <a:lnTo>
                    <a:pt x="458" y="840"/>
                  </a:lnTo>
                  <a:lnTo>
                    <a:pt x="457" y="840"/>
                  </a:lnTo>
                  <a:lnTo>
                    <a:pt x="456" y="840"/>
                  </a:lnTo>
                  <a:lnTo>
                    <a:pt x="454" y="842"/>
                  </a:lnTo>
                  <a:lnTo>
                    <a:pt x="454" y="840"/>
                  </a:lnTo>
                  <a:lnTo>
                    <a:pt x="454" y="839"/>
                  </a:lnTo>
                  <a:lnTo>
                    <a:pt x="453" y="839"/>
                  </a:lnTo>
                  <a:lnTo>
                    <a:pt x="450" y="839"/>
                  </a:lnTo>
                  <a:lnTo>
                    <a:pt x="450" y="840"/>
                  </a:lnTo>
                  <a:lnTo>
                    <a:pt x="450" y="842"/>
                  </a:lnTo>
                  <a:lnTo>
                    <a:pt x="449" y="842"/>
                  </a:lnTo>
                  <a:lnTo>
                    <a:pt x="449" y="843"/>
                  </a:lnTo>
                  <a:lnTo>
                    <a:pt x="447" y="843"/>
                  </a:lnTo>
                  <a:lnTo>
                    <a:pt x="446" y="843"/>
                  </a:lnTo>
                  <a:lnTo>
                    <a:pt x="445" y="842"/>
                  </a:lnTo>
                  <a:lnTo>
                    <a:pt x="443" y="842"/>
                  </a:lnTo>
                  <a:lnTo>
                    <a:pt x="443" y="840"/>
                  </a:lnTo>
                  <a:lnTo>
                    <a:pt x="442" y="839"/>
                  </a:lnTo>
                  <a:lnTo>
                    <a:pt x="442" y="838"/>
                  </a:lnTo>
                  <a:lnTo>
                    <a:pt x="441" y="836"/>
                  </a:lnTo>
                  <a:lnTo>
                    <a:pt x="441" y="838"/>
                  </a:lnTo>
                  <a:lnTo>
                    <a:pt x="439" y="838"/>
                  </a:lnTo>
                  <a:lnTo>
                    <a:pt x="439" y="836"/>
                  </a:lnTo>
                  <a:lnTo>
                    <a:pt x="438" y="835"/>
                  </a:lnTo>
                  <a:lnTo>
                    <a:pt x="437" y="835"/>
                  </a:lnTo>
                  <a:lnTo>
                    <a:pt x="435" y="835"/>
                  </a:lnTo>
                  <a:lnTo>
                    <a:pt x="434" y="835"/>
                  </a:lnTo>
                  <a:lnTo>
                    <a:pt x="434" y="836"/>
                  </a:lnTo>
                  <a:lnTo>
                    <a:pt x="434" y="835"/>
                  </a:lnTo>
                  <a:lnTo>
                    <a:pt x="433" y="833"/>
                  </a:lnTo>
                  <a:lnTo>
                    <a:pt x="431" y="833"/>
                  </a:lnTo>
                  <a:lnTo>
                    <a:pt x="430" y="833"/>
                  </a:lnTo>
                  <a:lnTo>
                    <a:pt x="430" y="832"/>
                  </a:lnTo>
                  <a:lnTo>
                    <a:pt x="430" y="831"/>
                  </a:lnTo>
                  <a:lnTo>
                    <a:pt x="430" y="829"/>
                  </a:lnTo>
                  <a:lnTo>
                    <a:pt x="427" y="828"/>
                  </a:lnTo>
                  <a:lnTo>
                    <a:pt x="427" y="827"/>
                  </a:lnTo>
                  <a:lnTo>
                    <a:pt x="426" y="827"/>
                  </a:lnTo>
                  <a:lnTo>
                    <a:pt x="423" y="827"/>
                  </a:lnTo>
                  <a:lnTo>
                    <a:pt x="422" y="827"/>
                  </a:lnTo>
                  <a:lnTo>
                    <a:pt x="419" y="825"/>
                  </a:lnTo>
                  <a:lnTo>
                    <a:pt x="418" y="824"/>
                  </a:lnTo>
                  <a:lnTo>
                    <a:pt x="416" y="824"/>
                  </a:lnTo>
                  <a:lnTo>
                    <a:pt x="415" y="823"/>
                  </a:lnTo>
                  <a:lnTo>
                    <a:pt x="415" y="821"/>
                  </a:lnTo>
                  <a:lnTo>
                    <a:pt x="415" y="820"/>
                  </a:lnTo>
                  <a:lnTo>
                    <a:pt x="415" y="819"/>
                  </a:lnTo>
                  <a:lnTo>
                    <a:pt x="414" y="817"/>
                  </a:lnTo>
                  <a:lnTo>
                    <a:pt x="414" y="816"/>
                  </a:lnTo>
                  <a:lnTo>
                    <a:pt x="414" y="814"/>
                  </a:lnTo>
                  <a:lnTo>
                    <a:pt x="412" y="814"/>
                  </a:lnTo>
                  <a:lnTo>
                    <a:pt x="411" y="814"/>
                  </a:lnTo>
                  <a:lnTo>
                    <a:pt x="409" y="813"/>
                  </a:lnTo>
                  <a:lnTo>
                    <a:pt x="409" y="812"/>
                  </a:lnTo>
                  <a:lnTo>
                    <a:pt x="409" y="809"/>
                  </a:lnTo>
                  <a:lnTo>
                    <a:pt x="408" y="809"/>
                  </a:lnTo>
                  <a:lnTo>
                    <a:pt x="408" y="810"/>
                  </a:lnTo>
                  <a:lnTo>
                    <a:pt x="407" y="809"/>
                  </a:lnTo>
                  <a:lnTo>
                    <a:pt x="407" y="808"/>
                  </a:lnTo>
                  <a:lnTo>
                    <a:pt x="405" y="808"/>
                  </a:lnTo>
                  <a:lnTo>
                    <a:pt x="407" y="806"/>
                  </a:lnTo>
                  <a:lnTo>
                    <a:pt x="407" y="805"/>
                  </a:lnTo>
                  <a:lnTo>
                    <a:pt x="408" y="804"/>
                  </a:lnTo>
                  <a:lnTo>
                    <a:pt x="408" y="802"/>
                  </a:lnTo>
                  <a:lnTo>
                    <a:pt x="408" y="801"/>
                  </a:lnTo>
                  <a:lnTo>
                    <a:pt x="407" y="800"/>
                  </a:lnTo>
                  <a:lnTo>
                    <a:pt x="407" y="798"/>
                  </a:lnTo>
                  <a:lnTo>
                    <a:pt x="405" y="798"/>
                  </a:lnTo>
                  <a:lnTo>
                    <a:pt x="405" y="797"/>
                  </a:lnTo>
                  <a:lnTo>
                    <a:pt x="407" y="795"/>
                  </a:lnTo>
                  <a:lnTo>
                    <a:pt x="405" y="795"/>
                  </a:lnTo>
                  <a:lnTo>
                    <a:pt x="404" y="795"/>
                  </a:lnTo>
                  <a:lnTo>
                    <a:pt x="403" y="795"/>
                  </a:lnTo>
                  <a:lnTo>
                    <a:pt x="401" y="794"/>
                  </a:lnTo>
                  <a:lnTo>
                    <a:pt x="401" y="793"/>
                  </a:lnTo>
                  <a:lnTo>
                    <a:pt x="401" y="791"/>
                  </a:lnTo>
                  <a:lnTo>
                    <a:pt x="403" y="790"/>
                  </a:lnTo>
                  <a:lnTo>
                    <a:pt x="403" y="789"/>
                  </a:lnTo>
                  <a:lnTo>
                    <a:pt x="403" y="787"/>
                  </a:lnTo>
                  <a:lnTo>
                    <a:pt x="403" y="786"/>
                  </a:lnTo>
                  <a:lnTo>
                    <a:pt x="400" y="786"/>
                  </a:lnTo>
                  <a:lnTo>
                    <a:pt x="401" y="785"/>
                  </a:lnTo>
                  <a:lnTo>
                    <a:pt x="401" y="783"/>
                  </a:lnTo>
                  <a:lnTo>
                    <a:pt x="401" y="782"/>
                  </a:lnTo>
                  <a:lnTo>
                    <a:pt x="403" y="781"/>
                  </a:lnTo>
                  <a:lnTo>
                    <a:pt x="401" y="781"/>
                  </a:lnTo>
                  <a:lnTo>
                    <a:pt x="400" y="779"/>
                  </a:lnTo>
                  <a:lnTo>
                    <a:pt x="399" y="779"/>
                  </a:lnTo>
                  <a:lnTo>
                    <a:pt x="399" y="778"/>
                  </a:lnTo>
                  <a:lnTo>
                    <a:pt x="397" y="778"/>
                  </a:lnTo>
                  <a:lnTo>
                    <a:pt x="397" y="776"/>
                  </a:lnTo>
                  <a:lnTo>
                    <a:pt x="396" y="776"/>
                  </a:lnTo>
                  <a:lnTo>
                    <a:pt x="396" y="775"/>
                  </a:lnTo>
                  <a:lnTo>
                    <a:pt x="396" y="774"/>
                  </a:lnTo>
                  <a:lnTo>
                    <a:pt x="395" y="774"/>
                  </a:lnTo>
                  <a:lnTo>
                    <a:pt x="395" y="772"/>
                  </a:lnTo>
                  <a:lnTo>
                    <a:pt x="396" y="772"/>
                  </a:lnTo>
                  <a:lnTo>
                    <a:pt x="395" y="772"/>
                  </a:lnTo>
                  <a:lnTo>
                    <a:pt x="395" y="771"/>
                  </a:lnTo>
                  <a:lnTo>
                    <a:pt x="393" y="771"/>
                  </a:lnTo>
                  <a:lnTo>
                    <a:pt x="392" y="771"/>
                  </a:lnTo>
                  <a:lnTo>
                    <a:pt x="392" y="770"/>
                  </a:lnTo>
                  <a:lnTo>
                    <a:pt x="395" y="770"/>
                  </a:lnTo>
                  <a:lnTo>
                    <a:pt x="395" y="768"/>
                  </a:lnTo>
                  <a:lnTo>
                    <a:pt x="395" y="767"/>
                  </a:lnTo>
                  <a:lnTo>
                    <a:pt x="393" y="767"/>
                  </a:lnTo>
                  <a:lnTo>
                    <a:pt x="392" y="767"/>
                  </a:lnTo>
                  <a:lnTo>
                    <a:pt x="390" y="767"/>
                  </a:lnTo>
                  <a:lnTo>
                    <a:pt x="389" y="764"/>
                  </a:lnTo>
                  <a:lnTo>
                    <a:pt x="390" y="764"/>
                  </a:lnTo>
                  <a:lnTo>
                    <a:pt x="390" y="763"/>
                  </a:lnTo>
                  <a:lnTo>
                    <a:pt x="390" y="762"/>
                  </a:lnTo>
                  <a:lnTo>
                    <a:pt x="389" y="762"/>
                  </a:lnTo>
                  <a:lnTo>
                    <a:pt x="389" y="760"/>
                  </a:lnTo>
                  <a:lnTo>
                    <a:pt x="389" y="759"/>
                  </a:lnTo>
                  <a:lnTo>
                    <a:pt x="388" y="759"/>
                  </a:lnTo>
                  <a:lnTo>
                    <a:pt x="388" y="757"/>
                  </a:lnTo>
                  <a:lnTo>
                    <a:pt x="385" y="756"/>
                  </a:lnTo>
                  <a:lnTo>
                    <a:pt x="384" y="756"/>
                  </a:lnTo>
                  <a:lnTo>
                    <a:pt x="382" y="756"/>
                  </a:lnTo>
                  <a:lnTo>
                    <a:pt x="382" y="755"/>
                  </a:lnTo>
                  <a:lnTo>
                    <a:pt x="384" y="755"/>
                  </a:lnTo>
                  <a:lnTo>
                    <a:pt x="384" y="753"/>
                  </a:lnTo>
                  <a:lnTo>
                    <a:pt x="385" y="753"/>
                  </a:lnTo>
                  <a:lnTo>
                    <a:pt x="385" y="752"/>
                  </a:lnTo>
                  <a:lnTo>
                    <a:pt x="385" y="751"/>
                  </a:lnTo>
                  <a:lnTo>
                    <a:pt x="385" y="749"/>
                  </a:lnTo>
                  <a:lnTo>
                    <a:pt x="384" y="749"/>
                  </a:lnTo>
                  <a:lnTo>
                    <a:pt x="382" y="749"/>
                  </a:lnTo>
                  <a:lnTo>
                    <a:pt x="382" y="748"/>
                  </a:lnTo>
                  <a:lnTo>
                    <a:pt x="382" y="747"/>
                  </a:lnTo>
                  <a:lnTo>
                    <a:pt x="381" y="745"/>
                  </a:lnTo>
                  <a:lnTo>
                    <a:pt x="381" y="744"/>
                  </a:lnTo>
                  <a:lnTo>
                    <a:pt x="382" y="744"/>
                  </a:lnTo>
                  <a:lnTo>
                    <a:pt x="382" y="743"/>
                  </a:lnTo>
                  <a:lnTo>
                    <a:pt x="382" y="741"/>
                  </a:lnTo>
                  <a:lnTo>
                    <a:pt x="381" y="741"/>
                  </a:lnTo>
                  <a:lnTo>
                    <a:pt x="380" y="741"/>
                  </a:lnTo>
                  <a:lnTo>
                    <a:pt x="378" y="740"/>
                  </a:lnTo>
                  <a:lnTo>
                    <a:pt x="377" y="738"/>
                  </a:lnTo>
                  <a:lnTo>
                    <a:pt x="377" y="740"/>
                  </a:lnTo>
                  <a:lnTo>
                    <a:pt x="376" y="740"/>
                  </a:lnTo>
                  <a:lnTo>
                    <a:pt x="374" y="738"/>
                  </a:lnTo>
                  <a:lnTo>
                    <a:pt x="376" y="737"/>
                  </a:lnTo>
                  <a:lnTo>
                    <a:pt x="376" y="736"/>
                  </a:lnTo>
                  <a:lnTo>
                    <a:pt x="377" y="736"/>
                  </a:lnTo>
                  <a:lnTo>
                    <a:pt x="376" y="734"/>
                  </a:lnTo>
                  <a:lnTo>
                    <a:pt x="376" y="733"/>
                  </a:lnTo>
                  <a:lnTo>
                    <a:pt x="376" y="732"/>
                  </a:lnTo>
                  <a:lnTo>
                    <a:pt x="376" y="730"/>
                  </a:lnTo>
                  <a:lnTo>
                    <a:pt x="374" y="730"/>
                  </a:lnTo>
                  <a:lnTo>
                    <a:pt x="373" y="729"/>
                  </a:lnTo>
                  <a:lnTo>
                    <a:pt x="371" y="728"/>
                  </a:lnTo>
                  <a:lnTo>
                    <a:pt x="371" y="726"/>
                  </a:lnTo>
                  <a:lnTo>
                    <a:pt x="373" y="726"/>
                  </a:lnTo>
                  <a:lnTo>
                    <a:pt x="374" y="726"/>
                  </a:lnTo>
                  <a:lnTo>
                    <a:pt x="374" y="725"/>
                  </a:lnTo>
                  <a:lnTo>
                    <a:pt x="373" y="725"/>
                  </a:lnTo>
                  <a:lnTo>
                    <a:pt x="373" y="724"/>
                  </a:lnTo>
                  <a:lnTo>
                    <a:pt x="371" y="724"/>
                  </a:lnTo>
                  <a:lnTo>
                    <a:pt x="373" y="722"/>
                  </a:lnTo>
                  <a:lnTo>
                    <a:pt x="373" y="721"/>
                  </a:lnTo>
                  <a:lnTo>
                    <a:pt x="371" y="721"/>
                  </a:lnTo>
                  <a:lnTo>
                    <a:pt x="371" y="719"/>
                  </a:lnTo>
                  <a:lnTo>
                    <a:pt x="371" y="718"/>
                  </a:lnTo>
                  <a:lnTo>
                    <a:pt x="373" y="717"/>
                  </a:lnTo>
                  <a:lnTo>
                    <a:pt x="373" y="715"/>
                  </a:lnTo>
                  <a:lnTo>
                    <a:pt x="373" y="714"/>
                  </a:lnTo>
                  <a:lnTo>
                    <a:pt x="373" y="713"/>
                  </a:lnTo>
                  <a:lnTo>
                    <a:pt x="373" y="711"/>
                  </a:lnTo>
                  <a:lnTo>
                    <a:pt x="374" y="711"/>
                  </a:lnTo>
                  <a:lnTo>
                    <a:pt x="374" y="710"/>
                  </a:lnTo>
                  <a:lnTo>
                    <a:pt x="374" y="709"/>
                  </a:lnTo>
                  <a:lnTo>
                    <a:pt x="373" y="709"/>
                  </a:lnTo>
                  <a:lnTo>
                    <a:pt x="373" y="707"/>
                  </a:lnTo>
                  <a:lnTo>
                    <a:pt x="373" y="706"/>
                  </a:lnTo>
                  <a:lnTo>
                    <a:pt x="373" y="705"/>
                  </a:lnTo>
                  <a:lnTo>
                    <a:pt x="371" y="705"/>
                  </a:lnTo>
                  <a:lnTo>
                    <a:pt x="371" y="703"/>
                  </a:lnTo>
                  <a:lnTo>
                    <a:pt x="370" y="702"/>
                  </a:lnTo>
                  <a:lnTo>
                    <a:pt x="370" y="700"/>
                  </a:lnTo>
                  <a:lnTo>
                    <a:pt x="369" y="699"/>
                  </a:lnTo>
                  <a:lnTo>
                    <a:pt x="367" y="698"/>
                  </a:lnTo>
                  <a:lnTo>
                    <a:pt x="366" y="698"/>
                  </a:lnTo>
                  <a:lnTo>
                    <a:pt x="366" y="696"/>
                  </a:lnTo>
                  <a:lnTo>
                    <a:pt x="365" y="696"/>
                  </a:lnTo>
                  <a:lnTo>
                    <a:pt x="363" y="696"/>
                  </a:lnTo>
                  <a:lnTo>
                    <a:pt x="363" y="698"/>
                  </a:lnTo>
                  <a:lnTo>
                    <a:pt x="362" y="698"/>
                  </a:lnTo>
                  <a:lnTo>
                    <a:pt x="361" y="696"/>
                  </a:lnTo>
                  <a:lnTo>
                    <a:pt x="359" y="695"/>
                  </a:lnTo>
                  <a:lnTo>
                    <a:pt x="358" y="695"/>
                  </a:lnTo>
                  <a:lnTo>
                    <a:pt x="358" y="694"/>
                  </a:lnTo>
                  <a:lnTo>
                    <a:pt x="358" y="692"/>
                  </a:lnTo>
                  <a:lnTo>
                    <a:pt x="357" y="692"/>
                  </a:lnTo>
                  <a:lnTo>
                    <a:pt x="357" y="691"/>
                  </a:lnTo>
                  <a:lnTo>
                    <a:pt x="357" y="690"/>
                  </a:lnTo>
                  <a:lnTo>
                    <a:pt x="355" y="688"/>
                  </a:lnTo>
                  <a:lnTo>
                    <a:pt x="355" y="687"/>
                  </a:lnTo>
                  <a:lnTo>
                    <a:pt x="354" y="686"/>
                  </a:lnTo>
                  <a:lnTo>
                    <a:pt x="354" y="684"/>
                  </a:lnTo>
                  <a:lnTo>
                    <a:pt x="352" y="684"/>
                  </a:lnTo>
                  <a:lnTo>
                    <a:pt x="352" y="683"/>
                  </a:lnTo>
                  <a:lnTo>
                    <a:pt x="352" y="681"/>
                  </a:lnTo>
                  <a:lnTo>
                    <a:pt x="354" y="681"/>
                  </a:lnTo>
                  <a:lnTo>
                    <a:pt x="354" y="680"/>
                  </a:lnTo>
                  <a:lnTo>
                    <a:pt x="352" y="679"/>
                  </a:lnTo>
                  <a:lnTo>
                    <a:pt x="352" y="677"/>
                  </a:lnTo>
                  <a:lnTo>
                    <a:pt x="352" y="675"/>
                  </a:lnTo>
                  <a:lnTo>
                    <a:pt x="351" y="672"/>
                  </a:lnTo>
                  <a:lnTo>
                    <a:pt x="350" y="672"/>
                  </a:lnTo>
                  <a:lnTo>
                    <a:pt x="348" y="672"/>
                  </a:lnTo>
                  <a:lnTo>
                    <a:pt x="347" y="672"/>
                  </a:lnTo>
                  <a:lnTo>
                    <a:pt x="347" y="673"/>
                  </a:lnTo>
                  <a:lnTo>
                    <a:pt x="346" y="673"/>
                  </a:lnTo>
                  <a:lnTo>
                    <a:pt x="343" y="671"/>
                  </a:lnTo>
                  <a:lnTo>
                    <a:pt x="340" y="671"/>
                  </a:lnTo>
                  <a:lnTo>
                    <a:pt x="335" y="669"/>
                  </a:lnTo>
                  <a:lnTo>
                    <a:pt x="333" y="668"/>
                  </a:lnTo>
                  <a:lnTo>
                    <a:pt x="332" y="667"/>
                  </a:lnTo>
                  <a:lnTo>
                    <a:pt x="331" y="665"/>
                  </a:lnTo>
                  <a:lnTo>
                    <a:pt x="328" y="669"/>
                  </a:lnTo>
                  <a:lnTo>
                    <a:pt x="327" y="668"/>
                  </a:lnTo>
                  <a:lnTo>
                    <a:pt x="324" y="668"/>
                  </a:lnTo>
                  <a:lnTo>
                    <a:pt x="323" y="668"/>
                  </a:lnTo>
                  <a:lnTo>
                    <a:pt x="320" y="668"/>
                  </a:lnTo>
                  <a:lnTo>
                    <a:pt x="319" y="667"/>
                  </a:lnTo>
                  <a:lnTo>
                    <a:pt x="317" y="667"/>
                  </a:lnTo>
                  <a:lnTo>
                    <a:pt x="317" y="668"/>
                  </a:lnTo>
                  <a:lnTo>
                    <a:pt x="316" y="668"/>
                  </a:lnTo>
                  <a:lnTo>
                    <a:pt x="314" y="668"/>
                  </a:lnTo>
                  <a:lnTo>
                    <a:pt x="313" y="668"/>
                  </a:lnTo>
                  <a:lnTo>
                    <a:pt x="312" y="665"/>
                  </a:lnTo>
                  <a:lnTo>
                    <a:pt x="310" y="664"/>
                  </a:lnTo>
                  <a:lnTo>
                    <a:pt x="308" y="664"/>
                  </a:lnTo>
                  <a:lnTo>
                    <a:pt x="306" y="665"/>
                  </a:lnTo>
                  <a:lnTo>
                    <a:pt x="305" y="665"/>
                  </a:lnTo>
                  <a:lnTo>
                    <a:pt x="302" y="664"/>
                  </a:lnTo>
                  <a:lnTo>
                    <a:pt x="304" y="662"/>
                  </a:lnTo>
                  <a:lnTo>
                    <a:pt x="301" y="661"/>
                  </a:lnTo>
                  <a:lnTo>
                    <a:pt x="300" y="661"/>
                  </a:lnTo>
                  <a:lnTo>
                    <a:pt x="297" y="661"/>
                  </a:lnTo>
                  <a:lnTo>
                    <a:pt x="297" y="662"/>
                  </a:lnTo>
                  <a:lnTo>
                    <a:pt x="295" y="661"/>
                  </a:lnTo>
                  <a:lnTo>
                    <a:pt x="294" y="661"/>
                  </a:lnTo>
                  <a:lnTo>
                    <a:pt x="291" y="661"/>
                  </a:lnTo>
                  <a:lnTo>
                    <a:pt x="289" y="661"/>
                  </a:lnTo>
                  <a:lnTo>
                    <a:pt x="287" y="661"/>
                  </a:lnTo>
                  <a:lnTo>
                    <a:pt x="283" y="661"/>
                  </a:lnTo>
                  <a:lnTo>
                    <a:pt x="282" y="658"/>
                  </a:lnTo>
                  <a:lnTo>
                    <a:pt x="282" y="657"/>
                  </a:lnTo>
                  <a:lnTo>
                    <a:pt x="279" y="657"/>
                  </a:lnTo>
                  <a:lnTo>
                    <a:pt x="281" y="656"/>
                  </a:lnTo>
                  <a:lnTo>
                    <a:pt x="281" y="654"/>
                  </a:lnTo>
                  <a:lnTo>
                    <a:pt x="276" y="656"/>
                  </a:lnTo>
                  <a:lnTo>
                    <a:pt x="272" y="656"/>
                  </a:lnTo>
                  <a:lnTo>
                    <a:pt x="271" y="657"/>
                  </a:lnTo>
                  <a:lnTo>
                    <a:pt x="272" y="658"/>
                  </a:lnTo>
                  <a:lnTo>
                    <a:pt x="271" y="658"/>
                  </a:lnTo>
                  <a:lnTo>
                    <a:pt x="268" y="660"/>
                  </a:lnTo>
                  <a:lnTo>
                    <a:pt x="267" y="658"/>
                  </a:lnTo>
                  <a:lnTo>
                    <a:pt x="268" y="657"/>
                  </a:lnTo>
                  <a:lnTo>
                    <a:pt x="266" y="658"/>
                  </a:lnTo>
                  <a:lnTo>
                    <a:pt x="266" y="660"/>
                  </a:lnTo>
                  <a:lnTo>
                    <a:pt x="263" y="660"/>
                  </a:lnTo>
                  <a:lnTo>
                    <a:pt x="262" y="661"/>
                  </a:lnTo>
                  <a:lnTo>
                    <a:pt x="262" y="664"/>
                  </a:lnTo>
                  <a:lnTo>
                    <a:pt x="262" y="665"/>
                  </a:lnTo>
                  <a:lnTo>
                    <a:pt x="260" y="667"/>
                  </a:lnTo>
                  <a:lnTo>
                    <a:pt x="260" y="668"/>
                  </a:lnTo>
                  <a:lnTo>
                    <a:pt x="259" y="668"/>
                  </a:lnTo>
                  <a:lnTo>
                    <a:pt x="257" y="669"/>
                  </a:lnTo>
                  <a:lnTo>
                    <a:pt x="256" y="671"/>
                  </a:lnTo>
                  <a:lnTo>
                    <a:pt x="255" y="671"/>
                  </a:lnTo>
                  <a:lnTo>
                    <a:pt x="253" y="672"/>
                  </a:lnTo>
                  <a:lnTo>
                    <a:pt x="252" y="672"/>
                  </a:lnTo>
                  <a:lnTo>
                    <a:pt x="251" y="672"/>
                  </a:lnTo>
                  <a:lnTo>
                    <a:pt x="249" y="672"/>
                  </a:lnTo>
                  <a:lnTo>
                    <a:pt x="249" y="671"/>
                  </a:lnTo>
                  <a:lnTo>
                    <a:pt x="247" y="672"/>
                  </a:lnTo>
                  <a:lnTo>
                    <a:pt x="247" y="673"/>
                  </a:lnTo>
                  <a:lnTo>
                    <a:pt x="247" y="675"/>
                  </a:lnTo>
                  <a:lnTo>
                    <a:pt x="247" y="676"/>
                  </a:lnTo>
                  <a:lnTo>
                    <a:pt x="244" y="677"/>
                  </a:lnTo>
                  <a:lnTo>
                    <a:pt x="243" y="679"/>
                  </a:lnTo>
                  <a:lnTo>
                    <a:pt x="243" y="680"/>
                  </a:lnTo>
                  <a:lnTo>
                    <a:pt x="241" y="681"/>
                  </a:lnTo>
                  <a:lnTo>
                    <a:pt x="240" y="681"/>
                  </a:lnTo>
                  <a:lnTo>
                    <a:pt x="241" y="680"/>
                  </a:lnTo>
                  <a:lnTo>
                    <a:pt x="240" y="680"/>
                  </a:lnTo>
                  <a:lnTo>
                    <a:pt x="238" y="680"/>
                  </a:lnTo>
                  <a:lnTo>
                    <a:pt x="238" y="679"/>
                  </a:lnTo>
                  <a:lnTo>
                    <a:pt x="237" y="679"/>
                  </a:lnTo>
                  <a:lnTo>
                    <a:pt x="236" y="680"/>
                  </a:lnTo>
                  <a:lnTo>
                    <a:pt x="234" y="681"/>
                  </a:lnTo>
                  <a:lnTo>
                    <a:pt x="234" y="684"/>
                  </a:lnTo>
                  <a:lnTo>
                    <a:pt x="236" y="684"/>
                  </a:lnTo>
                  <a:lnTo>
                    <a:pt x="236" y="686"/>
                  </a:lnTo>
                  <a:lnTo>
                    <a:pt x="234" y="687"/>
                  </a:lnTo>
                  <a:lnTo>
                    <a:pt x="233" y="688"/>
                  </a:lnTo>
                  <a:lnTo>
                    <a:pt x="232" y="688"/>
                  </a:lnTo>
                  <a:lnTo>
                    <a:pt x="230" y="691"/>
                  </a:lnTo>
                  <a:lnTo>
                    <a:pt x="230" y="692"/>
                  </a:lnTo>
                  <a:lnTo>
                    <a:pt x="229" y="691"/>
                  </a:lnTo>
                  <a:lnTo>
                    <a:pt x="228" y="691"/>
                  </a:lnTo>
                  <a:lnTo>
                    <a:pt x="226" y="691"/>
                  </a:lnTo>
                  <a:lnTo>
                    <a:pt x="225" y="692"/>
                  </a:lnTo>
                  <a:lnTo>
                    <a:pt x="225" y="694"/>
                  </a:lnTo>
                  <a:lnTo>
                    <a:pt x="224" y="695"/>
                  </a:lnTo>
                  <a:lnTo>
                    <a:pt x="221" y="695"/>
                  </a:lnTo>
                  <a:lnTo>
                    <a:pt x="219" y="695"/>
                  </a:lnTo>
                  <a:lnTo>
                    <a:pt x="217" y="695"/>
                  </a:lnTo>
                  <a:lnTo>
                    <a:pt x="217" y="694"/>
                  </a:lnTo>
                  <a:lnTo>
                    <a:pt x="215" y="694"/>
                  </a:lnTo>
                  <a:lnTo>
                    <a:pt x="214" y="694"/>
                  </a:lnTo>
                  <a:lnTo>
                    <a:pt x="213" y="694"/>
                  </a:lnTo>
                  <a:lnTo>
                    <a:pt x="210" y="695"/>
                  </a:lnTo>
                  <a:lnTo>
                    <a:pt x="210" y="696"/>
                  </a:lnTo>
                  <a:lnTo>
                    <a:pt x="209" y="698"/>
                  </a:lnTo>
                  <a:lnTo>
                    <a:pt x="209" y="699"/>
                  </a:lnTo>
                  <a:lnTo>
                    <a:pt x="206" y="699"/>
                  </a:lnTo>
                  <a:lnTo>
                    <a:pt x="205" y="698"/>
                  </a:lnTo>
                  <a:lnTo>
                    <a:pt x="203" y="695"/>
                  </a:lnTo>
                  <a:lnTo>
                    <a:pt x="205" y="695"/>
                  </a:lnTo>
                  <a:lnTo>
                    <a:pt x="205" y="694"/>
                  </a:lnTo>
                  <a:lnTo>
                    <a:pt x="203" y="694"/>
                  </a:lnTo>
                  <a:lnTo>
                    <a:pt x="200" y="694"/>
                  </a:lnTo>
                  <a:lnTo>
                    <a:pt x="199" y="694"/>
                  </a:lnTo>
                  <a:lnTo>
                    <a:pt x="199" y="692"/>
                  </a:lnTo>
                  <a:lnTo>
                    <a:pt x="198" y="694"/>
                  </a:lnTo>
                  <a:lnTo>
                    <a:pt x="196" y="695"/>
                  </a:lnTo>
                  <a:lnTo>
                    <a:pt x="196" y="696"/>
                  </a:lnTo>
                  <a:lnTo>
                    <a:pt x="196" y="698"/>
                  </a:lnTo>
                  <a:lnTo>
                    <a:pt x="195" y="698"/>
                  </a:lnTo>
                  <a:lnTo>
                    <a:pt x="194" y="698"/>
                  </a:lnTo>
                  <a:lnTo>
                    <a:pt x="192" y="696"/>
                  </a:lnTo>
                  <a:lnTo>
                    <a:pt x="191" y="694"/>
                  </a:lnTo>
                  <a:lnTo>
                    <a:pt x="191" y="692"/>
                  </a:lnTo>
                  <a:lnTo>
                    <a:pt x="188" y="692"/>
                  </a:lnTo>
                  <a:lnTo>
                    <a:pt x="187" y="691"/>
                  </a:lnTo>
                  <a:lnTo>
                    <a:pt x="187" y="690"/>
                  </a:lnTo>
                  <a:lnTo>
                    <a:pt x="186" y="690"/>
                  </a:lnTo>
                  <a:lnTo>
                    <a:pt x="184" y="690"/>
                  </a:lnTo>
                  <a:lnTo>
                    <a:pt x="183" y="690"/>
                  </a:lnTo>
                  <a:lnTo>
                    <a:pt x="183" y="688"/>
                  </a:lnTo>
                  <a:lnTo>
                    <a:pt x="180" y="688"/>
                  </a:lnTo>
                  <a:lnTo>
                    <a:pt x="179" y="690"/>
                  </a:lnTo>
                  <a:lnTo>
                    <a:pt x="177" y="690"/>
                  </a:lnTo>
                  <a:lnTo>
                    <a:pt x="176" y="690"/>
                  </a:lnTo>
                  <a:lnTo>
                    <a:pt x="175" y="690"/>
                  </a:lnTo>
                  <a:lnTo>
                    <a:pt x="173" y="691"/>
                  </a:lnTo>
                  <a:lnTo>
                    <a:pt x="172" y="691"/>
                  </a:lnTo>
                  <a:lnTo>
                    <a:pt x="172" y="692"/>
                  </a:lnTo>
                  <a:lnTo>
                    <a:pt x="171" y="694"/>
                  </a:lnTo>
                  <a:lnTo>
                    <a:pt x="171" y="695"/>
                  </a:lnTo>
                  <a:lnTo>
                    <a:pt x="168" y="694"/>
                  </a:lnTo>
                  <a:lnTo>
                    <a:pt x="168" y="696"/>
                  </a:lnTo>
                  <a:lnTo>
                    <a:pt x="167" y="696"/>
                  </a:lnTo>
                  <a:lnTo>
                    <a:pt x="167" y="694"/>
                  </a:lnTo>
                  <a:lnTo>
                    <a:pt x="164" y="692"/>
                  </a:lnTo>
                  <a:lnTo>
                    <a:pt x="161" y="692"/>
                  </a:lnTo>
                  <a:lnTo>
                    <a:pt x="160" y="694"/>
                  </a:lnTo>
                  <a:lnTo>
                    <a:pt x="160" y="695"/>
                  </a:lnTo>
                  <a:lnTo>
                    <a:pt x="161" y="696"/>
                  </a:lnTo>
                  <a:lnTo>
                    <a:pt x="161" y="698"/>
                  </a:lnTo>
                  <a:lnTo>
                    <a:pt x="160" y="698"/>
                  </a:lnTo>
                  <a:lnTo>
                    <a:pt x="158" y="696"/>
                  </a:lnTo>
                  <a:lnTo>
                    <a:pt x="156" y="695"/>
                  </a:lnTo>
                  <a:lnTo>
                    <a:pt x="154" y="695"/>
                  </a:lnTo>
                  <a:lnTo>
                    <a:pt x="153" y="695"/>
                  </a:lnTo>
                  <a:lnTo>
                    <a:pt x="152" y="695"/>
                  </a:lnTo>
                  <a:lnTo>
                    <a:pt x="148" y="695"/>
                  </a:lnTo>
                  <a:lnTo>
                    <a:pt x="145" y="695"/>
                  </a:lnTo>
                  <a:lnTo>
                    <a:pt x="144" y="695"/>
                  </a:lnTo>
                  <a:lnTo>
                    <a:pt x="142" y="695"/>
                  </a:lnTo>
                  <a:lnTo>
                    <a:pt x="138" y="695"/>
                  </a:lnTo>
                  <a:lnTo>
                    <a:pt x="137" y="695"/>
                  </a:lnTo>
                  <a:lnTo>
                    <a:pt x="135" y="695"/>
                  </a:lnTo>
                  <a:lnTo>
                    <a:pt x="131" y="692"/>
                  </a:lnTo>
                  <a:lnTo>
                    <a:pt x="130" y="690"/>
                  </a:lnTo>
                  <a:lnTo>
                    <a:pt x="126" y="688"/>
                  </a:lnTo>
                  <a:lnTo>
                    <a:pt x="126" y="687"/>
                  </a:lnTo>
                  <a:lnTo>
                    <a:pt x="125" y="687"/>
                  </a:lnTo>
                  <a:lnTo>
                    <a:pt x="123" y="686"/>
                  </a:lnTo>
                  <a:lnTo>
                    <a:pt x="122" y="684"/>
                  </a:lnTo>
                  <a:lnTo>
                    <a:pt x="122" y="683"/>
                  </a:lnTo>
                  <a:lnTo>
                    <a:pt x="120" y="683"/>
                  </a:lnTo>
                  <a:lnTo>
                    <a:pt x="119" y="683"/>
                  </a:lnTo>
                  <a:lnTo>
                    <a:pt x="118" y="683"/>
                  </a:lnTo>
                  <a:lnTo>
                    <a:pt x="116" y="684"/>
                  </a:lnTo>
                  <a:lnTo>
                    <a:pt x="114" y="686"/>
                  </a:lnTo>
                  <a:lnTo>
                    <a:pt x="110" y="684"/>
                  </a:lnTo>
                  <a:lnTo>
                    <a:pt x="103" y="683"/>
                  </a:lnTo>
                  <a:lnTo>
                    <a:pt x="100" y="680"/>
                  </a:lnTo>
                  <a:lnTo>
                    <a:pt x="99" y="680"/>
                  </a:lnTo>
                  <a:lnTo>
                    <a:pt x="96" y="680"/>
                  </a:lnTo>
                  <a:lnTo>
                    <a:pt x="95" y="681"/>
                  </a:lnTo>
                  <a:lnTo>
                    <a:pt x="93" y="684"/>
                  </a:lnTo>
                  <a:lnTo>
                    <a:pt x="92" y="687"/>
                  </a:lnTo>
                  <a:lnTo>
                    <a:pt x="91" y="687"/>
                  </a:lnTo>
                  <a:lnTo>
                    <a:pt x="89" y="687"/>
                  </a:lnTo>
                  <a:lnTo>
                    <a:pt x="87" y="688"/>
                  </a:lnTo>
                  <a:lnTo>
                    <a:pt x="85" y="687"/>
                  </a:lnTo>
                  <a:lnTo>
                    <a:pt x="84" y="687"/>
                  </a:lnTo>
                  <a:lnTo>
                    <a:pt x="84" y="686"/>
                  </a:lnTo>
                  <a:lnTo>
                    <a:pt x="82" y="684"/>
                  </a:lnTo>
                  <a:lnTo>
                    <a:pt x="78" y="683"/>
                  </a:lnTo>
                  <a:lnTo>
                    <a:pt x="76" y="680"/>
                  </a:lnTo>
                  <a:lnTo>
                    <a:pt x="76" y="679"/>
                  </a:lnTo>
                  <a:lnTo>
                    <a:pt x="76" y="677"/>
                  </a:lnTo>
                  <a:lnTo>
                    <a:pt x="76" y="676"/>
                  </a:lnTo>
                  <a:lnTo>
                    <a:pt x="74" y="671"/>
                  </a:lnTo>
                  <a:lnTo>
                    <a:pt x="73" y="668"/>
                  </a:lnTo>
                  <a:lnTo>
                    <a:pt x="72" y="667"/>
                  </a:lnTo>
                  <a:lnTo>
                    <a:pt x="70" y="667"/>
                  </a:lnTo>
                  <a:lnTo>
                    <a:pt x="69" y="669"/>
                  </a:lnTo>
                  <a:lnTo>
                    <a:pt x="68" y="669"/>
                  </a:lnTo>
                  <a:lnTo>
                    <a:pt x="66" y="671"/>
                  </a:lnTo>
                  <a:lnTo>
                    <a:pt x="62" y="669"/>
                  </a:lnTo>
                  <a:lnTo>
                    <a:pt x="61" y="668"/>
                  </a:lnTo>
                  <a:lnTo>
                    <a:pt x="59" y="667"/>
                  </a:lnTo>
                  <a:lnTo>
                    <a:pt x="58" y="664"/>
                  </a:lnTo>
                  <a:lnTo>
                    <a:pt x="57" y="664"/>
                  </a:lnTo>
                  <a:lnTo>
                    <a:pt x="54" y="665"/>
                  </a:lnTo>
                  <a:lnTo>
                    <a:pt x="53" y="665"/>
                  </a:lnTo>
                  <a:lnTo>
                    <a:pt x="53" y="667"/>
                  </a:lnTo>
                  <a:lnTo>
                    <a:pt x="53" y="668"/>
                  </a:lnTo>
                  <a:lnTo>
                    <a:pt x="51" y="668"/>
                  </a:lnTo>
                  <a:lnTo>
                    <a:pt x="50" y="669"/>
                  </a:lnTo>
                  <a:lnTo>
                    <a:pt x="49" y="669"/>
                  </a:lnTo>
                  <a:lnTo>
                    <a:pt x="46" y="672"/>
                  </a:lnTo>
                  <a:lnTo>
                    <a:pt x="44" y="673"/>
                  </a:lnTo>
                  <a:lnTo>
                    <a:pt x="43" y="673"/>
                  </a:lnTo>
                  <a:lnTo>
                    <a:pt x="42" y="672"/>
                  </a:lnTo>
                  <a:lnTo>
                    <a:pt x="39" y="673"/>
                  </a:lnTo>
                  <a:lnTo>
                    <a:pt x="38" y="673"/>
                  </a:lnTo>
                  <a:lnTo>
                    <a:pt x="38" y="672"/>
                  </a:lnTo>
                  <a:lnTo>
                    <a:pt x="38" y="671"/>
                  </a:lnTo>
                  <a:lnTo>
                    <a:pt x="40" y="668"/>
                  </a:lnTo>
                  <a:lnTo>
                    <a:pt x="42" y="667"/>
                  </a:lnTo>
                  <a:lnTo>
                    <a:pt x="42" y="665"/>
                  </a:lnTo>
                  <a:lnTo>
                    <a:pt x="42" y="664"/>
                  </a:lnTo>
                  <a:lnTo>
                    <a:pt x="42" y="660"/>
                  </a:lnTo>
                  <a:lnTo>
                    <a:pt x="42" y="657"/>
                  </a:lnTo>
                  <a:lnTo>
                    <a:pt x="40" y="654"/>
                  </a:lnTo>
                  <a:lnTo>
                    <a:pt x="39" y="654"/>
                  </a:lnTo>
                  <a:lnTo>
                    <a:pt x="36" y="652"/>
                  </a:lnTo>
                  <a:lnTo>
                    <a:pt x="36" y="650"/>
                  </a:lnTo>
                  <a:lnTo>
                    <a:pt x="36" y="648"/>
                  </a:lnTo>
                  <a:lnTo>
                    <a:pt x="40" y="646"/>
                  </a:lnTo>
                  <a:lnTo>
                    <a:pt x="42" y="645"/>
                  </a:lnTo>
                  <a:lnTo>
                    <a:pt x="42" y="642"/>
                  </a:lnTo>
                  <a:lnTo>
                    <a:pt x="39" y="642"/>
                  </a:lnTo>
                  <a:lnTo>
                    <a:pt x="38" y="641"/>
                  </a:lnTo>
                  <a:lnTo>
                    <a:pt x="36" y="641"/>
                  </a:lnTo>
                  <a:lnTo>
                    <a:pt x="35" y="639"/>
                  </a:lnTo>
                  <a:lnTo>
                    <a:pt x="35" y="638"/>
                  </a:lnTo>
                  <a:lnTo>
                    <a:pt x="35" y="637"/>
                  </a:lnTo>
                  <a:lnTo>
                    <a:pt x="36" y="635"/>
                  </a:lnTo>
                  <a:lnTo>
                    <a:pt x="36" y="633"/>
                  </a:lnTo>
                  <a:lnTo>
                    <a:pt x="35" y="631"/>
                  </a:lnTo>
                  <a:lnTo>
                    <a:pt x="32" y="630"/>
                  </a:lnTo>
                  <a:lnTo>
                    <a:pt x="31" y="629"/>
                  </a:lnTo>
                  <a:lnTo>
                    <a:pt x="28" y="629"/>
                  </a:lnTo>
                  <a:lnTo>
                    <a:pt x="27" y="627"/>
                  </a:lnTo>
                  <a:lnTo>
                    <a:pt x="27" y="626"/>
                  </a:lnTo>
                  <a:lnTo>
                    <a:pt x="27" y="625"/>
                  </a:lnTo>
                  <a:lnTo>
                    <a:pt x="25" y="625"/>
                  </a:lnTo>
                  <a:lnTo>
                    <a:pt x="25" y="623"/>
                  </a:lnTo>
                  <a:lnTo>
                    <a:pt x="25" y="622"/>
                  </a:lnTo>
                  <a:lnTo>
                    <a:pt x="24" y="620"/>
                  </a:lnTo>
                  <a:lnTo>
                    <a:pt x="21" y="619"/>
                  </a:lnTo>
                  <a:lnTo>
                    <a:pt x="17" y="618"/>
                  </a:lnTo>
                  <a:lnTo>
                    <a:pt x="16" y="618"/>
                  </a:lnTo>
                  <a:lnTo>
                    <a:pt x="13" y="615"/>
                  </a:lnTo>
                  <a:lnTo>
                    <a:pt x="11" y="612"/>
                  </a:lnTo>
                  <a:lnTo>
                    <a:pt x="8" y="612"/>
                  </a:lnTo>
                  <a:lnTo>
                    <a:pt x="5" y="610"/>
                  </a:lnTo>
                  <a:lnTo>
                    <a:pt x="4" y="607"/>
                  </a:lnTo>
                  <a:lnTo>
                    <a:pt x="2" y="607"/>
                  </a:lnTo>
                  <a:lnTo>
                    <a:pt x="2" y="606"/>
                  </a:lnTo>
                  <a:lnTo>
                    <a:pt x="2" y="604"/>
                  </a:lnTo>
                  <a:lnTo>
                    <a:pt x="1" y="603"/>
                  </a:lnTo>
                  <a:lnTo>
                    <a:pt x="0" y="600"/>
                  </a:lnTo>
                  <a:lnTo>
                    <a:pt x="0" y="597"/>
                  </a:lnTo>
                  <a:lnTo>
                    <a:pt x="0" y="596"/>
                  </a:lnTo>
                  <a:lnTo>
                    <a:pt x="1" y="596"/>
                  </a:lnTo>
                  <a:lnTo>
                    <a:pt x="4" y="592"/>
                  </a:lnTo>
                  <a:lnTo>
                    <a:pt x="6" y="589"/>
                  </a:lnTo>
                  <a:lnTo>
                    <a:pt x="8" y="589"/>
                  </a:lnTo>
                  <a:lnTo>
                    <a:pt x="9" y="588"/>
                  </a:lnTo>
                  <a:lnTo>
                    <a:pt x="11" y="585"/>
                  </a:lnTo>
                  <a:lnTo>
                    <a:pt x="11" y="582"/>
                  </a:lnTo>
                  <a:lnTo>
                    <a:pt x="9" y="580"/>
                  </a:lnTo>
                  <a:lnTo>
                    <a:pt x="9" y="578"/>
                  </a:lnTo>
                  <a:lnTo>
                    <a:pt x="11" y="576"/>
                  </a:lnTo>
                  <a:lnTo>
                    <a:pt x="13" y="574"/>
                  </a:lnTo>
                  <a:lnTo>
                    <a:pt x="15" y="572"/>
                  </a:lnTo>
                  <a:lnTo>
                    <a:pt x="17" y="570"/>
                  </a:lnTo>
                  <a:lnTo>
                    <a:pt x="20" y="568"/>
                  </a:lnTo>
                  <a:lnTo>
                    <a:pt x="21" y="568"/>
                  </a:lnTo>
                  <a:lnTo>
                    <a:pt x="23" y="566"/>
                  </a:lnTo>
                  <a:lnTo>
                    <a:pt x="25" y="568"/>
                  </a:lnTo>
                  <a:lnTo>
                    <a:pt x="30" y="566"/>
                  </a:lnTo>
                  <a:lnTo>
                    <a:pt x="32" y="566"/>
                  </a:lnTo>
                  <a:lnTo>
                    <a:pt x="35" y="565"/>
                  </a:lnTo>
                  <a:lnTo>
                    <a:pt x="38" y="563"/>
                  </a:lnTo>
                  <a:lnTo>
                    <a:pt x="40" y="562"/>
                  </a:lnTo>
                  <a:lnTo>
                    <a:pt x="43" y="561"/>
                  </a:lnTo>
                  <a:lnTo>
                    <a:pt x="46" y="561"/>
                  </a:lnTo>
                  <a:lnTo>
                    <a:pt x="49" y="557"/>
                  </a:lnTo>
                  <a:lnTo>
                    <a:pt x="51" y="555"/>
                  </a:lnTo>
                  <a:lnTo>
                    <a:pt x="51" y="553"/>
                  </a:lnTo>
                  <a:lnTo>
                    <a:pt x="53" y="550"/>
                  </a:lnTo>
                  <a:lnTo>
                    <a:pt x="51" y="542"/>
                  </a:lnTo>
                  <a:lnTo>
                    <a:pt x="53" y="535"/>
                  </a:lnTo>
                  <a:lnTo>
                    <a:pt x="53" y="531"/>
                  </a:lnTo>
                  <a:lnTo>
                    <a:pt x="51" y="516"/>
                  </a:lnTo>
                  <a:lnTo>
                    <a:pt x="51" y="501"/>
                  </a:lnTo>
                  <a:lnTo>
                    <a:pt x="51" y="500"/>
                  </a:lnTo>
                  <a:lnTo>
                    <a:pt x="50" y="497"/>
                  </a:lnTo>
                  <a:lnTo>
                    <a:pt x="50" y="492"/>
                  </a:lnTo>
                  <a:lnTo>
                    <a:pt x="53" y="490"/>
                  </a:lnTo>
                  <a:lnTo>
                    <a:pt x="54" y="490"/>
                  </a:lnTo>
                  <a:lnTo>
                    <a:pt x="57" y="492"/>
                  </a:lnTo>
                  <a:lnTo>
                    <a:pt x="58" y="492"/>
                  </a:lnTo>
                  <a:lnTo>
                    <a:pt x="59" y="493"/>
                  </a:lnTo>
                  <a:lnTo>
                    <a:pt x="61" y="493"/>
                  </a:lnTo>
                  <a:lnTo>
                    <a:pt x="61" y="492"/>
                  </a:lnTo>
                  <a:lnTo>
                    <a:pt x="62" y="492"/>
                  </a:lnTo>
                  <a:lnTo>
                    <a:pt x="62" y="490"/>
                  </a:lnTo>
                  <a:lnTo>
                    <a:pt x="62" y="489"/>
                  </a:lnTo>
                  <a:lnTo>
                    <a:pt x="63" y="489"/>
                  </a:lnTo>
                  <a:lnTo>
                    <a:pt x="65" y="487"/>
                  </a:lnTo>
                  <a:lnTo>
                    <a:pt x="66" y="486"/>
                  </a:lnTo>
                  <a:lnTo>
                    <a:pt x="69" y="486"/>
                  </a:lnTo>
                  <a:lnTo>
                    <a:pt x="68" y="483"/>
                  </a:lnTo>
                  <a:lnTo>
                    <a:pt x="66" y="483"/>
                  </a:lnTo>
                  <a:lnTo>
                    <a:pt x="65" y="482"/>
                  </a:lnTo>
                  <a:lnTo>
                    <a:pt x="63" y="481"/>
                  </a:lnTo>
                  <a:lnTo>
                    <a:pt x="62" y="481"/>
                  </a:lnTo>
                  <a:lnTo>
                    <a:pt x="61" y="481"/>
                  </a:lnTo>
                  <a:lnTo>
                    <a:pt x="61" y="479"/>
                  </a:lnTo>
                  <a:lnTo>
                    <a:pt x="59" y="478"/>
                  </a:lnTo>
                  <a:lnTo>
                    <a:pt x="58" y="477"/>
                  </a:lnTo>
                  <a:lnTo>
                    <a:pt x="58" y="475"/>
                  </a:lnTo>
                  <a:lnTo>
                    <a:pt x="58" y="474"/>
                  </a:lnTo>
                  <a:lnTo>
                    <a:pt x="58" y="471"/>
                  </a:lnTo>
                  <a:lnTo>
                    <a:pt x="58" y="470"/>
                  </a:lnTo>
                  <a:lnTo>
                    <a:pt x="58" y="468"/>
                  </a:lnTo>
                  <a:lnTo>
                    <a:pt x="59" y="467"/>
                  </a:lnTo>
                  <a:lnTo>
                    <a:pt x="61" y="466"/>
                  </a:lnTo>
                  <a:lnTo>
                    <a:pt x="62" y="466"/>
                  </a:lnTo>
                  <a:lnTo>
                    <a:pt x="62" y="464"/>
                  </a:lnTo>
                  <a:lnTo>
                    <a:pt x="65" y="463"/>
                  </a:lnTo>
                  <a:lnTo>
                    <a:pt x="65" y="462"/>
                  </a:lnTo>
                  <a:lnTo>
                    <a:pt x="65" y="460"/>
                  </a:lnTo>
                  <a:lnTo>
                    <a:pt x="65" y="459"/>
                  </a:lnTo>
                  <a:lnTo>
                    <a:pt x="63" y="458"/>
                  </a:lnTo>
                  <a:lnTo>
                    <a:pt x="61" y="456"/>
                  </a:lnTo>
                  <a:lnTo>
                    <a:pt x="59" y="455"/>
                  </a:lnTo>
                  <a:lnTo>
                    <a:pt x="58" y="454"/>
                  </a:lnTo>
                  <a:lnTo>
                    <a:pt x="59" y="452"/>
                  </a:lnTo>
                  <a:lnTo>
                    <a:pt x="59" y="451"/>
                  </a:lnTo>
                  <a:lnTo>
                    <a:pt x="62" y="447"/>
                  </a:lnTo>
                  <a:lnTo>
                    <a:pt x="63" y="444"/>
                  </a:lnTo>
                  <a:lnTo>
                    <a:pt x="63" y="441"/>
                  </a:lnTo>
                  <a:lnTo>
                    <a:pt x="63" y="439"/>
                  </a:lnTo>
                  <a:lnTo>
                    <a:pt x="65" y="437"/>
                  </a:lnTo>
                  <a:lnTo>
                    <a:pt x="65" y="436"/>
                  </a:lnTo>
                  <a:lnTo>
                    <a:pt x="65" y="435"/>
                  </a:lnTo>
                  <a:lnTo>
                    <a:pt x="66" y="433"/>
                  </a:lnTo>
                  <a:lnTo>
                    <a:pt x="66" y="432"/>
                  </a:lnTo>
                  <a:lnTo>
                    <a:pt x="66" y="430"/>
                  </a:lnTo>
                  <a:lnTo>
                    <a:pt x="68" y="429"/>
                  </a:lnTo>
                  <a:lnTo>
                    <a:pt x="69" y="426"/>
                  </a:lnTo>
                  <a:lnTo>
                    <a:pt x="70" y="426"/>
                  </a:lnTo>
                  <a:lnTo>
                    <a:pt x="70" y="424"/>
                  </a:lnTo>
                  <a:lnTo>
                    <a:pt x="73" y="422"/>
                  </a:lnTo>
                  <a:lnTo>
                    <a:pt x="74" y="421"/>
                  </a:lnTo>
                  <a:lnTo>
                    <a:pt x="74" y="420"/>
                  </a:lnTo>
                  <a:lnTo>
                    <a:pt x="74" y="418"/>
                  </a:lnTo>
                  <a:lnTo>
                    <a:pt x="74" y="416"/>
                  </a:lnTo>
                  <a:lnTo>
                    <a:pt x="74" y="411"/>
                  </a:lnTo>
                  <a:lnTo>
                    <a:pt x="76" y="411"/>
                  </a:lnTo>
                  <a:lnTo>
                    <a:pt x="76" y="410"/>
                  </a:lnTo>
                  <a:lnTo>
                    <a:pt x="77" y="409"/>
                  </a:lnTo>
                  <a:lnTo>
                    <a:pt x="78" y="407"/>
                  </a:lnTo>
                  <a:lnTo>
                    <a:pt x="78" y="406"/>
                  </a:lnTo>
                  <a:lnTo>
                    <a:pt x="78" y="405"/>
                  </a:lnTo>
                  <a:lnTo>
                    <a:pt x="78" y="403"/>
                  </a:lnTo>
                  <a:lnTo>
                    <a:pt x="77" y="402"/>
                  </a:lnTo>
                  <a:lnTo>
                    <a:pt x="76" y="401"/>
                  </a:lnTo>
                  <a:lnTo>
                    <a:pt x="74" y="399"/>
                  </a:lnTo>
                  <a:lnTo>
                    <a:pt x="73" y="399"/>
                  </a:lnTo>
                  <a:lnTo>
                    <a:pt x="72" y="399"/>
                  </a:lnTo>
                  <a:lnTo>
                    <a:pt x="70" y="399"/>
                  </a:lnTo>
                  <a:lnTo>
                    <a:pt x="70" y="397"/>
                  </a:lnTo>
                  <a:lnTo>
                    <a:pt x="70" y="394"/>
                  </a:lnTo>
                  <a:lnTo>
                    <a:pt x="70" y="393"/>
                  </a:lnTo>
                  <a:lnTo>
                    <a:pt x="70" y="388"/>
                  </a:lnTo>
                  <a:lnTo>
                    <a:pt x="69" y="386"/>
                  </a:lnTo>
                  <a:lnTo>
                    <a:pt x="69" y="383"/>
                  </a:lnTo>
                  <a:lnTo>
                    <a:pt x="72" y="379"/>
                  </a:lnTo>
                  <a:lnTo>
                    <a:pt x="73" y="378"/>
                  </a:lnTo>
                  <a:lnTo>
                    <a:pt x="76" y="376"/>
                  </a:lnTo>
                  <a:lnTo>
                    <a:pt x="77" y="375"/>
                  </a:lnTo>
                  <a:lnTo>
                    <a:pt x="80" y="375"/>
                  </a:lnTo>
                  <a:lnTo>
                    <a:pt x="81" y="374"/>
                  </a:lnTo>
                  <a:lnTo>
                    <a:pt x="84" y="374"/>
                  </a:lnTo>
                  <a:lnTo>
                    <a:pt x="85" y="374"/>
                  </a:lnTo>
                  <a:lnTo>
                    <a:pt x="88" y="374"/>
                  </a:lnTo>
                  <a:lnTo>
                    <a:pt x="92" y="372"/>
                  </a:lnTo>
                  <a:lnTo>
                    <a:pt x="93" y="372"/>
                  </a:lnTo>
                  <a:lnTo>
                    <a:pt x="95" y="372"/>
                  </a:lnTo>
                  <a:lnTo>
                    <a:pt x="96" y="371"/>
                  </a:lnTo>
                  <a:lnTo>
                    <a:pt x="96" y="369"/>
                  </a:lnTo>
                  <a:lnTo>
                    <a:pt x="96" y="368"/>
                  </a:lnTo>
                  <a:lnTo>
                    <a:pt x="97" y="364"/>
                  </a:lnTo>
                  <a:lnTo>
                    <a:pt x="99" y="361"/>
                  </a:lnTo>
                  <a:lnTo>
                    <a:pt x="100" y="359"/>
                  </a:lnTo>
                  <a:lnTo>
                    <a:pt x="103" y="356"/>
                  </a:lnTo>
                  <a:lnTo>
                    <a:pt x="106" y="355"/>
                  </a:lnTo>
                  <a:lnTo>
                    <a:pt x="107" y="352"/>
                  </a:lnTo>
                  <a:lnTo>
                    <a:pt x="108" y="349"/>
                  </a:lnTo>
                  <a:lnTo>
                    <a:pt x="111" y="348"/>
                  </a:lnTo>
                  <a:lnTo>
                    <a:pt x="112" y="346"/>
                  </a:lnTo>
                  <a:lnTo>
                    <a:pt x="114" y="345"/>
                  </a:lnTo>
                  <a:lnTo>
                    <a:pt x="115" y="341"/>
                  </a:lnTo>
                  <a:lnTo>
                    <a:pt x="115" y="340"/>
                  </a:lnTo>
                  <a:lnTo>
                    <a:pt x="118" y="337"/>
                  </a:lnTo>
                  <a:lnTo>
                    <a:pt x="119" y="337"/>
                  </a:lnTo>
                  <a:lnTo>
                    <a:pt x="120" y="336"/>
                  </a:lnTo>
                  <a:lnTo>
                    <a:pt x="120" y="334"/>
                  </a:lnTo>
                  <a:lnTo>
                    <a:pt x="119" y="333"/>
                  </a:lnTo>
                  <a:lnTo>
                    <a:pt x="120" y="331"/>
                  </a:lnTo>
                  <a:lnTo>
                    <a:pt x="122" y="333"/>
                  </a:lnTo>
                  <a:lnTo>
                    <a:pt x="123" y="333"/>
                  </a:lnTo>
                  <a:lnTo>
                    <a:pt x="125" y="333"/>
                  </a:lnTo>
                  <a:lnTo>
                    <a:pt x="126" y="333"/>
                  </a:lnTo>
                  <a:lnTo>
                    <a:pt x="127" y="333"/>
                  </a:lnTo>
                  <a:lnTo>
                    <a:pt x="127" y="331"/>
                  </a:lnTo>
                  <a:lnTo>
                    <a:pt x="127" y="330"/>
                  </a:lnTo>
                  <a:lnTo>
                    <a:pt x="127" y="329"/>
                  </a:lnTo>
                  <a:lnTo>
                    <a:pt x="127" y="327"/>
                  </a:lnTo>
                  <a:lnTo>
                    <a:pt x="126" y="327"/>
                  </a:lnTo>
                  <a:lnTo>
                    <a:pt x="126" y="326"/>
                  </a:lnTo>
                  <a:lnTo>
                    <a:pt x="126" y="323"/>
                  </a:lnTo>
                  <a:lnTo>
                    <a:pt x="127" y="319"/>
                  </a:lnTo>
                  <a:lnTo>
                    <a:pt x="129" y="319"/>
                  </a:lnTo>
                  <a:lnTo>
                    <a:pt x="129" y="318"/>
                  </a:lnTo>
                  <a:lnTo>
                    <a:pt x="129" y="317"/>
                  </a:lnTo>
                  <a:lnTo>
                    <a:pt x="127" y="318"/>
                  </a:lnTo>
                  <a:lnTo>
                    <a:pt x="126" y="318"/>
                  </a:lnTo>
                  <a:lnTo>
                    <a:pt x="126" y="317"/>
                  </a:lnTo>
                  <a:lnTo>
                    <a:pt x="126" y="315"/>
                  </a:lnTo>
                  <a:lnTo>
                    <a:pt x="126" y="314"/>
                  </a:lnTo>
                  <a:lnTo>
                    <a:pt x="126" y="312"/>
                  </a:lnTo>
                  <a:lnTo>
                    <a:pt x="127" y="311"/>
                  </a:lnTo>
                  <a:lnTo>
                    <a:pt x="126" y="310"/>
                  </a:lnTo>
                  <a:lnTo>
                    <a:pt x="125" y="308"/>
                  </a:lnTo>
                  <a:lnTo>
                    <a:pt x="126" y="307"/>
                  </a:lnTo>
                  <a:lnTo>
                    <a:pt x="126" y="306"/>
                  </a:lnTo>
                  <a:lnTo>
                    <a:pt x="125" y="306"/>
                  </a:lnTo>
                  <a:lnTo>
                    <a:pt x="123" y="304"/>
                  </a:lnTo>
                  <a:lnTo>
                    <a:pt x="123" y="303"/>
                  </a:lnTo>
                  <a:lnTo>
                    <a:pt x="125" y="303"/>
                  </a:lnTo>
                  <a:lnTo>
                    <a:pt x="125" y="302"/>
                  </a:lnTo>
                  <a:lnTo>
                    <a:pt x="126" y="300"/>
                  </a:lnTo>
                  <a:lnTo>
                    <a:pt x="127" y="299"/>
                  </a:lnTo>
                  <a:lnTo>
                    <a:pt x="129" y="299"/>
                  </a:lnTo>
                  <a:lnTo>
                    <a:pt x="130" y="298"/>
                  </a:lnTo>
                  <a:lnTo>
                    <a:pt x="130" y="296"/>
                  </a:lnTo>
                  <a:lnTo>
                    <a:pt x="130" y="295"/>
                  </a:lnTo>
                  <a:lnTo>
                    <a:pt x="130" y="293"/>
                  </a:lnTo>
                  <a:lnTo>
                    <a:pt x="131" y="293"/>
                  </a:lnTo>
                  <a:lnTo>
                    <a:pt x="133" y="293"/>
                  </a:lnTo>
                  <a:lnTo>
                    <a:pt x="134" y="293"/>
                  </a:lnTo>
                  <a:lnTo>
                    <a:pt x="135" y="293"/>
                  </a:lnTo>
                  <a:lnTo>
                    <a:pt x="137" y="293"/>
                  </a:lnTo>
                  <a:lnTo>
                    <a:pt x="138" y="293"/>
                  </a:lnTo>
                  <a:lnTo>
                    <a:pt x="138" y="295"/>
                  </a:lnTo>
                  <a:lnTo>
                    <a:pt x="138" y="296"/>
                  </a:lnTo>
                  <a:lnTo>
                    <a:pt x="139" y="296"/>
                  </a:lnTo>
                  <a:lnTo>
                    <a:pt x="139" y="295"/>
                  </a:lnTo>
                  <a:lnTo>
                    <a:pt x="141" y="295"/>
                  </a:lnTo>
                  <a:lnTo>
                    <a:pt x="142" y="295"/>
                  </a:lnTo>
                  <a:lnTo>
                    <a:pt x="144" y="295"/>
                  </a:lnTo>
                  <a:lnTo>
                    <a:pt x="145" y="293"/>
                  </a:lnTo>
                  <a:lnTo>
                    <a:pt x="146" y="292"/>
                  </a:lnTo>
                  <a:lnTo>
                    <a:pt x="148" y="291"/>
                  </a:lnTo>
                  <a:lnTo>
                    <a:pt x="149" y="291"/>
                  </a:lnTo>
                  <a:lnTo>
                    <a:pt x="149" y="289"/>
                  </a:lnTo>
                  <a:lnTo>
                    <a:pt x="149" y="288"/>
                  </a:lnTo>
                  <a:lnTo>
                    <a:pt x="150" y="288"/>
                  </a:lnTo>
                  <a:lnTo>
                    <a:pt x="152" y="288"/>
                  </a:lnTo>
                  <a:lnTo>
                    <a:pt x="152" y="287"/>
                  </a:lnTo>
                  <a:lnTo>
                    <a:pt x="152" y="285"/>
                  </a:lnTo>
                  <a:lnTo>
                    <a:pt x="153" y="283"/>
                  </a:lnTo>
                  <a:lnTo>
                    <a:pt x="153" y="281"/>
                  </a:lnTo>
                  <a:lnTo>
                    <a:pt x="154" y="281"/>
                  </a:lnTo>
                  <a:lnTo>
                    <a:pt x="156" y="280"/>
                  </a:lnTo>
                  <a:lnTo>
                    <a:pt x="156" y="279"/>
                  </a:lnTo>
                  <a:lnTo>
                    <a:pt x="157" y="277"/>
                  </a:lnTo>
                  <a:lnTo>
                    <a:pt x="158" y="276"/>
                  </a:lnTo>
                  <a:lnTo>
                    <a:pt x="158" y="274"/>
                  </a:lnTo>
                  <a:lnTo>
                    <a:pt x="158" y="273"/>
                  </a:lnTo>
                  <a:lnTo>
                    <a:pt x="160" y="270"/>
                  </a:lnTo>
                  <a:lnTo>
                    <a:pt x="161" y="269"/>
                  </a:lnTo>
                  <a:lnTo>
                    <a:pt x="161" y="268"/>
                  </a:lnTo>
                  <a:lnTo>
                    <a:pt x="161" y="266"/>
                  </a:lnTo>
                  <a:lnTo>
                    <a:pt x="161" y="265"/>
                  </a:lnTo>
                  <a:lnTo>
                    <a:pt x="160" y="264"/>
                  </a:lnTo>
                  <a:lnTo>
                    <a:pt x="160" y="262"/>
                  </a:lnTo>
                  <a:lnTo>
                    <a:pt x="160" y="261"/>
                  </a:lnTo>
                  <a:lnTo>
                    <a:pt x="158" y="261"/>
                  </a:lnTo>
                  <a:lnTo>
                    <a:pt x="158" y="260"/>
                  </a:lnTo>
                  <a:lnTo>
                    <a:pt x="158" y="258"/>
                  </a:lnTo>
                  <a:lnTo>
                    <a:pt x="158" y="257"/>
                  </a:lnTo>
                  <a:lnTo>
                    <a:pt x="160" y="255"/>
                  </a:lnTo>
                  <a:lnTo>
                    <a:pt x="161" y="254"/>
                  </a:lnTo>
                  <a:lnTo>
                    <a:pt x="161" y="253"/>
                  </a:lnTo>
                  <a:lnTo>
                    <a:pt x="160" y="253"/>
                  </a:lnTo>
                  <a:lnTo>
                    <a:pt x="158" y="253"/>
                  </a:lnTo>
                  <a:lnTo>
                    <a:pt x="157" y="253"/>
                  </a:lnTo>
                  <a:lnTo>
                    <a:pt x="157" y="251"/>
                  </a:lnTo>
                  <a:lnTo>
                    <a:pt x="157" y="250"/>
                  </a:lnTo>
                  <a:lnTo>
                    <a:pt x="157" y="249"/>
                  </a:lnTo>
                  <a:lnTo>
                    <a:pt x="156" y="249"/>
                  </a:lnTo>
                  <a:lnTo>
                    <a:pt x="156" y="246"/>
                  </a:lnTo>
                  <a:lnTo>
                    <a:pt x="156" y="243"/>
                  </a:lnTo>
                  <a:lnTo>
                    <a:pt x="156" y="242"/>
                  </a:lnTo>
                  <a:lnTo>
                    <a:pt x="157" y="241"/>
                  </a:lnTo>
                  <a:lnTo>
                    <a:pt x="157" y="239"/>
                  </a:lnTo>
                  <a:lnTo>
                    <a:pt x="156" y="239"/>
                  </a:lnTo>
                  <a:lnTo>
                    <a:pt x="154" y="238"/>
                  </a:lnTo>
                  <a:lnTo>
                    <a:pt x="154" y="236"/>
                  </a:lnTo>
                  <a:lnTo>
                    <a:pt x="154" y="235"/>
                  </a:lnTo>
                  <a:lnTo>
                    <a:pt x="154" y="234"/>
                  </a:lnTo>
                  <a:lnTo>
                    <a:pt x="154" y="232"/>
                  </a:lnTo>
                  <a:lnTo>
                    <a:pt x="153" y="232"/>
                  </a:lnTo>
                  <a:lnTo>
                    <a:pt x="152" y="232"/>
                  </a:lnTo>
                  <a:lnTo>
                    <a:pt x="152" y="231"/>
                  </a:lnTo>
                  <a:lnTo>
                    <a:pt x="150" y="230"/>
                  </a:lnTo>
                  <a:lnTo>
                    <a:pt x="149" y="228"/>
                  </a:lnTo>
                  <a:lnTo>
                    <a:pt x="149" y="227"/>
                  </a:lnTo>
                  <a:lnTo>
                    <a:pt x="150" y="226"/>
                  </a:lnTo>
                  <a:lnTo>
                    <a:pt x="149" y="224"/>
                  </a:lnTo>
                  <a:lnTo>
                    <a:pt x="150" y="223"/>
                  </a:lnTo>
                  <a:lnTo>
                    <a:pt x="152" y="223"/>
                  </a:lnTo>
                  <a:lnTo>
                    <a:pt x="152" y="222"/>
                  </a:lnTo>
                  <a:lnTo>
                    <a:pt x="150" y="220"/>
                  </a:lnTo>
                  <a:lnTo>
                    <a:pt x="152" y="217"/>
                  </a:lnTo>
                  <a:lnTo>
                    <a:pt x="152" y="215"/>
                  </a:lnTo>
                  <a:lnTo>
                    <a:pt x="152" y="213"/>
                  </a:lnTo>
                  <a:lnTo>
                    <a:pt x="150" y="211"/>
                  </a:lnTo>
                  <a:lnTo>
                    <a:pt x="148" y="211"/>
                  </a:lnTo>
                  <a:lnTo>
                    <a:pt x="148" y="209"/>
                  </a:lnTo>
                  <a:lnTo>
                    <a:pt x="149" y="208"/>
                  </a:lnTo>
                  <a:lnTo>
                    <a:pt x="150" y="208"/>
                  </a:lnTo>
                  <a:lnTo>
                    <a:pt x="152" y="208"/>
                  </a:lnTo>
                  <a:lnTo>
                    <a:pt x="153" y="208"/>
                  </a:lnTo>
                  <a:lnTo>
                    <a:pt x="156" y="204"/>
                  </a:lnTo>
                  <a:lnTo>
                    <a:pt x="157" y="203"/>
                  </a:lnTo>
                  <a:lnTo>
                    <a:pt x="158" y="201"/>
                  </a:lnTo>
                  <a:lnTo>
                    <a:pt x="161" y="198"/>
                  </a:lnTo>
                  <a:lnTo>
                    <a:pt x="163" y="197"/>
                  </a:lnTo>
                  <a:lnTo>
                    <a:pt x="163" y="196"/>
                  </a:lnTo>
                  <a:lnTo>
                    <a:pt x="163" y="194"/>
                  </a:lnTo>
                  <a:lnTo>
                    <a:pt x="163" y="193"/>
                  </a:lnTo>
                  <a:lnTo>
                    <a:pt x="163" y="192"/>
                  </a:lnTo>
                  <a:lnTo>
                    <a:pt x="164" y="192"/>
                  </a:lnTo>
                  <a:lnTo>
                    <a:pt x="167" y="190"/>
                  </a:lnTo>
                  <a:lnTo>
                    <a:pt x="168" y="192"/>
                  </a:lnTo>
                  <a:lnTo>
                    <a:pt x="169" y="192"/>
                  </a:lnTo>
                  <a:lnTo>
                    <a:pt x="176" y="194"/>
                  </a:lnTo>
                  <a:lnTo>
                    <a:pt x="177" y="194"/>
                  </a:lnTo>
                  <a:lnTo>
                    <a:pt x="181" y="196"/>
                  </a:lnTo>
                  <a:lnTo>
                    <a:pt x="184" y="196"/>
                  </a:lnTo>
                  <a:lnTo>
                    <a:pt x="186" y="196"/>
                  </a:lnTo>
                  <a:lnTo>
                    <a:pt x="187" y="196"/>
                  </a:lnTo>
                  <a:lnTo>
                    <a:pt x="188" y="196"/>
                  </a:lnTo>
                  <a:lnTo>
                    <a:pt x="191" y="197"/>
                  </a:lnTo>
                  <a:lnTo>
                    <a:pt x="192" y="197"/>
                  </a:lnTo>
                  <a:lnTo>
                    <a:pt x="195" y="197"/>
                  </a:lnTo>
                  <a:lnTo>
                    <a:pt x="196" y="197"/>
                  </a:lnTo>
                  <a:lnTo>
                    <a:pt x="198" y="197"/>
                  </a:lnTo>
                  <a:lnTo>
                    <a:pt x="199" y="197"/>
                  </a:lnTo>
                  <a:lnTo>
                    <a:pt x="200" y="196"/>
                  </a:lnTo>
                  <a:lnTo>
                    <a:pt x="202" y="196"/>
                  </a:lnTo>
                  <a:lnTo>
                    <a:pt x="203" y="196"/>
                  </a:lnTo>
                  <a:lnTo>
                    <a:pt x="205" y="196"/>
                  </a:lnTo>
                  <a:lnTo>
                    <a:pt x="207" y="194"/>
                  </a:lnTo>
                  <a:lnTo>
                    <a:pt x="211" y="188"/>
                  </a:lnTo>
                  <a:lnTo>
                    <a:pt x="213" y="188"/>
                  </a:lnTo>
                  <a:lnTo>
                    <a:pt x="213" y="186"/>
                  </a:lnTo>
                  <a:lnTo>
                    <a:pt x="215" y="182"/>
                  </a:lnTo>
                  <a:lnTo>
                    <a:pt x="217" y="181"/>
                  </a:lnTo>
                  <a:lnTo>
                    <a:pt x="218" y="179"/>
                  </a:lnTo>
                  <a:lnTo>
                    <a:pt x="219" y="177"/>
                  </a:lnTo>
                  <a:lnTo>
                    <a:pt x="221" y="173"/>
                  </a:lnTo>
                  <a:lnTo>
                    <a:pt x="222" y="170"/>
                  </a:lnTo>
                  <a:lnTo>
                    <a:pt x="224" y="166"/>
                  </a:lnTo>
                  <a:lnTo>
                    <a:pt x="224" y="165"/>
                  </a:lnTo>
                  <a:lnTo>
                    <a:pt x="225" y="163"/>
                  </a:lnTo>
                  <a:lnTo>
                    <a:pt x="225" y="160"/>
                  </a:lnTo>
                  <a:lnTo>
                    <a:pt x="225" y="159"/>
                  </a:lnTo>
                  <a:lnTo>
                    <a:pt x="225" y="158"/>
                  </a:lnTo>
                  <a:lnTo>
                    <a:pt x="224" y="156"/>
                  </a:lnTo>
                  <a:lnTo>
                    <a:pt x="224" y="155"/>
                  </a:lnTo>
                  <a:lnTo>
                    <a:pt x="222" y="155"/>
                  </a:lnTo>
                  <a:lnTo>
                    <a:pt x="221" y="154"/>
                  </a:lnTo>
                  <a:lnTo>
                    <a:pt x="221" y="151"/>
                  </a:lnTo>
                  <a:lnTo>
                    <a:pt x="221" y="150"/>
                  </a:lnTo>
                  <a:lnTo>
                    <a:pt x="221" y="147"/>
                  </a:lnTo>
                  <a:lnTo>
                    <a:pt x="219" y="147"/>
                  </a:lnTo>
                  <a:lnTo>
                    <a:pt x="219" y="146"/>
                  </a:lnTo>
                  <a:lnTo>
                    <a:pt x="219" y="143"/>
                  </a:lnTo>
                  <a:lnTo>
                    <a:pt x="221" y="143"/>
                  </a:lnTo>
                  <a:lnTo>
                    <a:pt x="221" y="144"/>
                  </a:lnTo>
                  <a:lnTo>
                    <a:pt x="224" y="144"/>
                  </a:lnTo>
                  <a:lnTo>
                    <a:pt x="224" y="143"/>
                  </a:lnTo>
                  <a:lnTo>
                    <a:pt x="225" y="143"/>
                  </a:lnTo>
                  <a:lnTo>
                    <a:pt x="225" y="142"/>
                  </a:lnTo>
                  <a:lnTo>
                    <a:pt x="225" y="140"/>
                  </a:lnTo>
                  <a:lnTo>
                    <a:pt x="225" y="139"/>
                  </a:lnTo>
                  <a:lnTo>
                    <a:pt x="226" y="139"/>
                  </a:lnTo>
                  <a:lnTo>
                    <a:pt x="228" y="135"/>
                  </a:lnTo>
                  <a:lnTo>
                    <a:pt x="228" y="133"/>
                  </a:lnTo>
                  <a:lnTo>
                    <a:pt x="226" y="133"/>
                  </a:lnTo>
                  <a:lnTo>
                    <a:pt x="226" y="132"/>
                  </a:lnTo>
                  <a:lnTo>
                    <a:pt x="225" y="132"/>
                  </a:lnTo>
                  <a:lnTo>
                    <a:pt x="225" y="131"/>
                  </a:lnTo>
                  <a:lnTo>
                    <a:pt x="225" y="129"/>
                  </a:lnTo>
                  <a:lnTo>
                    <a:pt x="228" y="127"/>
                  </a:lnTo>
                  <a:lnTo>
                    <a:pt x="228" y="125"/>
                  </a:lnTo>
                  <a:lnTo>
                    <a:pt x="229" y="124"/>
                  </a:lnTo>
                  <a:lnTo>
                    <a:pt x="228" y="123"/>
                  </a:lnTo>
                  <a:lnTo>
                    <a:pt x="229" y="121"/>
                  </a:lnTo>
                  <a:lnTo>
                    <a:pt x="229" y="120"/>
                  </a:lnTo>
                  <a:lnTo>
                    <a:pt x="229" y="118"/>
                  </a:lnTo>
                  <a:lnTo>
                    <a:pt x="228" y="117"/>
                  </a:lnTo>
                  <a:lnTo>
                    <a:pt x="228" y="116"/>
                  </a:lnTo>
                  <a:lnTo>
                    <a:pt x="228" y="113"/>
                  </a:lnTo>
                  <a:lnTo>
                    <a:pt x="228" y="112"/>
                  </a:lnTo>
                  <a:lnTo>
                    <a:pt x="228" y="110"/>
                  </a:lnTo>
                  <a:lnTo>
                    <a:pt x="226" y="110"/>
                  </a:lnTo>
                  <a:lnTo>
                    <a:pt x="225" y="108"/>
                  </a:lnTo>
                  <a:lnTo>
                    <a:pt x="224" y="105"/>
                  </a:lnTo>
                  <a:lnTo>
                    <a:pt x="224" y="104"/>
                  </a:lnTo>
                  <a:lnTo>
                    <a:pt x="224" y="102"/>
                  </a:lnTo>
                  <a:lnTo>
                    <a:pt x="224" y="101"/>
                  </a:lnTo>
                  <a:lnTo>
                    <a:pt x="224" y="99"/>
                  </a:lnTo>
                  <a:lnTo>
                    <a:pt x="224" y="98"/>
                  </a:lnTo>
                  <a:lnTo>
                    <a:pt x="222" y="99"/>
                  </a:lnTo>
                  <a:lnTo>
                    <a:pt x="221" y="98"/>
                  </a:lnTo>
                  <a:lnTo>
                    <a:pt x="218" y="98"/>
                  </a:lnTo>
                  <a:lnTo>
                    <a:pt x="217" y="97"/>
                  </a:lnTo>
                  <a:lnTo>
                    <a:pt x="215" y="97"/>
                  </a:lnTo>
                  <a:lnTo>
                    <a:pt x="214" y="94"/>
                  </a:lnTo>
                  <a:lnTo>
                    <a:pt x="213" y="94"/>
                  </a:lnTo>
                  <a:lnTo>
                    <a:pt x="211" y="93"/>
                  </a:lnTo>
                  <a:lnTo>
                    <a:pt x="213" y="90"/>
                  </a:lnTo>
                  <a:lnTo>
                    <a:pt x="213" y="89"/>
                  </a:lnTo>
                  <a:lnTo>
                    <a:pt x="214" y="89"/>
                  </a:lnTo>
                  <a:lnTo>
                    <a:pt x="215" y="86"/>
                  </a:lnTo>
                  <a:lnTo>
                    <a:pt x="217" y="86"/>
                  </a:lnTo>
                  <a:lnTo>
                    <a:pt x="218" y="86"/>
                  </a:lnTo>
                  <a:lnTo>
                    <a:pt x="219" y="85"/>
                  </a:lnTo>
                  <a:lnTo>
                    <a:pt x="217" y="83"/>
                  </a:lnTo>
                  <a:lnTo>
                    <a:pt x="217" y="80"/>
                  </a:lnTo>
                  <a:lnTo>
                    <a:pt x="218" y="79"/>
                  </a:lnTo>
                  <a:lnTo>
                    <a:pt x="218" y="78"/>
                  </a:lnTo>
                  <a:lnTo>
                    <a:pt x="221" y="75"/>
                  </a:lnTo>
                  <a:lnTo>
                    <a:pt x="221" y="74"/>
                  </a:lnTo>
                  <a:lnTo>
                    <a:pt x="221" y="72"/>
                  </a:lnTo>
                  <a:lnTo>
                    <a:pt x="221" y="71"/>
                  </a:lnTo>
                  <a:lnTo>
                    <a:pt x="221" y="70"/>
                  </a:lnTo>
                  <a:lnTo>
                    <a:pt x="222" y="70"/>
                  </a:lnTo>
                  <a:lnTo>
                    <a:pt x="224" y="70"/>
                  </a:lnTo>
                  <a:lnTo>
                    <a:pt x="225" y="70"/>
                  </a:lnTo>
                  <a:lnTo>
                    <a:pt x="226" y="68"/>
                  </a:lnTo>
                  <a:lnTo>
                    <a:pt x="226" y="67"/>
                  </a:lnTo>
                  <a:lnTo>
                    <a:pt x="229" y="66"/>
                  </a:lnTo>
                  <a:lnTo>
                    <a:pt x="229" y="64"/>
                  </a:lnTo>
                  <a:lnTo>
                    <a:pt x="229" y="63"/>
                  </a:lnTo>
                  <a:lnTo>
                    <a:pt x="232" y="64"/>
                  </a:lnTo>
                  <a:lnTo>
                    <a:pt x="236" y="66"/>
                  </a:lnTo>
                  <a:lnTo>
                    <a:pt x="238" y="66"/>
                  </a:lnTo>
                  <a:lnTo>
                    <a:pt x="240" y="66"/>
                  </a:lnTo>
                  <a:lnTo>
                    <a:pt x="241" y="67"/>
                  </a:lnTo>
                  <a:lnTo>
                    <a:pt x="243" y="68"/>
                  </a:lnTo>
                  <a:lnTo>
                    <a:pt x="244" y="68"/>
                  </a:lnTo>
                  <a:lnTo>
                    <a:pt x="247" y="70"/>
                  </a:lnTo>
                  <a:lnTo>
                    <a:pt x="248" y="70"/>
                  </a:lnTo>
                  <a:lnTo>
                    <a:pt x="249" y="70"/>
                  </a:lnTo>
                  <a:lnTo>
                    <a:pt x="251" y="71"/>
                  </a:lnTo>
                  <a:lnTo>
                    <a:pt x="252" y="71"/>
                  </a:lnTo>
                  <a:lnTo>
                    <a:pt x="253" y="72"/>
                  </a:lnTo>
                  <a:lnTo>
                    <a:pt x="256" y="72"/>
                  </a:lnTo>
                  <a:lnTo>
                    <a:pt x="260" y="74"/>
                  </a:lnTo>
                  <a:lnTo>
                    <a:pt x="262" y="74"/>
                  </a:lnTo>
                  <a:lnTo>
                    <a:pt x="263" y="75"/>
                  </a:lnTo>
                  <a:lnTo>
                    <a:pt x="266" y="76"/>
                  </a:lnTo>
                  <a:lnTo>
                    <a:pt x="267" y="76"/>
                  </a:lnTo>
                  <a:lnTo>
                    <a:pt x="270" y="76"/>
                  </a:lnTo>
                  <a:lnTo>
                    <a:pt x="271" y="75"/>
                  </a:lnTo>
                  <a:lnTo>
                    <a:pt x="275" y="76"/>
                  </a:lnTo>
                  <a:lnTo>
                    <a:pt x="281" y="76"/>
                  </a:lnTo>
                  <a:lnTo>
                    <a:pt x="285" y="78"/>
                  </a:lnTo>
                  <a:lnTo>
                    <a:pt x="289" y="78"/>
                  </a:lnTo>
                  <a:lnTo>
                    <a:pt x="290" y="78"/>
                  </a:lnTo>
                  <a:lnTo>
                    <a:pt x="291" y="78"/>
                  </a:lnTo>
                  <a:lnTo>
                    <a:pt x="294" y="79"/>
                  </a:lnTo>
                  <a:lnTo>
                    <a:pt x="300" y="80"/>
                  </a:lnTo>
                  <a:lnTo>
                    <a:pt x="301" y="80"/>
                  </a:lnTo>
                  <a:lnTo>
                    <a:pt x="304" y="82"/>
                  </a:lnTo>
                  <a:lnTo>
                    <a:pt x="306" y="83"/>
                  </a:lnTo>
                  <a:lnTo>
                    <a:pt x="309" y="85"/>
                  </a:lnTo>
                  <a:lnTo>
                    <a:pt x="312" y="86"/>
                  </a:lnTo>
                  <a:lnTo>
                    <a:pt x="313" y="86"/>
                  </a:lnTo>
                  <a:lnTo>
                    <a:pt x="317" y="87"/>
                  </a:lnTo>
                  <a:lnTo>
                    <a:pt x="320" y="89"/>
                  </a:lnTo>
                  <a:lnTo>
                    <a:pt x="324" y="91"/>
                  </a:lnTo>
                  <a:lnTo>
                    <a:pt x="325" y="93"/>
                  </a:lnTo>
                  <a:lnTo>
                    <a:pt x="327" y="95"/>
                  </a:lnTo>
                  <a:lnTo>
                    <a:pt x="328" y="95"/>
                  </a:lnTo>
                  <a:lnTo>
                    <a:pt x="328" y="97"/>
                  </a:lnTo>
                  <a:lnTo>
                    <a:pt x="331" y="99"/>
                  </a:lnTo>
                  <a:lnTo>
                    <a:pt x="335" y="102"/>
                  </a:lnTo>
                  <a:lnTo>
                    <a:pt x="336" y="104"/>
                  </a:lnTo>
                  <a:lnTo>
                    <a:pt x="338" y="105"/>
                  </a:lnTo>
                  <a:lnTo>
                    <a:pt x="339" y="106"/>
                  </a:lnTo>
                  <a:lnTo>
                    <a:pt x="339" y="108"/>
                  </a:lnTo>
                  <a:lnTo>
                    <a:pt x="340" y="108"/>
                  </a:lnTo>
                  <a:lnTo>
                    <a:pt x="340" y="109"/>
                  </a:lnTo>
                  <a:lnTo>
                    <a:pt x="342" y="110"/>
                  </a:lnTo>
                  <a:lnTo>
                    <a:pt x="343" y="112"/>
                  </a:lnTo>
                  <a:lnTo>
                    <a:pt x="344" y="112"/>
                  </a:lnTo>
                  <a:lnTo>
                    <a:pt x="344" y="110"/>
                  </a:lnTo>
                  <a:lnTo>
                    <a:pt x="344" y="112"/>
                  </a:lnTo>
                  <a:lnTo>
                    <a:pt x="346" y="110"/>
                  </a:lnTo>
                  <a:lnTo>
                    <a:pt x="347" y="112"/>
                  </a:lnTo>
                  <a:lnTo>
                    <a:pt x="347" y="113"/>
                  </a:lnTo>
                  <a:lnTo>
                    <a:pt x="348" y="113"/>
                  </a:lnTo>
                  <a:lnTo>
                    <a:pt x="348" y="114"/>
                  </a:lnTo>
                  <a:lnTo>
                    <a:pt x="350" y="114"/>
                  </a:lnTo>
                  <a:lnTo>
                    <a:pt x="351" y="116"/>
                  </a:lnTo>
                  <a:lnTo>
                    <a:pt x="352" y="116"/>
                  </a:lnTo>
                  <a:lnTo>
                    <a:pt x="354" y="116"/>
                  </a:lnTo>
                  <a:lnTo>
                    <a:pt x="354" y="117"/>
                  </a:lnTo>
                  <a:lnTo>
                    <a:pt x="355" y="118"/>
                  </a:lnTo>
                  <a:lnTo>
                    <a:pt x="357" y="118"/>
                  </a:lnTo>
                  <a:lnTo>
                    <a:pt x="357" y="120"/>
                  </a:lnTo>
                  <a:lnTo>
                    <a:pt x="358" y="120"/>
                  </a:lnTo>
                  <a:lnTo>
                    <a:pt x="359" y="120"/>
                  </a:lnTo>
                  <a:lnTo>
                    <a:pt x="361" y="120"/>
                  </a:lnTo>
                  <a:lnTo>
                    <a:pt x="362" y="120"/>
                  </a:lnTo>
                  <a:lnTo>
                    <a:pt x="362" y="121"/>
                  </a:lnTo>
                  <a:lnTo>
                    <a:pt x="363" y="121"/>
                  </a:lnTo>
                  <a:lnTo>
                    <a:pt x="365" y="123"/>
                  </a:lnTo>
                  <a:lnTo>
                    <a:pt x="365" y="124"/>
                  </a:lnTo>
                  <a:lnTo>
                    <a:pt x="366" y="124"/>
                  </a:lnTo>
                  <a:lnTo>
                    <a:pt x="367" y="124"/>
                  </a:lnTo>
                  <a:lnTo>
                    <a:pt x="367" y="125"/>
                  </a:lnTo>
                  <a:lnTo>
                    <a:pt x="369" y="125"/>
                  </a:lnTo>
                  <a:lnTo>
                    <a:pt x="369" y="127"/>
                  </a:lnTo>
                  <a:lnTo>
                    <a:pt x="370" y="127"/>
                  </a:lnTo>
                  <a:lnTo>
                    <a:pt x="370" y="128"/>
                  </a:lnTo>
                  <a:lnTo>
                    <a:pt x="371" y="128"/>
                  </a:lnTo>
                  <a:lnTo>
                    <a:pt x="371" y="129"/>
                  </a:lnTo>
                  <a:lnTo>
                    <a:pt x="373" y="129"/>
                  </a:lnTo>
                  <a:lnTo>
                    <a:pt x="374" y="129"/>
                  </a:lnTo>
                  <a:lnTo>
                    <a:pt x="376" y="129"/>
                  </a:lnTo>
                  <a:lnTo>
                    <a:pt x="377" y="129"/>
                  </a:lnTo>
                  <a:lnTo>
                    <a:pt x="377" y="131"/>
                  </a:lnTo>
                  <a:lnTo>
                    <a:pt x="378" y="131"/>
                  </a:lnTo>
                  <a:lnTo>
                    <a:pt x="378" y="132"/>
                  </a:lnTo>
                  <a:lnTo>
                    <a:pt x="380" y="132"/>
                  </a:lnTo>
                  <a:lnTo>
                    <a:pt x="381" y="132"/>
                  </a:lnTo>
                  <a:lnTo>
                    <a:pt x="382" y="132"/>
                  </a:lnTo>
                  <a:lnTo>
                    <a:pt x="384" y="132"/>
                  </a:lnTo>
                  <a:lnTo>
                    <a:pt x="385" y="132"/>
                  </a:lnTo>
                  <a:lnTo>
                    <a:pt x="386" y="132"/>
                  </a:lnTo>
                  <a:lnTo>
                    <a:pt x="388" y="132"/>
                  </a:lnTo>
                  <a:lnTo>
                    <a:pt x="389" y="132"/>
                  </a:lnTo>
                  <a:lnTo>
                    <a:pt x="390" y="132"/>
                  </a:lnTo>
                  <a:lnTo>
                    <a:pt x="392" y="132"/>
                  </a:lnTo>
                  <a:lnTo>
                    <a:pt x="393" y="132"/>
                  </a:lnTo>
                  <a:lnTo>
                    <a:pt x="395" y="132"/>
                  </a:lnTo>
                  <a:lnTo>
                    <a:pt x="396" y="132"/>
                  </a:lnTo>
                  <a:lnTo>
                    <a:pt x="397" y="133"/>
                  </a:lnTo>
                  <a:lnTo>
                    <a:pt x="399" y="133"/>
                  </a:lnTo>
                  <a:lnTo>
                    <a:pt x="400" y="133"/>
                  </a:lnTo>
                  <a:lnTo>
                    <a:pt x="401" y="133"/>
                  </a:lnTo>
                  <a:lnTo>
                    <a:pt x="401" y="135"/>
                  </a:lnTo>
                  <a:lnTo>
                    <a:pt x="403" y="135"/>
                  </a:lnTo>
                  <a:lnTo>
                    <a:pt x="404" y="135"/>
                  </a:lnTo>
                  <a:lnTo>
                    <a:pt x="405" y="135"/>
                  </a:lnTo>
                  <a:lnTo>
                    <a:pt x="407" y="135"/>
                  </a:lnTo>
                  <a:lnTo>
                    <a:pt x="407" y="136"/>
                  </a:lnTo>
                  <a:lnTo>
                    <a:pt x="408" y="136"/>
                  </a:lnTo>
                  <a:lnTo>
                    <a:pt x="408" y="137"/>
                  </a:lnTo>
                  <a:lnTo>
                    <a:pt x="409" y="137"/>
                  </a:lnTo>
                  <a:lnTo>
                    <a:pt x="411" y="137"/>
                  </a:lnTo>
                  <a:lnTo>
                    <a:pt x="412" y="137"/>
                  </a:lnTo>
                  <a:lnTo>
                    <a:pt x="414" y="137"/>
                  </a:lnTo>
                  <a:lnTo>
                    <a:pt x="415" y="137"/>
                  </a:lnTo>
                  <a:lnTo>
                    <a:pt x="416" y="137"/>
                  </a:lnTo>
                  <a:lnTo>
                    <a:pt x="418" y="137"/>
                  </a:lnTo>
                  <a:lnTo>
                    <a:pt x="419" y="137"/>
                  </a:lnTo>
                  <a:lnTo>
                    <a:pt x="420" y="137"/>
                  </a:lnTo>
                  <a:lnTo>
                    <a:pt x="422" y="137"/>
                  </a:lnTo>
                  <a:lnTo>
                    <a:pt x="422" y="139"/>
                  </a:lnTo>
                  <a:lnTo>
                    <a:pt x="423" y="139"/>
                  </a:lnTo>
                  <a:lnTo>
                    <a:pt x="424" y="139"/>
                  </a:lnTo>
                  <a:lnTo>
                    <a:pt x="424" y="140"/>
                  </a:lnTo>
                  <a:lnTo>
                    <a:pt x="426" y="140"/>
                  </a:lnTo>
                  <a:lnTo>
                    <a:pt x="427" y="140"/>
                  </a:lnTo>
                  <a:lnTo>
                    <a:pt x="428" y="139"/>
                  </a:lnTo>
                  <a:lnTo>
                    <a:pt x="430" y="139"/>
                  </a:lnTo>
                  <a:lnTo>
                    <a:pt x="431" y="140"/>
                  </a:lnTo>
                  <a:lnTo>
                    <a:pt x="433" y="140"/>
                  </a:lnTo>
                  <a:lnTo>
                    <a:pt x="434" y="140"/>
                  </a:lnTo>
                  <a:lnTo>
                    <a:pt x="435" y="140"/>
                  </a:lnTo>
                  <a:lnTo>
                    <a:pt x="435" y="142"/>
                  </a:lnTo>
                  <a:lnTo>
                    <a:pt x="435" y="140"/>
                  </a:lnTo>
                  <a:lnTo>
                    <a:pt x="437" y="140"/>
                  </a:lnTo>
                  <a:lnTo>
                    <a:pt x="438" y="140"/>
                  </a:lnTo>
                  <a:lnTo>
                    <a:pt x="438" y="142"/>
                  </a:lnTo>
                  <a:lnTo>
                    <a:pt x="441" y="142"/>
                  </a:lnTo>
                  <a:lnTo>
                    <a:pt x="442" y="142"/>
                  </a:lnTo>
                  <a:lnTo>
                    <a:pt x="443" y="142"/>
                  </a:lnTo>
                  <a:lnTo>
                    <a:pt x="443" y="143"/>
                  </a:lnTo>
                  <a:lnTo>
                    <a:pt x="445" y="143"/>
                  </a:lnTo>
                  <a:lnTo>
                    <a:pt x="446" y="143"/>
                  </a:lnTo>
                  <a:lnTo>
                    <a:pt x="446" y="142"/>
                  </a:lnTo>
                  <a:lnTo>
                    <a:pt x="447" y="142"/>
                  </a:lnTo>
                  <a:lnTo>
                    <a:pt x="449" y="142"/>
                  </a:lnTo>
                  <a:lnTo>
                    <a:pt x="450" y="142"/>
                  </a:lnTo>
                  <a:lnTo>
                    <a:pt x="451" y="140"/>
                  </a:lnTo>
                  <a:lnTo>
                    <a:pt x="453" y="140"/>
                  </a:lnTo>
                  <a:lnTo>
                    <a:pt x="454" y="140"/>
                  </a:lnTo>
                  <a:lnTo>
                    <a:pt x="456" y="140"/>
                  </a:lnTo>
                  <a:lnTo>
                    <a:pt x="458" y="140"/>
                  </a:lnTo>
                  <a:lnTo>
                    <a:pt x="460" y="142"/>
                  </a:lnTo>
                  <a:lnTo>
                    <a:pt x="461" y="142"/>
                  </a:lnTo>
                  <a:lnTo>
                    <a:pt x="462" y="143"/>
                  </a:lnTo>
                  <a:lnTo>
                    <a:pt x="464" y="143"/>
                  </a:lnTo>
                  <a:lnTo>
                    <a:pt x="465" y="144"/>
                  </a:lnTo>
                  <a:lnTo>
                    <a:pt x="466" y="144"/>
                  </a:lnTo>
                  <a:lnTo>
                    <a:pt x="468" y="146"/>
                  </a:lnTo>
                  <a:lnTo>
                    <a:pt x="469" y="147"/>
                  </a:lnTo>
                  <a:lnTo>
                    <a:pt x="469" y="148"/>
                  </a:lnTo>
                  <a:lnTo>
                    <a:pt x="469" y="150"/>
                  </a:lnTo>
                  <a:lnTo>
                    <a:pt x="470" y="150"/>
                  </a:lnTo>
                  <a:lnTo>
                    <a:pt x="470" y="151"/>
                  </a:lnTo>
                  <a:lnTo>
                    <a:pt x="472" y="152"/>
                  </a:lnTo>
                  <a:lnTo>
                    <a:pt x="473" y="154"/>
                  </a:lnTo>
                  <a:lnTo>
                    <a:pt x="475" y="154"/>
                  </a:lnTo>
                  <a:lnTo>
                    <a:pt x="475" y="152"/>
                  </a:lnTo>
                  <a:lnTo>
                    <a:pt x="475" y="154"/>
                  </a:lnTo>
                  <a:lnTo>
                    <a:pt x="476" y="154"/>
                  </a:lnTo>
                  <a:lnTo>
                    <a:pt x="477" y="154"/>
                  </a:lnTo>
                  <a:lnTo>
                    <a:pt x="479" y="155"/>
                  </a:lnTo>
                  <a:lnTo>
                    <a:pt x="480" y="156"/>
                  </a:lnTo>
                  <a:lnTo>
                    <a:pt x="481" y="156"/>
                  </a:lnTo>
                  <a:lnTo>
                    <a:pt x="483" y="158"/>
                  </a:lnTo>
                  <a:lnTo>
                    <a:pt x="484" y="159"/>
                  </a:lnTo>
                  <a:lnTo>
                    <a:pt x="485" y="160"/>
                  </a:lnTo>
                  <a:lnTo>
                    <a:pt x="485" y="159"/>
                  </a:lnTo>
                  <a:lnTo>
                    <a:pt x="487" y="158"/>
                  </a:lnTo>
                  <a:lnTo>
                    <a:pt x="487" y="156"/>
                  </a:lnTo>
                  <a:lnTo>
                    <a:pt x="488" y="155"/>
                  </a:lnTo>
                  <a:lnTo>
                    <a:pt x="489" y="152"/>
                  </a:lnTo>
                  <a:lnTo>
                    <a:pt x="491" y="150"/>
                  </a:lnTo>
                  <a:lnTo>
                    <a:pt x="491" y="148"/>
                  </a:lnTo>
                  <a:lnTo>
                    <a:pt x="491" y="147"/>
                  </a:lnTo>
                  <a:lnTo>
                    <a:pt x="491" y="146"/>
                  </a:lnTo>
                  <a:lnTo>
                    <a:pt x="491" y="144"/>
                  </a:lnTo>
                  <a:lnTo>
                    <a:pt x="492" y="143"/>
                  </a:lnTo>
                  <a:lnTo>
                    <a:pt x="492" y="142"/>
                  </a:lnTo>
                  <a:lnTo>
                    <a:pt x="491" y="139"/>
                  </a:lnTo>
                  <a:lnTo>
                    <a:pt x="492" y="137"/>
                  </a:lnTo>
                  <a:lnTo>
                    <a:pt x="492" y="133"/>
                  </a:lnTo>
                  <a:lnTo>
                    <a:pt x="491" y="133"/>
                  </a:lnTo>
                  <a:lnTo>
                    <a:pt x="491" y="132"/>
                  </a:lnTo>
                  <a:lnTo>
                    <a:pt x="491" y="131"/>
                  </a:lnTo>
                  <a:lnTo>
                    <a:pt x="488" y="125"/>
                  </a:lnTo>
                  <a:lnTo>
                    <a:pt x="488" y="124"/>
                  </a:lnTo>
                  <a:lnTo>
                    <a:pt x="488" y="123"/>
                  </a:lnTo>
                  <a:lnTo>
                    <a:pt x="487" y="120"/>
                  </a:lnTo>
                  <a:lnTo>
                    <a:pt x="488" y="120"/>
                  </a:lnTo>
                  <a:lnTo>
                    <a:pt x="489" y="120"/>
                  </a:lnTo>
                  <a:lnTo>
                    <a:pt x="491" y="120"/>
                  </a:lnTo>
                  <a:lnTo>
                    <a:pt x="492" y="120"/>
                  </a:lnTo>
                  <a:lnTo>
                    <a:pt x="494" y="120"/>
                  </a:lnTo>
                  <a:lnTo>
                    <a:pt x="495" y="120"/>
                  </a:lnTo>
                  <a:lnTo>
                    <a:pt x="495" y="121"/>
                  </a:lnTo>
                  <a:lnTo>
                    <a:pt x="496" y="120"/>
                  </a:lnTo>
                  <a:lnTo>
                    <a:pt x="498" y="120"/>
                  </a:lnTo>
                  <a:lnTo>
                    <a:pt x="499" y="120"/>
                  </a:lnTo>
                  <a:lnTo>
                    <a:pt x="500" y="120"/>
                  </a:lnTo>
                  <a:lnTo>
                    <a:pt x="502" y="120"/>
                  </a:lnTo>
                  <a:lnTo>
                    <a:pt x="502" y="121"/>
                  </a:lnTo>
                  <a:lnTo>
                    <a:pt x="503" y="121"/>
                  </a:lnTo>
                  <a:lnTo>
                    <a:pt x="504" y="121"/>
                  </a:lnTo>
                  <a:lnTo>
                    <a:pt x="506" y="123"/>
                  </a:lnTo>
                  <a:lnTo>
                    <a:pt x="507" y="124"/>
                  </a:lnTo>
                  <a:lnTo>
                    <a:pt x="511" y="124"/>
                  </a:lnTo>
                  <a:lnTo>
                    <a:pt x="513" y="125"/>
                  </a:lnTo>
                  <a:lnTo>
                    <a:pt x="514" y="125"/>
                  </a:lnTo>
                  <a:lnTo>
                    <a:pt x="515" y="125"/>
                  </a:lnTo>
                  <a:lnTo>
                    <a:pt x="518" y="125"/>
                  </a:lnTo>
                  <a:lnTo>
                    <a:pt x="518" y="124"/>
                  </a:lnTo>
                  <a:lnTo>
                    <a:pt x="519" y="124"/>
                  </a:lnTo>
                  <a:lnTo>
                    <a:pt x="521" y="123"/>
                  </a:lnTo>
                  <a:lnTo>
                    <a:pt x="521" y="121"/>
                  </a:lnTo>
                  <a:lnTo>
                    <a:pt x="521" y="120"/>
                  </a:lnTo>
                  <a:lnTo>
                    <a:pt x="521" y="118"/>
                  </a:lnTo>
                  <a:lnTo>
                    <a:pt x="522" y="118"/>
                  </a:lnTo>
                  <a:lnTo>
                    <a:pt x="521" y="117"/>
                  </a:lnTo>
                  <a:lnTo>
                    <a:pt x="521" y="114"/>
                  </a:lnTo>
                  <a:lnTo>
                    <a:pt x="521" y="113"/>
                  </a:lnTo>
                  <a:lnTo>
                    <a:pt x="523" y="110"/>
                  </a:lnTo>
                  <a:lnTo>
                    <a:pt x="525" y="109"/>
                  </a:lnTo>
                  <a:lnTo>
                    <a:pt x="527" y="108"/>
                  </a:lnTo>
                  <a:lnTo>
                    <a:pt x="529" y="108"/>
                  </a:lnTo>
                  <a:lnTo>
                    <a:pt x="530" y="108"/>
                  </a:lnTo>
                  <a:lnTo>
                    <a:pt x="532" y="108"/>
                  </a:lnTo>
                  <a:lnTo>
                    <a:pt x="533" y="106"/>
                  </a:lnTo>
                  <a:lnTo>
                    <a:pt x="534" y="108"/>
                  </a:lnTo>
                  <a:lnTo>
                    <a:pt x="534" y="109"/>
                  </a:lnTo>
                  <a:lnTo>
                    <a:pt x="536" y="110"/>
                  </a:lnTo>
                  <a:lnTo>
                    <a:pt x="537" y="113"/>
                  </a:lnTo>
                  <a:lnTo>
                    <a:pt x="538" y="113"/>
                  </a:lnTo>
                  <a:lnTo>
                    <a:pt x="538" y="114"/>
                  </a:lnTo>
                  <a:lnTo>
                    <a:pt x="544" y="116"/>
                  </a:lnTo>
                  <a:lnTo>
                    <a:pt x="545" y="116"/>
                  </a:lnTo>
                  <a:lnTo>
                    <a:pt x="548" y="116"/>
                  </a:lnTo>
                  <a:lnTo>
                    <a:pt x="549" y="116"/>
                  </a:lnTo>
                  <a:lnTo>
                    <a:pt x="549" y="117"/>
                  </a:lnTo>
                  <a:lnTo>
                    <a:pt x="549" y="118"/>
                  </a:lnTo>
                  <a:lnTo>
                    <a:pt x="551" y="123"/>
                  </a:lnTo>
                  <a:lnTo>
                    <a:pt x="551" y="127"/>
                  </a:lnTo>
                  <a:lnTo>
                    <a:pt x="552" y="128"/>
                  </a:lnTo>
                  <a:lnTo>
                    <a:pt x="552" y="131"/>
                  </a:lnTo>
                  <a:lnTo>
                    <a:pt x="553" y="135"/>
                  </a:lnTo>
                  <a:lnTo>
                    <a:pt x="553" y="136"/>
                  </a:lnTo>
                  <a:lnTo>
                    <a:pt x="553" y="137"/>
                  </a:lnTo>
                  <a:lnTo>
                    <a:pt x="553" y="139"/>
                  </a:lnTo>
                  <a:lnTo>
                    <a:pt x="553" y="140"/>
                  </a:lnTo>
                  <a:lnTo>
                    <a:pt x="553" y="143"/>
                  </a:lnTo>
                  <a:lnTo>
                    <a:pt x="552" y="144"/>
                  </a:lnTo>
                  <a:lnTo>
                    <a:pt x="552" y="146"/>
                  </a:lnTo>
                  <a:lnTo>
                    <a:pt x="552" y="147"/>
                  </a:lnTo>
                  <a:lnTo>
                    <a:pt x="553" y="146"/>
                  </a:lnTo>
                  <a:lnTo>
                    <a:pt x="555" y="146"/>
                  </a:lnTo>
                  <a:lnTo>
                    <a:pt x="556" y="146"/>
                  </a:lnTo>
                  <a:lnTo>
                    <a:pt x="556" y="144"/>
                  </a:lnTo>
                  <a:lnTo>
                    <a:pt x="557" y="144"/>
                  </a:lnTo>
                  <a:lnTo>
                    <a:pt x="559" y="146"/>
                  </a:lnTo>
                  <a:lnTo>
                    <a:pt x="559" y="144"/>
                  </a:lnTo>
                  <a:lnTo>
                    <a:pt x="560" y="144"/>
                  </a:lnTo>
                  <a:lnTo>
                    <a:pt x="560" y="143"/>
                  </a:lnTo>
                  <a:lnTo>
                    <a:pt x="561" y="144"/>
                  </a:lnTo>
                  <a:lnTo>
                    <a:pt x="561" y="143"/>
                  </a:lnTo>
                  <a:lnTo>
                    <a:pt x="563" y="143"/>
                  </a:lnTo>
                  <a:lnTo>
                    <a:pt x="564" y="143"/>
                  </a:lnTo>
                  <a:lnTo>
                    <a:pt x="565" y="143"/>
                  </a:lnTo>
                  <a:lnTo>
                    <a:pt x="567" y="142"/>
                  </a:lnTo>
                  <a:lnTo>
                    <a:pt x="568" y="142"/>
                  </a:lnTo>
                  <a:lnTo>
                    <a:pt x="570" y="142"/>
                  </a:lnTo>
                  <a:lnTo>
                    <a:pt x="571" y="142"/>
                  </a:lnTo>
                  <a:lnTo>
                    <a:pt x="572" y="142"/>
                  </a:lnTo>
                  <a:lnTo>
                    <a:pt x="574" y="140"/>
                  </a:lnTo>
                  <a:lnTo>
                    <a:pt x="575" y="140"/>
                  </a:lnTo>
                  <a:lnTo>
                    <a:pt x="576" y="140"/>
                  </a:lnTo>
                  <a:lnTo>
                    <a:pt x="578" y="139"/>
                  </a:lnTo>
                  <a:lnTo>
                    <a:pt x="579" y="139"/>
                  </a:lnTo>
                  <a:lnTo>
                    <a:pt x="580" y="137"/>
                  </a:lnTo>
                  <a:lnTo>
                    <a:pt x="582" y="137"/>
                  </a:lnTo>
                  <a:lnTo>
                    <a:pt x="583" y="136"/>
                  </a:lnTo>
                  <a:lnTo>
                    <a:pt x="584" y="136"/>
                  </a:lnTo>
                  <a:lnTo>
                    <a:pt x="586" y="136"/>
                  </a:lnTo>
                  <a:lnTo>
                    <a:pt x="587" y="135"/>
                  </a:lnTo>
                  <a:lnTo>
                    <a:pt x="589" y="135"/>
                  </a:lnTo>
                  <a:lnTo>
                    <a:pt x="590" y="135"/>
                  </a:lnTo>
                  <a:lnTo>
                    <a:pt x="591" y="135"/>
                  </a:lnTo>
                  <a:lnTo>
                    <a:pt x="593" y="135"/>
                  </a:lnTo>
                  <a:lnTo>
                    <a:pt x="593" y="133"/>
                  </a:lnTo>
                  <a:lnTo>
                    <a:pt x="594" y="133"/>
                  </a:lnTo>
                  <a:lnTo>
                    <a:pt x="597" y="133"/>
                  </a:lnTo>
                  <a:lnTo>
                    <a:pt x="598" y="133"/>
                  </a:lnTo>
                  <a:lnTo>
                    <a:pt x="599" y="132"/>
                  </a:lnTo>
                  <a:lnTo>
                    <a:pt x="601" y="131"/>
                  </a:lnTo>
                  <a:lnTo>
                    <a:pt x="601" y="132"/>
                  </a:lnTo>
                  <a:lnTo>
                    <a:pt x="602" y="132"/>
                  </a:lnTo>
                  <a:lnTo>
                    <a:pt x="602" y="131"/>
                  </a:lnTo>
                  <a:lnTo>
                    <a:pt x="603" y="131"/>
                  </a:lnTo>
                  <a:lnTo>
                    <a:pt x="603" y="129"/>
                  </a:lnTo>
                  <a:lnTo>
                    <a:pt x="605" y="129"/>
                  </a:lnTo>
                  <a:lnTo>
                    <a:pt x="606" y="129"/>
                  </a:lnTo>
                  <a:lnTo>
                    <a:pt x="608" y="128"/>
                  </a:lnTo>
                  <a:lnTo>
                    <a:pt x="609" y="128"/>
                  </a:lnTo>
                  <a:lnTo>
                    <a:pt x="608" y="127"/>
                  </a:lnTo>
                  <a:lnTo>
                    <a:pt x="608" y="125"/>
                  </a:lnTo>
                  <a:lnTo>
                    <a:pt x="608" y="124"/>
                  </a:lnTo>
                  <a:lnTo>
                    <a:pt x="606" y="123"/>
                  </a:lnTo>
                  <a:lnTo>
                    <a:pt x="606" y="121"/>
                  </a:lnTo>
                  <a:lnTo>
                    <a:pt x="605" y="120"/>
                  </a:lnTo>
                  <a:lnTo>
                    <a:pt x="605" y="118"/>
                  </a:lnTo>
                  <a:lnTo>
                    <a:pt x="603" y="117"/>
                  </a:lnTo>
                  <a:lnTo>
                    <a:pt x="605" y="116"/>
                  </a:lnTo>
                  <a:lnTo>
                    <a:pt x="603" y="116"/>
                  </a:lnTo>
                  <a:lnTo>
                    <a:pt x="603" y="114"/>
                  </a:lnTo>
                  <a:lnTo>
                    <a:pt x="603" y="113"/>
                  </a:lnTo>
                  <a:lnTo>
                    <a:pt x="602" y="112"/>
                  </a:lnTo>
                  <a:lnTo>
                    <a:pt x="602" y="110"/>
                  </a:lnTo>
                  <a:lnTo>
                    <a:pt x="597" y="112"/>
                  </a:lnTo>
                  <a:lnTo>
                    <a:pt x="595" y="112"/>
                  </a:lnTo>
                  <a:lnTo>
                    <a:pt x="591" y="112"/>
                  </a:lnTo>
                  <a:lnTo>
                    <a:pt x="590" y="112"/>
                  </a:lnTo>
                  <a:lnTo>
                    <a:pt x="587" y="109"/>
                  </a:lnTo>
                  <a:lnTo>
                    <a:pt x="584" y="106"/>
                  </a:lnTo>
                  <a:lnTo>
                    <a:pt x="583" y="105"/>
                  </a:lnTo>
                  <a:lnTo>
                    <a:pt x="582" y="105"/>
                  </a:lnTo>
                  <a:lnTo>
                    <a:pt x="579" y="104"/>
                  </a:lnTo>
                  <a:lnTo>
                    <a:pt x="578" y="104"/>
                  </a:lnTo>
                  <a:lnTo>
                    <a:pt x="578" y="102"/>
                  </a:lnTo>
                  <a:lnTo>
                    <a:pt x="576" y="101"/>
                  </a:lnTo>
                  <a:lnTo>
                    <a:pt x="575" y="99"/>
                  </a:lnTo>
                  <a:lnTo>
                    <a:pt x="574" y="97"/>
                  </a:lnTo>
                  <a:lnTo>
                    <a:pt x="570" y="91"/>
                  </a:lnTo>
                  <a:lnTo>
                    <a:pt x="574" y="90"/>
                  </a:lnTo>
                  <a:lnTo>
                    <a:pt x="575" y="90"/>
                  </a:lnTo>
                  <a:lnTo>
                    <a:pt x="576" y="90"/>
                  </a:lnTo>
                  <a:lnTo>
                    <a:pt x="578" y="90"/>
                  </a:lnTo>
                  <a:lnTo>
                    <a:pt x="580" y="89"/>
                  </a:lnTo>
                  <a:lnTo>
                    <a:pt x="582" y="87"/>
                  </a:lnTo>
                  <a:lnTo>
                    <a:pt x="583" y="85"/>
                  </a:lnTo>
                  <a:lnTo>
                    <a:pt x="583" y="80"/>
                  </a:lnTo>
                  <a:lnTo>
                    <a:pt x="584" y="79"/>
                  </a:lnTo>
                  <a:lnTo>
                    <a:pt x="584" y="78"/>
                  </a:lnTo>
                  <a:lnTo>
                    <a:pt x="587" y="76"/>
                  </a:lnTo>
                  <a:lnTo>
                    <a:pt x="589" y="75"/>
                  </a:lnTo>
                  <a:lnTo>
                    <a:pt x="589" y="72"/>
                  </a:lnTo>
                  <a:lnTo>
                    <a:pt x="589" y="71"/>
                  </a:lnTo>
                  <a:lnTo>
                    <a:pt x="589" y="70"/>
                  </a:lnTo>
                  <a:lnTo>
                    <a:pt x="587" y="59"/>
                  </a:lnTo>
                  <a:lnTo>
                    <a:pt x="590" y="51"/>
                  </a:lnTo>
                  <a:lnTo>
                    <a:pt x="591" y="48"/>
                  </a:lnTo>
                  <a:lnTo>
                    <a:pt x="591" y="45"/>
                  </a:lnTo>
                  <a:lnTo>
                    <a:pt x="593" y="45"/>
                  </a:lnTo>
                  <a:lnTo>
                    <a:pt x="593" y="44"/>
                  </a:lnTo>
                  <a:lnTo>
                    <a:pt x="591" y="44"/>
                  </a:lnTo>
                  <a:lnTo>
                    <a:pt x="593" y="44"/>
                  </a:lnTo>
                  <a:lnTo>
                    <a:pt x="593" y="42"/>
                  </a:lnTo>
                  <a:lnTo>
                    <a:pt x="593" y="41"/>
                  </a:lnTo>
                  <a:lnTo>
                    <a:pt x="593" y="40"/>
                  </a:lnTo>
                  <a:lnTo>
                    <a:pt x="593" y="38"/>
                  </a:lnTo>
                  <a:lnTo>
                    <a:pt x="593" y="37"/>
                  </a:lnTo>
                  <a:lnTo>
                    <a:pt x="593" y="36"/>
                  </a:lnTo>
                  <a:lnTo>
                    <a:pt x="593" y="34"/>
                  </a:lnTo>
                  <a:lnTo>
                    <a:pt x="591" y="34"/>
                  </a:lnTo>
                  <a:lnTo>
                    <a:pt x="591" y="33"/>
                  </a:lnTo>
                  <a:lnTo>
                    <a:pt x="593" y="33"/>
                  </a:lnTo>
                  <a:lnTo>
                    <a:pt x="593" y="32"/>
                  </a:lnTo>
                  <a:lnTo>
                    <a:pt x="593" y="29"/>
                  </a:lnTo>
                  <a:lnTo>
                    <a:pt x="593" y="28"/>
                  </a:lnTo>
                  <a:lnTo>
                    <a:pt x="593" y="25"/>
                  </a:lnTo>
                  <a:lnTo>
                    <a:pt x="594" y="25"/>
                  </a:lnTo>
                  <a:lnTo>
                    <a:pt x="597" y="25"/>
                  </a:lnTo>
                  <a:lnTo>
                    <a:pt x="598" y="25"/>
                  </a:lnTo>
                  <a:lnTo>
                    <a:pt x="599" y="25"/>
                  </a:lnTo>
                  <a:lnTo>
                    <a:pt x="602" y="25"/>
                  </a:lnTo>
                  <a:lnTo>
                    <a:pt x="606" y="25"/>
                  </a:lnTo>
                  <a:lnTo>
                    <a:pt x="608" y="25"/>
                  </a:lnTo>
                  <a:lnTo>
                    <a:pt x="608" y="26"/>
                  </a:lnTo>
                  <a:lnTo>
                    <a:pt x="610" y="26"/>
                  </a:lnTo>
                  <a:lnTo>
                    <a:pt x="610" y="28"/>
                  </a:lnTo>
                  <a:lnTo>
                    <a:pt x="612" y="28"/>
                  </a:lnTo>
                  <a:lnTo>
                    <a:pt x="613" y="28"/>
                  </a:lnTo>
                  <a:lnTo>
                    <a:pt x="614" y="28"/>
                  </a:lnTo>
                  <a:lnTo>
                    <a:pt x="617" y="28"/>
                  </a:lnTo>
                  <a:lnTo>
                    <a:pt x="618" y="28"/>
                  </a:lnTo>
                  <a:lnTo>
                    <a:pt x="620" y="28"/>
                  </a:lnTo>
                  <a:lnTo>
                    <a:pt x="620" y="26"/>
                  </a:lnTo>
                  <a:lnTo>
                    <a:pt x="622" y="28"/>
                  </a:lnTo>
                  <a:lnTo>
                    <a:pt x="624" y="28"/>
                  </a:lnTo>
                  <a:lnTo>
                    <a:pt x="625" y="28"/>
                  </a:lnTo>
                  <a:lnTo>
                    <a:pt x="627" y="28"/>
                  </a:lnTo>
                  <a:lnTo>
                    <a:pt x="628" y="28"/>
                  </a:lnTo>
                  <a:lnTo>
                    <a:pt x="629" y="28"/>
                  </a:lnTo>
                  <a:lnTo>
                    <a:pt x="632" y="26"/>
                  </a:lnTo>
                  <a:lnTo>
                    <a:pt x="633" y="26"/>
                  </a:lnTo>
                  <a:lnTo>
                    <a:pt x="633" y="25"/>
                  </a:lnTo>
                  <a:lnTo>
                    <a:pt x="635" y="25"/>
                  </a:lnTo>
                  <a:lnTo>
                    <a:pt x="635" y="23"/>
                  </a:lnTo>
                  <a:lnTo>
                    <a:pt x="636" y="23"/>
                  </a:lnTo>
                  <a:lnTo>
                    <a:pt x="637" y="23"/>
                  </a:lnTo>
                  <a:lnTo>
                    <a:pt x="637" y="22"/>
                  </a:lnTo>
                  <a:lnTo>
                    <a:pt x="639" y="22"/>
                  </a:lnTo>
                  <a:lnTo>
                    <a:pt x="640" y="22"/>
                  </a:lnTo>
                  <a:lnTo>
                    <a:pt x="640" y="21"/>
                  </a:lnTo>
                  <a:lnTo>
                    <a:pt x="641" y="19"/>
                  </a:lnTo>
                  <a:lnTo>
                    <a:pt x="641" y="18"/>
                  </a:lnTo>
                  <a:lnTo>
                    <a:pt x="643" y="18"/>
                  </a:lnTo>
                  <a:lnTo>
                    <a:pt x="643" y="17"/>
                  </a:lnTo>
                  <a:lnTo>
                    <a:pt x="643" y="15"/>
                  </a:lnTo>
                  <a:lnTo>
                    <a:pt x="644" y="15"/>
                  </a:lnTo>
                  <a:lnTo>
                    <a:pt x="644" y="14"/>
                  </a:lnTo>
                  <a:lnTo>
                    <a:pt x="646" y="14"/>
                  </a:lnTo>
                  <a:lnTo>
                    <a:pt x="647" y="14"/>
                  </a:lnTo>
                  <a:lnTo>
                    <a:pt x="648" y="14"/>
                  </a:lnTo>
                  <a:lnTo>
                    <a:pt x="650" y="15"/>
                  </a:lnTo>
                  <a:lnTo>
                    <a:pt x="651" y="15"/>
                  </a:lnTo>
                  <a:lnTo>
                    <a:pt x="654" y="15"/>
                  </a:lnTo>
                  <a:lnTo>
                    <a:pt x="655" y="15"/>
                  </a:lnTo>
                  <a:lnTo>
                    <a:pt x="656" y="15"/>
                  </a:lnTo>
                  <a:lnTo>
                    <a:pt x="659" y="15"/>
                  </a:lnTo>
                  <a:lnTo>
                    <a:pt x="659" y="17"/>
                  </a:lnTo>
                  <a:lnTo>
                    <a:pt x="660" y="17"/>
                  </a:lnTo>
                  <a:lnTo>
                    <a:pt x="663" y="17"/>
                  </a:lnTo>
                  <a:lnTo>
                    <a:pt x="666" y="18"/>
                  </a:lnTo>
                  <a:lnTo>
                    <a:pt x="667" y="18"/>
                  </a:lnTo>
                  <a:lnTo>
                    <a:pt x="669" y="18"/>
                  </a:lnTo>
                  <a:lnTo>
                    <a:pt x="670" y="18"/>
                  </a:lnTo>
                  <a:lnTo>
                    <a:pt x="671" y="18"/>
                  </a:lnTo>
                  <a:lnTo>
                    <a:pt x="671" y="17"/>
                  </a:lnTo>
                  <a:lnTo>
                    <a:pt x="671" y="15"/>
                  </a:lnTo>
                  <a:lnTo>
                    <a:pt x="673" y="15"/>
                  </a:lnTo>
                  <a:lnTo>
                    <a:pt x="674" y="14"/>
                  </a:lnTo>
                  <a:lnTo>
                    <a:pt x="675" y="14"/>
                  </a:lnTo>
                  <a:lnTo>
                    <a:pt x="677" y="14"/>
                  </a:lnTo>
                  <a:lnTo>
                    <a:pt x="678" y="14"/>
                  </a:lnTo>
                  <a:lnTo>
                    <a:pt x="679" y="14"/>
                  </a:lnTo>
                  <a:lnTo>
                    <a:pt x="681" y="14"/>
                  </a:lnTo>
                  <a:lnTo>
                    <a:pt x="684" y="13"/>
                  </a:lnTo>
                  <a:lnTo>
                    <a:pt x="685" y="13"/>
                  </a:lnTo>
                  <a:lnTo>
                    <a:pt x="686" y="13"/>
                  </a:lnTo>
                  <a:lnTo>
                    <a:pt x="686" y="11"/>
                  </a:lnTo>
                  <a:lnTo>
                    <a:pt x="689" y="11"/>
                  </a:lnTo>
                  <a:lnTo>
                    <a:pt x="692" y="11"/>
                  </a:lnTo>
                  <a:lnTo>
                    <a:pt x="693" y="11"/>
                  </a:lnTo>
                  <a:lnTo>
                    <a:pt x="694" y="11"/>
                  </a:lnTo>
                  <a:lnTo>
                    <a:pt x="696" y="11"/>
                  </a:lnTo>
                  <a:lnTo>
                    <a:pt x="697" y="11"/>
                  </a:lnTo>
                  <a:lnTo>
                    <a:pt x="698" y="11"/>
                  </a:lnTo>
                  <a:lnTo>
                    <a:pt x="700" y="11"/>
                  </a:lnTo>
                  <a:lnTo>
                    <a:pt x="701" y="11"/>
                  </a:lnTo>
                  <a:lnTo>
                    <a:pt x="704" y="11"/>
                  </a:lnTo>
                  <a:lnTo>
                    <a:pt x="704" y="13"/>
                  </a:lnTo>
                  <a:lnTo>
                    <a:pt x="705" y="13"/>
                  </a:lnTo>
                  <a:lnTo>
                    <a:pt x="705" y="14"/>
                  </a:lnTo>
                  <a:lnTo>
                    <a:pt x="707" y="14"/>
                  </a:lnTo>
                  <a:lnTo>
                    <a:pt x="707" y="15"/>
                  </a:lnTo>
                  <a:lnTo>
                    <a:pt x="707" y="17"/>
                  </a:lnTo>
                  <a:lnTo>
                    <a:pt x="708" y="17"/>
                  </a:lnTo>
                  <a:lnTo>
                    <a:pt x="708" y="18"/>
                  </a:lnTo>
                  <a:lnTo>
                    <a:pt x="708" y="19"/>
                  </a:lnTo>
                  <a:lnTo>
                    <a:pt x="708" y="21"/>
                  </a:lnTo>
                  <a:lnTo>
                    <a:pt x="708" y="22"/>
                  </a:lnTo>
                  <a:lnTo>
                    <a:pt x="709" y="22"/>
                  </a:lnTo>
                  <a:lnTo>
                    <a:pt x="711" y="23"/>
                  </a:lnTo>
                  <a:lnTo>
                    <a:pt x="712" y="23"/>
                  </a:lnTo>
                  <a:lnTo>
                    <a:pt x="713" y="23"/>
                  </a:lnTo>
                  <a:lnTo>
                    <a:pt x="713" y="25"/>
                  </a:lnTo>
                  <a:lnTo>
                    <a:pt x="715" y="26"/>
                  </a:lnTo>
                  <a:lnTo>
                    <a:pt x="716" y="26"/>
                  </a:lnTo>
                  <a:lnTo>
                    <a:pt x="717" y="26"/>
                  </a:lnTo>
                  <a:lnTo>
                    <a:pt x="717" y="28"/>
                  </a:lnTo>
                  <a:lnTo>
                    <a:pt x="717" y="26"/>
                  </a:lnTo>
                  <a:lnTo>
                    <a:pt x="717" y="28"/>
                  </a:lnTo>
                  <a:lnTo>
                    <a:pt x="719" y="28"/>
                  </a:lnTo>
                  <a:lnTo>
                    <a:pt x="720" y="29"/>
                  </a:lnTo>
                  <a:lnTo>
                    <a:pt x="721" y="29"/>
                  </a:lnTo>
                  <a:lnTo>
                    <a:pt x="721" y="30"/>
                  </a:lnTo>
                  <a:lnTo>
                    <a:pt x="723" y="30"/>
                  </a:lnTo>
                  <a:lnTo>
                    <a:pt x="723" y="32"/>
                  </a:lnTo>
                  <a:lnTo>
                    <a:pt x="724" y="32"/>
                  </a:lnTo>
                  <a:lnTo>
                    <a:pt x="726" y="32"/>
                  </a:lnTo>
                  <a:lnTo>
                    <a:pt x="727" y="32"/>
                  </a:lnTo>
                  <a:lnTo>
                    <a:pt x="728" y="32"/>
                  </a:lnTo>
                  <a:lnTo>
                    <a:pt x="730" y="33"/>
                  </a:lnTo>
                  <a:lnTo>
                    <a:pt x="730" y="32"/>
                  </a:lnTo>
                  <a:lnTo>
                    <a:pt x="731" y="32"/>
                  </a:lnTo>
                  <a:lnTo>
                    <a:pt x="732" y="32"/>
                  </a:lnTo>
                  <a:lnTo>
                    <a:pt x="734" y="32"/>
                  </a:lnTo>
                  <a:lnTo>
                    <a:pt x="735" y="32"/>
                  </a:lnTo>
                  <a:lnTo>
                    <a:pt x="736" y="32"/>
                  </a:lnTo>
                  <a:lnTo>
                    <a:pt x="738" y="32"/>
                  </a:lnTo>
                  <a:lnTo>
                    <a:pt x="739" y="32"/>
                  </a:lnTo>
                  <a:lnTo>
                    <a:pt x="740" y="32"/>
                  </a:lnTo>
                  <a:lnTo>
                    <a:pt x="742" y="30"/>
                  </a:lnTo>
                  <a:lnTo>
                    <a:pt x="743" y="30"/>
                  </a:lnTo>
                  <a:lnTo>
                    <a:pt x="745" y="29"/>
                  </a:lnTo>
                  <a:lnTo>
                    <a:pt x="746" y="29"/>
                  </a:lnTo>
                  <a:lnTo>
                    <a:pt x="747" y="30"/>
                  </a:lnTo>
                  <a:lnTo>
                    <a:pt x="749" y="30"/>
                  </a:lnTo>
                  <a:lnTo>
                    <a:pt x="750" y="30"/>
                  </a:lnTo>
                  <a:lnTo>
                    <a:pt x="751" y="30"/>
                  </a:lnTo>
                  <a:lnTo>
                    <a:pt x="753" y="30"/>
                  </a:lnTo>
                  <a:lnTo>
                    <a:pt x="754" y="30"/>
                  </a:lnTo>
                  <a:lnTo>
                    <a:pt x="754" y="32"/>
                  </a:lnTo>
                  <a:lnTo>
                    <a:pt x="754" y="30"/>
                  </a:lnTo>
                  <a:lnTo>
                    <a:pt x="755" y="32"/>
                  </a:lnTo>
                  <a:lnTo>
                    <a:pt x="755" y="30"/>
                  </a:lnTo>
                  <a:lnTo>
                    <a:pt x="757" y="30"/>
                  </a:lnTo>
                  <a:lnTo>
                    <a:pt x="757" y="32"/>
                  </a:lnTo>
                  <a:lnTo>
                    <a:pt x="758" y="30"/>
                  </a:lnTo>
                  <a:lnTo>
                    <a:pt x="759" y="32"/>
                  </a:lnTo>
                  <a:lnTo>
                    <a:pt x="759" y="30"/>
                  </a:lnTo>
                  <a:lnTo>
                    <a:pt x="761" y="30"/>
                  </a:lnTo>
                  <a:lnTo>
                    <a:pt x="762" y="30"/>
                  </a:lnTo>
                  <a:lnTo>
                    <a:pt x="762" y="29"/>
                  </a:lnTo>
                  <a:lnTo>
                    <a:pt x="764" y="29"/>
                  </a:lnTo>
                  <a:lnTo>
                    <a:pt x="765" y="29"/>
                  </a:lnTo>
                  <a:lnTo>
                    <a:pt x="766" y="29"/>
                  </a:lnTo>
                  <a:lnTo>
                    <a:pt x="766" y="28"/>
                  </a:lnTo>
                  <a:lnTo>
                    <a:pt x="768" y="28"/>
                  </a:lnTo>
                  <a:lnTo>
                    <a:pt x="768" y="26"/>
                  </a:lnTo>
                  <a:lnTo>
                    <a:pt x="769" y="26"/>
                  </a:lnTo>
                  <a:lnTo>
                    <a:pt x="770" y="28"/>
                  </a:lnTo>
                  <a:lnTo>
                    <a:pt x="770" y="26"/>
                  </a:lnTo>
                  <a:lnTo>
                    <a:pt x="770" y="28"/>
                  </a:lnTo>
                  <a:lnTo>
                    <a:pt x="772" y="28"/>
                  </a:lnTo>
                  <a:lnTo>
                    <a:pt x="770" y="29"/>
                  </a:lnTo>
                  <a:lnTo>
                    <a:pt x="772" y="29"/>
                  </a:lnTo>
                  <a:lnTo>
                    <a:pt x="773" y="29"/>
                  </a:lnTo>
                  <a:lnTo>
                    <a:pt x="774" y="29"/>
                  </a:lnTo>
                  <a:lnTo>
                    <a:pt x="776" y="29"/>
                  </a:lnTo>
                  <a:lnTo>
                    <a:pt x="777" y="29"/>
                  </a:lnTo>
                  <a:lnTo>
                    <a:pt x="777" y="28"/>
                  </a:lnTo>
                  <a:lnTo>
                    <a:pt x="777" y="26"/>
                  </a:lnTo>
                  <a:lnTo>
                    <a:pt x="776" y="26"/>
                  </a:lnTo>
                  <a:lnTo>
                    <a:pt x="777" y="26"/>
                  </a:lnTo>
                  <a:lnTo>
                    <a:pt x="777" y="25"/>
                  </a:lnTo>
                  <a:lnTo>
                    <a:pt x="778" y="25"/>
                  </a:lnTo>
                  <a:lnTo>
                    <a:pt x="778" y="23"/>
                  </a:lnTo>
                  <a:lnTo>
                    <a:pt x="778" y="22"/>
                  </a:lnTo>
                  <a:lnTo>
                    <a:pt x="778" y="21"/>
                  </a:lnTo>
                  <a:lnTo>
                    <a:pt x="780" y="21"/>
                  </a:lnTo>
                  <a:lnTo>
                    <a:pt x="781" y="19"/>
                  </a:lnTo>
                  <a:lnTo>
                    <a:pt x="783" y="19"/>
                  </a:lnTo>
                  <a:lnTo>
                    <a:pt x="783" y="21"/>
                  </a:lnTo>
                  <a:lnTo>
                    <a:pt x="784" y="21"/>
                  </a:lnTo>
                  <a:lnTo>
                    <a:pt x="785" y="21"/>
                  </a:lnTo>
                  <a:lnTo>
                    <a:pt x="787" y="21"/>
                  </a:lnTo>
                  <a:lnTo>
                    <a:pt x="788" y="21"/>
                  </a:lnTo>
                  <a:lnTo>
                    <a:pt x="788" y="19"/>
                  </a:lnTo>
                  <a:lnTo>
                    <a:pt x="789" y="19"/>
                  </a:lnTo>
                  <a:lnTo>
                    <a:pt x="788" y="19"/>
                  </a:lnTo>
                  <a:lnTo>
                    <a:pt x="788" y="18"/>
                  </a:lnTo>
                  <a:lnTo>
                    <a:pt x="789" y="18"/>
                  </a:lnTo>
                  <a:lnTo>
                    <a:pt x="791" y="18"/>
                  </a:lnTo>
                  <a:lnTo>
                    <a:pt x="791" y="17"/>
                  </a:lnTo>
                  <a:lnTo>
                    <a:pt x="792" y="17"/>
                  </a:lnTo>
                  <a:lnTo>
                    <a:pt x="793" y="17"/>
                  </a:lnTo>
                  <a:lnTo>
                    <a:pt x="795" y="15"/>
                  </a:lnTo>
                  <a:lnTo>
                    <a:pt x="793" y="15"/>
                  </a:lnTo>
                  <a:lnTo>
                    <a:pt x="795" y="14"/>
                  </a:lnTo>
                  <a:lnTo>
                    <a:pt x="796" y="14"/>
                  </a:lnTo>
                  <a:lnTo>
                    <a:pt x="797" y="14"/>
                  </a:lnTo>
                  <a:lnTo>
                    <a:pt x="797" y="13"/>
                  </a:lnTo>
                  <a:lnTo>
                    <a:pt x="799" y="14"/>
                  </a:lnTo>
                  <a:lnTo>
                    <a:pt x="800" y="14"/>
                  </a:lnTo>
                  <a:lnTo>
                    <a:pt x="802" y="14"/>
                  </a:lnTo>
                  <a:lnTo>
                    <a:pt x="802" y="13"/>
                  </a:lnTo>
                  <a:lnTo>
                    <a:pt x="802" y="14"/>
                  </a:lnTo>
                  <a:lnTo>
                    <a:pt x="803" y="14"/>
                  </a:lnTo>
                  <a:lnTo>
                    <a:pt x="804" y="13"/>
                  </a:lnTo>
                  <a:lnTo>
                    <a:pt x="806" y="13"/>
                  </a:lnTo>
                  <a:lnTo>
                    <a:pt x="806" y="11"/>
                  </a:lnTo>
                  <a:lnTo>
                    <a:pt x="807" y="11"/>
                  </a:lnTo>
                  <a:lnTo>
                    <a:pt x="808" y="11"/>
                  </a:lnTo>
                  <a:lnTo>
                    <a:pt x="810" y="11"/>
                  </a:lnTo>
                  <a:lnTo>
                    <a:pt x="811" y="13"/>
                  </a:lnTo>
                  <a:lnTo>
                    <a:pt x="811" y="11"/>
                  </a:lnTo>
                  <a:lnTo>
                    <a:pt x="812" y="11"/>
                  </a:lnTo>
                  <a:lnTo>
                    <a:pt x="814" y="10"/>
                  </a:lnTo>
                  <a:lnTo>
                    <a:pt x="815" y="10"/>
                  </a:lnTo>
                  <a:lnTo>
                    <a:pt x="816" y="9"/>
                  </a:lnTo>
                  <a:lnTo>
                    <a:pt x="818" y="9"/>
                  </a:lnTo>
                  <a:lnTo>
                    <a:pt x="819" y="9"/>
                  </a:lnTo>
                  <a:lnTo>
                    <a:pt x="821" y="9"/>
                  </a:lnTo>
                  <a:lnTo>
                    <a:pt x="822" y="9"/>
                  </a:lnTo>
                  <a:lnTo>
                    <a:pt x="821" y="9"/>
                  </a:lnTo>
                  <a:lnTo>
                    <a:pt x="822" y="9"/>
                  </a:lnTo>
                  <a:lnTo>
                    <a:pt x="823" y="9"/>
                  </a:lnTo>
                  <a:lnTo>
                    <a:pt x="823" y="7"/>
                  </a:lnTo>
                  <a:lnTo>
                    <a:pt x="825" y="7"/>
                  </a:lnTo>
                  <a:lnTo>
                    <a:pt x="825" y="6"/>
                  </a:lnTo>
                  <a:lnTo>
                    <a:pt x="826" y="6"/>
                  </a:lnTo>
                  <a:lnTo>
                    <a:pt x="826" y="7"/>
                  </a:lnTo>
                  <a:lnTo>
                    <a:pt x="827" y="7"/>
                  </a:lnTo>
                  <a:lnTo>
                    <a:pt x="829" y="7"/>
                  </a:lnTo>
                  <a:lnTo>
                    <a:pt x="829" y="6"/>
                  </a:lnTo>
                  <a:lnTo>
                    <a:pt x="830" y="7"/>
                  </a:lnTo>
                  <a:lnTo>
                    <a:pt x="830" y="6"/>
                  </a:lnTo>
                  <a:lnTo>
                    <a:pt x="831" y="6"/>
                  </a:lnTo>
                  <a:lnTo>
                    <a:pt x="833" y="6"/>
                  </a:lnTo>
                  <a:lnTo>
                    <a:pt x="834" y="6"/>
                  </a:lnTo>
                  <a:lnTo>
                    <a:pt x="835" y="6"/>
                  </a:lnTo>
                  <a:lnTo>
                    <a:pt x="837" y="6"/>
                  </a:lnTo>
                  <a:lnTo>
                    <a:pt x="837" y="7"/>
                  </a:lnTo>
                  <a:lnTo>
                    <a:pt x="837" y="6"/>
                  </a:lnTo>
                  <a:lnTo>
                    <a:pt x="838" y="6"/>
                  </a:lnTo>
                  <a:lnTo>
                    <a:pt x="840" y="6"/>
                  </a:lnTo>
                  <a:lnTo>
                    <a:pt x="840" y="4"/>
                  </a:lnTo>
                  <a:lnTo>
                    <a:pt x="841" y="4"/>
                  </a:lnTo>
                  <a:lnTo>
                    <a:pt x="842" y="4"/>
                  </a:lnTo>
                  <a:lnTo>
                    <a:pt x="842" y="3"/>
                  </a:lnTo>
                  <a:lnTo>
                    <a:pt x="842" y="4"/>
                  </a:lnTo>
                  <a:lnTo>
                    <a:pt x="844" y="4"/>
                  </a:lnTo>
                  <a:lnTo>
                    <a:pt x="845" y="4"/>
                  </a:lnTo>
                  <a:lnTo>
                    <a:pt x="846" y="4"/>
                  </a:lnTo>
                  <a:lnTo>
                    <a:pt x="846" y="6"/>
                  </a:lnTo>
                  <a:lnTo>
                    <a:pt x="848" y="6"/>
                  </a:lnTo>
                  <a:lnTo>
                    <a:pt x="848" y="7"/>
                  </a:lnTo>
                  <a:lnTo>
                    <a:pt x="848" y="9"/>
                  </a:lnTo>
                  <a:lnTo>
                    <a:pt x="849" y="9"/>
                  </a:lnTo>
                  <a:lnTo>
                    <a:pt x="850" y="9"/>
                  </a:lnTo>
                  <a:lnTo>
                    <a:pt x="852" y="10"/>
                  </a:lnTo>
                  <a:lnTo>
                    <a:pt x="853" y="10"/>
                  </a:lnTo>
                  <a:lnTo>
                    <a:pt x="854" y="10"/>
                  </a:lnTo>
                  <a:lnTo>
                    <a:pt x="854" y="11"/>
                  </a:lnTo>
                  <a:lnTo>
                    <a:pt x="854" y="13"/>
                  </a:lnTo>
                  <a:lnTo>
                    <a:pt x="856" y="13"/>
                  </a:lnTo>
                  <a:lnTo>
                    <a:pt x="857" y="13"/>
                  </a:lnTo>
                  <a:lnTo>
                    <a:pt x="859" y="13"/>
                  </a:lnTo>
                  <a:lnTo>
                    <a:pt x="860" y="13"/>
                  </a:lnTo>
                  <a:lnTo>
                    <a:pt x="860" y="11"/>
                  </a:lnTo>
                  <a:lnTo>
                    <a:pt x="861" y="11"/>
                  </a:lnTo>
                  <a:lnTo>
                    <a:pt x="863" y="10"/>
                  </a:lnTo>
                  <a:lnTo>
                    <a:pt x="863" y="9"/>
                  </a:lnTo>
                  <a:lnTo>
                    <a:pt x="864" y="10"/>
                  </a:lnTo>
                  <a:lnTo>
                    <a:pt x="865" y="10"/>
                  </a:lnTo>
                  <a:lnTo>
                    <a:pt x="868" y="10"/>
                  </a:lnTo>
                  <a:lnTo>
                    <a:pt x="869" y="10"/>
                  </a:lnTo>
                  <a:lnTo>
                    <a:pt x="871" y="11"/>
                  </a:lnTo>
                  <a:lnTo>
                    <a:pt x="872" y="11"/>
                  </a:lnTo>
                  <a:lnTo>
                    <a:pt x="873" y="11"/>
                  </a:lnTo>
                  <a:lnTo>
                    <a:pt x="875" y="11"/>
                  </a:lnTo>
                  <a:lnTo>
                    <a:pt x="876" y="11"/>
                  </a:lnTo>
                  <a:lnTo>
                    <a:pt x="878" y="10"/>
                  </a:lnTo>
                  <a:lnTo>
                    <a:pt x="879" y="10"/>
                  </a:lnTo>
                  <a:lnTo>
                    <a:pt x="879" y="11"/>
                  </a:lnTo>
                  <a:lnTo>
                    <a:pt x="880" y="11"/>
                  </a:lnTo>
                  <a:lnTo>
                    <a:pt x="882" y="11"/>
                  </a:lnTo>
                  <a:lnTo>
                    <a:pt x="883" y="11"/>
                  </a:lnTo>
                  <a:lnTo>
                    <a:pt x="884" y="10"/>
                  </a:lnTo>
                  <a:lnTo>
                    <a:pt x="886" y="7"/>
                  </a:lnTo>
                  <a:lnTo>
                    <a:pt x="887" y="7"/>
                  </a:lnTo>
                  <a:lnTo>
                    <a:pt x="888" y="7"/>
                  </a:lnTo>
                  <a:lnTo>
                    <a:pt x="890" y="7"/>
                  </a:lnTo>
                  <a:lnTo>
                    <a:pt x="890" y="6"/>
                  </a:lnTo>
                  <a:lnTo>
                    <a:pt x="890" y="7"/>
                  </a:lnTo>
                  <a:lnTo>
                    <a:pt x="890" y="6"/>
                  </a:lnTo>
                  <a:lnTo>
                    <a:pt x="891" y="6"/>
                  </a:lnTo>
                  <a:lnTo>
                    <a:pt x="891" y="7"/>
                  </a:lnTo>
                  <a:lnTo>
                    <a:pt x="891" y="6"/>
                  </a:lnTo>
                  <a:lnTo>
                    <a:pt x="891" y="7"/>
                  </a:lnTo>
                  <a:lnTo>
                    <a:pt x="892" y="7"/>
                  </a:lnTo>
                  <a:lnTo>
                    <a:pt x="894" y="7"/>
                  </a:lnTo>
                  <a:lnTo>
                    <a:pt x="895" y="7"/>
                  </a:lnTo>
                  <a:lnTo>
                    <a:pt x="894" y="7"/>
                  </a:lnTo>
                  <a:lnTo>
                    <a:pt x="894" y="6"/>
                  </a:lnTo>
                  <a:lnTo>
                    <a:pt x="895" y="6"/>
                  </a:lnTo>
                  <a:lnTo>
                    <a:pt x="897" y="6"/>
                  </a:lnTo>
                  <a:lnTo>
                    <a:pt x="897" y="4"/>
                  </a:lnTo>
                  <a:lnTo>
                    <a:pt x="898" y="4"/>
                  </a:lnTo>
                  <a:lnTo>
                    <a:pt x="897" y="4"/>
                  </a:lnTo>
                  <a:lnTo>
                    <a:pt x="898" y="4"/>
                  </a:lnTo>
                  <a:lnTo>
                    <a:pt x="898" y="3"/>
                  </a:lnTo>
                  <a:lnTo>
                    <a:pt x="899" y="3"/>
                  </a:lnTo>
                  <a:lnTo>
                    <a:pt x="901" y="3"/>
                  </a:lnTo>
                  <a:lnTo>
                    <a:pt x="902" y="3"/>
                  </a:lnTo>
                  <a:lnTo>
                    <a:pt x="903" y="4"/>
                  </a:lnTo>
                  <a:lnTo>
                    <a:pt x="903" y="3"/>
                  </a:lnTo>
                  <a:lnTo>
                    <a:pt x="905" y="3"/>
                  </a:lnTo>
                  <a:lnTo>
                    <a:pt x="906" y="3"/>
                  </a:lnTo>
                  <a:lnTo>
                    <a:pt x="906" y="2"/>
                  </a:lnTo>
                  <a:lnTo>
                    <a:pt x="907" y="2"/>
                  </a:lnTo>
                  <a:lnTo>
                    <a:pt x="909" y="2"/>
                  </a:lnTo>
                  <a:lnTo>
                    <a:pt x="909" y="0"/>
                  </a:lnTo>
                  <a:lnTo>
                    <a:pt x="910" y="0"/>
                  </a:lnTo>
                  <a:lnTo>
                    <a:pt x="910" y="2"/>
                  </a:lnTo>
                  <a:lnTo>
                    <a:pt x="911" y="2"/>
                  </a:lnTo>
                  <a:lnTo>
                    <a:pt x="911" y="0"/>
                  </a:lnTo>
                  <a:lnTo>
                    <a:pt x="913"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74142" name="Freeform 20"/>
            <p:cNvSpPr>
              <a:spLocks/>
            </p:cNvSpPr>
            <p:nvPr/>
          </p:nvSpPr>
          <p:spPr bwMode="auto">
            <a:xfrm>
              <a:off x="3483" y="1114"/>
              <a:ext cx="540" cy="630"/>
            </a:xfrm>
            <a:custGeom>
              <a:avLst/>
              <a:gdLst>
                <a:gd name="T0" fmla="*/ 187 w 540"/>
                <a:gd name="T1" fmla="*/ 19 h 630"/>
                <a:gd name="T2" fmla="*/ 242 w 540"/>
                <a:gd name="T3" fmla="*/ 49 h 630"/>
                <a:gd name="T4" fmla="*/ 284 w 540"/>
                <a:gd name="T5" fmla="*/ 106 h 630"/>
                <a:gd name="T6" fmla="*/ 275 w 540"/>
                <a:gd name="T7" fmla="*/ 182 h 630"/>
                <a:gd name="T8" fmla="*/ 251 w 540"/>
                <a:gd name="T9" fmla="*/ 217 h 630"/>
                <a:gd name="T10" fmla="*/ 259 w 540"/>
                <a:gd name="T11" fmla="*/ 231 h 630"/>
                <a:gd name="T12" fmla="*/ 269 w 540"/>
                <a:gd name="T13" fmla="*/ 238 h 630"/>
                <a:gd name="T14" fmla="*/ 286 w 540"/>
                <a:gd name="T15" fmla="*/ 242 h 630"/>
                <a:gd name="T16" fmla="*/ 301 w 540"/>
                <a:gd name="T17" fmla="*/ 262 h 630"/>
                <a:gd name="T18" fmla="*/ 356 w 540"/>
                <a:gd name="T19" fmla="*/ 320 h 630"/>
                <a:gd name="T20" fmla="*/ 509 w 540"/>
                <a:gd name="T21" fmla="*/ 499 h 630"/>
                <a:gd name="T22" fmla="*/ 444 w 540"/>
                <a:gd name="T23" fmla="*/ 592 h 630"/>
                <a:gd name="T24" fmla="*/ 430 w 540"/>
                <a:gd name="T25" fmla="*/ 626 h 630"/>
                <a:gd name="T26" fmla="*/ 404 w 540"/>
                <a:gd name="T27" fmla="*/ 623 h 630"/>
                <a:gd name="T28" fmla="*/ 388 w 540"/>
                <a:gd name="T29" fmla="*/ 626 h 630"/>
                <a:gd name="T30" fmla="*/ 373 w 540"/>
                <a:gd name="T31" fmla="*/ 620 h 630"/>
                <a:gd name="T32" fmla="*/ 361 w 540"/>
                <a:gd name="T33" fmla="*/ 617 h 630"/>
                <a:gd name="T34" fmla="*/ 341 w 540"/>
                <a:gd name="T35" fmla="*/ 615 h 630"/>
                <a:gd name="T36" fmla="*/ 326 w 540"/>
                <a:gd name="T37" fmla="*/ 623 h 630"/>
                <a:gd name="T38" fmla="*/ 309 w 540"/>
                <a:gd name="T39" fmla="*/ 627 h 630"/>
                <a:gd name="T40" fmla="*/ 293 w 540"/>
                <a:gd name="T41" fmla="*/ 611 h 630"/>
                <a:gd name="T42" fmla="*/ 280 w 540"/>
                <a:gd name="T43" fmla="*/ 598 h 630"/>
                <a:gd name="T44" fmla="*/ 261 w 540"/>
                <a:gd name="T45" fmla="*/ 593 h 630"/>
                <a:gd name="T46" fmla="*/ 243 w 540"/>
                <a:gd name="T47" fmla="*/ 579 h 630"/>
                <a:gd name="T48" fmla="*/ 229 w 540"/>
                <a:gd name="T49" fmla="*/ 569 h 630"/>
                <a:gd name="T50" fmla="*/ 217 w 540"/>
                <a:gd name="T51" fmla="*/ 551 h 630"/>
                <a:gd name="T52" fmla="*/ 220 w 540"/>
                <a:gd name="T53" fmla="*/ 531 h 630"/>
                <a:gd name="T54" fmla="*/ 223 w 540"/>
                <a:gd name="T55" fmla="*/ 509 h 630"/>
                <a:gd name="T56" fmla="*/ 217 w 540"/>
                <a:gd name="T57" fmla="*/ 486 h 630"/>
                <a:gd name="T58" fmla="*/ 219 w 540"/>
                <a:gd name="T59" fmla="*/ 468 h 630"/>
                <a:gd name="T60" fmla="*/ 220 w 540"/>
                <a:gd name="T61" fmla="*/ 444 h 630"/>
                <a:gd name="T62" fmla="*/ 216 w 540"/>
                <a:gd name="T63" fmla="*/ 423 h 630"/>
                <a:gd name="T64" fmla="*/ 206 w 540"/>
                <a:gd name="T65" fmla="*/ 407 h 630"/>
                <a:gd name="T66" fmla="*/ 202 w 540"/>
                <a:gd name="T67" fmla="*/ 385 h 630"/>
                <a:gd name="T68" fmla="*/ 201 w 540"/>
                <a:gd name="T69" fmla="*/ 370 h 630"/>
                <a:gd name="T70" fmla="*/ 202 w 540"/>
                <a:gd name="T71" fmla="*/ 353 h 630"/>
                <a:gd name="T72" fmla="*/ 193 w 540"/>
                <a:gd name="T73" fmla="*/ 319 h 630"/>
                <a:gd name="T74" fmla="*/ 185 w 540"/>
                <a:gd name="T75" fmla="*/ 294 h 630"/>
                <a:gd name="T76" fmla="*/ 175 w 540"/>
                <a:gd name="T77" fmla="*/ 282 h 630"/>
                <a:gd name="T78" fmla="*/ 163 w 540"/>
                <a:gd name="T79" fmla="*/ 280 h 630"/>
                <a:gd name="T80" fmla="*/ 155 w 540"/>
                <a:gd name="T81" fmla="*/ 262 h 630"/>
                <a:gd name="T82" fmla="*/ 148 w 540"/>
                <a:gd name="T83" fmla="*/ 250 h 630"/>
                <a:gd name="T84" fmla="*/ 148 w 540"/>
                <a:gd name="T85" fmla="*/ 233 h 630"/>
                <a:gd name="T86" fmla="*/ 128 w 540"/>
                <a:gd name="T87" fmla="*/ 229 h 630"/>
                <a:gd name="T88" fmla="*/ 117 w 540"/>
                <a:gd name="T89" fmla="*/ 217 h 630"/>
                <a:gd name="T90" fmla="*/ 99 w 540"/>
                <a:gd name="T91" fmla="*/ 214 h 630"/>
                <a:gd name="T92" fmla="*/ 86 w 540"/>
                <a:gd name="T93" fmla="*/ 225 h 630"/>
                <a:gd name="T94" fmla="*/ 68 w 540"/>
                <a:gd name="T95" fmla="*/ 227 h 630"/>
                <a:gd name="T96" fmla="*/ 60 w 540"/>
                <a:gd name="T97" fmla="*/ 212 h 630"/>
                <a:gd name="T98" fmla="*/ 58 w 540"/>
                <a:gd name="T99" fmla="*/ 186 h 630"/>
                <a:gd name="T100" fmla="*/ 57 w 540"/>
                <a:gd name="T101" fmla="*/ 164 h 630"/>
                <a:gd name="T102" fmla="*/ 49 w 540"/>
                <a:gd name="T103" fmla="*/ 145 h 630"/>
                <a:gd name="T104" fmla="*/ 33 w 540"/>
                <a:gd name="T105" fmla="*/ 134 h 630"/>
                <a:gd name="T106" fmla="*/ 18 w 540"/>
                <a:gd name="T107" fmla="*/ 122 h 630"/>
                <a:gd name="T108" fmla="*/ 5 w 540"/>
                <a:gd name="T109" fmla="*/ 110 h 630"/>
                <a:gd name="T110" fmla="*/ 7 w 540"/>
                <a:gd name="T111" fmla="*/ 92 h 630"/>
                <a:gd name="T112" fmla="*/ 14 w 540"/>
                <a:gd name="T113" fmla="*/ 72 h 630"/>
                <a:gd name="T114" fmla="*/ 16 w 540"/>
                <a:gd name="T115" fmla="*/ 49 h 630"/>
                <a:gd name="T116" fmla="*/ 38 w 540"/>
                <a:gd name="T117" fmla="*/ 46 h 630"/>
                <a:gd name="T118" fmla="*/ 57 w 540"/>
                <a:gd name="T119" fmla="*/ 34 h 630"/>
                <a:gd name="T120" fmla="*/ 69 w 540"/>
                <a:gd name="T121" fmla="*/ 19 h 630"/>
                <a:gd name="T122" fmla="*/ 84 w 540"/>
                <a:gd name="T123" fmla="*/ 4 h 630"/>
                <a:gd name="T124" fmla="*/ 109 w 540"/>
                <a:gd name="T125" fmla="*/ 1 h 6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40" h="630">
                  <a:moveTo>
                    <a:pt x="137" y="3"/>
                  </a:moveTo>
                  <a:lnTo>
                    <a:pt x="143" y="3"/>
                  </a:lnTo>
                  <a:lnTo>
                    <a:pt x="152" y="6"/>
                  </a:lnTo>
                  <a:lnTo>
                    <a:pt x="155" y="7"/>
                  </a:lnTo>
                  <a:lnTo>
                    <a:pt x="157" y="8"/>
                  </a:lnTo>
                  <a:lnTo>
                    <a:pt x="162" y="10"/>
                  </a:lnTo>
                  <a:lnTo>
                    <a:pt x="164" y="10"/>
                  </a:lnTo>
                  <a:lnTo>
                    <a:pt x="166" y="10"/>
                  </a:lnTo>
                  <a:lnTo>
                    <a:pt x="167" y="10"/>
                  </a:lnTo>
                  <a:lnTo>
                    <a:pt x="167" y="11"/>
                  </a:lnTo>
                  <a:lnTo>
                    <a:pt x="172" y="11"/>
                  </a:lnTo>
                  <a:lnTo>
                    <a:pt x="175" y="12"/>
                  </a:lnTo>
                  <a:lnTo>
                    <a:pt x="176" y="12"/>
                  </a:lnTo>
                  <a:lnTo>
                    <a:pt x="176" y="14"/>
                  </a:lnTo>
                  <a:lnTo>
                    <a:pt x="178" y="14"/>
                  </a:lnTo>
                  <a:lnTo>
                    <a:pt x="181" y="16"/>
                  </a:lnTo>
                  <a:lnTo>
                    <a:pt x="182" y="18"/>
                  </a:lnTo>
                  <a:lnTo>
                    <a:pt x="183" y="19"/>
                  </a:lnTo>
                  <a:lnTo>
                    <a:pt x="185" y="19"/>
                  </a:lnTo>
                  <a:lnTo>
                    <a:pt x="187" y="19"/>
                  </a:lnTo>
                  <a:lnTo>
                    <a:pt x="191" y="20"/>
                  </a:lnTo>
                  <a:lnTo>
                    <a:pt x="193" y="20"/>
                  </a:lnTo>
                  <a:lnTo>
                    <a:pt x="194" y="20"/>
                  </a:lnTo>
                  <a:lnTo>
                    <a:pt x="194" y="22"/>
                  </a:lnTo>
                  <a:lnTo>
                    <a:pt x="200" y="25"/>
                  </a:lnTo>
                  <a:lnTo>
                    <a:pt x="201" y="25"/>
                  </a:lnTo>
                  <a:lnTo>
                    <a:pt x="204" y="27"/>
                  </a:lnTo>
                  <a:lnTo>
                    <a:pt x="208" y="29"/>
                  </a:lnTo>
                  <a:lnTo>
                    <a:pt x="209" y="30"/>
                  </a:lnTo>
                  <a:lnTo>
                    <a:pt x="219" y="35"/>
                  </a:lnTo>
                  <a:lnTo>
                    <a:pt x="220" y="37"/>
                  </a:lnTo>
                  <a:lnTo>
                    <a:pt x="224" y="39"/>
                  </a:lnTo>
                  <a:lnTo>
                    <a:pt x="227" y="39"/>
                  </a:lnTo>
                  <a:lnTo>
                    <a:pt x="227" y="41"/>
                  </a:lnTo>
                  <a:lnTo>
                    <a:pt x="229" y="42"/>
                  </a:lnTo>
                  <a:lnTo>
                    <a:pt x="232" y="43"/>
                  </a:lnTo>
                  <a:lnTo>
                    <a:pt x="235" y="45"/>
                  </a:lnTo>
                  <a:lnTo>
                    <a:pt x="236" y="46"/>
                  </a:lnTo>
                  <a:lnTo>
                    <a:pt x="239" y="48"/>
                  </a:lnTo>
                  <a:lnTo>
                    <a:pt x="242" y="49"/>
                  </a:lnTo>
                  <a:lnTo>
                    <a:pt x="242" y="50"/>
                  </a:lnTo>
                  <a:lnTo>
                    <a:pt x="243" y="50"/>
                  </a:lnTo>
                  <a:lnTo>
                    <a:pt x="244" y="52"/>
                  </a:lnTo>
                  <a:lnTo>
                    <a:pt x="246" y="53"/>
                  </a:lnTo>
                  <a:lnTo>
                    <a:pt x="248" y="54"/>
                  </a:lnTo>
                  <a:lnTo>
                    <a:pt x="251" y="57"/>
                  </a:lnTo>
                  <a:lnTo>
                    <a:pt x="254" y="57"/>
                  </a:lnTo>
                  <a:lnTo>
                    <a:pt x="254" y="58"/>
                  </a:lnTo>
                  <a:lnTo>
                    <a:pt x="262" y="62"/>
                  </a:lnTo>
                  <a:lnTo>
                    <a:pt x="266" y="67"/>
                  </a:lnTo>
                  <a:lnTo>
                    <a:pt x="267" y="67"/>
                  </a:lnTo>
                  <a:lnTo>
                    <a:pt x="271" y="71"/>
                  </a:lnTo>
                  <a:lnTo>
                    <a:pt x="274" y="72"/>
                  </a:lnTo>
                  <a:lnTo>
                    <a:pt x="278" y="75"/>
                  </a:lnTo>
                  <a:lnTo>
                    <a:pt x="280" y="83"/>
                  </a:lnTo>
                  <a:lnTo>
                    <a:pt x="281" y="90"/>
                  </a:lnTo>
                  <a:lnTo>
                    <a:pt x="282" y="95"/>
                  </a:lnTo>
                  <a:lnTo>
                    <a:pt x="282" y="98"/>
                  </a:lnTo>
                  <a:lnTo>
                    <a:pt x="284" y="105"/>
                  </a:lnTo>
                  <a:lnTo>
                    <a:pt x="284" y="106"/>
                  </a:lnTo>
                  <a:lnTo>
                    <a:pt x="285" y="111"/>
                  </a:lnTo>
                  <a:lnTo>
                    <a:pt x="285" y="114"/>
                  </a:lnTo>
                  <a:lnTo>
                    <a:pt x="285" y="118"/>
                  </a:lnTo>
                  <a:lnTo>
                    <a:pt x="286" y="121"/>
                  </a:lnTo>
                  <a:lnTo>
                    <a:pt x="286" y="122"/>
                  </a:lnTo>
                  <a:lnTo>
                    <a:pt x="288" y="133"/>
                  </a:lnTo>
                  <a:lnTo>
                    <a:pt x="289" y="133"/>
                  </a:lnTo>
                  <a:lnTo>
                    <a:pt x="289" y="137"/>
                  </a:lnTo>
                  <a:lnTo>
                    <a:pt x="289" y="141"/>
                  </a:lnTo>
                  <a:lnTo>
                    <a:pt x="290" y="143"/>
                  </a:lnTo>
                  <a:lnTo>
                    <a:pt x="290" y="148"/>
                  </a:lnTo>
                  <a:lnTo>
                    <a:pt x="290" y="151"/>
                  </a:lnTo>
                  <a:lnTo>
                    <a:pt x="293" y="162"/>
                  </a:lnTo>
                  <a:lnTo>
                    <a:pt x="293" y="164"/>
                  </a:lnTo>
                  <a:lnTo>
                    <a:pt x="284" y="168"/>
                  </a:lnTo>
                  <a:lnTo>
                    <a:pt x="284" y="178"/>
                  </a:lnTo>
                  <a:lnTo>
                    <a:pt x="282" y="181"/>
                  </a:lnTo>
                  <a:lnTo>
                    <a:pt x="280" y="181"/>
                  </a:lnTo>
                  <a:lnTo>
                    <a:pt x="275" y="181"/>
                  </a:lnTo>
                  <a:lnTo>
                    <a:pt x="275" y="182"/>
                  </a:lnTo>
                  <a:lnTo>
                    <a:pt x="273" y="185"/>
                  </a:lnTo>
                  <a:lnTo>
                    <a:pt x="269" y="187"/>
                  </a:lnTo>
                  <a:lnTo>
                    <a:pt x="269" y="189"/>
                  </a:lnTo>
                  <a:lnTo>
                    <a:pt x="267" y="190"/>
                  </a:lnTo>
                  <a:lnTo>
                    <a:pt x="266" y="191"/>
                  </a:lnTo>
                  <a:lnTo>
                    <a:pt x="265" y="193"/>
                  </a:lnTo>
                  <a:lnTo>
                    <a:pt x="259" y="198"/>
                  </a:lnTo>
                  <a:lnTo>
                    <a:pt x="258" y="198"/>
                  </a:lnTo>
                  <a:lnTo>
                    <a:pt x="258" y="200"/>
                  </a:lnTo>
                  <a:lnTo>
                    <a:pt x="257" y="201"/>
                  </a:lnTo>
                  <a:lnTo>
                    <a:pt x="250" y="208"/>
                  </a:lnTo>
                  <a:lnTo>
                    <a:pt x="248" y="209"/>
                  </a:lnTo>
                  <a:lnTo>
                    <a:pt x="248" y="210"/>
                  </a:lnTo>
                  <a:lnTo>
                    <a:pt x="248" y="213"/>
                  </a:lnTo>
                  <a:lnTo>
                    <a:pt x="248" y="214"/>
                  </a:lnTo>
                  <a:lnTo>
                    <a:pt x="248" y="216"/>
                  </a:lnTo>
                  <a:lnTo>
                    <a:pt x="248" y="219"/>
                  </a:lnTo>
                  <a:lnTo>
                    <a:pt x="248" y="217"/>
                  </a:lnTo>
                  <a:lnTo>
                    <a:pt x="250" y="217"/>
                  </a:lnTo>
                  <a:lnTo>
                    <a:pt x="251" y="217"/>
                  </a:lnTo>
                  <a:lnTo>
                    <a:pt x="252" y="217"/>
                  </a:lnTo>
                  <a:lnTo>
                    <a:pt x="254" y="217"/>
                  </a:lnTo>
                  <a:lnTo>
                    <a:pt x="255" y="217"/>
                  </a:lnTo>
                  <a:lnTo>
                    <a:pt x="255" y="219"/>
                  </a:lnTo>
                  <a:lnTo>
                    <a:pt x="257" y="219"/>
                  </a:lnTo>
                  <a:lnTo>
                    <a:pt x="258" y="219"/>
                  </a:lnTo>
                  <a:lnTo>
                    <a:pt x="259" y="219"/>
                  </a:lnTo>
                  <a:lnTo>
                    <a:pt x="259" y="217"/>
                  </a:lnTo>
                  <a:lnTo>
                    <a:pt x="261" y="219"/>
                  </a:lnTo>
                  <a:lnTo>
                    <a:pt x="261" y="220"/>
                  </a:lnTo>
                  <a:lnTo>
                    <a:pt x="262" y="220"/>
                  </a:lnTo>
                  <a:lnTo>
                    <a:pt x="262" y="223"/>
                  </a:lnTo>
                  <a:lnTo>
                    <a:pt x="262" y="224"/>
                  </a:lnTo>
                  <a:lnTo>
                    <a:pt x="262" y="225"/>
                  </a:lnTo>
                  <a:lnTo>
                    <a:pt x="263" y="227"/>
                  </a:lnTo>
                  <a:lnTo>
                    <a:pt x="262" y="227"/>
                  </a:lnTo>
                  <a:lnTo>
                    <a:pt x="261" y="228"/>
                  </a:lnTo>
                  <a:lnTo>
                    <a:pt x="261" y="229"/>
                  </a:lnTo>
                  <a:lnTo>
                    <a:pt x="259" y="229"/>
                  </a:lnTo>
                  <a:lnTo>
                    <a:pt x="259" y="231"/>
                  </a:lnTo>
                  <a:lnTo>
                    <a:pt x="258" y="231"/>
                  </a:lnTo>
                  <a:lnTo>
                    <a:pt x="258" y="232"/>
                  </a:lnTo>
                  <a:lnTo>
                    <a:pt x="257" y="233"/>
                  </a:lnTo>
                  <a:lnTo>
                    <a:pt x="255" y="233"/>
                  </a:lnTo>
                  <a:lnTo>
                    <a:pt x="255" y="235"/>
                  </a:lnTo>
                  <a:lnTo>
                    <a:pt x="257" y="236"/>
                  </a:lnTo>
                  <a:lnTo>
                    <a:pt x="255" y="236"/>
                  </a:lnTo>
                  <a:lnTo>
                    <a:pt x="255" y="238"/>
                  </a:lnTo>
                  <a:lnTo>
                    <a:pt x="254" y="239"/>
                  </a:lnTo>
                  <a:lnTo>
                    <a:pt x="255" y="239"/>
                  </a:lnTo>
                  <a:lnTo>
                    <a:pt x="257" y="240"/>
                  </a:lnTo>
                  <a:lnTo>
                    <a:pt x="258" y="240"/>
                  </a:lnTo>
                  <a:lnTo>
                    <a:pt x="259" y="240"/>
                  </a:lnTo>
                  <a:lnTo>
                    <a:pt x="261" y="240"/>
                  </a:lnTo>
                  <a:lnTo>
                    <a:pt x="262" y="240"/>
                  </a:lnTo>
                  <a:lnTo>
                    <a:pt x="265" y="240"/>
                  </a:lnTo>
                  <a:lnTo>
                    <a:pt x="265" y="239"/>
                  </a:lnTo>
                  <a:lnTo>
                    <a:pt x="266" y="239"/>
                  </a:lnTo>
                  <a:lnTo>
                    <a:pt x="267" y="239"/>
                  </a:lnTo>
                  <a:lnTo>
                    <a:pt x="269" y="238"/>
                  </a:lnTo>
                  <a:lnTo>
                    <a:pt x="270" y="238"/>
                  </a:lnTo>
                  <a:lnTo>
                    <a:pt x="271" y="236"/>
                  </a:lnTo>
                  <a:lnTo>
                    <a:pt x="273" y="236"/>
                  </a:lnTo>
                  <a:lnTo>
                    <a:pt x="273" y="235"/>
                  </a:lnTo>
                  <a:lnTo>
                    <a:pt x="274" y="235"/>
                  </a:lnTo>
                  <a:lnTo>
                    <a:pt x="275" y="233"/>
                  </a:lnTo>
                  <a:lnTo>
                    <a:pt x="277" y="233"/>
                  </a:lnTo>
                  <a:lnTo>
                    <a:pt x="278" y="233"/>
                  </a:lnTo>
                  <a:lnTo>
                    <a:pt x="280" y="233"/>
                  </a:lnTo>
                  <a:lnTo>
                    <a:pt x="280" y="235"/>
                  </a:lnTo>
                  <a:lnTo>
                    <a:pt x="281" y="235"/>
                  </a:lnTo>
                  <a:lnTo>
                    <a:pt x="281" y="236"/>
                  </a:lnTo>
                  <a:lnTo>
                    <a:pt x="282" y="236"/>
                  </a:lnTo>
                  <a:lnTo>
                    <a:pt x="284" y="236"/>
                  </a:lnTo>
                  <a:lnTo>
                    <a:pt x="284" y="238"/>
                  </a:lnTo>
                  <a:lnTo>
                    <a:pt x="285" y="238"/>
                  </a:lnTo>
                  <a:lnTo>
                    <a:pt x="285" y="239"/>
                  </a:lnTo>
                  <a:lnTo>
                    <a:pt x="286" y="239"/>
                  </a:lnTo>
                  <a:lnTo>
                    <a:pt x="286" y="240"/>
                  </a:lnTo>
                  <a:lnTo>
                    <a:pt x="286" y="242"/>
                  </a:lnTo>
                  <a:lnTo>
                    <a:pt x="286" y="240"/>
                  </a:lnTo>
                  <a:lnTo>
                    <a:pt x="288" y="242"/>
                  </a:lnTo>
                  <a:lnTo>
                    <a:pt x="289" y="242"/>
                  </a:lnTo>
                  <a:lnTo>
                    <a:pt x="290" y="242"/>
                  </a:lnTo>
                  <a:lnTo>
                    <a:pt x="292" y="242"/>
                  </a:lnTo>
                  <a:lnTo>
                    <a:pt x="292" y="243"/>
                  </a:lnTo>
                  <a:lnTo>
                    <a:pt x="293" y="242"/>
                  </a:lnTo>
                  <a:lnTo>
                    <a:pt x="294" y="243"/>
                  </a:lnTo>
                  <a:lnTo>
                    <a:pt x="296" y="243"/>
                  </a:lnTo>
                  <a:lnTo>
                    <a:pt x="297" y="243"/>
                  </a:lnTo>
                  <a:lnTo>
                    <a:pt x="297" y="244"/>
                  </a:lnTo>
                  <a:lnTo>
                    <a:pt x="299" y="244"/>
                  </a:lnTo>
                  <a:lnTo>
                    <a:pt x="299" y="246"/>
                  </a:lnTo>
                  <a:lnTo>
                    <a:pt x="299" y="247"/>
                  </a:lnTo>
                  <a:lnTo>
                    <a:pt x="300" y="250"/>
                  </a:lnTo>
                  <a:lnTo>
                    <a:pt x="300" y="254"/>
                  </a:lnTo>
                  <a:lnTo>
                    <a:pt x="300" y="255"/>
                  </a:lnTo>
                  <a:lnTo>
                    <a:pt x="300" y="258"/>
                  </a:lnTo>
                  <a:lnTo>
                    <a:pt x="301" y="259"/>
                  </a:lnTo>
                  <a:lnTo>
                    <a:pt x="301" y="262"/>
                  </a:lnTo>
                  <a:lnTo>
                    <a:pt x="303" y="265"/>
                  </a:lnTo>
                  <a:lnTo>
                    <a:pt x="303" y="266"/>
                  </a:lnTo>
                  <a:lnTo>
                    <a:pt x="303" y="267"/>
                  </a:lnTo>
                  <a:lnTo>
                    <a:pt x="304" y="269"/>
                  </a:lnTo>
                  <a:lnTo>
                    <a:pt x="304" y="270"/>
                  </a:lnTo>
                  <a:lnTo>
                    <a:pt x="305" y="271"/>
                  </a:lnTo>
                  <a:lnTo>
                    <a:pt x="307" y="271"/>
                  </a:lnTo>
                  <a:lnTo>
                    <a:pt x="308" y="271"/>
                  </a:lnTo>
                  <a:lnTo>
                    <a:pt x="307" y="273"/>
                  </a:lnTo>
                  <a:lnTo>
                    <a:pt x="309" y="274"/>
                  </a:lnTo>
                  <a:lnTo>
                    <a:pt x="309" y="273"/>
                  </a:lnTo>
                  <a:lnTo>
                    <a:pt x="311" y="273"/>
                  </a:lnTo>
                  <a:lnTo>
                    <a:pt x="312" y="274"/>
                  </a:lnTo>
                  <a:lnTo>
                    <a:pt x="313" y="278"/>
                  </a:lnTo>
                  <a:lnTo>
                    <a:pt x="313" y="281"/>
                  </a:lnTo>
                  <a:lnTo>
                    <a:pt x="319" y="293"/>
                  </a:lnTo>
                  <a:lnTo>
                    <a:pt x="319" y="294"/>
                  </a:lnTo>
                  <a:lnTo>
                    <a:pt x="326" y="299"/>
                  </a:lnTo>
                  <a:lnTo>
                    <a:pt x="339" y="309"/>
                  </a:lnTo>
                  <a:lnTo>
                    <a:pt x="356" y="320"/>
                  </a:lnTo>
                  <a:lnTo>
                    <a:pt x="358" y="322"/>
                  </a:lnTo>
                  <a:lnTo>
                    <a:pt x="368" y="328"/>
                  </a:lnTo>
                  <a:lnTo>
                    <a:pt x="379" y="337"/>
                  </a:lnTo>
                  <a:lnTo>
                    <a:pt x="406" y="354"/>
                  </a:lnTo>
                  <a:lnTo>
                    <a:pt x="406" y="356"/>
                  </a:lnTo>
                  <a:lnTo>
                    <a:pt x="422" y="366"/>
                  </a:lnTo>
                  <a:lnTo>
                    <a:pt x="484" y="410"/>
                  </a:lnTo>
                  <a:lnTo>
                    <a:pt x="535" y="445"/>
                  </a:lnTo>
                  <a:lnTo>
                    <a:pt x="540" y="449"/>
                  </a:lnTo>
                  <a:lnTo>
                    <a:pt x="528" y="468"/>
                  </a:lnTo>
                  <a:lnTo>
                    <a:pt x="524" y="472"/>
                  </a:lnTo>
                  <a:lnTo>
                    <a:pt x="524" y="474"/>
                  </a:lnTo>
                  <a:lnTo>
                    <a:pt x="522" y="475"/>
                  </a:lnTo>
                  <a:lnTo>
                    <a:pt x="518" y="484"/>
                  </a:lnTo>
                  <a:lnTo>
                    <a:pt x="517" y="484"/>
                  </a:lnTo>
                  <a:lnTo>
                    <a:pt x="516" y="487"/>
                  </a:lnTo>
                  <a:lnTo>
                    <a:pt x="514" y="489"/>
                  </a:lnTo>
                  <a:lnTo>
                    <a:pt x="513" y="493"/>
                  </a:lnTo>
                  <a:lnTo>
                    <a:pt x="510" y="497"/>
                  </a:lnTo>
                  <a:lnTo>
                    <a:pt x="509" y="499"/>
                  </a:lnTo>
                  <a:lnTo>
                    <a:pt x="508" y="499"/>
                  </a:lnTo>
                  <a:lnTo>
                    <a:pt x="505" y="505"/>
                  </a:lnTo>
                  <a:lnTo>
                    <a:pt x="501" y="510"/>
                  </a:lnTo>
                  <a:lnTo>
                    <a:pt x="498" y="514"/>
                  </a:lnTo>
                  <a:lnTo>
                    <a:pt x="498" y="516"/>
                  </a:lnTo>
                  <a:lnTo>
                    <a:pt x="495" y="518"/>
                  </a:lnTo>
                  <a:lnTo>
                    <a:pt x="494" y="521"/>
                  </a:lnTo>
                  <a:lnTo>
                    <a:pt x="487" y="532"/>
                  </a:lnTo>
                  <a:lnTo>
                    <a:pt x="484" y="535"/>
                  </a:lnTo>
                  <a:lnTo>
                    <a:pt x="482" y="539"/>
                  </a:lnTo>
                  <a:lnTo>
                    <a:pt x="480" y="540"/>
                  </a:lnTo>
                  <a:lnTo>
                    <a:pt x="476" y="548"/>
                  </a:lnTo>
                  <a:lnTo>
                    <a:pt x="470" y="556"/>
                  </a:lnTo>
                  <a:lnTo>
                    <a:pt x="470" y="558"/>
                  </a:lnTo>
                  <a:lnTo>
                    <a:pt x="464" y="564"/>
                  </a:lnTo>
                  <a:lnTo>
                    <a:pt x="460" y="573"/>
                  </a:lnTo>
                  <a:lnTo>
                    <a:pt x="455" y="578"/>
                  </a:lnTo>
                  <a:lnTo>
                    <a:pt x="449" y="585"/>
                  </a:lnTo>
                  <a:lnTo>
                    <a:pt x="445" y="592"/>
                  </a:lnTo>
                  <a:lnTo>
                    <a:pt x="444" y="592"/>
                  </a:lnTo>
                  <a:lnTo>
                    <a:pt x="441" y="596"/>
                  </a:lnTo>
                  <a:lnTo>
                    <a:pt x="438" y="600"/>
                  </a:lnTo>
                  <a:lnTo>
                    <a:pt x="438" y="601"/>
                  </a:lnTo>
                  <a:lnTo>
                    <a:pt x="438" y="602"/>
                  </a:lnTo>
                  <a:lnTo>
                    <a:pt x="438" y="604"/>
                  </a:lnTo>
                  <a:lnTo>
                    <a:pt x="438" y="607"/>
                  </a:lnTo>
                  <a:lnTo>
                    <a:pt x="438" y="608"/>
                  </a:lnTo>
                  <a:lnTo>
                    <a:pt x="438" y="609"/>
                  </a:lnTo>
                  <a:lnTo>
                    <a:pt x="438" y="611"/>
                  </a:lnTo>
                  <a:lnTo>
                    <a:pt x="438" y="612"/>
                  </a:lnTo>
                  <a:lnTo>
                    <a:pt x="438" y="615"/>
                  </a:lnTo>
                  <a:lnTo>
                    <a:pt x="438" y="616"/>
                  </a:lnTo>
                  <a:lnTo>
                    <a:pt x="437" y="617"/>
                  </a:lnTo>
                  <a:lnTo>
                    <a:pt x="437" y="619"/>
                  </a:lnTo>
                  <a:lnTo>
                    <a:pt x="436" y="620"/>
                  </a:lnTo>
                  <a:lnTo>
                    <a:pt x="436" y="621"/>
                  </a:lnTo>
                  <a:lnTo>
                    <a:pt x="434" y="623"/>
                  </a:lnTo>
                  <a:lnTo>
                    <a:pt x="433" y="624"/>
                  </a:lnTo>
                  <a:lnTo>
                    <a:pt x="432" y="626"/>
                  </a:lnTo>
                  <a:lnTo>
                    <a:pt x="430" y="626"/>
                  </a:lnTo>
                  <a:lnTo>
                    <a:pt x="429" y="627"/>
                  </a:lnTo>
                  <a:lnTo>
                    <a:pt x="427" y="628"/>
                  </a:lnTo>
                  <a:lnTo>
                    <a:pt x="426" y="628"/>
                  </a:lnTo>
                  <a:lnTo>
                    <a:pt x="423" y="628"/>
                  </a:lnTo>
                  <a:lnTo>
                    <a:pt x="422" y="630"/>
                  </a:lnTo>
                  <a:lnTo>
                    <a:pt x="421" y="630"/>
                  </a:lnTo>
                  <a:lnTo>
                    <a:pt x="418" y="630"/>
                  </a:lnTo>
                  <a:lnTo>
                    <a:pt x="417" y="628"/>
                  </a:lnTo>
                  <a:lnTo>
                    <a:pt x="415" y="630"/>
                  </a:lnTo>
                  <a:lnTo>
                    <a:pt x="414" y="630"/>
                  </a:lnTo>
                  <a:lnTo>
                    <a:pt x="413" y="628"/>
                  </a:lnTo>
                  <a:lnTo>
                    <a:pt x="413" y="627"/>
                  </a:lnTo>
                  <a:lnTo>
                    <a:pt x="411" y="626"/>
                  </a:lnTo>
                  <a:lnTo>
                    <a:pt x="410" y="624"/>
                  </a:lnTo>
                  <a:lnTo>
                    <a:pt x="410" y="623"/>
                  </a:lnTo>
                  <a:lnTo>
                    <a:pt x="410" y="621"/>
                  </a:lnTo>
                  <a:lnTo>
                    <a:pt x="408" y="623"/>
                  </a:lnTo>
                  <a:lnTo>
                    <a:pt x="407" y="623"/>
                  </a:lnTo>
                  <a:lnTo>
                    <a:pt x="406" y="624"/>
                  </a:lnTo>
                  <a:lnTo>
                    <a:pt x="404" y="623"/>
                  </a:lnTo>
                  <a:lnTo>
                    <a:pt x="404" y="624"/>
                  </a:lnTo>
                  <a:lnTo>
                    <a:pt x="403" y="624"/>
                  </a:lnTo>
                  <a:lnTo>
                    <a:pt x="403" y="623"/>
                  </a:lnTo>
                  <a:lnTo>
                    <a:pt x="402" y="623"/>
                  </a:lnTo>
                  <a:lnTo>
                    <a:pt x="400" y="623"/>
                  </a:lnTo>
                  <a:lnTo>
                    <a:pt x="399" y="623"/>
                  </a:lnTo>
                  <a:lnTo>
                    <a:pt x="399" y="621"/>
                  </a:lnTo>
                  <a:lnTo>
                    <a:pt x="398" y="621"/>
                  </a:lnTo>
                  <a:lnTo>
                    <a:pt x="398" y="623"/>
                  </a:lnTo>
                  <a:lnTo>
                    <a:pt x="396" y="624"/>
                  </a:lnTo>
                  <a:lnTo>
                    <a:pt x="396" y="626"/>
                  </a:lnTo>
                  <a:lnTo>
                    <a:pt x="396" y="627"/>
                  </a:lnTo>
                  <a:lnTo>
                    <a:pt x="396" y="628"/>
                  </a:lnTo>
                  <a:lnTo>
                    <a:pt x="395" y="628"/>
                  </a:lnTo>
                  <a:lnTo>
                    <a:pt x="394" y="628"/>
                  </a:lnTo>
                  <a:lnTo>
                    <a:pt x="394" y="627"/>
                  </a:lnTo>
                  <a:lnTo>
                    <a:pt x="392" y="626"/>
                  </a:lnTo>
                  <a:lnTo>
                    <a:pt x="391" y="626"/>
                  </a:lnTo>
                  <a:lnTo>
                    <a:pt x="389" y="626"/>
                  </a:lnTo>
                  <a:lnTo>
                    <a:pt x="388" y="626"/>
                  </a:lnTo>
                  <a:lnTo>
                    <a:pt x="388" y="624"/>
                  </a:lnTo>
                  <a:lnTo>
                    <a:pt x="387" y="624"/>
                  </a:lnTo>
                  <a:lnTo>
                    <a:pt x="385" y="624"/>
                  </a:lnTo>
                  <a:lnTo>
                    <a:pt x="385" y="623"/>
                  </a:lnTo>
                  <a:lnTo>
                    <a:pt x="384" y="623"/>
                  </a:lnTo>
                  <a:lnTo>
                    <a:pt x="383" y="623"/>
                  </a:lnTo>
                  <a:lnTo>
                    <a:pt x="381" y="623"/>
                  </a:lnTo>
                  <a:lnTo>
                    <a:pt x="381" y="624"/>
                  </a:lnTo>
                  <a:lnTo>
                    <a:pt x="380" y="624"/>
                  </a:lnTo>
                  <a:lnTo>
                    <a:pt x="380" y="623"/>
                  </a:lnTo>
                  <a:lnTo>
                    <a:pt x="379" y="623"/>
                  </a:lnTo>
                  <a:lnTo>
                    <a:pt x="377" y="623"/>
                  </a:lnTo>
                  <a:lnTo>
                    <a:pt x="376" y="623"/>
                  </a:lnTo>
                  <a:lnTo>
                    <a:pt x="376" y="624"/>
                  </a:lnTo>
                  <a:lnTo>
                    <a:pt x="375" y="624"/>
                  </a:lnTo>
                  <a:lnTo>
                    <a:pt x="373" y="624"/>
                  </a:lnTo>
                  <a:lnTo>
                    <a:pt x="373" y="623"/>
                  </a:lnTo>
                  <a:lnTo>
                    <a:pt x="372" y="623"/>
                  </a:lnTo>
                  <a:lnTo>
                    <a:pt x="373" y="621"/>
                  </a:lnTo>
                  <a:lnTo>
                    <a:pt x="373" y="620"/>
                  </a:lnTo>
                  <a:lnTo>
                    <a:pt x="373" y="619"/>
                  </a:lnTo>
                  <a:lnTo>
                    <a:pt x="375" y="619"/>
                  </a:lnTo>
                  <a:lnTo>
                    <a:pt x="375" y="617"/>
                  </a:lnTo>
                  <a:lnTo>
                    <a:pt x="373" y="617"/>
                  </a:lnTo>
                  <a:lnTo>
                    <a:pt x="372" y="617"/>
                  </a:lnTo>
                  <a:lnTo>
                    <a:pt x="372" y="616"/>
                  </a:lnTo>
                  <a:lnTo>
                    <a:pt x="372" y="615"/>
                  </a:lnTo>
                  <a:lnTo>
                    <a:pt x="370" y="615"/>
                  </a:lnTo>
                  <a:lnTo>
                    <a:pt x="369" y="616"/>
                  </a:lnTo>
                  <a:lnTo>
                    <a:pt x="368" y="616"/>
                  </a:lnTo>
                  <a:lnTo>
                    <a:pt x="369" y="616"/>
                  </a:lnTo>
                  <a:lnTo>
                    <a:pt x="368" y="617"/>
                  </a:lnTo>
                  <a:lnTo>
                    <a:pt x="368" y="616"/>
                  </a:lnTo>
                  <a:lnTo>
                    <a:pt x="366" y="616"/>
                  </a:lnTo>
                  <a:lnTo>
                    <a:pt x="365" y="616"/>
                  </a:lnTo>
                  <a:lnTo>
                    <a:pt x="365" y="617"/>
                  </a:lnTo>
                  <a:lnTo>
                    <a:pt x="364" y="619"/>
                  </a:lnTo>
                  <a:lnTo>
                    <a:pt x="364" y="617"/>
                  </a:lnTo>
                  <a:lnTo>
                    <a:pt x="362" y="617"/>
                  </a:lnTo>
                  <a:lnTo>
                    <a:pt x="361" y="617"/>
                  </a:lnTo>
                  <a:lnTo>
                    <a:pt x="360" y="617"/>
                  </a:lnTo>
                  <a:lnTo>
                    <a:pt x="358" y="619"/>
                  </a:lnTo>
                  <a:lnTo>
                    <a:pt x="357" y="617"/>
                  </a:lnTo>
                  <a:lnTo>
                    <a:pt x="357" y="616"/>
                  </a:lnTo>
                  <a:lnTo>
                    <a:pt x="356" y="616"/>
                  </a:lnTo>
                  <a:lnTo>
                    <a:pt x="354" y="617"/>
                  </a:lnTo>
                  <a:lnTo>
                    <a:pt x="353" y="617"/>
                  </a:lnTo>
                  <a:lnTo>
                    <a:pt x="353" y="619"/>
                  </a:lnTo>
                  <a:lnTo>
                    <a:pt x="351" y="619"/>
                  </a:lnTo>
                  <a:lnTo>
                    <a:pt x="350" y="619"/>
                  </a:lnTo>
                  <a:lnTo>
                    <a:pt x="350" y="617"/>
                  </a:lnTo>
                  <a:lnTo>
                    <a:pt x="349" y="617"/>
                  </a:lnTo>
                  <a:lnTo>
                    <a:pt x="347" y="617"/>
                  </a:lnTo>
                  <a:lnTo>
                    <a:pt x="347" y="616"/>
                  </a:lnTo>
                  <a:lnTo>
                    <a:pt x="346" y="616"/>
                  </a:lnTo>
                  <a:lnTo>
                    <a:pt x="345" y="616"/>
                  </a:lnTo>
                  <a:lnTo>
                    <a:pt x="343" y="617"/>
                  </a:lnTo>
                  <a:lnTo>
                    <a:pt x="342" y="616"/>
                  </a:lnTo>
                  <a:lnTo>
                    <a:pt x="341" y="616"/>
                  </a:lnTo>
                  <a:lnTo>
                    <a:pt x="341" y="615"/>
                  </a:lnTo>
                  <a:lnTo>
                    <a:pt x="341" y="613"/>
                  </a:lnTo>
                  <a:lnTo>
                    <a:pt x="339" y="615"/>
                  </a:lnTo>
                  <a:lnTo>
                    <a:pt x="338" y="616"/>
                  </a:lnTo>
                  <a:lnTo>
                    <a:pt x="337" y="616"/>
                  </a:lnTo>
                  <a:lnTo>
                    <a:pt x="337" y="615"/>
                  </a:lnTo>
                  <a:lnTo>
                    <a:pt x="337" y="616"/>
                  </a:lnTo>
                  <a:lnTo>
                    <a:pt x="335" y="616"/>
                  </a:lnTo>
                  <a:lnTo>
                    <a:pt x="334" y="616"/>
                  </a:lnTo>
                  <a:lnTo>
                    <a:pt x="334" y="617"/>
                  </a:lnTo>
                  <a:lnTo>
                    <a:pt x="332" y="617"/>
                  </a:lnTo>
                  <a:lnTo>
                    <a:pt x="331" y="619"/>
                  </a:lnTo>
                  <a:lnTo>
                    <a:pt x="330" y="619"/>
                  </a:lnTo>
                  <a:lnTo>
                    <a:pt x="331" y="619"/>
                  </a:lnTo>
                  <a:lnTo>
                    <a:pt x="331" y="620"/>
                  </a:lnTo>
                  <a:lnTo>
                    <a:pt x="330" y="620"/>
                  </a:lnTo>
                  <a:lnTo>
                    <a:pt x="330" y="621"/>
                  </a:lnTo>
                  <a:lnTo>
                    <a:pt x="328" y="621"/>
                  </a:lnTo>
                  <a:lnTo>
                    <a:pt x="328" y="623"/>
                  </a:lnTo>
                  <a:lnTo>
                    <a:pt x="327" y="623"/>
                  </a:lnTo>
                  <a:lnTo>
                    <a:pt x="326" y="623"/>
                  </a:lnTo>
                  <a:lnTo>
                    <a:pt x="324" y="624"/>
                  </a:lnTo>
                  <a:lnTo>
                    <a:pt x="323" y="624"/>
                  </a:lnTo>
                  <a:lnTo>
                    <a:pt x="323" y="626"/>
                  </a:lnTo>
                  <a:lnTo>
                    <a:pt x="322" y="626"/>
                  </a:lnTo>
                  <a:lnTo>
                    <a:pt x="320" y="627"/>
                  </a:lnTo>
                  <a:lnTo>
                    <a:pt x="320" y="626"/>
                  </a:lnTo>
                  <a:lnTo>
                    <a:pt x="319" y="627"/>
                  </a:lnTo>
                  <a:lnTo>
                    <a:pt x="319" y="626"/>
                  </a:lnTo>
                  <a:lnTo>
                    <a:pt x="318" y="626"/>
                  </a:lnTo>
                  <a:lnTo>
                    <a:pt x="316" y="626"/>
                  </a:lnTo>
                  <a:lnTo>
                    <a:pt x="316" y="627"/>
                  </a:lnTo>
                  <a:lnTo>
                    <a:pt x="315" y="626"/>
                  </a:lnTo>
                  <a:lnTo>
                    <a:pt x="313" y="626"/>
                  </a:lnTo>
                  <a:lnTo>
                    <a:pt x="313" y="624"/>
                  </a:lnTo>
                  <a:lnTo>
                    <a:pt x="312" y="623"/>
                  </a:lnTo>
                  <a:lnTo>
                    <a:pt x="311" y="623"/>
                  </a:lnTo>
                  <a:lnTo>
                    <a:pt x="309" y="623"/>
                  </a:lnTo>
                  <a:lnTo>
                    <a:pt x="309" y="624"/>
                  </a:lnTo>
                  <a:lnTo>
                    <a:pt x="309" y="626"/>
                  </a:lnTo>
                  <a:lnTo>
                    <a:pt x="309" y="627"/>
                  </a:lnTo>
                  <a:lnTo>
                    <a:pt x="308" y="626"/>
                  </a:lnTo>
                  <a:lnTo>
                    <a:pt x="308" y="624"/>
                  </a:lnTo>
                  <a:lnTo>
                    <a:pt x="307" y="623"/>
                  </a:lnTo>
                  <a:lnTo>
                    <a:pt x="307" y="621"/>
                  </a:lnTo>
                  <a:lnTo>
                    <a:pt x="305" y="621"/>
                  </a:lnTo>
                  <a:lnTo>
                    <a:pt x="305" y="620"/>
                  </a:lnTo>
                  <a:lnTo>
                    <a:pt x="305" y="619"/>
                  </a:lnTo>
                  <a:lnTo>
                    <a:pt x="304" y="617"/>
                  </a:lnTo>
                  <a:lnTo>
                    <a:pt x="303" y="617"/>
                  </a:lnTo>
                  <a:lnTo>
                    <a:pt x="301" y="617"/>
                  </a:lnTo>
                  <a:lnTo>
                    <a:pt x="300" y="616"/>
                  </a:lnTo>
                  <a:lnTo>
                    <a:pt x="300" y="615"/>
                  </a:lnTo>
                  <a:lnTo>
                    <a:pt x="300" y="616"/>
                  </a:lnTo>
                  <a:lnTo>
                    <a:pt x="299" y="615"/>
                  </a:lnTo>
                  <a:lnTo>
                    <a:pt x="297" y="616"/>
                  </a:lnTo>
                  <a:lnTo>
                    <a:pt x="296" y="615"/>
                  </a:lnTo>
                  <a:lnTo>
                    <a:pt x="296" y="613"/>
                  </a:lnTo>
                  <a:lnTo>
                    <a:pt x="296" y="612"/>
                  </a:lnTo>
                  <a:lnTo>
                    <a:pt x="294" y="611"/>
                  </a:lnTo>
                  <a:lnTo>
                    <a:pt x="293" y="611"/>
                  </a:lnTo>
                  <a:lnTo>
                    <a:pt x="294" y="611"/>
                  </a:lnTo>
                  <a:lnTo>
                    <a:pt x="294" y="612"/>
                  </a:lnTo>
                  <a:lnTo>
                    <a:pt x="293" y="612"/>
                  </a:lnTo>
                  <a:lnTo>
                    <a:pt x="293" y="611"/>
                  </a:lnTo>
                  <a:lnTo>
                    <a:pt x="292" y="611"/>
                  </a:lnTo>
                  <a:lnTo>
                    <a:pt x="290" y="609"/>
                  </a:lnTo>
                  <a:lnTo>
                    <a:pt x="292" y="609"/>
                  </a:lnTo>
                  <a:lnTo>
                    <a:pt x="290" y="608"/>
                  </a:lnTo>
                  <a:lnTo>
                    <a:pt x="289" y="608"/>
                  </a:lnTo>
                  <a:lnTo>
                    <a:pt x="288" y="608"/>
                  </a:lnTo>
                  <a:lnTo>
                    <a:pt x="286" y="608"/>
                  </a:lnTo>
                  <a:lnTo>
                    <a:pt x="286" y="607"/>
                  </a:lnTo>
                  <a:lnTo>
                    <a:pt x="285" y="607"/>
                  </a:lnTo>
                  <a:lnTo>
                    <a:pt x="285" y="605"/>
                  </a:lnTo>
                  <a:lnTo>
                    <a:pt x="285" y="604"/>
                  </a:lnTo>
                  <a:lnTo>
                    <a:pt x="285" y="602"/>
                  </a:lnTo>
                  <a:lnTo>
                    <a:pt x="284" y="600"/>
                  </a:lnTo>
                  <a:lnTo>
                    <a:pt x="282" y="600"/>
                  </a:lnTo>
                  <a:lnTo>
                    <a:pt x="281" y="598"/>
                  </a:lnTo>
                  <a:lnTo>
                    <a:pt x="280" y="598"/>
                  </a:lnTo>
                  <a:lnTo>
                    <a:pt x="280" y="597"/>
                  </a:lnTo>
                  <a:lnTo>
                    <a:pt x="278" y="597"/>
                  </a:lnTo>
                  <a:lnTo>
                    <a:pt x="277" y="597"/>
                  </a:lnTo>
                  <a:lnTo>
                    <a:pt x="277" y="596"/>
                  </a:lnTo>
                  <a:lnTo>
                    <a:pt x="275" y="597"/>
                  </a:lnTo>
                  <a:lnTo>
                    <a:pt x="275" y="596"/>
                  </a:lnTo>
                  <a:lnTo>
                    <a:pt x="274" y="594"/>
                  </a:lnTo>
                  <a:lnTo>
                    <a:pt x="273" y="594"/>
                  </a:lnTo>
                  <a:lnTo>
                    <a:pt x="271" y="594"/>
                  </a:lnTo>
                  <a:lnTo>
                    <a:pt x="270" y="594"/>
                  </a:lnTo>
                  <a:lnTo>
                    <a:pt x="269" y="594"/>
                  </a:lnTo>
                  <a:lnTo>
                    <a:pt x="267" y="594"/>
                  </a:lnTo>
                  <a:lnTo>
                    <a:pt x="266" y="594"/>
                  </a:lnTo>
                  <a:lnTo>
                    <a:pt x="265" y="596"/>
                  </a:lnTo>
                  <a:lnTo>
                    <a:pt x="263" y="596"/>
                  </a:lnTo>
                  <a:lnTo>
                    <a:pt x="263" y="594"/>
                  </a:lnTo>
                  <a:lnTo>
                    <a:pt x="262" y="594"/>
                  </a:lnTo>
                  <a:lnTo>
                    <a:pt x="261" y="594"/>
                  </a:lnTo>
                  <a:lnTo>
                    <a:pt x="262" y="593"/>
                  </a:lnTo>
                  <a:lnTo>
                    <a:pt x="261" y="593"/>
                  </a:lnTo>
                  <a:lnTo>
                    <a:pt x="259" y="593"/>
                  </a:lnTo>
                  <a:lnTo>
                    <a:pt x="261" y="592"/>
                  </a:lnTo>
                  <a:lnTo>
                    <a:pt x="259" y="592"/>
                  </a:lnTo>
                  <a:lnTo>
                    <a:pt x="259" y="590"/>
                  </a:lnTo>
                  <a:lnTo>
                    <a:pt x="258" y="589"/>
                  </a:lnTo>
                  <a:lnTo>
                    <a:pt x="257" y="589"/>
                  </a:lnTo>
                  <a:lnTo>
                    <a:pt x="255" y="589"/>
                  </a:lnTo>
                  <a:lnTo>
                    <a:pt x="254" y="589"/>
                  </a:lnTo>
                  <a:lnTo>
                    <a:pt x="254" y="588"/>
                  </a:lnTo>
                  <a:lnTo>
                    <a:pt x="254" y="586"/>
                  </a:lnTo>
                  <a:lnTo>
                    <a:pt x="252" y="586"/>
                  </a:lnTo>
                  <a:lnTo>
                    <a:pt x="251" y="586"/>
                  </a:lnTo>
                  <a:lnTo>
                    <a:pt x="250" y="586"/>
                  </a:lnTo>
                  <a:lnTo>
                    <a:pt x="250" y="585"/>
                  </a:lnTo>
                  <a:lnTo>
                    <a:pt x="248" y="583"/>
                  </a:lnTo>
                  <a:lnTo>
                    <a:pt x="247" y="582"/>
                  </a:lnTo>
                  <a:lnTo>
                    <a:pt x="247" y="581"/>
                  </a:lnTo>
                  <a:lnTo>
                    <a:pt x="246" y="581"/>
                  </a:lnTo>
                  <a:lnTo>
                    <a:pt x="244" y="579"/>
                  </a:lnTo>
                  <a:lnTo>
                    <a:pt x="243" y="579"/>
                  </a:lnTo>
                  <a:lnTo>
                    <a:pt x="243" y="578"/>
                  </a:lnTo>
                  <a:lnTo>
                    <a:pt x="243" y="577"/>
                  </a:lnTo>
                  <a:lnTo>
                    <a:pt x="242" y="577"/>
                  </a:lnTo>
                  <a:lnTo>
                    <a:pt x="240" y="577"/>
                  </a:lnTo>
                  <a:lnTo>
                    <a:pt x="239" y="577"/>
                  </a:lnTo>
                  <a:lnTo>
                    <a:pt x="238" y="577"/>
                  </a:lnTo>
                  <a:lnTo>
                    <a:pt x="236" y="577"/>
                  </a:lnTo>
                  <a:lnTo>
                    <a:pt x="236" y="575"/>
                  </a:lnTo>
                  <a:lnTo>
                    <a:pt x="235" y="575"/>
                  </a:lnTo>
                  <a:lnTo>
                    <a:pt x="235" y="574"/>
                  </a:lnTo>
                  <a:lnTo>
                    <a:pt x="235" y="573"/>
                  </a:lnTo>
                  <a:lnTo>
                    <a:pt x="233" y="573"/>
                  </a:lnTo>
                  <a:lnTo>
                    <a:pt x="233" y="571"/>
                  </a:lnTo>
                  <a:lnTo>
                    <a:pt x="232" y="571"/>
                  </a:lnTo>
                  <a:lnTo>
                    <a:pt x="232" y="573"/>
                  </a:lnTo>
                  <a:lnTo>
                    <a:pt x="232" y="571"/>
                  </a:lnTo>
                  <a:lnTo>
                    <a:pt x="231" y="571"/>
                  </a:lnTo>
                  <a:lnTo>
                    <a:pt x="231" y="570"/>
                  </a:lnTo>
                  <a:lnTo>
                    <a:pt x="229" y="570"/>
                  </a:lnTo>
                  <a:lnTo>
                    <a:pt x="229" y="569"/>
                  </a:lnTo>
                  <a:lnTo>
                    <a:pt x="228" y="569"/>
                  </a:lnTo>
                  <a:lnTo>
                    <a:pt x="228" y="567"/>
                  </a:lnTo>
                  <a:lnTo>
                    <a:pt x="227" y="567"/>
                  </a:lnTo>
                  <a:lnTo>
                    <a:pt x="227" y="566"/>
                  </a:lnTo>
                  <a:lnTo>
                    <a:pt x="227" y="564"/>
                  </a:lnTo>
                  <a:lnTo>
                    <a:pt x="225" y="564"/>
                  </a:lnTo>
                  <a:lnTo>
                    <a:pt x="225" y="563"/>
                  </a:lnTo>
                  <a:lnTo>
                    <a:pt x="224" y="562"/>
                  </a:lnTo>
                  <a:lnTo>
                    <a:pt x="223" y="562"/>
                  </a:lnTo>
                  <a:lnTo>
                    <a:pt x="223" y="560"/>
                  </a:lnTo>
                  <a:lnTo>
                    <a:pt x="221" y="559"/>
                  </a:lnTo>
                  <a:lnTo>
                    <a:pt x="221" y="558"/>
                  </a:lnTo>
                  <a:lnTo>
                    <a:pt x="221" y="556"/>
                  </a:lnTo>
                  <a:lnTo>
                    <a:pt x="220" y="556"/>
                  </a:lnTo>
                  <a:lnTo>
                    <a:pt x="220" y="555"/>
                  </a:lnTo>
                  <a:lnTo>
                    <a:pt x="220" y="554"/>
                  </a:lnTo>
                  <a:lnTo>
                    <a:pt x="219" y="554"/>
                  </a:lnTo>
                  <a:lnTo>
                    <a:pt x="217" y="552"/>
                  </a:lnTo>
                  <a:lnTo>
                    <a:pt x="219" y="552"/>
                  </a:lnTo>
                  <a:lnTo>
                    <a:pt x="217" y="551"/>
                  </a:lnTo>
                  <a:lnTo>
                    <a:pt x="217" y="550"/>
                  </a:lnTo>
                  <a:lnTo>
                    <a:pt x="216" y="550"/>
                  </a:lnTo>
                  <a:lnTo>
                    <a:pt x="216" y="548"/>
                  </a:lnTo>
                  <a:lnTo>
                    <a:pt x="216" y="547"/>
                  </a:lnTo>
                  <a:lnTo>
                    <a:pt x="216" y="545"/>
                  </a:lnTo>
                  <a:lnTo>
                    <a:pt x="214" y="545"/>
                  </a:lnTo>
                  <a:lnTo>
                    <a:pt x="214" y="544"/>
                  </a:lnTo>
                  <a:lnTo>
                    <a:pt x="216" y="543"/>
                  </a:lnTo>
                  <a:lnTo>
                    <a:pt x="216" y="541"/>
                  </a:lnTo>
                  <a:lnTo>
                    <a:pt x="214" y="540"/>
                  </a:lnTo>
                  <a:lnTo>
                    <a:pt x="214" y="539"/>
                  </a:lnTo>
                  <a:lnTo>
                    <a:pt x="214" y="537"/>
                  </a:lnTo>
                  <a:lnTo>
                    <a:pt x="214" y="536"/>
                  </a:lnTo>
                  <a:lnTo>
                    <a:pt x="214" y="535"/>
                  </a:lnTo>
                  <a:lnTo>
                    <a:pt x="216" y="535"/>
                  </a:lnTo>
                  <a:lnTo>
                    <a:pt x="217" y="535"/>
                  </a:lnTo>
                  <a:lnTo>
                    <a:pt x="217" y="533"/>
                  </a:lnTo>
                  <a:lnTo>
                    <a:pt x="219" y="532"/>
                  </a:lnTo>
                  <a:lnTo>
                    <a:pt x="220" y="532"/>
                  </a:lnTo>
                  <a:lnTo>
                    <a:pt x="220" y="531"/>
                  </a:lnTo>
                  <a:lnTo>
                    <a:pt x="220" y="529"/>
                  </a:lnTo>
                  <a:lnTo>
                    <a:pt x="219" y="528"/>
                  </a:lnTo>
                  <a:lnTo>
                    <a:pt x="217" y="526"/>
                  </a:lnTo>
                  <a:lnTo>
                    <a:pt x="217" y="525"/>
                  </a:lnTo>
                  <a:lnTo>
                    <a:pt x="216" y="524"/>
                  </a:lnTo>
                  <a:lnTo>
                    <a:pt x="216" y="522"/>
                  </a:lnTo>
                  <a:lnTo>
                    <a:pt x="216" y="521"/>
                  </a:lnTo>
                  <a:lnTo>
                    <a:pt x="216" y="520"/>
                  </a:lnTo>
                  <a:lnTo>
                    <a:pt x="217" y="520"/>
                  </a:lnTo>
                  <a:lnTo>
                    <a:pt x="219" y="518"/>
                  </a:lnTo>
                  <a:lnTo>
                    <a:pt x="219" y="517"/>
                  </a:lnTo>
                  <a:lnTo>
                    <a:pt x="220" y="517"/>
                  </a:lnTo>
                  <a:lnTo>
                    <a:pt x="220" y="516"/>
                  </a:lnTo>
                  <a:lnTo>
                    <a:pt x="220" y="514"/>
                  </a:lnTo>
                  <a:lnTo>
                    <a:pt x="220" y="513"/>
                  </a:lnTo>
                  <a:lnTo>
                    <a:pt x="221" y="512"/>
                  </a:lnTo>
                  <a:lnTo>
                    <a:pt x="220" y="512"/>
                  </a:lnTo>
                  <a:lnTo>
                    <a:pt x="221" y="510"/>
                  </a:lnTo>
                  <a:lnTo>
                    <a:pt x="223" y="510"/>
                  </a:lnTo>
                  <a:lnTo>
                    <a:pt x="223" y="509"/>
                  </a:lnTo>
                  <a:lnTo>
                    <a:pt x="221" y="509"/>
                  </a:lnTo>
                  <a:lnTo>
                    <a:pt x="221" y="508"/>
                  </a:lnTo>
                  <a:lnTo>
                    <a:pt x="221" y="506"/>
                  </a:lnTo>
                  <a:lnTo>
                    <a:pt x="220" y="505"/>
                  </a:lnTo>
                  <a:lnTo>
                    <a:pt x="219" y="505"/>
                  </a:lnTo>
                  <a:lnTo>
                    <a:pt x="219" y="503"/>
                  </a:lnTo>
                  <a:lnTo>
                    <a:pt x="219" y="502"/>
                  </a:lnTo>
                  <a:lnTo>
                    <a:pt x="219" y="501"/>
                  </a:lnTo>
                  <a:lnTo>
                    <a:pt x="219" y="499"/>
                  </a:lnTo>
                  <a:lnTo>
                    <a:pt x="219" y="498"/>
                  </a:lnTo>
                  <a:lnTo>
                    <a:pt x="219" y="497"/>
                  </a:lnTo>
                  <a:lnTo>
                    <a:pt x="219" y="495"/>
                  </a:lnTo>
                  <a:lnTo>
                    <a:pt x="217" y="494"/>
                  </a:lnTo>
                  <a:lnTo>
                    <a:pt x="217" y="493"/>
                  </a:lnTo>
                  <a:lnTo>
                    <a:pt x="216" y="493"/>
                  </a:lnTo>
                  <a:lnTo>
                    <a:pt x="216" y="491"/>
                  </a:lnTo>
                  <a:lnTo>
                    <a:pt x="216" y="490"/>
                  </a:lnTo>
                  <a:lnTo>
                    <a:pt x="216" y="489"/>
                  </a:lnTo>
                  <a:lnTo>
                    <a:pt x="216" y="487"/>
                  </a:lnTo>
                  <a:lnTo>
                    <a:pt x="217" y="486"/>
                  </a:lnTo>
                  <a:lnTo>
                    <a:pt x="217" y="484"/>
                  </a:lnTo>
                  <a:lnTo>
                    <a:pt x="217" y="483"/>
                  </a:lnTo>
                  <a:lnTo>
                    <a:pt x="217" y="482"/>
                  </a:lnTo>
                  <a:lnTo>
                    <a:pt x="216" y="480"/>
                  </a:lnTo>
                  <a:lnTo>
                    <a:pt x="217" y="480"/>
                  </a:lnTo>
                  <a:lnTo>
                    <a:pt x="216" y="479"/>
                  </a:lnTo>
                  <a:lnTo>
                    <a:pt x="217" y="479"/>
                  </a:lnTo>
                  <a:lnTo>
                    <a:pt x="217" y="478"/>
                  </a:lnTo>
                  <a:lnTo>
                    <a:pt x="217" y="476"/>
                  </a:lnTo>
                  <a:lnTo>
                    <a:pt x="217" y="475"/>
                  </a:lnTo>
                  <a:lnTo>
                    <a:pt x="219" y="475"/>
                  </a:lnTo>
                  <a:lnTo>
                    <a:pt x="219" y="474"/>
                  </a:lnTo>
                  <a:lnTo>
                    <a:pt x="219" y="472"/>
                  </a:lnTo>
                  <a:lnTo>
                    <a:pt x="217" y="472"/>
                  </a:lnTo>
                  <a:lnTo>
                    <a:pt x="216" y="472"/>
                  </a:lnTo>
                  <a:lnTo>
                    <a:pt x="216" y="471"/>
                  </a:lnTo>
                  <a:lnTo>
                    <a:pt x="217" y="471"/>
                  </a:lnTo>
                  <a:lnTo>
                    <a:pt x="217" y="470"/>
                  </a:lnTo>
                  <a:lnTo>
                    <a:pt x="217" y="468"/>
                  </a:lnTo>
                  <a:lnTo>
                    <a:pt x="219" y="468"/>
                  </a:lnTo>
                  <a:lnTo>
                    <a:pt x="220" y="467"/>
                  </a:lnTo>
                  <a:lnTo>
                    <a:pt x="220" y="465"/>
                  </a:lnTo>
                  <a:lnTo>
                    <a:pt x="220" y="464"/>
                  </a:lnTo>
                  <a:lnTo>
                    <a:pt x="221" y="464"/>
                  </a:lnTo>
                  <a:lnTo>
                    <a:pt x="220" y="463"/>
                  </a:lnTo>
                  <a:lnTo>
                    <a:pt x="221" y="463"/>
                  </a:lnTo>
                  <a:lnTo>
                    <a:pt x="220" y="461"/>
                  </a:lnTo>
                  <a:lnTo>
                    <a:pt x="221" y="460"/>
                  </a:lnTo>
                  <a:lnTo>
                    <a:pt x="223" y="460"/>
                  </a:lnTo>
                  <a:lnTo>
                    <a:pt x="223" y="459"/>
                  </a:lnTo>
                  <a:lnTo>
                    <a:pt x="223" y="457"/>
                  </a:lnTo>
                  <a:lnTo>
                    <a:pt x="223" y="455"/>
                  </a:lnTo>
                  <a:lnTo>
                    <a:pt x="223" y="453"/>
                  </a:lnTo>
                  <a:lnTo>
                    <a:pt x="223" y="452"/>
                  </a:lnTo>
                  <a:lnTo>
                    <a:pt x="223" y="451"/>
                  </a:lnTo>
                  <a:lnTo>
                    <a:pt x="223" y="449"/>
                  </a:lnTo>
                  <a:lnTo>
                    <a:pt x="223" y="448"/>
                  </a:lnTo>
                  <a:lnTo>
                    <a:pt x="221" y="446"/>
                  </a:lnTo>
                  <a:lnTo>
                    <a:pt x="220" y="445"/>
                  </a:lnTo>
                  <a:lnTo>
                    <a:pt x="220" y="444"/>
                  </a:lnTo>
                  <a:lnTo>
                    <a:pt x="221" y="442"/>
                  </a:lnTo>
                  <a:lnTo>
                    <a:pt x="220" y="441"/>
                  </a:lnTo>
                  <a:lnTo>
                    <a:pt x="220" y="440"/>
                  </a:lnTo>
                  <a:lnTo>
                    <a:pt x="221" y="440"/>
                  </a:lnTo>
                  <a:lnTo>
                    <a:pt x="221" y="438"/>
                  </a:lnTo>
                  <a:lnTo>
                    <a:pt x="220" y="438"/>
                  </a:lnTo>
                  <a:lnTo>
                    <a:pt x="220" y="437"/>
                  </a:lnTo>
                  <a:lnTo>
                    <a:pt x="219" y="436"/>
                  </a:lnTo>
                  <a:lnTo>
                    <a:pt x="219" y="434"/>
                  </a:lnTo>
                  <a:lnTo>
                    <a:pt x="219" y="433"/>
                  </a:lnTo>
                  <a:lnTo>
                    <a:pt x="217" y="432"/>
                  </a:lnTo>
                  <a:lnTo>
                    <a:pt x="216" y="432"/>
                  </a:lnTo>
                  <a:lnTo>
                    <a:pt x="217" y="430"/>
                  </a:lnTo>
                  <a:lnTo>
                    <a:pt x="216" y="430"/>
                  </a:lnTo>
                  <a:lnTo>
                    <a:pt x="214" y="430"/>
                  </a:lnTo>
                  <a:lnTo>
                    <a:pt x="214" y="429"/>
                  </a:lnTo>
                  <a:lnTo>
                    <a:pt x="214" y="427"/>
                  </a:lnTo>
                  <a:lnTo>
                    <a:pt x="214" y="426"/>
                  </a:lnTo>
                  <a:lnTo>
                    <a:pt x="216" y="425"/>
                  </a:lnTo>
                  <a:lnTo>
                    <a:pt x="216" y="423"/>
                  </a:lnTo>
                  <a:lnTo>
                    <a:pt x="214" y="423"/>
                  </a:lnTo>
                  <a:lnTo>
                    <a:pt x="214" y="422"/>
                  </a:lnTo>
                  <a:lnTo>
                    <a:pt x="214" y="421"/>
                  </a:lnTo>
                  <a:lnTo>
                    <a:pt x="214" y="419"/>
                  </a:lnTo>
                  <a:lnTo>
                    <a:pt x="214" y="418"/>
                  </a:lnTo>
                  <a:lnTo>
                    <a:pt x="213" y="419"/>
                  </a:lnTo>
                  <a:lnTo>
                    <a:pt x="213" y="418"/>
                  </a:lnTo>
                  <a:lnTo>
                    <a:pt x="213" y="417"/>
                  </a:lnTo>
                  <a:lnTo>
                    <a:pt x="213" y="418"/>
                  </a:lnTo>
                  <a:lnTo>
                    <a:pt x="212" y="417"/>
                  </a:lnTo>
                  <a:lnTo>
                    <a:pt x="210" y="417"/>
                  </a:lnTo>
                  <a:lnTo>
                    <a:pt x="209" y="415"/>
                  </a:lnTo>
                  <a:lnTo>
                    <a:pt x="209" y="414"/>
                  </a:lnTo>
                  <a:lnTo>
                    <a:pt x="208" y="414"/>
                  </a:lnTo>
                  <a:lnTo>
                    <a:pt x="208" y="413"/>
                  </a:lnTo>
                  <a:lnTo>
                    <a:pt x="208" y="411"/>
                  </a:lnTo>
                  <a:lnTo>
                    <a:pt x="208" y="410"/>
                  </a:lnTo>
                  <a:lnTo>
                    <a:pt x="206" y="408"/>
                  </a:lnTo>
                  <a:lnTo>
                    <a:pt x="208" y="407"/>
                  </a:lnTo>
                  <a:lnTo>
                    <a:pt x="206" y="407"/>
                  </a:lnTo>
                  <a:lnTo>
                    <a:pt x="206" y="406"/>
                  </a:lnTo>
                  <a:lnTo>
                    <a:pt x="205" y="404"/>
                  </a:lnTo>
                  <a:lnTo>
                    <a:pt x="205" y="402"/>
                  </a:lnTo>
                  <a:lnTo>
                    <a:pt x="205" y="400"/>
                  </a:lnTo>
                  <a:lnTo>
                    <a:pt x="205" y="399"/>
                  </a:lnTo>
                  <a:lnTo>
                    <a:pt x="205" y="398"/>
                  </a:lnTo>
                  <a:lnTo>
                    <a:pt x="204" y="398"/>
                  </a:lnTo>
                  <a:lnTo>
                    <a:pt x="204" y="396"/>
                  </a:lnTo>
                  <a:lnTo>
                    <a:pt x="204" y="395"/>
                  </a:lnTo>
                  <a:lnTo>
                    <a:pt x="204" y="394"/>
                  </a:lnTo>
                  <a:lnTo>
                    <a:pt x="205" y="394"/>
                  </a:lnTo>
                  <a:lnTo>
                    <a:pt x="205" y="392"/>
                  </a:lnTo>
                  <a:lnTo>
                    <a:pt x="204" y="392"/>
                  </a:lnTo>
                  <a:lnTo>
                    <a:pt x="206" y="391"/>
                  </a:lnTo>
                  <a:lnTo>
                    <a:pt x="205" y="389"/>
                  </a:lnTo>
                  <a:lnTo>
                    <a:pt x="205" y="388"/>
                  </a:lnTo>
                  <a:lnTo>
                    <a:pt x="205" y="387"/>
                  </a:lnTo>
                  <a:lnTo>
                    <a:pt x="204" y="387"/>
                  </a:lnTo>
                  <a:lnTo>
                    <a:pt x="204" y="385"/>
                  </a:lnTo>
                  <a:lnTo>
                    <a:pt x="202" y="385"/>
                  </a:lnTo>
                  <a:lnTo>
                    <a:pt x="204" y="384"/>
                  </a:lnTo>
                  <a:lnTo>
                    <a:pt x="205" y="384"/>
                  </a:lnTo>
                  <a:lnTo>
                    <a:pt x="205" y="383"/>
                  </a:lnTo>
                  <a:lnTo>
                    <a:pt x="206" y="383"/>
                  </a:lnTo>
                  <a:lnTo>
                    <a:pt x="206" y="381"/>
                  </a:lnTo>
                  <a:lnTo>
                    <a:pt x="205" y="381"/>
                  </a:lnTo>
                  <a:lnTo>
                    <a:pt x="205" y="380"/>
                  </a:lnTo>
                  <a:lnTo>
                    <a:pt x="206" y="380"/>
                  </a:lnTo>
                  <a:lnTo>
                    <a:pt x="205" y="379"/>
                  </a:lnTo>
                  <a:lnTo>
                    <a:pt x="205" y="377"/>
                  </a:lnTo>
                  <a:lnTo>
                    <a:pt x="204" y="376"/>
                  </a:lnTo>
                  <a:lnTo>
                    <a:pt x="204" y="375"/>
                  </a:lnTo>
                  <a:lnTo>
                    <a:pt x="204" y="373"/>
                  </a:lnTo>
                  <a:lnTo>
                    <a:pt x="205" y="373"/>
                  </a:lnTo>
                  <a:lnTo>
                    <a:pt x="205" y="372"/>
                  </a:lnTo>
                  <a:lnTo>
                    <a:pt x="205" y="370"/>
                  </a:lnTo>
                  <a:lnTo>
                    <a:pt x="204" y="369"/>
                  </a:lnTo>
                  <a:lnTo>
                    <a:pt x="204" y="370"/>
                  </a:lnTo>
                  <a:lnTo>
                    <a:pt x="202" y="369"/>
                  </a:lnTo>
                  <a:lnTo>
                    <a:pt x="201" y="370"/>
                  </a:lnTo>
                  <a:lnTo>
                    <a:pt x="200" y="369"/>
                  </a:lnTo>
                  <a:lnTo>
                    <a:pt x="200" y="368"/>
                  </a:lnTo>
                  <a:lnTo>
                    <a:pt x="201" y="368"/>
                  </a:lnTo>
                  <a:lnTo>
                    <a:pt x="201" y="366"/>
                  </a:lnTo>
                  <a:lnTo>
                    <a:pt x="201" y="365"/>
                  </a:lnTo>
                  <a:lnTo>
                    <a:pt x="201" y="364"/>
                  </a:lnTo>
                  <a:lnTo>
                    <a:pt x="202" y="364"/>
                  </a:lnTo>
                  <a:lnTo>
                    <a:pt x="201" y="362"/>
                  </a:lnTo>
                  <a:lnTo>
                    <a:pt x="200" y="362"/>
                  </a:lnTo>
                  <a:lnTo>
                    <a:pt x="200" y="361"/>
                  </a:lnTo>
                  <a:lnTo>
                    <a:pt x="201" y="360"/>
                  </a:lnTo>
                  <a:lnTo>
                    <a:pt x="201" y="361"/>
                  </a:lnTo>
                  <a:lnTo>
                    <a:pt x="202" y="361"/>
                  </a:lnTo>
                  <a:lnTo>
                    <a:pt x="202" y="360"/>
                  </a:lnTo>
                  <a:lnTo>
                    <a:pt x="204" y="360"/>
                  </a:lnTo>
                  <a:lnTo>
                    <a:pt x="202" y="358"/>
                  </a:lnTo>
                  <a:lnTo>
                    <a:pt x="204" y="357"/>
                  </a:lnTo>
                  <a:lnTo>
                    <a:pt x="204" y="356"/>
                  </a:lnTo>
                  <a:lnTo>
                    <a:pt x="204" y="354"/>
                  </a:lnTo>
                  <a:lnTo>
                    <a:pt x="202" y="353"/>
                  </a:lnTo>
                  <a:lnTo>
                    <a:pt x="204" y="353"/>
                  </a:lnTo>
                  <a:lnTo>
                    <a:pt x="204" y="351"/>
                  </a:lnTo>
                  <a:lnTo>
                    <a:pt x="204" y="350"/>
                  </a:lnTo>
                  <a:lnTo>
                    <a:pt x="205" y="350"/>
                  </a:lnTo>
                  <a:lnTo>
                    <a:pt x="205" y="349"/>
                  </a:lnTo>
                  <a:lnTo>
                    <a:pt x="206" y="349"/>
                  </a:lnTo>
                  <a:lnTo>
                    <a:pt x="206" y="347"/>
                  </a:lnTo>
                  <a:lnTo>
                    <a:pt x="206" y="346"/>
                  </a:lnTo>
                  <a:lnTo>
                    <a:pt x="206" y="345"/>
                  </a:lnTo>
                  <a:lnTo>
                    <a:pt x="205" y="342"/>
                  </a:lnTo>
                  <a:lnTo>
                    <a:pt x="205" y="339"/>
                  </a:lnTo>
                  <a:lnTo>
                    <a:pt x="204" y="338"/>
                  </a:lnTo>
                  <a:lnTo>
                    <a:pt x="202" y="337"/>
                  </a:lnTo>
                  <a:lnTo>
                    <a:pt x="201" y="335"/>
                  </a:lnTo>
                  <a:lnTo>
                    <a:pt x="198" y="331"/>
                  </a:lnTo>
                  <a:lnTo>
                    <a:pt x="197" y="328"/>
                  </a:lnTo>
                  <a:lnTo>
                    <a:pt x="193" y="322"/>
                  </a:lnTo>
                  <a:lnTo>
                    <a:pt x="191" y="320"/>
                  </a:lnTo>
                  <a:lnTo>
                    <a:pt x="193" y="320"/>
                  </a:lnTo>
                  <a:lnTo>
                    <a:pt x="193" y="319"/>
                  </a:lnTo>
                  <a:lnTo>
                    <a:pt x="193" y="318"/>
                  </a:lnTo>
                  <a:lnTo>
                    <a:pt x="191" y="318"/>
                  </a:lnTo>
                  <a:lnTo>
                    <a:pt x="191" y="316"/>
                  </a:lnTo>
                  <a:lnTo>
                    <a:pt x="191" y="315"/>
                  </a:lnTo>
                  <a:lnTo>
                    <a:pt x="190" y="315"/>
                  </a:lnTo>
                  <a:lnTo>
                    <a:pt x="190" y="313"/>
                  </a:lnTo>
                  <a:lnTo>
                    <a:pt x="190" y="312"/>
                  </a:lnTo>
                  <a:lnTo>
                    <a:pt x="189" y="311"/>
                  </a:lnTo>
                  <a:lnTo>
                    <a:pt x="189" y="308"/>
                  </a:lnTo>
                  <a:lnTo>
                    <a:pt x="187" y="308"/>
                  </a:lnTo>
                  <a:lnTo>
                    <a:pt x="187" y="307"/>
                  </a:lnTo>
                  <a:lnTo>
                    <a:pt x="187" y="304"/>
                  </a:lnTo>
                  <a:lnTo>
                    <a:pt x="186" y="304"/>
                  </a:lnTo>
                  <a:lnTo>
                    <a:pt x="186" y="303"/>
                  </a:lnTo>
                  <a:lnTo>
                    <a:pt x="186" y="301"/>
                  </a:lnTo>
                  <a:lnTo>
                    <a:pt x="186" y="300"/>
                  </a:lnTo>
                  <a:lnTo>
                    <a:pt x="186" y="299"/>
                  </a:lnTo>
                  <a:lnTo>
                    <a:pt x="186" y="297"/>
                  </a:lnTo>
                  <a:lnTo>
                    <a:pt x="185" y="296"/>
                  </a:lnTo>
                  <a:lnTo>
                    <a:pt x="185" y="294"/>
                  </a:lnTo>
                  <a:lnTo>
                    <a:pt x="185" y="293"/>
                  </a:lnTo>
                  <a:lnTo>
                    <a:pt x="185" y="292"/>
                  </a:lnTo>
                  <a:lnTo>
                    <a:pt x="186" y="290"/>
                  </a:lnTo>
                  <a:lnTo>
                    <a:pt x="185" y="290"/>
                  </a:lnTo>
                  <a:lnTo>
                    <a:pt x="186" y="289"/>
                  </a:lnTo>
                  <a:lnTo>
                    <a:pt x="182" y="284"/>
                  </a:lnTo>
                  <a:lnTo>
                    <a:pt x="181" y="284"/>
                  </a:lnTo>
                  <a:lnTo>
                    <a:pt x="181" y="282"/>
                  </a:lnTo>
                  <a:lnTo>
                    <a:pt x="179" y="282"/>
                  </a:lnTo>
                  <a:lnTo>
                    <a:pt x="178" y="282"/>
                  </a:lnTo>
                  <a:lnTo>
                    <a:pt x="178" y="284"/>
                  </a:lnTo>
                  <a:lnTo>
                    <a:pt x="178" y="282"/>
                  </a:lnTo>
                  <a:lnTo>
                    <a:pt x="178" y="284"/>
                  </a:lnTo>
                  <a:lnTo>
                    <a:pt x="176" y="284"/>
                  </a:lnTo>
                  <a:lnTo>
                    <a:pt x="175" y="284"/>
                  </a:lnTo>
                  <a:lnTo>
                    <a:pt x="174" y="284"/>
                  </a:lnTo>
                  <a:lnTo>
                    <a:pt x="174" y="282"/>
                  </a:lnTo>
                  <a:lnTo>
                    <a:pt x="175" y="282"/>
                  </a:lnTo>
                  <a:lnTo>
                    <a:pt x="176" y="282"/>
                  </a:lnTo>
                  <a:lnTo>
                    <a:pt x="175" y="282"/>
                  </a:lnTo>
                  <a:lnTo>
                    <a:pt x="174" y="282"/>
                  </a:lnTo>
                  <a:lnTo>
                    <a:pt x="172" y="282"/>
                  </a:lnTo>
                  <a:lnTo>
                    <a:pt x="172" y="284"/>
                  </a:lnTo>
                  <a:lnTo>
                    <a:pt x="172" y="285"/>
                  </a:lnTo>
                  <a:lnTo>
                    <a:pt x="171" y="285"/>
                  </a:lnTo>
                  <a:lnTo>
                    <a:pt x="172" y="285"/>
                  </a:lnTo>
                  <a:lnTo>
                    <a:pt x="172" y="284"/>
                  </a:lnTo>
                  <a:lnTo>
                    <a:pt x="171" y="284"/>
                  </a:lnTo>
                  <a:lnTo>
                    <a:pt x="170" y="284"/>
                  </a:lnTo>
                  <a:lnTo>
                    <a:pt x="171" y="284"/>
                  </a:lnTo>
                  <a:lnTo>
                    <a:pt x="171" y="285"/>
                  </a:lnTo>
                  <a:lnTo>
                    <a:pt x="170" y="285"/>
                  </a:lnTo>
                  <a:lnTo>
                    <a:pt x="170" y="284"/>
                  </a:lnTo>
                  <a:lnTo>
                    <a:pt x="168" y="284"/>
                  </a:lnTo>
                  <a:lnTo>
                    <a:pt x="167" y="282"/>
                  </a:lnTo>
                  <a:lnTo>
                    <a:pt x="166" y="282"/>
                  </a:lnTo>
                  <a:lnTo>
                    <a:pt x="166" y="281"/>
                  </a:lnTo>
                  <a:lnTo>
                    <a:pt x="164" y="281"/>
                  </a:lnTo>
                  <a:lnTo>
                    <a:pt x="163" y="281"/>
                  </a:lnTo>
                  <a:lnTo>
                    <a:pt x="163" y="280"/>
                  </a:lnTo>
                  <a:lnTo>
                    <a:pt x="162" y="278"/>
                  </a:lnTo>
                  <a:lnTo>
                    <a:pt x="162" y="277"/>
                  </a:lnTo>
                  <a:lnTo>
                    <a:pt x="160" y="277"/>
                  </a:lnTo>
                  <a:lnTo>
                    <a:pt x="160" y="275"/>
                  </a:lnTo>
                  <a:lnTo>
                    <a:pt x="160" y="274"/>
                  </a:lnTo>
                  <a:lnTo>
                    <a:pt x="159" y="273"/>
                  </a:lnTo>
                  <a:lnTo>
                    <a:pt x="159" y="271"/>
                  </a:lnTo>
                  <a:lnTo>
                    <a:pt x="159" y="270"/>
                  </a:lnTo>
                  <a:lnTo>
                    <a:pt x="159" y="269"/>
                  </a:lnTo>
                  <a:lnTo>
                    <a:pt x="157" y="269"/>
                  </a:lnTo>
                  <a:lnTo>
                    <a:pt x="157" y="267"/>
                  </a:lnTo>
                  <a:lnTo>
                    <a:pt x="157" y="266"/>
                  </a:lnTo>
                  <a:lnTo>
                    <a:pt x="157" y="265"/>
                  </a:lnTo>
                  <a:lnTo>
                    <a:pt x="156" y="265"/>
                  </a:lnTo>
                  <a:lnTo>
                    <a:pt x="156" y="263"/>
                  </a:lnTo>
                  <a:lnTo>
                    <a:pt x="155" y="262"/>
                  </a:lnTo>
                  <a:lnTo>
                    <a:pt x="155" y="263"/>
                  </a:lnTo>
                  <a:lnTo>
                    <a:pt x="155" y="262"/>
                  </a:lnTo>
                  <a:lnTo>
                    <a:pt x="153" y="262"/>
                  </a:lnTo>
                  <a:lnTo>
                    <a:pt x="155" y="262"/>
                  </a:lnTo>
                  <a:lnTo>
                    <a:pt x="153" y="262"/>
                  </a:lnTo>
                  <a:lnTo>
                    <a:pt x="153" y="261"/>
                  </a:lnTo>
                  <a:lnTo>
                    <a:pt x="152" y="261"/>
                  </a:lnTo>
                  <a:lnTo>
                    <a:pt x="152" y="259"/>
                  </a:lnTo>
                  <a:lnTo>
                    <a:pt x="151" y="259"/>
                  </a:lnTo>
                  <a:lnTo>
                    <a:pt x="152" y="259"/>
                  </a:lnTo>
                  <a:lnTo>
                    <a:pt x="151" y="259"/>
                  </a:lnTo>
                  <a:lnTo>
                    <a:pt x="151" y="258"/>
                  </a:lnTo>
                  <a:lnTo>
                    <a:pt x="151" y="257"/>
                  </a:lnTo>
                  <a:lnTo>
                    <a:pt x="151" y="255"/>
                  </a:lnTo>
                  <a:lnTo>
                    <a:pt x="149" y="255"/>
                  </a:lnTo>
                  <a:lnTo>
                    <a:pt x="149" y="254"/>
                  </a:lnTo>
                  <a:lnTo>
                    <a:pt x="148" y="254"/>
                  </a:lnTo>
                  <a:lnTo>
                    <a:pt x="149" y="254"/>
                  </a:lnTo>
                  <a:lnTo>
                    <a:pt x="149" y="252"/>
                  </a:lnTo>
                  <a:lnTo>
                    <a:pt x="149" y="251"/>
                  </a:lnTo>
                  <a:lnTo>
                    <a:pt x="149" y="250"/>
                  </a:lnTo>
                  <a:lnTo>
                    <a:pt x="148" y="250"/>
                  </a:lnTo>
                  <a:lnTo>
                    <a:pt x="149" y="250"/>
                  </a:lnTo>
                  <a:lnTo>
                    <a:pt x="148" y="250"/>
                  </a:lnTo>
                  <a:lnTo>
                    <a:pt x="148" y="248"/>
                  </a:lnTo>
                  <a:lnTo>
                    <a:pt x="147" y="248"/>
                  </a:lnTo>
                  <a:lnTo>
                    <a:pt x="147" y="247"/>
                  </a:lnTo>
                  <a:lnTo>
                    <a:pt x="147" y="246"/>
                  </a:lnTo>
                  <a:lnTo>
                    <a:pt x="145" y="246"/>
                  </a:lnTo>
                  <a:lnTo>
                    <a:pt x="145" y="244"/>
                  </a:lnTo>
                  <a:lnTo>
                    <a:pt x="147" y="244"/>
                  </a:lnTo>
                  <a:lnTo>
                    <a:pt x="145" y="244"/>
                  </a:lnTo>
                  <a:lnTo>
                    <a:pt x="145" y="243"/>
                  </a:lnTo>
                  <a:lnTo>
                    <a:pt x="147" y="243"/>
                  </a:lnTo>
                  <a:lnTo>
                    <a:pt x="145" y="243"/>
                  </a:lnTo>
                  <a:lnTo>
                    <a:pt x="145" y="242"/>
                  </a:lnTo>
                  <a:lnTo>
                    <a:pt x="145" y="240"/>
                  </a:lnTo>
                  <a:lnTo>
                    <a:pt x="147" y="240"/>
                  </a:lnTo>
                  <a:lnTo>
                    <a:pt x="147" y="239"/>
                  </a:lnTo>
                  <a:lnTo>
                    <a:pt x="147" y="238"/>
                  </a:lnTo>
                  <a:lnTo>
                    <a:pt x="148" y="238"/>
                  </a:lnTo>
                  <a:lnTo>
                    <a:pt x="148" y="236"/>
                  </a:lnTo>
                  <a:lnTo>
                    <a:pt x="148" y="235"/>
                  </a:lnTo>
                  <a:lnTo>
                    <a:pt x="148" y="233"/>
                  </a:lnTo>
                  <a:lnTo>
                    <a:pt x="147" y="233"/>
                  </a:lnTo>
                  <a:lnTo>
                    <a:pt x="147" y="232"/>
                  </a:lnTo>
                  <a:lnTo>
                    <a:pt x="145" y="232"/>
                  </a:lnTo>
                  <a:lnTo>
                    <a:pt x="145" y="231"/>
                  </a:lnTo>
                  <a:lnTo>
                    <a:pt x="144" y="231"/>
                  </a:lnTo>
                  <a:lnTo>
                    <a:pt x="143" y="231"/>
                  </a:lnTo>
                  <a:lnTo>
                    <a:pt x="141" y="231"/>
                  </a:lnTo>
                  <a:lnTo>
                    <a:pt x="140" y="231"/>
                  </a:lnTo>
                  <a:lnTo>
                    <a:pt x="140" y="229"/>
                  </a:lnTo>
                  <a:lnTo>
                    <a:pt x="138" y="229"/>
                  </a:lnTo>
                  <a:lnTo>
                    <a:pt x="137" y="229"/>
                  </a:lnTo>
                  <a:lnTo>
                    <a:pt x="136" y="229"/>
                  </a:lnTo>
                  <a:lnTo>
                    <a:pt x="134" y="229"/>
                  </a:lnTo>
                  <a:lnTo>
                    <a:pt x="134" y="231"/>
                  </a:lnTo>
                  <a:lnTo>
                    <a:pt x="133" y="231"/>
                  </a:lnTo>
                  <a:lnTo>
                    <a:pt x="132" y="231"/>
                  </a:lnTo>
                  <a:lnTo>
                    <a:pt x="130" y="231"/>
                  </a:lnTo>
                  <a:lnTo>
                    <a:pt x="130" y="229"/>
                  </a:lnTo>
                  <a:lnTo>
                    <a:pt x="129" y="229"/>
                  </a:lnTo>
                  <a:lnTo>
                    <a:pt x="128" y="229"/>
                  </a:lnTo>
                  <a:lnTo>
                    <a:pt x="126" y="229"/>
                  </a:lnTo>
                  <a:lnTo>
                    <a:pt x="126" y="228"/>
                  </a:lnTo>
                  <a:lnTo>
                    <a:pt x="125" y="228"/>
                  </a:lnTo>
                  <a:lnTo>
                    <a:pt x="124" y="228"/>
                  </a:lnTo>
                  <a:lnTo>
                    <a:pt x="122" y="228"/>
                  </a:lnTo>
                  <a:lnTo>
                    <a:pt x="121" y="228"/>
                  </a:lnTo>
                  <a:lnTo>
                    <a:pt x="121" y="227"/>
                  </a:lnTo>
                  <a:lnTo>
                    <a:pt x="121" y="225"/>
                  </a:lnTo>
                  <a:lnTo>
                    <a:pt x="119" y="225"/>
                  </a:lnTo>
                  <a:lnTo>
                    <a:pt x="119" y="224"/>
                  </a:lnTo>
                  <a:lnTo>
                    <a:pt x="118" y="224"/>
                  </a:lnTo>
                  <a:lnTo>
                    <a:pt x="118" y="223"/>
                  </a:lnTo>
                  <a:lnTo>
                    <a:pt x="119" y="223"/>
                  </a:lnTo>
                  <a:lnTo>
                    <a:pt x="118" y="221"/>
                  </a:lnTo>
                  <a:lnTo>
                    <a:pt x="118" y="220"/>
                  </a:lnTo>
                  <a:lnTo>
                    <a:pt x="117" y="220"/>
                  </a:lnTo>
                  <a:lnTo>
                    <a:pt x="115" y="220"/>
                  </a:lnTo>
                  <a:lnTo>
                    <a:pt x="115" y="219"/>
                  </a:lnTo>
                  <a:lnTo>
                    <a:pt x="117" y="219"/>
                  </a:lnTo>
                  <a:lnTo>
                    <a:pt x="117" y="217"/>
                  </a:lnTo>
                  <a:lnTo>
                    <a:pt x="117" y="216"/>
                  </a:lnTo>
                  <a:lnTo>
                    <a:pt x="115" y="216"/>
                  </a:lnTo>
                  <a:lnTo>
                    <a:pt x="115" y="214"/>
                  </a:lnTo>
                  <a:lnTo>
                    <a:pt x="114" y="214"/>
                  </a:lnTo>
                  <a:lnTo>
                    <a:pt x="113" y="214"/>
                  </a:lnTo>
                  <a:lnTo>
                    <a:pt x="113" y="216"/>
                  </a:lnTo>
                  <a:lnTo>
                    <a:pt x="111" y="216"/>
                  </a:lnTo>
                  <a:lnTo>
                    <a:pt x="110" y="214"/>
                  </a:lnTo>
                  <a:lnTo>
                    <a:pt x="109" y="214"/>
                  </a:lnTo>
                  <a:lnTo>
                    <a:pt x="107" y="214"/>
                  </a:lnTo>
                  <a:lnTo>
                    <a:pt x="107" y="216"/>
                  </a:lnTo>
                  <a:lnTo>
                    <a:pt x="106" y="216"/>
                  </a:lnTo>
                  <a:lnTo>
                    <a:pt x="106" y="217"/>
                  </a:lnTo>
                  <a:lnTo>
                    <a:pt x="105" y="217"/>
                  </a:lnTo>
                  <a:lnTo>
                    <a:pt x="103" y="217"/>
                  </a:lnTo>
                  <a:lnTo>
                    <a:pt x="103" y="216"/>
                  </a:lnTo>
                  <a:lnTo>
                    <a:pt x="102" y="216"/>
                  </a:lnTo>
                  <a:lnTo>
                    <a:pt x="102" y="214"/>
                  </a:lnTo>
                  <a:lnTo>
                    <a:pt x="100" y="214"/>
                  </a:lnTo>
                  <a:lnTo>
                    <a:pt x="99" y="214"/>
                  </a:lnTo>
                  <a:lnTo>
                    <a:pt x="98" y="214"/>
                  </a:lnTo>
                  <a:lnTo>
                    <a:pt x="98" y="216"/>
                  </a:lnTo>
                  <a:lnTo>
                    <a:pt x="98" y="217"/>
                  </a:lnTo>
                  <a:lnTo>
                    <a:pt x="96" y="217"/>
                  </a:lnTo>
                  <a:lnTo>
                    <a:pt x="96" y="219"/>
                  </a:lnTo>
                  <a:lnTo>
                    <a:pt x="95" y="219"/>
                  </a:lnTo>
                  <a:lnTo>
                    <a:pt x="94" y="219"/>
                  </a:lnTo>
                  <a:lnTo>
                    <a:pt x="94" y="220"/>
                  </a:lnTo>
                  <a:lnTo>
                    <a:pt x="92" y="220"/>
                  </a:lnTo>
                  <a:lnTo>
                    <a:pt x="92" y="221"/>
                  </a:lnTo>
                  <a:lnTo>
                    <a:pt x="92" y="223"/>
                  </a:lnTo>
                  <a:lnTo>
                    <a:pt x="91" y="223"/>
                  </a:lnTo>
                  <a:lnTo>
                    <a:pt x="91" y="224"/>
                  </a:lnTo>
                  <a:lnTo>
                    <a:pt x="91" y="225"/>
                  </a:lnTo>
                  <a:lnTo>
                    <a:pt x="90" y="225"/>
                  </a:lnTo>
                  <a:lnTo>
                    <a:pt x="90" y="227"/>
                  </a:lnTo>
                  <a:lnTo>
                    <a:pt x="88" y="227"/>
                  </a:lnTo>
                  <a:lnTo>
                    <a:pt x="87" y="227"/>
                  </a:lnTo>
                  <a:lnTo>
                    <a:pt x="87" y="225"/>
                  </a:lnTo>
                  <a:lnTo>
                    <a:pt x="86" y="225"/>
                  </a:lnTo>
                  <a:lnTo>
                    <a:pt x="84" y="225"/>
                  </a:lnTo>
                  <a:lnTo>
                    <a:pt x="83" y="225"/>
                  </a:lnTo>
                  <a:lnTo>
                    <a:pt x="81" y="225"/>
                  </a:lnTo>
                  <a:lnTo>
                    <a:pt x="80" y="225"/>
                  </a:lnTo>
                  <a:lnTo>
                    <a:pt x="79" y="225"/>
                  </a:lnTo>
                  <a:lnTo>
                    <a:pt x="79" y="224"/>
                  </a:lnTo>
                  <a:lnTo>
                    <a:pt x="79" y="223"/>
                  </a:lnTo>
                  <a:lnTo>
                    <a:pt x="79" y="224"/>
                  </a:lnTo>
                  <a:lnTo>
                    <a:pt x="77" y="224"/>
                  </a:lnTo>
                  <a:lnTo>
                    <a:pt x="76" y="224"/>
                  </a:lnTo>
                  <a:lnTo>
                    <a:pt x="75" y="224"/>
                  </a:lnTo>
                  <a:lnTo>
                    <a:pt x="75" y="225"/>
                  </a:lnTo>
                  <a:lnTo>
                    <a:pt x="75" y="227"/>
                  </a:lnTo>
                  <a:lnTo>
                    <a:pt x="73" y="227"/>
                  </a:lnTo>
                  <a:lnTo>
                    <a:pt x="72" y="227"/>
                  </a:lnTo>
                  <a:lnTo>
                    <a:pt x="72" y="228"/>
                  </a:lnTo>
                  <a:lnTo>
                    <a:pt x="71" y="228"/>
                  </a:lnTo>
                  <a:lnTo>
                    <a:pt x="69" y="228"/>
                  </a:lnTo>
                  <a:lnTo>
                    <a:pt x="69" y="227"/>
                  </a:lnTo>
                  <a:lnTo>
                    <a:pt x="68" y="227"/>
                  </a:lnTo>
                  <a:lnTo>
                    <a:pt x="67" y="227"/>
                  </a:lnTo>
                  <a:lnTo>
                    <a:pt x="65" y="227"/>
                  </a:lnTo>
                  <a:lnTo>
                    <a:pt x="65" y="228"/>
                  </a:lnTo>
                  <a:lnTo>
                    <a:pt x="64" y="228"/>
                  </a:lnTo>
                  <a:lnTo>
                    <a:pt x="62" y="228"/>
                  </a:lnTo>
                  <a:lnTo>
                    <a:pt x="61" y="228"/>
                  </a:lnTo>
                  <a:lnTo>
                    <a:pt x="61" y="229"/>
                  </a:lnTo>
                  <a:lnTo>
                    <a:pt x="61" y="228"/>
                  </a:lnTo>
                  <a:lnTo>
                    <a:pt x="61" y="227"/>
                  </a:lnTo>
                  <a:lnTo>
                    <a:pt x="61" y="225"/>
                  </a:lnTo>
                  <a:lnTo>
                    <a:pt x="61" y="224"/>
                  </a:lnTo>
                  <a:lnTo>
                    <a:pt x="61" y="223"/>
                  </a:lnTo>
                  <a:lnTo>
                    <a:pt x="60" y="221"/>
                  </a:lnTo>
                  <a:lnTo>
                    <a:pt x="60" y="220"/>
                  </a:lnTo>
                  <a:lnTo>
                    <a:pt x="60" y="219"/>
                  </a:lnTo>
                  <a:lnTo>
                    <a:pt x="60" y="217"/>
                  </a:lnTo>
                  <a:lnTo>
                    <a:pt x="60" y="216"/>
                  </a:lnTo>
                  <a:lnTo>
                    <a:pt x="60" y="214"/>
                  </a:lnTo>
                  <a:lnTo>
                    <a:pt x="60" y="213"/>
                  </a:lnTo>
                  <a:lnTo>
                    <a:pt x="60" y="212"/>
                  </a:lnTo>
                  <a:lnTo>
                    <a:pt x="60" y="210"/>
                  </a:lnTo>
                  <a:lnTo>
                    <a:pt x="60" y="209"/>
                  </a:lnTo>
                  <a:lnTo>
                    <a:pt x="60" y="208"/>
                  </a:lnTo>
                  <a:lnTo>
                    <a:pt x="60" y="206"/>
                  </a:lnTo>
                  <a:lnTo>
                    <a:pt x="60" y="205"/>
                  </a:lnTo>
                  <a:lnTo>
                    <a:pt x="58" y="205"/>
                  </a:lnTo>
                  <a:lnTo>
                    <a:pt x="60" y="204"/>
                  </a:lnTo>
                  <a:lnTo>
                    <a:pt x="60" y="202"/>
                  </a:lnTo>
                  <a:lnTo>
                    <a:pt x="60" y="201"/>
                  </a:lnTo>
                  <a:lnTo>
                    <a:pt x="60" y="200"/>
                  </a:lnTo>
                  <a:lnTo>
                    <a:pt x="60" y="197"/>
                  </a:lnTo>
                  <a:lnTo>
                    <a:pt x="60" y="195"/>
                  </a:lnTo>
                  <a:lnTo>
                    <a:pt x="60" y="194"/>
                  </a:lnTo>
                  <a:lnTo>
                    <a:pt x="60" y="193"/>
                  </a:lnTo>
                  <a:lnTo>
                    <a:pt x="60" y="191"/>
                  </a:lnTo>
                  <a:lnTo>
                    <a:pt x="60" y="190"/>
                  </a:lnTo>
                  <a:lnTo>
                    <a:pt x="58" y="190"/>
                  </a:lnTo>
                  <a:lnTo>
                    <a:pt x="58" y="189"/>
                  </a:lnTo>
                  <a:lnTo>
                    <a:pt x="58" y="187"/>
                  </a:lnTo>
                  <a:lnTo>
                    <a:pt x="58" y="186"/>
                  </a:lnTo>
                  <a:lnTo>
                    <a:pt x="61" y="186"/>
                  </a:lnTo>
                  <a:lnTo>
                    <a:pt x="62" y="185"/>
                  </a:lnTo>
                  <a:lnTo>
                    <a:pt x="62" y="183"/>
                  </a:lnTo>
                  <a:lnTo>
                    <a:pt x="62" y="182"/>
                  </a:lnTo>
                  <a:lnTo>
                    <a:pt x="62" y="181"/>
                  </a:lnTo>
                  <a:lnTo>
                    <a:pt x="62" y="179"/>
                  </a:lnTo>
                  <a:lnTo>
                    <a:pt x="62" y="178"/>
                  </a:lnTo>
                  <a:lnTo>
                    <a:pt x="62" y="176"/>
                  </a:lnTo>
                  <a:lnTo>
                    <a:pt x="61" y="176"/>
                  </a:lnTo>
                  <a:lnTo>
                    <a:pt x="61" y="175"/>
                  </a:lnTo>
                  <a:lnTo>
                    <a:pt x="61" y="174"/>
                  </a:lnTo>
                  <a:lnTo>
                    <a:pt x="60" y="172"/>
                  </a:lnTo>
                  <a:lnTo>
                    <a:pt x="60" y="171"/>
                  </a:lnTo>
                  <a:lnTo>
                    <a:pt x="58" y="171"/>
                  </a:lnTo>
                  <a:lnTo>
                    <a:pt x="58" y="170"/>
                  </a:lnTo>
                  <a:lnTo>
                    <a:pt x="58" y="168"/>
                  </a:lnTo>
                  <a:lnTo>
                    <a:pt x="58" y="167"/>
                  </a:lnTo>
                  <a:lnTo>
                    <a:pt x="57" y="167"/>
                  </a:lnTo>
                  <a:lnTo>
                    <a:pt x="57" y="166"/>
                  </a:lnTo>
                  <a:lnTo>
                    <a:pt x="57" y="164"/>
                  </a:lnTo>
                  <a:lnTo>
                    <a:pt x="57" y="163"/>
                  </a:lnTo>
                  <a:lnTo>
                    <a:pt x="57" y="162"/>
                  </a:lnTo>
                  <a:lnTo>
                    <a:pt x="56" y="162"/>
                  </a:lnTo>
                  <a:lnTo>
                    <a:pt x="56" y="160"/>
                  </a:lnTo>
                  <a:lnTo>
                    <a:pt x="56" y="159"/>
                  </a:lnTo>
                  <a:lnTo>
                    <a:pt x="56" y="157"/>
                  </a:lnTo>
                  <a:lnTo>
                    <a:pt x="56" y="156"/>
                  </a:lnTo>
                  <a:lnTo>
                    <a:pt x="56" y="155"/>
                  </a:lnTo>
                  <a:lnTo>
                    <a:pt x="56" y="153"/>
                  </a:lnTo>
                  <a:lnTo>
                    <a:pt x="56" y="152"/>
                  </a:lnTo>
                  <a:lnTo>
                    <a:pt x="54" y="152"/>
                  </a:lnTo>
                  <a:lnTo>
                    <a:pt x="54" y="151"/>
                  </a:lnTo>
                  <a:lnTo>
                    <a:pt x="53" y="151"/>
                  </a:lnTo>
                  <a:lnTo>
                    <a:pt x="53" y="149"/>
                  </a:lnTo>
                  <a:lnTo>
                    <a:pt x="53" y="148"/>
                  </a:lnTo>
                  <a:lnTo>
                    <a:pt x="52" y="148"/>
                  </a:lnTo>
                  <a:lnTo>
                    <a:pt x="52" y="147"/>
                  </a:lnTo>
                  <a:lnTo>
                    <a:pt x="50" y="147"/>
                  </a:lnTo>
                  <a:lnTo>
                    <a:pt x="50" y="145"/>
                  </a:lnTo>
                  <a:lnTo>
                    <a:pt x="49" y="145"/>
                  </a:lnTo>
                  <a:lnTo>
                    <a:pt x="49" y="144"/>
                  </a:lnTo>
                  <a:lnTo>
                    <a:pt x="48" y="144"/>
                  </a:lnTo>
                  <a:lnTo>
                    <a:pt x="46" y="144"/>
                  </a:lnTo>
                  <a:lnTo>
                    <a:pt x="45" y="144"/>
                  </a:lnTo>
                  <a:lnTo>
                    <a:pt x="43" y="144"/>
                  </a:lnTo>
                  <a:lnTo>
                    <a:pt x="42" y="144"/>
                  </a:lnTo>
                  <a:lnTo>
                    <a:pt x="41" y="144"/>
                  </a:lnTo>
                  <a:lnTo>
                    <a:pt x="39" y="144"/>
                  </a:lnTo>
                  <a:lnTo>
                    <a:pt x="38" y="144"/>
                  </a:lnTo>
                  <a:lnTo>
                    <a:pt x="38" y="143"/>
                  </a:lnTo>
                  <a:lnTo>
                    <a:pt x="38" y="141"/>
                  </a:lnTo>
                  <a:lnTo>
                    <a:pt x="38" y="140"/>
                  </a:lnTo>
                  <a:lnTo>
                    <a:pt x="38" y="138"/>
                  </a:lnTo>
                  <a:lnTo>
                    <a:pt x="38" y="137"/>
                  </a:lnTo>
                  <a:lnTo>
                    <a:pt x="38" y="136"/>
                  </a:lnTo>
                  <a:lnTo>
                    <a:pt x="37" y="136"/>
                  </a:lnTo>
                  <a:lnTo>
                    <a:pt x="35" y="136"/>
                  </a:lnTo>
                  <a:lnTo>
                    <a:pt x="34" y="136"/>
                  </a:lnTo>
                  <a:lnTo>
                    <a:pt x="33" y="136"/>
                  </a:lnTo>
                  <a:lnTo>
                    <a:pt x="33" y="134"/>
                  </a:lnTo>
                  <a:lnTo>
                    <a:pt x="33" y="133"/>
                  </a:lnTo>
                  <a:lnTo>
                    <a:pt x="33" y="132"/>
                  </a:lnTo>
                  <a:lnTo>
                    <a:pt x="33" y="130"/>
                  </a:lnTo>
                  <a:lnTo>
                    <a:pt x="33" y="129"/>
                  </a:lnTo>
                  <a:lnTo>
                    <a:pt x="33" y="128"/>
                  </a:lnTo>
                  <a:lnTo>
                    <a:pt x="31" y="128"/>
                  </a:lnTo>
                  <a:lnTo>
                    <a:pt x="30" y="128"/>
                  </a:lnTo>
                  <a:lnTo>
                    <a:pt x="29" y="128"/>
                  </a:lnTo>
                  <a:lnTo>
                    <a:pt x="27" y="128"/>
                  </a:lnTo>
                  <a:lnTo>
                    <a:pt x="26" y="128"/>
                  </a:lnTo>
                  <a:lnTo>
                    <a:pt x="24" y="128"/>
                  </a:lnTo>
                  <a:lnTo>
                    <a:pt x="23" y="128"/>
                  </a:lnTo>
                  <a:lnTo>
                    <a:pt x="22" y="128"/>
                  </a:lnTo>
                  <a:lnTo>
                    <a:pt x="20" y="128"/>
                  </a:lnTo>
                  <a:lnTo>
                    <a:pt x="19" y="128"/>
                  </a:lnTo>
                  <a:lnTo>
                    <a:pt x="18" y="128"/>
                  </a:lnTo>
                  <a:lnTo>
                    <a:pt x="18" y="126"/>
                  </a:lnTo>
                  <a:lnTo>
                    <a:pt x="18" y="125"/>
                  </a:lnTo>
                  <a:lnTo>
                    <a:pt x="18" y="124"/>
                  </a:lnTo>
                  <a:lnTo>
                    <a:pt x="18" y="122"/>
                  </a:lnTo>
                  <a:lnTo>
                    <a:pt x="18" y="121"/>
                  </a:lnTo>
                  <a:lnTo>
                    <a:pt x="16" y="121"/>
                  </a:lnTo>
                  <a:lnTo>
                    <a:pt x="16" y="119"/>
                  </a:lnTo>
                  <a:lnTo>
                    <a:pt x="15" y="119"/>
                  </a:lnTo>
                  <a:lnTo>
                    <a:pt x="14" y="119"/>
                  </a:lnTo>
                  <a:lnTo>
                    <a:pt x="14" y="121"/>
                  </a:lnTo>
                  <a:lnTo>
                    <a:pt x="12" y="121"/>
                  </a:lnTo>
                  <a:lnTo>
                    <a:pt x="12" y="119"/>
                  </a:lnTo>
                  <a:lnTo>
                    <a:pt x="11" y="119"/>
                  </a:lnTo>
                  <a:lnTo>
                    <a:pt x="10" y="119"/>
                  </a:lnTo>
                  <a:lnTo>
                    <a:pt x="8" y="119"/>
                  </a:lnTo>
                  <a:lnTo>
                    <a:pt x="7" y="119"/>
                  </a:lnTo>
                  <a:lnTo>
                    <a:pt x="7" y="118"/>
                  </a:lnTo>
                  <a:lnTo>
                    <a:pt x="7" y="117"/>
                  </a:lnTo>
                  <a:lnTo>
                    <a:pt x="7" y="115"/>
                  </a:lnTo>
                  <a:lnTo>
                    <a:pt x="7" y="114"/>
                  </a:lnTo>
                  <a:lnTo>
                    <a:pt x="7" y="113"/>
                  </a:lnTo>
                  <a:lnTo>
                    <a:pt x="7" y="111"/>
                  </a:lnTo>
                  <a:lnTo>
                    <a:pt x="5" y="111"/>
                  </a:lnTo>
                  <a:lnTo>
                    <a:pt x="5" y="110"/>
                  </a:lnTo>
                  <a:lnTo>
                    <a:pt x="4" y="109"/>
                  </a:lnTo>
                  <a:lnTo>
                    <a:pt x="4" y="107"/>
                  </a:lnTo>
                  <a:lnTo>
                    <a:pt x="3" y="107"/>
                  </a:lnTo>
                  <a:lnTo>
                    <a:pt x="3" y="106"/>
                  </a:lnTo>
                  <a:lnTo>
                    <a:pt x="3" y="105"/>
                  </a:lnTo>
                  <a:lnTo>
                    <a:pt x="1" y="105"/>
                  </a:lnTo>
                  <a:lnTo>
                    <a:pt x="1" y="103"/>
                  </a:lnTo>
                  <a:lnTo>
                    <a:pt x="0" y="102"/>
                  </a:lnTo>
                  <a:lnTo>
                    <a:pt x="0" y="100"/>
                  </a:lnTo>
                  <a:lnTo>
                    <a:pt x="1" y="100"/>
                  </a:lnTo>
                  <a:lnTo>
                    <a:pt x="1" y="99"/>
                  </a:lnTo>
                  <a:lnTo>
                    <a:pt x="3" y="99"/>
                  </a:lnTo>
                  <a:lnTo>
                    <a:pt x="3" y="98"/>
                  </a:lnTo>
                  <a:lnTo>
                    <a:pt x="4" y="98"/>
                  </a:lnTo>
                  <a:lnTo>
                    <a:pt x="4" y="96"/>
                  </a:lnTo>
                  <a:lnTo>
                    <a:pt x="5" y="96"/>
                  </a:lnTo>
                  <a:lnTo>
                    <a:pt x="5" y="95"/>
                  </a:lnTo>
                  <a:lnTo>
                    <a:pt x="5" y="94"/>
                  </a:lnTo>
                  <a:lnTo>
                    <a:pt x="7" y="94"/>
                  </a:lnTo>
                  <a:lnTo>
                    <a:pt x="7" y="92"/>
                  </a:lnTo>
                  <a:lnTo>
                    <a:pt x="7" y="91"/>
                  </a:lnTo>
                  <a:lnTo>
                    <a:pt x="7" y="90"/>
                  </a:lnTo>
                  <a:lnTo>
                    <a:pt x="7" y="88"/>
                  </a:lnTo>
                  <a:lnTo>
                    <a:pt x="8" y="88"/>
                  </a:lnTo>
                  <a:lnTo>
                    <a:pt x="8" y="87"/>
                  </a:lnTo>
                  <a:lnTo>
                    <a:pt x="8" y="86"/>
                  </a:lnTo>
                  <a:lnTo>
                    <a:pt x="8" y="84"/>
                  </a:lnTo>
                  <a:lnTo>
                    <a:pt x="8" y="83"/>
                  </a:lnTo>
                  <a:lnTo>
                    <a:pt x="10" y="83"/>
                  </a:lnTo>
                  <a:lnTo>
                    <a:pt x="10" y="81"/>
                  </a:lnTo>
                  <a:lnTo>
                    <a:pt x="10" y="80"/>
                  </a:lnTo>
                  <a:lnTo>
                    <a:pt x="11" y="80"/>
                  </a:lnTo>
                  <a:lnTo>
                    <a:pt x="11" y="79"/>
                  </a:lnTo>
                  <a:lnTo>
                    <a:pt x="11" y="77"/>
                  </a:lnTo>
                  <a:lnTo>
                    <a:pt x="12" y="77"/>
                  </a:lnTo>
                  <a:lnTo>
                    <a:pt x="12" y="76"/>
                  </a:lnTo>
                  <a:lnTo>
                    <a:pt x="12" y="75"/>
                  </a:lnTo>
                  <a:lnTo>
                    <a:pt x="14" y="75"/>
                  </a:lnTo>
                  <a:lnTo>
                    <a:pt x="14" y="73"/>
                  </a:lnTo>
                  <a:lnTo>
                    <a:pt x="14" y="72"/>
                  </a:lnTo>
                  <a:lnTo>
                    <a:pt x="15" y="72"/>
                  </a:lnTo>
                  <a:lnTo>
                    <a:pt x="15" y="71"/>
                  </a:lnTo>
                  <a:lnTo>
                    <a:pt x="15" y="69"/>
                  </a:lnTo>
                  <a:lnTo>
                    <a:pt x="16" y="69"/>
                  </a:lnTo>
                  <a:lnTo>
                    <a:pt x="16" y="68"/>
                  </a:lnTo>
                  <a:lnTo>
                    <a:pt x="16" y="67"/>
                  </a:lnTo>
                  <a:lnTo>
                    <a:pt x="16" y="65"/>
                  </a:lnTo>
                  <a:lnTo>
                    <a:pt x="16" y="64"/>
                  </a:lnTo>
                  <a:lnTo>
                    <a:pt x="16" y="62"/>
                  </a:lnTo>
                  <a:lnTo>
                    <a:pt x="16" y="61"/>
                  </a:lnTo>
                  <a:lnTo>
                    <a:pt x="16" y="60"/>
                  </a:lnTo>
                  <a:lnTo>
                    <a:pt x="16" y="58"/>
                  </a:lnTo>
                  <a:lnTo>
                    <a:pt x="16" y="57"/>
                  </a:lnTo>
                  <a:lnTo>
                    <a:pt x="16" y="56"/>
                  </a:lnTo>
                  <a:lnTo>
                    <a:pt x="15" y="54"/>
                  </a:lnTo>
                  <a:lnTo>
                    <a:pt x="15" y="53"/>
                  </a:lnTo>
                  <a:lnTo>
                    <a:pt x="15" y="52"/>
                  </a:lnTo>
                  <a:lnTo>
                    <a:pt x="15" y="50"/>
                  </a:lnTo>
                  <a:lnTo>
                    <a:pt x="15" y="49"/>
                  </a:lnTo>
                  <a:lnTo>
                    <a:pt x="16" y="49"/>
                  </a:lnTo>
                  <a:lnTo>
                    <a:pt x="16" y="48"/>
                  </a:lnTo>
                  <a:lnTo>
                    <a:pt x="18" y="48"/>
                  </a:lnTo>
                  <a:lnTo>
                    <a:pt x="18" y="46"/>
                  </a:lnTo>
                  <a:lnTo>
                    <a:pt x="19" y="46"/>
                  </a:lnTo>
                  <a:lnTo>
                    <a:pt x="20" y="46"/>
                  </a:lnTo>
                  <a:lnTo>
                    <a:pt x="22" y="46"/>
                  </a:lnTo>
                  <a:lnTo>
                    <a:pt x="23" y="46"/>
                  </a:lnTo>
                  <a:lnTo>
                    <a:pt x="24" y="46"/>
                  </a:lnTo>
                  <a:lnTo>
                    <a:pt x="24" y="45"/>
                  </a:lnTo>
                  <a:lnTo>
                    <a:pt x="26" y="45"/>
                  </a:lnTo>
                  <a:lnTo>
                    <a:pt x="27" y="45"/>
                  </a:lnTo>
                  <a:lnTo>
                    <a:pt x="29" y="45"/>
                  </a:lnTo>
                  <a:lnTo>
                    <a:pt x="30" y="45"/>
                  </a:lnTo>
                  <a:lnTo>
                    <a:pt x="31" y="45"/>
                  </a:lnTo>
                  <a:lnTo>
                    <a:pt x="33" y="45"/>
                  </a:lnTo>
                  <a:lnTo>
                    <a:pt x="34" y="45"/>
                  </a:lnTo>
                  <a:lnTo>
                    <a:pt x="35" y="45"/>
                  </a:lnTo>
                  <a:lnTo>
                    <a:pt x="35" y="46"/>
                  </a:lnTo>
                  <a:lnTo>
                    <a:pt x="37" y="46"/>
                  </a:lnTo>
                  <a:lnTo>
                    <a:pt x="38" y="46"/>
                  </a:lnTo>
                  <a:lnTo>
                    <a:pt x="38" y="45"/>
                  </a:lnTo>
                  <a:lnTo>
                    <a:pt x="39" y="45"/>
                  </a:lnTo>
                  <a:lnTo>
                    <a:pt x="41" y="45"/>
                  </a:lnTo>
                  <a:lnTo>
                    <a:pt x="42" y="43"/>
                  </a:lnTo>
                  <a:lnTo>
                    <a:pt x="43" y="43"/>
                  </a:lnTo>
                  <a:lnTo>
                    <a:pt x="45" y="43"/>
                  </a:lnTo>
                  <a:lnTo>
                    <a:pt x="45" y="42"/>
                  </a:lnTo>
                  <a:lnTo>
                    <a:pt x="46" y="42"/>
                  </a:lnTo>
                  <a:lnTo>
                    <a:pt x="48" y="41"/>
                  </a:lnTo>
                  <a:lnTo>
                    <a:pt x="49" y="41"/>
                  </a:lnTo>
                  <a:lnTo>
                    <a:pt x="50" y="41"/>
                  </a:lnTo>
                  <a:lnTo>
                    <a:pt x="52" y="41"/>
                  </a:lnTo>
                  <a:lnTo>
                    <a:pt x="52" y="39"/>
                  </a:lnTo>
                  <a:lnTo>
                    <a:pt x="52" y="38"/>
                  </a:lnTo>
                  <a:lnTo>
                    <a:pt x="52" y="37"/>
                  </a:lnTo>
                  <a:lnTo>
                    <a:pt x="53" y="35"/>
                  </a:lnTo>
                  <a:lnTo>
                    <a:pt x="54" y="35"/>
                  </a:lnTo>
                  <a:lnTo>
                    <a:pt x="54" y="34"/>
                  </a:lnTo>
                  <a:lnTo>
                    <a:pt x="56" y="34"/>
                  </a:lnTo>
                  <a:lnTo>
                    <a:pt x="57" y="34"/>
                  </a:lnTo>
                  <a:lnTo>
                    <a:pt x="57" y="33"/>
                  </a:lnTo>
                  <a:lnTo>
                    <a:pt x="58" y="33"/>
                  </a:lnTo>
                  <a:lnTo>
                    <a:pt x="60" y="33"/>
                  </a:lnTo>
                  <a:lnTo>
                    <a:pt x="60" y="31"/>
                  </a:lnTo>
                  <a:lnTo>
                    <a:pt x="61" y="31"/>
                  </a:lnTo>
                  <a:lnTo>
                    <a:pt x="62" y="31"/>
                  </a:lnTo>
                  <a:lnTo>
                    <a:pt x="62" y="30"/>
                  </a:lnTo>
                  <a:lnTo>
                    <a:pt x="62" y="29"/>
                  </a:lnTo>
                  <a:lnTo>
                    <a:pt x="62" y="27"/>
                  </a:lnTo>
                  <a:lnTo>
                    <a:pt x="64" y="27"/>
                  </a:lnTo>
                  <a:lnTo>
                    <a:pt x="64" y="26"/>
                  </a:lnTo>
                  <a:lnTo>
                    <a:pt x="64" y="25"/>
                  </a:lnTo>
                  <a:lnTo>
                    <a:pt x="65" y="25"/>
                  </a:lnTo>
                  <a:lnTo>
                    <a:pt x="65" y="23"/>
                  </a:lnTo>
                  <a:lnTo>
                    <a:pt x="67" y="23"/>
                  </a:lnTo>
                  <a:lnTo>
                    <a:pt x="67" y="22"/>
                  </a:lnTo>
                  <a:lnTo>
                    <a:pt x="68" y="22"/>
                  </a:lnTo>
                  <a:lnTo>
                    <a:pt x="68" y="20"/>
                  </a:lnTo>
                  <a:lnTo>
                    <a:pt x="69" y="20"/>
                  </a:lnTo>
                  <a:lnTo>
                    <a:pt x="69" y="19"/>
                  </a:lnTo>
                  <a:lnTo>
                    <a:pt x="69" y="18"/>
                  </a:lnTo>
                  <a:lnTo>
                    <a:pt x="71" y="18"/>
                  </a:lnTo>
                  <a:lnTo>
                    <a:pt x="71" y="16"/>
                  </a:lnTo>
                  <a:lnTo>
                    <a:pt x="72" y="16"/>
                  </a:lnTo>
                  <a:lnTo>
                    <a:pt x="72" y="15"/>
                  </a:lnTo>
                  <a:lnTo>
                    <a:pt x="72" y="14"/>
                  </a:lnTo>
                  <a:lnTo>
                    <a:pt x="73" y="14"/>
                  </a:lnTo>
                  <a:lnTo>
                    <a:pt x="73" y="12"/>
                  </a:lnTo>
                  <a:lnTo>
                    <a:pt x="75" y="12"/>
                  </a:lnTo>
                  <a:lnTo>
                    <a:pt x="75" y="11"/>
                  </a:lnTo>
                  <a:lnTo>
                    <a:pt x="76" y="11"/>
                  </a:lnTo>
                  <a:lnTo>
                    <a:pt x="76" y="10"/>
                  </a:lnTo>
                  <a:lnTo>
                    <a:pt x="77" y="8"/>
                  </a:lnTo>
                  <a:lnTo>
                    <a:pt x="79" y="7"/>
                  </a:lnTo>
                  <a:lnTo>
                    <a:pt x="80" y="7"/>
                  </a:lnTo>
                  <a:lnTo>
                    <a:pt x="80" y="6"/>
                  </a:lnTo>
                  <a:lnTo>
                    <a:pt x="81" y="6"/>
                  </a:lnTo>
                  <a:lnTo>
                    <a:pt x="83" y="6"/>
                  </a:lnTo>
                  <a:lnTo>
                    <a:pt x="83" y="4"/>
                  </a:lnTo>
                  <a:lnTo>
                    <a:pt x="84" y="4"/>
                  </a:lnTo>
                  <a:lnTo>
                    <a:pt x="84" y="3"/>
                  </a:lnTo>
                  <a:lnTo>
                    <a:pt x="86" y="3"/>
                  </a:lnTo>
                  <a:lnTo>
                    <a:pt x="87" y="3"/>
                  </a:lnTo>
                  <a:lnTo>
                    <a:pt x="88" y="3"/>
                  </a:lnTo>
                  <a:lnTo>
                    <a:pt x="90" y="3"/>
                  </a:lnTo>
                  <a:lnTo>
                    <a:pt x="91" y="3"/>
                  </a:lnTo>
                  <a:lnTo>
                    <a:pt x="92" y="3"/>
                  </a:lnTo>
                  <a:lnTo>
                    <a:pt x="94" y="3"/>
                  </a:lnTo>
                  <a:lnTo>
                    <a:pt x="95" y="3"/>
                  </a:lnTo>
                  <a:lnTo>
                    <a:pt x="96" y="3"/>
                  </a:lnTo>
                  <a:lnTo>
                    <a:pt x="98" y="3"/>
                  </a:lnTo>
                  <a:lnTo>
                    <a:pt x="99" y="3"/>
                  </a:lnTo>
                  <a:lnTo>
                    <a:pt x="100" y="3"/>
                  </a:lnTo>
                  <a:lnTo>
                    <a:pt x="102" y="3"/>
                  </a:lnTo>
                  <a:lnTo>
                    <a:pt x="103" y="3"/>
                  </a:lnTo>
                  <a:lnTo>
                    <a:pt x="105" y="3"/>
                  </a:lnTo>
                  <a:lnTo>
                    <a:pt x="105" y="1"/>
                  </a:lnTo>
                  <a:lnTo>
                    <a:pt x="106" y="1"/>
                  </a:lnTo>
                  <a:lnTo>
                    <a:pt x="107" y="1"/>
                  </a:lnTo>
                  <a:lnTo>
                    <a:pt x="109" y="1"/>
                  </a:lnTo>
                  <a:lnTo>
                    <a:pt x="110" y="1"/>
                  </a:lnTo>
                  <a:lnTo>
                    <a:pt x="111" y="1"/>
                  </a:lnTo>
                  <a:lnTo>
                    <a:pt x="113" y="1"/>
                  </a:lnTo>
                  <a:lnTo>
                    <a:pt x="114" y="1"/>
                  </a:lnTo>
                  <a:lnTo>
                    <a:pt x="115" y="1"/>
                  </a:lnTo>
                  <a:lnTo>
                    <a:pt x="117" y="1"/>
                  </a:lnTo>
                  <a:lnTo>
                    <a:pt x="118" y="1"/>
                  </a:lnTo>
                  <a:lnTo>
                    <a:pt x="119" y="1"/>
                  </a:lnTo>
                  <a:lnTo>
                    <a:pt x="121" y="1"/>
                  </a:lnTo>
                  <a:lnTo>
                    <a:pt x="122" y="1"/>
                  </a:lnTo>
                  <a:lnTo>
                    <a:pt x="124" y="1"/>
                  </a:lnTo>
                  <a:lnTo>
                    <a:pt x="124" y="0"/>
                  </a:lnTo>
                  <a:lnTo>
                    <a:pt x="125" y="0"/>
                  </a:lnTo>
                  <a:lnTo>
                    <a:pt x="126" y="0"/>
                  </a:lnTo>
                  <a:lnTo>
                    <a:pt x="128" y="0"/>
                  </a:lnTo>
                  <a:lnTo>
                    <a:pt x="129" y="0"/>
                  </a:lnTo>
                  <a:lnTo>
                    <a:pt x="137" y="3"/>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19" name="Freeform 21"/>
            <p:cNvSpPr>
              <a:spLocks/>
            </p:cNvSpPr>
            <p:nvPr/>
          </p:nvSpPr>
          <p:spPr bwMode="auto">
            <a:xfrm>
              <a:off x="1627" y="1238"/>
              <a:ext cx="921" cy="402"/>
            </a:xfrm>
            <a:custGeom>
              <a:avLst/>
              <a:gdLst>
                <a:gd name="T0" fmla="*/ 307 w 909"/>
                <a:gd name="T1" fmla="*/ 36 h 402"/>
                <a:gd name="T2" fmla="*/ 309 w 909"/>
                <a:gd name="T3" fmla="*/ 73 h 402"/>
                <a:gd name="T4" fmla="*/ 361 w 909"/>
                <a:gd name="T5" fmla="*/ 88 h 402"/>
                <a:gd name="T6" fmla="*/ 360 w 909"/>
                <a:gd name="T7" fmla="*/ 44 h 402"/>
                <a:gd name="T8" fmla="*/ 395 w 909"/>
                <a:gd name="T9" fmla="*/ 19 h 402"/>
                <a:gd name="T10" fmla="*/ 433 w 909"/>
                <a:gd name="T11" fmla="*/ 31 h 402"/>
                <a:gd name="T12" fmla="*/ 471 w 909"/>
                <a:gd name="T13" fmla="*/ 65 h 402"/>
                <a:gd name="T14" fmla="*/ 505 w 909"/>
                <a:gd name="T15" fmla="*/ 82 h 402"/>
                <a:gd name="T16" fmla="*/ 567 w 909"/>
                <a:gd name="T17" fmla="*/ 70 h 402"/>
                <a:gd name="T18" fmla="*/ 604 w 909"/>
                <a:gd name="T19" fmla="*/ 40 h 402"/>
                <a:gd name="T20" fmla="*/ 646 w 909"/>
                <a:gd name="T21" fmla="*/ 33 h 402"/>
                <a:gd name="T22" fmla="*/ 682 w 909"/>
                <a:gd name="T23" fmla="*/ 52 h 402"/>
                <a:gd name="T24" fmla="*/ 710 w 909"/>
                <a:gd name="T25" fmla="*/ 92 h 402"/>
                <a:gd name="T26" fmla="*/ 731 w 909"/>
                <a:gd name="T27" fmla="*/ 123 h 402"/>
                <a:gd name="T28" fmla="*/ 758 w 909"/>
                <a:gd name="T29" fmla="*/ 116 h 402"/>
                <a:gd name="T30" fmla="*/ 787 w 909"/>
                <a:gd name="T31" fmla="*/ 109 h 402"/>
                <a:gd name="T32" fmla="*/ 814 w 909"/>
                <a:gd name="T33" fmla="*/ 124 h 402"/>
                <a:gd name="T34" fmla="*/ 849 w 909"/>
                <a:gd name="T35" fmla="*/ 147 h 402"/>
                <a:gd name="T36" fmla="*/ 853 w 909"/>
                <a:gd name="T37" fmla="*/ 173 h 402"/>
                <a:gd name="T38" fmla="*/ 862 w 909"/>
                <a:gd name="T39" fmla="*/ 207 h 402"/>
                <a:gd name="T40" fmla="*/ 886 w 909"/>
                <a:gd name="T41" fmla="*/ 233 h 402"/>
                <a:gd name="T42" fmla="*/ 904 w 909"/>
                <a:gd name="T43" fmla="*/ 265 h 402"/>
                <a:gd name="T44" fmla="*/ 900 w 909"/>
                <a:gd name="T45" fmla="*/ 303 h 402"/>
                <a:gd name="T46" fmla="*/ 863 w 909"/>
                <a:gd name="T47" fmla="*/ 299 h 402"/>
                <a:gd name="T48" fmla="*/ 818 w 909"/>
                <a:gd name="T49" fmla="*/ 293 h 402"/>
                <a:gd name="T50" fmla="*/ 798 w 909"/>
                <a:gd name="T51" fmla="*/ 274 h 402"/>
                <a:gd name="T52" fmla="*/ 773 w 909"/>
                <a:gd name="T53" fmla="*/ 268 h 402"/>
                <a:gd name="T54" fmla="*/ 748 w 909"/>
                <a:gd name="T55" fmla="*/ 264 h 402"/>
                <a:gd name="T56" fmla="*/ 703 w 909"/>
                <a:gd name="T57" fmla="*/ 260 h 402"/>
                <a:gd name="T58" fmla="*/ 687 w 909"/>
                <a:gd name="T59" fmla="*/ 244 h 402"/>
                <a:gd name="T60" fmla="*/ 661 w 909"/>
                <a:gd name="T61" fmla="*/ 249 h 402"/>
                <a:gd name="T62" fmla="*/ 623 w 909"/>
                <a:gd name="T63" fmla="*/ 252 h 402"/>
                <a:gd name="T64" fmla="*/ 593 w 909"/>
                <a:gd name="T65" fmla="*/ 251 h 402"/>
                <a:gd name="T66" fmla="*/ 559 w 909"/>
                <a:gd name="T67" fmla="*/ 260 h 402"/>
                <a:gd name="T68" fmla="*/ 537 w 909"/>
                <a:gd name="T69" fmla="*/ 271 h 402"/>
                <a:gd name="T70" fmla="*/ 501 w 909"/>
                <a:gd name="T71" fmla="*/ 275 h 402"/>
                <a:gd name="T72" fmla="*/ 471 w 909"/>
                <a:gd name="T73" fmla="*/ 253 h 402"/>
                <a:gd name="T74" fmla="*/ 418 w 909"/>
                <a:gd name="T75" fmla="*/ 256 h 402"/>
                <a:gd name="T76" fmla="*/ 379 w 909"/>
                <a:gd name="T77" fmla="*/ 268 h 402"/>
                <a:gd name="T78" fmla="*/ 355 w 909"/>
                <a:gd name="T79" fmla="*/ 321 h 402"/>
                <a:gd name="T80" fmla="*/ 379 w 909"/>
                <a:gd name="T81" fmla="*/ 369 h 402"/>
                <a:gd name="T82" fmla="*/ 338 w 909"/>
                <a:gd name="T83" fmla="*/ 384 h 402"/>
                <a:gd name="T84" fmla="*/ 309 w 909"/>
                <a:gd name="T85" fmla="*/ 355 h 402"/>
                <a:gd name="T86" fmla="*/ 269 w 909"/>
                <a:gd name="T87" fmla="*/ 362 h 402"/>
                <a:gd name="T88" fmla="*/ 252 w 909"/>
                <a:gd name="T89" fmla="*/ 398 h 402"/>
                <a:gd name="T90" fmla="*/ 213 w 909"/>
                <a:gd name="T91" fmla="*/ 384 h 402"/>
                <a:gd name="T92" fmla="*/ 174 w 909"/>
                <a:gd name="T93" fmla="*/ 377 h 402"/>
                <a:gd name="T94" fmla="*/ 136 w 909"/>
                <a:gd name="T95" fmla="*/ 366 h 402"/>
                <a:gd name="T96" fmla="*/ 99 w 909"/>
                <a:gd name="T97" fmla="*/ 337 h 402"/>
                <a:gd name="T98" fmla="*/ 14 w 909"/>
                <a:gd name="T99" fmla="*/ 310 h 402"/>
                <a:gd name="T100" fmla="*/ 18 w 909"/>
                <a:gd name="T101" fmla="*/ 276 h 402"/>
                <a:gd name="T102" fmla="*/ 54 w 909"/>
                <a:gd name="T103" fmla="*/ 263 h 402"/>
                <a:gd name="T104" fmla="*/ 71 w 909"/>
                <a:gd name="T105" fmla="*/ 219 h 402"/>
                <a:gd name="T106" fmla="*/ 114 w 909"/>
                <a:gd name="T107" fmla="*/ 195 h 402"/>
                <a:gd name="T108" fmla="*/ 152 w 909"/>
                <a:gd name="T109" fmla="*/ 206 h 402"/>
                <a:gd name="T110" fmla="*/ 186 w 909"/>
                <a:gd name="T111" fmla="*/ 198 h 402"/>
                <a:gd name="T112" fmla="*/ 213 w 909"/>
                <a:gd name="T113" fmla="*/ 204 h 402"/>
                <a:gd name="T114" fmla="*/ 246 w 909"/>
                <a:gd name="T115" fmla="*/ 206 h 402"/>
                <a:gd name="T116" fmla="*/ 237 w 909"/>
                <a:gd name="T117" fmla="*/ 151 h 402"/>
                <a:gd name="T118" fmla="*/ 228 w 909"/>
                <a:gd name="T119" fmla="*/ 92 h 402"/>
                <a:gd name="T120" fmla="*/ 232 w 909"/>
                <a:gd name="T121" fmla="*/ 44 h 402"/>
                <a:gd name="T122" fmla="*/ 269 w 909"/>
                <a:gd name="T123" fmla="*/ 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9" h="402">
                  <a:moveTo>
                    <a:pt x="296" y="0"/>
                  </a:moveTo>
                  <a:lnTo>
                    <a:pt x="296" y="1"/>
                  </a:lnTo>
                  <a:lnTo>
                    <a:pt x="297" y="1"/>
                  </a:lnTo>
                  <a:lnTo>
                    <a:pt x="298" y="1"/>
                  </a:lnTo>
                  <a:lnTo>
                    <a:pt x="300" y="1"/>
                  </a:lnTo>
                  <a:lnTo>
                    <a:pt x="300" y="2"/>
                  </a:lnTo>
                  <a:lnTo>
                    <a:pt x="301" y="2"/>
                  </a:lnTo>
                  <a:lnTo>
                    <a:pt x="301" y="4"/>
                  </a:lnTo>
                  <a:lnTo>
                    <a:pt x="301" y="5"/>
                  </a:lnTo>
                  <a:lnTo>
                    <a:pt x="301" y="6"/>
                  </a:lnTo>
                  <a:lnTo>
                    <a:pt x="303" y="8"/>
                  </a:lnTo>
                  <a:lnTo>
                    <a:pt x="301" y="8"/>
                  </a:lnTo>
                  <a:lnTo>
                    <a:pt x="301" y="9"/>
                  </a:lnTo>
                  <a:lnTo>
                    <a:pt x="301" y="10"/>
                  </a:lnTo>
                  <a:lnTo>
                    <a:pt x="301" y="12"/>
                  </a:lnTo>
                  <a:lnTo>
                    <a:pt x="303" y="12"/>
                  </a:lnTo>
                  <a:lnTo>
                    <a:pt x="303" y="13"/>
                  </a:lnTo>
                  <a:lnTo>
                    <a:pt x="303" y="14"/>
                  </a:lnTo>
                  <a:lnTo>
                    <a:pt x="303" y="16"/>
                  </a:lnTo>
                  <a:lnTo>
                    <a:pt x="303" y="17"/>
                  </a:lnTo>
                  <a:lnTo>
                    <a:pt x="304" y="17"/>
                  </a:lnTo>
                  <a:lnTo>
                    <a:pt x="304" y="19"/>
                  </a:lnTo>
                  <a:lnTo>
                    <a:pt x="304" y="20"/>
                  </a:lnTo>
                  <a:lnTo>
                    <a:pt x="304" y="21"/>
                  </a:lnTo>
                  <a:lnTo>
                    <a:pt x="305" y="23"/>
                  </a:lnTo>
                  <a:lnTo>
                    <a:pt x="305" y="24"/>
                  </a:lnTo>
                  <a:lnTo>
                    <a:pt x="305" y="25"/>
                  </a:lnTo>
                  <a:lnTo>
                    <a:pt x="307" y="27"/>
                  </a:lnTo>
                  <a:lnTo>
                    <a:pt x="307" y="28"/>
                  </a:lnTo>
                  <a:lnTo>
                    <a:pt x="307" y="29"/>
                  </a:lnTo>
                  <a:lnTo>
                    <a:pt x="307" y="31"/>
                  </a:lnTo>
                  <a:lnTo>
                    <a:pt x="307" y="32"/>
                  </a:lnTo>
                  <a:lnTo>
                    <a:pt x="307" y="33"/>
                  </a:lnTo>
                  <a:lnTo>
                    <a:pt x="307" y="35"/>
                  </a:lnTo>
                  <a:lnTo>
                    <a:pt x="307" y="36"/>
                  </a:lnTo>
                  <a:lnTo>
                    <a:pt x="307" y="38"/>
                  </a:lnTo>
                  <a:lnTo>
                    <a:pt x="307" y="39"/>
                  </a:lnTo>
                  <a:lnTo>
                    <a:pt x="305" y="40"/>
                  </a:lnTo>
                  <a:lnTo>
                    <a:pt x="305" y="42"/>
                  </a:lnTo>
                  <a:lnTo>
                    <a:pt x="304" y="44"/>
                  </a:lnTo>
                  <a:lnTo>
                    <a:pt x="303" y="47"/>
                  </a:lnTo>
                  <a:lnTo>
                    <a:pt x="303" y="48"/>
                  </a:lnTo>
                  <a:lnTo>
                    <a:pt x="303" y="50"/>
                  </a:lnTo>
                  <a:lnTo>
                    <a:pt x="303" y="51"/>
                  </a:lnTo>
                  <a:lnTo>
                    <a:pt x="301" y="52"/>
                  </a:lnTo>
                  <a:lnTo>
                    <a:pt x="301" y="54"/>
                  </a:lnTo>
                  <a:lnTo>
                    <a:pt x="301" y="55"/>
                  </a:lnTo>
                  <a:lnTo>
                    <a:pt x="301" y="57"/>
                  </a:lnTo>
                  <a:lnTo>
                    <a:pt x="300" y="57"/>
                  </a:lnTo>
                  <a:lnTo>
                    <a:pt x="300" y="58"/>
                  </a:lnTo>
                  <a:lnTo>
                    <a:pt x="298" y="58"/>
                  </a:lnTo>
                  <a:lnTo>
                    <a:pt x="298" y="59"/>
                  </a:lnTo>
                  <a:lnTo>
                    <a:pt x="297" y="61"/>
                  </a:lnTo>
                  <a:lnTo>
                    <a:pt x="297" y="62"/>
                  </a:lnTo>
                  <a:lnTo>
                    <a:pt x="296" y="62"/>
                  </a:lnTo>
                  <a:lnTo>
                    <a:pt x="296" y="63"/>
                  </a:lnTo>
                  <a:lnTo>
                    <a:pt x="294" y="65"/>
                  </a:lnTo>
                  <a:lnTo>
                    <a:pt x="294" y="66"/>
                  </a:lnTo>
                  <a:lnTo>
                    <a:pt x="293" y="67"/>
                  </a:lnTo>
                  <a:lnTo>
                    <a:pt x="293" y="69"/>
                  </a:lnTo>
                  <a:lnTo>
                    <a:pt x="292" y="69"/>
                  </a:lnTo>
                  <a:lnTo>
                    <a:pt x="292" y="70"/>
                  </a:lnTo>
                  <a:lnTo>
                    <a:pt x="294" y="70"/>
                  </a:lnTo>
                  <a:lnTo>
                    <a:pt x="297" y="70"/>
                  </a:lnTo>
                  <a:lnTo>
                    <a:pt x="300" y="70"/>
                  </a:lnTo>
                  <a:lnTo>
                    <a:pt x="304" y="71"/>
                  </a:lnTo>
                  <a:lnTo>
                    <a:pt x="305" y="71"/>
                  </a:lnTo>
                  <a:lnTo>
                    <a:pt x="308" y="71"/>
                  </a:lnTo>
                  <a:lnTo>
                    <a:pt x="309" y="71"/>
                  </a:lnTo>
                  <a:lnTo>
                    <a:pt x="309" y="73"/>
                  </a:lnTo>
                  <a:lnTo>
                    <a:pt x="311" y="73"/>
                  </a:lnTo>
                  <a:lnTo>
                    <a:pt x="312" y="73"/>
                  </a:lnTo>
                  <a:lnTo>
                    <a:pt x="315" y="74"/>
                  </a:lnTo>
                  <a:lnTo>
                    <a:pt x="316" y="74"/>
                  </a:lnTo>
                  <a:lnTo>
                    <a:pt x="317" y="74"/>
                  </a:lnTo>
                  <a:lnTo>
                    <a:pt x="320" y="76"/>
                  </a:lnTo>
                  <a:lnTo>
                    <a:pt x="322" y="77"/>
                  </a:lnTo>
                  <a:lnTo>
                    <a:pt x="324" y="80"/>
                  </a:lnTo>
                  <a:lnTo>
                    <a:pt x="326" y="81"/>
                  </a:lnTo>
                  <a:lnTo>
                    <a:pt x="327" y="82"/>
                  </a:lnTo>
                  <a:lnTo>
                    <a:pt x="328" y="82"/>
                  </a:lnTo>
                  <a:lnTo>
                    <a:pt x="330" y="82"/>
                  </a:lnTo>
                  <a:lnTo>
                    <a:pt x="332" y="84"/>
                  </a:lnTo>
                  <a:lnTo>
                    <a:pt x="334" y="84"/>
                  </a:lnTo>
                  <a:lnTo>
                    <a:pt x="335" y="84"/>
                  </a:lnTo>
                  <a:lnTo>
                    <a:pt x="336" y="84"/>
                  </a:lnTo>
                  <a:lnTo>
                    <a:pt x="338" y="85"/>
                  </a:lnTo>
                  <a:lnTo>
                    <a:pt x="339" y="85"/>
                  </a:lnTo>
                  <a:lnTo>
                    <a:pt x="341" y="85"/>
                  </a:lnTo>
                  <a:lnTo>
                    <a:pt x="341" y="86"/>
                  </a:lnTo>
                  <a:lnTo>
                    <a:pt x="342" y="86"/>
                  </a:lnTo>
                  <a:lnTo>
                    <a:pt x="343" y="88"/>
                  </a:lnTo>
                  <a:lnTo>
                    <a:pt x="345" y="88"/>
                  </a:lnTo>
                  <a:lnTo>
                    <a:pt x="346" y="88"/>
                  </a:lnTo>
                  <a:lnTo>
                    <a:pt x="349" y="89"/>
                  </a:lnTo>
                  <a:lnTo>
                    <a:pt x="351" y="90"/>
                  </a:lnTo>
                  <a:lnTo>
                    <a:pt x="353" y="92"/>
                  </a:lnTo>
                  <a:lnTo>
                    <a:pt x="354" y="92"/>
                  </a:lnTo>
                  <a:lnTo>
                    <a:pt x="357" y="92"/>
                  </a:lnTo>
                  <a:lnTo>
                    <a:pt x="358" y="92"/>
                  </a:lnTo>
                  <a:lnTo>
                    <a:pt x="360" y="92"/>
                  </a:lnTo>
                  <a:lnTo>
                    <a:pt x="361" y="93"/>
                  </a:lnTo>
                  <a:lnTo>
                    <a:pt x="361" y="92"/>
                  </a:lnTo>
                  <a:lnTo>
                    <a:pt x="361" y="90"/>
                  </a:lnTo>
                  <a:lnTo>
                    <a:pt x="361" y="88"/>
                  </a:lnTo>
                  <a:lnTo>
                    <a:pt x="361" y="86"/>
                  </a:lnTo>
                  <a:lnTo>
                    <a:pt x="361" y="85"/>
                  </a:lnTo>
                  <a:lnTo>
                    <a:pt x="361" y="84"/>
                  </a:lnTo>
                  <a:lnTo>
                    <a:pt x="361" y="82"/>
                  </a:lnTo>
                  <a:lnTo>
                    <a:pt x="361" y="81"/>
                  </a:lnTo>
                  <a:lnTo>
                    <a:pt x="362" y="81"/>
                  </a:lnTo>
                  <a:lnTo>
                    <a:pt x="362" y="80"/>
                  </a:lnTo>
                  <a:lnTo>
                    <a:pt x="362" y="78"/>
                  </a:lnTo>
                  <a:lnTo>
                    <a:pt x="362" y="77"/>
                  </a:lnTo>
                  <a:lnTo>
                    <a:pt x="362" y="76"/>
                  </a:lnTo>
                  <a:lnTo>
                    <a:pt x="362" y="73"/>
                  </a:lnTo>
                  <a:lnTo>
                    <a:pt x="362" y="71"/>
                  </a:lnTo>
                  <a:lnTo>
                    <a:pt x="362" y="70"/>
                  </a:lnTo>
                  <a:lnTo>
                    <a:pt x="362" y="69"/>
                  </a:lnTo>
                  <a:lnTo>
                    <a:pt x="361" y="67"/>
                  </a:lnTo>
                  <a:lnTo>
                    <a:pt x="361" y="66"/>
                  </a:lnTo>
                  <a:lnTo>
                    <a:pt x="361" y="65"/>
                  </a:lnTo>
                  <a:lnTo>
                    <a:pt x="361" y="63"/>
                  </a:lnTo>
                  <a:lnTo>
                    <a:pt x="360" y="62"/>
                  </a:lnTo>
                  <a:lnTo>
                    <a:pt x="360" y="61"/>
                  </a:lnTo>
                  <a:lnTo>
                    <a:pt x="358" y="61"/>
                  </a:lnTo>
                  <a:lnTo>
                    <a:pt x="358" y="59"/>
                  </a:lnTo>
                  <a:lnTo>
                    <a:pt x="357" y="59"/>
                  </a:lnTo>
                  <a:lnTo>
                    <a:pt x="357" y="58"/>
                  </a:lnTo>
                  <a:lnTo>
                    <a:pt x="357" y="57"/>
                  </a:lnTo>
                  <a:lnTo>
                    <a:pt x="357" y="55"/>
                  </a:lnTo>
                  <a:lnTo>
                    <a:pt x="357" y="52"/>
                  </a:lnTo>
                  <a:lnTo>
                    <a:pt x="357" y="51"/>
                  </a:lnTo>
                  <a:lnTo>
                    <a:pt x="357" y="50"/>
                  </a:lnTo>
                  <a:lnTo>
                    <a:pt x="357" y="48"/>
                  </a:lnTo>
                  <a:lnTo>
                    <a:pt x="357" y="47"/>
                  </a:lnTo>
                  <a:lnTo>
                    <a:pt x="357" y="46"/>
                  </a:lnTo>
                  <a:lnTo>
                    <a:pt x="358" y="46"/>
                  </a:lnTo>
                  <a:lnTo>
                    <a:pt x="358" y="44"/>
                  </a:lnTo>
                  <a:lnTo>
                    <a:pt x="360" y="44"/>
                  </a:lnTo>
                  <a:lnTo>
                    <a:pt x="361" y="44"/>
                  </a:lnTo>
                  <a:lnTo>
                    <a:pt x="362" y="44"/>
                  </a:lnTo>
                  <a:lnTo>
                    <a:pt x="362" y="43"/>
                  </a:lnTo>
                  <a:lnTo>
                    <a:pt x="365" y="43"/>
                  </a:lnTo>
                  <a:lnTo>
                    <a:pt x="366" y="43"/>
                  </a:lnTo>
                  <a:lnTo>
                    <a:pt x="368" y="43"/>
                  </a:lnTo>
                  <a:lnTo>
                    <a:pt x="370" y="42"/>
                  </a:lnTo>
                  <a:lnTo>
                    <a:pt x="372" y="42"/>
                  </a:lnTo>
                  <a:lnTo>
                    <a:pt x="374" y="42"/>
                  </a:lnTo>
                  <a:lnTo>
                    <a:pt x="376" y="40"/>
                  </a:lnTo>
                  <a:lnTo>
                    <a:pt x="377" y="40"/>
                  </a:lnTo>
                  <a:lnTo>
                    <a:pt x="377" y="39"/>
                  </a:lnTo>
                  <a:lnTo>
                    <a:pt x="377" y="38"/>
                  </a:lnTo>
                  <a:lnTo>
                    <a:pt x="379" y="36"/>
                  </a:lnTo>
                  <a:lnTo>
                    <a:pt x="379" y="35"/>
                  </a:lnTo>
                  <a:lnTo>
                    <a:pt x="380" y="35"/>
                  </a:lnTo>
                  <a:lnTo>
                    <a:pt x="380" y="33"/>
                  </a:lnTo>
                  <a:lnTo>
                    <a:pt x="380" y="32"/>
                  </a:lnTo>
                  <a:lnTo>
                    <a:pt x="381" y="31"/>
                  </a:lnTo>
                  <a:lnTo>
                    <a:pt x="383" y="29"/>
                  </a:lnTo>
                  <a:lnTo>
                    <a:pt x="383" y="28"/>
                  </a:lnTo>
                  <a:lnTo>
                    <a:pt x="383" y="27"/>
                  </a:lnTo>
                  <a:lnTo>
                    <a:pt x="383" y="25"/>
                  </a:lnTo>
                  <a:lnTo>
                    <a:pt x="384" y="25"/>
                  </a:lnTo>
                  <a:lnTo>
                    <a:pt x="385" y="25"/>
                  </a:lnTo>
                  <a:lnTo>
                    <a:pt x="385" y="24"/>
                  </a:lnTo>
                  <a:lnTo>
                    <a:pt x="385" y="23"/>
                  </a:lnTo>
                  <a:lnTo>
                    <a:pt x="387" y="21"/>
                  </a:lnTo>
                  <a:lnTo>
                    <a:pt x="388" y="20"/>
                  </a:lnTo>
                  <a:lnTo>
                    <a:pt x="389" y="20"/>
                  </a:lnTo>
                  <a:lnTo>
                    <a:pt x="389" y="19"/>
                  </a:lnTo>
                  <a:lnTo>
                    <a:pt x="391" y="19"/>
                  </a:lnTo>
                  <a:lnTo>
                    <a:pt x="392" y="19"/>
                  </a:lnTo>
                  <a:lnTo>
                    <a:pt x="393" y="19"/>
                  </a:lnTo>
                  <a:lnTo>
                    <a:pt x="395" y="19"/>
                  </a:lnTo>
                  <a:lnTo>
                    <a:pt x="398" y="19"/>
                  </a:lnTo>
                  <a:lnTo>
                    <a:pt x="399" y="19"/>
                  </a:lnTo>
                  <a:lnTo>
                    <a:pt x="400" y="19"/>
                  </a:lnTo>
                  <a:lnTo>
                    <a:pt x="403" y="17"/>
                  </a:lnTo>
                  <a:lnTo>
                    <a:pt x="404" y="17"/>
                  </a:lnTo>
                  <a:lnTo>
                    <a:pt x="404" y="16"/>
                  </a:lnTo>
                  <a:lnTo>
                    <a:pt x="406" y="16"/>
                  </a:lnTo>
                  <a:lnTo>
                    <a:pt x="407" y="16"/>
                  </a:lnTo>
                  <a:lnTo>
                    <a:pt x="407" y="14"/>
                  </a:lnTo>
                  <a:lnTo>
                    <a:pt x="408" y="14"/>
                  </a:lnTo>
                  <a:lnTo>
                    <a:pt x="410" y="14"/>
                  </a:lnTo>
                  <a:lnTo>
                    <a:pt x="411" y="16"/>
                  </a:lnTo>
                  <a:lnTo>
                    <a:pt x="412" y="14"/>
                  </a:lnTo>
                  <a:lnTo>
                    <a:pt x="412" y="13"/>
                  </a:lnTo>
                  <a:lnTo>
                    <a:pt x="414" y="12"/>
                  </a:lnTo>
                  <a:lnTo>
                    <a:pt x="414" y="13"/>
                  </a:lnTo>
                  <a:lnTo>
                    <a:pt x="415" y="13"/>
                  </a:lnTo>
                  <a:lnTo>
                    <a:pt x="415" y="14"/>
                  </a:lnTo>
                  <a:lnTo>
                    <a:pt x="415" y="17"/>
                  </a:lnTo>
                  <a:lnTo>
                    <a:pt x="415" y="19"/>
                  </a:lnTo>
                  <a:lnTo>
                    <a:pt x="417" y="20"/>
                  </a:lnTo>
                  <a:lnTo>
                    <a:pt x="417" y="21"/>
                  </a:lnTo>
                  <a:lnTo>
                    <a:pt x="417" y="23"/>
                  </a:lnTo>
                  <a:lnTo>
                    <a:pt x="418" y="24"/>
                  </a:lnTo>
                  <a:lnTo>
                    <a:pt x="419" y="24"/>
                  </a:lnTo>
                  <a:lnTo>
                    <a:pt x="421" y="25"/>
                  </a:lnTo>
                  <a:lnTo>
                    <a:pt x="422" y="25"/>
                  </a:lnTo>
                  <a:lnTo>
                    <a:pt x="423" y="25"/>
                  </a:lnTo>
                  <a:lnTo>
                    <a:pt x="425" y="25"/>
                  </a:lnTo>
                  <a:lnTo>
                    <a:pt x="426" y="25"/>
                  </a:lnTo>
                  <a:lnTo>
                    <a:pt x="427" y="25"/>
                  </a:lnTo>
                  <a:lnTo>
                    <a:pt x="429" y="25"/>
                  </a:lnTo>
                  <a:lnTo>
                    <a:pt x="430" y="27"/>
                  </a:lnTo>
                  <a:lnTo>
                    <a:pt x="431" y="28"/>
                  </a:lnTo>
                  <a:lnTo>
                    <a:pt x="433" y="31"/>
                  </a:lnTo>
                  <a:lnTo>
                    <a:pt x="433" y="32"/>
                  </a:lnTo>
                  <a:lnTo>
                    <a:pt x="434" y="33"/>
                  </a:lnTo>
                  <a:lnTo>
                    <a:pt x="434" y="35"/>
                  </a:lnTo>
                  <a:lnTo>
                    <a:pt x="436" y="36"/>
                  </a:lnTo>
                  <a:lnTo>
                    <a:pt x="437" y="38"/>
                  </a:lnTo>
                  <a:lnTo>
                    <a:pt x="438" y="38"/>
                  </a:lnTo>
                  <a:lnTo>
                    <a:pt x="440" y="38"/>
                  </a:lnTo>
                  <a:lnTo>
                    <a:pt x="440" y="39"/>
                  </a:lnTo>
                  <a:lnTo>
                    <a:pt x="440" y="40"/>
                  </a:lnTo>
                  <a:lnTo>
                    <a:pt x="440" y="42"/>
                  </a:lnTo>
                  <a:lnTo>
                    <a:pt x="440" y="43"/>
                  </a:lnTo>
                  <a:lnTo>
                    <a:pt x="440" y="46"/>
                  </a:lnTo>
                  <a:lnTo>
                    <a:pt x="441" y="48"/>
                  </a:lnTo>
                  <a:lnTo>
                    <a:pt x="440" y="48"/>
                  </a:lnTo>
                  <a:lnTo>
                    <a:pt x="441" y="48"/>
                  </a:lnTo>
                  <a:lnTo>
                    <a:pt x="444" y="50"/>
                  </a:lnTo>
                  <a:lnTo>
                    <a:pt x="446" y="50"/>
                  </a:lnTo>
                  <a:lnTo>
                    <a:pt x="449" y="50"/>
                  </a:lnTo>
                  <a:lnTo>
                    <a:pt x="450" y="50"/>
                  </a:lnTo>
                  <a:lnTo>
                    <a:pt x="453" y="50"/>
                  </a:lnTo>
                  <a:lnTo>
                    <a:pt x="456" y="51"/>
                  </a:lnTo>
                  <a:lnTo>
                    <a:pt x="457" y="51"/>
                  </a:lnTo>
                  <a:lnTo>
                    <a:pt x="457" y="52"/>
                  </a:lnTo>
                  <a:lnTo>
                    <a:pt x="460" y="54"/>
                  </a:lnTo>
                  <a:lnTo>
                    <a:pt x="461" y="54"/>
                  </a:lnTo>
                  <a:lnTo>
                    <a:pt x="461" y="57"/>
                  </a:lnTo>
                  <a:lnTo>
                    <a:pt x="463" y="58"/>
                  </a:lnTo>
                  <a:lnTo>
                    <a:pt x="463" y="59"/>
                  </a:lnTo>
                  <a:lnTo>
                    <a:pt x="464" y="59"/>
                  </a:lnTo>
                  <a:lnTo>
                    <a:pt x="465" y="59"/>
                  </a:lnTo>
                  <a:lnTo>
                    <a:pt x="467" y="59"/>
                  </a:lnTo>
                  <a:lnTo>
                    <a:pt x="468" y="61"/>
                  </a:lnTo>
                  <a:lnTo>
                    <a:pt x="469" y="62"/>
                  </a:lnTo>
                  <a:lnTo>
                    <a:pt x="471" y="63"/>
                  </a:lnTo>
                  <a:lnTo>
                    <a:pt x="471" y="65"/>
                  </a:lnTo>
                  <a:lnTo>
                    <a:pt x="472" y="66"/>
                  </a:lnTo>
                  <a:lnTo>
                    <a:pt x="474" y="66"/>
                  </a:lnTo>
                  <a:lnTo>
                    <a:pt x="474" y="67"/>
                  </a:lnTo>
                  <a:lnTo>
                    <a:pt x="475" y="67"/>
                  </a:lnTo>
                  <a:lnTo>
                    <a:pt x="475" y="69"/>
                  </a:lnTo>
                  <a:lnTo>
                    <a:pt x="476" y="69"/>
                  </a:lnTo>
                  <a:lnTo>
                    <a:pt x="478" y="69"/>
                  </a:lnTo>
                  <a:lnTo>
                    <a:pt x="478" y="67"/>
                  </a:lnTo>
                  <a:lnTo>
                    <a:pt x="479" y="67"/>
                  </a:lnTo>
                  <a:lnTo>
                    <a:pt x="480" y="67"/>
                  </a:lnTo>
                  <a:lnTo>
                    <a:pt x="482" y="69"/>
                  </a:lnTo>
                  <a:lnTo>
                    <a:pt x="483" y="69"/>
                  </a:lnTo>
                  <a:lnTo>
                    <a:pt x="484" y="69"/>
                  </a:lnTo>
                  <a:lnTo>
                    <a:pt x="486" y="69"/>
                  </a:lnTo>
                  <a:lnTo>
                    <a:pt x="487" y="69"/>
                  </a:lnTo>
                  <a:lnTo>
                    <a:pt x="488" y="69"/>
                  </a:lnTo>
                  <a:lnTo>
                    <a:pt x="490" y="69"/>
                  </a:lnTo>
                  <a:lnTo>
                    <a:pt x="490" y="70"/>
                  </a:lnTo>
                  <a:lnTo>
                    <a:pt x="491" y="70"/>
                  </a:lnTo>
                  <a:lnTo>
                    <a:pt x="491" y="71"/>
                  </a:lnTo>
                  <a:lnTo>
                    <a:pt x="492" y="71"/>
                  </a:lnTo>
                  <a:lnTo>
                    <a:pt x="494" y="71"/>
                  </a:lnTo>
                  <a:lnTo>
                    <a:pt x="494" y="73"/>
                  </a:lnTo>
                  <a:lnTo>
                    <a:pt x="495" y="74"/>
                  </a:lnTo>
                  <a:lnTo>
                    <a:pt x="497" y="74"/>
                  </a:lnTo>
                  <a:lnTo>
                    <a:pt x="498" y="76"/>
                  </a:lnTo>
                  <a:lnTo>
                    <a:pt x="497" y="77"/>
                  </a:lnTo>
                  <a:lnTo>
                    <a:pt x="498" y="77"/>
                  </a:lnTo>
                  <a:lnTo>
                    <a:pt x="498" y="78"/>
                  </a:lnTo>
                  <a:lnTo>
                    <a:pt x="499" y="78"/>
                  </a:lnTo>
                  <a:lnTo>
                    <a:pt x="501" y="80"/>
                  </a:lnTo>
                  <a:lnTo>
                    <a:pt x="501" y="81"/>
                  </a:lnTo>
                  <a:lnTo>
                    <a:pt x="502" y="81"/>
                  </a:lnTo>
                  <a:lnTo>
                    <a:pt x="505" y="81"/>
                  </a:lnTo>
                  <a:lnTo>
                    <a:pt x="505" y="82"/>
                  </a:lnTo>
                  <a:lnTo>
                    <a:pt x="505" y="84"/>
                  </a:lnTo>
                  <a:lnTo>
                    <a:pt x="506" y="84"/>
                  </a:lnTo>
                  <a:lnTo>
                    <a:pt x="506" y="85"/>
                  </a:lnTo>
                  <a:lnTo>
                    <a:pt x="507" y="85"/>
                  </a:lnTo>
                  <a:lnTo>
                    <a:pt x="509" y="85"/>
                  </a:lnTo>
                  <a:lnTo>
                    <a:pt x="510" y="85"/>
                  </a:lnTo>
                  <a:lnTo>
                    <a:pt x="511" y="85"/>
                  </a:lnTo>
                  <a:lnTo>
                    <a:pt x="513" y="85"/>
                  </a:lnTo>
                  <a:lnTo>
                    <a:pt x="514" y="85"/>
                  </a:lnTo>
                  <a:lnTo>
                    <a:pt x="516" y="85"/>
                  </a:lnTo>
                  <a:lnTo>
                    <a:pt x="518" y="85"/>
                  </a:lnTo>
                  <a:lnTo>
                    <a:pt x="520" y="84"/>
                  </a:lnTo>
                  <a:lnTo>
                    <a:pt x="521" y="82"/>
                  </a:lnTo>
                  <a:lnTo>
                    <a:pt x="522" y="81"/>
                  </a:lnTo>
                  <a:lnTo>
                    <a:pt x="524" y="80"/>
                  </a:lnTo>
                  <a:lnTo>
                    <a:pt x="525" y="80"/>
                  </a:lnTo>
                  <a:lnTo>
                    <a:pt x="525" y="78"/>
                  </a:lnTo>
                  <a:lnTo>
                    <a:pt x="525" y="77"/>
                  </a:lnTo>
                  <a:lnTo>
                    <a:pt x="525" y="76"/>
                  </a:lnTo>
                  <a:lnTo>
                    <a:pt x="525" y="74"/>
                  </a:lnTo>
                  <a:lnTo>
                    <a:pt x="529" y="74"/>
                  </a:lnTo>
                  <a:lnTo>
                    <a:pt x="530" y="74"/>
                  </a:lnTo>
                  <a:lnTo>
                    <a:pt x="533" y="74"/>
                  </a:lnTo>
                  <a:lnTo>
                    <a:pt x="536" y="73"/>
                  </a:lnTo>
                  <a:lnTo>
                    <a:pt x="540" y="73"/>
                  </a:lnTo>
                  <a:lnTo>
                    <a:pt x="544" y="70"/>
                  </a:lnTo>
                  <a:lnTo>
                    <a:pt x="547" y="69"/>
                  </a:lnTo>
                  <a:lnTo>
                    <a:pt x="549" y="69"/>
                  </a:lnTo>
                  <a:lnTo>
                    <a:pt x="551" y="69"/>
                  </a:lnTo>
                  <a:lnTo>
                    <a:pt x="551" y="70"/>
                  </a:lnTo>
                  <a:lnTo>
                    <a:pt x="554" y="70"/>
                  </a:lnTo>
                  <a:lnTo>
                    <a:pt x="555" y="70"/>
                  </a:lnTo>
                  <a:lnTo>
                    <a:pt x="559" y="69"/>
                  </a:lnTo>
                  <a:lnTo>
                    <a:pt x="562" y="70"/>
                  </a:lnTo>
                  <a:lnTo>
                    <a:pt x="567" y="70"/>
                  </a:lnTo>
                  <a:lnTo>
                    <a:pt x="567" y="71"/>
                  </a:lnTo>
                  <a:lnTo>
                    <a:pt x="568" y="71"/>
                  </a:lnTo>
                  <a:lnTo>
                    <a:pt x="570" y="71"/>
                  </a:lnTo>
                  <a:lnTo>
                    <a:pt x="571" y="71"/>
                  </a:lnTo>
                  <a:lnTo>
                    <a:pt x="573" y="71"/>
                  </a:lnTo>
                  <a:lnTo>
                    <a:pt x="573" y="70"/>
                  </a:lnTo>
                  <a:lnTo>
                    <a:pt x="574" y="69"/>
                  </a:lnTo>
                  <a:lnTo>
                    <a:pt x="575" y="69"/>
                  </a:lnTo>
                  <a:lnTo>
                    <a:pt x="575" y="67"/>
                  </a:lnTo>
                  <a:lnTo>
                    <a:pt x="577" y="67"/>
                  </a:lnTo>
                  <a:lnTo>
                    <a:pt x="577" y="66"/>
                  </a:lnTo>
                  <a:lnTo>
                    <a:pt x="577" y="65"/>
                  </a:lnTo>
                  <a:lnTo>
                    <a:pt x="578" y="63"/>
                  </a:lnTo>
                  <a:lnTo>
                    <a:pt x="579" y="62"/>
                  </a:lnTo>
                  <a:lnTo>
                    <a:pt x="579" y="59"/>
                  </a:lnTo>
                  <a:lnTo>
                    <a:pt x="581" y="59"/>
                  </a:lnTo>
                  <a:lnTo>
                    <a:pt x="581" y="58"/>
                  </a:lnTo>
                  <a:lnTo>
                    <a:pt x="581" y="57"/>
                  </a:lnTo>
                  <a:lnTo>
                    <a:pt x="582" y="55"/>
                  </a:lnTo>
                  <a:lnTo>
                    <a:pt x="582" y="54"/>
                  </a:lnTo>
                  <a:lnTo>
                    <a:pt x="583" y="51"/>
                  </a:lnTo>
                  <a:lnTo>
                    <a:pt x="583" y="50"/>
                  </a:lnTo>
                  <a:lnTo>
                    <a:pt x="585" y="50"/>
                  </a:lnTo>
                  <a:lnTo>
                    <a:pt x="585" y="48"/>
                  </a:lnTo>
                  <a:lnTo>
                    <a:pt x="586" y="47"/>
                  </a:lnTo>
                  <a:lnTo>
                    <a:pt x="586" y="46"/>
                  </a:lnTo>
                  <a:lnTo>
                    <a:pt x="587" y="44"/>
                  </a:lnTo>
                  <a:lnTo>
                    <a:pt x="592" y="42"/>
                  </a:lnTo>
                  <a:lnTo>
                    <a:pt x="594" y="40"/>
                  </a:lnTo>
                  <a:lnTo>
                    <a:pt x="597" y="39"/>
                  </a:lnTo>
                  <a:lnTo>
                    <a:pt x="600" y="39"/>
                  </a:lnTo>
                  <a:lnTo>
                    <a:pt x="601" y="39"/>
                  </a:lnTo>
                  <a:lnTo>
                    <a:pt x="602" y="39"/>
                  </a:lnTo>
                  <a:lnTo>
                    <a:pt x="604" y="39"/>
                  </a:lnTo>
                  <a:lnTo>
                    <a:pt x="604" y="40"/>
                  </a:lnTo>
                  <a:lnTo>
                    <a:pt x="604" y="39"/>
                  </a:lnTo>
                  <a:lnTo>
                    <a:pt x="605" y="40"/>
                  </a:lnTo>
                  <a:lnTo>
                    <a:pt x="606" y="40"/>
                  </a:lnTo>
                  <a:lnTo>
                    <a:pt x="608" y="40"/>
                  </a:lnTo>
                  <a:lnTo>
                    <a:pt x="609" y="40"/>
                  </a:lnTo>
                  <a:lnTo>
                    <a:pt x="611" y="40"/>
                  </a:lnTo>
                  <a:lnTo>
                    <a:pt x="612" y="40"/>
                  </a:lnTo>
                  <a:lnTo>
                    <a:pt x="613" y="40"/>
                  </a:lnTo>
                  <a:lnTo>
                    <a:pt x="615" y="40"/>
                  </a:lnTo>
                  <a:lnTo>
                    <a:pt x="616" y="42"/>
                  </a:lnTo>
                  <a:lnTo>
                    <a:pt x="617" y="42"/>
                  </a:lnTo>
                  <a:lnTo>
                    <a:pt x="617" y="40"/>
                  </a:lnTo>
                  <a:lnTo>
                    <a:pt x="619" y="40"/>
                  </a:lnTo>
                  <a:lnTo>
                    <a:pt x="620" y="39"/>
                  </a:lnTo>
                  <a:lnTo>
                    <a:pt x="620" y="38"/>
                  </a:lnTo>
                  <a:lnTo>
                    <a:pt x="623" y="39"/>
                  </a:lnTo>
                  <a:lnTo>
                    <a:pt x="624" y="39"/>
                  </a:lnTo>
                  <a:lnTo>
                    <a:pt x="625" y="40"/>
                  </a:lnTo>
                  <a:lnTo>
                    <a:pt x="627" y="40"/>
                  </a:lnTo>
                  <a:lnTo>
                    <a:pt x="628" y="40"/>
                  </a:lnTo>
                  <a:lnTo>
                    <a:pt x="630" y="40"/>
                  </a:lnTo>
                  <a:lnTo>
                    <a:pt x="631" y="39"/>
                  </a:lnTo>
                  <a:lnTo>
                    <a:pt x="632" y="39"/>
                  </a:lnTo>
                  <a:lnTo>
                    <a:pt x="634" y="39"/>
                  </a:lnTo>
                  <a:lnTo>
                    <a:pt x="634" y="38"/>
                  </a:lnTo>
                  <a:lnTo>
                    <a:pt x="635" y="38"/>
                  </a:lnTo>
                  <a:lnTo>
                    <a:pt x="636" y="38"/>
                  </a:lnTo>
                  <a:lnTo>
                    <a:pt x="636" y="36"/>
                  </a:lnTo>
                  <a:lnTo>
                    <a:pt x="638" y="36"/>
                  </a:lnTo>
                  <a:lnTo>
                    <a:pt x="640" y="35"/>
                  </a:lnTo>
                  <a:lnTo>
                    <a:pt x="642" y="35"/>
                  </a:lnTo>
                  <a:lnTo>
                    <a:pt x="643" y="35"/>
                  </a:lnTo>
                  <a:lnTo>
                    <a:pt x="643" y="33"/>
                  </a:lnTo>
                  <a:lnTo>
                    <a:pt x="644" y="33"/>
                  </a:lnTo>
                  <a:lnTo>
                    <a:pt x="646" y="33"/>
                  </a:lnTo>
                  <a:lnTo>
                    <a:pt x="647" y="33"/>
                  </a:lnTo>
                  <a:lnTo>
                    <a:pt x="649" y="32"/>
                  </a:lnTo>
                  <a:lnTo>
                    <a:pt x="650" y="32"/>
                  </a:lnTo>
                  <a:lnTo>
                    <a:pt x="651" y="32"/>
                  </a:lnTo>
                  <a:lnTo>
                    <a:pt x="653" y="32"/>
                  </a:lnTo>
                  <a:lnTo>
                    <a:pt x="654" y="32"/>
                  </a:lnTo>
                  <a:lnTo>
                    <a:pt x="654" y="31"/>
                  </a:lnTo>
                  <a:lnTo>
                    <a:pt x="655" y="31"/>
                  </a:lnTo>
                  <a:lnTo>
                    <a:pt x="657" y="31"/>
                  </a:lnTo>
                  <a:lnTo>
                    <a:pt x="657" y="32"/>
                  </a:lnTo>
                  <a:lnTo>
                    <a:pt x="658" y="32"/>
                  </a:lnTo>
                  <a:lnTo>
                    <a:pt x="659" y="32"/>
                  </a:lnTo>
                  <a:lnTo>
                    <a:pt x="659" y="31"/>
                  </a:lnTo>
                  <a:lnTo>
                    <a:pt x="661" y="31"/>
                  </a:lnTo>
                  <a:lnTo>
                    <a:pt x="662" y="31"/>
                  </a:lnTo>
                  <a:lnTo>
                    <a:pt x="662" y="32"/>
                  </a:lnTo>
                  <a:lnTo>
                    <a:pt x="663" y="32"/>
                  </a:lnTo>
                  <a:lnTo>
                    <a:pt x="665" y="32"/>
                  </a:lnTo>
                  <a:lnTo>
                    <a:pt x="666" y="32"/>
                  </a:lnTo>
                  <a:lnTo>
                    <a:pt x="668" y="32"/>
                  </a:lnTo>
                  <a:lnTo>
                    <a:pt x="669" y="32"/>
                  </a:lnTo>
                  <a:lnTo>
                    <a:pt x="669" y="33"/>
                  </a:lnTo>
                  <a:lnTo>
                    <a:pt x="670" y="35"/>
                  </a:lnTo>
                  <a:lnTo>
                    <a:pt x="670" y="36"/>
                  </a:lnTo>
                  <a:lnTo>
                    <a:pt x="672" y="38"/>
                  </a:lnTo>
                  <a:lnTo>
                    <a:pt x="672" y="39"/>
                  </a:lnTo>
                  <a:lnTo>
                    <a:pt x="673" y="42"/>
                  </a:lnTo>
                  <a:lnTo>
                    <a:pt x="674" y="42"/>
                  </a:lnTo>
                  <a:lnTo>
                    <a:pt x="674" y="43"/>
                  </a:lnTo>
                  <a:lnTo>
                    <a:pt x="676" y="44"/>
                  </a:lnTo>
                  <a:lnTo>
                    <a:pt x="677" y="46"/>
                  </a:lnTo>
                  <a:lnTo>
                    <a:pt x="680" y="48"/>
                  </a:lnTo>
                  <a:lnTo>
                    <a:pt x="680" y="50"/>
                  </a:lnTo>
                  <a:lnTo>
                    <a:pt x="681" y="51"/>
                  </a:lnTo>
                  <a:lnTo>
                    <a:pt x="682" y="52"/>
                  </a:lnTo>
                  <a:lnTo>
                    <a:pt x="684" y="54"/>
                  </a:lnTo>
                  <a:lnTo>
                    <a:pt x="685" y="54"/>
                  </a:lnTo>
                  <a:lnTo>
                    <a:pt x="685" y="55"/>
                  </a:lnTo>
                  <a:lnTo>
                    <a:pt x="685" y="57"/>
                  </a:lnTo>
                  <a:lnTo>
                    <a:pt x="685" y="58"/>
                  </a:lnTo>
                  <a:lnTo>
                    <a:pt x="687" y="61"/>
                  </a:lnTo>
                  <a:lnTo>
                    <a:pt x="688" y="62"/>
                  </a:lnTo>
                  <a:lnTo>
                    <a:pt x="689" y="63"/>
                  </a:lnTo>
                  <a:lnTo>
                    <a:pt x="691" y="63"/>
                  </a:lnTo>
                  <a:lnTo>
                    <a:pt x="691" y="65"/>
                  </a:lnTo>
                  <a:lnTo>
                    <a:pt x="692" y="65"/>
                  </a:lnTo>
                  <a:lnTo>
                    <a:pt x="693" y="66"/>
                  </a:lnTo>
                  <a:lnTo>
                    <a:pt x="695" y="66"/>
                  </a:lnTo>
                  <a:lnTo>
                    <a:pt x="695" y="67"/>
                  </a:lnTo>
                  <a:lnTo>
                    <a:pt x="696" y="67"/>
                  </a:lnTo>
                  <a:lnTo>
                    <a:pt x="697" y="69"/>
                  </a:lnTo>
                  <a:lnTo>
                    <a:pt x="699" y="69"/>
                  </a:lnTo>
                  <a:lnTo>
                    <a:pt x="699" y="70"/>
                  </a:lnTo>
                  <a:lnTo>
                    <a:pt x="700" y="70"/>
                  </a:lnTo>
                  <a:lnTo>
                    <a:pt x="700" y="71"/>
                  </a:lnTo>
                  <a:lnTo>
                    <a:pt x="701" y="73"/>
                  </a:lnTo>
                  <a:lnTo>
                    <a:pt x="703" y="74"/>
                  </a:lnTo>
                  <a:lnTo>
                    <a:pt x="704" y="76"/>
                  </a:lnTo>
                  <a:lnTo>
                    <a:pt x="706" y="76"/>
                  </a:lnTo>
                  <a:lnTo>
                    <a:pt x="706" y="77"/>
                  </a:lnTo>
                  <a:lnTo>
                    <a:pt x="707" y="78"/>
                  </a:lnTo>
                  <a:lnTo>
                    <a:pt x="707" y="82"/>
                  </a:lnTo>
                  <a:lnTo>
                    <a:pt x="707" y="84"/>
                  </a:lnTo>
                  <a:lnTo>
                    <a:pt x="708" y="84"/>
                  </a:lnTo>
                  <a:lnTo>
                    <a:pt x="708" y="85"/>
                  </a:lnTo>
                  <a:lnTo>
                    <a:pt x="708" y="86"/>
                  </a:lnTo>
                  <a:lnTo>
                    <a:pt x="708" y="88"/>
                  </a:lnTo>
                  <a:lnTo>
                    <a:pt x="708" y="89"/>
                  </a:lnTo>
                  <a:lnTo>
                    <a:pt x="710" y="90"/>
                  </a:lnTo>
                  <a:lnTo>
                    <a:pt x="710" y="92"/>
                  </a:lnTo>
                  <a:lnTo>
                    <a:pt x="711" y="92"/>
                  </a:lnTo>
                  <a:lnTo>
                    <a:pt x="712" y="92"/>
                  </a:lnTo>
                  <a:lnTo>
                    <a:pt x="712" y="93"/>
                  </a:lnTo>
                  <a:lnTo>
                    <a:pt x="714" y="95"/>
                  </a:lnTo>
                  <a:lnTo>
                    <a:pt x="715" y="95"/>
                  </a:lnTo>
                  <a:lnTo>
                    <a:pt x="716" y="95"/>
                  </a:lnTo>
                  <a:lnTo>
                    <a:pt x="718" y="95"/>
                  </a:lnTo>
                  <a:lnTo>
                    <a:pt x="718" y="96"/>
                  </a:lnTo>
                  <a:lnTo>
                    <a:pt x="719" y="96"/>
                  </a:lnTo>
                  <a:lnTo>
                    <a:pt x="720" y="96"/>
                  </a:lnTo>
                  <a:lnTo>
                    <a:pt x="722" y="97"/>
                  </a:lnTo>
                  <a:lnTo>
                    <a:pt x="723" y="97"/>
                  </a:lnTo>
                  <a:lnTo>
                    <a:pt x="725" y="99"/>
                  </a:lnTo>
                  <a:lnTo>
                    <a:pt x="725" y="100"/>
                  </a:lnTo>
                  <a:lnTo>
                    <a:pt x="726" y="100"/>
                  </a:lnTo>
                  <a:lnTo>
                    <a:pt x="726" y="101"/>
                  </a:lnTo>
                  <a:lnTo>
                    <a:pt x="726" y="103"/>
                  </a:lnTo>
                  <a:lnTo>
                    <a:pt x="726" y="104"/>
                  </a:lnTo>
                  <a:lnTo>
                    <a:pt x="726" y="105"/>
                  </a:lnTo>
                  <a:lnTo>
                    <a:pt x="727" y="105"/>
                  </a:lnTo>
                  <a:lnTo>
                    <a:pt x="727" y="107"/>
                  </a:lnTo>
                  <a:lnTo>
                    <a:pt x="727" y="108"/>
                  </a:lnTo>
                  <a:lnTo>
                    <a:pt x="727" y="109"/>
                  </a:lnTo>
                  <a:lnTo>
                    <a:pt x="727" y="111"/>
                  </a:lnTo>
                  <a:lnTo>
                    <a:pt x="727" y="112"/>
                  </a:lnTo>
                  <a:lnTo>
                    <a:pt x="727" y="114"/>
                  </a:lnTo>
                  <a:lnTo>
                    <a:pt x="727" y="115"/>
                  </a:lnTo>
                  <a:lnTo>
                    <a:pt x="727" y="116"/>
                  </a:lnTo>
                  <a:lnTo>
                    <a:pt x="727" y="118"/>
                  </a:lnTo>
                  <a:lnTo>
                    <a:pt x="727" y="119"/>
                  </a:lnTo>
                  <a:lnTo>
                    <a:pt x="729" y="120"/>
                  </a:lnTo>
                  <a:lnTo>
                    <a:pt x="729" y="122"/>
                  </a:lnTo>
                  <a:lnTo>
                    <a:pt x="730" y="122"/>
                  </a:lnTo>
                  <a:lnTo>
                    <a:pt x="730" y="123"/>
                  </a:lnTo>
                  <a:lnTo>
                    <a:pt x="731" y="123"/>
                  </a:lnTo>
                  <a:lnTo>
                    <a:pt x="733" y="123"/>
                  </a:lnTo>
                  <a:lnTo>
                    <a:pt x="733" y="124"/>
                  </a:lnTo>
                  <a:lnTo>
                    <a:pt x="734" y="124"/>
                  </a:lnTo>
                  <a:lnTo>
                    <a:pt x="735" y="124"/>
                  </a:lnTo>
                  <a:lnTo>
                    <a:pt x="737" y="124"/>
                  </a:lnTo>
                  <a:lnTo>
                    <a:pt x="737" y="126"/>
                  </a:lnTo>
                  <a:lnTo>
                    <a:pt x="737" y="127"/>
                  </a:lnTo>
                  <a:lnTo>
                    <a:pt x="738" y="127"/>
                  </a:lnTo>
                  <a:lnTo>
                    <a:pt x="739" y="128"/>
                  </a:lnTo>
                  <a:lnTo>
                    <a:pt x="741" y="128"/>
                  </a:lnTo>
                  <a:lnTo>
                    <a:pt x="742" y="128"/>
                  </a:lnTo>
                  <a:lnTo>
                    <a:pt x="742" y="130"/>
                  </a:lnTo>
                  <a:lnTo>
                    <a:pt x="742" y="131"/>
                  </a:lnTo>
                  <a:lnTo>
                    <a:pt x="744" y="131"/>
                  </a:lnTo>
                  <a:lnTo>
                    <a:pt x="745" y="131"/>
                  </a:lnTo>
                  <a:lnTo>
                    <a:pt x="745" y="133"/>
                  </a:lnTo>
                  <a:lnTo>
                    <a:pt x="745" y="131"/>
                  </a:lnTo>
                  <a:lnTo>
                    <a:pt x="746" y="131"/>
                  </a:lnTo>
                  <a:lnTo>
                    <a:pt x="745" y="130"/>
                  </a:lnTo>
                  <a:lnTo>
                    <a:pt x="745" y="128"/>
                  </a:lnTo>
                  <a:lnTo>
                    <a:pt x="746" y="128"/>
                  </a:lnTo>
                  <a:lnTo>
                    <a:pt x="748" y="128"/>
                  </a:lnTo>
                  <a:lnTo>
                    <a:pt x="749" y="128"/>
                  </a:lnTo>
                  <a:lnTo>
                    <a:pt x="749" y="127"/>
                  </a:lnTo>
                  <a:lnTo>
                    <a:pt x="749" y="126"/>
                  </a:lnTo>
                  <a:lnTo>
                    <a:pt x="750" y="126"/>
                  </a:lnTo>
                  <a:lnTo>
                    <a:pt x="750" y="124"/>
                  </a:lnTo>
                  <a:lnTo>
                    <a:pt x="752" y="124"/>
                  </a:lnTo>
                  <a:lnTo>
                    <a:pt x="752" y="123"/>
                  </a:lnTo>
                  <a:lnTo>
                    <a:pt x="752" y="122"/>
                  </a:lnTo>
                  <a:lnTo>
                    <a:pt x="753" y="120"/>
                  </a:lnTo>
                  <a:lnTo>
                    <a:pt x="754" y="119"/>
                  </a:lnTo>
                  <a:lnTo>
                    <a:pt x="756" y="118"/>
                  </a:lnTo>
                  <a:lnTo>
                    <a:pt x="757" y="118"/>
                  </a:lnTo>
                  <a:lnTo>
                    <a:pt x="758" y="116"/>
                  </a:lnTo>
                  <a:lnTo>
                    <a:pt x="758" y="115"/>
                  </a:lnTo>
                  <a:lnTo>
                    <a:pt x="760" y="115"/>
                  </a:lnTo>
                  <a:lnTo>
                    <a:pt x="760" y="114"/>
                  </a:lnTo>
                  <a:lnTo>
                    <a:pt x="760" y="112"/>
                  </a:lnTo>
                  <a:lnTo>
                    <a:pt x="761" y="111"/>
                  </a:lnTo>
                  <a:lnTo>
                    <a:pt x="761" y="109"/>
                  </a:lnTo>
                  <a:lnTo>
                    <a:pt x="762" y="109"/>
                  </a:lnTo>
                  <a:lnTo>
                    <a:pt x="761" y="108"/>
                  </a:lnTo>
                  <a:lnTo>
                    <a:pt x="762" y="108"/>
                  </a:lnTo>
                  <a:lnTo>
                    <a:pt x="762" y="107"/>
                  </a:lnTo>
                  <a:lnTo>
                    <a:pt x="764" y="107"/>
                  </a:lnTo>
                  <a:lnTo>
                    <a:pt x="764" y="105"/>
                  </a:lnTo>
                  <a:lnTo>
                    <a:pt x="765" y="105"/>
                  </a:lnTo>
                  <a:lnTo>
                    <a:pt x="765" y="107"/>
                  </a:lnTo>
                  <a:lnTo>
                    <a:pt x="767" y="108"/>
                  </a:lnTo>
                  <a:lnTo>
                    <a:pt x="765" y="108"/>
                  </a:lnTo>
                  <a:lnTo>
                    <a:pt x="767" y="108"/>
                  </a:lnTo>
                  <a:lnTo>
                    <a:pt x="767" y="109"/>
                  </a:lnTo>
                  <a:lnTo>
                    <a:pt x="768" y="109"/>
                  </a:lnTo>
                  <a:lnTo>
                    <a:pt x="769" y="109"/>
                  </a:lnTo>
                  <a:lnTo>
                    <a:pt x="769" y="111"/>
                  </a:lnTo>
                  <a:lnTo>
                    <a:pt x="771" y="111"/>
                  </a:lnTo>
                  <a:lnTo>
                    <a:pt x="772" y="111"/>
                  </a:lnTo>
                  <a:lnTo>
                    <a:pt x="773" y="111"/>
                  </a:lnTo>
                  <a:lnTo>
                    <a:pt x="773" y="112"/>
                  </a:lnTo>
                  <a:lnTo>
                    <a:pt x="775" y="112"/>
                  </a:lnTo>
                  <a:lnTo>
                    <a:pt x="776" y="111"/>
                  </a:lnTo>
                  <a:lnTo>
                    <a:pt x="777" y="111"/>
                  </a:lnTo>
                  <a:lnTo>
                    <a:pt x="779" y="111"/>
                  </a:lnTo>
                  <a:lnTo>
                    <a:pt x="780" y="111"/>
                  </a:lnTo>
                  <a:lnTo>
                    <a:pt x="781" y="111"/>
                  </a:lnTo>
                  <a:lnTo>
                    <a:pt x="783" y="111"/>
                  </a:lnTo>
                  <a:lnTo>
                    <a:pt x="784" y="109"/>
                  </a:lnTo>
                  <a:lnTo>
                    <a:pt x="786" y="109"/>
                  </a:lnTo>
                  <a:lnTo>
                    <a:pt x="787" y="109"/>
                  </a:lnTo>
                  <a:lnTo>
                    <a:pt x="788" y="108"/>
                  </a:lnTo>
                  <a:lnTo>
                    <a:pt x="788" y="107"/>
                  </a:lnTo>
                  <a:lnTo>
                    <a:pt x="790" y="107"/>
                  </a:lnTo>
                  <a:lnTo>
                    <a:pt x="791" y="107"/>
                  </a:lnTo>
                  <a:lnTo>
                    <a:pt x="791" y="105"/>
                  </a:lnTo>
                  <a:lnTo>
                    <a:pt x="792" y="105"/>
                  </a:lnTo>
                  <a:lnTo>
                    <a:pt x="792" y="107"/>
                  </a:lnTo>
                  <a:lnTo>
                    <a:pt x="792" y="108"/>
                  </a:lnTo>
                  <a:lnTo>
                    <a:pt x="792" y="109"/>
                  </a:lnTo>
                  <a:lnTo>
                    <a:pt x="794" y="109"/>
                  </a:lnTo>
                  <a:lnTo>
                    <a:pt x="794" y="111"/>
                  </a:lnTo>
                  <a:lnTo>
                    <a:pt x="795" y="111"/>
                  </a:lnTo>
                  <a:lnTo>
                    <a:pt x="795" y="112"/>
                  </a:lnTo>
                  <a:lnTo>
                    <a:pt x="796" y="112"/>
                  </a:lnTo>
                  <a:lnTo>
                    <a:pt x="796" y="114"/>
                  </a:lnTo>
                  <a:lnTo>
                    <a:pt x="798" y="115"/>
                  </a:lnTo>
                  <a:lnTo>
                    <a:pt x="799" y="115"/>
                  </a:lnTo>
                  <a:lnTo>
                    <a:pt x="799" y="116"/>
                  </a:lnTo>
                  <a:lnTo>
                    <a:pt x="800" y="116"/>
                  </a:lnTo>
                  <a:lnTo>
                    <a:pt x="800" y="118"/>
                  </a:lnTo>
                  <a:lnTo>
                    <a:pt x="802" y="118"/>
                  </a:lnTo>
                  <a:lnTo>
                    <a:pt x="802" y="119"/>
                  </a:lnTo>
                  <a:lnTo>
                    <a:pt x="803" y="119"/>
                  </a:lnTo>
                  <a:lnTo>
                    <a:pt x="805" y="119"/>
                  </a:lnTo>
                  <a:lnTo>
                    <a:pt x="806" y="120"/>
                  </a:lnTo>
                  <a:lnTo>
                    <a:pt x="806" y="119"/>
                  </a:lnTo>
                  <a:lnTo>
                    <a:pt x="807" y="119"/>
                  </a:lnTo>
                  <a:lnTo>
                    <a:pt x="807" y="120"/>
                  </a:lnTo>
                  <a:lnTo>
                    <a:pt x="809" y="120"/>
                  </a:lnTo>
                  <a:lnTo>
                    <a:pt x="809" y="122"/>
                  </a:lnTo>
                  <a:lnTo>
                    <a:pt x="810" y="122"/>
                  </a:lnTo>
                  <a:lnTo>
                    <a:pt x="811" y="122"/>
                  </a:lnTo>
                  <a:lnTo>
                    <a:pt x="813" y="122"/>
                  </a:lnTo>
                  <a:lnTo>
                    <a:pt x="814" y="123"/>
                  </a:lnTo>
                  <a:lnTo>
                    <a:pt x="814" y="124"/>
                  </a:lnTo>
                  <a:lnTo>
                    <a:pt x="815" y="124"/>
                  </a:lnTo>
                  <a:lnTo>
                    <a:pt x="815" y="126"/>
                  </a:lnTo>
                  <a:lnTo>
                    <a:pt x="815" y="127"/>
                  </a:lnTo>
                  <a:lnTo>
                    <a:pt x="817" y="127"/>
                  </a:lnTo>
                  <a:lnTo>
                    <a:pt x="818" y="128"/>
                  </a:lnTo>
                  <a:lnTo>
                    <a:pt x="818" y="130"/>
                  </a:lnTo>
                  <a:lnTo>
                    <a:pt x="818" y="131"/>
                  </a:lnTo>
                  <a:lnTo>
                    <a:pt x="819" y="133"/>
                  </a:lnTo>
                  <a:lnTo>
                    <a:pt x="819" y="134"/>
                  </a:lnTo>
                  <a:lnTo>
                    <a:pt x="821" y="134"/>
                  </a:lnTo>
                  <a:lnTo>
                    <a:pt x="821" y="135"/>
                  </a:lnTo>
                  <a:lnTo>
                    <a:pt x="822" y="135"/>
                  </a:lnTo>
                  <a:lnTo>
                    <a:pt x="822" y="134"/>
                  </a:lnTo>
                  <a:lnTo>
                    <a:pt x="824" y="135"/>
                  </a:lnTo>
                  <a:lnTo>
                    <a:pt x="825" y="135"/>
                  </a:lnTo>
                  <a:lnTo>
                    <a:pt x="825" y="137"/>
                  </a:lnTo>
                  <a:lnTo>
                    <a:pt x="826" y="137"/>
                  </a:lnTo>
                  <a:lnTo>
                    <a:pt x="826" y="138"/>
                  </a:lnTo>
                  <a:lnTo>
                    <a:pt x="828" y="139"/>
                  </a:lnTo>
                  <a:lnTo>
                    <a:pt x="829" y="139"/>
                  </a:lnTo>
                  <a:lnTo>
                    <a:pt x="829" y="141"/>
                  </a:lnTo>
                  <a:lnTo>
                    <a:pt x="829" y="142"/>
                  </a:lnTo>
                  <a:lnTo>
                    <a:pt x="829" y="143"/>
                  </a:lnTo>
                  <a:lnTo>
                    <a:pt x="830" y="143"/>
                  </a:lnTo>
                  <a:lnTo>
                    <a:pt x="834" y="143"/>
                  </a:lnTo>
                  <a:lnTo>
                    <a:pt x="837" y="143"/>
                  </a:lnTo>
                  <a:lnTo>
                    <a:pt x="841" y="143"/>
                  </a:lnTo>
                  <a:lnTo>
                    <a:pt x="844" y="143"/>
                  </a:lnTo>
                  <a:lnTo>
                    <a:pt x="848" y="143"/>
                  </a:lnTo>
                  <a:lnTo>
                    <a:pt x="849" y="143"/>
                  </a:lnTo>
                  <a:lnTo>
                    <a:pt x="849" y="145"/>
                  </a:lnTo>
                  <a:lnTo>
                    <a:pt x="851" y="145"/>
                  </a:lnTo>
                  <a:lnTo>
                    <a:pt x="851" y="146"/>
                  </a:lnTo>
                  <a:lnTo>
                    <a:pt x="851" y="147"/>
                  </a:lnTo>
                  <a:lnTo>
                    <a:pt x="849" y="147"/>
                  </a:lnTo>
                  <a:lnTo>
                    <a:pt x="849" y="149"/>
                  </a:lnTo>
                  <a:lnTo>
                    <a:pt x="848" y="150"/>
                  </a:lnTo>
                  <a:lnTo>
                    <a:pt x="847" y="150"/>
                  </a:lnTo>
                  <a:lnTo>
                    <a:pt x="847" y="151"/>
                  </a:lnTo>
                  <a:lnTo>
                    <a:pt x="847" y="153"/>
                  </a:lnTo>
                  <a:lnTo>
                    <a:pt x="847" y="154"/>
                  </a:lnTo>
                  <a:lnTo>
                    <a:pt x="848" y="156"/>
                  </a:lnTo>
                  <a:lnTo>
                    <a:pt x="847" y="157"/>
                  </a:lnTo>
                  <a:lnTo>
                    <a:pt x="848" y="157"/>
                  </a:lnTo>
                  <a:lnTo>
                    <a:pt x="848" y="158"/>
                  </a:lnTo>
                  <a:lnTo>
                    <a:pt x="847" y="158"/>
                  </a:lnTo>
                  <a:lnTo>
                    <a:pt x="848" y="158"/>
                  </a:lnTo>
                  <a:lnTo>
                    <a:pt x="848" y="160"/>
                  </a:lnTo>
                  <a:lnTo>
                    <a:pt x="849" y="160"/>
                  </a:lnTo>
                  <a:lnTo>
                    <a:pt x="849" y="161"/>
                  </a:lnTo>
                  <a:lnTo>
                    <a:pt x="851" y="161"/>
                  </a:lnTo>
                  <a:lnTo>
                    <a:pt x="851" y="160"/>
                  </a:lnTo>
                  <a:lnTo>
                    <a:pt x="851" y="161"/>
                  </a:lnTo>
                  <a:lnTo>
                    <a:pt x="852" y="161"/>
                  </a:lnTo>
                  <a:lnTo>
                    <a:pt x="853" y="162"/>
                  </a:lnTo>
                  <a:lnTo>
                    <a:pt x="853" y="164"/>
                  </a:lnTo>
                  <a:lnTo>
                    <a:pt x="855" y="165"/>
                  </a:lnTo>
                  <a:lnTo>
                    <a:pt x="855" y="166"/>
                  </a:lnTo>
                  <a:lnTo>
                    <a:pt x="853" y="166"/>
                  </a:lnTo>
                  <a:lnTo>
                    <a:pt x="853" y="168"/>
                  </a:lnTo>
                  <a:lnTo>
                    <a:pt x="853" y="169"/>
                  </a:lnTo>
                  <a:lnTo>
                    <a:pt x="855" y="169"/>
                  </a:lnTo>
                  <a:lnTo>
                    <a:pt x="855" y="170"/>
                  </a:lnTo>
                  <a:lnTo>
                    <a:pt x="853" y="170"/>
                  </a:lnTo>
                  <a:lnTo>
                    <a:pt x="853" y="172"/>
                  </a:lnTo>
                  <a:lnTo>
                    <a:pt x="855" y="172"/>
                  </a:lnTo>
                  <a:lnTo>
                    <a:pt x="855" y="173"/>
                  </a:lnTo>
                  <a:lnTo>
                    <a:pt x="853" y="173"/>
                  </a:lnTo>
                  <a:lnTo>
                    <a:pt x="853" y="172"/>
                  </a:lnTo>
                  <a:lnTo>
                    <a:pt x="853" y="173"/>
                  </a:lnTo>
                  <a:lnTo>
                    <a:pt x="852" y="173"/>
                  </a:lnTo>
                  <a:lnTo>
                    <a:pt x="852" y="175"/>
                  </a:lnTo>
                  <a:lnTo>
                    <a:pt x="853" y="176"/>
                  </a:lnTo>
                  <a:lnTo>
                    <a:pt x="855" y="177"/>
                  </a:lnTo>
                  <a:lnTo>
                    <a:pt x="855" y="179"/>
                  </a:lnTo>
                  <a:lnTo>
                    <a:pt x="856" y="179"/>
                  </a:lnTo>
                  <a:lnTo>
                    <a:pt x="856" y="180"/>
                  </a:lnTo>
                  <a:lnTo>
                    <a:pt x="856" y="181"/>
                  </a:lnTo>
                  <a:lnTo>
                    <a:pt x="857" y="181"/>
                  </a:lnTo>
                  <a:lnTo>
                    <a:pt x="857" y="183"/>
                  </a:lnTo>
                  <a:lnTo>
                    <a:pt x="859" y="184"/>
                  </a:lnTo>
                  <a:lnTo>
                    <a:pt x="859" y="185"/>
                  </a:lnTo>
                  <a:lnTo>
                    <a:pt x="859" y="187"/>
                  </a:lnTo>
                  <a:lnTo>
                    <a:pt x="859" y="188"/>
                  </a:lnTo>
                  <a:lnTo>
                    <a:pt x="857" y="188"/>
                  </a:lnTo>
                  <a:lnTo>
                    <a:pt x="857" y="189"/>
                  </a:lnTo>
                  <a:lnTo>
                    <a:pt x="857" y="191"/>
                  </a:lnTo>
                  <a:lnTo>
                    <a:pt x="856" y="191"/>
                  </a:lnTo>
                  <a:lnTo>
                    <a:pt x="855" y="191"/>
                  </a:lnTo>
                  <a:lnTo>
                    <a:pt x="855" y="192"/>
                  </a:lnTo>
                  <a:lnTo>
                    <a:pt x="855" y="194"/>
                  </a:lnTo>
                  <a:lnTo>
                    <a:pt x="855" y="195"/>
                  </a:lnTo>
                  <a:lnTo>
                    <a:pt x="856" y="195"/>
                  </a:lnTo>
                  <a:lnTo>
                    <a:pt x="855" y="195"/>
                  </a:lnTo>
                  <a:lnTo>
                    <a:pt x="856" y="196"/>
                  </a:lnTo>
                  <a:lnTo>
                    <a:pt x="857" y="198"/>
                  </a:lnTo>
                  <a:lnTo>
                    <a:pt x="859" y="198"/>
                  </a:lnTo>
                  <a:lnTo>
                    <a:pt x="859" y="199"/>
                  </a:lnTo>
                  <a:lnTo>
                    <a:pt x="859" y="200"/>
                  </a:lnTo>
                  <a:lnTo>
                    <a:pt x="860" y="202"/>
                  </a:lnTo>
                  <a:lnTo>
                    <a:pt x="860" y="203"/>
                  </a:lnTo>
                  <a:lnTo>
                    <a:pt x="862" y="203"/>
                  </a:lnTo>
                  <a:lnTo>
                    <a:pt x="862" y="204"/>
                  </a:lnTo>
                  <a:lnTo>
                    <a:pt x="862" y="206"/>
                  </a:lnTo>
                  <a:lnTo>
                    <a:pt x="862" y="207"/>
                  </a:lnTo>
                  <a:lnTo>
                    <a:pt x="862" y="208"/>
                  </a:lnTo>
                  <a:lnTo>
                    <a:pt x="863" y="208"/>
                  </a:lnTo>
                  <a:lnTo>
                    <a:pt x="863" y="210"/>
                  </a:lnTo>
                  <a:lnTo>
                    <a:pt x="864" y="210"/>
                  </a:lnTo>
                  <a:lnTo>
                    <a:pt x="864" y="211"/>
                  </a:lnTo>
                  <a:lnTo>
                    <a:pt x="866" y="211"/>
                  </a:lnTo>
                  <a:lnTo>
                    <a:pt x="866" y="213"/>
                  </a:lnTo>
                  <a:lnTo>
                    <a:pt x="867" y="213"/>
                  </a:lnTo>
                  <a:lnTo>
                    <a:pt x="867" y="214"/>
                  </a:lnTo>
                  <a:lnTo>
                    <a:pt x="868" y="214"/>
                  </a:lnTo>
                  <a:lnTo>
                    <a:pt x="870" y="215"/>
                  </a:lnTo>
                  <a:lnTo>
                    <a:pt x="871" y="215"/>
                  </a:lnTo>
                  <a:lnTo>
                    <a:pt x="870" y="215"/>
                  </a:lnTo>
                  <a:lnTo>
                    <a:pt x="871" y="217"/>
                  </a:lnTo>
                  <a:lnTo>
                    <a:pt x="871" y="218"/>
                  </a:lnTo>
                  <a:lnTo>
                    <a:pt x="872" y="218"/>
                  </a:lnTo>
                  <a:lnTo>
                    <a:pt x="874" y="219"/>
                  </a:lnTo>
                  <a:lnTo>
                    <a:pt x="874" y="221"/>
                  </a:lnTo>
                  <a:lnTo>
                    <a:pt x="875" y="221"/>
                  </a:lnTo>
                  <a:lnTo>
                    <a:pt x="875" y="222"/>
                  </a:lnTo>
                  <a:lnTo>
                    <a:pt x="876" y="222"/>
                  </a:lnTo>
                  <a:lnTo>
                    <a:pt x="876" y="223"/>
                  </a:lnTo>
                  <a:lnTo>
                    <a:pt x="878" y="223"/>
                  </a:lnTo>
                  <a:lnTo>
                    <a:pt x="878" y="225"/>
                  </a:lnTo>
                  <a:lnTo>
                    <a:pt x="879" y="225"/>
                  </a:lnTo>
                  <a:lnTo>
                    <a:pt x="879" y="226"/>
                  </a:lnTo>
                  <a:lnTo>
                    <a:pt x="881" y="226"/>
                  </a:lnTo>
                  <a:lnTo>
                    <a:pt x="882" y="227"/>
                  </a:lnTo>
                  <a:lnTo>
                    <a:pt x="882" y="226"/>
                  </a:lnTo>
                  <a:lnTo>
                    <a:pt x="883" y="226"/>
                  </a:lnTo>
                  <a:lnTo>
                    <a:pt x="883" y="227"/>
                  </a:lnTo>
                  <a:lnTo>
                    <a:pt x="885" y="229"/>
                  </a:lnTo>
                  <a:lnTo>
                    <a:pt x="886" y="230"/>
                  </a:lnTo>
                  <a:lnTo>
                    <a:pt x="887" y="232"/>
                  </a:lnTo>
                  <a:lnTo>
                    <a:pt x="886" y="233"/>
                  </a:lnTo>
                  <a:lnTo>
                    <a:pt x="886" y="234"/>
                  </a:lnTo>
                  <a:lnTo>
                    <a:pt x="887" y="234"/>
                  </a:lnTo>
                  <a:lnTo>
                    <a:pt x="887" y="236"/>
                  </a:lnTo>
                  <a:lnTo>
                    <a:pt x="887" y="237"/>
                  </a:lnTo>
                  <a:lnTo>
                    <a:pt x="889" y="237"/>
                  </a:lnTo>
                  <a:lnTo>
                    <a:pt x="889" y="238"/>
                  </a:lnTo>
                  <a:lnTo>
                    <a:pt x="890" y="240"/>
                  </a:lnTo>
                  <a:lnTo>
                    <a:pt x="891" y="240"/>
                  </a:lnTo>
                  <a:lnTo>
                    <a:pt x="891" y="241"/>
                  </a:lnTo>
                  <a:lnTo>
                    <a:pt x="891" y="242"/>
                  </a:lnTo>
                  <a:lnTo>
                    <a:pt x="893" y="242"/>
                  </a:lnTo>
                  <a:lnTo>
                    <a:pt x="893" y="244"/>
                  </a:lnTo>
                  <a:lnTo>
                    <a:pt x="893" y="245"/>
                  </a:lnTo>
                  <a:lnTo>
                    <a:pt x="894" y="245"/>
                  </a:lnTo>
                  <a:lnTo>
                    <a:pt x="894" y="246"/>
                  </a:lnTo>
                  <a:lnTo>
                    <a:pt x="895" y="246"/>
                  </a:lnTo>
                  <a:lnTo>
                    <a:pt x="895" y="248"/>
                  </a:lnTo>
                  <a:lnTo>
                    <a:pt x="897" y="248"/>
                  </a:lnTo>
                  <a:lnTo>
                    <a:pt x="897" y="249"/>
                  </a:lnTo>
                  <a:lnTo>
                    <a:pt x="898" y="251"/>
                  </a:lnTo>
                  <a:lnTo>
                    <a:pt x="898" y="252"/>
                  </a:lnTo>
                  <a:lnTo>
                    <a:pt x="900" y="253"/>
                  </a:lnTo>
                  <a:lnTo>
                    <a:pt x="900" y="255"/>
                  </a:lnTo>
                  <a:lnTo>
                    <a:pt x="901" y="255"/>
                  </a:lnTo>
                  <a:lnTo>
                    <a:pt x="900" y="255"/>
                  </a:lnTo>
                  <a:lnTo>
                    <a:pt x="900" y="256"/>
                  </a:lnTo>
                  <a:lnTo>
                    <a:pt x="901" y="256"/>
                  </a:lnTo>
                  <a:lnTo>
                    <a:pt x="901" y="257"/>
                  </a:lnTo>
                  <a:lnTo>
                    <a:pt x="901" y="259"/>
                  </a:lnTo>
                  <a:lnTo>
                    <a:pt x="901" y="260"/>
                  </a:lnTo>
                  <a:lnTo>
                    <a:pt x="901" y="261"/>
                  </a:lnTo>
                  <a:lnTo>
                    <a:pt x="902" y="263"/>
                  </a:lnTo>
                  <a:lnTo>
                    <a:pt x="902" y="264"/>
                  </a:lnTo>
                  <a:lnTo>
                    <a:pt x="902" y="265"/>
                  </a:lnTo>
                  <a:lnTo>
                    <a:pt x="904" y="265"/>
                  </a:lnTo>
                  <a:lnTo>
                    <a:pt x="904" y="267"/>
                  </a:lnTo>
                  <a:lnTo>
                    <a:pt x="904" y="268"/>
                  </a:lnTo>
                  <a:lnTo>
                    <a:pt x="905" y="270"/>
                  </a:lnTo>
                  <a:lnTo>
                    <a:pt x="906" y="270"/>
                  </a:lnTo>
                  <a:lnTo>
                    <a:pt x="906" y="271"/>
                  </a:lnTo>
                  <a:lnTo>
                    <a:pt x="908" y="271"/>
                  </a:lnTo>
                  <a:lnTo>
                    <a:pt x="908" y="272"/>
                  </a:lnTo>
                  <a:lnTo>
                    <a:pt x="908" y="274"/>
                  </a:lnTo>
                  <a:lnTo>
                    <a:pt x="909" y="274"/>
                  </a:lnTo>
                  <a:lnTo>
                    <a:pt x="908" y="274"/>
                  </a:lnTo>
                  <a:lnTo>
                    <a:pt x="909" y="275"/>
                  </a:lnTo>
                  <a:lnTo>
                    <a:pt x="909" y="276"/>
                  </a:lnTo>
                  <a:lnTo>
                    <a:pt x="909" y="278"/>
                  </a:lnTo>
                  <a:lnTo>
                    <a:pt x="908" y="278"/>
                  </a:lnTo>
                  <a:lnTo>
                    <a:pt x="906" y="279"/>
                  </a:lnTo>
                  <a:lnTo>
                    <a:pt x="906" y="280"/>
                  </a:lnTo>
                  <a:lnTo>
                    <a:pt x="906" y="282"/>
                  </a:lnTo>
                  <a:lnTo>
                    <a:pt x="905" y="282"/>
                  </a:lnTo>
                  <a:lnTo>
                    <a:pt x="904" y="283"/>
                  </a:lnTo>
                  <a:lnTo>
                    <a:pt x="902" y="283"/>
                  </a:lnTo>
                  <a:lnTo>
                    <a:pt x="901" y="283"/>
                  </a:lnTo>
                  <a:lnTo>
                    <a:pt x="901" y="284"/>
                  </a:lnTo>
                  <a:lnTo>
                    <a:pt x="901" y="286"/>
                  </a:lnTo>
                  <a:lnTo>
                    <a:pt x="901" y="287"/>
                  </a:lnTo>
                  <a:lnTo>
                    <a:pt x="901" y="289"/>
                  </a:lnTo>
                  <a:lnTo>
                    <a:pt x="901" y="290"/>
                  </a:lnTo>
                  <a:lnTo>
                    <a:pt x="901" y="291"/>
                  </a:lnTo>
                  <a:lnTo>
                    <a:pt x="900" y="293"/>
                  </a:lnTo>
                  <a:lnTo>
                    <a:pt x="900" y="294"/>
                  </a:lnTo>
                  <a:lnTo>
                    <a:pt x="900" y="295"/>
                  </a:lnTo>
                  <a:lnTo>
                    <a:pt x="901" y="297"/>
                  </a:lnTo>
                  <a:lnTo>
                    <a:pt x="900" y="299"/>
                  </a:lnTo>
                  <a:lnTo>
                    <a:pt x="900" y="301"/>
                  </a:lnTo>
                  <a:lnTo>
                    <a:pt x="900" y="302"/>
                  </a:lnTo>
                  <a:lnTo>
                    <a:pt x="900" y="303"/>
                  </a:lnTo>
                  <a:lnTo>
                    <a:pt x="900" y="305"/>
                  </a:lnTo>
                  <a:lnTo>
                    <a:pt x="898" y="305"/>
                  </a:lnTo>
                  <a:lnTo>
                    <a:pt x="898" y="306"/>
                  </a:lnTo>
                  <a:lnTo>
                    <a:pt x="897" y="306"/>
                  </a:lnTo>
                  <a:lnTo>
                    <a:pt x="897" y="308"/>
                  </a:lnTo>
                  <a:lnTo>
                    <a:pt x="897" y="309"/>
                  </a:lnTo>
                  <a:lnTo>
                    <a:pt x="898" y="309"/>
                  </a:lnTo>
                  <a:lnTo>
                    <a:pt x="898" y="310"/>
                  </a:lnTo>
                  <a:lnTo>
                    <a:pt x="898" y="313"/>
                  </a:lnTo>
                  <a:lnTo>
                    <a:pt x="897" y="313"/>
                  </a:lnTo>
                  <a:lnTo>
                    <a:pt x="894" y="313"/>
                  </a:lnTo>
                  <a:lnTo>
                    <a:pt x="893" y="313"/>
                  </a:lnTo>
                  <a:lnTo>
                    <a:pt x="891" y="313"/>
                  </a:lnTo>
                  <a:lnTo>
                    <a:pt x="890" y="314"/>
                  </a:lnTo>
                  <a:lnTo>
                    <a:pt x="889" y="314"/>
                  </a:lnTo>
                  <a:lnTo>
                    <a:pt x="886" y="313"/>
                  </a:lnTo>
                  <a:lnTo>
                    <a:pt x="883" y="312"/>
                  </a:lnTo>
                  <a:lnTo>
                    <a:pt x="882" y="310"/>
                  </a:lnTo>
                  <a:lnTo>
                    <a:pt x="881" y="310"/>
                  </a:lnTo>
                  <a:lnTo>
                    <a:pt x="881" y="309"/>
                  </a:lnTo>
                  <a:lnTo>
                    <a:pt x="879" y="309"/>
                  </a:lnTo>
                  <a:lnTo>
                    <a:pt x="876" y="308"/>
                  </a:lnTo>
                  <a:lnTo>
                    <a:pt x="875" y="308"/>
                  </a:lnTo>
                  <a:lnTo>
                    <a:pt x="874" y="306"/>
                  </a:lnTo>
                  <a:lnTo>
                    <a:pt x="874" y="305"/>
                  </a:lnTo>
                  <a:lnTo>
                    <a:pt x="872" y="305"/>
                  </a:lnTo>
                  <a:lnTo>
                    <a:pt x="871" y="305"/>
                  </a:lnTo>
                  <a:lnTo>
                    <a:pt x="870" y="305"/>
                  </a:lnTo>
                  <a:lnTo>
                    <a:pt x="868" y="305"/>
                  </a:lnTo>
                  <a:lnTo>
                    <a:pt x="868" y="303"/>
                  </a:lnTo>
                  <a:lnTo>
                    <a:pt x="867" y="302"/>
                  </a:lnTo>
                  <a:lnTo>
                    <a:pt x="867" y="301"/>
                  </a:lnTo>
                  <a:lnTo>
                    <a:pt x="864" y="301"/>
                  </a:lnTo>
                  <a:lnTo>
                    <a:pt x="864" y="299"/>
                  </a:lnTo>
                  <a:lnTo>
                    <a:pt x="863" y="299"/>
                  </a:lnTo>
                  <a:lnTo>
                    <a:pt x="863" y="298"/>
                  </a:lnTo>
                  <a:lnTo>
                    <a:pt x="862" y="298"/>
                  </a:lnTo>
                  <a:lnTo>
                    <a:pt x="860" y="297"/>
                  </a:lnTo>
                  <a:lnTo>
                    <a:pt x="860" y="295"/>
                  </a:lnTo>
                  <a:lnTo>
                    <a:pt x="859" y="295"/>
                  </a:lnTo>
                  <a:lnTo>
                    <a:pt x="857" y="295"/>
                  </a:lnTo>
                  <a:lnTo>
                    <a:pt x="856" y="295"/>
                  </a:lnTo>
                  <a:lnTo>
                    <a:pt x="855" y="295"/>
                  </a:lnTo>
                  <a:lnTo>
                    <a:pt x="853" y="297"/>
                  </a:lnTo>
                  <a:lnTo>
                    <a:pt x="852" y="298"/>
                  </a:lnTo>
                  <a:lnTo>
                    <a:pt x="851" y="298"/>
                  </a:lnTo>
                  <a:lnTo>
                    <a:pt x="849" y="298"/>
                  </a:lnTo>
                  <a:lnTo>
                    <a:pt x="849" y="297"/>
                  </a:lnTo>
                  <a:lnTo>
                    <a:pt x="848" y="298"/>
                  </a:lnTo>
                  <a:lnTo>
                    <a:pt x="847" y="298"/>
                  </a:lnTo>
                  <a:lnTo>
                    <a:pt x="845" y="299"/>
                  </a:lnTo>
                  <a:lnTo>
                    <a:pt x="844" y="299"/>
                  </a:lnTo>
                  <a:lnTo>
                    <a:pt x="843" y="299"/>
                  </a:lnTo>
                  <a:lnTo>
                    <a:pt x="841" y="301"/>
                  </a:lnTo>
                  <a:lnTo>
                    <a:pt x="840" y="299"/>
                  </a:lnTo>
                  <a:lnTo>
                    <a:pt x="838" y="299"/>
                  </a:lnTo>
                  <a:lnTo>
                    <a:pt x="837" y="298"/>
                  </a:lnTo>
                  <a:lnTo>
                    <a:pt x="836" y="298"/>
                  </a:lnTo>
                  <a:lnTo>
                    <a:pt x="834" y="297"/>
                  </a:lnTo>
                  <a:lnTo>
                    <a:pt x="833" y="297"/>
                  </a:lnTo>
                  <a:lnTo>
                    <a:pt x="832" y="297"/>
                  </a:lnTo>
                  <a:lnTo>
                    <a:pt x="832" y="295"/>
                  </a:lnTo>
                  <a:lnTo>
                    <a:pt x="830" y="295"/>
                  </a:lnTo>
                  <a:lnTo>
                    <a:pt x="828" y="295"/>
                  </a:lnTo>
                  <a:lnTo>
                    <a:pt x="826" y="294"/>
                  </a:lnTo>
                  <a:lnTo>
                    <a:pt x="825" y="294"/>
                  </a:lnTo>
                  <a:lnTo>
                    <a:pt x="822" y="294"/>
                  </a:lnTo>
                  <a:lnTo>
                    <a:pt x="821" y="294"/>
                  </a:lnTo>
                  <a:lnTo>
                    <a:pt x="819" y="293"/>
                  </a:lnTo>
                  <a:lnTo>
                    <a:pt x="818" y="293"/>
                  </a:lnTo>
                  <a:lnTo>
                    <a:pt x="818" y="291"/>
                  </a:lnTo>
                  <a:lnTo>
                    <a:pt x="817" y="290"/>
                  </a:lnTo>
                  <a:lnTo>
                    <a:pt x="815" y="290"/>
                  </a:lnTo>
                  <a:lnTo>
                    <a:pt x="815" y="289"/>
                  </a:lnTo>
                  <a:lnTo>
                    <a:pt x="814" y="289"/>
                  </a:lnTo>
                  <a:lnTo>
                    <a:pt x="813" y="289"/>
                  </a:lnTo>
                  <a:lnTo>
                    <a:pt x="811" y="287"/>
                  </a:lnTo>
                  <a:lnTo>
                    <a:pt x="810" y="286"/>
                  </a:lnTo>
                  <a:lnTo>
                    <a:pt x="809" y="286"/>
                  </a:lnTo>
                  <a:lnTo>
                    <a:pt x="809" y="284"/>
                  </a:lnTo>
                  <a:lnTo>
                    <a:pt x="807" y="284"/>
                  </a:lnTo>
                  <a:lnTo>
                    <a:pt x="807" y="283"/>
                  </a:lnTo>
                  <a:lnTo>
                    <a:pt x="807" y="282"/>
                  </a:lnTo>
                  <a:lnTo>
                    <a:pt x="807" y="280"/>
                  </a:lnTo>
                  <a:lnTo>
                    <a:pt x="807" y="279"/>
                  </a:lnTo>
                  <a:lnTo>
                    <a:pt x="806" y="279"/>
                  </a:lnTo>
                  <a:lnTo>
                    <a:pt x="807" y="279"/>
                  </a:lnTo>
                  <a:lnTo>
                    <a:pt x="807" y="278"/>
                  </a:lnTo>
                  <a:lnTo>
                    <a:pt x="806" y="278"/>
                  </a:lnTo>
                  <a:lnTo>
                    <a:pt x="805" y="278"/>
                  </a:lnTo>
                  <a:lnTo>
                    <a:pt x="803" y="278"/>
                  </a:lnTo>
                  <a:lnTo>
                    <a:pt x="803" y="276"/>
                  </a:lnTo>
                  <a:lnTo>
                    <a:pt x="803" y="275"/>
                  </a:lnTo>
                  <a:lnTo>
                    <a:pt x="802" y="275"/>
                  </a:lnTo>
                  <a:lnTo>
                    <a:pt x="803" y="275"/>
                  </a:lnTo>
                  <a:lnTo>
                    <a:pt x="803" y="274"/>
                  </a:lnTo>
                  <a:lnTo>
                    <a:pt x="802" y="275"/>
                  </a:lnTo>
                  <a:lnTo>
                    <a:pt x="802" y="274"/>
                  </a:lnTo>
                  <a:lnTo>
                    <a:pt x="800" y="274"/>
                  </a:lnTo>
                  <a:lnTo>
                    <a:pt x="800" y="272"/>
                  </a:lnTo>
                  <a:lnTo>
                    <a:pt x="799" y="272"/>
                  </a:lnTo>
                  <a:lnTo>
                    <a:pt x="800" y="272"/>
                  </a:lnTo>
                  <a:lnTo>
                    <a:pt x="799" y="272"/>
                  </a:lnTo>
                  <a:lnTo>
                    <a:pt x="799" y="274"/>
                  </a:lnTo>
                  <a:lnTo>
                    <a:pt x="798" y="274"/>
                  </a:lnTo>
                  <a:lnTo>
                    <a:pt x="798" y="272"/>
                  </a:lnTo>
                  <a:lnTo>
                    <a:pt x="796" y="272"/>
                  </a:lnTo>
                  <a:lnTo>
                    <a:pt x="796" y="274"/>
                  </a:lnTo>
                  <a:lnTo>
                    <a:pt x="795" y="272"/>
                  </a:lnTo>
                  <a:lnTo>
                    <a:pt x="796" y="272"/>
                  </a:lnTo>
                  <a:lnTo>
                    <a:pt x="795" y="272"/>
                  </a:lnTo>
                  <a:lnTo>
                    <a:pt x="794" y="272"/>
                  </a:lnTo>
                  <a:lnTo>
                    <a:pt x="792" y="272"/>
                  </a:lnTo>
                  <a:lnTo>
                    <a:pt x="792" y="271"/>
                  </a:lnTo>
                  <a:lnTo>
                    <a:pt x="792" y="272"/>
                  </a:lnTo>
                  <a:lnTo>
                    <a:pt x="791" y="272"/>
                  </a:lnTo>
                  <a:lnTo>
                    <a:pt x="792" y="272"/>
                  </a:lnTo>
                  <a:lnTo>
                    <a:pt x="791" y="272"/>
                  </a:lnTo>
                  <a:lnTo>
                    <a:pt x="790" y="272"/>
                  </a:lnTo>
                  <a:lnTo>
                    <a:pt x="788" y="272"/>
                  </a:lnTo>
                  <a:lnTo>
                    <a:pt x="788" y="271"/>
                  </a:lnTo>
                  <a:lnTo>
                    <a:pt x="787" y="271"/>
                  </a:lnTo>
                  <a:lnTo>
                    <a:pt x="786" y="271"/>
                  </a:lnTo>
                  <a:lnTo>
                    <a:pt x="784" y="270"/>
                  </a:lnTo>
                  <a:lnTo>
                    <a:pt x="783" y="270"/>
                  </a:lnTo>
                  <a:lnTo>
                    <a:pt x="783" y="271"/>
                  </a:lnTo>
                  <a:lnTo>
                    <a:pt x="781" y="271"/>
                  </a:lnTo>
                  <a:lnTo>
                    <a:pt x="780" y="271"/>
                  </a:lnTo>
                  <a:lnTo>
                    <a:pt x="780" y="270"/>
                  </a:lnTo>
                  <a:lnTo>
                    <a:pt x="780" y="271"/>
                  </a:lnTo>
                  <a:lnTo>
                    <a:pt x="780" y="270"/>
                  </a:lnTo>
                  <a:lnTo>
                    <a:pt x="779" y="270"/>
                  </a:lnTo>
                  <a:lnTo>
                    <a:pt x="779" y="268"/>
                  </a:lnTo>
                  <a:lnTo>
                    <a:pt x="777" y="268"/>
                  </a:lnTo>
                  <a:lnTo>
                    <a:pt x="777" y="270"/>
                  </a:lnTo>
                  <a:lnTo>
                    <a:pt x="777" y="268"/>
                  </a:lnTo>
                  <a:lnTo>
                    <a:pt x="776" y="270"/>
                  </a:lnTo>
                  <a:lnTo>
                    <a:pt x="776" y="268"/>
                  </a:lnTo>
                  <a:lnTo>
                    <a:pt x="775" y="268"/>
                  </a:lnTo>
                  <a:lnTo>
                    <a:pt x="773" y="268"/>
                  </a:lnTo>
                  <a:lnTo>
                    <a:pt x="773" y="270"/>
                  </a:lnTo>
                  <a:lnTo>
                    <a:pt x="772" y="270"/>
                  </a:lnTo>
                  <a:lnTo>
                    <a:pt x="771" y="270"/>
                  </a:lnTo>
                  <a:lnTo>
                    <a:pt x="771" y="271"/>
                  </a:lnTo>
                  <a:lnTo>
                    <a:pt x="769" y="271"/>
                  </a:lnTo>
                  <a:lnTo>
                    <a:pt x="769" y="272"/>
                  </a:lnTo>
                  <a:lnTo>
                    <a:pt x="768" y="271"/>
                  </a:lnTo>
                  <a:lnTo>
                    <a:pt x="769" y="271"/>
                  </a:lnTo>
                  <a:lnTo>
                    <a:pt x="768" y="271"/>
                  </a:lnTo>
                  <a:lnTo>
                    <a:pt x="767" y="271"/>
                  </a:lnTo>
                  <a:lnTo>
                    <a:pt x="767" y="270"/>
                  </a:lnTo>
                  <a:lnTo>
                    <a:pt x="765" y="270"/>
                  </a:lnTo>
                  <a:lnTo>
                    <a:pt x="765" y="268"/>
                  </a:lnTo>
                  <a:lnTo>
                    <a:pt x="765" y="270"/>
                  </a:lnTo>
                  <a:lnTo>
                    <a:pt x="764" y="270"/>
                  </a:lnTo>
                  <a:lnTo>
                    <a:pt x="762" y="270"/>
                  </a:lnTo>
                  <a:lnTo>
                    <a:pt x="761" y="270"/>
                  </a:lnTo>
                  <a:lnTo>
                    <a:pt x="761" y="268"/>
                  </a:lnTo>
                  <a:lnTo>
                    <a:pt x="760" y="268"/>
                  </a:lnTo>
                  <a:lnTo>
                    <a:pt x="758" y="268"/>
                  </a:lnTo>
                  <a:lnTo>
                    <a:pt x="758" y="270"/>
                  </a:lnTo>
                  <a:lnTo>
                    <a:pt x="758" y="268"/>
                  </a:lnTo>
                  <a:lnTo>
                    <a:pt x="757" y="268"/>
                  </a:lnTo>
                  <a:lnTo>
                    <a:pt x="756" y="268"/>
                  </a:lnTo>
                  <a:lnTo>
                    <a:pt x="754" y="270"/>
                  </a:lnTo>
                  <a:lnTo>
                    <a:pt x="753" y="270"/>
                  </a:lnTo>
                  <a:lnTo>
                    <a:pt x="753" y="268"/>
                  </a:lnTo>
                  <a:lnTo>
                    <a:pt x="752" y="267"/>
                  </a:lnTo>
                  <a:lnTo>
                    <a:pt x="750" y="267"/>
                  </a:lnTo>
                  <a:lnTo>
                    <a:pt x="750" y="265"/>
                  </a:lnTo>
                  <a:lnTo>
                    <a:pt x="749" y="265"/>
                  </a:lnTo>
                  <a:lnTo>
                    <a:pt x="750" y="265"/>
                  </a:lnTo>
                  <a:lnTo>
                    <a:pt x="750" y="264"/>
                  </a:lnTo>
                  <a:lnTo>
                    <a:pt x="749" y="264"/>
                  </a:lnTo>
                  <a:lnTo>
                    <a:pt x="748" y="264"/>
                  </a:lnTo>
                  <a:lnTo>
                    <a:pt x="748" y="265"/>
                  </a:lnTo>
                  <a:lnTo>
                    <a:pt x="746" y="265"/>
                  </a:lnTo>
                  <a:lnTo>
                    <a:pt x="746" y="264"/>
                  </a:lnTo>
                  <a:lnTo>
                    <a:pt x="745" y="264"/>
                  </a:lnTo>
                  <a:lnTo>
                    <a:pt x="745" y="263"/>
                  </a:lnTo>
                  <a:lnTo>
                    <a:pt x="744" y="263"/>
                  </a:lnTo>
                  <a:lnTo>
                    <a:pt x="742" y="264"/>
                  </a:lnTo>
                  <a:lnTo>
                    <a:pt x="742" y="263"/>
                  </a:lnTo>
                  <a:lnTo>
                    <a:pt x="742" y="261"/>
                  </a:lnTo>
                  <a:lnTo>
                    <a:pt x="741" y="261"/>
                  </a:lnTo>
                  <a:lnTo>
                    <a:pt x="739" y="261"/>
                  </a:lnTo>
                  <a:lnTo>
                    <a:pt x="739" y="260"/>
                  </a:lnTo>
                  <a:lnTo>
                    <a:pt x="738" y="261"/>
                  </a:lnTo>
                  <a:lnTo>
                    <a:pt x="737" y="261"/>
                  </a:lnTo>
                  <a:lnTo>
                    <a:pt x="737" y="263"/>
                  </a:lnTo>
                  <a:lnTo>
                    <a:pt x="735" y="263"/>
                  </a:lnTo>
                  <a:lnTo>
                    <a:pt x="734" y="264"/>
                  </a:lnTo>
                  <a:lnTo>
                    <a:pt x="731" y="265"/>
                  </a:lnTo>
                  <a:lnTo>
                    <a:pt x="730" y="265"/>
                  </a:lnTo>
                  <a:lnTo>
                    <a:pt x="727" y="267"/>
                  </a:lnTo>
                  <a:lnTo>
                    <a:pt x="725" y="265"/>
                  </a:lnTo>
                  <a:lnTo>
                    <a:pt x="722" y="264"/>
                  </a:lnTo>
                  <a:lnTo>
                    <a:pt x="720" y="264"/>
                  </a:lnTo>
                  <a:lnTo>
                    <a:pt x="718" y="264"/>
                  </a:lnTo>
                  <a:lnTo>
                    <a:pt x="715" y="264"/>
                  </a:lnTo>
                  <a:lnTo>
                    <a:pt x="714" y="264"/>
                  </a:lnTo>
                  <a:lnTo>
                    <a:pt x="712" y="264"/>
                  </a:lnTo>
                  <a:lnTo>
                    <a:pt x="711" y="264"/>
                  </a:lnTo>
                  <a:lnTo>
                    <a:pt x="711" y="263"/>
                  </a:lnTo>
                  <a:lnTo>
                    <a:pt x="710" y="263"/>
                  </a:lnTo>
                  <a:lnTo>
                    <a:pt x="708" y="263"/>
                  </a:lnTo>
                  <a:lnTo>
                    <a:pt x="707" y="263"/>
                  </a:lnTo>
                  <a:lnTo>
                    <a:pt x="706" y="261"/>
                  </a:lnTo>
                  <a:lnTo>
                    <a:pt x="706" y="260"/>
                  </a:lnTo>
                  <a:lnTo>
                    <a:pt x="703" y="260"/>
                  </a:lnTo>
                  <a:lnTo>
                    <a:pt x="703" y="259"/>
                  </a:lnTo>
                  <a:lnTo>
                    <a:pt x="701" y="259"/>
                  </a:lnTo>
                  <a:lnTo>
                    <a:pt x="701" y="257"/>
                  </a:lnTo>
                  <a:lnTo>
                    <a:pt x="700" y="257"/>
                  </a:lnTo>
                  <a:lnTo>
                    <a:pt x="701" y="257"/>
                  </a:lnTo>
                  <a:lnTo>
                    <a:pt x="701" y="256"/>
                  </a:lnTo>
                  <a:lnTo>
                    <a:pt x="703" y="256"/>
                  </a:lnTo>
                  <a:lnTo>
                    <a:pt x="703" y="255"/>
                  </a:lnTo>
                  <a:lnTo>
                    <a:pt x="703" y="253"/>
                  </a:lnTo>
                  <a:lnTo>
                    <a:pt x="704" y="253"/>
                  </a:lnTo>
                  <a:lnTo>
                    <a:pt x="704" y="252"/>
                  </a:lnTo>
                  <a:lnTo>
                    <a:pt x="706" y="252"/>
                  </a:lnTo>
                  <a:lnTo>
                    <a:pt x="706" y="251"/>
                  </a:lnTo>
                  <a:lnTo>
                    <a:pt x="706" y="249"/>
                  </a:lnTo>
                  <a:lnTo>
                    <a:pt x="704" y="251"/>
                  </a:lnTo>
                  <a:lnTo>
                    <a:pt x="703" y="249"/>
                  </a:lnTo>
                  <a:lnTo>
                    <a:pt x="703" y="248"/>
                  </a:lnTo>
                  <a:lnTo>
                    <a:pt x="701" y="248"/>
                  </a:lnTo>
                  <a:lnTo>
                    <a:pt x="700" y="248"/>
                  </a:lnTo>
                  <a:lnTo>
                    <a:pt x="700" y="246"/>
                  </a:lnTo>
                  <a:lnTo>
                    <a:pt x="699" y="246"/>
                  </a:lnTo>
                  <a:lnTo>
                    <a:pt x="697" y="246"/>
                  </a:lnTo>
                  <a:lnTo>
                    <a:pt x="697" y="245"/>
                  </a:lnTo>
                  <a:lnTo>
                    <a:pt x="696" y="245"/>
                  </a:lnTo>
                  <a:lnTo>
                    <a:pt x="695" y="245"/>
                  </a:lnTo>
                  <a:lnTo>
                    <a:pt x="693" y="244"/>
                  </a:lnTo>
                  <a:lnTo>
                    <a:pt x="692" y="244"/>
                  </a:lnTo>
                  <a:lnTo>
                    <a:pt x="691" y="244"/>
                  </a:lnTo>
                  <a:lnTo>
                    <a:pt x="689" y="244"/>
                  </a:lnTo>
                  <a:lnTo>
                    <a:pt x="691" y="245"/>
                  </a:lnTo>
                  <a:lnTo>
                    <a:pt x="689" y="245"/>
                  </a:lnTo>
                  <a:lnTo>
                    <a:pt x="689" y="244"/>
                  </a:lnTo>
                  <a:lnTo>
                    <a:pt x="688" y="245"/>
                  </a:lnTo>
                  <a:lnTo>
                    <a:pt x="688" y="244"/>
                  </a:lnTo>
                  <a:lnTo>
                    <a:pt x="687" y="244"/>
                  </a:lnTo>
                  <a:lnTo>
                    <a:pt x="685" y="242"/>
                  </a:lnTo>
                  <a:lnTo>
                    <a:pt x="685" y="244"/>
                  </a:lnTo>
                  <a:lnTo>
                    <a:pt x="684" y="242"/>
                  </a:lnTo>
                  <a:lnTo>
                    <a:pt x="682" y="242"/>
                  </a:lnTo>
                  <a:lnTo>
                    <a:pt x="682" y="244"/>
                  </a:lnTo>
                  <a:lnTo>
                    <a:pt x="681" y="244"/>
                  </a:lnTo>
                  <a:lnTo>
                    <a:pt x="681" y="242"/>
                  </a:lnTo>
                  <a:lnTo>
                    <a:pt x="680" y="242"/>
                  </a:lnTo>
                  <a:lnTo>
                    <a:pt x="678" y="244"/>
                  </a:lnTo>
                  <a:lnTo>
                    <a:pt x="677" y="244"/>
                  </a:lnTo>
                  <a:lnTo>
                    <a:pt x="677" y="245"/>
                  </a:lnTo>
                  <a:lnTo>
                    <a:pt x="676" y="245"/>
                  </a:lnTo>
                  <a:lnTo>
                    <a:pt x="674" y="245"/>
                  </a:lnTo>
                  <a:lnTo>
                    <a:pt x="674" y="246"/>
                  </a:lnTo>
                  <a:lnTo>
                    <a:pt x="673" y="245"/>
                  </a:lnTo>
                  <a:lnTo>
                    <a:pt x="672" y="245"/>
                  </a:lnTo>
                  <a:lnTo>
                    <a:pt x="670" y="245"/>
                  </a:lnTo>
                  <a:lnTo>
                    <a:pt x="669" y="245"/>
                  </a:lnTo>
                  <a:lnTo>
                    <a:pt x="669" y="246"/>
                  </a:lnTo>
                  <a:lnTo>
                    <a:pt x="668" y="246"/>
                  </a:lnTo>
                  <a:lnTo>
                    <a:pt x="669" y="246"/>
                  </a:lnTo>
                  <a:lnTo>
                    <a:pt x="668" y="246"/>
                  </a:lnTo>
                  <a:lnTo>
                    <a:pt x="668" y="248"/>
                  </a:lnTo>
                  <a:lnTo>
                    <a:pt x="666" y="248"/>
                  </a:lnTo>
                  <a:lnTo>
                    <a:pt x="665" y="248"/>
                  </a:lnTo>
                  <a:lnTo>
                    <a:pt x="665" y="249"/>
                  </a:lnTo>
                  <a:lnTo>
                    <a:pt x="666" y="249"/>
                  </a:lnTo>
                  <a:lnTo>
                    <a:pt x="665" y="249"/>
                  </a:lnTo>
                  <a:lnTo>
                    <a:pt x="663" y="249"/>
                  </a:lnTo>
                  <a:lnTo>
                    <a:pt x="662" y="249"/>
                  </a:lnTo>
                  <a:lnTo>
                    <a:pt x="662" y="248"/>
                  </a:lnTo>
                  <a:lnTo>
                    <a:pt x="662" y="249"/>
                  </a:lnTo>
                  <a:lnTo>
                    <a:pt x="662" y="248"/>
                  </a:lnTo>
                  <a:lnTo>
                    <a:pt x="661" y="248"/>
                  </a:lnTo>
                  <a:lnTo>
                    <a:pt x="661" y="249"/>
                  </a:lnTo>
                  <a:lnTo>
                    <a:pt x="661" y="248"/>
                  </a:lnTo>
                  <a:lnTo>
                    <a:pt x="661" y="249"/>
                  </a:lnTo>
                  <a:lnTo>
                    <a:pt x="659" y="249"/>
                  </a:lnTo>
                  <a:lnTo>
                    <a:pt x="658" y="249"/>
                  </a:lnTo>
                  <a:lnTo>
                    <a:pt x="657" y="249"/>
                  </a:lnTo>
                  <a:lnTo>
                    <a:pt x="657" y="251"/>
                  </a:lnTo>
                  <a:lnTo>
                    <a:pt x="655" y="252"/>
                  </a:lnTo>
                  <a:lnTo>
                    <a:pt x="654" y="253"/>
                  </a:lnTo>
                  <a:lnTo>
                    <a:pt x="653" y="253"/>
                  </a:lnTo>
                  <a:lnTo>
                    <a:pt x="651" y="253"/>
                  </a:lnTo>
                  <a:lnTo>
                    <a:pt x="650" y="253"/>
                  </a:lnTo>
                  <a:lnTo>
                    <a:pt x="650" y="252"/>
                  </a:lnTo>
                  <a:lnTo>
                    <a:pt x="649" y="252"/>
                  </a:lnTo>
                  <a:lnTo>
                    <a:pt x="647" y="253"/>
                  </a:lnTo>
                  <a:lnTo>
                    <a:pt x="646" y="253"/>
                  </a:lnTo>
                  <a:lnTo>
                    <a:pt x="644" y="253"/>
                  </a:lnTo>
                  <a:lnTo>
                    <a:pt x="643" y="253"/>
                  </a:lnTo>
                  <a:lnTo>
                    <a:pt x="642" y="253"/>
                  </a:lnTo>
                  <a:lnTo>
                    <a:pt x="640" y="252"/>
                  </a:lnTo>
                  <a:lnTo>
                    <a:pt x="639" y="252"/>
                  </a:lnTo>
                  <a:lnTo>
                    <a:pt x="636" y="252"/>
                  </a:lnTo>
                  <a:lnTo>
                    <a:pt x="635" y="252"/>
                  </a:lnTo>
                  <a:lnTo>
                    <a:pt x="634" y="251"/>
                  </a:lnTo>
                  <a:lnTo>
                    <a:pt x="634" y="252"/>
                  </a:lnTo>
                  <a:lnTo>
                    <a:pt x="632" y="253"/>
                  </a:lnTo>
                  <a:lnTo>
                    <a:pt x="631" y="253"/>
                  </a:lnTo>
                  <a:lnTo>
                    <a:pt x="631" y="255"/>
                  </a:lnTo>
                  <a:lnTo>
                    <a:pt x="630" y="255"/>
                  </a:lnTo>
                  <a:lnTo>
                    <a:pt x="628" y="255"/>
                  </a:lnTo>
                  <a:lnTo>
                    <a:pt x="627" y="255"/>
                  </a:lnTo>
                  <a:lnTo>
                    <a:pt x="625" y="255"/>
                  </a:lnTo>
                  <a:lnTo>
                    <a:pt x="625" y="253"/>
                  </a:lnTo>
                  <a:lnTo>
                    <a:pt x="625" y="252"/>
                  </a:lnTo>
                  <a:lnTo>
                    <a:pt x="624" y="252"/>
                  </a:lnTo>
                  <a:lnTo>
                    <a:pt x="623" y="252"/>
                  </a:lnTo>
                  <a:lnTo>
                    <a:pt x="621" y="251"/>
                  </a:lnTo>
                  <a:lnTo>
                    <a:pt x="620" y="251"/>
                  </a:lnTo>
                  <a:lnTo>
                    <a:pt x="619" y="251"/>
                  </a:lnTo>
                  <a:lnTo>
                    <a:pt x="619" y="249"/>
                  </a:lnTo>
                  <a:lnTo>
                    <a:pt x="619" y="248"/>
                  </a:lnTo>
                  <a:lnTo>
                    <a:pt x="617" y="248"/>
                  </a:lnTo>
                  <a:lnTo>
                    <a:pt x="617" y="246"/>
                  </a:lnTo>
                  <a:lnTo>
                    <a:pt x="616" y="246"/>
                  </a:lnTo>
                  <a:lnTo>
                    <a:pt x="615" y="246"/>
                  </a:lnTo>
                  <a:lnTo>
                    <a:pt x="613" y="246"/>
                  </a:lnTo>
                  <a:lnTo>
                    <a:pt x="613" y="245"/>
                  </a:lnTo>
                  <a:lnTo>
                    <a:pt x="613" y="246"/>
                  </a:lnTo>
                  <a:lnTo>
                    <a:pt x="612" y="246"/>
                  </a:lnTo>
                  <a:lnTo>
                    <a:pt x="611" y="246"/>
                  </a:lnTo>
                  <a:lnTo>
                    <a:pt x="611" y="248"/>
                  </a:lnTo>
                  <a:lnTo>
                    <a:pt x="609" y="248"/>
                  </a:lnTo>
                  <a:lnTo>
                    <a:pt x="608" y="248"/>
                  </a:lnTo>
                  <a:lnTo>
                    <a:pt x="608" y="249"/>
                  </a:lnTo>
                  <a:lnTo>
                    <a:pt x="608" y="248"/>
                  </a:lnTo>
                  <a:lnTo>
                    <a:pt x="606" y="248"/>
                  </a:lnTo>
                  <a:lnTo>
                    <a:pt x="605" y="248"/>
                  </a:lnTo>
                  <a:lnTo>
                    <a:pt x="604" y="248"/>
                  </a:lnTo>
                  <a:lnTo>
                    <a:pt x="602" y="248"/>
                  </a:lnTo>
                  <a:lnTo>
                    <a:pt x="601" y="248"/>
                  </a:lnTo>
                  <a:lnTo>
                    <a:pt x="601" y="249"/>
                  </a:lnTo>
                  <a:lnTo>
                    <a:pt x="600" y="248"/>
                  </a:lnTo>
                  <a:lnTo>
                    <a:pt x="600" y="249"/>
                  </a:lnTo>
                  <a:lnTo>
                    <a:pt x="598" y="249"/>
                  </a:lnTo>
                  <a:lnTo>
                    <a:pt x="597" y="249"/>
                  </a:lnTo>
                  <a:lnTo>
                    <a:pt x="597" y="248"/>
                  </a:lnTo>
                  <a:lnTo>
                    <a:pt x="596" y="248"/>
                  </a:lnTo>
                  <a:lnTo>
                    <a:pt x="596" y="249"/>
                  </a:lnTo>
                  <a:lnTo>
                    <a:pt x="594" y="249"/>
                  </a:lnTo>
                  <a:lnTo>
                    <a:pt x="594" y="251"/>
                  </a:lnTo>
                  <a:lnTo>
                    <a:pt x="593" y="251"/>
                  </a:lnTo>
                  <a:lnTo>
                    <a:pt x="592" y="251"/>
                  </a:lnTo>
                  <a:lnTo>
                    <a:pt x="593" y="251"/>
                  </a:lnTo>
                  <a:lnTo>
                    <a:pt x="592" y="251"/>
                  </a:lnTo>
                  <a:lnTo>
                    <a:pt x="590" y="251"/>
                  </a:lnTo>
                  <a:lnTo>
                    <a:pt x="589" y="251"/>
                  </a:lnTo>
                  <a:lnTo>
                    <a:pt x="587" y="251"/>
                  </a:lnTo>
                  <a:lnTo>
                    <a:pt x="586" y="252"/>
                  </a:lnTo>
                  <a:lnTo>
                    <a:pt x="585" y="252"/>
                  </a:lnTo>
                  <a:lnTo>
                    <a:pt x="583" y="253"/>
                  </a:lnTo>
                  <a:lnTo>
                    <a:pt x="582" y="253"/>
                  </a:lnTo>
                  <a:lnTo>
                    <a:pt x="582" y="255"/>
                  </a:lnTo>
                  <a:lnTo>
                    <a:pt x="581" y="253"/>
                  </a:lnTo>
                  <a:lnTo>
                    <a:pt x="579" y="253"/>
                  </a:lnTo>
                  <a:lnTo>
                    <a:pt x="578" y="253"/>
                  </a:lnTo>
                  <a:lnTo>
                    <a:pt x="577" y="253"/>
                  </a:lnTo>
                  <a:lnTo>
                    <a:pt x="577" y="255"/>
                  </a:lnTo>
                  <a:lnTo>
                    <a:pt x="575" y="255"/>
                  </a:lnTo>
                  <a:lnTo>
                    <a:pt x="574" y="256"/>
                  </a:lnTo>
                  <a:lnTo>
                    <a:pt x="573" y="256"/>
                  </a:lnTo>
                  <a:lnTo>
                    <a:pt x="573" y="255"/>
                  </a:lnTo>
                  <a:lnTo>
                    <a:pt x="573" y="256"/>
                  </a:lnTo>
                  <a:lnTo>
                    <a:pt x="571" y="256"/>
                  </a:lnTo>
                  <a:lnTo>
                    <a:pt x="570" y="256"/>
                  </a:lnTo>
                  <a:lnTo>
                    <a:pt x="568" y="255"/>
                  </a:lnTo>
                  <a:lnTo>
                    <a:pt x="568" y="256"/>
                  </a:lnTo>
                  <a:lnTo>
                    <a:pt x="567" y="256"/>
                  </a:lnTo>
                  <a:lnTo>
                    <a:pt x="566" y="256"/>
                  </a:lnTo>
                  <a:lnTo>
                    <a:pt x="564" y="257"/>
                  </a:lnTo>
                  <a:lnTo>
                    <a:pt x="566" y="257"/>
                  </a:lnTo>
                  <a:lnTo>
                    <a:pt x="564" y="259"/>
                  </a:lnTo>
                  <a:lnTo>
                    <a:pt x="563" y="259"/>
                  </a:lnTo>
                  <a:lnTo>
                    <a:pt x="562" y="259"/>
                  </a:lnTo>
                  <a:lnTo>
                    <a:pt x="562" y="260"/>
                  </a:lnTo>
                  <a:lnTo>
                    <a:pt x="560" y="260"/>
                  </a:lnTo>
                  <a:lnTo>
                    <a:pt x="559" y="260"/>
                  </a:lnTo>
                  <a:lnTo>
                    <a:pt x="559" y="261"/>
                  </a:lnTo>
                  <a:lnTo>
                    <a:pt x="560" y="261"/>
                  </a:lnTo>
                  <a:lnTo>
                    <a:pt x="559" y="261"/>
                  </a:lnTo>
                  <a:lnTo>
                    <a:pt x="559" y="263"/>
                  </a:lnTo>
                  <a:lnTo>
                    <a:pt x="558" y="263"/>
                  </a:lnTo>
                  <a:lnTo>
                    <a:pt x="556" y="263"/>
                  </a:lnTo>
                  <a:lnTo>
                    <a:pt x="555" y="263"/>
                  </a:lnTo>
                  <a:lnTo>
                    <a:pt x="554" y="263"/>
                  </a:lnTo>
                  <a:lnTo>
                    <a:pt x="554" y="261"/>
                  </a:lnTo>
                  <a:lnTo>
                    <a:pt x="552" y="261"/>
                  </a:lnTo>
                  <a:lnTo>
                    <a:pt x="551" y="263"/>
                  </a:lnTo>
                  <a:lnTo>
                    <a:pt x="549" y="263"/>
                  </a:lnTo>
                  <a:lnTo>
                    <a:pt x="549" y="264"/>
                  </a:lnTo>
                  <a:lnTo>
                    <a:pt x="549" y="265"/>
                  </a:lnTo>
                  <a:lnTo>
                    <a:pt x="549" y="267"/>
                  </a:lnTo>
                  <a:lnTo>
                    <a:pt x="548" y="267"/>
                  </a:lnTo>
                  <a:lnTo>
                    <a:pt x="548" y="268"/>
                  </a:lnTo>
                  <a:lnTo>
                    <a:pt x="547" y="268"/>
                  </a:lnTo>
                  <a:lnTo>
                    <a:pt x="548" y="268"/>
                  </a:lnTo>
                  <a:lnTo>
                    <a:pt x="548" y="270"/>
                  </a:lnTo>
                  <a:lnTo>
                    <a:pt x="548" y="271"/>
                  </a:lnTo>
                  <a:lnTo>
                    <a:pt x="547" y="271"/>
                  </a:lnTo>
                  <a:lnTo>
                    <a:pt x="545" y="271"/>
                  </a:lnTo>
                  <a:lnTo>
                    <a:pt x="544" y="271"/>
                  </a:lnTo>
                  <a:lnTo>
                    <a:pt x="543" y="271"/>
                  </a:lnTo>
                  <a:lnTo>
                    <a:pt x="541" y="271"/>
                  </a:lnTo>
                  <a:lnTo>
                    <a:pt x="543" y="270"/>
                  </a:lnTo>
                  <a:lnTo>
                    <a:pt x="541" y="270"/>
                  </a:lnTo>
                  <a:lnTo>
                    <a:pt x="541" y="268"/>
                  </a:lnTo>
                  <a:lnTo>
                    <a:pt x="541" y="270"/>
                  </a:lnTo>
                  <a:lnTo>
                    <a:pt x="540" y="268"/>
                  </a:lnTo>
                  <a:lnTo>
                    <a:pt x="539" y="268"/>
                  </a:lnTo>
                  <a:lnTo>
                    <a:pt x="539" y="270"/>
                  </a:lnTo>
                  <a:lnTo>
                    <a:pt x="537" y="270"/>
                  </a:lnTo>
                  <a:lnTo>
                    <a:pt x="537" y="271"/>
                  </a:lnTo>
                  <a:lnTo>
                    <a:pt x="536" y="271"/>
                  </a:lnTo>
                  <a:lnTo>
                    <a:pt x="535" y="271"/>
                  </a:lnTo>
                  <a:lnTo>
                    <a:pt x="533" y="271"/>
                  </a:lnTo>
                  <a:lnTo>
                    <a:pt x="533" y="272"/>
                  </a:lnTo>
                  <a:lnTo>
                    <a:pt x="532" y="272"/>
                  </a:lnTo>
                  <a:lnTo>
                    <a:pt x="530" y="272"/>
                  </a:lnTo>
                  <a:lnTo>
                    <a:pt x="530" y="274"/>
                  </a:lnTo>
                  <a:lnTo>
                    <a:pt x="529" y="272"/>
                  </a:lnTo>
                  <a:lnTo>
                    <a:pt x="528" y="274"/>
                  </a:lnTo>
                  <a:lnTo>
                    <a:pt x="528" y="272"/>
                  </a:lnTo>
                  <a:lnTo>
                    <a:pt x="526" y="272"/>
                  </a:lnTo>
                  <a:lnTo>
                    <a:pt x="526" y="274"/>
                  </a:lnTo>
                  <a:lnTo>
                    <a:pt x="525" y="272"/>
                  </a:lnTo>
                  <a:lnTo>
                    <a:pt x="525" y="274"/>
                  </a:lnTo>
                  <a:lnTo>
                    <a:pt x="525" y="272"/>
                  </a:lnTo>
                  <a:lnTo>
                    <a:pt x="524" y="272"/>
                  </a:lnTo>
                  <a:lnTo>
                    <a:pt x="522" y="272"/>
                  </a:lnTo>
                  <a:lnTo>
                    <a:pt x="521" y="272"/>
                  </a:lnTo>
                  <a:lnTo>
                    <a:pt x="520" y="272"/>
                  </a:lnTo>
                  <a:lnTo>
                    <a:pt x="518" y="272"/>
                  </a:lnTo>
                  <a:lnTo>
                    <a:pt x="517" y="271"/>
                  </a:lnTo>
                  <a:lnTo>
                    <a:pt x="516" y="271"/>
                  </a:lnTo>
                  <a:lnTo>
                    <a:pt x="516" y="272"/>
                  </a:lnTo>
                  <a:lnTo>
                    <a:pt x="514" y="272"/>
                  </a:lnTo>
                  <a:lnTo>
                    <a:pt x="513" y="272"/>
                  </a:lnTo>
                  <a:lnTo>
                    <a:pt x="511" y="274"/>
                  </a:lnTo>
                  <a:lnTo>
                    <a:pt x="510" y="274"/>
                  </a:lnTo>
                  <a:lnTo>
                    <a:pt x="509" y="274"/>
                  </a:lnTo>
                  <a:lnTo>
                    <a:pt x="507" y="274"/>
                  </a:lnTo>
                  <a:lnTo>
                    <a:pt x="506" y="274"/>
                  </a:lnTo>
                  <a:lnTo>
                    <a:pt x="505" y="274"/>
                  </a:lnTo>
                  <a:lnTo>
                    <a:pt x="503" y="274"/>
                  </a:lnTo>
                  <a:lnTo>
                    <a:pt x="502" y="274"/>
                  </a:lnTo>
                  <a:lnTo>
                    <a:pt x="501" y="274"/>
                  </a:lnTo>
                  <a:lnTo>
                    <a:pt x="501" y="275"/>
                  </a:lnTo>
                  <a:lnTo>
                    <a:pt x="499" y="274"/>
                  </a:lnTo>
                  <a:lnTo>
                    <a:pt x="498" y="274"/>
                  </a:lnTo>
                  <a:lnTo>
                    <a:pt x="497" y="274"/>
                  </a:lnTo>
                  <a:lnTo>
                    <a:pt x="495" y="274"/>
                  </a:lnTo>
                  <a:lnTo>
                    <a:pt x="494" y="274"/>
                  </a:lnTo>
                  <a:lnTo>
                    <a:pt x="494" y="272"/>
                  </a:lnTo>
                  <a:lnTo>
                    <a:pt x="492" y="272"/>
                  </a:lnTo>
                  <a:lnTo>
                    <a:pt x="492" y="271"/>
                  </a:lnTo>
                  <a:lnTo>
                    <a:pt x="491" y="271"/>
                  </a:lnTo>
                  <a:lnTo>
                    <a:pt x="490" y="270"/>
                  </a:lnTo>
                  <a:lnTo>
                    <a:pt x="488" y="270"/>
                  </a:lnTo>
                  <a:lnTo>
                    <a:pt x="488" y="268"/>
                  </a:lnTo>
                  <a:lnTo>
                    <a:pt x="488" y="270"/>
                  </a:lnTo>
                  <a:lnTo>
                    <a:pt x="488" y="268"/>
                  </a:lnTo>
                  <a:lnTo>
                    <a:pt x="487" y="268"/>
                  </a:lnTo>
                  <a:lnTo>
                    <a:pt x="486" y="268"/>
                  </a:lnTo>
                  <a:lnTo>
                    <a:pt x="484" y="267"/>
                  </a:lnTo>
                  <a:lnTo>
                    <a:pt x="484" y="265"/>
                  </a:lnTo>
                  <a:lnTo>
                    <a:pt x="483" y="265"/>
                  </a:lnTo>
                  <a:lnTo>
                    <a:pt x="482" y="265"/>
                  </a:lnTo>
                  <a:lnTo>
                    <a:pt x="480" y="264"/>
                  </a:lnTo>
                  <a:lnTo>
                    <a:pt x="479" y="264"/>
                  </a:lnTo>
                  <a:lnTo>
                    <a:pt x="479" y="263"/>
                  </a:lnTo>
                  <a:lnTo>
                    <a:pt x="479" y="261"/>
                  </a:lnTo>
                  <a:lnTo>
                    <a:pt x="479" y="260"/>
                  </a:lnTo>
                  <a:lnTo>
                    <a:pt x="479" y="259"/>
                  </a:lnTo>
                  <a:lnTo>
                    <a:pt x="478" y="259"/>
                  </a:lnTo>
                  <a:lnTo>
                    <a:pt x="478" y="257"/>
                  </a:lnTo>
                  <a:lnTo>
                    <a:pt x="478" y="256"/>
                  </a:lnTo>
                  <a:lnTo>
                    <a:pt x="476" y="256"/>
                  </a:lnTo>
                  <a:lnTo>
                    <a:pt x="476" y="255"/>
                  </a:lnTo>
                  <a:lnTo>
                    <a:pt x="475" y="255"/>
                  </a:lnTo>
                  <a:lnTo>
                    <a:pt x="475" y="253"/>
                  </a:lnTo>
                  <a:lnTo>
                    <a:pt x="472" y="253"/>
                  </a:lnTo>
                  <a:lnTo>
                    <a:pt x="471" y="253"/>
                  </a:lnTo>
                  <a:lnTo>
                    <a:pt x="469" y="253"/>
                  </a:lnTo>
                  <a:lnTo>
                    <a:pt x="468" y="253"/>
                  </a:lnTo>
                  <a:lnTo>
                    <a:pt x="467" y="253"/>
                  </a:lnTo>
                  <a:lnTo>
                    <a:pt x="465" y="253"/>
                  </a:lnTo>
                  <a:lnTo>
                    <a:pt x="464" y="253"/>
                  </a:lnTo>
                  <a:lnTo>
                    <a:pt x="463" y="253"/>
                  </a:lnTo>
                  <a:lnTo>
                    <a:pt x="460" y="253"/>
                  </a:lnTo>
                  <a:lnTo>
                    <a:pt x="457" y="253"/>
                  </a:lnTo>
                  <a:lnTo>
                    <a:pt x="457" y="255"/>
                  </a:lnTo>
                  <a:lnTo>
                    <a:pt x="456" y="255"/>
                  </a:lnTo>
                  <a:lnTo>
                    <a:pt x="455" y="255"/>
                  </a:lnTo>
                  <a:lnTo>
                    <a:pt x="452" y="256"/>
                  </a:lnTo>
                  <a:lnTo>
                    <a:pt x="450" y="256"/>
                  </a:lnTo>
                  <a:lnTo>
                    <a:pt x="449" y="256"/>
                  </a:lnTo>
                  <a:lnTo>
                    <a:pt x="448" y="256"/>
                  </a:lnTo>
                  <a:lnTo>
                    <a:pt x="446" y="256"/>
                  </a:lnTo>
                  <a:lnTo>
                    <a:pt x="445" y="256"/>
                  </a:lnTo>
                  <a:lnTo>
                    <a:pt x="444" y="257"/>
                  </a:lnTo>
                  <a:lnTo>
                    <a:pt x="442" y="257"/>
                  </a:lnTo>
                  <a:lnTo>
                    <a:pt x="442" y="259"/>
                  </a:lnTo>
                  <a:lnTo>
                    <a:pt x="442" y="260"/>
                  </a:lnTo>
                  <a:lnTo>
                    <a:pt x="441" y="260"/>
                  </a:lnTo>
                  <a:lnTo>
                    <a:pt x="440" y="260"/>
                  </a:lnTo>
                  <a:lnTo>
                    <a:pt x="438" y="260"/>
                  </a:lnTo>
                  <a:lnTo>
                    <a:pt x="437" y="260"/>
                  </a:lnTo>
                  <a:lnTo>
                    <a:pt x="434" y="259"/>
                  </a:lnTo>
                  <a:lnTo>
                    <a:pt x="431" y="259"/>
                  </a:lnTo>
                  <a:lnTo>
                    <a:pt x="430" y="257"/>
                  </a:lnTo>
                  <a:lnTo>
                    <a:pt x="427" y="257"/>
                  </a:lnTo>
                  <a:lnTo>
                    <a:pt x="426" y="257"/>
                  </a:lnTo>
                  <a:lnTo>
                    <a:pt x="425" y="257"/>
                  </a:lnTo>
                  <a:lnTo>
                    <a:pt x="422" y="257"/>
                  </a:lnTo>
                  <a:lnTo>
                    <a:pt x="421" y="257"/>
                  </a:lnTo>
                  <a:lnTo>
                    <a:pt x="419" y="256"/>
                  </a:lnTo>
                  <a:lnTo>
                    <a:pt x="418" y="256"/>
                  </a:lnTo>
                  <a:lnTo>
                    <a:pt x="417" y="256"/>
                  </a:lnTo>
                  <a:lnTo>
                    <a:pt x="415" y="256"/>
                  </a:lnTo>
                  <a:lnTo>
                    <a:pt x="415" y="257"/>
                  </a:lnTo>
                  <a:lnTo>
                    <a:pt x="414" y="257"/>
                  </a:lnTo>
                  <a:lnTo>
                    <a:pt x="414" y="259"/>
                  </a:lnTo>
                  <a:lnTo>
                    <a:pt x="414" y="260"/>
                  </a:lnTo>
                  <a:lnTo>
                    <a:pt x="412" y="260"/>
                  </a:lnTo>
                  <a:lnTo>
                    <a:pt x="412" y="261"/>
                  </a:lnTo>
                  <a:lnTo>
                    <a:pt x="411" y="263"/>
                  </a:lnTo>
                  <a:lnTo>
                    <a:pt x="411" y="264"/>
                  </a:lnTo>
                  <a:lnTo>
                    <a:pt x="410" y="264"/>
                  </a:lnTo>
                  <a:lnTo>
                    <a:pt x="408" y="264"/>
                  </a:lnTo>
                  <a:lnTo>
                    <a:pt x="408" y="265"/>
                  </a:lnTo>
                  <a:lnTo>
                    <a:pt x="407" y="265"/>
                  </a:lnTo>
                  <a:lnTo>
                    <a:pt x="406" y="265"/>
                  </a:lnTo>
                  <a:lnTo>
                    <a:pt x="406" y="267"/>
                  </a:lnTo>
                  <a:lnTo>
                    <a:pt x="404" y="267"/>
                  </a:lnTo>
                  <a:lnTo>
                    <a:pt x="404" y="268"/>
                  </a:lnTo>
                  <a:lnTo>
                    <a:pt x="403" y="268"/>
                  </a:lnTo>
                  <a:lnTo>
                    <a:pt x="400" y="270"/>
                  </a:lnTo>
                  <a:lnTo>
                    <a:pt x="399" y="270"/>
                  </a:lnTo>
                  <a:lnTo>
                    <a:pt x="398" y="270"/>
                  </a:lnTo>
                  <a:lnTo>
                    <a:pt x="396" y="270"/>
                  </a:lnTo>
                  <a:lnTo>
                    <a:pt x="395" y="270"/>
                  </a:lnTo>
                  <a:lnTo>
                    <a:pt x="393" y="270"/>
                  </a:lnTo>
                  <a:lnTo>
                    <a:pt x="391" y="268"/>
                  </a:lnTo>
                  <a:lnTo>
                    <a:pt x="391" y="270"/>
                  </a:lnTo>
                  <a:lnTo>
                    <a:pt x="389" y="270"/>
                  </a:lnTo>
                  <a:lnTo>
                    <a:pt x="388" y="270"/>
                  </a:lnTo>
                  <a:lnTo>
                    <a:pt x="385" y="270"/>
                  </a:lnTo>
                  <a:lnTo>
                    <a:pt x="384" y="270"/>
                  </a:lnTo>
                  <a:lnTo>
                    <a:pt x="383" y="270"/>
                  </a:lnTo>
                  <a:lnTo>
                    <a:pt x="381" y="270"/>
                  </a:lnTo>
                  <a:lnTo>
                    <a:pt x="381" y="268"/>
                  </a:lnTo>
                  <a:lnTo>
                    <a:pt x="379" y="268"/>
                  </a:lnTo>
                  <a:lnTo>
                    <a:pt x="379" y="267"/>
                  </a:lnTo>
                  <a:lnTo>
                    <a:pt x="377" y="267"/>
                  </a:lnTo>
                  <a:lnTo>
                    <a:pt x="373" y="267"/>
                  </a:lnTo>
                  <a:lnTo>
                    <a:pt x="370" y="267"/>
                  </a:lnTo>
                  <a:lnTo>
                    <a:pt x="369" y="267"/>
                  </a:lnTo>
                  <a:lnTo>
                    <a:pt x="368" y="267"/>
                  </a:lnTo>
                  <a:lnTo>
                    <a:pt x="365" y="267"/>
                  </a:lnTo>
                  <a:lnTo>
                    <a:pt x="364" y="267"/>
                  </a:lnTo>
                  <a:lnTo>
                    <a:pt x="364" y="270"/>
                  </a:lnTo>
                  <a:lnTo>
                    <a:pt x="364" y="271"/>
                  </a:lnTo>
                  <a:lnTo>
                    <a:pt x="364" y="274"/>
                  </a:lnTo>
                  <a:lnTo>
                    <a:pt x="362" y="275"/>
                  </a:lnTo>
                  <a:lnTo>
                    <a:pt x="362" y="276"/>
                  </a:lnTo>
                  <a:lnTo>
                    <a:pt x="364" y="276"/>
                  </a:lnTo>
                  <a:lnTo>
                    <a:pt x="364" y="278"/>
                  </a:lnTo>
                  <a:lnTo>
                    <a:pt x="364" y="279"/>
                  </a:lnTo>
                  <a:lnTo>
                    <a:pt x="364" y="280"/>
                  </a:lnTo>
                  <a:lnTo>
                    <a:pt x="364" y="282"/>
                  </a:lnTo>
                  <a:lnTo>
                    <a:pt x="364" y="283"/>
                  </a:lnTo>
                  <a:lnTo>
                    <a:pt x="364" y="284"/>
                  </a:lnTo>
                  <a:lnTo>
                    <a:pt x="364" y="286"/>
                  </a:lnTo>
                  <a:lnTo>
                    <a:pt x="362" y="286"/>
                  </a:lnTo>
                  <a:lnTo>
                    <a:pt x="364" y="286"/>
                  </a:lnTo>
                  <a:lnTo>
                    <a:pt x="364" y="287"/>
                  </a:lnTo>
                  <a:lnTo>
                    <a:pt x="362" y="287"/>
                  </a:lnTo>
                  <a:lnTo>
                    <a:pt x="362" y="290"/>
                  </a:lnTo>
                  <a:lnTo>
                    <a:pt x="361" y="293"/>
                  </a:lnTo>
                  <a:lnTo>
                    <a:pt x="358" y="301"/>
                  </a:lnTo>
                  <a:lnTo>
                    <a:pt x="360" y="312"/>
                  </a:lnTo>
                  <a:lnTo>
                    <a:pt x="360" y="313"/>
                  </a:lnTo>
                  <a:lnTo>
                    <a:pt x="360" y="314"/>
                  </a:lnTo>
                  <a:lnTo>
                    <a:pt x="360" y="317"/>
                  </a:lnTo>
                  <a:lnTo>
                    <a:pt x="358" y="318"/>
                  </a:lnTo>
                  <a:lnTo>
                    <a:pt x="355" y="320"/>
                  </a:lnTo>
                  <a:lnTo>
                    <a:pt x="355" y="321"/>
                  </a:lnTo>
                  <a:lnTo>
                    <a:pt x="354" y="322"/>
                  </a:lnTo>
                  <a:lnTo>
                    <a:pt x="354" y="327"/>
                  </a:lnTo>
                  <a:lnTo>
                    <a:pt x="353" y="329"/>
                  </a:lnTo>
                  <a:lnTo>
                    <a:pt x="351" y="331"/>
                  </a:lnTo>
                  <a:lnTo>
                    <a:pt x="349" y="332"/>
                  </a:lnTo>
                  <a:lnTo>
                    <a:pt x="347" y="332"/>
                  </a:lnTo>
                  <a:lnTo>
                    <a:pt x="345" y="332"/>
                  </a:lnTo>
                  <a:lnTo>
                    <a:pt x="341" y="333"/>
                  </a:lnTo>
                  <a:lnTo>
                    <a:pt x="345" y="339"/>
                  </a:lnTo>
                  <a:lnTo>
                    <a:pt x="346" y="341"/>
                  </a:lnTo>
                  <a:lnTo>
                    <a:pt x="347" y="343"/>
                  </a:lnTo>
                  <a:lnTo>
                    <a:pt x="349" y="344"/>
                  </a:lnTo>
                  <a:lnTo>
                    <a:pt x="349" y="346"/>
                  </a:lnTo>
                  <a:lnTo>
                    <a:pt x="350" y="346"/>
                  </a:lnTo>
                  <a:lnTo>
                    <a:pt x="353" y="347"/>
                  </a:lnTo>
                  <a:lnTo>
                    <a:pt x="354" y="347"/>
                  </a:lnTo>
                  <a:lnTo>
                    <a:pt x="355" y="348"/>
                  </a:lnTo>
                  <a:lnTo>
                    <a:pt x="358" y="351"/>
                  </a:lnTo>
                  <a:lnTo>
                    <a:pt x="361" y="354"/>
                  </a:lnTo>
                  <a:lnTo>
                    <a:pt x="362" y="354"/>
                  </a:lnTo>
                  <a:lnTo>
                    <a:pt x="366" y="354"/>
                  </a:lnTo>
                  <a:lnTo>
                    <a:pt x="368" y="354"/>
                  </a:lnTo>
                  <a:lnTo>
                    <a:pt x="373" y="352"/>
                  </a:lnTo>
                  <a:lnTo>
                    <a:pt x="373" y="354"/>
                  </a:lnTo>
                  <a:lnTo>
                    <a:pt x="374" y="355"/>
                  </a:lnTo>
                  <a:lnTo>
                    <a:pt x="374" y="356"/>
                  </a:lnTo>
                  <a:lnTo>
                    <a:pt x="376" y="358"/>
                  </a:lnTo>
                  <a:lnTo>
                    <a:pt x="374" y="359"/>
                  </a:lnTo>
                  <a:lnTo>
                    <a:pt x="376" y="360"/>
                  </a:lnTo>
                  <a:lnTo>
                    <a:pt x="376" y="362"/>
                  </a:lnTo>
                  <a:lnTo>
                    <a:pt x="377" y="363"/>
                  </a:lnTo>
                  <a:lnTo>
                    <a:pt x="377" y="365"/>
                  </a:lnTo>
                  <a:lnTo>
                    <a:pt x="379" y="366"/>
                  </a:lnTo>
                  <a:lnTo>
                    <a:pt x="379" y="367"/>
                  </a:lnTo>
                  <a:lnTo>
                    <a:pt x="379" y="369"/>
                  </a:lnTo>
                  <a:lnTo>
                    <a:pt x="380" y="370"/>
                  </a:lnTo>
                  <a:lnTo>
                    <a:pt x="379" y="370"/>
                  </a:lnTo>
                  <a:lnTo>
                    <a:pt x="377" y="371"/>
                  </a:lnTo>
                  <a:lnTo>
                    <a:pt x="376" y="371"/>
                  </a:lnTo>
                  <a:lnTo>
                    <a:pt x="374" y="371"/>
                  </a:lnTo>
                  <a:lnTo>
                    <a:pt x="374" y="373"/>
                  </a:lnTo>
                  <a:lnTo>
                    <a:pt x="373" y="373"/>
                  </a:lnTo>
                  <a:lnTo>
                    <a:pt x="373" y="374"/>
                  </a:lnTo>
                  <a:lnTo>
                    <a:pt x="372" y="374"/>
                  </a:lnTo>
                  <a:lnTo>
                    <a:pt x="372" y="373"/>
                  </a:lnTo>
                  <a:lnTo>
                    <a:pt x="370" y="374"/>
                  </a:lnTo>
                  <a:lnTo>
                    <a:pt x="369" y="375"/>
                  </a:lnTo>
                  <a:lnTo>
                    <a:pt x="368" y="375"/>
                  </a:lnTo>
                  <a:lnTo>
                    <a:pt x="365" y="375"/>
                  </a:lnTo>
                  <a:lnTo>
                    <a:pt x="364" y="375"/>
                  </a:lnTo>
                  <a:lnTo>
                    <a:pt x="364" y="377"/>
                  </a:lnTo>
                  <a:lnTo>
                    <a:pt x="362" y="377"/>
                  </a:lnTo>
                  <a:lnTo>
                    <a:pt x="361" y="377"/>
                  </a:lnTo>
                  <a:lnTo>
                    <a:pt x="360" y="377"/>
                  </a:lnTo>
                  <a:lnTo>
                    <a:pt x="358" y="377"/>
                  </a:lnTo>
                  <a:lnTo>
                    <a:pt x="357" y="378"/>
                  </a:lnTo>
                  <a:lnTo>
                    <a:pt x="355" y="378"/>
                  </a:lnTo>
                  <a:lnTo>
                    <a:pt x="354" y="378"/>
                  </a:lnTo>
                  <a:lnTo>
                    <a:pt x="353" y="379"/>
                  </a:lnTo>
                  <a:lnTo>
                    <a:pt x="351" y="379"/>
                  </a:lnTo>
                  <a:lnTo>
                    <a:pt x="350" y="381"/>
                  </a:lnTo>
                  <a:lnTo>
                    <a:pt x="349" y="381"/>
                  </a:lnTo>
                  <a:lnTo>
                    <a:pt x="347" y="382"/>
                  </a:lnTo>
                  <a:lnTo>
                    <a:pt x="346" y="382"/>
                  </a:lnTo>
                  <a:lnTo>
                    <a:pt x="345" y="382"/>
                  </a:lnTo>
                  <a:lnTo>
                    <a:pt x="343" y="384"/>
                  </a:lnTo>
                  <a:lnTo>
                    <a:pt x="342" y="384"/>
                  </a:lnTo>
                  <a:lnTo>
                    <a:pt x="341" y="384"/>
                  </a:lnTo>
                  <a:lnTo>
                    <a:pt x="339" y="384"/>
                  </a:lnTo>
                  <a:lnTo>
                    <a:pt x="338" y="384"/>
                  </a:lnTo>
                  <a:lnTo>
                    <a:pt x="336" y="385"/>
                  </a:lnTo>
                  <a:lnTo>
                    <a:pt x="335" y="385"/>
                  </a:lnTo>
                  <a:lnTo>
                    <a:pt x="334" y="385"/>
                  </a:lnTo>
                  <a:lnTo>
                    <a:pt x="332" y="385"/>
                  </a:lnTo>
                  <a:lnTo>
                    <a:pt x="332" y="386"/>
                  </a:lnTo>
                  <a:lnTo>
                    <a:pt x="331" y="385"/>
                  </a:lnTo>
                  <a:lnTo>
                    <a:pt x="331" y="386"/>
                  </a:lnTo>
                  <a:lnTo>
                    <a:pt x="330" y="386"/>
                  </a:lnTo>
                  <a:lnTo>
                    <a:pt x="330" y="388"/>
                  </a:lnTo>
                  <a:lnTo>
                    <a:pt x="328" y="386"/>
                  </a:lnTo>
                  <a:lnTo>
                    <a:pt x="327" y="386"/>
                  </a:lnTo>
                  <a:lnTo>
                    <a:pt x="327" y="388"/>
                  </a:lnTo>
                  <a:lnTo>
                    <a:pt x="326" y="388"/>
                  </a:lnTo>
                  <a:lnTo>
                    <a:pt x="324" y="388"/>
                  </a:lnTo>
                  <a:lnTo>
                    <a:pt x="323" y="389"/>
                  </a:lnTo>
                  <a:lnTo>
                    <a:pt x="323" y="388"/>
                  </a:lnTo>
                  <a:lnTo>
                    <a:pt x="323" y="386"/>
                  </a:lnTo>
                  <a:lnTo>
                    <a:pt x="324" y="385"/>
                  </a:lnTo>
                  <a:lnTo>
                    <a:pt x="324" y="382"/>
                  </a:lnTo>
                  <a:lnTo>
                    <a:pt x="324" y="381"/>
                  </a:lnTo>
                  <a:lnTo>
                    <a:pt x="324" y="379"/>
                  </a:lnTo>
                  <a:lnTo>
                    <a:pt x="324" y="378"/>
                  </a:lnTo>
                  <a:lnTo>
                    <a:pt x="324" y="377"/>
                  </a:lnTo>
                  <a:lnTo>
                    <a:pt x="323" y="373"/>
                  </a:lnTo>
                  <a:lnTo>
                    <a:pt x="323" y="370"/>
                  </a:lnTo>
                  <a:lnTo>
                    <a:pt x="322" y="369"/>
                  </a:lnTo>
                  <a:lnTo>
                    <a:pt x="322" y="365"/>
                  </a:lnTo>
                  <a:lnTo>
                    <a:pt x="320" y="360"/>
                  </a:lnTo>
                  <a:lnTo>
                    <a:pt x="320" y="359"/>
                  </a:lnTo>
                  <a:lnTo>
                    <a:pt x="320" y="358"/>
                  </a:lnTo>
                  <a:lnTo>
                    <a:pt x="319" y="358"/>
                  </a:lnTo>
                  <a:lnTo>
                    <a:pt x="316" y="358"/>
                  </a:lnTo>
                  <a:lnTo>
                    <a:pt x="315" y="358"/>
                  </a:lnTo>
                  <a:lnTo>
                    <a:pt x="309" y="356"/>
                  </a:lnTo>
                  <a:lnTo>
                    <a:pt x="309" y="355"/>
                  </a:lnTo>
                  <a:lnTo>
                    <a:pt x="308" y="355"/>
                  </a:lnTo>
                  <a:lnTo>
                    <a:pt x="307" y="352"/>
                  </a:lnTo>
                  <a:lnTo>
                    <a:pt x="305" y="351"/>
                  </a:lnTo>
                  <a:lnTo>
                    <a:pt x="305" y="350"/>
                  </a:lnTo>
                  <a:lnTo>
                    <a:pt x="304" y="348"/>
                  </a:lnTo>
                  <a:lnTo>
                    <a:pt x="303" y="350"/>
                  </a:lnTo>
                  <a:lnTo>
                    <a:pt x="301" y="350"/>
                  </a:lnTo>
                  <a:lnTo>
                    <a:pt x="300" y="350"/>
                  </a:lnTo>
                  <a:lnTo>
                    <a:pt x="298" y="350"/>
                  </a:lnTo>
                  <a:lnTo>
                    <a:pt x="296" y="351"/>
                  </a:lnTo>
                  <a:lnTo>
                    <a:pt x="294" y="352"/>
                  </a:lnTo>
                  <a:lnTo>
                    <a:pt x="292" y="355"/>
                  </a:lnTo>
                  <a:lnTo>
                    <a:pt x="292" y="356"/>
                  </a:lnTo>
                  <a:lnTo>
                    <a:pt x="292" y="359"/>
                  </a:lnTo>
                  <a:lnTo>
                    <a:pt x="293" y="360"/>
                  </a:lnTo>
                  <a:lnTo>
                    <a:pt x="292" y="360"/>
                  </a:lnTo>
                  <a:lnTo>
                    <a:pt x="292" y="362"/>
                  </a:lnTo>
                  <a:lnTo>
                    <a:pt x="292" y="363"/>
                  </a:lnTo>
                  <a:lnTo>
                    <a:pt x="292" y="365"/>
                  </a:lnTo>
                  <a:lnTo>
                    <a:pt x="290" y="366"/>
                  </a:lnTo>
                  <a:lnTo>
                    <a:pt x="289" y="366"/>
                  </a:lnTo>
                  <a:lnTo>
                    <a:pt x="289" y="367"/>
                  </a:lnTo>
                  <a:lnTo>
                    <a:pt x="286" y="367"/>
                  </a:lnTo>
                  <a:lnTo>
                    <a:pt x="285" y="367"/>
                  </a:lnTo>
                  <a:lnTo>
                    <a:pt x="284" y="367"/>
                  </a:lnTo>
                  <a:lnTo>
                    <a:pt x="282" y="366"/>
                  </a:lnTo>
                  <a:lnTo>
                    <a:pt x="278" y="366"/>
                  </a:lnTo>
                  <a:lnTo>
                    <a:pt x="277" y="365"/>
                  </a:lnTo>
                  <a:lnTo>
                    <a:pt x="275" y="363"/>
                  </a:lnTo>
                  <a:lnTo>
                    <a:pt x="274" y="363"/>
                  </a:lnTo>
                  <a:lnTo>
                    <a:pt x="273" y="363"/>
                  </a:lnTo>
                  <a:lnTo>
                    <a:pt x="273" y="362"/>
                  </a:lnTo>
                  <a:lnTo>
                    <a:pt x="271" y="362"/>
                  </a:lnTo>
                  <a:lnTo>
                    <a:pt x="270" y="362"/>
                  </a:lnTo>
                  <a:lnTo>
                    <a:pt x="269" y="362"/>
                  </a:lnTo>
                  <a:lnTo>
                    <a:pt x="267" y="362"/>
                  </a:lnTo>
                  <a:lnTo>
                    <a:pt x="266" y="363"/>
                  </a:lnTo>
                  <a:lnTo>
                    <a:pt x="266" y="362"/>
                  </a:lnTo>
                  <a:lnTo>
                    <a:pt x="265" y="362"/>
                  </a:lnTo>
                  <a:lnTo>
                    <a:pt x="263" y="362"/>
                  </a:lnTo>
                  <a:lnTo>
                    <a:pt x="262" y="362"/>
                  </a:lnTo>
                  <a:lnTo>
                    <a:pt x="260" y="362"/>
                  </a:lnTo>
                  <a:lnTo>
                    <a:pt x="259" y="362"/>
                  </a:lnTo>
                  <a:lnTo>
                    <a:pt x="258" y="362"/>
                  </a:lnTo>
                  <a:lnTo>
                    <a:pt x="259" y="365"/>
                  </a:lnTo>
                  <a:lnTo>
                    <a:pt x="259" y="366"/>
                  </a:lnTo>
                  <a:lnTo>
                    <a:pt x="259" y="367"/>
                  </a:lnTo>
                  <a:lnTo>
                    <a:pt x="262" y="373"/>
                  </a:lnTo>
                  <a:lnTo>
                    <a:pt x="262" y="374"/>
                  </a:lnTo>
                  <a:lnTo>
                    <a:pt x="262" y="375"/>
                  </a:lnTo>
                  <a:lnTo>
                    <a:pt x="263" y="375"/>
                  </a:lnTo>
                  <a:lnTo>
                    <a:pt x="263" y="377"/>
                  </a:lnTo>
                  <a:lnTo>
                    <a:pt x="263" y="379"/>
                  </a:lnTo>
                  <a:lnTo>
                    <a:pt x="262" y="381"/>
                  </a:lnTo>
                  <a:lnTo>
                    <a:pt x="263" y="384"/>
                  </a:lnTo>
                  <a:lnTo>
                    <a:pt x="263" y="385"/>
                  </a:lnTo>
                  <a:lnTo>
                    <a:pt x="262" y="386"/>
                  </a:lnTo>
                  <a:lnTo>
                    <a:pt x="262" y="388"/>
                  </a:lnTo>
                  <a:lnTo>
                    <a:pt x="262" y="389"/>
                  </a:lnTo>
                  <a:lnTo>
                    <a:pt x="262" y="390"/>
                  </a:lnTo>
                  <a:lnTo>
                    <a:pt x="262" y="392"/>
                  </a:lnTo>
                  <a:lnTo>
                    <a:pt x="260" y="394"/>
                  </a:lnTo>
                  <a:lnTo>
                    <a:pt x="259" y="397"/>
                  </a:lnTo>
                  <a:lnTo>
                    <a:pt x="258" y="398"/>
                  </a:lnTo>
                  <a:lnTo>
                    <a:pt x="258" y="400"/>
                  </a:lnTo>
                  <a:lnTo>
                    <a:pt x="256" y="401"/>
                  </a:lnTo>
                  <a:lnTo>
                    <a:pt x="256" y="402"/>
                  </a:lnTo>
                  <a:lnTo>
                    <a:pt x="255" y="401"/>
                  </a:lnTo>
                  <a:lnTo>
                    <a:pt x="254" y="400"/>
                  </a:lnTo>
                  <a:lnTo>
                    <a:pt x="252" y="398"/>
                  </a:lnTo>
                  <a:lnTo>
                    <a:pt x="251" y="398"/>
                  </a:lnTo>
                  <a:lnTo>
                    <a:pt x="250" y="397"/>
                  </a:lnTo>
                  <a:lnTo>
                    <a:pt x="248" y="396"/>
                  </a:lnTo>
                  <a:lnTo>
                    <a:pt x="247" y="396"/>
                  </a:lnTo>
                  <a:lnTo>
                    <a:pt x="246" y="396"/>
                  </a:lnTo>
                  <a:lnTo>
                    <a:pt x="246" y="394"/>
                  </a:lnTo>
                  <a:lnTo>
                    <a:pt x="246" y="396"/>
                  </a:lnTo>
                  <a:lnTo>
                    <a:pt x="244" y="396"/>
                  </a:lnTo>
                  <a:lnTo>
                    <a:pt x="243" y="394"/>
                  </a:lnTo>
                  <a:lnTo>
                    <a:pt x="241" y="393"/>
                  </a:lnTo>
                  <a:lnTo>
                    <a:pt x="241" y="392"/>
                  </a:lnTo>
                  <a:lnTo>
                    <a:pt x="240" y="392"/>
                  </a:lnTo>
                  <a:lnTo>
                    <a:pt x="240" y="390"/>
                  </a:lnTo>
                  <a:lnTo>
                    <a:pt x="240" y="389"/>
                  </a:lnTo>
                  <a:lnTo>
                    <a:pt x="239" y="388"/>
                  </a:lnTo>
                  <a:lnTo>
                    <a:pt x="237" y="386"/>
                  </a:lnTo>
                  <a:lnTo>
                    <a:pt x="236" y="386"/>
                  </a:lnTo>
                  <a:lnTo>
                    <a:pt x="235" y="385"/>
                  </a:lnTo>
                  <a:lnTo>
                    <a:pt x="233" y="385"/>
                  </a:lnTo>
                  <a:lnTo>
                    <a:pt x="232" y="384"/>
                  </a:lnTo>
                  <a:lnTo>
                    <a:pt x="231" y="384"/>
                  </a:lnTo>
                  <a:lnTo>
                    <a:pt x="229" y="382"/>
                  </a:lnTo>
                  <a:lnTo>
                    <a:pt x="227" y="382"/>
                  </a:lnTo>
                  <a:lnTo>
                    <a:pt x="225" y="382"/>
                  </a:lnTo>
                  <a:lnTo>
                    <a:pt x="224" y="382"/>
                  </a:lnTo>
                  <a:lnTo>
                    <a:pt x="222" y="382"/>
                  </a:lnTo>
                  <a:lnTo>
                    <a:pt x="221" y="384"/>
                  </a:lnTo>
                  <a:lnTo>
                    <a:pt x="220" y="384"/>
                  </a:lnTo>
                  <a:lnTo>
                    <a:pt x="218" y="384"/>
                  </a:lnTo>
                  <a:lnTo>
                    <a:pt x="217" y="384"/>
                  </a:lnTo>
                  <a:lnTo>
                    <a:pt x="217" y="385"/>
                  </a:lnTo>
                  <a:lnTo>
                    <a:pt x="216" y="385"/>
                  </a:lnTo>
                  <a:lnTo>
                    <a:pt x="214" y="385"/>
                  </a:lnTo>
                  <a:lnTo>
                    <a:pt x="214" y="384"/>
                  </a:lnTo>
                  <a:lnTo>
                    <a:pt x="213" y="384"/>
                  </a:lnTo>
                  <a:lnTo>
                    <a:pt x="212" y="384"/>
                  </a:lnTo>
                  <a:lnTo>
                    <a:pt x="209" y="384"/>
                  </a:lnTo>
                  <a:lnTo>
                    <a:pt x="209" y="382"/>
                  </a:lnTo>
                  <a:lnTo>
                    <a:pt x="208" y="382"/>
                  </a:lnTo>
                  <a:lnTo>
                    <a:pt x="206" y="382"/>
                  </a:lnTo>
                  <a:lnTo>
                    <a:pt x="206" y="384"/>
                  </a:lnTo>
                  <a:lnTo>
                    <a:pt x="206" y="382"/>
                  </a:lnTo>
                  <a:lnTo>
                    <a:pt x="205" y="382"/>
                  </a:lnTo>
                  <a:lnTo>
                    <a:pt x="204" y="382"/>
                  </a:lnTo>
                  <a:lnTo>
                    <a:pt x="202" y="382"/>
                  </a:lnTo>
                  <a:lnTo>
                    <a:pt x="201" y="381"/>
                  </a:lnTo>
                  <a:lnTo>
                    <a:pt x="199" y="381"/>
                  </a:lnTo>
                  <a:lnTo>
                    <a:pt x="198" y="382"/>
                  </a:lnTo>
                  <a:lnTo>
                    <a:pt x="197" y="382"/>
                  </a:lnTo>
                  <a:lnTo>
                    <a:pt x="195" y="382"/>
                  </a:lnTo>
                  <a:lnTo>
                    <a:pt x="195" y="381"/>
                  </a:lnTo>
                  <a:lnTo>
                    <a:pt x="194" y="381"/>
                  </a:lnTo>
                  <a:lnTo>
                    <a:pt x="193" y="381"/>
                  </a:lnTo>
                  <a:lnTo>
                    <a:pt x="193" y="379"/>
                  </a:lnTo>
                  <a:lnTo>
                    <a:pt x="191" y="379"/>
                  </a:lnTo>
                  <a:lnTo>
                    <a:pt x="190" y="379"/>
                  </a:lnTo>
                  <a:lnTo>
                    <a:pt x="189" y="379"/>
                  </a:lnTo>
                  <a:lnTo>
                    <a:pt x="187" y="379"/>
                  </a:lnTo>
                  <a:lnTo>
                    <a:pt x="186" y="379"/>
                  </a:lnTo>
                  <a:lnTo>
                    <a:pt x="185" y="379"/>
                  </a:lnTo>
                  <a:lnTo>
                    <a:pt x="183" y="379"/>
                  </a:lnTo>
                  <a:lnTo>
                    <a:pt x="182" y="379"/>
                  </a:lnTo>
                  <a:lnTo>
                    <a:pt x="180" y="379"/>
                  </a:lnTo>
                  <a:lnTo>
                    <a:pt x="179" y="379"/>
                  </a:lnTo>
                  <a:lnTo>
                    <a:pt x="179" y="378"/>
                  </a:lnTo>
                  <a:lnTo>
                    <a:pt x="178" y="378"/>
                  </a:lnTo>
                  <a:lnTo>
                    <a:pt x="178" y="377"/>
                  </a:lnTo>
                  <a:lnTo>
                    <a:pt x="176" y="377"/>
                  </a:lnTo>
                  <a:lnTo>
                    <a:pt x="175" y="377"/>
                  </a:lnTo>
                  <a:lnTo>
                    <a:pt x="174" y="377"/>
                  </a:lnTo>
                  <a:lnTo>
                    <a:pt x="172" y="377"/>
                  </a:lnTo>
                  <a:lnTo>
                    <a:pt x="172" y="375"/>
                  </a:lnTo>
                  <a:lnTo>
                    <a:pt x="171" y="375"/>
                  </a:lnTo>
                  <a:lnTo>
                    <a:pt x="170" y="375"/>
                  </a:lnTo>
                  <a:lnTo>
                    <a:pt x="168" y="375"/>
                  </a:lnTo>
                  <a:lnTo>
                    <a:pt x="167" y="374"/>
                  </a:lnTo>
                  <a:lnTo>
                    <a:pt x="166" y="374"/>
                  </a:lnTo>
                  <a:lnTo>
                    <a:pt x="164" y="374"/>
                  </a:lnTo>
                  <a:lnTo>
                    <a:pt x="163" y="374"/>
                  </a:lnTo>
                  <a:lnTo>
                    <a:pt x="161" y="374"/>
                  </a:lnTo>
                  <a:lnTo>
                    <a:pt x="160" y="374"/>
                  </a:lnTo>
                  <a:lnTo>
                    <a:pt x="159" y="374"/>
                  </a:lnTo>
                  <a:lnTo>
                    <a:pt x="157" y="374"/>
                  </a:lnTo>
                  <a:lnTo>
                    <a:pt x="156" y="374"/>
                  </a:lnTo>
                  <a:lnTo>
                    <a:pt x="155" y="374"/>
                  </a:lnTo>
                  <a:lnTo>
                    <a:pt x="153" y="374"/>
                  </a:lnTo>
                  <a:lnTo>
                    <a:pt x="152" y="374"/>
                  </a:lnTo>
                  <a:lnTo>
                    <a:pt x="151" y="374"/>
                  </a:lnTo>
                  <a:lnTo>
                    <a:pt x="149" y="374"/>
                  </a:lnTo>
                  <a:lnTo>
                    <a:pt x="149" y="373"/>
                  </a:lnTo>
                  <a:lnTo>
                    <a:pt x="148" y="373"/>
                  </a:lnTo>
                  <a:lnTo>
                    <a:pt x="148" y="371"/>
                  </a:lnTo>
                  <a:lnTo>
                    <a:pt x="147" y="371"/>
                  </a:lnTo>
                  <a:lnTo>
                    <a:pt x="145" y="371"/>
                  </a:lnTo>
                  <a:lnTo>
                    <a:pt x="144" y="371"/>
                  </a:lnTo>
                  <a:lnTo>
                    <a:pt x="142" y="371"/>
                  </a:lnTo>
                  <a:lnTo>
                    <a:pt x="142" y="370"/>
                  </a:lnTo>
                  <a:lnTo>
                    <a:pt x="141" y="370"/>
                  </a:lnTo>
                  <a:lnTo>
                    <a:pt x="141" y="369"/>
                  </a:lnTo>
                  <a:lnTo>
                    <a:pt x="140" y="369"/>
                  </a:lnTo>
                  <a:lnTo>
                    <a:pt x="140" y="367"/>
                  </a:lnTo>
                  <a:lnTo>
                    <a:pt x="138" y="367"/>
                  </a:lnTo>
                  <a:lnTo>
                    <a:pt x="138" y="366"/>
                  </a:lnTo>
                  <a:lnTo>
                    <a:pt x="137" y="366"/>
                  </a:lnTo>
                  <a:lnTo>
                    <a:pt x="136" y="366"/>
                  </a:lnTo>
                  <a:lnTo>
                    <a:pt x="136" y="365"/>
                  </a:lnTo>
                  <a:lnTo>
                    <a:pt x="134" y="363"/>
                  </a:lnTo>
                  <a:lnTo>
                    <a:pt x="133" y="363"/>
                  </a:lnTo>
                  <a:lnTo>
                    <a:pt x="133" y="362"/>
                  </a:lnTo>
                  <a:lnTo>
                    <a:pt x="132" y="362"/>
                  </a:lnTo>
                  <a:lnTo>
                    <a:pt x="130" y="362"/>
                  </a:lnTo>
                  <a:lnTo>
                    <a:pt x="129" y="362"/>
                  </a:lnTo>
                  <a:lnTo>
                    <a:pt x="128" y="362"/>
                  </a:lnTo>
                  <a:lnTo>
                    <a:pt x="128" y="360"/>
                  </a:lnTo>
                  <a:lnTo>
                    <a:pt x="126" y="360"/>
                  </a:lnTo>
                  <a:lnTo>
                    <a:pt x="125" y="359"/>
                  </a:lnTo>
                  <a:lnTo>
                    <a:pt x="125" y="358"/>
                  </a:lnTo>
                  <a:lnTo>
                    <a:pt x="123" y="358"/>
                  </a:lnTo>
                  <a:lnTo>
                    <a:pt x="122" y="358"/>
                  </a:lnTo>
                  <a:lnTo>
                    <a:pt x="121" y="356"/>
                  </a:lnTo>
                  <a:lnTo>
                    <a:pt x="119" y="356"/>
                  </a:lnTo>
                  <a:lnTo>
                    <a:pt x="119" y="355"/>
                  </a:lnTo>
                  <a:lnTo>
                    <a:pt x="118" y="355"/>
                  </a:lnTo>
                  <a:lnTo>
                    <a:pt x="118" y="354"/>
                  </a:lnTo>
                  <a:lnTo>
                    <a:pt x="117" y="352"/>
                  </a:lnTo>
                  <a:lnTo>
                    <a:pt x="115" y="354"/>
                  </a:lnTo>
                  <a:lnTo>
                    <a:pt x="115" y="352"/>
                  </a:lnTo>
                  <a:lnTo>
                    <a:pt x="115" y="354"/>
                  </a:lnTo>
                  <a:lnTo>
                    <a:pt x="114" y="354"/>
                  </a:lnTo>
                  <a:lnTo>
                    <a:pt x="113" y="352"/>
                  </a:lnTo>
                  <a:lnTo>
                    <a:pt x="111" y="351"/>
                  </a:lnTo>
                  <a:lnTo>
                    <a:pt x="111" y="350"/>
                  </a:lnTo>
                  <a:lnTo>
                    <a:pt x="110" y="350"/>
                  </a:lnTo>
                  <a:lnTo>
                    <a:pt x="110" y="348"/>
                  </a:lnTo>
                  <a:lnTo>
                    <a:pt x="109" y="347"/>
                  </a:lnTo>
                  <a:lnTo>
                    <a:pt x="107" y="346"/>
                  </a:lnTo>
                  <a:lnTo>
                    <a:pt x="106" y="344"/>
                  </a:lnTo>
                  <a:lnTo>
                    <a:pt x="102" y="341"/>
                  </a:lnTo>
                  <a:lnTo>
                    <a:pt x="99" y="339"/>
                  </a:lnTo>
                  <a:lnTo>
                    <a:pt x="99" y="337"/>
                  </a:lnTo>
                  <a:lnTo>
                    <a:pt x="98" y="337"/>
                  </a:lnTo>
                  <a:lnTo>
                    <a:pt x="96" y="335"/>
                  </a:lnTo>
                  <a:lnTo>
                    <a:pt x="95" y="333"/>
                  </a:lnTo>
                  <a:lnTo>
                    <a:pt x="91" y="331"/>
                  </a:lnTo>
                  <a:lnTo>
                    <a:pt x="88" y="329"/>
                  </a:lnTo>
                  <a:lnTo>
                    <a:pt x="84" y="328"/>
                  </a:lnTo>
                  <a:lnTo>
                    <a:pt x="83" y="328"/>
                  </a:lnTo>
                  <a:lnTo>
                    <a:pt x="80" y="327"/>
                  </a:lnTo>
                  <a:lnTo>
                    <a:pt x="77" y="325"/>
                  </a:lnTo>
                  <a:lnTo>
                    <a:pt x="75" y="324"/>
                  </a:lnTo>
                  <a:lnTo>
                    <a:pt x="72" y="322"/>
                  </a:lnTo>
                  <a:lnTo>
                    <a:pt x="71" y="322"/>
                  </a:lnTo>
                  <a:lnTo>
                    <a:pt x="65" y="321"/>
                  </a:lnTo>
                  <a:lnTo>
                    <a:pt x="62" y="320"/>
                  </a:lnTo>
                  <a:lnTo>
                    <a:pt x="61" y="320"/>
                  </a:lnTo>
                  <a:lnTo>
                    <a:pt x="60" y="320"/>
                  </a:lnTo>
                  <a:lnTo>
                    <a:pt x="56" y="320"/>
                  </a:lnTo>
                  <a:lnTo>
                    <a:pt x="52" y="318"/>
                  </a:lnTo>
                  <a:lnTo>
                    <a:pt x="46" y="318"/>
                  </a:lnTo>
                  <a:lnTo>
                    <a:pt x="42" y="317"/>
                  </a:lnTo>
                  <a:lnTo>
                    <a:pt x="41" y="318"/>
                  </a:lnTo>
                  <a:lnTo>
                    <a:pt x="38" y="318"/>
                  </a:lnTo>
                  <a:lnTo>
                    <a:pt x="37" y="318"/>
                  </a:lnTo>
                  <a:lnTo>
                    <a:pt x="34" y="317"/>
                  </a:lnTo>
                  <a:lnTo>
                    <a:pt x="33" y="316"/>
                  </a:lnTo>
                  <a:lnTo>
                    <a:pt x="31" y="316"/>
                  </a:lnTo>
                  <a:lnTo>
                    <a:pt x="27" y="314"/>
                  </a:lnTo>
                  <a:lnTo>
                    <a:pt x="24" y="314"/>
                  </a:lnTo>
                  <a:lnTo>
                    <a:pt x="23" y="313"/>
                  </a:lnTo>
                  <a:lnTo>
                    <a:pt x="22" y="313"/>
                  </a:lnTo>
                  <a:lnTo>
                    <a:pt x="20" y="312"/>
                  </a:lnTo>
                  <a:lnTo>
                    <a:pt x="19" y="312"/>
                  </a:lnTo>
                  <a:lnTo>
                    <a:pt x="18" y="312"/>
                  </a:lnTo>
                  <a:lnTo>
                    <a:pt x="15" y="310"/>
                  </a:lnTo>
                  <a:lnTo>
                    <a:pt x="14" y="310"/>
                  </a:lnTo>
                  <a:lnTo>
                    <a:pt x="12" y="309"/>
                  </a:lnTo>
                  <a:lnTo>
                    <a:pt x="11" y="308"/>
                  </a:lnTo>
                  <a:lnTo>
                    <a:pt x="9" y="308"/>
                  </a:lnTo>
                  <a:lnTo>
                    <a:pt x="7" y="308"/>
                  </a:lnTo>
                  <a:lnTo>
                    <a:pt x="3" y="306"/>
                  </a:lnTo>
                  <a:lnTo>
                    <a:pt x="0" y="305"/>
                  </a:lnTo>
                  <a:lnTo>
                    <a:pt x="0" y="303"/>
                  </a:lnTo>
                  <a:lnTo>
                    <a:pt x="0" y="302"/>
                  </a:lnTo>
                  <a:lnTo>
                    <a:pt x="1" y="302"/>
                  </a:lnTo>
                  <a:lnTo>
                    <a:pt x="1" y="301"/>
                  </a:lnTo>
                  <a:lnTo>
                    <a:pt x="3" y="299"/>
                  </a:lnTo>
                  <a:lnTo>
                    <a:pt x="3" y="298"/>
                  </a:lnTo>
                  <a:lnTo>
                    <a:pt x="4" y="298"/>
                  </a:lnTo>
                  <a:lnTo>
                    <a:pt x="4" y="297"/>
                  </a:lnTo>
                  <a:lnTo>
                    <a:pt x="4" y="295"/>
                  </a:lnTo>
                  <a:lnTo>
                    <a:pt x="3" y="294"/>
                  </a:lnTo>
                  <a:lnTo>
                    <a:pt x="4" y="293"/>
                  </a:lnTo>
                  <a:lnTo>
                    <a:pt x="4" y="291"/>
                  </a:lnTo>
                  <a:lnTo>
                    <a:pt x="5" y="290"/>
                  </a:lnTo>
                  <a:lnTo>
                    <a:pt x="5" y="289"/>
                  </a:lnTo>
                  <a:lnTo>
                    <a:pt x="5" y="287"/>
                  </a:lnTo>
                  <a:lnTo>
                    <a:pt x="5" y="286"/>
                  </a:lnTo>
                  <a:lnTo>
                    <a:pt x="5" y="284"/>
                  </a:lnTo>
                  <a:lnTo>
                    <a:pt x="7" y="284"/>
                  </a:lnTo>
                  <a:lnTo>
                    <a:pt x="7" y="283"/>
                  </a:lnTo>
                  <a:lnTo>
                    <a:pt x="8" y="283"/>
                  </a:lnTo>
                  <a:lnTo>
                    <a:pt x="8" y="282"/>
                  </a:lnTo>
                  <a:lnTo>
                    <a:pt x="9" y="280"/>
                  </a:lnTo>
                  <a:lnTo>
                    <a:pt x="9" y="279"/>
                  </a:lnTo>
                  <a:lnTo>
                    <a:pt x="11" y="278"/>
                  </a:lnTo>
                  <a:lnTo>
                    <a:pt x="12" y="278"/>
                  </a:lnTo>
                  <a:lnTo>
                    <a:pt x="14" y="276"/>
                  </a:lnTo>
                  <a:lnTo>
                    <a:pt x="15" y="276"/>
                  </a:lnTo>
                  <a:lnTo>
                    <a:pt x="16" y="276"/>
                  </a:lnTo>
                  <a:lnTo>
                    <a:pt x="18" y="276"/>
                  </a:lnTo>
                  <a:lnTo>
                    <a:pt x="19" y="276"/>
                  </a:lnTo>
                  <a:lnTo>
                    <a:pt x="20" y="276"/>
                  </a:lnTo>
                  <a:lnTo>
                    <a:pt x="22" y="276"/>
                  </a:lnTo>
                  <a:lnTo>
                    <a:pt x="23" y="276"/>
                  </a:lnTo>
                  <a:lnTo>
                    <a:pt x="23" y="275"/>
                  </a:lnTo>
                  <a:lnTo>
                    <a:pt x="24" y="275"/>
                  </a:lnTo>
                  <a:lnTo>
                    <a:pt x="26" y="275"/>
                  </a:lnTo>
                  <a:lnTo>
                    <a:pt x="26" y="274"/>
                  </a:lnTo>
                  <a:lnTo>
                    <a:pt x="27" y="274"/>
                  </a:lnTo>
                  <a:lnTo>
                    <a:pt x="28" y="272"/>
                  </a:lnTo>
                  <a:lnTo>
                    <a:pt x="30" y="271"/>
                  </a:lnTo>
                  <a:lnTo>
                    <a:pt x="31" y="271"/>
                  </a:lnTo>
                  <a:lnTo>
                    <a:pt x="31" y="270"/>
                  </a:lnTo>
                  <a:lnTo>
                    <a:pt x="33" y="271"/>
                  </a:lnTo>
                  <a:lnTo>
                    <a:pt x="34" y="271"/>
                  </a:lnTo>
                  <a:lnTo>
                    <a:pt x="35" y="271"/>
                  </a:lnTo>
                  <a:lnTo>
                    <a:pt x="35" y="270"/>
                  </a:lnTo>
                  <a:lnTo>
                    <a:pt x="37" y="270"/>
                  </a:lnTo>
                  <a:lnTo>
                    <a:pt x="38" y="271"/>
                  </a:lnTo>
                  <a:lnTo>
                    <a:pt x="39" y="271"/>
                  </a:lnTo>
                  <a:lnTo>
                    <a:pt x="41" y="271"/>
                  </a:lnTo>
                  <a:lnTo>
                    <a:pt x="42" y="271"/>
                  </a:lnTo>
                  <a:lnTo>
                    <a:pt x="43" y="271"/>
                  </a:lnTo>
                  <a:lnTo>
                    <a:pt x="45" y="270"/>
                  </a:lnTo>
                  <a:lnTo>
                    <a:pt x="46" y="270"/>
                  </a:lnTo>
                  <a:lnTo>
                    <a:pt x="47" y="270"/>
                  </a:lnTo>
                  <a:lnTo>
                    <a:pt x="49" y="268"/>
                  </a:lnTo>
                  <a:lnTo>
                    <a:pt x="50" y="268"/>
                  </a:lnTo>
                  <a:lnTo>
                    <a:pt x="52" y="268"/>
                  </a:lnTo>
                  <a:lnTo>
                    <a:pt x="53" y="268"/>
                  </a:lnTo>
                  <a:lnTo>
                    <a:pt x="53" y="267"/>
                  </a:lnTo>
                  <a:lnTo>
                    <a:pt x="53" y="265"/>
                  </a:lnTo>
                  <a:lnTo>
                    <a:pt x="54" y="265"/>
                  </a:lnTo>
                  <a:lnTo>
                    <a:pt x="54" y="264"/>
                  </a:lnTo>
                  <a:lnTo>
                    <a:pt x="54" y="263"/>
                  </a:lnTo>
                  <a:lnTo>
                    <a:pt x="56" y="261"/>
                  </a:lnTo>
                  <a:lnTo>
                    <a:pt x="54" y="260"/>
                  </a:lnTo>
                  <a:lnTo>
                    <a:pt x="54" y="259"/>
                  </a:lnTo>
                  <a:lnTo>
                    <a:pt x="56" y="257"/>
                  </a:lnTo>
                  <a:lnTo>
                    <a:pt x="57" y="257"/>
                  </a:lnTo>
                  <a:lnTo>
                    <a:pt x="57" y="256"/>
                  </a:lnTo>
                  <a:lnTo>
                    <a:pt x="57" y="255"/>
                  </a:lnTo>
                  <a:lnTo>
                    <a:pt x="58" y="255"/>
                  </a:lnTo>
                  <a:lnTo>
                    <a:pt x="58" y="253"/>
                  </a:lnTo>
                  <a:lnTo>
                    <a:pt x="58" y="252"/>
                  </a:lnTo>
                  <a:lnTo>
                    <a:pt x="60" y="252"/>
                  </a:lnTo>
                  <a:lnTo>
                    <a:pt x="60" y="251"/>
                  </a:lnTo>
                  <a:lnTo>
                    <a:pt x="61" y="251"/>
                  </a:lnTo>
                  <a:lnTo>
                    <a:pt x="62" y="249"/>
                  </a:lnTo>
                  <a:lnTo>
                    <a:pt x="62" y="248"/>
                  </a:lnTo>
                  <a:lnTo>
                    <a:pt x="64" y="246"/>
                  </a:lnTo>
                  <a:lnTo>
                    <a:pt x="64" y="245"/>
                  </a:lnTo>
                  <a:lnTo>
                    <a:pt x="65" y="244"/>
                  </a:lnTo>
                  <a:lnTo>
                    <a:pt x="65" y="242"/>
                  </a:lnTo>
                  <a:lnTo>
                    <a:pt x="65" y="240"/>
                  </a:lnTo>
                  <a:lnTo>
                    <a:pt x="64" y="238"/>
                  </a:lnTo>
                  <a:lnTo>
                    <a:pt x="65" y="237"/>
                  </a:lnTo>
                  <a:lnTo>
                    <a:pt x="66" y="237"/>
                  </a:lnTo>
                  <a:lnTo>
                    <a:pt x="66" y="236"/>
                  </a:lnTo>
                  <a:lnTo>
                    <a:pt x="68" y="234"/>
                  </a:lnTo>
                  <a:lnTo>
                    <a:pt x="68" y="233"/>
                  </a:lnTo>
                  <a:lnTo>
                    <a:pt x="68" y="232"/>
                  </a:lnTo>
                  <a:lnTo>
                    <a:pt x="69" y="230"/>
                  </a:lnTo>
                  <a:lnTo>
                    <a:pt x="69" y="229"/>
                  </a:lnTo>
                  <a:lnTo>
                    <a:pt x="69" y="227"/>
                  </a:lnTo>
                  <a:lnTo>
                    <a:pt x="71" y="227"/>
                  </a:lnTo>
                  <a:lnTo>
                    <a:pt x="71" y="226"/>
                  </a:lnTo>
                  <a:lnTo>
                    <a:pt x="72" y="222"/>
                  </a:lnTo>
                  <a:lnTo>
                    <a:pt x="72" y="221"/>
                  </a:lnTo>
                  <a:lnTo>
                    <a:pt x="71" y="219"/>
                  </a:lnTo>
                  <a:lnTo>
                    <a:pt x="69" y="218"/>
                  </a:lnTo>
                  <a:lnTo>
                    <a:pt x="69" y="217"/>
                  </a:lnTo>
                  <a:lnTo>
                    <a:pt x="69" y="214"/>
                  </a:lnTo>
                  <a:lnTo>
                    <a:pt x="69" y="213"/>
                  </a:lnTo>
                  <a:lnTo>
                    <a:pt x="69" y="211"/>
                  </a:lnTo>
                  <a:lnTo>
                    <a:pt x="69" y="210"/>
                  </a:lnTo>
                  <a:lnTo>
                    <a:pt x="71" y="208"/>
                  </a:lnTo>
                  <a:lnTo>
                    <a:pt x="72" y="208"/>
                  </a:lnTo>
                  <a:lnTo>
                    <a:pt x="73" y="208"/>
                  </a:lnTo>
                  <a:lnTo>
                    <a:pt x="75" y="207"/>
                  </a:lnTo>
                  <a:lnTo>
                    <a:pt x="76" y="207"/>
                  </a:lnTo>
                  <a:lnTo>
                    <a:pt x="77" y="207"/>
                  </a:lnTo>
                  <a:lnTo>
                    <a:pt x="80" y="206"/>
                  </a:lnTo>
                  <a:lnTo>
                    <a:pt x="81" y="206"/>
                  </a:lnTo>
                  <a:lnTo>
                    <a:pt x="83" y="204"/>
                  </a:lnTo>
                  <a:lnTo>
                    <a:pt x="84" y="204"/>
                  </a:lnTo>
                  <a:lnTo>
                    <a:pt x="88" y="204"/>
                  </a:lnTo>
                  <a:lnTo>
                    <a:pt x="90" y="204"/>
                  </a:lnTo>
                  <a:lnTo>
                    <a:pt x="91" y="203"/>
                  </a:lnTo>
                  <a:lnTo>
                    <a:pt x="92" y="202"/>
                  </a:lnTo>
                  <a:lnTo>
                    <a:pt x="95" y="200"/>
                  </a:lnTo>
                  <a:lnTo>
                    <a:pt x="96" y="200"/>
                  </a:lnTo>
                  <a:lnTo>
                    <a:pt x="96" y="199"/>
                  </a:lnTo>
                  <a:lnTo>
                    <a:pt x="98" y="199"/>
                  </a:lnTo>
                  <a:lnTo>
                    <a:pt x="99" y="198"/>
                  </a:lnTo>
                  <a:lnTo>
                    <a:pt x="100" y="198"/>
                  </a:lnTo>
                  <a:lnTo>
                    <a:pt x="102" y="196"/>
                  </a:lnTo>
                  <a:lnTo>
                    <a:pt x="103" y="196"/>
                  </a:lnTo>
                  <a:lnTo>
                    <a:pt x="106" y="196"/>
                  </a:lnTo>
                  <a:lnTo>
                    <a:pt x="106" y="195"/>
                  </a:lnTo>
                  <a:lnTo>
                    <a:pt x="107" y="195"/>
                  </a:lnTo>
                  <a:lnTo>
                    <a:pt x="109" y="195"/>
                  </a:lnTo>
                  <a:lnTo>
                    <a:pt x="110" y="195"/>
                  </a:lnTo>
                  <a:lnTo>
                    <a:pt x="113" y="195"/>
                  </a:lnTo>
                  <a:lnTo>
                    <a:pt x="114" y="195"/>
                  </a:lnTo>
                  <a:lnTo>
                    <a:pt x="114" y="196"/>
                  </a:lnTo>
                  <a:lnTo>
                    <a:pt x="115" y="196"/>
                  </a:lnTo>
                  <a:lnTo>
                    <a:pt x="117" y="196"/>
                  </a:lnTo>
                  <a:lnTo>
                    <a:pt x="117" y="198"/>
                  </a:lnTo>
                  <a:lnTo>
                    <a:pt x="118" y="198"/>
                  </a:lnTo>
                  <a:lnTo>
                    <a:pt x="119" y="199"/>
                  </a:lnTo>
                  <a:lnTo>
                    <a:pt x="119" y="200"/>
                  </a:lnTo>
                  <a:lnTo>
                    <a:pt x="121" y="200"/>
                  </a:lnTo>
                  <a:lnTo>
                    <a:pt x="122" y="200"/>
                  </a:lnTo>
                  <a:lnTo>
                    <a:pt x="123" y="202"/>
                  </a:lnTo>
                  <a:lnTo>
                    <a:pt x="125" y="202"/>
                  </a:lnTo>
                  <a:lnTo>
                    <a:pt x="126" y="203"/>
                  </a:lnTo>
                  <a:lnTo>
                    <a:pt x="128" y="203"/>
                  </a:lnTo>
                  <a:lnTo>
                    <a:pt x="128" y="204"/>
                  </a:lnTo>
                  <a:lnTo>
                    <a:pt x="129" y="204"/>
                  </a:lnTo>
                  <a:lnTo>
                    <a:pt x="130" y="204"/>
                  </a:lnTo>
                  <a:lnTo>
                    <a:pt x="132" y="206"/>
                  </a:lnTo>
                  <a:lnTo>
                    <a:pt x="133" y="206"/>
                  </a:lnTo>
                  <a:lnTo>
                    <a:pt x="134" y="207"/>
                  </a:lnTo>
                  <a:lnTo>
                    <a:pt x="136" y="207"/>
                  </a:lnTo>
                  <a:lnTo>
                    <a:pt x="136" y="208"/>
                  </a:lnTo>
                  <a:lnTo>
                    <a:pt x="137" y="208"/>
                  </a:lnTo>
                  <a:lnTo>
                    <a:pt x="138" y="208"/>
                  </a:lnTo>
                  <a:lnTo>
                    <a:pt x="140" y="208"/>
                  </a:lnTo>
                  <a:lnTo>
                    <a:pt x="141" y="210"/>
                  </a:lnTo>
                  <a:lnTo>
                    <a:pt x="142" y="210"/>
                  </a:lnTo>
                  <a:lnTo>
                    <a:pt x="144" y="210"/>
                  </a:lnTo>
                  <a:lnTo>
                    <a:pt x="145" y="210"/>
                  </a:lnTo>
                  <a:lnTo>
                    <a:pt x="147" y="208"/>
                  </a:lnTo>
                  <a:lnTo>
                    <a:pt x="148" y="208"/>
                  </a:lnTo>
                  <a:lnTo>
                    <a:pt x="149" y="208"/>
                  </a:lnTo>
                  <a:lnTo>
                    <a:pt x="151" y="208"/>
                  </a:lnTo>
                  <a:lnTo>
                    <a:pt x="151" y="207"/>
                  </a:lnTo>
                  <a:lnTo>
                    <a:pt x="151" y="206"/>
                  </a:lnTo>
                  <a:lnTo>
                    <a:pt x="152" y="206"/>
                  </a:lnTo>
                  <a:lnTo>
                    <a:pt x="153" y="206"/>
                  </a:lnTo>
                  <a:lnTo>
                    <a:pt x="155" y="204"/>
                  </a:lnTo>
                  <a:lnTo>
                    <a:pt x="156" y="204"/>
                  </a:lnTo>
                  <a:lnTo>
                    <a:pt x="156" y="206"/>
                  </a:lnTo>
                  <a:lnTo>
                    <a:pt x="157" y="206"/>
                  </a:lnTo>
                  <a:lnTo>
                    <a:pt x="157" y="204"/>
                  </a:lnTo>
                  <a:lnTo>
                    <a:pt x="159" y="204"/>
                  </a:lnTo>
                  <a:lnTo>
                    <a:pt x="159" y="203"/>
                  </a:lnTo>
                  <a:lnTo>
                    <a:pt x="160" y="203"/>
                  </a:lnTo>
                  <a:lnTo>
                    <a:pt x="161" y="202"/>
                  </a:lnTo>
                  <a:lnTo>
                    <a:pt x="163" y="202"/>
                  </a:lnTo>
                  <a:lnTo>
                    <a:pt x="163" y="200"/>
                  </a:lnTo>
                  <a:lnTo>
                    <a:pt x="164" y="199"/>
                  </a:lnTo>
                  <a:lnTo>
                    <a:pt x="166" y="198"/>
                  </a:lnTo>
                  <a:lnTo>
                    <a:pt x="166" y="196"/>
                  </a:lnTo>
                  <a:lnTo>
                    <a:pt x="167" y="196"/>
                  </a:lnTo>
                  <a:lnTo>
                    <a:pt x="168" y="195"/>
                  </a:lnTo>
                  <a:lnTo>
                    <a:pt x="170" y="195"/>
                  </a:lnTo>
                  <a:lnTo>
                    <a:pt x="171" y="196"/>
                  </a:lnTo>
                  <a:lnTo>
                    <a:pt x="172" y="198"/>
                  </a:lnTo>
                  <a:lnTo>
                    <a:pt x="172" y="199"/>
                  </a:lnTo>
                  <a:lnTo>
                    <a:pt x="174" y="199"/>
                  </a:lnTo>
                  <a:lnTo>
                    <a:pt x="174" y="200"/>
                  </a:lnTo>
                  <a:lnTo>
                    <a:pt x="175" y="202"/>
                  </a:lnTo>
                  <a:lnTo>
                    <a:pt x="175" y="203"/>
                  </a:lnTo>
                  <a:lnTo>
                    <a:pt x="176" y="204"/>
                  </a:lnTo>
                  <a:lnTo>
                    <a:pt x="178" y="204"/>
                  </a:lnTo>
                  <a:lnTo>
                    <a:pt x="179" y="206"/>
                  </a:lnTo>
                  <a:lnTo>
                    <a:pt x="180" y="206"/>
                  </a:lnTo>
                  <a:lnTo>
                    <a:pt x="183" y="204"/>
                  </a:lnTo>
                  <a:lnTo>
                    <a:pt x="185" y="203"/>
                  </a:lnTo>
                  <a:lnTo>
                    <a:pt x="185" y="202"/>
                  </a:lnTo>
                  <a:lnTo>
                    <a:pt x="185" y="200"/>
                  </a:lnTo>
                  <a:lnTo>
                    <a:pt x="185" y="199"/>
                  </a:lnTo>
                  <a:lnTo>
                    <a:pt x="186" y="198"/>
                  </a:lnTo>
                  <a:lnTo>
                    <a:pt x="186" y="196"/>
                  </a:lnTo>
                  <a:lnTo>
                    <a:pt x="187" y="196"/>
                  </a:lnTo>
                  <a:lnTo>
                    <a:pt x="187" y="195"/>
                  </a:lnTo>
                  <a:lnTo>
                    <a:pt x="189" y="195"/>
                  </a:lnTo>
                  <a:lnTo>
                    <a:pt x="189" y="194"/>
                  </a:lnTo>
                  <a:lnTo>
                    <a:pt x="190" y="194"/>
                  </a:lnTo>
                  <a:lnTo>
                    <a:pt x="190" y="192"/>
                  </a:lnTo>
                  <a:lnTo>
                    <a:pt x="191" y="191"/>
                  </a:lnTo>
                  <a:lnTo>
                    <a:pt x="193" y="191"/>
                  </a:lnTo>
                  <a:lnTo>
                    <a:pt x="194" y="191"/>
                  </a:lnTo>
                  <a:lnTo>
                    <a:pt x="194" y="192"/>
                  </a:lnTo>
                  <a:lnTo>
                    <a:pt x="195" y="192"/>
                  </a:lnTo>
                  <a:lnTo>
                    <a:pt x="197" y="192"/>
                  </a:lnTo>
                  <a:lnTo>
                    <a:pt x="198" y="194"/>
                  </a:lnTo>
                  <a:lnTo>
                    <a:pt x="199" y="195"/>
                  </a:lnTo>
                  <a:lnTo>
                    <a:pt x="199" y="196"/>
                  </a:lnTo>
                  <a:lnTo>
                    <a:pt x="201" y="196"/>
                  </a:lnTo>
                  <a:lnTo>
                    <a:pt x="201" y="198"/>
                  </a:lnTo>
                  <a:lnTo>
                    <a:pt x="202" y="198"/>
                  </a:lnTo>
                  <a:lnTo>
                    <a:pt x="202" y="196"/>
                  </a:lnTo>
                  <a:lnTo>
                    <a:pt x="202" y="198"/>
                  </a:lnTo>
                  <a:lnTo>
                    <a:pt x="204" y="198"/>
                  </a:lnTo>
                  <a:lnTo>
                    <a:pt x="204" y="199"/>
                  </a:lnTo>
                  <a:lnTo>
                    <a:pt x="205" y="199"/>
                  </a:lnTo>
                  <a:lnTo>
                    <a:pt x="205" y="200"/>
                  </a:lnTo>
                  <a:lnTo>
                    <a:pt x="206" y="200"/>
                  </a:lnTo>
                  <a:lnTo>
                    <a:pt x="208" y="200"/>
                  </a:lnTo>
                  <a:lnTo>
                    <a:pt x="208" y="202"/>
                  </a:lnTo>
                  <a:lnTo>
                    <a:pt x="208" y="200"/>
                  </a:lnTo>
                  <a:lnTo>
                    <a:pt x="209" y="202"/>
                  </a:lnTo>
                  <a:lnTo>
                    <a:pt x="210" y="202"/>
                  </a:lnTo>
                  <a:lnTo>
                    <a:pt x="210" y="203"/>
                  </a:lnTo>
                  <a:lnTo>
                    <a:pt x="212" y="203"/>
                  </a:lnTo>
                  <a:lnTo>
                    <a:pt x="212" y="204"/>
                  </a:lnTo>
                  <a:lnTo>
                    <a:pt x="213" y="204"/>
                  </a:lnTo>
                  <a:lnTo>
                    <a:pt x="213" y="206"/>
                  </a:lnTo>
                  <a:lnTo>
                    <a:pt x="214" y="206"/>
                  </a:lnTo>
                  <a:lnTo>
                    <a:pt x="216" y="206"/>
                  </a:lnTo>
                  <a:lnTo>
                    <a:pt x="217" y="206"/>
                  </a:lnTo>
                  <a:lnTo>
                    <a:pt x="217" y="207"/>
                  </a:lnTo>
                  <a:lnTo>
                    <a:pt x="218" y="207"/>
                  </a:lnTo>
                  <a:lnTo>
                    <a:pt x="220" y="207"/>
                  </a:lnTo>
                  <a:lnTo>
                    <a:pt x="220" y="208"/>
                  </a:lnTo>
                  <a:lnTo>
                    <a:pt x="221" y="208"/>
                  </a:lnTo>
                  <a:lnTo>
                    <a:pt x="221" y="210"/>
                  </a:lnTo>
                  <a:lnTo>
                    <a:pt x="222" y="210"/>
                  </a:lnTo>
                  <a:lnTo>
                    <a:pt x="222" y="211"/>
                  </a:lnTo>
                  <a:lnTo>
                    <a:pt x="224" y="211"/>
                  </a:lnTo>
                  <a:lnTo>
                    <a:pt x="225" y="211"/>
                  </a:lnTo>
                  <a:lnTo>
                    <a:pt x="227" y="213"/>
                  </a:lnTo>
                  <a:lnTo>
                    <a:pt x="228" y="213"/>
                  </a:lnTo>
                  <a:lnTo>
                    <a:pt x="229" y="213"/>
                  </a:lnTo>
                  <a:lnTo>
                    <a:pt x="231" y="214"/>
                  </a:lnTo>
                  <a:lnTo>
                    <a:pt x="232" y="214"/>
                  </a:lnTo>
                  <a:lnTo>
                    <a:pt x="233" y="215"/>
                  </a:lnTo>
                  <a:lnTo>
                    <a:pt x="235" y="215"/>
                  </a:lnTo>
                  <a:lnTo>
                    <a:pt x="235" y="217"/>
                  </a:lnTo>
                  <a:lnTo>
                    <a:pt x="236" y="217"/>
                  </a:lnTo>
                  <a:lnTo>
                    <a:pt x="237" y="218"/>
                  </a:lnTo>
                  <a:lnTo>
                    <a:pt x="239" y="218"/>
                  </a:lnTo>
                  <a:lnTo>
                    <a:pt x="240" y="218"/>
                  </a:lnTo>
                  <a:lnTo>
                    <a:pt x="241" y="219"/>
                  </a:lnTo>
                  <a:lnTo>
                    <a:pt x="244" y="219"/>
                  </a:lnTo>
                  <a:lnTo>
                    <a:pt x="244" y="217"/>
                  </a:lnTo>
                  <a:lnTo>
                    <a:pt x="244" y="215"/>
                  </a:lnTo>
                  <a:lnTo>
                    <a:pt x="244" y="214"/>
                  </a:lnTo>
                  <a:lnTo>
                    <a:pt x="244" y="213"/>
                  </a:lnTo>
                  <a:lnTo>
                    <a:pt x="244" y="211"/>
                  </a:lnTo>
                  <a:lnTo>
                    <a:pt x="246" y="210"/>
                  </a:lnTo>
                  <a:lnTo>
                    <a:pt x="246" y="206"/>
                  </a:lnTo>
                  <a:lnTo>
                    <a:pt x="244" y="200"/>
                  </a:lnTo>
                  <a:lnTo>
                    <a:pt x="246" y="199"/>
                  </a:lnTo>
                  <a:lnTo>
                    <a:pt x="246" y="195"/>
                  </a:lnTo>
                  <a:lnTo>
                    <a:pt x="246" y="191"/>
                  </a:lnTo>
                  <a:lnTo>
                    <a:pt x="244" y="187"/>
                  </a:lnTo>
                  <a:lnTo>
                    <a:pt x="251" y="185"/>
                  </a:lnTo>
                  <a:lnTo>
                    <a:pt x="252" y="185"/>
                  </a:lnTo>
                  <a:lnTo>
                    <a:pt x="254" y="185"/>
                  </a:lnTo>
                  <a:lnTo>
                    <a:pt x="255" y="185"/>
                  </a:lnTo>
                  <a:lnTo>
                    <a:pt x="255" y="183"/>
                  </a:lnTo>
                  <a:lnTo>
                    <a:pt x="258" y="177"/>
                  </a:lnTo>
                  <a:lnTo>
                    <a:pt x="259" y="172"/>
                  </a:lnTo>
                  <a:lnTo>
                    <a:pt x="260" y="166"/>
                  </a:lnTo>
                  <a:lnTo>
                    <a:pt x="260" y="165"/>
                  </a:lnTo>
                  <a:lnTo>
                    <a:pt x="262" y="165"/>
                  </a:lnTo>
                  <a:lnTo>
                    <a:pt x="262" y="162"/>
                  </a:lnTo>
                  <a:lnTo>
                    <a:pt x="260" y="162"/>
                  </a:lnTo>
                  <a:lnTo>
                    <a:pt x="259" y="160"/>
                  </a:lnTo>
                  <a:lnTo>
                    <a:pt x="259" y="158"/>
                  </a:lnTo>
                  <a:lnTo>
                    <a:pt x="258" y="157"/>
                  </a:lnTo>
                  <a:lnTo>
                    <a:pt x="258" y="156"/>
                  </a:lnTo>
                  <a:lnTo>
                    <a:pt x="258" y="154"/>
                  </a:lnTo>
                  <a:lnTo>
                    <a:pt x="256" y="151"/>
                  </a:lnTo>
                  <a:lnTo>
                    <a:pt x="255" y="149"/>
                  </a:lnTo>
                  <a:lnTo>
                    <a:pt x="255" y="147"/>
                  </a:lnTo>
                  <a:lnTo>
                    <a:pt x="255" y="146"/>
                  </a:lnTo>
                  <a:lnTo>
                    <a:pt x="255" y="143"/>
                  </a:lnTo>
                  <a:lnTo>
                    <a:pt x="254" y="142"/>
                  </a:lnTo>
                  <a:lnTo>
                    <a:pt x="250" y="145"/>
                  </a:lnTo>
                  <a:lnTo>
                    <a:pt x="247" y="146"/>
                  </a:lnTo>
                  <a:lnTo>
                    <a:pt x="246" y="147"/>
                  </a:lnTo>
                  <a:lnTo>
                    <a:pt x="244" y="147"/>
                  </a:lnTo>
                  <a:lnTo>
                    <a:pt x="244" y="149"/>
                  </a:lnTo>
                  <a:lnTo>
                    <a:pt x="243" y="149"/>
                  </a:lnTo>
                  <a:lnTo>
                    <a:pt x="237" y="151"/>
                  </a:lnTo>
                  <a:lnTo>
                    <a:pt x="232" y="151"/>
                  </a:lnTo>
                  <a:lnTo>
                    <a:pt x="229" y="153"/>
                  </a:lnTo>
                  <a:lnTo>
                    <a:pt x="228" y="153"/>
                  </a:lnTo>
                  <a:lnTo>
                    <a:pt x="227" y="153"/>
                  </a:lnTo>
                  <a:lnTo>
                    <a:pt x="225" y="153"/>
                  </a:lnTo>
                  <a:lnTo>
                    <a:pt x="225" y="151"/>
                  </a:lnTo>
                  <a:lnTo>
                    <a:pt x="225" y="149"/>
                  </a:lnTo>
                  <a:lnTo>
                    <a:pt x="225" y="147"/>
                  </a:lnTo>
                  <a:lnTo>
                    <a:pt x="225" y="146"/>
                  </a:lnTo>
                  <a:lnTo>
                    <a:pt x="225" y="145"/>
                  </a:lnTo>
                  <a:lnTo>
                    <a:pt x="225" y="143"/>
                  </a:lnTo>
                  <a:lnTo>
                    <a:pt x="225" y="141"/>
                  </a:lnTo>
                  <a:lnTo>
                    <a:pt x="225" y="139"/>
                  </a:lnTo>
                  <a:lnTo>
                    <a:pt x="222" y="138"/>
                  </a:lnTo>
                  <a:lnTo>
                    <a:pt x="221" y="137"/>
                  </a:lnTo>
                  <a:lnTo>
                    <a:pt x="221" y="135"/>
                  </a:lnTo>
                  <a:lnTo>
                    <a:pt x="221" y="134"/>
                  </a:lnTo>
                  <a:lnTo>
                    <a:pt x="221" y="133"/>
                  </a:lnTo>
                  <a:lnTo>
                    <a:pt x="221" y="131"/>
                  </a:lnTo>
                  <a:lnTo>
                    <a:pt x="224" y="128"/>
                  </a:lnTo>
                  <a:lnTo>
                    <a:pt x="225" y="127"/>
                  </a:lnTo>
                  <a:lnTo>
                    <a:pt x="227" y="124"/>
                  </a:lnTo>
                  <a:lnTo>
                    <a:pt x="228" y="122"/>
                  </a:lnTo>
                  <a:lnTo>
                    <a:pt x="229" y="119"/>
                  </a:lnTo>
                  <a:lnTo>
                    <a:pt x="231" y="115"/>
                  </a:lnTo>
                  <a:lnTo>
                    <a:pt x="231" y="114"/>
                  </a:lnTo>
                  <a:lnTo>
                    <a:pt x="231" y="111"/>
                  </a:lnTo>
                  <a:lnTo>
                    <a:pt x="231" y="107"/>
                  </a:lnTo>
                  <a:lnTo>
                    <a:pt x="231" y="105"/>
                  </a:lnTo>
                  <a:lnTo>
                    <a:pt x="231" y="104"/>
                  </a:lnTo>
                  <a:lnTo>
                    <a:pt x="231" y="100"/>
                  </a:lnTo>
                  <a:lnTo>
                    <a:pt x="231" y="97"/>
                  </a:lnTo>
                  <a:lnTo>
                    <a:pt x="231" y="96"/>
                  </a:lnTo>
                  <a:lnTo>
                    <a:pt x="228" y="93"/>
                  </a:lnTo>
                  <a:lnTo>
                    <a:pt x="228" y="92"/>
                  </a:lnTo>
                  <a:lnTo>
                    <a:pt x="228" y="90"/>
                  </a:lnTo>
                  <a:lnTo>
                    <a:pt x="228" y="88"/>
                  </a:lnTo>
                  <a:lnTo>
                    <a:pt x="229" y="86"/>
                  </a:lnTo>
                  <a:lnTo>
                    <a:pt x="228" y="84"/>
                  </a:lnTo>
                  <a:lnTo>
                    <a:pt x="227" y="82"/>
                  </a:lnTo>
                  <a:lnTo>
                    <a:pt x="225" y="81"/>
                  </a:lnTo>
                  <a:lnTo>
                    <a:pt x="224" y="80"/>
                  </a:lnTo>
                  <a:lnTo>
                    <a:pt x="224" y="78"/>
                  </a:lnTo>
                  <a:lnTo>
                    <a:pt x="224" y="77"/>
                  </a:lnTo>
                  <a:lnTo>
                    <a:pt x="222" y="77"/>
                  </a:lnTo>
                  <a:lnTo>
                    <a:pt x="222" y="76"/>
                  </a:lnTo>
                  <a:lnTo>
                    <a:pt x="222" y="70"/>
                  </a:lnTo>
                  <a:lnTo>
                    <a:pt x="222" y="67"/>
                  </a:lnTo>
                  <a:lnTo>
                    <a:pt x="224" y="66"/>
                  </a:lnTo>
                  <a:lnTo>
                    <a:pt x="225" y="65"/>
                  </a:lnTo>
                  <a:lnTo>
                    <a:pt x="225" y="63"/>
                  </a:lnTo>
                  <a:lnTo>
                    <a:pt x="225" y="62"/>
                  </a:lnTo>
                  <a:lnTo>
                    <a:pt x="225" y="61"/>
                  </a:lnTo>
                  <a:lnTo>
                    <a:pt x="224" y="59"/>
                  </a:lnTo>
                  <a:lnTo>
                    <a:pt x="224" y="58"/>
                  </a:lnTo>
                  <a:lnTo>
                    <a:pt x="222" y="54"/>
                  </a:lnTo>
                  <a:lnTo>
                    <a:pt x="222" y="51"/>
                  </a:lnTo>
                  <a:lnTo>
                    <a:pt x="221" y="50"/>
                  </a:lnTo>
                  <a:lnTo>
                    <a:pt x="221" y="47"/>
                  </a:lnTo>
                  <a:lnTo>
                    <a:pt x="222" y="47"/>
                  </a:lnTo>
                  <a:lnTo>
                    <a:pt x="222" y="46"/>
                  </a:lnTo>
                  <a:lnTo>
                    <a:pt x="222" y="44"/>
                  </a:lnTo>
                  <a:lnTo>
                    <a:pt x="222" y="43"/>
                  </a:lnTo>
                  <a:lnTo>
                    <a:pt x="222" y="42"/>
                  </a:lnTo>
                  <a:lnTo>
                    <a:pt x="222" y="40"/>
                  </a:lnTo>
                  <a:lnTo>
                    <a:pt x="224" y="42"/>
                  </a:lnTo>
                  <a:lnTo>
                    <a:pt x="225" y="42"/>
                  </a:lnTo>
                  <a:lnTo>
                    <a:pt x="228" y="43"/>
                  </a:lnTo>
                  <a:lnTo>
                    <a:pt x="231" y="43"/>
                  </a:lnTo>
                  <a:lnTo>
                    <a:pt x="232" y="44"/>
                  </a:lnTo>
                  <a:lnTo>
                    <a:pt x="233" y="44"/>
                  </a:lnTo>
                  <a:lnTo>
                    <a:pt x="236" y="46"/>
                  </a:lnTo>
                  <a:lnTo>
                    <a:pt x="236" y="47"/>
                  </a:lnTo>
                  <a:lnTo>
                    <a:pt x="237" y="47"/>
                  </a:lnTo>
                  <a:lnTo>
                    <a:pt x="237" y="46"/>
                  </a:lnTo>
                  <a:lnTo>
                    <a:pt x="237" y="44"/>
                  </a:lnTo>
                  <a:lnTo>
                    <a:pt x="237" y="43"/>
                  </a:lnTo>
                  <a:lnTo>
                    <a:pt x="239" y="42"/>
                  </a:lnTo>
                  <a:lnTo>
                    <a:pt x="239" y="39"/>
                  </a:lnTo>
                  <a:lnTo>
                    <a:pt x="240" y="39"/>
                  </a:lnTo>
                  <a:lnTo>
                    <a:pt x="240" y="38"/>
                  </a:lnTo>
                  <a:lnTo>
                    <a:pt x="240" y="36"/>
                  </a:lnTo>
                  <a:lnTo>
                    <a:pt x="241" y="35"/>
                  </a:lnTo>
                  <a:lnTo>
                    <a:pt x="241" y="32"/>
                  </a:lnTo>
                  <a:lnTo>
                    <a:pt x="241" y="29"/>
                  </a:lnTo>
                  <a:lnTo>
                    <a:pt x="243" y="28"/>
                  </a:lnTo>
                  <a:lnTo>
                    <a:pt x="244" y="28"/>
                  </a:lnTo>
                  <a:lnTo>
                    <a:pt x="244" y="27"/>
                  </a:lnTo>
                  <a:lnTo>
                    <a:pt x="246" y="24"/>
                  </a:lnTo>
                  <a:lnTo>
                    <a:pt x="248" y="21"/>
                  </a:lnTo>
                  <a:lnTo>
                    <a:pt x="250" y="23"/>
                  </a:lnTo>
                  <a:lnTo>
                    <a:pt x="251" y="23"/>
                  </a:lnTo>
                  <a:lnTo>
                    <a:pt x="255" y="23"/>
                  </a:lnTo>
                  <a:lnTo>
                    <a:pt x="258" y="21"/>
                  </a:lnTo>
                  <a:lnTo>
                    <a:pt x="260" y="19"/>
                  </a:lnTo>
                  <a:lnTo>
                    <a:pt x="260" y="17"/>
                  </a:lnTo>
                  <a:lnTo>
                    <a:pt x="262" y="17"/>
                  </a:lnTo>
                  <a:lnTo>
                    <a:pt x="262" y="16"/>
                  </a:lnTo>
                  <a:lnTo>
                    <a:pt x="263" y="16"/>
                  </a:lnTo>
                  <a:lnTo>
                    <a:pt x="263" y="14"/>
                  </a:lnTo>
                  <a:lnTo>
                    <a:pt x="265" y="13"/>
                  </a:lnTo>
                  <a:lnTo>
                    <a:pt x="265" y="10"/>
                  </a:lnTo>
                  <a:lnTo>
                    <a:pt x="266" y="10"/>
                  </a:lnTo>
                  <a:lnTo>
                    <a:pt x="267" y="9"/>
                  </a:lnTo>
                  <a:lnTo>
                    <a:pt x="269" y="9"/>
                  </a:lnTo>
                  <a:lnTo>
                    <a:pt x="270" y="8"/>
                  </a:lnTo>
                  <a:lnTo>
                    <a:pt x="271" y="8"/>
                  </a:lnTo>
                  <a:lnTo>
                    <a:pt x="273" y="8"/>
                  </a:lnTo>
                  <a:lnTo>
                    <a:pt x="274" y="8"/>
                  </a:lnTo>
                  <a:lnTo>
                    <a:pt x="275" y="8"/>
                  </a:lnTo>
                  <a:lnTo>
                    <a:pt x="275" y="9"/>
                  </a:lnTo>
                  <a:lnTo>
                    <a:pt x="277" y="9"/>
                  </a:lnTo>
                  <a:lnTo>
                    <a:pt x="278" y="8"/>
                  </a:lnTo>
                  <a:lnTo>
                    <a:pt x="279" y="6"/>
                  </a:lnTo>
                  <a:lnTo>
                    <a:pt x="281" y="5"/>
                  </a:lnTo>
                  <a:lnTo>
                    <a:pt x="282" y="5"/>
                  </a:lnTo>
                  <a:lnTo>
                    <a:pt x="282" y="4"/>
                  </a:lnTo>
                  <a:lnTo>
                    <a:pt x="284" y="4"/>
                  </a:lnTo>
                  <a:lnTo>
                    <a:pt x="284" y="2"/>
                  </a:lnTo>
                  <a:lnTo>
                    <a:pt x="285" y="2"/>
                  </a:lnTo>
                  <a:lnTo>
                    <a:pt x="285" y="1"/>
                  </a:lnTo>
                  <a:lnTo>
                    <a:pt x="286" y="1"/>
                  </a:lnTo>
                  <a:lnTo>
                    <a:pt x="288" y="1"/>
                  </a:lnTo>
                  <a:lnTo>
                    <a:pt x="289" y="0"/>
                  </a:lnTo>
                  <a:lnTo>
                    <a:pt x="289" y="1"/>
                  </a:lnTo>
                  <a:lnTo>
                    <a:pt x="290" y="1"/>
                  </a:lnTo>
                  <a:lnTo>
                    <a:pt x="290" y="0"/>
                  </a:lnTo>
                  <a:lnTo>
                    <a:pt x="292" y="0"/>
                  </a:lnTo>
                  <a:lnTo>
                    <a:pt x="293" y="0"/>
                  </a:lnTo>
                  <a:lnTo>
                    <a:pt x="294" y="0"/>
                  </a:lnTo>
                  <a:lnTo>
                    <a:pt x="296" y="0"/>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74144" name="Freeform 22"/>
            <p:cNvSpPr>
              <a:spLocks/>
            </p:cNvSpPr>
            <p:nvPr/>
          </p:nvSpPr>
          <p:spPr bwMode="auto">
            <a:xfrm>
              <a:off x="2004" y="455"/>
              <a:ext cx="900" cy="534"/>
            </a:xfrm>
            <a:custGeom>
              <a:avLst/>
              <a:gdLst>
                <a:gd name="T0" fmla="*/ 216 w 900"/>
                <a:gd name="T1" fmla="*/ 294 h 534"/>
                <a:gd name="T2" fmla="*/ 227 w 900"/>
                <a:gd name="T3" fmla="*/ 285 h 534"/>
                <a:gd name="T4" fmla="*/ 238 w 900"/>
                <a:gd name="T5" fmla="*/ 287 h 534"/>
                <a:gd name="T6" fmla="*/ 250 w 900"/>
                <a:gd name="T7" fmla="*/ 282 h 534"/>
                <a:gd name="T8" fmla="*/ 250 w 900"/>
                <a:gd name="T9" fmla="*/ 291 h 534"/>
                <a:gd name="T10" fmla="*/ 253 w 900"/>
                <a:gd name="T11" fmla="*/ 300 h 534"/>
                <a:gd name="T12" fmla="*/ 267 w 900"/>
                <a:gd name="T13" fmla="*/ 301 h 534"/>
                <a:gd name="T14" fmla="*/ 4 w 900"/>
                <a:gd name="T15" fmla="*/ 0 h 534"/>
                <a:gd name="T16" fmla="*/ 48 w 900"/>
                <a:gd name="T17" fmla="*/ 0 h 534"/>
                <a:gd name="T18" fmla="*/ 102 w 900"/>
                <a:gd name="T19" fmla="*/ 0 h 534"/>
                <a:gd name="T20" fmla="*/ 156 w 900"/>
                <a:gd name="T21" fmla="*/ 0 h 534"/>
                <a:gd name="T22" fmla="*/ 238 w 900"/>
                <a:gd name="T23" fmla="*/ 0 h 534"/>
                <a:gd name="T24" fmla="*/ 327 w 900"/>
                <a:gd name="T25" fmla="*/ 0 h 534"/>
                <a:gd name="T26" fmla="*/ 463 w 900"/>
                <a:gd name="T27" fmla="*/ 15 h 534"/>
                <a:gd name="T28" fmla="*/ 480 w 900"/>
                <a:gd name="T29" fmla="*/ 13 h 534"/>
                <a:gd name="T30" fmla="*/ 514 w 900"/>
                <a:gd name="T31" fmla="*/ 28 h 534"/>
                <a:gd name="T32" fmla="*/ 575 w 900"/>
                <a:gd name="T33" fmla="*/ 62 h 534"/>
                <a:gd name="T34" fmla="*/ 612 w 900"/>
                <a:gd name="T35" fmla="*/ 84 h 534"/>
                <a:gd name="T36" fmla="*/ 653 w 900"/>
                <a:gd name="T37" fmla="*/ 106 h 534"/>
                <a:gd name="T38" fmla="*/ 684 w 900"/>
                <a:gd name="T39" fmla="*/ 123 h 534"/>
                <a:gd name="T40" fmla="*/ 719 w 900"/>
                <a:gd name="T41" fmla="*/ 144 h 534"/>
                <a:gd name="T42" fmla="*/ 836 w 900"/>
                <a:gd name="T43" fmla="*/ 218 h 534"/>
                <a:gd name="T44" fmla="*/ 871 w 900"/>
                <a:gd name="T45" fmla="*/ 236 h 534"/>
                <a:gd name="T46" fmla="*/ 897 w 900"/>
                <a:gd name="T47" fmla="*/ 247 h 534"/>
                <a:gd name="T48" fmla="*/ 894 w 900"/>
                <a:gd name="T49" fmla="*/ 264 h 534"/>
                <a:gd name="T50" fmla="*/ 892 w 900"/>
                <a:gd name="T51" fmla="*/ 290 h 534"/>
                <a:gd name="T52" fmla="*/ 888 w 900"/>
                <a:gd name="T53" fmla="*/ 327 h 534"/>
                <a:gd name="T54" fmla="*/ 883 w 900"/>
                <a:gd name="T55" fmla="*/ 351 h 534"/>
                <a:gd name="T56" fmla="*/ 881 w 900"/>
                <a:gd name="T57" fmla="*/ 371 h 534"/>
                <a:gd name="T58" fmla="*/ 894 w 900"/>
                <a:gd name="T59" fmla="*/ 435 h 534"/>
                <a:gd name="T60" fmla="*/ 870 w 900"/>
                <a:gd name="T61" fmla="*/ 534 h 534"/>
                <a:gd name="T62" fmla="*/ 774 w 900"/>
                <a:gd name="T63" fmla="*/ 530 h 534"/>
                <a:gd name="T64" fmla="*/ 708 w 900"/>
                <a:gd name="T65" fmla="*/ 529 h 534"/>
                <a:gd name="T66" fmla="*/ 674 w 900"/>
                <a:gd name="T67" fmla="*/ 532 h 534"/>
                <a:gd name="T68" fmla="*/ 649 w 900"/>
                <a:gd name="T69" fmla="*/ 532 h 534"/>
                <a:gd name="T70" fmla="*/ 632 w 900"/>
                <a:gd name="T71" fmla="*/ 530 h 534"/>
                <a:gd name="T72" fmla="*/ 620 w 900"/>
                <a:gd name="T73" fmla="*/ 526 h 534"/>
                <a:gd name="T74" fmla="*/ 611 w 900"/>
                <a:gd name="T75" fmla="*/ 518 h 534"/>
                <a:gd name="T76" fmla="*/ 601 w 900"/>
                <a:gd name="T77" fmla="*/ 511 h 534"/>
                <a:gd name="T78" fmla="*/ 592 w 900"/>
                <a:gd name="T79" fmla="*/ 500 h 534"/>
                <a:gd name="T80" fmla="*/ 581 w 900"/>
                <a:gd name="T81" fmla="*/ 495 h 534"/>
                <a:gd name="T82" fmla="*/ 574 w 900"/>
                <a:gd name="T83" fmla="*/ 489 h 534"/>
                <a:gd name="T84" fmla="*/ 565 w 900"/>
                <a:gd name="T85" fmla="*/ 487 h 534"/>
                <a:gd name="T86" fmla="*/ 556 w 900"/>
                <a:gd name="T87" fmla="*/ 476 h 534"/>
                <a:gd name="T88" fmla="*/ 554 w 900"/>
                <a:gd name="T89" fmla="*/ 466 h 534"/>
                <a:gd name="T90" fmla="*/ 544 w 900"/>
                <a:gd name="T91" fmla="*/ 465 h 534"/>
                <a:gd name="T92" fmla="*/ 531 w 900"/>
                <a:gd name="T93" fmla="*/ 465 h 534"/>
                <a:gd name="T94" fmla="*/ 524 w 900"/>
                <a:gd name="T95" fmla="*/ 462 h 534"/>
                <a:gd name="T96" fmla="*/ 514 w 900"/>
                <a:gd name="T97" fmla="*/ 456 h 534"/>
                <a:gd name="T98" fmla="*/ 508 w 900"/>
                <a:gd name="T99" fmla="*/ 449 h 534"/>
                <a:gd name="T100" fmla="*/ 497 w 900"/>
                <a:gd name="T101" fmla="*/ 451 h 534"/>
                <a:gd name="T102" fmla="*/ 486 w 900"/>
                <a:gd name="T103" fmla="*/ 449 h 534"/>
                <a:gd name="T104" fmla="*/ 475 w 900"/>
                <a:gd name="T105" fmla="*/ 443 h 534"/>
                <a:gd name="T106" fmla="*/ 467 w 900"/>
                <a:gd name="T107" fmla="*/ 435 h 534"/>
                <a:gd name="T108" fmla="*/ 456 w 900"/>
                <a:gd name="T109" fmla="*/ 430 h 534"/>
                <a:gd name="T110" fmla="*/ 440 w 900"/>
                <a:gd name="T111" fmla="*/ 422 h 534"/>
                <a:gd name="T112" fmla="*/ 425 w 900"/>
                <a:gd name="T113" fmla="*/ 422 h 534"/>
                <a:gd name="T114" fmla="*/ 404 w 900"/>
                <a:gd name="T115" fmla="*/ 424 h 534"/>
                <a:gd name="T116" fmla="*/ 390 w 900"/>
                <a:gd name="T117" fmla="*/ 426 h 534"/>
                <a:gd name="T118" fmla="*/ 346 w 900"/>
                <a:gd name="T119" fmla="*/ 401 h 534"/>
                <a:gd name="T120" fmla="*/ 167 w 900"/>
                <a:gd name="T121" fmla="*/ 408 h 5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0" h="534">
                  <a:moveTo>
                    <a:pt x="206" y="302"/>
                  </a:moveTo>
                  <a:lnTo>
                    <a:pt x="208" y="302"/>
                  </a:lnTo>
                  <a:lnTo>
                    <a:pt x="209" y="301"/>
                  </a:lnTo>
                  <a:lnTo>
                    <a:pt x="209" y="300"/>
                  </a:lnTo>
                  <a:lnTo>
                    <a:pt x="209" y="298"/>
                  </a:lnTo>
                  <a:lnTo>
                    <a:pt x="210" y="298"/>
                  </a:lnTo>
                  <a:lnTo>
                    <a:pt x="210" y="297"/>
                  </a:lnTo>
                  <a:lnTo>
                    <a:pt x="212" y="297"/>
                  </a:lnTo>
                  <a:lnTo>
                    <a:pt x="212" y="295"/>
                  </a:lnTo>
                  <a:lnTo>
                    <a:pt x="213" y="295"/>
                  </a:lnTo>
                  <a:lnTo>
                    <a:pt x="215" y="294"/>
                  </a:lnTo>
                  <a:lnTo>
                    <a:pt x="216" y="294"/>
                  </a:lnTo>
                  <a:lnTo>
                    <a:pt x="216" y="293"/>
                  </a:lnTo>
                  <a:lnTo>
                    <a:pt x="217" y="293"/>
                  </a:lnTo>
                  <a:lnTo>
                    <a:pt x="217" y="291"/>
                  </a:lnTo>
                  <a:lnTo>
                    <a:pt x="219" y="291"/>
                  </a:lnTo>
                  <a:lnTo>
                    <a:pt x="220" y="290"/>
                  </a:lnTo>
                  <a:lnTo>
                    <a:pt x="221" y="290"/>
                  </a:lnTo>
                  <a:lnTo>
                    <a:pt x="221" y="289"/>
                  </a:lnTo>
                  <a:lnTo>
                    <a:pt x="223" y="289"/>
                  </a:lnTo>
                  <a:lnTo>
                    <a:pt x="223" y="287"/>
                  </a:lnTo>
                  <a:lnTo>
                    <a:pt x="224" y="286"/>
                  </a:lnTo>
                  <a:lnTo>
                    <a:pt x="225" y="285"/>
                  </a:lnTo>
                  <a:lnTo>
                    <a:pt x="227" y="285"/>
                  </a:lnTo>
                  <a:lnTo>
                    <a:pt x="227" y="283"/>
                  </a:lnTo>
                  <a:lnTo>
                    <a:pt x="228" y="283"/>
                  </a:lnTo>
                  <a:lnTo>
                    <a:pt x="229" y="283"/>
                  </a:lnTo>
                  <a:lnTo>
                    <a:pt x="229" y="285"/>
                  </a:lnTo>
                  <a:lnTo>
                    <a:pt x="231" y="285"/>
                  </a:lnTo>
                  <a:lnTo>
                    <a:pt x="232" y="285"/>
                  </a:lnTo>
                  <a:lnTo>
                    <a:pt x="234" y="285"/>
                  </a:lnTo>
                  <a:lnTo>
                    <a:pt x="235" y="285"/>
                  </a:lnTo>
                  <a:lnTo>
                    <a:pt x="235" y="286"/>
                  </a:lnTo>
                  <a:lnTo>
                    <a:pt x="236" y="286"/>
                  </a:lnTo>
                  <a:lnTo>
                    <a:pt x="238" y="286"/>
                  </a:lnTo>
                  <a:lnTo>
                    <a:pt x="238" y="287"/>
                  </a:lnTo>
                  <a:lnTo>
                    <a:pt x="239" y="287"/>
                  </a:lnTo>
                  <a:lnTo>
                    <a:pt x="240" y="289"/>
                  </a:lnTo>
                  <a:lnTo>
                    <a:pt x="242" y="289"/>
                  </a:lnTo>
                  <a:lnTo>
                    <a:pt x="243" y="289"/>
                  </a:lnTo>
                  <a:lnTo>
                    <a:pt x="244" y="289"/>
                  </a:lnTo>
                  <a:lnTo>
                    <a:pt x="246" y="287"/>
                  </a:lnTo>
                  <a:lnTo>
                    <a:pt x="247" y="287"/>
                  </a:lnTo>
                  <a:lnTo>
                    <a:pt x="248" y="286"/>
                  </a:lnTo>
                  <a:lnTo>
                    <a:pt x="248" y="285"/>
                  </a:lnTo>
                  <a:lnTo>
                    <a:pt x="250" y="285"/>
                  </a:lnTo>
                  <a:lnTo>
                    <a:pt x="250" y="283"/>
                  </a:lnTo>
                  <a:lnTo>
                    <a:pt x="250" y="282"/>
                  </a:lnTo>
                  <a:lnTo>
                    <a:pt x="251" y="282"/>
                  </a:lnTo>
                  <a:lnTo>
                    <a:pt x="253" y="282"/>
                  </a:lnTo>
                  <a:lnTo>
                    <a:pt x="251" y="282"/>
                  </a:lnTo>
                  <a:lnTo>
                    <a:pt x="251" y="283"/>
                  </a:lnTo>
                  <a:lnTo>
                    <a:pt x="250" y="285"/>
                  </a:lnTo>
                  <a:lnTo>
                    <a:pt x="250" y="286"/>
                  </a:lnTo>
                  <a:lnTo>
                    <a:pt x="250" y="287"/>
                  </a:lnTo>
                  <a:lnTo>
                    <a:pt x="250" y="289"/>
                  </a:lnTo>
                  <a:lnTo>
                    <a:pt x="250" y="290"/>
                  </a:lnTo>
                  <a:lnTo>
                    <a:pt x="251" y="290"/>
                  </a:lnTo>
                  <a:lnTo>
                    <a:pt x="250" y="290"/>
                  </a:lnTo>
                  <a:lnTo>
                    <a:pt x="250" y="291"/>
                  </a:lnTo>
                  <a:lnTo>
                    <a:pt x="251" y="291"/>
                  </a:lnTo>
                  <a:lnTo>
                    <a:pt x="251" y="293"/>
                  </a:lnTo>
                  <a:lnTo>
                    <a:pt x="251" y="294"/>
                  </a:lnTo>
                  <a:lnTo>
                    <a:pt x="250" y="294"/>
                  </a:lnTo>
                  <a:lnTo>
                    <a:pt x="250" y="295"/>
                  </a:lnTo>
                  <a:lnTo>
                    <a:pt x="250" y="297"/>
                  </a:lnTo>
                  <a:lnTo>
                    <a:pt x="251" y="297"/>
                  </a:lnTo>
                  <a:lnTo>
                    <a:pt x="250" y="297"/>
                  </a:lnTo>
                  <a:lnTo>
                    <a:pt x="250" y="298"/>
                  </a:lnTo>
                  <a:lnTo>
                    <a:pt x="251" y="298"/>
                  </a:lnTo>
                  <a:lnTo>
                    <a:pt x="251" y="300"/>
                  </a:lnTo>
                  <a:lnTo>
                    <a:pt x="253" y="300"/>
                  </a:lnTo>
                  <a:lnTo>
                    <a:pt x="254" y="300"/>
                  </a:lnTo>
                  <a:lnTo>
                    <a:pt x="254" y="301"/>
                  </a:lnTo>
                  <a:lnTo>
                    <a:pt x="255" y="301"/>
                  </a:lnTo>
                  <a:lnTo>
                    <a:pt x="257" y="301"/>
                  </a:lnTo>
                  <a:lnTo>
                    <a:pt x="258" y="301"/>
                  </a:lnTo>
                  <a:lnTo>
                    <a:pt x="259" y="301"/>
                  </a:lnTo>
                  <a:lnTo>
                    <a:pt x="261" y="301"/>
                  </a:lnTo>
                  <a:lnTo>
                    <a:pt x="262" y="301"/>
                  </a:lnTo>
                  <a:lnTo>
                    <a:pt x="263" y="301"/>
                  </a:lnTo>
                  <a:lnTo>
                    <a:pt x="265" y="301"/>
                  </a:lnTo>
                  <a:lnTo>
                    <a:pt x="266" y="301"/>
                  </a:lnTo>
                  <a:lnTo>
                    <a:pt x="267" y="301"/>
                  </a:lnTo>
                  <a:lnTo>
                    <a:pt x="269" y="301"/>
                  </a:lnTo>
                  <a:lnTo>
                    <a:pt x="269" y="300"/>
                  </a:lnTo>
                  <a:lnTo>
                    <a:pt x="270" y="300"/>
                  </a:lnTo>
                  <a:lnTo>
                    <a:pt x="270" y="293"/>
                  </a:lnTo>
                  <a:lnTo>
                    <a:pt x="270" y="209"/>
                  </a:lnTo>
                  <a:lnTo>
                    <a:pt x="270" y="163"/>
                  </a:lnTo>
                  <a:lnTo>
                    <a:pt x="0" y="163"/>
                  </a:lnTo>
                  <a:lnTo>
                    <a:pt x="0" y="161"/>
                  </a:lnTo>
                  <a:lnTo>
                    <a:pt x="0" y="160"/>
                  </a:lnTo>
                  <a:lnTo>
                    <a:pt x="0" y="0"/>
                  </a:lnTo>
                  <a:lnTo>
                    <a:pt x="2" y="0"/>
                  </a:lnTo>
                  <a:lnTo>
                    <a:pt x="4" y="0"/>
                  </a:lnTo>
                  <a:lnTo>
                    <a:pt x="7" y="0"/>
                  </a:lnTo>
                  <a:lnTo>
                    <a:pt x="11" y="0"/>
                  </a:lnTo>
                  <a:lnTo>
                    <a:pt x="14" y="0"/>
                  </a:lnTo>
                  <a:lnTo>
                    <a:pt x="19" y="0"/>
                  </a:lnTo>
                  <a:lnTo>
                    <a:pt x="23" y="0"/>
                  </a:lnTo>
                  <a:lnTo>
                    <a:pt x="26" y="0"/>
                  </a:lnTo>
                  <a:lnTo>
                    <a:pt x="29" y="0"/>
                  </a:lnTo>
                  <a:lnTo>
                    <a:pt x="33" y="0"/>
                  </a:lnTo>
                  <a:lnTo>
                    <a:pt x="35" y="0"/>
                  </a:lnTo>
                  <a:lnTo>
                    <a:pt x="38" y="0"/>
                  </a:lnTo>
                  <a:lnTo>
                    <a:pt x="44" y="0"/>
                  </a:lnTo>
                  <a:lnTo>
                    <a:pt x="48" y="0"/>
                  </a:lnTo>
                  <a:lnTo>
                    <a:pt x="52" y="0"/>
                  </a:lnTo>
                  <a:lnTo>
                    <a:pt x="53" y="0"/>
                  </a:lnTo>
                  <a:lnTo>
                    <a:pt x="56" y="0"/>
                  </a:lnTo>
                  <a:lnTo>
                    <a:pt x="60" y="0"/>
                  </a:lnTo>
                  <a:lnTo>
                    <a:pt x="65" y="0"/>
                  </a:lnTo>
                  <a:lnTo>
                    <a:pt x="71" y="0"/>
                  </a:lnTo>
                  <a:lnTo>
                    <a:pt x="75" y="0"/>
                  </a:lnTo>
                  <a:lnTo>
                    <a:pt x="80" y="0"/>
                  </a:lnTo>
                  <a:lnTo>
                    <a:pt x="83" y="0"/>
                  </a:lnTo>
                  <a:lnTo>
                    <a:pt x="87" y="0"/>
                  </a:lnTo>
                  <a:lnTo>
                    <a:pt x="92" y="0"/>
                  </a:lnTo>
                  <a:lnTo>
                    <a:pt x="102" y="0"/>
                  </a:lnTo>
                  <a:lnTo>
                    <a:pt x="113" y="0"/>
                  </a:lnTo>
                  <a:lnTo>
                    <a:pt x="114" y="0"/>
                  </a:lnTo>
                  <a:lnTo>
                    <a:pt x="122" y="0"/>
                  </a:lnTo>
                  <a:lnTo>
                    <a:pt x="125" y="0"/>
                  </a:lnTo>
                  <a:lnTo>
                    <a:pt x="130" y="0"/>
                  </a:lnTo>
                  <a:lnTo>
                    <a:pt x="134" y="0"/>
                  </a:lnTo>
                  <a:lnTo>
                    <a:pt x="137" y="0"/>
                  </a:lnTo>
                  <a:lnTo>
                    <a:pt x="140" y="0"/>
                  </a:lnTo>
                  <a:lnTo>
                    <a:pt x="144" y="0"/>
                  </a:lnTo>
                  <a:lnTo>
                    <a:pt x="147" y="0"/>
                  </a:lnTo>
                  <a:lnTo>
                    <a:pt x="151" y="0"/>
                  </a:lnTo>
                  <a:lnTo>
                    <a:pt x="156" y="0"/>
                  </a:lnTo>
                  <a:lnTo>
                    <a:pt x="160" y="0"/>
                  </a:lnTo>
                  <a:lnTo>
                    <a:pt x="166" y="0"/>
                  </a:lnTo>
                  <a:lnTo>
                    <a:pt x="168" y="0"/>
                  </a:lnTo>
                  <a:lnTo>
                    <a:pt x="177" y="0"/>
                  </a:lnTo>
                  <a:lnTo>
                    <a:pt x="178" y="0"/>
                  </a:lnTo>
                  <a:lnTo>
                    <a:pt x="189" y="0"/>
                  </a:lnTo>
                  <a:lnTo>
                    <a:pt x="198" y="0"/>
                  </a:lnTo>
                  <a:lnTo>
                    <a:pt x="210" y="0"/>
                  </a:lnTo>
                  <a:lnTo>
                    <a:pt x="215" y="0"/>
                  </a:lnTo>
                  <a:lnTo>
                    <a:pt x="228" y="0"/>
                  </a:lnTo>
                  <a:lnTo>
                    <a:pt x="232" y="0"/>
                  </a:lnTo>
                  <a:lnTo>
                    <a:pt x="238" y="0"/>
                  </a:lnTo>
                  <a:lnTo>
                    <a:pt x="242" y="0"/>
                  </a:lnTo>
                  <a:lnTo>
                    <a:pt x="248" y="0"/>
                  </a:lnTo>
                  <a:lnTo>
                    <a:pt x="251" y="0"/>
                  </a:lnTo>
                  <a:lnTo>
                    <a:pt x="254" y="0"/>
                  </a:lnTo>
                  <a:lnTo>
                    <a:pt x="265" y="0"/>
                  </a:lnTo>
                  <a:lnTo>
                    <a:pt x="269" y="0"/>
                  </a:lnTo>
                  <a:lnTo>
                    <a:pt x="270" y="0"/>
                  </a:lnTo>
                  <a:lnTo>
                    <a:pt x="281" y="0"/>
                  </a:lnTo>
                  <a:lnTo>
                    <a:pt x="285" y="0"/>
                  </a:lnTo>
                  <a:lnTo>
                    <a:pt x="301" y="0"/>
                  </a:lnTo>
                  <a:lnTo>
                    <a:pt x="305" y="0"/>
                  </a:lnTo>
                  <a:lnTo>
                    <a:pt x="327" y="0"/>
                  </a:lnTo>
                  <a:lnTo>
                    <a:pt x="333" y="0"/>
                  </a:lnTo>
                  <a:lnTo>
                    <a:pt x="365" y="0"/>
                  </a:lnTo>
                  <a:lnTo>
                    <a:pt x="456" y="0"/>
                  </a:lnTo>
                  <a:lnTo>
                    <a:pt x="456" y="1"/>
                  </a:lnTo>
                  <a:lnTo>
                    <a:pt x="456" y="4"/>
                  </a:lnTo>
                  <a:lnTo>
                    <a:pt x="456" y="6"/>
                  </a:lnTo>
                  <a:lnTo>
                    <a:pt x="456" y="8"/>
                  </a:lnTo>
                  <a:lnTo>
                    <a:pt x="457" y="9"/>
                  </a:lnTo>
                  <a:lnTo>
                    <a:pt x="459" y="11"/>
                  </a:lnTo>
                  <a:lnTo>
                    <a:pt x="459" y="12"/>
                  </a:lnTo>
                  <a:lnTo>
                    <a:pt x="461" y="13"/>
                  </a:lnTo>
                  <a:lnTo>
                    <a:pt x="463" y="15"/>
                  </a:lnTo>
                  <a:lnTo>
                    <a:pt x="464" y="15"/>
                  </a:lnTo>
                  <a:lnTo>
                    <a:pt x="467" y="15"/>
                  </a:lnTo>
                  <a:lnTo>
                    <a:pt x="470" y="13"/>
                  </a:lnTo>
                  <a:lnTo>
                    <a:pt x="471" y="13"/>
                  </a:lnTo>
                  <a:lnTo>
                    <a:pt x="471" y="12"/>
                  </a:lnTo>
                  <a:lnTo>
                    <a:pt x="475" y="13"/>
                  </a:lnTo>
                  <a:lnTo>
                    <a:pt x="476" y="13"/>
                  </a:lnTo>
                  <a:lnTo>
                    <a:pt x="476" y="12"/>
                  </a:lnTo>
                  <a:lnTo>
                    <a:pt x="478" y="12"/>
                  </a:lnTo>
                  <a:lnTo>
                    <a:pt x="478" y="13"/>
                  </a:lnTo>
                  <a:lnTo>
                    <a:pt x="479" y="13"/>
                  </a:lnTo>
                  <a:lnTo>
                    <a:pt x="480" y="13"/>
                  </a:lnTo>
                  <a:lnTo>
                    <a:pt x="480" y="12"/>
                  </a:lnTo>
                  <a:lnTo>
                    <a:pt x="480" y="11"/>
                  </a:lnTo>
                  <a:lnTo>
                    <a:pt x="482" y="9"/>
                  </a:lnTo>
                  <a:lnTo>
                    <a:pt x="483" y="9"/>
                  </a:lnTo>
                  <a:lnTo>
                    <a:pt x="483" y="11"/>
                  </a:lnTo>
                  <a:lnTo>
                    <a:pt x="486" y="12"/>
                  </a:lnTo>
                  <a:lnTo>
                    <a:pt x="487" y="13"/>
                  </a:lnTo>
                  <a:lnTo>
                    <a:pt x="493" y="16"/>
                  </a:lnTo>
                  <a:lnTo>
                    <a:pt x="497" y="17"/>
                  </a:lnTo>
                  <a:lnTo>
                    <a:pt x="501" y="20"/>
                  </a:lnTo>
                  <a:lnTo>
                    <a:pt x="510" y="25"/>
                  </a:lnTo>
                  <a:lnTo>
                    <a:pt x="514" y="28"/>
                  </a:lnTo>
                  <a:lnTo>
                    <a:pt x="517" y="30"/>
                  </a:lnTo>
                  <a:lnTo>
                    <a:pt x="518" y="31"/>
                  </a:lnTo>
                  <a:lnTo>
                    <a:pt x="523" y="32"/>
                  </a:lnTo>
                  <a:lnTo>
                    <a:pt x="529" y="36"/>
                  </a:lnTo>
                  <a:lnTo>
                    <a:pt x="535" y="39"/>
                  </a:lnTo>
                  <a:lnTo>
                    <a:pt x="536" y="40"/>
                  </a:lnTo>
                  <a:lnTo>
                    <a:pt x="539" y="42"/>
                  </a:lnTo>
                  <a:lnTo>
                    <a:pt x="547" y="47"/>
                  </a:lnTo>
                  <a:lnTo>
                    <a:pt x="559" y="53"/>
                  </a:lnTo>
                  <a:lnTo>
                    <a:pt x="567" y="57"/>
                  </a:lnTo>
                  <a:lnTo>
                    <a:pt x="569" y="58"/>
                  </a:lnTo>
                  <a:lnTo>
                    <a:pt x="575" y="62"/>
                  </a:lnTo>
                  <a:lnTo>
                    <a:pt x="584" y="66"/>
                  </a:lnTo>
                  <a:lnTo>
                    <a:pt x="585" y="68"/>
                  </a:lnTo>
                  <a:lnTo>
                    <a:pt x="586" y="69"/>
                  </a:lnTo>
                  <a:lnTo>
                    <a:pt x="588" y="69"/>
                  </a:lnTo>
                  <a:lnTo>
                    <a:pt x="590" y="70"/>
                  </a:lnTo>
                  <a:lnTo>
                    <a:pt x="592" y="72"/>
                  </a:lnTo>
                  <a:lnTo>
                    <a:pt x="596" y="73"/>
                  </a:lnTo>
                  <a:lnTo>
                    <a:pt x="597" y="74"/>
                  </a:lnTo>
                  <a:lnTo>
                    <a:pt x="603" y="77"/>
                  </a:lnTo>
                  <a:lnTo>
                    <a:pt x="609" y="81"/>
                  </a:lnTo>
                  <a:lnTo>
                    <a:pt x="611" y="82"/>
                  </a:lnTo>
                  <a:lnTo>
                    <a:pt x="612" y="84"/>
                  </a:lnTo>
                  <a:lnTo>
                    <a:pt x="619" y="87"/>
                  </a:lnTo>
                  <a:lnTo>
                    <a:pt x="620" y="88"/>
                  </a:lnTo>
                  <a:lnTo>
                    <a:pt x="623" y="89"/>
                  </a:lnTo>
                  <a:lnTo>
                    <a:pt x="627" y="91"/>
                  </a:lnTo>
                  <a:lnTo>
                    <a:pt x="627" y="92"/>
                  </a:lnTo>
                  <a:lnTo>
                    <a:pt x="630" y="93"/>
                  </a:lnTo>
                  <a:lnTo>
                    <a:pt x="634" y="95"/>
                  </a:lnTo>
                  <a:lnTo>
                    <a:pt x="635" y="96"/>
                  </a:lnTo>
                  <a:lnTo>
                    <a:pt x="639" y="99"/>
                  </a:lnTo>
                  <a:lnTo>
                    <a:pt x="642" y="100"/>
                  </a:lnTo>
                  <a:lnTo>
                    <a:pt x="649" y="103"/>
                  </a:lnTo>
                  <a:lnTo>
                    <a:pt x="653" y="106"/>
                  </a:lnTo>
                  <a:lnTo>
                    <a:pt x="654" y="107"/>
                  </a:lnTo>
                  <a:lnTo>
                    <a:pt x="657" y="108"/>
                  </a:lnTo>
                  <a:lnTo>
                    <a:pt x="660" y="110"/>
                  </a:lnTo>
                  <a:lnTo>
                    <a:pt x="661" y="111"/>
                  </a:lnTo>
                  <a:lnTo>
                    <a:pt x="662" y="111"/>
                  </a:lnTo>
                  <a:lnTo>
                    <a:pt x="665" y="112"/>
                  </a:lnTo>
                  <a:lnTo>
                    <a:pt x="669" y="115"/>
                  </a:lnTo>
                  <a:lnTo>
                    <a:pt x="673" y="118"/>
                  </a:lnTo>
                  <a:lnTo>
                    <a:pt x="676" y="119"/>
                  </a:lnTo>
                  <a:lnTo>
                    <a:pt x="680" y="120"/>
                  </a:lnTo>
                  <a:lnTo>
                    <a:pt x="681" y="122"/>
                  </a:lnTo>
                  <a:lnTo>
                    <a:pt x="684" y="123"/>
                  </a:lnTo>
                  <a:lnTo>
                    <a:pt x="687" y="126"/>
                  </a:lnTo>
                  <a:lnTo>
                    <a:pt x="689" y="126"/>
                  </a:lnTo>
                  <a:lnTo>
                    <a:pt x="695" y="130"/>
                  </a:lnTo>
                  <a:lnTo>
                    <a:pt x="698" y="131"/>
                  </a:lnTo>
                  <a:lnTo>
                    <a:pt x="699" y="131"/>
                  </a:lnTo>
                  <a:lnTo>
                    <a:pt x="700" y="133"/>
                  </a:lnTo>
                  <a:lnTo>
                    <a:pt x="704" y="135"/>
                  </a:lnTo>
                  <a:lnTo>
                    <a:pt x="706" y="135"/>
                  </a:lnTo>
                  <a:lnTo>
                    <a:pt x="710" y="138"/>
                  </a:lnTo>
                  <a:lnTo>
                    <a:pt x="714" y="139"/>
                  </a:lnTo>
                  <a:lnTo>
                    <a:pt x="717" y="142"/>
                  </a:lnTo>
                  <a:lnTo>
                    <a:pt x="719" y="144"/>
                  </a:lnTo>
                  <a:lnTo>
                    <a:pt x="726" y="148"/>
                  </a:lnTo>
                  <a:lnTo>
                    <a:pt x="729" y="149"/>
                  </a:lnTo>
                  <a:lnTo>
                    <a:pt x="778" y="180"/>
                  </a:lnTo>
                  <a:lnTo>
                    <a:pt x="787" y="186"/>
                  </a:lnTo>
                  <a:lnTo>
                    <a:pt x="794" y="191"/>
                  </a:lnTo>
                  <a:lnTo>
                    <a:pt x="795" y="192"/>
                  </a:lnTo>
                  <a:lnTo>
                    <a:pt x="802" y="196"/>
                  </a:lnTo>
                  <a:lnTo>
                    <a:pt x="805" y="199"/>
                  </a:lnTo>
                  <a:lnTo>
                    <a:pt x="807" y="202"/>
                  </a:lnTo>
                  <a:lnTo>
                    <a:pt x="817" y="207"/>
                  </a:lnTo>
                  <a:lnTo>
                    <a:pt x="831" y="215"/>
                  </a:lnTo>
                  <a:lnTo>
                    <a:pt x="836" y="218"/>
                  </a:lnTo>
                  <a:lnTo>
                    <a:pt x="840" y="219"/>
                  </a:lnTo>
                  <a:lnTo>
                    <a:pt x="845" y="222"/>
                  </a:lnTo>
                  <a:lnTo>
                    <a:pt x="848" y="224"/>
                  </a:lnTo>
                  <a:lnTo>
                    <a:pt x="854" y="228"/>
                  </a:lnTo>
                  <a:lnTo>
                    <a:pt x="862" y="232"/>
                  </a:lnTo>
                  <a:lnTo>
                    <a:pt x="864" y="232"/>
                  </a:lnTo>
                  <a:lnTo>
                    <a:pt x="866" y="233"/>
                  </a:lnTo>
                  <a:lnTo>
                    <a:pt x="867" y="233"/>
                  </a:lnTo>
                  <a:lnTo>
                    <a:pt x="867" y="234"/>
                  </a:lnTo>
                  <a:lnTo>
                    <a:pt x="869" y="234"/>
                  </a:lnTo>
                  <a:lnTo>
                    <a:pt x="870" y="236"/>
                  </a:lnTo>
                  <a:lnTo>
                    <a:pt x="871" y="236"/>
                  </a:lnTo>
                  <a:lnTo>
                    <a:pt x="873" y="237"/>
                  </a:lnTo>
                  <a:lnTo>
                    <a:pt x="874" y="237"/>
                  </a:lnTo>
                  <a:lnTo>
                    <a:pt x="875" y="238"/>
                  </a:lnTo>
                  <a:lnTo>
                    <a:pt x="877" y="238"/>
                  </a:lnTo>
                  <a:lnTo>
                    <a:pt x="879" y="240"/>
                  </a:lnTo>
                  <a:lnTo>
                    <a:pt x="881" y="240"/>
                  </a:lnTo>
                  <a:lnTo>
                    <a:pt x="882" y="241"/>
                  </a:lnTo>
                  <a:lnTo>
                    <a:pt x="883" y="241"/>
                  </a:lnTo>
                  <a:lnTo>
                    <a:pt x="885" y="241"/>
                  </a:lnTo>
                  <a:lnTo>
                    <a:pt x="894" y="244"/>
                  </a:lnTo>
                  <a:lnTo>
                    <a:pt x="897" y="245"/>
                  </a:lnTo>
                  <a:lnTo>
                    <a:pt x="897" y="247"/>
                  </a:lnTo>
                  <a:lnTo>
                    <a:pt x="897" y="248"/>
                  </a:lnTo>
                  <a:lnTo>
                    <a:pt x="896" y="251"/>
                  </a:lnTo>
                  <a:lnTo>
                    <a:pt x="896" y="252"/>
                  </a:lnTo>
                  <a:lnTo>
                    <a:pt x="896" y="253"/>
                  </a:lnTo>
                  <a:lnTo>
                    <a:pt x="896" y="255"/>
                  </a:lnTo>
                  <a:lnTo>
                    <a:pt x="896" y="256"/>
                  </a:lnTo>
                  <a:lnTo>
                    <a:pt x="896" y="257"/>
                  </a:lnTo>
                  <a:lnTo>
                    <a:pt x="896" y="259"/>
                  </a:lnTo>
                  <a:lnTo>
                    <a:pt x="894" y="260"/>
                  </a:lnTo>
                  <a:lnTo>
                    <a:pt x="894" y="262"/>
                  </a:lnTo>
                  <a:lnTo>
                    <a:pt x="894" y="263"/>
                  </a:lnTo>
                  <a:lnTo>
                    <a:pt x="894" y="264"/>
                  </a:lnTo>
                  <a:lnTo>
                    <a:pt x="894" y="266"/>
                  </a:lnTo>
                  <a:lnTo>
                    <a:pt x="894" y="267"/>
                  </a:lnTo>
                  <a:lnTo>
                    <a:pt x="894" y="268"/>
                  </a:lnTo>
                  <a:lnTo>
                    <a:pt x="894" y="270"/>
                  </a:lnTo>
                  <a:lnTo>
                    <a:pt x="894" y="271"/>
                  </a:lnTo>
                  <a:lnTo>
                    <a:pt x="894" y="272"/>
                  </a:lnTo>
                  <a:lnTo>
                    <a:pt x="893" y="272"/>
                  </a:lnTo>
                  <a:lnTo>
                    <a:pt x="893" y="276"/>
                  </a:lnTo>
                  <a:lnTo>
                    <a:pt x="893" y="279"/>
                  </a:lnTo>
                  <a:lnTo>
                    <a:pt x="892" y="283"/>
                  </a:lnTo>
                  <a:lnTo>
                    <a:pt x="892" y="289"/>
                  </a:lnTo>
                  <a:lnTo>
                    <a:pt x="892" y="290"/>
                  </a:lnTo>
                  <a:lnTo>
                    <a:pt x="890" y="300"/>
                  </a:lnTo>
                  <a:lnTo>
                    <a:pt x="890" y="304"/>
                  </a:lnTo>
                  <a:lnTo>
                    <a:pt x="889" y="308"/>
                  </a:lnTo>
                  <a:lnTo>
                    <a:pt x="889" y="309"/>
                  </a:lnTo>
                  <a:lnTo>
                    <a:pt x="889" y="312"/>
                  </a:lnTo>
                  <a:lnTo>
                    <a:pt x="889" y="313"/>
                  </a:lnTo>
                  <a:lnTo>
                    <a:pt x="889" y="316"/>
                  </a:lnTo>
                  <a:lnTo>
                    <a:pt x="888" y="317"/>
                  </a:lnTo>
                  <a:lnTo>
                    <a:pt x="888" y="320"/>
                  </a:lnTo>
                  <a:lnTo>
                    <a:pt x="888" y="321"/>
                  </a:lnTo>
                  <a:lnTo>
                    <a:pt x="888" y="324"/>
                  </a:lnTo>
                  <a:lnTo>
                    <a:pt x="888" y="327"/>
                  </a:lnTo>
                  <a:lnTo>
                    <a:pt x="886" y="331"/>
                  </a:lnTo>
                  <a:lnTo>
                    <a:pt x="886" y="333"/>
                  </a:lnTo>
                  <a:lnTo>
                    <a:pt x="886" y="335"/>
                  </a:lnTo>
                  <a:lnTo>
                    <a:pt x="886" y="336"/>
                  </a:lnTo>
                  <a:lnTo>
                    <a:pt x="886" y="338"/>
                  </a:lnTo>
                  <a:lnTo>
                    <a:pt x="885" y="340"/>
                  </a:lnTo>
                  <a:lnTo>
                    <a:pt x="885" y="342"/>
                  </a:lnTo>
                  <a:lnTo>
                    <a:pt x="885" y="343"/>
                  </a:lnTo>
                  <a:lnTo>
                    <a:pt x="885" y="344"/>
                  </a:lnTo>
                  <a:lnTo>
                    <a:pt x="885" y="346"/>
                  </a:lnTo>
                  <a:lnTo>
                    <a:pt x="885" y="350"/>
                  </a:lnTo>
                  <a:lnTo>
                    <a:pt x="883" y="351"/>
                  </a:lnTo>
                  <a:lnTo>
                    <a:pt x="883" y="352"/>
                  </a:lnTo>
                  <a:lnTo>
                    <a:pt x="883" y="357"/>
                  </a:lnTo>
                  <a:lnTo>
                    <a:pt x="883" y="358"/>
                  </a:lnTo>
                  <a:lnTo>
                    <a:pt x="883" y="359"/>
                  </a:lnTo>
                  <a:lnTo>
                    <a:pt x="882" y="361"/>
                  </a:lnTo>
                  <a:lnTo>
                    <a:pt x="882" y="363"/>
                  </a:lnTo>
                  <a:lnTo>
                    <a:pt x="882" y="365"/>
                  </a:lnTo>
                  <a:lnTo>
                    <a:pt x="882" y="366"/>
                  </a:lnTo>
                  <a:lnTo>
                    <a:pt x="882" y="367"/>
                  </a:lnTo>
                  <a:lnTo>
                    <a:pt x="882" y="369"/>
                  </a:lnTo>
                  <a:lnTo>
                    <a:pt x="882" y="370"/>
                  </a:lnTo>
                  <a:lnTo>
                    <a:pt x="881" y="371"/>
                  </a:lnTo>
                  <a:lnTo>
                    <a:pt x="881" y="374"/>
                  </a:lnTo>
                  <a:lnTo>
                    <a:pt x="881" y="376"/>
                  </a:lnTo>
                  <a:lnTo>
                    <a:pt x="881" y="377"/>
                  </a:lnTo>
                  <a:lnTo>
                    <a:pt x="881" y="378"/>
                  </a:lnTo>
                  <a:lnTo>
                    <a:pt x="881" y="380"/>
                  </a:lnTo>
                  <a:lnTo>
                    <a:pt x="881" y="381"/>
                  </a:lnTo>
                  <a:lnTo>
                    <a:pt x="883" y="392"/>
                  </a:lnTo>
                  <a:lnTo>
                    <a:pt x="888" y="405"/>
                  </a:lnTo>
                  <a:lnTo>
                    <a:pt x="889" y="415"/>
                  </a:lnTo>
                  <a:lnTo>
                    <a:pt x="890" y="415"/>
                  </a:lnTo>
                  <a:lnTo>
                    <a:pt x="892" y="424"/>
                  </a:lnTo>
                  <a:lnTo>
                    <a:pt x="894" y="435"/>
                  </a:lnTo>
                  <a:lnTo>
                    <a:pt x="898" y="453"/>
                  </a:lnTo>
                  <a:lnTo>
                    <a:pt x="898" y="454"/>
                  </a:lnTo>
                  <a:lnTo>
                    <a:pt x="900" y="464"/>
                  </a:lnTo>
                  <a:lnTo>
                    <a:pt x="900" y="466"/>
                  </a:lnTo>
                  <a:lnTo>
                    <a:pt x="900" y="476"/>
                  </a:lnTo>
                  <a:lnTo>
                    <a:pt x="900" y="483"/>
                  </a:lnTo>
                  <a:lnTo>
                    <a:pt x="878" y="491"/>
                  </a:lnTo>
                  <a:lnTo>
                    <a:pt x="863" y="496"/>
                  </a:lnTo>
                  <a:lnTo>
                    <a:pt x="873" y="518"/>
                  </a:lnTo>
                  <a:lnTo>
                    <a:pt x="879" y="529"/>
                  </a:lnTo>
                  <a:lnTo>
                    <a:pt x="883" y="534"/>
                  </a:lnTo>
                  <a:lnTo>
                    <a:pt x="870" y="534"/>
                  </a:lnTo>
                  <a:lnTo>
                    <a:pt x="856" y="534"/>
                  </a:lnTo>
                  <a:lnTo>
                    <a:pt x="852" y="534"/>
                  </a:lnTo>
                  <a:lnTo>
                    <a:pt x="850" y="534"/>
                  </a:lnTo>
                  <a:lnTo>
                    <a:pt x="840" y="534"/>
                  </a:lnTo>
                  <a:lnTo>
                    <a:pt x="833" y="534"/>
                  </a:lnTo>
                  <a:lnTo>
                    <a:pt x="817" y="533"/>
                  </a:lnTo>
                  <a:lnTo>
                    <a:pt x="807" y="530"/>
                  </a:lnTo>
                  <a:lnTo>
                    <a:pt x="802" y="530"/>
                  </a:lnTo>
                  <a:lnTo>
                    <a:pt x="793" y="530"/>
                  </a:lnTo>
                  <a:lnTo>
                    <a:pt x="786" y="530"/>
                  </a:lnTo>
                  <a:lnTo>
                    <a:pt x="779" y="530"/>
                  </a:lnTo>
                  <a:lnTo>
                    <a:pt x="774" y="530"/>
                  </a:lnTo>
                  <a:lnTo>
                    <a:pt x="767" y="529"/>
                  </a:lnTo>
                  <a:lnTo>
                    <a:pt x="764" y="530"/>
                  </a:lnTo>
                  <a:lnTo>
                    <a:pt x="753" y="530"/>
                  </a:lnTo>
                  <a:lnTo>
                    <a:pt x="746" y="530"/>
                  </a:lnTo>
                  <a:lnTo>
                    <a:pt x="733" y="530"/>
                  </a:lnTo>
                  <a:lnTo>
                    <a:pt x="729" y="530"/>
                  </a:lnTo>
                  <a:lnTo>
                    <a:pt x="726" y="530"/>
                  </a:lnTo>
                  <a:lnTo>
                    <a:pt x="722" y="527"/>
                  </a:lnTo>
                  <a:lnTo>
                    <a:pt x="719" y="527"/>
                  </a:lnTo>
                  <a:lnTo>
                    <a:pt x="714" y="527"/>
                  </a:lnTo>
                  <a:lnTo>
                    <a:pt x="711" y="527"/>
                  </a:lnTo>
                  <a:lnTo>
                    <a:pt x="708" y="529"/>
                  </a:lnTo>
                  <a:lnTo>
                    <a:pt x="706" y="529"/>
                  </a:lnTo>
                  <a:lnTo>
                    <a:pt x="702" y="529"/>
                  </a:lnTo>
                  <a:lnTo>
                    <a:pt x="698" y="529"/>
                  </a:lnTo>
                  <a:lnTo>
                    <a:pt x="692" y="530"/>
                  </a:lnTo>
                  <a:lnTo>
                    <a:pt x="691" y="530"/>
                  </a:lnTo>
                  <a:lnTo>
                    <a:pt x="687" y="532"/>
                  </a:lnTo>
                  <a:lnTo>
                    <a:pt x="683" y="532"/>
                  </a:lnTo>
                  <a:lnTo>
                    <a:pt x="681" y="532"/>
                  </a:lnTo>
                  <a:lnTo>
                    <a:pt x="680" y="530"/>
                  </a:lnTo>
                  <a:lnTo>
                    <a:pt x="677" y="530"/>
                  </a:lnTo>
                  <a:lnTo>
                    <a:pt x="676" y="530"/>
                  </a:lnTo>
                  <a:lnTo>
                    <a:pt x="674" y="532"/>
                  </a:lnTo>
                  <a:lnTo>
                    <a:pt x="672" y="530"/>
                  </a:lnTo>
                  <a:lnTo>
                    <a:pt x="668" y="530"/>
                  </a:lnTo>
                  <a:lnTo>
                    <a:pt x="666" y="529"/>
                  </a:lnTo>
                  <a:lnTo>
                    <a:pt x="664" y="530"/>
                  </a:lnTo>
                  <a:lnTo>
                    <a:pt x="662" y="530"/>
                  </a:lnTo>
                  <a:lnTo>
                    <a:pt x="658" y="530"/>
                  </a:lnTo>
                  <a:lnTo>
                    <a:pt x="657" y="530"/>
                  </a:lnTo>
                  <a:lnTo>
                    <a:pt x="656" y="529"/>
                  </a:lnTo>
                  <a:lnTo>
                    <a:pt x="654" y="530"/>
                  </a:lnTo>
                  <a:lnTo>
                    <a:pt x="653" y="530"/>
                  </a:lnTo>
                  <a:lnTo>
                    <a:pt x="650" y="532"/>
                  </a:lnTo>
                  <a:lnTo>
                    <a:pt x="649" y="532"/>
                  </a:lnTo>
                  <a:lnTo>
                    <a:pt x="647" y="530"/>
                  </a:lnTo>
                  <a:lnTo>
                    <a:pt x="646" y="530"/>
                  </a:lnTo>
                  <a:lnTo>
                    <a:pt x="645" y="530"/>
                  </a:lnTo>
                  <a:lnTo>
                    <a:pt x="643" y="530"/>
                  </a:lnTo>
                  <a:lnTo>
                    <a:pt x="642" y="530"/>
                  </a:lnTo>
                  <a:lnTo>
                    <a:pt x="641" y="530"/>
                  </a:lnTo>
                  <a:lnTo>
                    <a:pt x="639" y="532"/>
                  </a:lnTo>
                  <a:lnTo>
                    <a:pt x="638" y="530"/>
                  </a:lnTo>
                  <a:lnTo>
                    <a:pt x="637" y="530"/>
                  </a:lnTo>
                  <a:lnTo>
                    <a:pt x="635" y="530"/>
                  </a:lnTo>
                  <a:lnTo>
                    <a:pt x="634" y="530"/>
                  </a:lnTo>
                  <a:lnTo>
                    <a:pt x="632" y="530"/>
                  </a:lnTo>
                  <a:lnTo>
                    <a:pt x="632" y="532"/>
                  </a:lnTo>
                  <a:lnTo>
                    <a:pt x="631" y="532"/>
                  </a:lnTo>
                  <a:lnTo>
                    <a:pt x="630" y="532"/>
                  </a:lnTo>
                  <a:lnTo>
                    <a:pt x="628" y="530"/>
                  </a:lnTo>
                  <a:lnTo>
                    <a:pt x="627" y="532"/>
                  </a:lnTo>
                  <a:lnTo>
                    <a:pt x="626" y="532"/>
                  </a:lnTo>
                  <a:lnTo>
                    <a:pt x="623" y="532"/>
                  </a:lnTo>
                  <a:lnTo>
                    <a:pt x="623" y="530"/>
                  </a:lnTo>
                  <a:lnTo>
                    <a:pt x="623" y="529"/>
                  </a:lnTo>
                  <a:lnTo>
                    <a:pt x="622" y="527"/>
                  </a:lnTo>
                  <a:lnTo>
                    <a:pt x="620" y="527"/>
                  </a:lnTo>
                  <a:lnTo>
                    <a:pt x="620" y="526"/>
                  </a:lnTo>
                  <a:lnTo>
                    <a:pt x="619" y="526"/>
                  </a:lnTo>
                  <a:lnTo>
                    <a:pt x="619" y="525"/>
                  </a:lnTo>
                  <a:lnTo>
                    <a:pt x="618" y="525"/>
                  </a:lnTo>
                  <a:lnTo>
                    <a:pt x="616" y="523"/>
                  </a:lnTo>
                  <a:lnTo>
                    <a:pt x="616" y="522"/>
                  </a:lnTo>
                  <a:lnTo>
                    <a:pt x="615" y="522"/>
                  </a:lnTo>
                  <a:lnTo>
                    <a:pt x="615" y="521"/>
                  </a:lnTo>
                  <a:lnTo>
                    <a:pt x="613" y="521"/>
                  </a:lnTo>
                  <a:lnTo>
                    <a:pt x="612" y="521"/>
                  </a:lnTo>
                  <a:lnTo>
                    <a:pt x="612" y="519"/>
                  </a:lnTo>
                  <a:lnTo>
                    <a:pt x="611" y="519"/>
                  </a:lnTo>
                  <a:lnTo>
                    <a:pt x="611" y="518"/>
                  </a:lnTo>
                  <a:lnTo>
                    <a:pt x="611" y="517"/>
                  </a:lnTo>
                  <a:lnTo>
                    <a:pt x="611" y="515"/>
                  </a:lnTo>
                  <a:lnTo>
                    <a:pt x="609" y="515"/>
                  </a:lnTo>
                  <a:lnTo>
                    <a:pt x="608" y="514"/>
                  </a:lnTo>
                  <a:lnTo>
                    <a:pt x="608" y="515"/>
                  </a:lnTo>
                  <a:lnTo>
                    <a:pt x="607" y="515"/>
                  </a:lnTo>
                  <a:lnTo>
                    <a:pt x="607" y="514"/>
                  </a:lnTo>
                  <a:lnTo>
                    <a:pt x="605" y="514"/>
                  </a:lnTo>
                  <a:lnTo>
                    <a:pt x="604" y="513"/>
                  </a:lnTo>
                  <a:lnTo>
                    <a:pt x="603" y="513"/>
                  </a:lnTo>
                  <a:lnTo>
                    <a:pt x="601" y="513"/>
                  </a:lnTo>
                  <a:lnTo>
                    <a:pt x="601" y="511"/>
                  </a:lnTo>
                  <a:lnTo>
                    <a:pt x="600" y="511"/>
                  </a:lnTo>
                  <a:lnTo>
                    <a:pt x="599" y="511"/>
                  </a:lnTo>
                  <a:lnTo>
                    <a:pt x="599" y="510"/>
                  </a:lnTo>
                  <a:lnTo>
                    <a:pt x="597" y="508"/>
                  </a:lnTo>
                  <a:lnTo>
                    <a:pt x="596" y="507"/>
                  </a:lnTo>
                  <a:lnTo>
                    <a:pt x="596" y="506"/>
                  </a:lnTo>
                  <a:lnTo>
                    <a:pt x="594" y="506"/>
                  </a:lnTo>
                  <a:lnTo>
                    <a:pt x="594" y="504"/>
                  </a:lnTo>
                  <a:lnTo>
                    <a:pt x="593" y="503"/>
                  </a:lnTo>
                  <a:lnTo>
                    <a:pt x="593" y="502"/>
                  </a:lnTo>
                  <a:lnTo>
                    <a:pt x="592" y="502"/>
                  </a:lnTo>
                  <a:lnTo>
                    <a:pt x="592" y="500"/>
                  </a:lnTo>
                  <a:lnTo>
                    <a:pt x="592" y="499"/>
                  </a:lnTo>
                  <a:lnTo>
                    <a:pt x="590" y="499"/>
                  </a:lnTo>
                  <a:lnTo>
                    <a:pt x="589" y="498"/>
                  </a:lnTo>
                  <a:lnTo>
                    <a:pt x="588" y="498"/>
                  </a:lnTo>
                  <a:lnTo>
                    <a:pt x="586" y="498"/>
                  </a:lnTo>
                  <a:lnTo>
                    <a:pt x="586" y="496"/>
                  </a:lnTo>
                  <a:lnTo>
                    <a:pt x="585" y="496"/>
                  </a:lnTo>
                  <a:lnTo>
                    <a:pt x="584" y="496"/>
                  </a:lnTo>
                  <a:lnTo>
                    <a:pt x="585" y="496"/>
                  </a:lnTo>
                  <a:lnTo>
                    <a:pt x="584" y="495"/>
                  </a:lnTo>
                  <a:lnTo>
                    <a:pt x="582" y="495"/>
                  </a:lnTo>
                  <a:lnTo>
                    <a:pt x="581" y="495"/>
                  </a:lnTo>
                  <a:lnTo>
                    <a:pt x="580" y="495"/>
                  </a:lnTo>
                  <a:lnTo>
                    <a:pt x="578" y="495"/>
                  </a:lnTo>
                  <a:lnTo>
                    <a:pt x="577" y="495"/>
                  </a:lnTo>
                  <a:lnTo>
                    <a:pt x="577" y="494"/>
                  </a:lnTo>
                  <a:lnTo>
                    <a:pt x="578" y="494"/>
                  </a:lnTo>
                  <a:lnTo>
                    <a:pt x="577" y="492"/>
                  </a:lnTo>
                  <a:lnTo>
                    <a:pt x="577" y="491"/>
                  </a:lnTo>
                  <a:lnTo>
                    <a:pt x="575" y="491"/>
                  </a:lnTo>
                  <a:lnTo>
                    <a:pt x="575" y="489"/>
                  </a:lnTo>
                  <a:lnTo>
                    <a:pt x="574" y="489"/>
                  </a:lnTo>
                  <a:lnTo>
                    <a:pt x="574" y="491"/>
                  </a:lnTo>
                  <a:lnTo>
                    <a:pt x="574" y="489"/>
                  </a:lnTo>
                  <a:lnTo>
                    <a:pt x="573" y="489"/>
                  </a:lnTo>
                  <a:lnTo>
                    <a:pt x="573" y="491"/>
                  </a:lnTo>
                  <a:lnTo>
                    <a:pt x="573" y="489"/>
                  </a:lnTo>
                  <a:lnTo>
                    <a:pt x="571" y="489"/>
                  </a:lnTo>
                  <a:lnTo>
                    <a:pt x="570" y="488"/>
                  </a:lnTo>
                  <a:lnTo>
                    <a:pt x="569" y="488"/>
                  </a:lnTo>
                  <a:lnTo>
                    <a:pt x="567" y="488"/>
                  </a:lnTo>
                  <a:lnTo>
                    <a:pt x="567" y="487"/>
                  </a:lnTo>
                  <a:lnTo>
                    <a:pt x="567" y="488"/>
                  </a:lnTo>
                  <a:lnTo>
                    <a:pt x="566" y="488"/>
                  </a:lnTo>
                  <a:lnTo>
                    <a:pt x="566" y="487"/>
                  </a:lnTo>
                  <a:lnTo>
                    <a:pt x="565" y="487"/>
                  </a:lnTo>
                  <a:lnTo>
                    <a:pt x="565" y="485"/>
                  </a:lnTo>
                  <a:lnTo>
                    <a:pt x="563" y="485"/>
                  </a:lnTo>
                  <a:lnTo>
                    <a:pt x="563" y="484"/>
                  </a:lnTo>
                  <a:lnTo>
                    <a:pt x="562" y="484"/>
                  </a:lnTo>
                  <a:lnTo>
                    <a:pt x="562" y="483"/>
                  </a:lnTo>
                  <a:lnTo>
                    <a:pt x="561" y="481"/>
                  </a:lnTo>
                  <a:lnTo>
                    <a:pt x="561" y="480"/>
                  </a:lnTo>
                  <a:lnTo>
                    <a:pt x="559" y="480"/>
                  </a:lnTo>
                  <a:lnTo>
                    <a:pt x="559" y="479"/>
                  </a:lnTo>
                  <a:lnTo>
                    <a:pt x="559" y="477"/>
                  </a:lnTo>
                  <a:lnTo>
                    <a:pt x="558" y="476"/>
                  </a:lnTo>
                  <a:lnTo>
                    <a:pt x="556" y="476"/>
                  </a:lnTo>
                  <a:lnTo>
                    <a:pt x="556" y="475"/>
                  </a:lnTo>
                  <a:lnTo>
                    <a:pt x="558" y="475"/>
                  </a:lnTo>
                  <a:lnTo>
                    <a:pt x="556" y="475"/>
                  </a:lnTo>
                  <a:lnTo>
                    <a:pt x="556" y="473"/>
                  </a:lnTo>
                  <a:lnTo>
                    <a:pt x="556" y="472"/>
                  </a:lnTo>
                  <a:lnTo>
                    <a:pt x="555" y="472"/>
                  </a:lnTo>
                  <a:lnTo>
                    <a:pt x="555" y="470"/>
                  </a:lnTo>
                  <a:lnTo>
                    <a:pt x="554" y="472"/>
                  </a:lnTo>
                  <a:lnTo>
                    <a:pt x="554" y="470"/>
                  </a:lnTo>
                  <a:lnTo>
                    <a:pt x="555" y="469"/>
                  </a:lnTo>
                  <a:lnTo>
                    <a:pt x="555" y="468"/>
                  </a:lnTo>
                  <a:lnTo>
                    <a:pt x="554" y="466"/>
                  </a:lnTo>
                  <a:lnTo>
                    <a:pt x="552" y="466"/>
                  </a:lnTo>
                  <a:lnTo>
                    <a:pt x="551" y="465"/>
                  </a:lnTo>
                  <a:lnTo>
                    <a:pt x="550" y="465"/>
                  </a:lnTo>
                  <a:lnTo>
                    <a:pt x="550" y="466"/>
                  </a:lnTo>
                  <a:lnTo>
                    <a:pt x="548" y="466"/>
                  </a:lnTo>
                  <a:lnTo>
                    <a:pt x="548" y="465"/>
                  </a:lnTo>
                  <a:lnTo>
                    <a:pt x="548" y="464"/>
                  </a:lnTo>
                  <a:lnTo>
                    <a:pt x="547" y="465"/>
                  </a:lnTo>
                  <a:lnTo>
                    <a:pt x="546" y="465"/>
                  </a:lnTo>
                  <a:lnTo>
                    <a:pt x="544" y="465"/>
                  </a:lnTo>
                  <a:lnTo>
                    <a:pt x="543" y="465"/>
                  </a:lnTo>
                  <a:lnTo>
                    <a:pt x="544" y="465"/>
                  </a:lnTo>
                  <a:lnTo>
                    <a:pt x="543" y="466"/>
                  </a:lnTo>
                  <a:lnTo>
                    <a:pt x="542" y="466"/>
                  </a:lnTo>
                  <a:lnTo>
                    <a:pt x="540" y="466"/>
                  </a:lnTo>
                  <a:lnTo>
                    <a:pt x="540" y="468"/>
                  </a:lnTo>
                  <a:lnTo>
                    <a:pt x="539" y="466"/>
                  </a:lnTo>
                  <a:lnTo>
                    <a:pt x="537" y="465"/>
                  </a:lnTo>
                  <a:lnTo>
                    <a:pt x="536" y="465"/>
                  </a:lnTo>
                  <a:lnTo>
                    <a:pt x="535" y="465"/>
                  </a:lnTo>
                  <a:lnTo>
                    <a:pt x="533" y="465"/>
                  </a:lnTo>
                  <a:lnTo>
                    <a:pt x="533" y="466"/>
                  </a:lnTo>
                  <a:lnTo>
                    <a:pt x="532" y="466"/>
                  </a:lnTo>
                  <a:lnTo>
                    <a:pt x="531" y="465"/>
                  </a:lnTo>
                  <a:lnTo>
                    <a:pt x="531" y="466"/>
                  </a:lnTo>
                  <a:lnTo>
                    <a:pt x="529" y="465"/>
                  </a:lnTo>
                  <a:lnTo>
                    <a:pt x="528" y="464"/>
                  </a:lnTo>
                  <a:lnTo>
                    <a:pt x="527" y="464"/>
                  </a:lnTo>
                  <a:lnTo>
                    <a:pt x="528" y="464"/>
                  </a:lnTo>
                  <a:lnTo>
                    <a:pt x="527" y="464"/>
                  </a:lnTo>
                  <a:lnTo>
                    <a:pt x="527" y="462"/>
                  </a:lnTo>
                  <a:lnTo>
                    <a:pt x="525" y="464"/>
                  </a:lnTo>
                  <a:lnTo>
                    <a:pt x="525" y="462"/>
                  </a:lnTo>
                  <a:lnTo>
                    <a:pt x="524" y="462"/>
                  </a:lnTo>
                  <a:lnTo>
                    <a:pt x="524" y="461"/>
                  </a:lnTo>
                  <a:lnTo>
                    <a:pt x="524" y="462"/>
                  </a:lnTo>
                  <a:lnTo>
                    <a:pt x="524" y="461"/>
                  </a:lnTo>
                  <a:lnTo>
                    <a:pt x="523" y="461"/>
                  </a:lnTo>
                  <a:lnTo>
                    <a:pt x="521" y="461"/>
                  </a:lnTo>
                  <a:lnTo>
                    <a:pt x="520" y="461"/>
                  </a:lnTo>
                  <a:lnTo>
                    <a:pt x="520" y="460"/>
                  </a:lnTo>
                  <a:lnTo>
                    <a:pt x="520" y="458"/>
                  </a:lnTo>
                  <a:lnTo>
                    <a:pt x="518" y="458"/>
                  </a:lnTo>
                  <a:lnTo>
                    <a:pt x="518" y="457"/>
                  </a:lnTo>
                  <a:lnTo>
                    <a:pt x="517" y="457"/>
                  </a:lnTo>
                  <a:lnTo>
                    <a:pt x="517" y="456"/>
                  </a:lnTo>
                  <a:lnTo>
                    <a:pt x="516" y="456"/>
                  </a:lnTo>
                  <a:lnTo>
                    <a:pt x="514" y="456"/>
                  </a:lnTo>
                  <a:lnTo>
                    <a:pt x="514" y="454"/>
                  </a:lnTo>
                  <a:lnTo>
                    <a:pt x="513" y="454"/>
                  </a:lnTo>
                  <a:lnTo>
                    <a:pt x="513" y="456"/>
                  </a:lnTo>
                  <a:lnTo>
                    <a:pt x="512" y="456"/>
                  </a:lnTo>
                  <a:lnTo>
                    <a:pt x="512" y="454"/>
                  </a:lnTo>
                  <a:lnTo>
                    <a:pt x="512" y="453"/>
                  </a:lnTo>
                  <a:lnTo>
                    <a:pt x="512" y="451"/>
                  </a:lnTo>
                  <a:lnTo>
                    <a:pt x="512" y="450"/>
                  </a:lnTo>
                  <a:lnTo>
                    <a:pt x="510" y="450"/>
                  </a:lnTo>
                  <a:lnTo>
                    <a:pt x="510" y="449"/>
                  </a:lnTo>
                  <a:lnTo>
                    <a:pt x="509" y="449"/>
                  </a:lnTo>
                  <a:lnTo>
                    <a:pt x="508" y="449"/>
                  </a:lnTo>
                  <a:lnTo>
                    <a:pt x="508" y="447"/>
                  </a:lnTo>
                  <a:lnTo>
                    <a:pt x="506" y="447"/>
                  </a:lnTo>
                  <a:lnTo>
                    <a:pt x="505" y="447"/>
                  </a:lnTo>
                  <a:lnTo>
                    <a:pt x="504" y="447"/>
                  </a:lnTo>
                  <a:lnTo>
                    <a:pt x="502" y="447"/>
                  </a:lnTo>
                  <a:lnTo>
                    <a:pt x="501" y="447"/>
                  </a:lnTo>
                  <a:lnTo>
                    <a:pt x="501" y="449"/>
                  </a:lnTo>
                  <a:lnTo>
                    <a:pt x="499" y="449"/>
                  </a:lnTo>
                  <a:lnTo>
                    <a:pt x="499" y="450"/>
                  </a:lnTo>
                  <a:lnTo>
                    <a:pt x="498" y="450"/>
                  </a:lnTo>
                  <a:lnTo>
                    <a:pt x="497" y="450"/>
                  </a:lnTo>
                  <a:lnTo>
                    <a:pt x="497" y="451"/>
                  </a:lnTo>
                  <a:lnTo>
                    <a:pt x="495" y="451"/>
                  </a:lnTo>
                  <a:lnTo>
                    <a:pt x="494" y="451"/>
                  </a:lnTo>
                  <a:lnTo>
                    <a:pt x="493" y="451"/>
                  </a:lnTo>
                  <a:lnTo>
                    <a:pt x="491" y="453"/>
                  </a:lnTo>
                  <a:lnTo>
                    <a:pt x="490" y="451"/>
                  </a:lnTo>
                  <a:lnTo>
                    <a:pt x="489" y="451"/>
                  </a:lnTo>
                  <a:lnTo>
                    <a:pt x="487" y="451"/>
                  </a:lnTo>
                  <a:lnTo>
                    <a:pt x="487" y="450"/>
                  </a:lnTo>
                  <a:lnTo>
                    <a:pt x="487" y="449"/>
                  </a:lnTo>
                  <a:lnTo>
                    <a:pt x="486" y="449"/>
                  </a:lnTo>
                  <a:lnTo>
                    <a:pt x="486" y="450"/>
                  </a:lnTo>
                  <a:lnTo>
                    <a:pt x="486" y="449"/>
                  </a:lnTo>
                  <a:lnTo>
                    <a:pt x="485" y="449"/>
                  </a:lnTo>
                  <a:lnTo>
                    <a:pt x="483" y="449"/>
                  </a:lnTo>
                  <a:lnTo>
                    <a:pt x="483" y="450"/>
                  </a:lnTo>
                  <a:lnTo>
                    <a:pt x="482" y="450"/>
                  </a:lnTo>
                  <a:lnTo>
                    <a:pt x="482" y="449"/>
                  </a:lnTo>
                  <a:lnTo>
                    <a:pt x="480" y="449"/>
                  </a:lnTo>
                  <a:lnTo>
                    <a:pt x="479" y="447"/>
                  </a:lnTo>
                  <a:lnTo>
                    <a:pt x="479" y="446"/>
                  </a:lnTo>
                  <a:lnTo>
                    <a:pt x="478" y="446"/>
                  </a:lnTo>
                  <a:lnTo>
                    <a:pt x="476" y="445"/>
                  </a:lnTo>
                  <a:lnTo>
                    <a:pt x="475" y="445"/>
                  </a:lnTo>
                  <a:lnTo>
                    <a:pt x="475" y="443"/>
                  </a:lnTo>
                  <a:lnTo>
                    <a:pt x="474" y="443"/>
                  </a:lnTo>
                  <a:lnTo>
                    <a:pt x="474" y="442"/>
                  </a:lnTo>
                  <a:lnTo>
                    <a:pt x="472" y="442"/>
                  </a:lnTo>
                  <a:lnTo>
                    <a:pt x="471" y="442"/>
                  </a:lnTo>
                  <a:lnTo>
                    <a:pt x="471" y="441"/>
                  </a:lnTo>
                  <a:lnTo>
                    <a:pt x="471" y="439"/>
                  </a:lnTo>
                  <a:lnTo>
                    <a:pt x="471" y="438"/>
                  </a:lnTo>
                  <a:lnTo>
                    <a:pt x="470" y="438"/>
                  </a:lnTo>
                  <a:lnTo>
                    <a:pt x="470" y="437"/>
                  </a:lnTo>
                  <a:lnTo>
                    <a:pt x="470" y="435"/>
                  </a:lnTo>
                  <a:lnTo>
                    <a:pt x="468" y="435"/>
                  </a:lnTo>
                  <a:lnTo>
                    <a:pt x="467" y="435"/>
                  </a:lnTo>
                  <a:lnTo>
                    <a:pt x="467" y="434"/>
                  </a:lnTo>
                  <a:lnTo>
                    <a:pt x="466" y="434"/>
                  </a:lnTo>
                  <a:lnTo>
                    <a:pt x="467" y="434"/>
                  </a:lnTo>
                  <a:lnTo>
                    <a:pt x="466" y="433"/>
                  </a:lnTo>
                  <a:lnTo>
                    <a:pt x="464" y="433"/>
                  </a:lnTo>
                  <a:lnTo>
                    <a:pt x="463" y="433"/>
                  </a:lnTo>
                  <a:lnTo>
                    <a:pt x="461" y="433"/>
                  </a:lnTo>
                  <a:lnTo>
                    <a:pt x="460" y="431"/>
                  </a:lnTo>
                  <a:lnTo>
                    <a:pt x="459" y="431"/>
                  </a:lnTo>
                  <a:lnTo>
                    <a:pt x="459" y="430"/>
                  </a:lnTo>
                  <a:lnTo>
                    <a:pt x="457" y="430"/>
                  </a:lnTo>
                  <a:lnTo>
                    <a:pt x="456" y="430"/>
                  </a:lnTo>
                  <a:lnTo>
                    <a:pt x="455" y="428"/>
                  </a:lnTo>
                  <a:lnTo>
                    <a:pt x="455" y="427"/>
                  </a:lnTo>
                  <a:lnTo>
                    <a:pt x="453" y="427"/>
                  </a:lnTo>
                  <a:lnTo>
                    <a:pt x="452" y="426"/>
                  </a:lnTo>
                  <a:lnTo>
                    <a:pt x="451" y="426"/>
                  </a:lnTo>
                  <a:lnTo>
                    <a:pt x="449" y="424"/>
                  </a:lnTo>
                  <a:lnTo>
                    <a:pt x="449" y="423"/>
                  </a:lnTo>
                  <a:lnTo>
                    <a:pt x="447" y="422"/>
                  </a:lnTo>
                  <a:lnTo>
                    <a:pt x="445" y="422"/>
                  </a:lnTo>
                  <a:lnTo>
                    <a:pt x="444" y="422"/>
                  </a:lnTo>
                  <a:lnTo>
                    <a:pt x="441" y="422"/>
                  </a:lnTo>
                  <a:lnTo>
                    <a:pt x="440" y="422"/>
                  </a:lnTo>
                  <a:lnTo>
                    <a:pt x="438" y="423"/>
                  </a:lnTo>
                  <a:lnTo>
                    <a:pt x="436" y="423"/>
                  </a:lnTo>
                  <a:lnTo>
                    <a:pt x="436" y="424"/>
                  </a:lnTo>
                  <a:lnTo>
                    <a:pt x="434" y="424"/>
                  </a:lnTo>
                  <a:lnTo>
                    <a:pt x="433" y="424"/>
                  </a:lnTo>
                  <a:lnTo>
                    <a:pt x="432" y="424"/>
                  </a:lnTo>
                  <a:lnTo>
                    <a:pt x="430" y="424"/>
                  </a:lnTo>
                  <a:lnTo>
                    <a:pt x="429" y="424"/>
                  </a:lnTo>
                  <a:lnTo>
                    <a:pt x="428" y="424"/>
                  </a:lnTo>
                  <a:lnTo>
                    <a:pt x="426" y="423"/>
                  </a:lnTo>
                  <a:lnTo>
                    <a:pt x="425" y="423"/>
                  </a:lnTo>
                  <a:lnTo>
                    <a:pt x="425" y="422"/>
                  </a:lnTo>
                  <a:lnTo>
                    <a:pt x="423" y="422"/>
                  </a:lnTo>
                  <a:lnTo>
                    <a:pt x="422" y="422"/>
                  </a:lnTo>
                  <a:lnTo>
                    <a:pt x="421" y="420"/>
                  </a:lnTo>
                  <a:lnTo>
                    <a:pt x="419" y="422"/>
                  </a:lnTo>
                  <a:lnTo>
                    <a:pt x="417" y="420"/>
                  </a:lnTo>
                  <a:lnTo>
                    <a:pt x="415" y="420"/>
                  </a:lnTo>
                  <a:lnTo>
                    <a:pt x="414" y="420"/>
                  </a:lnTo>
                  <a:lnTo>
                    <a:pt x="411" y="422"/>
                  </a:lnTo>
                  <a:lnTo>
                    <a:pt x="409" y="423"/>
                  </a:lnTo>
                  <a:lnTo>
                    <a:pt x="407" y="424"/>
                  </a:lnTo>
                  <a:lnTo>
                    <a:pt x="406" y="424"/>
                  </a:lnTo>
                  <a:lnTo>
                    <a:pt x="404" y="424"/>
                  </a:lnTo>
                  <a:lnTo>
                    <a:pt x="403" y="426"/>
                  </a:lnTo>
                  <a:lnTo>
                    <a:pt x="402" y="426"/>
                  </a:lnTo>
                  <a:lnTo>
                    <a:pt x="399" y="426"/>
                  </a:lnTo>
                  <a:lnTo>
                    <a:pt x="398" y="427"/>
                  </a:lnTo>
                  <a:lnTo>
                    <a:pt x="396" y="427"/>
                  </a:lnTo>
                  <a:lnTo>
                    <a:pt x="395" y="427"/>
                  </a:lnTo>
                  <a:lnTo>
                    <a:pt x="394" y="426"/>
                  </a:lnTo>
                  <a:lnTo>
                    <a:pt x="394" y="424"/>
                  </a:lnTo>
                  <a:lnTo>
                    <a:pt x="394" y="426"/>
                  </a:lnTo>
                  <a:lnTo>
                    <a:pt x="392" y="426"/>
                  </a:lnTo>
                  <a:lnTo>
                    <a:pt x="391" y="426"/>
                  </a:lnTo>
                  <a:lnTo>
                    <a:pt x="390" y="426"/>
                  </a:lnTo>
                  <a:lnTo>
                    <a:pt x="390" y="427"/>
                  </a:lnTo>
                  <a:lnTo>
                    <a:pt x="388" y="426"/>
                  </a:lnTo>
                  <a:lnTo>
                    <a:pt x="387" y="426"/>
                  </a:lnTo>
                  <a:lnTo>
                    <a:pt x="385" y="426"/>
                  </a:lnTo>
                  <a:lnTo>
                    <a:pt x="384" y="426"/>
                  </a:lnTo>
                  <a:lnTo>
                    <a:pt x="367" y="407"/>
                  </a:lnTo>
                  <a:lnTo>
                    <a:pt x="362" y="403"/>
                  </a:lnTo>
                  <a:lnTo>
                    <a:pt x="354" y="396"/>
                  </a:lnTo>
                  <a:lnTo>
                    <a:pt x="350" y="392"/>
                  </a:lnTo>
                  <a:lnTo>
                    <a:pt x="348" y="396"/>
                  </a:lnTo>
                  <a:lnTo>
                    <a:pt x="346" y="397"/>
                  </a:lnTo>
                  <a:lnTo>
                    <a:pt x="346" y="401"/>
                  </a:lnTo>
                  <a:lnTo>
                    <a:pt x="346" y="420"/>
                  </a:lnTo>
                  <a:lnTo>
                    <a:pt x="281" y="447"/>
                  </a:lnTo>
                  <a:lnTo>
                    <a:pt x="215" y="475"/>
                  </a:lnTo>
                  <a:lnTo>
                    <a:pt x="159" y="454"/>
                  </a:lnTo>
                  <a:lnTo>
                    <a:pt x="160" y="435"/>
                  </a:lnTo>
                  <a:lnTo>
                    <a:pt x="160" y="430"/>
                  </a:lnTo>
                  <a:lnTo>
                    <a:pt x="158" y="430"/>
                  </a:lnTo>
                  <a:lnTo>
                    <a:pt x="155" y="420"/>
                  </a:lnTo>
                  <a:lnTo>
                    <a:pt x="163" y="418"/>
                  </a:lnTo>
                  <a:lnTo>
                    <a:pt x="162" y="415"/>
                  </a:lnTo>
                  <a:lnTo>
                    <a:pt x="164" y="409"/>
                  </a:lnTo>
                  <a:lnTo>
                    <a:pt x="167" y="408"/>
                  </a:lnTo>
                  <a:lnTo>
                    <a:pt x="167" y="400"/>
                  </a:lnTo>
                  <a:lnTo>
                    <a:pt x="164" y="395"/>
                  </a:lnTo>
                  <a:lnTo>
                    <a:pt x="166" y="392"/>
                  </a:lnTo>
                  <a:lnTo>
                    <a:pt x="164" y="386"/>
                  </a:lnTo>
                  <a:lnTo>
                    <a:pt x="162" y="374"/>
                  </a:lnTo>
                  <a:lnTo>
                    <a:pt x="162" y="358"/>
                  </a:lnTo>
                  <a:lnTo>
                    <a:pt x="205" y="304"/>
                  </a:lnTo>
                  <a:lnTo>
                    <a:pt x="206" y="302"/>
                  </a:lnTo>
                  <a:close/>
                </a:path>
              </a:pathLst>
            </a:custGeom>
            <a:solidFill>
              <a:schemeClr val="tx2"/>
            </a:solidFill>
            <a:ln w="9525">
              <a:solidFill>
                <a:schemeClr val="bg1">
                  <a:alpha val="94901"/>
                </a:schemeClr>
              </a:solidFill>
              <a:round/>
              <a:headEnd/>
              <a:tailEnd/>
            </a:ln>
          </p:spPr>
          <p:txBody>
            <a:bodyPr/>
            <a:lstStyle/>
            <a:p>
              <a:endParaRPr lang="en-US"/>
            </a:p>
          </p:txBody>
        </p:sp>
        <p:sp>
          <p:nvSpPr>
            <p:cNvPr id="174145" name="Freeform 23"/>
            <p:cNvSpPr>
              <a:spLocks/>
            </p:cNvSpPr>
            <p:nvPr/>
          </p:nvSpPr>
          <p:spPr bwMode="auto">
            <a:xfrm>
              <a:off x="2609" y="3389"/>
              <a:ext cx="1312" cy="897"/>
            </a:xfrm>
            <a:custGeom>
              <a:avLst/>
              <a:gdLst>
                <a:gd name="T0" fmla="*/ 537 w 1312"/>
                <a:gd name="T1" fmla="*/ 69 h 897"/>
                <a:gd name="T2" fmla="*/ 500 w 1312"/>
                <a:gd name="T3" fmla="*/ 123 h 897"/>
                <a:gd name="T4" fmla="*/ 450 w 1312"/>
                <a:gd name="T5" fmla="*/ 194 h 897"/>
                <a:gd name="T6" fmla="*/ 481 w 1312"/>
                <a:gd name="T7" fmla="*/ 237 h 897"/>
                <a:gd name="T8" fmla="*/ 549 w 1312"/>
                <a:gd name="T9" fmla="*/ 190 h 897"/>
                <a:gd name="T10" fmla="*/ 574 w 1312"/>
                <a:gd name="T11" fmla="*/ 178 h 897"/>
                <a:gd name="T12" fmla="*/ 591 w 1312"/>
                <a:gd name="T13" fmla="*/ 188 h 897"/>
                <a:gd name="T14" fmla="*/ 614 w 1312"/>
                <a:gd name="T15" fmla="*/ 187 h 897"/>
                <a:gd name="T16" fmla="*/ 644 w 1312"/>
                <a:gd name="T17" fmla="*/ 184 h 897"/>
                <a:gd name="T18" fmla="*/ 683 w 1312"/>
                <a:gd name="T19" fmla="*/ 168 h 897"/>
                <a:gd name="T20" fmla="*/ 725 w 1312"/>
                <a:gd name="T21" fmla="*/ 129 h 897"/>
                <a:gd name="T22" fmla="*/ 736 w 1312"/>
                <a:gd name="T23" fmla="*/ 175 h 897"/>
                <a:gd name="T24" fmla="*/ 953 w 1312"/>
                <a:gd name="T25" fmla="*/ 125 h 897"/>
                <a:gd name="T26" fmla="*/ 877 w 1312"/>
                <a:gd name="T27" fmla="*/ 244 h 897"/>
                <a:gd name="T28" fmla="*/ 940 w 1312"/>
                <a:gd name="T29" fmla="*/ 370 h 897"/>
                <a:gd name="T30" fmla="*/ 1023 w 1312"/>
                <a:gd name="T31" fmla="*/ 397 h 897"/>
                <a:gd name="T32" fmla="*/ 1092 w 1312"/>
                <a:gd name="T33" fmla="*/ 423 h 897"/>
                <a:gd name="T34" fmla="*/ 1150 w 1312"/>
                <a:gd name="T35" fmla="*/ 453 h 897"/>
                <a:gd name="T36" fmla="*/ 1218 w 1312"/>
                <a:gd name="T37" fmla="*/ 462 h 897"/>
                <a:gd name="T38" fmla="*/ 1232 w 1312"/>
                <a:gd name="T39" fmla="*/ 530 h 897"/>
                <a:gd name="T40" fmla="*/ 1283 w 1312"/>
                <a:gd name="T41" fmla="*/ 547 h 897"/>
                <a:gd name="T42" fmla="*/ 1276 w 1312"/>
                <a:gd name="T43" fmla="*/ 586 h 897"/>
                <a:gd name="T44" fmla="*/ 1279 w 1312"/>
                <a:gd name="T45" fmla="*/ 627 h 897"/>
                <a:gd name="T46" fmla="*/ 1289 w 1312"/>
                <a:gd name="T47" fmla="*/ 669 h 897"/>
                <a:gd name="T48" fmla="*/ 1303 w 1312"/>
                <a:gd name="T49" fmla="*/ 707 h 897"/>
                <a:gd name="T50" fmla="*/ 1257 w 1312"/>
                <a:gd name="T51" fmla="*/ 717 h 897"/>
                <a:gd name="T52" fmla="*/ 1211 w 1312"/>
                <a:gd name="T53" fmla="*/ 742 h 897"/>
                <a:gd name="T54" fmla="*/ 1196 w 1312"/>
                <a:gd name="T55" fmla="*/ 796 h 897"/>
                <a:gd name="T56" fmla="*/ 1109 w 1312"/>
                <a:gd name="T57" fmla="*/ 844 h 897"/>
                <a:gd name="T58" fmla="*/ 1031 w 1312"/>
                <a:gd name="T59" fmla="*/ 860 h 897"/>
                <a:gd name="T60" fmla="*/ 913 w 1312"/>
                <a:gd name="T61" fmla="*/ 831 h 897"/>
                <a:gd name="T62" fmla="*/ 853 w 1312"/>
                <a:gd name="T63" fmla="*/ 823 h 897"/>
                <a:gd name="T64" fmla="*/ 769 w 1312"/>
                <a:gd name="T65" fmla="*/ 875 h 897"/>
                <a:gd name="T66" fmla="*/ 723 w 1312"/>
                <a:gd name="T67" fmla="*/ 867 h 897"/>
                <a:gd name="T68" fmla="*/ 674 w 1312"/>
                <a:gd name="T69" fmla="*/ 878 h 897"/>
                <a:gd name="T70" fmla="*/ 633 w 1312"/>
                <a:gd name="T71" fmla="*/ 874 h 897"/>
                <a:gd name="T72" fmla="*/ 625 w 1312"/>
                <a:gd name="T73" fmla="*/ 823 h 897"/>
                <a:gd name="T74" fmla="*/ 598 w 1312"/>
                <a:gd name="T75" fmla="*/ 811 h 897"/>
                <a:gd name="T76" fmla="*/ 555 w 1312"/>
                <a:gd name="T77" fmla="*/ 792 h 897"/>
                <a:gd name="T78" fmla="*/ 529 w 1312"/>
                <a:gd name="T79" fmla="*/ 780 h 897"/>
                <a:gd name="T80" fmla="*/ 504 w 1312"/>
                <a:gd name="T81" fmla="*/ 774 h 897"/>
                <a:gd name="T82" fmla="*/ 483 w 1312"/>
                <a:gd name="T83" fmla="*/ 780 h 897"/>
                <a:gd name="T84" fmla="*/ 454 w 1312"/>
                <a:gd name="T85" fmla="*/ 793 h 897"/>
                <a:gd name="T86" fmla="*/ 426 w 1312"/>
                <a:gd name="T87" fmla="*/ 821 h 897"/>
                <a:gd name="T88" fmla="*/ 384 w 1312"/>
                <a:gd name="T89" fmla="*/ 825 h 897"/>
                <a:gd name="T90" fmla="*/ 358 w 1312"/>
                <a:gd name="T91" fmla="*/ 830 h 897"/>
                <a:gd name="T92" fmla="*/ 259 w 1312"/>
                <a:gd name="T93" fmla="*/ 827 h 897"/>
                <a:gd name="T94" fmla="*/ 73 w 1312"/>
                <a:gd name="T95" fmla="*/ 736 h 897"/>
                <a:gd name="T96" fmla="*/ 57 w 1312"/>
                <a:gd name="T97" fmla="*/ 457 h 897"/>
                <a:gd name="T98" fmla="*/ 95 w 1312"/>
                <a:gd name="T99" fmla="*/ 454 h 897"/>
                <a:gd name="T100" fmla="*/ 133 w 1312"/>
                <a:gd name="T101" fmla="*/ 429 h 897"/>
                <a:gd name="T102" fmla="*/ 171 w 1312"/>
                <a:gd name="T103" fmla="*/ 408 h 897"/>
                <a:gd name="T104" fmla="*/ 204 w 1312"/>
                <a:gd name="T105" fmla="*/ 373 h 897"/>
                <a:gd name="T106" fmla="*/ 199 w 1312"/>
                <a:gd name="T107" fmla="*/ 354 h 897"/>
                <a:gd name="T108" fmla="*/ 214 w 1312"/>
                <a:gd name="T109" fmla="*/ 329 h 897"/>
                <a:gd name="T110" fmla="*/ 252 w 1312"/>
                <a:gd name="T111" fmla="*/ 319 h 897"/>
                <a:gd name="T112" fmla="*/ 275 w 1312"/>
                <a:gd name="T113" fmla="*/ 253 h 897"/>
                <a:gd name="T114" fmla="*/ 259 w 1312"/>
                <a:gd name="T115" fmla="*/ 206 h 897"/>
                <a:gd name="T116" fmla="*/ 264 w 1312"/>
                <a:gd name="T117" fmla="*/ 173 h 897"/>
                <a:gd name="T118" fmla="*/ 337 w 1312"/>
                <a:gd name="T119" fmla="*/ 126 h 897"/>
                <a:gd name="T120" fmla="*/ 446 w 1312"/>
                <a:gd name="T121" fmla="*/ 1 h 897"/>
                <a:gd name="T122" fmla="*/ 474 w 1312"/>
                <a:gd name="T123" fmla="*/ 19 h 897"/>
                <a:gd name="T124" fmla="*/ 530 w 1312"/>
                <a:gd name="T125" fmla="*/ 16 h 89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312" h="897">
                  <a:moveTo>
                    <a:pt x="529" y="24"/>
                  </a:moveTo>
                  <a:lnTo>
                    <a:pt x="530" y="24"/>
                  </a:lnTo>
                  <a:lnTo>
                    <a:pt x="530" y="26"/>
                  </a:lnTo>
                  <a:lnTo>
                    <a:pt x="530" y="27"/>
                  </a:lnTo>
                  <a:lnTo>
                    <a:pt x="530" y="28"/>
                  </a:lnTo>
                  <a:lnTo>
                    <a:pt x="531" y="27"/>
                  </a:lnTo>
                  <a:lnTo>
                    <a:pt x="533" y="27"/>
                  </a:lnTo>
                  <a:lnTo>
                    <a:pt x="531" y="28"/>
                  </a:lnTo>
                  <a:lnTo>
                    <a:pt x="531" y="30"/>
                  </a:lnTo>
                  <a:lnTo>
                    <a:pt x="530" y="30"/>
                  </a:lnTo>
                  <a:lnTo>
                    <a:pt x="530" y="32"/>
                  </a:lnTo>
                  <a:lnTo>
                    <a:pt x="530" y="34"/>
                  </a:lnTo>
                  <a:lnTo>
                    <a:pt x="530" y="35"/>
                  </a:lnTo>
                  <a:lnTo>
                    <a:pt x="530" y="36"/>
                  </a:lnTo>
                  <a:lnTo>
                    <a:pt x="531" y="38"/>
                  </a:lnTo>
                  <a:lnTo>
                    <a:pt x="531" y="39"/>
                  </a:lnTo>
                  <a:lnTo>
                    <a:pt x="533" y="40"/>
                  </a:lnTo>
                  <a:lnTo>
                    <a:pt x="534" y="42"/>
                  </a:lnTo>
                  <a:lnTo>
                    <a:pt x="534" y="43"/>
                  </a:lnTo>
                  <a:lnTo>
                    <a:pt x="536" y="46"/>
                  </a:lnTo>
                  <a:lnTo>
                    <a:pt x="537" y="46"/>
                  </a:lnTo>
                  <a:lnTo>
                    <a:pt x="537" y="47"/>
                  </a:lnTo>
                  <a:lnTo>
                    <a:pt x="537" y="49"/>
                  </a:lnTo>
                  <a:lnTo>
                    <a:pt x="538" y="49"/>
                  </a:lnTo>
                  <a:lnTo>
                    <a:pt x="537" y="50"/>
                  </a:lnTo>
                  <a:lnTo>
                    <a:pt x="538" y="51"/>
                  </a:lnTo>
                  <a:lnTo>
                    <a:pt x="538" y="53"/>
                  </a:lnTo>
                  <a:lnTo>
                    <a:pt x="538" y="54"/>
                  </a:lnTo>
                  <a:lnTo>
                    <a:pt x="540" y="55"/>
                  </a:lnTo>
                  <a:lnTo>
                    <a:pt x="538" y="57"/>
                  </a:lnTo>
                  <a:lnTo>
                    <a:pt x="540" y="58"/>
                  </a:lnTo>
                  <a:lnTo>
                    <a:pt x="540" y="59"/>
                  </a:lnTo>
                  <a:lnTo>
                    <a:pt x="538" y="59"/>
                  </a:lnTo>
                  <a:lnTo>
                    <a:pt x="540" y="61"/>
                  </a:lnTo>
                  <a:lnTo>
                    <a:pt x="538" y="61"/>
                  </a:lnTo>
                  <a:lnTo>
                    <a:pt x="538" y="62"/>
                  </a:lnTo>
                  <a:lnTo>
                    <a:pt x="540" y="64"/>
                  </a:lnTo>
                  <a:lnTo>
                    <a:pt x="540" y="65"/>
                  </a:lnTo>
                  <a:lnTo>
                    <a:pt x="538" y="66"/>
                  </a:lnTo>
                  <a:lnTo>
                    <a:pt x="538" y="68"/>
                  </a:lnTo>
                  <a:lnTo>
                    <a:pt x="537" y="69"/>
                  </a:lnTo>
                  <a:lnTo>
                    <a:pt x="537" y="70"/>
                  </a:lnTo>
                  <a:lnTo>
                    <a:pt x="536" y="72"/>
                  </a:lnTo>
                  <a:lnTo>
                    <a:pt x="536" y="73"/>
                  </a:lnTo>
                  <a:lnTo>
                    <a:pt x="534" y="73"/>
                  </a:lnTo>
                  <a:lnTo>
                    <a:pt x="534" y="72"/>
                  </a:lnTo>
                  <a:lnTo>
                    <a:pt x="533" y="73"/>
                  </a:lnTo>
                  <a:lnTo>
                    <a:pt x="533" y="74"/>
                  </a:lnTo>
                  <a:lnTo>
                    <a:pt x="531" y="74"/>
                  </a:lnTo>
                  <a:lnTo>
                    <a:pt x="530" y="76"/>
                  </a:lnTo>
                  <a:lnTo>
                    <a:pt x="530" y="77"/>
                  </a:lnTo>
                  <a:lnTo>
                    <a:pt x="529" y="77"/>
                  </a:lnTo>
                  <a:lnTo>
                    <a:pt x="527" y="77"/>
                  </a:lnTo>
                  <a:lnTo>
                    <a:pt x="527" y="78"/>
                  </a:lnTo>
                  <a:lnTo>
                    <a:pt x="526" y="78"/>
                  </a:lnTo>
                  <a:lnTo>
                    <a:pt x="525" y="80"/>
                  </a:lnTo>
                  <a:lnTo>
                    <a:pt x="523" y="80"/>
                  </a:lnTo>
                  <a:lnTo>
                    <a:pt x="522" y="80"/>
                  </a:lnTo>
                  <a:lnTo>
                    <a:pt x="521" y="81"/>
                  </a:lnTo>
                  <a:lnTo>
                    <a:pt x="519" y="83"/>
                  </a:lnTo>
                  <a:lnTo>
                    <a:pt x="519" y="84"/>
                  </a:lnTo>
                  <a:lnTo>
                    <a:pt x="519" y="85"/>
                  </a:lnTo>
                  <a:lnTo>
                    <a:pt x="518" y="87"/>
                  </a:lnTo>
                  <a:lnTo>
                    <a:pt x="519" y="88"/>
                  </a:lnTo>
                  <a:lnTo>
                    <a:pt x="519" y="89"/>
                  </a:lnTo>
                  <a:lnTo>
                    <a:pt x="518" y="91"/>
                  </a:lnTo>
                  <a:lnTo>
                    <a:pt x="517" y="92"/>
                  </a:lnTo>
                  <a:lnTo>
                    <a:pt x="514" y="93"/>
                  </a:lnTo>
                  <a:lnTo>
                    <a:pt x="514" y="95"/>
                  </a:lnTo>
                  <a:lnTo>
                    <a:pt x="512" y="99"/>
                  </a:lnTo>
                  <a:lnTo>
                    <a:pt x="510" y="100"/>
                  </a:lnTo>
                  <a:lnTo>
                    <a:pt x="507" y="103"/>
                  </a:lnTo>
                  <a:lnTo>
                    <a:pt x="506" y="107"/>
                  </a:lnTo>
                  <a:lnTo>
                    <a:pt x="504" y="110"/>
                  </a:lnTo>
                  <a:lnTo>
                    <a:pt x="503" y="112"/>
                  </a:lnTo>
                  <a:lnTo>
                    <a:pt x="503" y="114"/>
                  </a:lnTo>
                  <a:lnTo>
                    <a:pt x="503" y="115"/>
                  </a:lnTo>
                  <a:lnTo>
                    <a:pt x="503" y="116"/>
                  </a:lnTo>
                  <a:lnTo>
                    <a:pt x="503" y="118"/>
                  </a:lnTo>
                  <a:lnTo>
                    <a:pt x="502" y="118"/>
                  </a:lnTo>
                  <a:lnTo>
                    <a:pt x="502" y="121"/>
                  </a:lnTo>
                  <a:lnTo>
                    <a:pt x="500" y="123"/>
                  </a:lnTo>
                  <a:lnTo>
                    <a:pt x="499" y="130"/>
                  </a:lnTo>
                  <a:lnTo>
                    <a:pt x="496" y="137"/>
                  </a:lnTo>
                  <a:lnTo>
                    <a:pt x="493" y="141"/>
                  </a:lnTo>
                  <a:lnTo>
                    <a:pt x="493" y="146"/>
                  </a:lnTo>
                  <a:lnTo>
                    <a:pt x="493" y="149"/>
                  </a:lnTo>
                  <a:lnTo>
                    <a:pt x="492" y="152"/>
                  </a:lnTo>
                  <a:lnTo>
                    <a:pt x="489" y="153"/>
                  </a:lnTo>
                  <a:lnTo>
                    <a:pt x="488" y="154"/>
                  </a:lnTo>
                  <a:lnTo>
                    <a:pt x="485" y="157"/>
                  </a:lnTo>
                  <a:lnTo>
                    <a:pt x="484" y="159"/>
                  </a:lnTo>
                  <a:lnTo>
                    <a:pt x="483" y="161"/>
                  </a:lnTo>
                  <a:lnTo>
                    <a:pt x="481" y="163"/>
                  </a:lnTo>
                  <a:lnTo>
                    <a:pt x="480" y="165"/>
                  </a:lnTo>
                  <a:lnTo>
                    <a:pt x="479" y="165"/>
                  </a:lnTo>
                  <a:lnTo>
                    <a:pt x="479" y="167"/>
                  </a:lnTo>
                  <a:lnTo>
                    <a:pt x="477" y="167"/>
                  </a:lnTo>
                  <a:lnTo>
                    <a:pt x="476" y="168"/>
                  </a:lnTo>
                  <a:lnTo>
                    <a:pt x="473" y="171"/>
                  </a:lnTo>
                  <a:lnTo>
                    <a:pt x="470" y="172"/>
                  </a:lnTo>
                  <a:lnTo>
                    <a:pt x="468" y="173"/>
                  </a:lnTo>
                  <a:lnTo>
                    <a:pt x="468" y="176"/>
                  </a:lnTo>
                  <a:lnTo>
                    <a:pt x="465" y="176"/>
                  </a:lnTo>
                  <a:lnTo>
                    <a:pt x="462" y="178"/>
                  </a:lnTo>
                  <a:lnTo>
                    <a:pt x="461" y="180"/>
                  </a:lnTo>
                  <a:lnTo>
                    <a:pt x="460" y="182"/>
                  </a:lnTo>
                  <a:lnTo>
                    <a:pt x="458" y="183"/>
                  </a:lnTo>
                  <a:lnTo>
                    <a:pt x="460" y="184"/>
                  </a:lnTo>
                  <a:lnTo>
                    <a:pt x="458" y="184"/>
                  </a:lnTo>
                  <a:lnTo>
                    <a:pt x="458" y="183"/>
                  </a:lnTo>
                  <a:lnTo>
                    <a:pt x="457" y="183"/>
                  </a:lnTo>
                  <a:lnTo>
                    <a:pt x="457" y="184"/>
                  </a:lnTo>
                  <a:lnTo>
                    <a:pt x="457" y="186"/>
                  </a:lnTo>
                  <a:lnTo>
                    <a:pt x="455" y="187"/>
                  </a:lnTo>
                  <a:lnTo>
                    <a:pt x="455" y="188"/>
                  </a:lnTo>
                  <a:lnTo>
                    <a:pt x="454" y="188"/>
                  </a:lnTo>
                  <a:lnTo>
                    <a:pt x="453" y="188"/>
                  </a:lnTo>
                  <a:lnTo>
                    <a:pt x="453" y="190"/>
                  </a:lnTo>
                  <a:lnTo>
                    <a:pt x="451" y="191"/>
                  </a:lnTo>
                  <a:lnTo>
                    <a:pt x="451" y="192"/>
                  </a:lnTo>
                  <a:lnTo>
                    <a:pt x="451" y="194"/>
                  </a:lnTo>
                  <a:lnTo>
                    <a:pt x="450" y="194"/>
                  </a:lnTo>
                  <a:lnTo>
                    <a:pt x="450" y="195"/>
                  </a:lnTo>
                  <a:lnTo>
                    <a:pt x="449" y="195"/>
                  </a:lnTo>
                  <a:lnTo>
                    <a:pt x="449" y="196"/>
                  </a:lnTo>
                  <a:lnTo>
                    <a:pt x="447" y="196"/>
                  </a:lnTo>
                  <a:lnTo>
                    <a:pt x="446" y="196"/>
                  </a:lnTo>
                  <a:lnTo>
                    <a:pt x="446" y="198"/>
                  </a:lnTo>
                  <a:lnTo>
                    <a:pt x="446" y="199"/>
                  </a:lnTo>
                  <a:lnTo>
                    <a:pt x="446" y="201"/>
                  </a:lnTo>
                  <a:lnTo>
                    <a:pt x="445" y="201"/>
                  </a:lnTo>
                  <a:lnTo>
                    <a:pt x="445" y="202"/>
                  </a:lnTo>
                  <a:lnTo>
                    <a:pt x="443" y="203"/>
                  </a:lnTo>
                  <a:lnTo>
                    <a:pt x="443" y="205"/>
                  </a:lnTo>
                  <a:lnTo>
                    <a:pt x="443" y="206"/>
                  </a:lnTo>
                  <a:lnTo>
                    <a:pt x="443" y="207"/>
                  </a:lnTo>
                  <a:lnTo>
                    <a:pt x="443" y="209"/>
                  </a:lnTo>
                  <a:lnTo>
                    <a:pt x="445" y="209"/>
                  </a:lnTo>
                  <a:lnTo>
                    <a:pt x="445" y="210"/>
                  </a:lnTo>
                  <a:lnTo>
                    <a:pt x="446" y="210"/>
                  </a:lnTo>
                  <a:lnTo>
                    <a:pt x="446" y="211"/>
                  </a:lnTo>
                  <a:lnTo>
                    <a:pt x="447" y="213"/>
                  </a:lnTo>
                  <a:lnTo>
                    <a:pt x="447" y="214"/>
                  </a:lnTo>
                  <a:lnTo>
                    <a:pt x="447" y="215"/>
                  </a:lnTo>
                  <a:lnTo>
                    <a:pt x="446" y="217"/>
                  </a:lnTo>
                  <a:lnTo>
                    <a:pt x="447" y="218"/>
                  </a:lnTo>
                  <a:lnTo>
                    <a:pt x="447" y="220"/>
                  </a:lnTo>
                  <a:lnTo>
                    <a:pt x="447" y="221"/>
                  </a:lnTo>
                  <a:lnTo>
                    <a:pt x="451" y="221"/>
                  </a:lnTo>
                  <a:lnTo>
                    <a:pt x="455" y="222"/>
                  </a:lnTo>
                  <a:lnTo>
                    <a:pt x="458" y="225"/>
                  </a:lnTo>
                  <a:lnTo>
                    <a:pt x="460" y="226"/>
                  </a:lnTo>
                  <a:lnTo>
                    <a:pt x="464" y="226"/>
                  </a:lnTo>
                  <a:lnTo>
                    <a:pt x="465" y="229"/>
                  </a:lnTo>
                  <a:lnTo>
                    <a:pt x="465" y="230"/>
                  </a:lnTo>
                  <a:lnTo>
                    <a:pt x="468" y="233"/>
                  </a:lnTo>
                  <a:lnTo>
                    <a:pt x="470" y="236"/>
                  </a:lnTo>
                  <a:lnTo>
                    <a:pt x="472" y="239"/>
                  </a:lnTo>
                  <a:lnTo>
                    <a:pt x="476" y="240"/>
                  </a:lnTo>
                  <a:lnTo>
                    <a:pt x="477" y="240"/>
                  </a:lnTo>
                  <a:lnTo>
                    <a:pt x="479" y="239"/>
                  </a:lnTo>
                  <a:lnTo>
                    <a:pt x="480" y="239"/>
                  </a:lnTo>
                  <a:lnTo>
                    <a:pt x="481" y="237"/>
                  </a:lnTo>
                  <a:lnTo>
                    <a:pt x="483" y="236"/>
                  </a:lnTo>
                  <a:lnTo>
                    <a:pt x="487" y="233"/>
                  </a:lnTo>
                  <a:lnTo>
                    <a:pt x="491" y="232"/>
                  </a:lnTo>
                  <a:lnTo>
                    <a:pt x="493" y="230"/>
                  </a:lnTo>
                  <a:lnTo>
                    <a:pt x="499" y="229"/>
                  </a:lnTo>
                  <a:lnTo>
                    <a:pt x="503" y="228"/>
                  </a:lnTo>
                  <a:lnTo>
                    <a:pt x="506" y="224"/>
                  </a:lnTo>
                  <a:lnTo>
                    <a:pt x="510" y="221"/>
                  </a:lnTo>
                  <a:lnTo>
                    <a:pt x="512" y="217"/>
                  </a:lnTo>
                  <a:lnTo>
                    <a:pt x="517" y="213"/>
                  </a:lnTo>
                  <a:lnTo>
                    <a:pt x="518" y="210"/>
                  </a:lnTo>
                  <a:lnTo>
                    <a:pt x="522" y="206"/>
                  </a:lnTo>
                  <a:lnTo>
                    <a:pt x="526" y="205"/>
                  </a:lnTo>
                  <a:lnTo>
                    <a:pt x="529" y="202"/>
                  </a:lnTo>
                  <a:lnTo>
                    <a:pt x="531" y="201"/>
                  </a:lnTo>
                  <a:lnTo>
                    <a:pt x="530" y="201"/>
                  </a:lnTo>
                  <a:lnTo>
                    <a:pt x="530" y="199"/>
                  </a:lnTo>
                  <a:lnTo>
                    <a:pt x="531" y="199"/>
                  </a:lnTo>
                  <a:lnTo>
                    <a:pt x="531" y="198"/>
                  </a:lnTo>
                  <a:lnTo>
                    <a:pt x="533" y="198"/>
                  </a:lnTo>
                  <a:lnTo>
                    <a:pt x="533" y="196"/>
                  </a:lnTo>
                  <a:lnTo>
                    <a:pt x="534" y="196"/>
                  </a:lnTo>
                  <a:lnTo>
                    <a:pt x="536" y="196"/>
                  </a:lnTo>
                  <a:lnTo>
                    <a:pt x="536" y="195"/>
                  </a:lnTo>
                  <a:lnTo>
                    <a:pt x="537" y="195"/>
                  </a:lnTo>
                  <a:lnTo>
                    <a:pt x="537" y="196"/>
                  </a:lnTo>
                  <a:lnTo>
                    <a:pt x="538" y="196"/>
                  </a:lnTo>
                  <a:lnTo>
                    <a:pt x="538" y="195"/>
                  </a:lnTo>
                  <a:lnTo>
                    <a:pt x="540" y="195"/>
                  </a:lnTo>
                  <a:lnTo>
                    <a:pt x="540" y="194"/>
                  </a:lnTo>
                  <a:lnTo>
                    <a:pt x="541" y="194"/>
                  </a:lnTo>
                  <a:lnTo>
                    <a:pt x="541" y="192"/>
                  </a:lnTo>
                  <a:lnTo>
                    <a:pt x="542" y="192"/>
                  </a:lnTo>
                  <a:lnTo>
                    <a:pt x="544" y="192"/>
                  </a:lnTo>
                  <a:lnTo>
                    <a:pt x="544" y="191"/>
                  </a:lnTo>
                  <a:lnTo>
                    <a:pt x="545" y="192"/>
                  </a:lnTo>
                  <a:lnTo>
                    <a:pt x="545" y="191"/>
                  </a:lnTo>
                  <a:lnTo>
                    <a:pt x="546" y="191"/>
                  </a:lnTo>
                  <a:lnTo>
                    <a:pt x="548" y="191"/>
                  </a:lnTo>
                  <a:lnTo>
                    <a:pt x="548" y="190"/>
                  </a:lnTo>
                  <a:lnTo>
                    <a:pt x="549" y="190"/>
                  </a:lnTo>
                  <a:lnTo>
                    <a:pt x="550" y="190"/>
                  </a:lnTo>
                  <a:lnTo>
                    <a:pt x="550" y="188"/>
                  </a:lnTo>
                  <a:lnTo>
                    <a:pt x="552" y="188"/>
                  </a:lnTo>
                  <a:lnTo>
                    <a:pt x="553" y="188"/>
                  </a:lnTo>
                  <a:lnTo>
                    <a:pt x="553" y="187"/>
                  </a:lnTo>
                  <a:lnTo>
                    <a:pt x="555" y="187"/>
                  </a:lnTo>
                  <a:lnTo>
                    <a:pt x="555" y="188"/>
                  </a:lnTo>
                  <a:lnTo>
                    <a:pt x="555" y="187"/>
                  </a:lnTo>
                  <a:lnTo>
                    <a:pt x="556" y="187"/>
                  </a:lnTo>
                  <a:lnTo>
                    <a:pt x="557" y="187"/>
                  </a:lnTo>
                  <a:lnTo>
                    <a:pt x="557" y="186"/>
                  </a:lnTo>
                  <a:lnTo>
                    <a:pt x="559" y="186"/>
                  </a:lnTo>
                  <a:lnTo>
                    <a:pt x="560" y="186"/>
                  </a:lnTo>
                  <a:lnTo>
                    <a:pt x="560" y="184"/>
                  </a:lnTo>
                  <a:lnTo>
                    <a:pt x="561" y="184"/>
                  </a:lnTo>
                  <a:lnTo>
                    <a:pt x="563" y="184"/>
                  </a:lnTo>
                  <a:lnTo>
                    <a:pt x="563" y="183"/>
                  </a:lnTo>
                  <a:lnTo>
                    <a:pt x="563" y="184"/>
                  </a:lnTo>
                  <a:lnTo>
                    <a:pt x="564" y="184"/>
                  </a:lnTo>
                  <a:lnTo>
                    <a:pt x="564" y="183"/>
                  </a:lnTo>
                  <a:lnTo>
                    <a:pt x="565" y="183"/>
                  </a:lnTo>
                  <a:lnTo>
                    <a:pt x="565" y="182"/>
                  </a:lnTo>
                  <a:lnTo>
                    <a:pt x="567" y="182"/>
                  </a:lnTo>
                  <a:lnTo>
                    <a:pt x="568" y="182"/>
                  </a:lnTo>
                  <a:lnTo>
                    <a:pt x="568" y="180"/>
                  </a:lnTo>
                  <a:lnTo>
                    <a:pt x="568" y="182"/>
                  </a:lnTo>
                  <a:lnTo>
                    <a:pt x="568" y="180"/>
                  </a:lnTo>
                  <a:lnTo>
                    <a:pt x="568" y="182"/>
                  </a:lnTo>
                  <a:lnTo>
                    <a:pt x="569" y="182"/>
                  </a:lnTo>
                  <a:lnTo>
                    <a:pt x="569" y="180"/>
                  </a:lnTo>
                  <a:lnTo>
                    <a:pt x="571" y="180"/>
                  </a:lnTo>
                  <a:lnTo>
                    <a:pt x="571" y="182"/>
                  </a:lnTo>
                  <a:lnTo>
                    <a:pt x="572" y="182"/>
                  </a:lnTo>
                  <a:lnTo>
                    <a:pt x="572" y="180"/>
                  </a:lnTo>
                  <a:lnTo>
                    <a:pt x="571" y="180"/>
                  </a:lnTo>
                  <a:lnTo>
                    <a:pt x="572" y="180"/>
                  </a:lnTo>
                  <a:lnTo>
                    <a:pt x="572" y="179"/>
                  </a:lnTo>
                  <a:lnTo>
                    <a:pt x="574" y="179"/>
                  </a:lnTo>
                  <a:lnTo>
                    <a:pt x="572" y="179"/>
                  </a:lnTo>
                  <a:lnTo>
                    <a:pt x="574" y="179"/>
                  </a:lnTo>
                  <a:lnTo>
                    <a:pt x="574" y="178"/>
                  </a:lnTo>
                  <a:lnTo>
                    <a:pt x="575" y="178"/>
                  </a:lnTo>
                  <a:lnTo>
                    <a:pt x="575" y="176"/>
                  </a:lnTo>
                  <a:lnTo>
                    <a:pt x="575" y="175"/>
                  </a:lnTo>
                  <a:lnTo>
                    <a:pt x="576" y="175"/>
                  </a:lnTo>
                  <a:lnTo>
                    <a:pt x="578" y="175"/>
                  </a:lnTo>
                  <a:lnTo>
                    <a:pt x="579" y="175"/>
                  </a:lnTo>
                  <a:lnTo>
                    <a:pt x="579" y="173"/>
                  </a:lnTo>
                  <a:lnTo>
                    <a:pt x="580" y="173"/>
                  </a:lnTo>
                  <a:lnTo>
                    <a:pt x="580" y="175"/>
                  </a:lnTo>
                  <a:lnTo>
                    <a:pt x="582" y="175"/>
                  </a:lnTo>
                  <a:lnTo>
                    <a:pt x="582" y="173"/>
                  </a:lnTo>
                  <a:lnTo>
                    <a:pt x="583" y="173"/>
                  </a:lnTo>
                  <a:lnTo>
                    <a:pt x="584" y="173"/>
                  </a:lnTo>
                  <a:lnTo>
                    <a:pt x="584" y="175"/>
                  </a:lnTo>
                  <a:lnTo>
                    <a:pt x="586" y="175"/>
                  </a:lnTo>
                  <a:lnTo>
                    <a:pt x="586" y="176"/>
                  </a:lnTo>
                  <a:lnTo>
                    <a:pt x="586" y="178"/>
                  </a:lnTo>
                  <a:lnTo>
                    <a:pt x="584" y="178"/>
                  </a:lnTo>
                  <a:lnTo>
                    <a:pt x="584" y="179"/>
                  </a:lnTo>
                  <a:lnTo>
                    <a:pt x="584" y="180"/>
                  </a:lnTo>
                  <a:lnTo>
                    <a:pt x="584" y="182"/>
                  </a:lnTo>
                  <a:lnTo>
                    <a:pt x="584" y="183"/>
                  </a:lnTo>
                  <a:lnTo>
                    <a:pt x="584" y="182"/>
                  </a:lnTo>
                  <a:lnTo>
                    <a:pt x="586" y="182"/>
                  </a:lnTo>
                  <a:lnTo>
                    <a:pt x="586" y="183"/>
                  </a:lnTo>
                  <a:lnTo>
                    <a:pt x="587" y="183"/>
                  </a:lnTo>
                  <a:lnTo>
                    <a:pt x="587" y="182"/>
                  </a:lnTo>
                  <a:lnTo>
                    <a:pt x="588" y="182"/>
                  </a:lnTo>
                  <a:lnTo>
                    <a:pt x="588" y="183"/>
                  </a:lnTo>
                  <a:lnTo>
                    <a:pt x="590" y="183"/>
                  </a:lnTo>
                  <a:lnTo>
                    <a:pt x="591" y="183"/>
                  </a:lnTo>
                  <a:lnTo>
                    <a:pt x="590" y="183"/>
                  </a:lnTo>
                  <a:lnTo>
                    <a:pt x="590" y="184"/>
                  </a:lnTo>
                  <a:lnTo>
                    <a:pt x="590" y="186"/>
                  </a:lnTo>
                  <a:lnTo>
                    <a:pt x="590" y="187"/>
                  </a:lnTo>
                  <a:lnTo>
                    <a:pt x="590" y="188"/>
                  </a:lnTo>
                  <a:lnTo>
                    <a:pt x="590" y="187"/>
                  </a:lnTo>
                  <a:lnTo>
                    <a:pt x="591" y="187"/>
                  </a:lnTo>
                  <a:lnTo>
                    <a:pt x="593" y="187"/>
                  </a:lnTo>
                  <a:lnTo>
                    <a:pt x="593" y="188"/>
                  </a:lnTo>
                  <a:lnTo>
                    <a:pt x="591" y="188"/>
                  </a:lnTo>
                  <a:lnTo>
                    <a:pt x="593" y="188"/>
                  </a:lnTo>
                  <a:lnTo>
                    <a:pt x="593" y="190"/>
                  </a:lnTo>
                  <a:lnTo>
                    <a:pt x="594" y="190"/>
                  </a:lnTo>
                  <a:lnTo>
                    <a:pt x="594" y="191"/>
                  </a:lnTo>
                  <a:lnTo>
                    <a:pt x="595" y="191"/>
                  </a:lnTo>
                  <a:lnTo>
                    <a:pt x="595" y="190"/>
                  </a:lnTo>
                  <a:lnTo>
                    <a:pt x="597" y="190"/>
                  </a:lnTo>
                  <a:lnTo>
                    <a:pt x="597" y="191"/>
                  </a:lnTo>
                  <a:lnTo>
                    <a:pt x="597" y="190"/>
                  </a:lnTo>
                  <a:lnTo>
                    <a:pt x="598" y="190"/>
                  </a:lnTo>
                  <a:lnTo>
                    <a:pt x="599" y="190"/>
                  </a:lnTo>
                  <a:lnTo>
                    <a:pt x="599" y="191"/>
                  </a:lnTo>
                  <a:lnTo>
                    <a:pt x="599" y="190"/>
                  </a:lnTo>
                  <a:lnTo>
                    <a:pt x="599" y="191"/>
                  </a:lnTo>
                  <a:lnTo>
                    <a:pt x="601" y="191"/>
                  </a:lnTo>
                  <a:lnTo>
                    <a:pt x="601" y="190"/>
                  </a:lnTo>
                  <a:lnTo>
                    <a:pt x="602" y="190"/>
                  </a:lnTo>
                  <a:lnTo>
                    <a:pt x="602" y="188"/>
                  </a:lnTo>
                  <a:lnTo>
                    <a:pt x="602" y="190"/>
                  </a:lnTo>
                  <a:lnTo>
                    <a:pt x="603" y="190"/>
                  </a:lnTo>
                  <a:lnTo>
                    <a:pt x="603" y="191"/>
                  </a:lnTo>
                  <a:lnTo>
                    <a:pt x="603" y="190"/>
                  </a:lnTo>
                  <a:lnTo>
                    <a:pt x="605" y="190"/>
                  </a:lnTo>
                  <a:lnTo>
                    <a:pt x="606" y="191"/>
                  </a:lnTo>
                  <a:lnTo>
                    <a:pt x="607" y="191"/>
                  </a:lnTo>
                  <a:lnTo>
                    <a:pt x="607" y="190"/>
                  </a:lnTo>
                  <a:lnTo>
                    <a:pt x="607" y="191"/>
                  </a:lnTo>
                  <a:lnTo>
                    <a:pt x="609" y="191"/>
                  </a:lnTo>
                  <a:lnTo>
                    <a:pt x="610" y="191"/>
                  </a:lnTo>
                  <a:lnTo>
                    <a:pt x="609" y="190"/>
                  </a:lnTo>
                  <a:lnTo>
                    <a:pt x="610" y="190"/>
                  </a:lnTo>
                  <a:lnTo>
                    <a:pt x="610" y="188"/>
                  </a:lnTo>
                  <a:lnTo>
                    <a:pt x="610" y="187"/>
                  </a:lnTo>
                  <a:lnTo>
                    <a:pt x="611" y="188"/>
                  </a:lnTo>
                  <a:lnTo>
                    <a:pt x="613" y="188"/>
                  </a:lnTo>
                  <a:lnTo>
                    <a:pt x="613" y="187"/>
                  </a:lnTo>
                  <a:lnTo>
                    <a:pt x="613" y="186"/>
                  </a:lnTo>
                  <a:lnTo>
                    <a:pt x="613" y="187"/>
                  </a:lnTo>
                  <a:lnTo>
                    <a:pt x="614" y="187"/>
                  </a:lnTo>
                  <a:lnTo>
                    <a:pt x="614" y="186"/>
                  </a:lnTo>
                  <a:lnTo>
                    <a:pt x="614" y="187"/>
                  </a:lnTo>
                  <a:lnTo>
                    <a:pt x="616" y="187"/>
                  </a:lnTo>
                  <a:lnTo>
                    <a:pt x="616" y="186"/>
                  </a:lnTo>
                  <a:lnTo>
                    <a:pt x="616" y="187"/>
                  </a:lnTo>
                  <a:lnTo>
                    <a:pt x="616" y="186"/>
                  </a:lnTo>
                  <a:lnTo>
                    <a:pt x="617" y="186"/>
                  </a:lnTo>
                  <a:lnTo>
                    <a:pt x="617" y="184"/>
                  </a:lnTo>
                  <a:lnTo>
                    <a:pt x="618" y="184"/>
                  </a:lnTo>
                  <a:lnTo>
                    <a:pt x="618" y="183"/>
                  </a:lnTo>
                  <a:lnTo>
                    <a:pt x="618" y="184"/>
                  </a:lnTo>
                  <a:lnTo>
                    <a:pt x="620" y="184"/>
                  </a:lnTo>
                  <a:lnTo>
                    <a:pt x="618" y="184"/>
                  </a:lnTo>
                  <a:lnTo>
                    <a:pt x="620" y="184"/>
                  </a:lnTo>
                  <a:lnTo>
                    <a:pt x="620" y="183"/>
                  </a:lnTo>
                  <a:lnTo>
                    <a:pt x="621" y="183"/>
                  </a:lnTo>
                  <a:lnTo>
                    <a:pt x="621" y="184"/>
                  </a:lnTo>
                  <a:lnTo>
                    <a:pt x="622" y="184"/>
                  </a:lnTo>
                  <a:lnTo>
                    <a:pt x="624" y="184"/>
                  </a:lnTo>
                  <a:lnTo>
                    <a:pt x="624" y="186"/>
                  </a:lnTo>
                  <a:lnTo>
                    <a:pt x="625" y="186"/>
                  </a:lnTo>
                  <a:lnTo>
                    <a:pt x="625" y="184"/>
                  </a:lnTo>
                  <a:lnTo>
                    <a:pt x="626" y="184"/>
                  </a:lnTo>
                  <a:lnTo>
                    <a:pt x="626" y="186"/>
                  </a:lnTo>
                  <a:lnTo>
                    <a:pt x="628" y="186"/>
                  </a:lnTo>
                  <a:lnTo>
                    <a:pt x="628" y="184"/>
                  </a:lnTo>
                  <a:lnTo>
                    <a:pt x="629" y="184"/>
                  </a:lnTo>
                  <a:lnTo>
                    <a:pt x="630" y="184"/>
                  </a:lnTo>
                  <a:lnTo>
                    <a:pt x="632" y="184"/>
                  </a:lnTo>
                  <a:lnTo>
                    <a:pt x="633" y="184"/>
                  </a:lnTo>
                  <a:lnTo>
                    <a:pt x="635" y="184"/>
                  </a:lnTo>
                  <a:lnTo>
                    <a:pt x="636" y="184"/>
                  </a:lnTo>
                  <a:lnTo>
                    <a:pt x="637" y="183"/>
                  </a:lnTo>
                  <a:lnTo>
                    <a:pt x="639" y="183"/>
                  </a:lnTo>
                  <a:lnTo>
                    <a:pt x="639" y="184"/>
                  </a:lnTo>
                  <a:lnTo>
                    <a:pt x="639" y="183"/>
                  </a:lnTo>
                  <a:lnTo>
                    <a:pt x="640" y="183"/>
                  </a:lnTo>
                  <a:lnTo>
                    <a:pt x="641" y="183"/>
                  </a:lnTo>
                  <a:lnTo>
                    <a:pt x="641" y="184"/>
                  </a:lnTo>
                  <a:lnTo>
                    <a:pt x="641" y="183"/>
                  </a:lnTo>
                  <a:lnTo>
                    <a:pt x="643" y="183"/>
                  </a:lnTo>
                  <a:lnTo>
                    <a:pt x="643" y="184"/>
                  </a:lnTo>
                  <a:lnTo>
                    <a:pt x="644" y="184"/>
                  </a:lnTo>
                  <a:lnTo>
                    <a:pt x="644" y="183"/>
                  </a:lnTo>
                  <a:lnTo>
                    <a:pt x="645" y="183"/>
                  </a:lnTo>
                  <a:lnTo>
                    <a:pt x="645" y="184"/>
                  </a:lnTo>
                  <a:lnTo>
                    <a:pt x="647" y="184"/>
                  </a:lnTo>
                  <a:lnTo>
                    <a:pt x="648" y="184"/>
                  </a:lnTo>
                  <a:lnTo>
                    <a:pt x="649" y="184"/>
                  </a:lnTo>
                  <a:lnTo>
                    <a:pt x="651" y="184"/>
                  </a:lnTo>
                  <a:lnTo>
                    <a:pt x="652" y="184"/>
                  </a:lnTo>
                  <a:lnTo>
                    <a:pt x="654" y="184"/>
                  </a:lnTo>
                  <a:lnTo>
                    <a:pt x="655" y="184"/>
                  </a:lnTo>
                  <a:lnTo>
                    <a:pt x="656" y="184"/>
                  </a:lnTo>
                  <a:lnTo>
                    <a:pt x="656" y="186"/>
                  </a:lnTo>
                  <a:lnTo>
                    <a:pt x="658" y="186"/>
                  </a:lnTo>
                  <a:lnTo>
                    <a:pt x="658" y="187"/>
                  </a:lnTo>
                  <a:lnTo>
                    <a:pt x="659" y="187"/>
                  </a:lnTo>
                  <a:lnTo>
                    <a:pt x="660" y="187"/>
                  </a:lnTo>
                  <a:lnTo>
                    <a:pt x="662" y="187"/>
                  </a:lnTo>
                  <a:lnTo>
                    <a:pt x="663" y="186"/>
                  </a:lnTo>
                  <a:lnTo>
                    <a:pt x="663" y="184"/>
                  </a:lnTo>
                  <a:lnTo>
                    <a:pt x="663" y="183"/>
                  </a:lnTo>
                  <a:lnTo>
                    <a:pt x="663" y="184"/>
                  </a:lnTo>
                  <a:lnTo>
                    <a:pt x="664" y="184"/>
                  </a:lnTo>
                  <a:lnTo>
                    <a:pt x="664" y="183"/>
                  </a:lnTo>
                  <a:lnTo>
                    <a:pt x="666" y="183"/>
                  </a:lnTo>
                  <a:lnTo>
                    <a:pt x="666" y="184"/>
                  </a:lnTo>
                  <a:lnTo>
                    <a:pt x="667" y="184"/>
                  </a:lnTo>
                  <a:lnTo>
                    <a:pt x="668" y="184"/>
                  </a:lnTo>
                  <a:lnTo>
                    <a:pt x="668" y="183"/>
                  </a:lnTo>
                  <a:lnTo>
                    <a:pt x="670" y="183"/>
                  </a:lnTo>
                  <a:lnTo>
                    <a:pt x="670" y="182"/>
                  </a:lnTo>
                  <a:lnTo>
                    <a:pt x="671" y="182"/>
                  </a:lnTo>
                  <a:lnTo>
                    <a:pt x="671" y="180"/>
                  </a:lnTo>
                  <a:lnTo>
                    <a:pt x="673" y="180"/>
                  </a:lnTo>
                  <a:lnTo>
                    <a:pt x="674" y="180"/>
                  </a:lnTo>
                  <a:lnTo>
                    <a:pt x="675" y="180"/>
                  </a:lnTo>
                  <a:lnTo>
                    <a:pt x="675" y="175"/>
                  </a:lnTo>
                  <a:lnTo>
                    <a:pt x="677" y="171"/>
                  </a:lnTo>
                  <a:lnTo>
                    <a:pt x="678" y="169"/>
                  </a:lnTo>
                  <a:lnTo>
                    <a:pt x="679" y="169"/>
                  </a:lnTo>
                  <a:lnTo>
                    <a:pt x="681" y="168"/>
                  </a:lnTo>
                  <a:lnTo>
                    <a:pt x="683" y="168"/>
                  </a:lnTo>
                  <a:lnTo>
                    <a:pt x="685" y="168"/>
                  </a:lnTo>
                  <a:lnTo>
                    <a:pt x="687" y="167"/>
                  </a:lnTo>
                  <a:lnTo>
                    <a:pt x="692" y="167"/>
                  </a:lnTo>
                  <a:lnTo>
                    <a:pt x="694" y="165"/>
                  </a:lnTo>
                  <a:lnTo>
                    <a:pt x="698" y="163"/>
                  </a:lnTo>
                  <a:lnTo>
                    <a:pt x="701" y="160"/>
                  </a:lnTo>
                  <a:lnTo>
                    <a:pt x="701" y="159"/>
                  </a:lnTo>
                  <a:lnTo>
                    <a:pt x="702" y="156"/>
                  </a:lnTo>
                  <a:lnTo>
                    <a:pt x="704" y="156"/>
                  </a:lnTo>
                  <a:lnTo>
                    <a:pt x="705" y="156"/>
                  </a:lnTo>
                  <a:lnTo>
                    <a:pt x="705" y="153"/>
                  </a:lnTo>
                  <a:lnTo>
                    <a:pt x="705" y="152"/>
                  </a:lnTo>
                  <a:lnTo>
                    <a:pt x="706" y="149"/>
                  </a:lnTo>
                  <a:lnTo>
                    <a:pt x="708" y="149"/>
                  </a:lnTo>
                  <a:lnTo>
                    <a:pt x="709" y="150"/>
                  </a:lnTo>
                  <a:lnTo>
                    <a:pt x="711" y="150"/>
                  </a:lnTo>
                  <a:lnTo>
                    <a:pt x="711" y="149"/>
                  </a:lnTo>
                  <a:lnTo>
                    <a:pt x="711" y="148"/>
                  </a:lnTo>
                  <a:lnTo>
                    <a:pt x="711" y="145"/>
                  </a:lnTo>
                  <a:lnTo>
                    <a:pt x="713" y="145"/>
                  </a:lnTo>
                  <a:lnTo>
                    <a:pt x="715" y="144"/>
                  </a:lnTo>
                  <a:lnTo>
                    <a:pt x="713" y="142"/>
                  </a:lnTo>
                  <a:lnTo>
                    <a:pt x="713" y="141"/>
                  </a:lnTo>
                  <a:lnTo>
                    <a:pt x="715" y="141"/>
                  </a:lnTo>
                  <a:lnTo>
                    <a:pt x="717" y="140"/>
                  </a:lnTo>
                  <a:lnTo>
                    <a:pt x="719" y="140"/>
                  </a:lnTo>
                  <a:lnTo>
                    <a:pt x="719" y="138"/>
                  </a:lnTo>
                  <a:lnTo>
                    <a:pt x="719" y="137"/>
                  </a:lnTo>
                  <a:lnTo>
                    <a:pt x="719" y="135"/>
                  </a:lnTo>
                  <a:lnTo>
                    <a:pt x="717" y="134"/>
                  </a:lnTo>
                  <a:lnTo>
                    <a:pt x="719" y="134"/>
                  </a:lnTo>
                  <a:lnTo>
                    <a:pt x="720" y="133"/>
                  </a:lnTo>
                  <a:lnTo>
                    <a:pt x="720" y="131"/>
                  </a:lnTo>
                  <a:lnTo>
                    <a:pt x="720" y="130"/>
                  </a:lnTo>
                  <a:lnTo>
                    <a:pt x="720" y="129"/>
                  </a:lnTo>
                  <a:lnTo>
                    <a:pt x="721" y="129"/>
                  </a:lnTo>
                  <a:lnTo>
                    <a:pt x="723" y="129"/>
                  </a:lnTo>
                  <a:lnTo>
                    <a:pt x="724" y="129"/>
                  </a:lnTo>
                  <a:lnTo>
                    <a:pt x="724" y="127"/>
                  </a:lnTo>
                  <a:lnTo>
                    <a:pt x="725" y="127"/>
                  </a:lnTo>
                  <a:lnTo>
                    <a:pt x="725" y="129"/>
                  </a:lnTo>
                  <a:lnTo>
                    <a:pt x="725" y="130"/>
                  </a:lnTo>
                  <a:lnTo>
                    <a:pt x="725" y="131"/>
                  </a:lnTo>
                  <a:lnTo>
                    <a:pt x="724" y="133"/>
                  </a:lnTo>
                  <a:lnTo>
                    <a:pt x="725" y="133"/>
                  </a:lnTo>
                  <a:lnTo>
                    <a:pt x="727" y="133"/>
                  </a:lnTo>
                  <a:lnTo>
                    <a:pt x="727" y="134"/>
                  </a:lnTo>
                  <a:lnTo>
                    <a:pt x="727" y="135"/>
                  </a:lnTo>
                  <a:lnTo>
                    <a:pt x="727" y="137"/>
                  </a:lnTo>
                  <a:lnTo>
                    <a:pt x="725" y="140"/>
                  </a:lnTo>
                  <a:lnTo>
                    <a:pt x="725" y="141"/>
                  </a:lnTo>
                  <a:lnTo>
                    <a:pt x="724" y="141"/>
                  </a:lnTo>
                  <a:lnTo>
                    <a:pt x="724" y="142"/>
                  </a:lnTo>
                  <a:lnTo>
                    <a:pt x="724" y="144"/>
                  </a:lnTo>
                  <a:lnTo>
                    <a:pt x="723" y="144"/>
                  </a:lnTo>
                  <a:lnTo>
                    <a:pt x="721" y="144"/>
                  </a:lnTo>
                  <a:lnTo>
                    <a:pt x="720" y="144"/>
                  </a:lnTo>
                  <a:lnTo>
                    <a:pt x="720" y="145"/>
                  </a:lnTo>
                  <a:lnTo>
                    <a:pt x="721" y="145"/>
                  </a:lnTo>
                  <a:lnTo>
                    <a:pt x="721" y="146"/>
                  </a:lnTo>
                  <a:lnTo>
                    <a:pt x="720" y="146"/>
                  </a:lnTo>
                  <a:lnTo>
                    <a:pt x="720" y="148"/>
                  </a:lnTo>
                  <a:lnTo>
                    <a:pt x="721" y="149"/>
                  </a:lnTo>
                  <a:lnTo>
                    <a:pt x="720" y="150"/>
                  </a:lnTo>
                  <a:lnTo>
                    <a:pt x="721" y="152"/>
                  </a:lnTo>
                  <a:lnTo>
                    <a:pt x="723" y="153"/>
                  </a:lnTo>
                  <a:lnTo>
                    <a:pt x="723" y="154"/>
                  </a:lnTo>
                  <a:lnTo>
                    <a:pt x="724" y="157"/>
                  </a:lnTo>
                  <a:lnTo>
                    <a:pt x="725" y="157"/>
                  </a:lnTo>
                  <a:lnTo>
                    <a:pt x="728" y="157"/>
                  </a:lnTo>
                  <a:lnTo>
                    <a:pt x="730" y="157"/>
                  </a:lnTo>
                  <a:lnTo>
                    <a:pt x="731" y="159"/>
                  </a:lnTo>
                  <a:lnTo>
                    <a:pt x="732" y="161"/>
                  </a:lnTo>
                  <a:lnTo>
                    <a:pt x="735" y="163"/>
                  </a:lnTo>
                  <a:lnTo>
                    <a:pt x="735" y="164"/>
                  </a:lnTo>
                  <a:lnTo>
                    <a:pt x="736" y="165"/>
                  </a:lnTo>
                  <a:lnTo>
                    <a:pt x="735" y="167"/>
                  </a:lnTo>
                  <a:lnTo>
                    <a:pt x="735" y="168"/>
                  </a:lnTo>
                  <a:lnTo>
                    <a:pt x="736" y="171"/>
                  </a:lnTo>
                  <a:lnTo>
                    <a:pt x="736" y="172"/>
                  </a:lnTo>
                  <a:lnTo>
                    <a:pt x="738" y="172"/>
                  </a:lnTo>
                  <a:lnTo>
                    <a:pt x="736" y="175"/>
                  </a:lnTo>
                  <a:lnTo>
                    <a:pt x="735" y="175"/>
                  </a:lnTo>
                  <a:lnTo>
                    <a:pt x="735" y="178"/>
                  </a:lnTo>
                  <a:lnTo>
                    <a:pt x="736" y="179"/>
                  </a:lnTo>
                  <a:lnTo>
                    <a:pt x="736" y="182"/>
                  </a:lnTo>
                  <a:lnTo>
                    <a:pt x="738" y="182"/>
                  </a:lnTo>
                  <a:lnTo>
                    <a:pt x="738" y="184"/>
                  </a:lnTo>
                  <a:lnTo>
                    <a:pt x="739" y="186"/>
                  </a:lnTo>
                  <a:lnTo>
                    <a:pt x="739" y="190"/>
                  </a:lnTo>
                  <a:lnTo>
                    <a:pt x="739" y="194"/>
                  </a:lnTo>
                  <a:lnTo>
                    <a:pt x="740" y="198"/>
                  </a:lnTo>
                  <a:lnTo>
                    <a:pt x="740" y="201"/>
                  </a:lnTo>
                  <a:lnTo>
                    <a:pt x="740" y="202"/>
                  </a:lnTo>
                  <a:lnTo>
                    <a:pt x="742" y="202"/>
                  </a:lnTo>
                  <a:lnTo>
                    <a:pt x="743" y="202"/>
                  </a:lnTo>
                  <a:lnTo>
                    <a:pt x="751" y="201"/>
                  </a:lnTo>
                  <a:lnTo>
                    <a:pt x="759" y="198"/>
                  </a:lnTo>
                  <a:lnTo>
                    <a:pt x="768" y="190"/>
                  </a:lnTo>
                  <a:lnTo>
                    <a:pt x="770" y="187"/>
                  </a:lnTo>
                  <a:lnTo>
                    <a:pt x="772" y="186"/>
                  </a:lnTo>
                  <a:lnTo>
                    <a:pt x="774" y="182"/>
                  </a:lnTo>
                  <a:lnTo>
                    <a:pt x="780" y="182"/>
                  </a:lnTo>
                  <a:lnTo>
                    <a:pt x="788" y="182"/>
                  </a:lnTo>
                  <a:lnTo>
                    <a:pt x="796" y="179"/>
                  </a:lnTo>
                  <a:lnTo>
                    <a:pt x="803" y="179"/>
                  </a:lnTo>
                  <a:lnTo>
                    <a:pt x="810" y="182"/>
                  </a:lnTo>
                  <a:lnTo>
                    <a:pt x="822" y="182"/>
                  </a:lnTo>
                  <a:lnTo>
                    <a:pt x="833" y="179"/>
                  </a:lnTo>
                  <a:lnTo>
                    <a:pt x="833" y="180"/>
                  </a:lnTo>
                  <a:lnTo>
                    <a:pt x="837" y="178"/>
                  </a:lnTo>
                  <a:lnTo>
                    <a:pt x="846" y="173"/>
                  </a:lnTo>
                  <a:lnTo>
                    <a:pt x="857" y="167"/>
                  </a:lnTo>
                  <a:lnTo>
                    <a:pt x="871" y="160"/>
                  </a:lnTo>
                  <a:lnTo>
                    <a:pt x="880" y="153"/>
                  </a:lnTo>
                  <a:lnTo>
                    <a:pt x="892" y="148"/>
                  </a:lnTo>
                  <a:lnTo>
                    <a:pt x="905" y="142"/>
                  </a:lnTo>
                  <a:lnTo>
                    <a:pt x="913" y="137"/>
                  </a:lnTo>
                  <a:lnTo>
                    <a:pt x="922" y="134"/>
                  </a:lnTo>
                  <a:lnTo>
                    <a:pt x="930" y="131"/>
                  </a:lnTo>
                  <a:lnTo>
                    <a:pt x="940" y="129"/>
                  </a:lnTo>
                  <a:lnTo>
                    <a:pt x="947" y="126"/>
                  </a:lnTo>
                  <a:lnTo>
                    <a:pt x="953" y="125"/>
                  </a:lnTo>
                  <a:lnTo>
                    <a:pt x="956" y="122"/>
                  </a:lnTo>
                  <a:lnTo>
                    <a:pt x="962" y="121"/>
                  </a:lnTo>
                  <a:lnTo>
                    <a:pt x="966" y="121"/>
                  </a:lnTo>
                  <a:lnTo>
                    <a:pt x="966" y="119"/>
                  </a:lnTo>
                  <a:lnTo>
                    <a:pt x="963" y="125"/>
                  </a:lnTo>
                  <a:lnTo>
                    <a:pt x="962" y="126"/>
                  </a:lnTo>
                  <a:lnTo>
                    <a:pt x="962" y="129"/>
                  </a:lnTo>
                  <a:lnTo>
                    <a:pt x="960" y="130"/>
                  </a:lnTo>
                  <a:lnTo>
                    <a:pt x="959" y="135"/>
                  </a:lnTo>
                  <a:lnTo>
                    <a:pt x="959" y="140"/>
                  </a:lnTo>
                  <a:lnTo>
                    <a:pt x="957" y="145"/>
                  </a:lnTo>
                  <a:lnTo>
                    <a:pt x="956" y="148"/>
                  </a:lnTo>
                  <a:lnTo>
                    <a:pt x="953" y="152"/>
                  </a:lnTo>
                  <a:lnTo>
                    <a:pt x="952" y="156"/>
                  </a:lnTo>
                  <a:lnTo>
                    <a:pt x="952" y="159"/>
                  </a:lnTo>
                  <a:lnTo>
                    <a:pt x="949" y="163"/>
                  </a:lnTo>
                  <a:lnTo>
                    <a:pt x="947" y="168"/>
                  </a:lnTo>
                  <a:lnTo>
                    <a:pt x="943" y="173"/>
                  </a:lnTo>
                  <a:lnTo>
                    <a:pt x="936" y="178"/>
                  </a:lnTo>
                  <a:lnTo>
                    <a:pt x="933" y="180"/>
                  </a:lnTo>
                  <a:lnTo>
                    <a:pt x="932" y="184"/>
                  </a:lnTo>
                  <a:lnTo>
                    <a:pt x="930" y="188"/>
                  </a:lnTo>
                  <a:lnTo>
                    <a:pt x="930" y="190"/>
                  </a:lnTo>
                  <a:lnTo>
                    <a:pt x="929" y="192"/>
                  </a:lnTo>
                  <a:lnTo>
                    <a:pt x="928" y="195"/>
                  </a:lnTo>
                  <a:lnTo>
                    <a:pt x="924" y="195"/>
                  </a:lnTo>
                  <a:lnTo>
                    <a:pt x="921" y="196"/>
                  </a:lnTo>
                  <a:lnTo>
                    <a:pt x="919" y="202"/>
                  </a:lnTo>
                  <a:lnTo>
                    <a:pt x="917" y="206"/>
                  </a:lnTo>
                  <a:lnTo>
                    <a:pt x="914" y="209"/>
                  </a:lnTo>
                  <a:lnTo>
                    <a:pt x="911" y="214"/>
                  </a:lnTo>
                  <a:lnTo>
                    <a:pt x="909" y="221"/>
                  </a:lnTo>
                  <a:lnTo>
                    <a:pt x="907" y="225"/>
                  </a:lnTo>
                  <a:lnTo>
                    <a:pt x="905" y="228"/>
                  </a:lnTo>
                  <a:lnTo>
                    <a:pt x="898" y="232"/>
                  </a:lnTo>
                  <a:lnTo>
                    <a:pt x="896" y="233"/>
                  </a:lnTo>
                  <a:lnTo>
                    <a:pt x="895" y="234"/>
                  </a:lnTo>
                  <a:lnTo>
                    <a:pt x="892" y="236"/>
                  </a:lnTo>
                  <a:lnTo>
                    <a:pt x="887" y="239"/>
                  </a:lnTo>
                  <a:lnTo>
                    <a:pt x="881" y="241"/>
                  </a:lnTo>
                  <a:lnTo>
                    <a:pt x="877" y="244"/>
                  </a:lnTo>
                  <a:lnTo>
                    <a:pt x="876" y="247"/>
                  </a:lnTo>
                  <a:lnTo>
                    <a:pt x="875" y="252"/>
                  </a:lnTo>
                  <a:lnTo>
                    <a:pt x="875" y="259"/>
                  </a:lnTo>
                  <a:lnTo>
                    <a:pt x="873" y="264"/>
                  </a:lnTo>
                  <a:lnTo>
                    <a:pt x="873" y="270"/>
                  </a:lnTo>
                  <a:lnTo>
                    <a:pt x="875" y="274"/>
                  </a:lnTo>
                  <a:lnTo>
                    <a:pt x="872" y="275"/>
                  </a:lnTo>
                  <a:lnTo>
                    <a:pt x="871" y="282"/>
                  </a:lnTo>
                  <a:lnTo>
                    <a:pt x="868" y="286"/>
                  </a:lnTo>
                  <a:lnTo>
                    <a:pt x="869" y="289"/>
                  </a:lnTo>
                  <a:lnTo>
                    <a:pt x="871" y="291"/>
                  </a:lnTo>
                  <a:lnTo>
                    <a:pt x="871" y="296"/>
                  </a:lnTo>
                  <a:lnTo>
                    <a:pt x="869" y="298"/>
                  </a:lnTo>
                  <a:lnTo>
                    <a:pt x="871" y="301"/>
                  </a:lnTo>
                  <a:lnTo>
                    <a:pt x="875" y="302"/>
                  </a:lnTo>
                  <a:lnTo>
                    <a:pt x="877" y="305"/>
                  </a:lnTo>
                  <a:lnTo>
                    <a:pt x="876" y="304"/>
                  </a:lnTo>
                  <a:lnTo>
                    <a:pt x="879" y="306"/>
                  </a:lnTo>
                  <a:lnTo>
                    <a:pt x="883" y="310"/>
                  </a:lnTo>
                  <a:lnTo>
                    <a:pt x="888" y="317"/>
                  </a:lnTo>
                  <a:lnTo>
                    <a:pt x="894" y="325"/>
                  </a:lnTo>
                  <a:lnTo>
                    <a:pt x="895" y="327"/>
                  </a:lnTo>
                  <a:lnTo>
                    <a:pt x="896" y="329"/>
                  </a:lnTo>
                  <a:lnTo>
                    <a:pt x="899" y="334"/>
                  </a:lnTo>
                  <a:lnTo>
                    <a:pt x="902" y="338"/>
                  </a:lnTo>
                  <a:lnTo>
                    <a:pt x="905" y="343"/>
                  </a:lnTo>
                  <a:lnTo>
                    <a:pt x="906" y="347"/>
                  </a:lnTo>
                  <a:lnTo>
                    <a:pt x="907" y="351"/>
                  </a:lnTo>
                  <a:lnTo>
                    <a:pt x="910" y="354"/>
                  </a:lnTo>
                  <a:lnTo>
                    <a:pt x="911" y="357"/>
                  </a:lnTo>
                  <a:lnTo>
                    <a:pt x="913" y="358"/>
                  </a:lnTo>
                  <a:lnTo>
                    <a:pt x="917" y="362"/>
                  </a:lnTo>
                  <a:lnTo>
                    <a:pt x="919" y="363"/>
                  </a:lnTo>
                  <a:lnTo>
                    <a:pt x="921" y="365"/>
                  </a:lnTo>
                  <a:lnTo>
                    <a:pt x="925" y="366"/>
                  </a:lnTo>
                  <a:lnTo>
                    <a:pt x="928" y="367"/>
                  </a:lnTo>
                  <a:lnTo>
                    <a:pt x="932" y="369"/>
                  </a:lnTo>
                  <a:lnTo>
                    <a:pt x="933" y="369"/>
                  </a:lnTo>
                  <a:lnTo>
                    <a:pt x="936" y="370"/>
                  </a:lnTo>
                  <a:lnTo>
                    <a:pt x="937" y="370"/>
                  </a:lnTo>
                  <a:lnTo>
                    <a:pt x="940" y="370"/>
                  </a:lnTo>
                  <a:lnTo>
                    <a:pt x="941" y="372"/>
                  </a:lnTo>
                  <a:lnTo>
                    <a:pt x="943" y="372"/>
                  </a:lnTo>
                  <a:lnTo>
                    <a:pt x="944" y="372"/>
                  </a:lnTo>
                  <a:lnTo>
                    <a:pt x="948" y="372"/>
                  </a:lnTo>
                  <a:lnTo>
                    <a:pt x="951" y="373"/>
                  </a:lnTo>
                  <a:lnTo>
                    <a:pt x="953" y="373"/>
                  </a:lnTo>
                  <a:lnTo>
                    <a:pt x="956" y="373"/>
                  </a:lnTo>
                  <a:lnTo>
                    <a:pt x="957" y="373"/>
                  </a:lnTo>
                  <a:lnTo>
                    <a:pt x="959" y="374"/>
                  </a:lnTo>
                  <a:lnTo>
                    <a:pt x="962" y="373"/>
                  </a:lnTo>
                  <a:lnTo>
                    <a:pt x="964" y="373"/>
                  </a:lnTo>
                  <a:lnTo>
                    <a:pt x="966" y="374"/>
                  </a:lnTo>
                  <a:lnTo>
                    <a:pt x="968" y="374"/>
                  </a:lnTo>
                  <a:lnTo>
                    <a:pt x="970" y="374"/>
                  </a:lnTo>
                  <a:lnTo>
                    <a:pt x="971" y="376"/>
                  </a:lnTo>
                  <a:lnTo>
                    <a:pt x="972" y="376"/>
                  </a:lnTo>
                  <a:lnTo>
                    <a:pt x="975" y="377"/>
                  </a:lnTo>
                  <a:lnTo>
                    <a:pt x="976" y="377"/>
                  </a:lnTo>
                  <a:lnTo>
                    <a:pt x="979" y="378"/>
                  </a:lnTo>
                  <a:lnTo>
                    <a:pt x="982" y="381"/>
                  </a:lnTo>
                  <a:lnTo>
                    <a:pt x="986" y="382"/>
                  </a:lnTo>
                  <a:lnTo>
                    <a:pt x="989" y="385"/>
                  </a:lnTo>
                  <a:lnTo>
                    <a:pt x="990" y="385"/>
                  </a:lnTo>
                  <a:lnTo>
                    <a:pt x="990" y="386"/>
                  </a:lnTo>
                  <a:lnTo>
                    <a:pt x="993" y="388"/>
                  </a:lnTo>
                  <a:lnTo>
                    <a:pt x="994" y="388"/>
                  </a:lnTo>
                  <a:lnTo>
                    <a:pt x="998" y="391"/>
                  </a:lnTo>
                  <a:lnTo>
                    <a:pt x="1000" y="391"/>
                  </a:lnTo>
                  <a:lnTo>
                    <a:pt x="1002" y="392"/>
                  </a:lnTo>
                  <a:lnTo>
                    <a:pt x="1004" y="392"/>
                  </a:lnTo>
                  <a:lnTo>
                    <a:pt x="1006" y="393"/>
                  </a:lnTo>
                  <a:lnTo>
                    <a:pt x="1008" y="393"/>
                  </a:lnTo>
                  <a:lnTo>
                    <a:pt x="1010" y="395"/>
                  </a:lnTo>
                  <a:lnTo>
                    <a:pt x="1012" y="395"/>
                  </a:lnTo>
                  <a:lnTo>
                    <a:pt x="1013" y="395"/>
                  </a:lnTo>
                  <a:lnTo>
                    <a:pt x="1014" y="396"/>
                  </a:lnTo>
                  <a:lnTo>
                    <a:pt x="1017" y="396"/>
                  </a:lnTo>
                  <a:lnTo>
                    <a:pt x="1019" y="396"/>
                  </a:lnTo>
                  <a:lnTo>
                    <a:pt x="1020" y="396"/>
                  </a:lnTo>
                  <a:lnTo>
                    <a:pt x="1021" y="396"/>
                  </a:lnTo>
                  <a:lnTo>
                    <a:pt x="1023" y="397"/>
                  </a:lnTo>
                  <a:lnTo>
                    <a:pt x="1025" y="399"/>
                  </a:lnTo>
                  <a:lnTo>
                    <a:pt x="1027" y="399"/>
                  </a:lnTo>
                  <a:lnTo>
                    <a:pt x="1028" y="399"/>
                  </a:lnTo>
                  <a:lnTo>
                    <a:pt x="1029" y="400"/>
                  </a:lnTo>
                  <a:lnTo>
                    <a:pt x="1032" y="400"/>
                  </a:lnTo>
                  <a:lnTo>
                    <a:pt x="1035" y="401"/>
                  </a:lnTo>
                  <a:lnTo>
                    <a:pt x="1038" y="401"/>
                  </a:lnTo>
                  <a:lnTo>
                    <a:pt x="1039" y="403"/>
                  </a:lnTo>
                  <a:lnTo>
                    <a:pt x="1040" y="403"/>
                  </a:lnTo>
                  <a:lnTo>
                    <a:pt x="1042" y="403"/>
                  </a:lnTo>
                  <a:lnTo>
                    <a:pt x="1043" y="403"/>
                  </a:lnTo>
                  <a:lnTo>
                    <a:pt x="1046" y="403"/>
                  </a:lnTo>
                  <a:lnTo>
                    <a:pt x="1048" y="404"/>
                  </a:lnTo>
                  <a:lnTo>
                    <a:pt x="1050" y="405"/>
                  </a:lnTo>
                  <a:lnTo>
                    <a:pt x="1051" y="405"/>
                  </a:lnTo>
                  <a:lnTo>
                    <a:pt x="1052" y="407"/>
                  </a:lnTo>
                  <a:lnTo>
                    <a:pt x="1055" y="407"/>
                  </a:lnTo>
                  <a:lnTo>
                    <a:pt x="1057" y="408"/>
                  </a:lnTo>
                  <a:lnTo>
                    <a:pt x="1058" y="408"/>
                  </a:lnTo>
                  <a:lnTo>
                    <a:pt x="1059" y="408"/>
                  </a:lnTo>
                  <a:lnTo>
                    <a:pt x="1061" y="410"/>
                  </a:lnTo>
                  <a:lnTo>
                    <a:pt x="1062" y="410"/>
                  </a:lnTo>
                  <a:lnTo>
                    <a:pt x="1063" y="411"/>
                  </a:lnTo>
                  <a:lnTo>
                    <a:pt x="1065" y="411"/>
                  </a:lnTo>
                  <a:lnTo>
                    <a:pt x="1066" y="411"/>
                  </a:lnTo>
                  <a:lnTo>
                    <a:pt x="1067" y="412"/>
                  </a:lnTo>
                  <a:lnTo>
                    <a:pt x="1070" y="412"/>
                  </a:lnTo>
                  <a:lnTo>
                    <a:pt x="1071" y="414"/>
                  </a:lnTo>
                  <a:lnTo>
                    <a:pt x="1073" y="415"/>
                  </a:lnTo>
                  <a:lnTo>
                    <a:pt x="1074" y="415"/>
                  </a:lnTo>
                  <a:lnTo>
                    <a:pt x="1077" y="416"/>
                  </a:lnTo>
                  <a:lnTo>
                    <a:pt x="1078" y="416"/>
                  </a:lnTo>
                  <a:lnTo>
                    <a:pt x="1080" y="418"/>
                  </a:lnTo>
                  <a:lnTo>
                    <a:pt x="1081" y="418"/>
                  </a:lnTo>
                  <a:lnTo>
                    <a:pt x="1082" y="419"/>
                  </a:lnTo>
                  <a:lnTo>
                    <a:pt x="1084" y="419"/>
                  </a:lnTo>
                  <a:lnTo>
                    <a:pt x="1085" y="419"/>
                  </a:lnTo>
                  <a:lnTo>
                    <a:pt x="1086" y="420"/>
                  </a:lnTo>
                  <a:lnTo>
                    <a:pt x="1088" y="420"/>
                  </a:lnTo>
                  <a:lnTo>
                    <a:pt x="1090" y="422"/>
                  </a:lnTo>
                  <a:lnTo>
                    <a:pt x="1092" y="423"/>
                  </a:lnTo>
                  <a:lnTo>
                    <a:pt x="1093" y="423"/>
                  </a:lnTo>
                  <a:lnTo>
                    <a:pt x="1095" y="423"/>
                  </a:lnTo>
                  <a:lnTo>
                    <a:pt x="1097" y="424"/>
                  </a:lnTo>
                  <a:lnTo>
                    <a:pt x="1099" y="426"/>
                  </a:lnTo>
                  <a:lnTo>
                    <a:pt x="1100" y="427"/>
                  </a:lnTo>
                  <a:lnTo>
                    <a:pt x="1103" y="429"/>
                  </a:lnTo>
                  <a:lnTo>
                    <a:pt x="1104" y="429"/>
                  </a:lnTo>
                  <a:lnTo>
                    <a:pt x="1105" y="430"/>
                  </a:lnTo>
                  <a:lnTo>
                    <a:pt x="1108" y="430"/>
                  </a:lnTo>
                  <a:lnTo>
                    <a:pt x="1109" y="430"/>
                  </a:lnTo>
                  <a:lnTo>
                    <a:pt x="1111" y="430"/>
                  </a:lnTo>
                  <a:lnTo>
                    <a:pt x="1111" y="431"/>
                  </a:lnTo>
                  <a:lnTo>
                    <a:pt x="1112" y="433"/>
                  </a:lnTo>
                  <a:lnTo>
                    <a:pt x="1112" y="434"/>
                  </a:lnTo>
                  <a:lnTo>
                    <a:pt x="1114" y="434"/>
                  </a:lnTo>
                  <a:lnTo>
                    <a:pt x="1115" y="434"/>
                  </a:lnTo>
                  <a:lnTo>
                    <a:pt x="1116" y="434"/>
                  </a:lnTo>
                  <a:lnTo>
                    <a:pt x="1116" y="435"/>
                  </a:lnTo>
                  <a:lnTo>
                    <a:pt x="1116" y="434"/>
                  </a:lnTo>
                  <a:lnTo>
                    <a:pt x="1118" y="434"/>
                  </a:lnTo>
                  <a:lnTo>
                    <a:pt x="1118" y="435"/>
                  </a:lnTo>
                  <a:lnTo>
                    <a:pt x="1119" y="435"/>
                  </a:lnTo>
                  <a:lnTo>
                    <a:pt x="1120" y="437"/>
                  </a:lnTo>
                  <a:lnTo>
                    <a:pt x="1122" y="437"/>
                  </a:lnTo>
                  <a:lnTo>
                    <a:pt x="1123" y="438"/>
                  </a:lnTo>
                  <a:lnTo>
                    <a:pt x="1124" y="438"/>
                  </a:lnTo>
                  <a:lnTo>
                    <a:pt x="1126" y="439"/>
                  </a:lnTo>
                  <a:lnTo>
                    <a:pt x="1127" y="441"/>
                  </a:lnTo>
                  <a:lnTo>
                    <a:pt x="1128" y="442"/>
                  </a:lnTo>
                  <a:lnTo>
                    <a:pt x="1130" y="443"/>
                  </a:lnTo>
                  <a:lnTo>
                    <a:pt x="1131" y="445"/>
                  </a:lnTo>
                  <a:lnTo>
                    <a:pt x="1131" y="446"/>
                  </a:lnTo>
                  <a:lnTo>
                    <a:pt x="1133" y="447"/>
                  </a:lnTo>
                  <a:lnTo>
                    <a:pt x="1134" y="449"/>
                  </a:lnTo>
                  <a:lnTo>
                    <a:pt x="1137" y="449"/>
                  </a:lnTo>
                  <a:lnTo>
                    <a:pt x="1139" y="449"/>
                  </a:lnTo>
                  <a:lnTo>
                    <a:pt x="1141" y="450"/>
                  </a:lnTo>
                  <a:lnTo>
                    <a:pt x="1143" y="450"/>
                  </a:lnTo>
                  <a:lnTo>
                    <a:pt x="1146" y="450"/>
                  </a:lnTo>
                  <a:lnTo>
                    <a:pt x="1149" y="452"/>
                  </a:lnTo>
                  <a:lnTo>
                    <a:pt x="1150" y="453"/>
                  </a:lnTo>
                  <a:lnTo>
                    <a:pt x="1153" y="454"/>
                  </a:lnTo>
                  <a:lnTo>
                    <a:pt x="1156" y="456"/>
                  </a:lnTo>
                  <a:lnTo>
                    <a:pt x="1157" y="456"/>
                  </a:lnTo>
                  <a:lnTo>
                    <a:pt x="1160" y="457"/>
                  </a:lnTo>
                  <a:lnTo>
                    <a:pt x="1161" y="457"/>
                  </a:lnTo>
                  <a:lnTo>
                    <a:pt x="1164" y="458"/>
                  </a:lnTo>
                  <a:lnTo>
                    <a:pt x="1166" y="458"/>
                  </a:lnTo>
                  <a:lnTo>
                    <a:pt x="1170" y="460"/>
                  </a:lnTo>
                  <a:lnTo>
                    <a:pt x="1172" y="460"/>
                  </a:lnTo>
                  <a:lnTo>
                    <a:pt x="1175" y="460"/>
                  </a:lnTo>
                  <a:lnTo>
                    <a:pt x="1176" y="460"/>
                  </a:lnTo>
                  <a:lnTo>
                    <a:pt x="1179" y="461"/>
                  </a:lnTo>
                  <a:lnTo>
                    <a:pt x="1181" y="461"/>
                  </a:lnTo>
                  <a:lnTo>
                    <a:pt x="1183" y="461"/>
                  </a:lnTo>
                  <a:lnTo>
                    <a:pt x="1184" y="462"/>
                  </a:lnTo>
                  <a:lnTo>
                    <a:pt x="1185" y="462"/>
                  </a:lnTo>
                  <a:lnTo>
                    <a:pt x="1187" y="461"/>
                  </a:lnTo>
                  <a:lnTo>
                    <a:pt x="1188" y="461"/>
                  </a:lnTo>
                  <a:lnTo>
                    <a:pt x="1189" y="461"/>
                  </a:lnTo>
                  <a:lnTo>
                    <a:pt x="1191" y="461"/>
                  </a:lnTo>
                  <a:lnTo>
                    <a:pt x="1192" y="462"/>
                  </a:lnTo>
                  <a:lnTo>
                    <a:pt x="1194" y="462"/>
                  </a:lnTo>
                  <a:lnTo>
                    <a:pt x="1195" y="462"/>
                  </a:lnTo>
                  <a:lnTo>
                    <a:pt x="1196" y="462"/>
                  </a:lnTo>
                  <a:lnTo>
                    <a:pt x="1198" y="462"/>
                  </a:lnTo>
                  <a:lnTo>
                    <a:pt x="1200" y="462"/>
                  </a:lnTo>
                  <a:lnTo>
                    <a:pt x="1202" y="462"/>
                  </a:lnTo>
                  <a:lnTo>
                    <a:pt x="1203" y="462"/>
                  </a:lnTo>
                  <a:lnTo>
                    <a:pt x="1203" y="461"/>
                  </a:lnTo>
                  <a:lnTo>
                    <a:pt x="1204" y="461"/>
                  </a:lnTo>
                  <a:lnTo>
                    <a:pt x="1206" y="461"/>
                  </a:lnTo>
                  <a:lnTo>
                    <a:pt x="1207" y="461"/>
                  </a:lnTo>
                  <a:lnTo>
                    <a:pt x="1208" y="461"/>
                  </a:lnTo>
                  <a:lnTo>
                    <a:pt x="1210" y="461"/>
                  </a:lnTo>
                  <a:lnTo>
                    <a:pt x="1210" y="462"/>
                  </a:lnTo>
                  <a:lnTo>
                    <a:pt x="1211" y="462"/>
                  </a:lnTo>
                  <a:lnTo>
                    <a:pt x="1213" y="461"/>
                  </a:lnTo>
                  <a:lnTo>
                    <a:pt x="1214" y="461"/>
                  </a:lnTo>
                  <a:lnTo>
                    <a:pt x="1215" y="461"/>
                  </a:lnTo>
                  <a:lnTo>
                    <a:pt x="1217" y="461"/>
                  </a:lnTo>
                  <a:lnTo>
                    <a:pt x="1218" y="462"/>
                  </a:lnTo>
                  <a:lnTo>
                    <a:pt x="1219" y="462"/>
                  </a:lnTo>
                  <a:lnTo>
                    <a:pt x="1221" y="462"/>
                  </a:lnTo>
                  <a:lnTo>
                    <a:pt x="1222" y="462"/>
                  </a:lnTo>
                  <a:lnTo>
                    <a:pt x="1223" y="464"/>
                  </a:lnTo>
                  <a:lnTo>
                    <a:pt x="1223" y="465"/>
                  </a:lnTo>
                  <a:lnTo>
                    <a:pt x="1223" y="466"/>
                  </a:lnTo>
                  <a:lnTo>
                    <a:pt x="1222" y="466"/>
                  </a:lnTo>
                  <a:lnTo>
                    <a:pt x="1222" y="468"/>
                  </a:lnTo>
                  <a:lnTo>
                    <a:pt x="1222" y="469"/>
                  </a:lnTo>
                  <a:lnTo>
                    <a:pt x="1222" y="471"/>
                  </a:lnTo>
                  <a:lnTo>
                    <a:pt x="1222" y="472"/>
                  </a:lnTo>
                  <a:lnTo>
                    <a:pt x="1221" y="472"/>
                  </a:lnTo>
                  <a:lnTo>
                    <a:pt x="1221" y="473"/>
                  </a:lnTo>
                  <a:lnTo>
                    <a:pt x="1222" y="473"/>
                  </a:lnTo>
                  <a:lnTo>
                    <a:pt x="1223" y="473"/>
                  </a:lnTo>
                  <a:lnTo>
                    <a:pt x="1223" y="475"/>
                  </a:lnTo>
                  <a:lnTo>
                    <a:pt x="1223" y="476"/>
                  </a:lnTo>
                  <a:lnTo>
                    <a:pt x="1225" y="477"/>
                  </a:lnTo>
                  <a:lnTo>
                    <a:pt x="1225" y="479"/>
                  </a:lnTo>
                  <a:lnTo>
                    <a:pt x="1225" y="480"/>
                  </a:lnTo>
                  <a:lnTo>
                    <a:pt x="1226" y="480"/>
                  </a:lnTo>
                  <a:lnTo>
                    <a:pt x="1226" y="481"/>
                  </a:lnTo>
                  <a:lnTo>
                    <a:pt x="1226" y="483"/>
                  </a:lnTo>
                  <a:lnTo>
                    <a:pt x="1227" y="484"/>
                  </a:lnTo>
                  <a:lnTo>
                    <a:pt x="1227" y="485"/>
                  </a:lnTo>
                  <a:lnTo>
                    <a:pt x="1227" y="487"/>
                  </a:lnTo>
                  <a:lnTo>
                    <a:pt x="1227" y="488"/>
                  </a:lnTo>
                  <a:lnTo>
                    <a:pt x="1227" y="490"/>
                  </a:lnTo>
                  <a:lnTo>
                    <a:pt x="1229" y="490"/>
                  </a:lnTo>
                  <a:lnTo>
                    <a:pt x="1230" y="491"/>
                  </a:lnTo>
                  <a:lnTo>
                    <a:pt x="1230" y="492"/>
                  </a:lnTo>
                  <a:lnTo>
                    <a:pt x="1230" y="494"/>
                  </a:lnTo>
                  <a:lnTo>
                    <a:pt x="1229" y="496"/>
                  </a:lnTo>
                  <a:lnTo>
                    <a:pt x="1229" y="499"/>
                  </a:lnTo>
                  <a:lnTo>
                    <a:pt x="1229" y="500"/>
                  </a:lnTo>
                  <a:lnTo>
                    <a:pt x="1232" y="506"/>
                  </a:lnTo>
                  <a:lnTo>
                    <a:pt x="1230" y="511"/>
                  </a:lnTo>
                  <a:lnTo>
                    <a:pt x="1230" y="517"/>
                  </a:lnTo>
                  <a:lnTo>
                    <a:pt x="1230" y="522"/>
                  </a:lnTo>
                  <a:lnTo>
                    <a:pt x="1230" y="528"/>
                  </a:lnTo>
                  <a:lnTo>
                    <a:pt x="1232" y="530"/>
                  </a:lnTo>
                  <a:lnTo>
                    <a:pt x="1238" y="530"/>
                  </a:lnTo>
                  <a:lnTo>
                    <a:pt x="1244" y="530"/>
                  </a:lnTo>
                  <a:lnTo>
                    <a:pt x="1249" y="529"/>
                  </a:lnTo>
                  <a:lnTo>
                    <a:pt x="1252" y="529"/>
                  </a:lnTo>
                  <a:lnTo>
                    <a:pt x="1253" y="529"/>
                  </a:lnTo>
                  <a:lnTo>
                    <a:pt x="1255" y="530"/>
                  </a:lnTo>
                  <a:lnTo>
                    <a:pt x="1256" y="529"/>
                  </a:lnTo>
                  <a:lnTo>
                    <a:pt x="1257" y="529"/>
                  </a:lnTo>
                  <a:lnTo>
                    <a:pt x="1259" y="529"/>
                  </a:lnTo>
                  <a:lnTo>
                    <a:pt x="1260" y="528"/>
                  </a:lnTo>
                  <a:lnTo>
                    <a:pt x="1261" y="528"/>
                  </a:lnTo>
                  <a:lnTo>
                    <a:pt x="1263" y="526"/>
                  </a:lnTo>
                  <a:lnTo>
                    <a:pt x="1264" y="526"/>
                  </a:lnTo>
                  <a:lnTo>
                    <a:pt x="1267" y="526"/>
                  </a:lnTo>
                  <a:lnTo>
                    <a:pt x="1268" y="526"/>
                  </a:lnTo>
                  <a:lnTo>
                    <a:pt x="1270" y="526"/>
                  </a:lnTo>
                  <a:lnTo>
                    <a:pt x="1272" y="526"/>
                  </a:lnTo>
                  <a:lnTo>
                    <a:pt x="1275" y="526"/>
                  </a:lnTo>
                  <a:lnTo>
                    <a:pt x="1278" y="525"/>
                  </a:lnTo>
                  <a:lnTo>
                    <a:pt x="1282" y="525"/>
                  </a:lnTo>
                  <a:lnTo>
                    <a:pt x="1284" y="523"/>
                  </a:lnTo>
                  <a:lnTo>
                    <a:pt x="1286" y="523"/>
                  </a:lnTo>
                  <a:lnTo>
                    <a:pt x="1287" y="525"/>
                  </a:lnTo>
                  <a:lnTo>
                    <a:pt x="1287" y="526"/>
                  </a:lnTo>
                  <a:lnTo>
                    <a:pt x="1289" y="528"/>
                  </a:lnTo>
                  <a:lnTo>
                    <a:pt x="1289" y="529"/>
                  </a:lnTo>
                  <a:lnTo>
                    <a:pt x="1290" y="530"/>
                  </a:lnTo>
                  <a:lnTo>
                    <a:pt x="1290" y="533"/>
                  </a:lnTo>
                  <a:lnTo>
                    <a:pt x="1290" y="534"/>
                  </a:lnTo>
                  <a:lnTo>
                    <a:pt x="1290" y="536"/>
                  </a:lnTo>
                  <a:lnTo>
                    <a:pt x="1289" y="538"/>
                  </a:lnTo>
                  <a:lnTo>
                    <a:pt x="1289" y="540"/>
                  </a:lnTo>
                  <a:lnTo>
                    <a:pt x="1289" y="541"/>
                  </a:lnTo>
                  <a:lnTo>
                    <a:pt x="1289" y="542"/>
                  </a:lnTo>
                  <a:lnTo>
                    <a:pt x="1287" y="542"/>
                  </a:lnTo>
                  <a:lnTo>
                    <a:pt x="1287" y="544"/>
                  </a:lnTo>
                  <a:lnTo>
                    <a:pt x="1287" y="545"/>
                  </a:lnTo>
                  <a:lnTo>
                    <a:pt x="1286" y="545"/>
                  </a:lnTo>
                  <a:lnTo>
                    <a:pt x="1284" y="545"/>
                  </a:lnTo>
                  <a:lnTo>
                    <a:pt x="1284" y="547"/>
                  </a:lnTo>
                  <a:lnTo>
                    <a:pt x="1283" y="547"/>
                  </a:lnTo>
                  <a:lnTo>
                    <a:pt x="1284" y="547"/>
                  </a:lnTo>
                  <a:lnTo>
                    <a:pt x="1283" y="548"/>
                  </a:lnTo>
                  <a:lnTo>
                    <a:pt x="1283" y="549"/>
                  </a:lnTo>
                  <a:lnTo>
                    <a:pt x="1283" y="551"/>
                  </a:lnTo>
                  <a:lnTo>
                    <a:pt x="1283" y="552"/>
                  </a:lnTo>
                  <a:lnTo>
                    <a:pt x="1282" y="552"/>
                  </a:lnTo>
                  <a:lnTo>
                    <a:pt x="1282" y="553"/>
                  </a:lnTo>
                  <a:lnTo>
                    <a:pt x="1282" y="555"/>
                  </a:lnTo>
                  <a:lnTo>
                    <a:pt x="1282" y="556"/>
                  </a:lnTo>
                  <a:lnTo>
                    <a:pt x="1282" y="557"/>
                  </a:lnTo>
                  <a:lnTo>
                    <a:pt x="1282" y="559"/>
                  </a:lnTo>
                  <a:lnTo>
                    <a:pt x="1280" y="560"/>
                  </a:lnTo>
                  <a:lnTo>
                    <a:pt x="1280" y="561"/>
                  </a:lnTo>
                  <a:lnTo>
                    <a:pt x="1280" y="560"/>
                  </a:lnTo>
                  <a:lnTo>
                    <a:pt x="1280" y="561"/>
                  </a:lnTo>
                  <a:lnTo>
                    <a:pt x="1279" y="561"/>
                  </a:lnTo>
                  <a:lnTo>
                    <a:pt x="1279" y="563"/>
                  </a:lnTo>
                  <a:lnTo>
                    <a:pt x="1279" y="564"/>
                  </a:lnTo>
                  <a:lnTo>
                    <a:pt x="1278" y="564"/>
                  </a:lnTo>
                  <a:lnTo>
                    <a:pt x="1278" y="566"/>
                  </a:lnTo>
                  <a:lnTo>
                    <a:pt x="1276" y="566"/>
                  </a:lnTo>
                  <a:lnTo>
                    <a:pt x="1276" y="567"/>
                  </a:lnTo>
                  <a:lnTo>
                    <a:pt x="1276" y="568"/>
                  </a:lnTo>
                  <a:lnTo>
                    <a:pt x="1276" y="570"/>
                  </a:lnTo>
                  <a:lnTo>
                    <a:pt x="1275" y="570"/>
                  </a:lnTo>
                  <a:lnTo>
                    <a:pt x="1275" y="571"/>
                  </a:lnTo>
                  <a:lnTo>
                    <a:pt x="1274" y="571"/>
                  </a:lnTo>
                  <a:lnTo>
                    <a:pt x="1272" y="571"/>
                  </a:lnTo>
                  <a:lnTo>
                    <a:pt x="1272" y="572"/>
                  </a:lnTo>
                  <a:lnTo>
                    <a:pt x="1272" y="574"/>
                  </a:lnTo>
                  <a:lnTo>
                    <a:pt x="1272" y="575"/>
                  </a:lnTo>
                  <a:lnTo>
                    <a:pt x="1274" y="575"/>
                  </a:lnTo>
                  <a:lnTo>
                    <a:pt x="1274" y="576"/>
                  </a:lnTo>
                  <a:lnTo>
                    <a:pt x="1275" y="576"/>
                  </a:lnTo>
                  <a:lnTo>
                    <a:pt x="1275" y="578"/>
                  </a:lnTo>
                  <a:lnTo>
                    <a:pt x="1275" y="579"/>
                  </a:lnTo>
                  <a:lnTo>
                    <a:pt x="1275" y="580"/>
                  </a:lnTo>
                  <a:lnTo>
                    <a:pt x="1276" y="582"/>
                  </a:lnTo>
                  <a:lnTo>
                    <a:pt x="1276" y="583"/>
                  </a:lnTo>
                  <a:lnTo>
                    <a:pt x="1276" y="585"/>
                  </a:lnTo>
                  <a:lnTo>
                    <a:pt x="1276" y="586"/>
                  </a:lnTo>
                  <a:lnTo>
                    <a:pt x="1278" y="586"/>
                  </a:lnTo>
                  <a:lnTo>
                    <a:pt x="1278" y="587"/>
                  </a:lnTo>
                  <a:lnTo>
                    <a:pt x="1279" y="587"/>
                  </a:lnTo>
                  <a:lnTo>
                    <a:pt x="1279" y="589"/>
                  </a:lnTo>
                  <a:lnTo>
                    <a:pt x="1278" y="589"/>
                  </a:lnTo>
                  <a:lnTo>
                    <a:pt x="1278" y="590"/>
                  </a:lnTo>
                  <a:lnTo>
                    <a:pt x="1278" y="591"/>
                  </a:lnTo>
                  <a:lnTo>
                    <a:pt x="1276" y="591"/>
                  </a:lnTo>
                  <a:lnTo>
                    <a:pt x="1275" y="591"/>
                  </a:lnTo>
                  <a:lnTo>
                    <a:pt x="1275" y="593"/>
                  </a:lnTo>
                  <a:lnTo>
                    <a:pt x="1276" y="593"/>
                  </a:lnTo>
                  <a:lnTo>
                    <a:pt x="1276" y="594"/>
                  </a:lnTo>
                  <a:lnTo>
                    <a:pt x="1276" y="595"/>
                  </a:lnTo>
                  <a:lnTo>
                    <a:pt x="1275" y="597"/>
                  </a:lnTo>
                  <a:lnTo>
                    <a:pt x="1275" y="598"/>
                  </a:lnTo>
                  <a:lnTo>
                    <a:pt x="1275" y="599"/>
                  </a:lnTo>
                  <a:lnTo>
                    <a:pt x="1276" y="599"/>
                  </a:lnTo>
                  <a:lnTo>
                    <a:pt x="1275" y="601"/>
                  </a:lnTo>
                  <a:lnTo>
                    <a:pt x="1275" y="602"/>
                  </a:lnTo>
                  <a:lnTo>
                    <a:pt x="1275" y="604"/>
                  </a:lnTo>
                  <a:lnTo>
                    <a:pt x="1276" y="604"/>
                  </a:lnTo>
                  <a:lnTo>
                    <a:pt x="1276" y="605"/>
                  </a:lnTo>
                  <a:lnTo>
                    <a:pt x="1278" y="605"/>
                  </a:lnTo>
                  <a:lnTo>
                    <a:pt x="1279" y="606"/>
                  </a:lnTo>
                  <a:lnTo>
                    <a:pt x="1279" y="608"/>
                  </a:lnTo>
                  <a:lnTo>
                    <a:pt x="1279" y="609"/>
                  </a:lnTo>
                  <a:lnTo>
                    <a:pt x="1279" y="610"/>
                  </a:lnTo>
                  <a:lnTo>
                    <a:pt x="1279" y="612"/>
                  </a:lnTo>
                  <a:lnTo>
                    <a:pt x="1279" y="613"/>
                  </a:lnTo>
                  <a:lnTo>
                    <a:pt x="1279" y="614"/>
                  </a:lnTo>
                  <a:lnTo>
                    <a:pt x="1278" y="616"/>
                  </a:lnTo>
                  <a:lnTo>
                    <a:pt x="1278" y="617"/>
                  </a:lnTo>
                  <a:lnTo>
                    <a:pt x="1278" y="618"/>
                  </a:lnTo>
                  <a:lnTo>
                    <a:pt x="1276" y="620"/>
                  </a:lnTo>
                  <a:lnTo>
                    <a:pt x="1278" y="620"/>
                  </a:lnTo>
                  <a:lnTo>
                    <a:pt x="1278" y="621"/>
                  </a:lnTo>
                  <a:lnTo>
                    <a:pt x="1278" y="623"/>
                  </a:lnTo>
                  <a:lnTo>
                    <a:pt x="1278" y="624"/>
                  </a:lnTo>
                  <a:lnTo>
                    <a:pt x="1279" y="624"/>
                  </a:lnTo>
                  <a:lnTo>
                    <a:pt x="1279" y="625"/>
                  </a:lnTo>
                  <a:lnTo>
                    <a:pt x="1279" y="627"/>
                  </a:lnTo>
                  <a:lnTo>
                    <a:pt x="1279" y="628"/>
                  </a:lnTo>
                  <a:lnTo>
                    <a:pt x="1279" y="629"/>
                  </a:lnTo>
                  <a:lnTo>
                    <a:pt x="1278" y="629"/>
                  </a:lnTo>
                  <a:lnTo>
                    <a:pt x="1278" y="631"/>
                  </a:lnTo>
                  <a:lnTo>
                    <a:pt x="1279" y="632"/>
                  </a:lnTo>
                  <a:lnTo>
                    <a:pt x="1280" y="632"/>
                  </a:lnTo>
                  <a:lnTo>
                    <a:pt x="1280" y="633"/>
                  </a:lnTo>
                  <a:lnTo>
                    <a:pt x="1280" y="635"/>
                  </a:lnTo>
                  <a:lnTo>
                    <a:pt x="1280" y="636"/>
                  </a:lnTo>
                  <a:lnTo>
                    <a:pt x="1282" y="636"/>
                  </a:lnTo>
                  <a:lnTo>
                    <a:pt x="1282" y="637"/>
                  </a:lnTo>
                  <a:lnTo>
                    <a:pt x="1282" y="639"/>
                  </a:lnTo>
                  <a:lnTo>
                    <a:pt x="1283" y="639"/>
                  </a:lnTo>
                  <a:lnTo>
                    <a:pt x="1283" y="640"/>
                  </a:lnTo>
                  <a:lnTo>
                    <a:pt x="1284" y="640"/>
                  </a:lnTo>
                  <a:lnTo>
                    <a:pt x="1284" y="642"/>
                  </a:lnTo>
                  <a:lnTo>
                    <a:pt x="1286" y="642"/>
                  </a:lnTo>
                  <a:lnTo>
                    <a:pt x="1286" y="643"/>
                  </a:lnTo>
                  <a:lnTo>
                    <a:pt x="1286" y="644"/>
                  </a:lnTo>
                  <a:lnTo>
                    <a:pt x="1286" y="646"/>
                  </a:lnTo>
                  <a:lnTo>
                    <a:pt x="1286" y="647"/>
                  </a:lnTo>
                  <a:lnTo>
                    <a:pt x="1286" y="648"/>
                  </a:lnTo>
                  <a:lnTo>
                    <a:pt x="1286" y="650"/>
                  </a:lnTo>
                  <a:lnTo>
                    <a:pt x="1286" y="651"/>
                  </a:lnTo>
                  <a:lnTo>
                    <a:pt x="1287" y="651"/>
                  </a:lnTo>
                  <a:lnTo>
                    <a:pt x="1287" y="652"/>
                  </a:lnTo>
                  <a:lnTo>
                    <a:pt x="1289" y="652"/>
                  </a:lnTo>
                  <a:lnTo>
                    <a:pt x="1290" y="652"/>
                  </a:lnTo>
                  <a:lnTo>
                    <a:pt x="1290" y="654"/>
                  </a:lnTo>
                  <a:lnTo>
                    <a:pt x="1290" y="655"/>
                  </a:lnTo>
                  <a:lnTo>
                    <a:pt x="1290" y="656"/>
                  </a:lnTo>
                  <a:lnTo>
                    <a:pt x="1290" y="658"/>
                  </a:lnTo>
                  <a:lnTo>
                    <a:pt x="1290" y="659"/>
                  </a:lnTo>
                  <a:lnTo>
                    <a:pt x="1290" y="661"/>
                  </a:lnTo>
                  <a:lnTo>
                    <a:pt x="1290" y="662"/>
                  </a:lnTo>
                  <a:lnTo>
                    <a:pt x="1289" y="663"/>
                  </a:lnTo>
                  <a:lnTo>
                    <a:pt x="1289" y="665"/>
                  </a:lnTo>
                  <a:lnTo>
                    <a:pt x="1290" y="666"/>
                  </a:lnTo>
                  <a:lnTo>
                    <a:pt x="1290" y="667"/>
                  </a:lnTo>
                  <a:lnTo>
                    <a:pt x="1290" y="669"/>
                  </a:lnTo>
                  <a:lnTo>
                    <a:pt x="1289" y="669"/>
                  </a:lnTo>
                  <a:lnTo>
                    <a:pt x="1289" y="670"/>
                  </a:lnTo>
                  <a:lnTo>
                    <a:pt x="1290" y="670"/>
                  </a:lnTo>
                  <a:lnTo>
                    <a:pt x="1289" y="671"/>
                  </a:lnTo>
                  <a:lnTo>
                    <a:pt x="1290" y="673"/>
                  </a:lnTo>
                  <a:lnTo>
                    <a:pt x="1291" y="674"/>
                  </a:lnTo>
                  <a:lnTo>
                    <a:pt x="1293" y="674"/>
                  </a:lnTo>
                  <a:lnTo>
                    <a:pt x="1294" y="675"/>
                  </a:lnTo>
                  <a:lnTo>
                    <a:pt x="1295" y="677"/>
                  </a:lnTo>
                  <a:lnTo>
                    <a:pt x="1297" y="677"/>
                  </a:lnTo>
                  <a:lnTo>
                    <a:pt x="1297" y="678"/>
                  </a:lnTo>
                  <a:lnTo>
                    <a:pt x="1298" y="678"/>
                  </a:lnTo>
                  <a:lnTo>
                    <a:pt x="1299" y="678"/>
                  </a:lnTo>
                  <a:lnTo>
                    <a:pt x="1298" y="680"/>
                  </a:lnTo>
                  <a:lnTo>
                    <a:pt x="1299" y="680"/>
                  </a:lnTo>
                  <a:lnTo>
                    <a:pt x="1299" y="681"/>
                  </a:lnTo>
                  <a:lnTo>
                    <a:pt x="1298" y="681"/>
                  </a:lnTo>
                  <a:lnTo>
                    <a:pt x="1297" y="682"/>
                  </a:lnTo>
                  <a:lnTo>
                    <a:pt x="1297" y="684"/>
                  </a:lnTo>
                  <a:lnTo>
                    <a:pt x="1298" y="685"/>
                  </a:lnTo>
                  <a:lnTo>
                    <a:pt x="1299" y="686"/>
                  </a:lnTo>
                  <a:lnTo>
                    <a:pt x="1298" y="686"/>
                  </a:lnTo>
                  <a:lnTo>
                    <a:pt x="1298" y="688"/>
                  </a:lnTo>
                  <a:lnTo>
                    <a:pt x="1297" y="689"/>
                  </a:lnTo>
                  <a:lnTo>
                    <a:pt x="1298" y="690"/>
                  </a:lnTo>
                  <a:lnTo>
                    <a:pt x="1299" y="690"/>
                  </a:lnTo>
                  <a:lnTo>
                    <a:pt x="1299" y="692"/>
                  </a:lnTo>
                  <a:lnTo>
                    <a:pt x="1299" y="693"/>
                  </a:lnTo>
                  <a:lnTo>
                    <a:pt x="1299" y="694"/>
                  </a:lnTo>
                  <a:lnTo>
                    <a:pt x="1299" y="696"/>
                  </a:lnTo>
                  <a:lnTo>
                    <a:pt x="1299" y="697"/>
                  </a:lnTo>
                  <a:lnTo>
                    <a:pt x="1301" y="697"/>
                  </a:lnTo>
                  <a:lnTo>
                    <a:pt x="1302" y="698"/>
                  </a:lnTo>
                  <a:lnTo>
                    <a:pt x="1302" y="700"/>
                  </a:lnTo>
                  <a:lnTo>
                    <a:pt x="1303" y="700"/>
                  </a:lnTo>
                  <a:lnTo>
                    <a:pt x="1305" y="701"/>
                  </a:lnTo>
                  <a:lnTo>
                    <a:pt x="1305" y="703"/>
                  </a:lnTo>
                  <a:lnTo>
                    <a:pt x="1303" y="703"/>
                  </a:lnTo>
                  <a:lnTo>
                    <a:pt x="1302" y="703"/>
                  </a:lnTo>
                  <a:lnTo>
                    <a:pt x="1302" y="704"/>
                  </a:lnTo>
                  <a:lnTo>
                    <a:pt x="1303" y="705"/>
                  </a:lnTo>
                  <a:lnTo>
                    <a:pt x="1303" y="707"/>
                  </a:lnTo>
                  <a:lnTo>
                    <a:pt x="1305" y="708"/>
                  </a:lnTo>
                  <a:lnTo>
                    <a:pt x="1306" y="709"/>
                  </a:lnTo>
                  <a:lnTo>
                    <a:pt x="1308" y="709"/>
                  </a:lnTo>
                  <a:lnTo>
                    <a:pt x="1309" y="709"/>
                  </a:lnTo>
                  <a:lnTo>
                    <a:pt x="1309" y="711"/>
                  </a:lnTo>
                  <a:lnTo>
                    <a:pt x="1310" y="712"/>
                  </a:lnTo>
                  <a:lnTo>
                    <a:pt x="1312" y="713"/>
                  </a:lnTo>
                  <a:lnTo>
                    <a:pt x="1312" y="715"/>
                  </a:lnTo>
                  <a:lnTo>
                    <a:pt x="1312" y="716"/>
                  </a:lnTo>
                  <a:lnTo>
                    <a:pt x="1309" y="716"/>
                  </a:lnTo>
                  <a:lnTo>
                    <a:pt x="1308" y="716"/>
                  </a:lnTo>
                  <a:lnTo>
                    <a:pt x="1305" y="717"/>
                  </a:lnTo>
                  <a:lnTo>
                    <a:pt x="1303" y="717"/>
                  </a:lnTo>
                  <a:lnTo>
                    <a:pt x="1302" y="719"/>
                  </a:lnTo>
                  <a:lnTo>
                    <a:pt x="1299" y="719"/>
                  </a:lnTo>
                  <a:lnTo>
                    <a:pt x="1298" y="720"/>
                  </a:lnTo>
                  <a:lnTo>
                    <a:pt x="1297" y="720"/>
                  </a:lnTo>
                  <a:lnTo>
                    <a:pt x="1294" y="722"/>
                  </a:lnTo>
                  <a:lnTo>
                    <a:pt x="1291" y="722"/>
                  </a:lnTo>
                  <a:lnTo>
                    <a:pt x="1290" y="720"/>
                  </a:lnTo>
                  <a:lnTo>
                    <a:pt x="1289" y="720"/>
                  </a:lnTo>
                  <a:lnTo>
                    <a:pt x="1287" y="720"/>
                  </a:lnTo>
                  <a:lnTo>
                    <a:pt x="1286" y="720"/>
                  </a:lnTo>
                  <a:lnTo>
                    <a:pt x="1283" y="720"/>
                  </a:lnTo>
                  <a:lnTo>
                    <a:pt x="1282" y="719"/>
                  </a:lnTo>
                  <a:lnTo>
                    <a:pt x="1280" y="719"/>
                  </a:lnTo>
                  <a:lnTo>
                    <a:pt x="1280" y="720"/>
                  </a:lnTo>
                  <a:lnTo>
                    <a:pt x="1279" y="720"/>
                  </a:lnTo>
                  <a:lnTo>
                    <a:pt x="1278" y="720"/>
                  </a:lnTo>
                  <a:lnTo>
                    <a:pt x="1276" y="720"/>
                  </a:lnTo>
                  <a:lnTo>
                    <a:pt x="1275" y="719"/>
                  </a:lnTo>
                  <a:lnTo>
                    <a:pt x="1274" y="717"/>
                  </a:lnTo>
                  <a:lnTo>
                    <a:pt x="1272" y="717"/>
                  </a:lnTo>
                  <a:lnTo>
                    <a:pt x="1271" y="717"/>
                  </a:lnTo>
                  <a:lnTo>
                    <a:pt x="1270" y="716"/>
                  </a:lnTo>
                  <a:lnTo>
                    <a:pt x="1268" y="716"/>
                  </a:lnTo>
                  <a:lnTo>
                    <a:pt x="1267" y="717"/>
                  </a:lnTo>
                  <a:lnTo>
                    <a:pt x="1265" y="717"/>
                  </a:lnTo>
                  <a:lnTo>
                    <a:pt x="1263" y="717"/>
                  </a:lnTo>
                  <a:lnTo>
                    <a:pt x="1260" y="719"/>
                  </a:lnTo>
                  <a:lnTo>
                    <a:pt x="1257" y="717"/>
                  </a:lnTo>
                  <a:lnTo>
                    <a:pt x="1256" y="717"/>
                  </a:lnTo>
                  <a:lnTo>
                    <a:pt x="1255" y="716"/>
                  </a:lnTo>
                  <a:lnTo>
                    <a:pt x="1253" y="716"/>
                  </a:lnTo>
                  <a:lnTo>
                    <a:pt x="1252" y="716"/>
                  </a:lnTo>
                  <a:lnTo>
                    <a:pt x="1252" y="715"/>
                  </a:lnTo>
                  <a:lnTo>
                    <a:pt x="1251" y="715"/>
                  </a:lnTo>
                  <a:lnTo>
                    <a:pt x="1249" y="715"/>
                  </a:lnTo>
                  <a:lnTo>
                    <a:pt x="1248" y="715"/>
                  </a:lnTo>
                  <a:lnTo>
                    <a:pt x="1246" y="715"/>
                  </a:lnTo>
                  <a:lnTo>
                    <a:pt x="1245" y="716"/>
                  </a:lnTo>
                  <a:lnTo>
                    <a:pt x="1242" y="716"/>
                  </a:lnTo>
                  <a:lnTo>
                    <a:pt x="1241" y="716"/>
                  </a:lnTo>
                  <a:lnTo>
                    <a:pt x="1240" y="717"/>
                  </a:lnTo>
                  <a:lnTo>
                    <a:pt x="1238" y="719"/>
                  </a:lnTo>
                  <a:lnTo>
                    <a:pt x="1237" y="719"/>
                  </a:lnTo>
                  <a:lnTo>
                    <a:pt x="1237" y="720"/>
                  </a:lnTo>
                  <a:lnTo>
                    <a:pt x="1236" y="720"/>
                  </a:lnTo>
                  <a:lnTo>
                    <a:pt x="1233" y="722"/>
                  </a:lnTo>
                  <a:lnTo>
                    <a:pt x="1232" y="722"/>
                  </a:lnTo>
                  <a:lnTo>
                    <a:pt x="1230" y="723"/>
                  </a:lnTo>
                  <a:lnTo>
                    <a:pt x="1229" y="723"/>
                  </a:lnTo>
                  <a:lnTo>
                    <a:pt x="1227" y="724"/>
                  </a:lnTo>
                  <a:lnTo>
                    <a:pt x="1226" y="726"/>
                  </a:lnTo>
                  <a:lnTo>
                    <a:pt x="1225" y="726"/>
                  </a:lnTo>
                  <a:lnTo>
                    <a:pt x="1223" y="727"/>
                  </a:lnTo>
                  <a:lnTo>
                    <a:pt x="1223" y="728"/>
                  </a:lnTo>
                  <a:lnTo>
                    <a:pt x="1222" y="728"/>
                  </a:lnTo>
                  <a:lnTo>
                    <a:pt x="1222" y="730"/>
                  </a:lnTo>
                  <a:lnTo>
                    <a:pt x="1221" y="731"/>
                  </a:lnTo>
                  <a:lnTo>
                    <a:pt x="1219" y="731"/>
                  </a:lnTo>
                  <a:lnTo>
                    <a:pt x="1219" y="732"/>
                  </a:lnTo>
                  <a:lnTo>
                    <a:pt x="1218" y="732"/>
                  </a:lnTo>
                  <a:lnTo>
                    <a:pt x="1215" y="732"/>
                  </a:lnTo>
                  <a:lnTo>
                    <a:pt x="1214" y="732"/>
                  </a:lnTo>
                  <a:lnTo>
                    <a:pt x="1213" y="732"/>
                  </a:lnTo>
                  <a:lnTo>
                    <a:pt x="1211" y="734"/>
                  </a:lnTo>
                  <a:lnTo>
                    <a:pt x="1211" y="735"/>
                  </a:lnTo>
                  <a:lnTo>
                    <a:pt x="1211" y="736"/>
                  </a:lnTo>
                  <a:lnTo>
                    <a:pt x="1211" y="738"/>
                  </a:lnTo>
                  <a:lnTo>
                    <a:pt x="1211" y="741"/>
                  </a:lnTo>
                  <a:lnTo>
                    <a:pt x="1211" y="742"/>
                  </a:lnTo>
                  <a:lnTo>
                    <a:pt x="1210" y="743"/>
                  </a:lnTo>
                  <a:lnTo>
                    <a:pt x="1210" y="746"/>
                  </a:lnTo>
                  <a:lnTo>
                    <a:pt x="1210" y="749"/>
                  </a:lnTo>
                  <a:lnTo>
                    <a:pt x="1210" y="750"/>
                  </a:lnTo>
                  <a:lnTo>
                    <a:pt x="1210" y="751"/>
                  </a:lnTo>
                  <a:lnTo>
                    <a:pt x="1210" y="753"/>
                  </a:lnTo>
                  <a:lnTo>
                    <a:pt x="1210" y="754"/>
                  </a:lnTo>
                  <a:lnTo>
                    <a:pt x="1208" y="755"/>
                  </a:lnTo>
                  <a:lnTo>
                    <a:pt x="1207" y="757"/>
                  </a:lnTo>
                  <a:lnTo>
                    <a:pt x="1206" y="758"/>
                  </a:lnTo>
                  <a:lnTo>
                    <a:pt x="1206" y="760"/>
                  </a:lnTo>
                  <a:lnTo>
                    <a:pt x="1206" y="761"/>
                  </a:lnTo>
                  <a:lnTo>
                    <a:pt x="1206" y="762"/>
                  </a:lnTo>
                  <a:lnTo>
                    <a:pt x="1204" y="764"/>
                  </a:lnTo>
                  <a:lnTo>
                    <a:pt x="1204" y="765"/>
                  </a:lnTo>
                  <a:lnTo>
                    <a:pt x="1203" y="766"/>
                  </a:lnTo>
                  <a:lnTo>
                    <a:pt x="1203" y="769"/>
                  </a:lnTo>
                  <a:lnTo>
                    <a:pt x="1202" y="769"/>
                  </a:lnTo>
                  <a:lnTo>
                    <a:pt x="1202" y="770"/>
                  </a:lnTo>
                  <a:lnTo>
                    <a:pt x="1200" y="770"/>
                  </a:lnTo>
                  <a:lnTo>
                    <a:pt x="1199" y="772"/>
                  </a:lnTo>
                  <a:lnTo>
                    <a:pt x="1198" y="772"/>
                  </a:lnTo>
                  <a:lnTo>
                    <a:pt x="1196" y="773"/>
                  </a:lnTo>
                  <a:lnTo>
                    <a:pt x="1195" y="774"/>
                  </a:lnTo>
                  <a:lnTo>
                    <a:pt x="1195" y="776"/>
                  </a:lnTo>
                  <a:lnTo>
                    <a:pt x="1194" y="777"/>
                  </a:lnTo>
                  <a:lnTo>
                    <a:pt x="1194" y="780"/>
                  </a:lnTo>
                  <a:lnTo>
                    <a:pt x="1194" y="781"/>
                  </a:lnTo>
                  <a:lnTo>
                    <a:pt x="1194" y="783"/>
                  </a:lnTo>
                  <a:lnTo>
                    <a:pt x="1194" y="784"/>
                  </a:lnTo>
                  <a:lnTo>
                    <a:pt x="1192" y="785"/>
                  </a:lnTo>
                  <a:lnTo>
                    <a:pt x="1191" y="787"/>
                  </a:lnTo>
                  <a:lnTo>
                    <a:pt x="1191" y="788"/>
                  </a:lnTo>
                  <a:lnTo>
                    <a:pt x="1191" y="789"/>
                  </a:lnTo>
                  <a:lnTo>
                    <a:pt x="1192" y="791"/>
                  </a:lnTo>
                  <a:lnTo>
                    <a:pt x="1194" y="792"/>
                  </a:lnTo>
                  <a:lnTo>
                    <a:pt x="1194" y="793"/>
                  </a:lnTo>
                  <a:lnTo>
                    <a:pt x="1195" y="793"/>
                  </a:lnTo>
                  <a:lnTo>
                    <a:pt x="1196" y="793"/>
                  </a:lnTo>
                  <a:lnTo>
                    <a:pt x="1196" y="795"/>
                  </a:lnTo>
                  <a:lnTo>
                    <a:pt x="1196" y="796"/>
                  </a:lnTo>
                  <a:lnTo>
                    <a:pt x="1196" y="798"/>
                  </a:lnTo>
                  <a:lnTo>
                    <a:pt x="1196" y="799"/>
                  </a:lnTo>
                  <a:lnTo>
                    <a:pt x="1195" y="800"/>
                  </a:lnTo>
                  <a:lnTo>
                    <a:pt x="1192" y="807"/>
                  </a:lnTo>
                  <a:lnTo>
                    <a:pt x="1189" y="811"/>
                  </a:lnTo>
                  <a:lnTo>
                    <a:pt x="1188" y="814"/>
                  </a:lnTo>
                  <a:lnTo>
                    <a:pt x="1185" y="817"/>
                  </a:lnTo>
                  <a:lnTo>
                    <a:pt x="1181" y="819"/>
                  </a:lnTo>
                  <a:lnTo>
                    <a:pt x="1179" y="821"/>
                  </a:lnTo>
                  <a:lnTo>
                    <a:pt x="1175" y="821"/>
                  </a:lnTo>
                  <a:lnTo>
                    <a:pt x="1172" y="822"/>
                  </a:lnTo>
                  <a:lnTo>
                    <a:pt x="1168" y="823"/>
                  </a:lnTo>
                  <a:lnTo>
                    <a:pt x="1165" y="825"/>
                  </a:lnTo>
                  <a:lnTo>
                    <a:pt x="1162" y="825"/>
                  </a:lnTo>
                  <a:lnTo>
                    <a:pt x="1161" y="825"/>
                  </a:lnTo>
                  <a:lnTo>
                    <a:pt x="1158" y="826"/>
                  </a:lnTo>
                  <a:lnTo>
                    <a:pt x="1157" y="827"/>
                  </a:lnTo>
                  <a:lnTo>
                    <a:pt x="1154" y="827"/>
                  </a:lnTo>
                  <a:lnTo>
                    <a:pt x="1153" y="829"/>
                  </a:lnTo>
                  <a:lnTo>
                    <a:pt x="1151" y="829"/>
                  </a:lnTo>
                  <a:lnTo>
                    <a:pt x="1150" y="829"/>
                  </a:lnTo>
                  <a:lnTo>
                    <a:pt x="1149" y="830"/>
                  </a:lnTo>
                  <a:lnTo>
                    <a:pt x="1147" y="831"/>
                  </a:lnTo>
                  <a:lnTo>
                    <a:pt x="1143" y="834"/>
                  </a:lnTo>
                  <a:lnTo>
                    <a:pt x="1141" y="836"/>
                  </a:lnTo>
                  <a:lnTo>
                    <a:pt x="1141" y="837"/>
                  </a:lnTo>
                  <a:lnTo>
                    <a:pt x="1139" y="837"/>
                  </a:lnTo>
                  <a:lnTo>
                    <a:pt x="1137" y="840"/>
                  </a:lnTo>
                  <a:lnTo>
                    <a:pt x="1135" y="840"/>
                  </a:lnTo>
                  <a:lnTo>
                    <a:pt x="1133" y="841"/>
                  </a:lnTo>
                  <a:lnTo>
                    <a:pt x="1130" y="842"/>
                  </a:lnTo>
                  <a:lnTo>
                    <a:pt x="1127" y="844"/>
                  </a:lnTo>
                  <a:lnTo>
                    <a:pt x="1126" y="845"/>
                  </a:lnTo>
                  <a:lnTo>
                    <a:pt x="1123" y="845"/>
                  </a:lnTo>
                  <a:lnTo>
                    <a:pt x="1122" y="845"/>
                  </a:lnTo>
                  <a:lnTo>
                    <a:pt x="1119" y="845"/>
                  </a:lnTo>
                  <a:lnTo>
                    <a:pt x="1118" y="845"/>
                  </a:lnTo>
                  <a:lnTo>
                    <a:pt x="1115" y="845"/>
                  </a:lnTo>
                  <a:lnTo>
                    <a:pt x="1114" y="844"/>
                  </a:lnTo>
                  <a:lnTo>
                    <a:pt x="1111" y="844"/>
                  </a:lnTo>
                  <a:lnTo>
                    <a:pt x="1109" y="844"/>
                  </a:lnTo>
                  <a:lnTo>
                    <a:pt x="1108" y="842"/>
                  </a:lnTo>
                  <a:lnTo>
                    <a:pt x="1107" y="842"/>
                  </a:lnTo>
                  <a:lnTo>
                    <a:pt x="1105" y="841"/>
                  </a:lnTo>
                  <a:lnTo>
                    <a:pt x="1104" y="841"/>
                  </a:lnTo>
                  <a:lnTo>
                    <a:pt x="1103" y="841"/>
                  </a:lnTo>
                  <a:lnTo>
                    <a:pt x="1100" y="842"/>
                  </a:lnTo>
                  <a:lnTo>
                    <a:pt x="1099" y="842"/>
                  </a:lnTo>
                  <a:lnTo>
                    <a:pt x="1097" y="842"/>
                  </a:lnTo>
                  <a:lnTo>
                    <a:pt x="1096" y="842"/>
                  </a:lnTo>
                  <a:lnTo>
                    <a:pt x="1095" y="842"/>
                  </a:lnTo>
                  <a:lnTo>
                    <a:pt x="1093" y="842"/>
                  </a:lnTo>
                  <a:lnTo>
                    <a:pt x="1092" y="842"/>
                  </a:lnTo>
                  <a:lnTo>
                    <a:pt x="1090" y="844"/>
                  </a:lnTo>
                  <a:lnTo>
                    <a:pt x="1088" y="846"/>
                  </a:lnTo>
                  <a:lnTo>
                    <a:pt x="1085" y="846"/>
                  </a:lnTo>
                  <a:lnTo>
                    <a:pt x="1084" y="846"/>
                  </a:lnTo>
                  <a:lnTo>
                    <a:pt x="1081" y="848"/>
                  </a:lnTo>
                  <a:lnTo>
                    <a:pt x="1080" y="848"/>
                  </a:lnTo>
                  <a:lnTo>
                    <a:pt x="1076" y="849"/>
                  </a:lnTo>
                  <a:lnTo>
                    <a:pt x="1074" y="850"/>
                  </a:lnTo>
                  <a:lnTo>
                    <a:pt x="1071" y="852"/>
                  </a:lnTo>
                  <a:lnTo>
                    <a:pt x="1069" y="855"/>
                  </a:lnTo>
                  <a:lnTo>
                    <a:pt x="1067" y="859"/>
                  </a:lnTo>
                  <a:lnTo>
                    <a:pt x="1066" y="861"/>
                  </a:lnTo>
                  <a:lnTo>
                    <a:pt x="1066" y="863"/>
                  </a:lnTo>
                  <a:lnTo>
                    <a:pt x="1065" y="864"/>
                  </a:lnTo>
                  <a:lnTo>
                    <a:pt x="1065" y="865"/>
                  </a:lnTo>
                  <a:lnTo>
                    <a:pt x="1063" y="867"/>
                  </a:lnTo>
                  <a:lnTo>
                    <a:pt x="1061" y="867"/>
                  </a:lnTo>
                  <a:lnTo>
                    <a:pt x="1058" y="868"/>
                  </a:lnTo>
                  <a:lnTo>
                    <a:pt x="1054" y="868"/>
                  </a:lnTo>
                  <a:lnTo>
                    <a:pt x="1052" y="869"/>
                  </a:lnTo>
                  <a:lnTo>
                    <a:pt x="1050" y="868"/>
                  </a:lnTo>
                  <a:lnTo>
                    <a:pt x="1048" y="867"/>
                  </a:lnTo>
                  <a:lnTo>
                    <a:pt x="1046" y="865"/>
                  </a:lnTo>
                  <a:lnTo>
                    <a:pt x="1043" y="865"/>
                  </a:lnTo>
                  <a:lnTo>
                    <a:pt x="1039" y="865"/>
                  </a:lnTo>
                  <a:lnTo>
                    <a:pt x="1036" y="864"/>
                  </a:lnTo>
                  <a:lnTo>
                    <a:pt x="1033" y="863"/>
                  </a:lnTo>
                  <a:lnTo>
                    <a:pt x="1032" y="861"/>
                  </a:lnTo>
                  <a:lnTo>
                    <a:pt x="1031" y="860"/>
                  </a:lnTo>
                  <a:lnTo>
                    <a:pt x="1028" y="860"/>
                  </a:lnTo>
                  <a:lnTo>
                    <a:pt x="1028" y="859"/>
                  </a:lnTo>
                  <a:lnTo>
                    <a:pt x="1027" y="856"/>
                  </a:lnTo>
                  <a:lnTo>
                    <a:pt x="1024" y="855"/>
                  </a:lnTo>
                  <a:lnTo>
                    <a:pt x="1021" y="852"/>
                  </a:lnTo>
                  <a:lnTo>
                    <a:pt x="1020" y="850"/>
                  </a:lnTo>
                  <a:lnTo>
                    <a:pt x="1016" y="849"/>
                  </a:lnTo>
                  <a:lnTo>
                    <a:pt x="1012" y="849"/>
                  </a:lnTo>
                  <a:lnTo>
                    <a:pt x="1009" y="849"/>
                  </a:lnTo>
                  <a:lnTo>
                    <a:pt x="1006" y="850"/>
                  </a:lnTo>
                  <a:lnTo>
                    <a:pt x="1004" y="853"/>
                  </a:lnTo>
                  <a:lnTo>
                    <a:pt x="1001" y="853"/>
                  </a:lnTo>
                  <a:lnTo>
                    <a:pt x="1001" y="855"/>
                  </a:lnTo>
                  <a:lnTo>
                    <a:pt x="997" y="856"/>
                  </a:lnTo>
                  <a:lnTo>
                    <a:pt x="994" y="856"/>
                  </a:lnTo>
                  <a:lnTo>
                    <a:pt x="991" y="856"/>
                  </a:lnTo>
                  <a:lnTo>
                    <a:pt x="989" y="855"/>
                  </a:lnTo>
                  <a:lnTo>
                    <a:pt x="986" y="855"/>
                  </a:lnTo>
                  <a:lnTo>
                    <a:pt x="983" y="853"/>
                  </a:lnTo>
                  <a:lnTo>
                    <a:pt x="976" y="850"/>
                  </a:lnTo>
                  <a:lnTo>
                    <a:pt x="971" y="849"/>
                  </a:lnTo>
                  <a:lnTo>
                    <a:pt x="968" y="849"/>
                  </a:lnTo>
                  <a:lnTo>
                    <a:pt x="964" y="849"/>
                  </a:lnTo>
                  <a:lnTo>
                    <a:pt x="960" y="849"/>
                  </a:lnTo>
                  <a:lnTo>
                    <a:pt x="957" y="848"/>
                  </a:lnTo>
                  <a:lnTo>
                    <a:pt x="956" y="846"/>
                  </a:lnTo>
                  <a:lnTo>
                    <a:pt x="952" y="846"/>
                  </a:lnTo>
                  <a:lnTo>
                    <a:pt x="948" y="846"/>
                  </a:lnTo>
                  <a:lnTo>
                    <a:pt x="947" y="846"/>
                  </a:lnTo>
                  <a:lnTo>
                    <a:pt x="944" y="846"/>
                  </a:lnTo>
                  <a:lnTo>
                    <a:pt x="940" y="842"/>
                  </a:lnTo>
                  <a:lnTo>
                    <a:pt x="937" y="840"/>
                  </a:lnTo>
                  <a:lnTo>
                    <a:pt x="934" y="838"/>
                  </a:lnTo>
                  <a:lnTo>
                    <a:pt x="932" y="836"/>
                  </a:lnTo>
                  <a:lnTo>
                    <a:pt x="930" y="836"/>
                  </a:lnTo>
                  <a:lnTo>
                    <a:pt x="926" y="833"/>
                  </a:lnTo>
                  <a:lnTo>
                    <a:pt x="925" y="831"/>
                  </a:lnTo>
                  <a:lnTo>
                    <a:pt x="922" y="830"/>
                  </a:lnTo>
                  <a:lnTo>
                    <a:pt x="918" y="831"/>
                  </a:lnTo>
                  <a:lnTo>
                    <a:pt x="915" y="833"/>
                  </a:lnTo>
                  <a:lnTo>
                    <a:pt x="913" y="831"/>
                  </a:lnTo>
                  <a:lnTo>
                    <a:pt x="911" y="830"/>
                  </a:lnTo>
                  <a:lnTo>
                    <a:pt x="909" y="830"/>
                  </a:lnTo>
                  <a:lnTo>
                    <a:pt x="907" y="831"/>
                  </a:lnTo>
                  <a:lnTo>
                    <a:pt x="906" y="833"/>
                  </a:lnTo>
                  <a:lnTo>
                    <a:pt x="903" y="834"/>
                  </a:lnTo>
                  <a:lnTo>
                    <a:pt x="900" y="836"/>
                  </a:lnTo>
                  <a:lnTo>
                    <a:pt x="899" y="836"/>
                  </a:lnTo>
                  <a:lnTo>
                    <a:pt x="896" y="837"/>
                  </a:lnTo>
                  <a:lnTo>
                    <a:pt x="895" y="837"/>
                  </a:lnTo>
                  <a:lnTo>
                    <a:pt x="894" y="837"/>
                  </a:lnTo>
                  <a:lnTo>
                    <a:pt x="892" y="837"/>
                  </a:lnTo>
                  <a:lnTo>
                    <a:pt x="891" y="837"/>
                  </a:lnTo>
                  <a:lnTo>
                    <a:pt x="890" y="838"/>
                  </a:lnTo>
                  <a:lnTo>
                    <a:pt x="888" y="840"/>
                  </a:lnTo>
                  <a:lnTo>
                    <a:pt x="887" y="840"/>
                  </a:lnTo>
                  <a:lnTo>
                    <a:pt x="884" y="838"/>
                  </a:lnTo>
                  <a:lnTo>
                    <a:pt x="881" y="838"/>
                  </a:lnTo>
                  <a:lnTo>
                    <a:pt x="881" y="837"/>
                  </a:lnTo>
                  <a:lnTo>
                    <a:pt x="880" y="836"/>
                  </a:lnTo>
                  <a:lnTo>
                    <a:pt x="879" y="834"/>
                  </a:lnTo>
                  <a:lnTo>
                    <a:pt x="877" y="834"/>
                  </a:lnTo>
                  <a:lnTo>
                    <a:pt x="876" y="833"/>
                  </a:lnTo>
                  <a:lnTo>
                    <a:pt x="875" y="833"/>
                  </a:lnTo>
                  <a:lnTo>
                    <a:pt x="873" y="834"/>
                  </a:lnTo>
                  <a:lnTo>
                    <a:pt x="872" y="834"/>
                  </a:lnTo>
                  <a:lnTo>
                    <a:pt x="871" y="834"/>
                  </a:lnTo>
                  <a:lnTo>
                    <a:pt x="869" y="834"/>
                  </a:lnTo>
                  <a:lnTo>
                    <a:pt x="868" y="834"/>
                  </a:lnTo>
                  <a:lnTo>
                    <a:pt x="867" y="833"/>
                  </a:lnTo>
                  <a:lnTo>
                    <a:pt x="865" y="833"/>
                  </a:lnTo>
                  <a:lnTo>
                    <a:pt x="864" y="833"/>
                  </a:lnTo>
                  <a:lnTo>
                    <a:pt x="863" y="831"/>
                  </a:lnTo>
                  <a:lnTo>
                    <a:pt x="861" y="831"/>
                  </a:lnTo>
                  <a:lnTo>
                    <a:pt x="860" y="831"/>
                  </a:lnTo>
                  <a:lnTo>
                    <a:pt x="857" y="831"/>
                  </a:lnTo>
                  <a:lnTo>
                    <a:pt x="856" y="830"/>
                  </a:lnTo>
                  <a:lnTo>
                    <a:pt x="854" y="829"/>
                  </a:lnTo>
                  <a:lnTo>
                    <a:pt x="854" y="827"/>
                  </a:lnTo>
                  <a:lnTo>
                    <a:pt x="853" y="826"/>
                  </a:lnTo>
                  <a:lnTo>
                    <a:pt x="853" y="825"/>
                  </a:lnTo>
                  <a:lnTo>
                    <a:pt x="853" y="823"/>
                  </a:lnTo>
                  <a:lnTo>
                    <a:pt x="853" y="822"/>
                  </a:lnTo>
                  <a:lnTo>
                    <a:pt x="852" y="822"/>
                  </a:lnTo>
                  <a:lnTo>
                    <a:pt x="852" y="821"/>
                  </a:lnTo>
                  <a:lnTo>
                    <a:pt x="850" y="821"/>
                  </a:lnTo>
                  <a:lnTo>
                    <a:pt x="849" y="821"/>
                  </a:lnTo>
                  <a:lnTo>
                    <a:pt x="849" y="819"/>
                  </a:lnTo>
                  <a:lnTo>
                    <a:pt x="846" y="821"/>
                  </a:lnTo>
                  <a:lnTo>
                    <a:pt x="845" y="823"/>
                  </a:lnTo>
                  <a:lnTo>
                    <a:pt x="845" y="826"/>
                  </a:lnTo>
                  <a:lnTo>
                    <a:pt x="844" y="830"/>
                  </a:lnTo>
                  <a:lnTo>
                    <a:pt x="844" y="833"/>
                  </a:lnTo>
                  <a:lnTo>
                    <a:pt x="844" y="837"/>
                  </a:lnTo>
                  <a:lnTo>
                    <a:pt x="842" y="838"/>
                  </a:lnTo>
                  <a:lnTo>
                    <a:pt x="842" y="840"/>
                  </a:lnTo>
                  <a:lnTo>
                    <a:pt x="841" y="841"/>
                  </a:lnTo>
                  <a:lnTo>
                    <a:pt x="837" y="842"/>
                  </a:lnTo>
                  <a:lnTo>
                    <a:pt x="835" y="846"/>
                  </a:lnTo>
                  <a:lnTo>
                    <a:pt x="835" y="850"/>
                  </a:lnTo>
                  <a:lnTo>
                    <a:pt x="834" y="852"/>
                  </a:lnTo>
                  <a:lnTo>
                    <a:pt x="833" y="855"/>
                  </a:lnTo>
                  <a:lnTo>
                    <a:pt x="829" y="855"/>
                  </a:lnTo>
                  <a:lnTo>
                    <a:pt x="825" y="859"/>
                  </a:lnTo>
                  <a:lnTo>
                    <a:pt x="819" y="861"/>
                  </a:lnTo>
                  <a:lnTo>
                    <a:pt x="814" y="864"/>
                  </a:lnTo>
                  <a:lnTo>
                    <a:pt x="810" y="868"/>
                  </a:lnTo>
                  <a:lnTo>
                    <a:pt x="807" y="872"/>
                  </a:lnTo>
                  <a:lnTo>
                    <a:pt x="803" y="874"/>
                  </a:lnTo>
                  <a:lnTo>
                    <a:pt x="800" y="876"/>
                  </a:lnTo>
                  <a:lnTo>
                    <a:pt x="795" y="879"/>
                  </a:lnTo>
                  <a:lnTo>
                    <a:pt x="792" y="880"/>
                  </a:lnTo>
                  <a:lnTo>
                    <a:pt x="789" y="882"/>
                  </a:lnTo>
                  <a:lnTo>
                    <a:pt x="785" y="884"/>
                  </a:lnTo>
                  <a:lnTo>
                    <a:pt x="782" y="884"/>
                  </a:lnTo>
                  <a:lnTo>
                    <a:pt x="781" y="884"/>
                  </a:lnTo>
                  <a:lnTo>
                    <a:pt x="778" y="884"/>
                  </a:lnTo>
                  <a:lnTo>
                    <a:pt x="778" y="883"/>
                  </a:lnTo>
                  <a:lnTo>
                    <a:pt x="778" y="880"/>
                  </a:lnTo>
                  <a:lnTo>
                    <a:pt x="776" y="880"/>
                  </a:lnTo>
                  <a:lnTo>
                    <a:pt x="774" y="879"/>
                  </a:lnTo>
                  <a:lnTo>
                    <a:pt x="773" y="876"/>
                  </a:lnTo>
                  <a:lnTo>
                    <a:pt x="769" y="875"/>
                  </a:lnTo>
                  <a:lnTo>
                    <a:pt x="768" y="874"/>
                  </a:lnTo>
                  <a:lnTo>
                    <a:pt x="765" y="872"/>
                  </a:lnTo>
                  <a:lnTo>
                    <a:pt x="762" y="874"/>
                  </a:lnTo>
                  <a:lnTo>
                    <a:pt x="761" y="876"/>
                  </a:lnTo>
                  <a:lnTo>
                    <a:pt x="758" y="880"/>
                  </a:lnTo>
                  <a:lnTo>
                    <a:pt x="757" y="883"/>
                  </a:lnTo>
                  <a:lnTo>
                    <a:pt x="754" y="884"/>
                  </a:lnTo>
                  <a:lnTo>
                    <a:pt x="753" y="884"/>
                  </a:lnTo>
                  <a:lnTo>
                    <a:pt x="753" y="886"/>
                  </a:lnTo>
                  <a:lnTo>
                    <a:pt x="751" y="887"/>
                  </a:lnTo>
                  <a:lnTo>
                    <a:pt x="749" y="890"/>
                  </a:lnTo>
                  <a:lnTo>
                    <a:pt x="747" y="893"/>
                  </a:lnTo>
                  <a:lnTo>
                    <a:pt x="746" y="893"/>
                  </a:lnTo>
                  <a:lnTo>
                    <a:pt x="744" y="894"/>
                  </a:lnTo>
                  <a:lnTo>
                    <a:pt x="744" y="895"/>
                  </a:lnTo>
                  <a:lnTo>
                    <a:pt x="743" y="897"/>
                  </a:lnTo>
                  <a:lnTo>
                    <a:pt x="742" y="895"/>
                  </a:lnTo>
                  <a:lnTo>
                    <a:pt x="740" y="894"/>
                  </a:lnTo>
                  <a:lnTo>
                    <a:pt x="739" y="893"/>
                  </a:lnTo>
                  <a:lnTo>
                    <a:pt x="739" y="891"/>
                  </a:lnTo>
                  <a:lnTo>
                    <a:pt x="739" y="888"/>
                  </a:lnTo>
                  <a:lnTo>
                    <a:pt x="739" y="886"/>
                  </a:lnTo>
                  <a:lnTo>
                    <a:pt x="739" y="882"/>
                  </a:lnTo>
                  <a:lnTo>
                    <a:pt x="740" y="879"/>
                  </a:lnTo>
                  <a:lnTo>
                    <a:pt x="742" y="878"/>
                  </a:lnTo>
                  <a:lnTo>
                    <a:pt x="742" y="875"/>
                  </a:lnTo>
                  <a:lnTo>
                    <a:pt x="743" y="874"/>
                  </a:lnTo>
                  <a:lnTo>
                    <a:pt x="743" y="872"/>
                  </a:lnTo>
                  <a:lnTo>
                    <a:pt x="742" y="871"/>
                  </a:lnTo>
                  <a:lnTo>
                    <a:pt x="740" y="869"/>
                  </a:lnTo>
                  <a:lnTo>
                    <a:pt x="739" y="868"/>
                  </a:lnTo>
                  <a:lnTo>
                    <a:pt x="736" y="867"/>
                  </a:lnTo>
                  <a:lnTo>
                    <a:pt x="734" y="865"/>
                  </a:lnTo>
                  <a:lnTo>
                    <a:pt x="731" y="865"/>
                  </a:lnTo>
                  <a:lnTo>
                    <a:pt x="730" y="865"/>
                  </a:lnTo>
                  <a:lnTo>
                    <a:pt x="728" y="865"/>
                  </a:lnTo>
                  <a:lnTo>
                    <a:pt x="727" y="865"/>
                  </a:lnTo>
                  <a:lnTo>
                    <a:pt x="725" y="865"/>
                  </a:lnTo>
                  <a:lnTo>
                    <a:pt x="725" y="867"/>
                  </a:lnTo>
                  <a:lnTo>
                    <a:pt x="724" y="867"/>
                  </a:lnTo>
                  <a:lnTo>
                    <a:pt x="723" y="867"/>
                  </a:lnTo>
                  <a:lnTo>
                    <a:pt x="721" y="867"/>
                  </a:lnTo>
                  <a:lnTo>
                    <a:pt x="720" y="867"/>
                  </a:lnTo>
                  <a:lnTo>
                    <a:pt x="719" y="867"/>
                  </a:lnTo>
                  <a:lnTo>
                    <a:pt x="717" y="867"/>
                  </a:lnTo>
                  <a:lnTo>
                    <a:pt x="716" y="867"/>
                  </a:lnTo>
                  <a:lnTo>
                    <a:pt x="715" y="867"/>
                  </a:lnTo>
                  <a:lnTo>
                    <a:pt x="713" y="867"/>
                  </a:lnTo>
                  <a:lnTo>
                    <a:pt x="712" y="867"/>
                  </a:lnTo>
                  <a:lnTo>
                    <a:pt x="711" y="867"/>
                  </a:lnTo>
                  <a:lnTo>
                    <a:pt x="709" y="867"/>
                  </a:lnTo>
                  <a:lnTo>
                    <a:pt x="708" y="867"/>
                  </a:lnTo>
                  <a:lnTo>
                    <a:pt x="706" y="867"/>
                  </a:lnTo>
                  <a:lnTo>
                    <a:pt x="705" y="867"/>
                  </a:lnTo>
                  <a:lnTo>
                    <a:pt x="704" y="868"/>
                  </a:lnTo>
                  <a:lnTo>
                    <a:pt x="704" y="869"/>
                  </a:lnTo>
                  <a:lnTo>
                    <a:pt x="702" y="868"/>
                  </a:lnTo>
                  <a:lnTo>
                    <a:pt x="701" y="868"/>
                  </a:lnTo>
                  <a:lnTo>
                    <a:pt x="700" y="868"/>
                  </a:lnTo>
                  <a:lnTo>
                    <a:pt x="698" y="867"/>
                  </a:lnTo>
                  <a:lnTo>
                    <a:pt x="697" y="865"/>
                  </a:lnTo>
                  <a:lnTo>
                    <a:pt x="696" y="867"/>
                  </a:lnTo>
                  <a:lnTo>
                    <a:pt x="694" y="868"/>
                  </a:lnTo>
                  <a:lnTo>
                    <a:pt x="693" y="868"/>
                  </a:lnTo>
                  <a:lnTo>
                    <a:pt x="692" y="869"/>
                  </a:lnTo>
                  <a:lnTo>
                    <a:pt x="692" y="871"/>
                  </a:lnTo>
                  <a:lnTo>
                    <a:pt x="690" y="871"/>
                  </a:lnTo>
                  <a:lnTo>
                    <a:pt x="690" y="872"/>
                  </a:lnTo>
                  <a:lnTo>
                    <a:pt x="689" y="874"/>
                  </a:lnTo>
                  <a:lnTo>
                    <a:pt x="689" y="875"/>
                  </a:lnTo>
                  <a:lnTo>
                    <a:pt x="687" y="876"/>
                  </a:lnTo>
                  <a:lnTo>
                    <a:pt x="686" y="876"/>
                  </a:lnTo>
                  <a:lnTo>
                    <a:pt x="685" y="878"/>
                  </a:lnTo>
                  <a:lnTo>
                    <a:pt x="683" y="878"/>
                  </a:lnTo>
                  <a:lnTo>
                    <a:pt x="682" y="878"/>
                  </a:lnTo>
                  <a:lnTo>
                    <a:pt x="681" y="876"/>
                  </a:lnTo>
                  <a:lnTo>
                    <a:pt x="679" y="876"/>
                  </a:lnTo>
                  <a:lnTo>
                    <a:pt x="678" y="876"/>
                  </a:lnTo>
                  <a:lnTo>
                    <a:pt x="677" y="876"/>
                  </a:lnTo>
                  <a:lnTo>
                    <a:pt x="675" y="876"/>
                  </a:lnTo>
                  <a:lnTo>
                    <a:pt x="674" y="876"/>
                  </a:lnTo>
                  <a:lnTo>
                    <a:pt x="674" y="878"/>
                  </a:lnTo>
                  <a:lnTo>
                    <a:pt x="673" y="879"/>
                  </a:lnTo>
                  <a:lnTo>
                    <a:pt x="671" y="879"/>
                  </a:lnTo>
                  <a:lnTo>
                    <a:pt x="670" y="879"/>
                  </a:lnTo>
                  <a:lnTo>
                    <a:pt x="668" y="879"/>
                  </a:lnTo>
                  <a:lnTo>
                    <a:pt x="667" y="880"/>
                  </a:lnTo>
                  <a:lnTo>
                    <a:pt x="666" y="880"/>
                  </a:lnTo>
                  <a:lnTo>
                    <a:pt x="664" y="880"/>
                  </a:lnTo>
                  <a:lnTo>
                    <a:pt x="663" y="880"/>
                  </a:lnTo>
                  <a:lnTo>
                    <a:pt x="662" y="880"/>
                  </a:lnTo>
                  <a:lnTo>
                    <a:pt x="660" y="880"/>
                  </a:lnTo>
                  <a:lnTo>
                    <a:pt x="660" y="879"/>
                  </a:lnTo>
                  <a:lnTo>
                    <a:pt x="659" y="879"/>
                  </a:lnTo>
                  <a:lnTo>
                    <a:pt x="659" y="878"/>
                  </a:lnTo>
                  <a:lnTo>
                    <a:pt x="659" y="876"/>
                  </a:lnTo>
                  <a:lnTo>
                    <a:pt x="659" y="875"/>
                  </a:lnTo>
                  <a:lnTo>
                    <a:pt x="659" y="874"/>
                  </a:lnTo>
                  <a:lnTo>
                    <a:pt x="658" y="874"/>
                  </a:lnTo>
                  <a:lnTo>
                    <a:pt x="658" y="872"/>
                  </a:lnTo>
                  <a:lnTo>
                    <a:pt x="658" y="871"/>
                  </a:lnTo>
                  <a:lnTo>
                    <a:pt x="656" y="871"/>
                  </a:lnTo>
                  <a:lnTo>
                    <a:pt x="656" y="869"/>
                  </a:lnTo>
                  <a:lnTo>
                    <a:pt x="655" y="869"/>
                  </a:lnTo>
                  <a:lnTo>
                    <a:pt x="654" y="869"/>
                  </a:lnTo>
                  <a:lnTo>
                    <a:pt x="652" y="871"/>
                  </a:lnTo>
                  <a:lnTo>
                    <a:pt x="651" y="871"/>
                  </a:lnTo>
                  <a:lnTo>
                    <a:pt x="649" y="871"/>
                  </a:lnTo>
                  <a:lnTo>
                    <a:pt x="649" y="872"/>
                  </a:lnTo>
                  <a:lnTo>
                    <a:pt x="648" y="872"/>
                  </a:lnTo>
                  <a:lnTo>
                    <a:pt x="647" y="872"/>
                  </a:lnTo>
                  <a:lnTo>
                    <a:pt x="645" y="872"/>
                  </a:lnTo>
                  <a:lnTo>
                    <a:pt x="644" y="872"/>
                  </a:lnTo>
                  <a:lnTo>
                    <a:pt x="643" y="872"/>
                  </a:lnTo>
                  <a:lnTo>
                    <a:pt x="643" y="874"/>
                  </a:lnTo>
                  <a:lnTo>
                    <a:pt x="641" y="874"/>
                  </a:lnTo>
                  <a:lnTo>
                    <a:pt x="640" y="875"/>
                  </a:lnTo>
                  <a:lnTo>
                    <a:pt x="639" y="875"/>
                  </a:lnTo>
                  <a:lnTo>
                    <a:pt x="639" y="876"/>
                  </a:lnTo>
                  <a:lnTo>
                    <a:pt x="637" y="876"/>
                  </a:lnTo>
                  <a:lnTo>
                    <a:pt x="636" y="876"/>
                  </a:lnTo>
                  <a:lnTo>
                    <a:pt x="635" y="875"/>
                  </a:lnTo>
                  <a:lnTo>
                    <a:pt x="633" y="874"/>
                  </a:lnTo>
                  <a:lnTo>
                    <a:pt x="632" y="872"/>
                  </a:lnTo>
                  <a:lnTo>
                    <a:pt x="630" y="871"/>
                  </a:lnTo>
                  <a:lnTo>
                    <a:pt x="629" y="869"/>
                  </a:lnTo>
                  <a:lnTo>
                    <a:pt x="629" y="868"/>
                  </a:lnTo>
                  <a:lnTo>
                    <a:pt x="628" y="867"/>
                  </a:lnTo>
                  <a:lnTo>
                    <a:pt x="626" y="867"/>
                  </a:lnTo>
                  <a:lnTo>
                    <a:pt x="626" y="865"/>
                  </a:lnTo>
                  <a:lnTo>
                    <a:pt x="625" y="864"/>
                  </a:lnTo>
                  <a:lnTo>
                    <a:pt x="625" y="863"/>
                  </a:lnTo>
                  <a:lnTo>
                    <a:pt x="625" y="861"/>
                  </a:lnTo>
                  <a:lnTo>
                    <a:pt x="625" y="860"/>
                  </a:lnTo>
                  <a:lnTo>
                    <a:pt x="624" y="860"/>
                  </a:lnTo>
                  <a:lnTo>
                    <a:pt x="624" y="859"/>
                  </a:lnTo>
                  <a:lnTo>
                    <a:pt x="625" y="856"/>
                  </a:lnTo>
                  <a:lnTo>
                    <a:pt x="625" y="855"/>
                  </a:lnTo>
                  <a:lnTo>
                    <a:pt x="624" y="853"/>
                  </a:lnTo>
                  <a:lnTo>
                    <a:pt x="624" y="852"/>
                  </a:lnTo>
                  <a:lnTo>
                    <a:pt x="624" y="850"/>
                  </a:lnTo>
                  <a:lnTo>
                    <a:pt x="624" y="848"/>
                  </a:lnTo>
                  <a:lnTo>
                    <a:pt x="625" y="845"/>
                  </a:lnTo>
                  <a:lnTo>
                    <a:pt x="625" y="844"/>
                  </a:lnTo>
                  <a:lnTo>
                    <a:pt x="625" y="842"/>
                  </a:lnTo>
                  <a:lnTo>
                    <a:pt x="625" y="841"/>
                  </a:lnTo>
                  <a:lnTo>
                    <a:pt x="625" y="840"/>
                  </a:lnTo>
                  <a:lnTo>
                    <a:pt x="625" y="838"/>
                  </a:lnTo>
                  <a:lnTo>
                    <a:pt x="626" y="837"/>
                  </a:lnTo>
                  <a:lnTo>
                    <a:pt x="628" y="836"/>
                  </a:lnTo>
                  <a:lnTo>
                    <a:pt x="628" y="834"/>
                  </a:lnTo>
                  <a:lnTo>
                    <a:pt x="629" y="834"/>
                  </a:lnTo>
                  <a:lnTo>
                    <a:pt x="629" y="833"/>
                  </a:lnTo>
                  <a:lnTo>
                    <a:pt x="630" y="831"/>
                  </a:lnTo>
                  <a:lnTo>
                    <a:pt x="630" y="830"/>
                  </a:lnTo>
                  <a:lnTo>
                    <a:pt x="629" y="830"/>
                  </a:lnTo>
                  <a:lnTo>
                    <a:pt x="629" y="829"/>
                  </a:lnTo>
                  <a:lnTo>
                    <a:pt x="628" y="829"/>
                  </a:lnTo>
                  <a:lnTo>
                    <a:pt x="628" y="827"/>
                  </a:lnTo>
                  <a:lnTo>
                    <a:pt x="626" y="827"/>
                  </a:lnTo>
                  <a:lnTo>
                    <a:pt x="626" y="826"/>
                  </a:lnTo>
                  <a:lnTo>
                    <a:pt x="625" y="826"/>
                  </a:lnTo>
                  <a:lnTo>
                    <a:pt x="625" y="825"/>
                  </a:lnTo>
                  <a:lnTo>
                    <a:pt x="625" y="823"/>
                  </a:lnTo>
                  <a:lnTo>
                    <a:pt x="625" y="822"/>
                  </a:lnTo>
                  <a:lnTo>
                    <a:pt x="625" y="821"/>
                  </a:lnTo>
                  <a:lnTo>
                    <a:pt x="625" y="819"/>
                  </a:lnTo>
                  <a:lnTo>
                    <a:pt x="624" y="818"/>
                  </a:lnTo>
                  <a:lnTo>
                    <a:pt x="622" y="818"/>
                  </a:lnTo>
                  <a:lnTo>
                    <a:pt x="622" y="819"/>
                  </a:lnTo>
                  <a:lnTo>
                    <a:pt x="621" y="821"/>
                  </a:lnTo>
                  <a:lnTo>
                    <a:pt x="621" y="822"/>
                  </a:lnTo>
                  <a:lnTo>
                    <a:pt x="620" y="823"/>
                  </a:lnTo>
                  <a:lnTo>
                    <a:pt x="620" y="825"/>
                  </a:lnTo>
                  <a:lnTo>
                    <a:pt x="618" y="825"/>
                  </a:lnTo>
                  <a:lnTo>
                    <a:pt x="618" y="826"/>
                  </a:lnTo>
                  <a:lnTo>
                    <a:pt x="617" y="827"/>
                  </a:lnTo>
                  <a:lnTo>
                    <a:pt x="616" y="827"/>
                  </a:lnTo>
                  <a:lnTo>
                    <a:pt x="614" y="827"/>
                  </a:lnTo>
                  <a:lnTo>
                    <a:pt x="613" y="826"/>
                  </a:lnTo>
                  <a:lnTo>
                    <a:pt x="611" y="825"/>
                  </a:lnTo>
                  <a:lnTo>
                    <a:pt x="611" y="823"/>
                  </a:lnTo>
                  <a:lnTo>
                    <a:pt x="610" y="823"/>
                  </a:lnTo>
                  <a:lnTo>
                    <a:pt x="609" y="822"/>
                  </a:lnTo>
                  <a:lnTo>
                    <a:pt x="607" y="822"/>
                  </a:lnTo>
                  <a:lnTo>
                    <a:pt x="606" y="822"/>
                  </a:lnTo>
                  <a:lnTo>
                    <a:pt x="606" y="821"/>
                  </a:lnTo>
                  <a:lnTo>
                    <a:pt x="605" y="819"/>
                  </a:lnTo>
                  <a:lnTo>
                    <a:pt x="603" y="818"/>
                  </a:lnTo>
                  <a:lnTo>
                    <a:pt x="603" y="817"/>
                  </a:lnTo>
                  <a:lnTo>
                    <a:pt x="603" y="815"/>
                  </a:lnTo>
                  <a:lnTo>
                    <a:pt x="603" y="814"/>
                  </a:lnTo>
                  <a:lnTo>
                    <a:pt x="605" y="812"/>
                  </a:lnTo>
                  <a:lnTo>
                    <a:pt x="605" y="811"/>
                  </a:lnTo>
                  <a:lnTo>
                    <a:pt x="605" y="810"/>
                  </a:lnTo>
                  <a:lnTo>
                    <a:pt x="605" y="808"/>
                  </a:lnTo>
                  <a:lnTo>
                    <a:pt x="603" y="807"/>
                  </a:lnTo>
                  <a:lnTo>
                    <a:pt x="602" y="806"/>
                  </a:lnTo>
                  <a:lnTo>
                    <a:pt x="601" y="806"/>
                  </a:lnTo>
                  <a:lnTo>
                    <a:pt x="599" y="806"/>
                  </a:lnTo>
                  <a:lnTo>
                    <a:pt x="598" y="807"/>
                  </a:lnTo>
                  <a:lnTo>
                    <a:pt x="598" y="808"/>
                  </a:lnTo>
                  <a:lnTo>
                    <a:pt x="597" y="808"/>
                  </a:lnTo>
                  <a:lnTo>
                    <a:pt x="598" y="810"/>
                  </a:lnTo>
                  <a:lnTo>
                    <a:pt x="598" y="811"/>
                  </a:lnTo>
                  <a:lnTo>
                    <a:pt x="597" y="811"/>
                  </a:lnTo>
                  <a:lnTo>
                    <a:pt x="595" y="811"/>
                  </a:lnTo>
                  <a:lnTo>
                    <a:pt x="594" y="812"/>
                  </a:lnTo>
                  <a:lnTo>
                    <a:pt x="593" y="812"/>
                  </a:lnTo>
                  <a:lnTo>
                    <a:pt x="593" y="814"/>
                  </a:lnTo>
                  <a:lnTo>
                    <a:pt x="591" y="814"/>
                  </a:lnTo>
                  <a:lnTo>
                    <a:pt x="590" y="814"/>
                  </a:lnTo>
                  <a:lnTo>
                    <a:pt x="588" y="815"/>
                  </a:lnTo>
                  <a:lnTo>
                    <a:pt x="587" y="815"/>
                  </a:lnTo>
                  <a:lnTo>
                    <a:pt x="586" y="817"/>
                  </a:lnTo>
                  <a:lnTo>
                    <a:pt x="584" y="817"/>
                  </a:lnTo>
                  <a:lnTo>
                    <a:pt x="583" y="817"/>
                  </a:lnTo>
                  <a:lnTo>
                    <a:pt x="582" y="817"/>
                  </a:lnTo>
                  <a:lnTo>
                    <a:pt x="582" y="815"/>
                  </a:lnTo>
                  <a:lnTo>
                    <a:pt x="580" y="815"/>
                  </a:lnTo>
                  <a:lnTo>
                    <a:pt x="580" y="814"/>
                  </a:lnTo>
                  <a:lnTo>
                    <a:pt x="580" y="812"/>
                  </a:lnTo>
                  <a:lnTo>
                    <a:pt x="580" y="811"/>
                  </a:lnTo>
                  <a:lnTo>
                    <a:pt x="580" y="810"/>
                  </a:lnTo>
                  <a:lnTo>
                    <a:pt x="579" y="808"/>
                  </a:lnTo>
                  <a:lnTo>
                    <a:pt x="578" y="807"/>
                  </a:lnTo>
                  <a:lnTo>
                    <a:pt x="576" y="806"/>
                  </a:lnTo>
                  <a:lnTo>
                    <a:pt x="575" y="804"/>
                  </a:lnTo>
                  <a:lnTo>
                    <a:pt x="574" y="803"/>
                  </a:lnTo>
                  <a:lnTo>
                    <a:pt x="574" y="802"/>
                  </a:lnTo>
                  <a:lnTo>
                    <a:pt x="574" y="800"/>
                  </a:lnTo>
                  <a:lnTo>
                    <a:pt x="574" y="799"/>
                  </a:lnTo>
                  <a:lnTo>
                    <a:pt x="572" y="799"/>
                  </a:lnTo>
                  <a:lnTo>
                    <a:pt x="569" y="799"/>
                  </a:lnTo>
                  <a:lnTo>
                    <a:pt x="567" y="798"/>
                  </a:lnTo>
                  <a:lnTo>
                    <a:pt x="565" y="796"/>
                  </a:lnTo>
                  <a:lnTo>
                    <a:pt x="564" y="796"/>
                  </a:lnTo>
                  <a:lnTo>
                    <a:pt x="563" y="798"/>
                  </a:lnTo>
                  <a:lnTo>
                    <a:pt x="561" y="798"/>
                  </a:lnTo>
                  <a:lnTo>
                    <a:pt x="561" y="796"/>
                  </a:lnTo>
                  <a:lnTo>
                    <a:pt x="560" y="796"/>
                  </a:lnTo>
                  <a:lnTo>
                    <a:pt x="560" y="795"/>
                  </a:lnTo>
                  <a:lnTo>
                    <a:pt x="559" y="795"/>
                  </a:lnTo>
                  <a:lnTo>
                    <a:pt x="557" y="793"/>
                  </a:lnTo>
                  <a:lnTo>
                    <a:pt x="556" y="792"/>
                  </a:lnTo>
                  <a:lnTo>
                    <a:pt x="555" y="792"/>
                  </a:lnTo>
                  <a:lnTo>
                    <a:pt x="555" y="791"/>
                  </a:lnTo>
                  <a:lnTo>
                    <a:pt x="555" y="789"/>
                  </a:lnTo>
                  <a:lnTo>
                    <a:pt x="555" y="788"/>
                  </a:lnTo>
                  <a:lnTo>
                    <a:pt x="553" y="787"/>
                  </a:lnTo>
                  <a:lnTo>
                    <a:pt x="552" y="787"/>
                  </a:lnTo>
                  <a:lnTo>
                    <a:pt x="550" y="788"/>
                  </a:lnTo>
                  <a:lnTo>
                    <a:pt x="549" y="788"/>
                  </a:lnTo>
                  <a:lnTo>
                    <a:pt x="549" y="787"/>
                  </a:lnTo>
                  <a:lnTo>
                    <a:pt x="548" y="785"/>
                  </a:lnTo>
                  <a:lnTo>
                    <a:pt x="546" y="785"/>
                  </a:lnTo>
                  <a:lnTo>
                    <a:pt x="546" y="787"/>
                  </a:lnTo>
                  <a:lnTo>
                    <a:pt x="546" y="788"/>
                  </a:lnTo>
                  <a:lnTo>
                    <a:pt x="546" y="789"/>
                  </a:lnTo>
                  <a:lnTo>
                    <a:pt x="546" y="791"/>
                  </a:lnTo>
                  <a:lnTo>
                    <a:pt x="545" y="791"/>
                  </a:lnTo>
                  <a:lnTo>
                    <a:pt x="544" y="789"/>
                  </a:lnTo>
                  <a:lnTo>
                    <a:pt x="544" y="788"/>
                  </a:lnTo>
                  <a:lnTo>
                    <a:pt x="544" y="787"/>
                  </a:lnTo>
                  <a:lnTo>
                    <a:pt x="544" y="785"/>
                  </a:lnTo>
                  <a:lnTo>
                    <a:pt x="542" y="785"/>
                  </a:lnTo>
                  <a:lnTo>
                    <a:pt x="542" y="784"/>
                  </a:lnTo>
                  <a:lnTo>
                    <a:pt x="542" y="783"/>
                  </a:lnTo>
                  <a:lnTo>
                    <a:pt x="542" y="781"/>
                  </a:lnTo>
                  <a:lnTo>
                    <a:pt x="542" y="780"/>
                  </a:lnTo>
                  <a:lnTo>
                    <a:pt x="541" y="779"/>
                  </a:lnTo>
                  <a:lnTo>
                    <a:pt x="541" y="777"/>
                  </a:lnTo>
                  <a:lnTo>
                    <a:pt x="541" y="776"/>
                  </a:lnTo>
                  <a:lnTo>
                    <a:pt x="540" y="776"/>
                  </a:lnTo>
                  <a:lnTo>
                    <a:pt x="540" y="774"/>
                  </a:lnTo>
                  <a:lnTo>
                    <a:pt x="538" y="774"/>
                  </a:lnTo>
                  <a:lnTo>
                    <a:pt x="537" y="774"/>
                  </a:lnTo>
                  <a:lnTo>
                    <a:pt x="537" y="776"/>
                  </a:lnTo>
                  <a:lnTo>
                    <a:pt x="537" y="777"/>
                  </a:lnTo>
                  <a:lnTo>
                    <a:pt x="536" y="777"/>
                  </a:lnTo>
                  <a:lnTo>
                    <a:pt x="536" y="779"/>
                  </a:lnTo>
                  <a:lnTo>
                    <a:pt x="534" y="779"/>
                  </a:lnTo>
                  <a:lnTo>
                    <a:pt x="534" y="780"/>
                  </a:lnTo>
                  <a:lnTo>
                    <a:pt x="533" y="780"/>
                  </a:lnTo>
                  <a:lnTo>
                    <a:pt x="531" y="779"/>
                  </a:lnTo>
                  <a:lnTo>
                    <a:pt x="530" y="779"/>
                  </a:lnTo>
                  <a:lnTo>
                    <a:pt x="529" y="780"/>
                  </a:lnTo>
                  <a:lnTo>
                    <a:pt x="527" y="780"/>
                  </a:lnTo>
                  <a:lnTo>
                    <a:pt x="526" y="780"/>
                  </a:lnTo>
                  <a:lnTo>
                    <a:pt x="525" y="779"/>
                  </a:lnTo>
                  <a:lnTo>
                    <a:pt x="523" y="777"/>
                  </a:lnTo>
                  <a:lnTo>
                    <a:pt x="522" y="777"/>
                  </a:lnTo>
                  <a:lnTo>
                    <a:pt x="521" y="777"/>
                  </a:lnTo>
                  <a:lnTo>
                    <a:pt x="519" y="777"/>
                  </a:lnTo>
                  <a:lnTo>
                    <a:pt x="519" y="776"/>
                  </a:lnTo>
                  <a:lnTo>
                    <a:pt x="518" y="776"/>
                  </a:lnTo>
                  <a:lnTo>
                    <a:pt x="517" y="776"/>
                  </a:lnTo>
                  <a:lnTo>
                    <a:pt x="515" y="776"/>
                  </a:lnTo>
                  <a:lnTo>
                    <a:pt x="514" y="776"/>
                  </a:lnTo>
                  <a:lnTo>
                    <a:pt x="514" y="777"/>
                  </a:lnTo>
                  <a:lnTo>
                    <a:pt x="512" y="777"/>
                  </a:lnTo>
                  <a:lnTo>
                    <a:pt x="511" y="777"/>
                  </a:lnTo>
                  <a:lnTo>
                    <a:pt x="511" y="776"/>
                  </a:lnTo>
                  <a:lnTo>
                    <a:pt x="510" y="776"/>
                  </a:lnTo>
                  <a:lnTo>
                    <a:pt x="510" y="774"/>
                  </a:lnTo>
                  <a:lnTo>
                    <a:pt x="511" y="774"/>
                  </a:lnTo>
                  <a:lnTo>
                    <a:pt x="511" y="776"/>
                  </a:lnTo>
                  <a:lnTo>
                    <a:pt x="512" y="776"/>
                  </a:lnTo>
                  <a:lnTo>
                    <a:pt x="512" y="774"/>
                  </a:lnTo>
                  <a:lnTo>
                    <a:pt x="511" y="774"/>
                  </a:lnTo>
                  <a:lnTo>
                    <a:pt x="512" y="773"/>
                  </a:lnTo>
                  <a:lnTo>
                    <a:pt x="512" y="772"/>
                  </a:lnTo>
                  <a:lnTo>
                    <a:pt x="514" y="772"/>
                  </a:lnTo>
                  <a:lnTo>
                    <a:pt x="514" y="770"/>
                  </a:lnTo>
                  <a:lnTo>
                    <a:pt x="511" y="770"/>
                  </a:lnTo>
                  <a:lnTo>
                    <a:pt x="511" y="772"/>
                  </a:lnTo>
                  <a:lnTo>
                    <a:pt x="510" y="772"/>
                  </a:lnTo>
                  <a:lnTo>
                    <a:pt x="510" y="773"/>
                  </a:lnTo>
                  <a:lnTo>
                    <a:pt x="508" y="773"/>
                  </a:lnTo>
                  <a:lnTo>
                    <a:pt x="507" y="773"/>
                  </a:lnTo>
                  <a:lnTo>
                    <a:pt x="506" y="773"/>
                  </a:lnTo>
                  <a:lnTo>
                    <a:pt x="504" y="773"/>
                  </a:lnTo>
                  <a:lnTo>
                    <a:pt x="504" y="772"/>
                  </a:lnTo>
                  <a:lnTo>
                    <a:pt x="503" y="772"/>
                  </a:lnTo>
                  <a:lnTo>
                    <a:pt x="502" y="773"/>
                  </a:lnTo>
                  <a:lnTo>
                    <a:pt x="503" y="773"/>
                  </a:lnTo>
                  <a:lnTo>
                    <a:pt x="504" y="773"/>
                  </a:lnTo>
                  <a:lnTo>
                    <a:pt x="504" y="774"/>
                  </a:lnTo>
                  <a:lnTo>
                    <a:pt x="503" y="774"/>
                  </a:lnTo>
                  <a:lnTo>
                    <a:pt x="503" y="776"/>
                  </a:lnTo>
                  <a:lnTo>
                    <a:pt x="503" y="777"/>
                  </a:lnTo>
                  <a:lnTo>
                    <a:pt x="502" y="777"/>
                  </a:lnTo>
                  <a:lnTo>
                    <a:pt x="502" y="779"/>
                  </a:lnTo>
                  <a:lnTo>
                    <a:pt x="503" y="779"/>
                  </a:lnTo>
                  <a:lnTo>
                    <a:pt x="502" y="779"/>
                  </a:lnTo>
                  <a:lnTo>
                    <a:pt x="502" y="777"/>
                  </a:lnTo>
                  <a:lnTo>
                    <a:pt x="500" y="777"/>
                  </a:lnTo>
                  <a:lnTo>
                    <a:pt x="500" y="779"/>
                  </a:lnTo>
                  <a:lnTo>
                    <a:pt x="502" y="779"/>
                  </a:lnTo>
                  <a:lnTo>
                    <a:pt x="502" y="780"/>
                  </a:lnTo>
                  <a:lnTo>
                    <a:pt x="500" y="780"/>
                  </a:lnTo>
                  <a:lnTo>
                    <a:pt x="499" y="780"/>
                  </a:lnTo>
                  <a:lnTo>
                    <a:pt x="498" y="780"/>
                  </a:lnTo>
                  <a:lnTo>
                    <a:pt x="496" y="779"/>
                  </a:lnTo>
                  <a:lnTo>
                    <a:pt x="496" y="777"/>
                  </a:lnTo>
                  <a:lnTo>
                    <a:pt x="496" y="776"/>
                  </a:lnTo>
                  <a:lnTo>
                    <a:pt x="498" y="774"/>
                  </a:lnTo>
                  <a:lnTo>
                    <a:pt x="499" y="774"/>
                  </a:lnTo>
                  <a:lnTo>
                    <a:pt x="499" y="773"/>
                  </a:lnTo>
                  <a:lnTo>
                    <a:pt x="499" y="772"/>
                  </a:lnTo>
                  <a:lnTo>
                    <a:pt x="498" y="773"/>
                  </a:lnTo>
                  <a:lnTo>
                    <a:pt x="496" y="773"/>
                  </a:lnTo>
                  <a:lnTo>
                    <a:pt x="496" y="774"/>
                  </a:lnTo>
                  <a:lnTo>
                    <a:pt x="495" y="774"/>
                  </a:lnTo>
                  <a:lnTo>
                    <a:pt x="493" y="773"/>
                  </a:lnTo>
                  <a:lnTo>
                    <a:pt x="492" y="773"/>
                  </a:lnTo>
                  <a:lnTo>
                    <a:pt x="491" y="773"/>
                  </a:lnTo>
                  <a:lnTo>
                    <a:pt x="489" y="773"/>
                  </a:lnTo>
                  <a:lnTo>
                    <a:pt x="488" y="773"/>
                  </a:lnTo>
                  <a:lnTo>
                    <a:pt x="487" y="773"/>
                  </a:lnTo>
                  <a:lnTo>
                    <a:pt x="487" y="774"/>
                  </a:lnTo>
                  <a:lnTo>
                    <a:pt x="485" y="774"/>
                  </a:lnTo>
                  <a:lnTo>
                    <a:pt x="485" y="776"/>
                  </a:lnTo>
                  <a:lnTo>
                    <a:pt x="484" y="776"/>
                  </a:lnTo>
                  <a:lnTo>
                    <a:pt x="483" y="776"/>
                  </a:lnTo>
                  <a:lnTo>
                    <a:pt x="481" y="776"/>
                  </a:lnTo>
                  <a:lnTo>
                    <a:pt x="481" y="777"/>
                  </a:lnTo>
                  <a:lnTo>
                    <a:pt x="483" y="779"/>
                  </a:lnTo>
                  <a:lnTo>
                    <a:pt x="483" y="780"/>
                  </a:lnTo>
                  <a:lnTo>
                    <a:pt x="481" y="780"/>
                  </a:lnTo>
                  <a:lnTo>
                    <a:pt x="480" y="780"/>
                  </a:lnTo>
                  <a:lnTo>
                    <a:pt x="479" y="780"/>
                  </a:lnTo>
                  <a:lnTo>
                    <a:pt x="479" y="781"/>
                  </a:lnTo>
                  <a:lnTo>
                    <a:pt x="479" y="783"/>
                  </a:lnTo>
                  <a:lnTo>
                    <a:pt x="477" y="783"/>
                  </a:lnTo>
                  <a:lnTo>
                    <a:pt x="477" y="784"/>
                  </a:lnTo>
                  <a:lnTo>
                    <a:pt x="476" y="784"/>
                  </a:lnTo>
                  <a:lnTo>
                    <a:pt x="474" y="784"/>
                  </a:lnTo>
                  <a:lnTo>
                    <a:pt x="476" y="785"/>
                  </a:lnTo>
                  <a:lnTo>
                    <a:pt x="476" y="787"/>
                  </a:lnTo>
                  <a:lnTo>
                    <a:pt x="474" y="787"/>
                  </a:lnTo>
                  <a:lnTo>
                    <a:pt x="473" y="787"/>
                  </a:lnTo>
                  <a:lnTo>
                    <a:pt x="473" y="788"/>
                  </a:lnTo>
                  <a:lnTo>
                    <a:pt x="473" y="789"/>
                  </a:lnTo>
                  <a:lnTo>
                    <a:pt x="472" y="789"/>
                  </a:lnTo>
                  <a:lnTo>
                    <a:pt x="472" y="791"/>
                  </a:lnTo>
                  <a:lnTo>
                    <a:pt x="470" y="792"/>
                  </a:lnTo>
                  <a:lnTo>
                    <a:pt x="469" y="792"/>
                  </a:lnTo>
                  <a:lnTo>
                    <a:pt x="469" y="793"/>
                  </a:lnTo>
                  <a:lnTo>
                    <a:pt x="468" y="793"/>
                  </a:lnTo>
                  <a:lnTo>
                    <a:pt x="468" y="792"/>
                  </a:lnTo>
                  <a:lnTo>
                    <a:pt x="468" y="791"/>
                  </a:lnTo>
                  <a:lnTo>
                    <a:pt x="466" y="791"/>
                  </a:lnTo>
                  <a:lnTo>
                    <a:pt x="465" y="791"/>
                  </a:lnTo>
                  <a:lnTo>
                    <a:pt x="465" y="792"/>
                  </a:lnTo>
                  <a:lnTo>
                    <a:pt x="466" y="793"/>
                  </a:lnTo>
                  <a:lnTo>
                    <a:pt x="466" y="795"/>
                  </a:lnTo>
                  <a:lnTo>
                    <a:pt x="465" y="795"/>
                  </a:lnTo>
                  <a:lnTo>
                    <a:pt x="465" y="793"/>
                  </a:lnTo>
                  <a:lnTo>
                    <a:pt x="464" y="793"/>
                  </a:lnTo>
                  <a:lnTo>
                    <a:pt x="462" y="793"/>
                  </a:lnTo>
                  <a:lnTo>
                    <a:pt x="461" y="793"/>
                  </a:lnTo>
                  <a:lnTo>
                    <a:pt x="460" y="793"/>
                  </a:lnTo>
                  <a:lnTo>
                    <a:pt x="460" y="795"/>
                  </a:lnTo>
                  <a:lnTo>
                    <a:pt x="458" y="795"/>
                  </a:lnTo>
                  <a:lnTo>
                    <a:pt x="457" y="795"/>
                  </a:lnTo>
                  <a:lnTo>
                    <a:pt x="457" y="793"/>
                  </a:lnTo>
                  <a:lnTo>
                    <a:pt x="455" y="793"/>
                  </a:lnTo>
                  <a:lnTo>
                    <a:pt x="454" y="792"/>
                  </a:lnTo>
                  <a:lnTo>
                    <a:pt x="454" y="793"/>
                  </a:lnTo>
                  <a:lnTo>
                    <a:pt x="454" y="795"/>
                  </a:lnTo>
                  <a:lnTo>
                    <a:pt x="453" y="796"/>
                  </a:lnTo>
                  <a:lnTo>
                    <a:pt x="451" y="796"/>
                  </a:lnTo>
                  <a:lnTo>
                    <a:pt x="450" y="795"/>
                  </a:lnTo>
                  <a:lnTo>
                    <a:pt x="449" y="795"/>
                  </a:lnTo>
                  <a:lnTo>
                    <a:pt x="447" y="795"/>
                  </a:lnTo>
                  <a:lnTo>
                    <a:pt x="447" y="796"/>
                  </a:lnTo>
                  <a:lnTo>
                    <a:pt x="446" y="796"/>
                  </a:lnTo>
                  <a:lnTo>
                    <a:pt x="445" y="796"/>
                  </a:lnTo>
                  <a:lnTo>
                    <a:pt x="445" y="798"/>
                  </a:lnTo>
                  <a:lnTo>
                    <a:pt x="446" y="798"/>
                  </a:lnTo>
                  <a:lnTo>
                    <a:pt x="446" y="799"/>
                  </a:lnTo>
                  <a:lnTo>
                    <a:pt x="446" y="800"/>
                  </a:lnTo>
                  <a:lnTo>
                    <a:pt x="445" y="800"/>
                  </a:lnTo>
                  <a:lnTo>
                    <a:pt x="443" y="802"/>
                  </a:lnTo>
                  <a:lnTo>
                    <a:pt x="443" y="803"/>
                  </a:lnTo>
                  <a:lnTo>
                    <a:pt x="445" y="803"/>
                  </a:lnTo>
                  <a:lnTo>
                    <a:pt x="446" y="803"/>
                  </a:lnTo>
                  <a:lnTo>
                    <a:pt x="446" y="804"/>
                  </a:lnTo>
                  <a:lnTo>
                    <a:pt x="446" y="806"/>
                  </a:lnTo>
                  <a:lnTo>
                    <a:pt x="445" y="806"/>
                  </a:lnTo>
                  <a:lnTo>
                    <a:pt x="445" y="807"/>
                  </a:lnTo>
                  <a:lnTo>
                    <a:pt x="443" y="807"/>
                  </a:lnTo>
                  <a:lnTo>
                    <a:pt x="442" y="807"/>
                  </a:lnTo>
                  <a:lnTo>
                    <a:pt x="441" y="807"/>
                  </a:lnTo>
                  <a:lnTo>
                    <a:pt x="441" y="808"/>
                  </a:lnTo>
                  <a:lnTo>
                    <a:pt x="441" y="810"/>
                  </a:lnTo>
                  <a:lnTo>
                    <a:pt x="439" y="811"/>
                  </a:lnTo>
                  <a:lnTo>
                    <a:pt x="439" y="812"/>
                  </a:lnTo>
                  <a:lnTo>
                    <a:pt x="438" y="812"/>
                  </a:lnTo>
                  <a:lnTo>
                    <a:pt x="436" y="814"/>
                  </a:lnTo>
                  <a:lnTo>
                    <a:pt x="435" y="815"/>
                  </a:lnTo>
                  <a:lnTo>
                    <a:pt x="434" y="815"/>
                  </a:lnTo>
                  <a:lnTo>
                    <a:pt x="434" y="817"/>
                  </a:lnTo>
                  <a:lnTo>
                    <a:pt x="432" y="817"/>
                  </a:lnTo>
                  <a:lnTo>
                    <a:pt x="431" y="817"/>
                  </a:lnTo>
                  <a:lnTo>
                    <a:pt x="430" y="818"/>
                  </a:lnTo>
                  <a:lnTo>
                    <a:pt x="428" y="818"/>
                  </a:lnTo>
                  <a:lnTo>
                    <a:pt x="428" y="819"/>
                  </a:lnTo>
                  <a:lnTo>
                    <a:pt x="427" y="819"/>
                  </a:lnTo>
                  <a:lnTo>
                    <a:pt x="426" y="821"/>
                  </a:lnTo>
                  <a:lnTo>
                    <a:pt x="424" y="821"/>
                  </a:lnTo>
                  <a:lnTo>
                    <a:pt x="423" y="822"/>
                  </a:lnTo>
                  <a:lnTo>
                    <a:pt x="423" y="823"/>
                  </a:lnTo>
                  <a:lnTo>
                    <a:pt x="423" y="825"/>
                  </a:lnTo>
                  <a:lnTo>
                    <a:pt x="422" y="825"/>
                  </a:lnTo>
                  <a:lnTo>
                    <a:pt x="420" y="826"/>
                  </a:lnTo>
                  <a:lnTo>
                    <a:pt x="420" y="825"/>
                  </a:lnTo>
                  <a:lnTo>
                    <a:pt x="419" y="823"/>
                  </a:lnTo>
                  <a:lnTo>
                    <a:pt x="419" y="822"/>
                  </a:lnTo>
                  <a:lnTo>
                    <a:pt x="417" y="822"/>
                  </a:lnTo>
                  <a:lnTo>
                    <a:pt x="416" y="822"/>
                  </a:lnTo>
                  <a:lnTo>
                    <a:pt x="413" y="823"/>
                  </a:lnTo>
                  <a:lnTo>
                    <a:pt x="412" y="823"/>
                  </a:lnTo>
                  <a:lnTo>
                    <a:pt x="411" y="823"/>
                  </a:lnTo>
                  <a:lnTo>
                    <a:pt x="409" y="823"/>
                  </a:lnTo>
                  <a:lnTo>
                    <a:pt x="408" y="823"/>
                  </a:lnTo>
                  <a:lnTo>
                    <a:pt x="407" y="825"/>
                  </a:lnTo>
                  <a:lnTo>
                    <a:pt x="405" y="825"/>
                  </a:lnTo>
                  <a:lnTo>
                    <a:pt x="404" y="825"/>
                  </a:lnTo>
                  <a:lnTo>
                    <a:pt x="403" y="823"/>
                  </a:lnTo>
                  <a:lnTo>
                    <a:pt x="401" y="823"/>
                  </a:lnTo>
                  <a:lnTo>
                    <a:pt x="400" y="823"/>
                  </a:lnTo>
                  <a:lnTo>
                    <a:pt x="398" y="822"/>
                  </a:lnTo>
                  <a:lnTo>
                    <a:pt x="398" y="821"/>
                  </a:lnTo>
                  <a:lnTo>
                    <a:pt x="397" y="821"/>
                  </a:lnTo>
                  <a:lnTo>
                    <a:pt x="396" y="821"/>
                  </a:lnTo>
                  <a:lnTo>
                    <a:pt x="396" y="822"/>
                  </a:lnTo>
                  <a:lnTo>
                    <a:pt x="394" y="823"/>
                  </a:lnTo>
                  <a:lnTo>
                    <a:pt x="394" y="825"/>
                  </a:lnTo>
                  <a:lnTo>
                    <a:pt x="393" y="826"/>
                  </a:lnTo>
                  <a:lnTo>
                    <a:pt x="392" y="826"/>
                  </a:lnTo>
                  <a:lnTo>
                    <a:pt x="390" y="826"/>
                  </a:lnTo>
                  <a:lnTo>
                    <a:pt x="390" y="825"/>
                  </a:lnTo>
                  <a:lnTo>
                    <a:pt x="389" y="825"/>
                  </a:lnTo>
                  <a:lnTo>
                    <a:pt x="389" y="826"/>
                  </a:lnTo>
                  <a:lnTo>
                    <a:pt x="388" y="827"/>
                  </a:lnTo>
                  <a:lnTo>
                    <a:pt x="388" y="826"/>
                  </a:lnTo>
                  <a:lnTo>
                    <a:pt x="386" y="825"/>
                  </a:lnTo>
                  <a:lnTo>
                    <a:pt x="385" y="823"/>
                  </a:lnTo>
                  <a:lnTo>
                    <a:pt x="384" y="823"/>
                  </a:lnTo>
                  <a:lnTo>
                    <a:pt x="384" y="825"/>
                  </a:lnTo>
                  <a:lnTo>
                    <a:pt x="384" y="826"/>
                  </a:lnTo>
                  <a:lnTo>
                    <a:pt x="382" y="825"/>
                  </a:lnTo>
                  <a:lnTo>
                    <a:pt x="382" y="823"/>
                  </a:lnTo>
                  <a:lnTo>
                    <a:pt x="381" y="823"/>
                  </a:lnTo>
                  <a:lnTo>
                    <a:pt x="379" y="823"/>
                  </a:lnTo>
                  <a:lnTo>
                    <a:pt x="378" y="823"/>
                  </a:lnTo>
                  <a:lnTo>
                    <a:pt x="378" y="825"/>
                  </a:lnTo>
                  <a:lnTo>
                    <a:pt x="377" y="826"/>
                  </a:lnTo>
                  <a:lnTo>
                    <a:pt x="377" y="827"/>
                  </a:lnTo>
                  <a:lnTo>
                    <a:pt x="378" y="827"/>
                  </a:lnTo>
                  <a:lnTo>
                    <a:pt x="378" y="829"/>
                  </a:lnTo>
                  <a:lnTo>
                    <a:pt x="379" y="829"/>
                  </a:lnTo>
                  <a:lnTo>
                    <a:pt x="379" y="830"/>
                  </a:lnTo>
                  <a:lnTo>
                    <a:pt x="378" y="830"/>
                  </a:lnTo>
                  <a:lnTo>
                    <a:pt x="377" y="830"/>
                  </a:lnTo>
                  <a:lnTo>
                    <a:pt x="375" y="831"/>
                  </a:lnTo>
                  <a:lnTo>
                    <a:pt x="374" y="831"/>
                  </a:lnTo>
                  <a:lnTo>
                    <a:pt x="373" y="831"/>
                  </a:lnTo>
                  <a:lnTo>
                    <a:pt x="371" y="831"/>
                  </a:lnTo>
                  <a:lnTo>
                    <a:pt x="371" y="830"/>
                  </a:lnTo>
                  <a:lnTo>
                    <a:pt x="371" y="829"/>
                  </a:lnTo>
                  <a:lnTo>
                    <a:pt x="371" y="827"/>
                  </a:lnTo>
                  <a:lnTo>
                    <a:pt x="371" y="825"/>
                  </a:lnTo>
                  <a:lnTo>
                    <a:pt x="370" y="823"/>
                  </a:lnTo>
                  <a:lnTo>
                    <a:pt x="369" y="823"/>
                  </a:lnTo>
                  <a:lnTo>
                    <a:pt x="367" y="823"/>
                  </a:lnTo>
                  <a:lnTo>
                    <a:pt x="366" y="823"/>
                  </a:lnTo>
                  <a:lnTo>
                    <a:pt x="365" y="823"/>
                  </a:lnTo>
                  <a:lnTo>
                    <a:pt x="363" y="823"/>
                  </a:lnTo>
                  <a:lnTo>
                    <a:pt x="362" y="823"/>
                  </a:lnTo>
                  <a:lnTo>
                    <a:pt x="360" y="823"/>
                  </a:lnTo>
                  <a:lnTo>
                    <a:pt x="360" y="825"/>
                  </a:lnTo>
                  <a:lnTo>
                    <a:pt x="360" y="826"/>
                  </a:lnTo>
                  <a:lnTo>
                    <a:pt x="362" y="827"/>
                  </a:lnTo>
                  <a:lnTo>
                    <a:pt x="363" y="827"/>
                  </a:lnTo>
                  <a:lnTo>
                    <a:pt x="363" y="829"/>
                  </a:lnTo>
                  <a:lnTo>
                    <a:pt x="362" y="829"/>
                  </a:lnTo>
                  <a:lnTo>
                    <a:pt x="362" y="830"/>
                  </a:lnTo>
                  <a:lnTo>
                    <a:pt x="360" y="830"/>
                  </a:lnTo>
                  <a:lnTo>
                    <a:pt x="359" y="830"/>
                  </a:lnTo>
                  <a:lnTo>
                    <a:pt x="358" y="830"/>
                  </a:lnTo>
                  <a:lnTo>
                    <a:pt x="356" y="831"/>
                  </a:lnTo>
                  <a:lnTo>
                    <a:pt x="356" y="830"/>
                  </a:lnTo>
                  <a:lnTo>
                    <a:pt x="355" y="830"/>
                  </a:lnTo>
                  <a:lnTo>
                    <a:pt x="354" y="830"/>
                  </a:lnTo>
                  <a:lnTo>
                    <a:pt x="354" y="829"/>
                  </a:lnTo>
                  <a:lnTo>
                    <a:pt x="352" y="829"/>
                  </a:lnTo>
                  <a:lnTo>
                    <a:pt x="351" y="829"/>
                  </a:lnTo>
                  <a:lnTo>
                    <a:pt x="351" y="827"/>
                  </a:lnTo>
                  <a:lnTo>
                    <a:pt x="350" y="829"/>
                  </a:lnTo>
                  <a:lnTo>
                    <a:pt x="350" y="830"/>
                  </a:lnTo>
                  <a:lnTo>
                    <a:pt x="350" y="831"/>
                  </a:lnTo>
                  <a:lnTo>
                    <a:pt x="348" y="831"/>
                  </a:lnTo>
                  <a:lnTo>
                    <a:pt x="347" y="831"/>
                  </a:lnTo>
                  <a:lnTo>
                    <a:pt x="346" y="830"/>
                  </a:lnTo>
                  <a:lnTo>
                    <a:pt x="344" y="830"/>
                  </a:lnTo>
                  <a:lnTo>
                    <a:pt x="343" y="830"/>
                  </a:lnTo>
                  <a:lnTo>
                    <a:pt x="341" y="830"/>
                  </a:lnTo>
                  <a:lnTo>
                    <a:pt x="341" y="831"/>
                  </a:lnTo>
                  <a:lnTo>
                    <a:pt x="341" y="830"/>
                  </a:lnTo>
                  <a:lnTo>
                    <a:pt x="341" y="829"/>
                  </a:lnTo>
                  <a:lnTo>
                    <a:pt x="343" y="829"/>
                  </a:lnTo>
                  <a:lnTo>
                    <a:pt x="343" y="827"/>
                  </a:lnTo>
                  <a:lnTo>
                    <a:pt x="341" y="827"/>
                  </a:lnTo>
                  <a:lnTo>
                    <a:pt x="336" y="827"/>
                  </a:lnTo>
                  <a:lnTo>
                    <a:pt x="327" y="827"/>
                  </a:lnTo>
                  <a:lnTo>
                    <a:pt x="309" y="827"/>
                  </a:lnTo>
                  <a:lnTo>
                    <a:pt x="304" y="827"/>
                  </a:lnTo>
                  <a:lnTo>
                    <a:pt x="302" y="827"/>
                  </a:lnTo>
                  <a:lnTo>
                    <a:pt x="298" y="827"/>
                  </a:lnTo>
                  <a:lnTo>
                    <a:pt x="294" y="827"/>
                  </a:lnTo>
                  <a:lnTo>
                    <a:pt x="291" y="827"/>
                  </a:lnTo>
                  <a:lnTo>
                    <a:pt x="290" y="827"/>
                  </a:lnTo>
                  <a:lnTo>
                    <a:pt x="286" y="827"/>
                  </a:lnTo>
                  <a:lnTo>
                    <a:pt x="283" y="827"/>
                  </a:lnTo>
                  <a:lnTo>
                    <a:pt x="280" y="827"/>
                  </a:lnTo>
                  <a:lnTo>
                    <a:pt x="278" y="827"/>
                  </a:lnTo>
                  <a:lnTo>
                    <a:pt x="274" y="827"/>
                  </a:lnTo>
                  <a:lnTo>
                    <a:pt x="271" y="827"/>
                  </a:lnTo>
                  <a:lnTo>
                    <a:pt x="267" y="827"/>
                  </a:lnTo>
                  <a:lnTo>
                    <a:pt x="263" y="827"/>
                  </a:lnTo>
                  <a:lnTo>
                    <a:pt x="259" y="827"/>
                  </a:lnTo>
                  <a:lnTo>
                    <a:pt x="256" y="827"/>
                  </a:lnTo>
                  <a:lnTo>
                    <a:pt x="249" y="827"/>
                  </a:lnTo>
                  <a:lnTo>
                    <a:pt x="245" y="827"/>
                  </a:lnTo>
                  <a:lnTo>
                    <a:pt x="244" y="829"/>
                  </a:lnTo>
                  <a:lnTo>
                    <a:pt x="237" y="829"/>
                  </a:lnTo>
                  <a:lnTo>
                    <a:pt x="229" y="829"/>
                  </a:lnTo>
                  <a:lnTo>
                    <a:pt x="218" y="829"/>
                  </a:lnTo>
                  <a:lnTo>
                    <a:pt x="215" y="829"/>
                  </a:lnTo>
                  <a:lnTo>
                    <a:pt x="213" y="829"/>
                  </a:lnTo>
                  <a:lnTo>
                    <a:pt x="209" y="829"/>
                  </a:lnTo>
                  <a:lnTo>
                    <a:pt x="204" y="829"/>
                  </a:lnTo>
                  <a:lnTo>
                    <a:pt x="202" y="829"/>
                  </a:lnTo>
                  <a:lnTo>
                    <a:pt x="199" y="829"/>
                  </a:lnTo>
                  <a:lnTo>
                    <a:pt x="194" y="829"/>
                  </a:lnTo>
                  <a:lnTo>
                    <a:pt x="192" y="829"/>
                  </a:lnTo>
                  <a:lnTo>
                    <a:pt x="192" y="827"/>
                  </a:lnTo>
                  <a:lnTo>
                    <a:pt x="191" y="829"/>
                  </a:lnTo>
                  <a:lnTo>
                    <a:pt x="190" y="829"/>
                  </a:lnTo>
                  <a:lnTo>
                    <a:pt x="188" y="829"/>
                  </a:lnTo>
                  <a:lnTo>
                    <a:pt x="188" y="827"/>
                  </a:lnTo>
                  <a:lnTo>
                    <a:pt x="184" y="829"/>
                  </a:lnTo>
                  <a:lnTo>
                    <a:pt x="150" y="831"/>
                  </a:lnTo>
                  <a:lnTo>
                    <a:pt x="143" y="831"/>
                  </a:lnTo>
                  <a:lnTo>
                    <a:pt x="143" y="830"/>
                  </a:lnTo>
                  <a:lnTo>
                    <a:pt x="145" y="807"/>
                  </a:lnTo>
                  <a:lnTo>
                    <a:pt x="143" y="803"/>
                  </a:lnTo>
                  <a:lnTo>
                    <a:pt x="134" y="795"/>
                  </a:lnTo>
                  <a:lnTo>
                    <a:pt x="122" y="770"/>
                  </a:lnTo>
                  <a:lnTo>
                    <a:pt x="119" y="764"/>
                  </a:lnTo>
                  <a:lnTo>
                    <a:pt x="112" y="758"/>
                  </a:lnTo>
                  <a:lnTo>
                    <a:pt x="107" y="757"/>
                  </a:lnTo>
                  <a:lnTo>
                    <a:pt x="100" y="753"/>
                  </a:lnTo>
                  <a:lnTo>
                    <a:pt x="96" y="754"/>
                  </a:lnTo>
                  <a:lnTo>
                    <a:pt x="92" y="753"/>
                  </a:lnTo>
                  <a:lnTo>
                    <a:pt x="88" y="750"/>
                  </a:lnTo>
                  <a:lnTo>
                    <a:pt x="85" y="751"/>
                  </a:lnTo>
                  <a:lnTo>
                    <a:pt x="77" y="754"/>
                  </a:lnTo>
                  <a:lnTo>
                    <a:pt x="71" y="751"/>
                  </a:lnTo>
                  <a:lnTo>
                    <a:pt x="70" y="745"/>
                  </a:lnTo>
                  <a:lnTo>
                    <a:pt x="67" y="738"/>
                  </a:lnTo>
                  <a:lnTo>
                    <a:pt x="73" y="736"/>
                  </a:lnTo>
                  <a:lnTo>
                    <a:pt x="71" y="734"/>
                  </a:lnTo>
                  <a:lnTo>
                    <a:pt x="67" y="730"/>
                  </a:lnTo>
                  <a:lnTo>
                    <a:pt x="59" y="711"/>
                  </a:lnTo>
                  <a:lnTo>
                    <a:pt x="57" y="708"/>
                  </a:lnTo>
                  <a:lnTo>
                    <a:pt x="53" y="703"/>
                  </a:lnTo>
                  <a:lnTo>
                    <a:pt x="44" y="698"/>
                  </a:lnTo>
                  <a:lnTo>
                    <a:pt x="42" y="689"/>
                  </a:lnTo>
                  <a:lnTo>
                    <a:pt x="40" y="685"/>
                  </a:lnTo>
                  <a:lnTo>
                    <a:pt x="24" y="675"/>
                  </a:lnTo>
                  <a:lnTo>
                    <a:pt x="21" y="658"/>
                  </a:lnTo>
                  <a:lnTo>
                    <a:pt x="16" y="643"/>
                  </a:lnTo>
                  <a:lnTo>
                    <a:pt x="16" y="632"/>
                  </a:lnTo>
                  <a:lnTo>
                    <a:pt x="19" y="617"/>
                  </a:lnTo>
                  <a:lnTo>
                    <a:pt x="24" y="610"/>
                  </a:lnTo>
                  <a:lnTo>
                    <a:pt x="29" y="605"/>
                  </a:lnTo>
                  <a:lnTo>
                    <a:pt x="31" y="598"/>
                  </a:lnTo>
                  <a:lnTo>
                    <a:pt x="32" y="579"/>
                  </a:lnTo>
                  <a:lnTo>
                    <a:pt x="34" y="563"/>
                  </a:lnTo>
                  <a:lnTo>
                    <a:pt x="31" y="552"/>
                  </a:lnTo>
                  <a:lnTo>
                    <a:pt x="34" y="542"/>
                  </a:lnTo>
                  <a:lnTo>
                    <a:pt x="29" y="534"/>
                  </a:lnTo>
                  <a:lnTo>
                    <a:pt x="24" y="530"/>
                  </a:lnTo>
                  <a:lnTo>
                    <a:pt x="25" y="522"/>
                  </a:lnTo>
                  <a:lnTo>
                    <a:pt x="17" y="499"/>
                  </a:lnTo>
                  <a:lnTo>
                    <a:pt x="16" y="485"/>
                  </a:lnTo>
                  <a:lnTo>
                    <a:pt x="4" y="477"/>
                  </a:lnTo>
                  <a:lnTo>
                    <a:pt x="0" y="471"/>
                  </a:lnTo>
                  <a:lnTo>
                    <a:pt x="0" y="465"/>
                  </a:lnTo>
                  <a:lnTo>
                    <a:pt x="2" y="457"/>
                  </a:lnTo>
                  <a:lnTo>
                    <a:pt x="0" y="457"/>
                  </a:lnTo>
                  <a:lnTo>
                    <a:pt x="2" y="457"/>
                  </a:lnTo>
                  <a:lnTo>
                    <a:pt x="38" y="453"/>
                  </a:lnTo>
                  <a:lnTo>
                    <a:pt x="38" y="454"/>
                  </a:lnTo>
                  <a:lnTo>
                    <a:pt x="50" y="456"/>
                  </a:lnTo>
                  <a:lnTo>
                    <a:pt x="50" y="457"/>
                  </a:lnTo>
                  <a:lnTo>
                    <a:pt x="51" y="457"/>
                  </a:lnTo>
                  <a:lnTo>
                    <a:pt x="51" y="458"/>
                  </a:lnTo>
                  <a:lnTo>
                    <a:pt x="53" y="458"/>
                  </a:lnTo>
                  <a:lnTo>
                    <a:pt x="54" y="457"/>
                  </a:lnTo>
                  <a:lnTo>
                    <a:pt x="55" y="457"/>
                  </a:lnTo>
                  <a:lnTo>
                    <a:pt x="57" y="457"/>
                  </a:lnTo>
                  <a:lnTo>
                    <a:pt x="57" y="456"/>
                  </a:lnTo>
                  <a:lnTo>
                    <a:pt x="58" y="456"/>
                  </a:lnTo>
                  <a:lnTo>
                    <a:pt x="59" y="456"/>
                  </a:lnTo>
                  <a:lnTo>
                    <a:pt x="59" y="457"/>
                  </a:lnTo>
                  <a:lnTo>
                    <a:pt x="61" y="457"/>
                  </a:lnTo>
                  <a:lnTo>
                    <a:pt x="61" y="458"/>
                  </a:lnTo>
                  <a:lnTo>
                    <a:pt x="62" y="458"/>
                  </a:lnTo>
                  <a:lnTo>
                    <a:pt x="62" y="457"/>
                  </a:lnTo>
                  <a:lnTo>
                    <a:pt x="62" y="456"/>
                  </a:lnTo>
                  <a:lnTo>
                    <a:pt x="63" y="454"/>
                  </a:lnTo>
                  <a:lnTo>
                    <a:pt x="63" y="456"/>
                  </a:lnTo>
                  <a:lnTo>
                    <a:pt x="65" y="456"/>
                  </a:lnTo>
                  <a:lnTo>
                    <a:pt x="66" y="456"/>
                  </a:lnTo>
                  <a:lnTo>
                    <a:pt x="67" y="456"/>
                  </a:lnTo>
                  <a:lnTo>
                    <a:pt x="69" y="456"/>
                  </a:lnTo>
                  <a:lnTo>
                    <a:pt x="69" y="457"/>
                  </a:lnTo>
                  <a:lnTo>
                    <a:pt x="70" y="458"/>
                  </a:lnTo>
                  <a:lnTo>
                    <a:pt x="70" y="460"/>
                  </a:lnTo>
                  <a:lnTo>
                    <a:pt x="71" y="460"/>
                  </a:lnTo>
                  <a:lnTo>
                    <a:pt x="71" y="458"/>
                  </a:lnTo>
                  <a:lnTo>
                    <a:pt x="73" y="458"/>
                  </a:lnTo>
                  <a:lnTo>
                    <a:pt x="73" y="457"/>
                  </a:lnTo>
                  <a:lnTo>
                    <a:pt x="74" y="458"/>
                  </a:lnTo>
                  <a:lnTo>
                    <a:pt x="76" y="458"/>
                  </a:lnTo>
                  <a:lnTo>
                    <a:pt x="77" y="458"/>
                  </a:lnTo>
                  <a:lnTo>
                    <a:pt x="78" y="458"/>
                  </a:lnTo>
                  <a:lnTo>
                    <a:pt x="80" y="457"/>
                  </a:lnTo>
                  <a:lnTo>
                    <a:pt x="81" y="457"/>
                  </a:lnTo>
                  <a:lnTo>
                    <a:pt x="82" y="458"/>
                  </a:lnTo>
                  <a:lnTo>
                    <a:pt x="84" y="458"/>
                  </a:lnTo>
                  <a:lnTo>
                    <a:pt x="85" y="458"/>
                  </a:lnTo>
                  <a:lnTo>
                    <a:pt x="86" y="458"/>
                  </a:lnTo>
                  <a:lnTo>
                    <a:pt x="88" y="458"/>
                  </a:lnTo>
                  <a:lnTo>
                    <a:pt x="89" y="458"/>
                  </a:lnTo>
                  <a:lnTo>
                    <a:pt x="90" y="458"/>
                  </a:lnTo>
                  <a:lnTo>
                    <a:pt x="90" y="457"/>
                  </a:lnTo>
                  <a:lnTo>
                    <a:pt x="92" y="457"/>
                  </a:lnTo>
                  <a:lnTo>
                    <a:pt x="93" y="457"/>
                  </a:lnTo>
                  <a:lnTo>
                    <a:pt x="93" y="456"/>
                  </a:lnTo>
                  <a:lnTo>
                    <a:pt x="95" y="456"/>
                  </a:lnTo>
                  <a:lnTo>
                    <a:pt x="95" y="454"/>
                  </a:lnTo>
                  <a:lnTo>
                    <a:pt x="96" y="454"/>
                  </a:lnTo>
                  <a:lnTo>
                    <a:pt x="96" y="453"/>
                  </a:lnTo>
                  <a:lnTo>
                    <a:pt x="96" y="452"/>
                  </a:lnTo>
                  <a:lnTo>
                    <a:pt x="96" y="450"/>
                  </a:lnTo>
                  <a:lnTo>
                    <a:pt x="96" y="449"/>
                  </a:lnTo>
                  <a:lnTo>
                    <a:pt x="97" y="449"/>
                  </a:lnTo>
                  <a:lnTo>
                    <a:pt x="99" y="449"/>
                  </a:lnTo>
                  <a:lnTo>
                    <a:pt x="100" y="449"/>
                  </a:lnTo>
                  <a:lnTo>
                    <a:pt x="101" y="449"/>
                  </a:lnTo>
                  <a:lnTo>
                    <a:pt x="103" y="449"/>
                  </a:lnTo>
                  <a:lnTo>
                    <a:pt x="103" y="450"/>
                  </a:lnTo>
                  <a:lnTo>
                    <a:pt x="119" y="443"/>
                  </a:lnTo>
                  <a:lnTo>
                    <a:pt x="119" y="442"/>
                  </a:lnTo>
                  <a:lnTo>
                    <a:pt x="118" y="442"/>
                  </a:lnTo>
                  <a:lnTo>
                    <a:pt x="116" y="441"/>
                  </a:lnTo>
                  <a:lnTo>
                    <a:pt x="118" y="441"/>
                  </a:lnTo>
                  <a:lnTo>
                    <a:pt x="118" y="439"/>
                  </a:lnTo>
                  <a:lnTo>
                    <a:pt x="118" y="438"/>
                  </a:lnTo>
                  <a:lnTo>
                    <a:pt x="118" y="437"/>
                  </a:lnTo>
                  <a:lnTo>
                    <a:pt x="119" y="437"/>
                  </a:lnTo>
                  <a:lnTo>
                    <a:pt x="119" y="435"/>
                  </a:lnTo>
                  <a:lnTo>
                    <a:pt x="120" y="435"/>
                  </a:lnTo>
                  <a:lnTo>
                    <a:pt x="120" y="434"/>
                  </a:lnTo>
                  <a:lnTo>
                    <a:pt x="122" y="434"/>
                  </a:lnTo>
                  <a:lnTo>
                    <a:pt x="122" y="433"/>
                  </a:lnTo>
                  <a:lnTo>
                    <a:pt x="122" y="431"/>
                  </a:lnTo>
                  <a:lnTo>
                    <a:pt x="122" y="430"/>
                  </a:lnTo>
                  <a:lnTo>
                    <a:pt x="122" y="429"/>
                  </a:lnTo>
                  <a:lnTo>
                    <a:pt x="123" y="427"/>
                  </a:lnTo>
                  <a:lnTo>
                    <a:pt x="123" y="426"/>
                  </a:lnTo>
                  <a:lnTo>
                    <a:pt x="124" y="426"/>
                  </a:lnTo>
                  <a:lnTo>
                    <a:pt x="124" y="424"/>
                  </a:lnTo>
                  <a:lnTo>
                    <a:pt x="126" y="424"/>
                  </a:lnTo>
                  <a:lnTo>
                    <a:pt x="127" y="426"/>
                  </a:lnTo>
                  <a:lnTo>
                    <a:pt x="128" y="426"/>
                  </a:lnTo>
                  <a:lnTo>
                    <a:pt x="130" y="426"/>
                  </a:lnTo>
                  <a:lnTo>
                    <a:pt x="131" y="426"/>
                  </a:lnTo>
                  <a:lnTo>
                    <a:pt x="133" y="426"/>
                  </a:lnTo>
                  <a:lnTo>
                    <a:pt x="133" y="427"/>
                  </a:lnTo>
                  <a:lnTo>
                    <a:pt x="134" y="427"/>
                  </a:lnTo>
                  <a:lnTo>
                    <a:pt x="133" y="429"/>
                  </a:lnTo>
                  <a:lnTo>
                    <a:pt x="134" y="429"/>
                  </a:lnTo>
                  <a:lnTo>
                    <a:pt x="135" y="429"/>
                  </a:lnTo>
                  <a:lnTo>
                    <a:pt x="135" y="430"/>
                  </a:lnTo>
                  <a:lnTo>
                    <a:pt x="137" y="430"/>
                  </a:lnTo>
                  <a:lnTo>
                    <a:pt x="137" y="431"/>
                  </a:lnTo>
                  <a:lnTo>
                    <a:pt x="137" y="433"/>
                  </a:lnTo>
                  <a:lnTo>
                    <a:pt x="138" y="433"/>
                  </a:lnTo>
                  <a:lnTo>
                    <a:pt x="138" y="434"/>
                  </a:lnTo>
                  <a:lnTo>
                    <a:pt x="137" y="435"/>
                  </a:lnTo>
                  <a:lnTo>
                    <a:pt x="138" y="435"/>
                  </a:lnTo>
                  <a:lnTo>
                    <a:pt x="138" y="437"/>
                  </a:lnTo>
                  <a:lnTo>
                    <a:pt x="137" y="438"/>
                  </a:lnTo>
                  <a:lnTo>
                    <a:pt x="137" y="439"/>
                  </a:lnTo>
                  <a:lnTo>
                    <a:pt x="137" y="441"/>
                  </a:lnTo>
                  <a:lnTo>
                    <a:pt x="138" y="442"/>
                  </a:lnTo>
                  <a:lnTo>
                    <a:pt x="139" y="441"/>
                  </a:lnTo>
                  <a:lnTo>
                    <a:pt x="141" y="439"/>
                  </a:lnTo>
                  <a:lnTo>
                    <a:pt x="143" y="438"/>
                  </a:lnTo>
                  <a:lnTo>
                    <a:pt x="145" y="437"/>
                  </a:lnTo>
                  <a:lnTo>
                    <a:pt x="146" y="437"/>
                  </a:lnTo>
                  <a:lnTo>
                    <a:pt x="147" y="437"/>
                  </a:lnTo>
                  <a:lnTo>
                    <a:pt x="149" y="435"/>
                  </a:lnTo>
                  <a:lnTo>
                    <a:pt x="152" y="435"/>
                  </a:lnTo>
                  <a:lnTo>
                    <a:pt x="153" y="433"/>
                  </a:lnTo>
                  <a:lnTo>
                    <a:pt x="153" y="431"/>
                  </a:lnTo>
                  <a:lnTo>
                    <a:pt x="154" y="431"/>
                  </a:lnTo>
                  <a:lnTo>
                    <a:pt x="154" y="430"/>
                  </a:lnTo>
                  <a:lnTo>
                    <a:pt x="156" y="430"/>
                  </a:lnTo>
                  <a:lnTo>
                    <a:pt x="157" y="430"/>
                  </a:lnTo>
                  <a:lnTo>
                    <a:pt x="156" y="429"/>
                  </a:lnTo>
                  <a:lnTo>
                    <a:pt x="156" y="427"/>
                  </a:lnTo>
                  <a:lnTo>
                    <a:pt x="156" y="426"/>
                  </a:lnTo>
                  <a:lnTo>
                    <a:pt x="157" y="424"/>
                  </a:lnTo>
                  <a:lnTo>
                    <a:pt x="158" y="423"/>
                  </a:lnTo>
                  <a:lnTo>
                    <a:pt x="160" y="420"/>
                  </a:lnTo>
                  <a:lnTo>
                    <a:pt x="162" y="418"/>
                  </a:lnTo>
                  <a:lnTo>
                    <a:pt x="165" y="416"/>
                  </a:lnTo>
                  <a:lnTo>
                    <a:pt x="166" y="415"/>
                  </a:lnTo>
                  <a:lnTo>
                    <a:pt x="168" y="412"/>
                  </a:lnTo>
                  <a:lnTo>
                    <a:pt x="171" y="410"/>
                  </a:lnTo>
                  <a:lnTo>
                    <a:pt x="171" y="408"/>
                  </a:lnTo>
                  <a:lnTo>
                    <a:pt x="172" y="407"/>
                  </a:lnTo>
                  <a:lnTo>
                    <a:pt x="175" y="405"/>
                  </a:lnTo>
                  <a:lnTo>
                    <a:pt x="177" y="405"/>
                  </a:lnTo>
                  <a:lnTo>
                    <a:pt x="177" y="404"/>
                  </a:lnTo>
                  <a:lnTo>
                    <a:pt x="179" y="403"/>
                  </a:lnTo>
                  <a:lnTo>
                    <a:pt x="180" y="400"/>
                  </a:lnTo>
                  <a:lnTo>
                    <a:pt x="183" y="397"/>
                  </a:lnTo>
                  <a:lnTo>
                    <a:pt x="183" y="395"/>
                  </a:lnTo>
                  <a:lnTo>
                    <a:pt x="184" y="393"/>
                  </a:lnTo>
                  <a:lnTo>
                    <a:pt x="184" y="392"/>
                  </a:lnTo>
                  <a:lnTo>
                    <a:pt x="185" y="391"/>
                  </a:lnTo>
                  <a:lnTo>
                    <a:pt x="187" y="389"/>
                  </a:lnTo>
                  <a:lnTo>
                    <a:pt x="187" y="388"/>
                  </a:lnTo>
                  <a:lnTo>
                    <a:pt x="190" y="388"/>
                  </a:lnTo>
                  <a:lnTo>
                    <a:pt x="191" y="388"/>
                  </a:lnTo>
                  <a:lnTo>
                    <a:pt x="191" y="386"/>
                  </a:lnTo>
                  <a:lnTo>
                    <a:pt x="191" y="384"/>
                  </a:lnTo>
                  <a:lnTo>
                    <a:pt x="191" y="382"/>
                  </a:lnTo>
                  <a:lnTo>
                    <a:pt x="191" y="381"/>
                  </a:lnTo>
                  <a:lnTo>
                    <a:pt x="192" y="380"/>
                  </a:lnTo>
                  <a:lnTo>
                    <a:pt x="194" y="380"/>
                  </a:lnTo>
                  <a:lnTo>
                    <a:pt x="195" y="380"/>
                  </a:lnTo>
                  <a:lnTo>
                    <a:pt x="195" y="381"/>
                  </a:lnTo>
                  <a:lnTo>
                    <a:pt x="196" y="381"/>
                  </a:lnTo>
                  <a:lnTo>
                    <a:pt x="198" y="381"/>
                  </a:lnTo>
                  <a:lnTo>
                    <a:pt x="198" y="380"/>
                  </a:lnTo>
                  <a:lnTo>
                    <a:pt x="199" y="378"/>
                  </a:lnTo>
                  <a:lnTo>
                    <a:pt x="200" y="378"/>
                  </a:lnTo>
                  <a:lnTo>
                    <a:pt x="202" y="378"/>
                  </a:lnTo>
                  <a:lnTo>
                    <a:pt x="202" y="377"/>
                  </a:lnTo>
                  <a:lnTo>
                    <a:pt x="202" y="378"/>
                  </a:lnTo>
                  <a:lnTo>
                    <a:pt x="203" y="378"/>
                  </a:lnTo>
                  <a:lnTo>
                    <a:pt x="204" y="378"/>
                  </a:lnTo>
                  <a:lnTo>
                    <a:pt x="206" y="380"/>
                  </a:lnTo>
                  <a:lnTo>
                    <a:pt x="207" y="380"/>
                  </a:lnTo>
                  <a:lnTo>
                    <a:pt x="207" y="378"/>
                  </a:lnTo>
                  <a:lnTo>
                    <a:pt x="207" y="377"/>
                  </a:lnTo>
                  <a:lnTo>
                    <a:pt x="207" y="376"/>
                  </a:lnTo>
                  <a:lnTo>
                    <a:pt x="206" y="374"/>
                  </a:lnTo>
                  <a:lnTo>
                    <a:pt x="204" y="374"/>
                  </a:lnTo>
                  <a:lnTo>
                    <a:pt x="204" y="373"/>
                  </a:lnTo>
                  <a:lnTo>
                    <a:pt x="203" y="373"/>
                  </a:lnTo>
                  <a:lnTo>
                    <a:pt x="203" y="372"/>
                  </a:lnTo>
                  <a:lnTo>
                    <a:pt x="204" y="372"/>
                  </a:lnTo>
                  <a:lnTo>
                    <a:pt x="204" y="370"/>
                  </a:lnTo>
                  <a:lnTo>
                    <a:pt x="203" y="370"/>
                  </a:lnTo>
                  <a:lnTo>
                    <a:pt x="202" y="370"/>
                  </a:lnTo>
                  <a:lnTo>
                    <a:pt x="202" y="372"/>
                  </a:lnTo>
                  <a:lnTo>
                    <a:pt x="202" y="373"/>
                  </a:lnTo>
                  <a:lnTo>
                    <a:pt x="202" y="374"/>
                  </a:lnTo>
                  <a:lnTo>
                    <a:pt x="200" y="374"/>
                  </a:lnTo>
                  <a:lnTo>
                    <a:pt x="200" y="373"/>
                  </a:lnTo>
                  <a:lnTo>
                    <a:pt x="200" y="372"/>
                  </a:lnTo>
                  <a:lnTo>
                    <a:pt x="200" y="370"/>
                  </a:lnTo>
                  <a:lnTo>
                    <a:pt x="199" y="369"/>
                  </a:lnTo>
                  <a:lnTo>
                    <a:pt x="199" y="367"/>
                  </a:lnTo>
                  <a:lnTo>
                    <a:pt x="200" y="367"/>
                  </a:lnTo>
                  <a:lnTo>
                    <a:pt x="202" y="367"/>
                  </a:lnTo>
                  <a:lnTo>
                    <a:pt x="202" y="366"/>
                  </a:lnTo>
                  <a:lnTo>
                    <a:pt x="202" y="365"/>
                  </a:lnTo>
                  <a:lnTo>
                    <a:pt x="200" y="365"/>
                  </a:lnTo>
                  <a:lnTo>
                    <a:pt x="200" y="363"/>
                  </a:lnTo>
                  <a:lnTo>
                    <a:pt x="200" y="362"/>
                  </a:lnTo>
                  <a:lnTo>
                    <a:pt x="202" y="361"/>
                  </a:lnTo>
                  <a:lnTo>
                    <a:pt x="202" y="362"/>
                  </a:lnTo>
                  <a:lnTo>
                    <a:pt x="202" y="363"/>
                  </a:lnTo>
                  <a:lnTo>
                    <a:pt x="203" y="363"/>
                  </a:lnTo>
                  <a:lnTo>
                    <a:pt x="204" y="363"/>
                  </a:lnTo>
                  <a:lnTo>
                    <a:pt x="206" y="363"/>
                  </a:lnTo>
                  <a:lnTo>
                    <a:pt x="207" y="363"/>
                  </a:lnTo>
                  <a:lnTo>
                    <a:pt x="207" y="362"/>
                  </a:lnTo>
                  <a:lnTo>
                    <a:pt x="206" y="362"/>
                  </a:lnTo>
                  <a:lnTo>
                    <a:pt x="206" y="361"/>
                  </a:lnTo>
                  <a:lnTo>
                    <a:pt x="204" y="361"/>
                  </a:lnTo>
                  <a:lnTo>
                    <a:pt x="204" y="359"/>
                  </a:lnTo>
                  <a:lnTo>
                    <a:pt x="203" y="359"/>
                  </a:lnTo>
                  <a:lnTo>
                    <a:pt x="203" y="358"/>
                  </a:lnTo>
                  <a:lnTo>
                    <a:pt x="202" y="358"/>
                  </a:lnTo>
                  <a:lnTo>
                    <a:pt x="202" y="357"/>
                  </a:lnTo>
                  <a:lnTo>
                    <a:pt x="200" y="355"/>
                  </a:lnTo>
                  <a:lnTo>
                    <a:pt x="200" y="354"/>
                  </a:lnTo>
                  <a:lnTo>
                    <a:pt x="199" y="354"/>
                  </a:lnTo>
                  <a:lnTo>
                    <a:pt x="198" y="353"/>
                  </a:lnTo>
                  <a:lnTo>
                    <a:pt x="198" y="351"/>
                  </a:lnTo>
                  <a:lnTo>
                    <a:pt x="196" y="351"/>
                  </a:lnTo>
                  <a:lnTo>
                    <a:pt x="196" y="350"/>
                  </a:lnTo>
                  <a:lnTo>
                    <a:pt x="195" y="348"/>
                  </a:lnTo>
                  <a:lnTo>
                    <a:pt x="196" y="348"/>
                  </a:lnTo>
                  <a:lnTo>
                    <a:pt x="196" y="347"/>
                  </a:lnTo>
                  <a:lnTo>
                    <a:pt x="198" y="347"/>
                  </a:lnTo>
                  <a:lnTo>
                    <a:pt x="199" y="346"/>
                  </a:lnTo>
                  <a:lnTo>
                    <a:pt x="198" y="346"/>
                  </a:lnTo>
                  <a:lnTo>
                    <a:pt x="198" y="344"/>
                  </a:lnTo>
                  <a:lnTo>
                    <a:pt x="196" y="344"/>
                  </a:lnTo>
                  <a:lnTo>
                    <a:pt x="196" y="343"/>
                  </a:lnTo>
                  <a:lnTo>
                    <a:pt x="196" y="342"/>
                  </a:lnTo>
                  <a:lnTo>
                    <a:pt x="196" y="340"/>
                  </a:lnTo>
                  <a:lnTo>
                    <a:pt x="198" y="339"/>
                  </a:lnTo>
                  <a:lnTo>
                    <a:pt x="199" y="340"/>
                  </a:lnTo>
                  <a:lnTo>
                    <a:pt x="199" y="339"/>
                  </a:lnTo>
                  <a:lnTo>
                    <a:pt x="200" y="339"/>
                  </a:lnTo>
                  <a:lnTo>
                    <a:pt x="199" y="338"/>
                  </a:lnTo>
                  <a:lnTo>
                    <a:pt x="199" y="335"/>
                  </a:lnTo>
                  <a:lnTo>
                    <a:pt x="200" y="335"/>
                  </a:lnTo>
                  <a:lnTo>
                    <a:pt x="202" y="336"/>
                  </a:lnTo>
                  <a:lnTo>
                    <a:pt x="203" y="336"/>
                  </a:lnTo>
                  <a:lnTo>
                    <a:pt x="204" y="336"/>
                  </a:lnTo>
                  <a:lnTo>
                    <a:pt x="204" y="335"/>
                  </a:lnTo>
                  <a:lnTo>
                    <a:pt x="206" y="334"/>
                  </a:lnTo>
                  <a:lnTo>
                    <a:pt x="207" y="332"/>
                  </a:lnTo>
                  <a:lnTo>
                    <a:pt x="209" y="334"/>
                  </a:lnTo>
                  <a:lnTo>
                    <a:pt x="210" y="332"/>
                  </a:lnTo>
                  <a:lnTo>
                    <a:pt x="210" y="331"/>
                  </a:lnTo>
                  <a:lnTo>
                    <a:pt x="211" y="331"/>
                  </a:lnTo>
                  <a:lnTo>
                    <a:pt x="211" y="332"/>
                  </a:lnTo>
                  <a:lnTo>
                    <a:pt x="213" y="332"/>
                  </a:lnTo>
                  <a:lnTo>
                    <a:pt x="214" y="334"/>
                  </a:lnTo>
                  <a:lnTo>
                    <a:pt x="215" y="334"/>
                  </a:lnTo>
                  <a:lnTo>
                    <a:pt x="217" y="332"/>
                  </a:lnTo>
                  <a:lnTo>
                    <a:pt x="215" y="332"/>
                  </a:lnTo>
                  <a:lnTo>
                    <a:pt x="214" y="332"/>
                  </a:lnTo>
                  <a:lnTo>
                    <a:pt x="213" y="331"/>
                  </a:lnTo>
                  <a:lnTo>
                    <a:pt x="214" y="329"/>
                  </a:lnTo>
                  <a:lnTo>
                    <a:pt x="215" y="328"/>
                  </a:lnTo>
                  <a:lnTo>
                    <a:pt x="215" y="327"/>
                  </a:lnTo>
                  <a:lnTo>
                    <a:pt x="217" y="325"/>
                  </a:lnTo>
                  <a:lnTo>
                    <a:pt x="218" y="325"/>
                  </a:lnTo>
                  <a:lnTo>
                    <a:pt x="219" y="327"/>
                  </a:lnTo>
                  <a:lnTo>
                    <a:pt x="222" y="328"/>
                  </a:lnTo>
                  <a:lnTo>
                    <a:pt x="222" y="327"/>
                  </a:lnTo>
                  <a:lnTo>
                    <a:pt x="222" y="325"/>
                  </a:lnTo>
                  <a:lnTo>
                    <a:pt x="223" y="321"/>
                  </a:lnTo>
                  <a:lnTo>
                    <a:pt x="225" y="321"/>
                  </a:lnTo>
                  <a:lnTo>
                    <a:pt x="225" y="323"/>
                  </a:lnTo>
                  <a:lnTo>
                    <a:pt x="225" y="325"/>
                  </a:lnTo>
                  <a:lnTo>
                    <a:pt x="226" y="327"/>
                  </a:lnTo>
                  <a:lnTo>
                    <a:pt x="226" y="328"/>
                  </a:lnTo>
                  <a:lnTo>
                    <a:pt x="229" y="329"/>
                  </a:lnTo>
                  <a:lnTo>
                    <a:pt x="230" y="328"/>
                  </a:lnTo>
                  <a:lnTo>
                    <a:pt x="232" y="327"/>
                  </a:lnTo>
                  <a:lnTo>
                    <a:pt x="233" y="327"/>
                  </a:lnTo>
                  <a:lnTo>
                    <a:pt x="233" y="328"/>
                  </a:lnTo>
                  <a:lnTo>
                    <a:pt x="234" y="329"/>
                  </a:lnTo>
                  <a:lnTo>
                    <a:pt x="237" y="328"/>
                  </a:lnTo>
                  <a:lnTo>
                    <a:pt x="238" y="328"/>
                  </a:lnTo>
                  <a:lnTo>
                    <a:pt x="238" y="329"/>
                  </a:lnTo>
                  <a:lnTo>
                    <a:pt x="240" y="329"/>
                  </a:lnTo>
                  <a:lnTo>
                    <a:pt x="241" y="329"/>
                  </a:lnTo>
                  <a:lnTo>
                    <a:pt x="242" y="329"/>
                  </a:lnTo>
                  <a:lnTo>
                    <a:pt x="244" y="328"/>
                  </a:lnTo>
                  <a:lnTo>
                    <a:pt x="245" y="327"/>
                  </a:lnTo>
                  <a:lnTo>
                    <a:pt x="247" y="325"/>
                  </a:lnTo>
                  <a:lnTo>
                    <a:pt x="248" y="324"/>
                  </a:lnTo>
                  <a:lnTo>
                    <a:pt x="247" y="323"/>
                  </a:lnTo>
                  <a:lnTo>
                    <a:pt x="245" y="323"/>
                  </a:lnTo>
                  <a:lnTo>
                    <a:pt x="242" y="321"/>
                  </a:lnTo>
                  <a:lnTo>
                    <a:pt x="242" y="320"/>
                  </a:lnTo>
                  <a:lnTo>
                    <a:pt x="244" y="319"/>
                  </a:lnTo>
                  <a:lnTo>
                    <a:pt x="245" y="319"/>
                  </a:lnTo>
                  <a:lnTo>
                    <a:pt x="247" y="317"/>
                  </a:lnTo>
                  <a:lnTo>
                    <a:pt x="248" y="317"/>
                  </a:lnTo>
                  <a:lnTo>
                    <a:pt x="249" y="316"/>
                  </a:lnTo>
                  <a:lnTo>
                    <a:pt x="251" y="317"/>
                  </a:lnTo>
                  <a:lnTo>
                    <a:pt x="252" y="319"/>
                  </a:lnTo>
                  <a:lnTo>
                    <a:pt x="251" y="320"/>
                  </a:lnTo>
                  <a:lnTo>
                    <a:pt x="251" y="321"/>
                  </a:lnTo>
                  <a:lnTo>
                    <a:pt x="249" y="323"/>
                  </a:lnTo>
                  <a:lnTo>
                    <a:pt x="249" y="324"/>
                  </a:lnTo>
                  <a:lnTo>
                    <a:pt x="249" y="325"/>
                  </a:lnTo>
                  <a:lnTo>
                    <a:pt x="251" y="327"/>
                  </a:lnTo>
                  <a:lnTo>
                    <a:pt x="252" y="328"/>
                  </a:lnTo>
                  <a:lnTo>
                    <a:pt x="253" y="327"/>
                  </a:lnTo>
                  <a:lnTo>
                    <a:pt x="253" y="325"/>
                  </a:lnTo>
                  <a:lnTo>
                    <a:pt x="255" y="327"/>
                  </a:lnTo>
                  <a:lnTo>
                    <a:pt x="256" y="325"/>
                  </a:lnTo>
                  <a:lnTo>
                    <a:pt x="256" y="324"/>
                  </a:lnTo>
                  <a:lnTo>
                    <a:pt x="256" y="323"/>
                  </a:lnTo>
                  <a:lnTo>
                    <a:pt x="259" y="319"/>
                  </a:lnTo>
                  <a:lnTo>
                    <a:pt x="260" y="316"/>
                  </a:lnTo>
                  <a:lnTo>
                    <a:pt x="261" y="315"/>
                  </a:lnTo>
                  <a:lnTo>
                    <a:pt x="263" y="313"/>
                  </a:lnTo>
                  <a:lnTo>
                    <a:pt x="264" y="310"/>
                  </a:lnTo>
                  <a:lnTo>
                    <a:pt x="266" y="305"/>
                  </a:lnTo>
                  <a:lnTo>
                    <a:pt x="267" y="302"/>
                  </a:lnTo>
                  <a:lnTo>
                    <a:pt x="267" y="301"/>
                  </a:lnTo>
                  <a:lnTo>
                    <a:pt x="271" y="296"/>
                  </a:lnTo>
                  <a:lnTo>
                    <a:pt x="272" y="290"/>
                  </a:lnTo>
                  <a:lnTo>
                    <a:pt x="274" y="285"/>
                  </a:lnTo>
                  <a:lnTo>
                    <a:pt x="276" y="281"/>
                  </a:lnTo>
                  <a:lnTo>
                    <a:pt x="278" y="281"/>
                  </a:lnTo>
                  <a:lnTo>
                    <a:pt x="278" y="277"/>
                  </a:lnTo>
                  <a:lnTo>
                    <a:pt x="279" y="272"/>
                  </a:lnTo>
                  <a:lnTo>
                    <a:pt x="279" y="270"/>
                  </a:lnTo>
                  <a:lnTo>
                    <a:pt x="280" y="267"/>
                  </a:lnTo>
                  <a:lnTo>
                    <a:pt x="280" y="266"/>
                  </a:lnTo>
                  <a:lnTo>
                    <a:pt x="280" y="264"/>
                  </a:lnTo>
                  <a:lnTo>
                    <a:pt x="280" y="263"/>
                  </a:lnTo>
                  <a:lnTo>
                    <a:pt x="280" y="262"/>
                  </a:lnTo>
                  <a:lnTo>
                    <a:pt x="280" y="260"/>
                  </a:lnTo>
                  <a:lnTo>
                    <a:pt x="279" y="260"/>
                  </a:lnTo>
                  <a:lnTo>
                    <a:pt x="278" y="260"/>
                  </a:lnTo>
                  <a:lnTo>
                    <a:pt x="278" y="259"/>
                  </a:lnTo>
                  <a:lnTo>
                    <a:pt x="278" y="256"/>
                  </a:lnTo>
                  <a:lnTo>
                    <a:pt x="276" y="256"/>
                  </a:lnTo>
                  <a:lnTo>
                    <a:pt x="275" y="253"/>
                  </a:lnTo>
                  <a:lnTo>
                    <a:pt x="274" y="253"/>
                  </a:lnTo>
                  <a:lnTo>
                    <a:pt x="274" y="252"/>
                  </a:lnTo>
                  <a:lnTo>
                    <a:pt x="274" y="249"/>
                  </a:lnTo>
                  <a:lnTo>
                    <a:pt x="274" y="248"/>
                  </a:lnTo>
                  <a:lnTo>
                    <a:pt x="272" y="247"/>
                  </a:lnTo>
                  <a:lnTo>
                    <a:pt x="271" y="247"/>
                  </a:lnTo>
                  <a:lnTo>
                    <a:pt x="270" y="247"/>
                  </a:lnTo>
                  <a:lnTo>
                    <a:pt x="270" y="245"/>
                  </a:lnTo>
                  <a:lnTo>
                    <a:pt x="270" y="244"/>
                  </a:lnTo>
                  <a:lnTo>
                    <a:pt x="270" y="243"/>
                  </a:lnTo>
                  <a:lnTo>
                    <a:pt x="268" y="243"/>
                  </a:lnTo>
                  <a:lnTo>
                    <a:pt x="267" y="243"/>
                  </a:lnTo>
                  <a:lnTo>
                    <a:pt x="267" y="241"/>
                  </a:lnTo>
                  <a:lnTo>
                    <a:pt x="266" y="240"/>
                  </a:lnTo>
                  <a:lnTo>
                    <a:pt x="263" y="239"/>
                  </a:lnTo>
                  <a:lnTo>
                    <a:pt x="263" y="237"/>
                  </a:lnTo>
                  <a:lnTo>
                    <a:pt x="261" y="236"/>
                  </a:lnTo>
                  <a:lnTo>
                    <a:pt x="263" y="234"/>
                  </a:lnTo>
                  <a:lnTo>
                    <a:pt x="263" y="233"/>
                  </a:lnTo>
                  <a:lnTo>
                    <a:pt x="263" y="232"/>
                  </a:lnTo>
                  <a:lnTo>
                    <a:pt x="264" y="232"/>
                  </a:lnTo>
                  <a:lnTo>
                    <a:pt x="264" y="230"/>
                  </a:lnTo>
                  <a:lnTo>
                    <a:pt x="263" y="229"/>
                  </a:lnTo>
                  <a:lnTo>
                    <a:pt x="263" y="228"/>
                  </a:lnTo>
                  <a:lnTo>
                    <a:pt x="263" y="226"/>
                  </a:lnTo>
                  <a:lnTo>
                    <a:pt x="263" y="225"/>
                  </a:lnTo>
                  <a:lnTo>
                    <a:pt x="263" y="224"/>
                  </a:lnTo>
                  <a:lnTo>
                    <a:pt x="264" y="224"/>
                  </a:lnTo>
                  <a:lnTo>
                    <a:pt x="264" y="222"/>
                  </a:lnTo>
                  <a:lnTo>
                    <a:pt x="266" y="221"/>
                  </a:lnTo>
                  <a:lnTo>
                    <a:pt x="266" y="220"/>
                  </a:lnTo>
                  <a:lnTo>
                    <a:pt x="266" y="218"/>
                  </a:lnTo>
                  <a:lnTo>
                    <a:pt x="267" y="217"/>
                  </a:lnTo>
                  <a:lnTo>
                    <a:pt x="267" y="215"/>
                  </a:lnTo>
                  <a:lnTo>
                    <a:pt x="266" y="214"/>
                  </a:lnTo>
                  <a:lnTo>
                    <a:pt x="266" y="211"/>
                  </a:lnTo>
                  <a:lnTo>
                    <a:pt x="266" y="210"/>
                  </a:lnTo>
                  <a:lnTo>
                    <a:pt x="264" y="209"/>
                  </a:lnTo>
                  <a:lnTo>
                    <a:pt x="263" y="207"/>
                  </a:lnTo>
                  <a:lnTo>
                    <a:pt x="261" y="207"/>
                  </a:lnTo>
                  <a:lnTo>
                    <a:pt x="259" y="206"/>
                  </a:lnTo>
                  <a:lnTo>
                    <a:pt x="257" y="206"/>
                  </a:lnTo>
                  <a:lnTo>
                    <a:pt x="256" y="206"/>
                  </a:lnTo>
                  <a:lnTo>
                    <a:pt x="256" y="205"/>
                  </a:lnTo>
                  <a:lnTo>
                    <a:pt x="255" y="205"/>
                  </a:lnTo>
                  <a:lnTo>
                    <a:pt x="255" y="203"/>
                  </a:lnTo>
                  <a:lnTo>
                    <a:pt x="256" y="203"/>
                  </a:lnTo>
                  <a:lnTo>
                    <a:pt x="256" y="202"/>
                  </a:lnTo>
                  <a:lnTo>
                    <a:pt x="256" y="201"/>
                  </a:lnTo>
                  <a:lnTo>
                    <a:pt x="255" y="201"/>
                  </a:lnTo>
                  <a:lnTo>
                    <a:pt x="253" y="199"/>
                  </a:lnTo>
                  <a:lnTo>
                    <a:pt x="253" y="198"/>
                  </a:lnTo>
                  <a:lnTo>
                    <a:pt x="252" y="198"/>
                  </a:lnTo>
                  <a:lnTo>
                    <a:pt x="252" y="196"/>
                  </a:lnTo>
                  <a:lnTo>
                    <a:pt x="251" y="196"/>
                  </a:lnTo>
                  <a:lnTo>
                    <a:pt x="251" y="195"/>
                  </a:lnTo>
                  <a:lnTo>
                    <a:pt x="249" y="195"/>
                  </a:lnTo>
                  <a:lnTo>
                    <a:pt x="248" y="195"/>
                  </a:lnTo>
                  <a:lnTo>
                    <a:pt x="247" y="194"/>
                  </a:lnTo>
                  <a:lnTo>
                    <a:pt x="247" y="192"/>
                  </a:lnTo>
                  <a:lnTo>
                    <a:pt x="245" y="192"/>
                  </a:lnTo>
                  <a:lnTo>
                    <a:pt x="245" y="191"/>
                  </a:lnTo>
                  <a:lnTo>
                    <a:pt x="242" y="190"/>
                  </a:lnTo>
                  <a:lnTo>
                    <a:pt x="241" y="188"/>
                  </a:lnTo>
                  <a:lnTo>
                    <a:pt x="240" y="188"/>
                  </a:lnTo>
                  <a:lnTo>
                    <a:pt x="240" y="187"/>
                  </a:lnTo>
                  <a:lnTo>
                    <a:pt x="242" y="187"/>
                  </a:lnTo>
                  <a:lnTo>
                    <a:pt x="245" y="186"/>
                  </a:lnTo>
                  <a:lnTo>
                    <a:pt x="247" y="186"/>
                  </a:lnTo>
                  <a:lnTo>
                    <a:pt x="249" y="184"/>
                  </a:lnTo>
                  <a:lnTo>
                    <a:pt x="251" y="184"/>
                  </a:lnTo>
                  <a:lnTo>
                    <a:pt x="252" y="182"/>
                  </a:lnTo>
                  <a:lnTo>
                    <a:pt x="252" y="180"/>
                  </a:lnTo>
                  <a:lnTo>
                    <a:pt x="255" y="180"/>
                  </a:lnTo>
                  <a:lnTo>
                    <a:pt x="256" y="182"/>
                  </a:lnTo>
                  <a:lnTo>
                    <a:pt x="259" y="180"/>
                  </a:lnTo>
                  <a:lnTo>
                    <a:pt x="259" y="179"/>
                  </a:lnTo>
                  <a:lnTo>
                    <a:pt x="260" y="178"/>
                  </a:lnTo>
                  <a:lnTo>
                    <a:pt x="261" y="178"/>
                  </a:lnTo>
                  <a:lnTo>
                    <a:pt x="263" y="176"/>
                  </a:lnTo>
                  <a:lnTo>
                    <a:pt x="264" y="175"/>
                  </a:lnTo>
                  <a:lnTo>
                    <a:pt x="264" y="173"/>
                  </a:lnTo>
                  <a:lnTo>
                    <a:pt x="266" y="172"/>
                  </a:lnTo>
                  <a:lnTo>
                    <a:pt x="267" y="171"/>
                  </a:lnTo>
                  <a:lnTo>
                    <a:pt x="270" y="171"/>
                  </a:lnTo>
                  <a:lnTo>
                    <a:pt x="271" y="169"/>
                  </a:lnTo>
                  <a:lnTo>
                    <a:pt x="272" y="169"/>
                  </a:lnTo>
                  <a:lnTo>
                    <a:pt x="275" y="168"/>
                  </a:lnTo>
                  <a:lnTo>
                    <a:pt x="278" y="165"/>
                  </a:lnTo>
                  <a:lnTo>
                    <a:pt x="280" y="164"/>
                  </a:lnTo>
                  <a:lnTo>
                    <a:pt x="282" y="163"/>
                  </a:lnTo>
                  <a:lnTo>
                    <a:pt x="283" y="161"/>
                  </a:lnTo>
                  <a:lnTo>
                    <a:pt x="283" y="160"/>
                  </a:lnTo>
                  <a:lnTo>
                    <a:pt x="285" y="159"/>
                  </a:lnTo>
                  <a:lnTo>
                    <a:pt x="286" y="157"/>
                  </a:lnTo>
                  <a:lnTo>
                    <a:pt x="287" y="156"/>
                  </a:lnTo>
                  <a:lnTo>
                    <a:pt x="289" y="154"/>
                  </a:lnTo>
                  <a:lnTo>
                    <a:pt x="291" y="153"/>
                  </a:lnTo>
                  <a:lnTo>
                    <a:pt x="293" y="152"/>
                  </a:lnTo>
                  <a:lnTo>
                    <a:pt x="294" y="152"/>
                  </a:lnTo>
                  <a:lnTo>
                    <a:pt x="298" y="149"/>
                  </a:lnTo>
                  <a:lnTo>
                    <a:pt x="301" y="148"/>
                  </a:lnTo>
                  <a:lnTo>
                    <a:pt x="305" y="146"/>
                  </a:lnTo>
                  <a:lnTo>
                    <a:pt x="306" y="145"/>
                  </a:lnTo>
                  <a:lnTo>
                    <a:pt x="309" y="144"/>
                  </a:lnTo>
                  <a:lnTo>
                    <a:pt x="310" y="142"/>
                  </a:lnTo>
                  <a:lnTo>
                    <a:pt x="312" y="142"/>
                  </a:lnTo>
                  <a:lnTo>
                    <a:pt x="313" y="141"/>
                  </a:lnTo>
                  <a:lnTo>
                    <a:pt x="314" y="141"/>
                  </a:lnTo>
                  <a:lnTo>
                    <a:pt x="317" y="140"/>
                  </a:lnTo>
                  <a:lnTo>
                    <a:pt x="318" y="140"/>
                  </a:lnTo>
                  <a:lnTo>
                    <a:pt x="320" y="138"/>
                  </a:lnTo>
                  <a:lnTo>
                    <a:pt x="321" y="138"/>
                  </a:lnTo>
                  <a:lnTo>
                    <a:pt x="321" y="137"/>
                  </a:lnTo>
                  <a:lnTo>
                    <a:pt x="323" y="137"/>
                  </a:lnTo>
                  <a:lnTo>
                    <a:pt x="324" y="137"/>
                  </a:lnTo>
                  <a:lnTo>
                    <a:pt x="325" y="137"/>
                  </a:lnTo>
                  <a:lnTo>
                    <a:pt x="327" y="137"/>
                  </a:lnTo>
                  <a:lnTo>
                    <a:pt x="329" y="135"/>
                  </a:lnTo>
                  <a:lnTo>
                    <a:pt x="332" y="134"/>
                  </a:lnTo>
                  <a:lnTo>
                    <a:pt x="333" y="131"/>
                  </a:lnTo>
                  <a:lnTo>
                    <a:pt x="335" y="129"/>
                  </a:lnTo>
                  <a:lnTo>
                    <a:pt x="337" y="126"/>
                  </a:lnTo>
                  <a:lnTo>
                    <a:pt x="339" y="123"/>
                  </a:lnTo>
                  <a:lnTo>
                    <a:pt x="343" y="121"/>
                  </a:lnTo>
                  <a:lnTo>
                    <a:pt x="347" y="118"/>
                  </a:lnTo>
                  <a:lnTo>
                    <a:pt x="351" y="114"/>
                  </a:lnTo>
                  <a:lnTo>
                    <a:pt x="354" y="111"/>
                  </a:lnTo>
                  <a:lnTo>
                    <a:pt x="358" y="107"/>
                  </a:lnTo>
                  <a:lnTo>
                    <a:pt x="359" y="106"/>
                  </a:lnTo>
                  <a:lnTo>
                    <a:pt x="362" y="103"/>
                  </a:lnTo>
                  <a:lnTo>
                    <a:pt x="362" y="100"/>
                  </a:lnTo>
                  <a:lnTo>
                    <a:pt x="363" y="97"/>
                  </a:lnTo>
                  <a:lnTo>
                    <a:pt x="366" y="96"/>
                  </a:lnTo>
                  <a:lnTo>
                    <a:pt x="369" y="95"/>
                  </a:lnTo>
                  <a:lnTo>
                    <a:pt x="371" y="92"/>
                  </a:lnTo>
                  <a:lnTo>
                    <a:pt x="375" y="89"/>
                  </a:lnTo>
                  <a:lnTo>
                    <a:pt x="379" y="87"/>
                  </a:lnTo>
                  <a:lnTo>
                    <a:pt x="384" y="84"/>
                  </a:lnTo>
                  <a:lnTo>
                    <a:pt x="385" y="84"/>
                  </a:lnTo>
                  <a:lnTo>
                    <a:pt x="389" y="80"/>
                  </a:lnTo>
                  <a:lnTo>
                    <a:pt x="393" y="78"/>
                  </a:lnTo>
                  <a:lnTo>
                    <a:pt x="397" y="77"/>
                  </a:lnTo>
                  <a:lnTo>
                    <a:pt x="400" y="74"/>
                  </a:lnTo>
                  <a:lnTo>
                    <a:pt x="401" y="73"/>
                  </a:lnTo>
                  <a:lnTo>
                    <a:pt x="401" y="72"/>
                  </a:lnTo>
                  <a:lnTo>
                    <a:pt x="416" y="36"/>
                  </a:lnTo>
                  <a:lnTo>
                    <a:pt x="427" y="9"/>
                  </a:lnTo>
                  <a:lnTo>
                    <a:pt x="428" y="9"/>
                  </a:lnTo>
                  <a:lnTo>
                    <a:pt x="430" y="8"/>
                  </a:lnTo>
                  <a:lnTo>
                    <a:pt x="431" y="8"/>
                  </a:lnTo>
                  <a:lnTo>
                    <a:pt x="432" y="7"/>
                  </a:lnTo>
                  <a:lnTo>
                    <a:pt x="434" y="7"/>
                  </a:lnTo>
                  <a:lnTo>
                    <a:pt x="435" y="7"/>
                  </a:lnTo>
                  <a:lnTo>
                    <a:pt x="436" y="7"/>
                  </a:lnTo>
                  <a:lnTo>
                    <a:pt x="438" y="5"/>
                  </a:lnTo>
                  <a:lnTo>
                    <a:pt x="439" y="5"/>
                  </a:lnTo>
                  <a:lnTo>
                    <a:pt x="441" y="5"/>
                  </a:lnTo>
                  <a:lnTo>
                    <a:pt x="441" y="4"/>
                  </a:lnTo>
                  <a:lnTo>
                    <a:pt x="442" y="4"/>
                  </a:lnTo>
                  <a:lnTo>
                    <a:pt x="443" y="4"/>
                  </a:lnTo>
                  <a:lnTo>
                    <a:pt x="443" y="2"/>
                  </a:lnTo>
                  <a:lnTo>
                    <a:pt x="445" y="1"/>
                  </a:lnTo>
                  <a:lnTo>
                    <a:pt x="446" y="1"/>
                  </a:lnTo>
                  <a:lnTo>
                    <a:pt x="446" y="2"/>
                  </a:lnTo>
                  <a:lnTo>
                    <a:pt x="446" y="4"/>
                  </a:lnTo>
                  <a:lnTo>
                    <a:pt x="447" y="5"/>
                  </a:lnTo>
                  <a:lnTo>
                    <a:pt x="447" y="7"/>
                  </a:lnTo>
                  <a:lnTo>
                    <a:pt x="447" y="8"/>
                  </a:lnTo>
                  <a:lnTo>
                    <a:pt x="449" y="8"/>
                  </a:lnTo>
                  <a:lnTo>
                    <a:pt x="449" y="9"/>
                  </a:lnTo>
                  <a:lnTo>
                    <a:pt x="450" y="8"/>
                  </a:lnTo>
                  <a:lnTo>
                    <a:pt x="450" y="9"/>
                  </a:lnTo>
                  <a:lnTo>
                    <a:pt x="450" y="11"/>
                  </a:lnTo>
                  <a:lnTo>
                    <a:pt x="451" y="12"/>
                  </a:lnTo>
                  <a:lnTo>
                    <a:pt x="453" y="13"/>
                  </a:lnTo>
                  <a:lnTo>
                    <a:pt x="453" y="12"/>
                  </a:lnTo>
                  <a:lnTo>
                    <a:pt x="454" y="12"/>
                  </a:lnTo>
                  <a:lnTo>
                    <a:pt x="453" y="13"/>
                  </a:lnTo>
                  <a:lnTo>
                    <a:pt x="454" y="13"/>
                  </a:lnTo>
                  <a:lnTo>
                    <a:pt x="455" y="15"/>
                  </a:lnTo>
                  <a:lnTo>
                    <a:pt x="455" y="13"/>
                  </a:lnTo>
                  <a:lnTo>
                    <a:pt x="455" y="15"/>
                  </a:lnTo>
                  <a:lnTo>
                    <a:pt x="457" y="15"/>
                  </a:lnTo>
                  <a:lnTo>
                    <a:pt x="458" y="15"/>
                  </a:lnTo>
                  <a:lnTo>
                    <a:pt x="460" y="16"/>
                  </a:lnTo>
                  <a:lnTo>
                    <a:pt x="461" y="16"/>
                  </a:lnTo>
                  <a:lnTo>
                    <a:pt x="462" y="15"/>
                  </a:lnTo>
                  <a:lnTo>
                    <a:pt x="462" y="16"/>
                  </a:lnTo>
                  <a:lnTo>
                    <a:pt x="462" y="17"/>
                  </a:lnTo>
                  <a:lnTo>
                    <a:pt x="464" y="17"/>
                  </a:lnTo>
                  <a:lnTo>
                    <a:pt x="462" y="16"/>
                  </a:lnTo>
                  <a:lnTo>
                    <a:pt x="464" y="16"/>
                  </a:lnTo>
                  <a:lnTo>
                    <a:pt x="465" y="16"/>
                  </a:lnTo>
                  <a:lnTo>
                    <a:pt x="466" y="16"/>
                  </a:lnTo>
                  <a:lnTo>
                    <a:pt x="468" y="16"/>
                  </a:lnTo>
                  <a:lnTo>
                    <a:pt x="468" y="17"/>
                  </a:lnTo>
                  <a:lnTo>
                    <a:pt x="469" y="17"/>
                  </a:lnTo>
                  <a:lnTo>
                    <a:pt x="470" y="17"/>
                  </a:lnTo>
                  <a:lnTo>
                    <a:pt x="472" y="16"/>
                  </a:lnTo>
                  <a:lnTo>
                    <a:pt x="472" y="17"/>
                  </a:lnTo>
                  <a:lnTo>
                    <a:pt x="472" y="19"/>
                  </a:lnTo>
                  <a:lnTo>
                    <a:pt x="473" y="20"/>
                  </a:lnTo>
                  <a:lnTo>
                    <a:pt x="473" y="19"/>
                  </a:lnTo>
                  <a:lnTo>
                    <a:pt x="474" y="19"/>
                  </a:lnTo>
                  <a:lnTo>
                    <a:pt x="473" y="20"/>
                  </a:lnTo>
                  <a:lnTo>
                    <a:pt x="474" y="20"/>
                  </a:lnTo>
                  <a:lnTo>
                    <a:pt x="474" y="21"/>
                  </a:lnTo>
                  <a:lnTo>
                    <a:pt x="476" y="20"/>
                  </a:lnTo>
                  <a:lnTo>
                    <a:pt x="476" y="21"/>
                  </a:lnTo>
                  <a:lnTo>
                    <a:pt x="477" y="21"/>
                  </a:lnTo>
                  <a:lnTo>
                    <a:pt x="477" y="23"/>
                  </a:lnTo>
                  <a:lnTo>
                    <a:pt x="477" y="24"/>
                  </a:lnTo>
                  <a:lnTo>
                    <a:pt x="479" y="26"/>
                  </a:lnTo>
                  <a:lnTo>
                    <a:pt x="481" y="24"/>
                  </a:lnTo>
                  <a:lnTo>
                    <a:pt x="484" y="24"/>
                  </a:lnTo>
                  <a:lnTo>
                    <a:pt x="487" y="23"/>
                  </a:lnTo>
                  <a:lnTo>
                    <a:pt x="488" y="21"/>
                  </a:lnTo>
                  <a:lnTo>
                    <a:pt x="489" y="20"/>
                  </a:lnTo>
                  <a:lnTo>
                    <a:pt x="489" y="17"/>
                  </a:lnTo>
                  <a:lnTo>
                    <a:pt x="492" y="16"/>
                  </a:lnTo>
                  <a:lnTo>
                    <a:pt x="495" y="16"/>
                  </a:lnTo>
                  <a:lnTo>
                    <a:pt x="499" y="15"/>
                  </a:lnTo>
                  <a:lnTo>
                    <a:pt x="500" y="12"/>
                  </a:lnTo>
                  <a:lnTo>
                    <a:pt x="502" y="11"/>
                  </a:lnTo>
                  <a:lnTo>
                    <a:pt x="502" y="8"/>
                  </a:lnTo>
                  <a:lnTo>
                    <a:pt x="504" y="7"/>
                  </a:lnTo>
                  <a:lnTo>
                    <a:pt x="507" y="5"/>
                  </a:lnTo>
                  <a:lnTo>
                    <a:pt x="508" y="5"/>
                  </a:lnTo>
                  <a:lnTo>
                    <a:pt x="510" y="2"/>
                  </a:lnTo>
                  <a:lnTo>
                    <a:pt x="512" y="1"/>
                  </a:lnTo>
                  <a:lnTo>
                    <a:pt x="518" y="1"/>
                  </a:lnTo>
                  <a:lnTo>
                    <a:pt x="519" y="1"/>
                  </a:lnTo>
                  <a:lnTo>
                    <a:pt x="523" y="0"/>
                  </a:lnTo>
                  <a:lnTo>
                    <a:pt x="527" y="1"/>
                  </a:lnTo>
                  <a:lnTo>
                    <a:pt x="529" y="4"/>
                  </a:lnTo>
                  <a:lnTo>
                    <a:pt x="529" y="5"/>
                  </a:lnTo>
                  <a:lnTo>
                    <a:pt x="530" y="7"/>
                  </a:lnTo>
                  <a:lnTo>
                    <a:pt x="529" y="7"/>
                  </a:lnTo>
                  <a:lnTo>
                    <a:pt x="529" y="8"/>
                  </a:lnTo>
                  <a:lnTo>
                    <a:pt x="527" y="9"/>
                  </a:lnTo>
                  <a:lnTo>
                    <a:pt x="529" y="11"/>
                  </a:lnTo>
                  <a:lnTo>
                    <a:pt x="529" y="12"/>
                  </a:lnTo>
                  <a:lnTo>
                    <a:pt x="530" y="13"/>
                  </a:lnTo>
                  <a:lnTo>
                    <a:pt x="530" y="15"/>
                  </a:lnTo>
                  <a:lnTo>
                    <a:pt x="530" y="16"/>
                  </a:lnTo>
                  <a:lnTo>
                    <a:pt x="530" y="17"/>
                  </a:lnTo>
                  <a:lnTo>
                    <a:pt x="529" y="19"/>
                  </a:lnTo>
                  <a:lnTo>
                    <a:pt x="527" y="20"/>
                  </a:lnTo>
                  <a:lnTo>
                    <a:pt x="527" y="21"/>
                  </a:lnTo>
                  <a:lnTo>
                    <a:pt x="529" y="23"/>
                  </a:lnTo>
                  <a:lnTo>
                    <a:pt x="529" y="24"/>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46" name="Freeform 24"/>
            <p:cNvSpPr>
              <a:spLocks/>
            </p:cNvSpPr>
            <p:nvPr/>
          </p:nvSpPr>
          <p:spPr bwMode="auto">
            <a:xfrm>
              <a:off x="1651" y="634"/>
              <a:ext cx="728" cy="689"/>
            </a:xfrm>
            <a:custGeom>
              <a:avLst/>
              <a:gdLst>
                <a:gd name="T0" fmla="*/ 512 w 728"/>
                <a:gd name="T1" fmla="*/ 275 h 689"/>
                <a:gd name="T2" fmla="*/ 610 w 728"/>
                <a:gd name="T3" fmla="*/ 365 h 689"/>
                <a:gd name="T4" fmla="*/ 616 w 728"/>
                <a:gd name="T5" fmla="*/ 353 h 689"/>
                <a:gd name="T6" fmla="*/ 634 w 728"/>
                <a:gd name="T7" fmla="*/ 361 h 689"/>
                <a:gd name="T8" fmla="*/ 650 w 728"/>
                <a:gd name="T9" fmla="*/ 361 h 689"/>
                <a:gd name="T10" fmla="*/ 665 w 728"/>
                <a:gd name="T11" fmla="*/ 370 h 689"/>
                <a:gd name="T12" fmla="*/ 668 w 728"/>
                <a:gd name="T13" fmla="*/ 396 h 689"/>
                <a:gd name="T14" fmla="*/ 680 w 728"/>
                <a:gd name="T15" fmla="*/ 412 h 689"/>
                <a:gd name="T16" fmla="*/ 696 w 728"/>
                <a:gd name="T17" fmla="*/ 420 h 689"/>
                <a:gd name="T18" fmla="*/ 710 w 728"/>
                <a:gd name="T19" fmla="*/ 426 h 689"/>
                <a:gd name="T20" fmla="*/ 724 w 728"/>
                <a:gd name="T21" fmla="*/ 437 h 689"/>
                <a:gd name="T22" fmla="*/ 725 w 728"/>
                <a:gd name="T23" fmla="*/ 453 h 689"/>
                <a:gd name="T24" fmla="*/ 725 w 728"/>
                <a:gd name="T25" fmla="*/ 468 h 689"/>
                <a:gd name="T26" fmla="*/ 710 w 728"/>
                <a:gd name="T27" fmla="*/ 472 h 689"/>
                <a:gd name="T28" fmla="*/ 695 w 728"/>
                <a:gd name="T29" fmla="*/ 471 h 689"/>
                <a:gd name="T30" fmla="*/ 679 w 728"/>
                <a:gd name="T31" fmla="*/ 471 h 689"/>
                <a:gd name="T32" fmla="*/ 665 w 728"/>
                <a:gd name="T33" fmla="*/ 464 h 689"/>
                <a:gd name="T34" fmla="*/ 652 w 728"/>
                <a:gd name="T35" fmla="*/ 472 h 689"/>
                <a:gd name="T36" fmla="*/ 641 w 728"/>
                <a:gd name="T37" fmla="*/ 479 h 689"/>
                <a:gd name="T38" fmla="*/ 630 w 728"/>
                <a:gd name="T39" fmla="*/ 490 h 689"/>
                <a:gd name="T40" fmla="*/ 626 w 728"/>
                <a:gd name="T41" fmla="*/ 506 h 689"/>
                <a:gd name="T42" fmla="*/ 630 w 728"/>
                <a:gd name="T43" fmla="*/ 534 h 689"/>
                <a:gd name="T44" fmla="*/ 619 w 728"/>
                <a:gd name="T45" fmla="*/ 549 h 689"/>
                <a:gd name="T46" fmla="*/ 620 w 728"/>
                <a:gd name="T47" fmla="*/ 567 h 689"/>
                <a:gd name="T48" fmla="*/ 618 w 728"/>
                <a:gd name="T49" fmla="*/ 589 h 689"/>
                <a:gd name="T50" fmla="*/ 612 w 728"/>
                <a:gd name="T51" fmla="*/ 602 h 689"/>
                <a:gd name="T52" fmla="*/ 601 w 728"/>
                <a:gd name="T53" fmla="*/ 614 h 689"/>
                <a:gd name="T54" fmla="*/ 601 w 728"/>
                <a:gd name="T55" fmla="*/ 635 h 689"/>
                <a:gd name="T56" fmla="*/ 584 w 728"/>
                <a:gd name="T57" fmla="*/ 644 h 689"/>
                <a:gd name="T58" fmla="*/ 559 w 728"/>
                <a:gd name="T59" fmla="*/ 654 h 689"/>
                <a:gd name="T60" fmla="*/ 549 w 728"/>
                <a:gd name="T61" fmla="*/ 674 h 689"/>
                <a:gd name="T62" fmla="*/ 516 w 728"/>
                <a:gd name="T63" fmla="*/ 677 h 689"/>
                <a:gd name="T64" fmla="*/ 490 w 728"/>
                <a:gd name="T65" fmla="*/ 689 h 689"/>
                <a:gd name="T66" fmla="*/ 474 w 728"/>
                <a:gd name="T67" fmla="*/ 681 h 689"/>
                <a:gd name="T68" fmla="*/ 459 w 728"/>
                <a:gd name="T69" fmla="*/ 673 h 689"/>
                <a:gd name="T70" fmla="*/ 443 w 728"/>
                <a:gd name="T71" fmla="*/ 663 h 689"/>
                <a:gd name="T72" fmla="*/ 417 w 728"/>
                <a:gd name="T73" fmla="*/ 652 h 689"/>
                <a:gd name="T74" fmla="*/ 407 w 728"/>
                <a:gd name="T75" fmla="*/ 632 h 689"/>
                <a:gd name="T76" fmla="*/ 391 w 728"/>
                <a:gd name="T77" fmla="*/ 621 h 689"/>
                <a:gd name="T78" fmla="*/ 376 w 728"/>
                <a:gd name="T79" fmla="*/ 623 h 689"/>
                <a:gd name="T80" fmla="*/ 369 w 728"/>
                <a:gd name="T81" fmla="*/ 612 h 689"/>
                <a:gd name="T82" fmla="*/ 369 w 728"/>
                <a:gd name="T83" fmla="*/ 590 h 689"/>
                <a:gd name="T84" fmla="*/ 367 w 728"/>
                <a:gd name="T85" fmla="*/ 563 h 689"/>
                <a:gd name="T86" fmla="*/ 363 w 728"/>
                <a:gd name="T87" fmla="*/ 542 h 689"/>
                <a:gd name="T88" fmla="*/ 359 w 728"/>
                <a:gd name="T89" fmla="*/ 532 h 689"/>
                <a:gd name="T90" fmla="*/ 342 w 728"/>
                <a:gd name="T91" fmla="*/ 536 h 689"/>
                <a:gd name="T92" fmla="*/ 325 w 728"/>
                <a:gd name="T93" fmla="*/ 522 h 689"/>
                <a:gd name="T94" fmla="*/ 306 w 728"/>
                <a:gd name="T95" fmla="*/ 511 h 689"/>
                <a:gd name="T96" fmla="*/ 296 w 728"/>
                <a:gd name="T97" fmla="*/ 495 h 689"/>
                <a:gd name="T98" fmla="*/ 281 w 728"/>
                <a:gd name="T99" fmla="*/ 467 h 689"/>
                <a:gd name="T100" fmla="*/ 270 w 728"/>
                <a:gd name="T101" fmla="*/ 457 h 689"/>
                <a:gd name="T102" fmla="*/ 249 w 728"/>
                <a:gd name="T103" fmla="*/ 454 h 689"/>
                <a:gd name="T104" fmla="*/ 235 w 728"/>
                <a:gd name="T105" fmla="*/ 442 h 689"/>
                <a:gd name="T106" fmla="*/ 238 w 728"/>
                <a:gd name="T107" fmla="*/ 423 h 689"/>
                <a:gd name="T108" fmla="*/ 254 w 728"/>
                <a:gd name="T109" fmla="*/ 414 h 689"/>
                <a:gd name="T110" fmla="*/ 272 w 728"/>
                <a:gd name="T111" fmla="*/ 401 h 689"/>
                <a:gd name="T112" fmla="*/ 249 w 728"/>
                <a:gd name="T113" fmla="*/ 397 h 689"/>
                <a:gd name="T114" fmla="*/ 219 w 728"/>
                <a:gd name="T115" fmla="*/ 393 h 689"/>
                <a:gd name="T116" fmla="*/ 196 w 728"/>
                <a:gd name="T117" fmla="*/ 393 h 689"/>
                <a:gd name="T118" fmla="*/ 182 w 728"/>
                <a:gd name="T119" fmla="*/ 381 h 689"/>
                <a:gd name="T120" fmla="*/ 169 w 728"/>
                <a:gd name="T121" fmla="*/ 367 h 689"/>
                <a:gd name="T122" fmla="*/ 154 w 728"/>
                <a:gd name="T123" fmla="*/ 362 h 689"/>
                <a:gd name="T124" fmla="*/ 330 w 728"/>
                <a:gd name="T125" fmla="*/ 0 h 6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28" h="689">
                  <a:moveTo>
                    <a:pt x="409" y="100"/>
                  </a:moveTo>
                  <a:lnTo>
                    <a:pt x="490" y="93"/>
                  </a:lnTo>
                  <a:lnTo>
                    <a:pt x="515" y="195"/>
                  </a:lnTo>
                  <a:lnTo>
                    <a:pt x="517" y="207"/>
                  </a:lnTo>
                  <a:lnTo>
                    <a:pt x="519" y="213"/>
                  </a:lnTo>
                  <a:lnTo>
                    <a:pt x="517" y="216"/>
                  </a:lnTo>
                  <a:lnTo>
                    <a:pt x="520" y="221"/>
                  </a:lnTo>
                  <a:lnTo>
                    <a:pt x="520" y="229"/>
                  </a:lnTo>
                  <a:lnTo>
                    <a:pt x="517" y="230"/>
                  </a:lnTo>
                  <a:lnTo>
                    <a:pt x="515" y="236"/>
                  </a:lnTo>
                  <a:lnTo>
                    <a:pt x="516" y="239"/>
                  </a:lnTo>
                  <a:lnTo>
                    <a:pt x="508" y="241"/>
                  </a:lnTo>
                  <a:lnTo>
                    <a:pt x="511" y="251"/>
                  </a:lnTo>
                  <a:lnTo>
                    <a:pt x="513" y="251"/>
                  </a:lnTo>
                  <a:lnTo>
                    <a:pt x="513" y="256"/>
                  </a:lnTo>
                  <a:lnTo>
                    <a:pt x="512" y="275"/>
                  </a:lnTo>
                  <a:lnTo>
                    <a:pt x="568" y="296"/>
                  </a:lnTo>
                  <a:lnTo>
                    <a:pt x="593" y="366"/>
                  </a:lnTo>
                  <a:lnTo>
                    <a:pt x="595" y="367"/>
                  </a:lnTo>
                  <a:lnTo>
                    <a:pt x="596" y="367"/>
                  </a:lnTo>
                  <a:lnTo>
                    <a:pt x="596" y="366"/>
                  </a:lnTo>
                  <a:lnTo>
                    <a:pt x="597" y="366"/>
                  </a:lnTo>
                  <a:lnTo>
                    <a:pt x="599" y="366"/>
                  </a:lnTo>
                  <a:lnTo>
                    <a:pt x="600" y="366"/>
                  </a:lnTo>
                  <a:lnTo>
                    <a:pt x="601" y="367"/>
                  </a:lnTo>
                  <a:lnTo>
                    <a:pt x="603" y="367"/>
                  </a:lnTo>
                  <a:lnTo>
                    <a:pt x="604" y="367"/>
                  </a:lnTo>
                  <a:lnTo>
                    <a:pt x="606" y="367"/>
                  </a:lnTo>
                  <a:lnTo>
                    <a:pt x="607" y="367"/>
                  </a:lnTo>
                  <a:lnTo>
                    <a:pt x="608" y="367"/>
                  </a:lnTo>
                  <a:lnTo>
                    <a:pt x="610" y="366"/>
                  </a:lnTo>
                  <a:lnTo>
                    <a:pt x="610" y="365"/>
                  </a:lnTo>
                  <a:lnTo>
                    <a:pt x="611" y="365"/>
                  </a:lnTo>
                  <a:lnTo>
                    <a:pt x="611" y="362"/>
                  </a:lnTo>
                  <a:lnTo>
                    <a:pt x="612" y="361"/>
                  </a:lnTo>
                  <a:lnTo>
                    <a:pt x="612" y="359"/>
                  </a:lnTo>
                  <a:lnTo>
                    <a:pt x="612" y="358"/>
                  </a:lnTo>
                  <a:lnTo>
                    <a:pt x="612" y="357"/>
                  </a:lnTo>
                  <a:lnTo>
                    <a:pt x="612" y="355"/>
                  </a:lnTo>
                  <a:lnTo>
                    <a:pt x="611" y="355"/>
                  </a:lnTo>
                  <a:lnTo>
                    <a:pt x="610" y="354"/>
                  </a:lnTo>
                  <a:lnTo>
                    <a:pt x="611" y="354"/>
                  </a:lnTo>
                  <a:lnTo>
                    <a:pt x="612" y="354"/>
                  </a:lnTo>
                  <a:lnTo>
                    <a:pt x="612" y="353"/>
                  </a:lnTo>
                  <a:lnTo>
                    <a:pt x="614" y="353"/>
                  </a:lnTo>
                  <a:lnTo>
                    <a:pt x="614" y="351"/>
                  </a:lnTo>
                  <a:lnTo>
                    <a:pt x="615" y="351"/>
                  </a:lnTo>
                  <a:lnTo>
                    <a:pt x="616" y="353"/>
                  </a:lnTo>
                  <a:lnTo>
                    <a:pt x="616" y="354"/>
                  </a:lnTo>
                  <a:lnTo>
                    <a:pt x="616" y="355"/>
                  </a:lnTo>
                  <a:lnTo>
                    <a:pt x="618" y="355"/>
                  </a:lnTo>
                  <a:lnTo>
                    <a:pt x="619" y="355"/>
                  </a:lnTo>
                  <a:lnTo>
                    <a:pt x="620" y="355"/>
                  </a:lnTo>
                  <a:lnTo>
                    <a:pt x="622" y="357"/>
                  </a:lnTo>
                  <a:lnTo>
                    <a:pt x="623" y="358"/>
                  </a:lnTo>
                  <a:lnTo>
                    <a:pt x="625" y="358"/>
                  </a:lnTo>
                  <a:lnTo>
                    <a:pt x="626" y="359"/>
                  </a:lnTo>
                  <a:lnTo>
                    <a:pt x="627" y="359"/>
                  </a:lnTo>
                  <a:lnTo>
                    <a:pt x="627" y="361"/>
                  </a:lnTo>
                  <a:lnTo>
                    <a:pt x="629" y="361"/>
                  </a:lnTo>
                  <a:lnTo>
                    <a:pt x="630" y="361"/>
                  </a:lnTo>
                  <a:lnTo>
                    <a:pt x="631" y="361"/>
                  </a:lnTo>
                  <a:lnTo>
                    <a:pt x="633" y="361"/>
                  </a:lnTo>
                  <a:lnTo>
                    <a:pt x="634" y="361"/>
                  </a:lnTo>
                  <a:lnTo>
                    <a:pt x="635" y="361"/>
                  </a:lnTo>
                  <a:lnTo>
                    <a:pt x="637" y="359"/>
                  </a:lnTo>
                  <a:lnTo>
                    <a:pt x="638" y="359"/>
                  </a:lnTo>
                  <a:lnTo>
                    <a:pt x="639" y="359"/>
                  </a:lnTo>
                  <a:lnTo>
                    <a:pt x="641" y="359"/>
                  </a:lnTo>
                  <a:lnTo>
                    <a:pt x="642" y="359"/>
                  </a:lnTo>
                  <a:lnTo>
                    <a:pt x="642" y="358"/>
                  </a:lnTo>
                  <a:lnTo>
                    <a:pt x="644" y="358"/>
                  </a:lnTo>
                  <a:lnTo>
                    <a:pt x="645" y="358"/>
                  </a:lnTo>
                  <a:lnTo>
                    <a:pt x="646" y="358"/>
                  </a:lnTo>
                  <a:lnTo>
                    <a:pt x="648" y="358"/>
                  </a:lnTo>
                  <a:lnTo>
                    <a:pt x="648" y="359"/>
                  </a:lnTo>
                  <a:lnTo>
                    <a:pt x="649" y="359"/>
                  </a:lnTo>
                  <a:lnTo>
                    <a:pt x="648" y="361"/>
                  </a:lnTo>
                  <a:lnTo>
                    <a:pt x="649" y="361"/>
                  </a:lnTo>
                  <a:lnTo>
                    <a:pt x="650" y="361"/>
                  </a:lnTo>
                  <a:lnTo>
                    <a:pt x="650" y="362"/>
                  </a:lnTo>
                  <a:lnTo>
                    <a:pt x="650" y="363"/>
                  </a:lnTo>
                  <a:lnTo>
                    <a:pt x="652" y="365"/>
                  </a:lnTo>
                  <a:lnTo>
                    <a:pt x="652" y="366"/>
                  </a:lnTo>
                  <a:lnTo>
                    <a:pt x="652" y="367"/>
                  </a:lnTo>
                  <a:lnTo>
                    <a:pt x="652" y="369"/>
                  </a:lnTo>
                  <a:lnTo>
                    <a:pt x="653" y="369"/>
                  </a:lnTo>
                  <a:lnTo>
                    <a:pt x="653" y="370"/>
                  </a:lnTo>
                  <a:lnTo>
                    <a:pt x="654" y="369"/>
                  </a:lnTo>
                  <a:lnTo>
                    <a:pt x="656" y="369"/>
                  </a:lnTo>
                  <a:lnTo>
                    <a:pt x="657" y="369"/>
                  </a:lnTo>
                  <a:lnTo>
                    <a:pt x="658" y="369"/>
                  </a:lnTo>
                  <a:lnTo>
                    <a:pt x="661" y="369"/>
                  </a:lnTo>
                  <a:lnTo>
                    <a:pt x="663" y="372"/>
                  </a:lnTo>
                  <a:lnTo>
                    <a:pt x="664" y="372"/>
                  </a:lnTo>
                  <a:lnTo>
                    <a:pt x="665" y="370"/>
                  </a:lnTo>
                  <a:lnTo>
                    <a:pt x="668" y="372"/>
                  </a:lnTo>
                  <a:lnTo>
                    <a:pt x="669" y="372"/>
                  </a:lnTo>
                  <a:lnTo>
                    <a:pt x="671" y="372"/>
                  </a:lnTo>
                  <a:lnTo>
                    <a:pt x="672" y="372"/>
                  </a:lnTo>
                  <a:lnTo>
                    <a:pt x="671" y="373"/>
                  </a:lnTo>
                  <a:lnTo>
                    <a:pt x="669" y="374"/>
                  </a:lnTo>
                  <a:lnTo>
                    <a:pt x="669" y="376"/>
                  </a:lnTo>
                  <a:lnTo>
                    <a:pt x="671" y="376"/>
                  </a:lnTo>
                  <a:lnTo>
                    <a:pt x="671" y="377"/>
                  </a:lnTo>
                  <a:lnTo>
                    <a:pt x="671" y="378"/>
                  </a:lnTo>
                  <a:lnTo>
                    <a:pt x="671" y="380"/>
                  </a:lnTo>
                  <a:lnTo>
                    <a:pt x="671" y="381"/>
                  </a:lnTo>
                  <a:lnTo>
                    <a:pt x="671" y="384"/>
                  </a:lnTo>
                  <a:lnTo>
                    <a:pt x="671" y="385"/>
                  </a:lnTo>
                  <a:lnTo>
                    <a:pt x="669" y="388"/>
                  </a:lnTo>
                  <a:lnTo>
                    <a:pt x="668" y="396"/>
                  </a:lnTo>
                  <a:lnTo>
                    <a:pt x="668" y="403"/>
                  </a:lnTo>
                  <a:lnTo>
                    <a:pt x="669" y="404"/>
                  </a:lnTo>
                  <a:lnTo>
                    <a:pt x="671" y="405"/>
                  </a:lnTo>
                  <a:lnTo>
                    <a:pt x="671" y="407"/>
                  </a:lnTo>
                  <a:lnTo>
                    <a:pt x="672" y="407"/>
                  </a:lnTo>
                  <a:lnTo>
                    <a:pt x="672" y="405"/>
                  </a:lnTo>
                  <a:lnTo>
                    <a:pt x="673" y="407"/>
                  </a:lnTo>
                  <a:lnTo>
                    <a:pt x="675" y="407"/>
                  </a:lnTo>
                  <a:lnTo>
                    <a:pt x="676" y="407"/>
                  </a:lnTo>
                  <a:lnTo>
                    <a:pt x="677" y="407"/>
                  </a:lnTo>
                  <a:lnTo>
                    <a:pt x="677" y="408"/>
                  </a:lnTo>
                  <a:lnTo>
                    <a:pt x="679" y="408"/>
                  </a:lnTo>
                  <a:lnTo>
                    <a:pt x="679" y="410"/>
                  </a:lnTo>
                  <a:lnTo>
                    <a:pt x="680" y="410"/>
                  </a:lnTo>
                  <a:lnTo>
                    <a:pt x="680" y="411"/>
                  </a:lnTo>
                  <a:lnTo>
                    <a:pt x="680" y="412"/>
                  </a:lnTo>
                  <a:lnTo>
                    <a:pt x="682" y="412"/>
                  </a:lnTo>
                  <a:lnTo>
                    <a:pt x="683" y="412"/>
                  </a:lnTo>
                  <a:lnTo>
                    <a:pt x="683" y="414"/>
                  </a:lnTo>
                  <a:lnTo>
                    <a:pt x="684" y="414"/>
                  </a:lnTo>
                  <a:lnTo>
                    <a:pt x="684" y="415"/>
                  </a:lnTo>
                  <a:lnTo>
                    <a:pt x="686" y="415"/>
                  </a:lnTo>
                  <a:lnTo>
                    <a:pt x="687" y="416"/>
                  </a:lnTo>
                  <a:lnTo>
                    <a:pt x="688" y="416"/>
                  </a:lnTo>
                  <a:lnTo>
                    <a:pt x="690" y="416"/>
                  </a:lnTo>
                  <a:lnTo>
                    <a:pt x="690" y="418"/>
                  </a:lnTo>
                  <a:lnTo>
                    <a:pt x="691" y="418"/>
                  </a:lnTo>
                  <a:lnTo>
                    <a:pt x="692" y="418"/>
                  </a:lnTo>
                  <a:lnTo>
                    <a:pt x="694" y="418"/>
                  </a:lnTo>
                  <a:lnTo>
                    <a:pt x="695" y="419"/>
                  </a:lnTo>
                  <a:lnTo>
                    <a:pt x="695" y="420"/>
                  </a:lnTo>
                  <a:lnTo>
                    <a:pt x="696" y="420"/>
                  </a:lnTo>
                  <a:lnTo>
                    <a:pt x="696" y="422"/>
                  </a:lnTo>
                  <a:lnTo>
                    <a:pt x="698" y="422"/>
                  </a:lnTo>
                  <a:lnTo>
                    <a:pt x="699" y="422"/>
                  </a:lnTo>
                  <a:lnTo>
                    <a:pt x="701" y="422"/>
                  </a:lnTo>
                  <a:lnTo>
                    <a:pt x="701" y="423"/>
                  </a:lnTo>
                  <a:lnTo>
                    <a:pt x="702" y="423"/>
                  </a:lnTo>
                  <a:lnTo>
                    <a:pt x="703" y="423"/>
                  </a:lnTo>
                  <a:lnTo>
                    <a:pt x="703" y="422"/>
                  </a:lnTo>
                  <a:lnTo>
                    <a:pt x="705" y="422"/>
                  </a:lnTo>
                  <a:lnTo>
                    <a:pt x="706" y="422"/>
                  </a:lnTo>
                  <a:lnTo>
                    <a:pt x="707" y="422"/>
                  </a:lnTo>
                  <a:lnTo>
                    <a:pt x="707" y="423"/>
                  </a:lnTo>
                  <a:lnTo>
                    <a:pt x="709" y="423"/>
                  </a:lnTo>
                  <a:lnTo>
                    <a:pt x="709" y="424"/>
                  </a:lnTo>
                  <a:lnTo>
                    <a:pt x="709" y="426"/>
                  </a:lnTo>
                  <a:lnTo>
                    <a:pt x="710" y="426"/>
                  </a:lnTo>
                  <a:lnTo>
                    <a:pt x="711" y="427"/>
                  </a:lnTo>
                  <a:lnTo>
                    <a:pt x="713" y="429"/>
                  </a:lnTo>
                  <a:lnTo>
                    <a:pt x="714" y="430"/>
                  </a:lnTo>
                  <a:lnTo>
                    <a:pt x="715" y="430"/>
                  </a:lnTo>
                  <a:lnTo>
                    <a:pt x="717" y="431"/>
                  </a:lnTo>
                  <a:lnTo>
                    <a:pt x="717" y="430"/>
                  </a:lnTo>
                  <a:lnTo>
                    <a:pt x="718" y="430"/>
                  </a:lnTo>
                  <a:lnTo>
                    <a:pt x="718" y="431"/>
                  </a:lnTo>
                  <a:lnTo>
                    <a:pt x="720" y="431"/>
                  </a:lnTo>
                  <a:lnTo>
                    <a:pt x="721" y="431"/>
                  </a:lnTo>
                  <a:lnTo>
                    <a:pt x="721" y="433"/>
                  </a:lnTo>
                  <a:lnTo>
                    <a:pt x="722" y="433"/>
                  </a:lnTo>
                  <a:lnTo>
                    <a:pt x="722" y="434"/>
                  </a:lnTo>
                  <a:lnTo>
                    <a:pt x="722" y="435"/>
                  </a:lnTo>
                  <a:lnTo>
                    <a:pt x="722" y="437"/>
                  </a:lnTo>
                  <a:lnTo>
                    <a:pt x="724" y="437"/>
                  </a:lnTo>
                  <a:lnTo>
                    <a:pt x="725" y="438"/>
                  </a:lnTo>
                  <a:lnTo>
                    <a:pt x="725" y="439"/>
                  </a:lnTo>
                  <a:lnTo>
                    <a:pt x="725" y="441"/>
                  </a:lnTo>
                  <a:lnTo>
                    <a:pt x="725" y="442"/>
                  </a:lnTo>
                  <a:lnTo>
                    <a:pt x="725" y="443"/>
                  </a:lnTo>
                  <a:lnTo>
                    <a:pt x="725" y="445"/>
                  </a:lnTo>
                  <a:lnTo>
                    <a:pt x="726" y="445"/>
                  </a:lnTo>
                  <a:lnTo>
                    <a:pt x="726" y="446"/>
                  </a:lnTo>
                  <a:lnTo>
                    <a:pt x="725" y="446"/>
                  </a:lnTo>
                  <a:lnTo>
                    <a:pt x="725" y="448"/>
                  </a:lnTo>
                  <a:lnTo>
                    <a:pt x="724" y="448"/>
                  </a:lnTo>
                  <a:lnTo>
                    <a:pt x="724" y="449"/>
                  </a:lnTo>
                  <a:lnTo>
                    <a:pt x="725" y="449"/>
                  </a:lnTo>
                  <a:lnTo>
                    <a:pt x="725" y="450"/>
                  </a:lnTo>
                  <a:lnTo>
                    <a:pt x="725" y="452"/>
                  </a:lnTo>
                  <a:lnTo>
                    <a:pt x="725" y="453"/>
                  </a:lnTo>
                  <a:lnTo>
                    <a:pt x="725" y="454"/>
                  </a:lnTo>
                  <a:lnTo>
                    <a:pt x="725" y="456"/>
                  </a:lnTo>
                  <a:lnTo>
                    <a:pt x="725" y="457"/>
                  </a:lnTo>
                  <a:lnTo>
                    <a:pt x="724" y="457"/>
                  </a:lnTo>
                  <a:lnTo>
                    <a:pt x="724" y="458"/>
                  </a:lnTo>
                  <a:lnTo>
                    <a:pt x="725" y="458"/>
                  </a:lnTo>
                  <a:lnTo>
                    <a:pt x="725" y="460"/>
                  </a:lnTo>
                  <a:lnTo>
                    <a:pt x="725" y="461"/>
                  </a:lnTo>
                  <a:lnTo>
                    <a:pt x="726" y="461"/>
                  </a:lnTo>
                  <a:lnTo>
                    <a:pt x="728" y="462"/>
                  </a:lnTo>
                  <a:lnTo>
                    <a:pt x="728" y="464"/>
                  </a:lnTo>
                  <a:lnTo>
                    <a:pt x="726" y="464"/>
                  </a:lnTo>
                  <a:lnTo>
                    <a:pt x="726" y="465"/>
                  </a:lnTo>
                  <a:lnTo>
                    <a:pt x="726" y="467"/>
                  </a:lnTo>
                  <a:lnTo>
                    <a:pt x="726" y="468"/>
                  </a:lnTo>
                  <a:lnTo>
                    <a:pt x="725" y="468"/>
                  </a:lnTo>
                  <a:lnTo>
                    <a:pt x="725" y="469"/>
                  </a:lnTo>
                  <a:lnTo>
                    <a:pt x="724" y="469"/>
                  </a:lnTo>
                  <a:lnTo>
                    <a:pt x="722" y="469"/>
                  </a:lnTo>
                  <a:lnTo>
                    <a:pt x="722" y="471"/>
                  </a:lnTo>
                  <a:lnTo>
                    <a:pt x="721" y="472"/>
                  </a:lnTo>
                  <a:lnTo>
                    <a:pt x="720" y="472"/>
                  </a:lnTo>
                  <a:lnTo>
                    <a:pt x="718" y="472"/>
                  </a:lnTo>
                  <a:lnTo>
                    <a:pt x="718" y="473"/>
                  </a:lnTo>
                  <a:lnTo>
                    <a:pt x="717" y="473"/>
                  </a:lnTo>
                  <a:lnTo>
                    <a:pt x="715" y="473"/>
                  </a:lnTo>
                  <a:lnTo>
                    <a:pt x="714" y="475"/>
                  </a:lnTo>
                  <a:lnTo>
                    <a:pt x="713" y="475"/>
                  </a:lnTo>
                  <a:lnTo>
                    <a:pt x="711" y="475"/>
                  </a:lnTo>
                  <a:lnTo>
                    <a:pt x="711" y="473"/>
                  </a:lnTo>
                  <a:lnTo>
                    <a:pt x="710" y="473"/>
                  </a:lnTo>
                  <a:lnTo>
                    <a:pt x="710" y="472"/>
                  </a:lnTo>
                  <a:lnTo>
                    <a:pt x="709" y="472"/>
                  </a:lnTo>
                  <a:lnTo>
                    <a:pt x="709" y="471"/>
                  </a:lnTo>
                  <a:lnTo>
                    <a:pt x="707" y="471"/>
                  </a:lnTo>
                  <a:lnTo>
                    <a:pt x="707" y="469"/>
                  </a:lnTo>
                  <a:lnTo>
                    <a:pt x="707" y="468"/>
                  </a:lnTo>
                  <a:lnTo>
                    <a:pt x="706" y="468"/>
                  </a:lnTo>
                  <a:lnTo>
                    <a:pt x="706" y="467"/>
                  </a:lnTo>
                  <a:lnTo>
                    <a:pt x="705" y="467"/>
                  </a:lnTo>
                  <a:lnTo>
                    <a:pt x="705" y="468"/>
                  </a:lnTo>
                  <a:lnTo>
                    <a:pt x="703" y="468"/>
                  </a:lnTo>
                  <a:lnTo>
                    <a:pt x="702" y="468"/>
                  </a:lnTo>
                  <a:lnTo>
                    <a:pt x="701" y="469"/>
                  </a:lnTo>
                  <a:lnTo>
                    <a:pt x="699" y="469"/>
                  </a:lnTo>
                  <a:lnTo>
                    <a:pt x="698" y="469"/>
                  </a:lnTo>
                  <a:lnTo>
                    <a:pt x="698" y="471"/>
                  </a:lnTo>
                  <a:lnTo>
                    <a:pt x="695" y="471"/>
                  </a:lnTo>
                  <a:lnTo>
                    <a:pt x="694" y="472"/>
                  </a:lnTo>
                  <a:lnTo>
                    <a:pt x="692" y="472"/>
                  </a:lnTo>
                  <a:lnTo>
                    <a:pt x="691" y="473"/>
                  </a:lnTo>
                  <a:lnTo>
                    <a:pt x="690" y="475"/>
                  </a:lnTo>
                  <a:lnTo>
                    <a:pt x="688" y="475"/>
                  </a:lnTo>
                  <a:lnTo>
                    <a:pt x="687" y="475"/>
                  </a:lnTo>
                  <a:lnTo>
                    <a:pt x="686" y="475"/>
                  </a:lnTo>
                  <a:lnTo>
                    <a:pt x="684" y="475"/>
                  </a:lnTo>
                  <a:lnTo>
                    <a:pt x="683" y="475"/>
                  </a:lnTo>
                  <a:lnTo>
                    <a:pt x="682" y="475"/>
                  </a:lnTo>
                  <a:lnTo>
                    <a:pt x="682" y="476"/>
                  </a:lnTo>
                  <a:lnTo>
                    <a:pt x="680" y="475"/>
                  </a:lnTo>
                  <a:lnTo>
                    <a:pt x="680" y="473"/>
                  </a:lnTo>
                  <a:lnTo>
                    <a:pt x="680" y="472"/>
                  </a:lnTo>
                  <a:lnTo>
                    <a:pt x="680" y="471"/>
                  </a:lnTo>
                  <a:lnTo>
                    <a:pt x="679" y="471"/>
                  </a:lnTo>
                  <a:lnTo>
                    <a:pt x="677" y="471"/>
                  </a:lnTo>
                  <a:lnTo>
                    <a:pt x="676" y="471"/>
                  </a:lnTo>
                  <a:lnTo>
                    <a:pt x="675" y="471"/>
                  </a:lnTo>
                  <a:lnTo>
                    <a:pt x="675" y="469"/>
                  </a:lnTo>
                  <a:lnTo>
                    <a:pt x="673" y="469"/>
                  </a:lnTo>
                  <a:lnTo>
                    <a:pt x="673" y="468"/>
                  </a:lnTo>
                  <a:lnTo>
                    <a:pt x="672" y="468"/>
                  </a:lnTo>
                  <a:lnTo>
                    <a:pt x="672" y="467"/>
                  </a:lnTo>
                  <a:lnTo>
                    <a:pt x="673" y="467"/>
                  </a:lnTo>
                  <a:lnTo>
                    <a:pt x="672" y="467"/>
                  </a:lnTo>
                  <a:lnTo>
                    <a:pt x="671" y="467"/>
                  </a:lnTo>
                  <a:lnTo>
                    <a:pt x="669" y="465"/>
                  </a:lnTo>
                  <a:lnTo>
                    <a:pt x="668" y="465"/>
                  </a:lnTo>
                  <a:lnTo>
                    <a:pt x="667" y="465"/>
                  </a:lnTo>
                  <a:lnTo>
                    <a:pt x="667" y="464"/>
                  </a:lnTo>
                  <a:lnTo>
                    <a:pt x="665" y="464"/>
                  </a:lnTo>
                  <a:lnTo>
                    <a:pt x="665" y="462"/>
                  </a:lnTo>
                  <a:lnTo>
                    <a:pt x="665" y="464"/>
                  </a:lnTo>
                  <a:lnTo>
                    <a:pt x="665" y="465"/>
                  </a:lnTo>
                  <a:lnTo>
                    <a:pt x="665" y="467"/>
                  </a:lnTo>
                  <a:lnTo>
                    <a:pt x="665" y="468"/>
                  </a:lnTo>
                  <a:lnTo>
                    <a:pt x="664" y="468"/>
                  </a:lnTo>
                  <a:lnTo>
                    <a:pt x="663" y="468"/>
                  </a:lnTo>
                  <a:lnTo>
                    <a:pt x="661" y="469"/>
                  </a:lnTo>
                  <a:lnTo>
                    <a:pt x="658" y="469"/>
                  </a:lnTo>
                  <a:lnTo>
                    <a:pt x="657" y="469"/>
                  </a:lnTo>
                  <a:lnTo>
                    <a:pt x="656" y="469"/>
                  </a:lnTo>
                  <a:lnTo>
                    <a:pt x="656" y="471"/>
                  </a:lnTo>
                  <a:lnTo>
                    <a:pt x="654" y="471"/>
                  </a:lnTo>
                  <a:lnTo>
                    <a:pt x="653" y="471"/>
                  </a:lnTo>
                  <a:lnTo>
                    <a:pt x="652" y="471"/>
                  </a:lnTo>
                  <a:lnTo>
                    <a:pt x="652" y="472"/>
                  </a:lnTo>
                  <a:lnTo>
                    <a:pt x="650" y="472"/>
                  </a:lnTo>
                  <a:lnTo>
                    <a:pt x="650" y="473"/>
                  </a:lnTo>
                  <a:lnTo>
                    <a:pt x="652" y="475"/>
                  </a:lnTo>
                  <a:lnTo>
                    <a:pt x="650" y="476"/>
                  </a:lnTo>
                  <a:lnTo>
                    <a:pt x="652" y="477"/>
                  </a:lnTo>
                  <a:lnTo>
                    <a:pt x="650" y="477"/>
                  </a:lnTo>
                  <a:lnTo>
                    <a:pt x="649" y="477"/>
                  </a:lnTo>
                  <a:lnTo>
                    <a:pt x="648" y="476"/>
                  </a:lnTo>
                  <a:lnTo>
                    <a:pt x="646" y="476"/>
                  </a:lnTo>
                  <a:lnTo>
                    <a:pt x="645" y="476"/>
                  </a:lnTo>
                  <a:lnTo>
                    <a:pt x="644" y="476"/>
                  </a:lnTo>
                  <a:lnTo>
                    <a:pt x="642" y="475"/>
                  </a:lnTo>
                  <a:lnTo>
                    <a:pt x="641" y="475"/>
                  </a:lnTo>
                  <a:lnTo>
                    <a:pt x="641" y="476"/>
                  </a:lnTo>
                  <a:lnTo>
                    <a:pt x="641" y="477"/>
                  </a:lnTo>
                  <a:lnTo>
                    <a:pt x="641" y="479"/>
                  </a:lnTo>
                  <a:lnTo>
                    <a:pt x="641" y="480"/>
                  </a:lnTo>
                  <a:lnTo>
                    <a:pt x="641" y="481"/>
                  </a:lnTo>
                  <a:lnTo>
                    <a:pt x="641" y="483"/>
                  </a:lnTo>
                  <a:lnTo>
                    <a:pt x="639" y="483"/>
                  </a:lnTo>
                  <a:lnTo>
                    <a:pt x="639" y="484"/>
                  </a:lnTo>
                  <a:lnTo>
                    <a:pt x="638" y="484"/>
                  </a:lnTo>
                  <a:lnTo>
                    <a:pt x="637" y="484"/>
                  </a:lnTo>
                  <a:lnTo>
                    <a:pt x="637" y="486"/>
                  </a:lnTo>
                  <a:lnTo>
                    <a:pt x="635" y="486"/>
                  </a:lnTo>
                  <a:lnTo>
                    <a:pt x="635" y="487"/>
                  </a:lnTo>
                  <a:lnTo>
                    <a:pt x="634" y="487"/>
                  </a:lnTo>
                  <a:lnTo>
                    <a:pt x="634" y="488"/>
                  </a:lnTo>
                  <a:lnTo>
                    <a:pt x="633" y="488"/>
                  </a:lnTo>
                  <a:lnTo>
                    <a:pt x="633" y="490"/>
                  </a:lnTo>
                  <a:lnTo>
                    <a:pt x="631" y="490"/>
                  </a:lnTo>
                  <a:lnTo>
                    <a:pt x="630" y="490"/>
                  </a:lnTo>
                  <a:lnTo>
                    <a:pt x="629" y="490"/>
                  </a:lnTo>
                  <a:lnTo>
                    <a:pt x="629" y="491"/>
                  </a:lnTo>
                  <a:lnTo>
                    <a:pt x="627" y="491"/>
                  </a:lnTo>
                  <a:lnTo>
                    <a:pt x="627" y="492"/>
                  </a:lnTo>
                  <a:lnTo>
                    <a:pt x="626" y="492"/>
                  </a:lnTo>
                  <a:lnTo>
                    <a:pt x="626" y="494"/>
                  </a:lnTo>
                  <a:lnTo>
                    <a:pt x="625" y="494"/>
                  </a:lnTo>
                  <a:lnTo>
                    <a:pt x="625" y="495"/>
                  </a:lnTo>
                  <a:lnTo>
                    <a:pt x="625" y="496"/>
                  </a:lnTo>
                  <a:lnTo>
                    <a:pt x="625" y="498"/>
                  </a:lnTo>
                  <a:lnTo>
                    <a:pt x="625" y="499"/>
                  </a:lnTo>
                  <a:lnTo>
                    <a:pt x="625" y="500"/>
                  </a:lnTo>
                  <a:lnTo>
                    <a:pt x="625" y="502"/>
                  </a:lnTo>
                  <a:lnTo>
                    <a:pt x="625" y="505"/>
                  </a:lnTo>
                  <a:lnTo>
                    <a:pt x="625" y="506"/>
                  </a:lnTo>
                  <a:lnTo>
                    <a:pt x="626" y="506"/>
                  </a:lnTo>
                  <a:lnTo>
                    <a:pt x="627" y="507"/>
                  </a:lnTo>
                  <a:lnTo>
                    <a:pt x="629" y="507"/>
                  </a:lnTo>
                  <a:lnTo>
                    <a:pt x="630" y="509"/>
                  </a:lnTo>
                  <a:lnTo>
                    <a:pt x="630" y="510"/>
                  </a:lnTo>
                  <a:lnTo>
                    <a:pt x="630" y="514"/>
                  </a:lnTo>
                  <a:lnTo>
                    <a:pt x="630" y="515"/>
                  </a:lnTo>
                  <a:lnTo>
                    <a:pt x="631" y="522"/>
                  </a:lnTo>
                  <a:lnTo>
                    <a:pt x="633" y="523"/>
                  </a:lnTo>
                  <a:lnTo>
                    <a:pt x="633" y="525"/>
                  </a:lnTo>
                  <a:lnTo>
                    <a:pt x="633" y="526"/>
                  </a:lnTo>
                  <a:lnTo>
                    <a:pt x="633" y="528"/>
                  </a:lnTo>
                  <a:lnTo>
                    <a:pt x="633" y="529"/>
                  </a:lnTo>
                  <a:lnTo>
                    <a:pt x="633" y="532"/>
                  </a:lnTo>
                  <a:lnTo>
                    <a:pt x="631" y="533"/>
                  </a:lnTo>
                  <a:lnTo>
                    <a:pt x="631" y="534"/>
                  </a:lnTo>
                  <a:lnTo>
                    <a:pt x="630" y="534"/>
                  </a:lnTo>
                  <a:lnTo>
                    <a:pt x="629" y="536"/>
                  </a:lnTo>
                  <a:lnTo>
                    <a:pt x="627" y="537"/>
                  </a:lnTo>
                  <a:lnTo>
                    <a:pt x="626" y="537"/>
                  </a:lnTo>
                  <a:lnTo>
                    <a:pt x="625" y="538"/>
                  </a:lnTo>
                  <a:lnTo>
                    <a:pt x="623" y="540"/>
                  </a:lnTo>
                  <a:lnTo>
                    <a:pt x="623" y="541"/>
                  </a:lnTo>
                  <a:lnTo>
                    <a:pt x="622" y="541"/>
                  </a:lnTo>
                  <a:lnTo>
                    <a:pt x="622" y="542"/>
                  </a:lnTo>
                  <a:lnTo>
                    <a:pt x="622" y="544"/>
                  </a:lnTo>
                  <a:lnTo>
                    <a:pt x="622" y="545"/>
                  </a:lnTo>
                  <a:lnTo>
                    <a:pt x="622" y="547"/>
                  </a:lnTo>
                  <a:lnTo>
                    <a:pt x="622" y="548"/>
                  </a:lnTo>
                  <a:lnTo>
                    <a:pt x="622" y="549"/>
                  </a:lnTo>
                  <a:lnTo>
                    <a:pt x="622" y="551"/>
                  </a:lnTo>
                  <a:lnTo>
                    <a:pt x="620" y="549"/>
                  </a:lnTo>
                  <a:lnTo>
                    <a:pt x="619" y="549"/>
                  </a:lnTo>
                  <a:lnTo>
                    <a:pt x="618" y="549"/>
                  </a:lnTo>
                  <a:lnTo>
                    <a:pt x="618" y="551"/>
                  </a:lnTo>
                  <a:lnTo>
                    <a:pt x="619" y="551"/>
                  </a:lnTo>
                  <a:lnTo>
                    <a:pt x="619" y="552"/>
                  </a:lnTo>
                  <a:lnTo>
                    <a:pt x="619" y="553"/>
                  </a:lnTo>
                  <a:lnTo>
                    <a:pt x="618" y="555"/>
                  </a:lnTo>
                  <a:lnTo>
                    <a:pt x="618" y="556"/>
                  </a:lnTo>
                  <a:lnTo>
                    <a:pt x="618" y="557"/>
                  </a:lnTo>
                  <a:lnTo>
                    <a:pt x="618" y="559"/>
                  </a:lnTo>
                  <a:lnTo>
                    <a:pt x="618" y="560"/>
                  </a:lnTo>
                  <a:lnTo>
                    <a:pt x="618" y="561"/>
                  </a:lnTo>
                  <a:lnTo>
                    <a:pt x="618" y="563"/>
                  </a:lnTo>
                  <a:lnTo>
                    <a:pt x="619" y="564"/>
                  </a:lnTo>
                  <a:lnTo>
                    <a:pt x="619" y="566"/>
                  </a:lnTo>
                  <a:lnTo>
                    <a:pt x="620" y="566"/>
                  </a:lnTo>
                  <a:lnTo>
                    <a:pt x="620" y="567"/>
                  </a:lnTo>
                  <a:lnTo>
                    <a:pt x="619" y="568"/>
                  </a:lnTo>
                  <a:lnTo>
                    <a:pt x="619" y="570"/>
                  </a:lnTo>
                  <a:lnTo>
                    <a:pt x="619" y="571"/>
                  </a:lnTo>
                  <a:lnTo>
                    <a:pt x="619" y="572"/>
                  </a:lnTo>
                  <a:lnTo>
                    <a:pt x="619" y="574"/>
                  </a:lnTo>
                  <a:lnTo>
                    <a:pt x="618" y="575"/>
                  </a:lnTo>
                  <a:lnTo>
                    <a:pt x="618" y="576"/>
                  </a:lnTo>
                  <a:lnTo>
                    <a:pt x="618" y="578"/>
                  </a:lnTo>
                  <a:lnTo>
                    <a:pt x="618" y="579"/>
                  </a:lnTo>
                  <a:lnTo>
                    <a:pt x="618" y="580"/>
                  </a:lnTo>
                  <a:lnTo>
                    <a:pt x="618" y="582"/>
                  </a:lnTo>
                  <a:lnTo>
                    <a:pt x="618" y="583"/>
                  </a:lnTo>
                  <a:lnTo>
                    <a:pt x="618" y="585"/>
                  </a:lnTo>
                  <a:lnTo>
                    <a:pt x="618" y="586"/>
                  </a:lnTo>
                  <a:lnTo>
                    <a:pt x="618" y="587"/>
                  </a:lnTo>
                  <a:lnTo>
                    <a:pt x="618" y="589"/>
                  </a:lnTo>
                  <a:lnTo>
                    <a:pt x="618" y="590"/>
                  </a:lnTo>
                  <a:lnTo>
                    <a:pt x="616" y="590"/>
                  </a:lnTo>
                  <a:lnTo>
                    <a:pt x="616" y="591"/>
                  </a:lnTo>
                  <a:lnTo>
                    <a:pt x="618" y="591"/>
                  </a:lnTo>
                  <a:lnTo>
                    <a:pt x="618" y="593"/>
                  </a:lnTo>
                  <a:lnTo>
                    <a:pt x="616" y="593"/>
                  </a:lnTo>
                  <a:lnTo>
                    <a:pt x="616" y="594"/>
                  </a:lnTo>
                  <a:lnTo>
                    <a:pt x="618" y="594"/>
                  </a:lnTo>
                  <a:lnTo>
                    <a:pt x="616" y="594"/>
                  </a:lnTo>
                  <a:lnTo>
                    <a:pt x="616" y="597"/>
                  </a:lnTo>
                  <a:lnTo>
                    <a:pt x="616" y="598"/>
                  </a:lnTo>
                  <a:lnTo>
                    <a:pt x="615" y="598"/>
                  </a:lnTo>
                  <a:lnTo>
                    <a:pt x="614" y="599"/>
                  </a:lnTo>
                  <a:lnTo>
                    <a:pt x="614" y="601"/>
                  </a:lnTo>
                  <a:lnTo>
                    <a:pt x="612" y="601"/>
                  </a:lnTo>
                  <a:lnTo>
                    <a:pt x="612" y="602"/>
                  </a:lnTo>
                  <a:lnTo>
                    <a:pt x="611" y="602"/>
                  </a:lnTo>
                  <a:lnTo>
                    <a:pt x="610" y="602"/>
                  </a:lnTo>
                  <a:lnTo>
                    <a:pt x="608" y="602"/>
                  </a:lnTo>
                  <a:lnTo>
                    <a:pt x="607" y="602"/>
                  </a:lnTo>
                  <a:lnTo>
                    <a:pt x="607" y="604"/>
                  </a:lnTo>
                  <a:lnTo>
                    <a:pt x="606" y="604"/>
                  </a:lnTo>
                  <a:lnTo>
                    <a:pt x="604" y="604"/>
                  </a:lnTo>
                  <a:lnTo>
                    <a:pt x="604" y="605"/>
                  </a:lnTo>
                  <a:lnTo>
                    <a:pt x="603" y="605"/>
                  </a:lnTo>
                  <a:lnTo>
                    <a:pt x="603" y="606"/>
                  </a:lnTo>
                  <a:lnTo>
                    <a:pt x="601" y="608"/>
                  </a:lnTo>
                  <a:lnTo>
                    <a:pt x="601" y="609"/>
                  </a:lnTo>
                  <a:lnTo>
                    <a:pt x="601" y="610"/>
                  </a:lnTo>
                  <a:lnTo>
                    <a:pt x="601" y="612"/>
                  </a:lnTo>
                  <a:lnTo>
                    <a:pt x="601" y="613"/>
                  </a:lnTo>
                  <a:lnTo>
                    <a:pt x="601" y="614"/>
                  </a:lnTo>
                  <a:lnTo>
                    <a:pt x="601" y="616"/>
                  </a:lnTo>
                  <a:lnTo>
                    <a:pt x="601" y="617"/>
                  </a:lnTo>
                  <a:lnTo>
                    <a:pt x="601" y="620"/>
                  </a:lnTo>
                  <a:lnTo>
                    <a:pt x="601" y="621"/>
                  </a:lnTo>
                  <a:lnTo>
                    <a:pt x="601" y="623"/>
                  </a:lnTo>
                  <a:lnTo>
                    <a:pt x="601" y="624"/>
                  </a:lnTo>
                  <a:lnTo>
                    <a:pt x="601" y="625"/>
                  </a:lnTo>
                  <a:lnTo>
                    <a:pt x="601" y="627"/>
                  </a:lnTo>
                  <a:lnTo>
                    <a:pt x="603" y="627"/>
                  </a:lnTo>
                  <a:lnTo>
                    <a:pt x="603" y="628"/>
                  </a:lnTo>
                  <a:lnTo>
                    <a:pt x="603" y="629"/>
                  </a:lnTo>
                  <a:lnTo>
                    <a:pt x="603" y="631"/>
                  </a:lnTo>
                  <a:lnTo>
                    <a:pt x="604" y="632"/>
                  </a:lnTo>
                  <a:lnTo>
                    <a:pt x="603" y="632"/>
                  </a:lnTo>
                  <a:lnTo>
                    <a:pt x="601" y="633"/>
                  </a:lnTo>
                  <a:lnTo>
                    <a:pt x="601" y="635"/>
                  </a:lnTo>
                  <a:lnTo>
                    <a:pt x="600" y="636"/>
                  </a:lnTo>
                  <a:lnTo>
                    <a:pt x="599" y="639"/>
                  </a:lnTo>
                  <a:lnTo>
                    <a:pt x="597" y="639"/>
                  </a:lnTo>
                  <a:lnTo>
                    <a:pt x="597" y="640"/>
                  </a:lnTo>
                  <a:lnTo>
                    <a:pt x="596" y="642"/>
                  </a:lnTo>
                  <a:lnTo>
                    <a:pt x="596" y="643"/>
                  </a:lnTo>
                  <a:lnTo>
                    <a:pt x="595" y="644"/>
                  </a:lnTo>
                  <a:lnTo>
                    <a:pt x="593" y="644"/>
                  </a:lnTo>
                  <a:lnTo>
                    <a:pt x="593" y="646"/>
                  </a:lnTo>
                  <a:lnTo>
                    <a:pt x="592" y="646"/>
                  </a:lnTo>
                  <a:lnTo>
                    <a:pt x="591" y="644"/>
                  </a:lnTo>
                  <a:lnTo>
                    <a:pt x="589" y="644"/>
                  </a:lnTo>
                  <a:lnTo>
                    <a:pt x="588" y="644"/>
                  </a:lnTo>
                  <a:lnTo>
                    <a:pt x="587" y="644"/>
                  </a:lnTo>
                  <a:lnTo>
                    <a:pt x="585" y="644"/>
                  </a:lnTo>
                  <a:lnTo>
                    <a:pt x="584" y="644"/>
                  </a:lnTo>
                  <a:lnTo>
                    <a:pt x="582" y="644"/>
                  </a:lnTo>
                  <a:lnTo>
                    <a:pt x="581" y="644"/>
                  </a:lnTo>
                  <a:lnTo>
                    <a:pt x="580" y="643"/>
                  </a:lnTo>
                  <a:lnTo>
                    <a:pt x="580" y="644"/>
                  </a:lnTo>
                  <a:lnTo>
                    <a:pt x="580" y="643"/>
                  </a:lnTo>
                  <a:lnTo>
                    <a:pt x="577" y="643"/>
                  </a:lnTo>
                  <a:lnTo>
                    <a:pt x="576" y="643"/>
                  </a:lnTo>
                  <a:lnTo>
                    <a:pt x="573" y="643"/>
                  </a:lnTo>
                  <a:lnTo>
                    <a:pt x="570" y="644"/>
                  </a:lnTo>
                  <a:lnTo>
                    <a:pt x="568" y="646"/>
                  </a:lnTo>
                  <a:lnTo>
                    <a:pt x="563" y="648"/>
                  </a:lnTo>
                  <a:lnTo>
                    <a:pt x="562" y="650"/>
                  </a:lnTo>
                  <a:lnTo>
                    <a:pt x="562" y="651"/>
                  </a:lnTo>
                  <a:lnTo>
                    <a:pt x="561" y="652"/>
                  </a:lnTo>
                  <a:lnTo>
                    <a:pt x="561" y="654"/>
                  </a:lnTo>
                  <a:lnTo>
                    <a:pt x="559" y="654"/>
                  </a:lnTo>
                  <a:lnTo>
                    <a:pt x="559" y="655"/>
                  </a:lnTo>
                  <a:lnTo>
                    <a:pt x="558" y="658"/>
                  </a:lnTo>
                  <a:lnTo>
                    <a:pt x="558" y="659"/>
                  </a:lnTo>
                  <a:lnTo>
                    <a:pt x="557" y="661"/>
                  </a:lnTo>
                  <a:lnTo>
                    <a:pt x="557" y="662"/>
                  </a:lnTo>
                  <a:lnTo>
                    <a:pt x="557" y="663"/>
                  </a:lnTo>
                  <a:lnTo>
                    <a:pt x="555" y="663"/>
                  </a:lnTo>
                  <a:lnTo>
                    <a:pt x="555" y="666"/>
                  </a:lnTo>
                  <a:lnTo>
                    <a:pt x="554" y="667"/>
                  </a:lnTo>
                  <a:lnTo>
                    <a:pt x="553" y="669"/>
                  </a:lnTo>
                  <a:lnTo>
                    <a:pt x="553" y="670"/>
                  </a:lnTo>
                  <a:lnTo>
                    <a:pt x="553" y="671"/>
                  </a:lnTo>
                  <a:lnTo>
                    <a:pt x="551" y="671"/>
                  </a:lnTo>
                  <a:lnTo>
                    <a:pt x="551" y="673"/>
                  </a:lnTo>
                  <a:lnTo>
                    <a:pt x="550" y="673"/>
                  </a:lnTo>
                  <a:lnTo>
                    <a:pt x="549" y="674"/>
                  </a:lnTo>
                  <a:lnTo>
                    <a:pt x="549" y="675"/>
                  </a:lnTo>
                  <a:lnTo>
                    <a:pt x="547" y="675"/>
                  </a:lnTo>
                  <a:lnTo>
                    <a:pt x="546" y="675"/>
                  </a:lnTo>
                  <a:lnTo>
                    <a:pt x="544" y="675"/>
                  </a:lnTo>
                  <a:lnTo>
                    <a:pt x="543" y="675"/>
                  </a:lnTo>
                  <a:lnTo>
                    <a:pt x="543" y="674"/>
                  </a:lnTo>
                  <a:lnTo>
                    <a:pt x="538" y="674"/>
                  </a:lnTo>
                  <a:lnTo>
                    <a:pt x="535" y="673"/>
                  </a:lnTo>
                  <a:lnTo>
                    <a:pt x="531" y="674"/>
                  </a:lnTo>
                  <a:lnTo>
                    <a:pt x="530" y="674"/>
                  </a:lnTo>
                  <a:lnTo>
                    <a:pt x="527" y="674"/>
                  </a:lnTo>
                  <a:lnTo>
                    <a:pt x="527" y="673"/>
                  </a:lnTo>
                  <a:lnTo>
                    <a:pt x="525" y="673"/>
                  </a:lnTo>
                  <a:lnTo>
                    <a:pt x="523" y="673"/>
                  </a:lnTo>
                  <a:lnTo>
                    <a:pt x="520" y="674"/>
                  </a:lnTo>
                  <a:lnTo>
                    <a:pt x="516" y="677"/>
                  </a:lnTo>
                  <a:lnTo>
                    <a:pt x="512" y="677"/>
                  </a:lnTo>
                  <a:lnTo>
                    <a:pt x="509" y="678"/>
                  </a:lnTo>
                  <a:lnTo>
                    <a:pt x="506" y="678"/>
                  </a:lnTo>
                  <a:lnTo>
                    <a:pt x="505" y="678"/>
                  </a:lnTo>
                  <a:lnTo>
                    <a:pt x="501" y="678"/>
                  </a:lnTo>
                  <a:lnTo>
                    <a:pt x="501" y="680"/>
                  </a:lnTo>
                  <a:lnTo>
                    <a:pt x="501" y="681"/>
                  </a:lnTo>
                  <a:lnTo>
                    <a:pt x="501" y="682"/>
                  </a:lnTo>
                  <a:lnTo>
                    <a:pt x="501" y="684"/>
                  </a:lnTo>
                  <a:lnTo>
                    <a:pt x="500" y="684"/>
                  </a:lnTo>
                  <a:lnTo>
                    <a:pt x="498" y="685"/>
                  </a:lnTo>
                  <a:lnTo>
                    <a:pt x="497" y="686"/>
                  </a:lnTo>
                  <a:lnTo>
                    <a:pt x="496" y="688"/>
                  </a:lnTo>
                  <a:lnTo>
                    <a:pt x="494" y="689"/>
                  </a:lnTo>
                  <a:lnTo>
                    <a:pt x="492" y="689"/>
                  </a:lnTo>
                  <a:lnTo>
                    <a:pt x="490" y="689"/>
                  </a:lnTo>
                  <a:lnTo>
                    <a:pt x="489" y="689"/>
                  </a:lnTo>
                  <a:lnTo>
                    <a:pt x="487" y="689"/>
                  </a:lnTo>
                  <a:lnTo>
                    <a:pt x="486" y="689"/>
                  </a:lnTo>
                  <a:lnTo>
                    <a:pt x="485" y="689"/>
                  </a:lnTo>
                  <a:lnTo>
                    <a:pt x="483" y="689"/>
                  </a:lnTo>
                  <a:lnTo>
                    <a:pt x="482" y="689"/>
                  </a:lnTo>
                  <a:lnTo>
                    <a:pt x="482" y="688"/>
                  </a:lnTo>
                  <a:lnTo>
                    <a:pt x="481" y="688"/>
                  </a:lnTo>
                  <a:lnTo>
                    <a:pt x="481" y="686"/>
                  </a:lnTo>
                  <a:lnTo>
                    <a:pt x="481" y="685"/>
                  </a:lnTo>
                  <a:lnTo>
                    <a:pt x="478" y="685"/>
                  </a:lnTo>
                  <a:lnTo>
                    <a:pt x="477" y="685"/>
                  </a:lnTo>
                  <a:lnTo>
                    <a:pt x="477" y="684"/>
                  </a:lnTo>
                  <a:lnTo>
                    <a:pt x="475" y="682"/>
                  </a:lnTo>
                  <a:lnTo>
                    <a:pt x="474" y="682"/>
                  </a:lnTo>
                  <a:lnTo>
                    <a:pt x="474" y="681"/>
                  </a:lnTo>
                  <a:lnTo>
                    <a:pt x="473" y="681"/>
                  </a:lnTo>
                  <a:lnTo>
                    <a:pt x="474" y="680"/>
                  </a:lnTo>
                  <a:lnTo>
                    <a:pt x="473" y="678"/>
                  </a:lnTo>
                  <a:lnTo>
                    <a:pt x="471" y="678"/>
                  </a:lnTo>
                  <a:lnTo>
                    <a:pt x="470" y="677"/>
                  </a:lnTo>
                  <a:lnTo>
                    <a:pt x="470" y="675"/>
                  </a:lnTo>
                  <a:lnTo>
                    <a:pt x="468" y="675"/>
                  </a:lnTo>
                  <a:lnTo>
                    <a:pt x="467" y="675"/>
                  </a:lnTo>
                  <a:lnTo>
                    <a:pt x="467" y="674"/>
                  </a:lnTo>
                  <a:lnTo>
                    <a:pt x="466" y="674"/>
                  </a:lnTo>
                  <a:lnTo>
                    <a:pt x="466" y="673"/>
                  </a:lnTo>
                  <a:lnTo>
                    <a:pt x="464" y="673"/>
                  </a:lnTo>
                  <a:lnTo>
                    <a:pt x="463" y="673"/>
                  </a:lnTo>
                  <a:lnTo>
                    <a:pt x="462" y="673"/>
                  </a:lnTo>
                  <a:lnTo>
                    <a:pt x="460" y="673"/>
                  </a:lnTo>
                  <a:lnTo>
                    <a:pt x="459" y="673"/>
                  </a:lnTo>
                  <a:lnTo>
                    <a:pt x="458" y="673"/>
                  </a:lnTo>
                  <a:lnTo>
                    <a:pt x="456" y="671"/>
                  </a:lnTo>
                  <a:lnTo>
                    <a:pt x="455" y="671"/>
                  </a:lnTo>
                  <a:lnTo>
                    <a:pt x="454" y="671"/>
                  </a:lnTo>
                  <a:lnTo>
                    <a:pt x="454" y="673"/>
                  </a:lnTo>
                  <a:lnTo>
                    <a:pt x="452" y="673"/>
                  </a:lnTo>
                  <a:lnTo>
                    <a:pt x="451" y="673"/>
                  </a:lnTo>
                  <a:lnTo>
                    <a:pt x="451" y="671"/>
                  </a:lnTo>
                  <a:lnTo>
                    <a:pt x="450" y="671"/>
                  </a:lnTo>
                  <a:lnTo>
                    <a:pt x="450" y="670"/>
                  </a:lnTo>
                  <a:lnTo>
                    <a:pt x="448" y="670"/>
                  </a:lnTo>
                  <a:lnTo>
                    <a:pt x="447" y="669"/>
                  </a:lnTo>
                  <a:lnTo>
                    <a:pt x="447" y="667"/>
                  </a:lnTo>
                  <a:lnTo>
                    <a:pt x="445" y="666"/>
                  </a:lnTo>
                  <a:lnTo>
                    <a:pt x="444" y="665"/>
                  </a:lnTo>
                  <a:lnTo>
                    <a:pt x="443" y="663"/>
                  </a:lnTo>
                  <a:lnTo>
                    <a:pt x="441" y="663"/>
                  </a:lnTo>
                  <a:lnTo>
                    <a:pt x="440" y="663"/>
                  </a:lnTo>
                  <a:lnTo>
                    <a:pt x="439" y="663"/>
                  </a:lnTo>
                  <a:lnTo>
                    <a:pt x="439" y="662"/>
                  </a:lnTo>
                  <a:lnTo>
                    <a:pt x="437" y="661"/>
                  </a:lnTo>
                  <a:lnTo>
                    <a:pt x="437" y="658"/>
                  </a:lnTo>
                  <a:lnTo>
                    <a:pt x="436" y="658"/>
                  </a:lnTo>
                  <a:lnTo>
                    <a:pt x="433" y="656"/>
                  </a:lnTo>
                  <a:lnTo>
                    <a:pt x="433" y="655"/>
                  </a:lnTo>
                  <a:lnTo>
                    <a:pt x="432" y="655"/>
                  </a:lnTo>
                  <a:lnTo>
                    <a:pt x="429" y="654"/>
                  </a:lnTo>
                  <a:lnTo>
                    <a:pt x="426" y="654"/>
                  </a:lnTo>
                  <a:lnTo>
                    <a:pt x="425" y="654"/>
                  </a:lnTo>
                  <a:lnTo>
                    <a:pt x="422" y="654"/>
                  </a:lnTo>
                  <a:lnTo>
                    <a:pt x="420" y="654"/>
                  </a:lnTo>
                  <a:lnTo>
                    <a:pt x="417" y="652"/>
                  </a:lnTo>
                  <a:lnTo>
                    <a:pt x="416" y="652"/>
                  </a:lnTo>
                  <a:lnTo>
                    <a:pt x="417" y="652"/>
                  </a:lnTo>
                  <a:lnTo>
                    <a:pt x="416" y="650"/>
                  </a:lnTo>
                  <a:lnTo>
                    <a:pt x="416" y="647"/>
                  </a:lnTo>
                  <a:lnTo>
                    <a:pt x="416" y="646"/>
                  </a:lnTo>
                  <a:lnTo>
                    <a:pt x="416" y="644"/>
                  </a:lnTo>
                  <a:lnTo>
                    <a:pt x="416" y="643"/>
                  </a:lnTo>
                  <a:lnTo>
                    <a:pt x="416" y="642"/>
                  </a:lnTo>
                  <a:lnTo>
                    <a:pt x="414" y="642"/>
                  </a:lnTo>
                  <a:lnTo>
                    <a:pt x="413" y="642"/>
                  </a:lnTo>
                  <a:lnTo>
                    <a:pt x="412" y="640"/>
                  </a:lnTo>
                  <a:lnTo>
                    <a:pt x="410" y="639"/>
                  </a:lnTo>
                  <a:lnTo>
                    <a:pt x="410" y="637"/>
                  </a:lnTo>
                  <a:lnTo>
                    <a:pt x="409" y="636"/>
                  </a:lnTo>
                  <a:lnTo>
                    <a:pt x="409" y="635"/>
                  </a:lnTo>
                  <a:lnTo>
                    <a:pt x="407" y="632"/>
                  </a:lnTo>
                  <a:lnTo>
                    <a:pt x="406" y="632"/>
                  </a:lnTo>
                  <a:lnTo>
                    <a:pt x="406" y="631"/>
                  </a:lnTo>
                  <a:lnTo>
                    <a:pt x="405" y="629"/>
                  </a:lnTo>
                  <a:lnTo>
                    <a:pt x="403" y="629"/>
                  </a:lnTo>
                  <a:lnTo>
                    <a:pt x="402" y="629"/>
                  </a:lnTo>
                  <a:lnTo>
                    <a:pt x="401" y="629"/>
                  </a:lnTo>
                  <a:lnTo>
                    <a:pt x="399" y="629"/>
                  </a:lnTo>
                  <a:lnTo>
                    <a:pt x="398" y="629"/>
                  </a:lnTo>
                  <a:lnTo>
                    <a:pt x="397" y="629"/>
                  </a:lnTo>
                  <a:lnTo>
                    <a:pt x="395" y="628"/>
                  </a:lnTo>
                  <a:lnTo>
                    <a:pt x="394" y="628"/>
                  </a:lnTo>
                  <a:lnTo>
                    <a:pt x="393" y="627"/>
                  </a:lnTo>
                  <a:lnTo>
                    <a:pt x="393" y="625"/>
                  </a:lnTo>
                  <a:lnTo>
                    <a:pt x="393" y="624"/>
                  </a:lnTo>
                  <a:lnTo>
                    <a:pt x="391" y="623"/>
                  </a:lnTo>
                  <a:lnTo>
                    <a:pt x="391" y="621"/>
                  </a:lnTo>
                  <a:lnTo>
                    <a:pt x="391" y="620"/>
                  </a:lnTo>
                  <a:lnTo>
                    <a:pt x="391" y="618"/>
                  </a:lnTo>
                  <a:lnTo>
                    <a:pt x="391" y="617"/>
                  </a:lnTo>
                  <a:lnTo>
                    <a:pt x="390" y="617"/>
                  </a:lnTo>
                  <a:lnTo>
                    <a:pt x="390" y="616"/>
                  </a:lnTo>
                  <a:lnTo>
                    <a:pt x="388" y="617"/>
                  </a:lnTo>
                  <a:lnTo>
                    <a:pt x="388" y="618"/>
                  </a:lnTo>
                  <a:lnTo>
                    <a:pt x="387" y="620"/>
                  </a:lnTo>
                  <a:lnTo>
                    <a:pt x="386" y="618"/>
                  </a:lnTo>
                  <a:lnTo>
                    <a:pt x="384" y="618"/>
                  </a:lnTo>
                  <a:lnTo>
                    <a:pt x="383" y="618"/>
                  </a:lnTo>
                  <a:lnTo>
                    <a:pt x="382" y="620"/>
                  </a:lnTo>
                  <a:lnTo>
                    <a:pt x="380" y="620"/>
                  </a:lnTo>
                  <a:lnTo>
                    <a:pt x="380" y="621"/>
                  </a:lnTo>
                  <a:lnTo>
                    <a:pt x="379" y="621"/>
                  </a:lnTo>
                  <a:lnTo>
                    <a:pt x="376" y="623"/>
                  </a:lnTo>
                  <a:lnTo>
                    <a:pt x="375" y="623"/>
                  </a:lnTo>
                  <a:lnTo>
                    <a:pt x="374" y="623"/>
                  </a:lnTo>
                  <a:lnTo>
                    <a:pt x="371" y="623"/>
                  </a:lnTo>
                  <a:lnTo>
                    <a:pt x="369" y="623"/>
                  </a:lnTo>
                  <a:lnTo>
                    <a:pt x="368" y="623"/>
                  </a:lnTo>
                  <a:lnTo>
                    <a:pt x="367" y="623"/>
                  </a:lnTo>
                  <a:lnTo>
                    <a:pt x="365" y="623"/>
                  </a:lnTo>
                  <a:lnTo>
                    <a:pt x="365" y="621"/>
                  </a:lnTo>
                  <a:lnTo>
                    <a:pt x="365" y="620"/>
                  </a:lnTo>
                  <a:lnTo>
                    <a:pt x="367" y="618"/>
                  </a:lnTo>
                  <a:lnTo>
                    <a:pt x="367" y="617"/>
                  </a:lnTo>
                  <a:lnTo>
                    <a:pt x="367" y="616"/>
                  </a:lnTo>
                  <a:lnTo>
                    <a:pt x="368" y="616"/>
                  </a:lnTo>
                  <a:lnTo>
                    <a:pt x="369" y="614"/>
                  </a:lnTo>
                  <a:lnTo>
                    <a:pt x="369" y="613"/>
                  </a:lnTo>
                  <a:lnTo>
                    <a:pt x="369" y="612"/>
                  </a:lnTo>
                  <a:lnTo>
                    <a:pt x="369" y="610"/>
                  </a:lnTo>
                  <a:lnTo>
                    <a:pt x="369" y="609"/>
                  </a:lnTo>
                  <a:lnTo>
                    <a:pt x="368" y="609"/>
                  </a:lnTo>
                  <a:lnTo>
                    <a:pt x="368" y="608"/>
                  </a:lnTo>
                  <a:lnTo>
                    <a:pt x="367" y="606"/>
                  </a:lnTo>
                  <a:lnTo>
                    <a:pt x="367" y="605"/>
                  </a:lnTo>
                  <a:lnTo>
                    <a:pt x="368" y="604"/>
                  </a:lnTo>
                  <a:lnTo>
                    <a:pt x="368" y="602"/>
                  </a:lnTo>
                  <a:lnTo>
                    <a:pt x="371" y="599"/>
                  </a:lnTo>
                  <a:lnTo>
                    <a:pt x="371" y="597"/>
                  </a:lnTo>
                  <a:lnTo>
                    <a:pt x="372" y="595"/>
                  </a:lnTo>
                  <a:lnTo>
                    <a:pt x="372" y="594"/>
                  </a:lnTo>
                  <a:lnTo>
                    <a:pt x="372" y="593"/>
                  </a:lnTo>
                  <a:lnTo>
                    <a:pt x="371" y="593"/>
                  </a:lnTo>
                  <a:lnTo>
                    <a:pt x="371" y="591"/>
                  </a:lnTo>
                  <a:lnTo>
                    <a:pt x="369" y="590"/>
                  </a:lnTo>
                  <a:lnTo>
                    <a:pt x="368" y="589"/>
                  </a:lnTo>
                  <a:lnTo>
                    <a:pt x="367" y="586"/>
                  </a:lnTo>
                  <a:lnTo>
                    <a:pt x="367" y="585"/>
                  </a:lnTo>
                  <a:lnTo>
                    <a:pt x="365" y="580"/>
                  </a:lnTo>
                  <a:lnTo>
                    <a:pt x="364" y="580"/>
                  </a:lnTo>
                  <a:lnTo>
                    <a:pt x="364" y="579"/>
                  </a:lnTo>
                  <a:lnTo>
                    <a:pt x="364" y="578"/>
                  </a:lnTo>
                  <a:lnTo>
                    <a:pt x="364" y="575"/>
                  </a:lnTo>
                  <a:lnTo>
                    <a:pt x="364" y="574"/>
                  </a:lnTo>
                  <a:lnTo>
                    <a:pt x="364" y="572"/>
                  </a:lnTo>
                  <a:lnTo>
                    <a:pt x="364" y="571"/>
                  </a:lnTo>
                  <a:lnTo>
                    <a:pt x="364" y="570"/>
                  </a:lnTo>
                  <a:lnTo>
                    <a:pt x="364" y="568"/>
                  </a:lnTo>
                  <a:lnTo>
                    <a:pt x="365" y="566"/>
                  </a:lnTo>
                  <a:lnTo>
                    <a:pt x="365" y="564"/>
                  </a:lnTo>
                  <a:lnTo>
                    <a:pt x="367" y="563"/>
                  </a:lnTo>
                  <a:lnTo>
                    <a:pt x="367" y="560"/>
                  </a:lnTo>
                  <a:lnTo>
                    <a:pt x="367" y="559"/>
                  </a:lnTo>
                  <a:lnTo>
                    <a:pt x="368" y="557"/>
                  </a:lnTo>
                  <a:lnTo>
                    <a:pt x="368" y="556"/>
                  </a:lnTo>
                  <a:lnTo>
                    <a:pt x="368" y="555"/>
                  </a:lnTo>
                  <a:lnTo>
                    <a:pt x="368" y="553"/>
                  </a:lnTo>
                  <a:lnTo>
                    <a:pt x="368" y="552"/>
                  </a:lnTo>
                  <a:lnTo>
                    <a:pt x="368" y="551"/>
                  </a:lnTo>
                  <a:lnTo>
                    <a:pt x="367" y="549"/>
                  </a:lnTo>
                  <a:lnTo>
                    <a:pt x="367" y="548"/>
                  </a:lnTo>
                  <a:lnTo>
                    <a:pt x="365" y="548"/>
                  </a:lnTo>
                  <a:lnTo>
                    <a:pt x="363" y="547"/>
                  </a:lnTo>
                  <a:lnTo>
                    <a:pt x="363" y="545"/>
                  </a:lnTo>
                  <a:lnTo>
                    <a:pt x="361" y="545"/>
                  </a:lnTo>
                  <a:lnTo>
                    <a:pt x="363" y="545"/>
                  </a:lnTo>
                  <a:lnTo>
                    <a:pt x="363" y="542"/>
                  </a:lnTo>
                  <a:lnTo>
                    <a:pt x="363" y="541"/>
                  </a:lnTo>
                  <a:lnTo>
                    <a:pt x="363" y="540"/>
                  </a:lnTo>
                  <a:lnTo>
                    <a:pt x="363" y="538"/>
                  </a:lnTo>
                  <a:lnTo>
                    <a:pt x="363" y="537"/>
                  </a:lnTo>
                  <a:lnTo>
                    <a:pt x="363" y="536"/>
                  </a:lnTo>
                  <a:lnTo>
                    <a:pt x="364" y="534"/>
                  </a:lnTo>
                  <a:lnTo>
                    <a:pt x="365" y="534"/>
                  </a:lnTo>
                  <a:lnTo>
                    <a:pt x="365" y="533"/>
                  </a:lnTo>
                  <a:lnTo>
                    <a:pt x="365" y="532"/>
                  </a:lnTo>
                  <a:lnTo>
                    <a:pt x="363" y="533"/>
                  </a:lnTo>
                  <a:lnTo>
                    <a:pt x="361" y="533"/>
                  </a:lnTo>
                  <a:lnTo>
                    <a:pt x="361" y="532"/>
                  </a:lnTo>
                  <a:lnTo>
                    <a:pt x="361" y="530"/>
                  </a:lnTo>
                  <a:lnTo>
                    <a:pt x="360" y="530"/>
                  </a:lnTo>
                  <a:lnTo>
                    <a:pt x="359" y="530"/>
                  </a:lnTo>
                  <a:lnTo>
                    <a:pt x="359" y="532"/>
                  </a:lnTo>
                  <a:lnTo>
                    <a:pt x="359" y="533"/>
                  </a:lnTo>
                  <a:lnTo>
                    <a:pt x="357" y="533"/>
                  </a:lnTo>
                  <a:lnTo>
                    <a:pt x="357" y="534"/>
                  </a:lnTo>
                  <a:lnTo>
                    <a:pt x="356" y="534"/>
                  </a:lnTo>
                  <a:lnTo>
                    <a:pt x="356" y="533"/>
                  </a:lnTo>
                  <a:lnTo>
                    <a:pt x="356" y="534"/>
                  </a:lnTo>
                  <a:lnTo>
                    <a:pt x="355" y="534"/>
                  </a:lnTo>
                  <a:lnTo>
                    <a:pt x="353" y="534"/>
                  </a:lnTo>
                  <a:lnTo>
                    <a:pt x="350" y="537"/>
                  </a:lnTo>
                  <a:lnTo>
                    <a:pt x="349" y="537"/>
                  </a:lnTo>
                  <a:lnTo>
                    <a:pt x="348" y="537"/>
                  </a:lnTo>
                  <a:lnTo>
                    <a:pt x="346" y="537"/>
                  </a:lnTo>
                  <a:lnTo>
                    <a:pt x="345" y="537"/>
                  </a:lnTo>
                  <a:lnTo>
                    <a:pt x="345" y="536"/>
                  </a:lnTo>
                  <a:lnTo>
                    <a:pt x="344" y="536"/>
                  </a:lnTo>
                  <a:lnTo>
                    <a:pt x="342" y="536"/>
                  </a:lnTo>
                  <a:lnTo>
                    <a:pt x="340" y="534"/>
                  </a:lnTo>
                  <a:lnTo>
                    <a:pt x="338" y="533"/>
                  </a:lnTo>
                  <a:lnTo>
                    <a:pt x="334" y="529"/>
                  </a:lnTo>
                  <a:lnTo>
                    <a:pt x="334" y="530"/>
                  </a:lnTo>
                  <a:lnTo>
                    <a:pt x="333" y="530"/>
                  </a:lnTo>
                  <a:lnTo>
                    <a:pt x="333" y="529"/>
                  </a:lnTo>
                  <a:lnTo>
                    <a:pt x="331" y="529"/>
                  </a:lnTo>
                  <a:lnTo>
                    <a:pt x="330" y="529"/>
                  </a:lnTo>
                  <a:lnTo>
                    <a:pt x="330" y="528"/>
                  </a:lnTo>
                  <a:lnTo>
                    <a:pt x="329" y="528"/>
                  </a:lnTo>
                  <a:lnTo>
                    <a:pt x="329" y="526"/>
                  </a:lnTo>
                  <a:lnTo>
                    <a:pt x="327" y="526"/>
                  </a:lnTo>
                  <a:lnTo>
                    <a:pt x="326" y="525"/>
                  </a:lnTo>
                  <a:lnTo>
                    <a:pt x="325" y="525"/>
                  </a:lnTo>
                  <a:lnTo>
                    <a:pt x="325" y="523"/>
                  </a:lnTo>
                  <a:lnTo>
                    <a:pt x="325" y="522"/>
                  </a:lnTo>
                  <a:lnTo>
                    <a:pt x="323" y="522"/>
                  </a:lnTo>
                  <a:lnTo>
                    <a:pt x="323" y="521"/>
                  </a:lnTo>
                  <a:lnTo>
                    <a:pt x="322" y="519"/>
                  </a:lnTo>
                  <a:lnTo>
                    <a:pt x="321" y="519"/>
                  </a:lnTo>
                  <a:lnTo>
                    <a:pt x="319" y="519"/>
                  </a:lnTo>
                  <a:lnTo>
                    <a:pt x="318" y="518"/>
                  </a:lnTo>
                  <a:lnTo>
                    <a:pt x="317" y="518"/>
                  </a:lnTo>
                  <a:lnTo>
                    <a:pt x="315" y="517"/>
                  </a:lnTo>
                  <a:lnTo>
                    <a:pt x="314" y="517"/>
                  </a:lnTo>
                  <a:lnTo>
                    <a:pt x="312" y="517"/>
                  </a:lnTo>
                  <a:lnTo>
                    <a:pt x="311" y="515"/>
                  </a:lnTo>
                  <a:lnTo>
                    <a:pt x="310" y="514"/>
                  </a:lnTo>
                  <a:lnTo>
                    <a:pt x="308" y="513"/>
                  </a:lnTo>
                  <a:lnTo>
                    <a:pt x="308" y="511"/>
                  </a:lnTo>
                  <a:lnTo>
                    <a:pt x="307" y="511"/>
                  </a:lnTo>
                  <a:lnTo>
                    <a:pt x="306" y="511"/>
                  </a:lnTo>
                  <a:lnTo>
                    <a:pt x="306" y="510"/>
                  </a:lnTo>
                  <a:lnTo>
                    <a:pt x="304" y="510"/>
                  </a:lnTo>
                  <a:lnTo>
                    <a:pt x="303" y="510"/>
                  </a:lnTo>
                  <a:lnTo>
                    <a:pt x="302" y="510"/>
                  </a:lnTo>
                  <a:lnTo>
                    <a:pt x="300" y="510"/>
                  </a:lnTo>
                  <a:lnTo>
                    <a:pt x="298" y="510"/>
                  </a:lnTo>
                  <a:lnTo>
                    <a:pt x="296" y="509"/>
                  </a:lnTo>
                  <a:lnTo>
                    <a:pt x="296" y="507"/>
                  </a:lnTo>
                  <a:lnTo>
                    <a:pt x="296" y="506"/>
                  </a:lnTo>
                  <a:lnTo>
                    <a:pt x="296" y="505"/>
                  </a:lnTo>
                  <a:lnTo>
                    <a:pt x="296" y="503"/>
                  </a:lnTo>
                  <a:lnTo>
                    <a:pt x="296" y="500"/>
                  </a:lnTo>
                  <a:lnTo>
                    <a:pt x="298" y="499"/>
                  </a:lnTo>
                  <a:lnTo>
                    <a:pt x="298" y="498"/>
                  </a:lnTo>
                  <a:lnTo>
                    <a:pt x="298" y="496"/>
                  </a:lnTo>
                  <a:lnTo>
                    <a:pt x="296" y="495"/>
                  </a:lnTo>
                  <a:lnTo>
                    <a:pt x="296" y="494"/>
                  </a:lnTo>
                  <a:lnTo>
                    <a:pt x="296" y="492"/>
                  </a:lnTo>
                  <a:lnTo>
                    <a:pt x="296" y="491"/>
                  </a:lnTo>
                  <a:lnTo>
                    <a:pt x="289" y="481"/>
                  </a:lnTo>
                  <a:lnTo>
                    <a:pt x="289" y="480"/>
                  </a:lnTo>
                  <a:lnTo>
                    <a:pt x="288" y="480"/>
                  </a:lnTo>
                  <a:lnTo>
                    <a:pt x="288" y="479"/>
                  </a:lnTo>
                  <a:lnTo>
                    <a:pt x="287" y="477"/>
                  </a:lnTo>
                  <a:lnTo>
                    <a:pt x="285" y="476"/>
                  </a:lnTo>
                  <a:lnTo>
                    <a:pt x="284" y="475"/>
                  </a:lnTo>
                  <a:lnTo>
                    <a:pt x="284" y="473"/>
                  </a:lnTo>
                  <a:lnTo>
                    <a:pt x="283" y="472"/>
                  </a:lnTo>
                  <a:lnTo>
                    <a:pt x="283" y="471"/>
                  </a:lnTo>
                  <a:lnTo>
                    <a:pt x="281" y="469"/>
                  </a:lnTo>
                  <a:lnTo>
                    <a:pt x="281" y="468"/>
                  </a:lnTo>
                  <a:lnTo>
                    <a:pt x="281" y="467"/>
                  </a:lnTo>
                  <a:lnTo>
                    <a:pt x="283" y="465"/>
                  </a:lnTo>
                  <a:lnTo>
                    <a:pt x="284" y="465"/>
                  </a:lnTo>
                  <a:lnTo>
                    <a:pt x="285" y="464"/>
                  </a:lnTo>
                  <a:lnTo>
                    <a:pt x="287" y="462"/>
                  </a:lnTo>
                  <a:lnTo>
                    <a:pt x="287" y="461"/>
                  </a:lnTo>
                  <a:lnTo>
                    <a:pt x="285" y="461"/>
                  </a:lnTo>
                  <a:lnTo>
                    <a:pt x="284" y="461"/>
                  </a:lnTo>
                  <a:lnTo>
                    <a:pt x="283" y="460"/>
                  </a:lnTo>
                  <a:lnTo>
                    <a:pt x="281" y="460"/>
                  </a:lnTo>
                  <a:lnTo>
                    <a:pt x="280" y="460"/>
                  </a:lnTo>
                  <a:lnTo>
                    <a:pt x="279" y="458"/>
                  </a:lnTo>
                  <a:lnTo>
                    <a:pt x="277" y="458"/>
                  </a:lnTo>
                  <a:lnTo>
                    <a:pt x="276" y="458"/>
                  </a:lnTo>
                  <a:lnTo>
                    <a:pt x="273" y="457"/>
                  </a:lnTo>
                  <a:lnTo>
                    <a:pt x="272" y="457"/>
                  </a:lnTo>
                  <a:lnTo>
                    <a:pt x="270" y="457"/>
                  </a:lnTo>
                  <a:lnTo>
                    <a:pt x="269" y="456"/>
                  </a:lnTo>
                  <a:lnTo>
                    <a:pt x="268" y="456"/>
                  </a:lnTo>
                  <a:lnTo>
                    <a:pt x="266" y="456"/>
                  </a:lnTo>
                  <a:lnTo>
                    <a:pt x="265" y="456"/>
                  </a:lnTo>
                  <a:lnTo>
                    <a:pt x="264" y="454"/>
                  </a:lnTo>
                  <a:lnTo>
                    <a:pt x="262" y="454"/>
                  </a:lnTo>
                  <a:lnTo>
                    <a:pt x="261" y="454"/>
                  </a:lnTo>
                  <a:lnTo>
                    <a:pt x="260" y="454"/>
                  </a:lnTo>
                  <a:lnTo>
                    <a:pt x="258" y="454"/>
                  </a:lnTo>
                  <a:lnTo>
                    <a:pt x="257" y="454"/>
                  </a:lnTo>
                  <a:lnTo>
                    <a:pt x="255" y="454"/>
                  </a:lnTo>
                  <a:lnTo>
                    <a:pt x="254" y="454"/>
                  </a:lnTo>
                  <a:lnTo>
                    <a:pt x="253" y="454"/>
                  </a:lnTo>
                  <a:lnTo>
                    <a:pt x="251" y="454"/>
                  </a:lnTo>
                  <a:lnTo>
                    <a:pt x="250" y="454"/>
                  </a:lnTo>
                  <a:lnTo>
                    <a:pt x="249" y="454"/>
                  </a:lnTo>
                  <a:lnTo>
                    <a:pt x="249" y="453"/>
                  </a:lnTo>
                  <a:lnTo>
                    <a:pt x="247" y="453"/>
                  </a:lnTo>
                  <a:lnTo>
                    <a:pt x="246" y="452"/>
                  </a:lnTo>
                  <a:lnTo>
                    <a:pt x="245" y="452"/>
                  </a:lnTo>
                  <a:lnTo>
                    <a:pt x="243" y="452"/>
                  </a:lnTo>
                  <a:lnTo>
                    <a:pt x="242" y="452"/>
                  </a:lnTo>
                  <a:lnTo>
                    <a:pt x="242" y="450"/>
                  </a:lnTo>
                  <a:lnTo>
                    <a:pt x="241" y="450"/>
                  </a:lnTo>
                  <a:lnTo>
                    <a:pt x="241" y="449"/>
                  </a:lnTo>
                  <a:lnTo>
                    <a:pt x="241" y="448"/>
                  </a:lnTo>
                  <a:lnTo>
                    <a:pt x="239" y="446"/>
                  </a:lnTo>
                  <a:lnTo>
                    <a:pt x="239" y="445"/>
                  </a:lnTo>
                  <a:lnTo>
                    <a:pt x="238" y="443"/>
                  </a:lnTo>
                  <a:lnTo>
                    <a:pt x="236" y="443"/>
                  </a:lnTo>
                  <a:lnTo>
                    <a:pt x="236" y="442"/>
                  </a:lnTo>
                  <a:lnTo>
                    <a:pt x="235" y="442"/>
                  </a:lnTo>
                  <a:lnTo>
                    <a:pt x="235" y="441"/>
                  </a:lnTo>
                  <a:lnTo>
                    <a:pt x="234" y="439"/>
                  </a:lnTo>
                  <a:lnTo>
                    <a:pt x="234" y="438"/>
                  </a:lnTo>
                  <a:lnTo>
                    <a:pt x="234" y="437"/>
                  </a:lnTo>
                  <a:lnTo>
                    <a:pt x="234" y="435"/>
                  </a:lnTo>
                  <a:lnTo>
                    <a:pt x="234" y="434"/>
                  </a:lnTo>
                  <a:lnTo>
                    <a:pt x="234" y="433"/>
                  </a:lnTo>
                  <a:lnTo>
                    <a:pt x="235" y="431"/>
                  </a:lnTo>
                  <a:lnTo>
                    <a:pt x="235" y="430"/>
                  </a:lnTo>
                  <a:lnTo>
                    <a:pt x="236" y="430"/>
                  </a:lnTo>
                  <a:lnTo>
                    <a:pt x="236" y="429"/>
                  </a:lnTo>
                  <a:lnTo>
                    <a:pt x="238" y="429"/>
                  </a:lnTo>
                  <a:lnTo>
                    <a:pt x="238" y="427"/>
                  </a:lnTo>
                  <a:lnTo>
                    <a:pt x="238" y="426"/>
                  </a:lnTo>
                  <a:lnTo>
                    <a:pt x="238" y="424"/>
                  </a:lnTo>
                  <a:lnTo>
                    <a:pt x="238" y="423"/>
                  </a:lnTo>
                  <a:lnTo>
                    <a:pt x="239" y="422"/>
                  </a:lnTo>
                  <a:lnTo>
                    <a:pt x="239" y="420"/>
                  </a:lnTo>
                  <a:lnTo>
                    <a:pt x="241" y="419"/>
                  </a:lnTo>
                  <a:lnTo>
                    <a:pt x="242" y="419"/>
                  </a:lnTo>
                  <a:lnTo>
                    <a:pt x="243" y="419"/>
                  </a:lnTo>
                  <a:lnTo>
                    <a:pt x="245" y="418"/>
                  </a:lnTo>
                  <a:lnTo>
                    <a:pt x="246" y="418"/>
                  </a:lnTo>
                  <a:lnTo>
                    <a:pt x="246" y="419"/>
                  </a:lnTo>
                  <a:lnTo>
                    <a:pt x="246" y="418"/>
                  </a:lnTo>
                  <a:lnTo>
                    <a:pt x="247" y="418"/>
                  </a:lnTo>
                  <a:lnTo>
                    <a:pt x="249" y="418"/>
                  </a:lnTo>
                  <a:lnTo>
                    <a:pt x="249" y="416"/>
                  </a:lnTo>
                  <a:lnTo>
                    <a:pt x="250" y="415"/>
                  </a:lnTo>
                  <a:lnTo>
                    <a:pt x="251" y="414"/>
                  </a:lnTo>
                  <a:lnTo>
                    <a:pt x="253" y="414"/>
                  </a:lnTo>
                  <a:lnTo>
                    <a:pt x="254" y="414"/>
                  </a:lnTo>
                  <a:lnTo>
                    <a:pt x="255" y="412"/>
                  </a:lnTo>
                  <a:lnTo>
                    <a:pt x="258" y="412"/>
                  </a:lnTo>
                  <a:lnTo>
                    <a:pt x="260" y="412"/>
                  </a:lnTo>
                  <a:lnTo>
                    <a:pt x="261" y="412"/>
                  </a:lnTo>
                  <a:lnTo>
                    <a:pt x="262" y="412"/>
                  </a:lnTo>
                  <a:lnTo>
                    <a:pt x="264" y="412"/>
                  </a:lnTo>
                  <a:lnTo>
                    <a:pt x="265" y="412"/>
                  </a:lnTo>
                  <a:lnTo>
                    <a:pt x="266" y="412"/>
                  </a:lnTo>
                  <a:lnTo>
                    <a:pt x="269" y="411"/>
                  </a:lnTo>
                  <a:lnTo>
                    <a:pt x="270" y="411"/>
                  </a:lnTo>
                  <a:lnTo>
                    <a:pt x="274" y="411"/>
                  </a:lnTo>
                  <a:lnTo>
                    <a:pt x="274" y="410"/>
                  </a:lnTo>
                  <a:lnTo>
                    <a:pt x="274" y="408"/>
                  </a:lnTo>
                  <a:lnTo>
                    <a:pt x="274" y="407"/>
                  </a:lnTo>
                  <a:lnTo>
                    <a:pt x="274" y="404"/>
                  </a:lnTo>
                  <a:lnTo>
                    <a:pt x="272" y="401"/>
                  </a:lnTo>
                  <a:lnTo>
                    <a:pt x="270" y="401"/>
                  </a:lnTo>
                  <a:lnTo>
                    <a:pt x="269" y="401"/>
                  </a:lnTo>
                  <a:lnTo>
                    <a:pt x="268" y="401"/>
                  </a:lnTo>
                  <a:lnTo>
                    <a:pt x="266" y="401"/>
                  </a:lnTo>
                  <a:lnTo>
                    <a:pt x="265" y="401"/>
                  </a:lnTo>
                  <a:lnTo>
                    <a:pt x="262" y="401"/>
                  </a:lnTo>
                  <a:lnTo>
                    <a:pt x="261" y="401"/>
                  </a:lnTo>
                  <a:lnTo>
                    <a:pt x="260" y="401"/>
                  </a:lnTo>
                  <a:lnTo>
                    <a:pt x="258" y="400"/>
                  </a:lnTo>
                  <a:lnTo>
                    <a:pt x="257" y="400"/>
                  </a:lnTo>
                  <a:lnTo>
                    <a:pt x="255" y="400"/>
                  </a:lnTo>
                  <a:lnTo>
                    <a:pt x="254" y="400"/>
                  </a:lnTo>
                  <a:lnTo>
                    <a:pt x="253" y="399"/>
                  </a:lnTo>
                  <a:lnTo>
                    <a:pt x="251" y="399"/>
                  </a:lnTo>
                  <a:lnTo>
                    <a:pt x="250" y="397"/>
                  </a:lnTo>
                  <a:lnTo>
                    <a:pt x="249" y="397"/>
                  </a:lnTo>
                  <a:lnTo>
                    <a:pt x="247" y="397"/>
                  </a:lnTo>
                  <a:lnTo>
                    <a:pt x="246" y="397"/>
                  </a:lnTo>
                  <a:lnTo>
                    <a:pt x="245" y="397"/>
                  </a:lnTo>
                  <a:lnTo>
                    <a:pt x="243" y="397"/>
                  </a:lnTo>
                  <a:lnTo>
                    <a:pt x="230" y="396"/>
                  </a:lnTo>
                  <a:lnTo>
                    <a:pt x="228" y="395"/>
                  </a:lnTo>
                  <a:lnTo>
                    <a:pt x="227" y="395"/>
                  </a:lnTo>
                  <a:lnTo>
                    <a:pt x="226" y="395"/>
                  </a:lnTo>
                  <a:lnTo>
                    <a:pt x="226" y="393"/>
                  </a:lnTo>
                  <a:lnTo>
                    <a:pt x="226" y="395"/>
                  </a:lnTo>
                  <a:lnTo>
                    <a:pt x="224" y="395"/>
                  </a:lnTo>
                  <a:lnTo>
                    <a:pt x="224" y="393"/>
                  </a:lnTo>
                  <a:lnTo>
                    <a:pt x="223" y="393"/>
                  </a:lnTo>
                  <a:lnTo>
                    <a:pt x="222" y="393"/>
                  </a:lnTo>
                  <a:lnTo>
                    <a:pt x="220" y="393"/>
                  </a:lnTo>
                  <a:lnTo>
                    <a:pt x="219" y="393"/>
                  </a:lnTo>
                  <a:lnTo>
                    <a:pt x="217" y="393"/>
                  </a:lnTo>
                  <a:lnTo>
                    <a:pt x="216" y="393"/>
                  </a:lnTo>
                  <a:lnTo>
                    <a:pt x="215" y="392"/>
                  </a:lnTo>
                  <a:lnTo>
                    <a:pt x="213" y="392"/>
                  </a:lnTo>
                  <a:lnTo>
                    <a:pt x="212" y="392"/>
                  </a:lnTo>
                  <a:lnTo>
                    <a:pt x="211" y="392"/>
                  </a:lnTo>
                  <a:lnTo>
                    <a:pt x="209" y="392"/>
                  </a:lnTo>
                  <a:lnTo>
                    <a:pt x="208" y="393"/>
                  </a:lnTo>
                  <a:lnTo>
                    <a:pt x="207" y="393"/>
                  </a:lnTo>
                  <a:lnTo>
                    <a:pt x="205" y="392"/>
                  </a:lnTo>
                  <a:lnTo>
                    <a:pt x="204" y="392"/>
                  </a:lnTo>
                  <a:lnTo>
                    <a:pt x="201" y="392"/>
                  </a:lnTo>
                  <a:lnTo>
                    <a:pt x="200" y="392"/>
                  </a:lnTo>
                  <a:lnTo>
                    <a:pt x="198" y="392"/>
                  </a:lnTo>
                  <a:lnTo>
                    <a:pt x="197" y="392"/>
                  </a:lnTo>
                  <a:lnTo>
                    <a:pt x="196" y="393"/>
                  </a:lnTo>
                  <a:lnTo>
                    <a:pt x="194" y="393"/>
                  </a:lnTo>
                  <a:lnTo>
                    <a:pt x="193" y="393"/>
                  </a:lnTo>
                  <a:lnTo>
                    <a:pt x="192" y="393"/>
                  </a:lnTo>
                  <a:lnTo>
                    <a:pt x="190" y="393"/>
                  </a:lnTo>
                  <a:lnTo>
                    <a:pt x="186" y="393"/>
                  </a:lnTo>
                  <a:lnTo>
                    <a:pt x="185" y="393"/>
                  </a:lnTo>
                  <a:lnTo>
                    <a:pt x="184" y="392"/>
                  </a:lnTo>
                  <a:lnTo>
                    <a:pt x="184" y="391"/>
                  </a:lnTo>
                  <a:lnTo>
                    <a:pt x="184" y="389"/>
                  </a:lnTo>
                  <a:lnTo>
                    <a:pt x="184" y="388"/>
                  </a:lnTo>
                  <a:lnTo>
                    <a:pt x="184" y="386"/>
                  </a:lnTo>
                  <a:lnTo>
                    <a:pt x="184" y="385"/>
                  </a:lnTo>
                  <a:lnTo>
                    <a:pt x="184" y="384"/>
                  </a:lnTo>
                  <a:lnTo>
                    <a:pt x="184" y="382"/>
                  </a:lnTo>
                  <a:lnTo>
                    <a:pt x="184" y="381"/>
                  </a:lnTo>
                  <a:lnTo>
                    <a:pt x="182" y="381"/>
                  </a:lnTo>
                  <a:lnTo>
                    <a:pt x="180" y="380"/>
                  </a:lnTo>
                  <a:lnTo>
                    <a:pt x="178" y="378"/>
                  </a:lnTo>
                  <a:lnTo>
                    <a:pt x="177" y="378"/>
                  </a:lnTo>
                  <a:lnTo>
                    <a:pt x="175" y="377"/>
                  </a:lnTo>
                  <a:lnTo>
                    <a:pt x="175" y="376"/>
                  </a:lnTo>
                  <a:lnTo>
                    <a:pt x="175" y="374"/>
                  </a:lnTo>
                  <a:lnTo>
                    <a:pt x="175" y="373"/>
                  </a:lnTo>
                  <a:lnTo>
                    <a:pt x="174" y="373"/>
                  </a:lnTo>
                  <a:lnTo>
                    <a:pt x="174" y="372"/>
                  </a:lnTo>
                  <a:lnTo>
                    <a:pt x="173" y="372"/>
                  </a:lnTo>
                  <a:lnTo>
                    <a:pt x="171" y="372"/>
                  </a:lnTo>
                  <a:lnTo>
                    <a:pt x="170" y="372"/>
                  </a:lnTo>
                  <a:lnTo>
                    <a:pt x="170" y="370"/>
                  </a:lnTo>
                  <a:lnTo>
                    <a:pt x="169" y="370"/>
                  </a:lnTo>
                  <a:lnTo>
                    <a:pt x="169" y="369"/>
                  </a:lnTo>
                  <a:lnTo>
                    <a:pt x="169" y="367"/>
                  </a:lnTo>
                  <a:lnTo>
                    <a:pt x="166" y="358"/>
                  </a:lnTo>
                  <a:lnTo>
                    <a:pt x="165" y="358"/>
                  </a:lnTo>
                  <a:lnTo>
                    <a:pt x="165" y="357"/>
                  </a:lnTo>
                  <a:lnTo>
                    <a:pt x="165" y="355"/>
                  </a:lnTo>
                  <a:lnTo>
                    <a:pt x="163" y="355"/>
                  </a:lnTo>
                  <a:lnTo>
                    <a:pt x="162" y="355"/>
                  </a:lnTo>
                  <a:lnTo>
                    <a:pt x="161" y="355"/>
                  </a:lnTo>
                  <a:lnTo>
                    <a:pt x="159" y="357"/>
                  </a:lnTo>
                  <a:lnTo>
                    <a:pt x="158" y="357"/>
                  </a:lnTo>
                  <a:lnTo>
                    <a:pt x="156" y="358"/>
                  </a:lnTo>
                  <a:lnTo>
                    <a:pt x="156" y="359"/>
                  </a:lnTo>
                  <a:lnTo>
                    <a:pt x="158" y="361"/>
                  </a:lnTo>
                  <a:lnTo>
                    <a:pt x="156" y="362"/>
                  </a:lnTo>
                  <a:lnTo>
                    <a:pt x="156" y="363"/>
                  </a:lnTo>
                  <a:lnTo>
                    <a:pt x="155" y="363"/>
                  </a:lnTo>
                  <a:lnTo>
                    <a:pt x="154" y="362"/>
                  </a:lnTo>
                  <a:lnTo>
                    <a:pt x="152" y="362"/>
                  </a:lnTo>
                  <a:lnTo>
                    <a:pt x="151" y="362"/>
                  </a:lnTo>
                  <a:lnTo>
                    <a:pt x="150" y="362"/>
                  </a:lnTo>
                  <a:lnTo>
                    <a:pt x="148" y="362"/>
                  </a:lnTo>
                  <a:lnTo>
                    <a:pt x="147" y="362"/>
                  </a:lnTo>
                  <a:lnTo>
                    <a:pt x="146" y="363"/>
                  </a:lnTo>
                  <a:lnTo>
                    <a:pt x="144" y="363"/>
                  </a:lnTo>
                  <a:lnTo>
                    <a:pt x="143" y="363"/>
                  </a:lnTo>
                  <a:lnTo>
                    <a:pt x="57" y="298"/>
                  </a:lnTo>
                  <a:lnTo>
                    <a:pt x="0" y="256"/>
                  </a:lnTo>
                  <a:lnTo>
                    <a:pt x="38" y="221"/>
                  </a:lnTo>
                  <a:lnTo>
                    <a:pt x="89" y="176"/>
                  </a:lnTo>
                  <a:lnTo>
                    <a:pt x="133" y="144"/>
                  </a:lnTo>
                  <a:lnTo>
                    <a:pt x="231" y="73"/>
                  </a:lnTo>
                  <a:lnTo>
                    <a:pt x="296" y="26"/>
                  </a:lnTo>
                  <a:lnTo>
                    <a:pt x="330" y="0"/>
                  </a:lnTo>
                  <a:lnTo>
                    <a:pt x="334" y="46"/>
                  </a:lnTo>
                  <a:lnTo>
                    <a:pt x="336" y="58"/>
                  </a:lnTo>
                  <a:lnTo>
                    <a:pt x="334" y="68"/>
                  </a:lnTo>
                  <a:lnTo>
                    <a:pt x="336" y="78"/>
                  </a:lnTo>
                  <a:lnTo>
                    <a:pt x="325" y="256"/>
                  </a:lnTo>
                  <a:lnTo>
                    <a:pt x="387" y="249"/>
                  </a:lnTo>
                  <a:lnTo>
                    <a:pt x="407" y="243"/>
                  </a:lnTo>
                  <a:lnTo>
                    <a:pt x="406" y="228"/>
                  </a:lnTo>
                  <a:lnTo>
                    <a:pt x="374" y="167"/>
                  </a:lnTo>
                  <a:lnTo>
                    <a:pt x="409" y="100"/>
                  </a:lnTo>
                  <a:close/>
                </a:path>
              </a:pathLst>
            </a:custGeom>
            <a:solidFill>
              <a:schemeClr val="tx2"/>
            </a:solidFill>
            <a:ln w="9525">
              <a:solidFill>
                <a:schemeClr val="bg1">
                  <a:alpha val="94901"/>
                </a:schemeClr>
              </a:solidFill>
              <a:round/>
              <a:headEnd/>
              <a:tailEnd/>
            </a:ln>
          </p:spPr>
          <p:txBody>
            <a:bodyPr/>
            <a:lstStyle/>
            <a:p>
              <a:endParaRPr lang="en-US"/>
            </a:p>
          </p:txBody>
        </p:sp>
        <p:sp>
          <p:nvSpPr>
            <p:cNvPr id="123" name="Freeform 25"/>
            <p:cNvSpPr>
              <a:spLocks/>
            </p:cNvSpPr>
            <p:nvPr/>
          </p:nvSpPr>
          <p:spPr bwMode="auto">
            <a:xfrm>
              <a:off x="1748" y="2545"/>
              <a:ext cx="1050" cy="1018"/>
            </a:xfrm>
            <a:custGeom>
              <a:avLst/>
              <a:gdLst>
                <a:gd name="T0" fmla="*/ 12 w 1050"/>
                <a:gd name="T1" fmla="*/ 258 h 1018"/>
                <a:gd name="T2" fmla="*/ 64 w 1050"/>
                <a:gd name="T3" fmla="*/ 220 h 1018"/>
                <a:gd name="T4" fmla="*/ 104 w 1050"/>
                <a:gd name="T5" fmla="*/ 120 h 1018"/>
                <a:gd name="T6" fmla="*/ 152 w 1050"/>
                <a:gd name="T7" fmla="*/ 101 h 1018"/>
                <a:gd name="T8" fmla="*/ 188 w 1050"/>
                <a:gd name="T9" fmla="*/ 87 h 1018"/>
                <a:gd name="T10" fmla="*/ 260 w 1050"/>
                <a:gd name="T11" fmla="*/ 40 h 1018"/>
                <a:gd name="T12" fmla="*/ 308 w 1050"/>
                <a:gd name="T13" fmla="*/ 26 h 1018"/>
                <a:gd name="T14" fmla="*/ 350 w 1050"/>
                <a:gd name="T15" fmla="*/ 3 h 1018"/>
                <a:gd name="T16" fmla="*/ 405 w 1050"/>
                <a:gd name="T17" fmla="*/ 21 h 1018"/>
                <a:gd name="T18" fmla="*/ 460 w 1050"/>
                <a:gd name="T19" fmla="*/ 28 h 1018"/>
                <a:gd name="T20" fmla="*/ 517 w 1050"/>
                <a:gd name="T21" fmla="*/ 28 h 1018"/>
                <a:gd name="T22" fmla="*/ 568 w 1050"/>
                <a:gd name="T23" fmla="*/ 53 h 1018"/>
                <a:gd name="T24" fmla="*/ 609 w 1050"/>
                <a:gd name="T25" fmla="*/ 83 h 1018"/>
                <a:gd name="T26" fmla="*/ 632 w 1050"/>
                <a:gd name="T27" fmla="*/ 169 h 1018"/>
                <a:gd name="T28" fmla="*/ 659 w 1050"/>
                <a:gd name="T29" fmla="*/ 237 h 1018"/>
                <a:gd name="T30" fmla="*/ 723 w 1050"/>
                <a:gd name="T31" fmla="*/ 193 h 1018"/>
                <a:gd name="T32" fmla="*/ 818 w 1050"/>
                <a:gd name="T33" fmla="*/ 291 h 1018"/>
                <a:gd name="T34" fmla="*/ 879 w 1050"/>
                <a:gd name="T35" fmla="*/ 303 h 1018"/>
                <a:gd name="T36" fmla="*/ 973 w 1050"/>
                <a:gd name="T37" fmla="*/ 341 h 1018"/>
                <a:gd name="T38" fmla="*/ 1011 w 1050"/>
                <a:gd name="T39" fmla="*/ 379 h 1018"/>
                <a:gd name="T40" fmla="*/ 1034 w 1050"/>
                <a:gd name="T41" fmla="*/ 424 h 1018"/>
                <a:gd name="T42" fmla="*/ 1034 w 1050"/>
                <a:gd name="T43" fmla="*/ 460 h 1018"/>
                <a:gd name="T44" fmla="*/ 1001 w 1050"/>
                <a:gd name="T45" fmla="*/ 498 h 1018"/>
                <a:gd name="T46" fmla="*/ 973 w 1050"/>
                <a:gd name="T47" fmla="*/ 532 h 1018"/>
                <a:gd name="T48" fmla="*/ 956 w 1050"/>
                <a:gd name="T49" fmla="*/ 572 h 1018"/>
                <a:gd name="T50" fmla="*/ 960 w 1050"/>
                <a:gd name="T51" fmla="*/ 616 h 1018"/>
                <a:gd name="T52" fmla="*/ 935 w 1050"/>
                <a:gd name="T53" fmla="*/ 646 h 1018"/>
                <a:gd name="T54" fmla="*/ 887 w 1050"/>
                <a:gd name="T55" fmla="*/ 694 h 1018"/>
                <a:gd name="T56" fmla="*/ 776 w 1050"/>
                <a:gd name="T57" fmla="*/ 740 h 1018"/>
                <a:gd name="T58" fmla="*/ 746 w 1050"/>
                <a:gd name="T59" fmla="*/ 705 h 1018"/>
                <a:gd name="T60" fmla="*/ 707 w 1050"/>
                <a:gd name="T61" fmla="*/ 724 h 1018"/>
                <a:gd name="T62" fmla="*/ 662 w 1050"/>
                <a:gd name="T63" fmla="*/ 705 h 1018"/>
                <a:gd name="T64" fmla="*/ 640 w 1050"/>
                <a:gd name="T65" fmla="*/ 779 h 1018"/>
                <a:gd name="T66" fmla="*/ 648 w 1050"/>
                <a:gd name="T67" fmla="*/ 825 h 1018"/>
                <a:gd name="T68" fmla="*/ 689 w 1050"/>
                <a:gd name="T69" fmla="*/ 865 h 1018"/>
                <a:gd name="T70" fmla="*/ 727 w 1050"/>
                <a:gd name="T71" fmla="*/ 935 h 1018"/>
                <a:gd name="T72" fmla="*/ 693 w 1050"/>
                <a:gd name="T73" fmla="*/ 950 h 1018"/>
                <a:gd name="T74" fmla="*/ 686 w 1050"/>
                <a:gd name="T75" fmla="*/ 1002 h 1018"/>
                <a:gd name="T76" fmla="*/ 669 w 1050"/>
                <a:gd name="T77" fmla="*/ 1009 h 1018"/>
                <a:gd name="T78" fmla="*/ 652 w 1050"/>
                <a:gd name="T79" fmla="*/ 995 h 1018"/>
                <a:gd name="T80" fmla="*/ 627 w 1050"/>
                <a:gd name="T81" fmla="*/ 975 h 1018"/>
                <a:gd name="T82" fmla="*/ 597 w 1050"/>
                <a:gd name="T83" fmla="*/ 977 h 1018"/>
                <a:gd name="T84" fmla="*/ 556 w 1050"/>
                <a:gd name="T85" fmla="*/ 969 h 1018"/>
                <a:gd name="T86" fmla="*/ 522 w 1050"/>
                <a:gd name="T87" fmla="*/ 983 h 1018"/>
                <a:gd name="T88" fmla="*/ 496 w 1050"/>
                <a:gd name="T89" fmla="*/ 961 h 1018"/>
                <a:gd name="T90" fmla="*/ 469 w 1050"/>
                <a:gd name="T91" fmla="*/ 939 h 1018"/>
                <a:gd name="T92" fmla="*/ 439 w 1050"/>
                <a:gd name="T93" fmla="*/ 935 h 1018"/>
                <a:gd name="T94" fmla="*/ 400 w 1050"/>
                <a:gd name="T95" fmla="*/ 935 h 1018"/>
                <a:gd name="T96" fmla="*/ 367 w 1050"/>
                <a:gd name="T97" fmla="*/ 912 h 1018"/>
                <a:gd name="T98" fmla="*/ 335 w 1050"/>
                <a:gd name="T99" fmla="*/ 901 h 1018"/>
                <a:gd name="T100" fmla="*/ 264 w 1050"/>
                <a:gd name="T101" fmla="*/ 874 h 1018"/>
                <a:gd name="T102" fmla="*/ 175 w 1050"/>
                <a:gd name="T103" fmla="*/ 838 h 1018"/>
                <a:gd name="T104" fmla="*/ 32 w 1050"/>
                <a:gd name="T105" fmla="*/ 775 h 1018"/>
                <a:gd name="T106" fmla="*/ 21 w 1050"/>
                <a:gd name="T107" fmla="*/ 721 h 1018"/>
                <a:gd name="T108" fmla="*/ 2 w 1050"/>
                <a:gd name="T109" fmla="*/ 690 h 1018"/>
                <a:gd name="T110" fmla="*/ 40 w 1050"/>
                <a:gd name="T111" fmla="*/ 653 h 1018"/>
                <a:gd name="T112" fmla="*/ 83 w 1050"/>
                <a:gd name="T113" fmla="*/ 639 h 1018"/>
                <a:gd name="T114" fmla="*/ 96 w 1050"/>
                <a:gd name="T115" fmla="*/ 600 h 1018"/>
                <a:gd name="T116" fmla="*/ 96 w 1050"/>
                <a:gd name="T117" fmla="*/ 578 h 1018"/>
                <a:gd name="T118" fmla="*/ 87 w 1050"/>
                <a:gd name="T119" fmla="*/ 562 h 1018"/>
                <a:gd name="T120" fmla="*/ 96 w 1050"/>
                <a:gd name="T121" fmla="*/ 532 h 1018"/>
                <a:gd name="T122" fmla="*/ 114 w 1050"/>
                <a:gd name="T123" fmla="*/ 516 h 1018"/>
                <a:gd name="T124" fmla="*/ 142 w 1050"/>
                <a:gd name="T125" fmla="*/ 49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0" h="1018">
                  <a:moveTo>
                    <a:pt x="154" y="489"/>
                  </a:moveTo>
                  <a:lnTo>
                    <a:pt x="176" y="485"/>
                  </a:lnTo>
                  <a:lnTo>
                    <a:pt x="172" y="482"/>
                  </a:lnTo>
                  <a:lnTo>
                    <a:pt x="169" y="481"/>
                  </a:lnTo>
                  <a:lnTo>
                    <a:pt x="165" y="478"/>
                  </a:lnTo>
                  <a:lnTo>
                    <a:pt x="172" y="440"/>
                  </a:lnTo>
                  <a:lnTo>
                    <a:pt x="172" y="439"/>
                  </a:lnTo>
                  <a:lnTo>
                    <a:pt x="167" y="432"/>
                  </a:lnTo>
                  <a:lnTo>
                    <a:pt x="141" y="414"/>
                  </a:lnTo>
                  <a:lnTo>
                    <a:pt x="70" y="365"/>
                  </a:lnTo>
                  <a:lnTo>
                    <a:pt x="12" y="337"/>
                  </a:lnTo>
                  <a:lnTo>
                    <a:pt x="31" y="289"/>
                  </a:lnTo>
                  <a:lnTo>
                    <a:pt x="31" y="288"/>
                  </a:lnTo>
                  <a:lnTo>
                    <a:pt x="30" y="288"/>
                  </a:lnTo>
                  <a:lnTo>
                    <a:pt x="30" y="287"/>
                  </a:lnTo>
                  <a:lnTo>
                    <a:pt x="28" y="287"/>
                  </a:lnTo>
                  <a:lnTo>
                    <a:pt x="28" y="285"/>
                  </a:lnTo>
                  <a:lnTo>
                    <a:pt x="27" y="284"/>
                  </a:lnTo>
                  <a:lnTo>
                    <a:pt x="26" y="283"/>
                  </a:lnTo>
                  <a:lnTo>
                    <a:pt x="24" y="281"/>
                  </a:lnTo>
                  <a:lnTo>
                    <a:pt x="23" y="280"/>
                  </a:lnTo>
                  <a:lnTo>
                    <a:pt x="21" y="279"/>
                  </a:lnTo>
                  <a:lnTo>
                    <a:pt x="21" y="277"/>
                  </a:lnTo>
                  <a:lnTo>
                    <a:pt x="20" y="277"/>
                  </a:lnTo>
                  <a:lnTo>
                    <a:pt x="19" y="277"/>
                  </a:lnTo>
                  <a:lnTo>
                    <a:pt x="19" y="276"/>
                  </a:lnTo>
                  <a:lnTo>
                    <a:pt x="17" y="275"/>
                  </a:lnTo>
                  <a:lnTo>
                    <a:pt x="16" y="273"/>
                  </a:lnTo>
                  <a:lnTo>
                    <a:pt x="15" y="272"/>
                  </a:lnTo>
                  <a:lnTo>
                    <a:pt x="13" y="270"/>
                  </a:lnTo>
                  <a:lnTo>
                    <a:pt x="11" y="269"/>
                  </a:lnTo>
                  <a:lnTo>
                    <a:pt x="11" y="268"/>
                  </a:lnTo>
                  <a:lnTo>
                    <a:pt x="9" y="268"/>
                  </a:lnTo>
                  <a:lnTo>
                    <a:pt x="8" y="268"/>
                  </a:lnTo>
                  <a:lnTo>
                    <a:pt x="8" y="266"/>
                  </a:lnTo>
                  <a:lnTo>
                    <a:pt x="8" y="265"/>
                  </a:lnTo>
                  <a:lnTo>
                    <a:pt x="9" y="262"/>
                  </a:lnTo>
                  <a:lnTo>
                    <a:pt x="11" y="262"/>
                  </a:lnTo>
                  <a:lnTo>
                    <a:pt x="12" y="261"/>
                  </a:lnTo>
                  <a:lnTo>
                    <a:pt x="12" y="258"/>
                  </a:lnTo>
                  <a:lnTo>
                    <a:pt x="13" y="256"/>
                  </a:lnTo>
                  <a:lnTo>
                    <a:pt x="20" y="251"/>
                  </a:lnTo>
                  <a:lnTo>
                    <a:pt x="21" y="249"/>
                  </a:lnTo>
                  <a:lnTo>
                    <a:pt x="23" y="247"/>
                  </a:lnTo>
                  <a:lnTo>
                    <a:pt x="23" y="246"/>
                  </a:lnTo>
                  <a:lnTo>
                    <a:pt x="24" y="243"/>
                  </a:lnTo>
                  <a:lnTo>
                    <a:pt x="24" y="241"/>
                  </a:lnTo>
                  <a:lnTo>
                    <a:pt x="23" y="239"/>
                  </a:lnTo>
                  <a:lnTo>
                    <a:pt x="23" y="238"/>
                  </a:lnTo>
                  <a:lnTo>
                    <a:pt x="24" y="237"/>
                  </a:lnTo>
                  <a:lnTo>
                    <a:pt x="24" y="235"/>
                  </a:lnTo>
                  <a:lnTo>
                    <a:pt x="24" y="234"/>
                  </a:lnTo>
                  <a:lnTo>
                    <a:pt x="26" y="232"/>
                  </a:lnTo>
                  <a:lnTo>
                    <a:pt x="27" y="231"/>
                  </a:lnTo>
                  <a:lnTo>
                    <a:pt x="30" y="231"/>
                  </a:lnTo>
                  <a:lnTo>
                    <a:pt x="31" y="232"/>
                  </a:lnTo>
                  <a:lnTo>
                    <a:pt x="32" y="232"/>
                  </a:lnTo>
                  <a:lnTo>
                    <a:pt x="34" y="235"/>
                  </a:lnTo>
                  <a:lnTo>
                    <a:pt x="34" y="238"/>
                  </a:lnTo>
                  <a:lnTo>
                    <a:pt x="35" y="239"/>
                  </a:lnTo>
                  <a:lnTo>
                    <a:pt x="38" y="241"/>
                  </a:lnTo>
                  <a:lnTo>
                    <a:pt x="39" y="241"/>
                  </a:lnTo>
                  <a:lnTo>
                    <a:pt x="40" y="238"/>
                  </a:lnTo>
                  <a:lnTo>
                    <a:pt x="42" y="235"/>
                  </a:lnTo>
                  <a:lnTo>
                    <a:pt x="43" y="234"/>
                  </a:lnTo>
                  <a:lnTo>
                    <a:pt x="45" y="232"/>
                  </a:lnTo>
                  <a:lnTo>
                    <a:pt x="47" y="232"/>
                  </a:lnTo>
                  <a:lnTo>
                    <a:pt x="50" y="232"/>
                  </a:lnTo>
                  <a:lnTo>
                    <a:pt x="53" y="234"/>
                  </a:lnTo>
                  <a:lnTo>
                    <a:pt x="55" y="234"/>
                  </a:lnTo>
                  <a:lnTo>
                    <a:pt x="57" y="234"/>
                  </a:lnTo>
                  <a:lnTo>
                    <a:pt x="58" y="234"/>
                  </a:lnTo>
                  <a:lnTo>
                    <a:pt x="59" y="232"/>
                  </a:lnTo>
                  <a:lnTo>
                    <a:pt x="59" y="231"/>
                  </a:lnTo>
                  <a:lnTo>
                    <a:pt x="59" y="230"/>
                  </a:lnTo>
                  <a:lnTo>
                    <a:pt x="61" y="227"/>
                  </a:lnTo>
                  <a:lnTo>
                    <a:pt x="62" y="226"/>
                  </a:lnTo>
                  <a:lnTo>
                    <a:pt x="64" y="224"/>
                  </a:lnTo>
                  <a:lnTo>
                    <a:pt x="64" y="223"/>
                  </a:lnTo>
                  <a:lnTo>
                    <a:pt x="64" y="220"/>
                  </a:lnTo>
                  <a:lnTo>
                    <a:pt x="65" y="219"/>
                  </a:lnTo>
                  <a:lnTo>
                    <a:pt x="66" y="218"/>
                  </a:lnTo>
                  <a:lnTo>
                    <a:pt x="68" y="216"/>
                  </a:lnTo>
                  <a:lnTo>
                    <a:pt x="68" y="213"/>
                  </a:lnTo>
                  <a:lnTo>
                    <a:pt x="69" y="211"/>
                  </a:lnTo>
                  <a:lnTo>
                    <a:pt x="72" y="207"/>
                  </a:lnTo>
                  <a:lnTo>
                    <a:pt x="77" y="197"/>
                  </a:lnTo>
                  <a:lnTo>
                    <a:pt x="85" y="184"/>
                  </a:lnTo>
                  <a:lnTo>
                    <a:pt x="87" y="177"/>
                  </a:lnTo>
                  <a:lnTo>
                    <a:pt x="88" y="169"/>
                  </a:lnTo>
                  <a:lnTo>
                    <a:pt x="88" y="159"/>
                  </a:lnTo>
                  <a:lnTo>
                    <a:pt x="89" y="155"/>
                  </a:lnTo>
                  <a:lnTo>
                    <a:pt x="91" y="150"/>
                  </a:lnTo>
                  <a:lnTo>
                    <a:pt x="89" y="147"/>
                  </a:lnTo>
                  <a:lnTo>
                    <a:pt x="87" y="144"/>
                  </a:lnTo>
                  <a:lnTo>
                    <a:pt x="85" y="143"/>
                  </a:lnTo>
                  <a:lnTo>
                    <a:pt x="84" y="142"/>
                  </a:lnTo>
                  <a:lnTo>
                    <a:pt x="83" y="139"/>
                  </a:lnTo>
                  <a:lnTo>
                    <a:pt x="81" y="137"/>
                  </a:lnTo>
                  <a:lnTo>
                    <a:pt x="80" y="133"/>
                  </a:lnTo>
                  <a:lnTo>
                    <a:pt x="78" y="131"/>
                  </a:lnTo>
                  <a:lnTo>
                    <a:pt x="80" y="129"/>
                  </a:lnTo>
                  <a:lnTo>
                    <a:pt x="80" y="128"/>
                  </a:lnTo>
                  <a:lnTo>
                    <a:pt x="83" y="128"/>
                  </a:lnTo>
                  <a:lnTo>
                    <a:pt x="84" y="128"/>
                  </a:lnTo>
                  <a:lnTo>
                    <a:pt x="85" y="128"/>
                  </a:lnTo>
                  <a:lnTo>
                    <a:pt x="85" y="127"/>
                  </a:lnTo>
                  <a:lnTo>
                    <a:pt x="87" y="127"/>
                  </a:lnTo>
                  <a:lnTo>
                    <a:pt x="88" y="127"/>
                  </a:lnTo>
                  <a:lnTo>
                    <a:pt x="89" y="127"/>
                  </a:lnTo>
                  <a:lnTo>
                    <a:pt x="91" y="127"/>
                  </a:lnTo>
                  <a:lnTo>
                    <a:pt x="92" y="125"/>
                  </a:lnTo>
                  <a:lnTo>
                    <a:pt x="95" y="124"/>
                  </a:lnTo>
                  <a:lnTo>
                    <a:pt x="96" y="124"/>
                  </a:lnTo>
                  <a:lnTo>
                    <a:pt x="97" y="124"/>
                  </a:lnTo>
                  <a:lnTo>
                    <a:pt x="99" y="124"/>
                  </a:lnTo>
                  <a:lnTo>
                    <a:pt x="100" y="123"/>
                  </a:lnTo>
                  <a:lnTo>
                    <a:pt x="101" y="121"/>
                  </a:lnTo>
                  <a:lnTo>
                    <a:pt x="103" y="121"/>
                  </a:lnTo>
                  <a:lnTo>
                    <a:pt x="104" y="120"/>
                  </a:lnTo>
                  <a:lnTo>
                    <a:pt x="106" y="118"/>
                  </a:lnTo>
                  <a:lnTo>
                    <a:pt x="108" y="117"/>
                  </a:lnTo>
                  <a:lnTo>
                    <a:pt x="110" y="116"/>
                  </a:lnTo>
                  <a:lnTo>
                    <a:pt x="111" y="114"/>
                  </a:lnTo>
                  <a:lnTo>
                    <a:pt x="112" y="113"/>
                  </a:lnTo>
                  <a:lnTo>
                    <a:pt x="115" y="112"/>
                  </a:lnTo>
                  <a:lnTo>
                    <a:pt x="118" y="112"/>
                  </a:lnTo>
                  <a:lnTo>
                    <a:pt x="119" y="110"/>
                  </a:lnTo>
                  <a:lnTo>
                    <a:pt x="120" y="110"/>
                  </a:lnTo>
                  <a:lnTo>
                    <a:pt x="122" y="109"/>
                  </a:lnTo>
                  <a:lnTo>
                    <a:pt x="123" y="109"/>
                  </a:lnTo>
                  <a:lnTo>
                    <a:pt x="125" y="110"/>
                  </a:lnTo>
                  <a:lnTo>
                    <a:pt x="126" y="110"/>
                  </a:lnTo>
                  <a:lnTo>
                    <a:pt x="126" y="109"/>
                  </a:lnTo>
                  <a:lnTo>
                    <a:pt x="127" y="109"/>
                  </a:lnTo>
                  <a:lnTo>
                    <a:pt x="129" y="108"/>
                  </a:lnTo>
                  <a:lnTo>
                    <a:pt x="129" y="106"/>
                  </a:lnTo>
                  <a:lnTo>
                    <a:pt x="131" y="106"/>
                  </a:lnTo>
                  <a:lnTo>
                    <a:pt x="131" y="108"/>
                  </a:lnTo>
                  <a:lnTo>
                    <a:pt x="131" y="106"/>
                  </a:lnTo>
                  <a:lnTo>
                    <a:pt x="133" y="106"/>
                  </a:lnTo>
                  <a:lnTo>
                    <a:pt x="134" y="108"/>
                  </a:lnTo>
                  <a:lnTo>
                    <a:pt x="135" y="108"/>
                  </a:lnTo>
                  <a:lnTo>
                    <a:pt x="135" y="109"/>
                  </a:lnTo>
                  <a:lnTo>
                    <a:pt x="135" y="110"/>
                  </a:lnTo>
                  <a:lnTo>
                    <a:pt x="137" y="109"/>
                  </a:lnTo>
                  <a:lnTo>
                    <a:pt x="137" y="108"/>
                  </a:lnTo>
                  <a:lnTo>
                    <a:pt x="138" y="106"/>
                  </a:lnTo>
                  <a:lnTo>
                    <a:pt x="139" y="105"/>
                  </a:lnTo>
                  <a:lnTo>
                    <a:pt x="141" y="105"/>
                  </a:lnTo>
                  <a:lnTo>
                    <a:pt x="142" y="105"/>
                  </a:lnTo>
                  <a:lnTo>
                    <a:pt x="144" y="105"/>
                  </a:lnTo>
                  <a:lnTo>
                    <a:pt x="145" y="105"/>
                  </a:lnTo>
                  <a:lnTo>
                    <a:pt x="146" y="105"/>
                  </a:lnTo>
                  <a:lnTo>
                    <a:pt x="148" y="105"/>
                  </a:lnTo>
                  <a:lnTo>
                    <a:pt x="149" y="105"/>
                  </a:lnTo>
                  <a:lnTo>
                    <a:pt x="150" y="104"/>
                  </a:lnTo>
                  <a:lnTo>
                    <a:pt x="152" y="104"/>
                  </a:lnTo>
                  <a:lnTo>
                    <a:pt x="152" y="102"/>
                  </a:lnTo>
                  <a:lnTo>
                    <a:pt x="152" y="101"/>
                  </a:lnTo>
                  <a:lnTo>
                    <a:pt x="153" y="99"/>
                  </a:lnTo>
                  <a:lnTo>
                    <a:pt x="153" y="98"/>
                  </a:lnTo>
                  <a:lnTo>
                    <a:pt x="153" y="97"/>
                  </a:lnTo>
                  <a:lnTo>
                    <a:pt x="154" y="97"/>
                  </a:lnTo>
                  <a:lnTo>
                    <a:pt x="154" y="98"/>
                  </a:lnTo>
                  <a:lnTo>
                    <a:pt x="156" y="98"/>
                  </a:lnTo>
                  <a:lnTo>
                    <a:pt x="156" y="99"/>
                  </a:lnTo>
                  <a:lnTo>
                    <a:pt x="157" y="99"/>
                  </a:lnTo>
                  <a:lnTo>
                    <a:pt x="158" y="101"/>
                  </a:lnTo>
                  <a:lnTo>
                    <a:pt x="160" y="101"/>
                  </a:lnTo>
                  <a:lnTo>
                    <a:pt x="161" y="101"/>
                  </a:lnTo>
                  <a:lnTo>
                    <a:pt x="161" y="102"/>
                  </a:lnTo>
                  <a:lnTo>
                    <a:pt x="163" y="102"/>
                  </a:lnTo>
                  <a:lnTo>
                    <a:pt x="164" y="102"/>
                  </a:lnTo>
                  <a:lnTo>
                    <a:pt x="165" y="102"/>
                  </a:lnTo>
                  <a:lnTo>
                    <a:pt x="167" y="102"/>
                  </a:lnTo>
                  <a:lnTo>
                    <a:pt x="168" y="101"/>
                  </a:lnTo>
                  <a:lnTo>
                    <a:pt x="168" y="99"/>
                  </a:lnTo>
                  <a:lnTo>
                    <a:pt x="167" y="99"/>
                  </a:lnTo>
                  <a:lnTo>
                    <a:pt x="167" y="98"/>
                  </a:lnTo>
                  <a:lnTo>
                    <a:pt x="165" y="95"/>
                  </a:lnTo>
                  <a:lnTo>
                    <a:pt x="167" y="95"/>
                  </a:lnTo>
                  <a:lnTo>
                    <a:pt x="168" y="95"/>
                  </a:lnTo>
                  <a:lnTo>
                    <a:pt x="169" y="95"/>
                  </a:lnTo>
                  <a:lnTo>
                    <a:pt x="171" y="94"/>
                  </a:lnTo>
                  <a:lnTo>
                    <a:pt x="173" y="93"/>
                  </a:lnTo>
                  <a:lnTo>
                    <a:pt x="175" y="93"/>
                  </a:lnTo>
                  <a:lnTo>
                    <a:pt x="176" y="93"/>
                  </a:lnTo>
                  <a:lnTo>
                    <a:pt x="177" y="93"/>
                  </a:lnTo>
                  <a:lnTo>
                    <a:pt x="179" y="93"/>
                  </a:lnTo>
                  <a:lnTo>
                    <a:pt x="180" y="93"/>
                  </a:lnTo>
                  <a:lnTo>
                    <a:pt x="180" y="91"/>
                  </a:lnTo>
                  <a:lnTo>
                    <a:pt x="180" y="90"/>
                  </a:lnTo>
                  <a:lnTo>
                    <a:pt x="182" y="90"/>
                  </a:lnTo>
                  <a:lnTo>
                    <a:pt x="182" y="89"/>
                  </a:lnTo>
                  <a:lnTo>
                    <a:pt x="184" y="90"/>
                  </a:lnTo>
                  <a:lnTo>
                    <a:pt x="186" y="90"/>
                  </a:lnTo>
                  <a:lnTo>
                    <a:pt x="187" y="90"/>
                  </a:lnTo>
                  <a:lnTo>
                    <a:pt x="188" y="89"/>
                  </a:lnTo>
                  <a:lnTo>
                    <a:pt x="188" y="87"/>
                  </a:lnTo>
                  <a:lnTo>
                    <a:pt x="190" y="86"/>
                  </a:lnTo>
                  <a:lnTo>
                    <a:pt x="191" y="85"/>
                  </a:lnTo>
                  <a:lnTo>
                    <a:pt x="192" y="85"/>
                  </a:lnTo>
                  <a:lnTo>
                    <a:pt x="194" y="85"/>
                  </a:lnTo>
                  <a:lnTo>
                    <a:pt x="194" y="83"/>
                  </a:lnTo>
                  <a:lnTo>
                    <a:pt x="195" y="83"/>
                  </a:lnTo>
                  <a:lnTo>
                    <a:pt x="196" y="82"/>
                  </a:lnTo>
                  <a:lnTo>
                    <a:pt x="198" y="82"/>
                  </a:lnTo>
                  <a:lnTo>
                    <a:pt x="201" y="79"/>
                  </a:lnTo>
                  <a:lnTo>
                    <a:pt x="202" y="78"/>
                  </a:lnTo>
                  <a:lnTo>
                    <a:pt x="202" y="75"/>
                  </a:lnTo>
                  <a:lnTo>
                    <a:pt x="202" y="72"/>
                  </a:lnTo>
                  <a:lnTo>
                    <a:pt x="202" y="71"/>
                  </a:lnTo>
                  <a:lnTo>
                    <a:pt x="199" y="68"/>
                  </a:lnTo>
                  <a:lnTo>
                    <a:pt x="199" y="66"/>
                  </a:lnTo>
                  <a:lnTo>
                    <a:pt x="198" y="64"/>
                  </a:lnTo>
                  <a:lnTo>
                    <a:pt x="198" y="62"/>
                  </a:lnTo>
                  <a:lnTo>
                    <a:pt x="198" y="60"/>
                  </a:lnTo>
                  <a:lnTo>
                    <a:pt x="198" y="57"/>
                  </a:lnTo>
                  <a:lnTo>
                    <a:pt x="198" y="55"/>
                  </a:lnTo>
                  <a:lnTo>
                    <a:pt x="199" y="51"/>
                  </a:lnTo>
                  <a:lnTo>
                    <a:pt x="201" y="48"/>
                  </a:lnTo>
                  <a:lnTo>
                    <a:pt x="202" y="45"/>
                  </a:lnTo>
                  <a:lnTo>
                    <a:pt x="203" y="43"/>
                  </a:lnTo>
                  <a:lnTo>
                    <a:pt x="207" y="41"/>
                  </a:lnTo>
                  <a:lnTo>
                    <a:pt x="210" y="40"/>
                  </a:lnTo>
                  <a:lnTo>
                    <a:pt x="214" y="40"/>
                  </a:lnTo>
                  <a:lnTo>
                    <a:pt x="215" y="40"/>
                  </a:lnTo>
                  <a:lnTo>
                    <a:pt x="218" y="40"/>
                  </a:lnTo>
                  <a:lnTo>
                    <a:pt x="221" y="40"/>
                  </a:lnTo>
                  <a:lnTo>
                    <a:pt x="225" y="40"/>
                  </a:lnTo>
                  <a:lnTo>
                    <a:pt x="230" y="41"/>
                  </a:lnTo>
                  <a:lnTo>
                    <a:pt x="234" y="40"/>
                  </a:lnTo>
                  <a:lnTo>
                    <a:pt x="240" y="40"/>
                  </a:lnTo>
                  <a:lnTo>
                    <a:pt x="245" y="40"/>
                  </a:lnTo>
                  <a:lnTo>
                    <a:pt x="248" y="40"/>
                  </a:lnTo>
                  <a:lnTo>
                    <a:pt x="252" y="40"/>
                  </a:lnTo>
                  <a:lnTo>
                    <a:pt x="255" y="40"/>
                  </a:lnTo>
                  <a:lnTo>
                    <a:pt x="259" y="40"/>
                  </a:lnTo>
                  <a:lnTo>
                    <a:pt x="260" y="40"/>
                  </a:lnTo>
                  <a:lnTo>
                    <a:pt x="262" y="40"/>
                  </a:lnTo>
                  <a:lnTo>
                    <a:pt x="264" y="40"/>
                  </a:lnTo>
                  <a:lnTo>
                    <a:pt x="267" y="40"/>
                  </a:lnTo>
                  <a:lnTo>
                    <a:pt x="270" y="40"/>
                  </a:lnTo>
                  <a:lnTo>
                    <a:pt x="271" y="40"/>
                  </a:lnTo>
                  <a:lnTo>
                    <a:pt x="271" y="38"/>
                  </a:lnTo>
                  <a:lnTo>
                    <a:pt x="272" y="38"/>
                  </a:lnTo>
                  <a:lnTo>
                    <a:pt x="272" y="36"/>
                  </a:lnTo>
                  <a:lnTo>
                    <a:pt x="274" y="33"/>
                  </a:lnTo>
                  <a:lnTo>
                    <a:pt x="272" y="33"/>
                  </a:lnTo>
                  <a:lnTo>
                    <a:pt x="274" y="30"/>
                  </a:lnTo>
                  <a:lnTo>
                    <a:pt x="274" y="29"/>
                  </a:lnTo>
                  <a:lnTo>
                    <a:pt x="275" y="28"/>
                  </a:lnTo>
                  <a:lnTo>
                    <a:pt x="277" y="28"/>
                  </a:lnTo>
                  <a:lnTo>
                    <a:pt x="278" y="28"/>
                  </a:lnTo>
                  <a:lnTo>
                    <a:pt x="279" y="28"/>
                  </a:lnTo>
                  <a:lnTo>
                    <a:pt x="279" y="26"/>
                  </a:lnTo>
                  <a:lnTo>
                    <a:pt x="281" y="25"/>
                  </a:lnTo>
                  <a:lnTo>
                    <a:pt x="282" y="25"/>
                  </a:lnTo>
                  <a:lnTo>
                    <a:pt x="283" y="26"/>
                  </a:lnTo>
                  <a:lnTo>
                    <a:pt x="285" y="26"/>
                  </a:lnTo>
                  <a:lnTo>
                    <a:pt x="286" y="26"/>
                  </a:lnTo>
                  <a:lnTo>
                    <a:pt x="289" y="25"/>
                  </a:lnTo>
                  <a:lnTo>
                    <a:pt x="290" y="25"/>
                  </a:lnTo>
                  <a:lnTo>
                    <a:pt x="291" y="25"/>
                  </a:lnTo>
                  <a:lnTo>
                    <a:pt x="291" y="24"/>
                  </a:lnTo>
                  <a:lnTo>
                    <a:pt x="293" y="24"/>
                  </a:lnTo>
                  <a:lnTo>
                    <a:pt x="294" y="24"/>
                  </a:lnTo>
                  <a:lnTo>
                    <a:pt x="296" y="24"/>
                  </a:lnTo>
                  <a:lnTo>
                    <a:pt x="297" y="25"/>
                  </a:lnTo>
                  <a:lnTo>
                    <a:pt x="298" y="26"/>
                  </a:lnTo>
                  <a:lnTo>
                    <a:pt x="298" y="28"/>
                  </a:lnTo>
                  <a:lnTo>
                    <a:pt x="300" y="28"/>
                  </a:lnTo>
                  <a:lnTo>
                    <a:pt x="300" y="29"/>
                  </a:lnTo>
                  <a:lnTo>
                    <a:pt x="302" y="29"/>
                  </a:lnTo>
                  <a:lnTo>
                    <a:pt x="304" y="28"/>
                  </a:lnTo>
                  <a:lnTo>
                    <a:pt x="305" y="28"/>
                  </a:lnTo>
                  <a:lnTo>
                    <a:pt x="306" y="28"/>
                  </a:lnTo>
                  <a:lnTo>
                    <a:pt x="308" y="28"/>
                  </a:lnTo>
                  <a:lnTo>
                    <a:pt x="308" y="26"/>
                  </a:lnTo>
                  <a:lnTo>
                    <a:pt x="309" y="26"/>
                  </a:lnTo>
                  <a:lnTo>
                    <a:pt x="309" y="25"/>
                  </a:lnTo>
                  <a:lnTo>
                    <a:pt x="309" y="24"/>
                  </a:lnTo>
                  <a:lnTo>
                    <a:pt x="310" y="22"/>
                  </a:lnTo>
                  <a:lnTo>
                    <a:pt x="312" y="22"/>
                  </a:lnTo>
                  <a:lnTo>
                    <a:pt x="312" y="21"/>
                  </a:lnTo>
                  <a:lnTo>
                    <a:pt x="313" y="19"/>
                  </a:lnTo>
                  <a:lnTo>
                    <a:pt x="313" y="18"/>
                  </a:lnTo>
                  <a:lnTo>
                    <a:pt x="313" y="17"/>
                  </a:lnTo>
                  <a:lnTo>
                    <a:pt x="313" y="15"/>
                  </a:lnTo>
                  <a:lnTo>
                    <a:pt x="315" y="14"/>
                  </a:lnTo>
                  <a:lnTo>
                    <a:pt x="317" y="14"/>
                  </a:lnTo>
                  <a:lnTo>
                    <a:pt x="319" y="14"/>
                  </a:lnTo>
                  <a:lnTo>
                    <a:pt x="319" y="13"/>
                  </a:lnTo>
                  <a:lnTo>
                    <a:pt x="320" y="11"/>
                  </a:lnTo>
                  <a:lnTo>
                    <a:pt x="321" y="11"/>
                  </a:lnTo>
                  <a:lnTo>
                    <a:pt x="323" y="11"/>
                  </a:lnTo>
                  <a:lnTo>
                    <a:pt x="323" y="13"/>
                  </a:lnTo>
                  <a:lnTo>
                    <a:pt x="324" y="13"/>
                  </a:lnTo>
                  <a:lnTo>
                    <a:pt x="325" y="13"/>
                  </a:lnTo>
                  <a:lnTo>
                    <a:pt x="327" y="11"/>
                  </a:lnTo>
                  <a:lnTo>
                    <a:pt x="328" y="11"/>
                  </a:lnTo>
                  <a:lnTo>
                    <a:pt x="329" y="11"/>
                  </a:lnTo>
                  <a:lnTo>
                    <a:pt x="331" y="10"/>
                  </a:lnTo>
                  <a:lnTo>
                    <a:pt x="331" y="9"/>
                  </a:lnTo>
                  <a:lnTo>
                    <a:pt x="332" y="9"/>
                  </a:lnTo>
                  <a:lnTo>
                    <a:pt x="334" y="7"/>
                  </a:lnTo>
                  <a:lnTo>
                    <a:pt x="336" y="7"/>
                  </a:lnTo>
                  <a:lnTo>
                    <a:pt x="338" y="6"/>
                  </a:lnTo>
                  <a:lnTo>
                    <a:pt x="339" y="5"/>
                  </a:lnTo>
                  <a:lnTo>
                    <a:pt x="340" y="5"/>
                  </a:lnTo>
                  <a:lnTo>
                    <a:pt x="340" y="3"/>
                  </a:lnTo>
                  <a:lnTo>
                    <a:pt x="342" y="2"/>
                  </a:lnTo>
                  <a:lnTo>
                    <a:pt x="343" y="2"/>
                  </a:lnTo>
                  <a:lnTo>
                    <a:pt x="344" y="2"/>
                  </a:lnTo>
                  <a:lnTo>
                    <a:pt x="346" y="0"/>
                  </a:lnTo>
                  <a:lnTo>
                    <a:pt x="347" y="0"/>
                  </a:lnTo>
                  <a:lnTo>
                    <a:pt x="347" y="2"/>
                  </a:lnTo>
                  <a:lnTo>
                    <a:pt x="348" y="2"/>
                  </a:lnTo>
                  <a:lnTo>
                    <a:pt x="350" y="3"/>
                  </a:lnTo>
                  <a:lnTo>
                    <a:pt x="351" y="3"/>
                  </a:lnTo>
                  <a:lnTo>
                    <a:pt x="353" y="3"/>
                  </a:lnTo>
                  <a:lnTo>
                    <a:pt x="354" y="3"/>
                  </a:lnTo>
                  <a:lnTo>
                    <a:pt x="355" y="3"/>
                  </a:lnTo>
                  <a:lnTo>
                    <a:pt x="357" y="2"/>
                  </a:lnTo>
                  <a:lnTo>
                    <a:pt x="358" y="0"/>
                  </a:lnTo>
                  <a:lnTo>
                    <a:pt x="359" y="2"/>
                  </a:lnTo>
                  <a:lnTo>
                    <a:pt x="361" y="2"/>
                  </a:lnTo>
                  <a:lnTo>
                    <a:pt x="362" y="2"/>
                  </a:lnTo>
                  <a:lnTo>
                    <a:pt x="363" y="2"/>
                  </a:lnTo>
                  <a:lnTo>
                    <a:pt x="365" y="2"/>
                  </a:lnTo>
                  <a:lnTo>
                    <a:pt x="366" y="2"/>
                  </a:lnTo>
                  <a:lnTo>
                    <a:pt x="367" y="2"/>
                  </a:lnTo>
                  <a:lnTo>
                    <a:pt x="369" y="2"/>
                  </a:lnTo>
                  <a:lnTo>
                    <a:pt x="370" y="2"/>
                  </a:lnTo>
                  <a:lnTo>
                    <a:pt x="373" y="0"/>
                  </a:lnTo>
                  <a:lnTo>
                    <a:pt x="374" y="2"/>
                  </a:lnTo>
                  <a:lnTo>
                    <a:pt x="376" y="2"/>
                  </a:lnTo>
                  <a:lnTo>
                    <a:pt x="377" y="3"/>
                  </a:lnTo>
                  <a:lnTo>
                    <a:pt x="377" y="5"/>
                  </a:lnTo>
                  <a:lnTo>
                    <a:pt x="378" y="6"/>
                  </a:lnTo>
                  <a:lnTo>
                    <a:pt x="378" y="7"/>
                  </a:lnTo>
                  <a:lnTo>
                    <a:pt x="381" y="7"/>
                  </a:lnTo>
                  <a:lnTo>
                    <a:pt x="382" y="7"/>
                  </a:lnTo>
                  <a:lnTo>
                    <a:pt x="384" y="9"/>
                  </a:lnTo>
                  <a:lnTo>
                    <a:pt x="385" y="10"/>
                  </a:lnTo>
                  <a:lnTo>
                    <a:pt x="386" y="11"/>
                  </a:lnTo>
                  <a:lnTo>
                    <a:pt x="388" y="13"/>
                  </a:lnTo>
                  <a:lnTo>
                    <a:pt x="388" y="14"/>
                  </a:lnTo>
                  <a:lnTo>
                    <a:pt x="389" y="14"/>
                  </a:lnTo>
                  <a:lnTo>
                    <a:pt x="390" y="14"/>
                  </a:lnTo>
                  <a:lnTo>
                    <a:pt x="390" y="15"/>
                  </a:lnTo>
                  <a:lnTo>
                    <a:pt x="392" y="17"/>
                  </a:lnTo>
                  <a:lnTo>
                    <a:pt x="393" y="18"/>
                  </a:lnTo>
                  <a:lnTo>
                    <a:pt x="395" y="18"/>
                  </a:lnTo>
                  <a:lnTo>
                    <a:pt x="396" y="18"/>
                  </a:lnTo>
                  <a:lnTo>
                    <a:pt x="399" y="18"/>
                  </a:lnTo>
                  <a:lnTo>
                    <a:pt x="401" y="18"/>
                  </a:lnTo>
                  <a:lnTo>
                    <a:pt x="403" y="19"/>
                  </a:lnTo>
                  <a:lnTo>
                    <a:pt x="405" y="21"/>
                  </a:lnTo>
                  <a:lnTo>
                    <a:pt x="407" y="22"/>
                  </a:lnTo>
                  <a:lnTo>
                    <a:pt x="408" y="24"/>
                  </a:lnTo>
                  <a:lnTo>
                    <a:pt x="409" y="24"/>
                  </a:lnTo>
                  <a:lnTo>
                    <a:pt x="411" y="24"/>
                  </a:lnTo>
                  <a:lnTo>
                    <a:pt x="412" y="25"/>
                  </a:lnTo>
                  <a:lnTo>
                    <a:pt x="412" y="26"/>
                  </a:lnTo>
                  <a:lnTo>
                    <a:pt x="414" y="28"/>
                  </a:lnTo>
                  <a:lnTo>
                    <a:pt x="414" y="29"/>
                  </a:lnTo>
                  <a:lnTo>
                    <a:pt x="415" y="30"/>
                  </a:lnTo>
                  <a:lnTo>
                    <a:pt x="416" y="30"/>
                  </a:lnTo>
                  <a:lnTo>
                    <a:pt x="419" y="30"/>
                  </a:lnTo>
                  <a:lnTo>
                    <a:pt x="420" y="32"/>
                  </a:lnTo>
                  <a:lnTo>
                    <a:pt x="422" y="32"/>
                  </a:lnTo>
                  <a:lnTo>
                    <a:pt x="423" y="32"/>
                  </a:lnTo>
                  <a:lnTo>
                    <a:pt x="426" y="32"/>
                  </a:lnTo>
                  <a:lnTo>
                    <a:pt x="427" y="32"/>
                  </a:lnTo>
                  <a:lnTo>
                    <a:pt x="428" y="32"/>
                  </a:lnTo>
                  <a:lnTo>
                    <a:pt x="430" y="33"/>
                  </a:lnTo>
                  <a:lnTo>
                    <a:pt x="431" y="33"/>
                  </a:lnTo>
                  <a:lnTo>
                    <a:pt x="433" y="32"/>
                  </a:lnTo>
                  <a:lnTo>
                    <a:pt x="434" y="32"/>
                  </a:lnTo>
                  <a:lnTo>
                    <a:pt x="435" y="32"/>
                  </a:lnTo>
                  <a:lnTo>
                    <a:pt x="437" y="30"/>
                  </a:lnTo>
                  <a:lnTo>
                    <a:pt x="438" y="30"/>
                  </a:lnTo>
                  <a:lnTo>
                    <a:pt x="439" y="30"/>
                  </a:lnTo>
                  <a:lnTo>
                    <a:pt x="442" y="30"/>
                  </a:lnTo>
                  <a:lnTo>
                    <a:pt x="443" y="30"/>
                  </a:lnTo>
                  <a:lnTo>
                    <a:pt x="445" y="30"/>
                  </a:lnTo>
                  <a:lnTo>
                    <a:pt x="447" y="29"/>
                  </a:lnTo>
                  <a:lnTo>
                    <a:pt x="449" y="29"/>
                  </a:lnTo>
                  <a:lnTo>
                    <a:pt x="450" y="28"/>
                  </a:lnTo>
                  <a:lnTo>
                    <a:pt x="452" y="28"/>
                  </a:lnTo>
                  <a:lnTo>
                    <a:pt x="453" y="29"/>
                  </a:lnTo>
                  <a:lnTo>
                    <a:pt x="454" y="29"/>
                  </a:lnTo>
                  <a:lnTo>
                    <a:pt x="454" y="30"/>
                  </a:lnTo>
                  <a:lnTo>
                    <a:pt x="456" y="30"/>
                  </a:lnTo>
                  <a:lnTo>
                    <a:pt x="457" y="29"/>
                  </a:lnTo>
                  <a:lnTo>
                    <a:pt x="458" y="29"/>
                  </a:lnTo>
                  <a:lnTo>
                    <a:pt x="460" y="29"/>
                  </a:lnTo>
                  <a:lnTo>
                    <a:pt x="460" y="28"/>
                  </a:lnTo>
                  <a:lnTo>
                    <a:pt x="461" y="28"/>
                  </a:lnTo>
                  <a:lnTo>
                    <a:pt x="461" y="29"/>
                  </a:lnTo>
                  <a:lnTo>
                    <a:pt x="462" y="30"/>
                  </a:lnTo>
                  <a:lnTo>
                    <a:pt x="464" y="30"/>
                  </a:lnTo>
                  <a:lnTo>
                    <a:pt x="465" y="30"/>
                  </a:lnTo>
                  <a:lnTo>
                    <a:pt x="468" y="32"/>
                  </a:lnTo>
                  <a:lnTo>
                    <a:pt x="468" y="30"/>
                  </a:lnTo>
                  <a:lnTo>
                    <a:pt x="471" y="32"/>
                  </a:lnTo>
                  <a:lnTo>
                    <a:pt x="472" y="33"/>
                  </a:lnTo>
                  <a:lnTo>
                    <a:pt x="473" y="33"/>
                  </a:lnTo>
                  <a:lnTo>
                    <a:pt x="475" y="33"/>
                  </a:lnTo>
                  <a:lnTo>
                    <a:pt x="476" y="33"/>
                  </a:lnTo>
                  <a:lnTo>
                    <a:pt x="477" y="33"/>
                  </a:lnTo>
                  <a:lnTo>
                    <a:pt x="479" y="34"/>
                  </a:lnTo>
                  <a:lnTo>
                    <a:pt x="480" y="34"/>
                  </a:lnTo>
                  <a:lnTo>
                    <a:pt x="480" y="33"/>
                  </a:lnTo>
                  <a:lnTo>
                    <a:pt x="481" y="32"/>
                  </a:lnTo>
                  <a:lnTo>
                    <a:pt x="483" y="30"/>
                  </a:lnTo>
                  <a:lnTo>
                    <a:pt x="484" y="32"/>
                  </a:lnTo>
                  <a:lnTo>
                    <a:pt x="485" y="30"/>
                  </a:lnTo>
                  <a:lnTo>
                    <a:pt x="487" y="30"/>
                  </a:lnTo>
                  <a:lnTo>
                    <a:pt x="488" y="30"/>
                  </a:lnTo>
                  <a:lnTo>
                    <a:pt x="490" y="30"/>
                  </a:lnTo>
                  <a:lnTo>
                    <a:pt x="491" y="30"/>
                  </a:lnTo>
                  <a:lnTo>
                    <a:pt x="492" y="30"/>
                  </a:lnTo>
                  <a:lnTo>
                    <a:pt x="495" y="30"/>
                  </a:lnTo>
                  <a:lnTo>
                    <a:pt x="496" y="30"/>
                  </a:lnTo>
                  <a:lnTo>
                    <a:pt x="498" y="32"/>
                  </a:lnTo>
                  <a:lnTo>
                    <a:pt x="499" y="33"/>
                  </a:lnTo>
                  <a:lnTo>
                    <a:pt x="500" y="33"/>
                  </a:lnTo>
                  <a:lnTo>
                    <a:pt x="502" y="32"/>
                  </a:lnTo>
                  <a:lnTo>
                    <a:pt x="503" y="30"/>
                  </a:lnTo>
                  <a:lnTo>
                    <a:pt x="504" y="30"/>
                  </a:lnTo>
                  <a:lnTo>
                    <a:pt x="506" y="29"/>
                  </a:lnTo>
                  <a:lnTo>
                    <a:pt x="509" y="28"/>
                  </a:lnTo>
                  <a:lnTo>
                    <a:pt x="510" y="28"/>
                  </a:lnTo>
                  <a:lnTo>
                    <a:pt x="511" y="29"/>
                  </a:lnTo>
                  <a:lnTo>
                    <a:pt x="514" y="29"/>
                  </a:lnTo>
                  <a:lnTo>
                    <a:pt x="515" y="29"/>
                  </a:lnTo>
                  <a:lnTo>
                    <a:pt x="517" y="28"/>
                  </a:lnTo>
                  <a:lnTo>
                    <a:pt x="518" y="28"/>
                  </a:lnTo>
                  <a:lnTo>
                    <a:pt x="519" y="28"/>
                  </a:lnTo>
                  <a:lnTo>
                    <a:pt x="521" y="28"/>
                  </a:lnTo>
                  <a:lnTo>
                    <a:pt x="522" y="29"/>
                  </a:lnTo>
                  <a:lnTo>
                    <a:pt x="523" y="29"/>
                  </a:lnTo>
                  <a:lnTo>
                    <a:pt x="523" y="30"/>
                  </a:lnTo>
                  <a:lnTo>
                    <a:pt x="526" y="30"/>
                  </a:lnTo>
                  <a:lnTo>
                    <a:pt x="528" y="32"/>
                  </a:lnTo>
                  <a:lnTo>
                    <a:pt x="530" y="33"/>
                  </a:lnTo>
                  <a:lnTo>
                    <a:pt x="532" y="33"/>
                  </a:lnTo>
                  <a:lnTo>
                    <a:pt x="533" y="33"/>
                  </a:lnTo>
                  <a:lnTo>
                    <a:pt x="534" y="33"/>
                  </a:lnTo>
                  <a:lnTo>
                    <a:pt x="536" y="33"/>
                  </a:lnTo>
                  <a:lnTo>
                    <a:pt x="537" y="33"/>
                  </a:lnTo>
                  <a:lnTo>
                    <a:pt x="538" y="33"/>
                  </a:lnTo>
                  <a:lnTo>
                    <a:pt x="540" y="33"/>
                  </a:lnTo>
                  <a:lnTo>
                    <a:pt x="541" y="32"/>
                  </a:lnTo>
                  <a:lnTo>
                    <a:pt x="542" y="33"/>
                  </a:lnTo>
                  <a:lnTo>
                    <a:pt x="544" y="33"/>
                  </a:lnTo>
                  <a:lnTo>
                    <a:pt x="545" y="34"/>
                  </a:lnTo>
                  <a:lnTo>
                    <a:pt x="545" y="36"/>
                  </a:lnTo>
                  <a:lnTo>
                    <a:pt x="547" y="37"/>
                  </a:lnTo>
                  <a:lnTo>
                    <a:pt x="548" y="37"/>
                  </a:lnTo>
                  <a:lnTo>
                    <a:pt x="549" y="38"/>
                  </a:lnTo>
                  <a:lnTo>
                    <a:pt x="549" y="40"/>
                  </a:lnTo>
                  <a:lnTo>
                    <a:pt x="549" y="41"/>
                  </a:lnTo>
                  <a:lnTo>
                    <a:pt x="551" y="43"/>
                  </a:lnTo>
                  <a:lnTo>
                    <a:pt x="552" y="44"/>
                  </a:lnTo>
                  <a:lnTo>
                    <a:pt x="553" y="47"/>
                  </a:lnTo>
                  <a:lnTo>
                    <a:pt x="555" y="47"/>
                  </a:lnTo>
                  <a:lnTo>
                    <a:pt x="556" y="47"/>
                  </a:lnTo>
                  <a:lnTo>
                    <a:pt x="557" y="48"/>
                  </a:lnTo>
                  <a:lnTo>
                    <a:pt x="557" y="49"/>
                  </a:lnTo>
                  <a:lnTo>
                    <a:pt x="559" y="49"/>
                  </a:lnTo>
                  <a:lnTo>
                    <a:pt x="560" y="51"/>
                  </a:lnTo>
                  <a:lnTo>
                    <a:pt x="561" y="51"/>
                  </a:lnTo>
                  <a:lnTo>
                    <a:pt x="563" y="51"/>
                  </a:lnTo>
                  <a:lnTo>
                    <a:pt x="564" y="52"/>
                  </a:lnTo>
                  <a:lnTo>
                    <a:pt x="566" y="52"/>
                  </a:lnTo>
                  <a:lnTo>
                    <a:pt x="568" y="53"/>
                  </a:lnTo>
                  <a:lnTo>
                    <a:pt x="570" y="55"/>
                  </a:lnTo>
                  <a:lnTo>
                    <a:pt x="571" y="56"/>
                  </a:lnTo>
                  <a:lnTo>
                    <a:pt x="572" y="56"/>
                  </a:lnTo>
                  <a:lnTo>
                    <a:pt x="574" y="56"/>
                  </a:lnTo>
                  <a:lnTo>
                    <a:pt x="575" y="56"/>
                  </a:lnTo>
                  <a:lnTo>
                    <a:pt x="576" y="56"/>
                  </a:lnTo>
                  <a:lnTo>
                    <a:pt x="578" y="56"/>
                  </a:lnTo>
                  <a:lnTo>
                    <a:pt x="578" y="57"/>
                  </a:lnTo>
                  <a:lnTo>
                    <a:pt x="579" y="57"/>
                  </a:lnTo>
                  <a:lnTo>
                    <a:pt x="579" y="59"/>
                  </a:lnTo>
                  <a:lnTo>
                    <a:pt x="580" y="59"/>
                  </a:lnTo>
                  <a:lnTo>
                    <a:pt x="582" y="59"/>
                  </a:lnTo>
                  <a:lnTo>
                    <a:pt x="582" y="60"/>
                  </a:lnTo>
                  <a:lnTo>
                    <a:pt x="583" y="60"/>
                  </a:lnTo>
                  <a:lnTo>
                    <a:pt x="583" y="62"/>
                  </a:lnTo>
                  <a:lnTo>
                    <a:pt x="585" y="63"/>
                  </a:lnTo>
                  <a:lnTo>
                    <a:pt x="585" y="64"/>
                  </a:lnTo>
                  <a:lnTo>
                    <a:pt x="586" y="64"/>
                  </a:lnTo>
                  <a:lnTo>
                    <a:pt x="587" y="64"/>
                  </a:lnTo>
                  <a:lnTo>
                    <a:pt x="587" y="66"/>
                  </a:lnTo>
                  <a:lnTo>
                    <a:pt x="589" y="64"/>
                  </a:lnTo>
                  <a:lnTo>
                    <a:pt x="590" y="64"/>
                  </a:lnTo>
                  <a:lnTo>
                    <a:pt x="590" y="66"/>
                  </a:lnTo>
                  <a:lnTo>
                    <a:pt x="591" y="67"/>
                  </a:lnTo>
                  <a:lnTo>
                    <a:pt x="593" y="68"/>
                  </a:lnTo>
                  <a:lnTo>
                    <a:pt x="593" y="70"/>
                  </a:lnTo>
                  <a:lnTo>
                    <a:pt x="594" y="71"/>
                  </a:lnTo>
                  <a:lnTo>
                    <a:pt x="594" y="74"/>
                  </a:lnTo>
                  <a:lnTo>
                    <a:pt x="595" y="75"/>
                  </a:lnTo>
                  <a:lnTo>
                    <a:pt x="595" y="76"/>
                  </a:lnTo>
                  <a:lnTo>
                    <a:pt x="597" y="78"/>
                  </a:lnTo>
                  <a:lnTo>
                    <a:pt x="598" y="78"/>
                  </a:lnTo>
                  <a:lnTo>
                    <a:pt x="599" y="79"/>
                  </a:lnTo>
                  <a:lnTo>
                    <a:pt x="601" y="79"/>
                  </a:lnTo>
                  <a:lnTo>
                    <a:pt x="602" y="79"/>
                  </a:lnTo>
                  <a:lnTo>
                    <a:pt x="604" y="79"/>
                  </a:lnTo>
                  <a:lnTo>
                    <a:pt x="605" y="80"/>
                  </a:lnTo>
                  <a:lnTo>
                    <a:pt x="606" y="80"/>
                  </a:lnTo>
                  <a:lnTo>
                    <a:pt x="608" y="82"/>
                  </a:lnTo>
                  <a:lnTo>
                    <a:pt x="609" y="83"/>
                  </a:lnTo>
                  <a:lnTo>
                    <a:pt x="609" y="85"/>
                  </a:lnTo>
                  <a:lnTo>
                    <a:pt x="610" y="86"/>
                  </a:lnTo>
                  <a:lnTo>
                    <a:pt x="612" y="87"/>
                  </a:lnTo>
                  <a:lnTo>
                    <a:pt x="613" y="87"/>
                  </a:lnTo>
                  <a:lnTo>
                    <a:pt x="614" y="87"/>
                  </a:lnTo>
                  <a:lnTo>
                    <a:pt x="616" y="87"/>
                  </a:lnTo>
                  <a:lnTo>
                    <a:pt x="617" y="87"/>
                  </a:lnTo>
                  <a:lnTo>
                    <a:pt x="618" y="87"/>
                  </a:lnTo>
                  <a:lnTo>
                    <a:pt x="620" y="87"/>
                  </a:lnTo>
                  <a:lnTo>
                    <a:pt x="621" y="89"/>
                  </a:lnTo>
                  <a:lnTo>
                    <a:pt x="624" y="90"/>
                  </a:lnTo>
                  <a:lnTo>
                    <a:pt x="627" y="90"/>
                  </a:lnTo>
                  <a:lnTo>
                    <a:pt x="631" y="90"/>
                  </a:lnTo>
                  <a:lnTo>
                    <a:pt x="632" y="91"/>
                  </a:lnTo>
                  <a:lnTo>
                    <a:pt x="633" y="93"/>
                  </a:lnTo>
                  <a:lnTo>
                    <a:pt x="635" y="93"/>
                  </a:lnTo>
                  <a:lnTo>
                    <a:pt x="636" y="94"/>
                  </a:lnTo>
                  <a:lnTo>
                    <a:pt x="636" y="95"/>
                  </a:lnTo>
                  <a:lnTo>
                    <a:pt x="636" y="97"/>
                  </a:lnTo>
                  <a:lnTo>
                    <a:pt x="636" y="98"/>
                  </a:lnTo>
                  <a:lnTo>
                    <a:pt x="636" y="99"/>
                  </a:lnTo>
                  <a:lnTo>
                    <a:pt x="636" y="101"/>
                  </a:lnTo>
                  <a:lnTo>
                    <a:pt x="636" y="105"/>
                  </a:lnTo>
                  <a:lnTo>
                    <a:pt x="635" y="113"/>
                  </a:lnTo>
                  <a:lnTo>
                    <a:pt x="633" y="121"/>
                  </a:lnTo>
                  <a:lnTo>
                    <a:pt x="633" y="131"/>
                  </a:lnTo>
                  <a:lnTo>
                    <a:pt x="632" y="135"/>
                  </a:lnTo>
                  <a:lnTo>
                    <a:pt x="632" y="136"/>
                  </a:lnTo>
                  <a:lnTo>
                    <a:pt x="632" y="139"/>
                  </a:lnTo>
                  <a:lnTo>
                    <a:pt x="631" y="143"/>
                  </a:lnTo>
                  <a:lnTo>
                    <a:pt x="629" y="146"/>
                  </a:lnTo>
                  <a:lnTo>
                    <a:pt x="629" y="150"/>
                  </a:lnTo>
                  <a:lnTo>
                    <a:pt x="628" y="155"/>
                  </a:lnTo>
                  <a:lnTo>
                    <a:pt x="629" y="158"/>
                  </a:lnTo>
                  <a:lnTo>
                    <a:pt x="629" y="159"/>
                  </a:lnTo>
                  <a:lnTo>
                    <a:pt x="629" y="162"/>
                  </a:lnTo>
                  <a:lnTo>
                    <a:pt x="629" y="163"/>
                  </a:lnTo>
                  <a:lnTo>
                    <a:pt x="631" y="165"/>
                  </a:lnTo>
                  <a:lnTo>
                    <a:pt x="632" y="166"/>
                  </a:lnTo>
                  <a:lnTo>
                    <a:pt x="632" y="169"/>
                  </a:lnTo>
                  <a:lnTo>
                    <a:pt x="632" y="170"/>
                  </a:lnTo>
                  <a:lnTo>
                    <a:pt x="632" y="171"/>
                  </a:lnTo>
                  <a:lnTo>
                    <a:pt x="632" y="173"/>
                  </a:lnTo>
                  <a:lnTo>
                    <a:pt x="632" y="174"/>
                  </a:lnTo>
                  <a:lnTo>
                    <a:pt x="633" y="175"/>
                  </a:lnTo>
                  <a:lnTo>
                    <a:pt x="635" y="181"/>
                  </a:lnTo>
                  <a:lnTo>
                    <a:pt x="635" y="182"/>
                  </a:lnTo>
                  <a:lnTo>
                    <a:pt x="635" y="184"/>
                  </a:lnTo>
                  <a:lnTo>
                    <a:pt x="635" y="185"/>
                  </a:lnTo>
                  <a:lnTo>
                    <a:pt x="636" y="188"/>
                  </a:lnTo>
                  <a:lnTo>
                    <a:pt x="636" y="189"/>
                  </a:lnTo>
                  <a:lnTo>
                    <a:pt x="637" y="190"/>
                  </a:lnTo>
                  <a:lnTo>
                    <a:pt x="637" y="192"/>
                  </a:lnTo>
                  <a:lnTo>
                    <a:pt x="639" y="193"/>
                  </a:lnTo>
                  <a:lnTo>
                    <a:pt x="639" y="196"/>
                  </a:lnTo>
                  <a:lnTo>
                    <a:pt x="639" y="200"/>
                  </a:lnTo>
                  <a:lnTo>
                    <a:pt x="639" y="203"/>
                  </a:lnTo>
                  <a:lnTo>
                    <a:pt x="639" y="204"/>
                  </a:lnTo>
                  <a:lnTo>
                    <a:pt x="640" y="207"/>
                  </a:lnTo>
                  <a:lnTo>
                    <a:pt x="640" y="209"/>
                  </a:lnTo>
                  <a:lnTo>
                    <a:pt x="640" y="211"/>
                  </a:lnTo>
                  <a:lnTo>
                    <a:pt x="640" y="213"/>
                  </a:lnTo>
                  <a:lnTo>
                    <a:pt x="639" y="216"/>
                  </a:lnTo>
                  <a:lnTo>
                    <a:pt x="636" y="218"/>
                  </a:lnTo>
                  <a:lnTo>
                    <a:pt x="636" y="220"/>
                  </a:lnTo>
                  <a:lnTo>
                    <a:pt x="635" y="223"/>
                  </a:lnTo>
                  <a:lnTo>
                    <a:pt x="633" y="227"/>
                  </a:lnTo>
                  <a:lnTo>
                    <a:pt x="633" y="230"/>
                  </a:lnTo>
                  <a:lnTo>
                    <a:pt x="632" y="230"/>
                  </a:lnTo>
                  <a:lnTo>
                    <a:pt x="632" y="231"/>
                  </a:lnTo>
                  <a:lnTo>
                    <a:pt x="632" y="232"/>
                  </a:lnTo>
                  <a:lnTo>
                    <a:pt x="633" y="234"/>
                  </a:lnTo>
                  <a:lnTo>
                    <a:pt x="635" y="235"/>
                  </a:lnTo>
                  <a:lnTo>
                    <a:pt x="637" y="237"/>
                  </a:lnTo>
                  <a:lnTo>
                    <a:pt x="640" y="237"/>
                  </a:lnTo>
                  <a:lnTo>
                    <a:pt x="644" y="237"/>
                  </a:lnTo>
                  <a:lnTo>
                    <a:pt x="648" y="235"/>
                  </a:lnTo>
                  <a:lnTo>
                    <a:pt x="652" y="237"/>
                  </a:lnTo>
                  <a:lnTo>
                    <a:pt x="656" y="237"/>
                  </a:lnTo>
                  <a:lnTo>
                    <a:pt x="659" y="237"/>
                  </a:lnTo>
                  <a:lnTo>
                    <a:pt x="662" y="238"/>
                  </a:lnTo>
                  <a:lnTo>
                    <a:pt x="665" y="238"/>
                  </a:lnTo>
                  <a:lnTo>
                    <a:pt x="667" y="238"/>
                  </a:lnTo>
                  <a:lnTo>
                    <a:pt x="670" y="237"/>
                  </a:lnTo>
                  <a:lnTo>
                    <a:pt x="673" y="237"/>
                  </a:lnTo>
                  <a:lnTo>
                    <a:pt x="674" y="235"/>
                  </a:lnTo>
                  <a:lnTo>
                    <a:pt x="677" y="237"/>
                  </a:lnTo>
                  <a:lnTo>
                    <a:pt x="678" y="238"/>
                  </a:lnTo>
                  <a:lnTo>
                    <a:pt x="682" y="239"/>
                  </a:lnTo>
                  <a:lnTo>
                    <a:pt x="685" y="239"/>
                  </a:lnTo>
                  <a:lnTo>
                    <a:pt x="689" y="238"/>
                  </a:lnTo>
                  <a:lnTo>
                    <a:pt x="692" y="238"/>
                  </a:lnTo>
                  <a:lnTo>
                    <a:pt x="696" y="238"/>
                  </a:lnTo>
                  <a:lnTo>
                    <a:pt x="697" y="238"/>
                  </a:lnTo>
                  <a:lnTo>
                    <a:pt x="698" y="237"/>
                  </a:lnTo>
                  <a:lnTo>
                    <a:pt x="700" y="235"/>
                  </a:lnTo>
                  <a:lnTo>
                    <a:pt x="701" y="232"/>
                  </a:lnTo>
                  <a:lnTo>
                    <a:pt x="703" y="230"/>
                  </a:lnTo>
                  <a:lnTo>
                    <a:pt x="704" y="228"/>
                  </a:lnTo>
                  <a:lnTo>
                    <a:pt x="704" y="227"/>
                  </a:lnTo>
                  <a:lnTo>
                    <a:pt x="705" y="226"/>
                  </a:lnTo>
                  <a:lnTo>
                    <a:pt x="708" y="223"/>
                  </a:lnTo>
                  <a:lnTo>
                    <a:pt x="709" y="220"/>
                  </a:lnTo>
                  <a:lnTo>
                    <a:pt x="709" y="219"/>
                  </a:lnTo>
                  <a:lnTo>
                    <a:pt x="711" y="218"/>
                  </a:lnTo>
                  <a:lnTo>
                    <a:pt x="711" y="216"/>
                  </a:lnTo>
                  <a:lnTo>
                    <a:pt x="709" y="215"/>
                  </a:lnTo>
                  <a:lnTo>
                    <a:pt x="708" y="212"/>
                  </a:lnTo>
                  <a:lnTo>
                    <a:pt x="707" y="209"/>
                  </a:lnTo>
                  <a:lnTo>
                    <a:pt x="708" y="208"/>
                  </a:lnTo>
                  <a:lnTo>
                    <a:pt x="707" y="205"/>
                  </a:lnTo>
                  <a:lnTo>
                    <a:pt x="707" y="204"/>
                  </a:lnTo>
                  <a:lnTo>
                    <a:pt x="708" y="201"/>
                  </a:lnTo>
                  <a:lnTo>
                    <a:pt x="708" y="200"/>
                  </a:lnTo>
                  <a:lnTo>
                    <a:pt x="711" y="197"/>
                  </a:lnTo>
                  <a:lnTo>
                    <a:pt x="712" y="196"/>
                  </a:lnTo>
                  <a:lnTo>
                    <a:pt x="713" y="196"/>
                  </a:lnTo>
                  <a:lnTo>
                    <a:pt x="716" y="194"/>
                  </a:lnTo>
                  <a:lnTo>
                    <a:pt x="722" y="194"/>
                  </a:lnTo>
                  <a:lnTo>
                    <a:pt x="723" y="193"/>
                  </a:lnTo>
                  <a:lnTo>
                    <a:pt x="727" y="192"/>
                  </a:lnTo>
                  <a:lnTo>
                    <a:pt x="731" y="190"/>
                  </a:lnTo>
                  <a:lnTo>
                    <a:pt x="732" y="190"/>
                  </a:lnTo>
                  <a:lnTo>
                    <a:pt x="735" y="190"/>
                  </a:lnTo>
                  <a:lnTo>
                    <a:pt x="738" y="190"/>
                  </a:lnTo>
                  <a:lnTo>
                    <a:pt x="741" y="190"/>
                  </a:lnTo>
                  <a:lnTo>
                    <a:pt x="743" y="189"/>
                  </a:lnTo>
                  <a:lnTo>
                    <a:pt x="746" y="188"/>
                  </a:lnTo>
                  <a:lnTo>
                    <a:pt x="749" y="188"/>
                  </a:lnTo>
                  <a:lnTo>
                    <a:pt x="751" y="186"/>
                  </a:lnTo>
                  <a:lnTo>
                    <a:pt x="753" y="186"/>
                  </a:lnTo>
                  <a:lnTo>
                    <a:pt x="755" y="185"/>
                  </a:lnTo>
                  <a:lnTo>
                    <a:pt x="760" y="184"/>
                  </a:lnTo>
                  <a:lnTo>
                    <a:pt x="762" y="184"/>
                  </a:lnTo>
                  <a:lnTo>
                    <a:pt x="774" y="181"/>
                  </a:lnTo>
                  <a:lnTo>
                    <a:pt x="774" y="184"/>
                  </a:lnTo>
                  <a:lnTo>
                    <a:pt x="776" y="224"/>
                  </a:lnTo>
                  <a:lnTo>
                    <a:pt x="791" y="245"/>
                  </a:lnTo>
                  <a:lnTo>
                    <a:pt x="791" y="246"/>
                  </a:lnTo>
                  <a:lnTo>
                    <a:pt x="800" y="260"/>
                  </a:lnTo>
                  <a:lnTo>
                    <a:pt x="802" y="269"/>
                  </a:lnTo>
                  <a:lnTo>
                    <a:pt x="803" y="270"/>
                  </a:lnTo>
                  <a:lnTo>
                    <a:pt x="804" y="270"/>
                  </a:lnTo>
                  <a:lnTo>
                    <a:pt x="804" y="272"/>
                  </a:lnTo>
                  <a:lnTo>
                    <a:pt x="806" y="273"/>
                  </a:lnTo>
                  <a:lnTo>
                    <a:pt x="807" y="273"/>
                  </a:lnTo>
                  <a:lnTo>
                    <a:pt x="807" y="275"/>
                  </a:lnTo>
                  <a:lnTo>
                    <a:pt x="808" y="276"/>
                  </a:lnTo>
                  <a:lnTo>
                    <a:pt x="808" y="277"/>
                  </a:lnTo>
                  <a:lnTo>
                    <a:pt x="810" y="277"/>
                  </a:lnTo>
                  <a:lnTo>
                    <a:pt x="810" y="279"/>
                  </a:lnTo>
                  <a:lnTo>
                    <a:pt x="811" y="280"/>
                  </a:lnTo>
                  <a:lnTo>
                    <a:pt x="811" y="281"/>
                  </a:lnTo>
                  <a:lnTo>
                    <a:pt x="812" y="283"/>
                  </a:lnTo>
                  <a:lnTo>
                    <a:pt x="814" y="284"/>
                  </a:lnTo>
                  <a:lnTo>
                    <a:pt x="815" y="285"/>
                  </a:lnTo>
                  <a:lnTo>
                    <a:pt x="815" y="287"/>
                  </a:lnTo>
                  <a:lnTo>
                    <a:pt x="817" y="288"/>
                  </a:lnTo>
                  <a:lnTo>
                    <a:pt x="818" y="289"/>
                  </a:lnTo>
                  <a:lnTo>
                    <a:pt x="818" y="291"/>
                  </a:lnTo>
                  <a:lnTo>
                    <a:pt x="819" y="292"/>
                  </a:lnTo>
                  <a:lnTo>
                    <a:pt x="821" y="294"/>
                  </a:lnTo>
                  <a:lnTo>
                    <a:pt x="821" y="295"/>
                  </a:lnTo>
                  <a:lnTo>
                    <a:pt x="822" y="296"/>
                  </a:lnTo>
                  <a:lnTo>
                    <a:pt x="823" y="298"/>
                  </a:lnTo>
                  <a:lnTo>
                    <a:pt x="823" y="300"/>
                  </a:lnTo>
                  <a:lnTo>
                    <a:pt x="825" y="302"/>
                  </a:lnTo>
                  <a:lnTo>
                    <a:pt x="826" y="303"/>
                  </a:lnTo>
                  <a:lnTo>
                    <a:pt x="827" y="304"/>
                  </a:lnTo>
                  <a:lnTo>
                    <a:pt x="829" y="306"/>
                  </a:lnTo>
                  <a:lnTo>
                    <a:pt x="830" y="308"/>
                  </a:lnTo>
                  <a:lnTo>
                    <a:pt x="831" y="308"/>
                  </a:lnTo>
                  <a:lnTo>
                    <a:pt x="833" y="310"/>
                  </a:lnTo>
                  <a:lnTo>
                    <a:pt x="836" y="310"/>
                  </a:lnTo>
                  <a:lnTo>
                    <a:pt x="837" y="310"/>
                  </a:lnTo>
                  <a:lnTo>
                    <a:pt x="838" y="310"/>
                  </a:lnTo>
                  <a:lnTo>
                    <a:pt x="841" y="310"/>
                  </a:lnTo>
                  <a:lnTo>
                    <a:pt x="842" y="310"/>
                  </a:lnTo>
                  <a:lnTo>
                    <a:pt x="845" y="310"/>
                  </a:lnTo>
                  <a:lnTo>
                    <a:pt x="846" y="310"/>
                  </a:lnTo>
                  <a:lnTo>
                    <a:pt x="848" y="308"/>
                  </a:lnTo>
                  <a:lnTo>
                    <a:pt x="849" y="308"/>
                  </a:lnTo>
                  <a:lnTo>
                    <a:pt x="850" y="308"/>
                  </a:lnTo>
                  <a:lnTo>
                    <a:pt x="852" y="308"/>
                  </a:lnTo>
                  <a:lnTo>
                    <a:pt x="853" y="308"/>
                  </a:lnTo>
                  <a:lnTo>
                    <a:pt x="855" y="307"/>
                  </a:lnTo>
                  <a:lnTo>
                    <a:pt x="856" y="307"/>
                  </a:lnTo>
                  <a:lnTo>
                    <a:pt x="857" y="307"/>
                  </a:lnTo>
                  <a:lnTo>
                    <a:pt x="860" y="307"/>
                  </a:lnTo>
                  <a:lnTo>
                    <a:pt x="861" y="307"/>
                  </a:lnTo>
                  <a:lnTo>
                    <a:pt x="863" y="307"/>
                  </a:lnTo>
                  <a:lnTo>
                    <a:pt x="864" y="307"/>
                  </a:lnTo>
                  <a:lnTo>
                    <a:pt x="867" y="306"/>
                  </a:lnTo>
                  <a:lnTo>
                    <a:pt x="868" y="306"/>
                  </a:lnTo>
                  <a:lnTo>
                    <a:pt x="869" y="306"/>
                  </a:lnTo>
                  <a:lnTo>
                    <a:pt x="871" y="306"/>
                  </a:lnTo>
                  <a:lnTo>
                    <a:pt x="874" y="304"/>
                  </a:lnTo>
                  <a:lnTo>
                    <a:pt x="875" y="304"/>
                  </a:lnTo>
                  <a:lnTo>
                    <a:pt x="878" y="304"/>
                  </a:lnTo>
                  <a:lnTo>
                    <a:pt x="879" y="303"/>
                  </a:lnTo>
                  <a:lnTo>
                    <a:pt x="880" y="303"/>
                  </a:lnTo>
                  <a:lnTo>
                    <a:pt x="882" y="303"/>
                  </a:lnTo>
                  <a:lnTo>
                    <a:pt x="883" y="303"/>
                  </a:lnTo>
                  <a:lnTo>
                    <a:pt x="887" y="302"/>
                  </a:lnTo>
                  <a:lnTo>
                    <a:pt x="897" y="303"/>
                  </a:lnTo>
                  <a:lnTo>
                    <a:pt x="898" y="304"/>
                  </a:lnTo>
                  <a:lnTo>
                    <a:pt x="907" y="306"/>
                  </a:lnTo>
                  <a:lnTo>
                    <a:pt x="917" y="306"/>
                  </a:lnTo>
                  <a:lnTo>
                    <a:pt x="929" y="307"/>
                  </a:lnTo>
                  <a:lnTo>
                    <a:pt x="933" y="307"/>
                  </a:lnTo>
                  <a:lnTo>
                    <a:pt x="939" y="308"/>
                  </a:lnTo>
                  <a:lnTo>
                    <a:pt x="943" y="310"/>
                  </a:lnTo>
                  <a:lnTo>
                    <a:pt x="944" y="311"/>
                  </a:lnTo>
                  <a:lnTo>
                    <a:pt x="948" y="312"/>
                  </a:lnTo>
                  <a:lnTo>
                    <a:pt x="951" y="314"/>
                  </a:lnTo>
                  <a:lnTo>
                    <a:pt x="952" y="317"/>
                  </a:lnTo>
                  <a:lnTo>
                    <a:pt x="954" y="318"/>
                  </a:lnTo>
                  <a:lnTo>
                    <a:pt x="955" y="319"/>
                  </a:lnTo>
                  <a:lnTo>
                    <a:pt x="955" y="321"/>
                  </a:lnTo>
                  <a:lnTo>
                    <a:pt x="956" y="321"/>
                  </a:lnTo>
                  <a:lnTo>
                    <a:pt x="958" y="323"/>
                  </a:lnTo>
                  <a:lnTo>
                    <a:pt x="959" y="323"/>
                  </a:lnTo>
                  <a:lnTo>
                    <a:pt x="959" y="325"/>
                  </a:lnTo>
                  <a:lnTo>
                    <a:pt x="960" y="326"/>
                  </a:lnTo>
                  <a:lnTo>
                    <a:pt x="962" y="326"/>
                  </a:lnTo>
                  <a:lnTo>
                    <a:pt x="962" y="327"/>
                  </a:lnTo>
                  <a:lnTo>
                    <a:pt x="963" y="329"/>
                  </a:lnTo>
                  <a:lnTo>
                    <a:pt x="963" y="330"/>
                  </a:lnTo>
                  <a:lnTo>
                    <a:pt x="964" y="330"/>
                  </a:lnTo>
                  <a:lnTo>
                    <a:pt x="964" y="331"/>
                  </a:lnTo>
                  <a:lnTo>
                    <a:pt x="966" y="333"/>
                  </a:lnTo>
                  <a:lnTo>
                    <a:pt x="967" y="334"/>
                  </a:lnTo>
                  <a:lnTo>
                    <a:pt x="967" y="336"/>
                  </a:lnTo>
                  <a:lnTo>
                    <a:pt x="968" y="336"/>
                  </a:lnTo>
                  <a:lnTo>
                    <a:pt x="968" y="337"/>
                  </a:lnTo>
                  <a:lnTo>
                    <a:pt x="970" y="337"/>
                  </a:lnTo>
                  <a:lnTo>
                    <a:pt x="970" y="338"/>
                  </a:lnTo>
                  <a:lnTo>
                    <a:pt x="971" y="340"/>
                  </a:lnTo>
                  <a:lnTo>
                    <a:pt x="971" y="341"/>
                  </a:lnTo>
                  <a:lnTo>
                    <a:pt x="973" y="341"/>
                  </a:lnTo>
                  <a:lnTo>
                    <a:pt x="973" y="342"/>
                  </a:lnTo>
                  <a:lnTo>
                    <a:pt x="974" y="344"/>
                  </a:lnTo>
                  <a:lnTo>
                    <a:pt x="975" y="344"/>
                  </a:lnTo>
                  <a:lnTo>
                    <a:pt x="977" y="345"/>
                  </a:lnTo>
                  <a:lnTo>
                    <a:pt x="977" y="346"/>
                  </a:lnTo>
                  <a:lnTo>
                    <a:pt x="978" y="346"/>
                  </a:lnTo>
                  <a:lnTo>
                    <a:pt x="979" y="348"/>
                  </a:lnTo>
                  <a:lnTo>
                    <a:pt x="981" y="348"/>
                  </a:lnTo>
                  <a:lnTo>
                    <a:pt x="981" y="349"/>
                  </a:lnTo>
                  <a:lnTo>
                    <a:pt x="982" y="350"/>
                  </a:lnTo>
                  <a:lnTo>
                    <a:pt x="983" y="352"/>
                  </a:lnTo>
                  <a:lnTo>
                    <a:pt x="986" y="353"/>
                  </a:lnTo>
                  <a:lnTo>
                    <a:pt x="987" y="355"/>
                  </a:lnTo>
                  <a:lnTo>
                    <a:pt x="989" y="356"/>
                  </a:lnTo>
                  <a:lnTo>
                    <a:pt x="990" y="356"/>
                  </a:lnTo>
                  <a:lnTo>
                    <a:pt x="990" y="357"/>
                  </a:lnTo>
                  <a:lnTo>
                    <a:pt x="992" y="357"/>
                  </a:lnTo>
                  <a:lnTo>
                    <a:pt x="993" y="359"/>
                  </a:lnTo>
                  <a:lnTo>
                    <a:pt x="996" y="360"/>
                  </a:lnTo>
                  <a:lnTo>
                    <a:pt x="997" y="360"/>
                  </a:lnTo>
                  <a:lnTo>
                    <a:pt x="998" y="361"/>
                  </a:lnTo>
                  <a:lnTo>
                    <a:pt x="998" y="363"/>
                  </a:lnTo>
                  <a:lnTo>
                    <a:pt x="1000" y="363"/>
                  </a:lnTo>
                  <a:lnTo>
                    <a:pt x="1001" y="364"/>
                  </a:lnTo>
                  <a:lnTo>
                    <a:pt x="1002" y="365"/>
                  </a:lnTo>
                  <a:lnTo>
                    <a:pt x="1004" y="365"/>
                  </a:lnTo>
                  <a:lnTo>
                    <a:pt x="1005" y="367"/>
                  </a:lnTo>
                  <a:lnTo>
                    <a:pt x="1006" y="368"/>
                  </a:lnTo>
                  <a:lnTo>
                    <a:pt x="1008" y="368"/>
                  </a:lnTo>
                  <a:lnTo>
                    <a:pt x="1008" y="369"/>
                  </a:lnTo>
                  <a:lnTo>
                    <a:pt x="1008" y="371"/>
                  </a:lnTo>
                  <a:lnTo>
                    <a:pt x="1009" y="371"/>
                  </a:lnTo>
                  <a:lnTo>
                    <a:pt x="1008" y="372"/>
                  </a:lnTo>
                  <a:lnTo>
                    <a:pt x="1008" y="374"/>
                  </a:lnTo>
                  <a:lnTo>
                    <a:pt x="1009" y="374"/>
                  </a:lnTo>
                  <a:lnTo>
                    <a:pt x="1009" y="375"/>
                  </a:lnTo>
                  <a:lnTo>
                    <a:pt x="1009" y="376"/>
                  </a:lnTo>
                  <a:lnTo>
                    <a:pt x="1009" y="378"/>
                  </a:lnTo>
                  <a:lnTo>
                    <a:pt x="1011" y="378"/>
                  </a:lnTo>
                  <a:lnTo>
                    <a:pt x="1011" y="379"/>
                  </a:lnTo>
                  <a:lnTo>
                    <a:pt x="1011" y="380"/>
                  </a:lnTo>
                  <a:lnTo>
                    <a:pt x="1012" y="380"/>
                  </a:lnTo>
                  <a:lnTo>
                    <a:pt x="1012" y="382"/>
                  </a:lnTo>
                  <a:lnTo>
                    <a:pt x="1013" y="382"/>
                  </a:lnTo>
                  <a:lnTo>
                    <a:pt x="1013" y="383"/>
                  </a:lnTo>
                  <a:lnTo>
                    <a:pt x="1013" y="384"/>
                  </a:lnTo>
                  <a:lnTo>
                    <a:pt x="1013" y="386"/>
                  </a:lnTo>
                  <a:lnTo>
                    <a:pt x="1015" y="387"/>
                  </a:lnTo>
                  <a:lnTo>
                    <a:pt x="1015" y="388"/>
                  </a:lnTo>
                  <a:lnTo>
                    <a:pt x="1016" y="388"/>
                  </a:lnTo>
                  <a:lnTo>
                    <a:pt x="1017" y="390"/>
                  </a:lnTo>
                  <a:lnTo>
                    <a:pt x="1017" y="391"/>
                  </a:lnTo>
                  <a:lnTo>
                    <a:pt x="1017" y="393"/>
                  </a:lnTo>
                  <a:lnTo>
                    <a:pt x="1019" y="394"/>
                  </a:lnTo>
                  <a:lnTo>
                    <a:pt x="1019" y="395"/>
                  </a:lnTo>
                  <a:lnTo>
                    <a:pt x="1020" y="397"/>
                  </a:lnTo>
                  <a:lnTo>
                    <a:pt x="1021" y="397"/>
                  </a:lnTo>
                  <a:lnTo>
                    <a:pt x="1021" y="398"/>
                  </a:lnTo>
                  <a:lnTo>
                    <a:pt x="1021" y="399"/>
                  </a:lnTo>
                  <a:lnTo>
                    <a:pt x="1023" y="401"/>
                  </a:lnTo>
                  <a:lnTo>
                    <a:pt x="1023" y="402"/>
                  </a:lnTo>
                  <a:lnTo>
                    <a:pt x="1024" y="402"/>
                  </a:lnTo>
                  <a:lnTo>
                    <a:pt x="1024" y="403"/>
                  </a:lnTo>
                  <a:lnTo>
                    <a:pt x="1024" y="405"/>
                  </a:lnTo>
                  <a:lnTo>
                    <a:pt x="1025" y="405"/>
                  </a:lnTo>
                  <a:lnTo>
                    <a:pt x="1025" y="406"/>
                  </a:lnTo>
                  <a:lnTo>
                    <a:pt x="1025" y="407"/>
                  </a:lnTo>
                  <a:lnTo>
                    <a:pt x="1027" y="407"/>
                  </a:lnTo>
                  <a:lnTo>
                    <a:pt x="1027" y="409"/>
                  </a:lnTo>
                  <a:lnTo>
                    <a:pt x="1027" y="410"/>
                  </a:lnTo>
                  <a:lnTo>
                    <a:pt x="1028" y="412"/>
                  </a:lnTo>
                  <a:lnTo>
                    <a:pt x="1030" y="413"/>
                  </a:lnTo>
                  <a:lnTo>
                    <a:pt x="1030" y="414"/>
                  </a:lnTo>
                  <a:lnTo>
                    <a:pt x="1030" y="416"/>
                  </a:lnTo>
                  <a:lnTo>
                    <a:pt x="1031" y="417"/>
                  </a:lnTo>
                  <a:lnTo>
                    <a:pt x="1031" y="418"/>
                  </a:lnTo>
                  <a:lnTo>
                    <a:pt x="1032" y="420"/>
                  </a:lnTo>
                  <a:lnTo>
                    <a:pt x="1032" y="421"/>
                  </a:lnTo>
                  <a:lnTo>
                    <a:pt x="1032" y="422"/>
                  </a:lnTo>
                  <a:lnTo>
                    <a:pt x="1034" y="424"/>
                  </a:lnTo>
                  <a:lnTo>
                    <a:pt x="1035" y="425"/>
                  </a:lnTo>
                  <a:lnTo>
                    <a:pt x="1035" y="426"/>
                  </a:lnTo>
                  <a:lnTo>
                    <a:pt x="1036" y="428"/>
                  </a:lnTo>
                  <a:lnTo>
                    <a:pt x="1036" y="429"/>
                  </a:lnTo>
                  <a:lnTo>
                    <a:pt x="1038" y="431"/>
                  </a:lnTo>
                  <a:lnTo>
                    <a:pt x="1039" y="431"/>
                  </a:lnTo>
                  <a:lnTo>
                    <a:pt x="1039" y="432"/>
                  </a:lnTo>
                  <a:lnTo>
                    <a:pt x="1040" y="433"/>
                  </a:lnTo>
                  <a:lnTo>
                    <a:pt x="1040" y="435"/>
                  </a:lnTo>
                  <a:lnTo>
                    <a:pt x="1042" y="436"/>
                  </a:lnTo>
                  <a:lnTo>
                    <a:pt x="1043" y="437"/>
                  </a:lnTo>
                  <a:lnTo>
                    <a:pt x="1044" y="439"/>
                  </a:lnTo>
                  <a:lnTo>
                    <a:pt x="1046" y="440"/>
                  </a:lnTo>
                  <a:lnTo>
                    <a:pt x="1047" y="440"/>
                  </a:lnTo>
                  <a:lnTo>
                    <a:pt x="1049" y="440"/>
                  </a:lnTo>
                  <a:lnTo>
                    <a:pt x="1050" y="440"/>
                  </a:lnTo>
                  <a:lnTo>
                    <a:pt x="1050" y="441"/>
                  </a:lnTo>
                  <a:lnTo>
                    <a:pt x="1049" y="441"/>
                  </a:lnTo>
                  <a:lnTo>
                    <a:pt x="1049" y="443"/>
                  </a:lnTo>
                  <a:lnTo>
                    <a:pt x="1047" y="443"/>
                  </a:lnTo>
                  <a:lnTo>
                    <a:pt x="1046" y="444"/>
                  </a:lnTo>
                  <a:lnTo>
                    <a:pt x="1046" y="445"/>
                  </a:lnTo>
                  <a:lnTo>
                    <a:pt x="1044" y="447"/>
                  </a:lnTo>
                  <a:lnTo>
                    <a:pt x="1044" y="448"/>
                  </a:lnTo>
                  <a:lnTo>
                    <a:pt x="1043" y="450"/>
                  </a:lnTo>
                  <a:lnTo>
                    <a:pt x="1043" y="451"/>
                  </a:lnTo>
                  <a:lnTo>
                    <a:pt x="1043" y="452"/>
                  </a:lnTo>
                  <a:lnTo>
                    <a:pt x="1042" y="452"/>
                  </a:lnTo>
                  <a:lnTo>
                    <a:pt x="1043" y="452"/>
                  </a:lnTo>
                  <a:lnTo>
                    <a:pt x="1042" y="452"/>
                  </a:lnTo>
                  <a:lnTo>
                    <a:pt x="1042" y="454"/>
                  </a:lnTo>
                  <a:lnTo>
                    <a:pt x="1042" y="455"/>
                  </a:lnTo>
                  <a:lnTo>
                    <a:pt x="1040" y="455"/>
                  </a:lnTo>
                  <a:lnTo>
                    <a:pt x="1040" y="456"/>
                  </a:lnTo>
                  <a:lnTo>
                    <a:pt x="1039" y="458"/>
                  </a:lnTo>
                  <a:lnTo>
                    <a:pt x="1038" y="458"/>
                  </a:lnTo>
                  <a:lnTo>
                    <a:pt x="1036" y="459"/>
                  </a:lnTo>
                  <a:lnTo>
                    <a:pt x="1035" y="459"/>
                  </a:lnTo>
                  <a:lnTo>
                    <a:pt x="1035" y="460"/>
                  </a:lnTo>
                  <a:lnTo>
                    <a:pt x="1034" y="460"/>
                  </a:lnTo>
                  <a:lnTo>
                    <a:pt x="1032" y="460"/>
                  </a:lnTo>
                  <a:lnTo>
                    <a:pt x="1031" y="462"/>
                  </a:lnTo>
                  <a:lnTo>
                    <a:pt x="1031" y="463"/>
                  </a:lnTo>
                  <a:lnTo>
                    <a:pt x="1030" y="463"/>
                  </a:lnTo>
                  <a:lnTo>
                    <a:pt x="1028" y="464"/>
                  </a:lnTo>
                  <a:lnTo>
                    <a:pt x="1027" y="466"/>
                  </a:lnTo>
                  <a:lnTo>
                    <a:pt x="1027" y="467"/>
                  </a:lnTo>
                  <a:lnTo>
                    <a:pt x="1025" y="469"/>
                  </a:lnTo>
                  <a:lnTo>
                    <a:pt x="1024" y="470"/>
                  </a:lnTo>
                  <a:lnTo>
                    <a:pt x="1024" y="471"/>
                  </a:lnTo>
                  <a:lnTo>
                    <a:pt x="1023" y="471"/>
                  </a:lnTo>
                  <a:lnTo>
                    <a:pt x="1023" y="473"/>
                  </a:lnTo>
                  <a:lnTo>
                    <a:pt x="1021" y="474"/>
                  </a:lnTo>
                  <a:lnTo>
                    <a:pt x="1019" y="475"/>
                  </a:lnTo>
                  <a:lnTo>
                    <a:pt x="1019" y="477"/>
                  </a:lnTo>
                  <a:lnTo>
                    <a:pt x="1017" y="478"/>
                  </a:lnTo>
                  <a:lnTo>
                    <a:pt x="1017" y="479"/>
                  </a:lnTo>
                  <a:lnTo>
                    <a:pt x="1016" y="479"/>
                  </a:lnTo>
                  <a:lnTo>
                    <a:pt x="1016" y="481"/>
                  </a:lnTo>
                  <a:lnTo>
                    <a:pt x="1015" y="482"/>
                  </a:lnTo>
                  <a:lnTo>
                    <a:pt x="1015" y="483"/>
                  </a:lnTo>
                  <a:lnTo>
                    <a:pt x="1013" y="483"/>
                  </a:lnTo>
                  <a:lnTo>
                    <a:pt x="1013" y="485"/>
                  </a:lnTo>
                  <a:lnTo>
                    <a:pt x="1012" y="485"/>
                  </a:lnTo>
                  <a:lnTo>
                    <a:pt x="1012" y="486"/>
                  </a:lnTo>
                  <a:lnTo>
                    <a:pt x="1011" y="486"/>
                  </a:lnTo>
                  <a:lnTo>
                    <a:pt x="1011" y="488"/>
                  </a:lnTo>
                  <a:lnTo>
                    <a:pt x="1009" y="488"/>
                  </a:lnTo>
                  <a:lnTo>
                    <a:pt x="1009" y="489"/>
                  </a:lnTo>
                  <a:lnTo>
                    <a:pt x="1008" y="490"/>
                  </a:lnTo>
                  <a:lnTo>
                    <a:pt x="1006" y="490"/>
                  </a:lnTo>
                  <a:lnTo>
                    <a:pt x="1005" y="490"/>
                  </a:lnTo>
                  <a:lnTo>
                    <a:pt x="1005" y="492"/>
                  </a:lnTo>
                  <a:lnTo>
                    <a:pt x="1004" y="492"/>
                  </a:lnTo>
                  <a:lnTo>
                    <a:pt x="1004" y="493"/>
                  </a:lnTo>
                  <a:lnTo>
                    <a:pt x="1002" y="494"/>
                  </a:lnTo>
                  <a:lnTo>
                    <a:pt x="1002" y="496"/>
                  </a:lnTo>
                  <a:lnTo>
                    <a:pt x="1001" y="496"/>
                  </a:lnTo>
                  <a:lnTo>
                    <a:pt x="1001" y="497"/>
                  </a:lnTo>
                  <a:lnTo>
                    <a:pt x="1001" y="498"/>
                  </a:lnTo>
                  <a:lnTo>
                    <a:pt x="1001" y="500"/>
                  </a:lnTo>
                  <a:lnTo>
                    <a:pt x="1000" y="500"/>
                  </a:lnTo>
                  <a:lnTo>
                    <a:pt x="1000" y="501"/>
                  </a:lnTo>
                  <a:lnTo>
                    <a:pt x="998" y="501"/>
                  </a:lnTo>
                  <a:lnTo>
                    <a:pt x="997" y="501"/>
                  </a:lnTo>
                  <a:lnTo>
                    <a:pt x="997" y="502"/>
                  </a:lnTo>
                  <a:lnTo>
                    <a:pt x="996" y="502"/>
                  </a:lnTo>
                  <a:lnTo>
                    <a:pt x="996" y="504"/>
                  </a:lnTo>
                  <a:lnTo>
                    <a:pt x="994" y="504"/>
                  </a:lnTo>
                  <a:lnTo>
                    <a:pt x="994" y="505"/>
                  </a:lnTo>
                  <a:lnTo>
                    <a:pt x="993" y="507"/>
                  </a:lnTo>
                  <a:lnTo>
                    <a:pt x="993" y="508"/>
                  </a:lnTo>
                  <a:lnTo>
                    <a:pt x="992" y="508"/>
                  </a:lnTo>
                  <a:lnTo>
                    <a:pt x="992" y="509"/>
                  </a:lnTo>
                  <a:lnTo>
                    <a:pt x="990" y="509"/>
                  </a:lnTo>
                  <a:lnTo>
                    <a:pt x="990" y="511"/>
                  </a:lnTo>
                  <a:lnTo>
                    <a:pt x="990" y="512"/>
                  </a:lnTo>
                  <a:lnTo>
                    <a:pt x="989" y="513"/>
                  </a:lnTo>
                  <a:lnTo>
                    <a:pt x="987" y="513"/>
                  </a:lnTo>
                  <a:lnTo>
                    <a:pt x="987" y="515"/>
                  </a:lnTo>
                  <a:lnTo>
                    <a:pt x="986" y="515"/>
                  </a:lnTo>
                  <a:lnTo>
                    <a:pt x="986" y="516"/>
                  </a:lnTo>
                  <a:lnTo>
                    <a:pt x="985" y="516"/>
                  </a:lnTo>
                  <a:lnTo>
                    <a:pt x="983" y="517"/>
                  </a:lnTo>
                  <a:lnTo>
                    <a:pt x="983" y="519"/>
                  </a:lnTo>
                  <a:lnTo>
                    <a:pt x="982" y="520"/>
                  </a:lnTo>
                  <a:lnTo>
                    <a:pt x="981" y="520"/>
                  </a:lnTo>
                  <a:lnTo>
                    <a:pt x="981" y="521"/>
                  </a:lnTo>
                  <a:lnTo>
                    <a:pt x="979" y="523"/>
                  </a:lnTo>
                  <a:lnTo>
                    <a:pt x="979" y="524"/>
                  </a:lnTo>
                  <a:lnTo>
                    <a:pt x="978" y="524"/>
                  </a:lnTo>
                  <a:lnTo>
                    <a:pt x="977" y="526"/>
                  </a:lnTo>
                  <a:lnTo>
                    <a:pt x="977" y="527"/>
                  </a:lnTo>
                  <a:lnTo>
                    <a:pt x="975" y="527"/>
                  </a:lnTo>
                  <a:lnTo>
                    <a:pt x="975" y="528"/>
                  </a:lnTo>
                  <a:lnTo>
                    <a:pt x="975" y="530"/>
                  </a:lnTo>
                  <a:lnTo>
                    <a:pt x="975" y="531"/>
                  </a:lnTo>
                  <a:lnTo>
                    <a:pt x="974" y="531"/>
                  </a:lnTo>
                  <a:lnTo>
                    <a:pt x="973" y="531"/>
                  </a:lnTo>
                  <a:lnTo>
                    <a:pt x="973" y="532"/>
                  </a:lnTo>
                  <a:lnTo>
                    <a:pt x="971" y="532"/>
                  </a:lnTo>
                  <a:lnTo>
                    <a:pt x="971" y="534"/>
                  </a:lnTo>
                  <a:lnTo>
                    <a:pt x="970" y="535"/>
                  </a:lnTo>
                  <a:lnTo>
                    <a:pt x="970" y="536"/>
                  </a:lnTo>
                  <a:lnTo>
                    <a:pt x="970" y="538"/>
                  </a:lnTo>
                  <a:lnTo>
                    <a:pt x="970" y="539"/>
                  </a:lnTo>
                  <a:lnTo>
                    <a:pt x="968" y="539"/>
                  </a:lnTo>
                  <a:lnTo>
                    <a:pt x="967" y="540"/>
                  </a:lnTo>
                  <a:lnTo>
                    <a:pt x="967" y="542"/>
                  </a:lnTo>
                  <a:lnTo>
                    <a:pt x="966" y="542"/>
                  </a:lnTo>
                  <a:lnTo>
                    <a:pt x="966" y="543"/>
                  </a:lnTo>
                  <a:lnTo>
                    <a:pt x="964" y="543"/>
                  </a:lnTo>
                  <a:lnTo>
                    <a:pt x="964" y="545"/>
                  </a:lnTo>
                  <a:lnTo>
                    <a:pt x="963" y="545"/>
                  </a:lnTo>
                  <a:lnTo>
                    <a:pt x="962" y="546"/>
                  </a:lnTo>
                  <a:lnTo>
                    <a:pt x="960" y="546"/>
                  </a:lnTo>
                  <a:lnTo>
                    <a:pt x="960" y="547"/>
                  </a:lnTo>
                  <a:lnTo>
                    <a:pt x="959" y="547"/>
                  </a:lnTo>
                  <a:lnTo>
                    <a:pt x="958" y="549"/>
                  </a:lnTo>
                  <a:lnTo>
                    <a:pt x="956" y="549"/>
                  </a:lnTo>
                  <a:lnTo>
                    <a:pt x="955" y="549"/>
                  </a:lnTo>
                  <a:lnTo>
                    <a:pt x="955" y="550"/>
                  </a:lnTo>
                  <a:lnTo>
                    <a:pt x="954" y="551"/>
                  </a:lnTo>
                  <a:lnTo>
                    <a:pt x="954" y="553"/>
                  </a:lnTo>
                  <a:lnTo>
                    <a:pt x="954" y="554"/>
                  </a:lnTo>
                  <a:lnTo>
                    <a:pt x="954" y="555"/>
                  </a:lnTo>
                  <a:lnTo>
                    <a:pt x="952" y="557"/>
                  </a:lnTo>
                  <a:lnTo>
                    <a:pt x="952" y="558"/>
                  </a:lnTo>
                  <a:lnTo>
                    <a:pt x="951" y="559"/>
                  </a:lnTo>
                  <a:lnTo>
                    <a:pt x="949" y="561"/>
                  </a:lnTo>
                  <a:lnTo>
                    <a:pt x="949" y="562"/>
                  </a:lnTo>
                  <a:lnTo>
                    <a:pt x="949" y="563"/>
                  </a:lnTo>
                  <a:lnTo>
                    <a:pt x="948" y="565"/>
                  </a:lnTo>
                  <a:lnTo>
                    <a:pt x="949" y="566"/>
                  </a:lnTo>
                  <a:lnTo>
                    <a:pt x="951" y="568"/>
                  </a:lnTo>
                  <a:lnTo>
                    <a:pt x="952" y="569"/>
                  </a:lnTo>
                  <a:lnTo>
                    <a:pt x="954" y="570"/>
                  </a:lnTo>
                  <a:lnTo>
                    <a:pt x="954" y="572"/>
                  </a:lnTo>
                  <a:lnTo>
                    <a:pt x="955" y="572"/>
                  </a:lnTo>
                  <a:lnTo>
                    <a:pt x="956" y="572"/>
                  </a:lnTo>
                  <a:lnTo>
                    <a:pt x="956" y="573"/>
                  </a:lnTo>
                  <a:lnTo>
                    <a:pt x="958" y="573"/>
                  </a:lnTo>
                  <a:lnTo>
                    <a:pt x="958" y="574"/>
                  </a:lnTo>
                  <a:lnTo>
                    <a:pt x="959" y="574"/>
                  </a:lnTo>
                  <a:lnTo>
                    <a:pt x="959" y="576"/>
                  </a:lnTo>
                  <a:lnTo>
                    <a:pt x="960" y="576"/>
                  </a:lnTo>
                  <a:lnTo>
                    <a:pt x="960" y="577"/>
                  </a:lnTo>
                  <a:lnTo>
                    <a:pt x="960" y="578"/>
                  </a:lnTo>
                  <a:lnTo>
                    <a:pt x="960" y="580"/>
                  </a:lnTo>
                  <a:lnTo>
                    <a:pt x="960" y="581"/>
                  </a:lnTo>
                  <a:lnTo>
                    <a:pt x="960" y="582"/>
                  </a:lnTo>
                  <a:lnTo>
                    <a:pt x="962" y="582"/>
                  </a:lnTo>
                  <a:lnTo>
                    <a:pt x="962" y="584"/>
                  </a:lnTo>
                  <a:lnTo>
                    <a:pt x="962" y="585"/>
                  </a:lnTo>
                  <a:lnTo>
                    <a:pt x="963" y="585"/>
                  </a:lnTo>
                  <a:lnTo>
                    <a:pt x="963" y="587"/>
                  </a:lnTo>
                  <a:lnTo>
                    <a:pt x="963" y="588"/>
                  </a:lnTo>
                  <a:lnTo>
                    <a:pt x="963" y="589"/>
                  </a:lnTo>
                  <a:lnTo>
                    <a:pt x="963" y="591"/>
                  </a:lnTo>
                  <a:lnTo>
                    <a:pt x="963" y="592"/>
                  </a:lnTo>
                  <a:lnTo>
                    <a:pt x="963" y="593"/>
                  </a:lnTo>
                  <a:lnTo>
                    <a:pt x="962" y="595"/>
                  </a:lnTo>
                  <a:lnTo>
                    <a:pt x="962" y="596"/>
                  </a:lnTo>
                  <a:lnTo>
                    <a:pt x="962" y="597"/>
                  </a:lnTo>
                  <a:lnTo>
                    <a:pt x="962" y="599"/>
                  </a:lnTo>
                  <a:lnTo>
                    <a:pt x="962" y="600"/>
                  </a:lnTo>
                  <a:lnTo>
                    <a:pt x="962" y="601"/>
                  </a:lnTo>
                  <a:lnTo>
                    <a:pt x="962" y="603"/>
                  </a:lnTo>
                  <a:lnTo>
                    <a:pt x="962" y="604"/>
                  </a:lnTo>
                  <a:lnTo>
                    <a:pt x="960" y="604"/>
                  </a:lnTo>
                  <a:lnTo>
                    <a:pt x="960" y="606"/>
                  </a:lnTo>
                  <a:lnTo>
                    <a:pt x="960" y="608"/>
                  </a:lnTo>
                  <a:lnTo>
                    <a:pt x="960" y="610"/>
                  </a:lnTo>
                  <a:lnTo>
                    <a:pt x="959" y="610"/>
                  </a:lnTo>
                  <a:lnTo>
                    <a:pt x="959" y="611"/>
                  </a:lnTo>
                  <a:lnTo>
                    <a:pt x="959" y="612"/>
                  </a:lnTo>
                  <a:lnTo>
                    <a:pt x="959" y="614"/>
                  </a:lnTo>
                  <a:lnTo>
                    <a:pt x="959" y="615"/>
                  </a:lnTo>
                  <a:lnTo>
                    <a:pt x="960" y="615"/>
                  </a:lnTo>
                  <a:lnTo>
                    <a:pt x="960" y="616"/>
                  </a:lnTo>
                  <a:lnTo>
                    <a:pt x="962" y="618"/>
                  </a:lnTo>
                  <a:lnTo>
                    <a:pt x="960" y="618"/>
                  </a:lnTo>
                  <a:lnTo>
                    <a:pt x="960" y="619"/>
                  </a:lnTo>
                  <a:lnTo>
                    <a:pt x="960" y="620"/>
                  </a:lnTo>
                  <a:lnTo>
                    <a:pt x="960" y="622"/>
                  </a:lnTo>
                  <a:lnTo>
                    <a:pt x="960" y="623"/>
                  </a:lnTo>
                  <a:lnTo>
                    <a:pt x="960" y="625"/>
                  </a:lnTo>
                  <a:lnTo>
                    <a:pt x="960" y="626"/>
                  </a:lnTo>
                  <a:lnTo>
                    <a:pt x="960" y="627"/>
                  </a:lnTo>
                  <a:lnTo>
                    <a:pt x="960" y="629"/>
                  </a:lnTo>
                  <a:lnTo>
                    <a:pt x="962" y="630"/>
                  </a:lnTo>
                  <a:lnTo>
                    <a:pt x="962" y="631"/>
                  </a:lnTo>
                  <a:lnTo>
                    <a:pt x="960" y="631"/>
                  </a:lnTo>
                  <a:lnTo>
                    <a:pt x="960" y="633"/>
                  </a:lnTo>
                  <a:lnTo>
                    <a:pt x="959" y="633"/>
                  </a:lnTo>
                  <a:lnTo>
                    <a:pt x="958" y="633"/>
                  </a:lnTo>
                  <a:lnTo>
                    <a:pt x="958" y="634"/>
                  </a:lnTo>
                  <a:lnTo>
                    <a:pt x="958" y="635"/>
                  </a:lnTo>
                  <a:lnTo>
                    <a:pt x="956" y="635"/>
                  </a:lnTo>
                  <a:lnTo>
                    <a:pt x="956" y="637"/>
                  </a:lnTo>
                  <a:lnTo>
                    <a:pt x="956" y="638"/>
                  </a:lnTo>
                  <a:lnTo>
                    <a:pt x="955" y="639"/>
                  </a:lnTo>
                  <a:lnTo>
                    <a:pt x="955" y="641"/>
                  </a:lnTo>
                  <a:lnTo>
                    <a:pt x="955" y="642"/>
                  </a:lnTo>
                  <a:lnTo>
                    <a:pt x="954" y="642"/>
                  </a:lnTo>
                  <a:lnTo>
                    <a:pt x="952" y="642"/>
                  </a:lnTo>
                  <a:lnTo>
                    <a:pt x="951" y="642"/>
                  </a:lnTo>
                  <a:lnTo>
                    <a:pt x="949" y="642"/>
                  </a:lnTo>
                  <a:lnTo>
                    <a:pt x="948" y="642"/>
                  </a:lnTo>
                  <a:lnTo>
                    <a:pt x="947" y="642"/>
                  </a:lnTo>
                  <a:lnTo>
                    <a:pt x="945" y="642"/>
                  </a:lnTo>
                  <a:lnTo>
                    <a:pt x="944" y="642"/>
                  </a:lnTo>
                  <a:lnTo>
                    <a:pt x="943" y="642"/>
                  </a:lnTo>
                  <a:lnTo>
                    <a:pt x="941" y="644"/>
                  </a:lnTo>
                  <a:lnTo>
                    <a:pt x="940" y="644"/>
                  </a:lnTo>
                  <a:lnTo>
                    <a:pt x="939" y="644"/>
                  </a:lnTo>
                  <a:lnTo>
                    <a:pt x="937" y="645"/>
                  </a:lnTo>
                  <a:lnTo>
                    <a:pt x="936" y="645"/>
                  </a:lnTo>
                  <a:lnTo>
                    <a:pt x="935" y="645"/>
                  </a:lnTo>
                  <a:lnTo>
                    <a:pt x="935" y="646"/>
                  </a:lnTo>
                  <a:lnTo>
                    <a:pt x="933" y="646"/>
                  </a:lnTo>
                  <a:lnTo>
                    <a:pt x="932" y="646"/>
                  </a:lnTo>
                  <a:lnTo>
                    <a:pt x="930" y="646"/>
                  </a:lnTo>
                  <a:lnTo>
                    <a:pt x="929" y="648"/>
                  </a:lnTo>
                  <a:lnTo>
                    <a:pt x="928" y="648"/>
                  </a:lnTo>
                  <a:lnTo>
                    <a:pt x="926" y="648"/>
                  </a:lnTo>
                  <a:lnTo>
                    <a:pt x="925" y="648"/>
                  </a:lnTo>
                  <a:lnTo>
                    <a:pt x="924" y="648"/>
                  </a:lnTo>
                  <a:lnTo>
                    <a:pt x="922" y="649"/>
                  </a:lnTo>
                  <a:lnTo>
                    <a:pt x="921" y="649"/>
                  </a:lnTo>
                  <a:lnTo>
                    <a:pt x="920" y="650"/>
                  </a:lnTo>
                  <a:lnTo>
                    <a:pt x="918" y="650"/>
                  </a:lnTo>
                  <a:lnTo>
                    <a:pt x="917" y="650"/>
                  </a:lnTo>
                  <a:lnTo>
                    <a:pt x="916" y="650"/>
                  </a:lnTo>
                  <a:lnTo>
                    <a:pt x="916" y="652"/>
                  </a:lnTo>
                  <a:lnTo>
                    <a:pt x="914" y="652"/>
                  </a:lnTo>
                  <a:lnTo>
                    <a:pt x="914" y="653"/>
                  </a:lnTo>
                  <a:lnTo>
                    <a:pt x="913" y="654"/>
                  </a:lnTo>
                  <a:lnTo>
                    <a:pt x="913" y="656"/>
                  </a:lnTo>
                  <a:lnTo>
                    <a:pt x="912" y="657"/>
                  </a:lnTo>
                  <a:lnTo>
                    <a:pt x="912" y="658"/>
                  </a:lnTo>
                  <a:lnTo>
                    <a:pt x="912" y="660"/>
                  </a:lnTo>
                  <a:lnTo>
                    <a:pt x="910" y="661"/>
                  </a:lnTo>
                  <a:lnTo>
                    <a:pt x="910" y="663"/>
                  </a:lnTo>
                  <a:lnTo>
                    <a:pt x="909" y="663"/>
                  </a:lnTo>
                  <a:lnTo>
                    <a:pt x="909" y="664"/>
                  </a:lnTo>
                  <a:lnTo>
                    <a:pt x="907" y="665"/>
                  </a:lnTo>
                  <a:lnTo>
                    <a:pt x="907" y="667"/>
                  </a:lnTo>
                  <a:lnTo>
                    <a:pt x="906" y="667"/>
                  </a:lnTo>
                  <a:lnTo>
                    <a:pt x="906" y="668"/>
                  </a:lnTo>
                  <a:lnTo>
                    <a:pt x="905" y="668"/>
                  </a:lnTo>
                  <a:lnTo>
                    <a:pt x="905" y="669"/>
                  </a:lnTo>
                  <a:lnTo>
                    <a:pt x="903" y="669"/>
                  </a:lnTo>
                  <a:lnTo>
                    <a:pt x="903" y="671"/>
                  </a:lnTo>
                  <a:lnTo>
                    <a:pt x="902" y="673"/>
                  </a:lnTo>
                  <a:lnTo>
                    <a:pt x="902" y="676"/>
                  </a:lnTo>
                  <a:lnTo>
                    <a:pt x="901" y="684"/>
                  </a:lnTo>
                  <a:lnTo>
                    <a:pt x="899" y="686"/>
                  </a:lnTo>
                  <a:lnTo>
                    <a:pt x="895" y="690"/>
                  </a:lnTo>
                  <a:lnTo>
                    <a:pt x="887" y="694"/>
                  </a:lnTo>
                  <a:lnTo>
                    <a:pt x="886" y="692"/>
                  </a:lnTo>
                  <a:lnTo>
                    <a:pt x="884" y="692"/>
                  </a:lnTo>
                  <a:lnTo>
                    <a:pt x="880" y="692"/>
                  </a:lnTo>
                  <a:lnTo>
                    <a:pt x="878" y="694"/>
                  </a:lnTo>
                  <a:lnTo>
                    <a:pt x="876" y="694"/>
                  </a:lnTo>
                  <a:lnTo>
                    <a:pt x="875" y="694"/>
                  </a:lnTo>
                  <a:lnTo>
                    <a:pt x="872" y="694"/>
                  </a:lnTo>
                  <a:lnTo>
                    <a:pt x="868" y="694"/>
                  </a:lnTo>
                  <a:lnTo>
                    <a:pt x="864" y="695"/>
                  </a:lnTo>
                  <a:lnTo>
                    <a:pt x="860" y="696"/>
                  </a:lnTo>
                  <a:lnTo>
                    <a:pt x="857" y="698"/>
                  </a:lnTo>
                  <a:lnTo>
                    <a:pt x="855" y="699"/>
                  </a:lnTo>
                  <a:lnTo>
                    <a:pt x="850" y="699"/>
                  </a:lnTo>
                  <a:lnTo>
                    <a:pt x="846" y="699"/>
                  </a:lnTo>
                  <a:lnTo>
                    <a:pt x="845" y="701"/>
                  </a:lnTo>
                  <a:lnTo>
                    <a:pt x="844" y="701"/>
                  </a:lnTo>
                  <a:lnTo>
                    <a:pt x="841" y="701"/>
                  </a:lnTo>
                  <a:lnTo>
                    <a:pt x="834" y="699"/>
                  </a:lnTo>
                  <a:lnTo>
                    <a:pt x="827" y="699"/>
                  </a:lnTo>
                  <a:lnTo>
                    <a:pt x="826" y="699"/>
                  </a:lnTo>
                  <a:lnTo>
                    <a:pt x="814" y="699"/>
                  </a:lnTo>
                  <a:lnTo>
                    <a:pt x="811" y="699"/>
                  </a:lnTo>
                  <a:lnTo>
                    <a:pt x="810" y="699"/>
                  </a:lnTo>
                  <a:lnTo>
                    <a:pt x="810" y="702"/>
                  </a:lnTo>
                  <a:lnTo>
                    <a:pt x="810" y="705"/>
                  </a:lnTo>
                  <a:lnTo>
                    <a:pt x="810" y="707"/>
                  </a:lnTo>
                  <a:lnTo>
                    <a:pt x="810" y="711"/>
                  </a:lnTo>
                  <a:lnTo>
                    <a:pt x="810" y="713"/>
                  </a:lnTo>
                  <a:lnTo>
                    <a:pt x="808" y="714"/>
                  </a:lnTo>
                  <a:lnTo>
                    <a:pt x="808" y="717"/>
                  </a:lnTo>
                  <a:lnTo>
                    <a:pt x="808" y="720"/>
                  </a:lnTo>
                  <a:lnTo>
                    <a:pt x="808" y="722"/>
                  </a:lnTo>
                  <a:lnTo>
                    <a:pt x="808" y="725"/>
                  </a:lnTo>
                  <a:lnTo>
                    <a:pt x="807" y="729"/>
                  </a:lnTo>
                  <a:lnTo>
                    <a:pt x="807" y="730"/>
                  </a:lnTo>
                  <a:lnTo>
                    <a:pt x="807" y="733"/>
                  </a:lnTo>
                  <a:lnTo>
                    <a:pt x="806" y="733"/>
                  </a:lnTo>
                  <a:lnTo>
                    <a:pt x="789" y="739"/>
                  </a:lnTo>
                  <a:lnTo>
                    <a:pt x="777" y="740"/>
                  </a:lnTo>
                  <a:lnTo>
                    <a:pt x="776" y="740"/>
                  </a:lnTo>
                  <a:lnTo>
                    <a:pt x="777" y="739"/>
                  </a:lnTo>
                  <a:lnTo>
                    <a:pt x="776" y="739"/>
                  </a:lnTo>
                  <a:lnTo>
                    <a:pt x="776" y="737"/>
                  </a:lnTo>
                  <a:lnTo>
                    <a:pt x="774" y="736"/>
                  </a:lnTo>
                  <a:lnTo>
                    <a:pt x="774" y="734"/>
                  </a:lnTo>
                  <a:lnTo>
                    <a:pt x="773" y="734"/>
                  </a:lnTo>
                  <a:lnTo>
                    <a:pt x="773" y="733"/>
                  </a:lnTo>
                  <a:lnTo>
                    <a:pt x="772" y="733"/>
                  </a:lnTo>
                  <a:lnTo>
                    <a:pt x="772" y="732"/>
                  </a:lnTo>
                  <a:lnTo>
                    <a:pt x="770" y="732"/>
                  </a:lnTo>
                  <a:lnTo>
                    <a:pt x="770" y="730"/>
                  </a:lnTo>
                  <a:lnTo>
                    <a:pt x="770" y="729"/>
                  </a:lnTo>
                  <a:lnTo>
                    <a:pt x="769" y="729"/>
                  </a:lnTo>
                  <a:lnTo>
                    <a:pt x="769" y="728"/>
                  </a:lnTo>
                  <a:lnTo>
                    <a:pt x="769" y="726"/>
                  </a:lnTo>
                  <a:lnTo>
                    <a:pt x="768" y="726"/>
                  </a:lnTo>
                  <a:lnTo>
                    <a:pt x="768" y="725"/>
                  </a:lnTo>
                  <a:lnTo>
                    <a:pt x="768" y="724"/>
                  </a:lnTo>
                  <a:lnTo>
                    <a:pt x="766" y="724"/>
                  </a:lnTo>
                  <a:lnTo>
                    <a:pt x="766" y="722"/>
                  </a:lnTo>
                  <a:lnTo>
                    <a:pt x="766" y="721"/>
                  </a:lnTo>
                  <a:lnTo>
                    <a:pt x="766" y="720"/>
                  </a:lnTo>
                  <a:lnTo>
                    <a:pt x="765" y="720"/>
                  </a:lnTo>
                  <a:lnTo>
                    <a:pt x="765" y="718"/>
                  </a:lnTo>
                  <a:lnTo>
                    <a:pt x="764" y="718"/>
                  </a:lnTo>
                  <a:lnTo>
                    <a:pt x="764" y="717"/>
                  </a:lnTo>
                  <a:lnTo>
                    <a:pt x="764" y="715"/>
                  </a:lnTo>
                  <a:lnTo>
                    <a:pt x="762" y="715"/>
                  </a:lnTo>
                  <a:lnTo>
                    <a:pt x="762" y="714"/>
                  </a:lnTo>
                  <a:lnTo>
                    <a:pt x="761" y="713"/>
                  </a:lnTo>
                  <a:lnTo>
                    <a:pt x="761" y="711"/>
                  </a:lnTo>
                  <a:lnTo>
                    <a:pt x="760" y="710"/>
                  </a:lnTo>
                  <a:lnTo>
                    <a:pt x="757" y="709"/>
                  </a:lnTo>
                  <a:lnTo>
                    <a:pt x="755" y="707"/>
                  </a:lnTo>
                  <a:lnTo>
                    <a:pt x="753" y="706"/>
                  </a:lnTo>
                  <a:lnTo>
                    <a:pt x="751" y="706"/>
                  </a:lnTo>
                  <a:lnTo>
                    <a:pt x="750" y="705"/>
                  </a:lnTo>
                  <a:lnTo>
                    <a:pt x="749" y="705"/>
                  </a:lnTo>
                  <a:lnTo>
                    <a:pt x="747" y="705"/>
                  </a:lnTo>
                  <a:lnTo>
                    <a:pt x="746" y="705"/>
                  </a:lnTo>
                  <a:lnTo>
                    <a:pt x="743" y="705"/>
                  </a:lnTo>
                  <a:lnTo>
                    <a:pt x="742" y="705"/>
                  </a:lnTo>
                  <a:lnTo>
                    <a:pt x="741" y="705"/>
                  </a:lnTo>
                  <a:lnTo>
                    <a:pt x="739" y="705"/>
                  </a:lnTo>
                  <a:lnTo>
                    <a:pt x="739" y="703"/>
                  </a:lnTo>
                  <a:lnTo>
                    <a:pt x="738" y="705"/>
                  </a:lnTo>
                  <a:lnTo>
                    <a:pt x="736" y="705"/>
                  </a:lnTo>
                  <a:lnTo>
                    <a:pt x="735" y="705"/>
                  </a:lnTo>
                  <a:lnTo>
                    <a:pt x="734" y="705"/>
                  </a:lnTo>
                  <a:lnTo>
                    <a:pt x="732" y="705"/>
                  </a:lnTo>
                  <a:lnTo>
                    <a:pt x="731" y="705"/>
                  </a:lnTo>
                  <a:lnTo>
                    <a:pt x="730" y="705"/>
                  </a:lnTo>
                  <a:lnTo>
                    <a:pt x="728" y="705"/>
                  </a:lnTo>
                  <a:lnTo>
                    <a:pt x="727" y="705"/>
                  </a:lnTo>
                  <a:lnTo>
                    <a:pt x="726" y="705"/>
                  </a:lnTo>
                  <a:lnTo>
                    <a:pt x="726" y="706"/>
                  </a:lnTo>
                  <a:lnTo>
                    <a:pt x="726" y="707"/>
                  </a:lnTo>
                  <a:lnTo>
                    <a:pt x="724" y="707"/>
                  </a:lnTo>
                  <a:lnTo>
                    <a:pt x="726" y="709"/>
                  </a:lnTo>
                  <a:lnTo>
                    <a:pt x="724" y="709"/>
                  </a:lnTo>
                  <a:lnTo>
                    <a:pt x="724" y="710"/>
                  </a:lnTo>
                  <a:lnTo>
                    <a:pt x="724" y="711"/>
                  </a:lnTo>
                  <a:lnTo>
                    <a:pt x="724" y="713"/>
                  </a:lnTo>
                  <a:lnTo>
                    <a:pt x="724" y="714"/>
                  </a:lnTo>
                  <a:lnTo>
                    <a:pt x="724" y="718"/>
                  </a:lnTo>
                  <a:lnTo>
                    <a:pt x="722" y="720"/>
                  </a:lnTo>
                  <a:lnTo>
                    <a:pt x="722" y="721"/>
                  </a:lnTo>
                  <a:lnTo>
                    <a:pt x="720" y="721"/>
                  </a:lnTo>
                  <a:lnTo>
                    <a:pt x="720" y="722"/>
                  </a:lnTo>
                  <a:lnTo>
                    <a:pt x="720" y="724"/>
                  </a:lnTo>
                  <a:lnTo>
                    <a:pt x="719" y="725"/>
                  </a:lnTo>
                  <a:lnTo>
                    <a:pt x="716" y="725"/>
                  </a:lnTo>
                  <a:lnTo>
                    <a:pt x="715" y="725"/>
                  </a:lnTo>
                  <a:lnTo>
                    <a:pt x="713" y="725"/>
                  </a:lnTo>
                  <a:lnTo>
                    <a:pt x="712" y="725"/>
                  </a:lnTo>
                  <a:lnTo>
                    <a:pt x="711" y="725"/>
                  </a:lnTo>
                  <a:lnTo>
                    <a:pt x="711" y="724"/>
                  </a:lnTo>
                  <a:lnTo>
                    <a:pt x="709" y="724"/>
                  </a:lnTo>
                  <a:lnTo>
                    <a:pt x="708" y="724"/>
                  </a:lnTo>
                  <a:lnTo>
                    <a:pt x="707" y="724"/>
                  </a:lnTo>
                  <a:lnTo>
                    <a:pt x="707" y="722"/>
                  </a:lnTo>
                  <a:lnTo>
                    <a:pt x="705" y="722"/>
                  </a:lnTo>
                  <a:lnTo>
                    <a:pt x="704" y="721"/>
                  </a:lnTo>
                  <a:lnTo>
                    <a:pt x="703" y="721"/>
                  </a:lnTo>
                  <a:lnTo>
                    <a:pt x="703" y="720"/>
                  </a:lnTo>
                  <a:lnTo>
                    <a:pt x="703" y="718"/>
                  </a:lnTo>
                  <a:lnTo>
                    <a:pt x="703" y="717"/>
                  </a:lnTo>
                  <a:lnTo>
                    <a:pt x="703" y="715"/>
                  </a:lnTo>
                  <a:lnTo>
                    <a:pt x="703" y="714"/>
                  </a:lnTo>
                  <a:lnTo>
                    <a:pt x="701" y="714"/>
                  </a:lnTo>
                  <a:lnTo>
                    <a:pt x="700" y="714"/>
                  </a:lnTo>
                  <a:lnTo>
                    <a:pt x="697" y="714"/>
                  </a:lnTo>
                  <a:lnTo>
                    <a:pt x="693" y="715"/>
                  </a:lnTo>
                  <a:lnTo>
                    <a:pt x="692" y="715"/>
                  </a:lnTo>
                  <a:lnTo>
                    <a:pt x="689" y="715"/>
                  </a:lnTo>
                  <a:lnTo>
                    <a:pt x="688" y="715"/>
                  </a:lnTo>
                  <a:lnTo>
                    <a:pt x="686" y="715"/>
                  </a:lnTo>
                  <a:lnTo>
                    <a:pt x="685" y="715"/>
                  </a:lnTo>
                  <a:lnTo>
                    <a:pt x="684" y="715"/>
                  </a:lnTo>
                  <a:lnTo>
                    <a:pt x="682" y="715"/>
                  </a:lnTo>
                  <a:lnTo>
                    <a:pt x="681" y="715"/>
                  </a:lnTo>
                  <a:lnTo>
                    <a:pt x="678" y="715"/>
                  </a:lnTo>
                  <a:lnTo>
                    <a:pt x="677" y="717"/>
                  </a:lnTo>
                  <a:lnTo>
                    <a:pt x="674" y="717"/>
                  </a:lnTo>
                  <a:lnTo>
                    <a:pt x="673" y="717"/>
                  </a:lnTo>
                  <a:lnTo>
                    <a:pt x="671" y="717"/>
                  </a:lnTo>
                  <a:lnTo>
                    <a:pt x="670" y="717"/>
                  </a:lnTo>
                  <a:lnTo>
                    <a:pt x="669" y="714"/>
                  </a:lnTo>
                  <a:lnTo>
                    <a:pt x="669" y="713"/>
                  </a:lnTo>
                  <a:lnTo>
                    <a:pt x="670" y="710"/>
                  </a:lnTo>
                  <a:lnTo>
                    <a:pt x="670" y="709"/>
                  </a:lnTo>
                  <a:lnTo>
                    <a:pt x="669" y="707"/>
                  </a:lnTo>
                  <a:lnTo>
                    <a:pt x="669" y="706"/>
                  </a:lnTo>
                  <a:lnTo>
                    <a:pt x="670" y="705"/>
                  </a:lnTo>
                  <a:lnTo>
                    <a:pt x="669" y="705"/>
                  </a:lnTo>
                  <a:lnTo>
                    <a:pt x="667" y="705"/>
                  </a:lnTo>
                  <a:lnTo>
                    <a:pt x="666" y="705"/>
                  </a:lnTo>
                  <a:lnTo>
                    <a:pt x="665" y="705"/>
                  </a:lnTo>
                  <a:lnTo>
                    <a:pt x="663" y="705"/>
                  </a:lnTo>
                  <a:lnTo>
                    <a:pt x="662" y="705"/>
                  </a:lnTo>
                  <a:lnTo>
                    <a:pt x="660" y="705"/>
                  </a:lnTo>
                  <a:lnTo>
                    <a:pt x="659" y="705"/>
                  </a:lnTo>
                  <a:lnTo>
                    <a:pt x="658" y="705"/>
                  </a:lnTo>
                  <a:lnTo>
                    <a:pt x="656" y="705"/>
                  </a:lnTo>
                  <a:lnTo>
                    <a:pt x="655" y="705"/>
                  </a:lnTo>
                  <a:lnTo>
                    <a:pt x="654" y="705"/>
                  </a:lnTo>
                  <a:lnTo>
                    <a:pt x="652" y="705"/>
                  </a:lnTo>
                  <a:lnTo>
                    <a:pt x="651" y="706"/>
                  </a:lnTo>
                  <a:lnTo>
                    <a:pt x="650" y="706"/>
                  </a:lnTo>
                  <a:lnTo>
                    <a:pt x="650" y="707"/>
                  </a:lnTo>
                  <a:lnTo>
                    <a:pt x="648" y="709"/>
                  </a:lnTo>
                  <a:lnTo>
                    <a:pt x="648" y="710"/>
                  </a:lnTo>
                  <a:lnTo>
                    <a:pt x="647" y="713"/>
                  </a:lnTo>
                  <a:lnTo>
                    <a:pt x="647" y="715"/>
                  </a:lnTo>
                  <a:lnTo>
                    <a:pt x="646" y="718"/>
                  </a:lnTo>
                  <a:lnTo>
                    <a:pt x="646" y="721"/>
                  </a:lnTo>
                  <a:lnTo>
                    <a:pt x="646" y="722"/>
                  </a:lnTo>
                  <a:lnTo>
                    <a:pt x="646" y="724"/>
                  </a:lnTo>
                  <a:lnTo>
                    <a:pt x="646" y="725"/>
                  </a:lnTo>
                  <a:lnTo>
                    <a:pt x="644" y="726"/>
                  </a:lnTo>
                  <a:lnTo>
                    <a:pt x="644" y="728"/>
                  </a:lnTo>
                  <a:lnTo>
                    <a:pt x="644" y="729"/>
                  </a:lnTo>
                  <a:lnTo>
                    <a:pt x="644" y="730"/>
                  </a:lnTo>
                  <a:lnTo>
                    <a:pt x="643" y="729"/>
                  </a:lnTo>
                  <a:lnTo>
                    <a:pt x="641" y="729"/>
                  </a:lnTo>
                  <a:lnTo>
                    <a:pt x="640" y="729"/>
                  </a:lnTo>
                  <a:lnTo>
                    <a:pt x="640" y="730"/>
                  </a:lnTo>
                  <a:lnTo>
                    <a:pt x="641" y="740"/>
                  </a:lnTo>
                  <a:lnTo>
                    <a:pt x="643" y="745"/>
                  </a:lnTo>
                  <a:lnTo>
                    <a:pt x="643" y="748"/>
                  </a:lnTo>
                  <a:lnTo>
                    <a:pt x="643" y="759"/>
                  </a:lnTo>
                  <a:lnTo>
                    <a:pt x="643" y="762"/>
                  </a:lnTo>
                  <a:lnTo>
                    <a:pt x="643" y="764"/>
                  </a:lnTo>
                  <a:lnTo>
                    <a:pt x="643" y="766"/>
                  </a:lnTo>
                  <a:lnTo>
                    <a:pt x="644" y="770"/>
                  </a:lnTo>
                  <a:lnTo>
                    <a:pt x="644" y="772"/>
                  </a:lnTo>
                  <a:lnTo>
                    <a:pt x="643" y="775"/>
                  </a:lnTo>
                  <a:lnTo>
                    <a:pt x="643" y="777"/>
                  </a:lnTo>
                  <a:lnTo>
                    <a:pt x="641" y="778"/>
                  </a:lnTo>
                  <a:lnTo>
                    <a:pt x="640" y="779"/>
                  </a:lnTo>
                  <a:lnTo>
                    <a:pt x="639" y="781"/>
                  </a:lnTo>
                  <a:lnTo>
                    <a:pt x="637" y="782"/>
                  </a:lnTo>
                  <a:lnTo>
                    <a:pt x="637" y="783"/>
                  </a:lnTo>
                  <a:lnTo>
                    <a:pt x="637" y="785"/>
                  </a:lnTo>
                  <a:lnTo>
                    <a:pt x="639" y="785"/>
                  </a:lnTo>
                  <a:lnTo>
                    <a:pt x="640" y="786"/>
                  </a:lnTo>
                  <a:lnTo>
                    <a:pt x="641" y="787"/>
                  </a:lnTo>
                  <a:lnTo>
                    <a:pt x="641" y="789"/>
                  </a:lnTo>
                  <a:lnTo>
                    <a:pt x="643" y="790"/>
                  </a:lnTo>
                  <a:lnTo>
                    <a:pt x="643" y="793"/>
                  </a:lnTo>
                  <a:lnTo>
                    <a:pt x="644" y="793"/>
                  </a:lnTo>
                  <a:lnTo>
                    <a:pt x="644" y="794"/>
                  </a:lnTo>
                  <a:lnTo>
                    <a:pt x="646" y="794"/>
                  </a:lnTo>
                  <a:lnTo>
                    <a:pt x="647" y="796"/>
                  </a:lnTo>
                  <a:lnTo>
                    <a:pt x="648" y="796"/>
                  </a:lnTo>
                  <a:lnTo>
                    <a:pt x="650" y="796"/>
                  </a:lnTo>
                  <a:lnTo>
                    <a:pt x="650" y="797"/>
                  </a:lnTo>
                  <a:lnTo>
                    <a:pt x="651" y="798"/>
                  </a:lnTo>
                  <a:lnTo>
                    <a:pt x="651" y="797"/>
                  </a:lnTo>
                  <a:lnTo>
                    <a:pt x="651" y="798"/>
                  </a:lnTo>
                  <a:lnTo>
                    <a:pt x="651" y="800"/>
                  </a:lnTo>
                  <a:lnTo>
                    <a:pt x="651" y="801"/>
                  </a:lnTo>
                  <a:lnTo>
                    <a:pt x="651" y="804"/>
                  </a:lnTo>
                  <a:lnTo>
                    <a:pt x="651" y="806"/>
                  </a:lnTo>
                  <a:lnTo>
                    <a:pt x="651" y="808"/>
                  </a:lnTo>
                  <a:lnTo>
                    <a:pt x="651" y="809"/>
                  </a:lnTo>
                  <a:lnTo>
                    <a:pt x="651" y="810"/>
                  </a:lnTo>
                  <a:lnTo>
                    <a:pt x="651" y="812"/>
                  </a:lnTo>
                  <a:lnTo>
                    <a:pt x="651" y="813"/>
                  </a:lnTo>
                  <a:lnTo>
                    <a:pt x="652" y="814"/>
                  </a:lnTo>
                  <a:lnTo>
                    <a:pt x="654" y="814"/>
                  </a:lnTo>
                  <a:lnTo>
                    <a:pt x="654" y="816"/>
                  </a:lnTo>
                  <a:lnTo>
                    <a:pt x="655" y="817"/>
                  </a:lnTo>
                  <a:lnTo>
                    <a:pt x="655" y="819"/>
                  </a:lnTo>
                  <a:lnTo>
                    <a:pt x="654" y="820"/>
                  </a:lnTo>
                  <a:lnTo>
                    <a:pt x="652" y="820"/>
                  </a:lnTo>
                  <a:lnTo>
                    <a:pt x="651" y="821"/>
                  </a:lnTo>
                  <a:lnTo>
                    <a:pt x="651" y="823"/>
                  </a:lnTo>
                  <a:lnTo>
                    <a:pt x="650" y="824"/>
                  </a:lnTo>
                  <a:lnTo>
                    <a:pt x="648" y="825"/>
                  </a:lnTo>
                  <a:lnTo>
                    <a:pt x="648" y="827"/>
                  </a:lnTo>
                  <a:lnTo>
                    <a:pt x="648" y="828"/>
                  </a:lnTo>
                  <a:lnTo>
                    <a:pt x="647" y="829"/>
                  </a:lnTo>
                  <a:lnTo>
                    <a:pt x="647" y="831"/>
                  </a:lnTo>
                  <a:lnTo>
                    <a:pt x="648" y="832"/>
                  </a:lnTo>
                  <a:lnTo>
                    <a:pt x="650" y="833"/>
                  </a:lnTo>
                  <a:lnTo>
                    <a:pt x="651" y="835"/>
                  </a:lnTo>
                  <a:lnTo>
                    <a:pt x="651" y="836"/>
                  </a:lnTo>
                  <a:lnTo>
                    <a:pt x="652" y="836"/>
                  </a:lnTo>
                  <a:lnTo>
                    <a:pt x="652" y="838"/>
                  </a:lnTo>
                  <a:lnTo>
                    <a:pt x="654" y="839"/>
                  </a:lnTo>
                  <a:lnTo>
                    <a:pt x="655" y="840"/>
                  </a:lnTo>
                  <a:lnTo>
                    <a:pt x="655" y="842"/>
                  </a:lnTo>
                  <a:lnTo>
                    <a:pt x="656" y="843"/>
                  </a:lnTo>
                  <a:lnTo>
                    <a:pt x="658" y="844"/>
                  </a:lnTo>
                  <a:lnTo>
                    <a:pt x="659" y="846"/>
                  </a:lnTo>
                  <a:lnTo>
                    <a:pt x="660" y="846"/>
                  </a:lnTo>
                  <a:lnTo>
                    <a:pt x="662" y="846"/>
                  </a:lnTo>
                  <a:lnTo>
                    <a:pt x="663" y="846"/>
                  </a:lnTo>
                  <a:lnTo>
                    <a:pt x="665" y="847"/>
                  </a:lnTo>
                  <a:lnTo>
                    <a:pt x="666" y="847"/>
                  </a:lnTo>
                  <a:lnTo>
                    <a:pt x="667" y="848"/>
                  </a:lnTo>
                  <a:lnTo>
                    <a:pt x="669" y="848"/>
                  </a:lnTo>
                  <a:lnTo>
                    <a:pt x="671" y="848"/>
                  </a:lnTo>
                  <a:lnTo>
                    <a:pt x="673" y="850"/>
                  </a:lnTo>
                  <a:lnTo>
                    <a:pt x="674" y="850"/>
                  </a:lnTo>
                  <a:lnTo>
                    <a:pt x="675" y="850"/>
                  </a:lnTo>
                  <a:lnTo>
                    <a:pt x="677" y="851"/>
                  </a:lnTo>
                  <a:lnTo>
                    <a:pt x="678" y="851"/>
                  </a:lnTo>
                  <a:lnTo>
                    <a:pt x="678" y="852"/>
                  </a:lnTo>
                  <a:lnTo>
                    <a:pt x="678" y="854"/>
                  </a:lnTo>
                  <a:lnTo>
                    <a:pt x="679" y="854"/>
                  </a:lnTo>
                  <a:lnTo>
                    <a:pt x="679" y="855"/>
                  </a:lnTo>
                  <a:lnTo>
                    <a:pt x="681" y="857"/>
                  </a:lnTo>
                  <a:lnTo>
                    <a:pt x="682" y="859"/>
                  </a:lnTo>
                  <a:lnTo>
                    <a:pt x="684" y="859"/>
                  </a:lnTo>
                  <a:lnTo>
                    <a:pt x="684" y="861"/>
                  </a:lnTo>
                  <a:lnTo>
                    <a:pt x="686" y="863"/>
                  </a:lnTo>
                  <a:lnTo>
                    <a:pt x="688" y="865"/>
                  </a:lnTo>
                  <a:lnTo>
                    <a:pt x="689" y="865"/>
                  </a:lnTo>
                  <a:lnTo>
                    <a:pt x="689" y="866"/>
                  </a:lnTo>
                  <a:lnTo>
                    <a:pt x="690" y="866"/>
                  </a:lnTo>
                  <a:lnTo>
                    <a:pt x="692" y="867"/>
                  </a:lnTo>
                  <a:lnTo>
                    <a:pt x="693" y="869"/>
                  </a:lnTo>
                  <a:lnTo>
                    <a:pt x="694" y="870"/>
                  </a:lnTo>
                  <a:lnTo>
                    <a:pt x="696" y="871"/>
                  </a:lnTo>
                  <a:lnTo>
                    <a:pt x="697" y="874"/>
                  </a:lnTo>
                  <a:lnTo>
                    <a:pt x="698" y="877"/>
                  </a:lnTo>
                  <a:lnTo>
                    <a:pt x="698" y="878"/>
                  </a:lnTo>
                  <a:lnTo>
                    <a:pt x="698" y="881"/>
                  </a:lnTo>
                  <a:lnTo>
                    <a:pt x="698" y="884"/>
                  </a:lnTo>
                  <a:lnTo>
                    <a:pt x="700" y="888"/>
                  </a:lnTo>
                  <a:lnTo>
                    <a:pt x="700" y="889"/>
                  </a:lnTo>
                  <a:lnTo>
                    <a:pt x="698" y="892"/>
                  </a:lnTo>
                  <a:lnTo>
                    <a:pt x="697" y="893"/>
                  </a:lnTo>
                  <a:lnTo>
                    <a:pt x="698" y="896"/>
                  </a:lnTo>
                  <a:lnTo>
                    <a:pt x="700" y="899"/>
                  </a:lnTo>
                  <a:lnTo>
                    <a:pt x="700" y="900"/>
                  </a:lnTo>
                  <a:lnTo>
                    <a:pt x="701" y="901"/>
                  </a:lnTo>
                  <a:lnTo>
                    <a:pt x="703" y="904"/>
                  </a:lnTo>
                  <a:lnTo>
                    <a:pt x="707" y="905"/>
                  </a:lnTo>
                  <a:lnTo>
                    <a:pt x="708" y="907"/>
                  </a:lnTo>
                  <a:lnTo>
                    <a:pt x="709" y="908"/>
                  </a:lnTo>
                  <a:lnTo>
                    <a:pt x="711" y="909"/>
                  </a:lnTo>
                  <a:lnTo>
                    <a:pt x="711" y="911"/>
                  </a:lnTo>
                  <a:lnTo>
                    <a:pt x="712" y="912"/>
                  </a:lnTo>
                  <a:lnTo>
                    <a:pt x="713" y="914"/>
                  </a:lnTo>
                  <a:lnTo>
                    <a:pt x="715" y="916"/>
                  </a:lnTo>
                  <a:lnTo>
                    <a:pt x="716" y="919"/>
                  </a:lnTo>
                  <a:lnTo>
                    <a:pt x="717" y="922"/>
                  </a:lnTo>
                  <a:lnTo>
                    <a:pt x="719" y="923"/>
                  </a:lnTo>
                  <a:lnTo>
                    <a:pt x="720" y="924"/>
                  </a:lnTo>
                  <a:lnTo>
                    <a:pt x="720" y="926"/>
                  </a:lnTo>
                  <a:lnTo>
                    <a:pt x="722" y="927"/>
                  </a:lnTo>
                  <a:lnTo>
                    <a:pt x="723" y="928"/>
                  </a:lnTo>
                  <a:lnTo>
                    <a:pt x="723" y="930"/>
                  </a:lnTo>
                  <a:lnTo>
                    <a:pt x="724" y="931"/>
                  </a:lnTo>
                  <a:lnTo>
                    <a:pt x="726" y="933"/>
                  </a:lnTo>
                  <a:lnTo>
                    <a:pt x="726" y="934"/>
                  </a:lnTo>
                  <a:lnTo>
                    <a:pt x="727" y="935"/>
                  </a:lnTo>
                  <a:lnTo>
                    <a:pt x="728" y="937"/>
                  </a:lnTo>
                  <a:lnTo>
                    <a:pt x="728" y="938"/>
                  </a:lnTo>
                  <a:lnTo>
                    <a:pt x="730" y="938"/>
                  </a:lnTo>
                  <a:lnTo>
                    <a:pt x="730" y="939"/>
                  </a:lnTo>
                  <a:lnTo>
                    <a:pt x="731" y="939"/>
                  </a:lnTo>
                  <a:lnTo>
                    <a:pt x="732" y="939"/>
                  </a:lnTo>
                  <a:lnTo>
                    <a:pt x="732" y="941"/>
                  </a:lnTo>
                  <a:lnTo>
                    <a:pt x="734" y="941"/>
                  </a:lnTo>
                  <a:lnTo>
                    <a:pt x="735" y="942"/>
                  </a:lnTo>
                  <a:lnTo>
                    <a:pt x="736" y="942"/>
                  </a:lnTo>
                  <a:lnTo>
                    <a:pt x="736" y="943"/>
                  </a:lnTo>
                  <a:lnTo>
                    <a:pt x="736" y="945"/>
                  </a:lnTo>
                  <a:lnTo>
                    <a:pt x="735" y="947"/>
                  </a:lnTo>
                  <a:lnTo>
                    <a:pt x="734" y="949"/>
                  </a:lnTo>
                  <a:lnTo>
                    <a:pt x="732" y="949"/>
                  </a:lnTo>
                  <a:lnTo>
                    <a:pt x="731" y="950"/>
                  </a:lnTo>
                  <a:lnTo>
                    <a:pt x="731" y="952"/>
                  </a:lnTo>
                  <a:lnTo>
                    <a:pt x="728" y="952"/>
                  </a:lnTo>
                  <a:lnTo>
                    <a:pt x="727" y="952"/>
                  </a:lnTo>
                  <a:lnTo>
                    <a:pt x="726" y="952"/>
                  </a:lnTo>
                  <a:lnTo>
                    <a:pt x="723" y="947"/>
                  </a:lnTo>
                  <a:lnTo>
                    <a:pt x="722" y="946"/>
                  </a:lnTo>
                  <a:lnTo>
                    <a:pt x="720" y="945"/>
                  </a:lnTo>
                  <a:lnTo>
                    <a:pt x="717" y="942"/>
                  </a:lnTo>
                  <a:lnTo>
                    <a:pt x="715" y="939"/>
                  </a:lnTo>
                  <a:lnTo>
                    <a:pt x="712" y="939"/>
                  </a:lnTo>
                  <a:lnTo>
                    <a:pt x="709" y="939"/>
                  </a:lnTo>
                  <a:lnTo>
                    <a:pt x="704" y="941"/>
                  </a:lnTo>
                  <a:lnTo>
                    <a:pt x="703" y="939"/>
                  </a:lnTo>
                  <a:lnTo>
                    <a:pt x="703" y="941"/>
                  </a:lnTo>
                  <a:lnTo>
                    <a:pt x="703" y="942"/>
                  </a:lnTo>
                  <a:lnTo>
                    <a:pt x="701" y="942"/>
                  </a:lnTo>
                  <a:lnTo>
                    <a:pt x="700" y="945"/>
                  </a:lnTo>
                  <a:lnTo>
                    <a:pt x="698" y="945"/>
                  </a:lnTo>
                  <a:lnTo>
                    <a:pt x="697" y="945"/>
                  </a:lnTo>
                  <a:lnTo>
                    <a:pt x="697" y="946"/>
                  </a:lnTo>
                  <a:lnTo>
                    <a:pt x="696" y="946"/>
                  </a:lnTo>
                  <a:lnTo>
                    <a:pt x="694" y="946"/>
                  </a:lnTo>
                  <a:lnTo>
                    <a:pt x="694" y="947"/>
                  </a:lnTo>
                  <a:lnTo>
                    <a:pt x="693" y="950"/>
                  </a:lnTo>
                  <a:lnTo>
                    <a:pt x="690" y="953"/>
                  </a:lnTo>
                  <a:lnTo>
                    <a:pt x="690" y="954"/>
                  </a:lnTo>
                  <a:lnTo>
                    <a:pt x="689" y="956"/>
                  </a:lnTo>
                  <a:lnTo>
                    <a:pt x="688" y="958"/>
                  </a:lnTo>
                  <a:lnTo>
                    <a:pt x="688" y="960"/>
                  </a:lnTo>
                  <a:lnTo>
                    <a:pt x="688" y="961"/>
                  </a:lnTo>
                  <a:lnTo>
                    <a:pt x="686" y="964"/>
                  </a:lnTo>
                  <a:lnTo>
                    <a:pt x="686" y="965"/>
                  </a:lnTo>
                  <a:lnTo>
                    <a:pt x="686" y="968"/>
                  </a:lnTo>
                  <a:lnTo>
                    <a:pt x="686" y="969"/>
                  </a:lnTo>
                  <a:lnTo>
                    <a:pt x="688" y="971"/>
                  </a:lnTo>
                  <a:lnTo>
                    <a:pt x="689" y="973"/>
                  </a:lnTo>
                  <a:lnTo>
                    <a:pt x="689" y="975"/>
                  </a:lnTo>
                  <a:lnTo>
                    <a:pt x="688" y="975"/>
                  </a:lnTo>
                  <a:lnTo>
                    <a:pt x="688" y="976"/>
                  </a:lnTo>
                  <a:lnTo>
                    <a:pt x="689" y="977"/>
                  </a:lnTo>
                  <a:lnTo>
                    <a:pt x="689" y="979"/>
                  </a:lnTo>
                  <a:lnTo>
                    <a:pt x="689" y="980"/>
                  </a:lnTo>
                  <a:lnTo>
                    <a:pt x="690" y="980"/>
                  </a:lnTo>
                  <a:lnTo>
                    <a:pt x="690" y="981"/>
                  </a:lnTo>
                  <a:lnTo>
                    <a:pt x="692" y="981"/>
                  </a:lnTo>
                  <a:lnTo>
                    <a:pt x="693" y="981"/>
                  </a:lnTo>
                  <a:lnTo>
                    <a:pt x="693" y="983"/>
                  </a:lnTo>
                  <a:lnTo>
                    <a:pt x="693" y="984"/>
                  </a:lnTo>
                  <a:lnTo>
                    <a:pt x="692" y="984"/>
                  </a:lnTo>
                  <a:lnTo>
                    <a:pt x="690" y="985"/>
                  </a:lnTo>
                  <a:lnTo>
                    <a:pt x="689" y="987"/>
                  </a:lnTo>
                  <a:lnTo>
                    <a:pt x="689" y="988"/>
                  </a:lnTo>
                  <a:lnTo>
                    <a:pt x="688" y="990"/>
                  </a:lnTo>
                  <a:lnTo>
                    <a:pt x="689" y="990"/>
                  </a:lnTo>
                  <a:lnTo>
                    <a:pt x="689" y="991"/>
                  </a:lnTo>
                  <a:lnTo>
                    <a:pt x="689" y="992"/>
                  </a:lnTo>
                  <a:lnTo>
                    <a:pt x="689" y="994"/>
                  </a:lnTo>
                  <a:lnTo>
                    <a:pt x="689" y="995"/>
                  </a:lnTo>
                  <a:lnTo>
                    <a:pt x="689" y="996"/>
                  </a:lnTo>
                  <a:lnTo>
                    <a:pt x="688" y="998"/>
                  </a:lnTo>
                  <a:lnTo>
                    <a:pt x="688" y="999"/>
                  </a:lnTo>
                  <a:lnTo>
                    <a:pt x="686" y="999"/>
                  </a:lnTo>
                  <a:lnTo>
                    <a:pt x="686" y="1000"/>
                  </a:lnTo>
                  <a:lnTo>
                    <a:pt x="686" y="1002"/>
                  </a:lnTo>
                  <a:lnTo>
                    <a:pt x="685" y="1002"/>
                  </a:lnTo>
                  <a:lnTo>
                    <a:pt x="685" y="1003"/>
                  </a:lnTo>
                  <a:lnTo>
                    <a:pt x="685" y="1004"/>
                  </a:lnTo>
                  <a:lnTo>
                    <a:pt x="685" y="1006"/>
                  </a:lnTo>
                  <a:lnTo>
                    <a:pt x="685" y="1007"/>
                  </a:lnTo>
                  <a:lnTo>
                    <a:pt x="684" y="1007"/>
                  </a:lnTo>
                  <a:lnTo>
                    <a:pt x="684" y="1010"/>
                  </a:lnTo>
                  <a:lnTo>
                    <a:pt x="684" y="1011"/>
                  </a:lnTo>
                  <a:lnTo>
                    <a:pt x="684" y="1013"/>
                  </a:lnTo>
                  <a:lnTo>
                    <a:pt x="684" y="1014"/>
                  </a:lnTo>
                  <a:lnTo>
                    <a:pt x="684" y="1015"/>
                  </a:lnTo>
                  <a:lnTo>
                    <a:pt x="684" y="1017"/>
                  </a:lnTo>
                  <a:lnTo>
                    <a:pt x="684" y="1018"/>
                  </a:lnTo>
                  <a:lnTo>
                    <a:pt x="682" y="1017"/>
                  </a:lnTo>
                  <a:lnTo>
                    <a:pt x="681" y="1015"/>
                  </a:lnTo>
                  <a:lnTo>
                    <a:pt x="681" y="1014"/>
                  </a:lnTo>
                  <a:lnTo>
                    <a:pt x="681" y="1015"/>
                  </a:lnTo>
                  <a:lnTo>
                    <a:pt x="679" y="1014"/>
                  </a:lnTo>
                  <a:lnTo>
                    <a:pt x="678" y="1014"/>
                  </a:lnTo>
                  <a:lnTo>
                    <a:pt x="678" y="1015"/>
                  </a:lnTo>
                  <a:lnTo>
                    <a:pt x="677" y="1015"/>
                  </a:lnTo>
                  <a:lnTo>
                    <a:pt x="675" y="1015"/>
                  </a:lnTo>
                  <a:lnTo>
                    <a:pt x="675" y="1017"/>
                  </a:lnTo>
                  <a:lnTo>
                    <a:pt x="675" y="1015"/>
                  </a:lnTo>
                  <a:lnTo>
                    <a:pt x="674" y="1015"/>
                  </a:lnTo>
                  <a:lnTo>
                    <a:pt x="675" y="1014"/>
                  </a:lnTo>
                  <a:lnTo>
                    <a:pt x="674" y="1014"/>
                  </a:lnTo>
                  <a:lnTo>
                    <a:pt x="674" y="1013"/>
                  </a:lnTo>
                  <a:lnTo>
                    <a:pt x="674" y="1011"/>
                  </a:lnTo>
                  <a:lnTo>
                    <a:pt x="673" y="1011"/>
                  </a:lnTo>
                  <a:lnTo>
                    <a:pt x="673" y="1010"/>
                  </a:lnTo>
                  <a:lnTo>
                    <a:pt x="671" y="1009"/>
                  </a:lnTo>
                  <a:lnTo>
                    <a:pt x="673" y="1009"/>
                  </a:lnTo>
                  <a:lnTo>
                    <a:pt x="671" y="1009"/>
                  </a:lnTo>
                  <a:lnTo>
                    <a:pt x="671" y="1007"/>
                  </a:lnTo>
                  <a:lnTo>
                    <a:pt x="671" y="1009"/>
                  </a:lnTo>
                  <a:lnTo>
                    <a:pt x="670" y="1009"/>
                  </a:lnTo>
                  <a:lnTo>
                    <a:pt x="670" y="1010"/>
                  </a:lnTo>
                  <a:lnTo>
                    <a:pt x="669" y="1010"/>
                  </a:lnTo>
                  <a:lnTo>
                    <a:pt x="669" y="1009"/>
                  </a:lnTo>
                  <a:lnTo>
                    <a:pt x="670" y="1009"/>
                  </a:lnTo>
                  <a:lnTo>
                    <a:pt x="670" y="1007"/>
                  </a:lnTo>
                  <a:lnTo>
                    <a:pt x="669" y="1007"/>
                  </a:lnTo>
                  <a:lnTo>
                    <a:pt x="669" y="1009"/>
                  </a:lnTo>
                  <a:lnTo>
                    <a:pt x="667" y="1007"/>
                  </a:lnTo>
                  <a:lnTo>
                    <a:pt x="666" y="1007"/>
                  </a:lnTo>
                  <a:lnTo>
                    <a:pt x="667" y="1007"/>
                  </a:lnTo>
                  <a:lnTo>
                    <a:pt x="667" y="1006"/>
                  </a:lnTo>
                  <a:lnTo>
                    <a:pt x="666" y="1006"/>
                  </a:lnTo>
                  <a:lnTo>
                    <a:pt x="666" y="1004"/>
                  </a:lnTo>
                  <a:lnTo>
                    <a:pt x="666" y="1003"/>
                  </a:lnTo>
                  <a:lnTo>
                    <a:pt x="665" y="1003"/>
                  </a:lnTo>
                  <a:lnTo>
                    <a:pt x="665" y="1004"/>
                  </a:lnTo>
                  <a:lnTo>
                    <a:pt x="663" y="1004"/>
                  </a:lnTo>
                  <a:lnTo>
                    <a:pt x="663" y="1006"/>
                  </a:lnTo>
                  <a:lnTo>
                    <a:pt x="663" y="1004"/>
                  </a:lnTo>
                  <a:lnTo>
                    <a:pt x="662" y="1003"/>
                  </a:lnTo>
                  <a:lnTo>
                    <a:pt x="663" y="1003"/>
                  </a:lnTo>
                  <a:lnTo>
                    <a:pt x="663" y="1002"/>
                  </a:lnTo>
                  <a:lnTo>
                    <a:pt x="662" y="1002"/>
                  </a:lnTo>
                  <a:lnTo>
                    <a:pt x="660" y="1002"/>
                  </a:lnTo>
                  <a:lnTo>
                    <a:pt x="660" y="1000"/>
                  </a:lnTo>
                  <a:lnTo>
                    <a:pt x="660" y="1002"/>
                  </a:lnTo>
                  <a:lnTo>
                    <a:pt x="660" y="1000"/>
                  </a:lnTo>
                  <a:lnTo>
                    <a:pt x="659" y="1000"/>
                  </a:lnTo>
                  <a:lnTo>
                    <a:pt x="659" y="999"/>
                  </a:lnTo>
                  <a:lnTo>
                    <a:pt x="659" y="998"/>
                  </a:lnTo>
                  <a:lnTo>
                    <a:pt x="658" y="998"/>
                  </a:lnTo>
                  <a:lnTo>
                    <a:pt x="658" y="999"/>
                  </a:lnTo>
                  <a:lnTo>
                    <a:pt x="658" y="998"/>
                  </a:lnTo>
                  <a:lnTo>
                    <a:pt x="658" y="996"/>
                  </a:lnTo>
                  <a:lnTo>
                    <a:pt x="658" y="998"/>
                  </a:lnTo>
                  <a:lnTo>
                    <a:pt x="656" y="998"/>
                  </a:lnTo>
                  <a:lnTo>
                    <a:pt x="655" y="998"/>
                  </a:lnTo>
                  <a:lnTo>
                    <a:pt x="655" y="996"/>
                  </a:lnTo>
                  <a:lnTo>
                    <a:pt x="655" y="998"/>
                  </a:lnTo>
                  <a:lnTo>
                    <a:pt x="654" y="998"/>
                  </a:lnTo>
                  <a:lnTo>
                    <a:pt x="652" y="998"/>
                  </a:lnTo>
                  <a:lnTo>
                    <a:pt x="652" y="996"/>
                  </a:lnTo>
                  <a:lnTo>
                    <a:pt x="652" y="995"/>
                  </a:lnTo>
                  <a:lnTo>
                    <a:pt x="652" y="994"/>
                  </a:lnTo>
                  <a:lnTo>
                    <a:pt x="651" y="994"/>
                  </a:lnTo>
                  <a:lnTo>
                    <a:pt x="650" y="994"/>
                  </a:lnTo>
                  <a:lnTo>
                    <a:pt x="651" y="994"/>
                  </a:lnTo>
                  <a:lnTo>
                    <a:pt x="651" y="992"/>
                  </a:lnTo>
                  <a:lnTo>
                    <a:pt x="650" y="992"/>
                  </a:lnTo>
                  <a:lnTo>
                    <a:pt x="650" y="994"/>
                  </a:lnTo>
                  <a:lnTo>
                    <a:pt x="650" y="992"/>
                  </a:lnTo>
                  <a:lnTo>
                    <a:pt x="648" y="992"/>
                  </a:lnTo>
                  <a:lnTo>
                    <a:pt x="648" y="991"/>
                  </a:lnTo>
                  <a:lnTo>
                    <a:pt x="647" y="991"/>
                  </a:lnTo>
                  <a:lnTo>
                    <a:pt x="647" y="990"/>
                  </a:lnTo>
                  <a:lnTo>
                    <a:pt x="646" y="990"/>
                  </a:lnTo>
                  <a:lnTo>
                    <a:pt x="644" y="991"/>
                  </a:lnTo>
                  <a:lnTo>
                    <a:pt x="643" y="991"/>
                  </a:lnTo>
                  <a:lnTo>
                    <a:pt x="643" y="990"/>
                  </a:lnTo>
                  <a:lnTo>
                    <a:pt x="641" y="988"/>
                  </a:lnTo>
                  <a:lnTo>
                    <a:pt x="641" y="987"/>
                  </a:lnTo>
                  <a:lnTo>
                    <a:pt x="640" y="987"/>
                  </a:lnTo>
                  <a:lnTo>
                    <a:pt x="639" y="987"/>
                  </a:lnTo>
                  <a:lnTo>
                    <a:pt x="639" y="985"/>
                  </a:lnTo>
                  <a:lnTo>
                    <a:pt x="639" y="984"/>
                  </a:lnTo>
                  <a:lnTo>
                    <a:pt x="639" y="983"/>
                  </a:lnTo>
                  <a:lnTo>
                    <a:pt x="639" y="981"/>
                  </a:lnTo>
                  <a:lnTo>
                    <a:pt x="637" y="981"/>
                  </a:lnTo>
                  <a:lnTo>
                    <a:pt x="636" y="981"/>
                  </a:lnTo>
                  <a:lnTo>
                    <a:pt x="635" y="980"/>
                  </a:lnTo>
                  <a:lnTo>
                    <a:pt x="633" y="980"/>
                  </a:lnTo>
                  <a:lnTo>
                    <a:pt x="635" y="980"/>
                  </a:lnTo>
                  <a:lnTo>
                    <a:pt x="635" y="979"/>
                  </a:lnTo>
                  <a:lnTo>
                    <a:pt x="635" y="977"/>
                  </a:lnTo>
                  <a:lnTo>
                    <a:pt x="633" y="977"/>
                  </a:lnTo>
                  <a:lnTo>
                    <a:pt x="632" y="977"/>
                  </a:lnTo>
                  <a:lnTo>
                    <a:pt x="631" y="979"/>
                  </a:lnTo>
                  <a:lnTo>
                    <a:pt x="631" y="977"/>
                  </a:lnTo>
                  <a:lnTo>
                    <a:pt x="629" y="977"/>
                  </a:lnTo>
                  <a:lnTo>
                    <a:pt x="629" y="976"/>
                  </a:lnTo>
                  <a:lnTo>
                    <a:pt x="628" y="976"/>
                  </a:lnTo>
                  <a:lnTo>
                    <a:pt x="627" y="976"/>
                  </a:lnTo>
                  <a:lnTo>
                    <a:pt x="627" y="975"/>
                  </a:lnTo>
                  <a:lnTo>
                    <a:pt x="627" y="973"/>
                  </a:lnTo>
                  <a:lnTo>
                    <a:pt x="627" y="972"/>
                  </a:lnTo>
                  <a:lnTo>
                    <a:pt x="625" y="972"/>
                  </a:lnTo>
                  <a:lnTo>
                    <a:pt x="625" y="971"/>
                  </a:lnTo>
                  <a:lnTo>
                    <a:pt x="624" y="971"/>
                  </a:lnTo>
                  <a:lnTo>
                    <a:pt x="623" y="971"/>
                  </a:lnTo>
                  <a:lnTo>
                    <a:pt x="621" y="971"/>
                  </a:lnTo>
                  <a:lnTo>
                    <a:pt x="620" y="971"/>
                  </a:lnTo>
                  <a:lnTo>
                    <a:pt x="618" y="971"/>
                  </a:lnTo>
                  <a:lnTo>
                    <a:pt x="617" y="971"/>
                  </a:lnTo>
                  <a:lnTo>
                    <a:pt x="616" y="971"/>
                  </a:lnTo>
                  <a:lnTo>
                    <a:pt x="614" y="971"/>
                  </a:lnTo>
                  <a:lnTo>
                    <a:pt x="614" y="969"/>
                  </a:lnTo>
                  <a:lnTo>
                    <a:pt x="613" y="969"/>
                  </a:lnTo>
                  <a:lnTo>
                    <a:pt x="613" y="971"/>
                  </a:lnTo>
                  <a:lnTo>
                    <a:pt x="612" y="971"/>
                  </a:lnTo>
                  <a:lnTo>
                    <a:pt x="610" y="971"/>
                  </a:lnTo>
                  <a:lnTo>
                    <a:pt x="609" y="971"/>
                  </a:lnTo>
                  <a:lnTo>
                    <a:pt x="609" y="969"/>
                  </a:lnTo>
                  <a:lnTo>
                    <a:pt x="609" y="971"/>
                  </a:lnTo>
                  <a:lnTo>
                    <a:pt x="608" y="971"/>
                  </a:lnTo>
                  <a:lnTo>
                    <a:pt x="608" y="969"/>
                  </a:lnTo>
                  <a:lnTo>
                    <a:pt x="606" y="969"/>
                  </a:lnTo>
                  <a:lnTo>
                    <a:pt x="606" y="971"/>
                  </a:lnTo>
                  <a:lnTo>
                    <a:pt x="606" y="972"/>
                  </a:lnTo>
                  <a:lnTo>
                    <a:pt x="605" y="972"/>
                  </a:lnTo>
                  <a:lnTo>
                    <a:pt x="605" y="973"/>
                  </a:lnTo>
                  <a:lnTo>
                    <a:pt x="604" y="973"/>
                  </a:lnTo>
                  <a:lnTo>
                    <a:pt x="604" y="975"/>
                  </a:lnTo>
                  <a:lnTo>
                    <a:pt x="602" y="975"/>
                  </a:lnTo>
                  <a:lnTo>
                    <a:pt x="602" y="976"/>
                  </a:lnTo>
                  <a:lnTo>
                    <a:pt x="602" y="977"/>
                  </a:lnTo>
                  <a:lnTo>
                    <a:pt x="602" y="979"/>
                  </a:lnTo>
                  <a:lnTo>
                    <a:pt x="601" y="979"/>
                  </a:lnTo>
                  <a:lnTo>
                    <a:pt x="599" y="979"/>
                  </a:lnTo>
                  <a:lnTo>
                    <a:pt x="599" y="980"/>
                  </a:lnTo>
                  <a:lnTo>
                    <a:pt x="598" y="980"/>
                  </a:lnTo>
                  <a:lnTo>
                    <a:pt x="597" y="980"/>
                  </a:lnTo>
                  <a:lnTo>
                    <a:pt x="597" y="979"/>
                  </a:lnTo>
                  <a:lnTo>
                    <a:pt x="597" y="977"/>
                  </a:lnTo>
                  <a:lnTo>
                    <a:pt x="597" y="976"/>
                  </a:lnTo>
                  <a:lnTo>
                    <a:pt x="597" y="975"/>
                  </a:lnTo>
                  <a:lnTo>
                    <a:pt x="593" y="972"/>
                  </a:lnTo>
                  <a:lnTo>
                    <a:pt x="587" y="969"/>
                  </a:lnTo>
                  <a:lnTo>
                    <a:pt x="589" y="971"/>
                  </a:lnTo>
                  <a:lnTo>
                    <a:pt x="589" y="972"/>
                  </a:lnTo>
                  <a:lnTo>
                    <a:pt x="587" y="975"/>
                  </a:lnTo>
                  <a:lnTo>
                    <a:pt x="587" y="977"/>
                  </a:lnTo>
                  <a:lnTo>
                    <a:pt x="587" y="979"/>
                  </a:lnTo>
                  <a:lnTo>
                    <a:pt x="586" y="979"/>
                  </a:lnTo>
                  <a:lnTo>
                    <a:pt x="585" y="979"/>
                  </a:lnTo>
                  <a:lnTo>
                    <a:pt x="585" y="977"/>
                  </a:lnTo>
                  <a:lnTo>
                    <a:pt x="585" y="979"/>
                  </a:lnTo>
                  <a:lnTo>
                    <a:pt x="583" y="979"/>
                  </a:lnTo>
                  <a:lnTo>
                    <a:pt x="583" y="977"/>
                  </a:lnTo>
                  <a:lnTo>
                    <a:pt x="582" y="977"/>
                  </a:lnTo>
                  <a:lnTo>
                    <a:pt x="580" y="976"/>
                  </a:lnTo>
                  <a:lnTo>
                    <a:pt x="579" y="976"/>
                  </a:lnTo>
                  <a:lnTo>
                    <a:pt x="578" y="976"/>
                  </a:lnTo>
                  <a:lnTo>
                    <a:pt x="576" y="976"/>
                  </a:lnTo>
                  <a:lnTo>
                    <a:pt x="575" y="975"/>
                  </a:lnTo>
                  <a:lnTo>
                    <a:pt x="574" y="976"/>
                  </a:lnTo>
                  <a:lnTo>
                    <a:pt x="572" y="976"/>
                  </a:lnTo>
                  <a:lnTo>
                    <a:pt x="571" y="976"/>
                  </a:lnTo>
                  <a:lnTo>
                    <a:pt x="571" y="975"/>
                  </a:lnTo>
                  <a:lnTo>
                    <a:pt x="571" y="973"/>
                  </a:lnTo>
                  <a:lnTo>
                    <a:pt x="570" y="973"/>
                  </a:lnTo>
                  <a:lnTo>
                    <a:pt x="568" y="975"/>
                  </a:lnTo>
                  <a:lnTo>
                    <a:pt x="567" y="973"/>
                  </a:lnTo>
                  <a:lnTo>
                    <a:pt x="566" y="973"/>
                  </a:lnTo>
                  <a:lnTo>
                    <a:pt x="566" y="972"/>
                  </a:lnTo>
                  <a:lnTo>
                    <a:pt x="564" y="971"/>
                  </a:lnTo>
                  <a:lnTo>
                    <a:pt x="563" y="971"/>
                  </a:lnTo>
                  <a:lnTo>
                    <a:pt x="561" y="971"/>
                  </a:lnTo>
                  <a:lnTo>
                    <a:pt x="560" y="969"/>
                  </a:lnTo>
                  <a:lnTo>
                    <a:pt x="560" y="968"/>
                  </a:lnTo>
                  <a:lnTo>
                    <a:pt x="559" y="968"/>
                  </a:lnTo>
                  <a:lnTo>
                    <a:pt x="559" y="969"/>
                  </a:lnTo>
                  <a:lnTo>
                    <a:pt x="557" y="968"/>
                  </a:lnTo>
                  <a:lnTo>
                    <a:pt x="556" y="969"/>
                  </a:lnTo>
                  <a:lnTo>
                    <a:pt x="555" y="969"/>
                  </a:lnTo>
                  <a:lnTo>
                    <a:pt x="553" y="969"/>
                  </a:lnTo>
                  <a:lnTo>
                    <a:pt x="553" y="971"/>
                  </a:lnTo>
                  <a:lnTo>
                    <a:pt x="552" y="971"/>
                  </a:lnTo>
                  <a:lnTo>
                    <a:pt x="551" y="971"/>
                  </a:lnTo>
                  <a:lnTo>
                    <a:pt x="551" y="972"/>
                  </a:lnTo>
                  <a:lnTo>
                    <a:pt x="551" y="971"/>
                  </a:lnTo>
                  <a:lnTo>
                    <a:pt x="549" y="971"/>
                  </a:lnTo>
                  <a:lnTo>
                    <a:pt x="548" y="971"/>
                  </a:lnTo>
                  <a:lnTo>
                    <a:pt x="547" y="971"/>
                  </a:lnTo>
                  <a:lnTo>
                    <a:pt x="545" y="971"/>
                  </a:lnTo>
                  <a:lnTo>
                    <a:pt x="545" y="972"/>
                  </a:lnTo>
                  <a:lnTo>
                    <a:pt x="545" y="973"/>
                  </a:lnTo>
                  <a:lnTo>
                    <a:pt x="544" y="975"/>
                  </a:lnTo>
                  <a:lnTo>
                    <a:pt x="542" y="975"/>
                  </a:lnTo>
                  <a:lnTo>
                    <a:pt x="542" y="976"/>
                  </a:lnTo>
                  <a:lnTo>
                    <a:pt x="542" y="977"/>
                  </a:lnTo>
                  <a:lnTo>
                    <a:pt x="541" y="977"/>
                  </a:lnTo>
                  <a:lnTo>
                    <a:pt x="541" y="979"/>
                  </a:lnTo>
                  <a:lnTo>
                    <a:pt x="540" y="979"/>
                  </a:lnTo>
                  <a:lnTo>
                    <a:pt x="540" y="980"/>
                  </a:lnTo>
                  <a:lnTo>
                    <a:pt x="540" y="979"/>
                  </a:lnTo>
                  <a:lnTo>
                    <a:pt x="538" y="979"/>
                  </a:lnTo>
                  <a:lnTo>
                    <a:pt x="538" y="980"/>
                  </a:lnTo>
                  <a:lnTo>
                    <a:pt x="537" y="980"/>
                  </a:lnTo>
                  <a:lnTo>
                    <a:pt x="536" y="981"/>
                  </a:lnTo>
                  <a:lnTo>
                    <a:pt x="534" y="981"/>
                  </a:lnTo>
                  <a:lnTo>
                    <a:pt x="534" y="983"/>
                  </a:lnTo>
                  <a:lnTo>
                    <a:pt x="533" y="983"/>
                  </a:lnTo>
                  <a:lnTo>
                    <a:pt x="532" y="983"/>
                  </a:lnTo>
                  <a:lnTo>
                    <a:pt x="532" y="984"/>
                  </a:lnTo>
                  <a:lnTo>
                    <a:pt x="530" y="984"/>
                  </a:lnTo>
                  <a:lnTo>
                    <a:pt x="529" y="984"/>
                  </a:lnTo>
                  <a:lnTo>
                    <a:pt x="529" y="983"/>
                  </a:lnTo>
                  <a:lnTo>
                    <a:pt x="528" y="983"/>
                  </a:lnTo>
                  <a:lnTo>
                    <a:pt x="526" y="981"/>
                  </a:lnTo>
                  <a:lnTo>
                    <a:pt x="525" y="981"/>
                  </a:lnTo>
                  <a:lnTo>
                    <a:pt x="523" y="981"/>
                  </a:lnTo>
                  <a:lnTo>
                    <a:pt x="523" y="983"/>
                  </a:lnTo>
                  <a:lnTo>
                    <a:pt x="522" y="983"/>
                  </a:lnTo>
                  <a:lnTo>
                    <a:pt x="521" y="983"/>
                  </a:lnTo>
                  <a:lnTo>
                    <a:pt x="519" y="983"/>
                  </a:lnTo>
                  <a:lnTo>
                    <a:pt x="519" y="981"/>
                  </a:lnTo>
                  <a:lnTo>
                    <a:pt x="518" y="981"/>
                  </a:lnTo>
                  <a:lnTo>
                    <a:pt x="517" y="981"/>
                  </a:lnTo>
                  <a:lnTo>
                    <a:pt x="515" y="981"/>
                  </a:lnTo>
                  <a:lnTo>
                    <a:pt x="514" y="981"/>
                  </a:lnTo>
                  <a:lnTo>
                    <a:pt x="514" y="980"/>
                  </a:lnTo>
                  <a:lnTo>
                    <a:pt x="513" y="980"/>
                  </a:lnTo>
                  <a:lnTo>
                    <a:pt x="511" y="980"/>
                  </a:lnTo>
                  <a:lnTo>
                    <a:pt x="510" y="980"/>
                  </a:lnTo>
                  <a:lnTo>
                    <a:pt x="509" y="980"/>
                  </a:lnTo>
                  <a:lnTo>
                    <a:pt x="507" y="980"/>
                  </a:lnTo>
                  <a:lnTo>
                    <a:pt x="506" y="980"/>
                  </a:lnTo>
                  <a:lnTo>
                    <a:pt x="506" y="979"/>
                  </a:lnTo>
                  <a:lnTo>
                    <a:pt x="504" y="979"/>
                  </a:lnTo>
                  <a:lnTo>
                    <a:pt x="504" y="977"/>
                  </a:lnTo>
                  <a:lnTo>
                    <a:pt x="503" y="976"/>
                  </a:lnTo>
                  <a:lnTo>
                    <a:pt x="502" y="976"/>
                  </a:lnTo>
                  <a:lnTo>
                    <a:pt x="502" y="975"/>
                  </a:lnTo>
                  <a:lnTo>
                    <a:pt x="502" y="973"/>
                  </a:lnTo>
                  <a:lnTo>
                    <a:pt x="502" y="975"/>
                  </a:lnTo>
                  <a:lnTo>
                    <a:pt x="500" y="975"/>
                  </a:lnTo>
                  <a:lnTo>
                    <a:pt x="500" y="973"/>
                  </a:lnTo>
                  <a:lnTo>
                    <a:pt x="500" y="972"/>
                  </a:lnTo>
                  <a:lnTo>
                    <a:pt x="499" y="972"/>
                  </a:lnTo>
                  <a:lnTo>
                    <a:pt x="499" y="973"/>
                  </a:lnTo>
                  <a:lnTo>
                    <a:pt x="499" y="972"/>
                  </a:lnTo>
                  <a:lnTo>
                    <a:pt x="498" y="972"/>
                  </a:lnTo>
                  <a:lnTo>
                    <a:pt x="499" y="971"/>
                  </a:lnTo>
                  <a:lnTo>
                    <a:pt x="499" y="969"/>
                  </a:lnTo>
                  <a:lnTo>
                    <a:pt x="499" y="968"/>
                  </a:lnTo>
                  <a:lnTo>
                    <a:pt x="499" y="966"/>
                  </a:lnTo>
                  <a:lnTo>
                    <a:pt x="500" y="966"/>
                  </a:lnTo>
                  <a:lnTo>
                    <a:pt x="499" y="965"/>
                  </a:lnTo>
                  <a:lnTo>
                    <a:pt x="499" y="964"/>
                  </a:lnTo>
                  <a:lnTo>
                    <a:pt x="498" y="964"/>
                  </a:lnTo>
                  <a:lnTo>
                    <a:pt x="498" y="962"/>
                  </a:lnTo>
                  <a:lnTo>
                    <a:pt x="496" y="962"/>
                  </a:lnTo>
                  <a:lnTo>
                    <a:pt x="496" y="961"/>
                  </a:lnTo>
                  <a:lnTo>
                    <a:pt x="496" y="960"/>
                  </a:lnTo>
                  <a:lnTo>
                    <a:pt x="495" y="960"/>
                  </a:lnTo>
                  <a:lnTo>
                    <a:pt x="495" y="958"/>
                  </a:lnTo>
                  <a:lnTo>
                    <a:pt x="494" y="958"/>
                  </a:lnTo>
                  <a:lnTo>
                    <a:pt x="492" y="957"/>
                  </a:lnTo>
                  <a:lnTo>
                    <a:pt x="491" y="957"/>
                  </a:lnTo>
                  <a:lnTo>
                    <a:pt x="491" y="956"/>
                  </a:lnTo>
                  <a:lnTo>
                    <a:pt x="491" y="954"/>
                  </a:lnTo>
                  <a:lnTo>
                    <a:pt x="490" y="954"/>
                  </a:lnTo>
                  <a:lnTo>
                    <a:pt x="490" y="953"/>
                  </a:lnTo>
                  <a:lnTo>
                    <a:pt x="490" y="952"/>
                  </a:lnTo>
                  <a:lnTo>
                    <a:pt x="488" y="952"/>
                  </a:lnTo>
                  <a:lnTo>
                    <a:pt x="488" y="950"/>
                  </a:lnTo>
                  <a:lnTo>
                    <a:pt x="488" y="952"/>
                  </a:lnTo>
                  <a:lnTo>
                    <a:pt x="487" y="952"/>
                  </a:lnTo>
                  <a:lnTo>
                    <a:pt x="487" y="953"/>
                  </a:lnTo>
                  <a:lnTo>
                    <a:pt x="485" y="952"/>
                  </a:lnTo>
                  <a:lnTo>
                    <a:pt x="484" y="952"/>
                  </a:lnTo>
                  <a:lnTo>
                    <a:pt x="484" y="950"/>
                  </a:lnTo>
                  <a:lnTo>
                    <a:pt x="484" y="949"/>
                  </a:lnTo>
                  <a:lnTo>
                    <a:pt x="483" y="949"/>
                  </a:lnTo>
                  <a:lnTo>
                    <a:pt x="481" y="949"/>
                  </a:lnTo>
                  <a:lnTo>
                    <a:pt x="481" y="947"/>
                  </a:lnTo>
                  <a:lnTo>
                    <a:pt x="480" y="947"/>
                  </a:lnTo>
                  <a:lnTo>
                    <a:pt x="480" y="949"/>
                  </a:lnTo>
                  <a:lnTo>
                    <a:pt x="479" y="949"/>
                  </a:lnTo>
                  <a:lnTo>
                    <a:pt x="477" y="949"/>
                  </a:lnTo>
                  <a:lnTo>
                    <a:pt x="477" y="947"/>
                  </a:lnTo>
                  <a:lnTo>
                    <a:pt x="476" y="947"/>
                  </a:lnTo>
                  <a:lnTo>
                    <a:pt x="476" y="946"/>
                  </a:lnTo>
                  <a:lnTo>
                    <a:pt x="475" y="946"/>
                  </a:lnTo>
                  <a:lnTo>
                    <a:pt x="475" y="945"/>
                  </a:lnTo>
                  <a:lnTo>
                    <a:pt x="473" y="945"/>
                  </a:lnTo>
                  <a:lnTo>
                    <a:pt x="473" y="943"/>
                  </a:lnTo>
                  <a:lnTo>
                    <a:pt x="473" y="942"/>
                  </a:lnTo>
                  <a:lnTo>
                    <a:pt x="472" y="941"/>
                  </a:lnTo>
                  <a:lnTo>
                    <a:pt x="471" y="939"/>
                  </a:lnTo>
                  <a:lnTo>
                    <a:pt x="471" y="941"/>
                  </a:lnTo>
                  <a:lnTo>
                    <a:pt x="469" y="941"/>
                  </a:lnTo>
                  <a:lnTo>
                    <a:pt x="469" y="939"/>
                  </a:lnTo>
                  <a:lnTo>
                    <a:pt x="469" y="938"/>
                  </a:lnTo>
                  <a:lnTo>
                    <a:pt x="468" y="937"/>
                  </a:lnTo>
                  <a:lnTo>
                    <a:pt x="466" y="937"/>
                  </a:lnTo>
                  <a:lnTo>
                    <a:pt x="466" y="935"/>
                  </a:lnTo>
                  <a:lnTo>
                    <a:pt x="465" y="935"/>
                  </a:lnTo>
                  <a:lnTo>
                    <a:pt x="465" y="934"/>
                  </a:lnTo>
                  <a:lnTo>
                    <a:pt x="464" y="934"/>
                  </a:lnTo>
                  <a:lnTo>
                    <a:pt x="464" y="935"/>
                  </a:lnTo>
                  <a:lnTo>
                    <a:pt x="462" y="935"/>
                  </a:lnTo>
                  <a:lnTo>
                    <a:pt x="461" y="935"/>
                  </a:lnTo>
                  <a:lnTo>
                    <a:pt x="460" y="935"/>
                  </a:lnTo>
                  <a:lnTo>
                    <a:pt x="460" y="934"/>
                  </a:lnTo>
                  <a:lnTo>
                    <a:pt x="458" y="934"/>
                  </a:lnTo>
                  <a:lnTo>
                    <a:pt x="458" y="933"/>
                  </a:lnTo>
                  <a:lnTo>
                    <a:pt x="458" y="934"/>
                  </a:lnTo>
                  <a:lnTo>
                    <a:pt x="457" y="934"/>
                  </a:lnTo>
                  <a:lnTo>
                    <a:pt x="456" y="934"/>
                  </a:lnTo>
                  <a:lnTo>
                    <a:pt x="454" y="934"/>
                  </a:lnTo>
                  <a:lnTo>
                    <a:pt x="453" y="934"/>
                  </a:lnTo>
                  <a:lnTo>
                    <a:pt x="453" y="935"/>
                  </a:lnTo>
                  <a:lnTo>
                    <a:pt x="453" y="937"/>
                  </a:lnTo>
                  <a:lnTo>
                    <a:pt x="453" y="935"/>
                  </a:lnTo>
                  <a:lnTo>
                    <a:pt x="452" y="935"/>
                  </a:lnTo>
                  <a:lnTo>
                    <a:pt x="450" y="935"/>
                  </a:lnTo>
                  <a:lnTo>
                    <a:pt x="450" y="937"/>
                  </a:lnTo>
                  <a:lnTo>
                    <a:pt x="452" y="937"/>
                  </a:lnTo>
                  <a:lnTo>
                    <a:pt x="450" y="937"/>
                  </a:lnTo>
                  <a:lnTo>
                    <a:pt x="449" y="937"/>
                  </a:lnTo>
                  <a:lnTo>
                    <a:pt x="449" y="938"/>
                  </a:lnTo>
                  <a:lnTo>
                    <a:pt x="449" y="939"/>
                  </a:lnTo>
                  <a:lnTo>
                    <a:pt x="447" y="939"/>
                  </a:lnTo>
                  <a:lnTo>
                    <a:pt x="446" y="939"/>
                  </a:lnTo>
                  <a:lnTo>
                    <a:pt x="445" y="939"/>
                  </a:lnTo>
                  <a:lnTo>
                    <a:pt x="445" y="938"/>
                  </a:lnTo>
                  <a:lnTo>
                    <a:pt x="443" y="938"/>
                  </a:lnTo>
                  <a:lnTo>
                    <a:pt x="442" y="938"/>
                  </a:lnTo>
                  <a:lnTo>
                    <a:pt x="442" y="937"/>
                  </a:lnTo>
                  <a:lnTo>
                    <a:pt x="441" y="937"/>
                  </a:lnTo>
                  <a:lnTo>
                    <a:pt x="439" y="937"/>
                  </a:lnTo>
                  <a:lnTo>
                    <a:pt x="439" y="935"/>
                  </a:lnTo>
                  <a:lnTo>
                    <a:pt x="438" y="934"/>
                  </a:lnTo>
                  <a:lnTo>
                    <a:pt x="438" y="935"/>
                  </a:lnTo>
                  <a:lnTo>
                    <a:pt x="437" y="935"/>
                  </a:lnTo>
                  <a:lnTo>
                    <a:pt x="435" y="935"/>
                  </a:lnTo>
                  <a:lnTo>
                    <a:pt x="434" y="935"/>
                  </a:lnTo>
                  <a:lnTo>
                    <a:pt x="434" y="937"/>
                  </a:lnTo>
                  <a:lnTo>
                    <a:pt x="433" y="937"/>
                  </a:lnTo>
                  <a:lnTo>
                    <a:pt x="431" y="938"/>
                  </a:lnTo>
                  <a:lnTo>
                    <a:pt x="431" y="937"/>
                  </a:lnTo>
                  <a:lnTo>
                    <a:pt x="430" y="937"/>
                  </a:lnTo>
                  <a:lnTo>
                    <a:pt x="428" y="938"/>
                  </a:lnTo>
                  <a:lnTo>
                    <a:pt x="428" y="939"/>
                  </a:lnTo>
                  <a:lnTo>
                    <a:pt x="427" y="939"/>
                  </a:lnTo>
                  <a:lnTo>
                    <a:pt x="426" y="939"/>
                  </a:lnTo>
                  <a:lnTo>
                    <a:pt x="426" y="941"/>
                  </a:lnTo>
                  <a:lnTo>
                    <a:pt x="424" y="941"/>
                  </a:lnTo>
                  <a:lnTo>
                    <a:pt x="424" y="942"/>
                  </a:lnTo>
                  <a:lnTo>
                    <a:pt x="423" y="942"/>
                  </a:lnTo>
                  <a:lnTo>
                    <a:pt x="423" y="941"/>
                  </a:lnTo>
                  <a:lnTo>
                    <a:pt x="422" y="941"/>
                  </a:lnTo>
                  <a:lnTo>
                    <a:pt x="420" y="941"/>
                  </a:lnTo>
                  <a:lnTo>
                    <a:pt x="419" y="941"/>
                  </a:lnTo>
                  <a:lnTo>
                    <a:pt x="418" y="941"/>
                  </a:lnTo>
                  <a:lnTo>
                    <a:pt x="418" y="939"/>
                  </a:lnTo>
                  <a:lnTo>
                    <a:pt x="416" y="938"/>
                  </a:lnTo>
                  <a:lnTo>
                    <a:pt x="415" y="938"/>
                  </a:lnTo>
                  <a:lnTo>
                    <a:pt x="414" y="938"/>
                  </a:lnTo>
                  <a:lnTo>
                    <a:pt x="412" y="938"/>
                  </a:lnTo>
                  <a:lnTo>
                    <a:pt x="411" y="938"/>
                  </a:lnTo>
                  <a:lnTo>
                    <a:pt x="409" y="938"/>
                  </a:lnTo>
                  <a:lnTo>
                    <a:pt x="409" y="937"/>
                  </a:lnTo>
                  <a:lnTo>
                    <a:pt x="409" y="938"/>
                  </a:lnTo>
                  <a:lnTo>
                    <a:pt x="408" y="938"/>
                  </a:lnTo>
                  <a:lnTo>
                    <a:pt x="407" y="938"/>
                  </a:lnTo>
                  <a:lnTo>
                    <a:pt x="405" y="937"/>
                  </a:lnTo>
                  <a:lnTo>
                    <a:pt x="404" y="937"/>
                  </a:lnTo>
                  <a:lnTo>
                    <a:pt x="403" y="937"/>
                  </a:lnTo>
                  <a:lnTo>
                    <a:pt x="401" y="937"/>
                  </a:lnTo>
                  <a:lnTo>
                    <a:pt x="400" y="937"/>
                  </a:lnTo>
                  <a:lnTo>
                    <a:pt x="400" y="935"/>
                  </a:lnTo>
                  <a:lnTo>
                    <a:pt x="400" y="937"/>
                  </a:lnTo>
                  <a:lnTo>
                    <a:pt x="399" y="935"/>
                  </a:lnTo>
                  <a:lnTo>
                    <a:pt x="397" y="934"/>
                  </a:lnTo>
                  <a:lnTo>
                    <a:pt x="396" y="934"/>
                  </a:lnTo>
                  <a:lnTo>
                    <a:pt x="396" y="933"/>
                  </a:lnTo>
                  <a:lnTo>
                    <a:pt x="395" y="933"/>
                  </a:lnTo>
                  <a:lnTo>
                    <a:pt x="393" y="933"/>
                  </a:lnTo>
                  <a:lnTo>
                    <a:pt x="393" y="931"/>
                  </a:lnTo>
                  <a:lnTo>
                    <a:pt x="392" y="931"/>
                  </a:lnTo>
                  <a:lnTo>
                    <a:pt x="392" y="930"/>
                  </a:lnTo>
                  <a:lnTo>
                    <a:pt x="392" y="928"/>
                  </a:lnTo>
                  <a:lnTo>
                    <a:pt x="390" y="928"/>
                  </a:lnTo>
                  <a:lnTo>
                    <a:pt x="390" y="927"/>
                  </a:lnTo>
                  <a:lnTo>
                    <a:pt x="389" y="927"/>
                  </a:lnTo>
                  <a:lnTo>
                    <a:pt x="388" y="927"/>
                  </a:lnTo>
                  <a:lnTo>
                    <a:pt x="388" y="926"/>
                  </a:lnTo>
                  <a:lnTo>
                    <a:pt x="386" y="926"/>
                  </a:lnTo>
                  <a:lnTo>
                    <a:pt x="388" y="926"/>
                  </a:lnTo>
                  <a:lnTo>
                    <a:pt x="386" y="924"/>
                  </a:lnTo>
                  <a:lnTo>
                    <a:pt x="385" y="924"/>
                  </a:lnTo>
                  <a:lnTo>
                    <a:pt x="384" y="924"/>
                  </a:lnTo>
                  <a:lnTo>
                    <a:pt x="384" y="923"/>
                  </a:lnTo>
                  <a:lnTo>
                    <a:pt x="382" y="922"/>
                  </a:lnTo>
                  <a:lnTo>
                    <a:pt x="381" y="923"/>
                  </a:lnTo>
                  <a:lnTo>
                    <a:pt x="381" y="922"/>
                  </a:lnTo>
                  <a:lnTo>
                    <a:pt x="380" y="920"/>
                  </a:lnTo>
                  <a:lnTo>
                    <a:pt x="380" y="922"/>
                  </a:lnTo>
                  <a:lnTo>
                    <a:pt x="380" y="920"/>
                  </a:lnTo>
                  <a:lnTo>
                    <a:pt x="378" y="920"/>
                  </a:lnTo>
                  <a:lnTo>
                    <a:pt x="377" y="919"/>
                  </a:lnTo>
                  <a:lnTo>
                    <a:pt x="376" y="919"/>
                  </a:lnTo>
                  <a:lnTo>
                    <a:pt x="374" y="918"/>
                  </a:lnTo>
                  <a:lnTo>
                    <a:pt x="373" y="918"/>
                  </a:lnTo>
                  <a:lnTo>
                    <a:pt x="371" y="916"/>
                  </a:lnTo>
                  <a:lnTo>
                    <a:pt x="370" y="916"/>
                  </a:lnTo>
                  <a:lnTo>
                    <a:pt x="370" y="915"/>
                  </a:lnTo>
                  <a:lnTo>
                    <a:pt x="370" y="914"/>
                  </a:lnTo>
                  <a:lnTo>
                    <a:pt x="369" y="914"/>
                  </a:lnTo>
                  <a:lnTo>
                    <a:pt x="369" y="912"/>
                  </a:lnTo>
                  <a:lnTo>
                    <a:pt x="367" y="912"/>
                  </a:lnTo>
                  <a:lnTo>
                    <a:pt x="367" y="911"/>
                  </a:lnTo>
                  <a:lnTo>
                    <a:pt x="366" y="911"/>
                  </a:lnTo>
                  <a:lnTo>
                    <a:pt x="366" y="909"/>
                  </a:lnTo>
                  <a:lnTo>
                    <a:pt x="365" y="909"/>
                  </a:lnTo>
                  <a:lnTo>
                    <a:pt x="363" y="909"/>
                  </a:lnTo>
                  <a:lnTo>
                    <a:pt x="363" y="908"/>
                  </a:lnTo>
                  <a:lnTo>
                    <a:pt x="362" y="908"/>
                  </a:lnTo>
                  <a:lnTo>
                    <a:pt x="362" y="907"/>
                  </a:lnTo>
                  <a:lnTo>
                    <a:pt x="361" y="907"/>
                  </a:lnTo>
                  <a:lnTo>
                    <a:pt x="359" y="905"/>
                  </a:lnTo>
                  <a:lnTo>
                    <a:pt x="358" y="905"/>
                  </a:lnTo>
                  <a:lnTo>
                    <a:pt x="358" y="904"/>
                  </a:lnTo>
                  <a:lnTo>
                    <a:pt x="357" y="904"/>
                  </a:lnTo>
                  <a:lnTo>
                    <a:pt x="358" y="904"/>
                  </a:lnTo>
                  <a:lnTo>
                    <a:pt x="358" y="903"/>
                  </a:lnTo>
                  <a:lnTo>
                    <a:pt x="357" y="901"/>
                  </a:lnTo>
                  <a:lnTo>
                    <a:pt x="357" y="900"/>
                  </a:lnTo>
                  <a:lnTo>
                    <a:pt x="355" y="900"/>
                  </a:lnTo>
                  <a:lnTo>
                    <a:pt x="355" y="899"/>
                  </a:lnTo>
                  <a:lnTo>
                    <a:pt x="354" y="897"/>
                  </a:lnTo>
                  <a:lnTo>
                    <a:pt x="354" y="896"/>
                  </a:lnTo>
                  <a:lnTo>
                    <a:pt x="354" y="895"/>
                  </a:lnTo>
                  <a:lnTo>
                    <a:pt x="353" y="895"/>
                  </a:lnTo>
                  <a:lnTo>
                    <a:pt x="353" y="893"/>
                  </a:lnTo>
                  <a:lnTo>
                    <a:pt x="351" y="893"/>
                  </a:lnTo>
                  <a:lnTo>
                    <a:pt x="350" y="893"/>
                  </a:lnTo>
                  <a:lnTo>
                    <a:pt x="350" y="892"/>
                  </a:lnTo>
                  <a:lnTo>
                    <a:pt x="348" y="892"/>
                  </a:lnTo>
                  <a:lnTo>
                    <a:pt x="347" y="892"/>
                  </a:lnTo>
                  <a:lnTo>
                    <a:pt x="346" y="892"/>
                  </a:lnTo>
                  <a:lnTo>
                    <a:pt x="346" y="893"/>
                  </a:lnTo>
                  <a:lnTo>
                    <a:pt x="344" y="895"/>
                  </a:lnTo>
                  <a:lnTo>
                    <a:pt x="343" y="895"/>
                  </a:lnTo>
                  <a:lnTo>
                    <a:pt x="343" y="896"/>
                  </a:lnTo>
                  <a:lnTo>
                    <a:pt x="342" y="897"/>
                  </a:lnTo>
                  <a:lnTo>
                    <a:pt x="340" y="897"/>
                  </a:lnTo>
                  <a:lnTo>
                    <a:pt x="339" y="899"/>
                  </a:lnTo>
                  <a:lnTo>
                    <a:pt x="339" y="900"/>
                  </a:lnTo>
                  <a:lnTo>
                    <a:pt x="336" y="901"/>
                  </a:lnTo>
                  <a:lnTo>
                    <a:pt x="335" y="901"/>
                  </a:lnTo>
                  <a:lnTo>
                    <a:pt x="335" y="903"/>
                  </a:lnTo>
                  <a:lnTo>
                    <a:pt x="334" y="903"/>
                  </a:lnTo>
                  <a:lnTo>
                    <a:pt x="332" y="903"/>
                  </a:lnTo>
                  <a:lnTo>
                    <a:pt x="328" y="904"/>
                  </a:lnTo>
                  <a:lnTo>
                    <a:pt x="325" y="904"/>
                  </a:lnTo>
                  <a:lnTo>
                    <a:pt x="324" y="904"/>
                  </a:lnTo>
                  <a:lnTo>
                    <a:pt x="323" y="904"/>
                  </a:lnTo>
                  <a:lnTo>
                    <a:pt x="321" y="903"/>
                  </a:lnTo>
                  <a:lnTo>
                    <a:pt x="320" y="901"/>
                  </a:lnTo>
                  <a:lnTo>
                    <a:pt x="319" y="899"/>
                  </a:lnTo>
                  <a:lnTo>
                    <a:pt x="317" y="897"/>
                  </a:lnTo>
                  <a:lnTo>
                    <a:pt x="317" y="896"/>
                  </a:lnTo>
                  <a:lnTo>
                    <a:pt x="316" y="896"/>
                  </a:lnTo>
                  <a:lnTo>
                    <a:pt x="315" y="897"/>
                  </a:lnTo>
                  <a:lnTo>
                    <a:pt x="313" y="900"/>
                  </a:lnTo>
                  <a:lnTo>
                    <a:pt x="312" y="900"/>
                  </a:lnTo>
                  <a:lnTo>
                    <a:pt x="310" y="900"/>
                  </a:lnTo>
                  <a:lnTo>
                    <a:pt x="309" y="897"/>
                  </a:lnTo>
                  <a:lnTo>
                    <a:pt x="309" y="893"/>
                  </a:lnTo>
                  <a:lnTo>
                    <a:pt x="308" y="892"/>
                  </a:lnTo>
                  <a:lnTo>
                    <a:pt x="306" y="893"/>
                  </a:lnTo>
                  <a:lnTo>
                    <a:pt x="305" y="893"/>
                  </a:lnTo>
                  <a:lnTo>
                    <a:pt x="304" y="893"/>
                  </a:lnTo>
                  <a:lnTo>
                    <a:pt x="289" y="884"/>
                  </a:lnTo>
                  <a:lnTo>
                    <a:pt x="283" y="881"/>
                  </a:lnTo>
                  <a:lnTo>
                    <a:pt x="277" y="877"/>
                  </a:lnTo>
                  <a:lnTo>
                    <a:pt x="275" y="877"/>
                  </a:lnTo>
                  <a:lnTo>
                    <a:pt x="275" y="876"/>
                  </a:lnTo>
                  <a:lnTo>
                    <a:pt x="274" y="876"/>
                  </a:lnTo>
                  <a:lnTo>
                    <a:pt x="272" y="876"/>
                  </a:lnTo>
                  <a:lnTo>
                    <a:pt x="271" y="874"/>
                  </a:lnTo>
                  <a:lnTo>
                    <a:pt x="271" y="876"/>
                  </a:lnTo>
                  <a:lnTo>
                    <a:pt x="271" y="877"/>
                  </a:lnTo>
                  <a:lnTo>
                    <a:pt x="270" y="877"/>
                  </a:lnTo>
                  <a:lnTo>
                    <a:pt x="268" y="877"/>
                  </a:lnTo>
                  <a:lnTo>
                    <a:pt x="267" y="877"/>
                  </a:lnTo>
                  <a:lnTo>
                    <a:pt x="266" y="877"/>
                  </a:lnTo>
                  <a:lnTo>
                    <a:pt x="266" y="876"/>
                  </a:lnTo>
                  <a:lnTo>
                    <a:pt x="264" y="876"/>
                  </a:lnTo>
                  <a:lnTo>
                    <a:pt x="264" y="874"/>
                  </a:lnTo>
                  <a:lnTo>
                    <a:pt x="264" y="873"/>
                  </a:lnTo>
                  <a:lnTo>
                    <a:pt x="264" y="871"/>
                  </a:lnTo>
                  <a:lnTo>
                    <a:pt x="263" y="871"/>
                  </a:lnTo>
                  <a:lnTo>
                    <a:pt x="263" y="870"/>
                  </a:lnTo>
                  <a:lnTo>
                    <a:pt x="264" y="870"/>
                  </a:lnTo>
                  <a:lnTo>
                    <a:pt x="263" y="870"/>
                  </a:lnTo>
                  <a:lnTo>
                    <a:pt x="263" y="869"/>
                  </a:lnTo>
                  <a:lnTo>
                    <a:pt x="263" y="867"/>
                  </a:lnTo>
                  <a:lnTo>
                    <a:pt x="263" y="866"/>
                  </a:lnTo>
                  <a:lnTo>
                    <a:pt x="262" y="866"/>
                  </a:lnTo>
                  <a:lnTo>
                    <a:pt x="263" y="866"/>
                  </a:lnTo>
                  <a:lnTo>
                    <a:pt x="262" y="866"/>
                  </a:lnTo>
                  <a:lnTo>
                    <a:pt x="263" y="866"/>
                  </a:lnTo>
                  <a:lnTo>
                    <a:pt x="262" y="866"/>
                  </a:lnTo>
                  <a:lnTo>
                    <a:pt x="262" y="865"/>
                  </a:lnTo>
                  <a:lnTo>
                    <a:pt x="262" y="863"/>
                  </a:lnTo>
                  <a:lnTo>
                    <a:pt x="260" y="863"/>
                  </a:lnTo>
                  <a:lnTo>
                    <a:pt x="260" y="862"/>
                  </a:lnTo>
                  <a:lnTo>
                    <a:pt x="259" y="862"/>
                  </a:lnTo>
                  <a:lnTo>
                    <a:pt x="258" y="862"/>
                  </a:lnTo>
                  <a:lnTo>
                    <a:pt x="256" y="861"/>
                  </a:lnTo>
                  <a:lnTo>
                    <a:pt x="255" y="861"/>
                  </a:lnTo>
                  <a:lnTo>
                    <a:pt x="253" y="861"/>
                  </a:lnTo>
                  <a:lnTo>
                    <a:pt x="253" y="862"/>
                  </a:lnTo>
                  <a:lnTo>
                    <a:pt x="248" y="861"/>
                  </a:lnTo>
                  <a:lnTo>
                    <a:pt x="245" y="859"/>
                  </a:lnTo>
                  <a:lnTo>
                    <a:pt x="241" y="859"/>
                  </a:lnTo>
                  <a:lnTo>
                    <a:pt x="239" y="859"/>
                  </a:lnTo>
                  <a:lnTo>
                    <a:pt x="237" y="859"/>
                  </a:lnTo>
                  <a:lnTo>
                    <a:pt x="233" y="859"/>
                  </a:lnTo>
                  <a:lnTo>
                    <a:pt x="225" y="859"/>
                  </a:lnTo>
                  <a:lnTo>
                    <a:pt x="222" y="859"/>
                  </a:lnTo>
                  <a:lnTo>
                    <a:pt x="211" y="854"/>
                  </a:lnTo>
                  <a:lnTo>
                    <a:pt x="209" y="852"/>
                  </a:lnTo>
                  <a:lnTo>
                    <a:pt x="205" y="851"/>
                  </a:lnTo>
                  <a:lnTo>
                    <a:pt x="196" y="850"/>
                  </a:lnTo>
                  <a:lnTo>
                    <a:pt x="186" y="852"/>
                  </a:lnTo>
                  <a:lnTo>
                    <a:pt x="183" y="847"/>
                  </a:lnTo>
                  <a:lnTo>
                    <a:pt x="177" y="840"/>
                  </a:lnTo>
                  <a:lnTo>
                    <a:pt x="175" y="838"/>
                  </a:lnTo>
                  <a:lnTo>
                    <a:pt x="172" y="833"/>
                  </a:lnTo>
                  <a:lnTo>
                    <a:pt x="172" y="831"/>
                  </a:lnTo>
                  <a:lnTo>
                    <a:pt x="171" y="831"/>
                  </a:lnTo>
                  <a:lnTo>
                    <a:pt x="169" y="829"/>
                  </a:lnTo>
                  <a:lnTo>
                    <a:pt x="165" y="823"/>
                  </a:lnTo>
                  <a:lnTo>
                    <a:pt x="167" y="816"/>
                  </a:lnTo>
                  <a:lnTo>
                    <a:pt x="168" y="814"/>
                  </a:lnTo>
                  <a:lnTo>
                    <a:pt x="163" y="812"/>
                  </a:lnTo>
                  <a:lnTo>
                    <a:pt x="154" y="808"/>
                  </a:lnTo>
                  <a:lnTo>
                    <a:pt x="152" y="808"/>
                  </a:lnTo>
                  <a:lnTo>
                    <a:pt x="149" y="805"/>
                  </a:lnTo>
                  <a:lnTo>
                    <a:pt x="148" y="804"/>
                  </a:lnTo>
                  <a:lnTo>
                    <a:pt x="145" y="804"/>
                  </a:lnTo>
                  <a:lnTo>
                    <a:pt x="138" y="804"/>
                  </a:lnTo>
                  <a:lnTo>
                    <a:pt x="123" y="806"/>
                  </a:lnTo>
                  <a:lnTo>
                    <a:pt x="120" y="806"/>
                  </a:lnTo>
                  <a:lnTo>
                    <a:pt x="118" y="806"/>
                  </a:lnTo>
                  <a:lnTo>
                    <a:pt x="115" y="806"/>
                  </a:lnTo>
                  <a:lnTo>
                    <a:pt x="104" y="806"/>
                  </a:lnTo>
                  <a:lnTo>
                    <a:pt x="103" y="806"/>
                  </a:lnTo>
                  <a:lnTo>
                    <a:pt x="89" y="808"/>
                  </a:lnTo>
                  <a:lnTo>
                    <a:pt x="81" y="808"/>
                  </a:lnTo>
                  <a:lnTo>
                    <a:pt x="80" y="806"/>
                  </a:lnTo>
                  <a:lnTo>
                    <a:pt x="70" y="800"/>
                  </a:lnTo>
                  <a:lnTo>
                    <a:pt x="61" y="793"/>
                  </a:lnTo>
                  <a:lnTo>
                    <a:pt x="57" y="789"/>
                  </a:lnTo>
                  <a:lnTo>
                    <a:pt x="55" y="787"/>
                  </a:lnTo>
                  <a:lnTo>
                    <a:pt x="53" y="786"/>
                  </a:lnTo>
                  <a:lnTo>
                    <a:pt x="51" y="783"/>
                  </a:lnTo>
                  <a:lnTo>
                    <a:pt x="50" y="782"/>
                  </a:lnTo>
                  <a:lnTo>
                    <a:pt x="49" y="782"/>
                  </a:lnTo>
                  <a:lnTo>
                    <a:pt x="47" y="782"/>
                  </a:lnTo>
                  <a:lnTo>
                    <a:pt x="43" y="783"/>
                  </a:lnTo>
                  <a:lnTo>
                    <a:pt x="40" y="783"/>
                  </a:lnTo>
                  <a:lnTo>
                    <a:pt x="39" y="783"/>
                  </a:lnTo>
                  <a:lnTo>
                    <a:pt x="32" y="782"/>
                  </a:lnTo>
                  <a:lnTo>
                    <a:pt x="32" y="781"/>
                  </a:lnTo>
                  <a:lnTo>
                    <a:pt x="32" y="779"/>
                  </a:lnTo>
                  <a:lnTo>
                    <a:pt x="32" y="778"/>
                  </a:lnTo>
                  <a:lnTo>
                    <a:pt x="32" y="775"/>
                  </a:lnTo>
                  <a:lnTo>
                    <a:pt x="32" y="774"/>
                  </a:lnTo>
                  <a:lnTo>
                    <a:pt x="32" y="772"/>
                  </a:lnTo>
                  <a:lnTo>
                    <a:pt x="32" y="771"/>
                  </a:lnTo>
                  <a:lnTo>
                    <a:pt x="31" y="771"/>
                  </a:lnTo>
                  <a:lnTo>
                    <a:pt x="31" y="768"/>
                  </a:lnTo>
                  <a:lnTo>
                    <a:pt x="31" y="767"/>
                  </a:lnTo>
                  <a:lnTo>
                    <a:pt x="31" y="766"/>
                  </a:lnTo>
                  <a:lnTo>
                    <a:pt x="31" y="764"/>
                  </a:lnTo>
                  <a:lnTo>
                    <a:pt x="31" y="763"/>
                  </a:lnTo>
                  <a:lnTo>
                    <a:pt x="31" y="762"/>
                  </a:lnTo>
                  <a:lnTo>
                    <a:pt x="31" y="760"/>
                  </a:lnTo>
                  <a:lnTo>
                    <a:pt x="30" y="759"/>
                  </a:lnTo>
                  <a:lnTo>
                    <a:pt x="30" y="758"/>
                  </a:lnTo>
                  <a:lnTo>
                    <a:pt x="31" y="758"/>
                  </a:lnTo>
                  <a:lnTo>
                    <a:pt x="31" y="756"/>
                  </a:lnTo>
                  <a:lnTo>
                    <a:pt x="32" y="753"/>
                  </a:lnTo>
                  <a:lnTo>
                    <a:pt x="34" y="751"/>
                  </a:lnTo>
                  <a:lnTo>
                    <a:pt x="35" y="749"/>
                  </a:lnTo>
                  <a:lnTo>
                    <a:pt x="35" y="748"/>
                  </a:lnTo>
                  <a:lnTo>
                    <a:pt x="35" y="747"/>
                  </a:lnTo>
                  <a:lnTo>
                    <a:pt x="35" y="745"/>
                  </a:lnTo>
                  <a:lnTo>
                    <a:pt x="38" y="744"/>
                  </a:lnTo>
                  <a:lnTo>
                    <a:pt x="39" y="744"/>
                  </a:lnTo>
                  <a:lnTo>
                    <a:pt x="40" y="743"/>
                  </a:lnTo>
                  <a:lnTo>
                    <a:pt x="42" y="743"/>
                  </a:lnTo>
                  <a:lnTo>
                    <a:pt x="43" y="741"/>
                  </a:lnTo>
                  <a:lnTo>
                    <a:pt x="42" y="740"/>
                  </a:lnTo>
                  <a:lnTo>
                    <a:pt x="42" y="739"/>
                  </a:lnTo>
                  <a:lnTo>
                    <a:pt x="40" y="737"/>
                  </a:lnTo>
                  <a:lnTo>
                    <a:pt x="38" y="734"/>
                  </a:lnTo>
                  <a:lnTo>
                    <a:pt x="36" y="734"/>
                  </a:lnTo>
                  <a:lnTo>
                    <a:pt x="34" y="732"/>
                  </a:lnTo>
                  <a:lnTo>
                    <a:pt x="31" y="730"/>
                  </a:lnTo>
                  <a:lnTo>
                    <a:pt x="31" y="729"/>
                  </a:lnTo>
                  <a:lnTo>
                    <a:pt x="30" y="729"/>
                  </a:lnTo>
                  <a:lnTo>
                    <a:pt x="28" y="728"/>
                  </a:lnTo>
                  <a:lnTo>
                    <a:pt x="26" y="725"/>
                  </a:lnTo>
                  <a:lnTo>
                    <a:pt x="24" y="724"/>
                  </a:lnTo>
                  <a:lnTo>
                    <a:pt x="23" y="722"/>
                  </a:lnTo>
                  <a:lnTo>
                    <a:pt x="21" y="721"/>
                  </a:lnTo>
                  <a:lnTo>
                    <a:pt x="20" y="720"/>
                  </a:lnTo>
                  <a:lnTo>
                    <a:pt x="17" y="718"/>
                  </a:lnTo>
                  <a:lnTo>
                    <a:pt x="16" y="717"/>
                  </a:lnTo>
                  <a:lnTo>
                    <a:pt x="15" y="715"/>
                  </a:lnTo>
                  <a:lnTo>
                    <a:pt x="16" y="715"/>
                  </a:lnTo>
                  <a:lnTo>
                    <a:pt x="15" y="715"/>
                  </a:lnTo>
                  <a:lnTo>
                    <a:pt x="15" y="714"/>
                  </a:lnTo>
                  <a:lnTo>
                    <a:pt x="16" y="714"/>
                  </a:lnTo>
                  <a:lnTo>
                    <a:pt x="16" y="713"/>
                  </a:lnTo>
                  <a:lnTo>
                    <a:pt x="17" y="713"/>
                  </a:lnTo>
                  <a:lnTo>
                    <a:pt x="19" y="713"/>
                  </a:lnTo>
                  <a:lnTo>
                    <a:pt x="20" y="711"/>
                  </a:lnTo>
                  <a:lnTo>
                    <a:pt x="20" y="710"/>
                  </a:lnTo>
                  <a:lnTo>
                    <a:pt x="21" y="710"/>
                  </a:lnTo>
                  <a:lnTo>
                    <a:pt x="20" y="710"/>
                  </a:lnTo>
                  <a:lnTo>
                    <a:pt x="20" y="709"/>
                  </a:lnTo>
                  <a:lnTo>
                    <a:pt x="19" y="709"/>
                  </a:lnTo>
                  <a:lnTo>
                    <a:pt x="19" y="707"/>
                  </a:lnTo>
                  <a:lnTo>
                    <a:pt x="17" y="707"/>
                  </a:lnTo>
                  <a:lnTo>
                    <a:pt x="16" y="706"/>
                  </a:lnTo>
                  <a:lnTo>
                    <a:pt x="16" y="705"/>
                  </a:lnTo>
                  <a:lnTo>
                    <a:pt x="15" y="705"/>
                  </a:lnTo>
                  <a:lnTo>
                    <a:pt x="13" y="705"/>
                  </a:lnTo>
                  <a:lnTo>
                    <a:pt x="13" y="703"/>
                  </a:lnTo>
                  <a:lnTo>
                    <a:pt x="12" y="702"/>
                  </a:lnTo>
                  <a:lnTo>
                    <a:pt x="11" y="702"/>
                  </a:lnTo>
                  <a:lnTo>
                    <a:pt x="11" y="701"/>
                  </a:lnTo>
                  <a:lnTo>
                    <a:pt x="8" y="699"/>
                  </a:lnTo>
                  <a:lnTo>
                    <a:pt x="5" y="699"/>
                  </a:lnTo>
                  <a:lnTo>
                    <a:pt x="4" y="698"/>
                  </a:lnTo>
                  <a:lnTo>
                    <a:pt x="2" y="698"/>
                  </a:lnTo>
                  <a:lnTo>
                    <a:pt x="2" y="696"/>
                  </a:lnTo>
                  <a:lnTo>
                    <a:pt x="1" y="696"/>
                  </a:lnTo>
                  <a:lnTo>
                    <a:pt x="0" y="695"/>
                  </a:lnTo>
                  <a:lnTo>
                    <a:pt x="0" y="694"/>
                  </a:lnTo>
                  <a:lnTo>
                    <a:pt x="0" y="692"/>
                  </a:lnTo>
                  <a:lnTo>
                    <a:pt x="0" y="691"/>
                  </a:lnTo>
                  <a:lnTo>
                    <a:pt x="1" y="691"/>
                  </a:lnTo>
                  <a:lnTo>
                    <a:pt x="2" y="691"/>
                  </a:lnTo>
                  <a:lnTo>
                    <a:pt x="2" y="690"/>
                  </a:lnTo>
                  <a:lnTo>
                    <a:pt x="4" y="690"/>
                  </a:lnTo>
                  <a:lnTo>
                    <a:pt x="5" y="688"/>
                  </a:lnTo>
                  <a:lnTo>
                    <a:pt x="7" y="688"/>
                  </a:lnTo>
                  <a:lnTo>
                    <a:pt x="7" y="687"/>
                  </a:lnTo>
                  <a:lnTo>
                    <a:pt x="8" y="687"/>
                  </a:lnTo>
                  <a:lnTo>
                    <a:pt x="11" y="684"/>
                  </a:lnTo>
                  <a:lnTo>
                    <a:pt x="12" y="683"/>
                  </a:lnTo>
                  <a:lnTo>
                    <a:pt x="13" y="683"/>
                  </a:lnTo>
                  <a:lnTo>
                    <a:pt x="13" y="682"/>
                  </a:lnTo>
                  <a:lnTo>
                    <a:pt x="15" y="680"/>
                  </a:lnTo>
                  <a:lnTo>
                    <a:pt x="15" y="679"/>
                  </a:lnTo>
                  <a:lnTo>
                    <a:pt x="16" y="677"/>
                  </a:lnTo>
                  <a:lnTo>
                    <a:pt x="17" y="677"/>
                  </a:lnTo>
                  <a:lnTo>
                    <a:pt x="17" y="676"/>
                  </a:lnTo>
                  <a:lnTo>
                    <a:pt x="19" y="676"/>
                  </a:lnTo>
                  <a:lnTo>
                    <a:pt x="19" y="675"/>
                  </a:lnTo>
                  <a:lnTo>
                    <a:pt x="19" y="673"/>
                  </a:lnTo>
                  <a:lnTo>
                    <a:pt x="20" y="671"/>
                  </a:lnTo>
                  <a:lnTo>
                    <a:pt x="20" y="669"/>
                  </a:lnTo>
                  <a:lnTo>
                    <a:pt x="21" y="669"/>
                  </a:lnTo>
                  <a:lnTo>
                    <a:pt x="21" y="668"/>
                  </a:lnTo>
                  <a:lnTo>
                    <a:pt x="21" y="667"/>
                  </a:lnTo>
                  <a:lnTo>
                    <a:pt x="23" y="667"/>
                  </a:lnTo>
                  <a:lnTo>
                    <a:pt x="24" y="665"/>
                  </a:lnTo>
                  <a:lnTo>
                    <a:pt x="26" y="664"/>
                  </a:lnTo>
                  <a:lnTo>
                    <a:pt x="27" y="663"/>
                  </a:lnTo>
                  <a:lnTo>
                    <a:pt x="27" y="661"/>
                  </a:lnTo>
                  <a:lnTo>
                    <a:pt x="28" y="660"/>
                  </a:lnTo>
                  <a:lnTo>
                    <a:pt x="30" y="658"/>
                  </a:lnTo>
                  <a:lnTo>
                    <a:pt x="31" y="658"/>
                  </a:lnTo>
                  <a:lnTo>
                    <a:pt x="32" y="657"/>
                  </a:lnTo>
                  <a:lnTo>
                    <a:pt x="34" y="657"/>
                  </a:lnTo>
                  <a:lnTo>
                    <a:pt x="34" y="656"/>
                  </a:lnTo>
                  <a:lnTo>
                    <a:pt x="35" y="656"/>
                  </a:lnTo>
                  <a:lnTo>
                    <a:pt x="36" y="656"/>
                  </a:lnTo>
                  <a:lnTo>
                    <a:pt x="36" y="654"/>
                  </a:lnTo>
                  <a:lnTo>
                    <a:pt x="38" y="654"/>
                  </a:lnTo>
                  <a:lnTo>
                    <a:pt x="39" y="654"/>
                  </a:lnTo>
                  <a:lnTo>
                    <a:pt x="39" y="653"/>
                  </a:lnTo>
                  <a:lnTo>
                    <a:pt x="40" y="653"/>
                  </a:lnTo>
                  <a:lnTo>
                    <a:pt x="42" y="653"/>
                  </a:lnTo>
                  <a:lnTo>
                    <a:pt x="43" y="654"/>
                  </a:lnTo>
                  <a:lnTo>
                    <a:pt x="45" y="654"/>
                  </a:lnTo>
                  <a:lnTo>
                    <a:pt x="45" y="653"/>
                  </a:lnTo>
                  <a:lnTo>
                    <a:pt x="46" y="653"/>
                  </a:lnTo>
                  <a:lnTo>
                    <a:pt x="47" y="653"/>
                  </a:lnTo>
                  <a:lnTo>
                    <a:pt x="49" y="653"/>
                  </a:lnTo>
                  <a:lnTo>
                    <a:pt x="50" y="653"/>
                  </a:lnTo>
                  <a:lnTo>
                    <a:pt x="51" y="653"/>
                  </a:lnTo>
                  <a:lnTo>
                    <a:pt x="53" y="653"/>
                  </a:lnTo>
                  <a:lnTo>
                    <a:pt x="54" y="654"/>
                  </a:lnTo>
                  <a:lnTo>
                    <a:pt x="54" y="656"/>
                  </a:lnTo>
                  <a:lnTo>
                    <a:pt x="55" y="657"/>
                  </a:lnTo>
                  <a:lnTo>
                    <a:pt x="57" y="658"/>
                  </a:lnTo>
                  <a:lnTo>
                    <a:pt x="57" y="660"/>
                  </a:lnTo>
                  <a:lnTo>
                    <a:pt x="58" y="660"/>
                  </a:lnTo>
                  <a:lnTo>
                    <a:pt x="61" y="658"/>
                  </a:lnTo>
                  <a:lnTo>
                    <a:pt x="64" y="658"/>
                  </a:lnTo>
                  <a:lnTo>
                    <a:pt x="65" y="658"/>
                  </a:lnTo>
                  <a:lnTo>
                    <a:pt x="66" y="658"/>
                  </a:lnTo>
                  <a:lnTo>
                    <a:pt x="68" y="657"/>
                  </a:lnTo>
                  <a:lnTo>
                    <a:pt x="69" y="657"/>
                  </a:lnTo>
                  <a:lnTo>
                    <a:pt x="72" y="656"/>
                  </a:lnTo>
                  <a:lnTo>
                    <a:pt x="72" y="654"/>
                  </a:lnTo>
                  <a:lnTo>
                    <a:pt x="73" y="653"/>
                  </a:lnTo>
                  <a:lnTo>
                    <a:pt x="74" y="652"/>
                  </a:lnTo>
                  <a:lnTo>
                    <a:pt x="74" y="650"/>
                  </a:lnTo>
                  <a:lnTo>
                    <a:pt x="76" y="650"/>
                  </a:lnTo>
                  <a:lnTo>
                    <a:pt x="76" y="649"/>
                  </a:lnTo>
                  <a:lnTo>
                    <a:pt x="76" y="648"/>
                  </a:lnTo>
                  <a:lnTo>
                    <a:pt x="77" y="646"/>
                  </a:lnTo>
                  <a:lnTo>
                    <a:pt x="78" y="646"/>
                  </a:lnTo>
                  <a:lnTo>
                    <a:pt x="78" y="645"/>
                  </a:lnTo>
                  <a:lnTo>
                    <a:pt x="78" y="644"/>
                  </a:lnTo>
                  <a:lnTo>
                    <a:pt x="78" y="642"/>
                  </a:lnTo>
                  <a:lnTo>
                    <a:pt x="80" y="641"/>
                  </a:lnTo>
                  <a:lnTo>
                    <a:pt x="78" y="639"/>
                  </a:lnTo>
                  <a:lnTo>
                    <a:pt x="80" y="639"/>
                  </a:lnTo>
                  <a:lnTo>
                    <a:pt x="81" y="639"/>
                  </a:lnTo>
                  <a:lnTo>
                    <a:pt x="83" y="639"/>
                  </a:lnTo>
                  <a:lnTo>
                    <a:pt x="83" y="638"/>
                  </a:lnTo>
                  <a:lnTo>
                    <a:pt x="84" y="638"/>
                  </a:lnTo>
                  <a:lnTo>
                    <a:pt x="84" y="637"/>
                  </a:lnTo>
                  <a:lnTo>
                    <a:pt x="83" y="635"/>
                  </a:lnTo>
                  <a:lnTo>
                    <a:pt x="83" y="634"/>
                  </a:lnTo>
                  <a:lnTo>
                    <a:pt x="84" y="633"/>
                  </a:lnTo>
                  <a:lnTo>
                    <a:pt x="84" y="631"/>
                  </a:lnTo>
                  <a:lnTo>
                    <a:pt x="83" y="631"/>
                  </a:lnTo>
                  <a:lnTo>
                    <a:pt x="83" y="630"/>
                  </a:lnTo>
                  <a:lnTo>
                    <a:pt x="83" y="629"/>
                  </a:lnTo>
                  <a:lnTo>
                    <a:pt x="83" y="627"/>
                  </a:lnTo>
                  <a:lnTo>
                    <a:pt x="83" y="626"/>
                  </a:lnTo>
                  <a:lnTo>
                    <a:pt x="83" y="623"/>
                  </a:lnTo>
                  <a:lnTo>
                    <a:pt x="83" y="622"/>
                  </a:lnTo>
                  <a:lnTo>
                    <a:pt x="84" y="622"/>
                  </a:lnTo>
                  <a:lnTo>
                    <a:pt x="84" y="620"/>
                  </a:lnTo>
                  <a:lnTo>
                    <a:pt x="85" y="620"/>
                  </a:lnTo>
                  <a:lnTo>
                    <a:pt x="85" y="619"/>
                  </a:lnTo>
                  <a:lnTo>
                    <a:pt x="87" y="618"/>
                  </a:lnTo>
                  <a:lnTo>
                    <a:pt x="87" y="616"/>
                  </a:lnTo>
                  <a:lnTo>
                    <a:pt x="88" y="616"/>
                  </a:lnTo>
                  <a:lnTo>
                    <a:pt x="89" y="616"/>
                  </a:lnTo>
                  <a:lnTo>
                    <a:pt x="89" y="615"/>
                  </a:lnTo>
                  <a:lnTo>
                    <a:pt x="91" y="614"/>
                  </a:lnTo>
                  <a:lnTo>
                    <a:pt x="92" y="614"/>
                  </a:lnTo>
                  <a:lnTo>
                    <a:pt x="92" y="612"/>
                  </a:lnTo>
                  <a:lnTo>
                    <a:pt x="93" y="612"/>
                  </a:lnTo>
                  <a:lnTo>
                    <a:pt x="93" y="611"/>
                  </a:lnTo>
                  <a:lnTo>
                    <a:pt x="95" y="611"/>
                  </a:lnTo>
                  <a:lnTo>
                    <a:pt x="95" y="610"/>
                  </a:lnTo>
                  <a:lnTo>
                    <a:pt x="95" y="608"/>
                  </a:lnTo>
                  <a:lnTo>
                    <a:pt x="96" y="608"/>
                  </a:lnTo>
                  <a:lnTo>
                    <a:pt x="96" y="607"/>
                  </a:lnTo>
                  <a:lnTo>
                    <a:pt x="96" y="606"/>
                  </a:lnTo>
                  <a:lnTo>
                    <a:pt x="96" y="604"/>
                  </a:lnTo>
                  <a:lnTo>
                    <a:pt x="95" y="604"/>
                  </a:lnTo>
                  <a:lnTo>
                    <a:pt x="95" y="603"/>
                  </a:lnTo>
                  <a:lnTo>
                    <a:pt x="96" y="603"/>
                  </a:lnTo>
                  <a:lnTo>
                    <a:pt x="96" y="601"/>
                  </a:lnTo>
                  <a:lnTo>
                    <a:pt x="96" y="600"/>
                  </a:lnTo>
                  <a:lnTo>
                    <a:pt x="97" y="600"/>
                  </a:lnTo>
                  <a:lnTo>
                    <a:pt x="99" y="600"/>
                  </a:lnTo>
                  <a:lnTo>
                    <a:pt x="97" y="600"/>
                  </a:lnTo>
                  <a:lnTo>
                    <a:pt x="97" y="599"/>
                  </a:lnTo>
                  <a:lnTo>
                    <a:pt x="97" y="600"/>
                  </a:lnTo>
                  <a:lnTo>
                    <a:pt x="96" y="600"/>
                  </a:lnTo>
                  <a:lnTo>
                    <a:pt x="96" y="599"/>
                  </a:lnTo>
                  <a:lnTo>
                    <a:pt x="96" y="597"/>
                  </a:lnTo>
                  <a:lnTo>
                    <a:pt x="97" y="596"/>
                  </a:lnTo>
                  <a:lnTo>
                    <a:pt x="99" y="596"/>
                  </a:lnTo>
                  <a:lnTo>
                    <a:pt x="100" y="596"/>
                  </a:lnTo>
                  <a:lnTo>
                    <a:pt x="99" y="595"/>
                  </a:lnTo>
                  <a:lnTo>
                    <a:pt x="99" y="596"/>
                  </a:lnTo>
                  <a:lnTo>
                    <a:pt x="97" y="596"/>
                  </a:lnTo>
                  <a:lnTo>
                    <a:pt x="97" y="595"/>
                  </a:lnTo>
                  <a:lnTo>
                    <a:pt x="97" y="593"/>
                  </a:lnTo>
                  <a:lnTo>
                    <a:pt x="99" y="593"/>
                  </a:lnTo>
                  <a:lnTo>
                    <a:pt x="99" y="592"/>
                  </a:lnTo>
                  <a:lnTo>
                    <a:pt x="99" y="591"/>
                  </a:lnTo>
                  <a:lnTo>
                    <a:pt x="100" y="591"/>
                  </a:lnTo>
                  <a:lnTo>
                    <a:pt x="101" y="589"/>
                  </a:lnTo>
                  <a:lnTo>
                    <a:pt x="101" y="588"/>
                  </a:lnTo>
                  <a:lnTo>
                    <a:pt x="103" y="588"/>
                  </a:lnTo>
                  <a:lnTo>
                    <a:pt x="103" y="587"/>
                  </a:lnTo>
                  <a:lnTo>
                    <a:pt x="104" y="587"/>
                  </a:lnTo>
                  <a:lnTo>
                    <a:pt x="103" y="587"/>
                  </a:lnTo>
                  <a:lnTo>
                    <a:pt x="103" y="585"/>
                  </a:lnTo>
                  <a:lnTo>
                    <a:pt x="101" y="587"/>
                  </a:lnTo>
                  <a:lnTo>
                    <a:pt x="100" y="587"/>
                  </a:lnTo>
                  <a:lnTo>
                    <a:pt x="99" y="587"/>
                  </a:lnTo>
                  <a:lnTo>
                    <a:pt x="99" y="585"/>
                  </a:lnTo>
                  <a:lnTo>
                    <a:pt x="100" y="585"/>
                  </a:lnTo>
                  <a:lnTo>
                    <a:pt x="100" y="584"/>
                  </a:lnTo>
                  <a:lnTo>
                    <a:pt x="99" y="584"/>
                  </a:lnTo>
                  <a:lnTo>
                    <a:pt x="99" y="582"/>
                  </a:lnTo>
                  <a:lnTo>
                    <a:pt x="100" y="582"/>
                  </a:lnTo>
                  <a:lnTo>
                    <a:pt x="100" y="581"/>
                  </a:lnTo>
                  <a:lnTo>
                    <a:pt x="99" y="580"/>
                  </a:lnTo>
                  <a:lnTo>
                    <a:pt x="97" y="580"/>
                  </a:lnTo>
                  <a:lnTo>
                    <a:pt x="96" y="578"/>
                  </a:lnTo>
                  <a:lnTo>
                    <a:pt x="95" y="578"/>
                  </a:lnTo>
                  <a:lnTo>
                    <a:pt x="95" y="577"/>
                  </a:lnTo>
                  <a:lnTo>
                    <a:pt x="96" y="577"/>
                  </a:lnTo>
                  <a:lnTo>
                    <a:pt x="97" y="578"/>
                  </a:lnTo>
                  <a:lnTo>
                    <a:pt x="97" y="577"/>
                  </a:lnTo>
                  <a:lnTo>
                    <a:pt x="99" y="577"/>
                  </a:lnTo>
                  <a:lnTo>
                    <a:pt x="99" y="576"/>
                  </a:lnTo>
                  <a:lnTo>
                    <a:pt x="97" y="576"/>
                  </a:lnTo>
                  <a:lnTo>
                    <a:pt x="99" y="576"/>
                  </a:lnTo>
                  <a:lnTo>
                    <a:pt x="99" y="574"/>
                  </a:lnTo>
                  <a:lnTo>
                    <a:pt x="97" y="573"/>
                  </a:lnTo>
                  <a:lnTo>
                    <a:pt x="97" y="572"/>
                  </a:lnTo>
                  <a:lnTo>
                    <a:pt x="96" y="572"/>
                  </a:lnTo>
                  <a:lnTo>
                    <a:pt x="95" y="572"/>
                  </a:lnTo>
                  <a:lnTo>
                    <a:pt x="95" y="573"/>
                  </a:lnTo>
                  <a:lnTo>
                    <a:pt x="95" y="574"/>
                  </a:lnTo>
                  <a:lnTo>
                    <a:pt x="93" y="574"/>
                  </a:lnTo>
                  <a:lnTo>
                    <a:pt x="92" y="574"/>
                  </a:lnTo>
                  <a:lnTo>
                    <a:pt x="92" y="573"/>
                  </a:lnTo>
                  <a:lnTo>
                    <a:pt x="93" y="573"/>
                  </a:lnTo>
                  <a:lnTo>
                    <a:pt x="93" y="572"/>
                  </a:lnTo>
                  <a:lnTo>
                    <a:pt x="93" y="570"/>
                  </a:lnTo>
                  <a:lnTo>
                    <a:pt x="93" y="569"/>
                  </a:lnTo>
                  <a:lnTo>
                    <a:pt x="92" y="569"/>
                  </a:lnTo>
                  <a:lnTo>
                    <a:pt x="91" y="569"/>
                  </a:lnTo>
                  <a:lnTo>
                    <a:pt x="91" y="570"/>
                  </a:lnTo>
                  <a:lnTo>
                    <a:pt x="89" y="569"/>
                  </a:lnTo>
                  <a:lnTo>
                    <a:pt x="89" y="568"/>
                  </a:lnTo>
                  <a:lnTo>
                    <a:pt x="91" y="568"/>
                  </a:lnTo>
                  <a:lnTo>
                    <a:pt x="91" y="566"/>
                  </a:lnTo>
                  <a:lnTo>
                    <a:pt x="89" y="566"/>
                  </a:lnTo>
                  <a:lnTo>
                    <a:pt x="89" y="565"/>
                  </a:lnTo>
                  <a:lnTo>
                    <a:pt x="88" y="563"/>
                  </a:lnTo>
                  <a:lnTo>
                    <a:pt x="89" y="563"/>
                  </a:lnTo>
                  <a:lnTo>
                    <a:pt x="91" y="563"/>
                  </a:lnTo>
                  <a:lnTo>
                    <a:pt x="91" y="562"/>
                  </a:lnTo>
                  <a:lnTo>
                    <a:pt x="89" y="562"/>
                  </a:lnTo>
                  <a:lnTo>
                    <a:pt x="89" y="563"/>
                  </a:lnTo>
                  <a:lnTo>
                    <a:pt x="88" y="563"/>
                  </a:lnTo>
                  <a:lnTo>
                    <a:pt x="87" y="562"/>
                  </a:lnTo>
                  <a:lnTo>
                    <a:pt x="87" y="561"/>
                  </a:lnTo>
                  <a:lnTo>
                    <a:pt x="88" y="561"/>
                  </a:lnTo>
                  <a:lnTo>
                    <a:pt x="88" y="562"/>
                  </a:lnTo>
                  <a:lnTo>
                    <a:pt x="89" y="561"/>
                  </a:lnTo>
                  <a:lnTo>
                    <a:pt x="89" y="559"/>
                  </a:lnTo>
                  <a:lnTo>
                    <a:pt x="91" y="559"/>
                  </a:lnTo>
                  <a:lnTo>
                    <a:pt x="91" y="558"/>
                  </a:lnTo>
                  <a:lnTo>
                    <a:pt x="91" y="557"/>
                  </a:lnTo>
                  <a:lnTo>
                    <a:pt x="92" y="555"/>
                  </a:lnTo>
                  <a:lnTo>
                    <a:pt x="92" y="554"/>
                  </a:lnTo>
                  <a:lnTo>
                    <a:pt x="91" y="554"/>
                  </a:lnTo>
                  <a:lnTo>
                    <a:pt x="91" y="553"/>
                  </a:lnTo>
                  <a:lnTo>
                    <a:pt x="91" y="551"/>
                  </a:lnTo>
                  <a:lnTo>
                    <a:pt x="91" y="550"/>
                  </a:lnTo>
                  <a:lnTo>
                    <a:pt x="91" y="549"/>
                  </a:lnTo>
                  <a:lnTo>
                    <a:pt x="89" y="549"/>
                  </a:lnTo>
                  <a:lnTo>
                    <a:pt x="89" y="547"/>
                  </a:lnTo>
                  <a:lnTo>
                    <a:pt x="88" y="547"/>
                  </a:lnTo>
                  <a:lnTo>
                    <a:pt x="89" y="546"/>
                  </a:lnTo>
                  <a:lnTo>
                    <a:pt x="91" y="545"/>
                  </a:lnTo>
                  <a:lnTo>
                    <a:pt x="89" y="545"/>
                  </a:lnTo>
                  <a:lnTo>
                    <a:pt x="88" y="545"/>
                  </a:lnTo>
                  <a:lnTo>
                    <a:pt x="87" y="545"/>
                  </a:lnTo>
                  <a:lnTo>
                    <a:pt x="87" y="543"/>
                  </a:lnTo>
                  <a:lnTo>
                    <a:pt x="88" y="543"/>
                  </a:lnTo>
                  <a:lnTo>
                    <a:pt x="88" y="542"/>
                  </a:lnTo>
                  <a:lnTo>
                    <a:pt x="88" y="540"/>
                  </a:lnTo>
                  <a:lnTo>
                    <a:pt x="88" y="539"/>
                  </a:lnTo>
                  <a:lnTo>
                    <a:pt x="89" y="539"/>
                  </a:lnTo>
                  <a:lnTo>
                    <a:pt x="89" y="538"/>
                  </a:lnTo>
                  <a:lnTo>
                    <a:pt x="91" y="538"/>
                  </a:lnTo>
                  <a:lnTo>
                    <a:pt x="91" y="536"/>
                  </a:lnTo>
                  <a:lnTo>
                    <a:pt x="91" y="535"/>
                  </a:lnTo>
                  <a:lnTo>
                    <a:pt x="91" y="534"/>
                  </a:lnTo>
                  <a:lnTo>
                    <a:pt x="92" y="534"/>
                  </a:lnTo>
                  <a:lnTo>
                    <a:pt x="93" y="534"/>
                  </a:lnTo>
                  <a:lnTo>
                    <a:pt x="95" y="535"/>
                  </a:lnTo>
                  <a:lnTo>
                    <a:pt x="95" y="534"/>
                  </a:lnTo>
                  <a:lnTo>
                    <a:pt x="96" y="534"/>
                  </a:lnTo>
                  <a:lnTo>
                    <a:pt x="96" y="532"/>
                  </a:lnTo>
                  <a:lnTo>
                    <a:pt x="95" y="531"/>
                  </a:lnTo>
                  <a:lnTo>
                    <a:pt x="93" y="531"/>
                  </a:lnTo>
                  <a:lnTo>
                    <a:pt x="93" y="530"/>
                  </a:lnTo>
                  <a:lnTo>
                    <a:pt x="93" y="528"/>
                  </a:lnTo>
                  <a:lnTo>
                    <a:pt x="95" y="528"/>
                  </a:lnTo>
                  <a:lnTo>
                    <a:pt x="96" y="528"/>
                  </a:lnTo>
                  <a:lnTo>
                    <a:pt x="96" y="530"/>
                  </a:lnTo>
                  <a:lnTo>
                    <a:pt x="97" y="530"/>
                  </a:lnTo>
                  <a:lnTo>
                    <a:pt x="97" y="528"/>
                  </a:lnTo>
                  <a:lnTo>
                    <a:pt x="96" y="528"/>
                  </a:lnTo>
                  <a:lnTo>
                    <a:pt x="96" y="527"/>
                  </a:lnTo>
                  <a:lnTo>
                    <a:pt x="97" y="526"/>
                  </a:lnTo>
                  <a:lnTo>
                    <a:pt x="97" y="524"/>
                  </a:lnTo>
                  <a:lnTo>
                    <a:pt x="99" y="524"/>
                  </a:lnTo>
                  <a:lnTo>
                    <a:pt x="100" y="524"/>
                  </a:lnTo>
                  <a:lnTo>
                    <a:pt x="99" y="526"/>
                  </a:lnTo>
                  <a:lnTo>
                    <a:pt x="100" y="526"/>
                  </a:lnTo>
                  <a:lnTo>
                    <a:pt x="101" y="526"/>
                  </a:lnTo>
                  <a:lnTo>
                    <a:pt x="101" y="524"/>
                  </a:lnTo>
                  <a:lnTo>
                    <a:pt x="101" y="523"/>
                  </a:lnTo>
                  <a:lnTo>
                    <a:pt x="101" y="521"/>
                  </a:lnTo>
                  <a:lnTo>
                    <a:pt x="101" y="520"/>
                  </a:lnTo>
                  <a:lnTo>
                    <a:pt x="101" y="519"/>
                  </a:lnTo>
                  <a:lnTo>
                    <a:pt x="101" y="517"/>
                  </a:lnTo>
                  <a:lnTo>
                    <a:pt x="101" y="516"/>
                  </a:lnTo>
                  <a:lnTo>
                    <a:pt x="103" y="516"/>
                  </a:lnTo>
                  <a:lnTo>
                    <a:pt x="104" y="516"/>
                  </a:lnTo>
                  <a:lnTo>
                    <a:pt x="106" y="516"/>
                  </a:lnTo>
                  <a:lnTo>
                    <a:pt x="106" y="515"/>
                  </a:lnTo>
                  <a:lnTo>
                    <a:pt x="106" y="516"/>
                  </a:lnTo>
                  <a:lnTo>
                    <a:pt x="107" y="516"/>
                  </a:lnTo>
                  <a:lnTo>
                    <a:pt x="108" y="516"/>
                  </a:lnTo>
                  <a:lnTo>
                    <a:pt x="110" y="515"/>
                  </a:lnTo>
                  <a:lnTo>
                    <a:pt x="110" y="513"/>
                  </a:lnTo>
                  <a:lnTo>
                    <a:pt x="110" y="512"/>
                  </a:lnTo>
                  <a:lnTo>
                    <a:pt x="111" y="513"/>
                  </a:lnTo>
                  <a:lnTo>
                    <a:pt x="111" y="515"/>
                  </a:lnTo>
                  <a:lnTo>
                    <a:pt x="111" y="516"/>
                  </a:lnTo>
                  <a:lnTo>
                    <a:pt x="112" y="516"/>
                  </a:lnTo>
                  <a:lnTo>
                    <a:pt x="114" y="516"/>
                  </a:lnTo>
                  <a:lnTo>
                    <a:pt x="115" y="516"/>
                  </a:lnTo>
                  <a:lnTo>
                    <a:pt x="115" y="515"/>
                  </a:lnTo>
                  <a:lnTo>
                    <a:pt x="116" y="515"/>
                  </a:lnTo>
                  <a:lnTo>
                    <a:pt x="118" y="515"/>
                  </a:lnTo>
                  <a:lnTo>
                    <a:pt x="118" y="513"/>
                  </a:lnTo>
                  <a:lnTo>
                    <a:pt x="119" y="513"/>
                  </a:lnTo>
                  <a:lnTo>
                    <a:pt x="120" y="513"/>
                  </a:lnTo>
                  <a:lnTo>
                    <a:pt x="120" y="515"/>
                  </a:lnTo>
                  <a:lnTo>
                    <a:pt x="122" y="515"/>
                  </a:lnTo>
                  <a:lnTo>
                    <a:pt x="120" y="516"/>
                  </a:lnTo>
                  <a:lnTo>
                    <a:pt x="120" y="517"/>
                  </a:lnTo>
                  <a:lnTo>
                    <a:pt x="122" y="517"/>
                  </a:lnTo>
                  <a:lnTo>
                    <a:pt x="123" y="517"/>
                  </a:lnTo>
                  <a:lnTo>
                    <a:pt x="125" y="517"/>
                  </a:lnTo>
                  <a:lnTo>
                    <a:pt x="125" y="519"/>
                  </a:lnTo>
                  <a:lnTo>
                    <a:pt x="126" y="519"/>
                  </a:lnTo>
                  <a:lnTo>
                    <a:pt x="127" y="519"/>
                  </a:lnTo>
                  <a:lnTo>
                    <a:pt x="129" y="519"/>
                  </a:lnTo>
                  <a:lnTo>
                    <a:pt x="129" y="517"/>
                  </a:lnTo>
                  <a:lnTo>
                    <a:pt x="130" y="517"/>
                  </a:lnTo>
                  <a:lnTo>
                    <a:pt x="130" y="516"/>
                  </a:lnTo>
                  <a:lnTo>
                    <a:pt x="130" y="515"/>
                  </a:lnTo>
                  <a:lnTo>
                    <a:pt x="130" y="513"/>
                  </a:lnTo>
                  <a:lnTo>
                    <a:pt x="130" y="512"/>
                  </a:lnTo>
                  <a:lnTo>
                    <a:pt x="131" y="512"/>
                  </a:lnTo>
                  <a:lnTo>
                    <a:pt x="133" y="512"/>
                  </a:lnTo>
                  <a:lnTo>
                    <a:pt x="133" y="511"/>
                  </a:lnTo>
                  <a:lnTo>
                    <a:pt x="134" y="509"/>
                  </a:lnTo>
                  <a:lnTo>
                    <a:pt x="135" y="508"/>
                  </a:lnTo>
                  <a:lnTo>
                    <a:pt x="135" y="507"/>
                  </a:lnTo>
                  <a:lnTo>
                    <a:pt x="137" y="505"/>
                  </a:lnTo>
                  <a:lnTo>
                    <a:pt x="138" y="505"/>
                  </a:lnTo>
                  <a:lnTo>
                    <a:pt x="139" y="505"/>
                  </a:lnTo>
                  <a:lnTo>
                    <a:pt x="139" y="504"/>
                  </a:lnTo>
                  <a:lnTo>
                    <a:pt x="141" y="504"/>
                  </a:lnTo>
                  <a:lnTo>
                    <a:pt x="141" y="502"/>
                  </a:lnTo>
                  <a:lnTo>
                    <a:pt x="141" y="501"/>
                  </a:lnTo>
                  <a:lnTo>
                    <a:pt x="141" y="500"/>
                  </a:lnTo>
                  <a:lnTo>
                    <a:pt x="141" y="498"/>
                  </a:lnTo>
                  <a:lnTo>
                    <a:pt x="142" y="497"/>
                  </a:lnTo>
                  <a:lnTo>
                    <a:pt x="142" y="496"/>
                  </a:lnTo>
                  <a:lnTo>
                    <a:pt x="144" y="494"/>
                  </a:lnTo>
                  <a:lnTo>
                    <a:pt x="144" y="493"/>
                  </a:lnTo>
                  <a:lnTo>
                    <a:pt x="145" y="493"/>
                  </a:lnTo>
                  <a:lnTo>
                    <a:pt x="145" y="492"/>
                  </a:lnTo>
                  <a:lnTo>
                    <a:pt x="146" y="490"/>
                  </a:lnTo>
                  <a:lnTo>
                    <a:pt x="148" y="490"/>
                  </a:lnTo>
                  <a:lnTo>
                    <a:pt x="148" y="492"/>
                  </a:lnTo>
                  <a:lnTo>
                    <a:pt x="148" y="493"/>
                  </a:lnTo>
                  <a:lnTo>
                    <a:pt x="149" y="493"/>
                  </a:lnTo>
                  <a:lnTo>
                    <a:pt x="150" y="493"/>
                  </a:lnTo>
                  <a:lnTo>
                    <a:pt x="150" y="492"/>
                  </a:lnTo>
                  <a:lnTo>
                    <a:pt x="152" y="492"/>
                  </a:lnTo>
                  <a:lnTo>
                    <a:pt x="152" y="490"/>
                  </a:lnTo>
                  <a:lnTo>
                    <a:pt x="154" y="489"/>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74148" name="Freeform 26"/>
            <p:cNvSpPr>
              <a:spLocks noEditPoints="1"/>
            </p:cNvSpPr>
            <p:nvPr/>
          </p:nvSpPr>
          <p:spPr bwMode="auto">
            <a:xfrm>
              <a:off x="2721" y="700"/>
              <a:ext cx="955" cy="877"/>
            </a:xfrm>
            <a:custGeom>
              <a:avLst/>
              <a:gdLst>
                <a:gd name="T0" fmla="*/ 343 w 955"/>
                <a:gd name="T1" fmla="*/ 671 h 877"/>
                <a:gd name="T2" fmla="*/ 341 w 955"/>
                <a:gd name="T3" fmla="*/ 698 h 877"/>
                <a:gd name="T4" fmla="*/ 335 w 955"/>
                <a:gd name="T5" fmla="*/ 725 h 877"/>
                <a:gd name="T6" fmla="*/ 318 w 955"/>
                <a:gd name="T7" fmla="*/ 741 h 877"/>
                <a:gd name="T8" fmla="*/ 302 w 955"/>
                <a:gd name="T9" fmla="*/ 737 h 877"/>
                <a:gd name="T10" fmla="*/ 306 w 955"/>
                <a:gd name="T11" fmla="*/ 715 h 877"/>
                <a:gd name="T12" fmla="*/ 278 w 955"/>
                <a:gd name="T13" fmla="*/ 711 h 877"/>
                <a:gd name="T14" fmla="*/ 252 w 955"/>
                <a:gd name="T15" fmla="*/ 702 h 877"/>
                <a:gd name="T16" fmla="*/ 230 w 955"/>
                <a:gd name="T17" fmla="*/ 688 h 877"/>
                <a:gd name="T18" fmla="*/ 198 w 955"/>
                <a:gd name="T19" fmla="*/ 713 h 877"/>
                <a:gd name="T20" fmla="*/ 108 w 955"/>
                <a:gd name="T21" fmla="*/ 770 h 877"/>
                <a:gd name="T22" fmla="*/ 86 w 955"/>
                <a:gd name="T23" fmla="*/ 776 h 877"/>
                <a:gd name="T24" fmla="*/ 62 w 955"/>
                <a:gd name="T25" fmla="*/ 786 h 877"/>
                <a:gd name="T26" fmla="*/ 5 w 955"/>
                <a:gd name="T27" fmla="*/ 798 h 877"/>
                <a:gd name="T28" fmla="*/ 50 w 955"/>
                <a:gd name="T29" fmla="*/ 683 h 877"/>
                <a:gd name="T30" fmla="*/ 48 w 955"/>
                <a:gd name="T31" fmla="*/ 557 h 877"/>
                <a:gd name="T32" fmla="*/ 46 w 955"/>
                <a:gd name="T33" fmla="*/ 445 h 877"/>
                <a:gd name="T34" fmla="*/ 109 w 955"/>
                <a:gd name="T35" fmla="*/ 449 h 877"/>
                <a:gd name="T36" fmla="*/ 145 w 955"/>
                <a:gd name="T37" fmla="*/ 407 h 877"/>
                <a:gd name="T38" fmla="*/ 160 w 955"/>
                <a:gd name="T39" fmla="*/ 338 h 877"/>
                <a:gd name="T40" fmla="*/ 183 w 955"/>
                <a:gd name="T41" fmla="*/ 221 h 877"/>
                <a:gd name="T42" fmla="*/ 165 w 955"/>
                <a:gd name="T43" fmla="*/ 118 h 877"/>
                <a:gd name="T44" fmla="*/ 171 w 955"/>
                <a:gd name="T45" fmla="*/ 72 h 877"/>
                <a:gd name="T46" fmla="*/ 177 w 955"/>
                <a:gd name="T47" fmla="*/ 15 h 877"/>
                <a:gd name="T48" fmla="*/ 270 w 955"/>
                <a:gd name="T49" fmla="*/ 49 h 877"/>
                <a:gd name="T50" fmla="*/ 502 w 955"/>
                <a:gd name="T51" fmla="*/ 182 h 877"/>
                <a:gd name="T52" fmla="*/ 607 w 955"/>
                <a:gd name="T53" fmla="*/ 242 h 877"/>
                <a:gd name="T54" fmla="*/ 746 w 955"/>
                <a:gd name="T55" fmla="*/ 316 h 877"/>
                <a:gd name="T56" fmla="*/ 930 w 955"/>
                <a:gd name="T57" fmla="*/ 421 h 877"/>
                <a:gd name="T58" fmla="*/ 926 w 955"/>
                <a:gd name="T59" fmla="*/ 424 h 877"/>
                <a:gd name="T60" fmla="*/ 872 w 955"/>
                <a:gd name="T61" fmla="*/ 415 h 877"/>
                <a:gd name="T62" fmla="*/ 845 w 955"/>
                <a:gd name="T63" fmla="*/ 418 h 877"/>
                <a:gd name="T64" fmla="*/ 830 w 955"/>
                <a:gd name="T65" fmla="*/ 436 h 877"/>
                <a:gd name="T66" fmla="*/ 814 w 955"/>
                <a:gd name="T67" fmla="*/ 451 h 877"/>
                <a:gd name="T68" fmla="*/ 792 w 955"/>
                <a:gd name="T69" fmla="*/ 459 h 877"/>
                <a:gd name="T70" fmla="*/ 778 w 955"/>
                <a:gd name="T71" fmla="*/ 474 h 877"/>
                <a:gd name="T72" fmla="*/ 772 w 955"/>
                <a:gd name="T73" fmla="*/ 497 h 877"/>
                <a:gd name="T74" fmla="*/ 763 w 955"/>
                <a:gd name="T75" fmla="*/ 517 h 877"/>
                <a:gd name="T76" fmla="*/ 776 w 955"/>
                <a:gd name="T77" fmla="*/ 533 h 877"/>
                <a:gd name="T78" fmla="*/ 795 w 955"/>
                <a:gd name="T79" fmla="*/ 544 h 877"/>
                <a:gd name="T80" fmla="*/ 811 w 955"/>
                <a:gd name="T81" fmla="*/ 558 h 877"/>
                <a:gd name="T82" fmla="*/ 819 w 955"/>
                <a:gd name="T83" fmla="*/ 580 h 877"/>
                <a:gd name="T84" fmla="*/ 820 w 955"/>
                <a:gd name="T85" fmla="*/ 603 h 877"/>
                <a:gd name="T86" fmla="*/ 822 w 955"/>
                <a:gd name="T87" fmla="*/ 631 h 877"/>
                <a:gd name="T88" fmla="*/ 808 w 955"/>
                <a:gd name="T89" fmla="*/ 646 h 877"/>
                <a:gd name="T90" fmla="*/ 795 w 955"/>
                <a:gd name="T91" fmla="*/ 662 h 877"/>
                <a:gd name="T92" fmla="*/ 774 w 955"/>
                <a:gd name="T93" fmla="*/ 672 h 877"/>
                <a:gd name="T94" fmla="*/ 757 w 955"/>
                <a:gd name="T95" fmla="*/ 676 h 877"/>
                <a:gd name="T96" fmla="*/ 744 w 955"/>
                <a:gd name="T97" fmla="*/ 696 h 877"/>
                <a:gd name="T98" fmla="*/ 700 w 955"/>
                <a:gd name="T99" fmla="*/ 665 h 877"/>
                <a:gd name="T100" fmla="*/ 682 w 955"/>
                <a:gd name="T101" fmla="*/ 687 h 877"/>
                <a:gd name="T102" fmla="*/ 668 w 955"/>
                <a:gd name="T103" fmla="*/ 696 h 877"/>
                <a:gd name="T104" fmla="*/ 656 w 955"/>
                <a:gd name="T105" fmla="*/ 714 h 877"/>
                <a:gd name="T106" fmla="*/ 636 w 955"/>
                <a:gd name="T107" fmla="*/ 725 h 877"/>
                <a:gd name="T108" fmla="*/ 621 w 955"/>
                <a:gd name="T109" fmla="*/ 740 h 877"/>
                <a:gd name="T110" fmla="*/ 597 w 955"/>
                <a:gd name="T111" fmla="*/ 749 h 877"/>
                <a:gd name="T112" fmla="*/ 567 w 955"/>
                <a:gd name="T113" fmla="*/ 753 h 877"/>
                <a:gd name="T114" fmla="*/ 550 w 955"/>
                <a:gd name="T115" fmla="*/ 768 h 877"/>
                <a:gd name="T116" fmla="*/ 550 w 955"/>
                <a:gd name="T117" fmla="*/ 809 h 877"/>
                <a:gd name="T118" fmla="*/ 550 w 955"/>
                <a:gd name="T119" fmla="*/ 846 h 877"/>
                <a:gd name="T120" fmla="*/ 545 w 955"/>
                <a:gd name="T121" fmla="*/ 877 h 877"/>
                <a:gd name="T122" fmla="*/ 491 w 955"/>
                <a:gd name="T123" fmla="*/ 768 h 877"/>
                <a:gd name="T124" fmla="*/ 432 w 955"/>
                <a:gd name="T125" fmla="*/ 700 h 87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55" h="877">
                  <a:moveTo>
                    <a:pt x="355" y="669"/>
                  </a:moveTo>
                  <a:lnTo>
                    <a:pt x="354" y="669"/>
                  </a:lnTo>
                  <a:lnTo>
                    <a:pt x="355" y="671"/>
                  </a:lnTo>
                  <a:lnTo>
                    <a:pt x="354" y="671"/>
                  </a:lnTo>
                  <a:lnTo>
                    <a:pt x="354" y="672"/>
                  </a:lnTo>
                  <a:lnTo>
                    <a:pt x="354" y="671"/>
                  </a:lnTo>
                  <a:lnTo>
                    <a:pt x="352" y="671"/>
                  </a:lnTo>
                  <a:lnTo>
                    <a:pt x="352" y="669"/>
                  </a:lnTo>
                  <a:lnTo>
                    <a:pt x="351" y="669"/>
                  </a:lnTo>
                  <a:lnTo>
                    <a:pt x="351" y="671"/>
                  </a:lnTo>
                  <a:lnTo>
                    <a:pt x="350" y="671"/>
                  </a:lnTo>
                  <a:lnTo>
                    <a:pt x="350" y="669"/>
                  </a:lnTo>
                  <a:lnTo>
                    <a:pt x="348" y="669"/>
                  </a:lnTo>
                  <a:lnTo>
                    <a:pt x="347" y="669"/>
                  </a:lnTo>
                  <a:lnTo>
                    <a:pt x="347" y="668"/>
                  </a:lnTo>
                  <a:lnTo>
                    <a:pt x="347" y="666"/>
                  </a:lnTo>
                  <a:lnTo>
                    <a:pt x="346" y="666"/>
                  </a:lnTo>
                  <a:lnTo>
                    <a:pt x="344" y="665"/>
                  </a:lnTo>
                  <a:lnTo>
                    <a:pt x="344" y="666"/>
                  </a:lnTo>
                  <a:lnTo>
                    <a:pt x="344" y="668"/>
                  </a:lnTo>
                  <a:lnTo>
                    <a:pt x="343" y="669"/>
                  </a:lnTo>
                  <a:lnTo>
                    <a:pt x="343" y="671"/>
                  </a:lnTo>
                  <a:lnTo>
                    <a:pt x="343" y="672"/>
                  </a:lnTo>
                  <a:lnTo>
                    <a:pt x="343" y="673"/>
                  </a:lnTo>
                  <a:lnTo>
                    <a:pt x="343" y="675"/>
                  </a:lnTo>
                  <a:lnTo>
                    <a:pt x="343" y="676"/>
                  </a:lnTo>
                  <a:lnTo>
                    <a:pt x="343" y="677"/>
                  </a:lnTo>
                  <a:lnTo>
                    <a:pt x="343" y="679"/>
                  </a:lnTo>
                  <a:lnTo>
                    <a:pt x="343" y="680"/>
                  </a:lnTo>
                  <a:lnTo>
                    <a:pt x="343" y="681"/>
                  </a:lnTo>
                  <a:lnTo>
                    <a:pt x="344" y="683"/>
                  </a:lnTo>
                  <a:lnTo>
                    <a:pt x="343" y="683"/>
                  </a:lnTo>
                  <a:lnTo>
                    <a:pt x="343" y="684"/>
                  </a:lnTo>
                  <a:lnTo>
                    <a:pt x="343" y="685"/>
                  </a:lnTo>
                  <a:lnTo>
                    <a:pt x="343" y="687"/>
                  </a:lnTo>
                  <a:lnTo>
                    <a:pt x="343" y="688"/>
                  </a:lnTo>
                  <a:lnTo>
                    <a:pt x="343" y="689"/>
                  </a:lnTo>
                  <a:lnTo>
                    <a:pt x="343" y="691"/>
                  </a:lnTo>
                  <a:lnTo>
                    <a:pt x="343" y="692"/>
                  </a:lnTo>
                  <a:lnTo>
                    <a:pt x="343" y="694"/>
                  </a:lnTo>
                  <a:lnTo>
                    <a:pt x="343" y="695"/>
                  </a:lnTo>
                  <a:lnTo>
                    <a:pt x="341" y="695"/>
                  </a:lnTo>
                  <a:lnTo>
                    <a:pt x="341" y="696"/>
                  </a:lnTo>
                  <a:lnTo>
                    <a:pt x="341" y="698"/>
                  </a:lnTo>
                  <a:lnTo>
                    <a:pt x="341" y="699"/>
                  </a:lnTo>
                  <a:lnTo>
                    <a:pt x="341" y="700"/>
                  </a:lnTo>
                  <a:lnTo>
                    <a:pt x="341" y="702"/>
                  </a:lnTo>
                  <a:lnTo>
                    <a:pt x="340" y="702"/>
                  </a:lnTo>
                  <a:lnTo>
                    <a:pt x="340" y="703"/>
                  </a:lnTo>
                  <a:lnTo>
                    <a:pt x="340" y="704"/>
                  </a:lnTo>
                  <a:lnTo>
                    <a:pt x="340" y="706"/>
                  </a:lnTo>
                  <a:lnTo>
                    <a:pt x="339" y="707"/>
                  </a:lnTo>
                  <a:lnTo>
                    <a:pt x="339" y="708"/>
                  </a:lnTo>
                  <a:lnTo>
                    <a:pt x="339" y="710"/>
                  </a:lnTo>
                  <a:lnTo>
                    <a:pt x="339" y="711"/>
                  </a:lnTo>
                  <a:lnTo>
                    <a:pt x="339" y="713"/>
                  </a:lnTo>
                  <a:lnTo>
                    <a:pt x="337" y="714"/>
                  </a:lnTo>
                  <a:lnTo>
                    <a:pt x="337" y="715"/>
                  </a:lnTo>
                  <a:lnTo>
                    <a:pt x="337" y="717"/>
                  </a:lnTo>
                  <a:lnTo>
                    <a:pt x="337" y="718"/>
                  </a:lnTo>
                  <a:lnTo>
                    <a:pt x="336" y="719"/>
                  </a:lnTo>
                  <a:lnTo>
                    <a:pt x="336" y="721"/>
                  </a:lnTo>
                  <a:lnTo>
                    <a:pt x="336" y="722"/>
                  </a:lnTo>
                  <a:lnTo>
                    <a:pt x="335" y="722"/>
                  </a:lnTo>
                  <a:lnTo>
                    <a:pt x="335" y="723"/>
                  </a:lnTo>
                  <a:lnTo>
                    <a:pt x="335" y="725"/>
                  </a:lnTo>
                  <a:lnTo>
                    <a:pt x="333" y="725"/>
                  </a:lnTo>
                  <a:lnTo>
                    <a:pt x="333" y="726"/>
                  </a:lnTo>
                  <a:lnTo>
                    <a:pt x="333" y="727"/>
                  </a:lnTo>
                  <a:lnTo>
                    <a:pt x="333" y="729"/>
                  </a:lnTo>
                  <a:lnTo>
                    <a:pt x="333" y="730"/>
                  </a:lnTo>
                  <a:lnTo>
                    <a:pt x="333" y="732"/>
                  </a:lnTo>
                  <a:lnTo>
                    <a:pt x="332" y="733"/>
                  </a:lnTo>
                  <a:lnTo>
                    <a:pt x="332" y="734"/>
                  </a:lnTo>
                  <a:lnTo>
                    <a:pt x="332" y="736"/>
                  </a:lnTo>
                  <a:lnTo>
                    <a:pt x="332" y="737"/>
                  </a:lnTo>
                  <a:lnTo>
                    <a:pt x="331" y="737"/>
                  </a:lnTo>
                  <a:lnTo>
                    <a:pt x="331" y="738"/>
                  </a:lnTo>
                  <a:lnTo>
                    <a:pt x="331" y="740"/>
                  </a:lnTo>
                  <a:lnTo>
                    <a:pt x="329" y="740"/>
                  </a:lnTo>
                  <a:lnTo>
                    <a:pt x="328" y="740"/>
                  </a:lnTo>
                  <a:lnTo>
                    <a:pt x="327" y="740"/>
                  </a:lnTo>
                  <a:lnTo>
                    <a:pt x="325" y="740"/>
                  </a:lnTo>
                  <a:lnTo>
                    <a:pt x="324" y="741"/>
                  </a:lnTo>
                  <a:lnTo>
                    <a:pt x="322" y="741"/>
                  </a:lnTo>
                  <a:lnTo>
                    <a:pt x="321" y="741"/>
                  </a:lnTo>
                  <a:lnTo>
                    <a:pt x="320" y="741"/>
                  </a:lnTo>
                  <a:lnTo>
                    <a:pt x="318" y="741"/>
                  </a:lnTo>
                  <a:lnTo>
                    <a:pt x="317" y="741"/>
                  </a:lnTo>
                  <a:lnTo>
                    <a:pt x="316" y="741"/>
                  </a:lnTo>
                  <a:lnTo>
                    <a:pt x="314" y="741"/>
                  </a:lnTo>
                  <a:lnTo>
                    <a:pt x="313" y="741"/>
                  </a:lnTo>
                  <a:lnTo>
                    <a:pt x="312" y="741"/>
                  </a:lnTo>
                  <a:lnTo>
                    <a:pt x="310" y="741"/>
                  </a:lnTo>
                  <a:lnTo>
                    <a:pt x="309" y="742"/>
                  </a:lnTo>
                  <a:lnTo>
                    <a:pt x="308" y="742"/>
                  </a:lnTo>
                  <a:lnTo>
                    <a:pt x="306" y="742"/>
                  </a:lnTo>
                  <a:lnTo>
                    <a:pt x="305" y="742"/>
                  </a:lnTo>
                  <a:lnTo>
                    <a:pt x="303" y="742"/>
                  </a:lnTo>
                  <a:lnTo>
                    <a:pt x="302" y="742"/>
                  </a:lnTo>
                  <a:lnTo>
                    <a:pt x="301" y="742"/>
                  </a:lnTo>
                  <a:lnTo>
                    <a:pt x="301" y="744"/>
                  </a:lnTo>
                  <a:lnTo>
                    <a:pt x="299" y="744"/>
                  </a:lnTo>
                  <a:lnTo>
                    <a:pt x="299" y="742"/>
                  </a:lnTo>
                  <a:lnTo>
                    <a:pt x="299" y="741"/>
                  </a:lnTo>
                  <a:lnTo>
                    <a:pt x="301" y="741"/>
                  </a:lnTo>
                  <a:lnTo>
                    <a:pt x="301" y="740"/>
                  </a:lnTo>
                  <a:lnTo>
                    <a:pt x="301" y="738"/>
                  </a:lnTo>
                  <a:lnTo>
                    <a:pt x="302" y="738"/>
                  </a:lnTo>
                  <a:lnTo>
                    <a:pt x="302" y="737"/>
                  </a:lnTo>
                  <a:lnTo>
                    <a:pt x="303" y="737"/>
                  </a:lnTo>
                  <a:lnTo>
                    <a:pt x="303" y="736"/>
                  </a:lnTo>
                  <a:lnTo>
                    <a:pt x="303" y="734"/>
                  </a:lnTo>
                  <a:lnTo>
                    <a:pt x="303" y="733"/>
                  </a:lnTo>
                  <a:lnTo>
                    <a:pt x="305" y="733"/>
                  </a:lnTo>
                  <a:lnTo>
                    <a:pt x="305" y="732"/>
                  </a:lnTo>
                  <a:lnTo>
                    <a:pt x="306" y="730"/>
                  </a:lnTo>
                  <a:lnTo>
                    <a:pt x="306" y="729"/>
                  </a:lnTo>
                  <a:lnTo>
                    <a:pt x="306" y="727"/>
                  </a:lnTo>
                  <a:lnTo>
                    <a:pt x="308" y="727"/>
                  </a:lnTo>
                  <a:lnTo>
                    <a:pt x="308" y="726"/>
                  </a:lnTo>
                  <a:lnTo>
                    <a:pt x="309" y="723"/>
                  </a:lnTo>
                  <a:lnTo>
                    <a:pt x="309" y="722"/>
                  </a:lnTo>
                  <a:lnTo>
                    <a:pt x="309" y="721"/>
                  </a:lnTo>
                  <a:lnTo>
                    <a:pt x="310" y="719"/>
                  </a:lnTo>
                  <a:lnTo>
                    <a:pt x="310" y="718"/>
                  </a:lnTo>
                  <a:lnTo>
                    <a:pt x="310" y="717"/>
                  </a:lnTo>
                  <a:lnTo>
                    <a:pt x="312" y="715"/>
                  </a:lnTo>
                  <a:lnTo>
                    <a:pt x="310" y="715"/>
                  </a:lnTo>
                  <a:lnTo>
                    <a:pt x="309" y="715"/>
                  </a:lnTo>
                  <a:lnTo>
                    <a:pt x="308" y="715"/>
                  </a:lnTo>
                  <a:lnTo>
                    <a:pt x="306" y="715"/>
                  </a:lnTo>
                  <a:lnTo>
                    <a:pt x="306" y="714"/>
                  </a:lnTo>
                  <a:lnTo>
                    <a:pt x="305" y="714"/>
                  </a:lnTo>
                  <a:lnTo>
                    <a:pt x="303" y="714"/>
                  </a:lnTo>
                  <a:lnTo>
                    <a:pt x="302" y="714"/>
                  </a:lnTo>
                  <a:lnTo>
                    <a:pt x="301" y="714"/>
                  </a:lnTo>
                  <a:lnTo>
                    <a:pt x="299" y="714"/>
                  </a:lnTo>
                  <a:lnTo>
                    <a:pt x="298" y="714"/>
                  </a:lnTo>
                  <a:lnTo>
                    <a:pt x="297" y="715"/>
                  </a:lnTo>
                  <a:lnTo>
                    <a:pt x="295" y="715"/>
                  </a:lnTo>
                  <a:lnTo>
                    <a:pt x="294" y="715"/>
                  </a:lnTo>
                  <a:lnTo>
                    <a:pt x="293" y="715"/>
                  </a:lnTo>
                  <a:lnTo>
                    <a:pt x="291" y="715"/>
                  </a:lnTo>
                  <a:lnTo>
                    <a:pt x="290" y="715"/>
                  </a:lnTo>
                  <a:lnTo>
                    <a:pt x="289" y="715"/>
                  </a:lnTo>
                  <a:lnTo>
                    <a:pt x="289" y="714"/>
                  </a:lnTo>
                  <a:lnTo>
                    <a:pt x="287" y="714"/>
                  </a:lnTo>
                  <a:lnTo>
                    <a:pt x="286" y="714"/>
                  </a:lnTo>
                  <a:lnTo>
                    <a:pt x="284" y="714"/>
                  </a:lnTo>
                  <a:lnTo>
                    <a:pt x="283" y="714"/>
                  </a:lnTo>
                  <a:lnTo>
                    <a:pt x="280" y="714"/>
                  </a:lnTo>
                  <a:lnTo>
                    <a:pt x="279" y="713"/>
                  </a:lnTo>
                  <a:lnTo>
                    <a:pt x="278" y="711"/>
                  </a:lnTo>
                  <a:lnTo>
                    <a:pt x="276" y="711"/>
                  </a:lnTo>
                  <a:lnTo>
                    <a:pt x="275" y="710"/>
                  </a:lnTo>
                  <a:lnTo>
                    <a:pt x="275" y="708"/>
                  </a:lnTo>
                  <a:lnTo>
                    <a:pt x="274" y="708"/>
                  </a:lnTo>
                  <a:lnTo>
                    <a:pt x="272" y="708"/>
                  </a:lnTo>
                  <a:lnTo>
                    <a:pt x="271" y="708"/>
                  </a:lnTo>
                  <a:lnTo>
                    <a:pt x="270" y="708"/>
                  </a:lnTo>
                  <a:lnTo>
                    <a:pt x="268" y="707"/>
                  </a:lnTo>
                  <a:lnTo>
                    <a:pt x="267" y="707"/>
                  </a:lnTo>
                  <a:lnTo>
                    <a:pt x="265" y="707"/>
                  </a:lnTo>
                  <a:lnTo>
                    <a:pt x="265" y="706"/>
                  </a:lnTo>
                  <a:lnTo>
                    <a:pt x="264" y="706"/>
                  </a:lnTo>
                  <a:lnTo>
                    <a:pt x="263" y="706"/>
                  </a:lnTo>
                  <a:lnTo>
                    <a:pt x="261" y="706"/>
                  </a:lnTo>
                  <a:lnTo>
                    <a:pt x="261" y="704"/>
                  </a:lnTo>
                  <a:lnTo>
                    <a:pt x="260" y="704"/>
                  </a:lnTo>
                  <a:lnTo>
                    <a:pt x="259" y="704"/>
                  </a:lnTo>
                  <a:lnTo>
                    <a:pt x="257" y="704"/>
                  </a:lnTo>
                  <a:lnTo>
                    <a:pt x="256" y="703"/>
                  </a:lnTo>
                  <a:lnTo>
                    <a:pt x="255" y="703"/>
                  </a:lnTo>
                  <a:lnTo>
                    <a:pt x="253" y="702"/>
                  </a:lnTo>
                  <a:lnTo>
                    <a:pt x="252" y="702"/>
                  </a:lnTo>
                  <a:lnTo>
                    <a:pt x="252" y="700"/>
                  </a:lnTo>
                  <a:lnTo>
                    <a:pt x="251" y="700"/>
                  </a:lnTo>
                  <a:lnTo>
                    <a:pt x="249" y="699"/>
                  </a:lnTo>
                  <a:lnTo>
                    <a:pt x="248" y="699"/>
                  </a:lnTo>
                  <a:lnTo>
                    <a:pt x="248" y="698"/>
                  </a:lnTo>
                  <a:lnTo>
                    <a:pt x="246" y="698"/>
                  </a:lnTo>
                  <a:lnTo>
                    <a:pt x="245" y="696"/>
                  </a:lnTo>
                  <a:lnTo>
                    <a:pt x="244" y="696"/>
                  </a:lnTo>
                  <a:lnTo>
                    <a:pt x="242" y="696"/>
                  </a:lnTo>
                  <a:lnTo>
                    <a:pt x="242" y="695"/>
                  </a:lnTo>
                  <a:lnTo>
                    <a:pt x="241" y="695"/>
                  </a:lnTo>
                  <a:lnTo>
                    <a:pt x="240" y="695"/>
                  </a:lnTo>
                  <a:lnTo>
                    <a:pt x="240" y="694"/>
                  </a:lnTo>
                  <a:lnTo>
                    <a:pt x="238" y="694"/>
                  </a:lnTo>
                  <a:lnTo>
                    <a:pt x="237" y="692"/>
                  </a:lnTo>
                  <a:lnTo>
                    <a:pt x="236" y="691"/>
                  </a:lnTo>
                  <a:lnTo>
                    <a:pt x="234" y="691"/>
                  </a:lnTo>
                  <a:lnTo>
                    <a:pt x="233" y="691"/>
                  </a:lnTo>
                  <a:lnTo>
                    <a:pt x="232" y="691"/>
                  </a:lnTo>
                  <a:lnTo>
                    <a:pt x="232" y="689"/>
                  </a:lnTo>
                  <a:lnTo>
                    <a:pt x="230" y="689"/>
                  </a:lnTo>
                  <a:lnTo>
                    <a:pt x="230" y="688"/>
                  </a:lnTo>
                  <a:lnTo>
                    <a:pt x="229" y="688"/>
                  </a:lnTo>
                  <a:lnTo>
                    <a:pt x="227" y="688"/>
                  </a:lnTo>
                  <a:lnTo>
                    <a:pt x="227" y="687"/>
                  </a:lnTo>
                  <a:lnTo>
                    <a:pt x="226" y="687"/>
                  </a:lnTo>
                  <a:lnTo>
                    <a:pt x="225" y="687"/>
                  </a:lnTo>
                  <a:lnTo>
                    <a:pt x="225" y="688"/>
                  </a:lnTo>
                  <a:lnTo>
                    <a:pt x="225" y="689"/>
                  </a:lnTo>
                  <a:lnTo>
                    <a:pt x="223" y="689"/>
                  </a:lnTo>
                  <a:lnTo>
                    <a:pt x="222" y="691"/>
                  </a:lnTo>
                  <a:lnTo>
                    <a:pt x="222" y="692"/>
                  </a:lnTo>
                  <a:lnTo>
                    <a:pt x="221" y="692"/>
                  </a:lnTo>
                  <a:lnTo>
                    <a:pt x="221" y="694"/>
                  </a:lnTo>
                  <a:lnTo>
                    <a:pt x="219" y="694"/>
                  </a:lnTo>
                  <a:lnTo>
                    <a:pt x="219" y="695"/>
                  </a:lnTo>
                  <a:lnTo>
                    <a:pt x="219" y="696"/>
                  </a:lnTo>
                  <a:lnTo>
                    <a:pt x="218" y="698"/>
                  </a:lnTo>
                  <a:lnTo>
                    <a:pt x="218" y="699"/>
                  </a:lnTo>
                  <a:lnTo>
                    <a:pt x="211" y="707"/>
                  </a:lnTo>
                  <a:lnTo>
                    <a:pt x="209" y="710"/>
                  </a:lnTo>
                  <a:lnTo>
                    <a:pt x="206" y="714"/>
                  </a:lnTo>
                  <a:lnTo>
                    <a:pt x="200" y="714"/>
                  </a:lnTo>
                  <a:lnTo>
                    <a:pt x="198" y="713"/>
                  </a:lnTo>
                  <a:lnTo>
                    <a:pt x="192" y="713"/>
                  </a:lnTo>
                  <a:lnTo>
                    <a:pt x="190" y="715"/>
                  </a:lnTo>
                  <a:lnTo>
                    <a:pt x="184" y="719"/>
                  </a:lnTo>
                  <a:lnTo>
                    <a:pt x="183" y="721"/>
                  </a:lnTo>
                  <a:lnTo>
                    <a:pt x="179" y="723"/>
                  </a:lnTo>
                  <a:lnTo>
                    <a:pt x="175" y="726"/>
                  </a:lnTo>
                  <a:lnTo>
                    <a:pt x="173" y="729"/>
                  </a:lnTo>
                  <a:lnTo>
                    <a:pt x="168" y="732"/>
                  </a:lnTo>
                  <a:lnTo>
                    <a:pt x="161" y="736"/>
                  </a:lnTo>
                  <a:lnTo>
                    <a:pt x="156" y="741"/>
                  </a:lnTo>
                  <a:lnTo>
                    <a:pt x="153" y="744"/>
                  </a:lnTo>
                  <a:lnTo>
                    <a:pt x="147" y="746"/>
                  </a:lnTo>
                  <a:lnTo>
                    <a:pt x="138" y="753"/>
                  </a:lnTo>
                  <a:lnTo>
                    <a:pt x="127" y="760"/>
                  </a:lnTo>
                  <a:lnTo>
                    <a:pt x="119" y="763"/>
                  </a:lnTo>
                  <a:lnTo>
                    <a:pt x="114" y="764"/>
                  </a:lnTo>
                  <a:lnTo>
                    <a:pt x="114" y="765"/>
                  </a:lnTo>
                  <a:lnTo>
                    <a:pt x="112" y="765"/>
                  </a:lnTo>
                  <a:lnTo>
                    <a:pt x="112" y="767"/>
                  </a:lnTo>
                  <a:lnTo>
                    <a:pt x="111" y="768"/>
                  </a:lnTo>
                  <a:lnTo>
                    <a:pt x="109" y="768"/>
                  </a:lnTo>
                  <a:lnTo>
                    <a:pt x="108" y="770"/>
                  </a:lnTo>
                  <a:lnTo>
                    <a:pt x="107" y="770"/>
                  </a:lnTo>
                  <a:lnTo>
                    <a:pt x="107" y="771"/>
                  </a:lnTo>
                  <a:lnTo>
                    <a:pt x="105" y="771"/>
                  </a:lnTo>
                  <a:lnTo>
                    <a:pt x="105" y="772"/>
                  </a:lnTo>
                  <a:lnTo>
                    <a:pt x="104" y="772"/>
                  </a:lnTo>
                  <a:lnTo>
                    <a:pt x="103" y="774"/>
                  </a:lnTo>
                  <a:lnTo>
                    <a:pt x="101" y="775"/>
                  </a:lnTo>
                  <a:lnTo>
                    <a:pt x="100" y="775"/>
                  </a:lnTo>
                  <a:lnTo>
                    <a:pt x="97" y="776"/>
                  </a:lnTo>
                  <a:lnTo>
                    <a:pt x="95" y="778"/>
                  </a:lnTo>
                  <a:lnTo>
                    <a:pt x="93" y="778"/>
                  </a:lnTo>
                  <a:lnTo>
                    <a:pt x="93" y="779"/>
                  </a:lnTo>
                  <a:lnTo>
                    <a:pt x="92" y="779"/>
                  </a:lnTo>
                  <a:lnTo>
                    <a:pt x="90" y="778"/>
                  </a:lnTo>
                  <a:lnTo>
                    <a:pt x="90" y="776"/>
                  </a:lnTo>
                  <a:lnTo>
                    <a:pt x="89" y="776"/>
                  </a:lnTo>
                  <a:lnTo>
                    <a:pt x="89" y="775"/>
                  </a:lnTo>
                  <a:lnTo>
                    <a:pt x="88" y="775"/>
                  </a:lnTo>
                  <a:lnTo>
                    <a:pt x="88" y="776"/>
                  </a:lnTo>
                  <a:lnTo>
                    <a:pt x="88" y="775"/>
                  </a:lnTo>
                  <a:lnTo>
                    <a:pt x="86" y="775"/>
                  </a:lnTo>
                  <a:lnTo>
                    <a:pt x="86" y="776"/>
                  </a:lnTo>
                  <a:lnTo>
                    <a:pt x="86" y="775"/>
                  </a:lnTo>
                  <a:lnTo>
                    <a:pt x="85" y="775"/>
                  </a:lnTo>
                  <a:lnTo>
                    <a:pt x="84" y="775"/>
                  </a:lnTo>
                  <a:lnTo>
                    <a:pt x="84" y="776"/>
                  </a:lnTo>
                  <a:lnTo>
                    <a:pt x="84" y="775"/>
                  </a:lnTo>
                  <a:lnTo>
                    <a:pt x="82" y="775"/>
                  </a:lnTo>
                  <a:lnTo>
                    <a:pt x="81" y="775"/>
                  </a:lnTo>
                  <a:lnTo>
                    <a:pt x="81" y="776"/>
                  </a:lnTo>
                  <a:lnTo>
                    <a:pt x="80" y="776"/>
                  </a:lnTo>
                  <a:lnTo>
                    <a:pt x="78" y="778"/>
                  </a:lnTo>
                  <a:lnTo>
                    <a:pt x="77" y="778"/>
                  </a:lnTo>
                  <a:lnTo>
                    <a:pt x="76" y="779"/>
                  </a:lnTo>
                  <a:lnTo>
                    <a:pt x="74" y="779"/>
                  </a:lnTo>
                  <a:lnTo>
                    <a:pt x="73" y="780"/>
                  </a:lnTo>
                  <a:lnTo>
                    <a:pt x="71" y="780"/>
                  </a:lnTo>
                  <a:lnTo>
                    <a:pt x="70" y="782"/>
                  </a:lnTo>
                  <a:lnTo>
                    <a:pt x="69" y="783"/>
                  </a:lnTo>
                  <a:lnTo>
                    <a:pt x="66" y="783"/>
                  </a:lnTo>
                  <a:lnTo>
                    <a:pt x="65" y="784"/>
                  </a:lnTo>
                  <a:lnTo>
                    <a:pt x="63" y="784"/>
                  </a:lnTo>
                  <a:lnTo>
                    <a:pt x="62" y="784"/>
                  </a:lnTo>
                  <a:lnTo>
                    <a:pt x="62" y="786"/>
                  </a:lnTo>
                  <a:lnTo>
                    <a:pt x="61" y="786"/>
                  </a:lnTo>
                  <a:lnTo>
                    <a:pt x="59" y="786"/>
                  </a:lnTo>
                  <a:lnTo>
                    <a:pt x="59" y="787"/>
                  </a:lnTo>
                  <a:lnTo>
                    <a:pt x="58" y="787"/>
                  </a:lnTo>
                  <a:lnTo>
                    <a:pt x="57" y="787"/>
                  </a:lnTo>
                  <a:lnTo>
                    <a:pt x="55" y="789"/>
                  </a:lnTo>
                  <a:lnTo>
                    <a:pt x="54" y="789"/>
                  </a:lnTo>
                  <a:lnTo>
                    <a:pt x="52" y="790"/>
                  </a:lnTo>
                  <a:lnTo>
                    <a:pt x="51" y="790"/>
                  </a:lnTo>
                  <a:lnTo>
                    <a:pt x="50" y="791"/>
                  </a:lnTo>
                  <a:lnTo>
                    <a:pt x="48" y="791"/>
                  </a:lnTo>
                  <a:lnTo>
                    <a:pt x="42" y="790"/>
                  </a:lnTo>
                  <a:lnTo>
                    <a:pt x="38" y="793"/>
                  </a:lnTo>
                  <a:lnTo>
                    <a:pt x="33" y="797"/>
                  </a:lnTo>
                  <a:lnTo>
                    <a:pt x="31" y="801"/>
                  </a:lnTo>
                  <a:lnTo>
                    <a:pt x="21" y="805"/>
                  </a:lnTo>
                  <a:lnTo>
                    <a:pt x="20" y="803"/>
                  </a:lnTo>
                  <a:lnTo>
                    <a:pt x="17" y="805"/>
                  </a:lnTo>
                  <a:lnTo>
                    <a:pt x="14" y="803"/>
                  </a:lnTo>
                  <a:lnTo>
                    <a:pt x="8" y="803"/>
                  </a:lnTo>
                  <a:lnTo>
                    <a:pt x="6" y="803"/>
                  </a:lnTo>
                  <a:lnTo>
                    <a:pt x="5" y="798"/>
                  </a:lnTo>
                  <a:lnTo>
                    <a:pt x="4" y="797"/>
                  </a:lnTo>
                  <a:lnTo>
                    <a:pt x="2" y="794"/>
                  </a:lnTo>
                  <a:lnTo>
                    <a:pt x="1" y="794"/>
                  </a:lnTo>
                  <a:lnTo>
                    <a:pt x="0" y="790"/>
                  </a:lnTo>
                  <a:lnTo>
                    <a:pt x="0" y="786"/>
                  </a:lnTo>
                  <a:lnTo>
                    <a:pt x="0" y="784"/>
                  </a:lnTo>
                  <a:lnTo>
                    <a:pt x="0" y="779"/>
                  </a:lnTo>
                  <a:lnTo>
                    <a:pt x="0" y="776"/>
                  </a:lnTo>
                  <a:lnTo>
                    <a:pt x="0" y="772"/>
                  </a:lnTo>
                  <a:lnTo>
                    <a:pt x="0" y="767"/>
                  </a:lnTo>
                  <a:lnTo>
                    <a:pt x="0" y="757"/>
                  </a:lnTo>
                  <a:lnTo>
                    <a:pt x="0" y="755"/>
                  </a:lnTo>
                  <a:lnTo>
                    <a:pt x="10" y="751"/>
                  </a:lnTo>
                  <a:lnTo>
                    <a:pt x="13" y="748"/>
                  </a:lnTo>
                  <a:lnTo>
                    <a:pt x="20" y="741"/>
                  </a:lnTo>
                  <a:lnTo>
                    <a:pt x="24" y="734"/>
                  </a:lnTo>
                  <a:lnTo>
                    <a:pt x="51" y="688"/>
                  </a:lnTo>
                  <a:lnTo>
                    <a:pt x="50" y="688"/>
                  </a:lnTo>
                  <a:lnTo>
                    <a:pt x="50" y="687"/>
                  </a:lnTo>
                  <a:lnTo>
                    <a:pt x="50" y="688"/>
                  </a:lnTo>
                  <a:lnTo>
                    <a:pt x="50" y="684"/>
                  </a:lnTo>
                  <a:lnTo>
                    <a:pt x="50" y="683"/>
                  </a:lnTo>
                  <a:lnTo>
                    <a:pt x="50" y="680"/>
                  </a:lnTo>
                  <a:lnTo>
                    <a:pt x="50" y="675"/>
                  </a:lnTo>
                  <a:lnTo>
                    <a:pt x="50" y="671"/>
                  </a:lnTo>
                  <a:lnTo>
                    <a:pt x="50" y="660"/>
                  </a:lnTo>
                  <a:lnTo>
                    <a:pt x="50" y="649"/>
                  </a:lnTo>
                  <a:lnTo>
                    <a:pt x="50" y="646"/>
                  </a:lnTo>
                  <a:lnTo>
                    <a:pt x="48" y="641"/>
                  </a:lnTo>
                  <a:lnTo>
                    <a:pt x="48" y="630"/>
                  </a:lnTo>
                  <a:lnTo>
                    <a:pt x="48" y="628"/>
                  </a:lnTo>
                  <a:lnTo>
                    <a:pt x="48" y="624"/>
                  </a:lnTo>
                  <a:lnTo>
                    <a:pt x="48" y="622"/>
                  </a:lnTo>
                  <a:lnTo>
                    <a:pt x="48" y="615"/>
                  </a:lnTo>
                  <a:lnTo>
                    <a:pt x="48" y="611"/>
                  </a:lnTo>
                  <a:lnTo>
                    <a:pt x="48" y="601"/>
                  </a:lnTo>
                  <a:lnTo>
                    <a:pt x="48" y="595"/>
                  </a:lnTo>
                  <a:lnTo>
                    <a:pt x="48" y="592"/>
                  </a:lnTo>
                  <a:lnTo>
                    <a:pt x="48" y="586"/>
                  </a:lnTo>
                  <a:lnTo>
                    <a:pt x="48" y="578"/>
                  </a:lnTo>
                  <a:lnTo>
                    <a:pt x="48" y="570"/>
                  </a:lnTo>
                  <a:lnTo>
                    <a:pt x="48" y="566"/>
                  </a:lnTo>
                  <a:lnTo>
                    <a:pt x="48" y="565"/>
                  </a:lnTo>
                  <a:lnTo>
                    <a:pt x="48" y="557"/>
                  </a:lnTo>
                  <a:lnTo>
                    <a:pt x="48" y="552"/>
                  </a:lnTo>
                  <a:lnTo>
                    <a:pt x="48" y="547"/>
                  </a:lnTo>
                  <a:lnTo>
                    <a:pt x="48" y="542"/>
                  </a:lnTo>
                  <a:lnTo>
                    <a:pt x="48" y="532"/>
                  </a:lnTo>
                  <a:lnTo>
                    <a:pt x="48" y="521"/>
                  </a:lnTo>
                  <a:lnTo>
                    <a:pt x="48" y="519"/>
                  </a:lnTo>
                  <a:lnTo>
                    <a:pt x="47" y="509"/>
                  </a:lnTo>
                  <a:lnTo>
                    <a:pt x="47" y="494"/>
                  </a:lnTo>
                  <a:lnTo>
                    <a:pt x="47" y="493"/>
                  </a:lnTo>
                  <a:lnTo>
                    <a:pt x="47" y="491"/>
                  </a:lnTo>
                  <a:lnTo>
                    <a:pt x="47" y="489"/>
                  </a:lnTo>
                  <a:lnTo>
                    <a:pt x="47" y="486"/>
                  </a:lnTo>
                  <a:lnTo>
                    <a:pt x="47" y="481"/>
                  </a:lnTo>
                  <a:lnTo>
                    <a:pt x="47" y="475"/>
                  </a:lnTo>
                  <a:lnTo>
                    <a:pt x="47" y="474"/>
                  </a:lnTo>
                  <a:lnTo>
                    <a:pt x="47" y="467"/>
                  </a:lnTo>
                  <a:lnTo>
                    <a:pt x="47" y="466"/>
                  </a:lnTo>
                  <a:lnTo>
                    <a:pt x="46" y="456"/>
                  </a:lnTo>
                  <a:lnTo>
                    <a:pt x="46" y="448"/>
                  </a:lnTo>
                  <a:lnTo>
                    <a:pt x="47" y="448"/>
                  </a:lnTo>
                  <a:lnTo>
                    <a:pt x="46" y="447"/>
                  </a:lnTo>
                  <a:lnTo>
                    <a:pt x="46" y="445"/>
                  </a:lnTo>
                  <a:lnTo>
                    <a:pt x="46" y="440"/>
                  </a:lnTo>
                  <a:lnTo>
                    <a:pt x="47" y="434"/>
                  </a:lnTo>
                  <a:lnTo>
                    <a:pt x="84" y="464"/>
                  </a:lnTo>
                  <a:lnTo>
                    <a:pt x="84" y="468"/>
                  </a:lnTo>
                  <a:lnTo>
                    <a:pt x="90" y="468"/>
                  </a:lnTo>
                  <a:lnTo>
                    <a:pt x="93" y="468"/>
                  </a:lnTo>
                  <a:lnTo>
                    <a:pt x="92" y="466"/>
                  </a:lnTo>
                  <a:lnTo>
                    <a:pt x="92" y="464"/>
                  </a:lnTo>
                  <a:lnTo>
                    <a:pt x="90" y="463"/>
                  </a:lnTo>
                  <a:lnTo>
                    <a:pt x="90" y="459"/>
                  </a:lnTo>
                  <a:lnTo>
                    <a:pt x="95" y="457"/>
                  </a:lnTo>
                  <a:lnTo>
                    <a:pt x="96" y="457"/>
                  </a:lnTo>
                  <a:lnTo>
                    <a:pt x="97" y="456"/>
                  </a:lnTo>
                  <a:lnTo>
                    <a:pt x="100" y="456"/>
                  </a:lnTo>
                  <a:lnTo>
                    <a:pt x="101" y="456"/>
                  </a:lnTo>
                  <a:lnTo>
                    <a:pt x="103" y="456"/>
                  </a:lnTo>
                  <a:lnTo>
                    <a:pt x="105" y="455"/>
                  </a:lnTo>
                  <a:lnTo>
                    <a:pt x="107" y="453"/>
                  </a:lnTo>
                  <a:lnTo>
                    <a:pt x="108" y="453"/>
                  </a:lnTo>
                  <a:lnTo>
                    <a:pt x="108" y="452"/>
                  </a:lnTo>
                  <a:lnTo>
                    <a:pt x="109" y="451"/>
                  </a:lnTo>
                  <a:lnTo>
                    <a:pt x="109" y="449"/>
                  </a:lnTo>
                  <a:lnTo>
                    <a:pt x="112" y="448"/>
                  </a:lnTo>
                  <a:lnTo>
                    <a:pt x="114" y="448"/>
                  </a:lnTo>
                  <a:lnTo>
                    <a:pt x="115" y="447"/>
                  </a:lnTo>
                  <a:lnTo>
                    <a:pt x="118" y="445"/>
                  </a:lnTo>
                  <a:lnTo>
                    <a:pt x="120" y="444"/>
                  </a:lnTo>
                  <a:lnTo>
                    <a:pt x="123" y="444"/>
                  </a:lnTo>
                  <a:lnTo>
                    <a:pt x="126" y="441"/>
                  </a:lnTo>
                  <a:lnTo>
                    <a:pt x="128" y="441"/>
                  </a:lnTo>
                  <a:lnTo>
                    <a:pt x="131" y="440"/>
                  </a:lnTo>
                  <a:lnTo>
                    <a:pt x="133" y="439"/>
                  </a:lnTo>
                  <a:lnTo>
                    <a:pt x="134" y="437"/>
                  </a:lnTo>
                  <a:lnTo>
                    <a:pt x="135" y="436"/>
                  </a:lnTo>
                  <a:lnTo>
                    <a:pt x="137" y="436"/>
                  </a:lnTo>
                  <a:lnTo>
                    <a:pt x="138" y="434"/>
                  </a:lnTo>
                  <a:lnTo>
                    <a:pt x="138" y="433"/>
                  </a:lnTo>
                  <a:lnTo>
                    <a:pt x="139" y="430"/>
                  </a:lnTo>
                  <a:lnTo>
                    <a:pt x="139" y="429"/>
                  </a:lnTo>
                  <a:lnTo>
                    <a:pt x="139" y="428"/>
                  </a:lnTo>
                  <a:lnTo>
                    <a:pt x="141" y="425"/>
                  </a:lnTo>
                  <a:lnTo>
                    <a:pt x="141" y="421"/>
                  </a:lnTo>
                  <a:lnTo>
                    <a:pt x="143" y="414"/>
                  </a:lnTo>
                  <a:lnTo>
                    <a:pt x="145" y="407"/>
                  </a:lnTo>
                  <a:lnTo>
                    <a:pt x="146" y="403"/>
                  </a:lnTo>
                  <a:lnTo>
                    <a:pt x="149" y="391"/>
                  </a:lnTo>
                  <a:lnTo>
                    <a:pt x="149" y="390"/>
                  </a:lnTo>
                  <a:lnTo>
                    <a:pt x="150" y="386"/>
                  </a:lnTo>
                  <a:lnTo>
                    <a:pt x="150" y="384"/>
                  </a:lnTo>
                  <a:lnTo>
                    <a:pt x="152" y="377"/>
                  </a:lnTo>
                  <a:lnTo>
                    <a:pt x="153" y="373"/>
                  </a:lnTo>
                  <a:lnTo>
                    <a:pt x="154" y="371"/>
                  </a:lnTo>
                  <a:lnTo>
                    <a:pt x="154" y="368"/>
                  </a:lnTo>
                  <a:lnTo>
                    <a:pt x="156" y="364"/>
                  </a:lnTo>
                  <a:lnTo>
                    <a:pt x="156" y="363"/>
                  </a:lnTo>
                  <a:lnTo>
                    <a:pt x="157" y="357"/>
                  </a:lnTo>
                  <a:lnTo>
                    <a:pt x="157" y="354"/>
                  </a:lnTo>
                  <a:lnTo>
                    <a:pt x="158" y="352"/>
                  </a:lnTo>
                  <a:lnTo>
                    <a:pt x="158" y="350"/>
                  </a:lnTo>
                  <a:lnTo>
                    <a:pt x="158" y="349"/>
                  </a:lnTo>
                  <a:lnTo>
                    <a:pt x="158" y="346"/>
                  </a:lnTo>
                  <a:lnTo>
                    <a:pt x="160" y="345"/>
                  </a:lnTo>
                  <a:lnTo>
                    <a:pt x="160" y="344"/>
                  </a:lnTo>
                  <a:lnTo>
                    <a:pt x="160" y="341"/>
                  </a:lnTo>
                  <a:lnTo>
                    <a:pt x="160" y="339"/>
                  </a:lnTo>
                  <a:lnTo>
                    <a:pt x="160" y="338"/>
                  </a:lnTo>
                  <a:lnTo>
                    <a:pt x="161" y="335"/>
                  </a:lnTo>
                  <a:lnTo>
                    <a:pt x="161" y="334"/>
                  </a:lnTo>
                  <a:lnTo>
                    <a:pt x="161" y="333"/>
                  </a:lnTo>
                  <a:lnTo>
                    <a:pt x="161" y="331"/>
                  </a:lnTo>
                  <a:lnTo>
                    <a:pt x="162" y="327"/>
                  </a:lnTo>
                  <a:lnTo>
                    <a:pt x="162" y="326"/>
                  </a:lnTo>
                  <a:lnTo>
                    <a:pt x="162" y="323"/>
                  </a:lnTo>
                  <a:lnTo>
                    <a:pt x="164" y="319"/>
                  </a:lnTo>
                  <a:lnTo>
                    <a:pt x="164" y="312"/>
                  </a:lnTo>
                  <a:lnTo>
                    <a:pt x="165" y="304"/>
                  </a:lnTo>
                  <a:lnTo>
                    <a:pt x="165" y="300"/>
                  </a:lnTo>
                  <a:lnTo>
                    <a:pt x="166" y="297"/>
                  </a:lnTo>
                  <a:lnTo>
                    <a:pt x="168" y="291"/>
                  </a:lnTo>
                  <a:lnTo>
                    <a:pt x="168" y="289"/>
                  </a:lnTo>
                  <a:lnTo>
                    <a:pt x="166" y="289"/>
                  </a:lnTo>
                  <a:lnTo>
                    <a:pt x="162" y="284"/>
                  </a:lnTo>
                  <a:lnTo>
                    <a:pt x="156" y="273"/>
                  </a:lnTo>
                  <a:lnTo>
                    <a:pt x="146" y="251"/>
                  </a:lnTo>
                  <a:lnTo>
                    <a:pt x="161" y="246"/>
                  </a:lnTo>
                  <a:lnTo>
                    <a:pt x="183" y="238"/>
                  </a:lnTo>
                  <a:lnTo>
                    <a:pt x="183" y="231"/>
                  </a:lnTo>
                  <a:lnTo>
                    <a:pt x="183" y="221"/>
                  </a:lnTo>
                  <a:lnTo>
                    <a:pt x="183" y="219"/>
                  </a:lnTo>
                  <a:lnTo>
                    <a:pt x="181" y="209"/>
                  </a:lnTo>
                  <a:lnTo>
                    <a:pt x="181" y="208"/>
                  </a:lnTo>
                  <a:lnTo>
                    <a:pt x="177" y="190"/>
                  </a:lnTo>
                  <a:lnTo>
                    <a:pt x="175" y="179"/>
                  </a:lnTo>
                  <a:lnTo>
                    <a:pt x="173" y="170"/>
                  </a:lnTo>
                  <a:lnTo>
                    <a:pt x="172" y="170"/>
                  </a:lnTo>
                  <a:lnTo>
                    <a:pt x="171" y="160"/>
                  </a:lnTo>
                  <a:lnTo>
                    <a:pt x="166" y="147"/>
                  </a:lnTo>
                  <a:lnTo>
                    <a:pt x="164" y="136"/>
                  </a:lnTo>
                  <a:lnTo>
                    <a:pt x="164" y="135"/>
                  </a:lnTo>
                  <a:lnTo>
                    <a:pt x="164" y="133"/>
                  </a:lnTo>
                  <a:lnTo>
                    <a:pt x="164" y="132"/>
                  </a:lnTo>
                  <a:lnTo>
                    <a:pt x="164" y="131"/>
                  </a:lnTo>
                  <a:lnTo>
                    <a:pt x="164" y="129"/>
                  </a:lnTo>
                  <a:lnTo>
                    <a:pt x="164" y="126"/>
                  </a:lnTo>
                  <a:lnTo>
                    <a:pt x="165" y="125"/>
                  </a:lnTo>
                  <a:lnTo>
                    <a:pt x="165" y="124"/>
                  </a:lnTo>
                  <a:lnTo>
                    <a:pt x="165" y="122"/>
                  </a:lnTo>
                  <a:lnTo>
                    <a:pt x="165" y="121"/>
                  </a:lnTo>
                  <a:lnTo>
                    <a:pt x="165" y="120"/>
                  </a:lnTo>
                  <a:lnTo>
                    <a:pt x="165" y="118"/>
                  </a:lnTo>
                  <a:lnTo>
                    <a:pt x="165" y="116"/>
                  </a:lnTo>
                  <a:lnTo>
                    <a:pt x="166" y="114"/>
                  </a:lnTo>
                  <a:lnTo>
                    <a:pt x="166" y="113"/>
                  </a:lnTo>
                  <a:lnTo>
                    <a:pt x="166" y="112"/>
                  </a:lnTo>
                  <a:lnTo>
                    <a:pt x="166" y="110"/>
                  </a:lnTo>
                  <a:lnTo>
                    <a:pt x="166" y="107"/>
                  </a:lnTo>
                  <a:lnTo>
                    <a:pt x="166" y="106"/>
                  </a:lnTo>
                  <a:lnTo>
                    <a:pt x="168" y="105"/>
                  </a:lnTo>
                  <a:lnTo>
                    <a:pt x="168" y="101"/>
                  </a:lnTo>
                  <a:lnTo>
                    <a:pt x="168" y="99"/>
                  </a:lnTo>
                  <a:lnTo>
                    <a:pt x="168" y="98"/>
                  </a:lnTo>
                  <a:lnTo>
                    <a:pt x="168" y="97"/>
                  </a:lnTo>
                  <a:lnTo>
                    <a:pt x="168" y="95"/>
                  </a:lnTo>
                  <a:lnTo>
                    <a:pt x="169" y="93"/>
                  </a:lnTo>
                  <a:lnTo>
                    <a:pt x="169" y="91"/>
                  </a:lnTo>
                  <a:lnTo>
                    <a:pt x="169" y="90"/>
                  </a:lnTo>
                  <a:lnTo>
                    <a:pt x="169" y="88"/>
                  </a:lnTo>
                  <a:lnTo>
                    <a:pt x="169" y="86"/>
                  </a:lnTo>
                  <a:lnTo>
                    <a:pt x="171" y="82"/>
                  </a:lnTo>
                  <a:lnTo>
                    <a:pt x="171" y="80"/>
                  </a:lnTo>
                  <a:lnTo>
                    <a:pt x="171" y="75"/>
                  </a:lnTo>
                  <a:lnTo>
                    <a:pt x="171" y="72"/>
                  </a:lnTo>
                  <a:lnTo>
                    <a:pt x="172" y="71"/>
                  </a:lnTo>
                  <a:lnTo>
                    <a:pt x="172" y="67"/>
                  </a:lnTo>
                  <a:lnTo>
                    <a:pt x="172" y="64"/>
                  </a:lnTo>
                  <a:lnTo>
                    <a:pt x="172" y="63"/>
                  </a:lnTo>
                  <a:lnTo>
                    <a:pt x="173" y="59"/>
                  </a:lnTo>
                  <a:lnTo>
                    <a:pt x="173" y="55"/>
                  </a:lnTo>
                  <a:lnTo>
                    <a:pt x="175" y="45"/>
                  </a:lnTo>
                  <a:lnTo>
                    <a:pt x="175" y="44"/>
                  </a:lnTo>
                  <a:lnTo>
                    <a:pt x="175" y="38"/>
                  </a:lnTo>
                  <a:lnTo>
                    <a:pt x="176" y="34"/>
                  </a:lnTo>
                  <a:lnTo>
                    <a:pt x="176" y="31"/>
                  </a:lnTo>
                  <a:lnTo>
                    <a:pt x="176" y="27"/>
                  </a:lnTo>
                  <a:lnTo>
                    <a:pt x="177" y="27"/>
                  </a:lnTo>
                  <a:lnTo>
                    <a:pt x="177" y="26"/>
                  </a:lnTo>
                  <a:lnTo>
                    <a:pt x="177" y="25"/>
                  </a:lnTo>
                  <a:lnTo>
                    <a:pt x="177" y="23"/>
                  </a:lnTo>
                  <a:lnTo>
                    <a:pt x="177" y="22"/>
                  </a:lnTo>
                  <a:lnTo>
                    <a:pt x="177" y="21"/>
                  </a:lnTo>
                  <a:lnTo>
                    <a:pt x="177" y="19"/>
                  </a:lnTo>
                  <a:lnTo>
                    <a:pt x="177" y="18"/>
                  </a:lnTo>
                  <a:lnTo>
                    <a:pt x="177" y="17"/>
                  </a:lnTo>
                  <a:lnTo>
                    <a:pt x="177" y="15"/>
                  </a:lnTo>
                  <a:lnTo>
                    <a:pt x="179" y="14"/>
                  </a:lnTo>
                  <a:lnTo>
                    <a:pt x="179" y="12"/>
                  </a:lnTo>
                  <a:lnTo>
                    <a:pt x="179" y="11"/>
                  </a:lnTo>
                  <a:lnTo>
                    <a:pt x="179" y="10"/>
                  </a:lnTo>
                  <a:lnTo>
                    <a:pt x="179" y="7"/>
                  </a:lnTo>
                  <a:lnTo>
                    <a:pt x="179" y="6"/>
                  </a:lnTo>
                  <a:lnTo>
                    <a:pt x="180" y="3"/>
                  </a:lnTo>
                  <a:lnTo>
                    <a:pt x="180" y="2"/>
                  </a:lnTo>
                  <a:lnTo>
                    <a:pt x="180" y="0"/>
                  </a:lnTo>
                  <a:lnTo>
                    <a:pt x="203" y="11"/>
                  </a:lnTo>
                  <a:lnTo>
                    <a:pt x="229" y="26"/>
                  </a:lnTo>
                  <a:lnTo>
                    <a:pt x="233" y="29"/>
                  </a:lnTo>
                  <a:lnTo>
                    <a:pt x="234" y="29"/>
                  </a:lnTo>
                  <a:lnTo>
                    <a:pt x="234" y="30"/>
                  </a:lnTo>
                  <a:lnTo>
                    <a:pt x="238" y="31"/>
                  </a:lnTo>
                  <a:lnTo>
                    <a:pt x="245" y="36"/>
                  </a:lnTo>
                  <a:lnTo>
                    <a:pt x="248" y="37"/>
                  </a:lnTo>
                  <a:lnTo>
                    <a:pt x="253" y="40"/>
                  </a:lnTo>
                  <a:lnTo>
                    <a:pt x="257" y="42"/>
                  </a:lnTo>
                  <a:lnTo>
                    <a:pt x="260" y="44"/>
                  </a:lnTo>
                  <a:lnTo>
                    <a:pt x="261" y="45"/>
                  </a:lnTo>
                  <a:lnTo>
                    <a:pt x="270" y="49"/>
                  </a:lnTo>
                  <a:lnTo>
                    <a:pt x="275" y="53"/>
                  </a:lnTo>
                  <a:lnTo>
                    <a:pt x="280" y="56"/>
                  </a:lnTo>
                  <a:lnTo>
                    <a:pt x="284" y="57"/>
                  </a:lnTo>
                  <a:lnTo>
                    <a:pt x="290" y="61"/>
                  </a:lnTo>
                  <a:lnTo>
                    <a:pt x="299" y="65"/>
                  </a:lnTo>
                  <a:lnTo>
                    <a:pt x="306" y="69"/>
                  </a:lnTo>
                  <a:lnTo>
                    <a:pt x="331" y="84"/>
                  </a:lnTo>
                  <a:lnTo>
                    <a:pt x="352" y="95"/>
                  </a:lnTo>
                  <a:lnTo>
                    <a:pt x="351" y="95"/>
                  </a:lnTo>
                  <a:lnTo>
                    <a:pt x="373" y="107"/>
                  </a:lnTo>
                  <a:lnTo>
                    <a:pt x="390" y="117"/>
                  </a:lnTo>
                  <a:lnTo>
                    <a:pt x="397" y="121"/>
                  </a:lnTo>
                  <a:lnTo>
                    <a:pt x="398" y="121"/>
                  </a:lnTo>
                  <a:lnTo>
                    <a:pt x="411" y="129"/>
                  </a:lnTo>
                  <a:lnTo>
                    <a:pt x="419" y="133"/>
                  </a:lnTo>
                  <a:lnTo>
                    <a:pt x="430" y="139"/>
                  </a:lnTo>
                  <a:lnTo>
                    <a:pt x="445" y="148"/>
                  </a:lnTo>
                  <a:lnTo>
                    <a:pt x="453" y="152"/>
                  </a:lnTo>
                  <a:lnTo>
                    <a:pt x="455" y="154"/>
                  </a:lnTo>
                  <a:lnTo>
                    <a:pt x="453" y="155"/>
                  </a:lnTo>
                  <a:lnTo>
                    <a:pt x="453" y="156"/>
                  </a:lnTo>
                  <a:lnTo>
                    <a:pt x="502" y="182"/>
                  </a:lnTo>
                  <a:lnTo>
                    <a:pt x="516" y="192"/>
                  </a:lnTo>
                  <a:lnTo>
                    <a:pt x="518" y="192"/>
                  </a:lnTo>
                  <a:lnTo>
                    <a:pt x="529" y="201"/>
                  </a:lnTo>
                  <a:lnTo>
                    <a:pt x="534" y="205"/>
                  </a:lnTo>
                  <a:lnTo>
                    <a:pt x="541" y="209"/>
                  </a:lnTo>
                  <a:lnTo>
                    <a:pt x="548" y="212"/>
                  </a:lnTo>
                  <a:lnTo>
                    <a:pt x="553" y="215"/>
                  </a:lnTo>
                  <a:lnTo>
                    <a:pt x="561" y="219"/>
                  </a:lnTo>
                  <a:lnTo>
                    <a:pt x="565" y="220"/>
                  </a:lnTo>
                  <a:lnTo>
                    <a:pt x="575" y="225"/>
                  </a:lnTo>
                  <a:lnTo>
                    <a:pt x="579" y="228"/>
                  </a:lnTo>
                  <a:lnTo>
                    <a:pt x="582" y="230"/>
                  </a:lnTo>
                  <a:lnTo>
                    <a:pt x="584" y="230"/>
                  </a:lnTo>
                  <a:lnTo>
                    <a:pt x="586" y="231"/>
                  </a:lnTo>
                  <a:lnTo>
                    <a:pt x="588" y="232"/>
                  </a:lnTo>
                  <a:lnTo>
                    <a:pt x="590" y="232"/>
                  </a:lnTo>
                  <a:lnTo>
                    <a:pt x="590" y="234"/>
                  </a:lnTo>
                  <a:lnTo>
                    <a:pt x="591" y="234"/>
                  </a:lnTo>
                  <a:lnTo>
                    <a:pt x="594" y="235"/>
                  </a:lnTo>
                  <a:lnTo>
                    <a:pt x="597" y="236"/>
                  </a:lnTo>
                  <a:lnTo>
                    <a:pt x="603" y="239"/>
                  </a:lnTo>
                  <a:lnTo>
                    <a:pt x="607" y="242"/>
                  </a:lnTo>
                  <a:lnTo>
                    <a:pt x="613" y="244"/>
                  </a:lnTo>
                  <a:lnTo>
                    <a:pt x="617" y="246"/>
                  </a:lnTo>
                  <a:lnTo>
                    <a:pt x="622" y="249"/>
                  </a:lnTo>
                  <a:lnTo>
                    <a:pt x="632" y="254"/>
                  </a:lnTo>
                  <a:lnTo>
                    <a:pt x="659" y="269"/>
                  </a:lnTo>
                  <a:lnTo>
                    <a:pt x="668" y="274"/>
                  </a:lnTo>
                  <a:lnTo>
                    <a:pt x="678" y="280"/>
                  </a:lnTo>
                  <a:lnTo>
                    <a:pt x="692" y="288"/>
                  </a:lnTo>
                  <a:lnTo>
                    <a:pt x="716" y="300"/>
                  </a:lnTo>
                  <a:lnTo>
                    <a:pt x="716" y="301"/>
                  </a:lnTo>
                  <a:lnTo>
                    <a:pt x="717" y="301"/>
                  </a:lnTo>
                  <a:lnTo>
                    <a:pt x="720" y="303"/>
                  </a:lnTo>
                  <a:lnTo>
                    <a:pt x="723" y="304"/>
                  </a:lnTo>
                  <a:lnTo>
                    <a:pt x="725" y="306"/>
                  </a:lnTo>
                  <a:lnTo>
                    <a:pt x="727" y="307"/>
                  </a:lnTo>
                  <a:lnTo>
                    <a:pt x="728" y="308"/>
                  </a:lnTo>
                  <a:lnTo>
                    <a:pt x="730" y="308"/>
                  </a:lnTo>
                  <a:lnTo>
                    <a:pt x="731" y="308"/>
                  </a:lnTo>
                  <a:lnTo>
                    <a:pt x="734" y="311"/>
                  </a:lnTo>
                  <a:lnTo>
                    <a:pt x="738" y="312"/>
                  </a:lnTo>
                  <a:lnTo>
                    <a:pt x="740" y="315"/>
                  </a:lnTo>
                  <a:lnTo>
                    <a:pt x="746" y="316"/>
                  </a:lnTo>
                  <a:lnTo>
                    <a:pt x="753" y="320"/>
                  </a:lnTo>
                  <a:lnTo>
                    <a:pt x="763" y="327"/>
                  </a:lnTo>
                  <a:lnTo>
                    <a:pt x="762" y="327"/>
                  </a:lnTo>
                  <a:lnTo>
                    <a:pt x="808" y="353"/>
                  </a:lnTo>
                  <a:lnTo>
                    <a:pt x="823" y="361"/>
                  </a:lnTo>
                  <a:lnTo>
                    <a:pt x="837" y="368"/>
                  </a:lnTo>
                  <a:lnTo>
                    <a:pt x="846" y="373"/>
                  </a:lnTo>
                  <a:lnTo>
                    <a:pt x="856" y="379"/>
                  </a:lnTo>
                  <a:lnTo>
                    <a:pt x="860" y="382"/>
                  </a:lnTo>
                  <a:lnTo>
                    <a:pt x="864" y="384"/>
                  </a:lnTo>
                  <a:lnTo>
                    <a:pt x="869" y="387"/>
                  </a:lnTo>
                  <a:lnTo>
                    <a:pt x="880" y="392"/>
                  </a:lnTo>
                  <a:lnTo>
                    <a:pt x="881" y="394"/>
                  </a:lnTo>
                  <a:lnTo>
                    <a:pt x="884" y="395"/>
                  </a:lnTo>
                  <a:lnTo>
                    <a:pt x="888" y="398"/>
                  </a:lnTo>
                  <a:lnTo>
                    <a:pt x="891" y="399"/>
                  </a:lnTo>
                  <a:lnTo>
                    <a:pt x="900" y="405"/>
                  </a:lnTo>
                  <a:lnTo>
                    <a:pt x="917" y="414"/>
                  </a:lnTo>
                  <a:lnTo>
                    <a:pt x="918" y="414"/>
                  </a:lnTo>
                  <a:lnTo>
                    <a:pt x="925" y="418"/>
                  </a:lnTo>
                  <a:lnTo>
                    <a:pt x="926" y="420"/>
                  </a:lnTo>
                  <a:lnTo>
                    <a:pt x="930" y="421"/>
                  </a:lnTo>
                  <a:lnTo>
                    <a:pt x="932" y="422"/>
                  </a:lnTo>
                  <a:lnTo>
                    <a:pt x="934" y="424"/>
                  </a:lnTo>
                  <a:lnTo>
                    <a:pt x="937" y="425"/>
                  </a:lnTo>
                  <a:lnTo>
                    <a:pt x="940" y="426"/>
                  </a:lnTo>
                  <a:lnTo>
                    <a:pt x="943" y="428"/>
                  </a:lnTo>
                  <a:lnTo>
                    <a:pt x="947" y="430"/>
                  </a:lnTo>
                  <a:lnTo>
                    <a:pt x="955" y="434"/>
                  </a:lnTo>
                  <a:lnTo>
                    <a:pt x="953" y="434"/>
                  </a:lnTo>
                  <a:lnTo>
                    <a:pt x="949" y="433"/>
                  </a:lnTo>
                  <a:lnTo>
                    <a:pt x="947" y="433"/>
                  </a:lnTo>
                  <a:lnTo>
                    <a:pt x="945" y="433"/>
                  </a:lnTo>
                  <a:lnTo>
                    <a:pt x="944" y="432"/>
                  </a:lnTo>
                  <a:lnTo>
                    <a:pt x="943" y="430"/>
                  </a:lnTo>
                  <a:lnTo>
                    <a:pt x="940" y="428"/>
                  </a:lnTo>
                  <a:lnTo>
                    <a:pt x="938" y="428"/>
                  </a:lnTo>
                  <a:lnTo>
                    <a:pt x="938" y="426"/>
                  </a:lnTo>
                  <a:lnTo>
                    <a:pt x="937" y="426"/>
                  </a:lnTo>
                  <a:lnTo>
                    <a:pt x="934" y="425"/>
                  </a:lnTo>
                  <a:lnTo>
                    <a:pt x="929" y="425"/>
                  </a:lnTo>
                  <a:lnTo>
                    <a:pt x="929" y="424"/>
                  </a:lnTo>
                  <a:lnTo>
                    <a:pt x="928" y="424"/>
                  </a:lnTo>
                  <a:lnTo>
                    <a:pt x="926" y="424"/>
                  </a:lnTo>
                  <a:lnTo>
                    <a:pt x="924" y="424"/>
                  </a:lnTo>
                  <a:lnTo>
                    <a:pt x="919" y="422"/>
                  </a:lnTo>
                  <a:lnTo>
                    <a:pt x="917" y="421"/>
                  </a:lnTo>
                  <a:lnTo>
                    <a:pt x="914" y="420"/>
                  </a:lnTo>
                  <a:lnTo>
                    <a:pt x="905" y="417"/>
                  </a:lnTo>
                  <a:lnTo>
                    <a:pt x="899" y="417"/>
                  </a:lnTo>
                  <a:lnTo>
                    <a:pt x="891" y="414"/>
                  </a:lnTo>
                  <a:lnTo>
                    <a:pt x="890" y="414"/>
                  </a:lnTo>
                  <a:lnTo>
                    <a:pt x="888" y="414"/>
                  </a:lnTo>
                  <a:lnTo>
                    <a:pt x="887" y="414"/>
                  </a:lnTo>
                  <a:lnTo>
                    <a:pt x="886" y="414"/>
                  </a:lnTo>
                  <a:lnTo>
                    <a:pt x="886" y="415"/>
                  </a:lnTo>
                  <a:lnTo>
                    <a:pt x="884" y="415"/>
                  </a:lnTo>
                  <a:lnTo>
                    <a:pt x="883" y="415"/>
                  </a:lnTo>
                  <a:lnTo>
                    <a:pt x="881" y="415"/>
                  </a:lnTo>
                  <a:lnTo>
                    <a:pt x="880" y="415"/>
                  </a:lnTo>
                  <a:lnTo>
                    <a:pt x="879" y="415"/>
                  </a:lnTo>
                  <a:lnTo>
                    <a:pt x="877" y="415"/>
                  </a:lnTo>
                  <a:lnTo>
                    <a:pt x="876" y="415"/>
                  </a:lnTo>
                  <a:lnTo>
                    <a:pt x="875" y="415"/>
                  </a:lnTo>
                  <a:lnTo>
                    <a:pt x="873" y="415"/>
                  </a:lnTo>
                  <a:lnTo>
                    <a:pt x="872" y="415"/>
                  </a:lnTo>
                  <a:lnTo>
                    <a:pt x="871" y="415"/>
                  </a:lnTo>
                  <a:lnTo>
                    <a:pt x="869" y="415"/>
                  </a:lnTo>
                  <a:lnTo>
                    <a:pt x="868" y="415"/>
                  </a:lnTo>
                  <a:lnTo>
                    <a:pt x="867" y="415"/>
                  </a:lnTo>
                  <a:lnTo>
                    <a:pt x="867" y="417"/>
                  </a:lnTo>
                  <a:lnTo>
                    <a:pt x="865" y="417"/>
                  </a:lnTo>
                  <a:lnTo>
                    <a:pt x="864" y="417"/>
                  </a:lnTo>
                  <a:lnTo>
                    <a:pt x="862" y="417"/>
                  </a:lnTo>
                  <a:lnTo>
                    <a:pt x="861" y="417"/>
                  </a:lnTo>
                  <a:lnTo>
                    <a:pt x="860" y="417"/>
                  </a:lnTo>
                  <a:lnTo>
                    <a:pt x="858" y="417"/>
                  </a:lnTo>
                  <a:lnTo>
                    <a:pt x="857" y="417"/>
                  </a:lnTo>
                  <a:lnTo>
                    <a:pt x="856" y="417"/>
                  </a:lnTo>
                  <a:lnTo>
                    <a:pt x="854" y="417"/>
                  </a:lnTo>
                  <a:lnTo>
                    <a:pt x="853" y="417"/>
                  </a:lnTo>
                  <a:lnTo>
                    <a:pt x="852" y="417"/>
                  </a:lnTo>
                  <a:lnTo>
                    <a:pt x="850" y="417"/>
                  </a:lnTo>
                  <a:lnTo>
                    <a:pt x="849" y="417"/>
                  </a:lnTo>
                  <a:lnTo>
                    <a:pt x="848" y="417"/>
                  </a:lnTo>
                  <a:lnTo>
                    <a:pt x="846" y="417"/>
                  </a:lnTo>
                  <a:lnTo>
                    <a:pt x="846" y="418"/>
                  </a:lnTo>
                  <a:lnTo>
                    <a:pt x="845" y="418"/>
                  </a:lnTo>
                  <a:lnTo>
                    <a:pt x="845" y="420"/>
                  </a:lnTo>
                  <a:lnTo>
                    <a:pt x="843" y="420"/>
                  </a:lnTo>
                  <a:lnTo>
                    <a:pt x="842" y="420"/>
                  </a:lnTo>
                  <a:lnTo>
                    <a:pt x="842" y="421"/>
                  </a:lnTo>
                  <a:lnTo>
                    <a:pt x="841" y="421"/>
                  </a:lnTo>
                  <a:lnTo>
                    <a:pt x="839" y="422"/>
                  </a:lnTo>
                  <a:lnTo>
                    <a:pt x="838" y="424"/>
                  </a:lnTo>
                  <a:lnTo>
                    <a:pt x="838" y="425"/>
                  </a:lnTo>
                  <a:lnTo>
                    <a:pt x="837" y="425"/>
                  </a:lnTo>
                  <a:lnTo>
                    <a:pt x="837" y="426"/>
                  </a:lnTo>
                  <a:lnTo>
                    <a:pt x="835" y="426"/>
                  </a:lnTo>
                  <a:lnTo>
                    <a:pt x="835" y="428"/>
                  </a:lnTo>
                  <a:lnTo>
                    <a:pt x="834" y="428"/>
                  </a:lnTo>
                  <a:lnTo>
                    <a:pt x="834" y="429"/>
                  </a:lnTo>
                  <a:lnTo>
                    <a:pt x="834" y="430"/>
                  </a:lnTo>
                  <a:lnTo>
                    <a:pt x="833" y="430"/>
                  </a:lnTo>
                  <a:lnTo>
                    <a:pt x="833" y="432"/>
                  </a:lnTo>
                  <a:lnTo>
                    <a:pt x="831" y="432"/>
                  </a:lnTo>
                  <a:lnTo>
                    <a:pt x="831" y="433"/>
                  </a:lnTo>
                  <a:lnTo>
                    <a:pt x="831" y="434"/>
                  </a:lnTo>
                  <a:lnTo>
                    <a:pt x="830" y="434"/>
                  </a:lnTo>
                  <a:lnTo>
                    <a:pt x="830" y="436"/>
                  </a:lnTo>
                  <a:lnTo>
                    <a:pt x="829" y="436"/>
                  </a:lnTo>
                  <a:lnTo>
                    <a:pt x="829" y="437"/>
                  </a:lnTo>
                  <a:lnTo>
                    <a:pt x="827" y="437"/>
                  </a:lnTo>
                  <a:lnTo>
                    <a:pt x="827" y="439"/>
                  </a:lnTo>
                  <a:lnTo>
                    <a:pt x="826" y="439"/>
                  </a:lnTo>
                  <a:lnTo>
                    <a:pt x="826" y="440"/>
                  </a:lnTo>
                  <a:lnTo>
                    <a:pt x="826" y="441"/>
                  </a:lnTo>
                  <a:lnTo>
                    <a:pt x="824" y="441"/>
                  </a:lnTo>
                  <a:lnTo>
                    <a:pt x="824" y="443"/>
                  </a:lnTo>
                  <a:lnTo>
                    <a:pt x="824" y="444"/>
                  </a:lnTo>
                  <a:lnTo>
                    <a:pt x="824" y="445"/>
                  </a:lnTo>
                  <a:lnTo>
                    <a:pt x="823" y="445"/>
                  </a:lnTo>
                  <a:lnTo>
                    <a:pt x="822" y="445"/>
                  </a:lnTo>
                  <a:lnTo>
                    <a:pt x="822" y="447"/>
                  </a:lnTo>
                  <a:lnTo>
                    <a:pt x="820" y="447"/>
                  </a:lnTo>
                  <a:lnTo>
                    <a:pt x="819" y="447"/>
                  </a:lnTo>
                  <a:lnTo>
                    <a:pt x="819" y="448"/>
                  </a:lnTo>
                  <a:lnTo>
                    <a:pt x="818" y="448"/>
                  </a:lnTo>
                  <a:lnTo>
                    <a:pt x="816" y="448"/>
                  </a:lnTo>
                  <a:lnTo>
                    <a:pt x="816" y="449"/>
                  </a:lnTo>
                  <a:lnTo>
                    <a:pt x="815" y="449"/>
                  </a:lnTo>
                  <a:lnTo>
                    <a:pt x="814" y="451"/>
                  </a:lnTo>
                  <a:lnTo>
                    <a:pt x="814" y="452"/>
                  </a:lnTo>
                  <a:lnTo>
                    <a:pt x="814" y="453"/>
                  </a:lnTo>
                  <a:lnTo>
                    <a:pt x="814" y="455"/>
                  </a:lnTo>
                  <a:lnTo>
                    <a:pt x="812" y="455"/>
                  </a:lnTo>
                  <a:lnTo>
                    <a:pt x="811" y="455"/>
                  </a:lnTo>
                  <a:lnTo>
                    <a:pt x="810" y="455"/>
                  </a:lnTo>
                  <a:lnTo>
                    <a:pt x="808" y="456"/>
                  </a:lnTo>
                  <a:lnTo>
                    <a:pt x="807" y="456"/>
                  </a:lnTo>
                  <a:lnTo>
                    <a:pt x="807" y="457"/>
                  </a:lnTo>
                  <a:lnTo>
                    <a:pt x="805" y="457"/>
                  </a:lnTo>
                  <a:lnTo>
                    <a:pt x="804" y="457"/>
                  </a:lnTo>
                  <a:lnTo>
                    <a:pt x="803" y="459"/>
                  </a:lnTo>
                  <a:lnTo>
                    <a:pt x="801" y="459"/>
                  </a:lnTo>
                  <a:lnTo>
                    <a:pt x="800" y="459"/>
                  </a:lnTo>
                  <a:lnTo>
                    <a:pt x="800" y="460"/>
                  </a:lnTo>
                  <a:lnTo>
                    <a:pt x="799" y="460"/>
                  </a:lnTo>
                  <a:lnTo>
                    <a:pt x="797" y="460"/>
                  </a:lnTo>
                  <a:lnTo>
                    <a:pt x="797" y="459"/>
                  </a:lnTo>
                  <a:lnTo>
                    <a:pt x="796" y="459"/>
                  </a:lnTo>
                  <a:lnTo>
                    <a:pt x="795" y="459"/>
                  </a:lnTo>
                  <a:lnTo>
                    <a:pt x="793" y="459"/>
                  </a:lnTo>
                  <a:lnTo>
                    <a:pt x="792" y="459"/>
                  </a:lnTo>
                  <a:lnTo>
                    <a:pt x="791" y="459"/>
                  </a:lnTo>
                  <a:lnTo>
                    <a:pt x="789" y="459"/>
                  </a:lnTo>
                  <a:lnTo>
                    <a:pt x="788" y="459"/>
                  </a:lnTo>
                  <a:lnTo>
                    <a:pt x="786" y="459"/>
                  </a:lnTo>
                  <a:lnTo>
                    <a:pt x="786" y="460"/>
                  </a:lnTo>
                  <a:lnTo>
                    <a:pt x="785" y="460"/>
                  </a:lnTo>
                  <a:lnTo>
                    <a:pt x="784" y="460"/>
                  </a:lnTo>
                  <a:lnTo>
                    <a:pt x="782" y="460"/>
                  </a:lnTo>
                  <a:lnTo>
                    <a:pt x="781" y="460"/>
                  </a:lnTo>
                  <a:lnTo>
                    <a:pt x="780" y="460"/>
                  </a:lnTo>
                  <a:lnTo>
                    <a:pt x="780" y="462"/>
                  </a:lnTo>
                  <a:lnTo>
                    <a:pt x="778" y="462"/>
                  </a:lnTo>
                  <a:lnTo>
                    <a:pt x="778" y="463"/>
                  </a:lnTo>
                  <a:lnTo>
                    <a:pt x="777" y="463"/>
                  </a:lnTo>
                  <a:lnTo>
                    <a:pt x="777" y="464"/>
                  </a:lnTo>
                  <a:lnTo>
                    <a:pt x="777" y="466"/>
                  </a:lnTo>
                  <a:lnTo>
                    <a:pt x="777" y="467"/>
                  </a:lnTo>
                  <a:lnTo>
                    <a:pt x="777" y="468"/>
                  </a:lnTo>
                  <a:lnTo>
                    <a:pt x="778" y="470"/>
                  </a:lnTo>
                  <a:lnTo>
                    <a:pt x="778" y="471"/>
                  </a:lnTo>
                  <a:lnTo>
                    <a:pt x="778" y="472"/>
                  </a:lnTo>
                  <a:lnTo>
                    <a:pt x="778" y="474"/>
                  </a:lnTo>
                  <a:lnTo>
                    <a:pt x="778" y="475"/>
                  </a:lnTo>
                  <a:lnTo>
                    <a:pt x="778" y="476"/>
                  </a:lnTo>
                  <a:lnTo>
                    <a:pt x="778" y="478"/>
                  </a:lnTo>
                  <a:lnTo>
                    <a:pt x="778" y="479"/>
                  </a:lnTo>
                  <a:lnTo>
                    <a:pt x="778" y="481"/>
                  </a:lnTo>
                  <a:lnTo>
                    <a:pt x="778" y="482"/>
                  </a:lnTo>
                  <a:lnTo>
                    <a:pt x="778" y="483"/>
                  </a:lnTo>
                  <a:lnTo>
                    <a:pt x="777" y="483"/>
                  </a:lnTo>
                  <a:lnTo>
                    <a:pt x="777" y="485"/>
                  </a:lnTo>
                  <a:lnTo>
                    <a:pt x="777" y="486"/>
                  </a:lnTo>
                  <a:lnTo>
                    <a:pt x="776" y="486"/>
                  </a:lnTo>
                  <a:lnTo>
                    <a:pt x="776" y="487"/>
                  </a:lnTo>
                  <a:lnTo>
                    <a:pt x="776" y="489"/>
                  </a:lnTo>
                  <a:lnTo>
                    <a:pt x="774" y="489"/>
                  </a:lnTo>
                  <a:lnTo>
                    <a:pt x="774" y="490"/>
                  </a:lnTo>
                  <a:lnTo>
                    <a:pt x="774" y="491"/>
                  </a:lnTo>
                  <a:lnTo>
                    <a:pt x="773" y="491"/>
                  </a:lnTo>
                  <a:lnTo>
                    <a:pt x="773" y="493"/>
                  </a:lnTo>
                  <a:lnTo>
                    <a:pt x="773" y="494"/>
                  </a:lnTo>
                  <a:lnTo>
                    <a:pt x="772" y="494"/>
                  </a:lnTo>
                  <a:lnTo>
                    <a:pt x="772" y="495"/>
                  </a:lnTo>
                  <a:lnTo>
                    <a:pt x="772" y="497"/>
                  </a:lnTo>
                  <a:lnTo>
                    <a:pt x="770" y="497"/>
                  </a:lnTo>
                  <a:lnTo>
                    <a:pt x="770" y="498"/>
                  </a:lnTo>
                  <a:lnTo>
                    <a:pt x="770" y="500"/>
                  </a:lnTo>
                  <a:lnTo>
                    <a:pt x="770" y="501"/>
                  </a:lnTo>
                  <a:lnTo>
                    <a:pt x="770" y="502"/>
                  </a:lnTo>
                  <a:lnTo>
                    <a:pt x="769" y="502"/>
                  </a:lnTo>
                  <a:lnTo>
                    <a:pt x="769" y="504"/>
                  </a:lnTo>
                  <a:lnTo>
                    <a:pt x="769" y="505"/>
                  </a:lnTo>
                  <a:lnTo>
                    <a:pt x="769" y="506"/>
                  </a:lnTo>
                  <a:lnTo>
                    <a:pt x="769" y="508"/>
                  </a:lnTo>
                  <a:lnTo>
                    <a:pt x="767" y="508"/>
                  </a:lnTo>
                  <a:lnTo>
                    <a:pt x="767" y="509"/>
                  </a:lnTo>
                  <a:lnTo>
                    <a:pt x="767" y="510"/>
                  </a:lnTo>
                  <a:lnTo>
                    <a:pt x="766" y="510"/>
                  </a:lnTo>
                  <a:lnTo>
                    <a:pt x="766" y="512"/>
                  </a:lnTo>
                  <a:lnTo>
                    <a:pt x="765" y="512"/>
                  </a:lnTo>
                  <a:lnTo>
                    <a:pt x="765" y="513"/>
                  </a:lnTo>
                  <a:lnTo>
                    <a:pt x="763" y="513"/>
                  </a:lnTo>
                  <a:lnTo>
                    <a:pt x="763" y="514"/>
                  </a:lnTo>
                  <a:lnTo>
                    <a:pt x="762" y="514"/>
                  </a:lnTo>
                  <a:lnTo>
                    <a:pt x="762" y="516"/>
                  </a:lnTo>
                  <a:lnTo>
                    <a:pt x="763" y="517"/>
                  </a:lnTo>
                  <a:lnTo>
                    <a:pt x="763" y="519"/>
                  </a:lnTo>
                  <a:lnTo>
                    <a:pt x="765" y="519"/>
                  </a:lnTo>
                  <a:lnTo>
                    <a:pt x="765" y="520"/>
                  </a:lnTo>
                  <a:lnTo>
                    <a:pt x="765" y="521"/>
                  </a:lnTo>
                  <a:lnTo>
                    <a:pt x="766" y="521"/>
                  </a:lnTo>
                  <a:lnTo>
                    <a:pt x="766" y="523"/>
                  </a:lnTo>
                  <a:lnTo>
                    <a:pt x="767" y="524"/>
                  </a:lnTo>
                  <a:lnTo>
                    <a:pt x="767" y="525"/>
                  </a:lnTo>
                  <a:lnTo>
                    <a:pt x="769" y="525"/>
                  </a:lnTo>
                  <a:lnTo>
                    <a:pt x="769" y="527"/>
                  </a:lnTo>
                  <a:lnTo>
                    <a:pt x="769" y="528"/>
                  </a:lnTo>
                  <a:lnTo>
                    <a:pt x="769" y="529"/>
                  </a:lnTo>
                  <a:lnTo>
                    <a:pt x="769" y="531"/>
                  </a:lnTo>
                  <a:lnTo>
                    <a:pt x="769" y="532"/>
                  </a:lnTo>
                  <a:lnTo>
                    <a:pt x="769" y="533"/>
                  </a:lnTo>
                  <a:lnTo>
                    <a:pt x="770" y="533"/>
                  </a:lnTo>
                  <a:lnTo>
                    <a:pt x="772" y="533"/>
                  </a:lnTo>
                  <a:lnTo>
                    <a:pt x="773" y="533"/>
                  </a:lnTo>
                  <a:lnTo>
                    <a:pt x="774" y="533"/>
                  </a:lnTo>
                  <a:lnTo>
                    <a:pt x="774" y="535"/>
                  </a:lnTo>
                  <a:lnTo>
                    <a:pt x="776" y="535"/>
                  </a:lnTo>
                  <a:lnTo>
                    <a:pt x="776" y="533"/>
                  </a:lnTo>
                  <a:lnTo>
                    <a:pt x="777" y="533"/>
                  </a:lnTo>
                  <a:lnTo>
                    <a:pt x="778" y="533"/>
                  </a:lnTo>
                  <a:lnTo>
                    <a:pt x="778" y="535"/>
                  </a:lnTo>
                  <a:lnTo>
                    <a:pt x="780" y="535"/>
                  </a:lnTo>
                  <a:lnTo>
                    <a:pt x="780" y="536"/>
                  </a:lnTo>
                  <a:lnTo>
                    <a:pt x="780" y="538"/>
                  </a:lnTo>
                  <a:lnTo>
                    <a:pt x="780" y="539"/>
                  </a:lnTo>
                  <a:lnTo>
                    <a:pt x="780" y="540"/>
                  </a:lnTo>
                  <a:lnTo>
                    <a:pt x="780" y="542"/>
                  </a:lnTo>
                  <a:lnTo>
                    <a:pt x="781" y="542"/>
                  </a:lnTo>
                  <a:lnTo>
                    <a:pt x="782" y="542"/>
                  </a:lnTo>
                  <a:lnTo>
                    <a:pt x="784" y="542"/>
                  </a:lnTo>
                  <a:lnTo>
                    <a:pt x="785" y="542"/>
                  </a:lnTo>
                  <a:lnTo>
                    <a:pt x="786" y="542"/>
                  </a:lnTo>
                  <a:lnTo>
                    <a:pt x="788" y="542"/>
                  </a:lnTo>
                  <a:lnTo>
                    <a:pt x="789" y="542"/>
                  </a:lnTo>
                  <a:lnTo>
                    <a:pt x="791" y="542"/>
                  </a:lnTo>
                  <a:lnTo>
                    <a:pt x="792" y="542"/>
                  </a:lnTo>
                  <a:lnTo>
                    <a:pt x="793" y="542"/>
                  </a:lnTo>
                  <a:lnTo>
                    <a:pt x="795" y="542"/>
                  </a:lnTo>
                  <a:lnTo>
                    <a:pt x="795" y="543"/>
                  </a:lnTo>
                  <a:lnTo>
                    <a:pt x="795" y="544"/>
                  </a:lnTo>
                  <a:lnTo>
                    <a:pt x="795" y="546"/>
                  </a:lnTo>
                  <a:lnTo>
                    <a:pt x="795" y="547"/>
                  </a:lnTo>
                  <a:lnTo>
                    <a:pt x="795" y="548"/>
                  </a:lnTo>
                  <a:lnTo>
                    <a:pt x="795" y="550"/>
                  </a:lnTo>
                  <a:lnTo>
                    <a:pt x="796" y="550"/>
                  </a:lnTo>
                  <a:lnTo>
                    <a:pt x="797" y="550"/>
                  </a:lnTo>
                  <a:lnTo>
                    <a:pt x="799" y="550"/>
                  </a:lnTo>
                  <a:lnTo>
                    <a:pt x="800" y="550"/>
                  </a:lnTo>
                  <a:lnTo>
                    <a:pt x="800" y="551"/>
                  </a:lnTo>
                  <a:lnTo>
                    <a:pt x="800" y="552"/>
                  </a:lnTo>
                  <a:lnTo>
                    <a:pt x="800" y="554"/>
                  </a:lnTo>
                  <a:lnTo>
                    <a:pt x="800" y="555"/>
                  </a:lnTo>
                  <a:lnTo>
                    <a:pt x="800" y="557"/>
                  </a:lnTo>
                  <a:lnTo>
                    <a:pt x="800" y="558"/>
                  </a:lnTo>
                  <a:lnTo>
                    <a:pt x="801" y="558"/>
                  </a:lnTo>
                  <a:lnTo>
                    <a:pt x="803" y="558"/>
                  </a:lnTo>
                  <a:lnTo>
                    <a:pt x="804" y="558"/>
                  </a:lnTo>
                  <a:lnTo>
                    <a:pt x="805" y="558"/>
                  </a:lnTo>
                  <a:lnTo>
                    <a:pt x="807" y="558"/>
                  </a:lnTo>
                  <a:lnTo>
                    <a:pt x="808" y="558"/>
                  </a:lnTo>
                  <a:lnTo>
                    <a:pt x="810" y="558"/>
                  </a:lnTo>
                  <a:lnTo>
                    <a:pt x="811" y="558"/>
                  </a:lnTo>
                  <a:lnTo>
                    <a:pt x="811" y="559"/>
                  </a:lnTo>
                  <a:lnTo>
                    <a:pt x="812" y="559"/>
                  </a:lnTo>
                  <a:lnTo>
                    <a:pt x="812" y="561"/>
                  </a:lnTo>
                  <a:lnTo>
                    <a:pt x="814" y="561"/>
                  </a:lnTo>
                  <a:lnTo>
                    <a:pt x="814" y="562"/>
                  </a:lnTo>
                  <a:lnTo>
                    <a:pt x="815" y="562"/>
                  </a:lnTo>
                  <a:lnTo>
                    <a:pt x="815" y="563"/>
                  </a:lnTo>
                  <a:lnTo>
                    <a:pt x="815" y="565"/>
                  </a:lnTo>
                  <a:lnTo>
                    <a:pt x="816" y="565"/>
                  </a:lnTo>
                  <a:lnTo>
                    <a:pt x="816" y="566"/>
                  </a:lnTo>
                  <a:lnTo>
                    <a:pt x="818" y="566"/>
                  </a:lnTo>
                  <a:lnTo>
                    <a:pt x="818" y="567"/>
                  </a:lnTo>
                  <a:lnTo>
                    <a:pt x="818" y="569"/>
                  </a:lnTo>
                  <a:lnTo>
                    <a:pt x="818" y="570"/>
                  </a:lnTo>
                  <a:lnTo>
                    <a:pt x="818" y="571"/>
                  </a:lnTo>
                  <a:lnTo>
                    <a:pt x="818" y="573"/>
                  </a:lnTo>
                  <a:lnTo>
                    <a:pt x="818" y="574"/>
                  </a:lnTo>
                  <a:lnTo>
                    <a:pt x="818" y="576"/>
                  </a:lnTo>
                  <a:lnTo>
                    <a:pt x="819" y="576"/>
                  </a:lnTo>
                  <a:lnTo>
                    <a:pt x="819" y="577"/>
                  </a:lnTo>
                  <a:lnTo>
                    <a:pt x="819" y="578"/>
                  </a:lnTo>
                  <a:lnTo>
                    <a:pt x="819" y="580"/>
                  </a:lnTo>
                  <a:lnTo>
                    <a:pt x="819" y="581"/>
                  </a:lnTo>
                  <a:lnTo>
                    <a:pt x="820" y="581"/>
                  </a:lnTo>
                  <a:lnTo>
                    <a:pt x="820" y="582"/>
                  </a:lnTo>
                  <a:lnTo>
                    <a:pt x="820" y="584"/>
                  </a:lnTo>
                  <a:lnTo>
                    <a:pt x="820" y="585"/>
                  </a:lnTo>
                  <a:lnTo>
                    <a:pt x="822" y="585"/>
                  </a:lnTo>
                  <a:lnTo>
                    <a:pt x="822" y="586"/>
                  </a:lnTo>
                  <a:lnTo>
                    <a:pt x="823" y="588"/>
                  </a:lnTo>
                  <a:lnTo>
                    <a:pt x="823" y="589"/>
                  </a:lnTo>
                  <a:lnTo>
                    <a:pt x="823" y="590"/>
                  </a:lnTo>
                  <a:lnTo>
                    <a:pt x="824" y="590"/>
                  </a:lnTo>
                  <a:lnTo>
                    <a:pt x="824" y="592"/>
                  </a:lnTo>
                  <a:lnTo>
                    <a:pt x="824" y="593"/>
                  </a:lnTo>
                  <a:lnTo>
                    <a:pt x="824" y="595"/>
                  </a:lnTo>
                  <a:lnTo>
                    <a:pt x="824" y="596"/>
                  </a:lnTo>
                  <a:lnTo>
                    <a:pt x="824" y="597"/>
                  </a:lnTo>
                  <a:lnTo>
                    <a:pt x="824" y="599"/>
                  </a:lnTo>
                  <a:lnTo>
                    <a:pt x="823" y="599"/>
                  </a:lnTo>
                  <a:lnTo>
                    <a:pt x="823" y="600"/>
                  </a:lnTo>
                  <a:lnTo>
                    <a:pt x="820" y="600"/>
                  </a:lnTo>
                  <a:lnTo>
                    <a:pt x="820" y="601"/>
                  </a:lnTo>
                  <a:lnTo>
                    <a:pt x="820" y="603"/>
                  </a:lnTo>
                  <a:lnTo>
                    <a:pt x="820" y="604"/>
                  </a:lnTo>
                  <a:lnTo>
                    <a:pt x="822" y="604"/>
                  </a:lnTo>
                  <a:lnTo>
                    <a:pt x="822" y="605"/>
                  </a:lnTo>
                  <a:lnTo>
                    <a:pt x="822" y="607"/>
                  </a:lnTo>
                  <a:lnTo>
                    <a:pt x="822" y="608"/>
                  </a:lnTo>
                  <a:lnTo>
                    <a:pt x="822" y="609"/>
                  </a:lnTo>
                  <a:lnTo>
                    <a:pt x="822" y="611"/>
                  </a:lnTo>
                  <a:lnTo>
                    <a:pt x="822" y="614"/>
                  </a:lnTo>
                  <a:lnTo>
                    <a:pt x="822" y="615"/>
                  </a:lnTo>
                  <a:lnTo>
                    <a:pt x="822" y="616"/>
                  </a:lnTo>
                  <a:lnTo>
                    <a:pt x="822" y="618"/>
                  </a:lnTo>
                  <a:lnTo>
                    <a:pt x="822" y="619"/>
                  </a:lnTo>
                  <a:lnTo>
                    <a:pt x="820" y="619"/>
                  </a:lnTo>
                  <a:lnTo>
                    <a:pt x="822" y="620"/>
                  </a:lnTo>
                  <a:lnTo>
                    <a:pt x="822" y="622"/>
                  </a:lnTo>
                  <a:lnTo>
                    <a:pt x="822" y="623"/>
                  </a:lnTo>
                  <a:lnTo>
                    <a:pt x="822" y="624"/>
                  </a:lnTo>
                  <a:lnTo>
                    <a:pt x="822" y="626"/>
                  </a:lnTo>
                  <a:lnTo>
                    <a:pt x="822" y="627"/>
                  </a:lnTo>
                  <a:lnTo>
                    <a:pt x="822" y="628"/>
                  </a:lnTo>
                  <a:lnTo>
                    <a:pt x="822" y="630"/>
                  </a:lnTo>
                  <a:lnTo>
                    <a:pt x="822" y="631"/>
                  </a:lnTo>
                  <a:lnTo>
                    <a:pt x="822" y="633"/>
                  </a:lnTo>
                  <a:lnTo>
                    <a:pt x="822" y="634"/>
                  </a:lnTo>
                  <a:lnTo>
                    <a:pt x="822" y="635"/>
                  </a:lnTo>
                  <a:lnTo>
                    <a:pt x="823" y="637"/>
                  </a:lnTo>
                  <a:lnTo>
                    <a:pt x="823" y="638"/>
                  </a:lnTo>
                  <a:lnTo>
                    <a:pt x="823" y="639"/>
                  </a:lnTo>
                  <a:lnTo>
                    <a:pt x="823" y="641"/>
                  </a:lnTo>
                  <a:lnTo>
                    <a:pt x="823" y="642"/>
                  </a:lnTo>
                  <a:lnTo>
                    <a:pt x="823" y="643"/>
                  </a:lnTo>
                  <a:lnTo>
                    <a:pt x="822" y="643"/>
                  </a:lnTo>
                  <a:lnTo>
                    <a:pt x="820" y="643"/>
                  </a:lnTo>
                  <a:lnTo>
                    <a:pt x="819" y="643"/>
                  </a:lnTo>
                  <a:lnTo>
                    <a:pt x="819" y="645"/>
                  </a:lnTo>
                  <a:lnTo>
                    <a:pt x="818" y="645"/>
                  </a:lnTo>
                  <a:lnTo>
                    <a:pt x="816" y="645"/>
                  </a:lnTo>
                  <a:lnTo>
                    <a:pt x="815" y="645"/>
                  </a:lnTo>
                  <a:lnTo>
                    <a:pt x="814" y="645"/>
                  </a:lnTo>
                  <a:lnTo>
                    <a:pt x="812" y="645"/>
                  </a:lnTo>
                  <a:lnTo>
                    <a:pt x="811" y="645"/>
                  </a:lnTo>
                  <a:lnTo>
                    <a:pt x="811" y="646"/>
                  </a:lnTo>
                  <a:lnTo>
                    <a:pt x="810" y="646"/>
                  </a:lnTo>
                  <a:lnTo>
                    <a:pt x="808" y="646"/>
                  </a:lnTo>
                  <a:lnTo>
                    <a:pt x="808" y="647"/>
                  </a:lnTo>
                  <a:lnTo>
                    <a:pt x="807" y="647"/>
                  </a:lnTo>
                  <a:lnTo>
                    <a:pt x="807" y="649"/>
                  </a:lnTo>
                  <a:lnTo>
                    <a:pt x="805" y="649"/>
                  </a:lnTo>
                  <a:lnTo>
                    <a:pt x="805" y="650"/>
                  </a:lnTo>
                  <a:lnTo>
                    <a:pt x="804" y="650"/>
                  </a:lnTo>
                  <a:lnTo>
                    <a:pt x="804" y="652"/>
                  </a:lnTo>
                  <a:lnTo>
                    <a:pt x="804" y="653"/>
                  </a:lnTo>
                  <a:lnTo>
                    <a:pt x="803" y="653"/>
                  </a:lnTo>
                  <a:lnTo>
                    <a:pt x="803" y="654"/>
                  </a:lnTo>
                  <a:lnTo>
                    <a:pt x="801" y="654"/>
                  </a:lnTo>
                  <a:lnTo>
                    <a:pt x="801" y="656"/>
                  </a:lnTo>
                  <a:lnTo>
                    <a:pt x="800" y="656"/>
                  </a:lnTo>
                  <a:lnTo>
                    <a:pt x="800" y="657"/>
                  </a:lnTo>
                  <a:lnTo>
                    <a:pt x="799" y="657"/>
                  </a:lnTo>
                  <a:lnTo>
                    <a:pt x="799" y="658"/>
                  </a:lnTo>
                  <a:lnTo>
                    <a:pt x="797" y="658"/>
                  </a:lnTo>
                  <a:lnTo>
                    <a:pt x="797" y="660"/>
                  </a:lnTo>
                  <a:lnTo>
                    <a:pt x="796" y="660"/>
                  </a:lnTo>
                  <a:lnTo>
                    <a:pt x="795" y="660"/>
                  </a:lnTo>
                  <a:lnTo>
                    <a:pt x="795" y="661"/>
                  </a:lnTo>
                  <a:lnTo>
                    <a:pt x="795" y="662"/>
                  </a:lnTo>
                  <a:lnTo>
                    <a:pt x="795" y="664"/>
                  </a:lnTo>
                  <a:lnTo>
                    <a:pt x="793" y="664"/>
                  </a:lnTo>
                  <a:lnTo>
                    <a:pt x="792" y="664"/>
                  </a:lnTo>
                  <a:lnTo>
                    <a:pt x="792" y="665"/>
                  </a:lnTo>
                  <a:lnTo>
                    <a:pt x="792" y="666"/>
                  </a:lnTo>
                  <a:lnTo>
                    <a:pt x="791" y="666"/>
                  </a:lnTo>
                  <a:lnTo>
                    <a:pt x="791" y="668"/>
                  </a:lnTo>
                  <a:lnTo>
                    <a:pt x="789" y="668"/>
                  </a:lnTo>
                  <a:lnTo>
                    <a:pt x="789" y="669"/>
                  </a:lnTo>
                  <a:lnTo>
                    <a:pt x="789" y="671"/>
                  </a:lnTo>
                  <a:lnTo>
                    <a:pt x="789" y="672"/>
                  </a:lnTo>
                  <a:lnTo>
                    <a:pt x="788" y="672"/>
                  </a:lnTo>
                  <a:lnTo>
                    <a:pt x="786" y="672"/>
                  </a:lnTo>
                  <a:lnTo>
                    <a:pt x="785" y="672"/>
                  </a:lnTo>
                  <a:lnTo>
                    <a:pt x="784" y="672"/>
                  </a:lnTo>
                  <a:lnTo>
                    <a:pt x="782" y="672"/>
                  </a:lnTo>
                  <a:lnTo>
                    <a:pt x="781" y="672"/>
                  </a:lnTo>
                  <a:lnTo>
                    <a:pt x="780" y="672"/>
                  </a:lnTo>
                  <a:lnTo>
                    <a:pt x="778" y="672"/>
                  </a:lnTo>
                  <a:lnTo>
                    <a:pt x="777" y="672"/>
                  </a:lnTo>
                  <a:lnTo>
                    <a:pt x="776" y="672"/>
                  </a:lnTo>
                  <a:lnTo>
                    <a:pt x="774" y="672"/>
                  </a:lnTo>
                  <a:lnTo>
                    <a:pt x="774" y="671"/>
                  </a:lnTo>
                  <a:lnTo>
                    <a:pt x="773" y="671"/>
                  </a:lnTo>
                  <a:lnTo>
                    <a:pt x="772" y="672"/>
                  </a:lnTo>
                  <a:lnTo>
                    <a:pt x="770" y="673"/>
                  </a:lnTo>
                  <a:lnTo>
                    <a:pt x="769" y="673"/>
                  </a:lnTo>
                  <a:lnTo>
                    <a:pt x="769" y="675"/>
                  </a:lnTo>
                  <a:lnTo>
                    <a:pt x="767" y="675"/>
                  </a:lnTo>
                  <a:lnTo>
                    <a:pt x="767" y="676"/>
                  </a:lnTo>
                  <a:lnTo>
                    <a:pt x="766" y="676"/>
                  </a:lnTo>
                  <a:lnTo>
                    <a:pt x="766" y="677"/>
                  </a:lnTo>
                  <a:lnTo>
                    <a:pt x="765" y="677"/>
                  </a:lnTo>
                  <a:lnTo>
                    <a:pt x="765" y="679"/>
                  </a:lnTo>
                  <a:lnTo>
                    <a:pt x="763" y="679"/>
                  </a:lnTo>
                  <a:lnTo>
                    <a:pt x="763" y="680"/>
                  </a:lnTo>
                  <a:lnTo>
                    <a:pt x="762" y="680"/>
                  </a:lnTo>
                  <a:lnTo>
                    <a:pt x="762" y="679"/>
                  </a:lnTo>
                  <a:lnTo>
                    <a:pt x="762" y="677"/>
                  </a:lnTo>
                  <a:lnTo>
                    <a:pt x="761" y="677"/>
                  </a:lnTo>
                  <a:lnTo>
                    <a:pt x="761" y="676"/>
                  </a:lnTo>
                  <a:lnTo>
                    <a:pt x="759" y="676"/>
                  </a:lnTo>
                  <a:lnTo>
                    <a:pt x="758" y="676"/>
                  </a:lnTo>
                  <a:lnTo>
                    <a:pt x="757" y="676"/>
                  </a:lnTo>
                  <a:lnTo>
                    <a:pt x="755" y="676"/>
                  </a:lnTo>
                  <a:lnTo>
                    <a:pt x="754" y="676"/>
                  </a:lnTo>
                  <a:lnTo>
                    <a:pt x="753" y="676"/>
                  </a:lnTo>
                  <a:lnTo>
                    <a:pt x="751" y="676"/>
                  </a:lnTo>
                  <a:lnTo>
                    <a:pt x="751" y="677"/>
                  </a:lnTo>
                  <a:lnTo>
                    <a:pt x="751" y="679"/>
                  </a:lnTo>
                  <a:lnTo>
                    <a:pt x="751" y="680"/>
                  </a:lnTo>
                  <a:lnTo>
                    <a:pt x="750" y="681"/>
                  </a:lnTo>
                  <a:lnTo>
                    <a:pt x="750" y="683"/>
                  </a:lnTo>
                  <a:lnTo>
                    <a:pt x="750" y="684"/>
                  </a:lnTo>
                  <a:lnTo>
                    <a:pt x="749" y="684"/>
                  </a:lnTo>
                  <a:lnTo>
                    <a:pt x="749" y="685"/>
                  </a:lnTo>
                  <a:lnTo>
                    <a:pt x="749" y="687"/>
                  </a:lnTo>
                  <a:lnTo>
                    <a:pt x="747" y="687"/>
                  </a:lnTo>
                  <a:lnTo>
                    <a:pt x="747" y="688"/>
                  </a:lnTo>
                  <a:lnTo>
                    <a:pt x="747" y="689"/>
                  </a:lnTo>
                  <a:lnTo>
                    <a:pt x="746" y="689"/>
                  </a:lnTo>
                  <a:lnTo>
                    <a:pt x="746" y="691"/>
                  </a:lnTo>
                  <a:lnTo>
                    <a:pt x="746" y="692"/>
                  </a:lnTo>
                  <a:lnTo>
                    <a:pt x="746" y="694"/>
                  </a:lnTo>
                  <a:lnTo>
                    <a:pt x="744" y="695"/>
                  </a:lnTo>
                  <a:lnTo>
                    <a:pt x="744" y="696"/>
                  </a:lnTo>
                  <a:lnTo>
                    <a:pt x="743" y="698"/>
                  </a:lnTo>
                  <a:lnTo>
                    <a:pt x="743" y="699"/>
                  </a:lnTo>
                  <a:lnTo>
                    <a:pt x="742" y="699"/>
                  </a:lnTo>
                  <a:lnTo>
                    <a:pt x="740" y="699"/>
                  </a:lnTo>
                  <a:lnTo>
                    <a:pt x="739" y="699"/>
                  </a:lnTo>
                  <a:lnTo>
                    <a:pt x="738" y="699"/>
                  </a:lnTo>
                  <a:lnTo>
                    <a:pt x="735" y="700"/>
                  </a:lnTo>
                  <a:lnTo>
                    <a:pt x="732" y="700"/>
                  </a:lnTo>
                  <a:lnTo>
                    <a:pt x="731" y="700"/>
                  </a:lnTo>
                  <a:lnTo>
                    <a:pt x="730" y="700"/>
                  </a:lnTo>
                  <a:lnTo>
                    <a:pt x="730" y="698"/>
                  </a:lnTo>
                  <a:lnTo>
                    <a:pt x="730" y="695"/>
                  </a:lnTo>
                  <a:lnTo>
                    <a:pt x="721" y="687"/>
                  </a:lnTo>
                  <a:lnTo>
                    <a:pt x="719" y="681"/>
                  </a:lnTo>
                  <a:lnTo>
                    <a:pt x="717" y="680"/>
                  </a:lnTo>
                  <a:lnTo>
                    <a:pt x="712" y="673"/>
                  </a:lnTo>
                  <a:lnTo>
                    <a:pt x="711" y="672"/>
                  </a:lnTo>
                  <a:lnTo>
                    <a:pt x="708" y="669"/>
                  </a:lnTo>
                  <a:lnTo>
                    <a:pt x="705" y="666"/>
                  </a:lnTo>
                  <a:lnTo>
                    <a:pt x="704" y="666"/>
                  </a:lnTo>
                  <a:lnTo>
                    <a:pt x="701" y="665"/>
                  </a:lnTo>
                  <a:lnTo>
                    <a:pt x="700" y="665"/>
                  </a:lnTo>
                  <a:lnTo>
                    <a:pt x="700" y="668"/>
                  </a:lnTo>
                  <a:lnTo>
                    <a:pt x="698" y="669"/>
                  </a:lnTo>
                  <a:lnTo>
                    <a:pt x="697" y="672"/>
                  </a:lnTo>
                  <a:lnTo>
                    <a:pt x="696" y="673"/>
                  </a:lnTo>
                  <a:lnTo>
                    <a:pt x="693" y="676"/>
                  </a:lnTo>
                  <a:lnTo>
                    <a:pt x="692" y="679"/>
                  </a:lnTo>
                  <a:lnTo>
                    <a:pt x="692" y="680"/>
                  </a:lnTo>
                  <a:lnTo>
                    <a:pt x="693" y="683"/>
                  </a:lnTo>
                  <a:lnTo>
                    <a:pt x="694" y="684"/>
                  </a:lnTo>
                  <a:lnTo>
                    <a:pt x="694" y="685"/>
                  </a:lnTo>
                  <a:lnTo>
                    <a:pt x="694" y="687"/>
                  </a:lnTo>
                  <a:lnTo>
                    <a:pt x="693" y="687"/>
                  </a:lnTo>
                  <a:lnTo>
                    <a:pt x="692" y="687"/>
                  </a:lnTo>
                  <a:lnTo>
                    <a:pt x="692" y="685"/>
                  </a:lnTo>
                  <a:lnTo>
                    <a:pt x="690" y="687"/>
                  </a:lnTo>
                  <a:lnTo>
                    <a:pt x="689" y="687"/>
                  </a:lnTo>
                  <a:lnTo>
                    <a:pt x="689" y="685"/>
                  </a:lnTo>
                  <a:lnTo>
                    <a:pt x="687" y="685"/>
                  </a:lnTo>
                  <a:lnTo>
                    <a:pt x="686" y="685"/>
                  </a:lnTo>
                  <a:lnTo>
                    <a:pt x="685" y="685"/>
                  </a:lnTo>
                  <a:lnTo>
                    <a:pt x="682" y="685"/>
                  </a:lnTo>
                  <a:lnTo>
                    <a:pt x="682" y="687"/>
                  </a:lnTo>
                  <a:lnTo>
                    <a:pt x="682" y="688"/>
                  </a:lnTo>
                  <a:lnTo>
                    <a:pt x="682" y="689"/>
                  </a:lnTo>
                  <a:lnTo>
                    <a:pt x="681" y="689"/>
                  </a:lnTo>
                  <a:lnTo>
                    <a:pt x="681" y="691"/>
                  </a:lnTo>
                  <a:lnTo>
                    <a:pt x="681" y="692"/>
                  </a:lnTo>
                  <a:lnTo>
                    <a:pt x="679" y="692"/>
                  </a:lnTo>
                  <a:lnTo>
                    <a:pt x="679" y="691"/>
                  </a:lnTo>
                  <a:lnTo>
                    <a:pt x="679" y="692"/>
                  </a:lnTo>
                  <a:lnTo>
                    <a:pt x="678" y="692"/>
                  </a:lnTo>
                  <a:lnTo>
                    <a:pt x="678" y="694"/>
                  </a:lnTo>
                  <a:lnTo>
                    <a:pt x="677" y="694"/>
                  </a:lnTo>
                  <a:lnTo>
                    <a:pt x="677" y="695"/>
                  </a:lnTo>
                  <a:lnTo>
                    <a:pt x="675" y="695"/>
                  </a:lnTo>
                  <a:lnTo>
                    <a:pt x="677" y="694"/>
                  </a:lnTo>
                  <a:lnTo>
                    <a:pt x="675" y="694"/>
                  </a:lnTo>
                  <a:lnTo>
                    <a:pt x="674" y="694"/>
                  </a:lnTo>
                  <a:lnTo>
                    <a:pt x="673" y="694"/>
                  </a:lnTo>
                  <a:lnTo>
                    <a:pt x="671" y="694"/>
                  </a:lnTo>
                  <a:lnTo>
                    <a:pt x="671" y="695"/>
                  </a:lnTo>
                  <a:lnTo>
                    <a:pt x="671" y="696"/>
                  </a:lnTo>
                  <a:lnTo>
                    <a:pt x="670" y="696"/>
                  </a:lnTo>
                  <a:lnTo>
                    <a:pt x="668" y="696"/>
                  </a:lnTo>
                  <a:lnTo>
                    <a:pt x="668" y="698"/>
                  </a:lnTo>
                  <a:lnTo>
                    <a:pt x="667" y="698"/>
                  </a:lnTo>
                  <a:lnTo>
                    <a:pt x="666" y="698"/>
                  </a:lnTo>
                  <a:lnTo>
                    <a:pt x="666" y="699"/>
                  </a:lnTo>
                  <a:lnTo>
                    <a:pt x="664" y="699"/>
                  </a:lnTo>
                  <a:lnTo>
                    <a:pt x="666" y="700"/>
                  </a:lnTo>
                  <a:lnTo>
                    <a:pt x="666" y="702"/>
                  </a:lnTo>
                  <a:lnTo>
                    <a:pt x="666" y="703"/>
                  </a:lnTo>
                  <a:lnTo>
                    <a:pt x="666" y="704"/>
                  </a:lnTo>
                  <a:lnTo>
                    <a:pt x="664" y="706"/>
                  </a:lnTo>
                  <a:lnTo>
                    <a:pt x="664" y="707"/>
                  </a:lnTo>
                  <a:lnTo>
                    <a:pt x="663" y="707"/>
                  </a:lnTo>
                  <a:lnTo>
                    <a:pt x="663" y="708"/>
                  </a:lnTo>
                  <a:lnTo>
                    <a:pt x="663" y="710"/>
                  </a:lnTo>
                  <a:lnTo>
                    <a:pt x="663" y="711"/>
                  </a:lnTo>
                  <a:lnTo>
                    <a:pt x="662" y="711"/>
                  </a:lnTo>
                  <a:lnTo>
                    <a:pt x="662" y="713"/>
                  </a:lnTo>
                  <a:lnTo>
                    <a:pt x="660" y="713"/>
                  </a:lnTo>
                  <a:lnTo>
                    <a:pt x="660" y="714"/>
                  </a:lnTo>
                  <a:lnTo>
                    <a:pt x="659" y="714"/>
                  </a:lnTo>
                  <a:lnTo>
                    <a:pt x="658" y="714"/>
                  </a:lnTo>
                  <a:lnTo>
                    <a:pt x="656" y="714"/>
                  </a:lnTo>
                  <a:lnTo>
                    <a:pt x="655" y="714"/>
                  </a:lnTo>
                  <a:lnTo>
                    <a:pt x="655" y="715"/>
                  </a:lnTo>
                  <a:lnTo>
                    <a:pt x="654" y="715"/>
                  </a:lnTo>
                  <a:lnTo>
                    <a:pt x="652" y="717"/>
                  </a:lnTo>
                  <a:lnTo>
                    <a:pt x="652" y="718"/>
                  </a:lnTo>
                  <a:lnTo>
                    <a:pt x="651" y="719"/>
                  </a:lnTo>
                  <a:lnTo>
                    <a:pt x="649" y="721"/>
                  </a:lnTo>
                  <a:lnTo>
                    <a:pt x="648" y="721"/>
                  </a:lnTo>
                  <a:lnTo>
                    <a:pt x="647" y="721"/>
                  </a:lnTo>
                  <a:lnTo>
                    <a:pt x="647" y="722"/>
                  </a:lnTo>
                  <a:lnTo>
                    <a:pt x="645" y="722"/>
                  </a:lnTo>
                  <a:lnTo>
                    <a:pt x="644" y="722"/>
                  </a:lnTo>
                  <a:lnTo>
                    <a:pt x="643" y="721"/>
                  </a:lnTo>
                  <a:lnTo>
                    <a:pt x="641" y="721"/>
                  </a:lnTo>
                  <a:lnTo>
                    <a:pt x="640" y="721"/>
                  </a:lnTo>
                  <a:lnTo>
                    <a:pt x="640" y="722"/>
                  </a:lnTo>
                  <a:lnTo>
                    <a:pt x="639" y="722"/>
                  </a:lnTo>
                  <a:lnTo>
                    <a:pt x="640" y="723"/>
                  </a:lnTo>
                  <a:lnTo>
                    <a:pt x="639" y="723"/>
                  </a:lnTo>
                  <a:lnTo>
                    <a:pt x="639" y="725"/>
                  </a:lnTo>
                  <a:lnTo>
                    <a:pt x="637" y="725"/>
                  </a:lnTo>
                  <a:lnTo>
                    <a:pt x="636" y="725"/>
                  </a:lnTo>
                  <a:lnTo>
                    <a:pt x="636" y="726"/>
                  </a:lnTo>
                  <a:lnTo>
                    <a:pt x="637" y="726"/>
                  </a:lnTo>
                  <a:lnTo>
                    <a:pt x="636" y="727"/>
                  </a:lnTo>
                  <a:lnTo>
                    <a:pt x="635" y="727"/>
                  </a:lnTo>
                  <a:lnTo>
                    <a:pt x="635" y="729"/>
                  </a:lnTo>
                  <a:lnTo>
                    <a:pt x="633" y="729"/>
                  </a:lnTo>
                  <a:lnTo>
                    <a:pt x="633" y="730"/>
                  </a:lnTo>
                  <a:lnTo>
                    <a:pt x="633" y="732"/>
                  </a:lnTo>
                  <a:lnTo>
                    <a:pt x="632" y="732"/>
                  </a:lnTo>
                  <a:lnTo>
                    <a:pt x="630" y="732"/>
                  </a:lnTo>
                  <a:lnTo>
                    <a:pt x="630" y="733"/>
                  </a:lnTo>
                  <a:lnTo>
                    <a:pt x="629" y="732"/>
                  </a:lnTo>
                  <a:lnTo>
                    <a:pt x="629" y="733"/>
                  </a:lnTo>
                  <a:lnTo>
                    <a:pt x="628" y="733"/>
                  </a:lnTo>
                  <a:lnTo>
                    <a:pt x="628" y="734"/>
                  </a:lnTo>
                  <a:lnTo>
                    <a:pt x="626" y="734"/>
                  </a:lnTo>
                  <a:lnTo>
                    <a:pt x="626" y="736"/>
                  </a:lnTo>
                  <a:lnTo>
                    <a:pt x="625" y="736"/>
                  </a:lnTo>
                  <a:lnTo>
                    <a:pt x="624" y="737"/>
                  </a:lnTo>
                  <a:lnTo>
                    <a:pt x="622" y="738"/>
                  </a:lnTo>
                  <a:lnTo>
                    <a:pt x="621" y="738"/>
                  </a:lnTo>
                  <a:lnTo>
                    <a:pt x="621" y="740"/>
                  </a:lnTo>
                  <a:lnTo>
                    <a:pt x="620" y="741"/>
                  </a:lnTo>
                  <a:lnTo>
                    <a:pt x="620" y="742"/>
                  </a:lnTo>
                  <a:lnTo>
                    <a:pt x="620" y="744"/>
                  </a:lnTo>
                  <a:lnTo>
                    <a:pt x="618" y="744"/>
                  </a:lnTo>
                  <a:lnTo>
                    <a:pt x="618" y="745"/>
                  </a:lnTo>
                  <a:lnTo>
                    <a:pt x="617" y="745"/>
                  </a:lnTo>
                  <a:lnTo>
                    <a:pt x="617" y="746"/>
                  </a:lnTo>
                  <a:lnTo>
                    <a:pt x="616" y="746"/>
                  </a:lnTo>
                  <a:lnTo>
                    <a:pt x="614" y="746"/>
                  </a:lnTo>
                  <a:lnTo>
                    <a:pt x="613" y="746"/>
                  </a:lnTo>
                  <a:lnTo>
                    <a:pt x="611" y="746"/>
                  </a:lnTo>
                  <a:lnTo>
                    <a:pt x="610" y="746"/>
                  </a:lnTo>
                  <a:lnTo>
                    <a:pt x="609" y="746"/>
                  </a:lnTo>
                  <a:lnTo>
                    <a:pt x="607" y="748"/>
                  </a:lnTo>
                  <a:lnTo>
                    <a:pt x="606" y="748"/>
                  </a:lnTo>
                  <a:lnTo>
                    <a:pt x="605" y="748"/>
                  </a:lnTo>
                  <a:lnTo>
                    <a:pt x="603" y="748"/>
                  </a:lnTo>
                  <a:lnTo>
                    <a:pt x="602" y="748"/>
                  </a:lnTo>
                  <a:lnTo>
                    <a:pt x="601" y="748"/>
                  </a:lnTo>
                  <a:lnTo>
                    <a:pt x="599" y="748"/>
                  </a:lnTo>
                  <a:lnTo>
                    <a:pt x="598" y="749"/>
                  </a:lnTo>
                  <a:lnTo>
                    <a:pt x="597" y="749"/>
                  </a:lnTo>
                  <a:lnTo>
                    <a:pt x="595" y="749"/>
                  </a:lnTo>
                  <a:lnTo>
                    <a:pt x="594" y="749"/>
                  </a:lnTo>
                  <a:lnTo>
                    <a:pt x="592" y="749"/>
                  </a:lnTo>
                  <a:lnTo>
                    <a:pt x="591" y="751"/>
                  </a:lnTo>
                  <a:lnTo>
                    <a:pt x="590" y="751"/>
                  </a:lnTo>
                  <a:lnTo>
                    <a:pt x="588" y="751"/>
                  </a:lnTo>
                  <a:lnTo>
                    <a:pt x="587" y="751"/>
                  </a:lnTo>
                  <a:lnTo>
                    <a:pt x="586" y="752"/>
                  </a:lnTo>
                  <a:lnTo>
                    <a:pt x="584" y="752"/>
                  </a:lnTo>
                  <a:lnTo>
                    <a:pt x="583" y="752"/>
                  </a:lnTo>
                  <a:lnTo>
                    <a:pt x="582" y="752"/>
                  </a:lnTo>
                  <a:lnTo>
                    <a:pt x="580" y="752"/>
                  </a:lnTo>
                  <a:lnTo>
                    <a:pt x="579" y="752"/>
                  </a:lnTo>
                  <a:lnTo>
                    <a:pt x="578" y="752"/>
                  </a:lnTo>
                  <a:lnTo>
                    <a:pt x="576" y="752"/>
                  </a:lnTo>
                  <a:lnTo>
                    <a:pt x="575" y="752"/>
                  </a:lnTo>
                  <a:lnTo>
                    <a:pt x="573" y="752"/>
                  </a:lnTo>
                  <a:lnTo>
                    <a:pt x="572" y="753"/>
                  </a:lnTo>
                  <a:lnTo>
                    <a:pt x="571" y="753"/>
                  </a:lnTo>
                  <a:lnTo>
                    <a:pt x="569" y="753"/>
                  </a:lnTo>
                  <a:lnTo>
                    <a:pt x="568" y="753"/>
                  </a:lnTo>
                  <a:lnTo>
                    <a:pt x="567" y="753"/>
                  </a:lnTo>
                  <a:lnTo>
                    <a:pt x="565" y="753"/>
                  </a:lnTo>
                  <a:lnTo>
                    <a:pt x="564" y="753"/>
                  </a:lnTo>
                  <a:lnTo>
                    <a:pt x="563" y="753"/>
                  </a:lnTo>
                  <a:lnTo>
                    <a:pt x="561" y="753"/>
                  </a:lnTo>
                  <a:lnTo>
                    <a:pt x="560" y="753"/>
                  </a:lnTo>
                  <a:lnTo>
                    <a:pt x="559" y="753"/>
                  </a:lnTo>
                  <a:lnTo>
                    <a:pt x="557" y="753"/>
                  </a:lnTo>
                  <a:lnTo>
                    <a:pt x="556" y="753"/>
                  </a:lnTo>
                  <a:lnTo>
                    <a:pt x="554" y="753"/>
                  </a:lnTo>
                  <a:lnTo>
                    <a:pt x="553" y="753"/>
                  </a:lnTo>
                  <a:lnTo>
                    <a:pt x="552" y="753"/>
                  </a:lnTo>
                  <a:lnTo>
                    <a:pt x="552" y="755"/>
                  </a:lnTo>
                  <a:lnTo>
                    <a:pt x="550" y="755"/>
                  </a:lnTo>
                  <a:lnTo>
                    <a:pt x="550" y="757"/>
                  </a:lnTo>
                  <a:lnTo>
                    <a:pt x="550" y="759"/>
                  </a:lnTo>
                  <a:lnTo>
                    <a:pt x="550" y="760"/>
                  </a:lnTo>
                  <a:lnTo>
                    <a:pt x="550" y="761"/>
                  </a:lnTo>
                  <a:lnTo>
                    <a:pt x="550" y="763"/>
                  </a:lnTo>
                  <a:lnTo>
                    <a:pt x="550" y="764"/>
                  </a:lnTo>
                  <a:lnTo>
                    <a:pt x="550" y="765"/>
                  </a:lnTo>
                  <a:lnTo>
                    <a:pt x="550" y="767"/>
                  </a:lnTo>
                  <a:lnTo>
                    <a:pt x="550" y="768"/>
                  </a:lnTo>
                  <a:lnTo>
                    <a:pt x="550" y="770"/>
                  </a:lnTo>
                  <a:lnTo>
                    <a:pt x="549" y="771"/>
                  </a:lnTo>
                  <a:lnTo>
                    <a:pt x="549" y="772"/>
                  </a:lnTo>
                  <a:lnTo>
                    <a:pt x="549" y="774"/>
                  </a:lnTo>
                  <a:lnTo>
                    <a:pt x="549" y="775"/>
                  </a:lnTo>
                  <a:lnTo>
                    <a:pt x="549" y="778"/>
                  </a:lnTo>
                  <a:lnTo>
                    <a:pt x="549" y="779"/>
                  </a:lnTo>
                  <a:lnTo>
                    <a:pt x="549" y="780"/>
                  </a:lnTo>
                  <a:lnTo>
                    <a:pt x="549" y="783"/>
                  </a:lnTo>
                  <a:lnTo>
                    <a:pt x="550" y="784"/>
                  </a:lnTo>
                  <a:lnTo>
                    <a:pt x="550" y="787"/>
                  </a:lnTo>
                  <a:lnTo>
                    <a:pt x="550" y="790"/>
                  </a:lnTo>
                  <a:lnTo>
                    <a:pt x="549" y="790"/>
                  </a:lnTo>
                  <a:lnTo>
                    <a:pt x="549" y="791"/>
                  </a:lnTo>
                  <a:lnTo>
                    <a:pt x="549" y="793"/>
                  </a:lnTo>
                  <a:lnTo>
                    <a:pt x="549" y="795"/>
                  </a:lnTo>
                  <a:lnTo>
                    <a:pt x="549" y="798"/>
                  </a:lnTo>
                  <a:lnTo>
                    <a:pt x="549" y="799"/>
                  </a:lnTo>
                  <a:lnTo>
                    <a:pt x="549" y="801"/>
                  </a:lnTo>
                  <a:lnTo>
                    <a:pt x="549" y="802"/>
                  </a:lnTo>
                  <a:lnTo>
                    <a:pt x="549" y="805"/>
                  </a:lnTo>
                  <a:lnTo>
                    <a:pt x="550" y="809"/>
                  </a:lnTo>
                  <a:lnTo>
                    <a:pt x="552" y="810"/>
                  </a:lnTo>
                  <a:lnTo>
                    <a:pt x="552" y="812"/>
                  </a:lnTo>
                  <a:lnTo>
                    <a:pt x="552" y="814"/>
                  </a:lnTo>
                  <a:lnTo>
                    <a:pt x="552" y="816"/>
                  </a:lnTo>
                  <a:lnTo>
                    <a:pt x="552" y="817"/>
                  </a:lnTo>
                  <a:lnTo>
                    <a:pt x="552" y="820"/>
                  </a:lnTo>
                  <a:lnTo>
                    <a:pt x="552" y="821"/>
                  </a:lnTo>
                  <a:lnTo>
                    <a:pt x="552" y="822"/>
                  </a:lnTo>
                  <a:lnTo>
                    <a:pt x="552" y="824"/>
                  </a:lnTo>
                  <a:lnTo>
                    <a:pt x="552" y="825"/>
                  </a:lnTo>
                  <a:lnTo>
                    <a:pt x="552" y="827"/>
                  </a:lnTo>
                  <a:lnTo>
                    <a:pt x="552" y="829"/>
                  </a:lnTo>
                  <a:lnTo>
                    <a:pt x="552" y="831"/>
                  </a:lnTo>
                  <a:lnTo>
                    <a:pt x="550" y="832"/>
                  </a:lnTo>
                  <a:lnTo>
                    <a:pt x="550" y="833"/>
                  </a:lnTo>
                  <a:lnTo>
                    <a:pt x="550" y="835"/>
                  </a:lnTo>
                  <a:lnTo>
                    <a:pt x="550" y="836"/>
                  </a:lnTo>
                  <a:lnTo>
                    <a:pt x="550" y="837"/>
                  </a:lnTo>
                  <a:lnTo>
                    <a:pt x="550" y="840"/>
                  </a:lnTo>
                  <a:lnTo>
                    <a:pt x="550" y="841"/>
                  </a:lnTo>
                  <a:lnTo>
                    <a:pt x="550" y="844"/>
                  </a:lnTo>
                  <a:lnTo>
                    <a:pt x="550" y="846"/>
                  </a:lnTo>
                  <a:lnTo>
                    <a:pt x="550" y="848"/>
                  </a:lnTo>
                  <a:lnTo>
                    <a:pt x="550" y="851"/>
                  </a:lnTo>
                  <a:lnTo>
                    <a:pt x="550" y="852"/>
                  </a:lnTo>
                  <a:lnTo>
                    <a:pt x="550" y="854"/>
                  </a:lnTo>
                  <a:lnTo>
                    <a:pt x="550" y="855"/>
                  </a:lnTo>
                  <a:lnTo>
                    <a:pt x="550" y="856"/>
                  </a:lnTo>
                  <a:lnTo>
                    <a:pt x="550" y="859"/>
                  </a:lnTo>
                  <a:lnTo>
                    <a:pt x="550" y="860"/>
                  </a:lnTo>
                  <a:lnTo>
                    <a:pt x="550" y="863"/>
                  </a:lnTo>
                  <a:lnTo>
                    <a:pt x="550" y="865"/>
                  </a:lnTo>
                  <a:lnTo>
                    <a:pt x="550" y="866"/>
                  </a:lnTo>
                  <a:lnTo>
                    <a:pt x="550" y="867"/>
                  </a:lnTo>
                  <a:lnTo>
                    <a:pt x="550" y="869"/>
                  </a:lnTo>
                  <a:lnTo>
                    <a:pt x="550" y="870"/>
                  </a:lnTo>
                  <a:lnTo>
                    <a:pt x="550" y="873"/>
                  </a:lnTo>
                  <a:lnTo>
                    <a:pt x="550" y="874"/>
                  </a:lnTo>
                  <a:lnTo>
                    <a:pt x="552" y="875"/>
                  </a:lnTo>
                  <a:lnTo>
                    <a:pt x="550" y="875"/>
                  </a:lnTo>
                  <a:lnTo>
                    <a:pt x="549" y="875"/>
                  </a:lnTo>
                  <a:lnTo>
                    <a:pt x="548" y="877"/>
                  </a:lnTo>
                  <a:lnTo>
                    <a:pt x="546" y="877"/>
                  </a:lnTo>
                  <a:lnTo>
                    <a:pt x="545" y="877"/>
                  </a:lnTo>
                  <a:lnTo>
                    <a:pt x="544" y="874"/>
                  </a:lnTo>
                  <a:lnTo>
                    <a:pt x="542" y="870"/>
                  </a:lnTo>
                  <a:lnTo>
                    <a:pt x="541" y="869"/>
                  </a:lnTo>
                  <a:lnTo>
                    <a:pt x="541" y="866"/>
                  </a:lnTo>
                  <a:lnTo>
                    <a:pt x="540" y="865"/>
                  </a:lnTo>
                  <a:lnTo>
                    <a:pt x="537" y="860"/>
                  </a:lnTo>
                  <a:lnTo>
                    <a:pt x="535" y="858"/>
                  </a:lnTo>
                  <a:lnTo>
                    <a:pt x="534" y="855"/>
                  </a:lnTo>
                  <a:lnTo>
                    <a:pt x="534" y="854"/>
                  </a:lnTo>
                  <a:lnTo>
                    <a:pt x="526" y="836"/>
                  </a:lnTo>
                  <a:lnTo>
                    <a:pt x="521" y="827"/>
                  </a:lnTo>
                  <a:lnTo>
                    <a:pt x="519" y="824"/>
                  </a:lnTo>
                  <a:lnTo>
                    <a:pt x="515" y="813"/>
                  </a:lnTo>
                  <a:lnTo>
                    <a:pt x="508" y="799"/>
                  </a:lnTo>
                  <a:lnTo>
                    <a:pt x="504" y="790"/>
                  </a:lnTo>
                  <a:lnTo>
                    <a:pt x="500" y="782"/>
                  </a:lnTo>
                  <a:lnTo>
                    <a:pt x="499" y="779"/>
                  </a:lnTo>
                  <a:lnTo>
                    <a:pt x="497" y="778"/>
                  </a:lnTo>
                  <a:lnTo>
                    <a:pt x="497" y="776"/>
                  </a:lnTo>
                  <a:lnTo>
                    <a:pt x="496" y="775"/>
                  </a:lnTo>
                  <a:lnTo>
                    <a:pt x="495" y="774"/>
                  </a:lnTo>
                  <a:lnTo>
                    <a:pt x="491" y="768"/>
                  </a:lnTo>
                  <a:lnTo>
                    <a:pt x="488" y="764"/>
                  </a:lnTo>
                  <a:lnTo>
                    <a:pt x="483" y="759"/>
                  </a:lnTo>
                  <a:lnTo>
                    <a:pt x="480" y="755"/>
                  </a:lnTo>
                  <a:lnTo>
                    <a:pt x="479" y="753"/>
                  </a:lnTo>
                  <a:lnTo>
                    <a:pt x="476" y="751"/>
                  </a:lnTo>
                  <a:lnTo>
                    <a:pt x="473" y="746"/>
                  </a:lnTo>
                  <a:lnTo>
                    <a:pt x="466" y="740"/>
                  </a:lnTo>
                  <a:lnTo>
                    <a:pt x="460" y="732"/>
                  </a:lnTo>
                  <a:lnTo>
                    <a:pt x="455" y="726"/>
                  </a:lnTo>
                  <a:lnTo>
                    <a:pt x="455" y="725"/>
                  </a:lnTo>
                  <a:lnTo>
                    <a:pt x="454" y="723"/>
                  </a:lnTo>
                  <a:lnTo>
                    <a:pt x="454" y="725"/>
                  </a:lnTo>
                  <a:lnTo>
                    <a:pt x="453" y="723"/>
                  </a:lnTo>
                  <a:lnTo>
                    <a:pt x="451" y="722"/>
                  </a:lnTo>
                  <a:lnTo>
                    <a:pt x="449" y="718"/>
                  </a:lnTo>
                  <a:lnTo>
                    <a:pt x="447" y="717"/>
                  </a:lnTo>
                  <a:lnTo>
                    <a:pt x="445" y="713"/>
                  </a:lnTo>
                  <a:lnTo>
                    <a:pt x="442" y="708"/>
                  </a:lnTo>
                  <a:lnTo>
                    <a:pt x="438" y="702"/>
                  </a:lnTo>
                  <a:lnTo>
                    <a:pt x="436" y="702"/>
                  </a:lnTo>
                  <a:lnTo>
                    <a:pt x="434" y="702"/>
                  </a:lnTo>
                  <a:lnTo>
                    <a:pt x="432" y="700"/>
                  </a:lnTo>
                  <a:lnTo>
                    <a:pt x="432" y="699"/>
                  </a:lnTo>
                  <a:lnTo>
                    <a:pt x="431" y="699"/>
                  </a:lnTo>
                  <a:lnTo>
                    <a:pt x="424" y="695"/>
                  </a:lnTo>
                  <a:lnTo>
                    <a:pt x="422" y="695"/>
                  </a:lnTo>
                  <a:lnTo>
                    <a:pt x="417" y="696"/>
                  </a:lnTo>
                  <a:lnTo>
                    <a:pt x="413" y="696"/>
                  </a:lnTo>
                  <a:lnTo>
                    <a:pt x="412" y="696"/>
                  </a:lnTo>
                  <a:lnTo>
                    <a:pt x="408" y="698"/>
                  </a:lnTo>
                  <a:lnTo>
                    <a:pt x="407" y="698"/>
                  </a:lnTo>
                  <a:lnTo>
                    <a:pt x="404" y="698"/>
                  </a:lnTo>
                  <a:lnTo>
                    <a:pt x="401" y="698"/>
                  </a:lnTo>
                  <a:lnTo>
                    <a:pt x="400" y="699"/>
                  </a:lnTo>
                  <a:lnTo>
                    <a:pt x="398" y="698"/>
                  </a:lnTo>
                  <a:lnTo>
                    <a:pt x="363" y="671"/>
                  </a:lnTo>
                  <a:lnTo>
                    <a:pt x="355" y="669"/>
                  </a:lnTo>
                  <a:close/>
                  <a:moveTo>
                    <a:pt x="309" y="692"/>
                  </a:moveTo>
                  <a:lnTo>
                    <a:pt x="310" y="692"/>
                  </a:lnTo>
                  <a:lnTo>
                    <a:pt x="309" y="692"/>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49" name="Freeform 27"/>
            <p:cNvSpPr>
              <a:spLocks/>
            </p:cNvSpPr>
            <p:nvPr/>
          </p:nvSpPr>
          <p:spPr bwMode="auto">
            <a:xfrm>
              <a:off x="2925" y="2166"/>
              <a:ext cx="1137" cy="1469"/>
            </a:xfrm>
            <a:custGeom>
              <a:avLst/>
              <a:gdLst>
                <a:gd name="T0" fmla="*/ 798 w 1137"/>
                <a:gd name="T1" fmla="*/ 14 h 1469"/>
                <a:gd name="T2" fmla="*/ 823 w 1137"/>
                <a:gd name="T3" fmla="*/ 50 h 1469"/>
                <a:gd name="T4" fmla="*/ 866 w 1137"/>
                <a:gd name="T5" fmla="*/ 27 h 1469"/>
                <a:gd name="T6" fmla="*/ 899 w 1137"/>
                <a:gd name="T7" fmla="*/ 46 h 1469"/>
                <a:gd name="T8" fmla="*/ 905 w 1137"/>
                <a:gd name="T9" fmla="*/ 74 h 1469"/>
                <a:gd name="T10" fmla="*/ 923 w 1137"/>
                <a:gd name="T11" fmla="*/ 111 h 1469"/>
                <a:gd name="T12" fmla="*/ 942 w 1137"/>
                <a:gd name="T13" fmla="*/ 130 h 1469"/>
                <a:gd name="T14" fmla="*/ 971 w 1137"/>
                <a:gd name="T15" fmla="*/ 147 h 1469"/>
                <a:gd name="T16" fmla="*/ 962 w 1137"/>
                <a:gd name="T17" fmla="*/ 297 h 1469"/>
                <a:gd name="T18" fmla="*/ 1000 w 1137"/>
                <a:gd name="T19" fmla="*/ 309 h 1469"/>
                <a:gd name="T20" fmla="*/ 1048 w 1137"/>
                <a:gd name="T21" fmla="*/ 362 h 1469"/>
                <a:gd name="T22" fmla="*/ 1056 w 1137"/>
                <a:gd name="T23" fmla="*/ 420 h 1469"/>
                <a:gd name="T24" fmla="*/ 1095 w 1137"/>
                <a:gd name="T25" fmla="*/ 434 h 1469"/>
                <a:gd name="T26" fmla="*/ 1132 w 1137"/>
                <a:gd name="T27" fmla="*/ 447 h 1469"/>
                <a:gd name="T28" fmla="*/ 1113 w 1137"/>
                <a:gd name="T29" fmla="*/ 477 h 1469"/>
                <a:gd name="T30" fmla="*/ 1095 w 1137"/>
                <a:gd name="T31" fmla="*/ 492 h 1469"/>
                <a:gd name="T32" fmla="*/ 1072 w 1137"/>
                <a:gd name="T33" fmla="*/ 511 h 1469"/>
                <a:gd name="T34" fmla="*/ 1063 w 1137"/>
                <a:gd name="T35" fmla="*/ 567 h 1469"/>
                <a:gd name="T36" fmla="*/ 1019 w 1137"/>
                <a:gd name="T37" fmla="*/ 645 h 1469"/>
                <a:gd name="T38" fmla="*/ 975 w 1137"/>
                <a:gd name="T39" fmla="*/ 636 h 1469"/>
                <a:gd name="T40" fmla="*/ 934 w 1137"/>
                <a:gd name="T41" fmla="*/ 626 h 1469"/>
                <a:gd name="T42" fmla="*/ 889 w 1137"/>
                <a:gd name="T43" fmla="*/ 705 h 1469"/>
                <a:gd name="T44" fmla="*/ 882 w 1137"/>
                <a:gd name="T45" fmla="*/ 751 h 1469"/>
                <a:gd name="T46" fmla="*/ 736 w 1137"/>
                <a:gd name="T47" fmla="*/ 1132 h 1469"/>
                <a:gd name="T48" fmla="*/ 702 w 1137"/>
                <a:gd name="T49" fmla="*/ 1268 h 1469"/>
                <a:gd name="T50" fmla="*/ 694 w 1137"/>
                <a:gd name="T51" fmla="*/ 1312 h 1469"/>
                <a:gd name="T52" fmla="*/ 456 w 1137"/>
                <a:gd name="T53" fmla="*/ 1411 h 1469"/>
                <a:gd name="T54" fmla="*/ 406 w 1137"/>
                <a:gd name="T55" fmla="*/ 1371 h 1469"/>
                <a:gd name="T56" fmla="*/ 376 w 1137"/>
                <a:gd name="T57" fmla="*/ 1394 h 1469"/>
                <a:gd name="T58" fmla="*/ 323 w 1137"/>
                <a:gd name="T59" fmla="*/ 1413 h 1469"/>
                <a:gd name="T60" fmla="*/ 291 w 1137"/>
                <a:gd name="T61" fmla="*/ 1419 h 1469"/>
                <a:gd name="T62" fmla="*/ 266 w 1137"/>
                <a:gd name="T63" fmla="*/ 1412 h 1469"/>
                <a:gd name="T64" fmla="*/ 242 w 1137"/>
                <a:gd name="T65" fmla="*/ 1413 h 1469"/>
                <a:gd name="T66" fmla="*/ 185 w 1137"/>
                <a:gd name="T67" fmla="*/ 1457 h 1469"/>
                <a:gd name="T68" fmla="*/ 133 w 1137"/>
                <a:gd name="T69" fmla="*/ 1421 h 1469"/>
                <a:gd name="T70" fmla="*/ 189 w 1137"/>
                <a:gd name="T71" fmla="*/ 1332 h 1469"/>
                <a:gd name="T72" fmla="*/ 219 w 1137"/>
                <a:gd name="T73" fmla="*/ 1278 h 1469"/>
                <a:gd name="T74" fmla="*/ 184 w 1137"/>
                <a:gd name="T75" fmla="*/ 1240 h 1469"/>
                <a:gd name="T76" fmla="*/ 135 w 1137"/>
                <a:gd name="T77" fmla="*/ 1242 h 1469"/>
                <a:gd name="T78" fmla="*/ 63 w 1137"/>
                <a:gd name="T79" fmla="*/ 1255 h 1469"/>
                <a:gd name="T80" fmla="*/ 21 w 1137"/>
                <a:gd name="T81" fmla="*/ 1119 h 1469"/>
                <a:gd name="T82" fmla="*/ 5 w 1137"/>
                <a:gd name="T83" fmla="*/ 1088 h 1469"/>
                <a:gd name="T84" fmla="*/ 3 w 1137"/>
                <a:gd name="T85" fmla="*/ 1043 h 1469"/>
                <a:gd name="T86" fmla="*/ 64 w 1137"/>
                <a:gd name="T87" fmla="*/ 1020 h 1469"/>
                <a:gd name="T88" fmla="*/ 112 w 1137"/>
                <a:gd name="T89" fmla="*/ 1054 h 1469"/>
                <a:gd name="T90" fmla="*/ 136 w 1137"/>
                <a:gd name="T91" fmla="*/ 1027 h 1469"/>
                <a:gd name="T92" fmla="*/ 201 w 1137"/>
                <a:gd name="T93" fmla="*/ 949 h 1469"/>
                <a:gd name="T94" fmla="*/ 321 w 1137"/>
                <a:gd name="T95" fmla="*/ 838 h 1469"/>
                <a:gd name="T96" fmla="*/ 492 w 1137"/>
                <a:gd name="T97" fmla="*/ 777 h 1469"/>
                <a:gd name="T98" fmla="*/ 542 w 1137"/>
                <a:gd name="T99" fmla="*/ 658 h 1469"/>
                <a:gd name="T100" fmla="*/ 443 w 1137"/>
                <a:gd name="T101" fmla="*/ 611 h 1469"/>
                <a:gd name="T102" fmla="*/ 429 w 1137"/>
                <a:gd name="T103" fmla="*/ 537 h 1469"/>
                <a:gd name="T104" fmla="*/ 421 w 1137"/>
                <a:gd name="T105" fmla="*/ 497 h 1469"/>
                <a:gd name="T106" fmla="*/ 439 w 1137"/>
                <a:gd name="T107" fmla="*/ 453 h 1469"/>
                <a:gd name="T108" fmla="*/ 471 w 1137"/>
                <a:gd name="T109" fmla="*/ 417 h 1469"/>
                <a:gd name="T110" fmla="*/ 467 w 1137"/>
                <a:gd name="T111" fmla="*/ 373 h 1469"/>
                <a:gd name="T112" fmla="*/ 473 w 1137"/>
                <a:gd name="T113" fmla="*/ 328 h 1469"/>
                <a:gd name="T114" fmla="*/ 498 w 1137"/>
                <a:gd name="T115" fmla="*/ 244 h 1469"/>
                <a:gd name="T116" fmla="*/ 545 w 1137"/>
                <a:gd name="T117" fmla="*/ 181 h 1469"/>
                <a:gd name="T118" fmla="*/ 532 w 1137"/>
                <a:gd name="T119" fmla="*/ 93 h 1469"/>
                <a:gd name="T120" fmla="*/ 626 w 1137"/>
                <a:gd name="T121" fmla="*/ 27 h 1469"/>
                <a:gd name="T122" fmla="*/ 717 w 1137"/>
                <a:gd name="T123" fmla="*/ 63 h 1469"/>
                <a:gd name="T124" fmla="*/ 755 w 1137"/>
                <a:gd name="T125" fmla="*/ 2 h 146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37" h="1469">
                  <a:moveTo>
                    <a:pt x="762" y="1"/>
                  </a:moveTo>
                  <a:lnTo>
                    <a:pt x="763" y="1"/>
                  </a:lnTo>
                  <a:lnTo>
                    <a:pt x="763" y="2"/>
                  </a:lnTo>
                  <a:lnTo>
                    <a:pt x="764" y="2"/>
                  </a:lnTo>
                  <a:lnTo>
                    <a:pt x="766" y="2"/>
                  </a:lnTo>
                  <a:lnTo>
                    <a:pt x="767" y="2"/>
                  </a:lnTo>
                  <a:lnTo>
                    <a:pt x="768" y="4"/>
                  </a:lnTo>
                  <a:lnTo>
                    <a:pt x="768" y="5"/>
                  </a:lnTo>
                  <a:lnTo>
                    <a:pt x="768" y="6"/>
                  </a:lnTo>
                  <a:lnTo>
                    <a:pt x="768" y="8"/>
                  </a:lnTo>
                  <a:lnTo>
                    <a:pt x="770" y="8"/>
                  </a:lnTo>
                  <a:lnTo>
                    <a:pt x="771" y="8"/>
                  </a:lnTo>
                  <a:lnTo>
                    <a:pt x="771" y="9"/>
                  </a:lnTo>
                  <a:lnTo>
                    <a:pt x="772" y="8"/>
                  </a:lnTo>
                  <a:lnTo>
                    <a:pt x="772" y="5"/>
                  </a:lnTo>
                  <a:lnTo>
                    <a:pt x="774" y="5"/>
                  </a:lnTo>
                  <a:lnTo>
                    <a:pt x="775" y="5"/>
                  </a:lnTo>
                  <a:lnTo>
                    <a:pt x="777" y="5"/>
                  </a:lnTo>
                  <a:lnTo>
                    <a:pt x="777" y="6"/>
                  </a:lnTo>
                  <a:lnTo>
                    <a:pt x="777" y="8"/>
                  </a:lnTo>
                  <a:lnTo>
                    <a:pt x="778" y="8"/>
                  </a:lnTo>
                  <a:lnTo>
                    <a:pt x="778" y="6"/>
                  </a:lnTo>
                  <a:lnTo>
                    <a:pt x="779" y="6"/>
                  </a:lnTo>
                  <a:lnTo>
                    <a:pt x="781" y="6"/>
                  </a:lnTo>
                  <a:lnTo>
                    <a:pt x="781" y="8"/>
                  </a:lnTo>
                  <a:lnTo>
                    <a:pt x="782" y="6"/>
                  </a:lnTo>
                  <a:lnTo>
                    <a:pt x="783" y="6"/>
                  </a:lnTo>
                  <a:lnTo>
                    <a:pt x="785" y="8"/>
                  </a:lnTo>
                  <a:lnTo>
                    <a:pt x="785" y="6"/>
                  </a:lnTo>
                  <a:lnTo>
                    <a:pt x="786" y="6"/>
                  </a:lnTo>
                  <a:lnTo>
                    <a:pt x="787" y="6"/>
                  </a:lnTo>
                  <a:lnTo>
                    <a:pt x="789" y="6"/>
                  </a:lnTo>
                  <a:lnTo>
                    <a:pt x="789" y="5"/>
                  </a:lnTo>
                  <a:lnTo>
                    <a:pt x="790" y="4"/>
                  </a:lnTo>
                  <a:lnTo>
                    <a:pt x="790" y="5"/>
                  </a:lnTo>
                  <a:lnTo>
                    <a:pt x="791" y="5"/>
                  </a:lnTo>
                  <a:lnTo>
                    <a:pt x="791" y="6"/>
                  </a:lnTo>
                  <a:lnTo>
                    <a:pt x="793" y="6"/>
                  </a:lnTo>
                  <a:lnTo>
                    <a:pt x="793" y="8"/>
                  </a:lnTo>
                  <a:lnTo>
                    <a:pt x="794" y="8"/>
                  </a:lnTo>
                  <a:lnTo>
                    <a:pt x="796" y="8"/>
                  </a:lnTo>
                  <a:lnTo>
                    <a:pt x="796" y="9"/>
                  </a:lnTo>
                  <a:lnTo>
                    <a:pt x="796" y="10"/>
                  </a:lnTo>
                  <a:lnTo>
                    <a:pt x="796" y="9"/>
                  </a:lnTo>
                  <a:lnTo>
                    <a:pt x="797" y="9"/>
                  </a:lnTo>
                  <a:lnTo>
                    <a:pt x="797" y="10"/>
                  </a:lnTo>
                  <a:lnTo>
                    <a:pt x="797" y="13"/>
                  </a:lnTo>
                  <a:lnTo>
                    <a:pt x="798" y="13"/>
                  </a:lnTo>
                  <a:lnTo>
                    <a:pt x="798" y="14"/>
                  </a:lnTo>
                  <a:lnTo>
                    <a:pt x="800" y="14"/>
                  </a:lnTo>
                  <a:lnTo>
                    <a:pt x="801" y="14"/>
                  </a:lnTo>
                  <a:lnTo>
                    <a:pt x="801" y="13"/>
                  </a:lnTo>
                  <a:lnTo>
                    <a:pt x="802" y="13"/>
                  </a:lnTo>
                  <a:lnTo>
                    <a:pt x="804" y="13"/>
                  </a:lnTo>
                  <a:lnTo>
                    <a:pt x="804" y="14"/>
                  </a:lnTo>
                  <a:lnTo>
                    <a:pt x="805" y="14"/>
                  </a:lnTo>
                  <a:lnTo>
                    <a:pt x="805" y="16"/>
                  </a:lnTo>
                  <a:lnTo>
                    <a:pt x="806" y="16"/>
                  </a:lnTo>
                  <a:lnTo>
                    <a:pt x="806" y="17"/>
                  </a:lnTo>
                  <a:lnTo>
                    <a:pt x="808" y="17"/>
                  </a:lnTo>
                  <a:lnTo>
                    <a:pt x="808" y="19"/>
                  </a:lnTo>
                  <a:lnTo>
                    <a:pt x="809" y="17"/>
                  </a:lnTo>
                  <a:lnTo>
                    <a:pt x="809" y="19"/>
                  </a:lnTo>
                  <a:lnTo>
                    <a:pt x="810" y="19"/>
                  </a:lnTo>
                  <a:lnTo>
                    <a:pt x="810" y="20"/>
                  </a:lnTo>
                  <a:lnTo>
                    <a:pt x="812" y="20"/>
                  </a:lnTo>
                  <a:lnTo>
                    <a:pt x="812" y="19"/>
                  </a:lnTo>
                  <a:lnTo>
                    <a:pt x="813" y="19"/>
                  </a:lnTo>
                  <a:lnTo>
                    <a:pt x="813" y="20"/>
                  </a:lnTo>
                  <a:lnTo>
                    <a:pt x="815" y="20"/>
                  </a:lnTo>
                  <a:lnTo>
                    <a:pt x="815" y="21"/>
                  </a:lnTo>
                  <a:lnTo>
                    <a:pt x="815" y="23"/>
                  </a:lnTo>
                  <a:lnTo>
                    <a:pt x="815" y="24"/>
                  </a:lnTo>
                  <a:lnTo>
                    <a:pt x="816" y="24"/>
                  </a:lnTo>
                  <a:lnTo>
                    <a:pt x="816" y="25"/>
                  </a:lnTo>
                  <a:lnTo>
                    <a:pt x="815" y="27"/>
                  </a:lnTo>
                  <a:lnTo>
                    <a:pt x="816" y="27"/>
                  </a:lnTo>
                  <a:lnTo>
                    <a:pt x="816" y="28"/>
                  </a:lnTo>
                  <a:lnTo>
                    <a:pt x="816" y="29"/>
                  </a:lnTo>
                  <a:lnTo>
                    <a:pt x="816" y="32"/>
                  </a:lnTo>
                  <a:lnTo>
                    <a:pt x="816" y="33"/>
                  </a:lnTo>
                  <a:lnTo>
                    <a:pt x="815" y="33"/>
                  </a:lnTo>
                  <a:lnTo>
                    <a:pt x="816" y="35"/>
                  </a:lnTo>
                  <a:lnTo>
                    <a:pt x="817" y="36"/>
                  </a:lnTo>
                  <a:lnTo>
                    <a:pt x="819" y="36"/>
                  </a:lnTo>
                  <a:lnTo>
                    <a:pt x="819" y="38"/>
                  </a:lnTo>
                  <a:lnTo>
                    <a:pt x="820" y="38"/>
                  </a:lnTo>
                  <a:lnTo>
                    <a:pt x="820" y="39"/>
                  </a:lnTo>
                  <a:lnTo>
                    <a:pt x="821" y="39"/>
                  </a:lnTo>
                  <a:lnTo>
                    <a:pt x="821" y="40"/>
                  </a:lnTo>
                  <a:lnTo>
                    <a:pt x="823" y="40"/>
                  </a:lnTo>
                  <a:lnTo>
                    <a:pt x="823" y="42"/>
                  </a:lnTo>
                  <a:lnTo>
                    <a:pt x="823" y="43"/>
                  </a:lnTo>
                  <a:lnTo>
                    <a:pt x="823" y="44"/>
                  </a:lnTo>
                  <a:lnTo>
                    <a:pt x="823" y="46"/>
                  </a:lnTo>
                  <a:lnTo>
                    <a:pt x="823" y="47"/>
                  </a:lnTo>
                  <a:lnTo>
                    <a:pt x="823" y="48"/>
                  </a:lnTo>
                  <a:lnTo>
                    <a:pt x="823" y="50"/>
                  </a:lnTo>
                  <a:lnTo>
                    <a:pt x="823" y="51"/>
                  </a:lnTo>
                  <a:lnTo>
                    <a:pt x="823" y="52"/>
                  </a:lnTo>
                  <a:lnTo>
                    <a:pt x="823" y="54"/>
                  </a:lnTo>
                  <a:lnTo>
                    <a:pt x="824" y="54"/>
                  </a:lnTo>
                  <a:lnTo>
                    <a:pt x="825" y="52"/>
                  </a:lnTo>
                  <a:lnTo>
                    <a:pt x="828" y="52"/>
                  </a:lnTo>
                  <a:lnTo>
                    <a:pt x="828" y="51"/>
                  </a:lnTo>
                  <a:lnTo>
                    <a:pt x="829" y="51"/>
                  </a:lnTo>
                  <a:lnTo>
                    <a:pt x="831" y="50"/>
                  </a:lnTo>
                  <a:lnTo>
                    <a:pt x="832" y="50"/>
                  </a:lnTo>
                  <a:lnTo>
                    <a:pt x="833" y="48"/>
                  </a:lnTo>
                  <a:lnTo>
                    <a:pt x="835" y="48"/>
                  </a:lnTo>
                  <a:lnTo>
                    <a:pt x="836" y="47"/>
                  </a:lnTo>
                  <a:lnTo>
                    <a:pt x="838" y="46"/>
                  </a:lnTo>
                  <a:lnTo>
                    <a:pt x="839" y="44"/>
                  </a:lnTo>
                  <a:lnTo>
                    <a:pt x="840" y="43"/>
                  </a:lnTo>
                  <a:lnTo>
                    <a:pt x="842" y="42"/>
                  </a:lnTo>
                  <a:lnTo>
                    <a:pt x="843" y="40"/>
                  </a:lnTo>
                  <a:lnTo>
                    <a:pt x="843" y="39"/>
                  </a:lnTo>
                  <a:lnTo>
                    <a:pt x="844" y="39"/>
                  </a:lnTo>
                  <a:lnTo>
                    <a:pt x="844" y="38"/>
                  </a:lnTo>
                  <a:lnTo>
                    <a:pt x="846" y="36"/>
                  </a:lnTo>
                  <a:lnTo>
                    <a:pt x="846" y="35"/>
                  </a:lnTo>
                  <a:lnTo>
                    <a:pt x="847" y="33"/>
                  </a:lnTo>
                  <a:lnTo>
                    <a:pt x="848" y="32"/>
                  </a:lnTo>
                  <a:lnTo>
                    <a:pt x="848" y="31"/>
                  </a:lnTo>
                  <a:lnTo>
                    <a:pt x="850" y="29"/>
                  </a:lnTo>
                  <a:lnTo>
                    <a:pt x="850" y="28"/>
                  </a:lnTo>
                  <a:lnTo>
                    <a:pt x="851" y="28"/>
                  </a:lnTo>
                  <a:lnTo>
                    <a:pt x="851" y="27"/>
                  </a:lnTo>
                  <a:lnTo>
                    <a:pt x="852" y="25"/>
                  </a:lnTo>
                  <a:lnTo>
                    <a:pt x="852" y="24"/>
                  </a:lnTo>
                  <a:lnTo>
                    <a:pt x="854" y="24"/>
                  </a:lnTo>
                  <a:lnTo>
                    <a:pt x="854" y="23"/>
                  </a:lnTo>
                  <a:lnTo>
                    <a:pt x="855" y="23"/>
                  </a:lnTo>
                  <a:lnTo>
                    <a:pt x="854" y="23"/>
                  </a:lnTo>
                  <a:lnTo>
                    <a:pt x="854" y="24"/>
                  </a:lnTo>
                  <a:lnTo>
                    <a:pt x="855" y="24"/>
                  </a:lnTo>
                  <a:lnTo>
                    <a:pt x="855" y="25"/>
                  </a:lnTo>
                  <a:lnTo>
                    <a:pt x="857" y="27"/>
                  </a:lnTo>
                  <a:lnTo>
                    <a:pt x="858" y="27"/>
                  </a:lnTo>
                  <a:lnTo>
                    <a:pt x="859" y="25"/>
                  </a:lnTo>
                  <a:lnTo>
                    <a:pt x="861" y="25"/>
                  </a:lnTo>
                  <a:lnTo>
                    <a:pt x="862" y="24"/>
                  </a:lnTo>
                  <a:lnTo>
                    <a:pt x="863" y="24"/>
                  </a:lnTo>
                  <a:lnTo>
                    <a:pt x="863" y="25"/>
                  </a:lnTo>
                  <a:lnTo>
                    <a:pt x="865" y="25"/>
                  </a:lnTo>
                  <a:lnTo>
                    <a:pt x="866" y="25"/>
                  </a:lnTo>
                  <a:lnTo>
                    <a:pt x="866" y="27"/>
                  </a:lnTo>
                  <a:lnTo>
                    <a:pt x="867" y="27"/>
                  </a:lnTo>
                  <a:lnTo>
                    <a:pt x="866" y="27"/>
                  </a:lnTo>
                  <a:lnTo>
                    <a:pt x="866" y="28"/>
                  </a:lnTo>
                  <a:lnTo>
                    <a:pt x="866" y="29"/>
                  </a:lnTo>
                  <a:lnTo>
                    <a:pt x="866" y="31"/>
                  </a:lnTo>
                  <a:lnTo>
                    <a:pt x="866" y="32"/>
                  </a:lnTo>
                  <a:lnTo>
                    <a:pt x="867" y="32"/>
                  </a:lnTo>
                  <a:lnTo>
                    <a:pt x="869" y="32"/>
                  </a:lnTo>
                  <a:lnTo>
                    <a:pt x="870" y="31"/>
                  </a:lnTo>
                  <a:lnTo>
                    <a:pt x="871" y="31"/>
                  </a:lnTo>
                  <a:lnTo>
                    <a:pt x="873" y="32"/>
                  </a:lnTo>
                  <a:lnTo>
                    <a:pt x="873" y="33"/>
                  </a:lnTo>
                  <a:lnTo>
                    <a:pt x="874" y="33"/>
                  </a:lnTo>
                  <a:lnTo>
                    <a:pt x="874" y="35"/>
                  </a:lnTo>
                  <a:lnTo>
                    <a:pt x="873" y="35"/>
                  </a:lnTo>
                  <a:lnTo>
                    <a:pt x="874" y="35"/>
                  </a:lnTo>
                  <a:lnTo>
                    <a:pt x="874" y="33"/>
                  </a:lnTo>
                  <a:lnTo>
                    <a:pt x="876" y="33"/>
                  </a:lnTo>
                  <a:lnTo>
                    <a:pt x="876" y="35"/>
                  </a:lnTo>
                  <a:lnTo>
                    <a:pt x="877" y="33"/>
                  </a:lnTo>
                  <a:lnTo>
                    <a:pt x="877" y="35"/>
                  </a:lnTo>
                  <a:lnTo>
                    <a:pt x="878" y="33"/>
                  </a:lnTo>
                  <a:lnTo>
                    <a:pt x="878" y="35"/>
                  </a:lnTo>
                  <a:lnTo>
                    <a:pt x="880" y="33"/>
                  </a:lnTo>
                  <a:lnTo>
                    <a:pt x="880" y="32"/>
                  </a:lnTo>
                  <a:lnTo>
                    <a:pt x="881" y="32"/>
                  </a:lnTo>
                  <a:lnTo>
                    <a:pt x="882" y="32"/>
                  </a:lnTo>
                  <a:lnTo>
                    <a:pt x="882" y="33"/>
                  </a:lnTo>
                  <a:lnTo>
                    <a:pt x="884" y="33"/>
                  </a:lnTo>
                  <a:lnTo>
                    <a:pt x="884" y="35"/>
                  </a:lnTo>
                  <a:lnTo>
                    <a:pt x="885" y="35"/>
                  </a:lnTo>
                  <a:lnTo>
                    <a:pt x="886" y="35"/>
                  </a:lnTo>
                  <a:lnTo>
                    <a:pt x="888" y="36"/>
                  </a:lnTo>
                  <a:lnTo>
                    <a:pt x="889" y="36"/>
                  </a:lnTo>
                  <a:lnTo>
                    <a:pt x="889" y="38"/>
                  </a:lnTo>
                  <a:lnTo>
                    <a:pt x="889" y="39"/>
                  </a:lnTo>
                  <a:lnTo>
                    <a:pt x="890" y="39"/>
                  </a:lnTo>
                  <a:lnTo>
                    <a:pt x="890" y="40"/>
                  </a:lnTo>
                  <a:lnTo>
                    <a:pt x="890" y="39"/>
                  </a:lnTo>
                  <a:lnTo>
                    <a:pt x="892" y="39"/>
                  </a:lnTo>
                  <a:lnTo>
                    <a:pt x="893" y="40"/>
                  </a:lnTo>
                  <a:lnTo>
                    <a:pt x="893" y="42"/>
                  </a:lnTo>
                  <a:lnTo>
                    <a:pt x="893" y="43"/>
                  </a:lnTo>
                  <a:lnTo>
                    <a:pt x="895" y="43"/>
                  </a:lnTo>
                  <a:lnTo>
                    <a:pt x="896" y="43"/>
                  </a:lnTo>
                  <a:lnTo>
                    <a:pt x="897" y="43"/>
                  </a:lnTo>
                  <a:lnTo>
                    <a:pt x="897" y="44"/>
                  </a:lnTo>
                  <a:lnTo>
                    <a:pt x="899" y="44"/>
                  </a:lnTo>
                  <a:lnTo>
                    <a:pt x="899" y="46"/>
                  </a:lnTo>
                  <a:lnTo>
                    <a:pt x="897" y="46"/>
                  </a:lnTo>
                  <a:lnTo>
                    <a:pt x="897" y="47"/>
                  </a:lnTo>
                  <a:lnTo>
                    <a:pt x="899" y="47"/>
                  </a:lnTo>
                  <a:lnTo>
                    <a:pt x="900" y="47"/>
                  </a:lnTo>
                  <a:lnTo>
                    <a:pt x="901" y="47"/>
                  </a:lnTo>
                  <a:lnTo>
                    <a:pt x="900" y="48"/>
                  </a:lnTo>
                  <a:lnTo>
                    <a:pt x="900" y="50"/>
                  </a:lnTo>
                  <a:lnTo>
                    <a:pt x="901" y="48"/>
                  </a:lnTo>
                  <a:lnTo>
                    <a:pt x="901" y="50"/>
                  </a:lnTo>
                  <a:lnTo>
                    <a:pt x="901" y="51"/>
                  </a:lnTo>
                  <a:lnTo>
                    <a:pt x="903" y="51"/>
                  </a:lnTo>
                  <a:lnTo>
                    <a:pt x="903" y="52"/>
                  </a:lnTo>
                  <a:lnTo>
                    <a:pt x="904" y="52"/>
                  </a:lnTo>
                  <a:lnTo>
                    <a:pt x="905" y="52"/>
                  </a:lnTo>
                  <a:lnTo>
                    <a:pt x="905" y="54"/>
                  </a:lnTo>
                  <a:lnTo>
                    <a:pt x="905" y="55"/>
                  </a:lnTo>
                  <a:lnTo>
                    <a:pt x="907" y="55"/>
                  </a:lnTo>
                  <a:lnTo>
                    <a:pt x="905" y="57"/>
                  </a:lnTo>
                  <a:lnTo>
                    <a:pt x="907" y="57"/>
                  </a:lnTo>
                  <a:lnTo>
                    <a:pt x="907" y="58"/>
                  </a:lnTo>
                  <a:lnTo>
                    <a:pt x="905" y="58"/>
                  </a:lnTo>
                  <a:lnTo>
                    <a:pt x="904" y="58"/>
                  </a:lnTo>
                  <a:lnTo>
                    <a:pt x="905" y="58"/>
                  </a:lnTo>
                  <a:lnTo>
                    <a:pt x="905" y="59"/>
                  </a:lnTo>
                  <a:lnTo>
                    <a:pt x="904" y="59"/>
                  </a:lnTo>
                  <a:lnTo>
                    <a:pt x="903" y="59"/>
                  </a:lnTo>
                  <a:lnTo>
                    <a:pt x="903" y="61"/>
                  </a:lnTo>
                  <a:lnTo>
                    <a:pt x="904" y="62"/>
                  </a:lnTo>
                  <a:lnTo>
                    <a:pt x="903" y="62"/>
                  </a:lnTo>
                  <a:lnTo>
                    <a:pt x="901" y="61"/>
                  </a:lnTo>
                  <a:lnTo>
                    <a:pt x="901" y="62"/>
                  </a:lnTo>
                  <a:lnTo>
                    <a:pt x="900" y="62"/>
                  </a:lnTo>
                  <a:lnTo>
                    <a:pt x="899" y="62"/>
                  </a:lnTo>
                  <a:lnTo>
                    <a:pt x="899" y="63"/>
                  </a:lnTo>
                  <a:lnTo>
                    <a:pt x="899" y="65"/>
                  </a:lnTo>
                  <a:lnTo>
                    <a:pt x="899" y="66"/>
                  </a:lnTo>
                  <a:lnTo>
                    <a:pt x="899" y="67"/>
                  </a:lnTo>
                  <a:lnTo>
                    <a:pt x="899" y="69"/>
                  </a:lnTo>
                  <a:lnTo>
                    <a:pt x="900" y="69"/>
                  </a:lnTo>
                  <a:lnTo>
                    <a:pt x="900" y="70"/>
                  </a:lnTo>
                  <a:lnTo>
                    <a:pt x="901" y="70"/>
                  </a:lnTo>
                  <a:lnTo>
                    <a:pt x="903" y="70"/>
                  </a:lnTo>
                  <a:lnTo>
                    <a:pt x="904" y="70"/>
                  </a:lnTo>
                  <a:lnTo>
                    <a:pt x="904" y="71"/>
                  </a:lnTo>
                  <a:lnTo>
                    <a:pt x="904" y="73"/>
                  </a:lnTo>
                  <a:lnTo>
                    <a:pt x="904" y="74"/>
                  </a:lnTo>
                  <a:lnTo>
                    <a:pt x="905" y="74"/>
                  </a:lnTo>
                  <a:lnTo>
                    <a:pt x="904" y="74"/>
                  </a:lnTo>
                  <a:lnTo>
                    <a:pt x="905" y="74"/>
                  </a:lnTo>
                  <a:lnTo>
                    <a:pt x="905" y="76"/>
                  </a:lnTo>
                  <a:lnTo>
                    <a:pt x="907" y="77"/>
                  </a:lnTo>
                  <a:lnTo>
                    <a:pt x="907" y="78"/>
                  </a:lnTo>
                  <a:lnTo>
                    <a:pt x="905" y="78"/>
                  </a:lnTo>
                  <a:lnTo>
                    <a:pt x="907" y="80"/>
                  </a:lnTo>
                  <a:lnTo>
                    <a:pt x="905" y="80"/>
                  </a:lnTo>
                  <a:lnTo>
                    <a:pt x="907" y="80"/>
                  </a:lnTo>
                  <a:lnTo>
                    <a:pt x="907" y="81"/>
                  </a:lnTo>
                  <a:lnTo>
                    <a:pt x="907" y="82"/>
                  </a:lnTo>
                  <a:lnTo>
                    <a:pt x="907" y="84"/>
                  </a:lnTo>
                  <a:lnTo>
                    <a:pt x="907" y="85"/>
                  </a:lnTo>
                  <a:lnTo>
                    <a:pt x="907" y="86"/>
                  </a:lnTo>
                  <a:lnTo>
                    <a:pt x="908" y="86"/>
                  </a:lnTo>
                  <a:lnTo>
                    <a:pt x="909" y="88"/>
                  </a:lnTo>
                  <a:lnTo>
                    <a:pt x="908" y="88"/>
                  </a:lnTo>
                  <a:lnTo>
                    <a:pt x="907" y="89"/>
                  </a:lnTo>
                  <a:lnTo>
                    <a:pt x="908" y="89"/>
                  </a:lnTo>
                  <a:lnTo>
                    <a:pt x="908" y="90"/>
                  </a:lnTo>
                  <a:lnTo>
                    <a:pt x="908" y="92"/>
                  </a:lnTo>
                  <a:lnTo>
                    <a:pt x="909" y="93"/>
                  </a:lnTo>
                  <a:lnTo>
                    <a:pt x="909" y="95"/>
                  </a:lnTo>
                  <a:lnTo>
                    <a:pt x="909" y="96"/>
                  </a:lnTo>
                  <a:lnTo>
                    <a:pt x="911" y="96"/>
                  </a:lnTo>
                  <a:lnTo>
                    <a:pt x="912" y="97"/>
                  </a:lnTo>
                  <a:lnTo>
                    <a:pt x="912" y="99"/>
                  </a:lnTo>
                  <a:lnTo>
                    <a:pt x="912" y="100"/>
                  </a:lnTo>
                  <a:lnTo>
                    <a:pt x="914" y="100"/>
                  </a:lnTo>
                  <a:lnTo>
                    <a:pt x="914" y="101"/>
                  </a:lnTo>
                  <a:lnTo>
                    <a:pt x="914" y="103"/>
                  </a:lnTo>
                  <a:lnTo>
                    <a:pt x="914" y="104"/>
                  </a:lnTo>
                  <a:lnTo>
                    <a:pt x="912" y="104"/>
                  </a:lnTo>
                  <a:lnTo>
                    <a:pt x="912" y="105"/>
                  </a:lnTo>
                  <a:lnTo>
                    <a:pt x="914" y="105"/>
                  </a:lnTo>
                  <a:lnTo>
                    <a:pt x="915" y="105"/>
                  </a:lnTo>
                  <a:lnTo>
                    <a:pt x="916" y="105"/>
                  </a:lnTo>
                  <a:lnTo>
                    <a:pt x="916" y="104"/>
                  </a:lnTo>
                  <a:lnTo>
                    <a:pt x="918" y="104"/>
                  </a:lnTo>
                  <a:lnTo>
                    <a:pt x="919" y="105"/>
                  </a:lnTo>
                  <a:lnTo>
                    <a:pt x="920" y="105"/>
                  </a:lnTo>
                  <a:lnTo>
                    <a:pt x="920" y="104"/>
                  </a:lnTo>
                  <a:lnTo>
                    <a:pt x="922" y="104"/>
                  </a:lnTo>
                  <a:lnTo>
                    <a:pt x="922" y="105"/>
                  </a:lnTo>
                  <a:lnTo>
                    <a:pt x="923" y="105"/>
                  </a:lnTo>
                  <a:lnTo>
                    <a:pt x="923" y="107"/>
                  </a:lnTo>
                  <a:lnTo>
                    <a:pt x="923" y="108"/>
                  </a:lnTo>
                  <a:lnTo>
                    <a:pt x="922" y="108"/>
                  </a:lnTo>
                  <a:lnTo>
                    <a:pt x="922" y="109"/>
                  </a:lnTo>
                  <a:lnTo>
                    <a:pt x="922" y="111"/>
                  </a:lnTo>
                  <a:lnTo>
                    <a:pt x="923" y="111"/>
                  </a:lnTo>
                  <a:lnTo>
                    <a:pt x="924" y="111"/>
                  </a:lnTo>
                  <a:lnTo>
                    <a:pt x="926" y="111"/>
                  </a:lnTo>
                  <a:lnTo>
                    <a:pt x="926" y="109"/>
                  </a:lnTo>
                  <a:lnTo>
                    <a:pt x="927" y="109"/>
                  </a:lnTo>
                  <a:lnTo>
                    <a:pt x="927" y="108"/>
                  </a:lnTo>
                  <a:lnTo>
                    <a:pt x="928" y="108"/>
                  </a:lnTo>
                  <a:lnTo>
                    <a:pt x="927" y="108"/>
                  </a:lnTo>
                  <a:lnTo>
                    <a:pt x="927" y="109"/>
                  </a:lnTo>
                  <a:lnTo>
                    <a:pt x="928" y="109"/>
                  </a:lnTo>
                  <a:lnTo>
                    <a:pt x="928" y="111"/>
                  </a:lnTo>
                  <a:lnTo>
                    <a:pt x="930" y="111"/>
                  </a:lnTo>
                  <a:lnTo>
                    <a:pt x="931" y="111"/>
                  </a:lnTo>
                  <a:lnTo>
                    <a:pt x="933" y="112"/>
                  </a:lnTo>
                  <a:lnTo>
                    <a:pt x="934" y="112"/>
                  </a:lnTo>
                  <a:lnTo>
                    <a:pt x="935" y="112"/>
                  </a:lnTo>
                  <a:lnTo>
                    <a:pt x="937" y="112"/>
                  </a:lnTo>
                  <a:lnTo>
                    <a:pt x="938" y="112"/>
                  </a:lnTo>
                  <a:lnTo>
                    <a:pt x="938" y="114"/>
                  </a:lnTo>
                  <a:lnTo>
                    <a:pt x="937" y="115"/>
                  </a:lnTo>
                  <a:lnTo>
                    <a:pt x="938" y="115"/>
                  </a:lnTo>
                  <a:lnTo>
                    <a:pt x="939" y="115"/>
                  </a:lnTo>
                  <a:lnTo>
                    <a:pt x="941" y="115"/>
                  </a:lnTo>
                  <a:lnTo>
                    <a:pt x="939" y="116"/>
                  </a:lnTo>
                  <a:lnTo>
                    <a:pt x="938" y="118"/>
                  </a:lnTo>
                  <a:lnTo>
                    <a:pt x="938" y="119"/>
                  </a:lnTo>
                  <a:lnTo>
                    <a:pt x="939" y="119"/>
                  </a:lnTo>
                  <a:lnTo>
                    <a:pt x="941" y="120"/>
                  </a:lnTo>
                  <a:lnTo>
                    <a:pt x="941" y="122"/>
                  </a:lnTo>
                  <a:lnTo>
                    <a:pt x="939" y="122"/>
                  </a:lnTo>
                  <a:lnTo>
                    <a:pt x="939" y="123"/>
                  </a:lnTo>
                  <a:lnTo>
                    <a:pt x="941" y="123"/>
                  </a:lnTo>
                  <a:lnTo>
                    <a:pt x="939" y="123"/>
                  </a:lnTo>
                  <a:lnTo>
                    <a:pt x="939" y="124"/>
                  </a:lnTo>
                  <a:lnTo>
                    <a:pt x="941" y="124"/>
                  </a:lnTo>
                  <a:lnTo>
                    <a:pt x="942" y="124"/>
                  </a:lnTo>
                  <a:lnTo>
                    <a:pt x="942" y="123"/>
                  </a:lnTo>
                  <a:lnTo>
                    <a:pt x="945" y="123"/>
                  </a:lnTo>
                  <a:lnTo>
                    <a:pt x="945" y="124"/>
                  </a:lnTo>
                  <a:lnTo>
                    <a:pt x="943" y="124"/>
                  </a:lnTo>
                  <a:lnTo>
                    <a:pt x="943" y="126"/>
                  </a:lnTo>
                  <a:lnTo>
                    <a:pt x="945" y="127"/>
                  </a:lnTo>
                  <a:lnTo>
                    <a:pt x="945" y="128"/>
                  </a:lnTo>
                  <a:lnTo>
                    <a:pt x="943" y="128"/>
                  </a:lnTo>
                  <a:lnTo>
                    <a:pt x="942" y="128"/>
                  </a:lnTo>
                  <a:lnTo>
                    <a:pt x="941" y="128"/>
                  </a:lnTo>
                  <a:lnTo>
                    <a:pt x="939" y="128"/>
                  </a:lnTo>
                  <a:lnTo>
                    <a:pt x="939" y="130"/>
                  </a:lnTo>
                  <a:lnTo>
                    <a:pt x="941" y="130"/>
                  </a:lnTo>
                  <a:lnTo>
                    <a:pt x="942" y="130"/>
                  </a:lnTo>
                  <a:lnTo>
                    <a:pt x="943" y="130"/>
                  </a:lnTo>
                  <a:lnTo>
                    <a:pt x="945" y="130"/>
                  </a:lnTo>
                  <a:lnTo>
                    <a:pt x="943" y="131"/>
                  </a:lnTo>
                  <a:lnTo>
                    <a:pt x="943" y="133"/>
                  </a:lnTo>
                  <a:lnTo>
                    <a:pt x="945" y="133"/>
                  </a:lnTo>
                  <a:lnTo>
                    <a:pt x="946" y="131"/>
                  </a:lnTo>
                  <a:lnTo>
                    <a:pt x="947" y="131"/>
                  </a:lnTo>
                  <a:lnTo>
                    <a:pt x="949" y="133"/>
                  </a:lnTo>
                  <a:lnTo>
                    <a:pt x="952" y="133"/>
                  </a:lnTo>
                  <a:lnTo>
                    <a:pt x="953" y="134"/>
                  </a:lnTo>
                  <a:lnTo>
                    <a:pt x="954" y="133"/>
                  </a:lnTo>
                  <a:lnTo>
                    <a:pt x="957" y="133"/>
                  </a:lnTo>
                  <a:lnTo>
                    <a:pt x="958" y="133"/>
                  </a:lnTo>
                  <a:lnTo>
                    <a:pt x="960" y="133"/>
                  </a:lnTo>
                  <a:lnTo>
                    <a:pt x="960" y="134"/>
                  </a:lnTo>
                  <a:lnTo>
                    <a:pt x="961" y="134"/>
                  </a:lnTo>
                  <a:lnTo>
                    <a:pt x="962" y="134"/>
                  </a:lnTo>
                  <a:lnTo>
                    <a:pt x="964" y="134"/>
                  </a:lnTo>
                  <a:lnTo>
                    <a:pt x="964" y="135"/>
                  </a:lnTo>
                  <a:lnTo>
                    <a:pt x="964" y="137"/>
                  </a:lnTo>
                  <a:lnTo>
                    <a:pt x="965" y="137"/>
                  </a:lnTo>
                  <a:lnTo>
                    <a:pt x="966" y="137"/>
                  </a:lnTo>
                  <a:lnTo>
                    <a:pt x="969" y="137"/>
                  </a:lnTo>
                  <a:lnTo>
                    <a:pt x="971" y="138"/>
                  </a:lnTo>
                  <a:lnTo>
                    <a:pt x="973" y="137"/>
                  </a:lnTo>
                  <a:lnTo>
                    <a:pt x="975" y="137"/>
                  </a:lnTo>
                  <a:lnTo>
                    <a:pt x="975" y="138"/>
                  </a:lnTo>
                  <a:lnTo>
                    <a:pt x="976" y="138"/>
                  </a:lnTo>
                  <a:lnTo>
                    <a:pt x="977" y="138"/>
                  </a:lnTo>
                  <a:lnTo>
                    <a:pt x="976" y="139"/>
                  </a:lnTo>
                  <a:lnTo>
                    <a:pt x="976" y="141"/>
                  </a:lnTo>
                  <a:lnTo>
                    <a:pt x="977" y="141"/>
                  </a:lnTo>
                  <a:lnTo>
                    <a:pt x="979" y="141"/>
                  </a:lnTo>
                  <a:lnTo>
                    <a:pt x="979" y="142"/>
                  </a:lnTo>
                  <a:lnTo>
                    <a:pt x="980" y="143"/>
                  </a:lnTo>
                  <a:lnTo>
                    <a:pt x="981" y="143"/>
                  </a:lnTo>
                  <a:lnTo>
                    <a:pt x="981" y="145"/>
                  </a:lnTo>
                  <a:lnTo>
                    <a:pt x="981" y="146"/>
                  </a:lnTo>
                  <a:lnTo>
                    <a:pt x="981" y="147"/>
                  </a:lnTo>
                  <a:lnTo>
                    <a:pt x="983" y="147"/>
                  </a:lnTo>
                  <a:lnTo>
                    <a:pt x="981" y="147"/>
                  </a:lnTo>
                  <a:lnTo>
                    <a:pt x="980" y="147"/>
                  </a:lnTo>
                  <a:lnTo>
                    <a:pt x="979" y="147"/>
                  </a:lnTo>
                  <a:lnTo>
                    <a:pt x="977" y="147"/>
                  </a:lnTo>
                  <a:lnTo>
                    <a:pt x="976" y="147"/>
                  </a:lnTo>
                  <a:lnTo>
                    <a:pt x="975" y="147"/>
                  </a:lnTo>
                  <a:lnTo>
                    <a:pt x="973" y="147"/>
                  </a:lnTo>
                  <a:lnTo>
                    <a:pt x="972" y="147"/>
                  </a:lnTo>
                  <a:lnTo>
                    <a:pt x="971" y="147"/>
                  </a:lnTo>
                  <a:lnTo>
                    <a:pt x="971" y="146"/>
                  </a:lnTo>
                  <a:lnTo>
                    <a:pt x="969" y="146"/>
                  </a:lnTo>
                  <a:lnTo>
                    <a:pt x="968" y="146"/>
                  </a:lnTo>
                  <a:lnTo>
                    <a:pt x="968" y="145"/>
                  </a:lnTo>
                  <a:lnTo>
                    <a:pt x="966" y="145"/>
                  </a:lnTo>
                  <a:lnTo>
                    <a:pt x="966" y="146"/>
                  </a:lnTo>
                  <a:lnTo>
                    <a:pt x="966" y="147"/>
                  </a:lnTo>
                  <a:lnTo>
                    <a:pt x="965" y="147"/>
                  </a:lnTo>
                  <a:lnTo>
                    <a:pt x="965" y="149"/>
                  </a:lnTo>
                  <a:lnTo>
                    <a:pt x="964" y="149"/>
                  </a:lnTo>
                  <a:lnTo>
                    <a:pt x="962" y="150"/>
                  </a:lnTo>
                  <a:lnTo>
                    <a:pt x="961" y="150"/>
                  </a:lnTo>
                  <a:lnTo>
                    <a:pt x="960" y="150"/>
                  </a:lnTo>
                  <a:lnTo>
                    <a:pt x="958" y="150"/>
                  </a:lnTo>
                  <a:lnTo>
                    <a:pt x="957" y="150"/>
                  </a:lnTo>
                  <a:lnTo>
                    <a:pt x="957" y="152"/>
                  </a:lnTo>
                  <a:lnTo>
                    <a:pt x="956" y="152"/>
                  </a:lnTo>
                  <a:lnTo>
                    <a:pt x="956" y="153"/>
                  </a:lnTo>
                  <a:lnTo>
                    <a:pt x="956" y="154"/>
                  </a:lnTo>
                  <a:lnTo>
                    <a:pt x="956" y="156"/>
                  </a:lnTo>
                  <a:lnTo>
                    <a:pt x="954" y="156"/>
                  </a:lnTo>
                  <a:lnTo>
                    <a:pt x="954" y="157"/>
                  </a:lnTo>
                  <a:lnTo>
                    <a:pt x="954" y="158"/>
                  </a:lnTo>
                  <a:lnTo>
                    <a:pt x="954" y="160"/>
                  </a:lnTo>
                  <a:lnTo>
                    <a:pt x="954" y="213"/>
                  </a:lnTo>
                  <a:lnTo>
                    <a:pt x="954" y="227"/>
                  </a:lnTo>
                  <a:lnTo>
                    <a:pt x="954" y="242"/>
                  </a:lnTo>
                  <a:lnTo>
                    <a:pt x="954" y="244"/>
                  </a:lnTo>
                  <a:lnTo>
                    <a:pt x="954" y="251"/>
                  </a:lnTo>
                  <a:lnTo>
                    <a:pt x="954" y="284"/>
                  </a:lnTo>
                  <a:lnTo>
                    <a:pt x="954" y="286"/>
                  </a:lnTo>
                  <a:lnTo>
                    <a:pt x="956" y="286"/>
                  </a:lnTo>
                  <a:lnTo>
                    <a:pt x="956" y="284"/>
                  </a:lnTo>
                  <a:lnTo>
                    <a:pt x="957" y="286"/>
                  </a:lnTo>
                  <a:lnTo>
                    <a:pt x="957" y="287"/>
                  </a:lnTo>
                  <a:lnTo>
                    <a:pt x="957" y="289"/>
                  </a:lnTo>
                  <a:lnTo>
                    <a:pt x="958" y="289"/>
                  </a:lnTo>
                  <a:lnTo>
                    <a:pt x="960" y="289"/>
                  </a:lnTo>
                  <a:lnTo>
                    <a:pt x="958" y="289"/>
                  </a:lnTo>
                  <a:lnTo>
                    <a:pt x="958" y="290"/>
                  </a:lnTo>
                  <a:lnTo>
                    <a:pt x="958" y="291"/>
                  </a:lnTo>
                  <a:lnTo>
                    <a:pt x="958" y="293"/>
                  </a:lnTo>
                  <a:lnTo>
                    <a:pt x="960" y="293"/>
                  </a:lnTo>
                  <a:lnTo>
                    <a:pt x="960" y="294"/>
                  </a:lnTo>
                  <a:lnTo>
                    <a:pt x="961" y="294"/>
                  </a:lnTo>
                  <a:lnTo>
                    <a:pt x="960" y="294"/>
                  </a:lnTo>
                  <a:lnTo>
                    <a:pt x="960" y="295"/>
                  </a:lnTo>
                  <a:lnTo>
                    <a:pt x="961" y="297"/>
                  </a:lnTo>
                  <a:lnTo>
                    <a:pt x="962" y="297"/>
                  </a:lnTo>
                  <a:lnTo>
                    <a:pt x="964" y="297"/>
                  </a:lnTo>
                  <a:lnTo>
                    <a:pt x="965" y="297"/>
                  </a:lnTo>
                  <a:lnTo>
                    <a:pt x="965" y="298"/>
                  </a:lnTo>
                  <a:lnTo>
                    <a:pt x="966" y="298"/>
                  </a:lnTo>
                  <a:lnTo>
                    <a:pt x="966" y="299"/>
                  </a:lnTo>
                  <a:lnTo>
                    <a:pt x="965" y="299"/>
                  </a:lnTo>
                  <a:lnTo>
                    <a:pt x="965" y="298"/>
                  </a:lnTo>
                  <a:lnTo>
                    <a:pt x="964" y="299"/>
                  </a:lnTo>
                  <a:lnTo>
                    <a:pt x="964" y="301"/>
                  </a:lnTo>
                  <a:lnTo>
                    <a:pt x="965" y="301"/>
                  </a:lnTo>
                  <a:lnTo>
                    <a:pt x="966" y="301"/>
                  </a:lnTo>
                  <a:lnTo>
                    <a:pt x="966" y="302"/>
                  </a:lnTo>
                  <a:lnTo>
                    <a:pt x="968" y="302"/>
                  </a:lnTo>
                  <a:lnTo>
                    <a:pt x="966" y="303"/>
                  </a:lnTo>
                  <a:lnTo>
                    <a:pt x="968" y="303"/>
                  </a:lnTo>
                  <a:lnTo>
                    <a:pt x="968" y="305"/>
                  </a:lnTo>
                  <a:lnTo>
                    <a:pt x="969" y="305"/>
                  </a:lnTo>
                  <a:lnTo>
                    <a:pt x="971" y="305"/>
                  </a:lnTo>
                  <a:lnTo>
                    <a:pt x="972" y="305"/>
                  </a:lnTo>
                  <a:lnTo>
                    <a:pt x="973" y="305"/>
                  </a:lnTo>
                  <a:lnTo>
                    <a:pt x="975" y="303"/>
                  </a:lnTo>
                  <a:lnTo>
                    <a:pt x="976" y="303"/>
                  </a:lnTo>
                  <a:lnTo>
                    <a:pt x="977" y="305"/>
                  </a:lnTo>
                  <a:lnTo>
                    <a:pt x="979" y="305"/>
                  </a:lnTo>
                  <a:lnTo>
                    <a:pt x="980" y="305"/>
                  </a:lnTo>
                  <a:lnTo>
                    <a:pt x="981" y="305"/>
                  </a:lnTo>
                  <a:lnTo>
                    <a:pt x="983" y="305"/>
                  </a:lnTo>
                  <a:lnTo>
                    <a:pt x="984" y="305"/>
                  </a:lnTo>
                  <a:lnTo>
                    <a:pt x="985" y="305"/>
                  </a:lnTo>
                  <a:lnTo>
                    <a:pt x="987" y="305"/>
                  </a:lnTo>
                  <a:lnTo>
                    <a:pt x="988" y="305"/>
                  </a:lnTo>
                  <a:lnTo>
                    <a:pt x="988" y="306"/>
                  </a:lnTo>
                  <a:lnTo>
                    <a:pt x="990" y="306"/>
                  </a:lnTo>
                  <a:lnTo>
                    <a:pt x="991" y="306"/>
                  </a:lnTo>
                  <a:lnTo>
                    <a:pt x="991" y="308"/>
                  </a:lnTo>
                  <a:lnTo>
                    <a:pt x="992" y="308"/>
                  </a:lnTo>
                  <a:lnTo>
                    <a:pt x="994" y="309"/>
                  </a:lnTo>
                  <a:lnTo>
                    <a:pt x="995" y="309"/>
                  </a:lnTo>
                  <a:lnTo>
                    <a:pt x="996" y="309"/>
                  </a:lnTo>
                  <a:lnTo>
                    <a:pt x="996" y="310"/>
                  </a:lnTo>
                  <a:lnTo>
                    <a:pt x="995" y="310"/>
                  </a:lnTo>
                  <a:lnTo>
                    <a:pt x="994" y="310"/>
                  </a:lnTo>
                  <a:lnTo>
                    <a:pt x="994" y="312"/>
                  </a:lnTo>
                  <a:lnTo>
                    <a:pt x="995" y="312"/>
                  </a:lnTo>
                  <a:lnTo>
                    <a:pt x="996" y="312"/>
                  </a:lnTo>
                  <a:lnTo>
                    <a:pt x="998" y="312"/>
                  </a:lnTo>
                  <a:lnTo>
                    <a:pt x="999" y="310"/>
                  </a:lnTo>
                  <a:lnTo>
                    <a:pt x="999" y="309"/>
                  </a:lnTo>
                  <a:lnTo>
                    <a:pt x="1000" y="309"/>
                  </a:lnTo>
                  <a:lnTo>
                    <a:pt x="1002" y="309"/>
                  </a:lnTo>
                  <a:lnTo>
                    <a:pt x="1002" y="310"/>
                  </a:lnTo>
                  <a:lnTo>
                    <a:pt x="1003" y="310"/>
                  </a:lnTo>
                  <a:lnTo>
                    <a:pt x="1004" y="312"/>
                  </a:lnTo>
                  <a:lnTo>
                    <a:pt x="1006" y="312"/>
                  </a:lnTo>
                  <a:lnTo>
                    <a:pt x="1007" y="312"/>
                  </a:lnTo>
                  <a:lnTo>
                    <a:pt x="1009" y="313"/>
                  </a:lnTo>
                  <a:lnTo>
                    <a:pt x="1009" y="314"/>
                  </a:lnTo>
                  <a:lnTo>
                    <a:pt x="1010" y="314"/>
                  </a:lnTo>
                  <a:lnTo>
                    <a:pt x="1010" y="316"/>
                  </a:lnTo>
                  <a:lnTo>
                    <a:pt x="1011" y="316"/>
                  </a:lnTo>
                  <a:lnTo>
                    <a:pt x="1013" y="316"/>
                  </a:lnTo>
                  <a:lnTo>
                    <a:pt x="1013" y="317"/>
                  </a:lnTo>
                  <a:lnTo>
                    <a:pt x="1014" y="317"/>
                  </a:lnTo>
                  <a:lnTo>
                    <a:pt x="1014" y="318"/>
                  </a:lnTo>
                  <a:lnTo>
                    <a:pt x="1015" y="318"/>
                  </a:lnTo>
                  <a:lnTo>
                    <a:pt x="1015" y="320"/>
                  </a:lnTo>
                  <a:lnTo>
                    <a:pt x="1017" y="320"/>
                  </a:lnTo>
                  <a:lnTo>
                    <a:pt x="1017" y="318"/>
                  </a:lnTo>
                  <a:lnTo>
                    <a:pt x="1018" y="318"/>
                  </a:lnTo>
                  <a:lnTo>
                    <a:pt x="1019" y="318"/>
                  </a:lnTo>
                  <a:lnTo>
                    <a:pt x="1021" y="318"/>
                  </a:lnTo>
                  <a:lnTo>
                    <a:pt x="1021" y="320"/>
                  </a:lnTo>
                  <a:lnTo>
                    <a:pt x="1022" y="320"/>
                  </a:lnTo>
                  <a:lnTo>
                    <a:pt x="1022" y="321"/>
                  </a:lnTo>
                  <a:lnTo>
                    <a:pt x="1023" y="321"/>
                  </a:lnTo>
                  <a:lnTo>
                    <a:pt x="1025" y="321"/>
                  </a:lnTo>
                  <a:lnTo>
                    <a:pt x="1026" y="321"/>
                  </a:lnTo>
                  <a:lnTo>
                    <a:pt x="1028" y="322"/>
                  </a:lnTo>
                  <a:lnTo>
                    <a:pt x="1029" y="322"/>
                  </a:lnTo>
                  <a:lnTo>
                    <a:pt x="1030" y="322"/>
                  </a:lnTo>
                  <a:lnTo>
                    <a:pt x="1032" y="322"/>
                  </a:lnTo>
                  <a:lnTo>
                    <a:pt x="1033" y="322"/>
                  </a:lnTo>
                  <a:lnTo>
                    <a:pt x="1033" y="321"/>
                  </a:lnTo>
                  <a:lnTo>
                    <a:pt x="1034" y="321"/>
                  </a:lnTo>
                  <a:lnTo>
                    <a:pt x="1036" y="321"/>
                  </a:lnTo>
                  <a:lnTo>
                    <a:pt x="1037" y="321"/>
                  </a:lnTo>
                  <a:lnTo>
                    <a:pt x="1037" y="320"/>
                  </a:lnTo>
                  <a:lnTo>
                    <a:pt x="1038" y="320"/>
                  </a:lnTo>
                  <a:lnTo>
                    <a:pt x="1040" y="320"/>
                  </a:lnTo>
                  <a:lnTo>
                    <a:pt x="1040" y="321"/>
                  </a:lnTo>
                  <a:lnTo>
                    <a:pt x="1041" y="321"/>
                  </a:lnTo>
                  <a:lnTo>
                    <a:pt x="1044" y="332"/>
                  </a:lnTo>
                  <a:lnTo>
                    <a:pt x="1045" y="336"/>
                  </a:lnTo>
                  <a:lnTo>
                    <a:pt x="1045" y="340"/>
                  </a:lnTo>
                  <a:lnTo>
                    <a:pt x="1048" y="351"/>
                  </a:lnTo>
                  <a:lnTo>
                    <a:pt x="1048" y="359"/>
                  </a:lnTo>
                  <a:lnTo>
                    <a:pt x="1048" y="360"/>
                  </a:lnTo>
                  <a:lnTo>
                    <a:pt x="1048" y="362"/>
                  </a:lnTo>
                  <a:lnTo>
                    <a:pt x="1048" y="363"/>
                  </a:lnTo>
                  <a:lnTo>
                    <a:pt x="1048" y="365"/>
                  </a:lnTo>
                  <a:lnTo>
                    <a:pt x="1048" y="366"/>
                  </a:lnTo>
                  <a:lnTo>
                    <a:pt x="1048" y="367"/>
                  </a:lnTo>
                  <a:lnTo>
                    <a:pt x="1048" y="369"/>
                  </a:lnTo>
                  <a:lnTo>
                    <a:pt x="1048" y="370"/>
                  </a:lnTo>
                  <a:lnTo>
                    <a:pt x="1048" y="371"/>
                  </a:lnTo>
                  <a:lnTo>
                    <a:pt x="1048" y="373"/>
                  </a:lnTo>
                  <a:lnTo>
                    <a:pt x="1048" y="374"/>
                  </a:lnTo>
                  <a:lnTo>
                    <a:pt x="1048" y="375"/>
                  </a:lnTo>
                  <a:lnTo>
                    <a:pt x="1048" y="377"/>
                  </a:lnTo>
                  <a:lnTo>
                    <a:pt x="1048" y="378"/>
                  </a:lnTo>
                  <a:lnTo>
                    <a:pt x="1048" y="379"/>
                  </a:lnTo>
                  <a:lnTo>
                    <a:pt x="1048" y="381"/>
                  </a:lnTo>
                  <a:lnTo>
                    <a:pt x="1048" y="382"/>
                  </a:lnTo>
                  <a:lnTo>
                    <a:pt x="1048" y="384"/>
                  </a:lnTo>
                  <a:lnTo>
                    <a:pt x="1048" y="385"/>
                  </a:lnTo>
                  <a:lnTo>
                    <a:pt x="1048" y="386"/>
                  </a:lnTo>
                  <a:lnTo>
                    <a:pt x="1048" y="389"/>
                  </a:lnTo>
                  <a:lnTo>
                    <a:pt x="1048" y="390"/>
                  </a:lnTo>
                  <a:lnTo>
                    <a:pt x="1048" y="392"/>
                  </a:lnTo>
                  <a:lnTo>
                    <a:pt x="1048" y="393"/>
                  </a:lnTo>
                  <a:lnTo>
                    <a:pt x="1048" y="394"/>
                  </a:lnTo>
                  <a:lnTo>
                    <a:pt x="1048" y="396"/>
                  </a:lnTo>
                  <a:lnTo>
                    <a:pt x="1048" y="397"/>
                  </a:lnTo>
                  <a:lnTo>
                    <a:pt x="1048" y="398"/>
                  </a:lnTo>
                  <a:lnTo>
                    <a:pt x="1048" y="400"/>
                  </a:lnTo>
                  <a:lnTo>
                    <a:pt x="1048" y="401"/>
                  </a:lnTo>
                  <a:lnTo>
                    <a:pt x="1048" y="403"/>
                  </a:lnTo>
                  <a:lnTo>
                    <a:pt x="1048" y="404"/>
                  </a:lnTo>
                  <a:lnTo>
                    <a:pt x="1049" y="405"/>
                  </a:lnTo>
                  <a:lnTo>
                    <a:pt x="1049" y="407"/>
                  </a:lnTo>
                  <a:lnTo>
                    <a:pt x="1049" y="408"/>
                  </a:lnTo>
                  <a:lnTo>
                    <a:pt x="1049" y="409"/>
                  </a:lnTo>
                  <a:lnTo>
                    <a:pt x="1049" y="411"/>
                  </a:lnTo>
                  <a:lnTo>
                    <a:pt x="1049" y="412"/>
                  </a:lnTo>
                  <a:lnTo>
                    <a:pt x="1051" y="413"/>
                  </a:lnTo>
                  <a:lnTo>
                    <a:pt x="1051" y="415"/>
                  </a:lnTo>
                  <a:lnTo>
                    <a:pt x="1052" y="415"/>
                  </a:lnTo>
                  <a:lnTo>
                    <a:pt x="1052" y="416"/>
                  </a:lnTo>
                  <a:lnTo>
                    <a:pt x="1052" y="417"/>
                  </a:lnTo>
                  <a:lnTo>
                    <a:pt x="1052" y="419"/>
                  </a:lnTo>
                  <a:lnTo>
                    <a:pt x="1051" y="419"/>
                  </a:lnTo>
                  <a:lnTo>
                    <a:pt x="1052" y="420"/>
                  </a:lnTo>
                  <a:lnTo>
                    <a:pt x="1052" y="422"/>
                  </a:lnTo>
                  <a:lnTo>
                    <a:pt x="1053" y="420"/>
                  </a:lnTo>
                  <a:lnTo>
                    <a:pt x="1053" y="422"/>
                  </a:lnTo>
                  <a:lnTo>
                    <a:pt x="1055" y="422"/>
                  </a:lnTo>
                  <a:lnTo>
                    <a:pt x="1056" y="420"/>
                  </a:lnTo>
                  <a:lnTo>
                    <a:pt x="1057" y="420"/>
                  </a:lnTo>
                  <a:lnTo>
                    <a:pt x="1059" y="419"/>
                  </a:lnTo>
                  <a:lnTo>
                    <a:pt x="1059" y="417"/>
                  </a:lnTo>
                  <a:lnTo>
                    <a:pt x="1060" y="417"/>
                  </a:lnTo>
                  <a:lnTo>
                    <a:pt x="1061" y="419"/>
                  </a:lnTo>
                  <a:lnTo>
                    <a:pt x="1063" y="419"/>
                  </a:lnTo>
                  <a:lnTo>
                    <a:pt x="1064" y="419"/>
                  </a:lnTo>
                  <a:lnTo>
                    <a:pt x="1064" y="420"/>
                  </a:lnTo>
                  <a:lnTo>
                    <a:pt x="1064" y="422"/>
                  </a:lnTo>
                  <a:lnTo>
                    <a:pt x="1066" y="422"/>
                  </a:lnTo>
                  <a:lnTo>
                    <a:pt x="1067" y="422"/>
                  </a:lnTo>
                  <a:lnTo>
                    <a:pt x="1067" y="423"/>
                  </a:lnTo>
                  <a:lnTo>
                    <a:pt x="1068" y="423"/>
                  </a:lnTo>
                  <a:lnTo>
                    <a:pt x="1067" y="424"/>
                  </a:lnTo>
                  <a:lnTo>
                    <a:pt x="1067" y="426"/>
                  </a:lnTo>
                  <a:lnTo>
                    <a:pt x="1067" y="427"/>
                  </a:lnTo>
                  <a:lnTo>
                    <a:pt x="1068" y="427"/>
                  </a:lnTo>
                  <a:lnTo>
                    <a:pt x="1068" y="428"/>
                  </a:lnTo>
                  <a:lnTo>
                    <a:pt x="1067" y="430"/>
                  </a:lnTo>
                  <a:lnTo>
                    <a:pt x="1067" y="431"/>
                  </a:lnTo>
                  <a:lnTo>
                    <a:pt x="1068" y="431"/>
                  </a:lnTo>
                  <a:lnTo>
                    <a:pt x="1070" y="431"/>
                  </a:lnTo>
                  <a:lnTo>
                    <a:pt x="1070" y="432"/>
                  </a:lnTo>
                  <a:lnTo>
                    <a:pt x="1071" y="432"/>
                  </a:lnTo>
                  <a:lnTo>
                    <a:pt x="1072" y="431"/>
                  </a:lnTo>
                  <a:lnTo>
                    <a:pt x="1074" y="431"/>
                  </a:lnTo>
                  <a:lnTo>
                    <a:pt x="1074" y="432"/>
                  </a:lnTo>
                  <a:lnTo>
                    <a:pt x="1074" y="434"/>
                  </a:lnTo>
                  <a:lnTo>
                    <a:pt x="1075" y="434"/>
                  </a:lnTo>
                  <a:lnTo>
                    <a:pt x="1076" y="434"/>
                  </a:lnTo>
                  <a:lnTo>
                    <a:pt x="1078" y="434"/>
                  </a:lnTo>
                  <a:lnTo>
                    <a:pt x="1079" y="434"/>
                  </a:lnTo>
                  <a:lnTo>
                    <a:pt x="1080" y="434"/>
                  </a:lnTo>
                  <a:lnTo>
                    <a:pt x="1080" y="432"/>
                  </a:lnTo>
                  <a:lnTo>
                    <a:pt x="1082" y="434"/>
                  </a:lnTo>
                  <a:lnTo>
                    <a:pt x="1082" y="432"/>
                  </a:lnTo>
                  <a:lnTo>
                    <a:pt x="1083" y="432"/>
                  </a:lnTo>
                  <a:lnTo>
                    <a:pt x="1085" y="431"/>
                  </a:lnTo>
                  <a:lnTo>
                    <a:pt x="1085" y="432"/>
                  </a:lnTo>
                  <a:lnTo>
                    <a:pt x="1086" y="432"/>
                  </a:lnTo>
                  <a:lnTo>
                    <a:pt x="1087" y="432"/>
                  </a:lnTo>
                  <a:lnTo>
                    <a:pt x="1089" y="432"/>
                  </a:lnTo>
                  <a:lnTo>
                    <a:pt x="1090" y="431"/>
                  </a:lnTo>
                  <a:lnTo>
                    <a:pt x="1091" y="431"/>
                  </a:lnTo>
                  <a:lnTo>
                    <a:pt x="1091" y="432"/>
                  </a:lnTo>
                  <a:lnTo>
                    <a:pt x="1093" y="432"/>
                  </a:lnTo>
                  <a:lnTo>
                    <a:pt x="1094" y="432"/>
                  </a:lnTo>
                  <a:lnTo>
                    <a:pt x="1095" y="432"/>
                  </a:lnTo>
                  <a:lnTo>
                    <a:pt x="1095" y="434"/>
                  </a:lnTo>
                  <a:lnTo>
                    <a:pt x="1097" y="434"/>
                  </a:lnTo>
                  <a:lnTo>
                    <a:pt x="1097" y="435"/>
                  </a:lnTo>
                  <a:lnTo>
                    <a:pt x="1097" y="436"/>
                  </a:lnTo>
                  <a:lnTo>
                    <a:pt x="1098" y="436"/>
                  </a:lnTo>
                  <a:lnTo>
                    <a:pt x="1098" y="438"/>
                  </a:lnTo>
                  <a:lnTo>
                    <a:pt x="1099" y="438"/>
                  </a:lnTo>
                  <a:lnTo>
                    <a:pt x="1101" y="438"/>
                  </a:lnTo>
                  <a:lnTo>
                    <a:pt x="1102" y="438"/>
                  </a:lnTo>
                  <a:lnTo>
                    <a:pt x="1102" y="436"/>
                  </a:lnTo>
                  <a:lnTo>
                    <a:pt x="1103" y="435"/>
                  </a:lnTo>
                  <a:lnTo>
                    <a:pt x="1105" y="436"/>
                  </a:lnTo>
                  <a:lnTo>
                    <a:pt x="1106" y="436"/>
                  </a:lnTo>
                  <a:lnTo>
                    <a:pt x="1108" y="435"/>
                  </a:lnTo>
                  <a:lnTo>
                    <a:pt x="1109" y="435"/>
                  </a:lnTo>
                  <a:lnTo>
                    <a:pt x="1109" y="436"/>
                  </a:lnTo>
                  <a:lnTo>
                    <a:pt x="1110" y="436"/>
                  </a:lnTo>
                  <a:lnTo>
                    <a:pt x="1112" y="436"/>
                  </a:lnTo>
                  <a:lnTo>
                    <a:pt x="1113" y="436"/>
                  </a:lnTo>
                  <a:lnTo>
                    <a:pt x="1114" y="436"/>
                  </a:lnTo>
                  <a:lnTo>
                    <a:pt x="1116" y="436"/>
                  </a:lnTo>
                  <a:lnTo>
                    <a:pt x="1117" y="436"/>
                  </a:lnTo>
                  <a:lnTo>
                    <a:pt x="1118" y="438"/>
                  </a:lnTo>
                  <a:lnTo>
                    <a:pt x="1120" y="438"/>
                  </a:lnTo>
                  <a:lnTo>
                    <a:pt x="1121" y="436"/>
                  </a:lnTo>
                  <a:lnTo>
                    <a:pt x="1122" y="436"/>
                  </a:lnTo>
                  <a:lnTo>
                    <a:pt x="1124" y="436"/>
                  </a:lnTo>
                  <a:lnTo>
                    <a:pt x="1125" y="436"/>
                  </a:lnTo>
                  <a:lnTo>
                    <a:pt x="1127" y="436"/>
                  </a:lnTo>
                  <a:lnTo>
                    <a:pt x="1128" y="436"/>
                  </a:lnTo>
                  <a:lnTo>
                    <a:pt x="1129" y="436"/>
                  </a:lnTo>
                  <a:lnTo>
                    <a:pt x="1131" y="436"/>
                  </a:lnTo>
                  <a:lnTo>
                    <a:pt x="1132" y="436"/>
                  </a:lnTo>
                  <a:lnTo>
                    <a:pt x="1133" y="436"/>
                  </a:lnTo>
                  <a:lnTo>
                    <a:pt x="1135" y="436"/>
                  </a:lnTo>
                  <a:lnTo>
                    <a:pt x="1136" y="438"/>
                  </a:lnTo>
                  <a:lnTo>
                    <a:pt x="1137" y="439"/>
                  </a:lnTo>
                  <a:lnTo>
                    <a:pt x="1137" y="441"/>
                  </a:lnTo>
                  <a:lnTo>
                    <a:pt x="1136" y="442"/>
                  </a:lnTo>
                  <a:lnTo>
                    <a:pt x="1136" y="443"/>
                  </a:lnTo>
                  <a:lnTo>
                    <a:pt x="1137" y="443"/>
                  </a:lnTo>
                  <a:lnTo>
                    <a:pt x="1137" y="445"/>
                  </a:lnTo>
                  <a:lnTo>
                    <a:pt x="1136" y="443"/>
                  </a:lnTo>
                  <a:lnTo>
                    <a:pt x="1136" y="445"/>
                  </a:lnTo>
                  <a:lnTo>
                    <a:pt x="1135" y="445"/>
                  </a:lnTo>
                  <a:lnTo>
                    <a:pt x="1133" y="445"/>
                  </a:lnTo>
                  <a:lnTo>
                    <a:pt x="1133" y="446"/>
                  </a:lnTo>
                  <a:lnTo>
                    <a:pt x="1132" y="446"/>
                  </a:lnTo>
                  <a:lnTo>
                    <a:pt x="1131" y="446"/>
                  </a:lnTo>
                  <a:lnTo>
                    <a:pt x="1132" y="447"/>
                  </a:lnTo>
                  <a:lnTo>
                    <a:pt x="1132" y="449"/>
                  </a:lnTo>
                  <a:lnTo>
                    <a:pt x="1132" y="450"/>
                  </a:lnTo>
                  <a:lnTo>
                    <a:pt x="1131" y="450"/>
                  </a:lnTo>
                  <a:lnTo>
                    <a:pt x="1129" y="450"/>
                  </a:lnTo>
                  <a:lnTo>
                    <a:pt x="1129" y="451"/>
                  </a:lnTo>
                  <a:lnTo>
                    <a:pt x="1131" y="451"/>
                  </a:lnTo>
                  <a:lnTo>
                    <a:pt x="1131" y="453"/>
                  </a:lnTo>
                  <a:lnTo>
                    <a:pt x="1131" y="454"/>
                  </a:lnTo>
                  <a:lnTo>
                    <a:pt x="1129" y="454"/>
                  </a:lnTo>
                  <a:lnTo>
                    <a:pt x="1128" y="454"/>
                  </a:lnTo>
                  <a:lnTo>
                    <a:pt x="1128" y="455"/>
                  </a:lnTo>
                  <a:lnTo>
                    <a:pt x="1128" y="457"/>
                  </a:lnTo>
                  <a:lnTo>
                    <a:pt x="1129" y="458"/>
                  </a:lnTo>
                  <a:lnTo>
                    <a:pt x="1128" y="458"/>
                  </a:lnTo>
                  <a:lnTo>
                    <a:pt x="1127" y="458"/>
                  </a:lnTo>
                  <a:lnTo>
                    <a:pt x="1125" y="458"/>
                  </a:lnTo>
                  <a:lnTo>
                    <a:pt x="1125" y="459"/>
                  </a:lnTo>
                  <a:lnTo>
                    <a:pt x="1124" y="459"/>
                  </a:lnTo>
                  <a:lnTo>
                    <a:pt x="1124" y="461"/>
                  </a:lnTo>
                  <a:lnTo>
                    <a:pt x="1125" y="462"/>
                  </a:lnTo>
                  <a:lnTo>
                    <a:pt x="1124" y="462"/>
                  </a:lnTo>
                  <a:lnTo>
                    <a:pt x="1124" y="464"/>
                  </a:lnTo>
                  <a:lnTo>
                    <a:pt x="1125" y="464"/>
                  </a:lnTo>
                  <a:lnTo>
                    <a:pt x="1125" y="465"/>
                  </a:lnTo>
                  <a:lnTo>
                    <a:pt x="1125" y="466"/>
                  </a:lnTo>
                  <a:lnTo>
                    <a:pt x="1124" y="466"/>
                  </a:lnTo>
                  <a:lnTo>
                    <a:pt x="1122" y="466"/>
                  </a:lnTo>
                  <a:lnTo>
                    <a:pt x="1122" y="468"/>
                  </a:lnTo>
                  <a:lnTo>
                    <a:pt x="1122" y="469"/>
                  </a:lnTo>
                  <a:lnTo>
                    <a:pt x="1121" y="469"/>
                  </a:lnTo>
                  <a:lnTo>
                    <a:pt x="1121" y="470"/>
                  </a:lnTo>
                  <a:lnTo>
                    <a:pt x="1120" y="470"/>
                  </a:lnTo>
                  <a:lnTo>
                    <a:pt x="1121" y="470"/>
                  </a:lnTo>
                  <a:lnTo>
                    <a:pt x="1121" y="469"/>
                  </a:lnTo>
                  <a:lnTo>
                    <a:pt x="1120" y="470"/>
                  </a:lnTo>
                  <a:lnTo>
                    <a:pt x="1120" y="469"/>
                  </a:lnTo>
                  <a:lnTo>
                    <a:pt x="1118" y="470"/>
                  </a:lnTo>
                  <a:lnTo>
                    <a:pt x="1117" y="470"/>
                  </a:lnTo>
                  <a:lnTo>
                    <a:pt x="1116" y="470"/>
                  </a:lnTo>
                  <a:lnTo>
                    <a:pt x="1117" y="470"/>
                  </a:lnTo>
                  <a:lnTo>
                    <a:pt x="1117" y="472"/>
                  </a:lnTo>
                  <a:lnTo>
                    <a:pt x="1117" y="473"/>
                  </a:lnTo>
                  <a:lnTo>
                    <a:pt x="1116" y="473"/>
                  </a:lnTo>
                  <a:lnTo>
                    <a:pt x="1116" y="474"/>
                  </a:lnTo>
                  <a:lnTo>
                    <a:pt x="1116" y="476"/>
                  </a:lnTo>
                  <a:lnTo>
                    <a:pt x="1116" y="477"/>
                  </a:lnTo>
                  <a:lnTo>
                    <a:pt x="1114" y="476"/>
                  </a:lnTo>
                  <a:lnTo>
                    <a:pt x="1114" y="477"/>
                  </a:lnTo>
                  <a:lnTo>
                    <a:pt x="1113" y="477"/>
                  </a:lnTo>
                  <a:lnTo>
                    <a:pt x="1113" y="478"/>
                  </a:lnTo>
                  <a:lnTo>
                    <a:pt x="1114" y="478"/>
                  </a:lnTo>
                  <a:lnTo>
                    <a:pt x="1113" y="480"/>
                  </a:lnTo>
                  <a:lnTo>
                    <a:pt x="1113" y="481"/>
                  </a:lnTo>
                  <a:lnTo>
                    <a:pt x="1113" y="480"/>
                  </a:lnTo>
                  <a:lnTo>
                    <a:pt x="1112" y="481"/>
                  </a:lnTo>
                  <a:lnTo>
                    <a:pt x="1113" y="481"/>
                  </a:lnTo>
                  <a:lnTo>
                    <a:pt x="1112" y="481"/>
                  </a:lnTo>
                  <a:lnTo>
                    <a:pt x="1110" y="481"/>
                  </a:lnTo>
                  <a:lnTo>
                    <a:pt x="1110" y="483"/>
                  </a:lnTo>
                  <a:lnTo>
                    <a:pt x="1109" y="483"/>
                  </a:lnTo>
                  <a:lnTo>
                    <a:pt x="1110" y="483"/>
                  </a:lnTo>
                  <a:lnTo>
                    <a:pt x="1110" y="484"/>
                  </a:lnTo>
                  <a:lnTo>
                    <a:pt x="1110" y="485"/>
                  </a:lnTo>
                  <a:lnTo>
                    <a:pt x="1110" y="487"/>
                  </a:lnTo>
                  <a:lnTo>
                    <a:pt x="1112" y="487"/>
                  </a:lnTo>
                  <a:lnTo>
                    <a:pt x="1112" y="488"/>
                  </a:lnTo>
                  <a:lnTo>
                    <a:pt x="1112" y="487"/>
                  </a:lnTo>
                  <a:lnTo>
                    <a:pt x="1110" y="487"/>
                  </a:lnTo>
                  <a:lnTo>
                    <a:pt x="1110" y="488"/>
                  </a:lnTo>
                  <a:lnTo>
                    <a:pt x="1109" y="488"/>
                  </a:lnTo>
                  <a:lnTo>
                    <a:pt x="1109" y="489"/>
                  </a:lnTo>
                  <a:lnTo>
                    <a:pt x="1109" y="491"/>
                  </a:lnTo>
                  <a:lnTo>
                    <a:pt x="1108" y="491"/>
                  </a:lnTo>
                  <a:lnTo>
                    <a:pt x="1108" y="492"/>
                  </a:lnTo>
                  <a:lnTo>
                    <a:pt x="1106" y="492"/>
                  </a:lnTo>
                  <a:lnTo>
                    <a:pt x="1106" y="493"/>
                  </a:lnTo>
                  <a:lnTo>
                    <a:pt x="1105" y="495"/>
                  </a:lnTo>
                  <a:lnTo>
                    <a:pt x="1105" y="493"/>
                  </a:lnTo>
                  <a:lnTo>
                    <a:pt x="1103" y="493"/>
                  </a:lnTo>
                  <a:lnTo>
                    <a:pt x="1103" y="495"/>
                  </a:lnTo>
                  <a:lnTo>
                    <a:pt x="1102" y="495"/>
                  </a:lnTo>
                  <a:lnTo>
                    <a:pt x="1102" y="493"/>
                  </a:lnTo>
                  <a:lnTo>
                    <a:pt x="1101" y="493"/>
                  </a:lnTo>
                  <a:lnTo>
                    <a:pt x="1101" y="495"/>
                  </a:lnTo>
                  <a:lnTo>
                    <a:pt x="1102" y="495"/>
                  </a:lnTo>
                  <a:lnTo>
                    <a:pt x="1101" y="495"/>
                  </a:lnTo>
                  <a:lnTo>
                    <a:pt x="1099" y="495"/>
                  </a:lnTo>
                  <a:lnTo>
                    <a:pt x="1099" y="493"/>
                  </a:lnTo>
                  <a:lnTo>
                    <a:pt x="1098" y="493"/>
                  </a:lnTo>
                  <a:lnTo>
                    <a:pt x="1097" y="493"/>
                  </a:lnTo>
                  <a:lnTo>
                    <a:pt x="1097" y="495"/>
                  </a:lnTo>
                  <a:lnTo>
                    <a:pt x="1097" y="496"/>
                  </a:lnTo>
                  <a:lnTo>
                    <a:pt x="1095" y="496"/>
                  </a:lnTo>
                  <a:lnTo>
                    <a:pt x="1095" y="495"/>
                  </a:lnTo>
                  <a:lnTo>
                    <a:pt x="1094" y="495"/>
                  </a:lnTo>
                  <a:lnTo>
                    <a:pt x="1094" y="493"/>
                  </a:lnTo>
                  <a:lnTo>
                    <a:pt x="1095" y="493"/>
                  </a:lnTo>
                  <a:lnTo>
                    <a:pt x="1095" y="492"/>
                  </a:lnTo>
                  <a:lnTo>
                    <a:pt x="1094" y="493"/>
                  </a:lnTo>
                  <a:lnTo>
                    <a:pt x="1093" y="493"/>
                  </a:lnTo>
                  <a:lnTo>
                    <a:pt x="1094" y="492"/>
                  </a:lnTo>
                  <a:lnTo>
                    <a:pt x="1094" y="491"/>
                  </a:lnTo>
                  <a:lnTo>
                    <a:pt x="1093" y="491"/>
                  </a:lnTo>
                  <a:lnTo>
                    <a:pt x="1093" y="492"/>
                  </a:lnTo>
                  <a:lnTo>
                    <a:pt x="1091" y="492"/>
                  </a:lnTo>
                  <a:lnTo>
                    <a:pt x="1091" y="491"/>
                  </a:lnTo>
                  <a:lnTo>
                    <a:pt x="1090" y="491"/>
                  </a:lnTo>
                  <a:lnTo>
                    <a:pt x="1089" y="491"/>
                  </a:lnTo>
                  <a:lnTo>
                    <a:pt x="1090" y="492"/>
                  </a:lnTo>
                  <a:lnTo>
                    <a:pt x="1089" y="492"/>
                  </a:lnTo>
                  <a:lnTo>
                    <a:pt x="1089" y="493"/>
                  </a:lnTo>
                  <a:lnTo>
                    <a:pt x="1087" y="493"/>
                  </a:lnTo>
                  <a:lnTo>
                    <a:pt x="1087" y="495"/>
                  </a:lnTo>
                  <a:lnTo>
                    <a:pt x="1086" y="495"/>
                  </a:lnTo>
                  <a:lnTo>
                    <a:pt x="1086" y="496"/>
                  </a:lnTo>
                  <a:lnTo>
                    <a:pt x="1085" y="496"/>
                  </a:lnTo>
                  <a:lnTo>
                    <a:pt x="1085" y="497"/>
                  </a:lnTo>
                  <a:lnTo>
                    <a:pt x="1086" y="497"/>
                  </a:lnTo>
                  <a:lnTo>
                    <a:pt x="1085" y="497"/>
                  </a:lnTo>
                  <a:lnTo>
                    <a:pt x="1083" y="497"/>
                  </a:lnTo>
                  <a:lnTo>
                    <a:pt x="1083" y="499"/>
                  </a:lnTo>
                  <a:lnTo>
                    <a:pt x="1082" y="499"/>
                  </a:lnTo>
                  <a:lnTo>
                    <a:pt x="1082" y="497"/>
                  </a:lnTo>
                  <a:lnTo>
                    <a:pt x="1080" y="497"/>
                  </a:lnTo>
                  <a:lnTo>
                    <a:pt x="1080" y="499"/>
                  </a:lnTo>
                  <a:lnTo>
                    <a:pt x="1080" y="500"/>
                  </a:lnTo>
                  <a:lnTo>
                    <a:pt x="1079" y="500"/>
                  </a:lnTo>
                  <a:lnTo>
                    <a:pt x="1079" y="502"/>
                  </a:lnTo>
                  <a:lnTo>
                    <a:pt x="1078" y="502"/>
                  </a:lnTo>
                  <a:lnTo>
                    <a:pt x="1079" y="503"/>
                  </a:lnTo>
                  <a:lnTo>
                    <a:pt x="1078" y="503"/>
                  </a:lnTo>
                  <a:lnTo>
                    <a:pt x="1078" y="502"/>
                  </a:lnTo>
                  <a:lnTo>
                    <a:pt x="1076" y="502"/>
                  </a:lnTo>
                  <a:lnTo>
                    <a:pt x="1075" y="502"/>
                  </a:lnTo>
                  <a:lnTo>
                    <a:pt x="1075" y="503"/>
                  </a:lnTo>
                  <a:lnTo>
                    <a:pt x="1076" y="503"/>
                  </a:lnTo>
                  <a:lnTo>
                    <a:pt x="1076" y="504"/>
                  </a:lnTo>
                  <a:lnTo>
                    <a:pt x="1075" y="504"/>
                  </a:lnTo>
                  <a:lnTo>
                    <a:pt x="1075" y="506"/>
                  </a:lnTo>
                  <a:lnTo>
                    <a:pt x="1075" y="507"/>
                  </a:lnTo>
                  <a:lnTo>
                    <a:pt x="1074" y="507"/>
                  </a:lnTo>
                  <a:lnTo>
                    <a:pt x="1074" y="508"/>
                  </a:lnTo>
                  <a:lnTo>
                    <a:pt x="1072" y="508"/>
                  </a:lnTo>
                  <a:lnTo>
                    <a:pt x="1074" y="508"/>
                  </a:lnTo>
                  <a:lnTo>
                    <a:pt x="1074" y="510"/>
                  </a:lnTo>
                  <a:lnTo>
                    <a:pt x="1072" y="510"/>
                  </a:lnTo>
                  <a:lnTo>
                    <a:pt x="1072" y="511"/>
                  </a:lnTo>
                  <a:lnTo>
                    <a:pt x="1071" y="510"/>
                  </a:lnTo>
                  <a:lnTo>
                    <a:pt x="1071" y="511"/>
                  </a:lnTo>
                  <a:lnTo>
                    <a:pt x="1071" y="512"/>
                  </a:lnTo>
                  <a:lnTo>
                    <a:pt x="1070" y="512"/>
                  </a:lnTo>
                  <a:lnTo>
                    <a:pt x="1070" y="514"/>
                  </a:lnTo>
                  <a:lnTo>
                    <a:pt x="1068" y="514"/>
                  </a:lnTo>
                  <a:lnTo>
                    <a:pt x="1068" y="515"/>
                  </a:lnTo>
                  <a:lnTo>
                    <a:pt x="1067" y="515"/>
                  </a:lnTo>
                  <a:lnTo>
                    <a:pt x="1067" y="516"/>
                  </a:lnTo>
                  <a:lnTo>
                    <a:pt x="1066" y="516"/>
                  </a:lnTo>
                  <a:lnTo>
                    <a:pt x="1067" y="516"/>
                  </a:lnTo>
                  <a:lnTo>
                    <a:pt x="1067" y="518"/>
                  </a:lnTo>
                  <a:lnTo>
                    <a:pt x="1066" y="518"/>
                  </a:lnTo>
                  <a:lnTo>
                    <a:pt x="1064" y="518"/>
                  </a:lnTo>
                  <a:lnTo>
                    <a:pt x="1066" y="519"/>
                  </a:lnTo>
                  <a:lnTo>
                    <a:pt x="1064" y="519"/>
                  </a:lnTo>
                  <a:lnTo>
                    <a:pt x="1064" y="521"/>
                  </a:lnTo>
                  <a:lnTo>
                    <a:pt x="1064" y="522"/>
                  </a:lnTo>
                  <a:lnTo>
                    <a:pt x="1064" y="523"/>
                  </a:lnTo>
                  <a:lnTo>
                    <a:pt x="1063" y="523"/>
                  </a:lnTo>
                  <a:lnTo>
                    <a:pt x="1063" y="525"/>
                  </a:lnTo>
                  <a:lnTo>
                    <a:pt x="1063" y="526"/>
                  </a:lnTo>
                  <a:lnTo>
                    <a:pt x="1063" y="527"/>
                  </a:lnTo>
                  <a:lnTo>
                    <a:pt x="1063" y="529"/>
                  </a:lnTo>
                  <a:lnTo>
                    <a:pt x="1063" y="530"/>
                  </a:lnTo>
                  <a:lnTo>
                    <a:pt x="1063" y="531"/>
                  </a:lnTo>
                  <a:lnTo>
                    <a:pt x="1063" y="533"/>
                  </a:lnTo>
                  <a:lnTo>
                    <a:pt x="1063" y="534"/>
                  </a:lnTo>
                  <a:lnTo>
                    <a:pt x="1063" y="535"/>
                  </a:lnTo>
                  <a:lnTo>
                    <a:pt x="1063" y="537"/>
                  </a:lnTo>
                  <a:lnTo>
                    <a:pt x="1063" y="538"/>
                  </a:lnTo>
                  <a:lnTo>
                    <a:pt x="1063" y="540"/>
                  </a:lnTo>
                  <a:lnTo>
                    <a:pt x="1063" y="542"/>
                  </a:lnTo>
                  <a:lnTo>
                    <a:pt x="1063" y="544"/>
                  </a:lnTo>
                  <a:lnTo>
                    <a:pt x="1063" y="546"/>
                  </a:lnTo>
                  <a:lnTo>
                    <a:pt x="1063" y="548"/>
                  </a:lnTo>
                  <a:lnTo>
                    <a:pt x="1063" y="549"/>
                  </a:lnTo>
                  <a:lnTo>
                    <a:pt x="1063" y="550"/>
                  </a:lnTo>
                  <a:lnTo>
                    <a:pt x="1063" y="552"/>
                  </a:lnTo>
                  <a:lnTo>
                    <a:pt x="1063" y="553"/>
                  </a:lnTo>
                  <a:lnTo>
                    <a:pt x="1063" y="554"/>
                  </a:lnTo>
                  <a:lnTo>
                    <a:pt x="1063" y="556"/>
                  </a:lnTo>
                  <a:lnTo>
                    <a:pt x="1063" y="557"/>
                  </a:lnTo>
                  <a:lnTo>
                    <a:pt x="1063" y="559"/>
                  </a:lnTo>
                  <a:lnTo>
                    <a:pt x="1063" y="561"/>
                  </a:lnTo>
                  <a:lnTo>
                    <a:pt x="1063" y="563"/>
                  </a:lnTo>
                  <a:lnTo>
                    <a:pt x="1063" y="564"/>
                  </a:lnTo>
                  <a:lnTo>
                    <a:pt x="1063" y="565"/>
                  </a:lnTo>
                  <a:lnTo>
                    <a:pt x="1063" y="567"/>
                  </a:lnTo>
                  <a:lnTo>
                    <a:pt x="1063" y="568"/>
                  </a:lnTo>
                  <a:lnTo>
                    <a:pt x="1063" y="569"/>
                  </a:lnTo>
                  <a:lnTo>
                    <a:pt x="1063" y="571"/>
                  </a:lnTo>
                  <a:lnTo>
                    <a:pt x="1063" y="572"/>
                  </a:lnTo>
                  <a:lnTo>
                    <a:pt x="1063" y="573"/>
                  </a:lnTo>
                  <a:lnTo>
                    <a:pt x="1063" y="576"/>
                  </a:lnTo>
                  <a:lnTo>
                    <a:pt x="1061" y="578"/>
                  </a:lnTo>
                  <a:lnTo>
                    <a:pt x="1063" y="582"/>
                  </a:lnTo>
                  <a:lnTo>
                    <a:pt x="1063" y="586"/>
                  </a:lnTo>
                  <a:lnTo>
                    <a:pt x="1063" y="587"/>
                  </a:lnTo>
                  <a:lnTo>
                    <a:pt x="1063" y="590"/>
                  </a:lnTo>
                  <a:lnTo>
                    <a:pt x="1063" y="591"/>
                  </a:lnTo>
                  <a:lnTo>
                    <a:pt x="1063" y="594"/>
                  </a:lnTo>
                  <a:lnTo>
                    <a:pt x="1063" y="597"/>
                  </a:lnTo>
                  <a:lnTo>
                    <a:pt x="1063" y="599"/>
                  </a:lnTo>
                  <a:lnTo>
                    <a:pt x="1063" y="601"/>
                  </a:lnTo>
                  <a:lnTo>
                    <a:pt x="1063" y="603"/>
                  </a:lnTo>
                  <a:lnTo>
                    <a:pt x="1063" y="605"/>
                  </a:lnTo>
                  <a:lnTo>
                    <a:pt x="1063" y="607"/>
                  </a:lnTo>
                  <a:lnTo>
                    <a:pt x="1063" y="609"/>
                  </a:lnTo>
                  <a:lnTo>
                    <a:pt x="1063" y="611"/>
                  </a:lnTo>
                  <a:lnTo>
                    <a:pt x="1063" y="616"/>
                  </a:lnTo>
                  <a:lnTo>
                    <a:pt x="1063" y="618"/>
                  </a:lnTo>
                  <a:lnTo>
                    <a:pt x="1063" y="621"/>
                  </a:lnTo>
                  <a:lnTo>
                    <a:pt x="1063" y="624"/>
                  </a:lnTo>
                  <a:lnTo>
                    <a:pt x="1063" y="626"/>
                  </a:lnTo>
                  <a:lnTo>
                    <a:pt x="1063" y="629"/>
                  </a:lnTo>
                  <a:lnTo>
                    <a:pt x="1063" y="630"/>
                  </a:lnTo>
                  <a:lnTo>
                    <a:pt x="1063" y="633"/>
                  </a:lnTo>
                  <a:lnTo>
                    <a:pt x="1063" y="635"/>
                  </a:lnTo>
                  <a:lnTo>
                    <a:pt x="1045" y="639"/>
                  </a:lnTo>
                  <a:lnTo>
                    <a:pt x="1042" y="639"/>
                  </a:lnTo>
                  <a:lnTo>
                    <a:pt x="1042" y="640"/>
                  </a:lnTo>
                  <a:lnTo>
                    <a:pt x="1041" y="641"/>
                  </a:lnTo>
                  <a:lnTo>
                    <a:pt x="1040" y="640"/>
                  </a:lnTo>
                  <a:lnTo>
                    <a:pt x="1038" y="640"/>
                  </a:lnTo>
                  <a:lnTo>
                    <a:pt x="1037" y="640"/>
                  </a:lnTo>
                  <a:lnTo>
                    <a:pt x="1036" y="641"/>
                  </a:lnTo>
                  <a:lnTo>
                    <a:pt x="1034" y="641"/>
                  </a:lnTo>
                  <a:lnTo>
                    <a:pt x="1033" y="641"/>
                  </a:lnTo>
                  <a:lnTo>
                    <a:pt x="1032" y="641"/>
                  </a:lnTo>
                  <a:lnTo>
                    <a:pt x="1030" y="643"/>
                  </a:lnTo>
                  <a:lnTo>
                    <a:pt x="1029" y="643"/>
                  </a:lnTo>
                  <a:lnTo>
                    <a:pt x="1028" y="643"/>
                  </a:lnTo>
                  <a:lnTo>
                    <a:pt x="1026" y="644"/>
                  </a:lnTo>
                  <a:lnTo>
                    <a:pt x="1025" y="644"/>
                  </a:lnTo>
                  <a:lnTo>
                    <a:pt x="1023" y="644"/>
                  </a:lnTo>
                  <a:lnTo>
                    <a:pt x="1021" y="645"/>
                  </a:lnTo>
                  <a:lnTo>
                    <a:pt x="1019" y="645"/>
                  </a:lnTo>
                  <a:lnTo>
                    <a:pt x="1018" y="645"/>
                  </a:lnTo>
                  <a:lnTo>
                    <a:pt x="1017" y="645"/>
                  </a:lnTo>
                  <a:lnTo>
                    <a:pt x="1017" y="647"/>
                  </a:lnTo>
                  <a:lnTo>
                    <a:pt x="1015" y="647"/>
                  </a:lnTo>
                  <a:lnTo>
                    <a:pt x="1014" y="647"/>
                  </a:lnTo>
                  <a:lnTo>
                    <a:pt x="1011" y="648"/>
                  </a:lnTo>
                  <a:lnTo>
                    <a:pt x="1010" y="648"/>
                  </a:lnTo>
                  <a:lnTo>
                    <a:pt x="1007" y="649"/>
                  </a:lnTo>
                  <a:lnTo>
                    <a:pt x="1006" y="649"/>
                  </a:lnTo>
                  <a:lnTo>
                    <a:pt x="1004" y="649"/>
                  </a:lnTo>
                  <a:lnTo>
                    <a:pt x="1003" y="651"/>
                  </a:lnTo>
                  <a:lnTo>
                    <a:pt x="1002" y="651"/>
                  </a:lnTo>
                  <a:lnTo>
                    <a:pt x="1000" y="651"/>
                  </a:lnTo>
                  <a:lnTo>
                    <a:pt x="1000" y="652"/>
                  </a:lnTo>
                  <a:lnTo>
                    <a:pt x="999" y="652"/>
                  </a:lnTo>
                  <a:lnTo>
                    <a:pt x="998" y="652"/>
                  </a:lnTo>
                  <a:lnTo>
                    <a:pt x="996" y="652"/>
                  </a:lnTo>
                  <a:lnTo>
                    <a:pt x="995" y="654"/>
                  </a:lnTo>
                  <a:lnTo>
                    <a:pt x="994" y="654"/>
                  </a:lnTo>
                  <a:lnTo>
                    <a:pt x="992" y="654"/>
                  </a:lnTo>
                  <a:lnTo>
                    <a:pt x="992" y="652"/>
                  </a:lnTo>
                  <a:lnTo>
                    <a:pt x="991" y="652"/>
                  </a:lnTo>
                  <a:lnTo>
                    <a:pt x="990" y="652"/>
                  </a:lnTo>
                  <a:lnTo>
                    <a:pt x="988" y="652"/>
                  </a:lnTo>
                  <a:lnTo>
                    <a:pt x="988" y="651"/>
                  </a:lnTo>
                  <a:lnTo>
                    <a:pt x="988" y="649"/>
                  </a:lnTo>
                  <a:lnTo>
                    <a:pt x="988" y="648"/>
                  </a:lnTo>
                  <a:lnTo>
                    <a:pt x="987" y="648"/>
                  </a:lnTo>
                  <a:lnTo>
                    <a:pt x="985" y="648"/>
                  </a:lnTo>
                  <a:lnTo>
                    <a:pt x="985" y="647"/>
                  </a:lnTo>
                  <a:lnTo>
                    <a:pt x="985" y="645"/>
                  </a:lnTo>
                  <a:lnTo>
                    <a:pt x="984" y="645"/>
                  </a:lnTo>
                  <a:lnTo>
                    <a:pt x="984" y="644"/>
                  </a:lnTo>
                  <a:lnTo>
                    <a:pt x="983" y="644"/>
                  </a:lnTo>
                  <a:lnTo>
                    <a:pt x="983" y="643"/>
                  </a:lnTo>
                  <a:lnTo>
                    <a:pt x="983" y="644"/>
                  </a:lnTo>
                  <a:lnTo>
                    <a:pt x="981" y="643"/>
                  </a:lnTo>
                  <a:lnTo>
                    <a:pt x="983" y="643"/>
                  </a:lnTo>
                  <a:lnTo>
                    <a:pt x="981" y="643"/>
                  </a:lnTo>
                  <a:lnTo>
                    <a:pt x="980" y="643"/>
                  </a:lnTo>
                  <a:lnTo>
                    <a:pt x="980" y="641"/>
                  </a:lnTo>
                  <a:lnTo>
                    <a:pt x="980" y="640"/>
                  </a:lnTo>
                  <a:lnTo>
                    <a:pt x="980" y="639"/>
                  </a:lnTo>
                  <a:lnTo>
                    <a:pt x="979" y="639"/>
                  </a:lnTo>
                  <a:lnTo>
                    <a:pt x="977" y="639"/>
                  </a:lnTo>
                  <a:lnTo>
                    <a:pt x="977" y="637"/>
                  </a:lnTo>
                  <a:lnTo>
                    <a:pt x="977" y="636"/>
                  </a:lnTo>
                  <a:lnTo>
                    <a:pt x="976" y="636"/>
                  </a:lnTo>
                  <a:lnTo>
                    <a:pt x="975" y="636"/>
                  </a:lnTo>
                  <a:lnTo>
                    <a:pt x="975" y="635"/>
                  </a:lnTo>
                  <a:lnTo>
                    <a:pt x="975" y="633"/>
                  </a:lnTo>
                  <a:lnTo>
                    <a:pt x="973" y="633"/>
                  </a:lnTo>
                  <a:lnTo>
                    <a:pt x="973" y="632"/>
                  </a:lnTo>
                  <a:lnTo>
                    <a:pt x="972" y="632"/>
                  </a:lnTo>
                  <a:lnTo>
                    <a:pt x="972" y="630"/>
                  </a:lnTo>
                  <a:lnTo>
                    <a:pt x="972" y="632"/>
                  </a:lnTo>
                  <a:lnTo>
                    <a:pt x="972" y="630"/>
                  </a:lnTo>
                  <a:lnTo>
                    <a:pt x="971" y="630"/>
                  </a:lnTo>
                  <a:lnTo>
                    <a:pt x="971" y="629"/>
                  </a:lnTo>
                  <a:lnTo>
                    <a:pt x="971" y="628"/>
                  </a:lnTo>
                  <a:lnTo>
                    <a:pt x="969" y="628"/>
                  </a:lnTo>
                  <a:lnTo>
                    <a:pt x="969" y="626"/>
                  </a:lnTo>
                  <a:lnTo>
                    <a:pt x="968" y="626"/>
                  </a:lnTo>
                  <a:lnTo>
                    <a:pt x="966" y="626"/>
                  </a:lnTo>
                  <a:lnTo>
                    <a:pt x="965" y="626"/>
                  </a:lnTo>
                  <a:lnTo>
                    <a:pt x="965" y="625"/>
                  </a:lnTo>
                  <a:lnTo>
                    <a:pt x="965" y="626"/>
                  </a:lnTo>
                  <a:lnTo>
                    <a:pt x="965" y="625"/>
                  </a:lnTo>
                  <a:lnTo>
                    <a:pt x="964" y="625"/>
                  </a:lnTo>
                  <a:lnTo>
                    <a:pt x="962" y="625"/>
                  </a:lnTo>
                  <a:lnTo>
                    <a:pt x="962" y="624"/>
                  </a:lnTo>
                  <a:lnTo>
                    <a:pt x="961" y="624"/>
                  </a:lnTo>
                  <a:lnTo>
                    <a:pt x="960" y="624"/>
                  </a:lnTo>
                  <a:lnTo>
                    <a:pt x="958" y="622"/>
                  </a:lnTo>
                  <a:lnTo>
                    <a:pt x="957" y="622"/>
                  </a:lnTo>
                  <a:lnTo>
                    <a:pt x="957" y="621"/>
                  </a:lnTo>
                  <a:lnTo>
                    <a:pt x="956" y="621"/>
                  </a:lnTo>
                  <a:lnTo>
                    <a:pt x="956" y="620"/>
                  </a:lnTo>
                  <a:lnTo>
                    <a:pt x="956" y="621"/>
                  </a:lnTo>
                  <a:lnTo>
                    <a:pt x="956" y="620"/>
                  </a:lnTo>
                  <a:lnTo>
                    <a:pt x="954" y="620"/>
                  </a:lnTo>
                  <a:lnTo>
                    <a:pt x="954" y="618"/>
                  </a:lnTo>
                  <a:lnTo>
                    <a:pt x="953" y="618"/>
                  </a:lnTo>
                  <a:lnTo>
                    <a:pt x="952" y="618"/>
                  </a:lnTo>
                  <a:lnTo>
                    <a:pt x="952" y="617"/>
                  </a:lnTo>
                  <a:lnTo>
                    <a:pt x="952" y="616"/>
                  </a:lnTo>
                  <a:lnTo>
                    <a:pt x="950" y="616"/>
                  </a:lnTo>
                  <a:lnTo>
                    <a:pt x="949" y="616"/>
                  </a:lnTo>
                  <a:lnTo>
                    <a:pt x="947" y="616"/>
                  </a:lnTo>
                  <a:lnTo>
                    <a:pt x="947" y="617"/>
                  </a:lnTo>
                  <a:lnTo>
                    <a:pt x="945" y="618"/>
                  </a:lnTo>
                  <a:lnTo>
                    <a:pt x="943" y="620"/>
                  </a:lnTo>
                  <a:lnTo>
                    <a:pt x="942" y="621"/>
                  </a:lnTo>
                  <a:lnTo>
                    <a:pt x="941" y="622"/>
                  </a:lnTo>
                  <a:lnTo>
                    <a:pt x="938" y="622"/>
                  </a:lnTo>
                  <a:lnTo>
                    <a:pt x="937" y="624"/>
                  </a:lnTo>
                  <a:lnTo>
                    <a:pt x="935" y="625"/>
                  </a:lnTo>
                  <a:lnTo>
                    <a:pt x="934" y="626"/>
                  </a:lnTo>
                  <a:lnTo>
                    <a:pt x="933" y="628"/>
                  </a:lnTo>
                  <a:lnTo>
                    <a:pt x="931" y="628"/>
                  </a:lnTo>
                  <a:lnTo>
                    <a:pt x="930" y="629"/>
                  </a:lnTo>
                  <a:lnTo>
                    <a:pt x="928" y="630"/>
                  </a:lnTo>
                  <a:lnTo>
                    <a:pt x="927" y="632"/>
                  </a:lnTo>
                  <a:lnTo>
                    <a:pt x="926" y="633"/>
                  </a:lnTo>
                  <a:lnTo>
                    <a:pt x="924" y="635"/>
                  </a:lnTo>
                  <a:lnTo>
                    <a:pt x="923" y="636"/>
                  </a:lnTo>
                  <a:lnTo>
                    <a:pt x="920" y="637"/>
                  </a:lnTo>
                  <a:lnTo>
                    <a:pt x="920" y="639"/>
                  </a:lnTo>
                  <a:lnTo>
                    <a:pt x="919" y="640"/>
                  </a:lnTo>
                  <a:lnTo>
                    <a:pt x="918" y="641"/>
                  </a:lnTo>
                  <a:lnTo>
                    <a:pt x="916" y="643"/>
                  </a:lnTo>
                  <a:lnTo>
                    <a:pt x="916" y="644"/>
                  </a:lnTo>
                  <a:lnTo>
                    <a:pt x="915" y="645"/>
                  </a:lnTo>
                  <a:lnTo>
                    <a:pt x="914" y="648"/>
                  </a:lnTo>
                  <a:lnTo>
                    <a:pt x="912" y="651"/>
                  </a:lnTo>
                  <a:lnTo>
                    <a:pt x="911" y="652"/>
                  </a:lnTo>
                  <a:lnTo>
                    <a:pt x="908" y="656"/>
                  </a:lnTo>
                  <a:lnTo>
                    <a:pt x="907" y="658"/>
                  </a:lnTo>
                  <a:lnTo>
                    <a:pt x="905" y="660"/>
                  </a:lnTo>
                  <a:lnTo>
                    <a:pt x="903" y="663"/>
                  </a:lnTo>
                  <a:lnTo>
                    <a:pt x="901" y="664"/>
                  </a:lnTo>
                  <a:lnTo>
                    <a:pt x="900" y="666"/>
                  </a:lnTo>
                  <a:lnTo>
                    <a:pt x="897" y="668"/>
                  </a:lnTo>
                  <a:lnTo>
                    <a:pt x="897" y="670"/>
                  </a:lnTo>
                  <a:lnTo>
                    <a:pt x="896" y="670"/>
                  </a:lnTo>
                  <a:lnTo>
                    <a:pt x="895" y="671"/>
                  </a:lnTo>
                  <a:lnTo>
                    <a:pt x="893" y="673"/>
                  </a:lnTo>
                  <a:lnTo>
                    <a:pt x="893" y="674"/>
                  </a:lnTo>
                  <a:lnTo>
                    <a:pt x="892" y="674"/>
                  </a:lnTo>
                  <a:lnTo>
                    <a:pt x="892" y="675"/>
                  </a:lnTo>
                  <a:lnTo>
                    <a:pt x="890" y="675"/>
                  </a:lnTo>
                  <a:lnTo>
                    <a:pt x="890" y="677"/>
                  </a:lnTo>
                  <a:lnTo>
                    <a:pt x="890" y="678"/>
                  </a:lnTo>
                  <a:lnTo>
                    <a:pt x="890" y="679"/>
                  </a:lnTo>
                  <a:lnTo>
                    <a:pt x="889" y="681"/>
                  </a:lnTo>
                  <a:lnTo>
                    <a:pt x="889" y="682"/>
                  </a:lnTo>
                  <a:lnTo>
                    <a:pt x="890" y="683"/>
                  </a:lnTo>
                  <a:lnTo>
                    <a:pt x="890" y="694"/>
                  </a:lnTo>
                  <a:lnTo>
                    <a:pt x="890" y="696"/>
                  </a:lnTo>
                  <a:lnTo>
                    <a:pt x="889" y="696"/>
                  </a:lnTo>
                  <a:lnTo>
                    <a:pt x="889" y="697"/>
                  </a:lnTo>
                  <a:lnTo>
                    <a:pt x="889" y="698"/>
                  </a:lnTo>
                  <a:lnTo>
                    <a:pt x="889" y="700"/>
                  </a:lnTo>
                  <a:lnTo>
                    <a:pt x="889" y="701"/>
                  </a:lnTo>
                  <a:lnTo>
                    <a:pt x="889" y="702"/>
                  </a:lnTo>
                  <a:lnTo>
                    <a:pt x="889" y="704"/>
                  </a:lnTo>
                  <a:lnTo>
                    <a:pt x="889" y="705"/>
                  </a:lnTo>
                  <a:lnTo>
                    <a:pt x="889" y="706"/>
                  </a:lnTo>
                  <a:lnTo>
                    <a:pt x="890" y="706"/>
                  </a:lnTo>
                  <a:lnTo>
                    <a:pt x="890" y="708"/>
                  </a:lnTo>
                  <a:lnTo>
                    <a:pt x="890" y="709"/>
                  </a:lnTo>
                  <a:lnTo>
                    <a:pt x="890" y="710"/>
                  </a:lnTo>
                  <a:lnTo>
                    <a:pt x="892" y="710"/>
                  </a:lnTo>
                  <a:lnTo>
                    <a:pt x="892" y="712"/>
                  </a:lnTo>
                  <a:lnTo>
                    <a:pt x="893" y="712"/>
                  </a:lnTo>
                  <a:lnTo>
                    <a:pt x="893" y="713"/>
                  </a:lnTo>
                  <a:lnTo>
                    <a:pt x="893" y="715"/>
                  </a:lnTo>
                  <a:lnTo>
                    <a:pt x="892" y="716"/>
                  </a:lnTo>
                  <a:lnTo>
                    <a:pt x="893" y="716"/>
                  </a:lnTo>
                  <a:lnTo>
                    <a:pt x="893" y="717"/>
                  </a:lnTo>
                  <a:lnTo>
                    <a:pt x="892" y="717"/>
                  </a:lnTo>
                  <a:lnTo>
                    <a:pt x="892" y="719"/>
                  </a:lnTo>
                  <a:lnTo>
                    <a:pt x="892" y="720"/>
                  </a:lnTo>
                  <a:lnTo>
                    <a:pt x="893" y="720"/>
                  </a:lnTo>
                  <a:lnTo>
                    <a:pt x="893" y="721"/>
                  </a:lnTo>
                  <a:lnTo>
                    <a:pt x="893" y="723"/>
                  </a:lnTo>
                  <a:lnTo>
                    <a:pt x="893" y="724"/>
                  </a:lnTo>
                  <a:lnTo>
                    <a:pt x="895" y="725"/>
                  </a:lnTo>
                  <a:lnTo>
                    <a:pt x="895" y="727"/>
                  </a:lnTo>
                  <a:lnTo>
                    <a:pt x="896" y="728"/>
                  </a:lnTo>
                  <a:lnTo>
                    <a:pt x="897" y="729"/>
                  </a:lnTo>
                  <a:lnTo>
                    <a:pt x="897" y="731"/>
                  </a:lnTo>
                  <a:lnTo>
                    <a:pt x="897" y="732"/>
                  </a:lnTo>
                  <a:lnTo>
                    <a:pt x="897" y="734"/>
                  </a:lnTo>
                  <a:lnTo>
                    <a:pt x="897" y="735"/>
                  </a:lnTo>
                  <a:lnTo>
                    <a:pt x="897" y="736"/>
                  </a:lnTo>
                  <a:lnTo>
                    <a:pt x="896" y="738"/>
                  </a:lnTo>
                  <a:lnTo>
                    <a:pt x="896" y="739"/>
                  </a:lnTo>
                  <a:lnTo>
                    <a:pt x="895" y="740"/>
                  </a:lnTo>
                  <a:lnTo>
                    <a:pt x="893" y="742"/>
                  </a:lnTo>
                  <a:lnTo>
                    <a:pt x="892" y="742"/>
                  </a:lnTo>
                  <a:lnTo>
                    <a:pt x="890" y="742"/>
                  </a:lnTo>
                  <a:lnTo>
                    <a:pt x="889" y="742"/>
                  </a:lnTo>
                  <a:lnTo>
                    <a:pt x="889" y="743"/>
                  </a:lnTo>
                  <a:lnTo>
                    <a:pt x="888" y="743"/>
                  </a:lnTo>
                  <a:lnTo>
                    <a:pt x="886" y="744"/>
                  </a:lnTo>
                  <a:lnTo>
                    <a:pt x="885" y="744"/>
                  </a:lnTo>
                  <a:lnTo>
                    <a:pt x="885" y="746"/>
                  </a:lnTo>
                  <a:lnTo>
                    <a:pt x="884" y="746"/>
                  </a:lnTo>
                  <a:lnTo>
                    <a:pt x="884" y="747"/>
                  </a:lnTo>
                  <a:lnTo>
                    <a:pt x="882" y="747"/>
                  </a:lnTo>
                  <a:lnTo>
                    <a:pt x="882" y="748"/>
                  </a:lnTo>
                  <a:lnTo>
                    <a:pt x="884" y="748"/>
                  </a:lnTo>
                  <a:lnTo>
                    <a:pt x="884" y="750"/>
                  </a:lnTo>
                  <a:lnTo>
                    <a:pt x="882" y="750"/>
                  </a:lnTo>
                  <a:lnTo>
                    <a:pt x="882" y="751"/>
                  </a:lnTo>
                  <a:lnTo>
                    <a:pt x="882" y="753"/>
                  </a:lnTo>
                  <a:lnTo>
                    <a:pt x="881" y="753"/>
                  </a:lnTo>
                  <a:lnTo>
                    <a:pt x="881" y="754"/>
                  </a:lnTo>
                  <a:lnTo>
                    <a:pt x="881" y="755"/>
                  </a:lnTo>
                  <a:lnTo>
                    <a:pt x="881" y="757"/>
                  </a:lnTo>
                  <a:lnTo>
                    <a:pt x="881" y="758"/>
                  </a:lnTo>
                  <a:lnTo>
                    <a:pt x="882" y="758"/>
                  </a:lnTo>
                  <a:lnTo>
                    <a:pt x="882" y="759"/>
                  </a:lnTo>
                  <a:lnTo>
                    <a:pt x="884" y="759"/>
                  </a:lnTo>
                  <a:lnTo>
                    <a:pt x="881" y="761"/>
                  </a:lnTo>
                  <a:lnTo>
                    <a:pt x="869" y="765"/>
                  </a:lnTo>
                  <a:lnTo>
                    <a:pt x="862" y="769"/>
                  </a:lnTo>
                  <a:lnTo>
                    <a:pt x="854" y="777"/>
                  </a:lnTo>
                  <a:lnTo>
                    <a:pt x="851" y="784"/>
                  </a:lnTo>
                  <a:lnTo>
                    <a:pt x="843" y="803"/>
                  </a:lnTo>
                  <a:lnTo>
                    <a:pt x="836" y="810"/>
                  </a:lnTo>
                  <a:lnTo>
                    <a:pt x="833" y="818"/>
                  </a:lnTo>
                  <a:lnTo>
                    <a:pt x="829" y="826"/>
                  </a:lnTo>
                  <a:lnTo>
                    <a:pt x="828" y="838"/>
                  </a:lnTo>
                  <a:lnTo>
                    <a:pt x="825" y="852"/>
                  </a:lnTo>
                  <a:lnTo>
                    <a:pt x="823" y="861"/>
                  </a:lnTo>
                  <a:lnTo>
                    <a:pt x="819" y="871"/>
                  </a:lnTo>
                  <a:lnTo>
                    <a:pt x="813" y="881"/>
                  </a:lnTo>
                  <a:lnTo>
                    <a:pt x="812" y="886"/>
                  </a:lnTo>
                  <a:lnTo>
                    <a:pt x="805" y="898"/>
                  </a:lnTo>
                  <a:lnTo>
                    <a:pt x="802" y="906"/>
                  </a:lnTo>
                  <a:lnTo>
                    <a:pt x="800" y="917"/>
                  </a:lnTo>
                  <a:lnTo>
                    <a:pt x="796" y="925"/>
                  </a:lnTo>
                  <a:lnTo>
                    <a:pt x="791" y="933"/>
                  </a:lnTo>
                  <a:lnTo>
                    <a:pt x="783" y="945"/>
                  </a:lnTo>
                  <a:lnTo>
                    <a:pt x="775" y="955"/>
                  </a:lnTo>
                  <a:lnTo>
                    <a:pt x="764" y="961"/>
                  </a:lnTo>
                  <a:lnTo>
                    <a:pt x="755" y="967"/>
                  </a:lnTo>
                  <a:lnTo>
                    <a:pt x="753" y="972"/>
                  </a:lnTo>
                  <a:lnTo>
                    <a:pt x="752" y="976"/>
                  </a:lnTo>
                  <a:lnTo>
                    <a:pt x="752" y="982"/>
                  </a:lnTo>
                  <a:lnTo>
                    <a:pt x="747" y="998"/>
                  </a:lnTo>
                  <a:lnTo>
                    <a:pt x="743" y="1013"/>
                  </a:lnTo>
                  <a:lnTo>
                    <a:pt x="740" y="1031"/>
                  </a:lnTo>
                  <a:lnTo>
                    <a:pt x="741" y="1050"/>
                  </a:lnTo>
                  <a:lnTo>
                    <a:pt x="743" y="1059"/>
                  </a:lnTo>
                  <a:lnTo>
                    <a:pt x="744" y="1067"/>
                  </a:lnTo>
                  <a:lnTo>
                    <a:pt x="744" y="1077"/>
                  </a:lnTo>
                  <a:lnTo>
                    <a:pt x="744" y="1080"/>
                  </a:lnTo>
                  <a:lnTo>
                    <a:pt x="743" y="1096"/>
                  </a:lnTo>
                  <a:lnTo>
                    <a:pt x="741" y="1108"/>
                  </a:lnTo>
                  <a:lnTo>
                    <a:pt x="737" y="1127"/>
                  </a:lnTo>
                  <a:lnTo>
                    <a:pt x="737" y="1131"/>
                  </a:lnTo>
                  <a:lnTo>
                    <a:pt x="736" y="1132"/>
                  </a:lnTo>
                  <a:lnTo>
                    <a:pt x="736" y="1135"/>
                  </a:lnTo>
                  <a:lnTo>
                    <a:pt x="736" y="1137"/>
                  </a:lnTo>
                  <a:lnTo>
                    <a:pt x="734" y="1139"/>
                  </a:lnTo>
                  <a:lnTo>
                    <a:pt x="734" y="1142"/>
                  </a:lnTo>
                  <a:lnTo>
                    <a:pt x="733" y="1145"/>
                  </a:lnTo>
                  <a:lnTo>
                    <a:pt x="733" y="1150"/>
                  </a:lnTo>
                  <a:lnTo>
                    <a:pt x="733" y="1153"/>
                  </a:lnTo>
                  <a:lnTo>
                    <a:pt x="733" y="1161"/>
                  </a:lnTo>
                  <a:lnTo>
                    <a:pt x="733" y="1177"/>
                  </a:lnTo>
                  <a:lnTo>
                    <a:pt x="730" y="1189"/>
                  </a:lnTo>
                  <a:lnTo>
                    <a:pt x="726" y="1196"/>
                  </a:lnTo>
                  <a:lnTo>
                    <a:pt x="721" y="1206"/>
                  </a:lnTo>
                  <a:lnTo>
                    <a:pt x="718" y="1214"/>
                  </a:lnTo>
                  <a:lnTo>
                    <a:pt x="717" y="1226"/>
                  </a:lnTo>
                  <a:lnTo>
                    <a:pt x="714" y="1231"/>
                  </a:lnTo>
                  <a:lnTo>
                    <a:pt x="715" y="1233"/>
                  </a:lnTo>
                  <a:lnTo>
                    <a:pt x="717" y="1233"/>
                  </a:lnTo>
                  <a:lnTo>
                    <a:pt x="718" y="1234"/>
                  </a:lnTo>
                  <a:lnTo>
                    <a:pt x="718" y="1236"/>
                  </a:lnTo>
                  <a:lnTo>
                    <a:pt x="717" y="1237"/>
                  </a:lnTo>
                  <a:lnTo>
                    <a:pt x="715" y="1237"/>
                  </a:lnTo>
                  <a:lnTo>
                    <a:pt x="713" y="1237"/>
                  </a:lnTo>
                  <a:lnTo>
                    <a:pt x="711" y="1237"/>
                  </a:lnTo>
                  <a:lnTo>
                    <a:pt x="711" y="1238"/>
                  </a:lnTo>
                  <a:lnTo>
                    <a:pt x="713" y="1240"/>
                  </a:lnTo>
                  <a:lnTo>
                    <a:pt x="714" y="1240"/>
                  </a:lnTo>
                  <a:lnTo>
                    <a:pt x="715" y="1241"/>
                  </a:lnTo>
                  <a:lnTo>
                    <a:pt x="715" y="1242"/>
                  </a:lnTo>
                  <a:lnTo>
                    <a:pt x="714" y="1242"/>
                  </a:lnTo>
                  <a:lnTo>
                    <a:pt x="713" y="1245"/>
                  </a:lnTo>
                  <a:lnTo>
                    <a:pt x="713" y="1246"/>
                  </a:lnTo>
                  <a:lnTo>
                    <a:pt x="711" y="1248"/>
                  </a:lnTo>
                  <a:lnTo>
                    <a:pt x="710" y="1249"/>
                  </a:lnTo>
                  <a:lnTo>
                    <a:pt x="709" y="1250"/>
                  </a:lnTo>
                  <a:lnTo>
                    <a:pt x="710" y="1250"/>
                  </a:lnTo>
                  <a:lnTo>
                    <a:pt x="710" y="1252"/>
                  </a:lnTo>
                  <a:lnTo>
                    <a:pt x="711" y="1253"/>
                  </a:lnTo>
                  <a:lnTo>
                    <a:pt x="710" y="1255"/>
                  </a:lnTo>
                  <a:lnTo>
                    <a:pt x="709" y="1255"/>
                  </a:lnTo>
                  <a:lnTo>
                    <a:pt x="707" y="1256"/>
                  </a:lnTo>
                  <a:lnTo>
                    <a:pt x="706" y="1257"/>
                  </a:lnTo>
                  <a:lnTo>
                    <a:pt x="705" y="1260"/>
                  </a:lnTo>
                  <a:lnTo>
                    <a:pt x="705" y="1261"/>
                  </a:lnTo>
                  <a:lnTo>
                    <a:pt x="705" y="1264"/>
                  </a:lnTo>
                  <a:lnTo>
                    <a:pt x="703" y="1265"/>
                  </a:lnTo>
                  <a:lnTo>
                    <a:pt x="702" y="1265"/>
                  </a:lnTo>
                  <a:lnTo>
                    <a:pt x="701" y="1265"/>
                  </a:lnTo>
                  <a:lnTo>
                    <a:pt x="701" y="1267"/>
                  </a:lnTo>
                  <a:lnTo>
                    <a:pt x="702" y="1268"/>
                  </a:lnTo>
                  <a:lnTo>
                    <a:pt x="701" y="1269"/>
                  </a:lnTo>
                  <a:lnTo>
                    <a:pt x="701" y="1271"/>
                  </a:lnTo>
                  <a:lnTo>
                    <a:pt x="701" y="1272"/>
                  </a:lnTo>
                  <a:lnTo>
                    <a:pt x="699" y="1272"/>
                  </a:lnTo>
                  <a:lnTo>
                    <a:pt x="698" y="1272"/>
                  </a:lnTo>
                  <a:lnTo>
                    <a:pt x="696" y="1274"/>
                  </a:lnTo>
                  <a:lnTo>
                    <a:pt x="695" y="1274"/>
                  </a:lnTo>
                  <a:lnTo>
                    <a:pt x="695" y="1275"/>
                  </a:lnTo>
                  <a:lnTo>
                    <a:pt x="696" y="1275"/>
                  </a:lnTo>
                  <a:lnTo>
                    <a:pt x="698" y="1276"/>
                  </a:lnTo>
                  <a:lnTo>
                    <a:pt x="698" y="1278"/>
                  </a:lnTo>
                  <a:lnTo>
                    <a:pt x="696" y="1278"/>
                  </a:lnTo>
                  <a:lnTo>
                    <a:pt x="696" y="1279"/>
                  </a:lnTo>
                  <a:lnTo>
                    <a:pt x="698" y="1278"/>
                  </a:lnTo>
                  <a:lnTo>
                    <a:pt x="699" y="1278"/>
                  </a:lnTo>
                  <a:lnTo>
                    <a:pt x="701" y="1278"/>
                  </a:lnTo>
                  <a:lnTo>
                    <a:pt x="701" y="1279"/>
                  </a:lnTo>
                  <a:lnTo>
                    <a:pt x="702" y="1279"/>
                  </a:lnTo>
                  <a:lnTo>
                    <a:pt x="702" y="1280"/>
                  </a:lnTo>
                  <a:lnTo>
                    <a:pt x="701" y="1280"/>
                  </a:lnTo>
                  <a:lnTo>
                    <a:pt x="699" y="1280"/>
                  </a:lnTo>
                  <a:lnTo>
                    <a:pt x="699" y="1282"/>
                  </a:lnTo>
                  <a:lnTo>
                    <a:pt x="699" y="1283"/>
                  </a:lnTo>
                  <a:lnTo>
                    <a:pt x="698" y="1283"/>
                  </a:lnTo>
                  <a:lnTo>
                    <a:pt x="696" y="1284"/>
                  </a:lnTo>
                  <a:lnTo>
                    <a:pt x="696" y="1286"/>
                  </a:lnTo>
                  <a:lnTo>
                    <a:pt x="698" y="1286"/>
                  </a:lnTo>
                  <a:lnTo>
                    <a:pt x="699" y="1286"/>
                  </a:lnTo>
                  <a:lnTo>
                    <a:pt x="701" y="1287"/>
                  </a:lnTo>
                  <a:lnTo>
                    <a:pt x="699" y="1288"/>
                  </a:lnTo>
                  <a:lnTo>
                    <a:pt x="698" y="1290"/>
                  </a:lnTo>
                  <a:lnTo>
                    <a:pt x="696" y="1291"/>
                  </a:lnTo>
                  <a:lnTo>
                    <a:pt x="696" y="1293"/>
                  </a:lnTo>
                  <a:lnTo>
                    <a:pt x="698" y="1294"/>
                  </a:lnTo>
                  <a:lnTo>
                    <a:pt x="699" y="1295"/>
                  </a:lnTo>
                  <a:lnTo>
                    <a:pt x="699" y="1297"/>
                  </a:lnTo>
                  <a:lnTo>
                    <a:pt x="698" y="1298"/>
                  </a:lnTo>
                  <a:lnTo>
                    <a:pt x="698" y="1299"/>
                  </a:lnTo>
                  <a:lnTo>
                    <a:pt x="698" y="1301"/>
                  </a:lnTo>
                  <a:lnTo>
                    <a:pt x="696" y="1302"/>
                  </a:lnTo>
                  <a:lnTo>
                    <a:pt x="695" y="1303"/>
                  </a:lnTo>
                  <a:lnTo>
                    <a:pt x="695" y="1305"/>
                  </a:lnTo>
                  <a:lnTo>
                    <a:pt x="698" y="1305"/>
                  </a:lnTo>
                  <a:lnTo>
                    <a:pt x="699" y="1306"/>
                  </a:lnTo>
                  <a:lnTo>
                    <a:pt x="696" y="1306"/>
                  </a:lnTo>
                  <a:lnTo>
                    <a:pt x="695" y="1307"/>
                  </a:lnTo>
                  <a:lnTo>
                    <a:pt x="695" y="1309"/>
                  </a:lnTo>
                  <a:lnTo>
                    <a:pt x="694" y="1310"/>
                  </a:lnTo>
                  <a:lnTo>
                    <a:pt x="694" y="1312"/>
                  </a:lnTo>
                  <a:lnTo>
                    <a:pt x="692" y="1313"/>
                  </a:lnTo>
                  <a:lnTo>
                    <a:pt x="694" y="1314"/>
                  </a:lnTo>
                  <a:lnTo>
                    <a:pt x="695" y="1314"/>
                  </a:lnTo>
                  <a:lnTo>
                    <a:pt x="698" y="1314"/>
                  </a:lnTo>
                  <a:lnTo>
                    <a:pt x="699" y="1314"/>
                  </a:lnTo>
                  <a:lnTo>
                    <a:pt x="699" y="1316"/>
                  </a:lnTo>
                  <a:lnTo>
                    <a:pt x="699" y="1317"/>
                  </a:lnTo>
                  <a:lnTo>
                    <a:pt x="698" y="1317"/>
                  </a:lnTo>
                  <a:lnTo>
                    <a:pt x="696" y="1317"/>
                  </a:lnTo>
                  <a:lnTo>
                    <a:pt x="695" y="1317"/>
                  </a:lnTo>
                  <a:lnTo>
                    <a:pt x="694" y="1317"/>
                  </a:lnTo>
                  <a:lnTo>
                    <a:pt x="692" y="1318"/>
                  </a:lnTo>
                  <a:lnTo>
                    <a:pt x="691" y="1320"/>
                  </a:lnTo>
                  <a:lnTo>
                    <a:pt x="691" y="1321"/>
                  </a:lnTo>
                  <a:lnTo>
                    <a:pt x="690" y="1322"/>
                  </a:lnTo>
                  <a:lnTo>
                    <a:pt x="688" y="1324"/>
                  </a:lnTo>
                  <a:lnTo>
                    <a:pt x="687" y="1325"/>
                  </a:lnTo>
                  <a:lnTo>
                    <a:pt x="687" y="1326"/>
                  </a:lnTo>
                  <a:lnTo>
                    <a:pt x="648" y="1350"/>
                  </a:lnTo>
                  <a:lnTo>
                    <a:pt x="644" y="1350"/>
                  </a:lnTo>
                  <a:lnTo>
                    <a:pt x="638" y="1351"/>
                  </a:lnTo>
                  <a:lnTo>
                    <a:pt x="635" y="1354"/>
                  </a:lnTo>
                  <a:lnTo>
                    <a:pt x="629" y="1355"/>
                  </a:lnTo>
                  <a:lnTo>
                    <a:pt x="622" y="1358"/>
                  </a:lnTo>
                  <a:lnTo>
                    <a:pt x="612" y="1360"/>
                  </a:lnTo>
                  <a:lnTo>
                    <a:pt x="604" y="1363"/>
                  </a:lnTo>
                  <a:lnTo>
                    <a:pt x="595" y="1366"/>
                  </a:lnTo>
                  <a:lnTo>
                    <a:pt x="587" y="1371"/>
                  </a:lnTo>
                  <a:lnTo>
                    <a:pt x="574" y="1377"/>
                  </a:lnTo>
                  <a:lnTo>
                    <a:pt x="562" y="1382"/>
                  </a:lnTo>
                  <a:lnTo>
                    <a:pt x="553" y="1389"/>
                  </a:lnTo>
                  <a:lnTo>
                    <a:pt x="539" y="1396"/>
                  </a:lnTo>
                  <a:lnTo>
                    <a:pt x="531" y="1401"/>
                  </a:lnTo>
                  <a:lnTo>
                    <a:pt x="528" y="1402"/>
                  </a:lnTo>
                  <a:lnTo>
                    <a:pt x="524" y="1404"/>
                  </a:lnTo>
                  <a:lnTo>
                    <a:pt x="519" y="1407"/>
                  </a:lnTo>
                  <a:lnTo>
                    <a:pt x="515" y="1409"/>
                  </a:lnTo>
                  <a:lnTo>
                    <a:pt x="515" y="1408"/>
                  </a:lnTo>
                  <a:lnTo>
                    <a:pt x="511" y="1409"/>
                  </a:lnTo>
                  <a:lnTo>
                    <a:pt x="504" y="1411"/>
                  </a:lnTo>
                  <a:lnTo>
                    <a:pt x="496" y="1411"/>
                  </a:lnTo>
                  <a:lnTo>
                    <a:pt x="492" y="1411"/>
                  </a:lnTo>
                  <a:lnTo>
                    <a:pt x="486" y="1409"/>
                  </a:lnTo>
                  <a:lnTo>
                    <a:pt x="485" y="1408"/>
                  </a:lnTo>
                  <a:lnTo>
                    <a:pt x="481" y="1408"/>
                  </a:lnTo>
                  <a:lnTo>
                    <a:pt x="478" y="1408"/>
                  </a:lnTo>
                  <a:lnTo>
                    <a:pt x="470" y="1411"/>
                  </a:lnTo>
                  <a:lnTo>
                    <a:pt x="462" y="1411"/>
                  </a:lnTo>
                  <a:lnTo>
                    <a:pt x="456" y="1411"/>
                  </a:lnTo>
                  <a:lnTo>
                    <a:pt x="454" y="1415"/>
                  </a:lnTo>
                  <a:lnTo>
                    <a:pt x="452" y="1416"/>
                  </a:lnTo>
                  <a:lnTo>
                    <a:pt x="450" y="1419"/>
                  </a:lnTo>
                  <a:lnTo>
                    <a:pt x="441" y="1427"/>
                  </a:lnTo>
                  <a:lnTo>
                    <a:pt x="433" y="1430"/>
                  </a:lnTo>
                  <a:lnTo>
                    <a:pt x="425" y="1431"/>
                  </a:lnTo>
                  <a:lnTo>
                    <a:pt x="424" y="1431"/>
                  </a:lnTo>
                  <a:lnTo>
                    <a:pt x="422" y="1431"/>
                  </a:lnTo>
                  <a:lnTo>
                    <a:pt x="422" y="1430"/>
                  </a:lnTo>
                  <a:lnTo>
                    <a:pt x="422" y="1427"/>
                  </a:lnTo>
                  <a:lnTo>
                    <a:pt x="421" y="1423"/>
                  </a:lnTo>
                  <a:lnTo>
                    <a:pt x="421" y="1419"/>
                  </a:lnTo>
                  <a:lnTo>
                    <a:pt x="421" y="1415"/>
                  </a:lnTo>
                  <a:lnTo>
                    <a:pt x="420" y="1413"/>
                  </a:lnTo>
                  <a:lnTo>
                    <a:pt x="420" y="1411"/>
                  </a:lnTo>
                  <a:lnTo>
                    <a:pt x="418" y="1411"/>
                  </a:lnTo>
                  <a:lnTo>
                    <a:pt x="418" y="1408"/>
                  </a:lnTo>
                  <a:lnTo>
                    <a:pt x="417" y="1407"/>
                  </a:lnTo>
                  <a:lnTo>
                    <a:pt x="417" y="1404"/>
                  </a:lnTo>
                  <a:lnTo>
                    <a:pt x="418" y="1404"/>
                  </a:lnTo>
                  <a:lnTo>
                    <a:pt x="420" y="1401"/>
                  </a:lnTo>
                  <a:lnTo>
                    <a:pt x="418" y="1401"/>
                  </a:lnTo>
                  <a:lnTo>
                    <a:pt x="418" y="1400"/>
                  </a:lnTo>
                  <a:lnTo>
                    <a:pt x="417" y="1397"/>
                  </a:lnTo>
                  <a:lnTo>
                    <a:pt x="417" y="1396"/>
                  </a:lnTo>
                  <a:lnTo>
                    <a:pt x="418" y="1394"/>
                  </a:lnTo>
                  <a:lnTo>
                    <a:pt x="417" y="1393"/>
                  </a:lnTo>
                  <a:lnTo>
                    <a:pt x="417" y="1392"/>
                  </a:lnTo>
                  <a:lnTo>
                    <a:pt x="414" y="1390"/>
                  </a:lnTo>
                  <a:lnTo>
                    <a:pt x="413" y="1388"/>
                  </a:lnTo>
                  <a:lnTo>
                    <a:pt x="412" y="1386"/>
                  </a:lnTo>
                  <a:lnTo>
                    <a:pt x="410" y="1386"/>
                  </a:lnTo>
                  <a:lnTo>
                    <a:pt x="407" y="1386"/>
                  </a:lnTo>
                  <a:lnTo>
                    <a:pt x="406" y="1386"/>
                  </a:lnTo>
                  <a:lnTo>
                    <a:pt x="405" y="1383"/>
                  </a:lnTo>
                  <a:lnTo>
                    <a:pt x="405" y="1382"/>
                  </a:lnTo>
                  <a:lnTo>
                    <a:pt x="403" y="1381"/>
                  </a:lnTo>
                  <a:lnTo>
                    <a:pt x="402" y="1379"/>
                  </a:lnTo>
                  <a:lnTo>
                    <a:pt x="403" y="1378"/>
                  </a:lnTo>
                  <a:lnTo>
                    <a:pt x="402" y="1377"/>
                  </a:lnTo>
                  <a:lnTo>
                    <a:pt x="402" y="1375"/>
                  </a:lnTo>
                  <a:lnTo>
                    <a:pt x="403" y="1375"/>
                  </a:lnTo>
                  <a:lnTo>
                    <a:pt x="403" y="1374"/>
                  </a:lnTo>
                  <a:lnTo>
                    <a:pt x="402" y="1374"/>
                  </a:lnTo>
                  <a:lnTo>
                    <a:pt x="402" y="1373"/>
                  </a:lnTo>
                  <a:lnTo>
                    <a:pt x="403" y="1373"/>
                  </a:lnTo>
                  <a:lnTo>
                    <a:pt x="405" y="1373"/>
                  </a:lnTo>
                  <a:lnTo>
                    <a:pt x="406" y="1373"/>
                  </a:lnTo>
                  <a:lnTo>
                    <a:pt x="406" y="1371"/>
                  </a:lnTo>
                  <a:lnTo>
                    <a:pt x="406" y="1370"/>
                  </a:lnTo>
                  <a:lnTo>
                    <a:pt x="407" y="1370"/>
                  </a:lnTo>
                  <a:lnTo>
                    <a:pt x="407" y="1369"/>
                  </a:lnTo>
                  <a:lnTo>
                    <a:pt x="409" y="1366"/>
                  </a:lnTo>
                  <a:lnTo>
                    <a:pt x="409" y="1364"/>
                  </a:lnTo>
                  <a:lnTo>
                    <a:pt x="409" y="1363"/>
                  </a:lnTo>
                  <a:lnTo>
                    <a:pt x="409" y="1362"/>
                  </a:lnTo>
                  <a:lnTo>
                    <a:pt x="407" y="1362"/>
                  </a:lnTo>
                  <a:lnTo>
                    <a:pt x="406" y="1362"/>
                  </a:lnTo>
                  <a:lnTo>
                    <a:pt x="407" y="1360"/>
                  </a:lnTo>
                  <a:lnTo>
                    <a:pt x="407" y="1359"/>
                  </a:lnTo>
                  <a:lnTo>
                    <a:pt x="407" y="1358"/>
                  </a:lnTo>
                  <a:lnTo>
                    <a:pt x="407" y="1356"/>
                  </a:lnTo>
                  <a:lnTo>
                    <a:pt x="406" y="1356"/>
                  </a:lnTo>
                  <a:lnTo>
                    <a:pt x="406" y="1358"/>
                  </a:lnTo>
                  <a:lnTo>
                    <a:pt x="405" y="1358"/>
                  </a:lnTo>
                  <a:lnTo>
                    <a:pt x="403" y="1358"/>
                  </a:lnTo>
                  <a:lnTo>
                    <a:pt x="402" y="1358"/>
                  </a:lnTo>
                  <a:lnTo>
                    <a:pt x="402" y="1359"/>
                  </a:lnTo>
                  <a:lnTo>
                    <a:pt x="402" y="1360"/>
                  </a:lnTo>
                  <a:lnTo>
                    <a:pt x="402" y="1362"/>
                  </a:lnTo>
                  <a:lnTo>
                    <a:pt x="401" y="1363"/>
                  </a:lnTo>
                  <a:lnTo>
                    <a:pt x="399" y="1363"/>
                  </a:lnTo>
                  <a:lnTo>
                    <a:pt x="401" y="1364"/>
                  </a:lnTo>
                  <a:lnTo>
                    <a:pt x="401" y="1366"/>
                  </a:lnTo>
                  <a:lnTo>
                    <a:pt x="401" y="1367"/>
                  </a:lnTo>
                  <a:lnTo>
                    <a:pt x="401" y="1369"/>
                  </a:lnTo>
                  <a:lnTo>
                    <a:pt x="399" y="1369"/>
                  </a:lnTo>
                  <a:lnTo>
                    <a:pt x="397" y="1370"/>
                  </a:lnTo>
                  <a:lnTo>
                    <a:pt x="395" y="1370"/>
                  </a:lnTo>
                  <a:lnTo>
                    <a:pt x="395" y="1371"/>
                  </a:lnTo>
                  <a:lnTo>
                    <a:pt x="397" y="1373"/>
                  </a:lnTo>
                  <a:lnTo>
                    <a:pt x="395" y="1374"/>
                  </a:lnTo>
                  <a:lnTo>
                    <a:pt x="393" y="1374"/>
                  </a:lnTo>
                  <a:lnTo>
                    <a:pt x="393" y="1377"/>
                  </a:lnTo>
                  <a:lnTo>
                    <a:pt x="393" y="1378"/>
                  </a:lnTo>
                  <a:lnTo>
                    <a:pt x="393" y="1379"/>
                  </a:lnTo>
                  <a:lnTo>
                    <a:pt x="391" y="1379"/>
                  </a:lnTo>
                  <a:lnTo>
                    <a:pt x="390" y="1378"/>
                  </a:lnTo>
                  <a:lnTo>
                    <a:pt x="388" y="1378"/>
                  </a:lnTo>
                  <a:lnTo>
                    <a:pt x="387" y="1381"/>
                  </a:lnTo>
                  <a:lnTo>
                    <a:pt x="387" y="1382"/>
                  </a:lnTo>
                  <a:lnTo>
                    <a:pt x="387" y="1385"/>
                  </a:lnTo>
                  <a:lnTo>
                    <a:pt x="386" y="1385"/>
                  </a:lnTo>
                  <a:lnTo>
                    <a:pt x="384" y="1385"/>
                  </a:lnTo>
                  <a:lnTo>
                    <a:pt x="383" y="1388"/>
                  </a:lnTo>
                  <a:lnTo>
                    <a:pt x="383" y="1389"/>
                  </a:lnTo>
                  <a:lnTo>
                    <a:pt x="380" y="1392"/>
                  </a:lnTo>
                  <a:lnTo>
                    <a:pt x="376" y="1394"/>
                  </a:lnTo>
                  <a:lnTo>
                    <a:pt x="374" y="1396"/>
                  </a:lnTo>
                  <a:lnTo>
                    <a:pt x="369" y="1396"/>
                  </a:lnTo>
                  <a:lnTo>
                    <a:pt x="367" y="1397"/>
                  </a:lnTo>
                  <a:lnTo>
                    <a:pt x="365" y="1397"/>
                  </a:lnTo>
                  <a:lnTo>
                    <a:pt x="363" y="1397"/>
                  </a:lnTo>
                  <a:lnTo>
                    <a:pt x="361" y="1398"/>
                  </a:lnTo>
                  <a:lnTo>
                    <a:pt x="360" y="1398"/>
                  </a:lnTo>
                  <a:lnTo>
                    <a:pt x="359" y="1400"/>
                  </a:lnTo>
                  <a:lnTo>
                    <a:pt x="357" y="1404"/>
                  </a:lnTo>
                  <a:lnTo>
                    <a:pt x="357" y="1409"/>
                  </a:lnTo>
                  <a:lnTo>
                    <a:pt x="356" y="1409"/>
                  </a:lnTo>
                  <a:lnTo>
                    <a:pt x="355" y="1409"/>
                  </a:lnTo>
                  <a:lnTo>
                    <a:pt x="353" y="1409"/>
                  </a:lnTo>
                  <a:lnTo>
                    <a:pt x="353" y="1411"/>
                  </a:lnTo>
                  <a:lnTo>
                    <a:pt x="352" y="1411"/>
                  </a:lnTo>
                  <a:lnTo>
                    <a:pt x="352" y="1412"/>
                  </a:lnTo>
                  <a:lnTo>
                    <a:pt x="350" y="1412"/>
                  </a:lnTo>
                  <a:lnTo>
                    <a:pt x="350" y="1413"/>
                  </a:lnTo>
                  <a:lnTo>
                    <a:pt x="349" y="1413"/>
                  </a:lnTo>
                  <a:lnTo>
                    <a:pt x="348" y="1413"/>
                  </a:lnTo>
                  <a:lnTo>
                    <a:pt x="348" y="1412"/>
                  </a:lnTo>
                  <a:lnTo>
                    <a:pt x="346" y="1412"/>
                  </a:lnTo>
                  <a:lnTo>
                    <a:pt x="346" y="1413"/>
                  </a:lnTo>
                  <a:lnTo>
                    <a:pt x="345" y="1413"/>
                  </a:lnTo>
                  <a:lnTo>
                    <a:pt x="345" y="1412"/>
                  </a:lnTo>
                  <a:lnTo>
                    <a:pt x="345" y="1413"/>
                  </a:lnTo>
                  <a:lnTo>
                    <a:pt x="345" y="1415"/>
                  </a:lnTo>
                  <a:lnTo>
                    <a:pt x="344" y="1416"/>
                  </a:lnTo>
                  <a:lnTo>
                    <a:pt x="342" y="1416"/>
                  </a:lnTo>
                  <a:lnTo>
                    <a:pt x="341" y="1416"/>
                  </a:lnTo>
                  <a:lnTo>
                    <a:pt x="340" y="1416"/>
                  </a:lnTo>
                  <a:lnTo>
                    <a:pt x="340" y="1415"/>
                  </a:lnTo>
                  <a:lnTo>
                    <a:pt x="338" y="1415"/>
                  </a:lnTo>
                  <a:lnTo>
                    <a:pt x="338" y="1413"/>
                  </a:lnTo>
                  <a:lnTo>
                    <a:pt x="337" y="1413"/>
                  </a:lnTo>
                  <a:lnTo>
                    <a:pt x="336" y="1413"/>
                  </a:lnTo>
                  <a:lnTo>
                    <a:pt x="334" y="1413"/>
                  </a:lnTo>
                  <a:lnTo>
                    <a:pt x="333" y="1413"/>
                  </a:lnTo>
                  <a:lnTo>
                    <a:pt x="331" y="1413"/>
                  </a:lnTo>
                  <a:lnTo>
                    <a:pt x="330" y="1413"/>
                  </a:lnTo>
                  <a:lnTo>
                    <a:pt x="329" y="1413"/>
                  </a:lnTo>
                  <a:lnTo>
                    <a:pt x="327" y="1413"/>
                  </a:lnTo>
                  <a:lnTo>
                    <a:pt x="327" y="1412"/>
                  </a:lnTo>
                  <a:lnTo>
                    <a:pt x="326" y="1412"/>
                  </a:lnTo>
                  <a:lnTo>
                    <a:pt x="326" y="1413"/>
                  </a:lnTo>
                  <a:lnTo>
                    <a:pt x="325" y="1413"/>
                  </a:lnTo>
                  <a:lnTo>
                    <a:pt x="325" y="1412"/>
                  </a:lnTo>
                  <a:lnTo>
                    <a:pt x="323" y="1412"/>
                  </a:lnTo>
                  <a:lnTo>
                    <a:pt x="323" y="1413"/>
                  </a:lnTo>
                  <a:lnTo>
                    <a:pt x="323" y="1412"/>
                  </a:lnTo>
                  <a:lnTo>
                    <a:pt x="322" y="1412"/>
                  </a:lnTo>
                  <a:lnTo>
                    <a:pt x="321" y="1412"/>
                  </a:lnTo>
                  <a:lnTo>
                    <a:pt x="321" y="1413"/>
                  </a:lnTo>
                  <a:lnTo>
                    <a:pt x="321" y="1412"/>
                  </a:lnTo>
                  <a:lnTo>
                    <a:pt x="319" y="1412"/>
                  </a:lnTo>
                  <a:lnTo>
                    <a:pt x="318" y="1413"/>
                  </a:lnTo>
                  <a:lnTo>
                    <a:pt x="317" y="1413"/>
                  </a:lnTo>
                  <a:lnTo>
                    <a:pt x="315" y="1413"/>
                  </a:lnTo>
                  <a:lnTo>
                    <a:pt x="314" y="1413"/>
                  </a:lnTo>
                  <a:lnTo>
                    <a:pt x="312" y="1413"/>
                  </a:lnTo>
                  <a:lnTo>
                    <a:pt x="311" y="1413"/>
                  </a:lnTo>
                  <a:lnTo>
                    <a:pt x="310" y="1413"/>
                  </a:lnTo>
                  <a:lnTo>
                    <a:pt x="310" y="1415"/>
                  </a:lnTo>
                  <a:lnTo>
                    <a:pt x="308" y="1415"/>
                  </a:lnTo>
                  <a:lnTo>
                    <a:pt x="308" y="1413"/>
                  </a:lnTo>
                  <a:lnTo>
                    <a:pt x="307" y="1413"/>
                  </a:lnTo>
                  <a:lnTo>
                    <a:pt x="307" y="1415"/>
                  </a:lnTo>
                  <a:lnTo>
                    <a:pt x="306" y="1415"/>
                  </a:lnTo>
                  <a:lnTo>
                    <a:pt x="306" y="1413"/>
                  </a:lnTo>
                  <a:lnTo>
                    <a:pt x="304" y="1413"/>
                  </a:lnTo>
                  <a:lnTo>
                    <a:pt x="303" y="1413"/>
                  </a:lnTo>
                  <a:lnTo>
                    <a:pt x="303" y="1412"/>
                  </a:lnTo>
                  <a:lnTo>
                    <a:pt x="302" y="1412"/>
                  </a:lnTo>
                  <a:lnTo>
                    <a:pt x="302" y="1413"/>
                  </a:lnTo>
                  <a:lnTo>
                    <a:pt x="300" y="1413"/>
                  </a:lnTo>
                  <a:lnTo>
                    <a:pt x="302" y="1413"/>
                  </a:lnTo>
                  <a:lnTo>
                    <a:pt x="300" y="1413"/>
                  </a:lnTo>
                  <a:lnTo>
                    <a:pt x="300" y="1412"/>
                  </a:lnTo>
                  <a:lnTo>
                    <a:pt x="300" y="1413"/>
                  </a:lnTo>
                  <a:lnTo>
                    <a:pt x="299" y="1413"/>
                  </a:lnTo>
                  <a:lnTo>
                    <a:pt x="299" y="1415"/>
                  </a:lnTo>
                  <a:lnTo>
                    <a:pt x="298" y="1415"/>
                  </a:lnTo>
                  <a:lnTo>
                    <a:pt x="298" y="1416"/>
                  </a:lnTo>
                  <a:lnTo>
                    <a:pt x="298" y="1415"/>
                  </a:lnTo>
                  <a:lnTo>
                    <a:pt x="298" y="1416"/>
                  </a:lnTo>
                  <a:lnTo>
                    <a:pt x="296" y="1416"/>
                  </a:lnTo>
                  <a:lnTo>
                    <a:pt x="296" y="1415"/>
                  </a:lnTo>
                  <a:lnTo>
                    <a:pt x="296" y="1416"/>
                  </a:lnTo>
                  <a:lnTo>
                    <a:pt x="295" y="1416"/>
                  </a:lnTo>
                  <a:lnTo>
                    <a:pt x="295" y="1415"/>
                  </a:lnTo>
                  <a:lnTo>
                    <a:pt x="295" y="1416"/>
                  </a:lnTo>
                  <a:lnTo>
                    <a:pt x="295" y="1417"/>
                  </a:lnTo>
                  <a:lnTo>
                    <a:pt x="293" y="1417"/>
                  </a:lnTo>
                  <a:lnTo>
                    <a:pt x="293" y="1416"/>
                  </a:lnTo>
                  <a:lnTo>
                    <a:pt x="292" y="1416"/>
                  </a:lnTo>
                  <a:lnTo>
                    <a:pt x="292" y="1417"/>
                  </a:lnTo>
                  <a:lnTo>
                    <a:pt x="292" y="1419"/>
                  </a:lnTo>
                  <a:lnTo>
                    <a:pt x="291" y="1419"/>
                  </a:lnTo>
                  <a:lnTo>
                    <a:pt x="292" y="1420"/>
                  </a:lnTo>
                  <a:lnTo>
                    <a:pt x="291" y="1420"/>
                  </a:lnTo>
                  <a:lnTo>
                    <a:pt x="289" y="1420"/>
                  </a:lnTo>
                  <a:lnTo>
                    <a:pt x="289" y="1419"/>
                  </a:lnTo>
                  <a:lnTo>
                    <a:pt x="289" y="1420"/>
                  </a:lnTo>
                  <a:lnTo>
                    <a:pt x="288" y="1420"/>
                  </a:lnTo>
                  <a:lnTo>
                    <a:pt x="287" y="1419"/>
                  </a:lnTo>
                  <a:lnTo>
                    <a:pt x="285" y="1419"/>
                  </a:lnTo>
                  <a:lnTo>
                    <a:pt x="285" y="1420"/>
                  </a:lnTo>
                  <a:lnTo>
                    <a:pt x="285" y="1419"/>
                  </a:lnTo>
                  <a:lnTo>
                    <a:pt x="284" y="1419"/>
                  </a:lnTo>
                  <a:lnTo>
                    <a:pt x="284" y="1417"/>
                  </a:lnTo>
                  <a:lnTo>
                    <a:pt x="284" y="1419"/>
                  </a:lnTo>
                  <a:lnTo>
                    <a:pt x="283" y="1419"/>
                  </a:lnTo>
                  <a:lnTo>
                    <a:pt x="283" y="1420"/>
                  </a:lnTo>
                  <a:lnTo>
                    <a:pt x="281" y="1420"/>
                  </a:lnTo>
                  <a:lnTo>
                    <a:pt x="281" y="1419"/>
                  </a:lnTo>
                  <a:lnTo>
                    <a:pt x="281" y="1420"/>
                  </a:lnTo>
                  <a:lnTo>
                    <a:pt x="281" y="1419"/>
                  </a:lnTo>
                  <a:lnTo>
                    <a:pt x="280" y="1419"/>
                  </a:lnTo>
                  <a:lnTo>
                    <a:pt x="279" y="1419"/>
                  </a:lnTo>
                  <a:lnTo>
                    <a:pt x="279" y="1420"/>
                  </a:lnTo>
                  <a:lnTo>
                    <a:pt x="279" y="1419"/>
                  </a:lnTo>
                  <a:lnTo>
                    <a:pt x="277" y="1419"/>
                  </a:lnTo>
                  <a:lnTo>
                    <a:pt x="277" y="1420"/>
                  </a:lnTo>
                  <a:lnTo>
                    <a:pt x="276" y="1420"/>
                  </a:lnTo>
                  <a:lnTo>
                    <a:pt x="276" y="1419"/>
                  </a:lnTo>
                  <a:lnTo>
                    <a:pt x="275" y="1419"/>
                  </a:lnTo>
                  <a:lnTo>
                    <a:pt x="275" y="1417"/>
                  </a:lnTo>
                  <a:lnTo>
                    <a:pt x="273" y="1417"/>
                  </a:lnTo>
                  <a:lnTo>
                    <a:pt x="275" y="1417"/>
                  </a:lnTo>
                  <a:lnTo>
                    <a:pt x="275" y="1416"/>
                  </a:lnTo>
                  <a:lnTo>
                    <a:pt x="273" y="1416"/>
                  </a:lnTo>
                  <a:lnTo>
                    <a:pt x="272" y="1416"/>
                  </a:lnTo>
                  <a:lnTo>
                    <a:pt x="272" y="1417"/>
                  </a:lnTo>
                  <a:lnTo>
                    <a:pt x="272" y="1416"/>
                  </a:lnTo>
                  <a:lnTo>
                    <a:pt x="272" y="1415"/>
                  </a:lnTo>
                  <a:lnTo>
                    <a:pt x="272" y="1413"/>
                  </a:lnTo>
                  <a:lnTo>
                    <a:pt x="272" y="1412"/>
                  </a:lnTo>
                  <a:lnTo>
                    <a:pt x="273" y="1412"/>
                  </a:lnTo>
                  <a:lnTo>
                    <a:pt x="272" y="1412"/>
                  </a:lnTo>
                  <a:lnTo>
                    <a:pt x="270" y="1412"/>
                  </a:lnTo>
                  <a:lnTo>
                    <a:pt x="270" y="1411"/>
                  </a:lnTo>
                  <a:lnTo>
                    <a:pt x="269" y="1411"/>
                  </a:lnTo>
                  <a:lnTo>
                    <a:pt x="269" y="1412"/>
                  </a:lnTo>
                  <a:lnTo>
                    <a:pt x="268" y="1412"/>
                  </a:lnTo>
                  <a:lnTo>
                    <a:pt x="268" y="1411"/>
                  </a:lnTo>
                  <a:lnTo>
                    <a:pt x="266" y="1411"/>
                  </a:lnTo>
                  <a:lnTo>
                    <a:pt x="266" y="1412"/>
                  </a:lnTo>
                  <a:lnTo>
                    <a:pt x="266" y="1411"/>
                  </a:lnTo>
                  <a:lnTo>
                    <a:pt x="266" y="1409"/>
                  </a:lnTo>
                  <a:lnTo>
                    <a:pt x="266" y="1408"/>
                  </a:lnTo>
                  <a:lnTo>
                    <a:pt x="266" y="1407"/>
                  </a:lnTo>
                  <a:lnTo>
                    <a:pt x="268" y="1407"/>
                  </a:lnTo>
                  <a:lnTo>
                    <a:pt x="268" y="1405"/>
                  </a:lnTo>
                  <a:lnTo>
                    <a:pt x="268" y="1404"/>
                  </a:lnTo>
                  <a:lnTo>
                    <a:pt x="266" y="1404"/>
                  </a:lnTo>
                  <a:lnTo>
                    <a:pt x="266" y="1402"/>
                  </a:lnTo>
                  <a:lnTo>
                    <a:pt x="265" y="1402"/>
                  </a:lnTo>
                  <a:lnTo>
                    <a:pt x="264" y="1402"/>
                  </a:lnTo>
                  <a:lnTo>
                    <a:pt x="264" y="1404"/>
                  </a:lnTo>
                  <a:lnTo>
                    <a:pt x="262" y="1404"/>
                  </a:lnTo>
                  <a:lnTo>
                    <a:pt x="262" y="1402"/>
                  </a:lnTo>
                  <a:lnTo>
                    <a:pt x="261" y="1402"/>
                  </a:lnTo>
                  <a:lnTo>
                    <a:pt x="261" y="1404"/>
                  </a:lnTo>
                  <a:lnTo>
                    <a:pt x="260" y="1404"/>
                  </a:lnTo>
                  <a:lnTo>
                    <a:pt x="258" y="1404"/>
                  </a:lnTo>
                  <a:lnTo>
                    <a:pt x="257" y="1404"/>
                  </a:lnTo>
                  <a:lnTo>
                    <a:pt x="257" y="1405"/>
                  </a:lnTo>
                  <a:lnTo>
                    <a:pt x="257" y="1407"/>
                  </a:lnTo>
                  <a:lnTo>
                    <a:pt x="256" y="1407"/>
                  </a:lnTo>
                  <a:lnTo>
                    <a:pt x="256" y="1408"/>
                  </a:lnTo>
                  <a:lnTo>
                    <a:pt x="254" y="1408"/>
                  </a:lnTo>
                  <a:lnTo>
                    <a:pt x="256" y="1408"/>
                  </a:lnTo>
                  <a:lnTo>
                    <a:pt x="254" y="1408"/>
                  </a:lnTo>
                  <a:lnTo>
                    <a:pt x="254" y="1409"/>
                  </a:lnTo>
                  <a:lnTo>
                    <a:pt x="253" y="1409"/>
                  </a:lnTo>
                  <a:lnTo>
                    <a:pt x="254" y="1409"/>
                  </a:lnTo>
                  <a:lnTo>
                    <a:pt x="254" y="1411"/>
                  </a:lnTo>
                  <a:lnTo>
                    <a:pt x="253" y="1411"/>
                  </a:lnTo>
                  <a:lnTo>
                    <a:pt x="253" y="1409"/>
                  </a:lnTo>
                  <a:lnTo>
                    <a:pt x="251" y="1409"/>
                  </a:lnTo>
                  <a:lnTo>
                    <a:pt x="251" y="1411"/>
                  </a:lnTo>
                  <a:lnTo>
                    <a:pt x="250" y="1411"/>
                  </a:lnTo>
                  <a:lnTo>
                    <a:pt x="250" y="1409"/>
                  </a:lnTo>
                  <a:lnTo>
                    <a:pt x="250" y="1411"/>
                  </a:lnTo>
                  <a:lnTo>
                    <a:pt x="250" y="1409"/>
                  </a:lnTo>
                  <a:lnTo>
                    <a:pt x="250" y="1411"/>
                  </a:lnTo>
                  <a:lnTo>
                    <a:pt x="249" y="1411"/>
                  </a:lnTo>
                  <a:lnTo>
                    <a:pt x="247" y="1411"/>
                  </a:lnTo>
                  <a:lnTo>
                    <a:pt x="247" y="1412"/>
                  </a:lnTo>
                  <a:lnTo>
                    <a:pt x="246" y="1412"/>
                  </a:lnTo>
                  <a:lnTo>
                    <a:pt x="246" y="1413"/>
                  </a:lnTo>
                  <a:lnTo>
                    <a:pt x="245" y="1413"/>
                  </a:lnTo>
                  <a:lnTo>
                    <a:pt x="245" y="1412"/>
                  </a:lnTo>
                  <a:lnTo>
                    <a:pt x="245" y="1413"/>
                  </a:lnTo>
                  <a:lnTo>
                    <a:pt x="243" y="1413"/>
                  </a:lnTo>
                  <a:lnTo>
                    <a:pt x="242" y="1413"/>
                  </a:lnTo>
                  <a:lnTo>
                    <a:pt x="242" y="1415"/>
                  </a:lnTo>
                  <a:lnTo>
                    <a:pt x="241" y="1415"/>
                  </a:lnTo>
                  <a:lnTo>
                    <a:pt x="239" y="1415"/>
                  </a:lnTo>
                  <a:lnTo>
                    <a:pt x="239" y="1416"/>
                  </a:lnTo>
                  <a:lnTo>
                    <a:pt x="238" y="1416"/>
                  </a:lnTo>
                  <a:lnTo>
                    <a:pt x="237" y="1416"/>
                  </a:lnTo>
                  <a:lnTo>
                    <a:pt x="237" y="1417"/>
                  </a:lnTo>
                  <a:lnTo>
                    <a:pt x="237" y="1416"/>
                  </a:lnTo>
                  <a:lnTo>
                    <a:pt x="235" y="1416"/>
                  </a:lnTo>
                  <a:lnTo>
                    <a:pt x="235" y="1417"/>
                  </a:lnTo>
                  <a:lnTo>
                    <a:pt x="234" y="1417"/>
                  </a:lnTo>
                  <a:lnTo>
                    <a:pt x="232" y="1417"/>
                  </a:lnTo>
                  <a:lnTo>
                    <a:pt x="232" y="1419"/>
                  </a:lnTo>
                  <a:lnTo>
                    <a:pt x="231" y="1419"/>
                  </a:lnTo>
                  <a:lnTo>
                    <a:pt x="230" y="1419"/>
                  </a:lnTo>
                  <a:lnTo>
                    <a:pt x="230" y="1420"/>
                  </a:lnTo>
                  <a:lnTo>
                    <a:pt x="228" y="1420"/>
                  </a:lnTo>
                  <a:lnTo>
                    <a:pt x="227" y="1420"/>
                  </a:lnTo>
                  <a:lnTo>
                    <a:pt x="227" y="1421"/>
                  </a:lnTo>
                  <a:lnTo>
                    <a:pt x="226" y="1420"/>
                  </a:lnTo>
                  <a:lnTo>
                    <a:pt x="226" y="1421"/>
                  </a:lnTo>
                  <a:lnTo>
                    <a:pt x="224" y="1421"/>
                  </a:lnTo>
                  <a:lnTo>
                    <a:pt x="223" y="1421"/>
                  </a:lnTo>
                  <a:lnTo>
                    <a:pt x="223" y="1423"/>
                  </a:lnTo>
                  <a:lnTo>
                    <a:pt x="222" y="1423"/>
                  </a:lnTo>
                  <a:lnTo>
                    <a:pt x="222" y="1424"/>
                  </a:lnTo>
                  <a:lnTo>
                    <a:pt x="220" y="1424"/>
                  </a:lnTo>
                  <a:lnTo>
                    <a:pt x="220" y="1425"/>
                  </a:lnTo>
                  <a:lnTo>
                    <a:pt x="219" y="1425"/>
                  </a:lnTo>
                  <a:lnTo>
                    <a:pt x="219" y="1424"/>
                  </a:lnTo>
                  <a:lnTo>
                    <a:pt x="218" y="1424"/>
                  </a:lnTo>
                  <a:lnTo>
                    <a:pt x="218" y="1425"/>
                  </a:lnTo>
                  <a:lnTo>
                    <a:pt x="216" y="1425"/>
                  </a:lnTo>
                  <a:lnTo>
                    <a:pt x="215" y="1425"/>
                  </a:lnTo>
                  <a:lnTo>
                    <a:pt x="215" y="1427"/>
                  </a:lnTo>
                  <a:lnTo>
                    <a:pt x="213" y="1427"/>
                  </a:lnTo>
                  <a:lnTo>
                    <a:pt x="213" y="1428"/>
                  </a:lnTo>
                  <a:lnTo>
                    <a:pt x="212" y="1428"/>
                  </a:lnTo>
                  <a:lnTo>
                    <a:pt x="212" y="1430"/>
                  </a:lnTo>
                  <a:lnTo>
                    <a:pt x="213" y="1430"/>
                  </a:lnTo>
                  <a:lnTo>
                    <a:pt x="211" y="1431"/>
                  </a:lnTo>
                  <a:lnTo>
                    <a:pt x="208" y="1434"/>
                  </a:lnTo>
                  <a:lnTo>
                    <a:pt x="204" y="1435"/>
                  </a:lnTo>
                  <a:lnTo>
                    <a:pt x="200" y="1439"/>
                  </a:lnTo>
                  <a:lnTo>
                    <a:pt x="199" y="1442"/>
                  </a:lnTo>
                  <a:lnTo>
                    <a:pt x="194" y="1446"/>
                  </a:lnTo>
                  <a:lnTo>
                    <a:pt x="192" y="1450"/>
                  </a:lnTo>
                  <a:lnTo>
                    <a:pt x="188" y="1453"/>
                  </a:lnTo>
                  <a:lnTo>
                    <a:pt x="185" y="1457"/>
                  </a:lnTo>
                  <a:lnTo>
                    <a:pt x="181" y="1458"/>
                  </a:lnTo>
                  <a:lnTo>
                    <a:pt x="175" y="1459"/>
                  </a:lnTo>
                  <a:lnTo>
                    <a:pt x="173" y="1461"/>
                  </a:lnTo>
                  <a:lnTo>
                    <a:pt x="169" y="1462"/>
                  </a:lnTo>
                  <a:lnTo>
                    <a:pt x="165" y="1465"/>
                  </a:lnTo>
                  <a:lnTo>
                    <a:pt x="163" y="1466"/>
                  </a:lnTo>
                  <a:lnTo>
                    <a:pt x="162" y="1468"/>
                  </a:lnTo>
                  <a:lnTo>
                    <a:pt x="161" y="1468"/>
                  </a:lnTo>
                  <a:lnTo>
                    <a:pt x="159" y="1469"/>
                  </a:lnTo>
                  <a:lnTo>
                    <a:pt x="158" y="1469"/>
                  </a:lnTo>
                  <a:lnTo>
                    <a:pt x="154" y="1468"/>
                  </a:lnTo>
                  <a:lnTo>
                    <a:pt x="152" y="1465"/>
                  </a:lnTo>
                  <a:lnTo>
                    <a:pt x="150" y="1462"/>
                  </a:lnTo>
                  <a:lnTo>
                    <a:pt x="147" y="1459"/>
                  </a:lnTo>
                  <a:lnTo>
                    <a:pt x="147" y="1458"/>
                  </a:lnTo>
                  <a:lnTo>
                    <a:pt x="146" y="1455"/>
                  </a:lnTo>
                  <a:lnTo>
                    <a:pt x="142" y="1455"/>
                  </a:lnTo>
                  <a:lnTo>
                    <a:pt x="140" y="1454"/>
                  </a:lnTo>
                  <a:lnTo>
                    <a:pt x="137" y="1451"/>
                  </a:lnTo>
                  <a:lnTo>
                    <a:pt x="133" y="1450"/>
                  </a:lnTo>
                  <a:lnTo>
                    <a:pt x="129" y="1450"/>
                  </a:lnTo>
                  <a:lnTo>
                    <a:pt x="129" y="1449"/>
                  </a:lnTo>
                  <a:lnTo>
                    <a:pt x="129" y="1447"/>
                  </a:lnTo>
                  <a:lnTo>
                    <a:pt x="128" y="1446"/>
                  </a:lnTo>
                  <a:lnTo>
                    <a:pt x="129" y="1444"/>
                  </a:lnTo>
                  <a:lnTo>
                    <a:pt x="129" y="1443"/>
                  </a:lnTo>
                  <a:lnTo>
                    <a:pt x="129" y="1442"/>
                  </a:lnTo>
                  <a:lnTo>
                    <a:pt x="128" y="1440"/>
                  </a:lnTo>
                  <a:lnTo>
                    <a:pt x="128" y="1439"/>
                  </a:lnTo>
                  <a:lnTo>
                    <a:pt x="127" y="1439"/>
                  </a:lnTo>
                  <a:lnTo>
                    <a:pt x="127" y="1438"/>
                  </a:lnTo>
                  <a:lnTo>
                    <a:pt x="125" y="1438"/>
                  </a:lnTo>
                  <a:lnTo>
                    <a:pt x="125" y="1436"/>
                  </a:lnTo>
                  <a:lnTo>
                    <a:pt x="125" y="1435"/>
                  </a:lnTo>
                  <a:lnTo>
                    <a:pt x="125" y="1434"/>
                  </a:lnTo>
                  <a:lnTo>
                    <a:pt x="125" y="1432"/>
                  </a:lnTo>
                  <a:lnTo>
                    <a:pt x="127" y="1431"/>
                  </a:lnTo>
                  <a:lnTo>
                    <a:pt x="127" y="1430"/>
                  </a:lnTo>
                  <a:lnTo>
                    <a:pt x="128" y="1430"/>
                  </a:lnTo>
                  <a:lnTo>
                    <a:pt x="128" y="1428"/>
                  </a:lnTo>
                  <a:lnTo>
                    <a:pt x="128" y="1427"/>
                  </a:lnTo>
                  <a:lnTo>
                    <a:pt x="128" y="1425"/>
                  </a:lnTo>
                  <a:lnTo>
                    <a:pt x="129" y="1425"/>
                  </a:lnTo>
                  <a:lnTo>
                    <a:pt x="131" y="1425"/>
                  </a:lnTo>
                  <a:lnTo>
                    <a:pt x="131" y="1424"/>
                  </a:lnTo>
                  <a:lnTo>
                    <a:pt x="132" y="1424"/>
                  </a:lnTo>
                  <a:lnTo>
                    <a:pt x="132" y="1423"/>
                  </a:lnTo>
                  <a:lnTo>
                    <a:pt x="133" y="1423"/>
                  </a:lnTo>
                  <a:lnTo>
                    <a:pt x="133" y="1421"/>
                  </a:lnTo>
                  <a:lnTo>
                    <a:pt x="133" y="1420"/>
                  </a:lnTo>
                  <a:lnTo>
                    <a:pt x="135" y="1419"/>
                  </a:lnTo>
                  <a:lnTo>
                    <a:pt x="135" y="1417"/>
                  </a:lnTo>
                  <a:lnTo>
                    <a:pt x="136" y="1417"/>
                  </a:lnTo>
                  <a:lnTo>
                    <a:pt x="137" y="1417"/>
                  </a:lnTo>
                  <a:lnTo>
                    <a:pt x="137" y="1416"/>
                  </a:lnTo>
                  <a:lnTo>
                    <a:pt x="139" y="1415"/>
                  </a:lnTo>
                  <a:lnTo>
                    <a:pt x="139" y="1413"/>
                  </a:lnTo>
                  <a:lnTo>
                    <a:pt x="139" y="1412"/>
                  </a:lnTo>
                  <a:lnTo>
                    <a:pt x="140" y="1412"/>
                  </a:lnTo>
                  <a:lnTo>
                    <a:pt x="140" y="1413"/>
                  </a:lnTo>
                  <a:lnTo>
                    <a:pt x="142" y="1413"/>
                  </a:lnTo>
                  <a:lnTo>
                    <a:pt x="140" y="1412"/>
                  </a:lnTo>
                  <a:lnTo>
                    <a:pt x="142" y="1411"/>
                  </a:lnTo>
                  <a:lnTo>
                    <a:pt x="143" y="1409"/>
                  </a:lnTo>
                  <a:lnTo>
                    <a:pt x="144" y="1407"/>
                  </a:lnTo>
                  <a:lnTo>
                    <a:pt x="147" y="1405"/>
                  </a:lnTo>
                  <a:lnTo>
                    <a:pt x="150" y="1405"/>
                  </a:lnTo>
                  <a:lnTo>
                    <a:pt x="150" y="1402"/>
                  </a:lnTo>
                  <a:lnTo>
                    <a:pt x="152" y="1401"/>
                  </a:lnTo>
                  <a:lnTo>
                    <a:pt x="155" y="1400"/>
                  </a:lnTo>
                  <a:lnTo>
                    <a:pt x="158" y="1397"/>
                  </a:lnTo>
                  <a:lnTo>
                    <a:pt x="159" y="1396"/>
                  </a:lnTo>
                  <a:lnTo>
                    <a:pt x="161" y="1396"/>
                  </a:lnTo>
                  <a:lnTo>
                    <a:pt x="161" y="1394"/>
                  </a:lnTo>
                  <a:lnTo>
                    <a:pt x="162" y="1394"/>
                  </a:lnTo>
                  <a:lnTo>
                    <a:pt x="163" y="1392"/>
                  </a:lnTo>
                  <a:lnTo>
                    <a:pt x="165" y="1390"/>
                  </a:lnTo>
                  <a:lnTo>
                    <a:pt x="166" y="1388"/>
                  </a:lnTo>
                  <a:lnTo>
                    <a:pt x="167" y="1386"/>
                  </a:lnTo>
                  <a:lnTo>
                    <a:pt x="170" y="1383"/>
                  </a:lnTo>
                  <a:lnTo>
                    <a:pt x="171" y="1382"/>
                  </a:lnTo>
                  <a:lnTo>
                    <a:pt x="174" y="1381"/>
                  </a:lnTo>
                  <a:lnTo>
                    <a:pt x="175" y="1378"/>
                  </a:lnTo>
                  <a:lnTo>
                    <a:pt x="175" y="1375"/>
                  </a:lnTo>
                  <a:lnTo>
                    <a:pt x="175" y="1370"/>
                  </a:lnTo>
                  <a:lnTo>
                    <a:pt x="178" y="1366"/>
                  </a:lnTo>
                  <a:lnTo>
                    <a:pt x="181" y="1359"/>
                  </a:lnTo>
                  <a:lnTo>
                    <a:pt x="182" y="1352"/>
                  </a:lnTo>
                  <a:lnTo>
                    <a:pt x="184" y="1350"/>
                  </a:lnTo>
                  <a:lnTo>
                    <a:pt x="184" y="1347"/>
                  </a:lnTo>
                  <a:lnTo>
                    <a:pt x="185" y="1347"/>
                  </a:lnTo>
                  <a:lnTo>
                    <a:pt x="185" y="1345"/>
                  </a:lnTo>
                  <a:lnTo>
                    <a:pt x="185" y="1344"/>
                  </a:lnTo>
                  <a:lnTo>
                    <a:pt x="185" y="1343"/>
                  </a:lnTo>
                  <a:lnTo>
                    <a:pt x="185" y="1341"/>
                  </a:lnTo>
                  <a:lnTo>
                    <a:pt x="186" y="1339"/>
                  </a:lnTo>
                  <a:lnTo>
                    <a:pt x="188" y="1336"/>
                  </a:lnTo>
                  <a:lnTo>
                    <a:pt x="189" y="1332"/>
                  </a:lnTo>
                  <a:lnTo>
                    <a:pt x="192" y="1329"/>
                  </a:lnTo>
                  <a:lnTo>
                    <a:pt x="194" y="1328"/>
                  </a:lnTo>
                  <a:lnTo>
                    <a:pt x="196" y="1324"/>
                  </a:lnTo>
                  <a:lnTo>
                    <a:pt x="196" y="1322"/>
                  </a:lnTo>
                  <a:lnTo>
                    <a:pt x="199" y="1321"/>
                  </a:lnTo>
                  <a:lnTo>
                    <a:pt x="200" y="1320"/>
                  </a:lnTo>
                  <a:lnTo>
                    <a:pt x="201" y="1318"/>
                  </a:lnTo>
                  <a:lnTo>
                    <a:pt x="201" y="1317"/>
                  </a:lnTo>
                  <a:lnTo>
                    <a:pt x="200" y="1316"/>
                  </a:lnTo>
                  <a:lnTo>
                    <a:pt x="201" y="1314"/>
                  </a:lnTo>
                  <a:lnTo>
                    <a:pt x="201" y="1313"/>
                  </a:lnTo>
                  <a:lnTo>
                    <a:pt x="201" y="1312"/>
                  </a:lnTo>
                  <a:lnTo>
                    <a:pt x="203" y="1310"/>
                  </a:lnTo>
                  <a:lnTo>
                    <a:pt x="204" y="1309"/>
                  </a:lnTo>
                  <a:lnTo>
                    <a:pt x="205" y="1309"/>
                  </a:lnTo>
                  <a:lnTo>
                    <a:pt x="207" y="1309"/>
                  </a:lnTo>
                  <a:lnTo>
                    <a:pt x="208" y="1307"/>
                  </a:lnTo>
                  <a:lnTo>
                    <a:pt x="209" y="1307"/>
                  </a:lnTo>
                  <a:lnTo>
                    <a:pt x="209" y="1306"/>
                  </a:lnTo>
                  <a:lnTo>
                    <a:pt x="211" y="1306"/>
                  </a:lnTo>
                  <a:lnTo>
                    <a:pt x="212" y="1306"/>
                  </a:lnTo>
                  <a:lnTo>
                    <a:pt x="212" y="1305"/>
                  </a:lnTo>
                  <a:lnTo>
                    <a:pt x="213" y="1303"/>
                  </a:lnTo>
                  <a:lnTo>
                    <a:pt x="215" y="1303"/>
                  </a:lnTo>
                  <a:lnTo>
                    <a:pt x="215" y="1302"/>
                  </a:lnTo>
                  <a:lnTo>
                    <a:pt x="216" y="1301"/>
                  </a:lnTo>
                  <a:lnTo>
                    <a:pt x="216" y="1302"/>
                  </a:lnTo>
                  <a:lnTo>
                    <a:pt x="218" y="1302"/>
                  </a:lnTo>
                  <a:lnTo>
                    <a:pt x="218" y="1301"/>
                  </a:lnTo>
                  <a:lnTo>
                    <a:pt x="219" y="1299"/>
                  </a:lnTo>
                  <a:lnTo>
                    <a:pt x="219" y="1298"/>
                  </a:lnTo>
                  <a:lnTo>
                    <a:pt x="220" y="1297"/>
                  </a:lnTo>
                  <a:lnTo>
                    <a:pt x="220" y="1295"/>
                  </a:lnTo>
                  <a:lnTo>
                    <a:pt x="222" y="1294"/>
                  </a:lnTo>
                  <a:lnTo>
                    <a:pt x="222" y="1293"/>
                  </a:lnTo>
                  <a:lnTo>
                    <a:pt x="220" y="1291"/>
                  </a:lnTo>
                  <a:lnTo>
                    <a:pt x="220" y="1290"/>
                  </a:lnTo>
                  <a:lnTo>
                    <a:pt x="222" y="1290"/>
                  </a:lnTo>
                  <a:lnTo>
                    <a:pt x="220" y="1288"/>
                  </a:lnTo>
                  <a:lnTo>
                    <a:pt x="222" y="1288"/>
                  </a:lnTo>
                  <a:lnTo>
                    <a:pt x="222" y="1287"/>
                  </a:lnTo>
                  <a:lnTo>
                    <a:pt x="220" y="1286"/>
                  </a:lnTo>
                  <a:lnTo>
                    <a:pt x="222" y="1284"/>
                  </a:lnTo>
                  <a:lnTo>
                    <a:pt x="220" y="1283"/>
                  </a:lnTo>
                  <a:lnTo>
                    <a:pt x="220" y="1282"/>
                  </a:lnTo>
                  <a:lnTo>
                    <a:pt x="220" y="1280"/>
                  </a:lnTo>
                  <a:lnTo>
                    <a:pt x="219" y="1279"/>
                  </a:lnTo>
                  <a:lnTo>
                    <a:pt x="220" y="1278"/>
                  </a:lnTo>
                  <a:lnTo>
                    <a:pt x="219" y="1278"/>
                  </a:lnTo>
                  <a:lnTo>
                    <a:pt x="219" y="1276"/>
                  </a:lnTo>
                  <a:lnTo>
                    <a:pt x="219" y="1275"/>
                  </a:lnTo>
                  <a:lnTo>
                    <a:pt x="218" y="1275"/>
                  </a:lnTo>
                  <a:lnTo>
                    <a:pt x="216" y="1272"/>
                  </a:lnTo>
                  <a:lnTo>
                    <a:pt x="216" y="1271"/>
                  </a:lnTo>
                  <a:lnTo>
                    <a:pt x="215" y="1269"/>
                  </a:lnTo>
                  <a:lnTo>
                    <a:pt x="213" y="1268"/>
                  </a:lnTo>
                  <a:lnTo>
                    <a:pt x="213" y="1267"/>
                  </a:lnTo>
                  <a:lnTo>
                    <a:pt x="212" y="1265"/>
                  </a:lnTo>
                  <a:lnTo>
                    <a:pt x="212" y="1264"/>
                  </a:lnTo>
                  <a:lnTo>
                    <a:pt x="212" y="1263"/>
                  </a:lnTo>
                  <a:lnTo>
                    <a:pt x="212" y="1261"/>
                  </a:lnTo>
                  <a:lnTo>
                    <a:pt x="212" y="1259"/>
                  </a:lnTo>
                  <a:lnTo>
                    <a:pt x="213" y="1259"/>
                  </a:lnTo>
                  <a:lnTo>
                    <a:pt x="213" y="1257"/>
                  </a:lnTo>
                  <a:lnTo>
                    <a:pt x="215" y="1256"/>
                  </a:lnTo>
                  <a:lnTo>
                    <a:pt x="213" y="1256"/>
                  </a:lnTo>
                  <a:lnTo>
                    <a:pt x="212" y="1257"/>
                  </a:lnTo>
                  <a:lnTo>
                    <a:pt x="212" y="1256"/>
                  </a:lnTo>
                  <a:lnTo>
                    <a:pt x="212" y="1255"/>
                  </a:lnTo>
                  <a:lnTo>
                    <a:pt x="212" y="1253"/>
                  </a:lnTo>
                  <a:lnTo>
                    <a:pt x="211" y="1253"/>
                  </a:lnTo>
                  <a:lnTo>
                    <a:pt x="211" y="1252"/>
                  </a:lnTo>
                  <a:lnTo>
                    <a:pt x="209" y="1250"/>
                  </a:lnTo>
                  <a:lnTo>
                    <a:pt x="209" y="1249"/>
                  </a:lnTo>
                  <a:lnTo>
                    <a:pt x="211" y="1248"/>
                  </a:lnTo>
                  <a:lnTo>
                    <a:pt x="212" y="1246"/>
                  </a:lnTo>
                  <a:lnTo>
                    <a:pt x="212" y="1245"/>
                  </a:lnTo>
                  <a:lnTo>
                    <a:pt x="212" y="1244"/>
                  </a:lnTo>
                  <a:lnTo>
                    <a:pt x="212" y="1242"/>
                  </a:lnTo>
                  <a:lnTo>
                    <a:pt x="211" y="1241"/>
                  </a:lnTo>
                  <a:lnTo>
                    <a:pt x="211" y="1240"/>
                  </a:lnTo>
                  <a:lnTo>
                    <a:pt x="209" y="1238"/>
                  </a:lnTo>
                  <a:lnTo>
                    <a:pt x="211" y="1237"/>
                  </a:lnTo>
                  <a:lnTo>
                    <a:pt x="211" y="1236"/>
                  </a:lnTo>
                  <a:lnTo>
                    <a:pt x="212" y="1236"/>
                  </a:lnTo>
                  <a:lnTo>
                    <a:pt x="211" y="1234"/>
                  </a:lnTo>
                  <a:lnTo>
                    <a:pt x="211" y="1233"/>
                  </a:lnTo>
                  <a:lnTo>
                    <a:pt x="209" y="1230"/>
                  </a:lnTo>
                  <a:lnTo>
                    <a:pt x="205" y="1229"/>
                  </a:lnTo>
                  <a:lnTo>
                    <a:pt x="201" y="1230"/>
                  </a:lnTo>
                  <a:lnTo>
                    <a:pt x="200" y="1230"/>
                  </a:lnTo>
                  <a:lnTo>
                    <a:pt x="194" y="1230"/>
                  </a:lnTo>
                  <a:lnTo>
                    <a:pt x="192" y="1231"/>
                  </a:lnTo>
                  <a:lnTo>
                    <a:pt x="190" y="1234"/>
                  </a:lnTo>
                  <a:lnTo>
                    <a:pt x="189" y="1234"/>
                  </a:lnTo>
                  <a:lnTo>
                    <a:pt x="186" y="1236"/>
                  </a:lnTo>
                  <a:lnTo>
                    <a:pt x="184" y="1237"/>
                  </a:lnTo>
                  <a:lnTo>
                    <a:pt x="184" y="1240"/>
                  </a:lnTo>
                  <a:lnTo>
                    <a:pt x="182" y="1241"/>
                  </a:lnTo>
                  <a:lnTo>
                    <a:pt x="181" y="1244"/>
                  </a:lnTo>
                  <a:lnTo>
                    <a:pt x="177" y="1245"/>
                  </a:lnTo>
                  <a:lnTo>
                    <a:pt x="174" y="1245"/>
                  </a:lnTo>
                  <a:lnTo>
                    <a:pt x="171" y="1246"/>
                  </a:lnTo>
                  <a:lnTo>
                    <a:pt x="171" y="1249"/>
                  </a:lnTo>
                  <a:lnTo>
                    <a:pt x="170" y="1250"/>
                  </a:lnTo>
                  <a:lnTo>
                    <a:pt x="169" y="1252"/>
                  </a:lnTo>
                  <a:lnTo>
                    <a:pt x="166" y="1253"/>
                  </a:lnTo>
                  <a:lnTo>
                    <a:pt x="163" y="1253"/>
                  </a:lnTo>
                  <a:lnTo>
                    <a:pt x="161" y="1255"/>
                  </a:lnTo>
                  <a:lnTo>
                    <a:pt x="159" y="1253"/>
                  </a:lnTo>
                  <a:lnTo>
                    <a:pt x="159" y="1252"/>
                  </a:lnTo>
                  <a:lnTo>
                    <a:pt x="159" y="1250"/>
                  </a:lnTo>
                  <a:lnTo>
                    <a:pt x="158" y="1250"/>
                  </a:lnTo>
                  <a:lnTo>
                    <a:pt x="158" y="1249"/>
                  </a:lnTo>
                  <a:lnTo>
                    <a:pt x="156" y="1250"/>
                  </a:lnTo>
                  <a:lnTo>
                    <a:pt x="156" y="1249"/>
                  </a:lnTo>
                  <a:lnTo>
                    <a:pt x="155" y="1249"/>
                  </a:lnTo>
                  <a:lnTo>
                    <a:pt x="156" y="1248"/>
                  </a:lnTo>
                  <a:lnTo>
                    <a:pt x="155" y="1248"/>
                  </a:lnTo>
                  <a:lnTo>
                    <a:pt x="155" y="1249"/>
                  </a:lnTo>
                  <a:lnTo>
                    <a:pt x="154" y="1248"/>
                  </a:lnTo>
                  <a:lnTo>
                    <a:pt x="154" y="1246"/>
                  </a:lnTo>
                  <a:lnTo>
                    <a:pt x="154" y="1245"/>
                  </a:lnTo>
                  <a:lnTo>
                    <a:pt x="152" y="1246"/>
                  </a:lnTo>
                  <a:lnTo>
                    <a:pt x="151" y="1246"/>
                  </a:lnTo>
                  <a:lnTo>
                    <a:pt x="150" y="1246"/>
                  </a:lnTo>
                  <a:lnTo>
                    <a:pt x="150" y="1245"/>
                  </a:lnTo>
                  <a:lnTo>
                    <a:pt x="148" y="1245"/>
                  </a:lnTo>
                  <a:lnTo>
                    <a:pt x="147" y="1245"/>
                  </a:lnTo>
                  <a:lnTo>
                    <a:pt x="146" y="1245"/>
                  </a:lnTo>
                  <a:lnTo>
                    <a:pt x="144" y="1245"/>
                  </a:lnTo>
                  <a:lnTo>
                    <a:pt x="146" y="1246"/>
                  </a:lnTo>
                  <a:lnTo>
                    <a:pt x="144" y="1246"/>
                  </a:lnTo>
                  <a:lnTo>
                    <a:pt x="144" y="1245"/>
                  </a:lnTo>
                  <a:lnTo>
                    <a:pt x="144" y="1244"/>
                  </a:lnTo>
                  <a:lnTo>
                    <a:pt x="143" y="1245"/>
                  </a:lnTo>
                  <a:lnTo>
                    <a:pt x="142" y="1245"/>
                  </a:lnTo>
                  <a:lnTo>
                    <a:pt x="140" y="1244"/>
                  </a:lnTo>
                  <a:lnTo>
                    <a:pt x="139" y="1244"/>
                  </a:lnTo>
                  <a:lnTo>
                    <a:pt x="137" y="1244"/>
                  </a:lnTo>
                  <a:lnTo>
                    <a:pt x="137" y="1242"/>
                  </a:lnTo>
                  <a:lnTo>
                    <a:pt x="137" y="1244"/>
                  </a:lnTo>
                  <a:lnTo>
                    <a:pt x="136" y="1242"/>
                  </a:lnTo>
                  <a:lnTo>
                    <a:pt x="135" y="1242"/>
                  </a:lnTo>
                  <a:lnTo>
                    <a:pt x="136" y="1241"/>
                  </a:lnTo>
                  <a:lnTo>
                    <a:pt x="135" y="1241"/>
                  </a:lnTo>
                  <a:lnTo>
                    <a:pt x="135" y="1242"/>
                  </a:lnTo>
                  <a:lnTo>
                    <a:pt x="133" y="1241"/>
                  </a:lnTo>
                  <a:lnTo>
                    <a:pt x="132" y="1240"/>
                  </a:lnTo>
                  <a:lnTo>
                    <a:pt x="132" y="1238"/>
                  </a:lnTo>
                  <a:lnTo>
                    <a:pt x="132" y="1237"/>
                  </a:lnTo>
                  <a:lnTo>
                    <a:pt x="131" y="1238"/>
                  </a:lnTo>
                  <a:lnTo>
                    <a:pt x="131" y="1237"/>
                  </a:lnTo>
                  <a:lnTo>
                    <a:pt x="129" y="1237"/>
                  </a:lnTo>
                  <a:lnTo>
                    <a:pt x="129" y="1236"/>
                  </a:lnTo>
                  <a:lnTo>
                    <a:pt x="129" y="1234"/>
                  </a:lnTo>
                  <a:lnTo>
                    <a:pt x="128" y="1233"/>
                  </a:lnTo>
                  <a:lnTo>
                    <a:pt x="128" y="1231"/>
                  </a:lnTo>
                  <a:lnTo>
                    <a:pt x="128" y="1230"/>
                  </a:lnTo>
                  <a:lnTo>
                    <a:pt x="127" y="1230"/>
                  </a:lnTo>
                  <a:lnTo>
                    <a:pt x="125" y="1231"/>
                  </a:lnTo>
                  <a:lnTo>
                    <a:pt x="125" y="1233"/>
                  </a:lnTo>
                  <a:lnTo>
                    <a:pt x="124" y="1233"/>
                  </a:lnTo>
                  <a:lnTo>
                    <a:pt x="123" y="1233"/>
                  </a:lnTo>
                  <a:lnTo>
                    <a:pt x="123" y="1234"/>
                  </a:lnTo>
                  <a:lnTo>
                    <a:pt x="121" y="1234"/>
                  </a:lnTo>
                  <a:lnTo>
                    <a:pt x="120" y="1234"/>
                  </a:lnTo>
                  <a:lnTo>
                    <a:pt x="118" y="1236"/>
                  </a:lnTo>
                  <a:lnTo>
                    <a:pt x="117" y="1236"/>
                  </a:lnTo>
                  <a:lnTo>
                    <a:pt x="116" y="1236"/>
                  </a:lnTo>
                  <a:lnTo>
                    <a:pt x="114" y="1236"/>
                  </a:lnTo>
                  <a:lnTo>
                    <a:pt x="113" y="1237"/>
                  </a:lnTo>
                  <a:lnTo>
                    <a:pt x="112" y="1237"/>
                  </a:lnTo>
                  <a:lnTo>
                    <a:pt x="110" y="1238"/>
                  </a:lnTo>
                  <a:lnTo>
                    <a:pt x="109" y="1238"/>
                  </a:lnTo>
                  <a:lnTo>
                    <a:pt x="98" y="1265"/>
                  </a:lnTo>
                  <a:lnTo>
                    <a:pt x="83" y="1301"/>
                  </a:lnTo>
                  <a:lnTo>
                    <a:pt x="83" y="1302"/>
                  </a:lnTo>
                  <a:lnTo>
                    <a:pt x="82" y="1303"/>
                  </a:lnTo>
                  <a:lnTo>
                    <a:pt x="79" y="1306"/>
                  </a:lnTo>
                  <a:lnTo>
                    <a:pt x="75" y="1307"/>
                  </a:lnTo>
                  <a:lnTo>
                    <a:pt x="71" y="1309"/>
                  </a:lnTo>
                  <a:lnTo>
                    <a:pt x="67" y="1313"/>
                  </a:lnTo>
                  <a:lnTo>
                    <a:pt x="66" y="1313"/>
                  </a:lnTo>
                  <a:lnTo>
                    <a:pt x="63" y="1314"/>
                  </a:lnTo>
                  <a:lnTo>
                    <a:pt x="63" y="1313"/>
                  </a:lnTo>
                  <a:lnTo>
                    <a:pt x="63" y="1312"/>
                  </a:lnTo>
                  <a:lnTo>
                    <a:pt x="63" y="1310"/>
                  </a:lnTo>
                  <a:lnTo>
                    <a:pt x="64" y="1303"/>
                  </a:lnTo>
                  <a:lnTo>
                    <a:pt x="64" y="1276"/>
                  </a:lnTo>
                  <a:lnTo>
                    <a:pt x="64" y="1271"/>
                  </a:lnTo>
                  <a:lnTo>
                    <a:pt x="63" y="1271"/>
                  </a:lnTo>
                  <a:lnTo>
                    <a:pt x="63" y="1267"/>
                  </a:lnTo>
                  <a:lnTo>
                    <a:pt x="63" y="1264"/>
                  </a:lnTo>
                  <a:lnTo>
                    <a:pt x="63" y="1260"/>
                  </a:lnTo>
                  <a:lnTo>
                    <a:pt x="63" y="1255"/>
                  </a:lnTo>
                  <a:lnTo>
                    <a:pt x="63" y="1245"/>
                  </a:lnTo>
                  <a:lnTo>
                    <a:pt x="63" y="1237"/>
                  </a:lnTo>
                  <a:lnTo>
                    <a:pt x="63" y="1225"/>
                  </a:lnTo>
                  <a:lnTo>
                    <a:pt x="63" y="1203"/>
                  </a:lnTo>
                  <a:lnTo>
                    <a:pt x="66" y="1183"/>
                  </a:lnTo>
                  <a:lnTo>
                    <a:pt x="71" y="1164"/>
                  </a:lnTo>
                  <a:lnTo>
                    <a:pt x="68" y="1162"/>
                  </a:lnTo>
                  <a:lnTo>
                    <a:pt x="64" y="1160"/>
                  </a:lnTo>
                  <a:lnTo>
                    <a:pt x="61" y="1158"/>
                  </a:lnTo>
                  <a:lnTo>
                    <a:pt x="59" y="1157"/>
                  </a:lnTo>
                  <a:lnTo>
                    <a:pt x="55" y="1156"/>
                  </a:lnTo>
                  <a:lnTo>
                    <a:pt x="51" y="1154"/>
                  </a:lnTo>
                  <a:lnTo>
                    <a:pt x="36" y="1149"/>
                  </a:lnTo>
                  <a:lnTo>
                    <a:pt x="21" y="1145"/>
                  </a:lnTo>
                  <a:lnTo>
                    <a:pt x="22" y="1143"/>
                  </a:lnTo>
                  <a:lnTo>
                    <a:pt x="23" y="1143"/>
                  </a:lnTo>
                  <a:lnTo>
                    <a:pt x="23" y="1142"/>
                  </a:lnTo>
                  <a:lnTo>
                    <a:pt x="23" y="1141"/>
                  </a:lnTo>
                  <a:lnTo>
                    <a:pt x="25" y="1141"/>
                  </a:lnTo>
                  <a:lnTo>
                    <a:pt x="25" y="1138"/>
                  </a:lnTo>
                  <a:lnTo>
                    <a:pt x="26" y="1138"/>
                  </a:lnTo>
                  <a:lnTo>
                    <a:pt x="26" y="1137"/>
                  </a:lnTo>
                  <a:lnTo>
                    <a:pt x="28" y="1137"/>
                  </a:lnTo>
                  <a:lnTo>
                    <a:pt x="28" y="1135"/>
                  </a:lnTo>
                  <a:lnTo>
                    <a:pt x="29" y="1135"/>
                  </a:lnTo>
                  <a:lnTo>
                    <a:pt x="29" y="1134"/>
                  </a:lnTo>
                  <a:lnTo>
                    <a:pt x="30" y="1132"/>
                  </a:lnTo>
                  <a:lnTo>
                    <a:pt x="32" y="1132"/>
                  </a:lnTo>
                  <a:lnTo>
                    <a:pt x="33" y="1132"/>
                  </a:lnTo>
                  <a:lnTo>
                    <a:pt x="33" y="1131"/>
                  </a:lnTo>
                  <a:lnTo>
                    <a:pt x="32" y="1131"/>
                  </a:lnTo>
                  <a:lnTo>
                    <a:pt x="33" y="1131"/>
                  </a:lnTo>
                  <a:lnTo>
                    <a:pt x="32" y="1130"/>
                  </a:lnTo>
                  <a:lnTo>
                    <a:pt x="32" y="1128"/>
                  </a:lnTo>
                  <a:lnTo>
                    <a:pt x="33" y="1127"/>
                  </a:lnTo>
                  <a:lnTo>
                    <a:pt x="32" y="1127"/>
                  </a:lnTo>
                  <a:lnTo>
                    <a:pt x="32" y="1126"/>
                  </a:lnTo>
                  <a:lnTo>
                    <a:pt x="30" y="1126"/>
                  </a:lnTo>
                  <a:lnTo>
                    <a:pt x="29" y="1126"/>
                  </a:lnTo>
                  <a:lnTo>
                    <a:pt x="28" y="1126"/>
                  </a:lnTo>
                  <a:lnTo>
                    <a:pt x="26" y="1126"/>
                  </a:lnTo>
                  <a:lnTo>
                    <a:pt x="25" y="1126"/>
                  </a:lnTo>
                  <a:lnTo>
                    <a:pt x="25" y="1124"/>
                  </a:lnTo>
                  <a:lnTo>
                    <a:pt x="25" y="1123"/>
                  </a:lnTo>
                  <a:lnTo>
                    <a:pt x="23" y="1122"/>
                  </a:lnTo>
                  <a:lnTo>
                    <a:pt x="23" y="1120"/>
                  </a:lnTo>
                  <a:lnTo>
                    <a:pt x="22" y="1120"/>
                  </a:lnTo>
                  <a:lnTo>
                    <a:pt x="21" y="1120"/>
                  </a:lnTo>
                  <a:lnTo>
                    <a:pt x="21" y="1119"/>
                  </a:lnTo>
                  <a:lnTo>
                    <a:pt x="19" y="1119"/>
                  </a:lnTo>
                  <a:lnTo>
                    <a:pt x="19" y="1120"/>
                  </a:lnTo>
                  <a:lnTo>
                    <a:pt x="18" y="1120"/>
                  </a:lnTo>
                  <a:lnTo>
                    <a:pt x="17" y="1120"/>
                  </a:lnTo>
                  <a:lnTo>
                    <a:pt x="15" y="1119"/>
                  </a:lnTo>
                  <a:lnTo>
                    <a:pt x="14" y="1119"/>
                  </a:lnTo>
                  <a:lnTo>
                    <a:pt x="14" y="1118"/>
                  </a:lnTo>
                  <a:lnTo>
                    <a:pt x="14" y="1116"/>
                  </a:lnTo>
                  <a:lnTo>
                    <a:pt x="14" y="1115"/>
                  </a:lnTo>
                  <a:lnTo>
                    <a:pt x="13" y="1115"/>
                  </a:lnTo>
                  <a:lnTo>
                    <a:pt x="14" y="1115"/>
                  </a:lnTo>
                  <a:lnTo>
                    <a:pt x="15" y="1113"/>
                  </a:lnTo>
                  <a:lnTo>
                    <a:pt x="15" y="1112"/>
                  </a:lnTo>
                  <a:lnTo>
                    <a:pt x="15" y="1111"/>
                  </a:lnTo>
                  <a:lnTo>
                    <a:pt x="15" y="1109"/>
                  </a:lnTo>
                  <a:lnTo>
                    <a:pt x="14" y="1109"/>
                  </a:lnTo>
                  <a:lnTo>
                    <a:pt x="14" y="1108"/>
                  </a:lnTo>
                  <a:lnTo>
                    <a:pt x="13" y="1108"/>
                  </a:lnTo>
                  <a:lnTo>
                    <a:pt x="11" y="1108"/>
                  </a:lnTo>
                  <a:lnTo>
                    <a:pt x="11" y="1107"/>
                  </a:lnTo>
                  <a:lnTo>
                    <a:pt x="13" y="1107"/>
                  </a:lnTo>
                  <a:lnTo>
                    <a:pt x="13" y="1105"/>
                  </a:lnTo>
                  <a:lnTo>
                    <a:pt x="11" y="1105"/>
                  </a:lnTo>
                  <a:lnTo>
                    <a:pt x="10" y="1105"/>
                  </a:lnTo>
                  <a:lnTo>
                    <a:pt x="10" y="1104"/>
                  </a:lnTo>
                  <a:lnTo>
                    <a:pt x="9" y="1104"/>
                  </a:lnTo>
                  <a:lnTo>
                    <a:pt x="9" y="1103"/>
                  </a:lnTo>
                  <a:lnTo>
                    <a:pt x="9" y="1101"/>
                  </a:lnTo>
                  <a:lnTo>
                    <a:pt x="10" y="1101"/>
                  </a:lnTo>
                  <a:lnTo>
                    <a:pt x="11" y="1100"/>
                  </a:lnTo>
                  <a:lnTo>
                    <a:pt x="11" y="1099"/>
                  </a:lnTo>
                  <a:lnTo>
                    <a:pt x="10" y="1097"/>
                  </a:lnTo>
                  <a:lnTo>
                    <a:pt x="9" y="1097"/>
                  </a:lnTo>
                  <a:lnTo>
                    <a:pt x="9" y="1096"/>
                  </a:lnTo>
                  <a:lnTo>
                    <a:pt x="7" y="1094"/>
                  </a:lnTo>
                  <a:lnTo>
                    <a:pt x="6" y="1096"/>
                  </a:lnTo>
                  <a:lnTo>
                    <a:pt x="5" y="1096"/>
                  </a:lnTo>
                  <a:lnTo>
                    <a:pt x="5" y="1094"/>
                  </a:lnTo>
                  <a:lnTo>
                    <a:pt x="3" y="1094"/>
                  </a:lnTo>
                  <a:lnTo>
                    <a:pt x="2" y="1094"/>
                  </a:lnTo>
                  <a:lnTo>
                    <a:pt x="0" y="1094"/>
                  </a:lnTo>
                  <a:lnTo>
                    <a:pt x="0" y="1093"/>
                  </a:lnTo>
                  <a:lnTo>
                    <a:pt x="0" y="1092"/>
                  </a:lnTo>
                  <a:lnTo>
                    <a:pt x="0" y="1090"/>
                  </a:lnTo>
                  <a:lnTo>
                    <a:pt x="2" y="1090"/>
                  </a:lnTo>
                  <a:lnTo>
                    <a:pt x="2" y="1089"/>
                  </a:lnTo>
                  <a:lnTo>
                    <a:pt x="2" y="1088"/>
                  </a:lnTo>
                  <a:lnTo>
                    <a:pt x="3" y="1088"/>
                  </a:lnTo>
                  <a:lnTo>
                    <a:pt x="5" y="1088"/>
                  </a:lnTo>
                  <a:lnTo>
                    <a:pt x="5" y="1086"/>
                  </a:lnTo>
                  <a:lnTo>
                    <a:pt x="6" y="1086"/>
                  </a:lnTo>
                  <a:lnTo>
                    <a:pt x="7" y="1085"/>
                  </a:lnTo>
                  <a:lnTo>
                    <a:pt x="7" y="1084"/>
                  </a:lnTo>
                  <a:lnTo>
                    <a:pt x="7" y="1082"/>
                  </a:lnTo>
                  <a:lnTo>
                    <a:pt x="9" y="1082"/>
                  </a:lnTo>
                  <a:lnTo>
                    <a:pt x="7" y="1081"/>
                  </a:lnTo>
                  <a:lnTo>
                    <a:pt x="9" y="1081"/>
                  </a:lnTo>
                  <a:lnTo>
                    <a:pt x="9" y="1080"/>
                  </a:lnTo>
                  <a:lnTo>
                    <a:pt x="10" y="1080"/>
                  </a:lnTo>
                  <a:lnTo>
                    <a:pt x="10" y="1078"/>
                  </a:lnTo>
                  <a:lnTo>
                    <a:pt x="11" y="1078"/>
                  </a:lnTo>
                  <a:lnTo>
                    <a:pt x="11" y="1077"/>
                  </a:lnTo>
                  <a:lnTo>
                    <a:pt x="11" y="1075"/>
                  </a:lnTo>
                  <a:lnTo>
                    <a:pt x="11" y="1074"/>
                  </a:lnTo>
                  <a:lnTo>
                    <a:pt x="11" y="1073"/>
                  </a:lnTo>
                  <a:lnTo>
                    <a:pt x="10" y="1071"/>
                  </a:lnTo>
                  <a:lnTo>
                    <a:pt x="10" y="1070"/>
                  </a:lnTo>
                  <a:lnTo>
                    <a:pt x="10" y="1069"/>
                  </a:lnTo>
                  <a:lnTo>
                    <a:pt x="10" y="1067"/>
                  </a:lnTo>
                  <a:lnTo>
                    <a:pt x="9" y="1067"/>
                  </a:lnTo>
                  <a:lnTo>
                    <a:pt x="10" y="1067"/>
                  </a:lnTo>
                  <a:lnTo>
                    <a:pt x="10" y="1066"/>
                  </a:lnTo>
                  <a:lnTo>
                    <a:pt x="10" y="1065"/>
                  </a:lnTo>
                  <a:lnTo>
                    <a:pt x="9" y="1065"/>
                  </a:lnTo>
                  <a:lnTo>
                    <a:pt x="10" y="1065"/>
                  </a:lnTo>
                  <a:lnTo>
                    <a:pt x="10" y="1063"/>
                  </a:lnTo>
                  <a:lnTo>
                    <a:pt x="10" y="1062"/>
                  </a:lnTo>
                  <a:lnTo>
                    <a:pt x="11" y="1062"/>
                  </a:lnTo>
                  <a:lnTo>
                    <a:pt x="11" y="1061"/>
                  </a:lnTo>
                  <a:lnTo>
                    <a:pt x="10" y="1061"/>
                  </a:lnTo>
                  <a:lnTo>
                    <a:pt x="10" y="1059"/>
                  </a:lnTo>
                  <a:lnTo>
                    <a:pt x="10" y="1058"/>
                  </a:lnTo>
                  <a:lnTo>
                    <a:pt x="9" y="1058"/>
                  </a:lnTo>
                  <a:lnTo>
                    <a:pt x="9" y="1056"/>
                  </a:lnTo>
                  <a:lnTo>
                    <a:pt x="7" y="1056"/>
                  </a:lnTo>
                  <a:lnTo>
                    <a:pt x="6" y="1055"/>
                  </a:lnTo>
                  <a:lnTo>
                    <a:pt x="6" y="1054"/>
                  </a:lnTo>
                  <a:lnTo>
                    <a:pt x="5" y="1054"/>
                  </a:lnTo>
                  <a:lnTo>
                    <a:pt x="5" y="1052"/>
                  </a:lnTo>
                  <a:lnTo>
                    <a:pt x="5" y="1051"/>
                  </a:lnTo>
                  <a:lnTo>
                    <a:pt x="5" y="1050"/>
                  </a:lnTo>
                  <a:lnTo>
                    <a:pt x="3" y="1048"/>
                  </a:lnTo>
                  <a:lnTo>
                    <a:pt x="2" y="1048"/>
                  </a:lnTo>
                  <a:lnTo>
                    <a:pt x="0" y="1047"/>
                  </a:lnTo>
                  <a:lnTo>
                    <a:pt x="0" y="1046"/>
                  </a:lnTo>
                  <a:lnTo>
                    <a:pt x="2" y="1044"/>
                  </a:lnTo>
                  <a:lnTo>
                    <a:pt x="2" y="1043"/>
                  </a:lnTo>
                  <a:lnTo>
                    <a:pt x="3" y="1043"/>
                  </a:lnTo>
                  <a:lnTo>
                    <a:pt x="3" y="1042"/>
                  </a:lnTo>
                  <a:lnTo>
                    <a:pt x="3" y="1040"/>
                  </a:lnTo>
                  <a:lnTo>
                    <a:pt x="5" y="1042"/>
                  </a:lnTo>
                  <a:lnTo>
                    <a:pt x="5" y="1040"/>
                  </a:lnTo>
                  <a:lnTo>
                    <a:pt x="6" y="1040"/>
                  </a:lnTo>
                  <a:lnTo>
                    <a:pt x="7" y="1040"/>
                  </a:lnTo>
                  <a:lnTo>
                    <a:pt x="9" y="1039"/>
                  </a:lnTo>
                  <a:lnTo>
                    <a:pt x="10" y="1037"/>
                  </a:lnTo>
                  <a:lnTo>
                    <a:pt x="10" y="1036"/>
                  </a:lnTo>
                  <a:lnTo>
                    <a:pt x="10" y="1035"/>
                  </a:lnTo>
                  <a:lnTo>
                    <a:pt x="10" y="1033"/>
                  </a:lnTo>
                  <a:lnTo>
                    <a:pt x="11" y="1032"/>
                  </a:lnTo>
                  <a:lnTo>
                    <a:pt x="11" y="1029"/>
                  </a:lnTo>
                  <a:lnTo>
                    <a:pt x="13" y="1028"/>
                  </a:lnTo>
                  <a:lnTo>
                    <a:pt x="14" y="1027"/>
                  </a:lnTo>
                  <a:lnTo>
                    <a:pt x="15" y="1027"/>
                  </a:lnTo>
                  <a:lnTo>
                    <a:pt x="17" y="1025"/>
                  </a:lnTo>
                  <a:lnTo>
                    <a:pt x="18" y="1025"/>
                  </a:lnTo>
                  <a:lnTo>
                    <a:pt x="19" y="1025"/>
                  </a:lnTo>
                  <a:lnTo>
                    <a:pt x="21" y="1024"/>
                  </a:lnTo>
                  <a:lnTo>
                    <a:pt x="22" y="1024"/>
                  </a:lnTo>
                  <a:lnTo>
                    <a:pt x="26" y="1023"/>
                  </a:lnTo>
                  <a:lnTo>
                    <a:pt x="28" y="1023"/>
                  </a:lnTo>
                  <a:lnTo>
                    <a:pt x="29" y="1023"/>
                  </a:lnTo>
                  <a:lnTo>
                    <a:pt x="30" y="1021"/>
                  </a:lnTo>
                  <a:lnTo>
                    <a:pt x="32" y="1021"/>
                  </a:lnTo>
                  <a:lnTo>
                    <a:pt x="33" y="1020"/>
                  </a:lnTo>
                  <a:lnTo>
                    <a:pt x="34" y="1020"/>
                  </a:lnTo>
                  <a:lnTo>
                    <a:pt x="36" y="1020"/>
                  </a:lnTo>
                  <a:lnTo>
                    <a:pt x="37" y="1020"/>
                  </a:lnTo>
                  <a:lnTo>
                    <a:pt x="38" y="1020"/>
                  </a:lnTo>
                  <a:lnTo>
                    <a:pt x="41" y="1020"/>
                  </a:lnTo>
                  <a:lnTo>
                    <a:pt x="42" y="1020"/>
                  </a:lnTo>
                  <a:lnTo>
                    <a:pt x="44" y="1018"/>
                  </a:lnTo>
                  <a:lnTo>
                    <a:pt x="45" y="1018"/>
                  </a:lnTo>
                  <a:lnTo>
                    <a:pt x="47" y="1018"/>
                  </a:lnTo>
                  <a:lnTo>
                    <a:pt x="48" y="1018"/>
                  </a:lnTo>
                  <a:lnTo>
                    <a:pt x="49" y="1018"/>
                  </a:lnTo>
                  <a:lnTo>
                    <a:pt x="51" y="1018"/>
                  </a:lnTo>
                  <a:lnTo>
                    <a:pt x="53" y="1018"/>
                  </a:lnTo>
                  <a:lnTo>
                    <a:pt x="55" y="1018"/>
                  </a:lnTo>
                  <a:lnTo>
                    <a:pt x="56" y="1018"/>
                  </a:lnTo>
                  <a:lnTo>
                    <a:pt x="57" y="1018"/>
                  </a:lnTo>
                  <a:lnTo>
                    <a:pt x="59" y="1018"/>
                  </a:lnTo>
                  <a:lnTo>
                    <a:pt x="60" y="1018"/>
                  </a:lnTo>
                  <a:lnTo>
                    <a:pt x="61" y="1018"/>
                  </a:lnTo>
                  <a:lnTo>
                    <a:pt x="63" y="1018"/>
                  </a:lnTo>
                  <a:lnTo>
                    <a:pt x="63" y="1020"/>
                  </a:lnTo>
                  <a:lnTo>
                    <a:pt x="64" y="1020"/>
                  </a:lnTo>
                  <a:lnTo>
                    <a:pt x="66" y="1020"/>
                  </a:lnTo>
                  <a:lnTo>
                    <a:pt x="67" y="1020"/>
                  </a:lnTo>
                  <a:lnTo>
                    <a:pt x="68" y="1021"/>
                  </a:lnTo>
                  <a:lnTo>
                    <a:pt x="68" y="1023"/>
                  </a:lnTo>
                  <a:lnTo>
                    <a:pt x="70" y="1023"/>
                  </a:lnTo>
                  <a:lnTo>
                    <a:pt x="71" y="1023"/>
                  </a:lnTo>
                  <a:lnTo>
                    <a:pt x="71" y="1024"/>
                  </a:lnTo>
                  <a:lnTo>
                    <a:pt x="72" y="1024"/>
                  </a:lnTo>
                  <a:lnTo>
                    <a:pt x="74" y="1024"/>
                  </a:lnTo>
                  <a:lnTo>
                    <a:pt x="74" y="1025"/>
                  </a:lnTo>
                  <a:lnTo>
                    <a:pt x="75" y="1025"/>
                  </a:lnTo>
                  <a:lnTo>
                    <a:pt x="76" y="1027"/>
                  </a:lnTo>
                  <a:lnTo>
                    <a:pt x="78" y="1027"/>
                  </a:lnTo>
                  <a:lnTo>
                    <a:pt x="79" y="1027"/>
                  </a:lnTo>
                  <a:lnTo>
                    <a:pt x="80" y="1027"/>
                  </a:lnTo>
                  <a:lnTo>
                    <a:pt x="82" y="1027"/>
                  </a:lnTo>
                  <a:lnTo>
                    <a:pt x="83" y="1027"/>
                  </a:lnTo>
                  <a:lnTo>
                    <a:pt x="83" y="1028"/>
                  </a:lnTo>
                  <a:lnTo>
                    <a:pt x="85" y="1027"/>
                  </a:lnTo>
                  <a:lnTo>
                    <a:pt x="85" y="1028"/>
                  </a:lnTo>
                  <a:lnTo>
                    <a:pt x="86" y="1028"/>
                  </a:lnTo>
                  <a:lnTo>
                    <a:pt x="86" y="1027"/>
                  </a:lnTo>
                  <a:lnTo>
                    <a:pt x="86" y="1028"/>
                  </a:lnTo>
                  <a:lnTo>
                    <a:pt x="87" y="1028"/>
                  </a:lnTo>
                  <a:lnTo>
                    <a:pt x="89" y="1028"/>
                  </a:lnTo>
                  <a:lnTo>
                    <a:pt x="90" y="1029"/>
                  </a:lnTo>
                  <a:lnTo>
                    <a:pt x="91" y="1028"/>
                  </a:lnTo>
                  <a:lnTo>
                    <a:pt x="93" y="1028"/>
                  </a:lnTo>
                  <a:lnTo>
                    <a:pt x="94" y="1028"/>
                  </a:lnTo>
                  <a:lnTo>
                    <a:pt x="95" y="1029"/>
                  </a:lnTo>
                  <a:lnTo>
                    <a:pt x="97" y="1031"/>
                  </a:lnTo>
                  <a:lnTo>
                    <a:pt x="98" y="1031"/>
                  </a:lnTo>
                  <a:lnTo>
                    <a:pt x="98" y="1032"/>
                  </a:lnTo>
                  <a:lnTo>
                    <a:pt x="99" y="1033"/>
                  </a:lnTo>
                  <a:lnTo>
                    <a:pt x="99" y="1035"/>
                  </a:lnTo>
                  <a:lnTo>
                    <a:pt x="101" y="1036"/>
                  </a:lnTo>
                  <a:lnTo>
                    <a:pt x="102" y="1040"/>
                  </a:lnTo>
                  <a:lnTo>
                    <a:pt x="104" y="1042"/>
                  </a:lnTo>
                  <a:lnTo>
                    <a:pt x="104" y="1044"/>
                  </a:lnTo>
                  <a:lnTo>
                    <a:pt x="105" y="1044"/>
                  </a:lnTo>
                  <a:lnTo>
                    <a:pt x="106" y="1046"/>
                  </a:lnTo>
                  <a:lnTo>
                    <a:pt x="106" y="1047"/>
                  </a:lnTo>
                  <a:lnTo>
                    <a:pt x="108" y="1048"/>
                  </a:lnTo>
                  <a:lnTo>
                    <a:pt x="108" y="1050"/>
                  </a:lnTo>
                  <a:lnTo>
                    <a:pt x="108" y="1051"/>
                  </a:lnTo>
                  <a:lnTo>
                    <a:pt x="109" y="1051"/>
                  </a:lnTo>
                  <a:lnTo>
                    <a:pt x="109" y="1052"/>
                  </a:lnTo>
                  <a:lnTo>
                    <a:pt x="110" y="1054"/>
                  </a:lnTo>
                  <a:lnTo>
                    <a:pt x="112" y="1054"/>
                  </a:lnTo>
                  <a:lnTo>
                    <a:pt x="112" y="1055"/>
                  </a:lnTo>
                  <a:lnTo>
                    <a:pt x="113" y="1056"/>
                  </a:lnTo>
                  <a:lnTo>
                    <a:pt x="113" y="1058"/>
                  </a:lnTo>
                  <a:lnTo>
                    <a:pt x="114" y="1058"/>
                  </a:lnTo>
                  <a:lnTo>
                    <a:pt x="116" y="1056"/>
                  </a:lnTo>
                  <a:lnTo>
                    <a:pt x="116" y="1055"/>
                  </a:lnTo>
                  <a:lnTo>
                    <a:pt x="118" y="1052"/>
                  </a:lnTo>
                  <a:lnTo>
                    <a:pt x="120" y="1050"/>
                  </a:lnTo>
                  <a:lnTo>
                    <a:pt x="121" y="1048"/>
                  </a:lnTo>
                  <a:lnTo>
                    <a:pt x="123" y="1048"/>
                  </a:lnTo>
                  <a:lnTo>
                    <a:pt x="123" y="1050"/>
                  </a:lnTo>
                  <a:lnTo>
                    <a:pt x="124" y="1050"/>
                  </a:lnTo>
                  <a:lnTo>
                    <a:pt x="124" y="1051"/>
                  </a:lnTo>
                  <a:lnTo>
                    <a:pt x="125" y="1051"/>
                  </a:lnTo>
                  <a:lnTo>
                    <a:pt x="125" y="1052"/>
                  </a:lnTo>
                  <a:lnTo>
                    <a:pt x="127" y="1052"/>
                  </a:lnTo>
                  <a:lnTo>
                    <a:pt x="128" y="1054"/>
                  </a:lnTo>
                  <a:lnTo>
                    <a:pt x="129" y="1054"/>
                  </a:lnTo>
                  <a:lnTo>
                    <a:pt x="129" y="1055"/>
                  </a:lnTo>
                  <a:lnTo>
                    <a:pt x="131" y="1055"/>
                  </a:lnTo>
                  <a:lnTo>
                    <a:pt x="132" y="1054"/>
                  </a:lnTo>
                  <a:lnTo>
                    <a:pt x="132" y="1055"/>
                  </a:lnTo>
                  <a:lnTo>
                    <a:pt x="133" y="1055"/>
                  </a:lnTo>
                  <a:lnTo>
                    <a:pt x="133" y="1054"/>
                  </a:lnTo>
                  <a:lnTo>
                    <a:pt x="133" y="1052"/>
                  </a:lnTo>
                  <a:lnTo>
                    <a:pt x="132" y="1052"/>
                  </a:lnTo>
                  <a:lnTo>
                    <a:pt x="132" y="1051"/>
                  </a:lnTo>
                  <a:lnTo>
                    <a:pt x="132" y="1050"/>
                  </a:lnTo>
                  <a:lnTo>
                    <a:pt x="131" y="1048"/>
                  </a:lnTo>
                  <a:lnTo>
                    <a:pt x="132" y="1047"/>
                  </a:lnTo>
                  <a:lnTo>
                    <a:pt x="132" y="1046"/>
                  </a:lnTo>
                  <a:lnTo>
                    <a:pt x="132" y="1044"/>
                  </a:lnTo>
                  <a:lnTo>
                    <a:pt x="132" y="1043"/>
                  </a:lnTo>
                  <a:lnTo>
                    <a:pt x="132" y="1042"/>
                  </a:lnTo>
                  <a:lnTo>
                    <a:pt x="132" y="1040"/>
                  </a:lnTo>
                  <a:lnTo>
                    <a:pt x="132" y="1039"/>
                  </a:lnTo>
                  <a:lnTo>
                    <a:pt x="132" y="1037"/>
                  </a:lnTo>
                  <a:lnTo>
                    <a:pt x="132" y="1036"/>
                  </a:lnTo>
                  <a:lnTo>
                    <a:pt x="132" y="1035"/>
                  </a:lnTo>
                  <a:lnTo>
                    <a:pt x="132" y="1033"/>
                  </a:lnTo>
                  <a:lnTo>
                    <a:pt x="132" y="1032"/>
                  </a:lnTo>
                  <a:lnTo>
                    <a:pt x="132" y="1031"/>
                  </a:lnTo>
                  <a:lnTo>
                    <a:pt x="131" y="1031"/>
                  </a:lnTo>
                  <a:lnTo>
                    <a:pt x="132" y="1028"/>
                  </a:lnTo>
                  <a:lnTo>
                    <a:pt x="132" y="1027"/>
                  </a:lnTo>
                  <a:lnTo>
                    <a:pt x="133" y="1025"/>
                  </a:lnTo>
                  <a:lnTo>
                    <a:pt x="135" y="1025"/>
                  </a:lnTo>
                  <a:lnTo>
                    <a:pt x="136" y="1025"/>
                  </a:lnTo>
                  <a:lnTo>
                    <a:pt x="136" y="1027"/>
                  </a:lnTo>
                  <a:lnTo>
                    <a:pt x="137" y="1025"/>
                  </a:lnTo>
                  <a:lnTo>
                    <a:pt x="139" y="1025"/>
                  </a:lnTo>
                  <a:lnTo>
                    <a:pt x="139" y="1024"/>
                  </a:lnTo>
                  <a:lnTo>
                    <a:pt x="136" y="1024"/>
                  </a:lnTo>
                  <a:lnTo>
                    <a:pt x="131" y="1021"/>
                  </a:lnTo>
                  <a:lnTo>
                    <a:pt x="131" y="1020"/>
                  </a:lnTo>
                  <a:lnTo>
                    <a:pt x="135" y="1017"/>
                  </a:lnTo>
                  <a:lnTo>
                    <a:pt x="140" y="1014"/>
                  </a:lnTo>
                  <a:lnTo>
                    <a:pt x="144" y="1012"/>
                  </a:lnTo>
                  <a:lnTo>
                    <a:pt x="147" y="1010"/>
                  </a:lnTo>
                  <a:lnTo>
                    <a:pt x="155" y="1006"/>
                  </a:lnTo>
                  <a:lnTo>
                    <a:pt x="156" y="1005"/>
                  </a:lnTo>
                  <a:lnTo>
                    <a:pt x="161" y="1002"/>
                  </a:lnTo>
                  <a:lnTo>
                    <a:pt x="165" y="999"/>
                  </a:lnTo>
                  <a:lnTo>
                    <a:pt x="170" y="997"/>
                  </a:lnTo>
                  <a:lnTo>
                    <a:pt x="174" y="994"/>
                  </a:lnTo>
                  <a:lnTo>
                    <a:pt x="177" y="993"/>
                  </a:lnTo>
                  <a:lnTo>
                    <a:pt x="182" y="990"/>
                  </a:lnTo>
                  <a:lnTo>
                    <a:pt x="184" y="989"/>
                  </a:lnTo>
                  <a:lnTo>
                    <a:pt x="185" y="987"/>
                  </a:lnTo>
                  <a:lnTo>
                    <a:pt x="186" y="986"/>
                  </a:lnTo>
                  <a:lnTo>
                    <a:pt x="188" y="986"/>
                  </a:lnTo>
                  <a:lnTo>
                    <a:pt x="188" y="983"/>
                  </a:lnTo>
                  <a:lnTo>
                    <a:pt x="189" y="983"/>
                  </a:lnTo>
                  <a:lnTo>
                    <a:pt x="190" y="982"/>
                  </a:lnTo>
                  <a:lnTo>
                    <a:pt x="192" y="980"/>
                  </a:lnTo>
                  <a:lnTo>
                    <a:pt x="192" y="979"/>
                  </a:lnTo>
                  <a:lnTo>
                    <a:pt x="194" y="978"/>
                  </a:lnTo>
                  <a:lnTo>
                    <a:pt x="196" y="976"/>
                  </a:lnTo>
                  <a:lnTo>
                    <a:pt x="196" y="975"/>
                  </a:lnTo>
                  <a:lnTo>
                    <a:pt x="196" y="974"/>
                  </a:lnTo>
                  <a:lnTo>
                    <a:pt x="196" y="972"/>
                  </a:lnTo>
                  <a:lnTo>
                    <a:pt x="196" y="971"/>
                  </a:lnTo>
                  <a:lnTo>
                    <a:pt x="196" y="970"/>
                  </a:lnTo>
                  <a:lnTo>
                    <a:pt x="196" y="968"/>
                  </a:lnTo>
                  <a:lnTo>
                    <a:pt x="196" y="967"/>
                  </a:lnTo>
                  <a:lnTo>
                    <a:pt x="197" y="966"/>
                  </a:lnTo>
                  <a:lnTo>
                    <a:pt x="197" y="964"/>
                  </a:lnTo>
                  <a:lnTo>
                    <a:pt x="197" y="963"/>
                  </a:lnTo>
                  <a:lnTo>
                    <a:pt x="199" y="963"/>
                  </a:lnTo>
                  <a:lnTo>
                    <a:pt x="199" y="961"/>
                  </a:lnTo>
                  <a:lnTo>
                    <a:pt x="199" y="960"/>
                  </a:lnTo>
                  <a:lnTo>
                    <a:pt x="200" y="960"/>
                  </a:lnTo>
                  <a:lnTo>
                    <a:pt x="200" y="959"/>
                  </a:lnTo>
                  <a:lnTo>
                    <a:pt x="200" y="957"/>
                  </a:lnTo>
                  <a:lnTo>
                    <a:pt x="201" y="956"/>
                  </a:lnTo>
                  <a:lnTo>
                    <a:pt x="201" y="955"/>
                  </a:lnTo>
                  <a:lnTo>
                    <a:pt x="201" y="951"/>
                  </a:lnTo>
                  <a:lnTo>
                    <a:pt x="201" y="949"/>
                  </a:lnTo>
                  <a:lnTo>
                    <a:pt x="201" y="948"/>
                  </a:lnTo>
                  <a:lnTo>
                    <a:pt x="205" y="944"/>
                  </a:lnTo>
                  <a:lnTo>
                    <a:pt x="208" y="941"/>
                  </a:lnTo>
                  <a:lnTo>
                    <a:pt x="211" y="940"/>
                  </a:lnTo>
                  <a:lnTo>
                    <a:pt x="218" y="937"/>
                  </a:lnTo>
                  <a:lnTo>
                    <a:pt x="219" y="937"/>
                  </a:lnTo>
                  <a:lnTo>
                    <a:pt x="222" y="937"/>
                  </a:lnTo>
                  <a:lnTo>
                    <a:pt x="223" y="937"/>
                  </a:lnTo>
                  <a:lnTo>
                    <a:pt x="226" y="937"/>
                  </a:lnTo>
                  <a:lnTo>
                    <a:pt x="227" y="934"/>
                  </a:lnTo>
                  <a:lnTo>
                    <a:pt x="227" y="933"/>
                  </a:lnTo>
                  <a:lnTo>
                    <a:pt x="228" y="933"/>
                  </a:lnTo>
                  <a:lnTo>
                    <a:pt x="230" y="932"/>
                  </a:lnTo>
                  <a:lnTo>
                    <a:pt x="234" y="928"/>
                  </a:lnTo>
                  <a:lnTo>
                    <a:pt x="235" y="928"/>
                  </a:lnTo>
                  <a:lnTo>
                    <a:pt x="237" y="925"/>
                  </a:lnTo>
                  <a:lnTo>
                    <a:pt x="243" y="917"/>
                  </a:lnTo>
                  <a:lnTo>
                    <a:pt x="249" y="911"/>
                  </a:lnTo>
                  <a:lnTo>
                    <a:pt x="253" y="907"/>
                  </a:lnTo>
                  <a:lnTo>
                    <a:pt x="251" y="907"/>
                  </a:lnTo>
                  <a:lnTo>
                    <a:pt x="253" y="907"/>
                  </a:lnTo>
                  <a:lnTo>
                    <a:pt x="257" y="905"/>
                  </a:lnTo>
                  <a:lnTo>
                    <a:pt x="260" y="903"/>
                  </a:lnTo>
                  <a:lnTo>
                    <a:pt x="262" y="900"/>
                  </a:lnTo>
                  <a:lnTo>
                    <a:pt x="264" y="900"/>
                  </a:lnTo>
                  <a:lnTo>
                    <a:pt x="268" y="896"/>
                  </a:lnTo>
                  <a:lnTo>
                    <a:pt x="269" y="895"/>
                  </a:lnTo>
                  <a:lnTo>
                    <a:pt x="270" y="894"/>
                  </a:lnTo>
                  <a:lnTo>
                    <a:pt x="273" y="892"/>
                  </a:lnTo>
                  <a:lnTo>
                    <a:pt x="273" y="891"/>
                  </a:lnTo>
                  <a:lnTo>
                    <a:pt x="279" y="887"/>
                  </a:lnTo>
                  <a:lnTo>
                    <a:pt x="281" y="883"/>
                  </a:lnTo>
                  <a:lnTo>
                    <a:pt x="283" y="880"/>
                  </a:lnTo>
                  <a:lnTo>
                    <a:pt x="285" y="876"/>
                  </a:lnTo>
                  <a:lnTo>
                    <a:pt x="288" y="872"/>
                  </a:lnTo>
                  <a:lnTo>
                    <a:pt x="288" y="871"/>
                  </a:lnTo>
                  <a:lnTo>
                    <a:pt x="289" y="869"/>
                  </a:lnTo>
                  <a:lnTo>
                    <a:pt x="291" y="867"/>
                  </a:lnTo>
                  <a:lnTo>
                    <a:pt x="292" y="865"/>
                  </a:lnTo>
                  <a:lnTo>
                    <a:pt x="300" y="856"/>
                  </a:lnTo>
                  <a:lnTo>
                    <a:pt x="302" y="854"/>
                  </a:lnTo>
                  <a:lnTo>
                    <a:pt x="303" y="854"/>
                  </a:lnTo>
                  <a:lnTo>
                    <a:pt x="304" y="853"/>
                  </a:lnTo>
                  <a:lnTo>
                    <a:pt x="307" y="850"/>
                  </a:lnTo>
                  <a:lnTo>
                    <a:pt x="308" y="848"/>
                  </a:lnTo>
                  <a:lnTo>
                    <a:pt x="314" y="843"/>
                  </a:lnTo>
                  <a:lnTo>
                    <a:pt x="317" y="842"/>
                  </a:lnTo>
                  <a:lnTo>
                    <a:pt x="318" y="839"/>
                  </a:lnTo>
                  <a:lnTo>
                    <a:pt x="321" y="838"/>
                  </a:lnTo>
                  <a:lnTo>
                    <a:pt x="322" y="837"/>
                  </a:lnTo>
                  <a:lnTo>
                    <a:pt x="325" y="834"/>
                  </a:lnTo>
                  <a:lnTo>
                    <a:pt x="326" y="833"/>
                  </a:lnTo>
                  <a:lnTo>
                    <a:pt x="337" y="824"/>
                  </a:lnTo>
                  <a:lnTo>
                    <a:pt x="338" y="822"/>
                  </a:lnTo>
                  <a:lnTo>
                    <a:pt x="345" y="816"/>
                  </a:lnTo>
                  <a:lnTo>
                    <a:pt x="346" y="816"/>
                  </a:lnTo>
                  <a:lnTo>
                    <a:pt x="349" y="814"/>
                  </a:lnTo>
                  <a:lnTo>
                    <a:pt x="352" y="812"/>
                  </a:lnTo>
                  <a:lnTo>
                    <a:pt x="353" y="811"/>
                  </a:lnTo>
                  <a:lnTo>
                    <a:pt x="355" y="811"/>
                  </a:lnTo>
                  <a:lnTo>
                    <a:pt x="356" y="810"/>
                  </a:lnTo>
                  <a:lnTo>
                    <a:pt x="359" y="808"/>
                  </a:lnTo>
                  <a:lnTo>
                    <a:pt x="360" y="807"/>
                  </a:lnTo>
                  <a:lnTo>
                    <a:pt x="363" y="805"/>
                  </a:lnTo>
                  <a:lnTo>
                    <a:pt x="374" y="799"/>
                  </a:lnTo>
                  <a:lnTo>
                    <a:pt x="375" y="797"/>
                  </a:lnTo>
                  <a:lnTo>
                    <a:pt x="376" y="796"/>
                  </a:lnTo>
                  <a:lnTo>
                    <a:pt x="379" y="795"/>
                  </a:lnTo>
                  <a:lnTo>
                    <a:pt x="380" y="795"/>
                  </a:lnTo>
                  <a:lnTo>
                    <a:pt x="383" y="792"/>
                  </a:lnTo>
                  <a:lnTo>
                    <a:pt x="388" y="789"/>
                  </a:lnTo>
                  <a:lnTo>
                    <a:pt x="390" y="789"/>
                  </a:lnTo>
                  <a:lnTo>
                    <a:pt x="397" y="784"/>
                  </a:lnTo>
                  <a:lnTo>
                    <a:pt x="398" y="782"/>
                  </a:lnTo>
                  <a:lnTo>
                    <a:pt x="406" y="777"/>
                  </a:lnTo>
                  <a:lnTo>
                    <a:pt x="406" y="793"/>
                  </a:lnTo>
                  <a:lnTo>
                    <a:pt x="413" y="793"/>
                  </a:lnTo>
                  <a:lnTo>
                    <a:pt x="418" y="793"/>
                  </a:lnTo>
                  <a:lnTo>
                    <a:pt x="420" y="793"/>
                  </a:lnTo>
                  <a:lnTo>
                    <a:pt x="426" y="793"/>
                  </a:lnTo>
                  <a:lnTo>
                    <a:pt x="431" y="793"/>
                  </a:lnTo>
                  <a:lnTo>
                    <a:pt x="436" y="793"/>
                  </a:lnTo>
                  <a:lnTo>
                    <a:pt x="437" y="793"/>
                  </a:lnTo>
                  <a:lnTo>
                    <a:pt x="440" y="793"/>
                  </a:lnTo>
                  <a:lnTo>
                    <a:pt x="447" y="793"/>
                  </a:lnTo>
                  <a:lnTo>
                    <a:pt x="458" y="793"/>
                  </a:lnTo>
                  <a:lnTo>
                    <a:pt x="462" y="793"/>
                  </a:lnTo>
                  <a:lnTo>
                    <a:pt x="466" y="793"/>
                  </a:lnTo>
                  <a:lnTo>
                    <a:pt x="478" y="793"/>
                  </a:lnTo>
                  <a:lnTo>
                    <a:pt x="486" y="793"/>
                  </a:lnTo>
                  <a:lnTo>
                    <a:pt x="494" y="792"/>
                  </a:lnTo>
                  <a:lnTo>
                    <a:pt x="494" y="791"/>
                  </a:lnTo>
                  <a:lnTo>
                    <a:pt x="493" y="789"/>
                  </a:lnTo>
                  <a:lnTo>
                    <a:pt x="492" y="789"/>
                  </a:lnTo>
                  <a:lnTo>
                    <a:pt x="492" y="788"/>
                  </a:lnTo>
                  <a:lnTo>
                    <a:pt x="492" y="784"/>
                  </a:lnTo>
                  <a:lnTo>
                    <a:pt x="492" y="781"/>
                  </a:lnTo>
                  <a:lnTo>
                    <a:pt x="492" y="777"/>
                  </a:lnTo>
                  <a:lnTo>
                    <a:pt x="493" y="774"/>
                  </a:lnTo>
                  <a:lnTo>
                    <a:pt x="493" y="773"/>
                  </a:lnTo>
                  <a:lnTo>
                    <a:pt x="494" y="770"/>
                  </a:lnTo>
                  <a:lnTo>
                    <a:pt x="496" y="769"/>
                  </a:lnTo>
                  <a:lnTo>
                    <a:pt x="498" y="765"/>
                  </a:lnTo>
                  <a:lnTo>
                    <a:pt x="505" y="755"/>
                  </a:lnTo>
                  <a:lnTo>
                    <a:pt x="507" y="754"/>
                  </a:lnTo>
                  <a:lnTo>
                    <a:pt x="508" y="753"/>
                  </a:lnTo>
                  <a:lnTo>
                    <a:pt x="511" y="748"/>
                  </a:lnTo>
                  <a:lnTo>
                    <a:pt x="512" y="747"/>
                  </a:lnTo>
                  <a:lnTo>
                    <a:pt x="513" y="746"/>
                  </a:lnTo>
                  <a:lnTo>
                    <a:pt x="515" y="743"/>
                  </a:lnTo>
                  <a:lnTo>
                    <a:pt x="516" y="740"/>
                  </a:lnTo>
                  <a:lnTo>
                    <a:pt x="517" y="738"/>
                  </a:lnTo>
                  <a:lnTo>
                    <a:pt x="519" y="735"/>
                  </a:lnTo>
                  <a:lnTo>
                    <a:pt x="520" y="734"/>
                  </a:lnTo>
                  <a:lnTo>
                    <a:pt x="521" y="732"/>
                  </a:lnTo>
                  <a:lnTo>
                    <a:pt x="524" y="729"/>
                  </a:lnTo>
                  <a:lnTo>
                    <a:pt x="524" y="727"/>
                  </a:lnTo>
                  <a:lnTo>
                    <a:pt x="526" y="725"/>
                  </a:lnTo>
                  <a:lnTo>
                    <a:pt x="528" y="723"/>
                  </a:lnTo>
                  <a:lnTo>
                    <a:pt x="530" y="721"/>
                  </a:lnTo>
                  <a:lnTo>
                    <a:pt x="531" y="719"/>
                  </a:lnTo>
                  <a:lnTo>
                    <a:pt x="531" y="717"/>
                  </a:lnTo>
                  <a:lnTo>
                    <a:pt x="531" y="716"/>
                  </a:lnTo>
                  <a:lnTo>
                    <a:pt x="534" y="713"/>
                  </a:lnTo>
                  <a:lnTo>
                    <a:pt x="535" y="712"/>
                  </a:lnTo>
                  <a:lnTo>
                    <a:pt x="535" y="710"/>
                  </a:lnTo>
                  <a:lnTo>
                    <a:pt x="536" y="706"/>
                  </a:lnTo>
                  <a:lnTo>
                    <a:pt x="538" y="705"/>
                  </a:lnTo>
                  <a:lnTo>
                    <a:pt x="538" y="704"/>
                  </a:lnTo>
                  <a:lnTo>
                    <a:pt x="539" y="702"/>
                  </a:lnTo>
                  <a:lnTo>
                    <a:pt x="539" y="701"/>
                  </a:lnTo>
                  <a:lnTo>
                    <a:pt x="538" y="700"/>
                  </a:lnTo>
                  <a:lnTo>
                    <a:pt x="538" y="698"/>
                  </a:lnTo>
                  <a:lnTo>
                    <a:pt x="538" y="696"/>
                  </a:lnTo>
                  <a:lnTo>
                    <a:pt x="538" y="690"/>
                  </a:lnTo>
                  <a:lnTo>
                    <a:pt x="538" y="687"/>
                  </a:lnTo>
                  <a:lnTo>
                    <a:pt x="538" y="683"/>
                  </a:lnTo>
                  <a:lnTo>
                    <a:pt x="539" y="679"/>
                  </a:lnTo>
                  <a:lnTo>
                    <a:pt x="540" y="673"/>
                  </a:lnTo>
                  <a:lnTo>
                    <a:pt x="540" y="671"/>
                  </a:lnTo>
                  <a:lnTo>
                    <a:pt x="540" y="670"/>
                  </a:lnTo>
                  <a:lnTo>
                    <a:pt x="540" y="668"/>
                  </a:lnTo>
                  <a:lnTo>
                    <a:pt x="540" y="666"/>
                  </a:lnTo>
                  <a:lnTo>
                    <a:pt x="542" y="663"/>
                  </a:lnTo>
                  <a:lnTo>
                    <a:pt x="542" y="662"/>
                  </a:lnTo>
                  <a:lnTo>
                    <a:pt x="542" y="660"/>
                  </a:lnTo>
                  <a:lnTo>
                    <a:pt x="542" y="658"/>
                  </a:lnTo>
                  <a:lnTo>
                    <a:pt x="542" y="659"/>
                  </a:lnTo>
                  <a:lnTo>
                    <a:pt x="540" y="659"/>
                  </a:lnTo>
                  <a:lnTo>
                    <a:pt x="539" y="659"/>
                  </a:lnTo>
                  <a:lnTo>
                    <a:pt x="538" y="659"/>
                  </a:lnTo>
                  <a:lnTo>
                    <a:pt x="536" y="659"/>
                  </a:lnTo>
                  <a:lnTo>
                    <a:pt x="535" y="659"/>
                  </a:lnTo>
                  <a:lnTo>
                    <a:pt x="534" y="659"/>
                  </a:lnTo>
                  <a:lnTo>
                    <a:pt x="532" y="659"/>
                  </a:lnTo>
                  <a:lnTo>
                    <a:pt x="531" y="659"/>
                  </a:lnTo>
                  <a:lnTo>
                    <a:pt x="530" y="659"/>
                  </a:lnTo>
                  <a:lnTo>
                    <a:pt x="528" y="659"/>
                  </a:lnTo>
                  <a:lnTo>
                    <a:pt x="527" y="659"/>
                  </a:lnTo>
                  <a:lnTo>
                    <a:pt x="526" y="659"/>
                  </a:lnTo>
                  <a:lnTo>
                    <a:pt x="524" y="659"/>
                  </a:lnTo>
                  <a:lnTo>
                    <a:pt x="524" y="658"/>
                  </a:lnTo>
                  <a:lnTo>
                    <a:pt x="523" y="659"/>
                  </a:lnTo>
                  <a:lnTo>
                    <a:pt x="523" y="658"/>
                  </a:lnTo>
                  <a:lnTo>
                    <a:pt x="521" y="658"/>
                  </a:lnTo>
                  <a:lnTo>
                    <a:pt x="521" y="656"/>
                  </a:lnTo>
                  <a:lnTo>
                    <a:pt x="520" y="656"/>
                  </a:lnTo>
                  <a:lnTo>
                    <a:pt x="520" y="654"/>
                  </a:lnTo>
                  <a:lnTo>
                    <a:pt x="521" y="652"/>
                  </a:lnTo>
                  <a:lnTo>
                    <a:pt x="521" y="649"/>
                  </a:lnTo>
                  <a:lnTo>
                    <a:pt x="523" y="644"/>
                  </a:lnTo>
                  <a:lnTo>
                    <a:pt x="523" y="641"/>
                  </a:lnTo>
                  <a:lnTo>
                    <a:pt x="523" y="640"/>
                  </a:lnTo>
                  <a:lnTo>
                    <a:pt x="521" y="639"/>
                  </a:lnTo>
                  <a:lnTo>
                    <a:pt x="519" y="640"/>
                  </a:lnTo>
                  <a:lnTo>
                    <a:pt x="513" y="639"/>
                  </a:lnTo>
                  <a:lnTo>
                    <a:pt x="512" y="639"/>
                  </a:lnTo>
                  <a:lnTo>
                    <a:pt x="509" y="637"/>
                  </a:lnTo>
                  <a:lnTo>
                    <a:pt x="507" y="637"/>
                  </a:lnTo>
                  <a:lnTo>
                    <a:pt x="502" y="635"/>
                  </a:lnTo>
                  <a:lnTo>
                    <a:pt x="494" y="635"/>
                  </a:lnTo>
                  <a:lnTo>
                    <a:pt x="488" y="633"/>
                  </a:lnTo>
                  <a:lnTo>
                    <a:pt x="483" y="630"/>
                  </a:lnTo>
                  <a:lnTo>
                    <a:pt x="482" y="628"/>
                  </a:lnTo>
                  <a:lnTo>
                    <a:pt x="481" y="625"/>
                  </a:lnTo>
                  <a:lnTo>
                    <a:pt x="477" y="621"/>
                  </a:lnTo>
                  <a:lnTo>
                    <a:pt x="474" y="617"/>
                  </a:lnTo>
                  <a:lnTo>
                    <a:pt x="470" y="616"/>
                  </a:lnTo>
                  <a:lnTo>
                    <a:pt x="467" y="617"/>
                  </a:lnTo>
                  <a:lnTo>
                    <a:pt x="463" y="617"/>
                  </a:lnTo>
                  <a:lnTo>
                    <a:pt x="460" y="618"/>
                  </a:lnTo>
                  <a:lnTo>
                    <a:pt x="458" y="617"/>
                  </a:lnTo>
                  <a:lnTo>
                    <a:pt x="454" y="617"/>
                  </a:lnTo>
                  <a:lnTo>
                    <a:pt x="451" y="613"/>
                  </a:lnTo>
                  <a:lnTo>
                    <a:pt x="448" y="610"/>
                  </a:lnTo>
                  <a:lnTo>
                    <a:pt x="443" y="611"/>
                  </a:lnTo>
                  <a:lnTo>
                    <a:pt x="437" y="613"/>
                  </a:lnTo>
                  <a:lnTo>
                    <a:pt x="433" y="613"/>
                  </a:lnTo>
                  <a:lnTo>
                    <a:pt x="429" y="614"/>
                  </a:lnTo>
                  <a:lnTo>
                    <a:pt x="428" y="613"/>
                  </a:lnTo>
                  <a:lnTo>
                    <a:pt x="428" y="609"/>
                  </a:lnTo>
                  <a:lnTo>
                    <a:pt x="428" y="607"/>
                  </a:lnTo>
                  <a:lnTo>
                    <a:pt x="426" y="606"/>
                  </a:lnTo>
                  <a:lnTo>
                    <a:pt x="426" y="603"/>
                  </a:lnTo>
                  <a:lnTo>
                    <a:pt x="425" y="599"/>
                  </a:lnTo>
                  <a:lnTo>
                    <a:pt x="425" y="598"/>
                  </a:lnTo>
                  <a:lnTo>
                    <a:pt x="425" y="597"/>
                  </a:lnTo>
                  <a:lnTo>
                    <a:pt x="424" y="597"/>
                  </a:lnTo>
                  <a:lnTo>
                    <a:pt x="424" y="595"/>
                  </a:lnTo>
                  <a:lnTo>
                    <a:pt x="422" y="595"/>
                  </a:lnTo>
                  <a:lnTo>
                    <a:pt x="422" y="592"/>
                  </a:lnTo>
                  <a:lnTo>
                    <a:pt x="422" y="590"/>
                  </a:lnTo>
                  <a:lnTo>
                    <a:pt x="422" y="587"/>
                  </a:lnTo>
                  <a:lnTo>
                    <a:pt x="421" y="584"/>
                  </a:lnTo>
                  <a:lnTo>
                    <a:pt x="420" y="582"/>
                  </a:lnTo>
                  <a:lnTo>
                    <a:pt x="418" y="580"/>
                  </a:lnTo>
                  <a:lnTo>
                    <a:pt x="417" y="578"/>
                  </a:lnTo>
                  <a:lnTo>
                    <a:pt x="416" y="576"/>
                  </a:lnTo>
                  <a:lnTo>
                    <a:pt x="416" y="575"/>
                  </a:lnTo>
                  <a:lnTo>
                    <a:pt x="414" y="573"/>
                  </a:lnTo>
                  <a:lnTo>
                    <a:pt x="413" y="573"/>
                  </a:lnTo>
                  <a:lnTo>
                    <a:pt x="412" y="573"/>
                  </a:lnTo>
                  <a:lnTo>
                    <a:pt x="412" y="571"/>
                  </a:lnTo>
                  <a:lnTo>
                    <a:pt x="412" y="569"/>
                  </a:lnTo>
                  <a:lnTo>
                    <a:pt x="412" y="568"/>
                  </a:lnTo>
                  <a:lnTo>
                    <a:pt x="413" y="567"/>
                  </a:lnTo>
                  <a:lnTo>
                    <a:pt x="413" y="563"/>
                  </a:lnTo>
                  <a:lnTo>
                    <a:pt x="418" y="557"/>
                  </a:lnTo>
                  <a:lnTo>
                    <a:pt x="421" y="556"/>
                  </a:lnTo>
                  <a:lnTo>
                    <a:pt x="424" y="554"/>
                  </a:lnTo>
                  <a:lnTo>
                    <a:pt x="426" y="550"/>
                  </a:lnTo>
                  <a:lnTo>
                    <a:pt x="428" y="549"/>
                  </a:lnTo>
                  <a:lnTo>
                    <a:pt x="429" y="548"/>
                  </a:lnTo>
                  <a:lnTo>
                    <a:pt x="431" y="548"/>
                  </a:lnTo>
                  <a:lnTo>
                    <a:pt x="431" y="546"/>
                  </a:lnTo>
                  <a:lnTo>
                    <a:pt x="431" y="545"/>
                  </a:lnTo>
                  <a:lnTo>
                    <a:pt x="431" y="544"/>
                  </a:lnTo>
                  <a:lnTo>
                    <a:pt x="432" y="544"/>
                  </a:lnTo>
                  <a:lnTo>
                    <a:pt x="431" y="544"/>
                  </a:lnTo>
                  <a:lnTo>
                    <a:pt x="431" y="542"/>
                  </a:lnTo>
                  <a:lnTo>
                    <a:pt x="431" y="541"/>
                  </a:lnTo>
                  <a:lnTo>
                    <a:pt x="431" y="540"/>
                  </a:lnTo>
                  <a:lnTo>
                    <a:pt x="431" y="538"/>
                  </a:lnTo>
                  <a:lnTo>
                    <a:pt x="429" y="538"/>
                  </a:lnTo>
                  <a:lnTo>
                    <a:pt x="429" y="537"/>
                  </a:lnTo>
                  <a:lnTo>
                    <a:pt x="429" y="535"/>
                  </a:lnTo>
                  <a:lnTo>
                    <a:pt x="429" y="534"/>
                  </a:lnTo>
                  <a:lnTo>
                    <a:pt x="429" y="533"/>
                  </a:lnTo>
                  <a:lnTo>
                    <a:pt x="429" y="531"/>
                  </a:lnTo>
                  <a:lnTo>
                    <a:pt x="431" y="531"/>
                  </a:lnTo>
                  <a:lnTo>
                    <a:pt x="429" y="530"/>
                  </a:lnTo>
                  <a:lnTo>
                    <a:pt x="429" y="529"/>
                  </a:lnTo>
                  <a:lnTo>
                    <a:pt x="429" y="527"/>
                  </a:lnTo>
                  <a:lnTo>
                    <a:pt x="429" y="526"/>
                  </a:lnTo>
                  <a:lnTo>
                    <a:pt x="428" y="526"/>
                  </a:lnTo>
                  <a:lnTo>
                    <a:pt x="428" y="525"/>
                  </a:lnTo>
                  <a:lnTo>
                    <a:pt x="426" y="525"/>
                  </a:lnTo>
                  <a:lnTo>
                    <a:pt x="426" y="523"/>
                  </a:lnTo>
                  <a:lnTo>
                    <a:pt x="425" y="523"/>
                  </a:lnTo>
                  <a:lnTo>
                    <a:pt x="425" y="522"/>
                  </a:lnTo>
                  <a:lnTo>
                    <a:pt x="426" y="522"/>
                  </a:lnTo>
                  <a:lnTo>
                    <a:pt x="425" y="522"/>
                  </a:lnTo>
                  <a:lnTo>
                    <a:pt x="426" y="522"/>
                  </a:lnTo>
                  <a:lnTo>
                    <a:pt x="425" y="521"/>
                  </a:lnTo>
                  <a:lnTo>
                    <a:pt x="425" y="519"/>
                  </a:lnTo>
                  <a:lnTo>
                    <a:pt x="426" y="519"/>
                  </a:lnTo>
                  <a:lnTo>
                    <a:pt x="425" y="519"/>
                  </a:lnTo>
                  <a:lnTo>
                    <a:pt x="425" y="518"/>
                  </a:lnTo>
                  <a:lnTo>
                    <a:pt x="426" y="518"/>
                  </a:lnTo>
                  <a:lnTo>
                    <a:pt x="426" y="516"/>
                  </a:lnTo>
                  <a:lnTo>
                    <a:pt x="425" y="516"/>
                  </a:lnTo>
                  <a:lnTo>
                    <a:pt x="425" y="515"/>
                  </a:lnTo>
                  <a:lnTo>
                    <a:pt x="425" y="514"/>
                  </a:lnTo>
                  <a:lnTo>
                    <a:pt x="424" y="514"/>
                  </a:lnTo>
                  <a:lnTo>
                    <a:pt x="424" y="512"/>
                  </a:lnTo>
                  <a:lnTo>
                    <a:pt x="422" y="512"/>
                  </a:lnTo>
                  <a:lnTo>
                    <a:pt x="424" y="512"/>
                  </a:lnTo>
                  <a:lnTo>
                    <a:pt x="424" y="511"/>
                  </a:lnTo>
                  <a:lnTo>
                    <a:pt x="422" y="511"/>
                  </a:lnTo>
                  <a:lnTo>
                    <a:pt x="424" y="511"/>
                  </a:lnTo>
                  <a:lnTo>
                    <a:pt x="422" y="511"/>
                  </a:lnTo>
                  <a:lnTo>
                    <a:pt x="422" y="510"/>
                  </a:lnTo>
                  <a:lnTo>
                    <a:pt x="422" y="508"/>
                  </a:lnTo>
                  <a:lnTo>
                    <a:pt x="422" y="507"/>
                  </a:lnTo>
                  <a:lnTo>
                    <a:pt x="422" y="506"/>
                  </a:lnTo>
                  <a:lnTo>
                    <a:pt x="421" y="506"/>
                  </a:lnTo>
                  <a:lnTo>
                    <a:pt x="422" y="506"/>
                  </a:lnTo>
                  <a:lnTo>
                    <a:pt x="422" y="504"/>
                  </a:lnTo>
                  <a:lnTo>
                    <a:pt x="422" y="503"/>
                  </a:lnTo>
                  <a:lnTo>
                    <a:pt x="422" y="502"/>
                  </a:lnTo>
                  <a:lnTo>
                    <a:pt x="421" y="502"/>
                  </a:lnTo>
                  <a:lnTo>
                    <a:pt x="421" y="500"/>
                  </a:lnTo>
                  <a:lnTo>
                    <a:pt x="421" y="499"/>
                  </a:lnTo>
                  <a:lnTo>
                    <a:pt x="421" y="497"/>
                  </a:lnTo>
                  <a:lnTo>
                    <a:pt x="421" y="496"/>
                  </a:lnTo>
                  <a:lnTo>
                    <a:pt x="421" y="495"/>
                  </a:lnTo>
                  <a:lnTo>
                    <a:pt x="421" y="493"/>
                  </a:lnTo>
                  <a:lnTo>
                    <a:pt x="421" y="492"/>
                  </a:lnTo>
                  <a:lnTo>
                    <a:pt x="422" y="492"/>
                  </a:lnTo>
                  <a:lnTo>
                    <a:pt x="422" y="491"/>
                  </a:lnTo>
                  <a:lnTo>
                    <a:pt x="424" y="491"/>
                  </a:lnTo>
                  <a:lnTo>
                    <a:pt x="424" y="489"/>
                  </a:lnTo>
                  <a:lnTo>
                    <a:pt x="424" y="488"/>
                  </a:lnTo>
                  <a:lnTo>
                    <a:pt x="422" y="488"/>
                  </a:lnTo>
                  <a:lnTo>
                    <a:pt x="424" y="488"/>
                  </a:lnTo>
                  <a:lnTo>
                    <a:pt x="424" y="487"/>
                  </a:lnTo>
                  <a:lnTo>
                    <a:pt x="422" y="487"/>
                  </a:lnTo>
                  <a:lnTo>
                    <a:pt x="424" y="485"/>
                  </a:lnTo>
                  <a:lnTo>
                    <a:pt x="424" y="484"/>
                  </a:lnTo>
                  <a:lnTo>
                    <a:pt x="425" y="484"/>
                  </a:lnTo>
                  <a:lnTo>
                    <a:pt x="425" y="483"/>
                  </a:lnTo>
                  <a:lnTo>
                    <a:pt x="426" y="483"/>
                  </a:lnTo>
                  <a:lnTo>
                    <a:pt x="426" y="481"/>
                  </a:lnTo>
                  <a:lnTo>
                    <a:pt x="426" y="480"/>
                  </a:lnTo>
                  <a:lnTo>
                    <a:pt x="428" y="480"/>
                  </a:lnTo>
                  <a:lnTo>
                    <a:pt x="428" y="478"/>
                  </a:lnTo>
                  <a:lnTo>
                    <a:pt x="428" y="477"/>
                  </a:lnTo>
                  <a:lnTo>
                    <a:pt x="428" y="476"/>
                  </a:lnTo>
                  <a:lnTo>
                    <a:pt x="429" y="476"/>
                  </a:lnTo>
                  <a:lnTo>
                    <a:pt x="431" y="476"/>
                  </a:lnTo>
                  <a:lnTo>
                    <a:pt x="431" y="474"/>
                  </a:lnTo>
                  <a:lnTo>
                    <a:pt x="432" y="474"/>
                  </a:lnTo>
                  <a:lnTo>
                    <a:pt x="432" y="473"/>
                  </a:lnTo>
                  <a:lnTo>
                    <a:pt x="432" y="472"/>
                  </a:lnTo>
                  <a:lnTo>
                    <a:pt x="432" y="470"/>
                  </a:lnTo>
                  <a:lnTo>
                    <a:pt x="432" y="469"/>
                  </a:lnTo>
                  <a:lnTo>
                    <a:pt x="432" y="468"/>
                  </a:lnTo>
                  <a:lnTo>
                    <a:pt x="433" y="468"/>
                  </a:lnTo>
                  <a:lnTo>
                    <a:pt x="432" y="468"/>
                  </a:lnTo>
                  <a:lnTo>
                    <a:pt x="432" y="466"/>
                  </a:lnTo>
                  <a:lnTo>
                    <a:pt x="433" y="466"/>
                  </a:lnTo>
                  <a:lnTo>
                    <a:pt x="433" y="465"/>
                  </a:lnTo>
                  <a:lnTo>
                    <a:pt x="433" y="464"/>
                  </a:lnTo>
                  <a:lnTo>
                    <a:pt x="435" y="464"/>
                  </a:lnTo>
                  <a:lnTo>
                    <a:pt x="435" y="462"/>
                  </a:lnTo>
                  <a:lnTo>
                    <a:pt x="436" y="461"/>
                  </a:lnTo>
                  <a:lnTo>
                    <a:pt x="436" y="459"/>
                  </a:lnTo>
                  <a:lnTo>
                    <a:pt x="436" y="458"/>
                  </a:lnTo>
                  <a:lnTo>
                    <a:pt x="436" y="457"/>
                  </a:lnTo>
                  <a:lnTo>
                    <a:pt x="437" y="457"/>
                  </a:lnTo>
                  <a:lnTo>
                    <a:pt x="437" y="455"/>
                  </a:lnTo>
                  <a:lnTo>
                    <a:pt x="439" y="454"/>
                  </a:lnTo>
                  <a:lnTo>
                    <a:pt x="439" y="453"/>
                  </a:lnTo>
                  <a:lnTo>
                    <a:pt x="440" y="453"/>
                  </a:lnTo>
                  <a:lnTo>
                    <a:pt x="440" y="451"/>
                  </a:lnTo>
                  <a:lnTo>
                    <a:pt x="440" y="450"/>
                  </a:lnTo>
                  <a:lnTo>
                    <a:pt x="441" y="450"/>
                  </a:lnTo>
                  <a:lnTo>
                    <a:pt x="441" y="449"/>
                  </a:lnTo>
                  <a:lnTo>
                    <a:pt x="443" y="449"/>
                  </a:lnTo>
                  <a:lnTo>
                    <a:pt x="443" y="447"/>
                  </a:lnTo>
                  <a:lnTo>
                    <a:pt x="443" y="446"/>
                  </a:lnTo>
                  <a:lnTo>
                    <a:pt x="444" y="446"/>
                  </a:lnTo>
                  <a:lnTo>
                    <a:pt x="445" y="445"/>
                  </a:lnTo>
                  <a:lnTo>
                    <a:pt x="447" y="445"/>
                  </a:lnTo>
                  <a:lnTo>
                    <a:pt x="448" y="445"/>
                  </a:lnTo>
                  <a:lnTo>
                    <a:pt x="448" y="443"/>
                  </a:lnTo>
                  <a:lnTo>
                    <a:pt x="450" y="443"/>
                  </a:lnTo>
                  <a:lnTo>
                    <a:pt x="451" y="442"/>
                  </a:lnTo>
                  <a:lnTo>
                    <a:pt x="452" y="442"/>
                  </a:lnTo>
                  <a:lnTo>
                    <a:pt x="454" y="442"/>
                  </a:lnTo>
                  <a:lnTo>
                    <a:pt x="455" y="441"/>
                  </a:lnTo>
                  <a:lnTo>
                    <a:pt x="456" y="441"/>
                  </a:lnTo>
                  <a:lnTo>
                    <a:pt x="458" y="441"/>
                  </a:lnTo>
                  <a:lnTo>
                    <a:pt x="459" y="441"/>
                  </a:lnTo>
                  <a:lnTo>
                    <a:pt x="460" y="441"/>
                  </a:lnTo>
                  <a:lnTo>
                    <a:pt x="462" y="441"/>
                  </a:lnTo>
                  <a:lnTo>
                    <a:pt x="463" y="439"/>
                  </a:lnTo>
                  <a:lnTo>
                    <a:pt x="464" y="439"/>
                  </a:lnTo>
                  <a:lnTo>
                    <a:pt x="466" y="439"/>
                  </a:lnTo>
                  <a:lnTo>
                    <a:pt x="467" y="438"/>
                  </a:lnTo>
                  <a:lnTo>
                    <a:pt x="469" y="438"/>
                  </a:lnTo>
                  <a:lnTo>
                    <a:pt x="470" y="438"/>
                  </a:lnTo>
                  <a:lnTo>
                    <a:pt x="471" y="436"/>
                  </a:lnTo>
                  <a:lnTo>
                    <a:pt x="473" y="436"/>
                  </a:lnTo>
                  <a:lnTo>
                    <a:pt x="471" y="436"/>
                  </a:lnTo>
                  <a:lnTo>
                    <a:pt x="471" y="435"/>
                  </a:lnTo>
                  <a:lnTo>
                    <a:pt x="471" y="434"/>
                  </a:lnTo>
                  <a:lnTo>
                    <a:pt x="471" y="432"/>
                  </a:lnTo>
                  <a:lnTo>
                    <a:pt x="470" y="432"/>
                  </a:lnTo>
                  <a:lnTo>
                    <a:pt x="471" y="431"/>
                  </a:lnTo>
                  <a:lnTo>
                    <a:pt x="471" y="430"/>
                  </a:lnTo>
                  <a:lnTo>
                    <a:pt x="471" y="428"/>
                  </a:lnTo>
                  <a:lnTo>
                    <a:pt x="473" y="428"/>
                  </a:lnTo>
                  <a:lnTo>
                    <a:pt x="473" y="427"/>
                  </a:lnTo>
                  <a:lnTo>
                    <a:pt x="473" y="426"/>
                  </a:lnTo>
                  <a:lnTo>
                    <a:pt x="473" y="424"/>
                  </a:lnTo>
                  <a:lnTo>
                    <a:pt x="473" y="423"/>
                  </a:lnTo>
                  <a:lnTo>
                    <a:pt x="473" y="422"/>
                  </a:lnTo>
                  <a:lnTo>
                    <a:pt x="471" y="422"/>
                  </a:lnTo>
                  <a:lnTo>
                    <a:pt x="471" y="420"/>
                  </a:lnTo>
                  <a:lnTo>
                    <a:pt x="471" y="419"/>
                  </a:lnTo>
                  <a:lnTo>
                    <a:pt x="471" y="417"/>
                  </a:lnTo>
                  <a:lnTo>
                    <a:pt x="471" y="416"/>
                  </a:lnTo>
                  <a:lnTo>
                    <a:pt x="470" y="416"/>
                  </a:lnTo>
                  <a:lnTo>
                    <a:pt x="471" y="416"/>
                  </a:lnTo>
                  <a:lnTo>
                    <a:pt x="471" y="415"/>
                  </a:lnTo>
                  <a:lnTo>
                    <a:pt x="471" y="413"/>
                  </a:lnTo>
                  <a:lnTo>
                    <a:pt x="471" y="412"/>
                  </a:lnTo>
                  <a:lnTo>
                    <a:pt x="471" y="411"/>
                  </a:lnTo>
                  <a:lnTo>
                    <a:pt x="471" y="409"/>
                  </a:lnTo>
                  <a:lnTo>
                    <a:pt x="471" y="408"/>
                  </a:lnTo>
                  <a:lnTo>
                    <a:pt x="471" y="407"/>
                  </a:lnTo>
                  <a:lnTo>
                    <a:pt x="470" y="407"/>
                  </a:lnTo>
                  <a:lnTo>
                    <a:pt x="470" y="405"/>
                  </a:lnTo>
                  <a:lnTo>
                    <a:pt x="469" y="404"/>
                  </a:lnTo>
                  <a:lnTo>
                    <a:pt x="470" y="404"/>
                  </a:lnTo>
                  <a:lnTo>
                    <a:pt x="469" y="404"/>
                  </a:lnTo>
                  <a:lnTo>
                    <a:pt x="469" y="403"/>
                  </a:lnTo>
                  <a:lnTo>
                    <a:pt x="469" y="401"/>
                  </a:lnTo>
                  <a:lnTo>
                    <a:pt x="469" y="400"/>
                  </a:lnTo>
                  <a:lnTo>
                    <a:pt x="469" y="398"/>
                  </a:lnTo>
                  <a:lnTo>
                    <a:pt x="469" y="397"/>
                  </a:lnTo>
                  <a:lnTo>
                    <a:pt x="469" y="396"/>
                  </a:lnTo>
                  <a:lnTo>
                    <a:pt x="469" y="394"/>
                  </a:lnTo>
                  <a:lnTo>
                    <a:pt x="470" y="393"/>
                  </a:lnTo>
                  <a:lnTo>
                    <a:pt x="470" y="394"/>
                  </a:lnTo>
                  <a:lnTo>
                    <a:pt x="470" y="393"/>
                  </a:lnTo>
                  <a:lnTo>
                    <a:pt x="470" y="392"/>
                  </a:lnTo>
                  <a:lnTo>
                    <a:pt x="470" y="390"/>
                  </a:lnTo>
                  <a:lnTo>
                    <a:pt x="470" y="389"/>
                  </a:lnTo>
                  <a:lnTo>
                    <a:pt x="471" y="389"/>
                  </a:lnTo>
                  <a:lnTo>
                    <a:pt x="471" y="388"/>
                  </a:lnTo>
                  <a:lnTo>
                    <a:pt x="470" y="388"/>
                  </a:lnTo>
                  <a:lnTo>
                    <a:pt x="471" y="388"/>
                  </a:lnTo>
                  <a:lnTo>
                    <a:pt x="471" y="386"/>
                  </a:lnTo>
                  <a:lnTo>
                    <a:pt x="470" y="386"/>
                  </a:lnTo>
                  <a:lnTo>
                    <a:pt x="470" y="385"/>
                  </a:lnTo>
                  <a:lnTo>
                    <a:pt x="470" y="384"/>
                  </a:lnTo>
                  <a:lnTo>
                    <a:pt x="470" y="382"/>
                  </a:lnTo>
                  <a:lnTo>
                    <a:pt x="470" y="381"/>
                  </a:lnTo>
                  <a:lnTo>
                    <a:pt x="470" y="382"/>
                  </a:lnTo>
                  <a:lnTo>
                    <a:pt x="470" y="381"/>
                  </a:lnTo>
                  <a:lnTo>
                    <a:pt x="470" y="379"/>
                  </a:lnTo>
                  <a:lnTo>
                    <a:pt x="470" y="378"/>
                  </a:lnTo>
                  <a:lnTo>
                    <a:pt x="469" y="377"/>
                  </a:lnTo>
                  <a:lnTo>
                    <a:pt x="470" y="377"/>
                  </a:lnTo>
                  <a:lnTo>
                    <a:pt x="469" y="377"/>
                  </a:lnTo>
                  <a:lnTo>
                    <a:pt x="469" y="375"/>
                  </a:lnTo>
                  <a:lnTo>
                    <a:pt x="469" y="374"/>
                  </a:lnTo>
                  <a:lnTo>
                    <a:pt x="467" y="374"/>
                  </a:lnTo>
                  <a:lnTo>
                    <a:pt x="467" y="373"/>
                  </a:lnTo>
                  <a:lnTo>
                    <a:pt x="469" y="373"/>
                  </a:lnTo>
                  <a:lnTo>
                    <a:pt x="469" y="371"/>
                  </a:lnTo>
                  <a:lnTo>
                    <a:pt x="470" y="371"/>
                  </a:lnTo>
                  <a:lnTo>
                    <a:pt x="470" y="370"/>
                  </a:lnTo>
                  <a:lnTo>
                    <a:pt x="470" y="369"/>
                  </a:lnTo>
                  <a:lnTo>
                    <a:pt x="470" y="367"/>
                  </a:lnTo>
                  <a:lnTo>
                    <a:pt x="470" y="366"/>
                  </a:lnTo>
                  <a:lnTo>
                    <a:pt x="470" y="365"/>
                  </a:lnTo>
                  <a:lnTo>
                    <a:pt x="470" y="363"/>
                  </a:lnTo>
                  <a:lnTo>
                    <a:pt x="469" y="363"/>
                  </a:lnTo>
                  <a:lnTo>
                    <a:pt x="469" y="362"/>
                  </a:lnTo>
                  <a:lnTo>
                    <a:pt x="469" y="360"/>
                  </a:lnTo>
                  <a:lnTo>
                    <a:pt x="469" y="359"/>
                  </a:lnTo>
                  <a:lnTo>
                    <a:pt x="469" y="358"/>
                  </a:lnTo>
                  <a:lnTo>
                    <a:pt x="467" y="358"/>
                  </a:lnTo>
                  <a:lnTo>
                    <a:pt x="467" y="356"/>
                  </a:lnTo>
                  <a:lnTo>
                    <a:pt x="469" y="356"/>
                  </a:lnTo>
                  <a:lnTo>
                    <a:pt x="469" y="355"/>
                  </a:lnTo>
                  <a:lnTo>
                    <a:pt x="469" y="354"/>
                  </a:lnTo>
                  <a:lnTo>
                    <a:pt x="470" y="354"/>
                  </a:lnTo>
                  <a:lnTo>
                    <a:pt x="470" y="352"/>
                  </a:lnTo>
                  <a:lnTo>
                    <a:pt x="470" y="351"/>
                  </a:lnTo>
                  <a:lnTo>
                    <a:pt x="471" y="351"/>
                  </a:lnTo>
                  <a:lnTo>
                    <a:pt x="470" y="351"/>
                  </a:lnTo>
                  <a:lnTo>
                    <a:pt x="471" y="351"/>
                  </a:lnTo>
                  <a:lnTo>
                    <a:pt x="471" y="350"/>
                  </a:lnTo>
                  <a:lnTo>
                    <a:pt x="470" y="350"/>
                  </a:lnTo>
                  <a:lnTo>
                    <a:pt x="471" y="350"/>
                  </a:lnTo>
                  <a:lnTo>
                    <a:pt x="470" y="350"/>
                  </a:lnTo>
                  <a:lnTo>
                    <a:pt x="471" y="348"/>
                  </a:lnTo>
                  <a:lnTo>
                    <a:pt x="471" y="347"/>
                  </a:lnTo>
                  <a:lnTo>
                    <a:pt x="470" y="347"/>
                  </a:lnTo>
                  <a:lnTo>
                    <a:pt x="470" y="346"/>
                  </a:lnTo>
                  <a:lnTo>
                    <a:pt x="471" y="344"/>
                  </a:lnTo>
                  <a:lnTo>
                    <a:pt x="470" y="343"/>
                  </a:lnTo>
                  <a:lnTo>
                    <a:pt x="469" y="341"/>
                  </a:lnTo>
                  <a:lnTo>
                    <a:pt x="469" y="340"/>
                  </a:lnTo>
                  <a:lnTo>
                    <a:pt x="467" y="339"/>
                  </a:lnTo>
                  <a:lnTo>
                    <a:pt x="466" y="337"/>
                  </a:lnTo>
                  <a:lnTo>
                    <a:pt x="466" y="336"/>
                  </a:lnTo>
                  <a:lnTo>
                    <a:pt x="466" y="335"/>
                  </a:lnTo>
                  <a:lnTo>
                    <a:pt x="467" y="335"/>
                  </a:lnTo>
                  <a:lnTo>
                    <a:pt x="469" y="333"/>
                  </a:lnTo>
                  <a:lnTo>
                    <a:pt x="470" y="333"/>
                  </a:lnTo>
                  <a:lnTo>
                    <a:pt x="470" y="332"/>
                  </a:lnTo>
                  <a:lnTo>
                    <a:pt x="470" y="331"/>
                  </a:lnTo>
                  <a:lnTo>
                    <a:pt x="470" y="329"/>
                  </a:lnTo>
                  <a:lnTo>
                    <a:pt x="471" y="329"/>
                  </a:lnTo>
                  <a:lnTo>
                    <a:pt x="473" y="328"/>
                  </a:lnTo>
                  <a:lnTo>
                    <a:pt x="474" y="327"/>
                  </a:lnTo>
                  <a:lnTo>
                    <a:pt x="475" y="325"/>
                  </a:lnTo>
                  <a:lnTo>
                    <a:pt x="475" y="324"/>
                  </a:lnTo>
                  <a:lnTo>
                    <a:pt x="477" y="324"/>
                  </a:lnTo>
                  <a:lnTo>
                    <a:pt x="478" y="322"/>
                  </a:lnTo>
                  <a:lnTo>
                    <a:pt x="478" y="321"/>
                  </a:lnTo>
                  <a:lnTo>
                    <a:pt x="479" y="320"/>
                  </a:lnTo>
                  <a:lnTo>
                    <a:pt x="481" y="317"/>
                  </a:lnTo>
                  <a:lnTo>
                    <a:pt x="479" y="316"/>
                  </a:lnTo>
                  <a:lnTo>
                    <a:pt x="481" y="316"/>
                  </a:lnTo>
                  <a:lnTo>
                    <a:pt x="481" y="314"/>
                  </a:lnTo>
                  <a:lnTo>
                    <a:pt x="481" y="313"/>
                  </a:lnTo>
                  <a:lnTo>
                    <a:pt x="479" y="312"/>
                  </a:lnTo>
                  <a:lnTo>
                    <a:pt x="481" y="309"/>
                  </a:lnTo>
                  <a:lnTo>
                    <a:pt x="482" y="308"/>
                  </a:lnTo>
                  <a:lnTo>
                    <a:pt x="483" y="306"/>
                  </a:lnTo>
                  <a:lnTo>
                    <a:pt x="485" y="303"/>
                  </a:lnTo>
                  <a:lnTo>
                    <a:pt x="488" y="302"/>
                  </a:lnTo>
                  <a:lnTo>
                    <a:pt x="489" y="301"/>
                  </a:lnTo>
                  <a:lnTo>
                    <a:pt x="490" y="298"/>
                  </a:lnTo>
                  <a:lnTo>
                    <a:pt x="492" y="297"/>
                  </a:lnTo>
                  <a:lnTo>
                    <a:pt x="494" y="294"/>
                  </a:lnTo>
                  <a:lnTo>
                    <a:pt x="496" y="293"/>
                  </a:lnTo>
                  <a:lnTo>
                    <a:pt x="497" y="290"/>
                  </a:lnTo>
                  <a:lnTo>
                    <a:pt x="497" y="287"/>
                  </a:lnTo>
                  <a:lnTo>
                    <a:pt x="497" y="284"/>
                  </a:lnTo>
                  <a:lnTo>
                    <a:pt x="497" y="283"/>
                  </a:lnTo>
                  <a:lnTo>
                    <a:pt x="498" y="280"/>
                  </a:lnTo>
                  <a:lnTo>
                    <a:pt x="500" y="278"/>
                  </a:lnTo>
                  <a:lnTo>
                    <a:pt x="500" y="276"/>
                  </a:lnTo>
                  <a:lnTo>
                    <a:pt x="501" y="275"/>
                  </a:lnTo>
                  <a:lnTo>
                    <a:pt x="502" y="274"/>
                  </a:lnTo>
                  <a:lnTo>
                    <a:pt x="507" y="272"/>
                  </a:lnTo>
                  <a:lnTo>
                    <a:pt x="508" y="270"/>
                  </a:lnTo>
                  <a:lnTo>
                    <a:pt x="508" y="268"/>
                  </a:lnTo>
                  <a:lnTo>
                    <a:pt x="508" y="267"/>
                  </a:lnTo>
                  <a:lnTo>
                    <a:pt x="508" y="264"/>
                  </a:lnTo>
                  <a:lnTo>
                    <a:pt x="508" y="261"/>
                  </a:lnTo>
                  <a:lnTo>
                    <a:pt x="508" y="260"/>
                  </a:lnTo>
                  <a:lnTo>
                    <a:pt x="508" y="259"/>
                  </a:lnTo>
                  <a:lnTo>
                    <a:pt x="508" y="256"/>
                  </a:lnTo>
                  <a:lnTo>
                    <a:pt x="507" y="255"/>
                  </a:lnTo>
                  <a:lnTo>
                    <a:pt x="507" y="251"/>
                  </a:lnTo>
                  <a:lnTo>
                    <a:pt x="507" y="249"/>
                  </a:lnTo>
                  <a:lnTo>
                    <a:pt x="504" y="249"/>
                  </a:lnTo>
                  <a:lnTo>
                    <a:pt x="502" y="249"/>
                  </a:lnTo>
                  <a:lnTo>
                    <a:pt x="500" y="248"/>
                  </a:lnTo>
                  <a:lnTo>
                    <a:pt x="498" y="246"/>
                  </a:lnTo>
                  <a:lnTo>
                    <a:pt x="498" y="244"/>
                  </a:lnTo>
                  <a:lnTo>
                    <a:pt x="498" y="241"/>
                  </a:lnTo>
                  <a:lnTo>
                    <a:pt x="500" y="237"/>
                  </a:lnTo>
                  <a:lnTo>
                    <a:pt x="500" y="236"/>
                  </a:lnTo>
                  <a:lnTo>
                    <a:pt x="500" y="234"/>
                  </a:lnTo>
                  <a:lnTo>
                    <a:pt x="502" y="232"/>
                  </a:lnTo>
                  <a:lnTo>
                    <a:pt x="505" y="229"/>
                  </a:lnTo>
                  <a:lnTo>
                    <a:pt x="507" y="227"/>
                  </a:lnTo>
                  <a:lnTo>
                    <a:pt x="508" y="225"/>
                  </a:lnTo>
                  <a:lnTo>
                    <a:pt x="509" y="225"/>
                  </a:lnTo>
                  <a:lnTo>
                    <a:pt x="511" y="225"/>
                  </a:lnTo>
                  <a:lnTo>
                    <a:pt x="511" y="223"/>
                  </a:lnTo>
                  <a:lnTo>
                    <a:pt x="512" y="223"/>
                  </a:lnTo>
                  <a:lnTo>
                    <a:pt x="512" y="222"/>
                  </a:lnTo>
                  <a:lnTo>
                    <a:pt x="512" y="221"/>
                  </a:lnTo>
                  <a:lnTo>
                    <a:pt x="513" y="221"/>
                  </a:lnTo>
                  <a:lnTo>
                    <a:pt x="513" y="219"/>
                  </a:lnTo>
                  <a:lnTo>
                    <a:pt x="515" y="219"/>
                  </a:lnTo>
                  <a:lnTo>
                    <a:pt x="515" y="218"/>
                  </a:lnTo>
                  <a:lnTo>
                    <a:pt x="516" y="218"/>
                  </a:lnTo>
                  <a:lnTo>
                    <a:pt x="517" y="218"/>
                  </a:lnTo>
                  <a:lnTo>
                    <a:pt x="517" y="217"/>
                  </a:lnTo>
                  <a:lnTo>
                    <a:pt x="519" y="217"/>
                  </a:lnTo>
                  <a:lnTo>
                    <a:pt x="519" y="218"/>
                  </a:lnTo>
                  <a:lnTo>
                    <a:pt x="520" y="218"/>
                  </a:lnTo>
                  <a:lnTo>
                    <a:pt x="521" y="218"/>
                  </a:lnTo>
                  <a:lnTo>
                    <a:pt x="523" y="217"/>
                  </a:lnTo>
                  <a:lnTo>
                    <a:pt x="526" y="215"/>
                  </a:lnTo>
                  <a:lnTo>
                    <a:pt x="528" y="214"/>
                  </a:lnTo>
                  <a:lnTo>
                    <a:pt x="530" y="213"/>
                  </a:lnTo>
                  <a:lnTo>
                    <a:pt x="531" y="211"/>
                  </a:lnTo>
                  <a:lnTo>
                    <a:pt x="531" y="210"/>
                  </a:lnTo>
                  <a:lnTo>
                    <a:pt x="532" y="210"/>
                  </a:lnTo>
                  <a:lnTo>
                    <a:pt x="534" y="208"/>
                  </a:lnTo>
                  <a:lnTo>
                    <a:pt x="535" y="207"/>
                  </a:lnTo>
                  <a:lnTo>
                    <a:pt x="538" y="204"/>
                  </a:lnTo>
                  <a:lnTo>
                    <a:pt x="539" y="203"/>
                  </a:lnTo>
                  <a:lnTo>
                    <a:pt x="542" y="200"/>
                  </a:lnTo>
                  <a:lnTo>
                    <a:pt x="543" y="199"/>
                  </a:lnTo>
                  <a:lnTo>
                    <a:pt x="545" y="196"/>
                  </a:lnTo>
                  <a:lnTo>
                    <a:pt x="545" y="195"/>
                  </a:lnTo>
                  <a:lnTo>
                    <a:pt x="545" y="194"/>
                  </a:lnTo>
                  <a:lnTo>
                    <a:pt x="545" y="192"/>
                  </a:lnTo>
                  <a:lnTo>
                    <a:pt x="545" y="191"/>
                  </a:lnTo>
                  <a:lnTo>
                    <a:pt x="545" y="188"/>
                  </a:lnTo>
                  <a:lnTo>
                    <a:pt x="545" y="187"/>
                  </a:lnTo>
                  <a:lnTo>
                    <a:pt x="545" y="185"/>
                  </a:lnTo>
                  <a:lnTo>
                    <a:pt x="545" y="184"/>
                  </a:lnTo>
                  <a:lnTo>
                    <a:pt x="545" y="183"/>
                  </a:lnTo>
                  <a:lnTo>
                    <a:pt x="545" y="181"/>
                  </a:lnTo>
                  <a:lnTo>
                    <a:pt x="545" y="180"/>
                  </a:lnTo>
                  <a:lnTo>
                    <a:pt x="545" y="177"/>
                  </a:lnTo>
                  <a:lnTo>
                    <a:pt x="545" y="175"/>
                  </a:lnTo>
                  <a:lnTo>
                    <a:pt x="545" y="173"/>
                  </a:lnTo>
                  <a:lnTo>
                    <a:pt x="545" y="172"/>
                  </a:lnTo>
                  <a:lnTo>
                    <a:pt x="545" y="171"/>
                  </a:lnTo>
                  <a:lnTo>
                    <a:pt x="545" y="169"/>
                  </a:lnTo>
                  <a:lnTo>
                    <a:pt x="543" y="166"/>
                  </a:lnTo>
                  <a:lnTo>
                    <a:pt x="543" y="165"/>
                  </a:lnTo>
                  <a:lnTo>
                    <a:pt x="543" y="162"/>
                  </a:lnTo>
                  <a:lnTo>
                    <a:pt x="543" y="161"/>
                  </a:lnTo>
                  <a:lnTo>
                    <a:pt x="543" y="160"/>
                  </a:lnTo>
                  <a:lnTo>
                    <a:pt x="542" y="158"/>
                  </a:lnTo>
                  <a:lnTo>
                    <a:pt x="542" y="157"/>
                  </a:lnTo>
                  <a:lnTo>
                    <a:pt x="542" y="153"/>
                  </a:lnTo>
                  <a:lnTo>
                    <a:pt x="542" y="152"/>
                  </a:lnTo>
                  <a:lnTo>
                    <a:pt x="542" y="150"/>
                  </a:lnTo>
                  <a:lnTo>
                    <a:pt x="542" y="149"/>
                  </a:lnTo>
                  <a:lnTo>
                    <a:pt x="540" y="146"/>
                  </a:lnTo>
                  <a:lnTo>
                    <a:pt x="540" y="145"/>
                  </a:lnTo>
                  <a:lnTo>
                    <a:pt x="540" y="143"/>
                  </a:lnTo>
                  <a:lnTo>
                    <a:pt x="540" y="142"/>
                  </a:lnTo>
                  <a:lnTo>
                    <a:pt x="540" y="141"/>
                  </a:lnTo>
                  <a:lnTo>
                    <a:pt x="540" y="139"/>
                  </a:lnTo>
                  <a:lnTo>
                    <a:pt x="540" y="137"/>
                  </a:lnTo>
                  <a:lnTo>
                    <a:pt x="539" y="135"/>
                  </a:lnTo>
                  <a:lnTo>
                    <a:pt x="539" y="134"/>
                  </a:lnTo>
                  <a:lnTo>
                    <a:pt x="539" y="131"/>
                  </a:lnTo>
                  <a:lnTo>
                    <a:pt x="539" y="130"/>
                  </a:lnTo>
                  <a:lnTo>
                    <a:pt x="539" y="128"/>
                  </a:lnTo>
                  <a:lnTo>
                    <a:pt x="538" y="126"/>
                  </a:lnTo>
                  <a:lnTo>
                    <a:pt x="538" y="124"/>
                  </a:lnTo>
                  <a:lnTo>
                    <a:pt x="538" y="123"/>
                  </a:lnTo>
                  <a:lnTo>
                    <a:pt x="538" y="122"/>
                  </a:lnTo>
                  <a:lnTo>
                    <a:pt x="538" y="118"/>
                  </a:lnTo>
                  <a:lnTo>
                    <a:pt x="536" y="115"/>
                  </a:lnTo>
                  <a:lnTo>
                    <a:pt x="536" y="114"/>
                  </a:lnTo>
                  <a:lnTo>
                    <a:pt x="536" y="112"/>
                  </a:lnTo>
                  <a:lnTo>
                    <a:pt x="536" y="111"/>
                  </a:lnTo>
                  <a:lnTo>
                    <a:pt x="536" y="108"/>
                  </a:lnTo>
                  <a:lnTo>
                    <a:pt x="535" y="105"/>
                  </a:lnTo>
                  <a:lnTo>
                    <a:pt x="535" y="103"/>
                  </a:lnTo>
                  <a:lnTo>
                    <a:pt x="535" y="101"/>
                  </a:lnTo>
                  <a:lnTo>
                    <a:pt x="534" y="100"/>
                  </a:lnTo>
                  <a:lnTo>
                    <a:pt x="534" y="99"/>
                  </a:lnTo>
                  <a:lnTo>
                    <a:pt x="534" y="97"/>
                  </a:lnTo>
                  <a:lnTo>
                    <a:pt x="534" y="96"/>
                  </a:lnTo>
                  <a:lnTo>
                    <a:pt x="534" y="95"/>
                  </a:lnTo>
                  <a:lnTo>
                    <a:pt x="532" y="93"/>
                  </a:lnTo>
                  <a:lnTo>
                    <a:pt x="532" y="92"/>
                  </a:lnTo>
                  <a:lnTo>
                    <a:pt x="532" y="90"/>
                  </a:lnTo>
                  <a:lnTo>
                    <a:pt x="532" y="89"/>
                  </a:lnTo>
                  <a:lnTo>
                    <a:pt x="535" y="89"/>
                  </a:lnTo>
                  <a:lnTo>
                    <a:pt x="536" y="86"/>
                  </a:lnTo>
                  <a:lnTo>
                    <a:pt x="539" y="85"/>
                  </a:lnTo>
                  <a:lnTo>
                    <a:pt x="542" y="82"/>
                  </a:lnTo>
                  <a:lnTo>
                    <a:pt x="543" y="81"/>
                  </a:lnTo>
                  <a:lnTo>
                    <a:pt x="546" y="78"/>
                  </a:lnTo>
                  <a:lnTo>
                    <a:pt x="547" y="77"/>
                  </a:lnTo>
                  <a:lnTo>
                    <a:pt x="549" y="76"/>
                  </a:lnTo>
                  <a:lnTo>
                    <a:pt x="550" y="76"/>
                  </a:lnTo>
                  <a:lnTo>
                    <a:pt x="550" y="74"/>
                  </a:lnTo>
                  <a:lnTo>
                    <a:pt x="551" y="74"/>
                  </a:lnTo>
                  <a:lnTo>
                    <a:pt x="553" y="73"/>
                  </a:lnTo>
                  <a:lnTo>
                    <a:pt x="554" y="73"/>
                  </a:lnTo>
                  <a:lnTo>
                    <a:pt x="555" y="73"/>
                  </a:lnTo>
                  <a:lnTo>
                    <a:pt x="557" y="71"/>
                  </a:lnTo>
                  <a:lnTo>
                    <a:pt x="559" y="71"/>
                  </a:lnTo>
                  <a:lnTo>
                    <a:pt x="561" y="70"/>
                  </a:lnTo>
                  <a:lnTo>
                    <a:pt x="562" y="70"/>
                  </a:lnTo>
                  <a:lnTo>
                    <a:pt x="565" y="69"/>
                  </a:lnTo>
                  <a:lnTo>
                    <a:pt x="565" y="67"/>
                  </a:lnTo>
                  <a:lnTo>
                    <a:pt x="566" y="67"/>
                  </a:lnTo>
                  <a:lnTo>
                    <a:pt x="568" y="66"/>
                  </a:lnTo>
                  <a:lnTo>
                    <a:pt x="570" y="66"/>
                  </a:lnTo>
                  <a:lnTo>
                    <a:pt x="570" y="65"/>
                  </a:lnTo>
                  <a:lnTo>
                    <a:pt x="572" y="65"/>
                  </a:lnTo>
                  <a:lnTo>
                    <a:pt x="573" y="63"/>
                  </a:lnTo>
                  <a:lnTo>
                    <a:pt x="574" y="63"/>
                  </a:lnTo>
                  <a:lnTo>
                    <a:pt x="576" y="62"/>
                  </a:lnTo>
                  <a:lnTo>
                    <a:pt x="577" y="62"/>
                  </a:lnTo>
                  <a:lnTo>
                    <a:pt x="577" y="61"/>
                  </a:lnTo>
                  <a:lnTo>
                    <a:pt x="578" y="58"/>
                  </a:lnTo>
                  <a:lnTo>
                    <a:pt x="580" y="55"/>
                  </a:lnTo>
                  <a:lnTo>
                    <a:pt x="580" y="54"/>
                  </a:lnTo>
                  <a:lnTo>
                    <a:pt x="581" y="52"/>
                  </a:lnTo>
                  <a:lnTo>
                    <a:pt x="581" y="51"/>
                  </a:lnTo>
                  <a:lnTo>
                    <a:pt x="582" y="50"/>
                  </a:lnTo>
                  <a:lnTo>
                    <a:pt x="584" y="46"/>
                  </a:lnTo>
                  <a:lnTo>
                    <a:pt x="585" y="44"/>
                  </a:lnTo>
                  <a:lnTo>
                    <a:pt x="606" y="33"/>
                  </a:lnTo>
                  <a:lnTo>
                    <a:pt x="610" y="32"/>
                  </a:lnTo>
                  <a:lnTo>
                    <a:pt x="623" y="23"/>
                  </a:lnTo>
                  <a:lnTo>
                    <a:pt x="623" y="21"/>
                  </a:lnTo>
                  <a:lnTo>
                    <a:pt x="625" y="21"/>
                  </a:lnTo>
                  <a:lnTo>
                    <a:pt x="625" y="24"/>
                  </a:lnTo>
                  <a:lnTo>
                    <a:pt x="626" y="25"/>
                  </a:lnTo>
                  <a:lnTo>
                    <a:pt x="626" y="27"/>
                  </a:lnTo>
                  <a:lnTo>
                    <a:pt x="627" y="28"/>
                  </a:lnTo>
                  <a:lnTo>
                    <a:pt x="629" y="31"/>
                  </a:lnTo>
                  <a:lnTo>
                    <a:pt x="630" y="33"/>
                  </a:lnTo>
                  <a:lnTo>
                    <a:pt x="633" y="39"/>
                  </a:lnTo>
                  <a:lnTo>
                    <a:pt x="635" y="44"/>
                  </a:lnTo>
                  <a:lnTo>
                    <a:pt x="637" y="48"/>
                  </a:lnTo>
                  <a:lnTo>
                    <a:pt x="638" y="50"/>
                  </a:lnTo>
                  <a:lnTo>
                    <a:pt x="639" y="52"/>
                  </a:lnTo>
                  <a:lnTo>
                    <a:pt x="639" y="54"/>
                  </a:lnTo>
                  <a:lnTo>
                    <a:pt x="641" y="57"/>
                  </a:lnTo>
                  <a:lnTo>
                    <a:pt x="642" y="58"/>
                  </a:lnTo>
                  <a:lnTo>
                    <a:pt x="644" y="59"/>
                  </a:lnTo>
                  <a:lnTo>
                    <a:pt x="644" y="61"/>
                  </a:lnTo>
                  <a:lnTo>
                    <a:pt x="645" y="62"/>
                  </a:lnTo>
                  <a:lnTo>
                    <a:pt x="646" y="63"/>
                  </a:lnTo>
                  <a:lnTo>
                    <a:pt x="648" y="65"/>
                  </a:lnTo>
                  <a:lnTo>
                    <a:pt x="649" y="66"/>
                  </a:lnTo>
                  <a:lnTo>
                    <a:pt x="649" y="67"/>
                  </a:lnTo>
                  <a:lnTo>
                    <a:pt x="650" y="67"/>
                  </a:lnTo>
                  <a:lnTo>
                    <a:pt x="652" y="67"/>
                  </a:lnTo>
                  <a:lnTo>
                    <a:pt x="657" y="70"/>
                  </a:lnTo>
                  <a:lnTo>
                    <a:pt x="660" y="71"/>
                  </a:lnTo>
                  <a:lnTo>
                    <a:pt x="665" y="71"/>
                  </a:lnTo>
                  <a:lnTo>
                    <a:pt x="669" y="71"/>
                  </a:lnTo>
                  <a:lnTo>
                    <a:pt x="671" y="71"/>
                  </a:lnTo>
                  <a:lnTo>
                    <a:pt x="673" y="71"/>
                  </a:lnTo>
                  <a:lnTo>
                    <a:pt x="676" y="71"/>
                  </a:lnTo>
                  <a:lnTo>
                    <a:pt x="679" y="71"/>
                  </a:lnTo>
                  <a:lnTo>
                    <a:pt x="680" y="71"/>
                  </a:lnTo>
                  <a:lnTo>
                    <a:pt x="683" y="70"/>
                  </a:lnTo>
                  <a:lnTo>
                    <a:pt x="684" y="69"/>
                  </a:lnTo>
                  <a:lnTo>
                    <a:pt x="686" y="69"/>
                  </a:lnTo>
                  <a:lnTo>
                    <a:pt x="687" y="69"/>
                  </a:lnTo>
                  <a:lnTo>
                    <a:pt x="688" y="69"/>
                  </a:lnTo>
                  <a:lnTo>
                    <a:pt x="690" y="69"/>
                  </a:lnTo>
                  <a:lnTo>
                    <a:pt x="691" y="69"/>
                  </a:lnTo>
                  <a:lnTo>
                    <a:pt x="692" y="69"/>
                  </a:lnTo>
                  <a:lnTo>
                    <a:pt x="694" y="69"/>
                  </a:lnTo>
                  <a:lnTo>
                    <a:pt x="696" y="67"/>
                  </a:lnTo>
                  <a:lnTo>
                    <a:pt x="698" y="69"/>
                  </a:lnTo>
                  <a:lnTo>
                    <a:pt x="699" y="69"/>
                  </a:lnTo>
                  <a:lnTo>
                    <a:pt x="701" y="67"/>
                  </a:lnTo>
                  <a:lnTo>
                    <a:pt x="706" y="63"/>
                  </a:lnTo>
                  <a:lnTo>
                    <a:pt x="709" y="63"/>
                  </a:lnTo>
                  <a:lnTo>
                    <a:pt x="710" y="63"/>
                  </a:lnTo>
                  <a:lnTo>
                    <a:pt x="711" y="65"/>
                  </a:lnTo>
                  <a:lnTo>
                    <a:pt x="713" y="65"/>
                  </a:lnTo>
                  <a:lnTo>
                    <a:pt x="714" y="65"/>
                  </a:lnTo>
                  <a:lnTo>
                    <a:pt x="717" y="63"/>
                  </a:lnTo>
                  <a:lnTo>
                    <a:pt x="718" y="63"/>
                  </a:lnTo>
                  <a:lnTo>
                    <a:pt x="720" y="63"/>
                  </a:lnTo>
                  <a:lnTo>
                    <a:pt x="721" y="62"/>
                  </a:lnTo>
                  <a:lnTo>
                    <a:pt x="722" y="62"/>
                  </a:lnTo>
                  <a:lnTo>
                    <a:pt x="724" y="62"/>
                  </a:lnTo>
                  <a:lnTo>
                    <a:pt x="725" y="62"/>
                  </a:lnTo>
                  <a:lnTo>
                    <a:pt x="726" y="62"/>
                  </a:lnTo>
                  <a:lnTo>
                    <a:pt x="728" y="62"/>
                  </a:lnTo>
                  <a:lnTo>
                    <a:pt x="730" y="61"/>
                  </a:lnTo>
                  <a:lnTo>
                    <a:pt x="732" y="59"/>
                  </a:lnTo>
                  <a:lnTo>
                    <a:pt x="733" y="58"/>
                  </a:lnTo>
                  <a:lnTo>
                    <a:pt x="734" y="55"/>
                  </a:lnTo>
                  <a:lnTo>
                    <a:pt x="736" y="52"/>
                  </a:lnTo>
                  <a:lnTo>
                    <a:pt x="736" y="51"/>
                  </a:lnTo>
                  <a:lnTo>
                    <a:pt x="737" y="50"/>
                  </a:lnTo>
                  <a:lnTo>
                    <a:pt x="737" y="48"/>
                  </a:lnTo>
                  <a:lnTo>
                    <a:pt x="739" y="47"/>
                  </a:lnTo>
                  <a:lnTo>
                    <a:pt x="739" y="46"/>
                  </a:lnTo>
                  <a:lnTo>
                    <a:pt x="737" y="44"/>
                  </a:lnTo>
                  <a:lnTo>
                    <a:pt x="737" y="43"/>
                  </a:lnTo>
                  <a:lnTo>
                    <a:pt x="737" y="42"/>
                  </a:lnTo>
                  <a:lnTo>
                    <a:pt x="737" y="40"/>
                  </a:lnTo>
                  <a:lnTo>
                    <a:pt x="737" y="39"/>
                  </a:lnTo>
                  <a:lnTo>
                    <a:pt x="737" y="38"/>
                  </a:lnTo>
                  <a:lnTo>
                    <a:pt x="736" y="36"/>
                  </a:lnTo>
                  <a:lnTo>
                    <a:pt x="737" y="35"/>
                  </a:lnTo>
                  <a:lnTo>
                    <a:pt x="737" y="33"/>
                  </a:lnTo>
                  <a:lnTo>
                    <a:pt x="737" y="32"/>
                  </a:lnTo>
                  <a:lnTo>
                    <a:pt x="737" y="31"/>
                  </a:lnTo>
                  <a:lnTo>
                    <a:pt x="737" y="29"/>
                  </a:lnTo>
                  <a:lnTo>
                    <a:pt x="737" y="28"/>
                  </a:lnTo>
                  <a:lnTo>
                    <a:pt x="737" y="27"/>
                  </a:lnTo>
                  <a:lnTo>
                    <a:pt x="739" y="24"/>
                  </a:lnTo>
                  <a:lnTo>
                    <a:pt x="739" y="23"/>
                  </a:lnTo>
                  <a:lnTo>
                    <a:pt x="739" y="21"/>
                  </a:lnTo>
                  <a:lnTo>
                    <a:pt x="740" y="20"/>
                  </a:lnTo>
                  <a:lnTo>
                    <a:pt x="740" y="19"/>
                  </a:lnTo>
                  <a:lnTo>
                    <a:pt x="741" y="17"/>
                  </a:lnTo>
                  <a:lnTo>
                    <a:pt x="743" y="16"/>
                  </a:lnTo>
                  <a:lnTo>
                    <a:pt x="744" y="14"/>
                  </a:lnTo>
                  <a:lnTo>
                    <a:pt x="744" y="13"/>
                  </a:lnTo>
                  <a:lnTo>
                    <a:pt x="745" y="12"/>
                  </a:lnTo>
                  <a:lnTo>
                    <a:pt x="747" y="10"/>
                  </a:lnTo>
                  <a:lnTo>
                    <a:pt x="747" y="9"/>
                  </a:lnTo>
                  <a:lnTo>
                    <a:pt x="748" y="8"/>
                  </a:lnTo>
                  <a:lnTo>
                    <a:pt x="749" y="8"/>
                  </a:lnTo>
                  <a:lnTo>
                    <a:pt x="749" y="6"/>
                  </a:lnTo>
                  <a:lnTo>
                    <a:pt x="751" y="5"/>
                  </a:lnTo>
                  <a:lnTo>
                    <a:pt x="755" y="2"/>
                  </a:lnTo>
                  <a:lnTo>
                    <a:pt x="755" y="1"/>
                  </a:lnTo>
                  <a:lnTo>
                    <a:pt x="756" y="1"/>
                  </a:lnTo>
                  <a:lnTo>
                    <a:pt x="758" y="0"/>
                  </a:lnTo>
                  <a:lnTo>
                    <a:pt x="759" y="1"/>
                  </a:lnTo>
                  <a:lnTo>
                    <a:pt x="760" y="1"/>
                  </a:lnTo>
                  <a:lnTo>
                    <a:pt x="762" y="1"/>
                  </a:lnTo>
                  <a:lnTo>
                    <a:pt x="762" y="0"/>
                  </a:lnTo>
                  <a:lnTo>
                    <a:pt x="762" y="1"/>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26" name="Freeform 28"/>
            <p:cNvSpPr>
              <a:spLocks/>
            </p:cNvSpPr>
            <p:nvPr/>
          </p:nvSpPr>
          <p:spPr bwMode="auto">
            <a:xfrm>
              <a:off x="993" y="1928"/>
              <a:ext cx="1018" cy="966"/>
            </a:xfrm>
            <a:custGeom>
              <a:avLst/>
              <a:gdLst>
                <a:gd name="T0" fmla="*/ 315 w 1018"/>
                <a:gd name="T1" fmla="*/ 42 h 954"/>
                <a:gd name="T2" fmla="*/ 344 w 1018"/>
                <a:gd name="T3" fmla="*/ 67 h 954"/>
                <a:gd name="T4" fmla="*/ 401 w 1018"/>
                <a:gd name="T5" fmla="*/ 42 h 954"/>
                <a:gd name="T6" fmla="*/ 458 w 1018"/>
                <a:gd name="T7" fmla="*/ 83 h 954"/>
                <a:gd name="T8" fmla="*/ 406 w 1018"/>
                <a:gd name="T9" fmla="*/ 148 h 954"/>
                <a:gd name="T10" fmla="*/ 440 w 1018"/>
                <a:gd name="T11" fmla="*/ 190 h 954"/>
                <a:gd name="T12" fmla="*/ 458 w 1018"/>
                <a:gd name="T13" fmla="*/ 220 h 954"/>
                <a:gd name="T14" fmla="*/ 500 w 1018"/>
                <a:gd name="T15" fmla="*/ 233 h 954"/>
                <a:gd name="T16" fmla="*/ 563 w 1018"/>
                <a:gd name="T17" fmla="*/ 248 h 954"/>
                <a:gd name="T18" fmla="*/ 596 w 1018"/>
                <a:gd name="T19" fmla="*/ 246 h 954"/>
                <a:gd name="T20" fmla="*/ 630 w 1018"/>
                <a:gd name="T21" fmla="*/ 244 h 954"/>
                <a:gd name="T22" fmla="*/ 656 w 1018"/>
                <a:gd name="T23" fmla="*/ 224 h 954"/>
                <a:gd name="T24" fmla="*/ 694 w 1018"/>
                <a:gd name="T25" fmla="*/ 213 h 954"/>
                <a:gd name="T26" fmla="*/ 745 w 1018"/>
                <a:gd name="T27" fmla="*/ 223 h 954"/>
                <a:gd name="T28" fmla="*/ 768 w 1018"/>
                <a:gd name="T29" fmla="*/ 248 h 954"/>
                <a:gd name="T30" fmla="*/ 779 w 1018"/>
                <a:gd name="T31" fmla="*/ 277 h 954"/>
                <a:gd name="T32" fmla="*/ 790 w 1018"/>
                <a:gd name="T33" fmla="*/ 301 h 954"/>
                <a:gd name="T34" fmla="*/ 801 w 1018"/>
                <a:gd name="T35" fmla="*/ 324 h 954"/>
                <a:gd name="T36" fmla="*/ 812 w 1018"/>
                <a:gd name="T37" fmla="*/ 350 h 954"/>
                <a:gd name="T38" fmla="*/ 832 w 1018"/>
                <a:gd name="T39" fmla="*/ 379 h 954"/>
                <a:gd name="T40" fmla="*/ 858 w 1018"/>
                <a:gd name="T41" fmla="*/ 391 h 954"/>
                <a:gd name="T42" fmla="*/ 888 w 1018"/>
                <a:gd name="T43" fmla="*/ 402 h 954"/>
                <a:gd name="T44" fmla="*/ 915 w 1018"/>
                <a:gd name="T45" fmla="*/ 419 h 954"/>
                <a:gd name="T46" fmla="*/ 946 w 1018"/>
                <a:gd name="T47" fmla="*/ 422 h 954"/>
                <a:gd name="T48" fmla="*/ 979 w 1018"/>
                <a:gd name="T49" fmla="*/ 429 h 954"/>
                <a:gd name="T50" fmla="*/ 1003 w 1018"/>
                <a:gd name="T51" fmla="*/ 449 h 954"/>
                <a:gd name="T52" fmla="*/ 1014 w 1018"/>
                <a:gd name="T53" fmla="*/ 588 h 954"/>
                <a:gd name="T54" fmla="*/ 965 w 1018"/>
                <a:gd name="T55" fmla="*/ 657 h 954"/>
                <a:gd name="T56" fmla="*/ 939 w 1018"/>
                <a:gd name="T57" fmla="*/ 707 h 954"/>
                <a:gd name="T58" fmla="*/ 911 w 1018"/>
                <a:gd name="T59" fmla="*/ 715 h 954"/>
                <a:gd name="T60" fmla="*/ 884 w 1018"/>
                <a:gd name="T61" fmla="*/ 725 h 954"/>
                <a:gd name="T62" fmla="*/ 840 w 1018"/>
                <a:gd name="T63" fmla="*/ 745 h 954"/>
                <a:gd name="T64" fmla="*/ 816 w 1018"/>
                <a:gd name="T65" fmla="*/ 844 h 954"/>
                <a:gd name="T66" fmla="*/ 779 w 1018"/>
                <a:gd name="T67" fmla="*/ 860 h 954"/>
                <a:gd name="T68" fmla="*/ 783 w 1018"/>
                <a:gd name="T69" fmla="*/ 904 h 954"/>
                <a:gd name="T70" fmla="*/ 627 w 1018"/>
                <a:gd name="T71" fmla="*/ 917 h 954"/>
                <a:gd name="T72" fmla="*/ 605 w 1018"/>
                <a:gd name="T73" fmla="*/ 886 h 954"/>
                <a:gd name="T74" fmla="*/ 578 w 1018"/>
                <a:gd name="T75" fmla="*/ 856 h 954"/>
                <a:gd name="T76" fmla="*/ 543 w 1018"/>
                <a:gd name="T77" fmla="*/ 832 h 954"/>
                <a:gd name="T78" fmla="*/ 513 w 1018"/>
                <a:gd name="T79" fmla="*/ 797 h 954"/>
                <a:gd name="T80" fmla="*/ 506 w 1018"/>
                <a:gd name="T81" fmla="*/ 753 h 954"/>
                <a:gd name="T82" fmla="*/ 460 w 1018"/>
                <a:gd name="T83" fmla="*/ 741 h 954"/>
                <a:gd name="T84" fmla="*/ 432 w 1018"/>
                <a:gd name="T85" fmla="*/ 721 h 954"/>
                <a:gd name="T86" fmla="*/ 376 w 1018"/>
                <a:gd name="T87" fmla="*/ 695 h 954"/>
                <a:gd name="T88" fmla="*/ 353 w 1018"/>
                <a:gd name="T89" fmla="*/ 639 h 954"/>
                <a:gd name="T90" fmla="*/ 283 w 1018"/>
                <a:gd name="T91" fmla="*/ 626 h 954"/>
                <a:gd name="T92" fmla="*/ 217 w 1018"/>
                <a:gd name="T93" fmla="*/ 635 h 954"/>
                <a:gd name="T94" fmla="*/ 131 w 1018"/>
                <a:gd name="T95" fmla="*/ 501 h 954"/>
                <a:gd name="T96" fmla="*/ 127 w 1018"/>
                <a:gd name="T97" fmla="*/ 456 h 954"/>
                <a:gd name="T98" fmla="*/ 124 w 1018"/>
                <a:gd name="T99" fmla="*/ 343 h 954"/>
                <a:gd name="T100" fmla="*/ 101 w 1018"/>
                <a:gd name="T101" fmla="*/ 270 h 954"/>
                <a:gd name="T102" fmla="*/ 90 w 1018"/>
                <a:gd name="T103" fmla="*/ 231 h 954"/>
                <a:gd name="T104" fmla="*/ 72 w 1018"/>
                <a:gd name="T105" fmla="*/ 197 h 954"/>
                <a:gd name="T106" fmla="*/ 61 w 1018"/>
                <a:gd name="T107" fmla="*/ 163 h 954"/>
                <a:gd name="T108" fmla="*/ 44 w 1018"/>
                <a:gd name="T109" fmla="*/ 153 h 954"/>
                <a:gd name="T110" fmla="*/ 37 w 1018"/>
                <a:gd name="T111" fmla="*/ 137 h 954"/>
                <a:gd name="T112" fmla="*/ 21 w 1018"/>
                <a:gd name="T113" fmla="*/ 99 h 954"/>
                <a:gd name="T114" fmla="*/ 34 w 1018"/>
                <a:gd name="T115" fmla="*/ 76 h 954"/>
                <a:gd name="T116" fmla="*/ 76 w 1018"/>
                <a:gd name="T117" fmla="*/ 18 h 954"/>
                <a:gd name="T118" fmla="*/ 101 w 1018"/>
                <a:gd name="T119" fmla="*/ 37 h 954"/>
                <a:gd name="T120" fmla="*/ 137 w 1018"/>
                <a:gd name="T121" fmla="*/ 12 h 954"/>
                <a:gd name="T122" fmla="*/ 219 w 1018"/>
                <a:gd name="T123" fmla="*/ 6 h 954"/>
                <a:gd name="T124" fmla="*/ 253 w 1018"/>
                <a:gd name="T125" fmla="*/ 19 h 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8" h="954">
                  <a:moveTo>
                    <a:pt x="288" y="12"/>
                  </a:moveTo>
                  <a:lnTo>
                    <a:pt x="288" y="14"/>
                  </a:lnTo>
                  <a:lnTo>
                    <a:pt x="288" y="15"/>
                  </a:lnTo>
                  <a:lnTo>
                    <a:pt x="288" y="16"/>
                  </a:lnTo>
                  <a:lnTo>
                    <a:pt x="291" y="16"/>
                  </a:lnTo>
                  <a:lnTo>
                    <a:pt x="292" y="18"/>
                  </a:lnTo>
                  <a:lnTo>
                    <a:pt x="292" y="20"/>
                  </a:lnTo>
                  <a:lnTo>
                    <a:pt x="293" y="22"/>
                  </a:lnTo>
                  <a:lnTo>
                    <a:pt x="295" y="23"/>
                  </a:lnTo>
                  <a:lnTo>
                    <a:pt x="298" y="25"/>
                  </a:lnTo>
                  <a:lnTo>
                    <a:pt x="299" y="25"/>
                  </a:lnTo>
                  <a:lnTo>
                    <a:pt x="299" y="26"/>
                  </a:lnTo>
                  <a:lnTo>
                    <a:pt x="299" y="27"/>
                  </a:lnTo>
                  <a:lnTo>
                    <a:pt x="299" y="29"/>
                  </a:lnTo>
                  <a:lnTo>
                    <a:pt x="299" y="30"/>
                  </a:lnTo>
                  <a:lnTo>
                    <a:pt x="300" y="30"/>
                  </a:lnTo>
                  <a:lnTo>
                    <a:pt x="303" y="30"/>
                  </a:lnTo>
                  <a:lnTo>
                    <a:pt x="304" y="31"/>
                  </a:lnTo>
                  <a:lnTo>
                    <a:pt x="304" y="33"/>
                  </a:lnTo>
                  <a:lnTo>
                    <a:pt x="306" y="33"/>
                  </a:lnTo>
                  <a:lnTo>
                    <a:pt x="306" y="34"/>
                  </a:lnTo>
                  <a:lnTo>
                    <a:pt x="307" y="34"/>
                  </a:lnTo>
                  <a:lnTo>
                    <a:pt x="306" y="35"/>
                  </a:lnTo>
                  <a:lnTo>
                    <a:pt x="306" y="37"/>
                  </a:lnTo>
                  <a:lnTo>
                    <a:pt x="307" y="37"/>
                  </a:lnTo>
                  <a:lnTo>
                    <a:pt x="307" y="38"/>
                  </a:lnTo>
                  <a:lnTo>
                    <a:pt x="310" y="39"/>
                  </a:lnTo>
                  <a:lnTo>
                    <a:pt x="311" y="39"/>
                  </a:lnTo>
                  <a:lnTo>
                    <a:pt x="314" y="41"/>
                  </a:lnTo>
                  <a:lnTo>
                    <a:pt x="315" y="42"/>
                  </a:lnTo>
                  <a:lnTo>
                    <a:pt x="316" y="44"/>
                  </a:lnTo>
                  <a:lnTo>
                    <a:pt x="318" y="44"/>
                  </a:lnTo>
                  <a:lnTo>
                    <a:pt x="319" y="44"/>
                  </a:lnTo>
                  <a:lnTo>
                    <a:pt x="321" y="44"/>
                  </a:lnTo>
                  <a:lnTo>
                    <a:pt x="321" y="45"/>
                  </a:lnTo>
                  <a:lnTo>
                    <a:pt x="322" y="46"/>
                  </a:lnTo>
                  <a:lnTo>
                    <a:pt x="322" y="45"/>
                  </a:lnTo>
                  <a:lnTo>
                    <a:pt x="325" y="45"/>
                  </a:lnTo>
                  <a:lnTo>
                    <a:pt x="325" y="46"/>
                  </a:lnTo>
                  <a:lnTo>
                    <a:pt x="326" y="46"/>
                  </a:lnTo>
                  <a:lnTo>
                    <a:pt x="327" y="46"/>
                  </a:lnTo>
                  <a:lnTo>
                    <a:pt x="329" y="46"/>
                  </a:lnTo>
                  <a:lnTo>
                    <a:pt x="329" y="48"/>
                  </a:lnTo>
                  <a:lnTo>
                    <a:pt x="330" y="49"/>
                  </a:lnTo>
                  <a:lnTo>
                    <a:pt x="331" y="49"/>
                  </a:lnTo>
                  <a:lnTo>
                    <a:pt x="330" y="52"/>
                  </a:lnTo>
                  <a:lnTo>
                    <a:pt x="329" y="54"/>
                  </a:lnTo>
                  <a:lnTo>
                    <a:pt x="329" y="57"/>
                  </a:lnTo>
                  <a:lnTo>
                    <a:pt x="330" y="65"/>
                  </a:lnTo>
                  <a:lnTo>
                    <a:pt x="330" y="67"/>
                  </a:lnTo>
                  <a:lnTo>
                    <a:pt x="331" y="67"/>
                  </a:lnTo>
                  <a:lnTo>
                    <a:pt x="331" y="68"/>
                  </a:lnTo>
                  <a:lnTo>
                    <a:pt x="333" y="68"/>
                  </a:lnTo>
                  <a:lnTo>
                    <a:pt x="335" y="69"/>
                  </a:lnTo>
                  <a:lnTo>
                    <a:pt x="337" y="68"/>
                  </a:lnTo>
                  <a:lnTo>
                    <a:pt x="338" y="68"/>
                  </a:lnTo>
                  <a:lnTo>
                    <a:pt x="340" y="67"/>
                  </a:lnTo>
                  <a:lnTo>
                    <a:pt x="341" y="67"/>
                  </a:lnTo>
                  <a:lnTo>
                    <a:pt x="342" y="67"/>
                  </a:lnTo>
                  <a:lnTo>
                    <a:pt x="344" y="67"/>
                  </a:lnTo>
                  <a:lnTo>
                    <a:pt x="344" y="65"/>
                  </a:lnTo>
                  <a:lnTo>
                    <a:pt x="345" y="64"/>
                  </a:lnTo>
                  <a:lnTo>
                    <a:pt x="346" y="64"/>
                  </a:lnTo>
                  <a:lnTo>
                    <a:pt x="348" y="64"/>
                  </a:lnTo>
                  <a:lnTo>
                    <a:pt x="349" y="64"/>
                  </a:lnTo>
                  <a:lnTo>
                    <a:pt x="350" y="64"/>
                  </a:lnTo>
                  <a:lnTo>
                    <a:pt x="354" y="64"/>
                  </a:lnTo>
                  <a:lnTo>
                    <a:pt x="356" y="64"/>
                  </a:lnTo>
                  <a:lnTo>
                    <a:pt x="359" y="64"/>
                  </a:lnTo>
                  <a:lnTo>
                    <a:pt x="359" y="61"/>
                  </a:lnTo>
                  <a:lnTo>
                    <a:pt x="359" y="60"/>
                  </a:lnTo>
                  <a:lnTo>
                    <a:pt x="359" y="58"/>
                  </a:lnTo>
                  <a:lnTo>
                    <a:pt x="360" y="58"/>
                  </a:lnTo>
                  <a:lnTo>
                    <a:pt x="369" y="57"/>
                  </a:lnTo>
                  <a:lnTo>
                    <a:pt x="382" y="56"/>
                  </a:lnTo>
                  <a:lnTo>
                    <a:pt x="383" y="53"/>
                  </a:lnTo>
                  <a:lnTo>
                    <a:pt x="386" y="52"/>
                  </a:lnTo>
                  <a:lnTo>
                    <a:pt x="387" y="50"/>
                  </a:lnTo>
                  <a:lnTo>
                    <a:pt x="388" y="49"/>
                  </a:lnTo>
                  <a:lnTo>
                    <a:pt x="390" y="46"/>
                  </a:lnTo>
                  <a:lnTo>
                    <a:pt x="391" y="45"/>
                  </a:lnTo>
                  <a:lnTo>
                    <a:pt x="395" y="45"/>
                  </a:lnTo>
                  <a:lnTo>
                    <a:pt x="398" y="45"/>
                  </a:lnTo>
                  <a:lnTo>
                    <a:pt x="399" y="44"/>
                  </a:lnTo>
                  <a:lnTo>
                    <a:pt x="401" y="44"/>
                  </a:lnTo>
                  <a:lnTo>
                    <a:pt x="403" y="44"/>
                  </a:lnTo>
                  <a:lnTo>
                    <a:pt x="405" y="44"/>
                  </a:lnTo>
                  <a:lnTo>
                    <a:pt x="403" y="42"/>
                  </a:lnTo>
                  <a:lnTo>
                    <a:pt x="402" y="42"/>
                  </a:lnTo>
                  <a:lnTo>
                    <a:pt x="401" y="42"/>
                  </a:lnTo>
                  <a:lnTo>
                    <a:pt x="399" y="42"/>
                  </a:lnTo>
                  <a:lnTo>
                    <a:pt x="398" y="42"/>
                  </a:lnTo>
                  <a:lnTo>
                    <a:pt x="397" y="41"/>
                  </a:lnTo>
                  <a:lnTo>
                    <a:pt x="398" y="41"/>
                  </a:lnTo>
                  <a:lnTo>
                    <a:pt x="399" y="39"/>
                  </a:lnTo>
                  <a:lnTo>
                    <a:pt x="402" y="39"/>
                  </a:lnTo>
                  <a:lnTo>
                    <a:pt x="403" y="39"/>
                  </a:lnTo>
                  <a:lnTo>
                    <a:pt x="406" y="39"/>
                  </a:lnTo>
                  <a:lnTo>
                    <a:pt x="407" y="39"/>
                  </a:lnTo>
                  <a:lnTo>
                    <a:pt x="407" y="41"/>
                  </a:lnTo>
                  <a:lnTo>
                    <a:pt x="406" y="41"/>
                  </a:lnTo>
                  <a:lnTo>
                    <a:pt x="406" y="42"/>
                  </a:lnTo>
                  <a:lnTo>
                    <a:pt x="407" y="42"/>
                  </a:lnTo>
                  <a:lnTo>
                    <a:pt x="409" y="42"/>
                  </a:lnTo>
                  <a:lnTo>
                    <a:pt x="411" y="42"/>
                  </a:lnTo>
                  <a:lnTo>
                    <a:pt x="414" y="42"/>
                  </a:lnTo>
                  <a:lnTo>
                    <a:pt x="420" y="45"/>
                  </a:lnTo>
                  <a:lnTo>
                    <a:pt x="421" y="45"/>
                  </a:lnTo>
                  <a:lnTo>
                    <a:pt x="425" y="46"/>
                  </a:lnTo>
                  <a:lnTo>
                    <a:pt x="430" y="48"/>
                  </a:lnTo>
                  <a:lnTo>
                    <a:pt x="435" y="48"/>
                  </a:lnTo>
                  <a:lnTo>
                    <a:pt x="437" y="49"/>
                  </a:lnTo>
                  <a:lnTo>
                    <a:pt x="439" y="50"/>
                  </a:lnTo>
                  <a:lnTo>
                    <a:pt x="444" y="50"/>
                  </a:lnTo>
                  <a:lnTo>
                    <a:pt x="448" y="50"/>
                  </a:lnTo>
                  <a:lnTo>
                    <a:pt x="454" y="52"/>
                  </a:lnTo>
                  <a:lnTo>
                    <a:pt x="456" y="52"/>
                  </a:lnTo>
                  <a:lnTo>
                    <a:pt x="456" y="53"/>
                  </a:lnTo>
                  <a:lnTo>
                    <a:pt x="456" y="68"/>
                  </a:lnTo>
                  <a:lnTo>
                    <a:pt x="458" y="83"/>
                  </a:lnTo>
                  <a:lnTo>
                    <a:pt x="458" y="87"/>
                  </a:lnTo>
                  <a:lnTo>
                    <a:pt x="456" y="94"/>
                  </a:lnTo>
                  <a:lnTo>
                    <a:pt x="458" y="102"/>
                  </a:lnTo>
                  <a:lnTo>
                    <a:pt x="456" y="105"/>
                  </a:lnTo>
                  <a:lnTo>
                    <a:pt x="456" y="107"/>
                  </a:lnTo>
                  <a:lnTo>
                    <a:pt x="454" y="109"/>
                  </a:lnTo>
                  <a:lnTo>
                    <a:pt x="451" y="113"/>
                  </a:lnTo>
                  <a:lnTo>
                    <a:pt x="448" y="113"/>
                  </a:lnTo>
                  <a:lnTo>
                    <a:pt x="445" y="114"/>
                  </a:lnTo>
                  <a:lnTo>
                    <a:pt x="443" y="115"/>
                  </a:lnTo>
                  <a:lnTo>
                    <a:pt x="440" y="117"/>
                  </a:lnTo>
                  <a:lnTo>
                    <a:pt x="437" y="118"/>
                  </a:lnTo>
                  <a:lnTo>
                    <a:pt x="435" y="118"/>
                  </a:lnTo>
                  <a:lnTo>
                    <a:pt x="430" y="120"/>
                  </a:lnTo>
                  <a:lnTo>
                    <a:pt x="428" y="118"/>
                  </a:lnTo>
                  <a:lnTo>
                    <a:pt x="426" y="120"/>
                  </a:lnTo>
                  <a:lnTo>
                    <a:pt x="425" y="120"/>
                  </a:lnTo>
                  <a:lnTo>
                    <a:pt x="422" y="122"/>
                  </a:lnTo>
                  <a:lnTo>
                    <a:pt x="420" y="124"/>
                  </a:lnTo>
                  <a:lnTo>
                    <a:pt x="418" y="126"/>
                  </a:lnTo>
                  <a:lnTo>
                    <a:pt x="416" y="128"/>
                  </a:lnTo>
                  <a:lnTo>
                    <a:pt x="414" y="130"/>
                  </a:lnTo>
                  <a:lnTo>
                    <a:pt x="414" y="132"/>
                  </a:lnTo>
                  <a:lnTo>
                    <a:pt x="416" y="134"/>
                  </a:lnTo>
                  <a:lnTo>
                    <a:pt x="416" y="137"/>
                  </a:lnTo>
                  <a:lnTo>
                    <a:pt x="414" y="140"/>
                  </a:lnTo>
                  <a:lnTo>
                    <a:pt x="413" y="141"/>
                  </a:lnTo>
                  <a:lnTo>
                    <a:pt x="411" y="141"/>
                  </a:lnTo>
                  <a:lnTo>
                    <a:pt x="409" y="144"/>
                  </a:lnTo>
                  <a:lnTo>
                    <a:pt x="406" y="148"/>
                  </a:lnTo>
                  <a:lnTo>
                    <a:pt x="405" y="148"/>
                  </a:lnTo>
                  <a:lnTo>
                    <a:pt x="405" y="149"/>
                  </a:lnTo>
                  <a:lnTo>
                    <a:pt x="405" y="152"/>
                  </a:lnTo>
                  <a:lnTo>
                    <a:pt x="406" y="155"/>
                  </a:lnTo>
                  <a:lnTo>
                    <a:pt x="407" y="156"/>
                  </a:lnTo>
                  <a:lnTo>
                    <a:pt x="407" y="158"/>
                  </a:lnTo>
                  <a:lnTo>
                    <a:pt x="407" y="159"/>
                  </a:lnTo>
                  <a:lnTo>
                    <a:pt x="409" y="159"/>
                  </a:lnTo>
                  <a:lnTo>
                    <a:pt x="410" y="162"/>
                  </a:lnTo>
                  <a:lnTo>
                    <a:pt x="413" y="164"/>
                  </a:lnTo>
                  <a:lnTo>
                    <a:pt x="416" y="164"/>
                  </a:lnTo>
                  <a:lnTo>
                    <a:pt x="418" y="167"/>
                  </a:lnTo>
                  <a:lnTo>
                    <a:pt x="421" y="170"/>
                  </a:lnTo>
                  <a:lnTo>
                    <a:pt x="422" y="170"/>
                  </a:lnTo>
                  <a:lnTo>
                    <a:pt x="426" y="171"/>
                  </a:lnTo>
                  <a:lnTo>
                    <a:pt x="429" y="172"/>
                  </a:lnTo>
                  <a:lnTo>
                    <a:pt x="430" y="174"/>
                  </a:lnTo>
                  <a:lnTo>
                    <a:pt x="430" y="175"/>
                  </a:lnTo>
                  <a:lnTo>
                    <a:pt x="430" y="177"/>
                  </a:lnTo>
                  <a:lnTo>
                    <a:pt x="432" y="177"/>
                  </a:lnTo>
                  <a:lnTo>
                    <a:pt x="432" y="178"/>
                  </a:lnTo>
                  <a:lnTo>
                    <a:pt x="432" y="179"/>
                  </a:lnTo>
                  <a:lnTo>
                    <a:pt x="433" y="181"/>
                  </a:lnTo>
                  <a:lnTo>
                    <a:pt x="436" y="181"/>
                  </a:lnTo>
                  <a:lnTo>
                    <a:pt x="437" y="182"/>
                  </a:lnTo>
                  <a:lnTo>
                    <a:pt x="440" y="183"/>
                  </a:lnTo>
                  <a:lnTo>
                    <a:pt x="441" y="185"/>
                  </a:lnTo>
                  <a:lnTo>
                    <a:pt x="441" y="187"/>
                  </a:lnTo>
                  <a:lnTo>
                    <a:pt x="440" y="189"/>
                  </a:lnTo>
                  <a:lnTo>
                    <a:pt x="440" y="190"/>
                  </a:lnTo>
                  <a:lnTo>
                    <a:pt x="440" y="191"/>
                  </a:lnTo>
                  <a:lnTo>
                    <a:pt x="441" y="193"/>
                  </a:lnTo>
                  <a:lnTo>
                    <a:pt x="443" y="193"/>
                  </a:lnTo>
                  <a:lnTo>
                    <a:pt x="444" y="194"/>
                  </a:lnTo>
                  <a:lnTo>
                    <a:pt x="447" y="194"/>
                  </a:lnTo>
                  <a:lnTo>
                    <a:pt x="447" y="197"/>
                  </a:lnTo>
                  <a:lnTo>
                    <a:pt x="445" y="198"/>
                  </a:lnTo>
                  <a:lnTo>
                    <a:pt x="441" y="200"/>
                  </a:lnTo>
                  <a:lnTo>
                    <a:pt x="441" y="202"/>
                  </a:lnTo>
                  <a:lnTo>
                    <a:pt x="441" y="204"/>
                  </a:lnTo>
                  <a:lnTo>
                    <a:pt x="444" y="206"/>
                  </a:lnTo>
                  <a:lnTo>
                    <a:pt x="445" y="206"/>
                  </a:lnTo>
                  <a:lnTo>
                    <a:pt x="447" y="209"/>
                  </a:lnTo>
                  <a:lnTo>
                    <a:pt x="447" y="212"/>
                  </a:lnTo>
                  <a:lnTo>
                    <a:pt x="447" y="216"/>
                  </a:lnTo>
                  <a:lnTo>
                    <a:pt x="447" y="217"/>
                  </a:lnTo>
                  <a:lnTo>
                    <a:pt x="447" y="219"/>
                  </a:lnTo>
                  <a:lnTo>
                    <a:pt x="445" y="220"/>
                  </a:lnTo>
                  <a:lnTo>
                    <a:pt x="443" y="223"/>
                  </a:lnTo>
                  <a:lnTo>
                    <a:pt x="443" y="224"/>
                  </a:lnTo>
                  <a:lnTo>
                    <a:pt x="443" y="225"/>
                  </a:lnTo>
                  <a:lnTo>
                    <a:pt x="444" y="225"/>
                  </a:lnTo>
                  <a:lnTo>
                    <a:pt x="447" y="224"/>
                  </a:lnTo>
                  <a:lnTo>
                    <a:pt x="448" y="225"/>
                  </a:lnTo>
                  <a:lnTo>
                    <a:pt x="449" y="225"/>
                  </a:lnTo>
                  <a:lnTo>
                    <a:pt x="451" y="224"/>
                  </a:lnTo>
                  <a:lnTo>
                    <a:pt x="454" y="221"/>
                  </a:lnTo>
                  <a:lnTo>
                    <a:pt x="455" y="221"/>
                  </a:lnTo>
                  <a:lnTo>
                    <a:pt x="456" y="220"/>
                  </a:lnTo>
                  <a:lnTo>
                    <a:pt x="458" y="220"/>
                  </a:lnTo>
                  <a:lnTo>
                    <a:pt x="458" y="219"/>
                  </a:lnTo>
                  <a:lnTo>
                    <a:pt x="458" y="217"/>
                  </a:lnTo>
                  <a:lnTo>
                    <a:pt x="459" y="217"/>
                  </a:lnTo>
                  <a:lnTo>
                    <a:pt x="462" y="216"/>
                  </a:lnTo>
                  <a:lnTo>
                    <a:pt x="463" y="216"/>
                  </a:lnTo>
                  <a:lnTo>
                    <a:pt x="464" y="219"/>
                  </a:lnTo>
                  <a:lnTo>
                    <a:pt x="466" y="220"/>
                  </a:lnTo>
                  <a:lnTo>
                    <a:pt x="467" y="221"/>
                  </a:lnTo>
                  <a:lnTo>
                    <a:pt x="471" y="223"/>
                  </a:lnTo>
                  <a:lnTo>
                    <a:pt x="473" y="221"/>
                  </a:lnTo>
                  <a:lnTo>
                    <a:pt x="474" y="221"/>
                  </a:lnTo>
                  <a:lnTo>
                    <a:pt x="475" y="219"/>
                  </a:lnTo>
                  <a:lnTo>
                    <a:pt x="477" y="219"/>
                  </a:lnTo>
                  <a:lnTo>
                    <a:pt x="478" y="220"/>
                  </a:lnTo>
                  <a:lnTo>
                    <a:pt x="479" y="223"/>
                  </a:lnTo>
                  <a:lnTo>
                    <a:pt x="481" y="228"/>
                  </a:lnTo>
                  <a:lnTo>
                    <a:pt x="481" y="229"/>
                  </a:lnTo>
                  <a:lnTo>
                    <a:pt x="481" y="231"/>
                  </a:lnTo>
                  <a:lnTo>
                    <a:pt x="481" y="232"/>
                  </a:lnTo>
                  <a:lnTo>
                    <a:pt x="483" y="235"/>
                  </a:lnTo>
                  <a:lnTo>
                    <a:pt x="487" y="236"/>
                  </a:lnTo>
                  <a:lnTo>
                    <a:pt x="489" y="238"/>
                  </a:lnTo>
                  <a:lnTo>
                    <a:pt x="489" y="239"/>
                  </a:lnTo>
                  <a:lnTo>
                    <a:pt x="490" y="239"/>
                  </a:lnTo>
                  <a:lnTo>
                    <a:pt x="492" y="240"/>
                  </a:lnTo>
                  <a:lnTo>
                    <a:pt x="494" y="239"/>
                  </a:lnTo>
                  <a:lnTo>
                    <a:pt x="496" y="239"/>
                  </a:lnTo>
                  <a:lnTo>
                    <a:pt x="497" y="239"/>
                  </a:lnTo>
                  <a:lnTo>
                    <a:pt x="498" y="236"/>
                  </a:lnTo>
                  <a:lnTo>
                    <a:pt x="500" y="233"/>
                  </a:lnTo>
                  <a:lnTo>
                    <a:pt x="501" y="232"/>
                  </a:lnTo>
                  <a:lnTo>
                    <a:pt x="504" y="232"/>
                  </a:lnTo>
                  <a:lnTo>
                    <a:pt x="505" y="232"/>
                  </a:lnTo>
                  <a:lnTo>
                    <a:pt x="508" y="235"/>
                  </a:lnTo>
                  <a:lnTo>
                    <a:pt x="515" y="236"/>
                  </a:lnTo>
                  <a:lnTo>
                    <a:pt x="519" y="238"/>
                  </a:lnTo>
                  <a:lnTo>
                    <a:pt x="521" y="236"/>
                  </a:lnTo>
                  <a:lnTo>
                    <a:pt x="523" y="235"/>
                  </a:lnTo>
                  <a:lnTo>
                    <a:pt x="524" y="235"/>
                  </a:lnTo>
                  <a:lnTo>
                    <a:pt x="525" y="235"/>
                  </a:lnTo>
                  <a:lnTo>
                    <a:pt x="527" y="235"/>
                  </a:lnTo>
                  <a:lnTo>
                    <a:pt x="527" y="236"/>
                  </a:lnTo>
                  <a:lnTo>
                    <a:pt x="528" y="238"/>
                  </a:lnTo>
                  <a:lnTo>
                    <a:pt x="530" y="239"/>
                  </a:lnTo>
                  <a:lnTo>
                    <a:pt x="531" y="239"/>
                  </a:lnTo>
                  <a:lnTo>
                    <a:pt x="531" y="240"/>
                  </a:lnTo>
                  <a:lnTo>
                    <a:pt x="535" y="242"/>
                  </a:lnTo>
                  <a:lnTo>
                    <a:pt x="536" y="244"/>
                  </a:lnTo>
                  <a:lnTo>
                    <a:pt x="540" y="247"/>
                  </a:lnTo>
                  <a:lnTo>
                    <a:pt x="542" y="247"/>
                  </a:lnTo>
                  <a:lnTo>
                    <a:pt x="543" y="247"/>
                  </a:lnTo>
                  <a:lnTo>
                    <a:pt x="547" y="247"/>
                  </a:lnTo>
                  <a:lnTo>
                    <a:pt x="549" y="247"/>
                  </a:lnTo>
                  <a:lnTo>
                    <a:pt x="550" y="247"/>
                  </a:lnTo>
                  <a:lnTo>
                    <a:pt x="553" y="247"/>
                  </a:lnTo>
                  <a:lnTo>
                    <a:pt x="557" y="247"/>
                  </a:lnTo>
                  <a:lnTo>
                    <a:pt x="558" y="247"/>
                  </a:lnTo>
                  <a:lnTo>
                    <a:pt x="559" y="247"/>
                  </a:lnTo>
                  <a:lnTo>
                    <a:pt x="561" y="247"/>
                  </a:lnTo>
                  <a:lnTo>
                    <a:pt x="563" y="248"/>
                  </a:lnTo>
                  <a:lnTo>
                    <a:pt x="565" y="250"/>
                  </a:lnTo>
                  <a:lnTo>
                    <a:pt x="566" y="250"/>
                  </a:lnTo>
                  <a:lnTo>
                    <a:pt x="566" y="248"/>
                  </a:lnTo>
                  <a:lnTo>
                    <a:pt x="565" y="247"/>
                  </a:lnTo>
                  <a:lnTo>
                    <a:pt x="565" y="246"/>
                  </a:lnTo>
                  <a:lnTo>
                    <a:pt x="566" y="244"/>
                  </a:lnTo>
                  <a:lnTo>
                    <a:pt x="569" y="244"/>
                  </a:lnTo>
                  <a:lnTo>
                    <a:pt x="572" y="246"/>
                  </a:lnTo>
                  <a:lnTo>
                    <a:pt x="572" y="248"/>
                  </a:lnTo>
                  <a:lnTo>
                    <a:pt x="573" y="248"/>
                  </a:lnTo>
                  <a:lnTo>
                    <a:pt x="573" y="246"/>
                  </a:lnTo>
                  <a:lnTo>
                    <a:pt x="576" y="247"/>
                  </a:lnTo>
                  <a:lnTo>
                    <a:pt x="576" y="246"/>
                  </a:lnTo>
                  <a:lnTo>
                    <a:pt x="577" y="244"/>
                  </a:lnTo>
                  <a:lnTo>
                    <a:pt x="577" y="243"/>
                  </a:lnTo>
                  <a:lnTo>
                    <a:pt x="578" y="243"/>
                  </a:lnTo>
                  <a:lnTo>
                    <a:pt x="580" y="242"/>
                  </a:lnTo>
                  <a:lnTo>
                    <a:pt x="581" y="242"/>
                  </a:lnTo>
                  <a:lnTo>
                    <a:pt x="582" y="242"/>
                  </a:lnTo>
                  <a:lnTo>
                    <a:pt x="584" y="242"/>
                  </a:lnTo>
                  <a:lnTo>
                    <a:pt x="585" y="240"/>
                  </a:lnTo>
                  <a:lnTo>
                    <a:pt x="588" y="240"/>
                  </a:lnTo>
                  <a:lnTo>
                    <a:pt x="588" y="242"/>
                  </a:lnTo>
                  <a:lnTo>
                    <a:pt x="589" y="242"/>
                  </a:lnTo>
                  <a:lnTo>
                    <a:pt x="591" y="242"/>
                  </a:lnTo>
                  <a:lnTo>
                    <a:pt x="592" y="242"/>
                  </a:lnTo>
                  <a:lnTo>
                    <a:pt x="592" y="243"/>
                  </a:lnTo>
                  <a:lnTo>
                    <a:pt x="593" y="244"/>
                  </a:lnTo>
                  <a:lnTo>
                    <a:pt x="596" y="244"/>
                  </a:lnTo>
                  <a:lnTo>
                    <a:pt x="596" y="246"/>
                  </a:lnTo>
                  <a:lnTo>
                    <a:pt x="597" y="248"/>
                  </a:lnTo>
                  <a:lnTo>
                    <a:pt x="599" y="250"/>
                  </a:lnTo>
                  <a:lnTo>
                    <a:pt x="600" y="250"/>
                  </a:lnTo>
                  <a:lnTo>
                    <a:pt x="601" y="250"/>
                  </a:lnTo>
                  <a:lnTo>
                    <a:pt x="601" y="248"/>
                  </a:lnTo>
                  <a:lnTo>
                    <a:pt x="601" y="247"/>
                  </a:lnTo>
                  <a:lnTo>
                    <a:pt x="603" y="246"/>
                  </a:lnTo>
                  <a:lnTo>
                    <a:pt x="604" y="244"/>
                  </a:lnTo>
                  <a:lnTo>
                    <a:pt x="604" y="246"/>
                  </a:lnTo>
                  <a:lnTo>
                    <a:pt x="605" y="246"/>
                  </a:lnTo>
                  <a:lnTo>
                    <a:pt x="608" y="246"/>
                  </a:lnTo>
                  <a:lnTo>
                    <a:pt x="610" y="246"/>
                  </a:lnTo>
                  <a:lnTo>
                    <a:pt x="610" y="247"/>
                  </a:lnTo>
                  <a:lnTo>
                    <a:pt x="608" y="247"/>
                  </a:lnTo>
                  <a:lnTo>
                    <a:pt x="610" y="250"/>
                  </a:lnTo>
                  <a:lnTo>
                    <a:pt x="611" y="251"/>
                  </a:lnTo>
                  <a:lnTo>
                    <a:pt x="614" y="251"/>
                  </a:lnTo>
                  <a:lnTo>
                    <a:pt x="614" y="250"/>
                  </a:lnTo>
                  <a:lnTo>
                    <a:pt x="615" y="248"/>
                  </a:lnTo>
                  <a:lnTo>
                    <a:pt x="615" y="247"/>
                  </a:lnTo>
                  <a:lnTo>
                    <a:pt x="618" y="246"/>
                  </a:lnTo>
                  <a:lnTo>
                    <a:pt x="619" y="246"/>
                  </a:lnTo>
                  <a:lnTo>
                    <a:pt x="620" y="246"/>
                  </a:lnTo>
                  <a:lnTo>
                    <a:pt x="622" y="246"/>
                  </a:lnTo>
                  <a:lnTo>
                    <a:pt x="622" y="247"/>
                  </a:lnTo>
                  <a:lnTo>
                    <a:pt x="624" y="247"/>
                  </a:lnTo>
                  <a:lnTo>
                    <a:pt x="626" y="247"/>
                  </a:lnTo>
                  <a:lnTo>
                    <a:pt x="629" y="247"/>
                  </a:lnTo>
                  <a:lnTo>
                    <a:pt x="630" y="246"/>
                  </a:lnTo>
                  <a:lnTo>
                    <a:pt x="630" y="244"/>
                  </a:lnTo>
                  <a:lnTo>
                    <a:pt x="631" y="243"/>
                  </a:lnTo>
                  <a:lnTo>
                    <a:pt x="633" y="243"/>
                  </a:lnTo>
                  <a:lnTo>
                    <a:pt x="634" y="243"/>
                  </a:lnTo>
                  <a:lnTo>
                    <a:pt x="635" y="244"/>
                  </a:lnTo>
                  <a:lnTo>
                    <a:pt x="635" y="243"/>
                  </a:lnTo>
                  <a:lnTo>
                    <a:pt x="637" y="240"/>
                  </a:lnTo>
                  <a:lnTo>
                    <a:pt x="638" y="240"/>
                  </a:lnTo>
                  <a:lnTo>
                    <a:pt x="639" y="239"/>
                  </a:lnTo>
                  <a:lnTo>
                    <a:pt x="641" y="238"/>
                  </a:lnTo>
                  <a:lnTo>
                    <a:pt x="641" y="236"/>
                  </a:lnTo>
                  <a:lnTo>
                    <a:pt x="639" y="236"/>
                  </a:lnTo>
                  <a:lnTo>
                    <a:pt x="639" y="233"/>
                  </a:lnTo>
                  <a:lnTo>
                    <a:pt x="641" y="232"/>
                  </a:lnTo>
                  <a:lnTo>
                    <a:pt x="642" y="231"/>
                  </a:lnTo>
                  <a:lnTo>
                    <a:pt x="643" y="231"/>
                  </a:lnTo>
                  <a:lnTo>
                    <a:pt x="643" y="232"/>
                  </a:lnTo>
                  <a:lnTo>
                    <a:pt x="645" y="232"/>
                  </a:lnTo>
                  <a:lnTo>
                    <a:pt x="646" y="232"/>
                  </a:lnTo>
                  <a:lnTo>
                    <a:pt x="645" y="233"/>
                  </a:lnTo>
                  <a:lnTo>
                    <a:pt x="646" y="233"/>
                  </a:lnTo>
                  <a:lnTo>
                    <a:pt x="648" y="232"/>
                  </a:lnTo>
                  <a:lnTo>
                    <a:pt x="648" y="231"/>
                  </a:lnTo>
                  <a:lnTo>
                    <a:pt x="649" y="229"/>
                  </a:lnTo>
                  <a:lnTo>
                    <a:pt x="652" y="228"/>
                  </a:lnTo>
                  <a:lnTo>
                    <a:pt x="652" y="227"/>
                  </a:lnTo>
                  <a:lnTo>
                    <a:pt x="652" y="225"/>
                  </a:lnTo>
                  <a:lnTo>
                    <a:pt x="652" y="224"/>
                  </a:lnTo>
                  <a:lnTo>
                    <a:pt x="654" y="223"/>
                  </a:lnTo>
                  <a:lnTo>
                    <a:pt x="654" y="224"/>
                  </a:lnTo>
                  <a:lnTo>
                    <a:pt x="656" y="224"/>
                  </a:lnTo>
                  <a:lnTo>
                    <a:pt x="657" y="224"/>
                  </a:lnTo>
                  <a:lnTo>
                    <a:pt x="658" y="224"/>
                  </a:lnTo>
                  <a:lnTo>
                    <a:pt x="660" y="223"/>
                  </a:lnTo>
                  <a:lnTo>
                    <a:pt x="661" y="223"/>
                  </a:lnTo>
                  <a:lnTo>
                    <a:pt x="662" y="221"/>
                  </a:lnTo>
                  <a:lnTo>
                    <a:pt x="664" y="220"/>
                  </a:lnTo>
                  <a:lnTo>
                    <a:pt x="665" y="220"/>
                  </a:lnTo>
                  <a:lnTo>
                    <a:pt x="665" y="219"/>
                  </a:lnTo>
                  <a:lnTo>
                    <a:pt x="667" y="217"/>
                  </a:lnTo>
                  <a:lnTo>
                    <a:pt x="667" y="216"/>
                  </a:lnTo>
                  <a:lnTo>
                    <a:pt x="667" y="213"/>
                  </a:lnTo>
                  <a:lnTo>
                    <a:pt x="668" y="212"/>
                  </a:lnTo>
                  <a:lnTo>
                    <a:pt x="671" y="212"/>
                  </a:lnTo>
                  <a:lnTo>
                    <a:pt x="671" y="210"/>
                  </a:lnTo>
                  <a:lnTo>
                    <a:pt x="673" y="209"/>
                  </a:lnTo>
                  <a:lnTo>
                    <a:pt x="672" y="210"/>
                  </a:lnTo>
                  <a:lnTo>
                    <a:pt x="673" y="212"/>
                  </a:lnTo>
                  <a:lnTo>
                    <a:pt x="676" y="210"/>
                  </a:lnTo>
                  <a:lnTo>
                    <a:pt x="677" y="210"/>
                  </a:lnTo>
                  <a:lnTo>
                    <a:pt x="676" y="209"/>
                  </a:lnTo>
                  <a:lnTo>
                    <a:pt x="677" y="208"/>
                  </a:lnTo>
                  <a:lnTo>
                    <a:pt x="681" y="208"/>
                  </a:lnTo>
                  <a:lnTo>
                    <a:pt x="686" y="206"/>
                  </a:lnTo>
                  <a:lnTo>
                    <a:pt x="686" y="208"/>
                  </a:lnTo>
                  <a:lnTo>
                    <a:pt x="684" y="209"/>
                  </a:lnTo>
                  <a:lnTo>
                    <a:pt x="687" y="209"/>
                  </a:lnTo>
                  <a:lnTo>
                    <a:pt x="687" y="210"/>
                  </a:lnTo>
                  <a:lnTo>
                    <a:pt x="688" y="213"/>
                  </a:lnTo>
                  <a:lnTo>
                    <a:pt x="692" y="213"/>
                  </a:lnTo>
                  <a:lnTo>
                    <a:pt x="694" y="213"/>
                  </a:lnTo>
                  <a:lnTo>
                    <a:pt x="696" y="213"/>
                  </a:lnTo>
                  <a:lnTo>
                    <a:pt x="699" y="213"/>
                  </a:lnTo>
                  <a:lnTo>
                    <a:pt x="700" y="213"/>
                  </a:lnTo>
                  <a:lnTo>
                    <a:pt x="702" y="214"/>
                  </a:lnTo>
                  <a:lnTo>
                    <a:pt x="702" y="213"/>
                  </a:lnTo>
                  <a:lnTo>
                    <a:pt x="705" y="213"/>
                  </a:lnTo>
                  <a:lnTo>
                    <a:pt x="706" y="213"/>
                  </a:lnTo>
                  <a:lnTo>
                    <a:pt x="709" y="214"/>
                  </a:lnTo>
                  <a:lnTo>
                    <a:pt x="707" y="216"/>
                  </a:lnTo>
                  <a:lnTo>
                    <a:pt x="710" y="217"/>
                  </a:lnTo>
                  <a:lnTo>
                    <a:pt x="711" y="217"/>
                  </a:lnTo>
                  <a:lnTo>
                    <a:pt x="713" y="216"/>
                  </a:lnTo>
                  <a:lnTo>
                    <a:pt x="715" y="216"/>
                  </a:lnTo>
                  <a:lnTo>
                    <a:pt x="717" y="217"/>
                  </a:lnTo>
                  <a:lnTo>
                    <a:pt x="718" y="220"/>
                  </a:lnTo>
                  <a:lnTo>
                    <a:pt x="719" y="220"/>
                  </a:lnTo>
                  <a:lnTo>
                    <a:pt x="721" y="220"/>
                  </a:lnTo>
                  <a:lnTo>
                    <a:pt x="722" y="220"/>
                  </a:lnTo>
                  <a:lnTo>
                    <a:pt x="722" y="219"/>
                  </a:lnTo>
                  <a:lnTo>
                    <a:pt x="724" y="219"/>
                  </a:lnTo>
                  <a:lnTo>
                    <a:pt x="725" y="220"/>
                  </a:lnTo>
                  <a:lnTo>
                    <a:pt x="728" y="220"/>
                  </a:lnTo>
                  <a:lnTo>
                    <a:pt x="729" y="220"/>
                  </a:lnTo>
                  <a:lnTo>
                    <a:pt x="732" y="220"/>
                  </a:lnTo>
                  <a:lnTo>
                    <a:pt x="733" y="221"/>
                  </a:lnTo>
                  <a:lnTo>
                    <a:pt x="736" y="217"/>
                  </a:lnTo>
                  <a:lnTo>
                    <a:pt x="737" y="219"/>
                  </a:lnTo>
                  <a:lnTo>
                    <a:pt x="738" y="220"/>
                  </a:lnTo>
                  <a:lnTo>
                    <a:pt x="740" y="221"/>
                  </a:lnTo>
                  <a:lnTo>
                    <a:pt x="745" y="223"/>
                  </a:lnTo>
                  <a:lnTo>
                    <a:pt x="748" y="223"/>
                  </a:lnTo>
                  <a:lnTo>
                    <a:pt x="751" y="225"/>
                  </a:lnTo>
                  <a:lnTo>
                    <a:pt x="752" y="225"/>
                  </a:lnTo>
                  <a:lnTo>
                    <a:pt x="752" y="224"/>
                  </a:lnTo>
                  <a:lnTo>
                    <a:pt x="753" y="224"/>
                  </a:lnTo>
                  <a:lnTo>
                    <a:pt x="755" y="224"/>
                  </a:lnTo>
                  <a:lnTo>
                    <a:pt x="756" y="224"/>
                  </a:lnTo>
                  <a:lnTo>
                    <a:pt x="757" y="227"/>
                  </a:lnTo>
                  <a:lnTo>
                    <a:pt x="757" y="229"/>
                  </a:lnTo>
                  <a:lnTo>
                    <a:pt x="757" y="231"/>
                  </a:lnTo>
                  <a:lnTo>
                    <a:pt x="759" y="232"/>
                  </a:lnTo>
                  <a:lnTo>
                    <a:pt x="759" y="233"/>
                  </a:lnTo>
                  <a:lnTo>
                    <a:pt x="757" y="233"/>
                  </a:lnTo>
                  <a:lnTo>
                    <a:pt x="757" y="235"/>
                  </a:lnTo>
                  <a:lnTo>
                    <a:pt x="757" y="236"/>
                  </a:lnTo>
                  <a:lnTo>
                    <a:pt x="759" y="236"/>
                  </a:lnTo>
                  <a:lnTo>
                    <a:pt x="759" y="238"/>
                  </a:lnTo>
                  <a:lnTo>
                    <a:pt x="760" y="239"/>
                  </a:lnTo>
                  <a:lnTo>
                    <a:pt x="760" y="240"/>
                  </a:lnTo>
                  <a:lnTo>
                    <a:pt x="762" y="242"/>
                  </a:lnTo>
                  <a:lnTo>
                    <a:pt x="762" y="243"/>
                  </a:lnTo>
                  <a:lnTo>
                    <a:pt x="762" y="244"/>
                  </a:lnTo>
                  <a:lnTo>
                    <a:pt x="763" y="244"/>
                  </a:lnTo>
                  <a:lnTo>
                    <a:pt x="763" y="246"/>
                  </a:lnTo>
                  <a:lnTo>
                    <a:pt x="763" y="247"/>
                  </a:lnTo>
                  <a:lnTo>
                    <a:pt x="764" y="247"/>
                  </a:lnTo>
                  <a:lnTo>
                    <a:pt x="766" y="248"/>
                  </a:lnTo>
                  <a:lnTo>
                    <a:pt x="767" y="250"/>
                  </a:lnTo>
                  <a:lnTo>
                    <a:pt x="768" y="250"/>
                  </a:lnTo>
                  <a:lnTo>
                    <a:pt x="768" y="248"/>
                  </a:lnTo>
                  <a:lnTo>
                    <a:pt x="770" y="248"/>
                  </a:lnTo>
                  <a:lnTo>
                    <a:pt x="771" y="248"/>
                  </a:lnTo>
                  <a:lnTo>
                    <a:pt x="771" y="250"/>
                  </a:lnTo>
                  <a:lnTo>
                    <a:pt x="772" y="250"/>
                  </a:lnTo>
                  <a:lnTo>
                    <a:pt x="774" y="251"/>
                  </a:lnTo>
                  <a:lnTo>
                    <a:pt x="775" y="252"/>
                  </a:lnTo>
                  <a:lnTo>
                    <a:pt x="775" y="254"/>
                  </a:lnTo>
                  <a:lnTo>
                    <a:pt x="776" y="255"/>
                  </a:lnTo>
                  <a:lnTo>
                    <a:pt x="776" y="257"/>
                  </a:lnTo>
                  <a:lnTo>
                    <a:pt x="778" y="257"/>
                  </a:lnTo>
                  <a:lnTo>
                    <a:pt x="778" y="258"/>
                  </a:lnTo>
                  <a:lnTo>
                    <a:pt x="778" y="259"/>
                  </a:lnTo>
                  <a:lnTo>
                    <a:pt x="778" y="261"/>
                  </a:lnTo>
                  <a:lnTo>
                    <a:pt x="779" y="261"/>
                  </a:lnTo>
                  <a:lnTo>
                    <a:pt x="779" y="262"/>
                  </a:lnTo>
                  <a:lnTo>
                    <a:pt x="779" y="263"/>
                  </a:lnTo>
                  <a:lnTo>
                    <a:pt x="778" y="263"/>
                  </a:lnTo>
                  <a:lnTo>
                    <a:pt x="778" y="265"/>
                  </a:lnTo>
                  <a:lnTo>
                    <a:pt x="778" y="266"/>
                  </a:lnTo>
                  <a:lnTo>
                    <a:pt x="778" y="267"/>
                  </a:lnTo>
                  <a:lnTo>
                    <a:pt x="778" y="269"/>
                  </a:lnTo>
                  <a:lnTo>
                    <a:pt x="776" y="270"/>
                  </a:lnTo>
                  <a:lnTo>
                    <a:pt x="776" y="271"/>
                  </a:lnTo>
                  <a:lnTo>
                    <a:pt x="776" y="273"/>
                  </a:lnTo>
                  <a:lnTo>
                    <a:pt x="778" y="273"/>
                  </a:lnTo>
                  <a:lnTo>
                    <a:pt x="778" y="274"/>
                  </a:lnTo>
                  <a:lnTo>
                    <a:pt x="776" y="276"/>
                  </a:lnTo>
                  <a:lnTo>
                    <a:pt x="778" y="276"/>
                  </a:lnTo>
                  <a:lnTo>
                    <a:pt x="778" y="277"/>
                  </a:lnTo>
                  <a:lnTo>
                    <a:pt x="779" y="277"/>
                  </a:lnTo>
                  <a:lnTo>
                    <a:pt x="779" y="278"/>
                  </a:lnTo>
                  <a:lnTo>
                    <a:pt x="778" y="278"/>
                  </a:lnTo>
                  <a:lnTo>
                    <a:pt x="776" y="278"/>
                  </a:lnTo>
                  <a:lnTo>
                    <a:pt x="776" y="280"/>
                  </a:lnTo>
                  <a:lnTo>
                    <a:pt x="778" y="281"/>
                  </a:lnTo>
                  <a:lnTo>
                    <a:pt x="779" y="282"/>
                  </a:lnTo>
                  <a:lnTo>
                    <a:pt x="781" y="282"/>
                  </a:lnTo>
                  <a:lnTo>
                    <a:pt x="781" y="284"/>
                  </a:lnTo>
                  <a:lnTo>
                    <a:pt x="781" y="285"/>
                  </a:lnTo>
                  <a:lnTo>
                    <a:pt x="781" y="286"/>
                  </a:lnTo>
                  <a:lnTo>
                    <a:pt x="782" y="288"/>
                  </a:lnTo>
                  <a:lnTo>
                    <a:pt x="781" y="288"/>
                  </a:lnTo>
                  <a:lnTo>
                    <a:pt x="781" y="289"/>
                  </a:lnTo>
                  <a:lnTo>
                    <a:pt x="779" y="290"/>
                  </a:lnTo>
                  <a:lnTo>
                    <a:pt x="781" y="292"/>
                  </a:lnTo>
                  <a:lnTo>
                    <a:pt x="782" y="292"/>
                  </a:lnTo>
                  <a:lnTo>
                    <a:pt x="782" y="290"/>
                  </a:lnTo>
                  <a:lnTo>
                    <a:pt x="783" y="292"/>
                  </a:lnTo>
                  <a:lnTo>
                    <a:pt x="785" y="293"/>
                  </a:lnTo>
                  <a:lnTo>
                    <a:pt x="786" y="293"/>
                  </a:lnTo>
                  <a:lnTo>
                    <a:pt x="787" y="293"/>
                  </a:lnTo>
                  <a:lnTo>
                    <a:pt x="787" y="295"/>
                  </a:lnTo>
                  <a:lnTo>
                    <a:pt x="787" y="296"/>
                  </a:lnTo>
                  <a:lnTo>
                    <a:pt x="786" y="296"/>
                  </a:lnTo>
                  <a:lnTo>
                    <a:pt x="786" y="297"/>
                  </a:lnTo>
                  <a:lnTo>
                    <a:pt x="787" y="299"/>
                  </a:lnTo>
                  <a:lnTo>
                    <a:pt x="787" y="300"/>
                  </a:lnTo>
                  <a:lnTo>
                    <a:pt x="787" y="301"/>
                  </a:lnTo>
                  <a:lnTo>
                    <a:pt x="789" y="301"/>
                  </a:lnTo>
                  <a:lnTo>
                    <a:pt x="790" y="301"/>
                  </a:lnTo>
                  <a:lnTo>
                    <a:pt x="790" y="303"/>
                  </a:lnTo>
                  <a:lnTo>
                    <a:pt x="790" y="304"/>
                  </a:lnTo>
                  <a:lnTo>
                    <a:pt x="790" y="305"/>
                  </a:lnTo>
                  <a:lnTo>
                    <a:pt x="789" y="305"/>
                  </a:lnTo>
                  <a:lnTo>
                    <a:pt x="789" y="307"/>
                  </a:lnTo>
                  <a:lnTo>
                    <a:pt x="787" y="307"/>
                  </a:lnTo>
                  <a:lnTo>
                    <a:pt x="787" y="308"/>
                  </a:lnTo>
                  <a:lnTo>
                    <a:pt x="789" y="308"/>
                  </a:lnTo>
                  <a:lnTo>
                    <a:pt x="790" y="308"/>
                  </a:lnTo>
                  <a:lnTo>
                    <a:pt x="793" y="309"/>
                  </a:lnTo>
                  <a:lnTo>
                    <a:pt x="793" y="311"/>
                  </a:lnTo>
                  <a:lnTo>
                    <a:pt x="794" y="311"/>
                  </a:lnTo>
                  <a:lnTo>
                    <a:pt x="794" y="312"/>
                  </a:lnTo>
                  <a:lnTo>
                    <a:pt x="794" y="314"/>
                  </a:lnTo>
                  <a:lnTo>
                    <a:pt x="795" y="314"/>
                  </a:lnTo>
                  <a:lnTo>
                    <a:pt x="795" y="315"/>
                  </a:lnTo>
                  <a:lnTo>
                    <a:pt x="795" y="316"/>
                  </a:lnTo>
                  <a:lnTo>
                    <a:pt x="794" y="316"/>
                  </a:lnTo>
                  <a:lnTo>
                    <a:pt x="795" y="319"/>
                  </a:lnTo>
                  <a:lnTo>
                    <a:pt x="797" y="319"/>
                  </a:lnTo>
                  <a:lnTo>
                    <a:pt x="798" y="319"/>
                  </a:lnTo>
                  <a:lnTo>
                    <a:pt x="800" y="319"/>
                  </a:lnTo>
                  <a:lnTo>
                    <a:pt x="800" y="320"/>
                  </a:lnTo>
                  <a:lnTo>
                    <a:pt x="800" y="322"/>
                  </a:lnTo>
                  <a:lnTo>
                    <a:pt x="797" y="322"/>
                  </a:lnTo>
                  <a:lnTo>
                    <a:pt x="797" y="323"/>
                  </a:lnTo>
                  <a:lnTo>
                    <a:pt x="798" y="323"/>
                  </a:lnTo>
                  <a:lnTo>
                    <a:pt x="800" y="323"/>
                  </a:lnTo>
                  <a:lnTo>
                    <a:pt x="800" y="324"/>
                  </a:lnTo>
                  <a:lnTo>
                    <a:pt x="801" y="324"/>
                  </a:lnTo>
                  <a:lnTo>
                    <a:pt x="800" y="324"/>
                  </a:lnTo>
                  <a:lnTo>
                    <a:pt x="800" y="326"/>
                  </a:lnTo>
                  <a:lnTo>
                    <a:pt x="801" y="326"/>
                  </a:lnTo>
                  <a:lnTo>
                    <a:pt x="801" y="327"/>
                  </a:lnTo>
                  <a:lnTo>
                    <a:pt x="801" y="328"/>
                  </a:lnTo>
                  <a:lnTo>
                    <a:pt x="802" y="328"/>
                  </a:lnTo>
                  <a:lnTo>
                    <a:pt x="802" y="330"/>
                  </a:lnTo>
                  <a:lnTo>
                    <a:pt x="804" y="330"/>
                  </a:lnTo>
                  <a:lnTo>
                    <a:pt x="804" y="331"/>
                  </a:lnTo>
                  <a:lnTo>
                    <a:pt x="805" y="331"/>
                  </a:lnTo>
                  <a:lnTo>
                    <a:pt x="806" y="333"/>
                  </a:lnTo>
                  <a:lnTo>
                    <a:pt x="808" y="333"/>
                  </a:lnTo>
                  <a:lnTo>
                    <a:pt x="806" y="334"/>
                  </a:lnTo>
                  <a:lnTo>
                    <a:pt x="806" y="335"/>
                  </a:lnTo>
                  <a:lnTo>
                    <a:pt x="806" y="337"/>
                  </a:lnTo>
                  <a:lnTo>
                    <a:pt x="805" y="338"/>
                  </a:lnTo>
                  <a:lnTo>
                    <a:pt x="808" y="338"/>
                  </a:lnTo>
                  <a:lnTo>
                    <a:pt x="808" y="339"/>
                  </a:lnTo>
                  <a:lnTo>
                    <a:pt x="808" y="341"/>
                  </a:lnTo>
                  <a:lnTo>
                    <a:pt x="808" y="342"/>
                  </a:lnTo>
                  <a:lnTo>
                    <a:pt x="806" y="343"/>
                  </a:lnTo>
                  <a:lnTo>
                    <a:pt x="806" y="345"/>
                  </a:lnTo>
                  <a:lnTo>
                    <a:pt x="806" y="346"/>
                  </a:lnTo>
                  <a:lnTo>
                    <a:pt x="808" y="347"/>
                  </a:lnTo>
                  <a:lnTo>
                    <a:pt x="809" y="347"/>
                  </a:lnTo>
                  <a:lnTo>
                    <a:pt x="810" y="347"/>
                  </a:lnTo>
                  <a:lnTo>
                    <a:pt x="812" y="347"/>
                  </a:lnTo>
                  <a:lnTo>
                    <a:pt x="810" y="349"/>
                  </a:lnTo>
                  <a:lnTo>
                    <a:pt x="810" y="350"/>
                  </a:lnTo>
                  <a:lnTo>
                    <a:pt x="812" y="350"/>
                  </a:lnTo>
                  <a:lnTo>
                    <a:pt x="812" y="352"/>
                  </a:lnTo>
                  <a:lnTo>
                    <a:pt x="813" y="353"/>
                  </a:lnTo>
                  <a:lnTo>
                    <a:pt x="813" y="354"/>
                  </a:lnTo>
                  <a:lnTo>
                    <a:pt x="813" y="356"/>
                  </a:lnTo>
                  <a:lnTo>
                    <a:pt x="812" y="357"/>
                  </a:lnTo>
                  <a:lnTo>
                    <a:pt x="812" y="358"/>
                  </a:lnTo>
                  <a:lnTo>
                    <a:pt x="810" y="360"/>
                  </a:lnTo>
                  <a:lnTo>
                    <a:pt x="812" y="360"/>
                  </a:lnTo>
                  <a:lnTo>
                    <a:pt x="812" y="361"/>
                  </a:lnTo>
                  <a:lnTo>
                    <a:pt x="813" y="362"/>
                  </a:lnTo>
                  <a:lnTo>
                    <a:pt x="813" y="361"/>
                  </a:lnTo>
                  <a:lnTo>
                    <a:pt x="814" y="361"/>
                  </a:lnTo>
                  <a:lnTo>
                    <a:pt x="814" y="364"/>
                  </a:lnTo>
                  <a:lnTo>
                    <a:pt x="814" y="365"/>
                  </a:lnTo>
                  <a:lnTo>
                    <a:pt x="816" y="366"/>
                  </a:lnTo>
                  <a:lnTo>
                    <a:pt x="817" y="366"/>
                  </a:lnTo>
                  <a:lnTo>
                    <a:pt x="819" y="366"/>
                  </a:lnTo>
                  <a:lnTo>
                    <a:pt x="819" y="368"/>
                  </a:lnTo>
                  <a:lnTo>
                    <a:pt x="819" y="369"/>
                  </a:lnTo>
                  <a:lnTo>
                    <a:pt x="820" y="371"/>
                  </a:lnTo>
                  <a:lnTo>
                    <a:pt x="820" y="372"/>
                  </a:lnTo>
                  <a:lnTo>
                    <a:pt x="820" y="373"/>
                  </a:lnTo>
                  <a:lnTo>
                    <a:pt x="820" y="375"/>
                  </a:lnTo>
                  <a:lnTo>
                    <a:pt x="821" y="376"/>
                  </a:lnTo>
                  <a:lnTo>
                    <a:pt x="823" y="376"/>
                  </a:lnTo>
                  <a:lnTo>
                    <a:pt x="824" y="377"/>
                  </a:lnTo>
                  <a:lnTo>
                    <a:pt x="827" y="379"/>
                  </a:lnTo>
                  <a:lnTo>
                    <a:pt x="828" y="379"/>
                  </a:lnTo>
                  <a:lnTo>
                    <a:pt x="831" y="379"/>
                  </a:lnTo>
                  <a:lnTo>
                    <a:pt x="832" y="379"/>
                  </a:lnTo>
                  <a:lnTo>
                    <a:pt x="832" y="380"/>
                  </a:lnTo>
                  <a:lnTo>
                    <a:pt x="835" y="381"/>
                  </a:lnTo>
                  <a:lnTo>
                    <a:pt x="835" y="383"/>
                  </a:lnTo>
                  <a:lnTo>
                    <a:pt x="835" y="384"/>
                  </a:lnTo>
                  <a:lnTo>
                    <a:pt x="835" y="385"/>
                  </a:lnTo>
                  <a:lnTo>
                    <a:pt x="836" y="385"/>
                  </a:lnTo>
                  <a:lnTo>
                    <a:pt x="838" y="385"/>
                  </a:lnTo>
                  <a:lnTo>
                    <a:pt x="839" y="387"/>
                  </a:lnTo>
                  <a:lnTo>
                    <a:pt x="839" y="388"/>
                  </a:lnTo>
                  <a:lnTo>
                    <a:pt x="839" y="387"/>
                  </a:lnTo>
                  <a:lnTo>
                    <a:pt x="840" y="387"/>
                  </a:lnTo>
                  <a:lnTo>
                    <a:pt x="842" y="387"/>
                  </a:lnTo>
                  <a:lnTo>
                    <a:pt x="843" y="387"/>
                  </a:lnTo>
                  <a:lnTo>
                    <a:pt x="844" y="388"/>
                  </a:lnTo>
                  <a:lnTo>
                    <a:pt x="844" y="390"/>
                  </a:lnTo>
                  <a:lnTo>
                    <a:pt x="846" y="390"/>
                  </a:lnTo>
                  <a:lnTo>
                    <a:pt x="846" y="388"/>
                  </a:lnTo>
                  <a:lnTo>
                    <a:pt x="847" y="390"/>
                  </a:lnTo>
                  <a:lnTo>
                    <a:pt x="847" y="391"/>
                  </a:lnTo>
                  <a:lnTo>
                    <a:pt x="848" y="392"/>
                  </a:lnTo>
                  <a:lnTo>
                    <a:pt x="848" y="394"/>
                  </a:lnTo>
                  <a:lnTo>
                    <a:pt x="850" y="394"/>
                  </a:lnTo>
                  <a:lnTo>
                    <a:pt x="851" y="395"/>
                  </a:lnTo>
                  <a:lnTo>
                    <a:pt x="852" y="395"/>
                  </a:lnTo>
                  <a:lnTo>
                    <a:pt x="854" y="395"/>
                  </a:lnTo>
                  <a:lnTo>
                    <a:pt x="854" y="394"/>
                  </a:lnTo>
                  <a:lnTo>
                    <a:pt x="855" y="394"/>
                  </a:lnTo>
                  <a:lnTo>
                    <a:pt x="855" y="392"/>
                  </a:lnTo>
                  <a:lnTo>
                    <a:pt x="855" y="391"/>
                  </a:lnTo>
                  <a:lnTo>
                    <a:pt x="858" y="391"/>
                  </a:lnTo>
                  <a:lnTo>
                    <a:pt x="859" y="391"/>
                  </a:lnTo>
                  <a:lnTo>
                    <a:pt x="859" y="392"/>
                  </a:lnTo>
                  <a:lnTo>
                    <a:pt x="859" y="394"/>
                  </a:lnTo>
                  <a:lnTo>
                    <a:pt x="861" y="392"/>
                  </a:lnTo>
                  <a:lnTo>
                    <a:pt x="862" y="392"/>
                  </a:lnTo>
                  <a:lnTo>
                    <a:pt x="863" y="392"/>
                  </a:lnTo>
                  <a:lnTo>
                    <a:pt x="865" y="392"/>
                  </a:lnTo>
                  <a:lnTo>
                    <a:pt x="865" y="391"/>
                  </a:lnTo>
                  <a:lnTo>
                    <a:pt x="866" y="391"/>
                  </a:lnTo>
                  <a:lnTo>
                    <a:pt x="866" y="390"/>
                  </a:lnTo>
                  <a:lnTo>
                    <a:pt x="867" y="391"/>
                  </a:lnTo>
                  <a:lnTo>
                    <a:pt x="869" y="392"/>
                  </a:lnTo>
                  <a:lnTo>
                    <a:pt x="870" y="392"/>
                  </a:lnTo>
                  <a:lnTo>
                    <a:pt x="870" y="391"/>
                  </a:lnTo>
                  <a:lnTo>
                    <a:pt x="871" y="391"/>
                  </a:lnTo>
                  <a:lnTo>
                    <a:pt x="871" y="392"/>
                  </a:lnTo>
                  <a:lnTo>
                    <a:pt x="873" y="392"/>
                  </a:lnTo>
                  <a:lnTo>
                    <a:pt x="874" y="392"/>
                  </a:lnTo>
                  <a:lnTo>
                    <a:pt x="875" y="394"/>
                  </a:lnTo>
                  <a:lnTo>
                    <a:pt x="875" y="395"/>
                  </a:lnTo>
                  <a:lnTo>
                    <a:pt x="875" y="396"/>
                  </a:lnTo>
                  <a:lnTo>
                    <a:pt x="877" y="396"/>
                  </a:lnTo>
                  <a:lnTo>
                    <a:pt x="878" y="396"/>
                  </a:lnTo>
                  <a:lnTo>
                    <a:pt x="880" y="396"/>
                  </a:lnTo>
                  <a:lnTo>
                    <a:pt x="881" y="398"/>
                  </a:lnTo>
                  <a:lnTo>
                    <a:pt x="882" y="399"/>
                  </a:lnTo>
                  <a:lnTo>
                    <a:pt x="884" y="399"/>
                  </a:lnTo>
                  <a:lnTo>
                    <a:pt x="885" y="400"/>
                  </a:lnTo>
                  <a:lnTo>
                    <a:pt x="886" y="400"/>
                  </a:lnTo>
                  <a:lnTo>
                    <a:pt x="888" y="402"/>
                  </a:lnTo>
                  <a:lnTo>
                    <a:pt x="889" y="402"/>
                  </a:lnTo>
                  <a:lnTo>
                    <a:pt x="890" y="402"/>
                  </a:lnTo>
                  <a:lnTo>
                    <a:pt x="890" y="403"/>
                  </a:lnTo>
                  <a:lnTo>
                    <a:pt x="892" y="403"/>
                  </a:lnTo>
                  <a:lnTo>
                    <a:pt x="892" y="404"/>
                  </a:lnTo>
                  <a:lnTo>
                    <a:pt x="892" y="406"/>
                  </a:lnTo>
                  <a:lnTo>
                    <a:pt x="893" y="407"/>
                  </a:lnTo>
                  <a:lnTo>
                    <a:pt x="893" y="409"/>
                  </a:lnTo>
                  <a:lnTo>
                    <a:pt x="894" y="409"/>
                  </a:lnTo>
                  <a:lnTo>
                    <a:pt x="896" y="409"/>
                  </a:lnTo>
                  <a:lnTo>
                    <a:pt x="896" y="410"/>
                  </a:lnTo>
                  <a:lnTo>
                    <a:pt x="896" y="411"/>
                  </a:lnTo>
                  <a:lnTo>
                    <a:pt x="897" y="411"/>
                  </a:lnTo>
                  <a:lnTo>
                    <a:pt x="899" y="411"/>
                  </a:lnTo>
                  <a:lnTo>
                    <a:pt x="900" y="413"/>
                  </a:lnTo>
                  <a:lnTo>
                    <a:pt x="901" y="414"/>
                  </a:lnTo>
                  <a:lnTo>
                    <a:pt x="901" y="413"/>
                  </a:lnTo>
                  <a:lnTo>
                    <a:pt x="903" y="413"/>
                  </a:lnTo>
                  <a:lnTo>
                    <a:pt x="903" y="414"/>
                  </a:lnTo>
                  <a:lnTo>
                    <a:pt x="903" y="415"/>
                  </a:lnTo>
                  <a:lnTo>
                    <a:pt x="904" y="415"/>
                  </a:lnTo>
                  <a:lnTo>
                    <a:pt x="904" y="417"/>
                  </a:lnTo>
                  <a:lnTo>
                    <a:pt x="905" y="417"/>
                  </a:lnTo>
                  <a:lnTo>
                    <a:pt x="907" y="417"/>
                  </a:lnTo>
                  <a:lnTo>
                    <a:pt x="908" y="418"/>
                  </a:lnTo>
                  <a:lnTo>
                    <a:pt x="909" y="418"/>
                  </a:lnTo>
                  <a:lnTo>
                    <a:pt x="911" y="418"/>
                  </a:lnTo>
                  <a:lnTo>
                    <a:pt x="912" y="418"/>
                  </a:lnTo>
                  <a:lnTo>
                    <a:pt x="913" y="418"/>
                  </a:lnTo>
                  <a:lnTo>
                    <a:pt x="915" y="419"/>
                  </a:lnTo>
                  <a:lnTo>
                    <a:pt x="916" y="419"/>
                  </a:lnTo>
                  <a:lnTo>
                    <a:pt x="918" y="419"/>
                  </a:lnTo>
                  <a:lnTo>
                    <a:pt x="918" y="418"/>
                  </a:lnTo>
                  <a:lnTo>
                    <a:pt x="919" y="418"/>
                  </a:lnTo>
                  <a:lnTo>
                    <a:pt x="920" y="418"/>
                  </a:lnTo>
                  <a:lnTo>
                    <a:pt x="922" y="418"/>
                  </a:lnTo>
                  <a:lnTo>
                    <a:pt x="923" y="418"/>
                  </a:lnTo>
                  <a:lnTo>
                    <a:pt x="924" y="418"/>
                  </a:lnTo>
                  <a:lnTo>
                    <a:pt x="924" y="417"/>
                  </a:lnTo>
                  <a:lnTo>
                    <a:pt x="926" y="417"/>
                  </a:lnTo>
                  <a:lnTo>
                    <a:pt x="926" y="418"/>
                  </a:lnTo>
                  <a:lnTo>
                    <a:pt x="927" y="418"/>
                  </a:lnTo>
                  <a:lnTo>
                    <a:pt x="927" y="419"/>
                  </a:lnTo>
                  <a:lnTo>
                    <a:pt x="928" y="419"/>
                  </a:lnTo>
                  <a:lnTo>
                    <a:pt x="928" y="421"/>
                  </a:lnTo>
                  <a:lnTo>
                    <a:pt x="930" y="421"/>
                  </a:lnTo>
                  <a:lnTo>
                    <a:pt x="931" y="421"/>
                  </a:lnTo>
                  <a:lnTo>
                    <a:pt x="932" y="421"/>
                  </a:lnTo>
                  <a:lnTo>
                    <a:pt x="934" y="421"/>
                  </a:lnTo>
                  <a:lnTo>
                    <a:pt x="935" y="421"/>
                  </a:lnTo>
                  <a:lnTo>
                    <a:pt x="937" y="421"/>
                  </a:lnTo>
                  <a:lnTo>
                    <a:pt x="938" y="419"/>
                  </a:lnTo>
                  <a:lnTo>
                    <a:pt x="939" y="421"/>
                  </a:lnTo>
                  <a:lnTo>
                    <a:pt x="941" y="421"/>
                  </a:lnTo>
                  <a:lnTo>
                    <a:pt x="942" y="421"/>
                  </a:lnTo>
                  <a:lnTo>
                    <a:pt x="942" y="419"/>
                  </a:lnTo>
                  <a:lnTo>
                    <a:pt x="943" y="421"/>
                  </a:lnTo>
                  <a:lnTo>
                    <a:pt x="943" y="422"/>
                  </a:lnTo>
                  <a:lnTo>
                    <a:pt x="945" y="422"/>
                  </a:lnTo>
                  <a:lnTo>
                    <a:pt x="946" y="422"/>
                  </a:lnTo>
                  <a:lnTo>
                    <a:pt x="947" y="422"/>
                  </a:lnTo>
                  <a:lnTo>
                    <a:pt x="949" y="422"/>
                  </a:lnTo>
                  <a:lnTo>
                    <a:pt x="949" y="423"/>
                  </a:lnTo>
                  <a:lnTo>
                    <a:pt x="950" y="423"/>
                  </a:lnTo>
                  <a:lnTo>
                    <a:pt x="951" y="423"/>
                  </a:lnTo>
                  <a:lnTo>
                    <a:pt x="953" y="425"/>
                  </a:lnTo>
                  <a:lnTo>
                    <a:pt x="954" y="426"/>
                  </a:lnTo>
                  <a:lnTo>
                    <a:pt x="954" y="428"/>
                  </a:lnTo>
                  <a:lnTo>
                    <a:pt x="956" y="428"/>
                  </a:lnTo>
                  <a:lnTo>
                    <a:pt x="956" y="429"/>
                  </a:lnTo>
                  <a:lnTo>
                    <a:pt x="957" y="428"/>
                  </a:lnTo>
                  <a:lnTo>
                    <a:pt x="958" y="428"/>
                  </a:lnTo>
                  <a:lnTo>
                    <a:pt x="958" y="429"/>
                  </a:lnTo>
                  <a:lnTo>
                    <a:pt x="960" y="429"/>
                  </a:lnTo>
                  <a:lnTo>
                    <a:pt x="961" y="429"/>
                  </a:lnTo>
                  <a:lnTo>
                    <a:pt x="961" y="428"/>
                  </a:lnTo>
                  <a:lnTo>
                    <a:pt x="962" y="428"/>
                  </a:lnTo>
                  <a:lnTo>
                    <a:pt x="964" y="428"/>
                  </a:lnTo>
                  <a:lnTo>
                    <a:pt x="965" y="428"/>
                  </a:lnTo>
                  <a:lnTo>
                    <a:pt x="966" y="428"/>
                  </a:lnTo>
                  <a:lnTo>
                    <a:pt x="968" y="426"/>
                  </a:lnTo>
                  <a:lnTo>
                    <a:pt x="969" y="426"/>
                  </a:lnTo>
                  <a:lnTo>
                    <a:pt x="970" y="426"/>
                  </a:lnTo>
                  <a:lnTo>
                    <a:pt x="972" y="426"/>
                  </a:lnTo>
                  <a:lnTo>
                    <a:pt x="973" y="426"/>
                  </a:lnTo>
                  <a:lnTo>
                    <a:pt x="975" y="426"/>
                  </a:lnTo>
                  <a:lnTo>
                    <a:pt x="976" y="428"/>
                  </a:lnTo>
                  <a:lnTo>
                    <a:pt x="977" y="428"/>
                  </a:lnTo>
                  <a:lnTo>
                    <a:pt x="977" y="429"/>
                  </a:lnTo>
                  <a:lnTo>
                    <a:pt x="979" y="429"/>
                  </a:lnTo>
                  <a:lnTo>
                    <a:pt x="979" y="430"/>
                  </a:lnTo>
                  <a:lnTo>
                    <a:pt x="980" y="430"/>
                  </a:lnTo>
                  <a:lnTo>
                    <a:pt x="981" y="432"/>
                  </a:lnTo>
                  <a:lnTo>
                    <a:pt x="983" y="433"/>
                  </a:lnTo>
                  <a:lnTo>
                    <a:pt x="981" y="434"/>
                  </a:lnTo>
                  <a:lnTo>
                    <a:pt x="983" y="434"/>
                  </a:lnTo>
                  <a:lnTo>
                    <a:pt x="983" y="436"/>
                  </a:lnTo>
                  <a:lnTo>
                    <a:pt x="983" y="437"/>
                  </a:lnTo>
                  <a:lnTo>
                    <a:pt x="984" y="437"/>
                  </a:lnTo>
                  <a:lnTo>
                    <a:pt x="984" y="438"/>
                  </a:lnTo>
                  <a:lnTo>
                    <a:pt x="985" y="438"/>
                  </a:lnTo>
                  <a:lnTo>
                    <a:pt x="987" y="438"/>
                  </a:lnTo>
                  <a:lnTo>
                    <a:pt x="987" y="440"/>
                  </a:lnTo>
                  <a:lnTo>
                    <a:pt x="988" y="440"/>
                  </a:lnTo>
                  <a:lnTo>
                    <a:pt x="989" y="440"/>
                  </a:lnTo>
                  <a:lnTo>
                    <a:pt x="991" y="441"/>
                  </a:lnTo>
                  <a:lnTo>
                    <a:pt x="991" y="442"/>
                  </a:lnTo>
                  <a:lnTo>
                    <a:pt x="992" y="442"/>
                  </a:lnTo>
                  <a:lnTo>
                    <a:pt x="992" y="444"/>
                  </a:lnTo>
                  <a:lnTo>
                    <a:pt x="992" y="445"/>
                  </a:lnTo>
                  <a:lnTo>
                    <a:pt x="994" y="446"/>
                  </a:lnTo>
                  <a:lnTo>
                    <a:pt x="995" y="446"/>
                  </a:lnTo>
                  <a:lnTo>
                    <a:pt x="996" y="448"/>
                  </a:lnTo>
                  <a:lnTo>
                    <a:pt x="998" y="449"/>
                  </a:lnTo>
                  <a:lnTo>
                    <a:pt x="999" y="449"/>
                  </a:lnTo>
                  <a:lnTo>
                    <a:pt x="999" y="448"/>
                  </a:lnTo>
                  <a:lnTo>
                    <a:pt x="1000" y="448"/>
                  </a:lnTo>
                  <a:lnTo>
                    <a:pt x="1000" y="449"/>
                  </a:lnTo>
                  <a:lnTo>
                    <a:pt x="1002" y="449"/>
                  </a:lnTo>
                  <a:lnTo>
                    <a:pt x="1003" y="449"/>
                  </a:lnTo>
                  <a:lnTo>
                    <a:pt x="1004" y="448"/>
                  </a:lnTo>
                  <a:lnTo>
                    <a:pt x="1006" y="448"/>
                  </a:lnTo>
                  <a:lnTo>
                    <a:pt x="1006" y="449"/>
                  </a:lnTo>
                  <a:lnTo>
                    <a:pt x="1007" y="451"/>
                  </a:lnTo>
                  <a:lnTo>
                    <a:pt x="1008" y="449"/>
                  </a:lnTo>
                  <a:lnTo>
                    <a:pt x="1008" y="451"/>
                  </a:lnTo>
                  <a:lnTo>
                    <a:pt x="1010" y="451"/>
                  </a:lnTo>
                  <a:lnTo>
                    <a:pt x="1013" y="452"/>
                  </a:lnTo>
                  <a:lnTo>
                    <a:pt x="1014" y="453"/>
                  </a:lnTo>
                  <a:lnTo>
                    <a:pt x="1015" y="455"/>
                  </a:lnTo>
                  <a:lnTo>
                    <a:pt x="1017" y="457"/>
                  </a:lnTo>
                  <a:lnTo>
                    <a:pt x="1015" y="470"/>
                  </a:lnTo>
                  <a:lnTo>
                    <a:pt x="1015" y="487"/>
                  </a:lnTo>
                  <a:lnTo>
                    <a:pt x="1017" y="494"/>
                  </a:lnTo>
                  <a:lnTo>
                    <a:pt x="1017" y="512"/>
                  </a:lnTo>
                  <a:lnTo>
                    <a:pt x="1018" y="529"/>
                  </a:lnTo>
                  <a:lnTo>
                    <a:pt x="1018" y="532"/>
                  </a:lnTo>
                  <a:lnTo>
                    <a:pt x="1017" y="543"/>
                  </a:lnTo>
                  <a:lnTo>
                    <a:pt x="1017" y="546"/>
                  </a:lnTo>
                  <a:lnTo>
                    <a:pt x="1017" y="563"/>
                  </a:lnTo>
                  <a:lnTo>
                    <a:pt x="1017" y="570"/>
                  </a:lnTo>
                  <a:lnTo>
                    <a:pt x="1017" y="571"/>
                  </a:lnTo>
                  <a:lnTo>
                    <a:pt x="1017" y="573"/>
                  </a:lnTo>
                  <a:lnTo>
                    <a:pt x="1015" y="574"/>
                  </a:lnTo>
                  <a:lnTo>
                    <a:pt x="1015" y="575"/>
                  </a:lnTo>
                  <a:lnTo>
                    <a:pt x="1014" y="577"/>
                  </a:lnTo>
                  <a:lnTo>
                    <a:pt x="1014" y="578"/>
                  </a:lnTo>
                  <a:lnTo>
                    <a:pt x="1014" y="579"/>
                  </a:lnTo>
                  <a:lnTo>
                    <a:pt x="1014" y="585"/>
                  </a:lnTo>
                  <a:lnTo>
                    <a:pt x="1014" y="588"/>
                  </a:lnTo>
                  <a:lnTo>
                    <a:pt x="1014" y="592"/>
                  </a:lnTo>
                  <a:lnTo>
                    <a:pt x="1014" y="593"/>
                  </a:lnTo>
                  <a:lnTo>
                    <a:pt x="1014" y="594"/>
                  </a:lnTo>
                  <a:lnTo>
                    <a:pt x="1014" y="605"/>
                  </a:lnTo>
                  <a:lnTo>
                    <a:pt x="1014" y="609"/>
                  </a:lnTo>
                  <a:lnTo>
                    <a:pt x="1014" y="611"/>
                  </a:lnTo>
                  <a:lnTo>
                    <a:pt x="1014" y="612"/>
                  </a:lnTo>
                  <a:lnTo>
                    <a:pt x="1014" y="616"/>
                  </a:lnTo>
                  <a:lnTo>
                    <a:pt x="1014" y="624"/>
                  </a:lnTo>
                  <a:lnTo>
                    <a:pt x="1014" y="630"/>
                  </a:lnTo>
                  <a:lnTo>
                    <a:pt x="1014" y="641"/>
                  </a:lnTo>
                  <a:lnTo>
                    <a:pt x="1014" y="642"/>
                  </a:lnTo>
                  <a:lnTo>
                    <a:pt x="1014" y="643"/>
                  </a:lnTo>
                  <a:lnTo>
                    <a:pt x="1013" y="647"/>
                  </a:lnTo>
                  <a:lnTo>
                    <a:pt x="1013" y="649"/>
                  </a:lnTo>
                  <a:lnTo>
                    <a:pt x="1014" y="655"/>
                  </a:lnTo>
                  <a:lnTo>
                    <a:pt x="1014" y="657"/>
                  </a:lnTo>
                  <a:lnTo>
                    <a:pt x="1010" y="657"/>
                  </a:lnTo>
                  <a:lnTo>
                    <a:pt x="1007" y="657"/>
                  </a:lnTo>
                  <a:lnTo>
                    <a:pt x="1003" y="657"/>
                  </a:lnTo>
                  <a:lnTo>
                    <a:pt x="1000" y="657"/>
                  </a:lnTo>
                  <a:lnTo>
                    <a:pt x="995" y="657"/>
                  </a:lnTo>
                  <a:lnTo>
                    <a:pt x="989" y="657"/>
                  </a:lnTo>
                  <a:lnTo>
                    <a:pt x="985" y="658"/>
                  </a:lnTo>
                  <a:lnTo>
                    <a:pt x="980" y="657"/>
                  </a:lnTo>
                  <a:lnTo>
                    <a:pt x="976" y="657"/>
                  </a:lnTo>
                  <a:lnTo>
                    <a:pt x="973" y="657"/>
                  </a:lnTo>
                  <a:lnTo>
                    <a:pt x="970" y="657"/>
                  </a:lnTo>
                  <a:lnTo>
                    <a:pt x="969" y="657"/>
                  </a:lnTo>
                  <a:lnTo>
                    <a:pt x="965" y="657"/>
                  </a:lnTo>
                  <a:lnTo>
                    <a:pt x="962" y="658"/>
                  </a:lnTo>
                  <a:lnTo>
                    <a:pt x="958" y="660"/>
                  </a:lnTo>
                  <a:lnTo>
                    <a:pt x="957" y="662"/>
                  </a:lnTo>
                  <a:lnTo>
                    <a:pt x="956" y="665"/>
                  </a:lnTo>
                  <a:lnTo>
                    <a:pt x="954" y="668"/>
                  </a:lnTo>
                  <a:lnTo>
                    <a:pt x="953" y="672"/>
                  </a:lnTo>
                  <a:lnTo>
                    <a:pt x="953" y="674"/>
                  </a:lnTo>
                  <a:lnTo>
                    <a:pt x="953" y="677"/>
                  </a:lnTo>
                  <a:lnTo>
                    <a:pt x="953" y="679"/>
                  </a:lnTo>
                  <a:lnTo>
                    <a:pt x="953" y="681"/>
                  </a:lnTo>
                  <a:lnTo>
                    <a:pt x="954" y="683"/>
                  </a:lnTo>
                  <a:lnTo>
                    <a:pt x="954" y="685"/>
                  </a:lnTo>
                  <a:lnTo>
                    <a:pt x="957" y="688"/>
                  </a:lnTo>
                  <a:lnTo>
                    <a:pt x="957" y="689"/>
                  </a:lnTo>
                  <a:lnTo>
                    <a:pt x="957" y="692"/>
                  </a:lnTo>
                  <a:lnTo>
                    <a:pt x="957" y="695"/>
                  </a:lnTo>
                  <a:lnTo>
                    <a:pt x="956" y="696"/>
                  </a:lnTo>
                  <a:lnTo>
                    <a:pt x="953" y="699"/>
                  </a:lnTo>
                  <a:lnTo>
                    <a:pt x="951" y="699"/>
                  </a:lnTo>
                  <a:lnTo>
                    <a:pt x="950" y="700"/>
                  </a:lnTo>
                  <a:lnTo>
                    <a:pt x="949" y="700"/>
                  </a:lnTo>
                  <a:lnTo>
                    <a:pt x="949" y="702"/>
                  </a:lnTo>
                  <a:lnTo>
                    <a:pt x="947" y="702"/>
                  </a:lnTo>
                  <a:lnTo>
                    <a:pt x="946" y="702"/>
                  </a:lnTo>
                  <a:lnTo>
                    <a:pt x="945" y="703"/>
                  </a:lnTo>
                  <a:lnTo>
                    <a:pt x="943" y="704"/>
                  </a:lnTo>
                  <a:lnTo>
                    <a:pt x="943" y="706"/>
                  </a:lnTo>
                  <a:lnTo>
                    <a:pt x="942" y="707"/>
                  </a:lnTo>
                  <a:lnTo>
                    <a:pt x="941" y="707"/>
                  </a:lnTo>
                  <a:lnTo>
                    <a:pt x="939" y="707"/>
                  </a:lnTo>
                  <a:lnTo>
                    <a:pt x="937" y="706"/>
                  </a:lnTo>
                  <a:lnTo>
                    <a:pt x="937" y="707"/>
                  </a:lnTo>
                  <a:lnTo>
                    <a:pt x="935" y="707"/>
                  </a:lnTo>
                  <a:lnTo>
                    <a:pt x="935" y="708"/>
                  </a:lnTo>
                  <a:lnTo>
                    <a:pt x="935" y="710"/>
                  </a:lnTo>
                  <a:lnTo>
                    <a:pt x="934" y="710"/>
                  </a:lnTo>
                  <a:lnTo>
                    <a:pt x="932" y="710"/>
                  </a:lnTo>
                  <a:lnTo>
                    <a:pt x="931" y="710"/>
                  </a:lnTo>
                  <a:lnTo>
                    <a:pt x="930" y="710"/>
                  </a:lnTo>
                  <a:lnTo>
                    <a:pt x="928" y="710"/>
                  </a:lnTo>
                  <a:lnTo>
                    <a:pt x="926" y="711"/>
                  </a:lnTo>
                  <a:lnTo>
                    <a:pt x="924" y="712"/>
                  </a:lnTo>
                  <a:lnTo>
                    <a:pt x="923" y="712"/>
                  </a:lnTo>
                  <a:lnTo>
                    <a:pt x="922" y="712"/>
                  </a:lnTo>
                  <a:lnTo>
                    <a:pt x="920" y="712"/>
                  </a:lnTo>
                  <a:lnTo>
                    <a:pt x="922" y="715"/>
                  </a:lnTo>
                  <a:lnTo>
                    <a:pt x="922" y="716"/>
                  </a:lnTo>
                  <a:lnTo>
                    <a:pt x="923" y="716"/>
                  </a:lnTo>
                  <a:lnTo>
                    <a:pt x="923" y="718"/>
                  </a:lnTo>
                  <a:lnTo>
                    <a:pt x="922" y="719"/>
                  </a:lnTo>
                  <a:lnTo>
                    <a:pt x="920" y="719"/>
                  </a:lnTo>
                  <a:lnTo>
                    <a:pt x="919" y="719"/>
                  </a:lnTo>
                  <a:lnTo>
                    <a:pt x="918" y="719"/>
                  </a:lnTo>
                  <a:lnTo>
                    <a:pt x="916" y="719"/>
                  </a:lnTo>
                  <a:lnTo>
                    <a:pt x="916" y="718"/>
                  </a:lnTo>
                  <a:lnTo>
                    <a:pt x="915" y="718"/>
                  </a:lnTo>
                  <a:lnTo>
                    <a:pt x="913" y="718"/>
                  </a:lnTo>
                  <a:lnTo>
                    <a:pt x="912" y="716"/>
                  </a:lnTo>
                  <a:lnTo>
                    <a:pt x="911" y="716"/>
                  </a:lnTo>
                  <a:lnTo>
                    <a:pt x="911" y="715"/>
                  </a:lnTo>
                  <a:lnTo>
                    <a:pt x="909" y="715"/>
                  </a:lnTo>
                  <a:lnTo>
                    <a:pt x="909" y="714"/>
                  </a:lnTo>
                  <a:lnTo>
                    <a:pt x="908" y="714"/>
                  </a:lnTo>
                  <a:lnTo>
                    <a:pt x="908" y="715"/>
                  </a:lnTo>
                  <a:lnTo>
                    <a:pt x="908" y="716"/>
                  </a:lnTo>
                  <a:lnTo>
                    <a:pt x="907" y="718"/>
                  </a:lnTo>
                  <a:lnTo>
                    <a:pt x="907" y="719"/>
                  </a:lnTo>
                  <a:lnTo>
                    <a:pt x="907" y="721"/>
                  </a:lnTo>
                  <a:lnTo>
                    <a:pt x="905" y="721"/>
                  </a:lnTo>
                  <a:lnTo>
                    <a:pt x="904" y="722"/>
                  </a:lnTo>
                  <a:lnTo>
                    <a:pt x="903" y="722"/>
                  </a:lnTo>
                  <a:lnTo>
                    <a:pt x="901" y="722"/>
                  </a:lnTo>
                  <a:lnTo>
                    <a:pt x="900" y="722"/>
                  </a:lnTo>
                  <a:lnTo>
                    <a:pt x="899" y="722"/>
                  </a:lnTo>
                  <a:lnTo>
                    <a:pt x="897" y="722"/>
                  </a:lnTo>
                  <a:lnTo>
                    <a:pt x="896" y="722"/>
                  </a:lnTo>
                  <a:lnTo>
                    <a:pt x="894" y="722"/>
                  </a:lnTo>
                  <a:lnTo>
                    <a:pt x="893" y="723"/>
                  </a:lnTo>
                  <a:lnTo>
                    <a:pt x="892" y="725"/>
                  </a:lnTo>
                  <a:lnTo>
                    <a:pt x="892" y="726"/>
                  </a:lnTo>
                  <a:lnTo>
                    <a:pt x="890" y="727"/>
                  </a:lnTo>
                  <a:lnTo>
                    <a:pt x="890" y="726"/>
                  </a:lnTo>
                  <a:lnTo>
                    <a:pt x="890" y="725"/>
                  </a:lnTo>
                  <a:lnTo>
                    <a:pt x="889" y="725"/>
                  </a:lnTo>
                  <a:lnTo>
                    <a:pt x="888" y="723"/>
                  </a:lnTo>
                  <a:lnTo>
                    <a:pt x="886" y="723"/>
                  </a:lnTo>
                  <a:lnTo>
                    <a:pt x="886" y="725"/>
                  </a:lnTo>
                  <a:lnTo>
                    <a:pt x="886" y="723"/>
                  </a:lnTo>
                  <a:lnTo>
                    <a:pt x="884" y="723"/>
                  </a:lnTo>
                  <a:lnTo>
                    <a:pt x="884" y="725"/>
                  </a:lnTo>
                  <a:lnTo>
                    <a:pt x="882" y="726"/>
                  </a:lnTo>
                  <a:lnTo>
                    <a:pt x="881" y="726"/>
                  </a:lnTo>
                  <a:lnTo>
                    <a:pt x="881" y="727"/>
                  </a:lnTo>
                  <a:lnTo>
                    <a:pt x="880" y="727"/>
                  </a:lnTo>
                  <a:lnTo>
                    <a:pt x="878" y="726"/>
                  </a:lnTo>
                  <a:lnTo>
                    <a:pt x="877" y="726"/>
                  </a:lnTo>
                  <a:lnTo>
                    <a:pt x="875" y="727"/>
                  </a:lnTo>
                  <a:lnTo>
                    <a:pt x="874" y="727"/>
                  </a:lnTo>
                  <a:lnTo>
                    <a:pt x="873" y="729"/>
                  </a:lnTo>
                  <a:lnTo>
                    <a:pt x="870" y="729"/>
                  </a:lnTo>
                  <a:lnTo>
                    <a:pt x="867" y="730"/>
                  </a:lnTo>
                  <a:lnTo>
                    <a:pt x="866" y="731"/>
                  </a:lnTo>
                  <a:lnTo>
                    <a:pt x="865" y="733"/>
                  </a:lnTo>
                  <a:lnTo>
                    <a:pt x="863" y="734"/>
                  </a:lnTo>
                  <a:lnTo>
                    <a:pt x="861" y="735"/>
                  </a:lnTo>
                  <a:lnTo>
                    <a:pt x="859" y="737"/>
                  </a:lnTo>
                  <a:lnTo>
                    <a:pt x="858" y="738"/>
                  </a:lnTo>
                  <a:lnTo>
                    <a:pt x="856" y="738"/>
                  </a:lnTo>
                  <a:lnTo>
                    <a:pt x="855" y="740"/>
                  </a:lnTo>
                  <a:lnTo>
                    <a:pt x="854" y="741"/>
                  </a:lnTo>
                  <a:lnTo>
                    <a:pt x="852" y="741"/>
                  </a:lnTo>
                  <a:lnTo>
                    <a:pt x="851" y="741"/>
                  </a:lnTo>
                  <a:lnTo>
                    <a:pt x="850" y="741"/>
                  </a:lnTo>
                  <a:lnTo>
                    <a:pt x="847" y="742"/>
                  </a:lnTo>
                  <a:lnTo>
                    <a:pt x="846" y="744"/>
                  </a:lnTo>
                  <a:lnTo>
                    <a:pt x="844" y="744"/>
                  </a:lnTo>
                  <a:lnTo>
                    <a:pt x="843" y="744"/>
                  </a:lnTo>
                  <a:lnTo>
                    <a:pt x="842" y="744"/>
                  </a:lnTo>
                  <a:lnTo>
                    <a:pt x="840" y="744"/>
                  </a:lnTo>
                  <a:lnTo>
                    <a:pt x="840" y="745"/>
                  </a:lnTo>
                  <a:lnTo>
                    <a:pt x="839" y="745"/>
                  </a:lnTo>
                  <a:lnTo>
                    <a:pt x="838" y="745"/>
                  </a:lnTo>
                  <a:lnTo>
                    <a:pt x="835" y="745"/>
                  </a:lnTo>
                  <a:lnTo>
                    <a:pt x="835" y="746"/>
                  </a:lnTo>
                  <a:lnTo>
                    <a:pt x="833" y="748"/>
                  </a:lnTo>
                  <a:lnTo>
                    <a:pt x="835" y="750"/>
                  </a:lnTo>
                  <a:lnTo>
                    <a:pt x="836" y="754"/>
                  </a:lnTo>
                  <a:lnTo>
                    <a:pt x="838" y="756"/>
                  </a:lnTo>
                  <a:lnTo>
                    <a:pt x="839" y="759"/>
                  </a:lnTo>
                  <a:lnTo>
                    <a:pt x="840" y="760"/>
                  </a:lnTo>
                  <a:lnTo>
                    <a:pt x="842" y="761"/>
                  </a:lnTo>
                  <a:lnTo>
                    <a:pt x="844" y="764"/>
                  </a:lnTo>
                  <a:lnTo>
                    <a:pt x="846" y="767"/>
                  </a:lnTo>
                  <a:lnTo>
                    <a:pt x="844" y="772"/>
                  </a:lnTo>
                  <a:lnTo>
                    <a:pt x="843" y="776"/>
                  </a:lnTo>
                  <a:lnTo>
                    <a:pt x="843" y="786"/>
                  </a:lnTo>
                  <a:lnTo>
                    <a:pt x="842" y="794"/>
                  </a:lnTo>
                  <a:lnTo>
                    <a:pt x="840" y="801"/>
                  </a:lnTo>
                  <a:lnTo>
                    <a:pt x="832" y="814"/>
                  </a:lnTo>
                  <a:lnTo>
                    <a:pt x="827" y="824"/>
                  </a:lnTo>
                  <a:lnTo>
                    <a:pt x="824" y="828"/>
                  </a:lnTo>
                  <a:lnTo>
                    <a:pt x="823" y="830"/>
                  </a:lnTo>
                  <a:lnTo>
                    <a:pt x="823" y="833"/>
                  </a:lnTo>
                  <a:lnTo>
                    <a:pt x="821" y="835"/>
                  </a:lnTo>
                  <a:lnTo>
                    <a:pt x="820" y="836"/>
                  </a:lnTo>
                  <a:lnTo>
                    <a:pt x="819" y="837"/>
                  </a:lnTo>
                  <a:lnTo>
                    <a:pt x="819" y="840"/>
                  </a:lnTo>
                  <a:lnTo>
                    <a:pt x="819" y="841"/>
                  </a:lnTo>
                  <a:lnTo>
                    <a:pt x="817" y="843"/>
                  </a:lnTo>
                  <a:lnTo>
                    <a:pt x="816" y="844"/>
                  </a:lnTo>
                  <a:lnTo>
                    <a:pt x="814" y="847"/>
                  </a:lnTo>
                  <a:lnTo>
                    <a:pt x="814" y="848"/>
                  </a:lnTo>
                  <a:lnTo>
                    <a:pt x="814" y="849"/>
                  </a:lnTo>
                  <a:lnTo>
                    <a:pt x="813" y="851"/>
                  </a:lnTo>
                  <a:lnTo>
                    <a:pt x="812" y="851"/>
                  </a:lnTo>
                  <a:lnTo>
                    <a:pt x="810" y="851"/>
                  </a:lnTo>
                  <a:lnTo>
                    <a:pt x="808" y="851"/>
                  </a:lnTo>
                  <a:lnTo>
                    <a:pt x="805" y="849"/>
                  </a:lnTo>
                  <a:lnTo>
                    <a:pt x="802" y="849"/>
                  </a:lnTo>
                  <a:lnTo>
                    <a:pt x="800" y="849"/>
                  </a:lnTo>
                  <a:lnTo>
                    <a:pt x="798" y="851"/>
                  </a:lnTo>
                  <a:lnTo>
                    <a:pt x="797" y="852"/>
                  </a:lnTo>
                  <a:lnTo>
                    <a:pt x="795" y="855"/>
                  </a:lnTo>
                  <a:lnTo>
                    <a:pt x="794" y="858"/>
                  </a:lnTo>
                  <a:lnTo>
                    <a:pt x="793" y="858"/>
                  </a:lnTo>
                  <a:lnTo>
                    <a:pt x="790" y="856"/>
                  </a:lnTo>
                  <a:lnTo>
                    <a:pt x="789" y="855"/>
                  </a:lnTo>
                  <a:lnTo>
                    <a:pt x="789" y="852"/>
                  </a:lnTo>
                  <a:lnTo>
                    <a:pt x="787" y="849"/>
                  </a:lnTo>
                  <a:lnTo>
                    <a:pt x="786" y="849"/>
                  </a:lnTo>
                  <a:lnTo>
                    <a:pt x="785" y="848"/>
                  </a:lnTo>
                  <a:lnTo>
                    <a:pt x="782" y="848"/>
                  </a:lnTo>
                  <a:lnTo>
                    <a:pt x="781" y="849"/>
                  </a:lnTo>
                  <a:lnTo>
                    <a:pt x="779" y="851"/>
                  </a:lnTo>
                  <a:lnTo>
                    <a:pt x="779" y="852"/>
                  </a:lnTo>
                  <a:lnTo>
                    <a:pt x="779" y="854"/>
                  </a:lnTo>
                  <a:lnTo>
                    <a:pt x="778" y="855"/>
                  </a:lnTo>
                  <a:lnTo>
                    <a:pt x="778" y="856"/>
                  </a:lnTo>
                  <a:lnTo>
                    <a:pt x="779" y="858"/>
                  </a:lnTo>
                  <a:lnTo>
                    <a:pt x="779" y="860"/>
                  </a:lnTo>
                  <a:lnTo>
                    <a:pt x="778" y="863"/>
                  </a:lnTo>
                  <a:lnTo>
                    <a:pt x="778" y="864"/>
                  </a:lnTo>
                  <a:lnTo>
                    <a:pt x="776" y="866"/>
                  </a:lnTo>
                  <a:lnTo>
                    <a:pt x="775" y="868"/>
                  </a:lnTo>
                  <a:lnTo>
                    <a:pt x="768" y="873"/>
                  </a:lnTo>
                  <a:lnTo>
                    <a:pt x="767" y="875"/>
                  </a:lnTo>
                  <a:lnTo>
                    <a:pt x="767" y="878"/>
                  </a:lnTo>
                  <a:lnTo>
                    <a:pt x="766" y="879"/>
                  </a:lnTo>
                  <a:lnTo>
                    <a:pt x="764" y="879"/>
                  </a:lnTo>
                  <a:lnTo>
                    <a:pt x="763" y="882"/>
                  </a:lnTo>
                  <a:lnTo>
                    <a:pt x="763" y="883"/>
                  </a:lnTo>
                  <a:lnTo>
                    <a:pt x="763" y="885"/>
                  </a:lnTo>
                  <a:lnTo>
                    <a:pt x="764" y="885"/>
                  </a:lnTo>
                  <a:lnTo>
                    <a:pt x="766" y="885"/>
                  </a:lnTo>
                  <a:lnTo>
                    <a:pt x="766" y="886"/>
                  </a:lnTo>
                  <a:lnTo>
                    <a:pt x="768" y="887"/>
                  </a:lnTo>
                  <a:lnTo>
                    <a:pt x="770" y="889"/>
                  </a:lnTo>
                  <a:lnTo>
                    <a:pt x="771" y="890"/>
                  </a:lnTo>
                  <a:lnTo>
                    <a:pt x="772" y="892"/>
                  </a:lnTo>
                  <a:lnTo>
                    <a:pt x="774" y="893"/>
                  </a:lnTo>
                  <a:lnTo>
                    <a:pt x="774" y="894"/>
                  </a:lnTo>
                  <a:lnTo>
                    <a:pt x="775" y="894"/>
                  </a:lnTo>
                  <a:lnTo>
                    <a:pt x="776" y="894"/>
                  </a:lnTo>
                  <a:lnTo>
                    <a:pt x="776" y="896"/>
                  </a:lnTo>
                  <a:lnTo>
                    <a:pt x="778" y="897"/>
                  </a:lnTo>
                  <a:lnTo>
                    <a:pt x="779" y="898"/>
                  </a:lnTo>
                  <a:lnTo>
                    <a:pt x="781" y="900"/>
                  </a:lnTo>
                  <a:lnTo>
                    <a:pt x="782" y="901"/>
                  </a:lnTo>
                  <a:lnTo>
                    <a:pt x="783" y="902"/>
                  </a:lnTo>
                  <a:lnTo>
                    <a:pt x="783" y="904"/>
                  </a:lnTo>
                  <a:lnTo>
                    <a:pt x="785" y="904"/>
                  </a:lnTo>
                  <a:lnTo>
                    <a:pt x="785" y="905"/>
                  </a:lnTo>
                  <a:lnTo>
                    <a:pt x="786" y="905"/>
                  </a:lnTo>
                  <a:lnTo>
                    <a:pt x="786" y="906"/>
                  </a:lnTo>
                  <a:lnTo>
                    <a:pt x="767" y="954"/>
                  </a:lnTo>
                  <a:lnTo>
                    <a:pt x="743" y="942"/>
                  </a:lnTo>
                  <a:lnTo>
                    <a:pt x="667" y="904"/>
                  </a:lnTo>
                  <a:lnTo>
                    <a:pt x="662" y="902"/>
                  </a:lnTo>
                  <a:lnTo>
                    <a:pt x="658" y="904"/>
                  </a:lnTo>
                  <a:lnTo>
                    <a:pt x="656" y="913"/>
                  </a:lnTo>
                  <a:lnTo>
                    <a:pt x="660" y="917"/>
                  </a:lnTo>
                  <a:lnTo>
                    <a:pt x="658" y="917"/>
                  </a:lnTo>
                  <a:lnTo>
                    <a:pt x="657" y="917"/>
                  </a:lnTo>
                  <a:lnTo>
                    <a:pt x="656" y="917"/>
                  </a:lnTo>
                  <a:lnTo>
                    <a:pt x="654" y="917"/>
                  </a:lnTo>
                  <a:lnTo>
                    <a:pt x="652" y="916"/>
                  </a:lnTo>
                  <a:lnTo>
                    <a:pt x="650" y="916"/>
                  </a:lnTo>
                  <a:lnTo>
                    <a:pt x="649" y="916"/>
                  </a:lnTo>
                  <a:lnTo>
                    <a:pt x="648" y="916"/>
                  </a:lnTo>
                  <a:lnTo>
                    <a:pt x="645" y="916"/>
                  </a:lnTo>
                  <a:lnTo>
                    <a:pt x="641" y="917"/>
                  </a:lnTo>
                  <a:lnTo>
                    <a:pt x="639" y="920"/>
                  </a:lnTo>
                  <a:lnTo>
                    <a:pt x="638" y="919"/>
                  </a:lnTo>
                  <a:lnTo>
                    <a:pt x="637" y="919"/>
                  </a:lnTo>
                  <a:lnTo>
                    <a:pt x="635" y="917"/>
                  </a:lnTo>
                  <a:lnTo>
                    <a:pt x="633" y="917"/>
                  </a:lnTo>
                  <a:lnTo>
                    <a:pt x="631" y="917"/>
                  </a:lnTo>
                  <a:lnTo>
                    <a:pt x="630" y="917"/>
                  </a:lnTo>
                  <a:lnTo>
                    <a:pt x="629" y="916"/>
                  </a:lnTo>
                  <a:lnTo>
                    <a:pt x="627" y="917"/>
                  </a:lnTo>
                  <a:lnTo>
                    <a:pt x="627" y="916"/>
                  </a:lnTo>
                  <a:lnTo>
                    <a:pt x="626" y="916"/>
                  </a:lnTo>
                  <a:lnTo>
                    <a:pt x="624" y="915"/>
                  </a:lnTo>
                  <a:lnTo>
                    <a:pt x="624" y="913"/>
                  </a:lnTo>
                  <a:lnTo>
                    <a:pt x="622" y="912"/>
                  </a:lnTo>
                  <a:lnTo>
                    <a:pt x="622" y="911"/>
                  </a:lnTo>
                  <a:lnTo>
                    <a:pt x="620" y="908"/>
                  </a:lnTo>
                  <a:lnTo>
                    <a:pt x="619" y="906"/>
                  </a:lnTo>
                  <a:lnTo>
                    <a:pt x="616" y="906"/>
                  </a:lnTo>
                  <a:lnTo>
                    <a:pt x="615" y="906"/>
                  </a:lnTo>
                  <a:lnTo>
                    <a:pt x="614" y="906"/>
                  </a:lnTo>
                  <a:lnTo>
                    <a:pt x="612" y="906"/>
                  </a:lnTo>
                  <a:lnTo>
                    <a:pt x="612" y="905"/>
                  </a:lnTo>
                  <a:lnTo>
                    <a:pt x="611" y="905"/>
                  </a:lnTo>
                  <a:lnTo>
                    <a:pt x="610" y="904"/>
                  </a:lnTo>
                  <a:lnTo>
                    <a:pt x="610" y="902"/>
                  </a:lnTo>
                  <a:lnTo>
                    <a:pt x="610" y="901"/>
                  </a:lnTo>
                  <a:lnTo>
                    <a:pt x="608" y="901"/>
                  </a:lnTo>
                  <a:lnTo>
                    <a:pt x="610" y="901"/>
                  </a:lnTo>
                  <a:lnTo>
                    <a:pt x="608" y="900"/>
                  </a:lnTo>
                  <a:lnTo>
                    <a:pt x="608" y="898"/>
                  </a:lnTo>
                  <a:lnTo>
                    <a:pt x="607" y="897"/>
                  </a:lnTo>
                  <a:lnTo>
                    <a:pt x="608" y="894"/>
                  </a:lnTo>
                  <a:lnTo>
                    <a:pt x="608" y="893"/>
                  </a:lnTo>
                  <a:lnTo>
                    <a:pt x="608" y="892"/>
                  </a:lnTo>
                  <a:lnTo>
                    <a:pt x="608" y="890"/>
                  </a:lnTo>
                  <a:lnTo>
                    <a:pt x="607" y="890"/>
                  </a:lnTo>
                  <a:lnTo>
                    <a:pt x="607" y="889"/>
                  </a:lnTo>
                  <a:lnTo>
                    <a:pt x="605" y="887"/>
                  </a:lnTo>
                  <a:lnTo>
                    <a:pt x="605" y="886"/>
                  </a:lnTo>
                  <a:lnTo>
                    <a:pt x="604" y="886"/>
                  </a:lnTo>
                  <a:lnTo>
                    <a:pt x="603" y="886"/>
                  </a:lnTo>
                  <a:lnTo>
                    <a:pt x="603" y="885"/>
                  </a:lnTo>
                  <a:lnTo>
                    <a:pt x="601" y="885"/>
                  </a:lnTo>
                  <a:lnTo>
                    <a:pt x="600" y="885"/>
                  </a:lnTo>
                  <a:lnTo>
                    <a:pt x="600" y="883"/>
                  </a:lnTo>
                  <a:lnTo>
                    <a:pt x="599" y="883"/>
                  </a:lnTo>
                  <a:lnTo>
                    <a:pt x="599" y="882"/>
                  </a:lnTo>
                  <a:lnTo>
                    <a:pt x="597" y="881"/>
                  </a:lnTo>
                  <a:lnTo>
                    <a:pt x="596" y="881"/>
                  </a:lnTo>
                  <a:lnTo>
                    <a:pt x="596" y="879"/>
                  </a:lnTo>
                  <a:lnTo>
                    <a:pt x="595" y="879"/>
                  </a:lnTo>
                  <a:lnTo>
                    <a:pt x="595" y="878"/>
                  </a:lnTo>
                  <a:lnTo>
                    <a:pt x="595" y="877"/>
                  </a:lnTo>
                  <a:lnTo>
                    <a:pt x="593" y="877"/>
                  </a:lnTo>
                  <a:lnTo>
                    <a:pt x="592" y="877"/>
                  </a:lnTo>
                  <a:lnTo>
                    <a:pt x="593" y="875"/>
                  </a:lnTo>
                  <a:lnTo>
                    <a:pt x="593" y="874"/>
                  </a:lnTo>
                  <a:lnTo>
                    <a:pt x="595" y="874"/>
                  </a:lnTo>
                  <a:lnTo>
                    <a:pt x="593" y="871"/>
                  </a:lnTo>
                  <a:lnTo>
                    <a:pt x="589" y="871"/>
                  </a:lnTo>
                  <a:lnTo>
                    <a:pt x="586" y="870"/>
                  </a:lnTo>
                  <a:lnTo>
                    <a:pt x="582" y="867"/>
                  </a:lnTo>
                  <a:lnTo>
                    <a:pt x="582" y="866"/>
                  </a:lnTo>
                  <a:lnTo>
                    <a:pt x="581" y="863"/>
                  </a:lnTo>
                  <a:lnTo>
                    <a:pt x="581" y="862"/>
                  </a:lnTo>
                  <a:lnTo>
                    <a:pt x="580" y="860"/>
                  </a:lnTo>
                  <a:lnTo>
                    <a:pt x="578" y="860"/>
                  </a:lnTo>
                  <a:lnTo>
                    <a:pt x="578" y="858"/>
                  </a:lnTo>
                  <a:lnTo>
                    <a:pt x="578" y="856"/>
                  </a:lnTo>
                  <a:lnTo>
                    <a:pt x="578" y="855"/>
                  </a:lnTo>
                  <a:lnTo>
                    <a:pt x="577" y="855"/>
                  </a:lnTo>
                  <a:lnTo>
                    <a:pt x="576" y="855"/>
                  </a:lnTo>
                  <a:lnTo>
                    <a:pt x="574" y="854"/>
                  </a:lnTo>
                  <a:lnTo>
                    <a:pt x="573" y="854"/>
                  </a:lnTo>
                  <a:lnTo>
                    <a:pt x="572" y="852"/>
                  </a:lnTo>
                  <a:lnTo>
                    <a:pt x="570" y="851"/>
                  </a:lnTo>
                  <a:lnTo>
                    <a:pt x="569" y="851"/>
                  </a:lnTo>
                  <a:lnTo>
                    <a:pt x="568" y="848"/>
                  </a:lnTo>
                  <a:lnTo>
                    <a:pt x="566" y="848"/>
                  </a:lnTo>
                  <a:lnTo>
                    <a:pt x="566" y="847"/>
                  </a:lnTo>
                  <a:lnTo>
                    <a:pt x="565" y="845"/>
                  </a:lnTo>
                  <a:lnTo>
                    <a:pt x="565" y="844"/>
                  </a:lnTo>
                  <a:lnTo>
                    <a:pt x="565" y="841"/>
                  </a:lnTo>
                  <a:lnTo>
                    <a:pt x="563" y="840"/>
                  </a:lnTo>
                  <a:lnTo>
                    <a:pt x="563" y="839"/>
                  </a:lnTo>
                  <a:lnTo>
                    <a:pt x="563" y="837"/>
                  </a:lnTo>
                  <a:lnTo>
                    <a:pt x="563" y="836"/>
                  </a:lnTo>
                  <a:lnTo>
                    <a:pt x="563" y="835"/>
                  </a:lnTo>
                  <a:lnTo>
                    <a:pt x="563" y="833"/>
                  </a:lnTo>
                  <a:lnTo>
                    <a:pt x="562" y="830"/>
                  </a:lnTo>
                  <a:lnTo>
                    <a:pt x="559" y="830"/>
                  </a:lnTo>
                  <a:lnTo>
                    <a:pt x="555" y="830"/>
                  </a:lnTo>
                  <a:lnTo>
                    <a:pt x="551" y="829"/>
                  </a:lnTo>
                  <a:lnTo>
                    <a:pt x="550" y="829"/>
                  </a:lnTo>
                  <a:lnTo>
                    <a:pt x="547" y="829"/>
                  </a:lnTo>
                  <a:lnTo>
                    <a:pt x="544" y="829"/>
                  </a:lnTo>
                  <a:lnTo>
                    <a:pt x="544" y="830"/>
                  </a:lnTo>
                  <a:lnTo>
                    <a:pt x="544" y="832"/>
                  </a:lnTo>
                  <a:lnTo>
                    <a:pt x="543" y="832"/>
                  </a:lnTo>
                  <a:lnTo>
                    <a:pt x="542" y="832"/>
                  </a:lnTo>
                  <a:lnTo>
                    <a:pt x="540" y="832"/>
                  </a:lnTo>
                  <a:lnTo>
                    <a:pt x="538" y="833"/>
                  </a:lnTo>
                  <a:lnTo>
                    <a:pt x="536" y="833"/>
                  </a:lnTo>
                  <a:lnTo>
                    <a:pt x="534" y="833"/>
                  </a:lnTo>
                  <a:lnTo>
                    <a:pt x="532" y="833"/>
                  </a:lnTo>
                  <a:lnTo>
                    <a:pt x="530" y="833"/>
                  </a:lnTo>
                  <a:lnTo>
                    <a:pt x="527" y="833"/>
                  </a:lnTo>
                  <a:lnTo>
                    <a:pt x="524" y="833"/>
                  </a:lnTo>
                  <a:lnTo>
                    <a:pt x="524" y="832"/>
                  </a:lnTo>
                  <a:lnTo>
                    <a:pt x="523" y="830"/>
                  </a:lnTo>
                  <a:lnTo>
                    <a:pt x="521" y="829"/>
                  </a:lnTo>
                  <a:lnTo>
                    <a:pt x="520" y="825"/>
                  </a:lnTo>
                  <a:lnTo>
                    <a:pt x="519" y="825"/>
                  </a:lnTo>
                  <a:lnTo>
                    <a:pt x="519" y="824"/>
                  </a:lnTo>
                  <a:lnTo>
                    <a:pt x="519" y="822"/>
                  </a:lnTo>
                  <a:lnTo>
                    <a:pt x="517" y="820"/>
                  </a:lnTo>
                  <a:lnTo>
                    <a:pt x="517" y="817"/>
                  </a:lnTo>
                  <a:lnTo>
                    <a:pt x="516" y="816"/>
                  </a:lnTo>
                  <a:lnTo>
                    <a:pt x="516" y="814"/>
                  </a:lnTo>
                  <a:lnTo>
                    <a:pt x="516" y="811"/>
                  </a:lnTo>
                  <a:lnTo>
                    <a:pt x="515" y="809"/>
                  </a:lnTo>
                  <a:lnTo>
                    <a:pt x="515" y="807"/>
                  </a:lnTo>
                  <a:lnTo>
                    <a:pt x="515" y="806"/>
                  </a:lnTo>
                  <a:lnTo>
                    <a:pt x="515" y="805"/>
                  </a:lnTo>
                  <a:lnTo>
                    <a:pt x="515" y="803"/>
                  </a:lnTo>
                  <a:lnTo>
                    <a:pt x="513" y="802"/>
                  </a:lnTo>
                  <a:lnTo>
                    <a:pt x="513" y="801"/>
                  </a:lnTo>
                  <a:lnTo>
                    <a:pt x="513" y="799"/>
                  </a:lnTo>
                  <a:lnTo>
                    <a:pt x="513" y="797"/>
                  </a:lnTo>
                  <a:lnTo>
                    <a:pt x="512" y="795"/>
                  </a:lnTo>
                  <a:lnTo>
                    <a:pt x="512" y="792"/>
                  </a:lnTo>
                  <a:lnTo>
                    <a:pt x="512" y="791"/>
                  </a:lnTo>
                  <a:lnTo>
                    <a:pt x="512" y="790"/>
                  </a:lnTo>
                  <a:lnTo>
                    <a:pt x="512" y="788"/>
                  </a:lnTo>
                  <a:lnTo>
                    <a:pt x="512" y="787"/>
                  </a:lnTo>
                  <a:lnTo>
                    <a:pt x="512" y="786"/>
                  </a:lnTo>
                  <a:lnTo>
                    <a:pt x="512" y="784"/>
                  </a:lnTo>
                  <a:lnTo>
                    <a:pt x="512" y="782"/>
                  </a:lnTo>
                  <a:lnTo>
                    <a:pt x="512" y="780"/>
                  </a:lnTo>
                  <a:lnTo>
                    <a:pt x="512" y="779"/>
                  </a:lnTo>
                  <a:lnTo>
                    <a:pt x="512" y="778"/>
                  </a:lnTo>
                  <a:lnTo>
                    <a:pt x="512" y="776"/>
                  </a:lnTo>
                  <a:lnTo>
                    <a:pt x="512" y="775"/>
                  </a:lnTo>
                  <a:lnTo>
                    <a:pt x="512" y="772"/>
                  </a:lnTo>
                  <a:lnTo>
                    <a:pt x="512" y="771"/>
                  </a:lnTo>
                  <a:lnTo>
                    <a:pt x="512" y="769"/>
                  </a:lnTo>
                  <a:lnTo>
                    <a:pt x="512" y="768"/>
                  </a:lnTo>
                  <a:lnTo>
                    <a:pt x="512" y="767"/>
                  </a:lnTo>
                  <a:lnTo>
                    <a:pt x="513" y="764"/>
                  </a:lnTo>
                  <a:lnTo>
                    <a:pt x="513" y="761"/>
                  </a:lnTo>
                  <a:lnTo>
                    <a:pt x="513" y="760"/>
                  </a:lnTo>
                  <a:lnTo>
                    <a:pt x="515" y="757"/>
                  </a:lnTo>
                  <a:lnTo>
                    <a:pt x="515" y="756"/>
                  </a:lnTo>
                  <a:lnTo>
                    <a:pt x="513" y="754"/>
                  </a:lnTo>
                  <a:lnTo>
                    <a:pt x="512" y="753"/>
                  </a:lnTo>
                  <a:lnTo>
                    <a:pt x="511" y="753"/>
                  </a:lnTo>
                  <a:lnTo>
                    <a:pt x="509" y="753"/>
                  </a:lnTo>
                  <a:lnTo>
                    <a:pt x="508" y="753"/>
                  </a:lnTo>
                  <a:lnTo>
                    <a:pt x="506" y="753"/>
                  </a:lnTo>
                  <a:lnTo>
                    <a:pt x="505" y="753"/>
                  </a:lnTo>
                  <a:lnTo>
                    <a:pt x="504" y="752"/>
                  </a:lnTo>
                  <a:lnTo>
                    <a:pt x="501" y="749"/>
                  </a:lnTo>
                  <a:lnTo>
                    <a:pt x="500" y="748"/>
                  </a:lnTo>
                  <a:lnTo>
                    <a:pt x="498" y="748"/>
                  </a:lnTo>
                  <a:lnTo>
                    <a:pt x="497" y="748"/>
                  </a:lnTo>
                  <a:lnTo>
                    <a:pt x="496" y="748"/>
                  </a:lnTo>
                  <a:lnTo>
                    <a:pt x="494" y="748"/>
                  </a:lnTo>
                  <a:lnTo>
                    <a:pt x="493" y="748"/>
                  </a:lnTo>
                  <a:lnTo>
                    <a:pt x="492" y="748"/>
                  </a:lnTo>
                  <a:lnTo>
                    <a:pt x="492" y="746"/>
                  </a:lnTo>
                  <a:lnTo>
                    <a:pt x="489" y="744"/>
                  </a:lnTo>
                  <a:lnTo>
                    <a:pt x="487" y="744"/>
                  </a:lnTo>
                  <a:lnTo>
                    <a:pt x="487" y="742"/>
                  </a:lnTo>
                  <a:lnTo>
                    <a:pt x="485" y="742"/>
                  </a:lnTo>
                  <a:lnTo>
                    <a:pt x="483" y="741"/>
                  </a:lnTo>
                  <a:lnTo>
                    <a:pt x="482" y="741"/>
                  </a:lnTo>
                  <a:lnTo>
                    <a:pt x="481" y="741"/>
                  </a:lnTo>
                  <a:lnTo>
                    <a:pt x="478" y="741"/>
                  </a:lnTo>
                  <a:lnTo>
                    <a:pt x="477" y="741"/>
                  </a:lnTo>
                  <a:lnTo>
                    <a:pt x="475" y="742"/>
                  </a:lnTo>
                  <a:lnTo>
                    <a:pt x="474" y="742"/>
                  </a:lnTo>
                  <a:lnTo>
                    <a:pt x="473" y="742"/>
                  </a:lnTo>
                  <a:lnTo>
                    <a:pt x="471" y="742"/>
                  </a:lnTo>
                  <a:lnTo>
                    <a:pt x="470" y="742"/>
                  </a:lnTo>
                  <a:lnTo>
                    <a:pt x="468" y="742"/>
                  </a:lnTo>
                  <a:lnTo>
                    <a:pt x="467" y="742"/>
                  </a:lnTo>
                  <a:lnTo>
                    <a:pt x="466" y="742"/>
                  </a:lnTo>
                  <a:lnTo>
                    <a:pt x="463" y="742"/>
                  </a:lnTo>
                  <a:lnTo>
                    <a:pt x="460" y="741"/>
                  </a:lnTo>
                  <a:lnTo>
                    <a:pt x="459" y="741"/>
                  </a:lnTo>
                  <a:lnTo>
                    <a:pt x="458" y="741"/>
                  </a:lnTo>
                  <a:lnTo>
                    <a:pt x="456" y="741"/>
                  </a:lnTo>
                  <a:lnTo>
                    <a:pt x="456" y="740"/>
                  </a:lnTo>
                  <a:lnTo>
                    <a:pt x="455" y="741"/>
                  </a:lnTo>
                  <a:lnTo>
                    <a:pt x="454" y="742"/>
                  </a:lnTo>
                  <a:lnTo>
                    <a:pt x="452" y="742"/>
                  </a:lnTo>
                  <a:lnTo>
                    <a:pt x="451" y="742"/>
                  </a:lnTo>
                  <a:lnTo>
                    <a:pt x="449" y="744"/>
                  </a:lnTo>
                  <a:lnTo>
                    <a:pt x="448" y="744"/>
                  </a:lnTo>
                  <a:lnTo>
                    <a:pt x="448" y="742"/>
                  </a:lnTo>
                  <a:lnTo>
                    <a:pt x="447" y="742"/>
                  </a:lnTo>
                  <a:lnTo>
                    <a:pt x="447" y="741"/>
                  </a:lnTo>
                  <a:lnTo>
                    <a:pt x="445" y="740"/>
                  </a:lnTo>
                  <a:lnTo>
                    <a:pt x="444" y="738"/>
                  </a:lnTo>
                  <a:lnTo>
                    <a:pt x="443" y="735"/>
                  </a:lnTo>
                  <a:lnTo>
                    <a:pt x="441" y="735"/>
                  </a:lnTo>
                  <a:lnTo>
                    <a:pt x="441" y="734"/>
                  </a:lnTo>
                  <a:lnTo>
                    <a:pt x="441" y="733"/>
                  </a:lnTo>
                  <a:lnTo>
                    <a:pt x="443" y="731"/>
                  </a:lnTo>
                  <a:lnTo>
                    <a:pt x="443" y="730"/>
                  </a:lnTo>
                  <a:lnTo>
                    <a:pt x="443" y="729"/>
                  </a:lnTo>
                  <a:lnTo>
                    <a:pt x="443" y="727"/>
                  </a:lnTo>
                  <a:lnTo>
                    <a:pt x="440" y="726"/>
                  </a:lnTo>
                  <a:lnTo>
                    <a:pt x="439" y="725"/>
                  </a:lnTo>
                  <a:lnTo>
                    <a:pt x="437" y="725"/>
                  </a:lnTo>
                  <a:lnTo>
                    <a:pt x="436" y="723"/>
                  </a:lnTo>
                  <a:lnTo>
                    <a:pt x="435" y="723"/>
                  </a:lnTo>
                  <a:lnTo>
                    <a:pt x="433" y="722"/>
                  </a:lnTo>
                  <a:lnTo>
                    <a:pt x="432" y="721"/>
                  </a:lnTo>
                  <a:lnTo>
                    <a:pt x="430" y="719"/>
                  </a:lnTo>
                  <a:lnTo>
                    <a:pt x="428" y="718"/>
                  </a:lnTo>
                  <a:lnTo>
                    <a:pt x="428" y="716"/>
                  </a:lnTo>
                  <a:lnTo>
                    <a:pt x="426" y="716"/>
                  </a:lnTo>
                  <a:lnTo>
                    <a:pt x="424" y="715"/>
                  </a:lnTo>
                  <a:lnTo>
                    <a:pt x="421" y="712"/>
                  </a:lnTo>
                  <a:lnTo>
                    <a:pt x="420" y="711"/>
                  </a:lnTo>
                  <a:lnTo>
                    <a:pt x="417" y="710"/>
                  </a:lnTo>
                  <a:lnTo>
                    <a:pt x="414" y="708"/>
                  </a:lnTo>
                  <a:lnTo>
                    <a:pt x="413" y="708"/>
                  </a:lnTo>
                  <a:lnTo>
                    <a:pt x="409" y="707"/>
                  </a:lnTo>
                  <a:lnTo>
                    <a:pt x="407" y="706"/>
                  </a:lnTo>
                  <a:lnTo>
                    <a:pt x="405" y="706"/>
                  </a:lnTo>
                  <a:lnTo>
                    <a:pt x="403" y="706"/>
                  </a:lnTo>
                  <a:lnTo>
                    <a:pt x="401" y="707"/>
                  </a:lnTo>
                  <a:lnTo>
                    <a:pt x="399" y="707"/>
                  </a:lnTo>
                  <a:lnTo>
                    <a:pt x="398" y="707"/>
                  </a:lnTo>
                  <a:lnTo>
                    <a:pt x="395" y="707"/>
                  </a:lnTo>
                  <a:lnTo>
                    <a:pt x="392" y="707"/>
                  </a:lnTo>
                  <a:lnTo>
                    <a:pt x="391" y="707"/>
                  </a:lnTo>
                  <a:lnTo>
                    <a:pt x="390" y="707"/>
                  </a:lnTo>
                  <a:lnTo>
                    <a:pt x="388" y="707"/>
                  </a:lnTo>
                  <a:lnTo>
                    <a:pt x="387" y="707"/>
                  </a:lnTo>
                  <a:lnTo>
                    <a:pt x="386" y="706"/>
                  </a:lnTo>
                  <a:lnTo>
                    <a:pt x="383" y="703"/>
                  </a:lnTo>
                  <a:lnTo>
                    <a:pt x="382" y="702"/>
                  </a:lnTo>
                  <a:lnTo>
                    <a:pt x="382" y="700"/>
                  </a:lnTo>
                  <a:lnTo>
                    <a:pt x="379" y="697"/>
                  </a:lnTo>
                  <a:lnTo>
                    <a:pt x="378" y="696"/>
                  </a:lnTo>
                  <a:lnTo>
                    <a:pt x="376" y="695"/>
                  </a:lnTo>
                  <a:lnTo>
                    <a:pt x="375" y="693"/>
                  </a:lnTo>
                  <a:lnTo>
                    <a:pt x="373" y="692"/>
                  </a:lnTo>
                  <a:lnTo>
                    <a:pt x="373" y="689"/>
                  </a:lnTo>
                  <a:lnTo>
                    <a:pt x="373" y="688"/>
                  </a:lnTo>
                  <a:lnTo>
                    <a:pt x="375" y="687"/>
                  </a:lnTo>
                  <a:lnTo>
                    <a:pt x="375" y="685"/>
                  </a:lnTo>
                  <a:lnTo>
                    <a:pt x="376" y="681"/>
                  </a:lnTo>
                  <a:lnTo>
                    <a:pt x="376" y="680"/>
                  </a:lnTo>
                  <a:lnTo>
                    <a:pt x="376" y="679"/>
                  </a:lnTo>
                  <a:lnTo>
                    <a:pt x="378" y="676"/>
                  </a:lnTo>
                  <a:lnTo>
                    <a:pt x="378" y="674"/>
                  </a:lnTo>
                  <a:lnTo>
                    <a:pt x="378" y="672"/>
                  </a:lnTo>
                  <a:lnTo>
                    <a:pt x="379" y="669"/>
                  </a:lnTo>
                  <a:lnTo>
                    <a:pt x="379" y="668"/>
                  </a:lnTo>
                  <a:lnTo>
                    <a:pt x="379" y="666"/>
                  </a:lnTo>
                  <a:lnTo>
                    <a:pt x="380" y="665"/>
                  </a:lnTo>
                  <a:lnTo>
                    <a:pt x="380" y="662"/>
                  </a:lnTo>
                  <a:lnTo>
                    <a:pt x="380" y="658"/>
                  </a:lnTo>
                  <a:lnTo>
                    <a:pt x="380" y="657"/>
                  </a:lnTo>
                  <a:lnTo>
                    <a:pt x="380" y="653"/>
                  </a:lnTo>
                  <a:lnTo>
                    <a:pt x="379" y="653"/>
                  </a:lnTo>
                  <a:lnTo>
                    <a:pt x="378" y="650"/>
                  </a:lnTo>
                  <a:lnTo>
                    <a:pt x="376" y="649"/>
                  </a:lnTo>
                  <a:lnTo>
                    <a:pt x="375" y="646"/>
                  </a:lnTo>
                  <a:lnTo>
                    <a:pt x="373" y="646"/>
                  </a:lnTo>
                  <a:lnTo>
                    <a:pt x="372" y="645"/>
                  </a:lnTo>
                  <a:lnTo>
                    <a:pt x="368" y="643"/>
                  </a:lnTo>
                  <a:lnTo>
                    <a:pt x="367" y="643"/>
                  </a:lnTo>
                  <a:lnTo>
                    <a:pt x="357" y="641"/>
                  </a:lnTo>
                  <a:lnTo>
                    <a:pt x="353" y="639"/>
                  </a:lnTo>
                  <a:lnTo>
                    <a:pt x="349" y="639"/>
                  </a:lnTo>
                  <a:lnTo>
                    <a:pt x="348" y="639"/>
                  </a:lnTo>
                  <a:lnTo>
                    <a:pt x="344" y="638"/>
                  </a:lnTo>
                  <a:lnTo>
                    <a:pt x="340" y="636"/>
                  </a:lnTo>
                  <a:lnTo>
                    <a:pt x="337" y="636"/>
                  </a:lnTo>
                  <a:lnTo>
                    <a:pt x="335" y="636"/>
                  </a:lnTo>
                  <a:lnTo>
                    <a:pt x="333" y="636"/>
                  </a:lnTo>
                  <a:lnTo>
                    <a:pt x="331" y="636"/>
                  </a:lnTo>
                  <a:lnTo>
                    <a:pt x="327" y="636"/>
                  </a:lnTo>
                  <a:lnTo>
                    <a:pt x="325" y="635"/>
                  </a:lnTo>
                  <a:lnTo>
                    <a:pt x="323" y="635"/>
                  </a:lnTo>
                  <a:lnTo>
                    <a:pt x="322" y="635"/>
                  </a:lnTo>
                  <a:lnTo>
                    <a:pt x="319" y="635"/>
                  </a:lnTo>
                  <a:lnTo>
                    <a:pt x="318" y="635"/>
                  </a:lnTo>
                  <a:lnTo>
                    <a:pt x="315" y="635"/>
                  </a:lnTo>
                  <a:lnTo>
                    <a:pt x="312" y="634"/>
                  </a:lnTo>
                  <a:lnTo>
                    <a:pt x="311" y="634"/>
                  </a:lnTo>
                  <a:lnTo>
                    <a:pt x="310" y="634"/>
                  </a:lnTo>
                  <a:lnTo>
                    <a:pt x="307" y="631"/>
                  </a:lnTo>
                  <a:lnTo>
                    <a:pt x="306" y="631"/>
                  </a:lnTo>
                  <a:lnTo>
                    <a:pt x="303" y="630"/>
                  </a:lnTo>
                  <a:lnTo>
                    <a:pt x="302" y="630"/>
                  </a:lnTo>
                  <a:lnTo>
                    <a:pt x="300" y="630"/>
                  </a:lnTo>
                  <a:lnTo>
                    <a:pt x="296" y="628"/>
                  </a:lnTo>
                  <a:lnTo>
                    <a:pt x="292" y="627"/>
                  </a:lnTo>
                  <a:lnTo>
                    <a:pt x="289" y="627"/>
                  </a:lnTo>
                  <a:lnTo>
                    <a:pt x="287" y="627"/>
                  </a:lnTo>
                  <a:lnTo>
                    <a:pt x="287" y="626"/>
                  </a:lnTo>
                  <a:lnTo>
                    <a:pt x="284" y="626"/>
                  </a:lnTo>
                  <a:lnTo>
                    <a:pt x="283" y="626"/>
                  </a:lnTo>
                  <a:lnTo>
                    <a:pt x="280" y="626"/>
                  </a:lnTo>
                  <a:lnTo>
                    <a:pt x="279" y="624"/>
                  </a:lnTo>
                  <a:lnTo>
                    <a:pt x="277" y="624"/>
                  </a:lnTo>
                  <a:lnTo>
                    <a:pt x="272" y="624"/>
                  </a:lnTo>
                  <a:lnTo>
                    <a:pt x="272" y="626"/>
                  </a:lnTo>
                  <a:lnTo>
                    <a:pt x="266" y="626"/>
                  </a:lnTo>
                  <a:lnTo>
                    <a:pt x="265" y="626"/>
                  </a:lnTo>
                  <a:lnTo>
                    <a:pt x="264" y="626"/>
                  </a:lnTo>
                  <a:lnTo>
                    <a:pt x="262" y="626"/>
                  </a:lnTo>
                  <a:lnTo>
                    <a:pt x="260" y="626"/>
                  </a:lnTo>
                  <a:lnTo>
                    <a:pt x="258" y="627"/>
                  </a:lnTo>
                  <a:lnTo>
                    <a:pt x="257" y="627"/>
                  </a:lnTo>
                  <a:lnTo>
                    <a:pt x="255" y="627"/>
                  </a:lnTo>
                  <a:lnTo>
                    <a:pt x="253" y="627"/>
                  </a:lnTo>
                  <a:lnTo>
                    <a:pt x="250" y="627"/>
                  </a:lnTo>
                  <a:lnTo>
                    <a:pt x="249" y="628"/>
                  </a:lnTo>
                  <a:lnTo>
                    <a:pt x="247" y="628"/>
                  </a:lnTo>
                  <a:lnTo>
                    <a:pt x="243" y="628"/>
                  </a:lnTo>
                  <a:lnTo>
                    <a:pt x="241" y="630"/>
                  </a:lnTo>
                  <a:lnTo>
                    <a:pt x="239" y="630"/>
                  </a:lnTo>
                  <a:lnTo>
                    <a:pt x="238" y="631"/>
                  </a:lnTo>
                  <a:lnTo>
                    <a:pt x="236" y="631"/>
                  </a:lnTo>
                  <a:lnTo>
                    <a:pt x="234" y="631"/>
                  </a:lnTo>
                  <a:lnTo>
                    <a:pt x="232" y="632"/>
                  </a:lnTo>
                  <a:lnTo>
                    <a:pt x="231" y="632"/>
                  </a:lnTo>
                  <a:lnTo>
                    <a:pt x="228" y="634"/>
                  </a:lnTo>
                  <a:lnTo>
                    <a:pt x="226" y="634"/>
                  </a:lnTo>
                  <a:lnTo>
                    <a:pt x="222" y="634"/>
                  </a:lnTo>
                  <a:lnTo>
                    <a:pt x="219" y="634"/>
                  </a:lnTo>
                  <a:lnTo>
                    <a:pt x="217" y="635"/>
                  </a:lnTo>
                  <a:lnTo>
                    <a:pt x="216" y="635"/>
                  </a:lnTo>
                  <a:lnTo>
                    <a:pt x="215" y="635"/>
                  </a:lnTo>
                  <a:lnTo>
                    <a:pt x="213" y="635"/>
                  </a:lnTo>
                  <a:lnTo>
                    <a:pt x="215" y="635"/>
                  </a:lnTo>
                  <a:lnTo>
                    <a:pt x="170" y="670"/>
                  </a:lnTo>
                  <a:lnTo>
                    <a:pt x="132" y="722"/>
                  </a:lnTo>
                  <a:lnTo>
                    <a:pt x="118" y="692"/>
                  </a:lnTo>
                  <a:lnTo>
                    <a:pt x="49" y="628"/>
                  </a:lnTo>
                  <a:lnTo>
                    <a:pt x="33" y="613"/>
                  </a:lnTo>
                  <a:lnTo>
                    <a:pt x="23" y="605"/>
                  </a:lnTo>
                  <a:lnTo>
                    <a:pt x="57" y="569"/>
                  </a:lnTo>
                  <a:lnTo>
                    <a:pt x="98" y="529"/>
                  </a:lnTo>
                  <a:lnTo>
                    <a:pt x="121" y="513"/>
                  </a:lnTo>
                  <a:lnTo>
                    <a:pt x="120" y="513"/>
                  </a:lnTo>
                  <a:lnTo>
                    <a:pt x="121" y="513"/>
                  </a:lnTo>
                  <a:lnTo>
                    <a:pt x="124" y="513"/>
                  </a:lnTo>
                  <a:lnTo>
                    <a:pt x="125" y="512"/>
                  </a:lnTo>
                  <a:lnTo>
                    <a:pt x="127" y="510"/>
                  </a:lnTo>
                  <a:lnTo>
                    <a:pt x="127" y="509"/>
                  </a:lnTo>
                  <a:lnTo>
                    <a:pt x="127" y="508"/>
                  </a:lnTo>
                  <a:lnTo>
                    <a:pt x="127" y="506"/>
                  </a:lnTo>
                  <a:lnTo>
                    <a:pt x="125" y="506"/>
                  </a:lnTo>
                  <a:lnTo>
                    <a:pt x="125" y="505"/>
                  </a:lnTo>
                  <a:lnTo>
                    <a:pt x="127" y="505"/>
                  </a:lnTo>
                  <a:lnTo>
                    <a:pt x="127" y="503"/>
                  </a:lnTo>
                  <a:lnTo>
                    <a:pt x="128" y="503"/>
                  </a:lnTo>
                  <a:lnTo>
                    <a:pt x="129" y="503"/>
                  </a:lnTo>
                  <a:lnTo>
                    <a:pt x="129" y="502"/>
                  </a:lnTo>
                  <a:lnTo>
                    <a:pt x="131" y="502"/>
                  </a:lnTo>
                  <a:lnTo>
                    <a:pt x="131" y="501"/>
                  </a:lnTo>
                  <a:lnTo>
                    <a:pt x="129" y="501"/>
                  </a:lnTo>
                  <a:lnTo>
                    <a:pt x="129" y="499"/>
                  </a:lnTo>
                  <a:lnTo>
                    <a:pt x="131" y="499"/>
                  </a:lnTo>
                  <a:lnTo>
                    <a:pt x="129" y="499"/>
                  </a:lnTo>
                  <a:lnTo>
                    <a:pt x="129" y="498"/>
                  </a:lnTo>
                  <a:lnTo>
                    <a:pt x="131" y="498"/>
                  </a:lnTo>
                  <a:lnTo>
                    <a:pt x="132" y="497"/>
                  </a:lnTo>
                  <a:lnTo>
                    <a:pt x="133" y="495"/>
                  </a:lnTo>
                  <a:lnTo>
                    <a:pt x="132" y="494"/>
                  </a:lnTo>
                  <a:lnTo>
                    <a:pt x="133" y="493"/>
                  </a:lnTo>
                  <a:lnTo>
                    <a:pt x="135" y="493"/>
                  </a:lnTo>
                  <a:lnTo>
                    <a:pt x="135" y="491"/>
                  </a:lnTo>
                  <a:lnTo>
                    <a:pt x="133" y="491"/>
                  </a:lnTo>
                  <a:lnTo>
                    <a:pt x="135" y="490"/>
                  </a:lnTo>
                  <a:lnTo>
                    <a:pt x="135" y="489"/>
                  </a:lnTo>
                  <a:lnTo>
                    <a:pt x="136" y="487"/>
                  </a:lnTo>
                  <a:lnTo>
                    <a:pt x="136" y="486"/>
                  </a:lnTo>
                  <a:lnTo>
                    <a:pt x="135" y="484"/>
                  </a:lnTo>
                  <a:lnTo>
                    <a:pt x="135" y="483"/>
                  </a:lnTo>
                  <a:lnTo>
                    <a:pt x="133" y="482"/>
                  </a:lnTo>
                  <a:lnTo>
                    <a:pt x="132" y="482"/>
                  </a:lnTo>
                  <a:lnTo>
                    <a:pt x="131" y="482"/>
                  </a:lnTo>
                  <a:lnTo>
                    <a:pt x="131" y="480"/>
                  </a:lnTo>
                  <a:lnTo>
                    <a:pt x="131" y="478"/>
                  </a:lnTo>
                  <a:lnTo>
                    <a:pt x="129" y="475"/>
                  </a:lnTo>
                  <a:lnTo>
                    <a:pt x="129" y="474"/>
                  </a:lnTo>
                  <a:lnTo>
                    <a:pt x="129" y="470"/>
                  </a:lnTo>
                  <a:lnTo>
                    <a:pt x="129" y="467"/>
                  </a:lnTo>
                  <a:lnTo>
                    <a:pt x="128" y="463"/>
                  </a:lnTo>
                  <a:lnTo>
                    <a:pt x="127" y="456"/>
                  </a:lnTo>
                  <a:lnTo>
                    <a:pt x="127" y="451"/>
                  </a:lnTo>
                  <a:lnTo>
                    <a:pt x="127" y="445"/>
                  </a:lnTo>
                  <a:lnTo>
                    <a:pt x="127" y="442"/>
                  </a:lnTo>
                  <a:lnTo>
                    <a:pt x="128" y="440"/>
                  </a:lnTo>
                  <a:lnTo>
                    <a:pt x="128" y="434"/>
                  </a:lnTo>
                  <a:lnTo>
                    <a:pt x="128" y="430"/>
                  </a:lnTo>
                  <a:lnTo>
                    <a:pt x="127" y="428"/>
                  </a:lnTo>
                  <a:lnTo>
                    <a:pt x="125" y="422"/>
                  </a:lnTo>
                  <a:lnTo>
                    <a:pt x="125" y="418"/>
                  </a:lnTo>
                  <a:lnTo>
                    <a:pt x="125" y="415"/>
                  </a:lnTo>
                  <a:lnTo>
                    <a:pt x="125" y="414"/>
                  </a:lnTo>
                  <a:lnTo>
                    <a:pt x="127" y="410"/>
                  </a:lnTo>
                  <a:lnTo>
                    <a:pt x="127" y="407"/>
                  </a:lnTo>
                  <a:lnTo>
                    <a:pt x="127" y="403"/>
                  </a:lnTo>
                  <a:lnTo>
                    <a:pt x="127" y="398"/>
                  </a:lnTo>
                  <a:lnTo>
                    <a:pt x="127" y="391"/>
                  </a:lnTo>
                  <a:lnTo>
                    <a:pt x="125" y="387"/>
                  </a:lnTo>
                  <a:lnTo>
                    <a:pt x="125" y="383"/>
                  </a:lnTo>
                  <a:lnTo>
                    <a:pt x="125" y="379"/>
                  </a:lnTo>
                  <a:lnTo>
                    <a:pt x="125" y="376"/>
                  </a:lnTo>
                  <a:lnTo>
                    <a:pt x="125" y="371"/>
                  </a:lnTo>
                  <a:lnTo>
                    <a:pt x="125" y="368"/>
                  </a:lnTo>
                  <a:lnTo>
                    <a:pt x="125" y="364"/>
                  </a:lnTo>
                  <a:lnTo>
                    <a:pt x="127" y="360"/>
                  </a:lnTo>
                  <a:lnTo>
                    <a:pt x="125" y="357"/>
                  </a:lnTo>
                  <a:lnTo>
                    <a:pt x="125" y="354"/>
                  </a:lnTo>
                  <a:lnTo>
                    <a:pt x="125" y="352"/>
                  </a:lnTo>
                  <a:lnTo>
                    <a:pt x="125" y="350"/>
                  </a:lnTo>
                  <a:lnTo>
                    <a:pt x="124" y="346"/>
                  </a:lnTo>
                  <a:lnTo>
                    <a:pt x="124" y="343"/>
                  </a:lnTo>
                  <a:lnTo>
                    <a:pt x="122" y="343"/>
                  </a:lnTo>
                  <a:lnTo>
                    <a:pt x="121" y="341"/>
                  </a:lnTo>
                  <a:lnTo>
                    <a:pt x="120" y="335"/>
                  </a:lnTo>
                  <a:lnTo>
                    <a:pt x="116" y="326"/>
                  </a:lnTo>
                  <a:lnTo>
                    <a:pt x="114" y="319"/>
                  </a:lnTo>
                  <a:lnTo>
                    <a:pt x="113" y="316"/>
                  </a:lnTo>
                  <a:lnTo>
                    <a:pt x="112" y="312"/>
                  </a:lnTo>
                  <a:lnTo>
                    <a:pt x="110" y="311"/>
                  </a:lnTo>
                  <a:lnTo>
                    <a:pt x="112" y="309"/>
                  </a:lnTo>
                  <a:lnTo>
                    <a:pt x="110" y="307"/>
                  </a:lnTo>
                  <a:lnTo>
                    <a:pt x="110" y="305"/>
                  </a:lnTo>
                  <a:lnTo>
                    <a:pt x="109" y="304"/>
                  </a:lnTo>
                  <a:lnTo>
                    <a:pt x="108" y="303"/>
                  </a:lnTo>
                  <a:lnTo>
                    <a:pt x="106" y="301"/>
                  </a:lnTo>
                  <a:lnTo>
                    <a:pt x="105" y="299"/>
                  </a:lnTo>
                  <a:lnTo>
                    <a:pt x="103" y="297"/>
                  </a:lnTo>
                  <a:lnTo>
                    <a:pt x="102" y="297"/>
                  </a:lnTo>
                  <a:lnTo>
                    <a:pt x="102" y="296"/>
                  </a:lnTo>
                  <a:lnTo>
                    <a:pt x="101" y="295"/>
                  </a:lnTo>
                  <a:lnTo>
                    <a:pt x="101" y="292"/>
                  </a:lnTo>
                  <a:lnTo>
                    <a:pt x="99" y="290"/>
                  </a:lnTo>
                  <a:lnTo>
                    <a:pt x="101" y="288"/>
                  </a:lnTo>
                  <a:lnTo>
                    <a:pt x="101" y="286"/>
                  </a:lnTo>
                  <a:lnTo>
                    <a:pt x="102" y="284"/>
                  </a:lnTo>
                  <a:lnTo>
                    <a:pt x="102" y="281"/>
                  </a:lnTo>
                  <a:lnTo>
                    <a:pt x="102" y="280"/>
                  </a:lnTo>
                  <a:lnTo>
                    <a:pt x="102" y="277"/>
                  </a:lnTo>
                  <a:lnTo>
                    <a:pt x="102" y="276"/>
                  </a:lnTo>
                  <a:lnTo>
                    <a:pt x="102" y="271"/>
                  </a:lnTo>
                  <a:lnTo>
                    <a:pt x="101" y="270"/>
                  </a:lnTo>
                  <a:lnTo>
                    <a:pt x="101" y="267"/>
                  </a:lnTo>
                  <a:lnTo>
                    <a:pt x="99" y="265"/>
                  </a:lnTo>
                  <a:lnTo>
                    <a:pt x="99" y="263"/>
                  </a:lnTo>
                  <a:lnTo>
                    <a:pt x="99" y="262"/>
                  </a:lnTo>
                  <a:lnTo>
                    <a:pt x="99" y="261"/>
                  </a:lnTo>
                  <a:lnTo>
                    <a:pt x="99" y="259"/>
                  </a:lnTo>
                  <a:lnTo>
                    <a:pt x="99" y="258"/>
                  </a:lnTo>
                  <a:lnTo>
                    <a:pt x="98" y="257"/>
                  </a:lnTo>
                  <a:lnTo>
                    <a:pt x="99" y="254"/>
                  </a:lnTo>
                  <a:lnTo>
                    <a:pt x="98" y="252"/>
                  </a:lnTo>
                  <a:lnTo>
                    <a:pt x="101" y="251"/>
                  </a:lnTo>
                  <a:lnTo>
                    <a:pt x="101" y="250"/>
                  </a:lnTo>
                  <a:lnTo>
                    <a:pt x="101" y="248"/>
                  </a:lnTo>
                  <a:lnTo>
                    <a:pt x="101" y="247"/>
                  </a:lnTo>
                  <a:lnTo>
                    <a:pt x="99" y="246"/>
                  </a:lnTo>
                  <a:lnTo>
                    <a:pt x="99" y="244"/>
                  </a:lnTo>
                  <a:lnTo>
                    <a:pt x="98" y="244"/>
                  </a:lnTo>
                  <a:lnTo>
                    <a:pt x="98" y="243"/>
                  </a:lnTo>
                  <a:lnTo>
                    <a:pt x="98" y="242"/>
                  </a:lnTo>
                  <a:lnTo>
                    <a:pt x="98" y="240"/>
                  </a:lnTo>
                  <a:lnTo>
                    <a:pt x="98" y="239"/>
                  </a:lnTo>
                  <a:lnTo>
                    <a:pt x="97" y="238"/>
                  </a:lnTo>
                  <a:lnTo>
                    <a:pt x="95" y="238"/>
                  </a:lnTo>
                  <a:lnTo>
                    <a:pt x="94" y="236"/>
                  </a:lnTo>
                  <a:lnTo>
                    <a:pt x="94" y="235"/>
                  </a:lnTo>
                  <a:lnTo>
                    <a:pt x="93" y="235"/>
                  </a:lnTo>
                  <a:lnTo>
                    <a:pt x="93" y="233"/>
                  </a:lnTo>
                  <a:lnTo>
                    <a:pt x="91" y="232"/>
                  </a:lnTo>
                  <a:lnTo>
                    <a:pt x="91" y="231"/>
                  </a:lnTo>
                  <a:lnTo>
                    <a:pt x="90" y="231"/>
                  </a:lnTo>
                  <a:lnTo>
                    <a:pt x="89" y="229"/>
                  </a:lnTo>
                  <a:lnTo>
                    <a:pt x="87" y="229"/>
                  </a:lnTo>
                  <a:lnTo>
                    <a:pt x="86" y="229"/>
                  </a:lnTo>
                  <a:lnTo>
                    <a:pt x="86" y="228"/>
                  </a:lnTo>
                  <a:lnTo>
                    <a:pt x="87" y="228"/>
                  </a:lnTo>
                  <a:lnTo>
                    <a:pt x="87" y="227"/>
                  </a:lnTo>
                  <a:lnTo>
                    <a:pt x="89" y="225"/>
                  </a:lnTo>
                  <a:lnTo>
                    <a:pt x="89" y="224"/>
                  </a:lnTo>
                  <a:lnTo>
                    <a:pt x="89" y="223"/>
                  </a:lnTo>
                  <a:lnTo>
                    <a:pt x="87" y="223"/>
                  </a:lnTo>
                  <a:lnTo>
                    <a:pt x="87" y="220"/>
                  </a:lnTo>
                  <a:lnTo>
                    <a:pt x="87" y="219"/>
                  </a:lnTo>
                  <a:lnTo>
                    <a:pt x="87" y="217"/>
                  </a:lnTo>
                  <a:lnTo>
                    <a:pt x="87" y="216"/>
                  </a:lnTo>
                  <a:lnTo>
                    <a:pt x="87" y="214"/>
                  </a:lnTo>
                  <a:lnTo>
                    <a:pt x="86" y="214"/>
                  </a:lnTo>
                  <a:lnTo>
                    <a:pt x="86" y="213"/>
                  </a:lnTo>
                  <a:lnTo>
                    <a:pt x="84" y="213"/>
                  </a:lnTo>
                  <a:lnTo>
                    <a:pt x="83" y="212"/>
                  </a:lnTo>
                  <a:lnTo>
                    <a:pt x="82" y="210"/>
                  </a:lnTo>
                  <a:lnTo>
                    <a:pt x="80" y="209"/>
                  </a:lnTo>
                  <a:lnTo>
                    <a:pt x="82" y="208"/>
                  </a:lnTo>
                  <a:lnTo>
                    <a:pt x="82" y="206"/>
                  </a:lnTo>
                  <a:lnTo>
                    <a:pt x="80" y="206"/>
                  </a:lnTo>
                  <a:lnTo>
                    <a:pt x="80" y="205"/>
                  </a:lnTo>
                  <a:lnTo>
                    <a:pt x="79" y="204"/>
                  </a:lnTo>
                  <a:lnTo>
                    <a:pt x="78" y="202"/>
                  </a:lnTo>
                  <a:lnTo>
                    <a:pt x="76" y="201"/>
                  </a:lnTo>
                  <a:lnTo>
                    <a:pt x="75" y="200"/>
                  </a:lnTo>
                  <a:lnTo>
                    <a:pt x="72" y="197"/>
                  </a:lnTo>
                  <a:lnTo>
                    <a:pt x="71" y="194"/>
                  </a:lnTo>
                  <a:lnTo>
                    <a:pt x="70" y="194"/>
                  </a:lnTo>
                  <a:lnTo>
                    <a:pt x="68" y="193"/>
                  </a:lnTo>
                  <a:lnTo>
                    <a:pt x="68" y="191"/>
                  </a:lnTo>
                  <a:lnTo>
                    <a:pt x="67" y="190"/>
                  </a:lnTo>
                  <a:lnTo>
                    <a:pt x="65" y="189"/>
                  </a:lnTo>
                  <a:lnTo>
                    <a:pt x="65" y="187"/>
                  </a:lnTo>
                  <a:lnTo>
                    <a:pt x="65" y="186"/>
                  </a:lnTo>
                  <a:lnTo>
                    <a:pt x="65" y="185"/>
                  </a:lnTo>
                  <a:lnTo>
                    <a:pt x="65" y="183"/>
                  </a:lnTo>
                  <a:lnTo>
                    <a:pt x="64" y="182"/>
                  </a:lnTo>
                  <a:lnTo>
                    <a:pt x="65" y="181"/>
                  </a:lnTo>
                  <a:lnTo>
                    <a:pt x="65" y="179"/>
                  </a:lnTo>
                  <a:lnTo>
                    <a:pt x="65" y="178"/>
                  </a:lnTo>
                  <a:lnTo>
                    <a:pt x="67" y="177"/>
                  </a:lnTo>
                  <a:lnTo>
                    <a:pt x="65" y="175"/>
                  </a:lnTo>
                  <a:lnTo>
                    <a:pt x="67" y="174"/>
                  </a:lnTo>
                  <a:lnTo>
                    <a:pt x="67" y="172"/>
                  </a:lnTo>
                  <a:lnTo>
                    <a:pt x="65" y="171"/>
                  </a:lnTo>
                  <a:lnTo>
                    <a:pt x="65" y="170"/>
                  </a:lnTo>
                  <a:lnTo>
                    <a:pt x="65" y="168"/>
                  </a:lnTo>
                  <a:lnTo>
                    <a:pt x="65" y="167"/>
                  </a:lnTo>
                  <a:lnTo>
                    <a:pt x="65" y="166"/>
                  </a:lnTo>
                  <a:lnTo>
                    <a:pt x="65" y="164"/>
                  </a:lnTo>
                  <a:lnTo>
                    <a:pt x="64" y="164"/>
                  </a:lnTo>
                  <a:lnTo>
                    <a:pt x="63" y="164"/>
                  </a:lnTo>
                  <a:lnTo>
                    <a:pt x="63" y="163"/>
                  </a:lnTo>
                  <a:lnTo>
                    <a:pt x="63" y="164"/>
                  </a:lnTo>
                  <a:lnTo>
                    <a:pt x="61" y="164"/>
                  </a:lnTo>
                  <a:lnTo>
                    <a:pt x="61" y="163"/>
                  </a:lnTo>
                  <a:lnTo>
                    <a:pt x="63" y="162"/>
                  </a:lnTo>
                  <a:lnTo>
                    <a:pt x="64" y="160"/>
                  </a:lnTo>
                  <a:lnTo>
                    <a:pt x="64" y="159"/>
                  </a:lnTo>
                  <a:lnTo>
                    <a:pt x="63" y="159"/>
                  </a:lnTo>
                  <a:lnTo>
                    <a:pt x="63" y="160"/>
                  </a:lnTo>
                  <a:lnTo>
                    <a:pt x="61" y="160"/>
                  </a:lnTo>
                  <a:lnTo>
                    <a:pt x="60" y="160"/>
                  </a:lnTo>
                  <a:lnTo>
                    <a:pt x="61" y="160"/>
                  </a:lnTo>
                  <a:lnTo>
                    <a:pt x="61" y="159"/>
                  </a:lnTo>
                  <a:lnTo>
                    <a:pt x="61" y="158"/>
                  </a:lnTo>
                  <a:lnTo>
                    <a:pt x="60" y="158"/>
                  </a:lnTo>
                  <a:lnTo>
                    <a:pt x="59" y="158"/>
                  </a:lnTo>
                  <a:lnTo>
                    <a:pt x="57" y="158"/>
                  </a:lnTo>
                  <a:lnTo>
                    <a:pt x="57" y="159"/>
                  </a:lnTo>
                  <a:lnTo>
                    <a:pt x="57" y="160"/>
                  </a:lnTo>
                  <a:lnTo>
                    <a:pt x="56" y="160"/>
                  </a:lnTo>
                  <a:lnTo>
                    <a:pt x="55" y="159"/>
                  </a:lnTo>
                  <a:lnTo>
                    <a:pt x="53" y="159"/>
                  </a:lnTo>
                  <a:lnTo>
                    <a:pt x="52" y="159"/>
                  </a:lnTo>
                  <a:lnTo>
                    <a:pt x="51" y="159"/>
                  </a:lnTo>
                  <a:lnTo>
                    <a:pt x="49" y="159"/>
                  </a:lnTo>
                  <a:lnTo>
                    <a:pt x="49" y="158"/>
                  </a:lnTo>
                  <a:lnTo>
                    <a:pt x="48" y="158"/>
                  </a:lnTo>
                  <a:lnTo>
                    <a:pt x="46" y="156"/>
                  </a:lnTo>
                  <a:lnTo>
                    <a:pt x="45" y="156"/>
                  </a:lnTo>
                  <a:lnTo>
                    <a:pt x="45" y="158"/>
                  </a:lnTo>
                  <a:lnTo>
                    <a:pt x="44" y="158"/>
                  </a:lnTo>
                  <a:lnTo>
                    <a:pt x="44" y="156"/>
                  </a:lnTo>
                  <a:lnTo>
                    <a:pt x="44" y="155"/>
                  </a:lnTo>
                  <a:lnTo>
                    <a:pt x="44" y="153"/>
                  </a:lnTo>
                  <a:lnTo>
                    <a:pt x="44" y="152"/>
                  </a:lnTo>
                  <a:lnTo>
                    <a:pt x="45" y="149"/>
                  </a:lnTo>
                  <a:lnTo>
                    <a:pt x="46" y="148"/>
                  </a:lnTo>
                  <a:lnTo>
                    <a:pt x="46" y="147"/>
                  </a:lnTo>
                  <a:lnTo>
                    <a:pt x="45" y="145"/>
                  </a:lnTo>
                  <a:lnTo>
                    <a:pt x="44" y="145"/>
                  </a:lnTo>
                  <a:lnTo>
                    <a:pt x="44" y="147"/>
                  </a:lnTo>
                  <a:lnTo>
                    <a:pt x="44" y="148"/>
                  </a:lnTo>
                  <a:lnTo>
                    <a:pt x="42" y="148"/>
                  </a:lnTo>
                  <a:lnTo>
                    <a:pt x="41" y="149"/>
                  </a:lnTo>
                  <a:lnTo>
                    <a:pt x="41" y="151"/>
                  </a:lnTo>
                  <a:lnTo>
                    <a:pt x="40" y="151"/>
                  </a:lnTo>
                  <a:lnTo>
                    <a:pt x="38" y="149"/>
                  </a:lnTo>
                  <a:lnTo>
                    <a:pt x="38" y="148"/>
                  </a:lnTo>
                  <a:lnTo>
                    <a:pt x="40" y="147"/>
                  </a:lnTo>
                  <a:lnTo>
                    <a:pt x="41" y="147"/>
                  </a:lnTo>
                  <a:lnTo>
                    <a:pt x="41" y="145"/>
                  </a:lnTo>
                  <a:lnTo>
                    <a:pt x="42" y="144"/>
                  </a:lnTo>
                  <a:lnTo>
                    <a:pt x="42" y="143"/>
                  </a:lnTo>
                  <a:lnTo>
                    <a:pt x="41" y="143"/>
                  </a:lnTo>
                  <a:lnTo>
                    <a:pt x="40" y="144"/>
                  </a:lnTo>
                  <a:lnTo>
                    <a:pt x="38" y="143"/>
                  </a:lnTo>
                  <a:lnTo>
                    <a:pt x="37" y="141"/>
                  </a:lnTo>
                  <a:lnTo>
                    <a:pt x="36" y="143"/>
                  </a:lnTo>
                  <a:lnTo>
                    <a:pt x="34" y="143"/>
                  </a:lnTo>
                  <a:lnTo>
                    <a:pt x="36" y="141"/>
                  </a:lnTo>
                  <a:lnTo>
                    <a:pt x="36" y="140"/>
                  </a:lnTo>
                  <a:lnTo>
                    <a:pt x="36" y="139"/>
                  </a:lnTo>
                  <a:lnTo>
                    <a:pt x="37" y="139"/>
                  </a:lnTo>
                  <a:lnTo>
                    <a:pt x="37" y="137"/>
                  </a:lnTo>
                  <a:lnTo>
                    <a:pt x="38" y="137"/>
                  </a:lnTo>
                  <a:lnTo>
                    <a:pt x="40" y="136"/>
                  </a:lnTo>
                  <a:lnTo>
                    <a:pt x="41" y="136"/>
                  </a:lnTo>
                  <a:lnTo>
                    <a:pt x="42" y="134"/>
                  </a:lnTo>
                  <a:lnTo>
                    <a:pt x="44" y="133"/>
                  </a:lnTo>
                  <a:lnTo>
                    <a:pt x="45" y="132"/>
                  </a:lnTo>
                  <a:lnTo>
                    <a:pt x="48" y="132"/>
                  </a:lnTo>
                  <a:lnTo>
                    <a:pt x="48" y="130"/>
                  </a:lnTo>
                  <a:lnTo>
                    <a:pt x="49" y="128"/>
                  </a:lnTo>
                  <a:lnTo>
                    <a:pt x="51" y="126"/>
                  </a:lnTo>
                  <a:lnTo>
                    <a:pt x="49" y="125"/>
                  </a:lnTo>
                  <a:lnTo>
                    <a:pt x="49" y="124"/>
                  </a:lnTo>
                  <a:lnTo>
                    <a:pt x="49" y="122"/>
                  </a:lnTo>
                  <a:lnTo>
                    <a:pt x="49" y="121"/>
                  </a:lnTo>
                  <a:lnTo>
                    <a:pt x="49" y="120"/>
                  </a:lnTo>
                  <a:lnTo>
                    <a:pt x="49" y="118"/>
                  </a:lnTo>
                  <a:lnTo>
                    <a:pt x="49" y="115"/>
                  </a:lnTo>
                  <a:lnTo>
                    <a:pt x="49" y="114"/>
                  </a:lnTo>
                  <a:lnTo>
                    <a:pt x="46" y="114"/>
                  </a:lnTo>
                  <a:lnTo>
                    <a:pt x="44" y="113"/>
                  </a:lnTo>
                  <a:lnTo>
                    <a:pt x="38" y="110"/>
                  </a:lnTo>
                  <a:lnTo>
                    <a:pt x="37" y="110"/>
                  </a:lnTo>
                  <a:lnTo>
                    <a:pt x="36" y="109"/>
                  </a:lnTo>
                  <a:lnTo>
                    <a:pt x="34" y="109"/>
                  </a:lnTo>
                  <a:lnTo>
                    <a:pt x="32" y="109"/>
                  </a:lnTo>
                  <a:lnTo>
                    <a:pt x="30" y="107"/>
                  </a:lnTo>
                  <a:lnTo>
                    <a:pt x="28" y="106"/>
                  </a:lnTo>
                  <a:lnTo>
                    <a:pt x="23" y="103"/>
                  </a:lnTo>
                  <a:lnTo>
                    <a:pt x="22" y="101"/>
                  </a:lnTo>
                  <a:lnTo>
                    <a:pt x="21" y="99"/>
                  </a:lnTo>
                  <a:lnTo>
                    <a:pt x="19" y="98"/>
                  </a:lnTo>
                  <a:lnTo>
                    <a:pt x="18" y="96"/>
                  </a:lnTo>
                  <a:lnTo>
                    <a:pt x="18" y="95"/>
                  </a:lnTo>
                  <a:lnTo>
                    <a:pt x="15" y="92"/>
                  </a:lnTo>
                  <a:lnTo>
                    <a:pt x="15" y="91"/>
                  </a:lnTo>
                  <a:lnTo>
                    <a:pt x="14" y="88"/>
                  </a:lnTo>
                  <a:lnTo>
                    <a:pt x="13" y="86"/>
                  </a:lnTo>
                  <a:lnTo>
                    <a:pt x="13" y="84"/>
                  </a:lnTo>
                  <a:lnTo>
                    <a:pt x="11" y="83"/>
                  </a:lnTo>
                  <a:lnTo>
                    <a:pt x="10" y="82"/>
                  </a:lnTo>
                  <a:lnTo>
                    <a:pt x="9" y="80"/>
                  </a:lnTo>
                  <a:lnTo>
                    <a:pt x="7" y="79"/>
                  </a:lnTo>
                  <a:lnTo>
                    <a:pt x="6" y="79"/>
                  </a:lnTo>
                  <a:lnTo>
                    <a:pt x="6" y="77"/>
                  </a:lnTo>
                  <a:lnTo>
                    <a:pt x="4" y="76"/>
                  </a:lnTo>
                  <a:lnTo>
                    <a:pt x="3" y="75"/>
                  </a:lnTo>
                  <a:lnTo>
                    <a:pt x="2" y="73"/>
                  </a:lnTo>
                  <a:lnTo>
                    <a:pt x="2" y="72"/>
                  </a:lnTo>
                  <a:lnTo>
                    <a:pt x="2" y="71"/>
                  </a:lnTo>
                  <a:lnTo>
                    <a:pt x="0" y="71"/>
                  </a:lnTo>
                  <a:lnTo>
                    <a:pt x="0" y="69"/>
                  </a:lnTo>
                  <a:lnTo>
                    <a:pt x="2" y="69"/>
                  </a:lnTo>
                  <a:lnTo>
                    <a:pt x="3" y="69"/>
                  </a:lnTo>
                  <a:lnTo>
                    <a:pt x="6" y="71"/>
                  </a:lnTo>
                  <a:lnTo>
                    <a:pt x="13" y="72"/>
                  </a:lnTo>
                  <a:lnTo>
                    <a:pt x="17" y="73"/>
                  </a:lnTo>
                  <a:lnTo>
                    <a:pt x="22" y="75"/>
                  </a:lnTo>
                  <a:lnTo>
                    <a:pt x="23" y="75"/>
                  </a:lnTo>
                  <a:lnTo>
                    <a:pt x="29" y="76"/>
                  </a:lnTo>
                  <a:lnTo>
                    <a:pt x="34" y="76"/>
                  </a:lnTo>
                  <a:lnTo>
                    <a:pt x="37" y="76"/>
                  </a:lnTo>
                  <a:lnTo>
                    <a:pt x="38" y="75"/>
                  </a:lnTo>
                  <a:lnTo>
                    <a:pt x="44" y="75"/>
                  </a:lnTo>
                  <a:lnTo>
                    <a:pt x="51" y="75"/>
                  </a:lnTo>
                  <a:lnTo>
                    <a:pt x="55" y="75"/>
                  </a:lnTo>
                  <a:lnTo>
                    <a:pt x="57" y="73"/>
                  </a:lnTo>
                  <a:lnTo>
                    <a:pt x="61" y="72"/>
                  </a:lnTo>
                  <a:lnTo>
                    <a:pt x="63" y="72"/>
                  </a:lnTo>
                  <a:lnTo>
                    <a:pt x="64" y="69"/>
                  </a:lnTo>
                  <a:lnTo>
                    <a:pt x="64" y="68"/>
                  </a:lnTo>
                  <a:lnTo>
                    <a:pt x="68" y="63"/>
                  </a:lnTo>
                  <a:lnTo>
                    <a:pt x="70" y="60"/>
                  </a:lnTo>
                  <a:lnTo>
                    <a:pt x="68" y="58"/>
                  </a:lnTo>
                  <a:lnTo>
                    <a:pt x="68" y="56"/>
                  </a:lnTo>
                  <a:lnTo>
                    <a:pt x="67" y="54"/>
                  </a:lnTo>
                  <a:lnTo>
                    <a:pt x="68" y="52"/>
                  </a:lnTo>
                  <a:lnTo>
                    <a:pt x="70" y="45"/>
                  </a:lnTo>
                  <a:lnTo>
                    <a:pt x="70" y="44"/>
                  </a:lnTo>
                  <a:lnTo>
                    <a:pt x="70" y="42"/>
                  </a:lnTo>
                  <a:lnTo>
                    <a:pt x="70" y="38"/>
                  </a:lnTo>
                  <a:lnTo>
                    <a:pt x="71" y="35"/>
                  </a:lnTo>
                  <a:lnTo>
                    <a:pt x="71" y="33"/>
                  </a:lnTo>
                  <a:lnTo>
                    <a:pt x="71" y="31"/>
                  </a:lnTo>
                  <a:lnTo>
                    <a:pt x="71" y="29"/>
                  </a:lnTo>
                  <a:lnTo>
                    <a:pt x="71" y="26"/>
                  </a:lnTo>
                  <a:lnTo>
                    <a:pt x="71" y="23"/>
                  </a:lnTo>
                  <a:lnTo>
                    <a:pt x="72" y="20"/>
                  </a:lnTo>
                  <a:lnTo>
                    <a:pt x="74" y="20"/>
                  </a:lnTo>
                  <a:lnTo>
                    <a:pt x="75" y="19"/>
                  </a:lnTo>
                  <a:lnTo>
                    <a:pt x="76" y="18"/>
                  </a:lnTo>
                  <a:lnTo>
                    <a:pt x="78" y="18"/>
                  </a:lnTo>
                  <a:lnTo>
                    <a:pt x="79" y="19"/>
                  </a:lnTo>
                  <a:lnTo>
                    <a:pt x="80" y="19"/>
                  </a:lnTo>
                  <a:lnTo>
                    <a:pt x="82" y="19"/>
                  </a:lnTo>
                  <a:lnTo>
                    <a:pt x="83" y="19"/>
                  </a:lnTo>
                  <a:lnTo>
                    <a:pt x="84" y="20"/>
                  </a:lnTo>
                  <a:lnTo>
                    <a:pt x="86" y="20"/>
                  </a:lnTo>
                  <a:lnTo>
                    <a:pt x="87" y="20"/>
                  </a:lnTo>
                  <a:lnTo>
                    <a:pt x="89" y="20"/>
                  </a:lnTo>
                  <a:lnTo>
                    <a:pt x="90" y="20"/>
                  </a:lnTo>
                  <a:lnTo>
                    <a:pt x="91" y="19"/>
                  </a:lnTo>
                  <a:lnTo>
                    <a:pt x="93" y="19"/>
                  </a:lnTo>
                  <a:lnTo>
                    <a:pt x="94" y="19"/>
                  </a:lnTo>
                  <a:lnTo>
                    <a:pt x="94" y="20"/>
                  </a:lnTo>
                  <a:lnTo>
                    <a:pt x="95" y="22"/>
                  </a:lnTo>
                  <a:lnTo>
                    <a:pt x="94" y="25"/>
                  </a:lnTo>
                  <a:lnTo>
                    <a:pt x="94" y="26"/>
                  </a:lnTo>
                  <a:lnTo>
                    <a:pt x="95" y="27"/>
                  </a:lnTo>
                  <a:lnTo>
                    <a:pt x="95" y="29"/>
                  </a:lnTo>
                  <a:lnTo>
                    <a:pt x="95" y="30"/>
                  </a:lnTo>
                  <a:lnTo>
                    <a:pt x="94" y="30"/>
                  </a:lnTo>
                  <a:lnTo>
                    <a:pt x="94" y="31"/>
                  </a:lnTo>
                  <a:lnTo>
                    <a:pt x="94" y="33"/>
                  </a:lnTo>
                  <a:lnTo>
                    <a:pt x="94" y="34"/>
                  </a:lnTo>
                  <a:lnTo>
                    <a:pt x="95" y="35"/>
                  </a:lnTo>
                  <a:lnTo>
                    <a:pt x="95" y="37"/>
                  </a:lnTo>
                  <a:lnTo>
                    <a:pt x="97" y="37"/>
                  </a:lnTo>
                  <a:lnTo>
                    <a:pt x="98" y="37"/>
                  </a:lnTo>
                  <a:lnTo>
                    <a:pt x="99" y="37"/>
                  </a:lnTo>
                  <a:lnTo>
                    <a:pt x="101" y="37"/>
                  </a:lnTo>
                  <a:lnTo>
                    <a:pt x="102" y="35"/>
                  </a:lnTo>
                  <a:lnTo>
                    <a:pt x="103" y="35"/>
                  </a:lnTo>
                  <a:lnTo>
                    <a:pt x="105" y="35"/>
                  </a:lnTo>
                  <a:lnTo>
                    <a:pt x="106" y="34"/>
                  </a:lnTo>
                  <a:lnTo>
                    <a:pt x="108" y="34"/>
                  </a:lnTo>
                  <a:lnTo>
                    <a:pt x="109" y="34"/>
                  </a:lnTo>
                  <a:lnTo>
                    <a:pt x="110" y="34"/>
                  </a:lnTo>
                  <a:lnTo>
                    <a:pt x="112" y="33"/>
                  </a:lnTo>
                  <a:lnTo>
                    <a:pt x="114" y="33"/>
                  </a:lnTo>
                  <a:lnTo>
                    <a:pt x="114" y="31"/>
                  </a:lnTo>
                  <a:lnTo>
                    <a:pt x="116" y="31"/>
                  </a:lnTo>
                  <a:lnTo>
                    <a:pt x="116" y="30"/>
                  </a:lnTo>
                  <a:lnTo>
                    <a:pt x="116" y="29"/>
                  </a:lnTo>
                  <a:lnTo>
                    <a:pt x="116" y="27"/>
                  </a:lnTo>
                  <a:lnTo>
                    <a:pt x="116" y="26"/>
                  </a:lnTo>
                  <a:lnTo>
                    <a:pt x="117" y="26"/>
                  </a:lnTo>
                  <a:lnTo>
                    <a:pt x="117" y="25"/>
                  </a:lnTo>
                  <a:lnTo>
                    <a:pt x="118" y="23"/>
                  </a:lnTo>
                  <a:lnTo>
                    <a:pt x="118" y="22"/>
                  </a:lnTo>
                  <a:lnTo>
                    <a:pt x="120" y="18"/>
                  </a:lnTo>
                  <a:lnTo>
                    <a:pt x="120" y="15"/>
                  </a:lnTo>
                  <a:lnTo>
                    <a:pt x="121" y="15"/>
                  </a:lnTo>
                  <a:lnTo>
                    <a:pt x="124" y="16"/>
                  </a:lnTo>
                  <a:lnTo>
                    <a:pt x="125" y="16"/>
                  </a:lnTo>
                  <a:lnTo>
                    <a:pt x="127" y="15"/>
                  </a:lnTo>
                  <a:lnTo>
                    <a:pt x="131" y="15"/>
                  </a:lnTo>
                  <a:lnTo>
                    <a:pt x="132" y="14"/>
                  </a:lnTo>
                  <a:lnTo>
                    <a:pt x="133" y="14"/>
                  </a:lnTo>
                  <a:lnTo>
                    <a:pt x="135" y="14"/>
                  </a:lnTo>
                  <a:lnTo>
                    <a:pt x="137" y="12"/>
                  </a:lnTo>
                  <a:lnTo>
                    <a:pt x="144" y="11"/>
                  </a:lnTo>
                  <a:lnTo>
                    <a:pt x="152" y="10"/>
                  </a:lnTo>
                  <a:lnTo>
                    <a:pt x="159" y="11"/>
                  </a:lnTo>
                  <a:lnTo>
                    <a:pt x="163" y="10"/>
                  </a:lnTo>
                  <a:lnTo>
                    <a:pt x="166" y="10"/>
                  </a:lnTo>
                  <a:lnTo>
                    <a:pt x="169" y="8"/>
                  </a:lnTo>
                  <a:lnTo>
                    <a:pt x="171" y="8"/>
                  </a:lnTo>
                  <a:lnTo>
                    <a:pt x="173" y="8"/>
                  </a:lnTo>
                  <a:lnTo>
                    <a:pt x="174" y="8"/>
                  </a:lnTo>
                  <a:lnTo>
                    <a:pt x="178" y="7"/>
                  </a:lnTo>
                  <a:lnTo>
                    <a:pt x="179" y="7"/>
                  </a:lnTo>
                  <a:lnTo>
                    <a:pt x="182" y="6"/>
                  </a:lnTo>
                  <a:lnTo>
                    <a:pt x="185" y="6"/>
                  </a:lnTo>
                  <a:lnTo>
                    <a:pt x="186" y="6"/>
                  </a:lnTo>
                  <a:lnTo>
                    <a:pt x="189" y="6"/>
                  </a:lnTo>
                  <a:lnTo>
                    <a:pt x="192" y="4"/>
                  </a:lnTo>
                  <a:lnTo>
                    <a:pt x="193" y="4"/>
                  </a:lnTo>
                  <a:lnTo>
                    <a:pt x="196" y="4"/>
                  </a:lnTo>
                  <a:lnTo>
                    <a:pt x="197" y="4"/>
                  </a:lnTo>
                  <a:lnTo>
                    <a:pt x="200" y="4"/>
                  </a:lnTo>
                  <a:lnTo>
                    <a:pt x="201" y="6"/>
                  </a:lnTo>
                  <a:lnTo>
                    <a:pt x="203" y="7"/>
                  </a:lnTo>
                  <a:lnTo>
                    <a:pt x="204" y="7"/>
                  </a:lnTo>
                  <a:lnTo>
                    <a:pt x="207" y="6"/>
                  </a:lnTo>
                  <a:lnTo>
                    <a:pt x="208" y="6"/>
                  </a:lnTo>
                  <a:lnTo>
                    <a:pt x="209" y="4"/>
                  </a:lnTo>
                  <a:lnTo>
                    <a:pt x="212" y="4"/>
                  </a:lnTo>
                  <a:lnTo>
                    <a:pt x="213" y="4"/>
                  </a:lnTo>
                  <a:lnTo>
                    <a:pt x="217" y="6"/>
                  </a:lnTo>
                  <a:lnTo>
                    <a:pt x="219" y="6"/>
                  </a:lnTo>
                  <a:lnTo>
                    <a:pt x="222" y="6"/>
                  </a:lnTo>
                  <a:lnTo>
                    <a:pt x="223" y="6"/>
                  </a:lnTo>
                  <a:lnTo>
                    <a:pt x="224" y="6"/>
                  </a:lnTo>
                  <a:lnTo>
                    <a:pt x="230" y="4"/>
                  </a:lnTo>
                  <a:lnTo>
                    <a:pt x="230" y="3"/>
                  </a:lnTo>
                  <a:lnTo>
                    <a:pt x="231" y="3"/>
                  </a:lnTo>
                  <a:lnTo>
                    <a:pt x="232" y="3"/>
                  </a:lnTo>
                  <a:lnTo>
                    <a:pt x="232" y="4"/>
                  </a:lnTo>
                  <a:lnTo>
                    <a:pt x="234" y="4"/>
                  </a:lnTo>
                  <a:lnTo>
                    <a:pt x="234" y="6"/>
                  </a:lnTo>
                  <a:lnTo>
                    <a:pt x="235" y="7"/>
                  </a:lnTo>
                  <a:lnTo>
                    <a:pt x="234" y="8"/>
                  </a:lnTo>
                  <a:lnTo>
                    <a:pt x="232" y="11"/>
                  </a:lnTo>
                  <a:lnTo>
                    <a:pt x="232" y="12"/>
                  </a:lnTo>
                  <a:lnTo>
                    <a:pt x="231" y="15"/>
                  </a:lnTo>
                  <a:lnTo>
                    <a:pt x="232" y="16"/>
                  </a:lnTo>
                  <a:lnTo>
                    <a:pt x="232" y="18"/>
                  </a:lnTo>
                  <a:lnTo>
                    <a:pt x="234" y="18"/>
                  </a:lnTo>
                  <a:lnTo>
                    <a:pt x="238" y="19"/>
                  </a:lnTo>
                  <a:lnTo>
                    <a:pt x="239" y="19"/>
                  </a:lnTo>
                  <a:lnTo>
                    <a:pt x="242" y="20"/>
                  </a:lnTo>
                  <a:lnTo>
                    <a:pt x="243" y="22"/>
                  </a:lnTo>
                  <a:lnTo>
                    <a:pt x="245" y="22"/>
                  </a:lnTo>
                  <a:lnTo>
                    <a:pt x="246" y="23"/>
                  </a:lnTo>
                  <a:lnTo>
                    <a:pt x="249" y="23"/>
                  </a:lnTo>
                  <a:lnTo>
                    <a:pt x="250" y="23"/>
                  </a:lnTo>
                  <a:lnTo>
                    <a:pt x="251" y="23"/>
                  </a:lnTo>
                  <a:lnTo>
                    <a:pt x="253" y="23"/>
                  </a:lnTo>
                  <a:lnTo>
                    <a:pt x="253" y="20"/>
                  </a:lnTo>
                  <a:lnTo>
                    <a:pt x="253" y="19"/>
                  </a:lnTo>
                  <a:lnTo>
                    <a:pt x="254" y="16"/>
                  </a:lnTo>
                  <a:lnTo>
                    <a:pt x="255" y="15"/>
                  </a:lnTo>
                  <a:lnTo>
                    <a:pt x="257" y="14"/>
                  </a:lnTo>
                  <a:lnTo>
                    <a:pt x="258" y="14"/>
                  </a:lnTo>
                  <a:lnTo>
                    <a:pt x="260" y="11"/>
                  </a:lnTo>
                  <a:lnTo>
                    <a:pt x="262" y="12"/>
                  </a:lnTo>
                  <a:lnTo>
                    <a:pt x="265" y="12"/>
                  </a:lnTo>
                  <a:lnTo>
                    <a:pt x="266" y="12"/>
                  </a:lnTo>
                  <a:lnTo>
                    <a:pt x="268" y="11"/>
                  </a:lnTo>
                  <a:lnTo>
                    <a:pt x="268" y="10"/>
                  </a:lnTo>
                  <a:lnTo>
                    <a:pt x="269" y="8"/>
                  </a:lnTo>
                  <a:lnTo>
                    <a:pt x="269" y="7"/>
                  </a:lnTo>
                  <a:lnTo>
                    <a:pt x="270" y="6"/>
                  </a:lnTo>
                  <a:lnTo>
                    <a:pt x="272" y="6"/>
                  </a:lnTo>
                  <a:lnTo>
                    <a:pt x="272" y="4"/>
                  </a:lnTo>
                  <a:lnTo>
                    <a:pt x="273" y="3"/>
                  </a:lnTo>
                  <a:lnTo>
                    <a:pt x="273" y="1"/>
                  </a:lnTo>
                  <a:lnTo>
                    <a:pt x="276" y="0"/>
                  </a:lnTo>
                  <a:lnTo>
                    <a:pt x="277" y="0"/>
                  </a:lnTo>
                  <a:lnTo>
                    <a:pt x="280" y="0"/>
                  </a:lnTo>
                  <a:lnTo>
                    <a:pt x="283" y="0"/>
                  </a:lnTo>
                  <a:lnTo>
                    <a:pt x="284" y="1"/>
                  </a:lnTo>
                  <a:lnTo>
                    <a:pt x="285" y="1"/>
                  </a:lnTo>
                  <a:lnTo>
                    <a:pt x="287" y="4"/>
                  </a:lnTo>
                  <a:lnTo>
                    <a:pt x="287" y="7"/>
                  </a:lnTo>
                  <a:lnTo>
                    <a:pt x="287" y="8"/>
                  </a:lnTo>
                  <a:lnTo>
                    <a:pt x="288" y="11"/>
                  </a:lnTo>
                  <a:lnTo>
                    <a:pt x="288" y="12"/>
                  </a:lnTo>
                  <a:close/>
                </a:path>
              </a:pathLst>
            </a:custGeom>
            <a:solidFill>
              <a:schemeClr val="accent5"/>
            </a:solidFill>
            <a:ln w="9525">
              <a:solidFill>
                <a:schemeClr val="bg1">
                  <a:alpha val="95000"/>
                </a:schemeClr>
              </a:solidFill>
              <a:round/>
              <a:headEnd/>
              <a:tailEnd/>
            </a:ln>
          </p:spPr>
          <p:txBody>
            <a:bodyPr/>
            <a:lstStyle/>
            <a:p>
              <a:pPr>
                <a:defRPr/>
              </a:pPr>
              <a:endParaRPr lang="en-US"/>
            </a:p>
          </p:txBody>
        </p:sp>
        <p:sp>
          <p:nvSpPr>
            <p:cNvPr id="174151" name="Freeform 29"/>
            <p:cNvSpPr>
              <a:spLocks noEditPoints="1"/>
            </p:cNvSpPr>
            <p:nvPr/>
          </p:nvSpPr>
          <p:spPr bwMode="auto">
            <a:xfrm>
              <a:off x="2761" y="1328"/>
              <a:ext cx="1118" cy="892"/>
            </a:xfrm>
            <a:custGeom>
              <a:avLst/>
              <a:gdLst>
                <a:gd name="T0" fmla="*/ 455 w 1118"/>
                <a:gd name="T1" fmla="*/ 146 h 892"/>
                <a:gd name="T2" fmla="*/ 510 w 1118"/>
                <a:gd name="T3" fmla="*/ 231 h 892"/>
                <a:gd name="T4" fmla="*/ 509 w 1118"/>
                <a:gd name="T5" fmla="*/ 151 h 892"/>
                <a:gd name="T6" fmla="*/ 547 w 1118"/>
                <a:gd name="T7" fmla="*/ 123 h 892"/>
                <a:gd name="T8" fmla="*/ 593 w 1118"/>
                <a:gd name="T9" fmla="*/ 102 h 892"/>
                <a:gd name="T10" fmla="*/ 626 w 1118"/>
                <a:gd name="T11" fmla="*/ 74 h 892"/>
                <a:gd name="T12" fmla="*/ 652 w 1118"/>
                <a:gd name="T13" fmla="*/ 52 h 892"/>
                <a:gd name="T14" fmla="*/ 711 w 1118"/>
                <a:gd name="T15" fmla="*/ 52 h 892"/>
                <a:gd name="T16" fmla="*/ 751 w 1118"/>
                <a:gd name="T17" fmla="*/ 40 h 892"/>
                <a:gd name="T18" fmla="*/ 784 w 1118"/>
                <a:gd name="T19" fmla="*/ 14 h 892"/>
                <a:gd name="T20" fmla="*/ 820 w 1118"/>
                <a:gd name="T21" fmla="*/ 0 h 892"/>
                <a:gd name="T22" fmla="*/ 852 w 1118"/>
                <a:gd name="T23" fmla="*/ 17 h 892"/>
                <a:gd name="T24" fmla="*/ 870 w 1118"/>
                <a:gd name="T25" fmla="*/ 40 h 892"/>
                <a:gd name="T26" fmla="*/ 892 w 1118"/>
                <a:gd name="T27" fmla="*/ 70 h 892"/>
                <a:gd name="T28" fmla="*/ 911 w 1118"/>
                <a:gd name="T29" fmla="*/ 97 h 892"/>
                <a:gd name="T30" fmla="*/ 923 w 1118"/>
                <a:gd name="T31" fmla="*/ 152 h 892"/>
                <a:gd name="T32" fmla="*/ 928 w 1118"/>
                <a:gd name="T33" fmla="*/ 193 h 892"/>
                <a:gd name="T34" fmla="*/ 945 w 1118"/>
                <a:gd name="T35" fmla="*/ 235 h 892"/>
                <a:gd name="T36" fmla="*/ 941 w 1118"/>
                <a:gd name="T37" fmla="*/ 281 h 892"/>
                <a:gd name="T38" fmla="*/ 938 w 1118"/>
                <a:gd name="T39" fmla="*/ 329 h 892"/>
                <a:gd name="T40" fmla="*/ 962 w 1118"/>
                <a:gd name="T41" fmla="*/ 363 h 892"/>
                <a:gd name="T42" fmla="*/ 1002 w 1118"/>
                <a:gd name="T43" fmla="*/ 384 h 892"/>
                <a:gd name="T44" fmla="*/ 1033 w 1118"/>
                <a:gd name="T45" fmla="*/ 409 h 892"/>
                <a:gd name="T46" fmla="*/ 1071 w 1118"/>
                <a:gd name="T47" fmla="*/ 403 h 892"/>
                <a:gd name="T48" fmla="*/ 1103 w 1118"/>
                <a:gd name="T49" fmla="*/ 410 h 892"/>
                <a:gd name="T50" fmla="*/ 1113 w 1118"/>
                <a:gd name="T51" fmla="*/ 469 h 892"/>
                <a:gd name="T52" fmla="*/ 1111 w 1118"/>
                <a:gd name="T53" fmla="*/ 549 h 892"/>
                <a:gd name="T54" fmla="*/ 1078 w 1118"/>
                <a:gd name="T55" fmla="*/ 545 h 892"/>
                <a:gd name="T56" fmla="*/ 1049 w 1118"/>
                <a:gd name="T57" fmla="*/ 561 h 892"/>
                <a:gd name="T58" fmla="*/ 873 w 1118"/>
                <a:gd name="T59" fmla="*/ 721 h 892"/>
                <a:gd name="T60" fmla="*/ 848 w 1118"/>
                <a:gd name="T61" fmla="*/ 775 h 892"/>
                <a:gd name="T62" fmla="*/ 832 w 1118"/>
                <a:gd name="T63" fmla="*/ 820 h 892"/>
                <a:gd name="T64" fmla="*/ 779 w 1118"/>
                <a:gd name="T65" fmla="*/ 851 h 892"/>
                <a:gd name="T66" fmla="*/ 719 w 1118"/>
                <a:gd name="T67" fmla="*/ 890 h 892"/>
                <a:gd name="T68" fmla="*/ 660 w 1118"/>
                <a:gd name="T69" fmla="*/ 889 h 892"/>
                <a:gd name="T70" fmla="*/ 619 w 1118"/>
                <a:gd name="T71" fmla="*/ 836 h 892"/>
                <a:gd name="T72" fmla="*/ 582 w 1118"/>
                <a:gd name="T73" fmla="*/ 797 h 892"/>
                <a:gd name="T74" fmla="*/ 557 w 1118"/>
                <a:gd name="T75" fmla="*/ 775 h 892"/>
                <a:gd name="T76" fmla="*/ 516 w 1118"/>
                <a:gd name="T77" fmla="*/ 705 h 892"/>
                <a:gd name="T78" fmla="*/ 509 w 1118"/>
                <a:gd name="T79" fmla="*/ 611 h 892"/>
                <a:gd name="T80" fmla="*/ 521 w 1118"/>
                <a:gd name="T81" fmla="*/ 531 h 892"/>
                <a:gd name="T82" fmla="*/ 513 w 1118"/>
                <a:gd name="T83" fmla="*/ 466 h 892"/>
                <a:gd name="T84" fmla="*/ 512 w 1118"/>
                <a:gd name="T85" fmla="*/ 390 h 892"/>
                <a:gd name="T86" fmla="*/ 415 w 1118"/>
                <a:gd name="T87" fmla="*/ 337 h 892"/>
                <a:gd name="T88" fmla="*/ 360 w 1118"/>
                <a:gd name="T89" fmla="*/ 319 h 892"/>
                <a:gd name="T90" fmla="*/ 333 w 1118"/>
                <a:gd name="T91" fmla="*/ 337 h 892"/>
                <a:gd name="T92" fmla="*/ 295 w 1118"/>
                <a:gd name="T93" fmla="*/ 364 h 892"/>
                <a:gd name="T94" fmla="*/ 284 w 1118"/>
                <a:gd name="T95" fmla="*/ 406 h 892"/>
                <a:gd name="T96" fmla="*/ 246 w 1118"/>
                <a:gd name="T97" fmla="*/ 455 h 892"/>
                <a:gd name="T98" fmla="*/ 190 w 1118"/>
                <a:gd name="T99" fmla="*/ 502 h 892"/>
                <a:gd name="T100" fmla="*/ 135 w 1118"/>
                <a:gd name="T101" fmla="*/ 477 h 892"/>
                <a:gd name="T102" fmla="*/ 76 w 1118"/>
                <a:gd name="T103" fmla="*/ 417 h 892"/>
                <a:gd name="T104" fmla="*/ 26 w 1118"/>
                <a:gd name="T105" fmla="*/ 353 h 892"/>
                <a:gd name="T106" fmla="*/ 19 w 1118"/>
                <a:gd name="T107" fmla="*/ 292 h 892"/>
                <a:gd name="T108" fmla="*/ 38 w 1118"/>
                <a:gd name="T109" fmla="*/ 238 h 892"/>
                <a:gd name="T110" fmla="*/ 10 w 1118"/>
                <a:gd name="T111" fmla="*/ 163 h 892"/>
                <a:gd name="T112" fmla="*/ 53 w 1118"/>
                <a:gd name="T113" fmla="*/ 150 h 892"/>
                <a:gd name="T114" fmla="*/ 179 w 1118"/>
                <a:gd name="T115" fmla="*/ 67 h 892"/>
                <a:gd name="T116" fmla="*/ 221 w 1118"/>
                <a:gd name="T117" fmla="*/ 76 h 892"/>
                <a:gd name="T118" fmla="*/ 272 w 1118"/>
                <a:gd name="T119" fmla="*/ 87 h 892"/>
                <a:gd name="T120" fmla="*/ 284 w 1118"/>
                <a:gd name="T121" fmla="*/ 113 h 892"/>
                <a:gd name="T122" fmla="*/ 303 w 1118"/>
                <a:gd name="T123" fmla="*/ 59 h 892"/>
                <a:gd name="T124" fmla="*/ 25 w 1118"/>
                <a:gd name="T125" fmla="*/ 291 h 8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118" h="892">
                  <a:moveTo>
                    <a:pt x="360" y="71"/>
                  </a:moveTo>
                  <a:lnTo>
                    <a:pt x="361" y="70"/>
                  </a:lnTo>
                  <a:lnTo>
                    <a:pt x="364" y="70"/>
                  </a:lnTo>
                  <a:lnTo>
                    <a:pt x="367" y="70"/>
                  </a:lnTo>
                  <a:lnTo>
                    <a:pt x="368" y="70"/>
                  </a:lnTo>
                  <a:lnTo>
                    <a:pt x="372" y="68"/>
                  </a:lnTo>
                  <a:lnTo>
                    <a:pt x="373" y="68"/>
                  </a:lnTo>
                  <a:lnTo>
                    <a:pt x="375" y="68"/>
                  </a:lnTo>
                  <a:lnTo>
                    <a:pt x="377" y="68"/>
                  </a:lnTo>
                  <a:lnTo>
                    <a:pt x="382" y="67"/>
                  </a:lnTo>
                  <a:lnTo>
                    <a:pt x="383" y="67"/>
                  </a:lnTo>
                  <a:lnTo>
                    <a:pt x="384" y="67"/>
                  </a:lnTo>
                  <a:lnTo>
                    <a:pt x="391" y="71"/>
                  </a:lnTo>
                  <a:lnTo>
                    <a:pt x="392" y="71"/>
                  </a:lnTo>
                  <a:lnTo>
                    <a:pt x="392" y="72"/>
                  </a:lnTo>
                  <a:lnTo>
                    <a:pt x="394" y="74"/>
                  </a:lnTo>
                  <a:lnTo>
                    <a:pt x="396" y="74"/>
                  </a:lnTo>
                  <a:lnTo>
                    <a:pt x="398" y="74"/>
                  </a:lnTo>
                  <a:lnTo>
                    <a:pt x="399" y="75"/>
                  </a:lnTo>
                  <a:lnTo>
                    <a:pt x="402" y="80"/>
                  </a:lnTo>
                  <a:lnTo>
                    <a:pt x="405" y="85"/>
                  </a:lnTo>
                  <a:lnTo>
                    <a:pt x="407" y="89"/>
                  </a:lnTo>
                  <a:lnTo>
                    <a:pt x="409" y="90"/>
                  </a:lnTo>
                  <a:lnTo>
                    <a:pt x="411" y="94"/>
                  </a:lnTo>
                  <a:lnTo>
                    <a:pt x="413" y="95"/>
                  </a:lnTo>
                  <a:lnTo>
                    <a:pt x="414" y="97"/>
                  </a:lnTo>
                  <a:lnTo>
                    <a:pt x="414" y="95"/>
                  </a:lnTo>
                  <a:lnTo>
                    <a:pt x="415" y="97"/>
                  </a:lnTo>
                  <a:lnTo>
                    <a:pt x="415" y="98"/>
                  </a:lnTo>
                  <a:lnTo>
                    <a:pt x="420" y="104"/>
                  </a:lnTo>
                  <a:lnTo>
                    <a:pt x="425" y="109"/>
                  </a:lnTo>
                  <a:lnTo>
                    <a:pt x="426" y="112"/>
                  </a:lnTo>
                  <a:lnTo>
                    <a:pt x="432" y="118"/>
                  </a:lnTo>
                  <a:lnTo>
                    <a:pt x="433" y="118"/>
                  </a:lnTo>
                  <a:lnTo>
                    <a:pt x="436" y="123"/>
                  </a:lnTo>
                  <a:lnTo>
                    <a:pt x="439" y="125"/>
                  </a:lnTo>
                  <a:lnTo>
                    <a:pt x="439" y="127"/>
                  </a:lnTo>
                  <a:lnTo>
                    <a:pt x="440" y="127"/>
                  </a:lnTo>
                  <a:lnTo>
                    <a:pt x="441" y="129"/>
                  </a:lnTo>
                  <a:lnTo>
                    <a:pt x="443" y="129"/>
                  </a:lnTo>
                  <a:lnTo>
                    <a:pt x="448" y="137"/>
                  </a:lnTo>
                  <a:lnTo>
                    <a:pt x="451" y="140"/>
                  </a:lnTo>
                  <a:lnTo>
                    <a:pt x="453" y="143"/>
                  </a:lnTo>
                  <a:lnTo>
                    <a:pt x="455" y="146"/>
                  </a:lnTo>
                  <a:lnTo>
                    <a:pt x="456" y="147"/>
                  </a:lnTo>
                  <a:lnTo>
                    <a:pt x="457" y="148"/>
                  </a:lnTo>
                  <a:lnTo>
                    <a:pt x="457" y="150"/>
                  </a:lnTo>
                  <a:lnTo>
                    <a:pt x="459" y="151"/>
                  </a:lnTo>
                  <a:lnTo>
                    <a:pt x="459" y="152"/>
                  </a:lnTo>
                  <a:lnTo>
                    <a:pt x="460" y="154"/>
                  </a:lnTo>
                  <a:lnTo>
                    <a:pt x="462" y="158"/>
                  </a:lnTo>
                  <a:lnTo>
                    <a:pt x="464" y="162"/>
                  </a:lnTo>
                  <a:lnTo>
                    <a:pt x="468" y="171"/>
                  </a:lnTo>
                  <a:lnTo>
                    <a:pt x="471" y="177"/>
                  </a:lnTo>
                  <a:lnTo>
                    <a:pt x="471" y="178"/>
                  </a:lnTo>
                  <a:lnTo>
                    <a:pt x="472" y="180"/>
                  </a:lnTo>
                  <a:lnTo>
                    <a:pt x="475" y="185"/>
                  </a:lnTo>
                  <a:lnTo>
                    <a:pt x="479" y="196"/>
                  </a:lnTo>
                  <a:lnTo>
                    <a:pt x="481" y="199"/>
                  </a:lnTo>
                  <a:lnTo>
                    <a:pt x="486" y="208"/>
                  </a:lnTo>
                  <a:lnTo>
                    <a:pt x="494" y="226"/>
                  </a:lnTo>
                  <a:lnTo>
                    <a:pt x="494" y="227"/>
                  </a:lnTo>
                  <a:lnTo>
                    <a:pt x="495" y="230"/>
                  </a:lnTo>
                  <a:lnTo>
                    <a:pt x="497" y="232"/>
                  </a:lnTo>
                  <a:lnTo>
                    <a:pt x="500" y="237"/>
                  </a:lnTo>
                  <a:lnTo>
                    <a:pt x="501" y="238"/>
                  </a:lnTo>
                  <a:lnTo>
                    <a:pt x="501" y="239"/>
                  </a:lnTo>
                  <a:lnTo>
                    <a:pt x="501" y="241"/>
                  </a:lnTo>
                  <a:lnTo>
                    <a:pt x="501" y="242"/>
                  </a:lnTo>
                  <a:lnTo>
                    <a:pt x="502" y="242"/>
                  </a:lnTo>
                  <a:lnTo>
                    <a:pt x="504" y="246"/>
                  </a:lnTo>
                  <a:lnTo>
                    <a:pt x="505" y="247"/>
                  </a:lnTo>
                  <a:lnTo>
                    <a:pt x="505" y="249"/>
                  </a:lnTo>
                  <a:lnTo>
                    <a:pt x="506" y="249"/>
                  </a:lnTo>
                  <a:lnTo>
                    <a:pt x="508" y="249"/>
                  </a:lnTo>
                  <a:lnTo>
                    <a:pt x="509" y="247"/>
                  </a:lnTo>
                  <a:lnTo>
                    <a:pt x="510" y="247"/>
                  </a:lnTo>
                  <a:lnTo>
                    <a:pt x="512" y="247"/>
                  </a:lnTo>
                  <a:lnTo>
                    <a:pt x="510" y="246"/>
                  </a:lnTo>
                  <a:lnTo>
                    <a:pt x="510" y="245"/>
                  </a:lnTo>
                  <a:lnTo>
                    <a:pt x="510" y="242"/>
                  </a:lnTo>
                  <a:lnTo>
                    <a:pt x="510" y="241"/>
                  </a:lnTo>
                  <a:lnTo>
                    <a:pt x="510" y="239"/>
                  </a:lnTo>
                  <a:lnTo>
                    <a:pt x="510" y="238"/>
                  </a:lnTo>
                  <a:lnTo>
                    <a:pt x="510" y="237"/>
                  </a:lnTo>
                  <a:lnTo>
                    <a:pt x="510" y="235"/>
                  </a:lnTo>
                  <a:lnTo>
                    <a:pt x="510" y="232"/>
                  </a:lnTo>
                  <a:lnTo>
                    <a:pt x="510" y="231"/>
                  </a:lnTo>
                  <a:lnTo>
                    <a:pt x="510" y="228"/>
                  </a:lnTo>
                  <a:lnTo>
                    <a:pt x="510" y="227"/>
                  </a:lnTo>
                  <a:lnTo>
                    <a:pt x="510" y="226"/>
                  </a:lnTo>
                  <a:lnTo>
                    <a:pt x="510" y="224"/>
                  </a:lnTo>
                  <a:lnTo>
                    <a:pt x="510" y="223"/>
                  </a:lnTo>
                  <a:lnTo>
                    <a:pt x="510" y="220"/>
                  </a:lnTo>
                  <a:lnTo>
                    <a:pt x="510" y="218"/>
                  </a:lnTo>
                  <a:lnTo>
                    <a:pt x="510" y="216"/>
                  </a:lnTo>
                  <a:lnTo>
                    <a:pt x="510" y="213"/>
                  </a:lnTo>
                  <a:lnTo>
                    <a:pt x="510" y="212"/>
                  </a:lnTo>
                  <a:lnTo>
                    <a:pt x="510" y="209"/>
                  </a:lnTo>
                  <a:lnTo>
                    <a:pt x="510" y="208"/>
                  </a:lnTo>
                  <a:lnTo>
                    <a:pt x="510" y="207"/>
                  </a:lnTo>
                  <a:lnTo>
                    <a:pt x="510" y="205"/>
                  </a:lnTo>
                  <a:lnTo>
                    <a:pt x="510" y="204"/>
                  </a:lnTo>
                  <a:lnTo>
                    <a:pt x="512" y="203"/>
                  </a:lnTo>
                  <a:lnTo>
                    <a:pt x="512" y="201"/>
                  </a:lnTo>
                  <a:lnTo>
                    <a:pt x="512" y="199"/>
                  </a:lnTo>
                  <a:lnTo>
                    <a:pt x="512" y="197"/>
                  </a:lnTo>
                  <a:lnTo>
                    <a:pt x="512" y="196"/>
                  </a:lnTo>
                  <a:lnTo>
                    <a:pt x="512" y="194"/>
                  </a:lnTo>
                  <a:lnTo>
                    <a:pt x="512" y="193"/>
                  </a:lnTo>
                  <a:lnTo>
                    <a:pt x="512" y="192"/>
                  </a:lnTo>
                  <a:lnTo>
                    <a:pt x="512" y="189"/>
                  </a:lnTo>
                  <a:lnTo>
                    <a:pt x="512" y="188"/>
                  </a:lnTo>
                  <a:lnTo>
                    <a:pt x="512" y="186"/>
                  </a:lnTo>
                  <a:lnTo>
                    <a:pt x="512" y="184"/>
                  </a:lnTo>
                  <a:lnTo>
                    <a:pt x="512" y="182"/>
                  </a:lnTo>
                  <a:lnTo>
                    <a:pt x="510" y="181"/>
                  </a:lnTo>
                  <a:lnTo>
                    <a:pt x="509" y="177"/>
                  </a:lnTo>
                  <a:lnTo>
                    <a:pt x="509" y="174"/>
                  </a:lnTo>
                  <a:lnTo>
                    <a:pt x="509" y="173"/>
                  </a:lnTo>
                  <a:lnTo>
                    <a:pt x="509" y="171"/>
                  </a:lnTo>
                  <a:lnTo>
                    <a:pt x="509" y="170"/>
                  </a:lnTo>
                  <a:lnTo>
                    <a:pt x="509" y="167"/>
                  </a:lnTo>
                  <a:lnTo>
                    <a:pt x="509" y="165"/>
                  </a:lnTo>
                  <a:lnTo>
                    <a:pt x="509" y="163"/>
                  </a:lnTo>
                  <a:lnTo>
                    <a:pt x="509" y="162"/>
                  </a:lnTo>
                  <a:lnTo>
                    <a:pt x="510" y="162"/>
                  </a:lnTo>
                  <a:lnTo>
                    <a:pt x="510" y="159"/>
                  </a:lnTo>
                  <a:lnTo>
                    <a:pt x="510" y="156"/>
                  </a:lnTo>
                  <a:lnTo>
                    <a:pt x="509" y="155"/>
                  </a:lnTo>
                  <a:lnTo>
                    <a:pt x="509" y="152"/>
                  </a:lnTo>
                  <a:lnTo>
                    <a:pt x="509" y="151"/>
                  </a:lnTo>
                  <a:lnTo>
                    <a:pt x="509" y="150"/>
                  </a:lnTo>
                  <a:lnTo>
                    <a:pt x="509" y="147"/>
                  </a:lnTo>
                  <a:lnTo>
                    <a:pt x="509" y="146"/>
                  </a:lnTo>
                  <a:lnTo>
                    <a:pt x="509" y="144"/>
                  </a:lnTo>
                  <a:lnTo>
                    <a:pt x="509" y="143"/>
                  </a:lnTo>
                  <a:lnTo>
                    <a:pt x="510" y="142"/>
                  </a:lnTo>
                  <a:lnTo>
                    <a:pt x="510" y="140"/>
                  </a:lnTo>
                  <a:lnTo>
                    <a:pt x="510" y="139"/>
                  </a:lnTo>
                  <a:lnTo>
                    <a:pt x="510" y="137"/>
                  </a:lnTo>
                  <a:lnTo>
                    <a:pt x="510" y="136"/>
                  </a:lnTo>
                  <a:lnTo>
                    <a:pt x="510" y="135"/>
                  </a:lnTo>
                  <a:lnTo>
                    <a:pt x="510" y="133"/>
                  </a:lnTo>
                  <a:lnTo>
                    <a:pt x="510" y="132"/>
                  </a:lnTo>
                  <a:lnTo>
                    <a:pt x="510" y="131"/>
                  </a:lnTo>
                  <a:lnTo>
                    <a:pt x="510" y="129"/>
                  </a:lnTo>
                  <a:lnTo>
                    <a:pt x="510" y="127"/>
                  </a:lnTo>
                  <a:lnTo>
                    <a:pt x="512" y="127"/>
                  </a:lnTo>
                  <a:lnTo>
                    <a:pt x="512" y="125"/>
                  </a:lnTo>
                  <a:lnTo>
                    <a:pt x="513" y="125"/>
                  </a:lnTo>
                  <a:lnTo>
                    <a:pt x="514" y="125"/>
                  </a:lnTo>
                  <a:lnTo>
                    <a:pt x="516" y="125"/>
                  </a:lnTo>
                  <a:lnTo>
                    <a:pt x="517" y="125"/>
                  </a:lnTo>
                  <a:lnTo>
                    <a:pt x="519" y="125"/>
                  </a:lnTo>
                  <a:lnTo>
                    <a:pt x="520" y="125"/>
                  </a:lnTo>
                  <a:lnTo>
                    <a:pt x="521" y="125"/>
                  </a:lnTo>
                  <a:lnTo>
                    <a:pt x="523" y="125"/>
                  </a:lnTo>
                  <a:lnTo>
                    <a:pt x="524" y="125"/>
                  </a:lnTo>
                  <a:lnTo>
                    <a:pt x="525" y="125"/>
                  </a:lnTo>
                  <a:lnTo>
                    <a:pt x="527" y="125"/>
                  </a:lnTo>
                  <a:lnTo>
                    <a:pt x="528" y="125"/>
                  </a:lnTo>
                  <a:lnTo>
                    <a:pt x="529" y="125"/>
                  </a:lnTo>
                  <a:lnTo>
                    <a:pt x="531" y="125"/>
                  </a:lnTo>
                  <a:lnTo>
                    <a:pt x="532" y="125"/>
                  </a:lnTo>
                  <a:lnTo>
                    <a:pt x="533" y="124"/>
                  </a:lnTo>
                  <a:lnTo>
                    <a:pt x="535" y="124"/>
                  </a:lnTo>
                  <a:lnTo>
                    <a:pt x="536" y="124"/>
                  </a:lnTo>
                  <a:lnTo>
                    <a:pt x="538" y="124"/>
                  </a:lnTo>
                  <a:lnTo>
                    <a:pt x="539" y="124"/>
                  </a:lnTo>
                  <a:lnTo>
                    <a:pt x="540" y="124"/>
                  </a:lnTo>
                  <a:lnTo>
                    <a:pt x="542" y="124"/>
                  </a:lnTo>
                  <a:lnTo>
                    <a:pt x="543" y="124"/>
                  </a:lnTo>
                  <a:lnTo>
                    <a:pt x="544" y="124"/>
                  </a:lnTo>
                  <a:lnTo>
                    <a:pt x="546" y="124"/>
                  </a:lnTo>
                  <a:lnTo>
                    <a:pt x="547" y="123"/>
                  </a:lnTo>
                  <a:lnTo>
                    <a:pt x="548" y="123"/>
                  </a:lnTo>
                  <a:lnTo>
                    <a:pt x="550" y="123"/>
                  </a:lnTo>
                  <a:lnTo>
                    <a:pt x="551" y="123"/>
                  </a:lnTo>
                  <a:lnTo>
                    <a:pt x="552" y="121"/>
                  </a:lnTo>
                  <a:lnTo>
                    <a:pt x="554" y="121"/>
                  </a:lnTo>
                  <a:lnTo>
                    <a:pt x="555" y="121"/>
                  </a:lnTo>
                  <a:lnTo>
                    <a:pt x="557" y="121"/>
                  </a:lnTo>
                  <a:lnTo>
                    <a:pt x="558" y="121"/>
                  </a:lnTo>
                  <a:lnTo>
                    <a:pt x="559" y="120"/>
                  </a:lnTo>
                  <a:lnTo>
                    <a:pt x="561" y="120"/>
                  </a:lnTo>
                  <a:lnTo>
                    <a:pt x="562" y="120"/>
                  </a:lnTo>
                  <a:lnTo>
                    <a:pt x="563" y="120"/>
                  </a:lnTo>
                  <a:lnTo>
                    <a:pt x="565" y="120"/>
                  </a:lnTo>
                  <a:lnTo>
                    <a:pt x="566" y="120"/>
                  </a:lnTo>
                  <a:lnTo>
                    <a:pt x="567" y="120"/>
                  </a:lnTo>
                  <a:lnTo>
                    <a:pt x="569" y="118"/>
                  </a:lnTo>
                  <a:lnTo>
                    <a:pt x="570" y="118"/>
                  </a:lnTo>
                  <a:lnTo>
                    <a:pt x="571" y="118"/>
                  </a:lnTo>
                  <a:lnTo>
                    <a:pt x="573" y="118"/>
                  </a:lnTo>
                  <a:lnTo>
                    <a:pt x="574" y="118"/>
                  </a:lnTo>
                  <a:lnTo>
                    <a:pt x="576" y="118"/>
                  </a:lnTo>
                  <a:lnTo>
                    <a:pt x="577" y="118"/>
                  </a:lnTo>
                  <a:lnTo>
                    <a:pt x="577" y="117"/>
                  </a:lnTo>
                  <a:lnTo>
                    <a:pt x="578" y="117"/>
                  </a:lnTo>
                  <a:lnTo>
                    <a:pt x="578" y="116"/>
                  </a:lnTo>
                  <a:lnTo>
                    <a:pt x="580" y="116"/>
                  </a:lnTo>
                  <a:lnTo>
                    <a:pt x="580" y="114"/>
                  </a:lnTo>
                  <a:lnTo>
                    <a:pt x="580" y="113"/>
                  </a:lnTo>
                  <a:lnTo>
                    <a:pt x="581" y="112"/>
                  </a:lnTo>
                  <a:lnTo>
                    <a:pt x="581" y="110"/>
                  </a:lnTo>
                  <a:lnTo>
                    <a:pt x="582" y="110"/>
                  </a:lnTo>
                  <a:lnTo>
                    <a:pt x="584" y="109"/>
                  </a:lnTo>
                  <a:lnTo>
                    <a:pt x="585" y="108"/>
                  </a:lnTo>
                  <a:lnTo>
                    <a:pt x="586" y="108"/>
                  </a:lnTo>
                  <a:lnTo>
                    <a:pt x="586" y="106"/>
                  </a:lnTo>
                  <a:lnTo>
                    <a:pt x="588" y="106"/>
                  </a:lnTo>
                  <a:lnTo>
                    <a:pt x="588" y="105"/>
                  </a:lnTo>
                  <a:lnTo>
                    <a:pt x="589" y="105"/>
                  </a:lnTo>
                  <a:lnTo>
                    <a:pt x="589" y="104"/>
                  </a:lnTo>
                  <a:lnTo>
                    <a:pt x="590" y="105"/>
                  </a:lnTo>
                  <a:lnTo>
                    <a:pt x="590" y="104"/>
                  </a:lnTo>
                  <a:lnTo>
                    <a:pt x="592" y="104"/>
                  </a:lnTo>
                  <a:lnTo>
                    <a:pt x="593" y="104"/>
                  </a:lnTo>
                  <a:lnTo>
                    <a:pt x="593" y="102"/>
                  </a:lnTo>
                  <a:lnTo>
                    <a:pt x="593" y="101"/>
                  </a:lnTo>
                  <a:lnTo>
                    <a:pt x="595" y="101"/>
                  </a:lnTo>
                  <a:lnTo>
                    <a:pt x="595" y="99"/>
                  </a:lnTo>
                  <a:lnTo>
                    <a:pt x="596" y="99"/>
                  </a:lnTo>
                  <a:lnTo>
                    <a:pt x="597" y="98"/>
                  </a:lnTo>
                  <a:lnTo>
                    <a:pt x="596" y="98"/>
                  </a:lnTo>
                  <a:lnTo>
                    <a:pt x="596" y="97"/>
                  </a:lnTo>
                  <a:lnTo>
                    <a:pt x="597" y="97"/>
                  </a:lnTo>
                  <a:lnTo>
                    <a:pt x="599" y="97"/>
                  </a:lnTo>
                  <a:lnTo>
                    <a:pt x="599" y="95"/>
                  </a:lnTo>
                  <a:lnTo>
                    <a:pt x="600" y="95"/>
                  </a:lnTo>
                  <a:lnTo>
                    <a:pt x="599" y="94"/>
                  </a:lnTo>
                  <a:lnTo>
                    <a:pt x="600" y="94"/>
                  </a:lnTo>
                  <a:lnTo>
                    <a:pt x="600" y="93"/>
                  </a:lnTo>
                  <a:lnTo>
                    <a:pt x="601" y="93"/>
                  </a:lnTo>
                  <a:lnTo>
                    <a:pt x="603" y="93"/>
                  </a:lnTo>
                  <a:lnTo>
                    <a:pt x="604" y="94"/>
                  </a:lnTo>
                  <a:lnTo>
                    <a:pt x="605" y="94"/>
                  </a:lnTo>
                  <a:lnTo>
                    <a:pt x="607" y="94"/>
                  </a:lnTo>
                  <a:lnTo>
                    <a:pt x="607" y="93"/>
                  </a:lnTo>
                  <a:lnTo>
                    <a:pt x="608" y="93"/>
                  </a:lnTo>
                  <a:lnTo>
                    <a:pt x="609" y="93"/>
                  </a:lnTo>
                  <a:lnTo>
                    <a:pt x="611" y="91"/>
                  </a:lnTo>
                  <a:lnTo>
                    <a:pt x="612" y="90"/>
                  </a:lnTo>
                  <a:lnTo>
                    <a:pt x="612" y="89"/>
                  </a:lnTo>
                  <a:lnTo>
                    <a:pt x="614" y="87"/>
                  </a:lnTo>
                  <a:lnTo>
                    <a:pt x="615" y="87"/>
                  </a:lnTo>
                  <a:lnTo>
                    <a:pt x="615" y="86"/>
                  </a:lnTo>
                  <a:lnTo>
                    <a:pt x="616" y="86"/>
                  </a:lnTo>
                  <a:lnTo>
                    <a:pt x="618" y="86"/>
                  </a:lnTo>
                  <a:lnTo>
                    <a:pt x="619" y="86"/>
                  </a:lnTo>
                  <a:lnTo>
                    <a:pt x="620" y="86"/>
                  </a:lnTo>
                  <a:lnTo>
                    <a:pt x="620" y="85"/>
                  </a:lnTo>
                  <a:lnTo>
                    <a:pt x="622" y="85"/>
                  </a:lnTo>
                  <a:lnTo>
                    <a:pt x="622" y="83"/>
                  </a:lnTo>
                  <a:lnTo>
                    <a:pt x="623" y="83"/>
                  </a:lnTo>
                  <a:lnTo>
                    <a:pt x="623" y="82"/>
                  </a:lnTo>
                  <a:lnTo>
                    <a:pt x="623" y="80"/>
                  </a:lnTo>
                  <a:lnTo>
                    <a:pt x="623" y="79"/>
                  </a:lnTo>
                  <a:lnTo>
                    <a:pt x="624" y="79"/>
                  </a:lnTo>
                  <a:lnTo>
                    <a:pt x="624" y="78"/>
                  </a:lnTo>
                  <a:lnTo>
                    <a:pt x="626" y="76"/>
                  </a:lnTo>
                  <a:lnTo>
                    <a:pt x="626" y="75"/>
                  </a:lnTo>
                  <a:lnTo>
                    <a:pt x="626" y="74"/>
                  </a:lnTo>
                  <a:lnTo>
                    <a:pt x="626" y="72"/>
                  </a:lnTo>
                  <a:lnTo>
                    <a:pt x="624" y="71"/>
                  </a:lnTo>
                  <a:lnTo>
                    <a:pt x="626" y="71"/>
                  </a:lnTo>
                  <a:lnTo>
                    <a:pt x="626" y="70"/>
                  </a:lnTo>
                  <a:lnTo>
                    <a:pt x="627" y="70"/>
                  </a:lnTo>
                  <a:lnTo>
                    <a:pt x="628" y="70"/>
                  </a:lnTo>
                  <a:lnTo>
                    <a:pt x="628" y="68"/>
                  </a:lnTo>
                  <a:lnTo>
                    <a:pt x="630" y="68"/>
                  </a:lnTo>
                  <a:lnTo>
                    <a:pt x="631" y="68"/>
                  </a:lnTo>
                  <a:lnTo>
                    <a:pt x="631" y="67"/>
                  </a:lnTo>
                  <a:lnTo>
                    <a:pt x="631" y="66"/>
                  </a:lnTo>
                  <a:lnTo>
                    <a:pt x="633" y="66"/>
                  </a:lnTo>
                  <a:lnTo>
                    <a:pt x="634" y="66"/>
                  </a:lnTo>
                  <a:lnTo>
                    <a:pt x="635" y="66"/>
                  </a:lnTo>
                  <a:lnTo>
                    <a:pt x="637" y="66"/>
                  </a:lnTo>
                  <a:lnTo>
                    <a:pt x="635" y="67"/>
                  </a:lnTo>
                  <a:lnTo>
                    <a:pt x="637" y="67"/>
                  </a:lnTo>
                  <a:lnTo>
                    <a:pt x="637" y="66"/>
                  </a:lnTo>
                  <a:lnTo>
                    <a:pt x="638" y="66"/>
                  </a:lnTo>
                  <a:lnTo>
                    <a:pt x="638" y="64"/>
                  </a:lnTo>
                  <a:lnTo>
                    <a:pt x="639" y="64"/>
                  </a:lnTo>
                  <a:lnTo>
                    <a:pt x="639" y="63"/>
                  </a:lnTo>
                  <a:lnTo>
                    <a:pt x="639" y="64"/>
                  </a:lnTo>
                  <a:lnTo>
                    <a:pt x="641" y="64"/>
                  </a:lnTo>
                  <a:lnTo>
                    <a:pt x="641" y="63"/>
                  </a:lnTo>
                  <a:lnTo>
                    <a:pt x="641" y="61"/>
                  </a:lnTo>
                  <a:lnTo>
                    <a:pt x="642" y="61"/>
                  </a:lnTo>
                  <a:lnTo>
                    <a:pt x="642" y="60"/>
                  </a:lnTo>
                  <a:lnTo>
                    <a:pt x="642" y="59"/>
                  </a:lnTo>
                  <a:lnTo>
                    <a:pt x="642" y="57"/>
                  </a:lnTo>
                  <a:lnTo>
                    <a:pt x="645" y="57"/>
                  </a:lnTo>
                  <a:lnTo>
                    <a:pt x="646" y="57"/>
                  </a:lnTo>
                  <a:lnTo>
                    <a:pt x="647" y="57"/>
                  </a:lnTo>
                  <a:lnTo>
                    <a:pt x="649" y="57"/>
                  </a:lnTo>
                  <a:lnTo>
                    <a:pt x="649" y="59"/>
                  </a:lnTo>
                  <a:lnTo>
                    <a:pt x="650" y="59"/>
                  </a:lnTo>
                  <a:lnTo>
                    <a:pt x="652" y="57"/>
                  </a:lnTo>
                  <a:lnTo>
                    <a:pt x="652" y="59"/>
                  </a:lnTo>
                  <a:lnTo>
                    <a:pt x="653" y="59"/>
                  </a:lnTo>
                  <a:lnTo>
                    <a:pt x="654" y="59"/>
                  </a:lnTo>
                  <a:lnTo>
                    <a:pt x="654" y="57"/>
                  </a:lnTo>
                  <a:lnTo>
                    <a:pt x="654" y="56"/>
                  </a:lnTo>
                  <a:lnTo>
                    <a:pt x="653" y="55"/>
                  </a:lnTo>
                  <a:lnTo>
                    <a:pt x="652" y="52"/>
                  </a:lnTo>
                  <a:lnTo>
                    <a:pt x="652" y="51"/>
                  </a:lnTo>
                  <a:lnTo>
                    <a:pt x="653" y="48"/>
                  </a:lnTo>
                  <a:lnTo>
                    <a:pt x="656" y="45"/>
                  </a:lnTo>
                  <a:lnTo>
                    <a:pt x="657" y="44"/>
                  </a:lnTo>
                  <a:lnTo>
                    <a:pt x="658" y="41"/>
                  </a:lnTo>
                  <a:lnTo>
                    <a:pt x="660" y="40"/>
                  </a:lnTo>
                  <a:lnTo>
                    <a:pt x="660" y="37"/>
                  </a:lnTo>
                  <a:lnTo>
                    <a:pt x="661" y="37"/>
                  </a:lnTo>
                  <a:lnTo>
                    <a:pt x="664" y="38"/>
                  </a:lnTo>
                  <a:lnTo>
                    <a:pt x="665" y="38"/>
                  </a:lnTo>
                  <a:lnTo>
                    <a:pt x="668" y="41"/>
                  </a:lnTo>
                  <a:lnTo>
                    <a:pt x="671" y="44"/>
                  </a:lnTo>
                  <a:lnTo>
                    <a:pt x="672" y="45"/>
                  </a:lnTo>
                  <a:lnTo>
                    <a:pt x="677" y="52"/>
                  </a:lnTo>
                  <a:lnTo>
                    <a:pt x="679" y="53"/>
                  </a:lnTo>
                  <a:lnTo>
                    <a:pt x="681" y="59"/>
                  </a:lnTo>
                  <a:lnTo>
                    <a:pt x="690" y="67"/>
                  </a:lnTo>
                  <a:lnTo>
                    <a:pt x="690" y="70"/>
                  </a:lnTo>
                  <a:lnTo>
                    <a:pt x="690" y="72"/>
                  </a:lnTo>
                  <a:lnTo>
                    <a:pt x="691" y="72"/>
                  </a:lnTo>
                  <a:lnTo>
                    <a:pt x="692" y="72"/>
                  </a:lnTo>
                  <a:lnTo>
                    <a:pt x="695" y="72"/>
                  </a:lnTo>
                  <a:lnTo>
                    <a:pt x="698" y="71"/>
                  </a:lnTo>
                  <a:lnTo>
                    <a:pt x="699" y="71"/>
                  </a:lnTo>
                  <a:lnTo>
                    <a:pt x="700" y="71"/>
                  </a:lnTo>
                  <a:lnTo>
                    <a:pt x="702" y="71"/>
                  </a:lnTo>
                  <a:lnTo>
                    <a:pt x="703" y="71"/>
                  </a:lnTo>
                  <a:lnTo>
                    <a:pt x="703" y="70"/>
                  </a:lnTo>
                  <a:lnTo>
                    <a:pt x="704" y="68"/>
                  </a:lnTo>
                  <a:lnTo>
                    <a:pt x="704" y="67"/>
                  </a:lnTo>
                  <a:lnTo>
                    <a:pt x="706" y="66"/>
                  </a:lnTo>
                  <a:lnTo>
                    <a:pt x="706" y="64"/>
                  </a:lnTo>
                  <a:lnTo>
                    <a:pt x="706" y="63"/>
                  </a:lnTo>
                  <a:lnTo>
                    <a:pt x="706" y="61"/>
                  </a:lnTo>
                  <a:lnTo>
                    <a:pt x="707" y="61"/>
                  </a:lnTo>
                  <a:lnTo>
                    <a:pt x="707" y="60"/>
                  </a:lnTo>
                  <a:lnTo>
                    <a:pt x="707" y="59"/>
                  </a:lnTo>
                  <a:lnTo>
                    <a:pt x="709" y="59"/>
                  </a:lnTo>
                  <a:lnTo>
                    <a:pt x="709" y="57"/>
                  </a:lnTo>
                  <a:lnTo>
                    <a:pt x="709" y="56"/>
                  </a:lnTo>
                  <a:lnTo>
                    <a:pt x="710" y="56"/>
                  </a:lnTo>
                  <a:lnTo>
                    <a:pt x="710" y="55"/>
                  </a:lnTo>
                  <a:lnTo>
                    <a:pt x="710" y="53"/>
                  </a:lnTo>
                  <a:lnTo>
                    <a:pt x="711" y="52"/>
                  </a:lnTo>
                  <a:lnTo>
                    <a:pt x="711" y="51"/>
                  </a:lnTo>
                  <a:lnTo>
                    <a:pt x="711" y="49"/>
                  </a:lnTo>
                  <a:lnTo>
                    <a:pt x="711" y="48"/>
                  </a:lnTo>
                  <a:lnTo>
                    <a:pt x="713" y="48"/>
                  </a:lnTo>
                  <a:lnTo>
                    <a:pt x="714" y="48"/>
                  </a:lnTo>
                  <a:lnTo>
                    <a:pt x="715" y="48"/>
                  </a:lnTo>
                  <a:lnTo>
                    <a:pt x="717" y="48"/>
                  </a:lnTo>
                  <a:lnTo>
                    <a:pt x="718" y="48"/>
                  </a:lnTo>
                  <a:lnTo>
                    <a:pt x="719" y="48"/>
                  </a:lnTo>
                  <a:lnTo>
                    <a:pt x="721" y="48"/>
                  </a:lnTo>
                  <a:lnTo>
                    <a:pt x="721" y="49"/>
                  </a:lnTo>
                  <a:lnTo>
                    <a:pt x="722" y="49"/>
                  </a:lnTo>
                  <a:lnTo>
                    <a:pt x="722" y="51"/>
                  </a:lnTo>
                  <a:lnTo>
                    <a:pt x="722" y="52"/>
                  </a:lnTo>
                  <a:lnTo>
                    <a:pt x="723" y="52"/>
                  </a:lnTo>
                  <a:lnTo>
                    <a:pt x="723" y="51"/>
                  </a:lnTo>
                  <a:lnTo>
                    <a:pt x="725" y="51"/>
                  </a:lnTo>
                  <a:lnTo>
                    <a:pt x="725" y="49"/>
                  </a:lnTo>
                  <a:lnTo>
                    <a:pt x="726" y="49"/>
                  </a:lnTo>
                  <a:lnTo>
                    <a:pt x="726" y="48"/>
                  </a:lnTo>
                  <a:lnTo>
                    <a:pt x="727" y="48"/>
                  </a:lnTo>
                  <a:lnTo>
                    <a:pt x="727" y="47"/>
                  </a:lnTo>
                  <a:lnTo>
                    <a:pt x="729" y="47"/>
                  </a:lnTo>
                  <a:lnTo>
                    <a:pt x="729" y="45"/>
                  </a:lnTo>
                  <a:lnTo>
                    <a:pt x="730" y="45"/>
                  </a:lnTo>
                  <a:lnTo>
                    <a:pt x="732" y="44"/>
                  </a:lnTo>
                  <a:lnTo>
                    <a:pt x="733" y="43"/>
                  </a:lnTo>
                  <a:lnTo>
                    <a:pt x="734" y="43"/>
                  </a:lnTo>
                  <a:lnTo>
                    <a:pt x="734" y="44"/>
                  </a:lnTo>
                  <a:lnTo>
                    <a:pt x="736" y="44"/>
                  </a:lnTo>
                  <a:lnTo>
                    <a:pt x="737" y="44"/>
                  </a:lnTo>
                  <a:lnTo>
                    <a:pt x="738" y="44"/>
                  </a:lnTo>
                  <a:lnTo>
                    <a:pt x="740" y="44"/>
                  </a:lnTo>
                  <a:lnTo>
                    <a:pt x="741" y="44"/>
                  </a:lnTo>
                  <a:lnTo>
                    <a:pt x="742" y="44"/>
                  </a:lnTo>
                  <a:lnTo>
                    <a:pt x="744" y="44"/>
                  </a:lnTo>
                  <a:lnTo>
                    <a:pt x="745" y="44"/>
                  </a:lnTo>
                  <a:lnTo>
                    <a:pt x="746" y="44"/>
                  </a:lnTo>
                  <a:lnTo>
                    <a:pt x="748" y="44"/>
                  </a:lnTo>
                  <a:lnTo>
                    <a:pt x="749" y="44"/>
                  </a:lnTo>
                  <a:lnTo>
                    <a:pt x="749" y="43"/>
                  </a:lnTo>
                  <a:lnTo>
                    <a:pt x="749" y="41"/>
                  </a:lnTo>
                  <a:lnTo>
                    <a:pt x="749" y="40"/>
                  </a:lnTo>
                  <a:lnTo>
                    <a:pt x="751" y="40"/>
                  </a:lnTo>
                  <a:lnTo>
                    <a:pt x="751" y="38"/>
                  </a:lnTo>
                  <a:lnTo>
                    <a:pt x="752" y="38"/>
                  </a:lnTo>
                  <a:lnTo>
                    <a:pt x="752" y="37"/>
                  </a:lnTo>
                  <a:lnTo>
                    <a:pt x="752" y="36"/>
                  </a:lnTo>
                  <a:lnTo>
                    <a:pt x="753" y="36"/>
                  </a:lnTo>
                  <a:lnTo>
                    <a:pt x="755" y="36"/>
                  </a:lnTo>
                  <a:lnTo>
                    <a:pt x="755" y="34"/>
                  </a:lnTo>
                  <a:lnTo>
                    <a:pt x="755" y="33"/>
                  </a:lnTo>
                  <a:lnTo>
                    <a:pt x="755" y="32"/>
                  </a:lnTo>
                  <a:lnTo>
                    <a:pt x="756" y="32"/>
                  </a:lnTo>
                  <a:lnTo>
                    <a:pt x="757" y="32"/>
                  </a:lnTo>
                  <a:lnTo>
                    <a:pt x="757" y="30"/>
                  </a:lnTo>
                  <a:lnTo>
                    <a:pt x="759" y="30"/>
                  </a:lnTo>
                  <a:lnTo>
                    <a:pt x="759" y="29"/>
                  </a:lnTo>
                  <a:lnTo>
                    <a:pt x="760" y="29"/>
                  </a:lnTo>
                  <a:lnTo>
                    <a:pt x="760" y="28"/>
                  </a:lnTo>
                  <a:lnTo>
                    <a:pt x="761" y="28"/>
                  </a:lnTo>
                  <a:lnTo>
                    <a:pt x="761" y="26"/>
                  </a:lnTo>
                  <a:lnTo>
                    <a:pt x="763" y="26"/>
                  </a:lnTo>
                  <a:lnTo>
                    <a:pt x="763" y="25"/>
                  </a:lnTo>
                  <a:lnTo>
                    <a:pt x="764" y="25"/>
                  </a:lnTo>
                  <a:lnTo>
                    <a:pt x="764" y="24"/>
                  </a:lnTo>
                  <a:lnTo>
                    <a:pt x="764" y="22"/>
                  </a:lnTo>
                  <a:lnTo>
                    <a:pt x="765" y="22"/>
                  </a:lnTo>
                  <a:lnTo>
                    <a:pt x="765" y="21"/>
                  </a:lnTo>
                  <a:lnTo>
                    <a:pt x="767" y="21"/>
                  </a:lnTo>
                  <a:lnTo>
                    <a:pt x="767" y="19"/>
                  </a:lnTo>
                  <a:lnTo>
                    <a:pt x="768" y="19"/>
                  </a:lnTo>
                  <a:lnTo>
                    <a:pt x="768" y="18"/>
                  </a:lnTo>
                  <a:lnTo>
                    <a:pt x="770" y="18"/>
                  </a:lnTo>
                  <a:lnTo>
                    <a:pt x="771" y="18"/>
                  </a:lnTo>
                  <a:lnTo>
                    <a:pt x="771" y="17"/>
                  </a:lnTo>
                  <a:lnTo>
                    <a:pt x="772" y="17"/>
                  </a:lnTo>
                  <a:lnTo>
                    <a:pt x="774" y="17"/>
                  </a:lnTo>
                  <a:lnTo>
                    <a:pt x="775" y="17"/>
                  </a:lnTo>
                  <a:lnTo>
                    <a:pt x="776" y="17"/>
                  </a:lnTo>
                  <a:lnTo>
                    <a:pt x="778" y="17"/>
                  </a:lnTo>
                  <a:lnTo>
                    <a:pt x="779" y="17"/>
                  </a:lnTo>
                  <a:lnTo>
                    <a:pt x="779" y="15"/>
                  </a:lnTo>
                  <a:lnTo>
                    <a:pt x="780" y="15"/>
                  </a:lnTo>
                  <a:lnTo>
                    <a:pt x="782" y="15"/>
                  </a:lnTo>
                  <a:lnTo>
                    <a:pt x="783" y="15"/>
                  </a:lnTo>
                  <a:lnTo>
                    <a:pt x="783" y="14"/>
                  </a:lnTo>
                  <a:lnTo>
                    <a:pt x="784" y="14"/>
                  </a:lnTo>
                  <a:lnTo>
                    <a:pt x="786" y="14"/>
                  </a:lnTo>
                  <a:lnTo>
                    <a:pt x="787" y="14"/>
                  </a:lnTo>
                  <a:lnTo>
                    <a:pt x="787" y="13"/>
                  </a:lnTo>
                  <a:lnTo>
                    <a:pt x="789" y="13"/>
                  </a:lnTo>
                  <a:lnTo>
                    <a:pt x="790" y="13"/>
                  </a:lnTo>
                  <a:lnTo>
                    <a:pt x="791" y="13"/>
                  </a:lnTo>
                  <a:lnTo>
                    <a:pt x="791" y="14"/>
                  </a:lnTo>
                  <a:lnTo>
                    <a:pt x="793" y="14"/>
                  </a:lnTo>
                  <a:lnTo>
                    <a:pt x="794" y="14"/>
                  </a:lnTo>
                  <a:lnTo>
                    <a:pt x="794" y="13"/>
                  </a:lnTo>
                  <a:lnTo>
                    <a:pt x="795" y="13"/>
                  </a:lnTo>
                  <a:lnTo>
                    <a:pt x="797" y="13"/>
                  </a:lnTo>
                  <a:lnTo>
                    <a:pt x="797" y="11"/>
                  </a:lnTo>
                  <a:lnTo>
                    <a:pt x="797" y="10"/>
                  </a:lnTo>
                  <a:lnTo>
                    <a:pt x="798" y="10"/>
                  </a:lnTo>
                  <a:lnTo>
                    <a:pt x="799" y="10"/>
                  </a:lnTo>
                  <a:lnTo>
                    <a:pt x="801" y="10"/>
                  </a:lnTo>
                  <a:lnTo>
                    <a:pt x="801" y="9"/>
                  </a:lnTo>
                  <a:lnTo>
                    <a:pt x="801" y="10"/>
                  </a:lnTo>
                  <a:lnTo>
                    <a:pt x="801" y="11"/>
                  </a:lnTo>
                  <a:lnTo>
                    <a:pt x="802" y="11"/>
                  </a:lnTo>
                  <a:lnTo>
                    <a:pt x="803" y="11"/>
                  </a:lnTo>
                  <a:lnTo>
                    <a:pt x="805" y="11"/>
                  </a:lnTo>
                  <a:lnTo>
                    <a:pt x="806" y="11"/>
                  </a:lnTo>
                  <a:lnTo>
                    <a:pt x="808" y="11"/>
                  </a:lnTo>
                  <a:lnTo>
                    <a:pt x="809" y="11"/>
                  </a:lnTo>
                  <a:lnTo>
                    <a:pt x="809" y="13"/>
                  </a:lnTo>
                  <a:lnTo>
                    <a:pt x="810" y="13"/>
                  </a:lnTo>
                  <a:lnTo>
                    <a:pt x="812" y="13"/>
                  </a:lnTo>
                  <a:lnTo>
                    <a:pt x="812" y="11"/>
                  </a:lnTo>
                  <a:lnTo>
                    <a:pt x="813" y="11"/>
                  </a:lnTo>
                  <a:lnTo>
                    <a:pt x="813" y="10"/>
                  </a:lnTo>
                  <a:lnTo>
                    <a:pt x="813" y="9"/>
                  </a:lnTo>
                  <a:lnTo>
                    <a:pt x="814" y="9"/>
                  </a:lnTo>
                  <a:lnTo>
                    <a:pt x="814" y="7"/>
                  </a:lnTo>
                  <a:lnTo>
                    <a:pt x="814" y="6"/>
                  </a:lnTo>
                  <a:lnTo>
                    <a:pt x="816" y="6"/>
                  </a:lnTo>
                  <a:lnTo>
                    <a:pt x="816" y="5"/>
                  </a:lnTo>
                  <a:lnTo>
                    <a:pt x="817" y="5"/>
                  </a:lnTo>
                  <a:lnTo>
                    <a:pt x="818" y="5"/>
                  </a:lnTo>
                  <a:lnTo>
                    <a:pt x="818" y="3"/>
                  </a:lnTo>
                  <a:lnTo>
                    <a:pt x="820" y="3"/>
                  </a:lnTo>
                  <a:lnTo>
                    <a:pt x="820" y="2"/>
                  </a:lnTo>
                  <a:lnTo>
                    <a:pt x="820" y="0"/>
                  </a:lnTo>
                  <a:lnTo>
                    <a:pt x="821" y="0"/>
                  </a:lnTo>
                  <a:lnTo>
                    <a:pt x="822" y="0"/>
                  </a:lnTo>
                  <a:lnTo>
                    <a:pt x="824" y="0"/>
                  </a:lnTo>
                  <a:lnTo>
                    <a:pt x="824" y="2"/>
                  </a:lnTo>
                  <a:lnTo>
                    <a:pt x="825" y="2"/>
                  </a:lnTo>
                  <a:lnTo>
                    <a:pt x="825" y="3"/>
                  </a:lnTo>
                  <a:lnTo>
                    <a:pt x="827" y="3"/>
                  </a:lnTo>
                  <a:lnTo>
                    <a:pt x="828" y="3"/>
                  </a:lnTo>
                  <a:lnTo>
                    <a:pt x="828" y="2"/>
                  </a:lnTo>
                  <a:lnTo>
                    <a:pt x="829" y="2"/>
                  </a:lnTo>
                  <a:lnTo>
                    <a:pt x="829" y="0"/>
                  </a:lnTo>
                  <a:lnTo>
                    <a:pt x="831" y="0"/>
                  </a:lnTo>
                  <a:lnTo>
                    <a:pt x="832" y="0"/>
                  </a:lnTo>
                  <a:lnTo>
                    <a:pt x="833" y="2"/>
                  </a:lnTo>
                  <a:lnTo>
                    <a:pt x="835" y="2"/>
                  </a:lnTo>
                  <a:lnTo>
                    <a:pt x="835" y="0"/>
                  </a:lnTo>
                  <a:lnTo>
                    <a:pt x="836" y="0"/>
                  </a:lnTo>
                  <a:lnTo>
                    <a:pt x="837" y="0"/>
                  </a:lnTo>
                  <a:lnTo>
                    <a:pt x="837" y="2"/>
                  </a:lnTo>
                  <a:lnTo>
                    <a:pt x="839" y="2"/>
                  </a:lnTo>
                  <a:lnTo>
                    <a:pt x="839" y="3"/>
                  </a:lnTo>
                  <a:lnTo>
                    <a:pt x="839" y="5"/>
                  </a:lnTo>
                  <a:lnTo>
                    <a:pt x="837" y="5"/>
                  </a:lnTo>
                  <a:lnTo>
                    <a:pt x="837" y="6"/>
                  </a:lnTo>
                  <a:lnTo>
                    <a:pt x="839" y="6"/>
                  </a:lnTo>
                  <a:lnTo>
                    <a:pt x="840" y="6"/>
                  </a:lnTo>
                  <a:lnTo>
                    <a:pt x="840" y="7"/>
                  </a:lnTo>
                  <a:lnTo>
                    <a:pt x="841" y="9"/>
                  </a:lnTo>
                  <a:lnTo>
                    <a:pt x="840" y="9"/>
                  </a:lnTo>
                  <a:lnTo>
                    <a:pt x="840" y="10"/>
                  </a:lnTo>
                  <a:lnTo>
                    <a:pt x="841" y="10"/>
                  </a:lnTo>
                  <a:lnTo>
                    <a:pt x="841" y="11"/>
                  </a:lnTo>
                  <a:lnTo>
                    <a:pt x="843" y="11"/>
                  </a:lnTo>
                  <a:lnTo>
                    <a:pt x="843" y="13"/>
                  </a:lnTo>
                  <a:lnTo>
                    <a:pt x="843" y="14"/>
                  </a:lnTo>
                  <a:lnTo>
                    <a:pt x="844" y="14"/>
                  </a:lnTo>
                  <a:lnTo>
                    <a:pt x="846" y="14"/>
                  </a:lnTo>
                  <a:lnTo>
                    <a:pt x="847" y="14"/>
                  </a:lnTo>
                  <a:lnTo>
                    <a:pt x="848" y="14"/>
                  </a:lnTo>
                  <a:lnTo>
                    <a:pt x="848" y="15"/>
                  </a:lnTo>
                  <a:lnTo>
                    <a:pt x="850" y="15"/>
                  </a:lnTo>
                  <a:lnTo>
                    <a:pt x="851" y="15"/>
                  </a:lnTo>
                  <a:lnTo>
                    <a:pt x="852" y="15"/>
                  </a:lnTo>
                  <a:lnTo>
                    <a:pt x="852" y="17"/>
                  </a:lnTo>
                  <a:lnTo>
                    <a:pt x="854" y="17"/>
                  </a:lnTo>
                  <a:lnTo>
                    <a:pt x="855" y="17"/>
                  </a:lnTo>
                  <a:lnTo>
                    <a:pt x="856" y="17"/>
                  </a:lnTo>
                  <a:lnTo>
                    <a:pt x="856" y="15"/>
                  </a:lnTo>
                  <a:lnTo>
                    <a:pt x="858" y="15"/>
                  </a:lnTo>
                  <a:lnTo>
                    <a:pt x="859" y="15"/>
                  </a:lnTo>
                  <a:lnTo>
                    <a:pt x="860" y="15"/>
                  </a:lnTo>
                  <a:lnTo>
                    <a:pt x="862" y="15"/>
                  </a:lnTo>
                  <a:lnTo>
                    <a:pt x="862" y="17"/>
                  </a:lnTo>
                  <a:lnTo>
                    <a:pt x="863" y="17"/>
                  </a:lnTo>
                  <a:lnTo>
                    <a:pt x="865" y="17"/>
                  </a:lnTo>
                  <a:lnTo>
                    <a:pt x="866" y="17"/>
                  </a:lnTo>
                  <a:lnTo>
                    <a:pt x="867" y="17"/>
                  </a:lnTo>
                  <a:lnTo>
                    <a:pt x="867" y="18"/>
                  </a:lnTo>
                  <a:lnTo>
                    <a:pt x="869" y="18"/>
                  </a:lnTo>
                  <a:lnTo>
                    <a:pt x="869" y="19"/>
                  </a:lnTo>
                  <a:lnTo>
                    <a:pt x="870" y="19"/>
                  </a:lnTo>
                  <a:lnTo>
                    <a:pt x="870" y="21"/>
                  </a:lnTo>
                  <a:lnTo>
                    <a:pt x="870" y="22"/>
                  </a:lnTo>
                  <a:lnTo>
                    <a:pt x="870" y="24"/>
                  </a:lnTo>
                  <a:lnTo>
                    <a:pt x="869" y="24"/>
                  </a:lnTo>
                  <a:lnTo>
                    <a:pt x="869" y="25"/>
                  </a:lnTo>
                  <a:lnTo>
                    <a:pt x="869" y="26"/>
                  </a:lnTo>
                  <a:lnTo>
                    <a:pt x="867" y="26"/>
                  </a:lnTo>
                  <a:lnTo>
                    <a:pt x="867" y="28"/>
                  </a:lnTo>
                  <a:lnTo>
                    <a:pt x="867" y="29"/>
                  </a:lnTo>
                  <a:lnTo>
                    <a:pt x="869" y="29"/>
                  </a:lnTo>
                  <a:lnTo>
                    <a:pt x="867" y="29"/>
                  </a:lnTo>
                  <a:lnTo>
                    <a:pt x="867" y="30"/>
                  </a:lnTo>
                  <a:lnTo>
                    <a:pt x="869" y="30"/>
                  </a:lnTo>
                  <a:lnTo>
                    <a:pt x="867" y="30"/>
                  </a:lnTo>
                  <a:lnTo>
                    <a:pt x="867" y="32"/>
                  </a:lnTo>
                  <a:lnTo>
                    <a:pt x="869" y="32"/>
                  </a:lnTo>
                  <a:lnTo>
                    <a:pt x="869" y="33"/>
                  </a:lnTo>
                  <a:lnTo>
                    <a:pt x="869" y="34"/>
                  </a:lnTo>
                  <a:lnTo>
                    <a:pt x="870" y="34"/>
                  </a:lnTo>
                  <a:lnTo>
                    <a:pt x="870" y="36"/>
                  </a:lnTo>
                  <a:lnTo>
                    <a:pt x="871" y="36"/>
                  </a:lnTo>
                  <a:lnTo>
                    <a:pt x="870" y="36"/>
                  </a:lnTo>
                  <a:lnTo>
                    <a:pt x="871" y="36"/>
                  </a:lnTo>
                  <a:lnTo>
                    <a:pt x="871" y="37"/>
                  </a:lnTo>
                  <a:lnTo>
                    <a:pt x="871" y="38"/>
                  </a:lnTo>
                  <a:lnTo>
                    <a:pt x="871" y="40"/>
                  </a:lnTo>
                  <a:lnTo>
                    <a:pt x="870" y="40"/>
                  </a:lnTo>
                  <a:lnTo>
                    <a:pt x="871" y="40"/>
                  </a:lnTo>
                  <a:lnTo>
                    <a:pt x="871" y="41"/>
                  </a:lnTo>
                  <a:lnTo>
                    <a:pt x="873" y="41"/>
                  </a:lnTo>
                  <a:lnTo>
                    <a:pt x="873" y="43"/>
                  </a:lnTo>
                  <a:lnTo>
                    <a:pt x="873" y="44"/>
                  </a:lnTo>
                  <a:lnTo>
                    <a:pt x="873" y="45"/>
                  </a:lnTo>
                  <a:lnTo>
                    <a:pt x="874" y="45"/>
                  </a:lnTo>
                  <a:lnTo>
                    <a:pt x="873" y="45"/>
                  </a:lnTo>
                  <a:lnTo>
                    <a:pt x="874" y="45"/>
                  </a:lnTo>
                  <a:lnTo>
                    <a:pt x="874" y="47"/>
                  </a:lnTo>
                  <a:lnTo>
                    <a:pt x="875" y="47"/>
                  </a:lnTo>
                  <a:lnTo>
                    <a:pt x="875" y="48"/>
                  </a:lnTo>
                  <a:lnTo>
                    <a:pt x="877" y="48"/>
                  </a:lnTo>
                  <a:lnTo>
                    <a:pt x="875" y="48"/>
                  </a:lnTo>
                  <a:lnTo>
                    <a:pt x="877" y="48"/>
                  </a:lnTo>
                  <a:lnTo>
                    <a:pt x="877" y="49"/>
                  </a:lnTo>
                  <a:lnTo>
                    <a:pt x="877" y="48"/>
                  </a:lnTo>
                  <a:lnTo>
                    <a:pt x="878" y="49"/>
                  </a:lnTo>
                  <a:lnTo>
                    <a:pt x="878" y="51"/>
                  </a:lnTo>
                  <a:lnTo>
                    <a:pt x="879" y="51"/>
                  </a:lnTo>
                  <a:lnTo>
                    <a:pt x="879" y="52"/>
                  </a:lnTo>
                  <a:lnTo>
                    <a:pt x="879" y="53"/>
                  </a:lnTo>
                  <a:lnTo>
                    <a:pt x="879" y="55"/>
                  </a:lnTo>
                  <a:lnTo>
                    <a:pt x="881" y="55"/>
                  </a:lnTo>
                  <a:lnTo>
                    <a:pt x="881" y="56"/>
                  </a:lnTo>
                  <a:lnTo>
                    <a:pt x="881" y="57"/>
                  </a:lnTo>
                  <a:lnTo>
                    <a:pt x="881" y="59"/>
                  </a:lnTo>
                  <a:lnTo>
                    <a:pt x="882" y="60"/>
                  </a:lnTo>
                  <a:lnTo>
                    <a:pt x="882" y="61"/>
                  </a:lnTo>
                  <a:lnTo>
                    <a:pt x="882" y="63"/>
                  </a:lnTo>
                  <a:lnTo>
                    <a:pt x="884" y="63"/>
                  </a:lnTo>
                  <a:lnTo>
                    <a:pt x="884" y="64"/>
                  </a:lnTo>
                  <a:lnTo>
                    <a:pt x="885" y="66"/>
                  </a:lnTo>
                  <a:lnTo>
                    <a:pt x="885" y="67"/>
                  </a:lnTo>
                  <a:lnTo>
                    <a:pt x="886" y="67"/>
                  </a:lnTo>
                  <a:lnTo>
                    <a:pt x="888" y="67"/>
                  </a:lnTo>
                  <a:lnTo>
                    <a:pt x="888" y="68"/>
                  </a:lnTo>
                  <a:lnTo>
                    <a:pt x="889" y="68"/>
                  </a:lnTo>
                  <a:lnTo>
                    <a:pt x="890" y="70"/>
                  </a:lnTo>
                  <a:lnTo>
                    <a:pt x="892" y="70"/>
                  </a:lnTo>
                  <a:lnTo>
                    <a:pt x="892" y="71"/>
                  </a:lnTo>
                  <a:lnTo>
                    <a:pt x="893" y="71"/>
                  </a:lnTo>
                  <a:lnTo>
                    <a:pt x="893" y="70"/>
                  </a:lnTo>
                  <a:lnTo>
                    <a:pt x="892" y="70"/>
                  </a:lnTo>
                  <a:lnTo>
                    <a:pt x="893" y="70"/>
                  </a:lnTo>
                  <a:lnTo>
                    <a:pt x="894" y="70"/>
                  </a:lnTo>
                  <a:lnTo>
                    <a:pt x="894" y="71"/>
                  </a:lnTo>
                  <a:lnTo>
                    <a:pt x="893" y="71"/>
                  </a:lnTo>
                  <a:lnTo>
                    <a:pt x="894" y="71"/>
                  </a:lnTo>
                  <a:lnTo>
                    <a:pt x="894" y="70"/>
                  </a:lnTo>
                  <a:lnTo>
                    <a:pt x="894" y="68"/>
                  </a:lnTo>
                  <a:lnTo>
                    <a:pt x="896" y="68"/>
                  </a:lnTo>
                  <a:lnTo>
                    <a:pt x="897" y="68"/>
                  </a:lnTo>
                  <a:lnTo>
                    <a:pt x="898" y="68"/>
                  </a:lnTo>
                  <a:lnTo>
                    <a:pt x="897" y="68"/>
                  </a:lnTo>
                  <a:lnTo>
                    <a:pt x="896" y="68"/>
                  </a:lnTo>
                  <a:lnTo>
                    <a:pt x="896" y="70"/>
                  </a:lnTo>
                  <a:lnTo>
                    <a:pt x="897" y="70"/>
                  </a:lnTo>
                  <a:lnTo>
                    <a:pt x="898" y="70"/>
                  </a:lnTo>
                  <a:lnTo>
                    <a:pt x="900" y="70"/>
                  </a:lnTo>
                  <a:lnTo>
                    <a:pt x="900" y="68"/>
                  </a:lnTo>
                  <a:lnTo>
                    <a:pt x="900" y="70"/>
                  </a:lnTo>
                  <a:lnTo>
                    <a:pt x="900" y="68"/>
                  </a:lnTo>
                  <a:lnTo>
                    <a:pt x="901" y="68"/>
                  </a:lnTo>
                  <a:lnTo>
                    <a:pt x="903" y="68"/>
                  </a:lnTo>
                  <a:lnTo>
                    <a:pt x="903" y="70"/>
                  </a:lnTo>
                  <a:lnTo>
                    <a:pt x="904" y="70"/>
                  </a:lnTo>
                  <a:lnTo>
                    <a:pt x="904" y="71"/>
                  </a:lnTo>
                  <a:lnTo>
                    <a:pt x="905" y="72"/>
                  </a:lnTo>
                  <a:lnTo>
                    <a:pt x="907" y="75"/>
                  </a:lnTo>
                  <a:lnTo>
                    <a:pt x="908" y="75"/>
                  </a:lnTo>
                  <a:lnTo>
                    <a:pt x="907" y="76"/>
                  </a:lnTo>
                  <a:lnTo>
                    <a:pt x="908" y="76"/>
                  </a:lnTo>
                  <a:lnTo>
                    <a:pt x="907" y="78"/>
                  </a:lnTo>
                  <a:lnTo>
                    <a:pt x="907" y="79"/>
                  </a:lnTo>
                  <a:lnTo>
                    <a:pt x="907" y="80"/>
                  </a:lnTo>
                  <a:lnTo>
                    <a:pt x="907" y="82"/>
                  </a:lnTo>
                  <a:lnTo>
                    <a:pt x="908" y="83"/>
                  </a:lnTo>
                  <a:lnTo>
                    <a:pt x="908" y="85"/>
                  </a:lnTo>
                  <a:lnTo>
                    <a:pt x="908" y="86"/>
                  </a:lnTo>
                  <a:lnTo>
                    <a:pt x="908" y="87"/>
                  </a:lnTo>
                  <a:lnTo>
                    <a:pt x="908" y="89"/>
                  </a:lnTo>
                  <a:lnTo>
                    <a:pt x="908" y="90"/>
                  </a:lnTo>
                  <a:lnTo>
                    <a:pt x="909" y="90"/>
                  </a:lnTo>
                  <a:lnTo>
                    <a:pt x="909" y="93"/>
                  </a:lnTo>
                  <a:lnTo>
                    <a:pt x="909" y="94"/>
                  </a:lnTo>
                  <a:lnTo>
                    <a:pt x="911" y="94"/>
                  </a:lnTo>
                  <a:lnTo>
                    <a:pt x="911" y="97"/>
                  </a:lnTo>
                  <a:lnTo>
                    <a:pt x="912" y="98"/>
                  </a:lnTo>
                  <a:lnTo>
                    <a:pt x="912" y="99"/>
                  </a:lnTo>
                  <a:lnTo>
                    <a:pt x="912" y="101"/>
                  </a:lnTo>
                  <a:lnTo>
                    <a:pt x="913" y="101"/>
                  </a:lnTo>
                  <a:lnTo>
                    <a:pt x="913" y="102"/>
                  </a:lnTo>
                  <a:lnTo>
                    <a:pt x="913" y="104"/>
                  </a:lnTo>
                  <a:lnTo>
                    <a:pt x="915" y="104"/>
                  </a:lnTo>
                  <a:lnTo>
                    <a:pt x="915" y="105"/>
                  </a:lnTo>
                  <a:lnTo>
                    <a:pt x="915" y="106"/>
                  </a:lnTo>
                  <a:lnTo>
                    <a:pt x="913" y="106"/>
                  </a:lnTo>
                  <a:lnTo>
                    <a:pt x="915" y="108"/>
                  </a:lnTo>
                  <a:lnTo>
                    <a:pt x="919" y="114"/>
                  </a:lnTo>
                  <a:lnTo>
                    <a:pt x="920" y="117"/>
                  </a:lnTo>
                  <a:lnTo>
                    <a:pt x="923" y="121"/>
                  </a:lnTo>
                  <a:lnTo>
                    <a:pt x="924" y="123"/>
                  </a:lnTo>
                  <a:lnTo>
                    <a:pt x="926" y="124"/>
                  </a:lnTo>
                  <a:lnTo>
                    <a:pt x="927" y="125"/>
                  </a:lnTo>
                  <a:lnTo>
                    <a:pt x="927" y="128"/>
                  </a:lnTo>
                  <a:lnTo>
                    <a:pt x="928" y="131"/>
                  </a:lnTo>
                  <a:lnTo>
                    <a:pt x="928" y="132"/>
                  </a:lnTo>
                  <a:lnTo>
                    <a:pt x="928" y="133"/>
                  </a:lnTo>
                  <a:lnTo>
                    <a:pt x="928" y="135"/>
                  </a:lnTo>
                  <a:lnTo>
                    <a:pt x="927" y="135"/>
                  </a:lnTo>
                  <a:lnTo>
                    <a:pt x="927" y="136"/>
                  </a:lnTo>
                  <a:lnTo>
                    <a:pt x="926" y="136"/>
                  </a:lnTo>
                  <a:lnTo>
                    <a:pt x="926" y="137"/>
                  </a:lnTo>
                  <a:lnTo>
                    <a:pt x="926" y="139"/>
                  </a:lnTo>
                  <a:lnTo>
                    <a:pt x="924" y="139"/>
                  </a:lnTo>
                  <a:lnTo>
                    <a:pt x="926" y="140"/>
                  </a:lnTo>
                  <a:lnTo>
                    <a:pt x="926" y="142"/>
                  </a:lnTo>
                  <a:lnTo>
                    <a:pt x="926" y="143"/>
                  </a:lnTo>
                  <a:lnTo>
                    <a:pt x="924" y="144"/>
                  </a:lnTo>
                  <a:lnTo>
                    <a:pt x="926" y="146"/>
                  </a:lnTo>
                  <a:lnTo>
                    <a:pt x="924" y="146"/>
                  </a:lnTo>
                  <a:lnTo>
                    <a:pt x="924" y="147"/>
                  </a:lnTo>
                  <a:lnTo>
                    <a:pt x="923" y="147"/>
                  </a:lnTo>
                  <a:lnTo>
                    <a:pt x="923" y="146"/>
                  </a:lnTo>
                  <a:lnTo>
                    <a:pt x="922" y="147"/>
                  </a:lnTo>
                  <a:lnTo>
                    <a:pt x="922" y="148"/>
                  </a:lnTo>
                  <a:lnTo>
                    <a:pt x="923" y="148"/>
                  </a:lnTo>
                  <a:lnTo>
                    <a:pt x="924" y="150"/>
                  </a:lnTo>
                  <a:lnTo>
                    <a:pt x="923" y="150"/>
                  </a:lnTo>
                  <a:lnTo>
                    <a:pt x="923" y="151"/>
                  </a:lnTo>
                  <a:lnTo>
                    <a:pt x="923" y="152"/>
                  </a:lnTo>
                  <a:lnTo>
                    <a:pt x="923" y="154"/>
                  </a:lnTo>
                  <a:lnTo>
                    <a:pt x="922" y="154"/>
                  </a:lnTo>
                  <a:lnTo>
                    <a:pt x="922" y="155"/>
                  </a:lnTo>
                  <a:lnTo>
                    <a:pt x="923" y="156"/>
                  </a:lnTo>
                  <a:lnTo>
                    <a:pt x="924" y="155"/>
                  </a:lnTo>
                  <a:lnTo>
                    <a:pt x="926" y="156"/>
                  </a:lnTo>
                  <a:lnTo>
                    <a:pt x="926" y="155"/>
                  </a:lnTo>
                  <a:lnTo>
                    <a:pt x="927" y="156"/>
                  </a:lnTo>
                  <a:lnTo>
                    <a:pt x="927" y="158"/>
                  </a:lnTo>
                  <a:lnTo>
                    <a:pt x="927" y="159"/>
                  </a:lnTo>
                  <a:lnTo>
                    <a:pt x="926" y="159"/>
                  </a:lnTo>
                  <a:lnTo>
                    <a:pt x="926" y="161"/>
                  </a:lnTo>
                  <a:lnTo>
                    <a:pt x="926" y="162"/>
                  </a:lnTo>
                  <a:lnTo>
                    <a:pt x="927" y="163"/>
                  </a:lnTo>
                  <a:lnTo>
                    <a:pt x="927" y="165"/>
                  </a:lnTo>
                  <a:lnTo>
                    <a:pt x="928" y="166"/>
                  </a:lnTo>
                  <a:lnTo>
                    <a:pt x="927" y="166"/>
                  </a:lnTo>
                  <a:lnTo>
                    <a:pt x="927" y="167"/>
                  </a:lnTo>
                  <a:lnTo>
                    <a:pt x="928" y="167"/>
                  </a:lnTo>
                  <a:lnTo>
                    <a:pt x="928" y="169"/>
                  </a:lnTo>
                  <a:lnTo>
                    <a:pt x="927" y="169"/>
                  </a:lnTo>
                  <a:lnTo>
                    <a:pt x="927" y="170"/>
                  </a:lnTo>
                  <a:lnTo>
                    <a:pt x="926" y="170"/>
                  </a:lnTo>
                  <a:lnTo>
                    <a:pt x="924" y="171"/>
                  </a:lnTo>
                  <a:lnTo>
                    <a:pt x="926" y="171"/>
                  </a:lnTo>
                  <a:lnTo>
                    <a:pt x="926" y="173"/>
                  </a:lnTo>
                  <a:lnTo>
                    <a:pt x="927" y="173"/>
                  </a:lnTo>
                  <a:lnTo>
                    <a:pt x="927" y="174"/>
                  </a:lnTo>
                  <a:lnTo>
                    <a:pt x="927" y="175"/>
                  </a:lnTo>
                  <a:lnTo>
                    <a:pt x="928" y="177"/>
                  </a:lnTo>
                  <a:lnTo>
                    <a:pt x="926" y="178"/>
                  </a:lnTo>
                  <a:lnTo>
                    <a:pt x="927" y="178"/>
                  </a:lnTo>
                  <a:lnTo>
                    <a:pt x="927" y="180"/>
                  </a:lnTo>
                  <a:lnTo>
                    <a:pt x="926" y="180"/>
                  </a:lnTo>
                  <a:lnTo>
                    <a:pt x="926" y="181"/>
                  </a:lnTo>
                  <a:lnTo>
                    <a:pt x="926" y="182"/>
                  </a:lnTo>
                  <a:lnTo>
                    <a:pt x="926" y="184"/>
                  </a:lnTo>
                  <a:lnTo>
                    <a:pt x="927" y="184"/>
                  </a:lnTo>
                  <a:lnTo>
                    <a:pt x="927" y="185"/>
                  </a:lnTo>
                  <a:lnTo>
                    <a:pt x="927" y="186"/>
                  </a:lnTo>
                  <a:lnTo>
                    <a:pt x="927" y="188"/>
                  </a:lnTo>
                  <a:lnTo>
                    <a:pt x="927" y="190"/>
                  </a:lnTo>
                  <a:lnTo>
                    <a:pt x="928" y="192"/>
                  </a:lnTo>
                  <a:lnTo>
                    <a:pt x="928" y="193"/>
                  </a:lnTo>
                  <a:lnTo>
                    <a:pt x="930" y="193"/>
                  </a:lnTo>
                  <a:lnTo>
                    <a:pt x="928" y="194"/>
                  </a:lnTo>
                  <a:lnTo>
                    <a:pt x="930" y="196"/>
                  </a:lnTo>
                  <a:lnTo>
                    <a:pt x="930" y="197"/>
                  </a:lnTo>
                  <a:lnTo>
                    <a:pt x="930" y="199"/>
                  </a:lnTo>
                  <a:lnTo>
                    <a:pt x="930" y="200"/>
                  </a:lnTo>
                  <a:lnTo>
                    <a:pt x="931" y="200"/>
                  </a:lnTo>
                  <a:lnTo>
                    <a:pt x="931" y="201"/>
                  </a:lnTo>
                  <a:lnTo>
                    <a:pt x="932" y="203"/>
                  </a:lnTo>
                  <a:lnTo>
                    <a:pt x="934" y="203"/>
                  </a:lnTo>
                  <a:lnTo>
                    <a:pt x="935" y="204"/>
                  </a:lnTo>
                  <a:lnTo>
                    <a:pt x="935" y="203"/>
                  </a:lnTo>
                  <a:lnTo>
                    <a:pt x="935" y="204"/>
                  </a:lnTo>
                  <a:lnTo>
                    <a:pt x="935" y="205"/>
                  </a:lnTo>
                  <a:lnTo>
                    <a:pt x="936" y="204"/>
                  </a:lnTo>
                  <a:lnTo>
                    <a:pt x="936" y="205"/>
                  </a:lnTo>
                  <a:lnTo>
                    <a:pt x="936" y="207"/>
                  </a:lnTo>
                  <a:lnTo>
                    <a:pt x="936" y="208"/>
                  </a:lnTo>
                  <a:lnTo>
                    <a:pt x="936" y="209"/>
                  </a:lnTo>
                  <a:lnTo>
                    <a:pt x="938" y="209"/>
                  </a:lnTo>
                  <a:lnTo>
                    <a:pt x="938" y="211"/>
                  </a:lnTo>
                  <a:lnTo>
                    <a:pt x="936" y="212"/>
                  </a:lnTo>
                  <a:lnTo>
                    <a:pt x="936" y="213"/>
                  </a:lnTo>
                  <a:lnTo>
                    <a:pt x="936" y="215"/>
                  </a:lnTo>
                  <a:lnTo>
                    <a:pt x="936" y="216"/>
                  </a:lnTo>
                  <a:lnTo>
                    <a:pt x="938" y="216"/>
                  </a:lnTo>
                  <a:lnTo>
                    <a:pt x="939" y="216"/>
                  </a:lnTo>
                  <a:lnTo>
                    <a:pt x="938" y="218"/>
                  </a:lnTo>
                  <a:lnTo>
                    <a:pt x="939" y="218"/>
                  </a:lnTo>
                  <a:lnTo>
                    <a:pt x="941" y="219"/>
                  </a:lnTo>
                  <a:lnTo>
                    <a:pt x="941" y="220"/>
                  </a:lnTo>
                  <a:lnTo>
                    <a:pt x="941" y="222"/>
                  </a:lnTo>
                  <a:lnTo>
                    <a:pt x="942" y="223"/>
                  </a:lnTo>
                  <a:lnTo>
                    <a:pt x="942" y="224"/>
                  </a:lnTo>
                  <a:lnTo>
                    <a:pt x="943" y="224"/>
                  </a:lnTo>
                  <a:lnTo>
                    <a:pt x="943" y="226"/>
                  </a:lnTo>
                  <a:lnTo>
                    <a:pt x="942" y="226"/>
                  </a:lnTo>
                  <a:lnTo>
                    <a:pt x="942" y="227"/>
                  </a:lnTo>
                  <a:lnTo>
                    <a:pt x="943" y="228"/>
                  </a:lnTo>
                  <a:lnTo>
                    <a:pt x="942" y="230"/>
                  </a:lnTo>
                  <a:lnTo>
                    <a:pt x="942" y="231"/>
                  </a:lnTo>
                  <a:lnTo>
                    <a:pt x="943" y="232"/>
                  </a:lnTo>
                  <a:lnTo>
                    <a:pt x="945" y="234"/>
                  </a:lnTo>
                  <a:lnTo>
                    <a:pt x="945" y="235"/>
                  </a:lnTo>
                  <a:lnTo>
                    <a:pt x="945" y="237"/>
                  </a:lnTo>
                  <a:lnTo>
                    <a:pt x="945" y="238"/>
                  </a:lnTo>
                  <a:lnTo>
                    <a:pt x="945" y="239"/>
                  </a:lnTo>
                  <a:lnTo>
                    <a:pt x="945" y="241"/>
                  </a:lnTo>
                  <a:lnTo>
                    <a:pt x="945" y="243"/>
                  </a:lnTo>
                  <a:lnTo>
                    <a:pt x="945" y="245"/>
                  </a:lnTo>
                  <a:lnTo>
                    <a:pt x="945" y="246"/>
                  </a:lnTo>
                  <a:lnTo>
                    <a:pt x="943" y="246"/>
                  </a:lnTo>
                  <a:lnTo>
                    <a:pt x="942" y="247"/>
                  </a:lnTo>
                  <a:lnTo>
                    <a:pt x="943" y="249"/>
                  </a:lnTo>
                  <a:lnTo>
                    <a:pt x="942" y="249"/>
                  </a:lnTo>
                  <a:lnTo>
                    <a:pt x="943" y="250"/>
                  </a:lnTo>
                  <a:lnTo>
                    <a:pt x="942" y="250"/>
                  </a:lnTo>
                  <a:lnTo>
                    <a:pt x="942" y="251"/>
                  </a:lnTo>
                  <a:lnTo>
                    <a:pt x="942" y="253"/>
                  </a:lnTo>
                  <a:lnTo>
                    <a:pt x="941" y="254"/>
                  </a:lnTo>
                  <a:lnTo>
                    <a:pt x="939" y="254"/>
                  </a:lnTo>
                  <a:lnTo>
                    <a:pt x="939" y="256"/>
                  </a:lnTo>
                  <a:lnTo>
                    <a:pt x="939" y="257"/>
                  </a:lnTo>
                  <a:lnTo>
                    <a:pt x="938" y="257"/>
                  </a:lnTo>
                  <a:lnTo>
                    <a:pt x="938" y="258"/>
                  </a:lnTo>
                  <a:lnTo>
                    <a:pt x="939" y="258"/>
                  </a:lnTo>
                  <a:lnTo>
                    <a:pt x="941" y="258"/>
                  </a:lnTo>
                  <a:lnTo>
                    <a:pt x="941" y="260"/>
                  </a:lnTo>
                  <a:lnTo>
                    <a:pt x="941" y="261"/>
                  </a:lnTo>
                  <a:lnTo>
                    <a:pt x="939" y="261"/>
                  </a:lnTo>
                  <a:lnTo>
                    <a:pt x="939" y="262"/>
                  </a:lnTo>
                  <a:lnTo>
                    <a:pt x="939" y="264"/>
                  </a:lnTo>
                  <a:lnTo>
                    <a:pt x="939" y="265"/>
                  </a:lnTo>
                  <a:lnTo>
                    <a:pt x="938" y="265"/>
                  </a:lnTo>
                  <a:lnTo>
                    <a:pt x="939" y="266"/>
                  </a:lnTo>
                  <a:lnTo>
                    <a:pt x="938" y="266"/>
                  </a:lnTo>
                  <a:lnTo>
                    <a:pt x="939" y="268"/>
                  </a:lnTo>
                  <a:lnTo>
                    <a:pt x="939" y="269"/>
                  </a:lnTo>
                  <a:lnTo>
                    <a:pt x="939" y="270"/>
                  </a:lnTo>
                  <a:lnTo>
                    <a:pt x="939" y="272"/>
                  </a:lnTo>
                  <a:lnTo>
                    <a:pt x="938" y="273"/>
                  </a:lnTo>
                  <a:lnTo>
                    <a:pt x="938" y="275"/>
                  </a:lnTo>
                  <a:lnTo>
                    <a:pt x="938" y="276"/>
                  </a:lnTo>
                  <a:lnTo>
                    <a:pt x="938" y="277"/>
                  </a:lnTo>
                  <a:lnTo>
                    <a:pt x="938" y="279"/>
                  </a:lnTo>
                  <a:lnTo>
                    <a:pt x="939" y="279"/>
                  </a:lnTo>
                  <a:lnTo>
                    <a:pt x="939" y="280"/>
                  </a:lnTo>
                  <a:lnTo>
                    <a:pt x="941" y="281"/>
                  </a:lnTo>
                  <a:lnTo>
                    <a:pt x="941" y="283"/>
                  </a:lnTo>
                  <a:lnTo>
                    <a:pt x="941" y="284"/>
                  </a:lnTo>
                  <a:lnTo>
                    <a:pt x="941" y="285"/>
                  </a:lnTo>
                  <a:lnTo>
                    <a:pt x="941" y="287"/>
                  </a:lnTo>
                  <a:lnTo>
                    <a:pt x="941" y="288"/>
                  </a:lnTo>
                  <a:lnTo>
                    <a:pt x="941" y="289"/>
                  </a:lnTo>
                  <a:lnTo>
                    <a:pt x="941" y="291"/>
                  </a:lnTo>
                  <a:lnTo>
                    <a:pt x="942" y="291"/>
                  </a:lnTo>
                  <a:lnTo>
                    <a:pt x="943" y="292"/>
                  </a:lnTo>
                  <a:lnTo>
                    <a:pt x="943" y="294"/>
                  </a:lnTo>
                  <a:lnTo>
                    <a:pt x="943" y="295"/>
                  </a:lnTo>
                  <a:lnTo>
                    <a:pt x="945" y="295"/>
                  </a:lnTo>
                  <a:lnTo>
                    <a:pt x="945" y="296"/>
                  </a:lnTo>
                  <a:lnTo>
                    <a:pt x="943" y="296"/>
                  </a:lnTo>
                  <a:lnTo>
                    <a:pt x="942" y="298"/>
                  </a:lnTo>
                  <a:lnTo>
                    <a:pt x="943" y="298"/>
                  </a:lnTo>
                  <a:lnTo>
                    <a:pt x="942" y="299"/>
                  </a:lnTo>
                  <a:lnTo>
                    <a:pt x="942" y="300"/>
                  </a:lnTo>
                  <a:lnTo>
                    <a:pt x="942" y="302"/>
                  </a:lnTo>
                  <a:lnTo>
                    <a:pt x="942" y="303"/>
                  </a:lnTo>
                  <a:lnTo>
                    <a:pt x="941" y="303"/>
                  </a:lnTo>
                  <a:lnTo>
                    <a:pt x="941" y="304"/>
                  </a:lnTo>
                  <a:lnTo>
                    <a:pt x="939" y="306"/>
                  </a:lnTo>
                  <a:lnTo>
                    <a:pt x="938" y="306"/>
                  </a:lnTo>
                  <a:lnTo>
                    <a:pt x="938" y="307"/>
                  </a:lnTo>
                  <a:lnTo>
                    <a:pt x="938" y="308"/>
                  </a:lnTo>
                  <a:lnTo>
                    <a:pt x="938" y="310"/>
                  </a:lnTo>
                  <a:lnTo>
                    <a:pt x="939" y="311"/>
                  </a:lnTo>
                  <a:lnTo>
                    <a:pt x="939" y="312"/>
                  </a:lnTo>
                  <a:lnTo>
                    <a:pt x="941" y="314"/>
                  </a:lnTo>
                  <a:lnTo>
                    <a:pt x="942" y="315"/>
                  </a:lnTo>
                  <a:lnTo>
                    <a:pt x="942" y="317"/>
                  </a:lnTo>
                  <a:lnTo>
                    <a:pt x="942" y="318"/>
                  </a:lnTo>
                  <a:lnTo>
                    <a:pt x="941" y="318"/>
                  </a:lnTo>
                  <a:lnTo>
                    <a:pt x="939" y="319"/>
                  </a:lnTo>
                  <a:lnTo>
                    <a:pt x="939" y="321"/>
                  </a:lnTo>
                  <a:lnTo>
                    <a:pt x="938" y="321"/>
                  </a:lnTo>
                  <a:lnTo>
                    <a:pt x="936" y="321"/>
                  </a:lnTo>
                  <a:lnTo>
                    <a:pt x="936" y="322"/>
                  </a:lnTo>
                  <a:lnTo>
                    <a:pt x="936" y="323"/>
                  </a:lnTo>
                  <a:lnTo>
                    <a:pt x="936" y="325"/>
                  </a:lnTo>
                  <a:lnTo>
                    <a:pt x="936" y="326"/>
                  </a:lnTo>
                  <a:lnTo>
                    <a:pt x="938" y="327"/>
                  </a:lnTo>
                  <a:lnTo>
                    <a:pt x="938" y="329"/>
                  </a:lnTo>
                  <a:lnTo>
                    <a:pt x="936" y="330"/>
                  </a:lnTo>
                  <a:lnTo>
                    <a:pt x="936" y="331"/>
                  </a:lnTo>
                  <a:lnTo>
                    <a:pt x="938" y="331"/>
                  </a:lnTo>
                  <a:lnTo>
                    <a:pt x="938" y="333"/>
                  </a:lnTo>
                  <a:lnTo>
                    <a:pt x="938" y="334"/>
                  </a:lnTo>
                  <a:lnTo>
                    <a:pt x="938" y="336"/>
                  </a:lnTo>
                  <a:lnTo>
                    <a:pt x="939" y="336"/>
                  </a:lnTo>
                  <a:lnTo>
                    <a:pt x="939" y="337"/>
                  </a:lnTo>
                  <a:lnTo>
                    <a:pt x="941" y="338"/>
                  </a:lnTo>
                  <a:lnTo>
                    <a:pt x="939" y="338"/>
                  </a:lnTo>
                  <a:lnTo>
                    <a:pt x="941" y="340"/>
                  </a:lnTo>
                  <a:lnTo>
                    <a:pt x="942" y="340"/>
                  </a:lnTo>
                  <a:lnTo>
                    <a:pt x="942" y="341"/>
                  </a:lnTo>
                  <a:lnTo>
                    <a:pt x="942" y="342"/>
                  </a:lnTo>
                  <a:lnTo>
                    <a:pt x="943" y="342"/>
                  </a:lnTo>
                  <a:lnTo>
                    <a:pt x="943" y="344"/>
                  </a:lnTo>
                  <a:lnTo>
                    <a:pt x="943" y="345"/>
                  </a:lnTo>
                  <a:lnTo>
                    <a:pt x="945" y="346"/>
                  </a:lnTo>
                  <a:lnTo>
                    <a:pt x="945" y="348"/>
                  </a:lnTo>
                  <a:lnTo>
                    <a:pt x="946" y="348"/>
                  </a:lnTo>
                  <a:lnTo>
                    <a:pt x="947" y="349"/>
                  </a:lnTo>
                  <a:lnTo>
                    <a:pt x="947" y="350"/>
                  </a:lnTo>
                  <a:lnTo>
                    <a:pt x="949" y="350"/>
                  </a:lnTo>
                  <a:lnTo>
                    <a:pt x="949" y="352"/>
                  </a:lnTo>
                  <a:lnTo>
                    <a:pt x="949" y="353"/>
                  </a:lnTo>
                  <a:lnTo>
                    <a:pt x="950" y="353"/>
                  </a:lnTo>
                  <a:lnTo>
                    <a:pt x="950" y="355"/>
                  </a:lnTo>
                  <a:lnTo>
                    <a:pt x="951" y="355"/>
                  </a:lnTo>
                  <a:lnTo>
                    <a:pt x="951" y="356"/>
                  </a:lnTo>
                  <a:lnTo>
                    <a:pt x="953" y="356"/>
                  </a:lnTo>
                  <a:lnTo>
                    <a:pt x="953" y="357"/>
                  </a:lnTo>
                  <a:lnTo>
                    <a:pt x="954" y="357"/>
                  </a:lnTo>
                  <a:lnTo>
                    <a:pt x="954" y="359"/>
                  </a:lnTo>
                  <a:lnTo>
                    <a:pt x="954" y="357"/>
                  </a:lnTo>
                  <a:lnTo>
                    <a:pt x="955" y="357"/>
                  </a:lnTo>
                  <a:lnTo>
                    <a:pt x="955" y="359"/>
                  </a:lnTo>
                  <a:lnTo>
                    <a:pt x="957" y="359"/>
                  </a:lnTo>
                  <a:lnTo>
                    <a:pt x="957" y="360"/>
                  </a:lnTo>
                  <a:lnTo>
                    <a:pt x="957" y="361"/>
                  </a:lnTo>
                  <a:lnTo>
                    <a:pt x="958" y="361"/>
                  </a:lnTo>
                  <a:lnTo>
                    <a:pt x="958" y="363"/>
                  </a:lnTo>
                  <a:lnTo>
                    <a:pt x="960" y="363"/>
                  </a:lnTo>
                  <a:lnTo>
                    <a:pt x="961" y="363"/>
                  </a:lnTo>
                  <a:lnTo>
                    <a:pt x="962" y="363"/>
                  </a:lnTo>
                  <a:lnTo>
                    <a:pt x="964" y="363"/>
                  </a:lnTo>
                  <a:lnTo>
                    <a:pt x="965" y="363"/>
                  </a:lnTo>
                  <a:lnTo>
                    <a:pt x="965" y="364"/>
                  </a:lnTo>
                  <a:lnTo>
                    <a:pt x="965" y="365"/>
                  </a:lnTo>
                  <a:lnTo>
                    <a:pt x="966" y="365"/>
                  </a:lnTo>
                  <a:lnTo>
                    <a:pt x="968" y="367"/>
                  </a:lnTo>
                  <a:lnTo>
                    <a:pt x="969" y="367"/>
                  </a:lnTo>
                  <a:lnTo>
                    <a:pt x="969" y="368"/>
                  </a:lnTo>
                  <a:lnTo>
                    <a:pt x="970" y="369"/>
                  </a:lnTo>
                  <a:lnTo>
                    <a:pt x="972" y="371"/>
                  </a:lnTo>
                  <a:lnTo>
                    <a:pt x="972" y="372"/>
                  </a:lnTo>
                  <a:lnTo>
                    <a:pt x="973" y="372"/>
                  </a:lnTo>
                  <a:lnTo>
                    <a:pt x="974" y="372"/>
                  </a:lnTo>
                  <a:lnTo>
                    <a:pt x="976" y="372"/>
                  </a:lnTo>
                  <a:lnTo>
                    <a:pt x="976" y="374"/>
                  </a:lnTo>
                  <a:lnTo>
                    <a:pt x="976" y="375"/>
                  </a:lnTo>
                  <a:lnTo>
                    <a:pt x="977" y="375"/>
                  </a:lnTo>
                  <a:lnTo>
                    <a:pt x="979" y="375"/>
                  </a:lnTo>
                  <a:lnTo>
                    <a:pt x="980" y="375"/>
                  </a:lnTo>
                  <a:lnTo>
                    <a:pt x="981" y="376"/>
                  </a:lnTo>
                  <a:lnTo>
                    <a:pt x="981" y="378"/>
                  </a:lnTo>
                  <a:lnTo>
                    <a:pt x="983" y="378"/>
                  </a:lnTo>
                  <a:lnTo>
                    <a:pt x="981" y="379"/>
                  </a:lnTo>
                  <a:lnTo>
                    <a:pt x="983" y="379"/>
                  </a:lnTo>
                  <a:lnTo>
                    <a:pt x="984" y="379"/>
                  </a:lnTo>
                  <a:lnTo>
                    <a:pt x="983" y="380"/>
                  </a:lnTo>
                  <a:lnTo>
                    <a:pt x="984" y="380"/>
                  </a:lnTo>
                  <a:lnTo>
                    <a:pt x="985" y="380"/>
                  </a:lnTo>
                  <a:lnTo>
                    <a:pt x="985" y="382"/>
                  </a:lnTo>
                  <a:lnTo>
                    <a:pt x="987" y="382"/>
                  </a:lnTo>
                  <a:lnTo>
                    <a:pt x="988" y="380"/>
                  </a:lnTo>
                  <a:lnTo>
                    <a:pt x="989" y="380"/>
                  </a:lnTo>
                  <a:lnTo>
                    <a:pt x="991" y="380"/>
                  </a:lnTo>
                  <a:lnTo>
                    <a:pt x="992" y="380"/>
                  </a:lnTo>
                  <a:lnTo>
                    <a:pt x="993" y="380"/>
                  </a:lnTo>
                  <a:lnTo>
                    <a:pt x="995" y="380"/>
                  </a:lnTo>
                  <a:lnTo>
                    <a:pt x="996" y="380"/>
                  </a:lnTo>
                  <a:lnTo>
                    <a:pt x="997" y="382"/>
                  </a:lnTo>
                  <a:lnTo>
                    <a:pt x="997" y="383"/>
                  </a:lnTo>
                  <a:lnTo>
                    <a:pt x="999" y="382"/>
                  </a:lnTo>
                  <a:lnTo>
                    <a:pt x="999" y="383"/>
                  </a:lnTo>
                  <a:lnTo>
                    <a:pt x="1000" y="383"/>
                  </a:lnTo>
                  <a:lnTo>
                    <a:pt x="1002" y="383"/>
                  </a:lnTo>
                  <a:lnTo>
                    <a:pt x="1002" y="384"/>
                  </a:lnTo>
                  <a:lnTo>
                    <a:pt x="1003" y="384"/>
                  </a:lnTo>
                  <a:lnTo>
                    <a:pt x="1004" y="386"/>
                  </a:lnTo>
                  <a:lnTo>
                    <a:pt x="1006" y="386"/>
                  </a:lnTo>
                  <a:lnTo>
                    <a:pt x="1007" y="388"/>
                  </a:lnTo>
                  <a:lnTo>
                    <a:pt x="1007" y="390"/>
                  </a:lnTo>
                  <a:lnTo>
                    <a:pt x="1007" y="391"/>
                  </a:lnTo>
                  <a:lnTo>
                    <a:pt x="1007" y="393"/>
                  </a:lnTo>
                  <a:lnTo>
                    <a:pt x="1008" y="393"/>
                  </a:lnTo>
                  <a:lnTo>
                    <a:pt x="1008" y="394"/>
                  </a:lnTo>
                  <a:lnTo>
                    <a:pt x="1010" y="394"/>
                  </a:lnTo>
                  <a:lnTo>
                    <a:pt x="1011" y="394"/>
                  </a:lnTo>
                  <a:lnTo>
                    <a:pt x="1012" y="394"/>
                  </a:lnTo>
                  <a:lnTo>
                    <a:pt x="1014" y="395"/>
                  </a:lnTo>
                  <a:lnTo>
                    <a:pt x="1012" y="395"/>
                  </a:lnTo>
                  <a:lnTo>
                    <a:pt x="1014" y="397"/>
                  </a:lnTo>
                  <a:lnTo>
                    <a:pt x="1015" y="397"/>
                  </a:lnTo>
                  <a:lnTo>
                    <a:pt x="1015" y="398"/>
                  </a:lnTo>
                  <a:lnTo>
                    <a:pt x="1016" y="398"/>
                  </a:lnTo>
                  <a:lnTo>
                    <a:pt x="1016" y="397"/>
                  </a:lnTo>
                  <a:lnTo>
                    <a:pt x="1015" y="397"/>
                  </a:lnTo>
                  <a:lnTo>
                    <a:pt x="1016" y="397"/>
                  </a:lnTo>
                  <a:lnTo>
                    <a:pt x="1018" y="398"/>
                  </a:lnTo>
                  <a:lnTo>
                    <a:pt x="1018" y="399"/>
                  </a:lnTo>
                  <a:lnTo>
                    <a:pt x="1018" y="401"/>
                  </a:lnTo>
                  <a:lnTo>
                    <a:pt x="1019" y="402"/>
                  </a:lnTo>
                  <a:lnTo>
                    <a:pt x="1021" y="401"/>
                  </a:lnTo>
                  <a:lnTo>
                    <a:pt x="1022" y="402"/>
                  </a:lnTo>
                  <a:lnTo>
                    <a:pt x="1022" y="401"/>
                  </a:lnTo>
                  <a:lnTo>
                    <a:pt x="1022" y="402"/>
                  </a:lnTo>
                  <a:lnTo>
                    <a:pt x="1023" y="403"/>
                  </a:lnTo>
                  <a:lnTo>
                    <a:pt x="1025" y="403"/>
                  </a:lnTo>
                  <a:lnTo>
                    <a:pt x="1026" y="403"/>
                  </a:lnTo>
                  <a:lnTo>
                    <a:pt x="1027" y="405"/>
                  </a:lnTo>
                  <a:lnTo>
                    <a:pt x="1027" y="406"/>
                  </a:lnTo>
                  <a:lnTo>
                    <a:pt x="1027" y="407"/>
                  </a:lnTo>
                  <a:lnTo>
                    <a:pt x="1029" y="407"/>
                  </a:lnTo>
                  <a:lnTo>
                    <a:pt x="1029" y="409"/>
                  </a:lnTo>
                  <a:lnTo>
                    <a:pt x="1030" y="410"/>
                  </a:lnTo>
                  <a:lnTo>
                    <a:pt x="1030" y="412"/>
                  </a:lnTo>
                  <a:lnTo>
                    <a:pt x="1031" y="413"/>
                  </a:lnTo>
                  <a:lnTo>
                    <a:pt x="1031" y="412"/>
                  </a:lnTo>
                  <a:lnTo>
                    <a:pt x="1031" y="410"/>
                  </a:lnTo>
                  <a:lnTo>
                    <a:pt x="1031" y="409"/>
                  </a:lnTo>
                  <a:lnTo>
                    <a:pt x="1033" y="409"/>
                  </a:lnTo>
                  <a:lnTo>
                    <a:pt x="1034" y="409"/>
                  </a:lnTo>
                  <a:lnTo>
                    <a:pt x="1035" y="410"/>
                  </a:lnTo>
                  <a:lnTo>
                    <a:pt x="1035" y="412"/>
                  </a:lnTo>
                  <a:lnTo>
                    <a:pt x="1037" y="412"/>
                  </a:lnTo>
                  <a:lnTo>
                    <a:pt x="1038" y="413"/>
                  </a:lnTo>
                  <a:lnTo>
                    <a:pt x="1038" y="412"/>
                  </a:lnTo>
                  <a:lnTo>
                    <a:pt x="1040" y="412"/>
                  </a:lnTo>
                  <a:lnTo>
                    <a:pt x="1041" y="412"/>
                  </a:lnTo>
                  <a:lnTo>
                    <a:pt x="1041" y="413"/>
                  </a:lnTo>
                  <a:lnTo>
                    <a:pt x="1042" y="412"/>
                  </a:lnTo>
                  <a:lnTo>
                    <a:pt x="1042" y="413"/>
                  </a:lnTo>
                  <a:lnTo>
                    <a:pt x="1044" y="412"/>
                  </a:lnTo>
                  <a:lnTo>
                    <a:pt x="1045" y="412"/>
                  </a:lnTo>
                  <a:lnTo>
                    <a:pt x="1045" y="410"/>
                  </a:lnTo>
                  <a:lnTo>
                    <a:pt x="1046" y="410"/>
                  </a:lnTo>
                  <a:lnTo>
                    <a:pt x="1048" y="409"/>
                  </a:lnTo>
                  <a:lnTo>
                    <a:pt x="1049" y="409"/>
                  </a:lnTo>
                  <a:lnTo>
                    <a:pt x="1050" y="409"/>
                  </a:lnTo>
                  <a:lnTo>
                    <a:pt x="1050" y="407"/>
                  </a:lnTo>
                  <a:lnTo>
                    <a:pt x="1052" y="407"/>
                  </a:lnTo>
                  <a:lnTo>
                    <a:pt x="1052" y="406"/>
                  </a:lnTo>
                  <a:lnTo>
                    <a:pt x="1053" y="406"/>
                  </a:lnTo>
                  <a:lnTo>
                    <a:pt x="1053" y="405"/>
                  </a:lnTo>
                  <a:lnTo>
                    <a:pt x="1052" y="405"/>
                  </a:lnTo>
                  <a:lnTo>
                    <a:pt x="1053" y="405"/>
                  </a:lnTo>
                  <a:lnTo>
                    <a:pt x="1054" y="403"/>
                  </a:lnTo>
                  <a:lnTo>
                    <a:pt x="1056" y="403"/>
                  </a:lnTo>
                  <a:lnTo>
                    <a:pt x="1056" y="402"/>
                  </a:lnTo>
                  <a:lnTo>
                    <a:pt x="1057" y="402"/>
                  </a:lnTo>
                  <a:lnTo>
                    <a:pt x="1059" y="402"/>
                  </a:lnTo>
                  <a:lnTo>
                    <a:pt x="1059" y="401"/>
                  </a:lnTo>
                  <a:lnTo>
                    <a:pt x="1059" y="402"/>
                  </a:lnTo>
                  <a:lnTo>
                    <a:pt x="1060" y="402"/>
                  </a:lnTo>
                  <a:lnTo>
                    <a:pt x="1061" y="401"/>
                  </a:lnTo>
                  <a:lnTo>
                    <a:pt x="1063" y="399"/>
                  </a:lnTo>
                  <a:lnTo>
                    <a:pt x="1063" y="401"/>
                  </a:lnTo>
                  <a:lnTo>
                    <a:pt x="1063" y="402"/>
                  </a:lnTo>
                  <a:lnTo>
                    <a:pt x="1064" y="402"/>
                  </a:lnTo>
                  <a:lnTo>
                    <a:pt x="1065" y="403"/>
                  </a:lnTo>
                  <a:lnTo>
                    <a:pt x="1067" y="402"/>
                  </a:lnTo>
                  <a:lnTo>
                    <a:pt x="1068" y="402"/>
                  </a:lnTo>
                  <a:lnTo>
                    <a:pt x="1069" y="402"/>
                  </a:lnTo>
                  <a:lnTo>
                    <a:pt x="1069" y="403"/>
                  </a:lnTo>
                  <a:lnTo>
                    <a:pt x="1071" y="403"/>
                  </a:lnTo>
                  <a:lnTo>
                    <a:pt x="1072" y="403"/>
                  </a:lnTo>
                  <a:lnTo>
                    <a:pt x="1072" y="405"/>
                  </a:lnTo>
                  <a:lnTo>
                    <a:pt x="1073" y="405"/>
                  </a:lnTo>
                  <a:lnTo>
                    <a:pt x="1075" y="405"/>
                  </a:lnTo>
                  <a:lnTo>
                    <a:pt x="1075" y="403"/>
                  </a:lnTo>
                  <a:lnTo>
                    <a:pt x="1076" y="403"/>
                  </a:lnTo>
                  <a:lnTo>
                    <a:pt x="1078" y="402"/>
                  </a:lnTo>
                  <a:lnTo>
                    <a:pt x="1079" y="402"/>
                  </a:lnTo>
                  <a:lnTo>
                    <a:pt x="1079" y="403"/>
                  </a:lnTo>
                  <a:lnTo>
                    <a:pt x="1080" y="405"/>
                  </a:lnTo>
                  <a:lnTo>
                    <a:pt x="1082" y="403"/>
                  </a:lnTo>
                  <a:lnTo>
                    <a:pt x="1083" y="403"/>
                  </a:lnTo>
                  <a:lnTo>
                    <a:pt x="1084" y="403"/>
                  </a:lnTo>
                  <a:lnTo>
                    <a:pt x="1086" y="403"/>
                  </a:lnTo>
                  <a:lnTo>
                    <a:pt x="1086" y="405"/>
                  </a:lnTo>
                  <a:lnTo>
                    <a:pt x="1087" y="403"/>
                  </a:lnTo>
                  <a:lnTo>
                    <a:pt x="1087" y="402"/>
                  </a:lnTo>
                  <a:lnTo>
                    <a:pt x="1088" y="402"/>
                  </a:lnTo>
                  <a:lnTo>
                    <a:pt x="1090" y="402"/>
                  </a:lnTo>
                  <a:lnTo>
                    <a:pt x="1090" y="403"/>
                  </a:lnTo>
                  <a:lnTo>
                    <a:pt x="1091" y="402"/>
                  </a:lnTo>
                  <a:lnTo>
                    <a:pt x="1090" y="402"/>
                  </a:lnTo>
                  <a:lnTo>
                    <a:pt x="1091" y="402"/>
                  </a:lnTo>
                  <a:lnTo>
                    <a:pt x="1092" y="401"/>
                  </a:lnTo>
                  <a:lnTo>
                    <a:pt x="1094" y="401"/>
                  </a:lnTo>
                  <a:lnTo>
                    <a:pt x="1094" y="402"/>
                  </a:lnTo>
                  <a:lnTo>
                    <a:pt x="1094" y="403"/>
                  </a:lnTo>
                  <a:lnTo>
                    <a:pt x="1095" y="403"/>
                  </a:lnTo>
                  <a:lnTo>
                    <a:pt x="1097" y="403"/>
                  </a:lnTo>
                  <a:lnTo>
                    <a:pt x="1097" y="405"/>
                  </a:lnTo>
                  <a:lnTo>
                    <a:pt x="1095" y="405"/>
                  </a:lnTo>
                  <a:lnTo>
                    <a:pt x="1095" y="406"/>
                  </a:lnTo>
                  <a:lnTo>
                    <a:pt x="1095" y="407"/>
                  </a:lnTo>
                  <a:lnTo>
                    <a:pt x="1094" y="409"/>
                  </a:lnTo>
                  <a:lnTo>
                    <a:pt x="1095" y="409"/>
                  </a:lnTo>
                  <a:lnTo>
                    <a:pt x="1095" y="410"/>
                  </a:lnTo>
                  <a:lnTo>
                    <a:pt x="1097" y="410"/>
                  </a:lnTo>
                  <a:lnTo>
                    <a:pt x="1098" y="410"/>
                  </a:lnTo>
                  <a:lnTo>
                    <a:pt x="1098" y="409"/>
                  </a:lnTo>
                  <a:lnTo>
                    <a:pt x="1099" y="409"/>
                  </a:lnTo>
                  <a:lnTo>
                    <a:pt x="1101" y="409"/>
                  </a:lnTo>
                  <a:lnTo>
                    <a:pt x="1102" y="409"/>
                  </a:lnTo>
                  <a:lnTo>
                    <a:pt x="1102" y="410"/>
                  </a:lnTo>
                  <a:lnTo>
                    <a:pt x="1103" y="410"/>
                  </a:lnTo>
                  <a:lnTo>
                    <a:pt x="1103" y="409"/>
                  </a:lnTo>
                  <a:lnTo>
                    <a:pt x="1105" y="409"/>
                  </a:lnTo>
                  <a:lnTo>
                    <a:pt x="1106" y="409"/>
                  </a:lnTo>
                  <a:lnTo>
                    <a:pt x="1107" y="409"/>
                  </a:lnTo>
                  <a:lnTo>
                    <a:pt x="1107" y="410"/>
                  </a:lnTo>
                  <a:lnTo>
                    <a:pt x="1109" y="410"/>
                  </a:lnTo>
                  <a:lnTo>
                    <a:pt x="1110" y="410"/>
                  </a:lnTo>
                  <a:lnTo>
                    <a:pt x="1110" y="412"/>
                  </a:lnTo>
                  <a:lnTo>
                    <a:pt x="1111" y="412"/>
                  </a:lnTo>
                  <a:lnTo>
                    <a:pt x="1113" y="412"/>
                  </a:lnTo>
                  <a:lnTo>
                    <a:pt x="1114" y="412"/>
                  </a:lnTo>
                  <a:lnTo>
                    <a:pt x="1116" y="413"/>
                  </a:lnTo>
                  <a:lnTo>
                    <a:pt x="1116" y="414"/>
                  </a:lnTo>
                  <a:lnTo>
                    <a:pt x="1117" y="414"/>
                  </a:lnTo>
                  <a:lnTo>
                    <a:pt x="1117" y="416"/>
                  </a:lnTo>
                  <a:lnTo>
                    <a:pt x="1118" y="416"/>
                  </a:lnTo>
                  <a:lnTo>
                    <a:pt x="1118" y="417"/>
                  </a:lnTo>
                  <a:lnTo>
                    <a:pt x="1118" y="418"/>
                  </a:lnTo>
                  <a:lnTo>
                    <a:pt x="1117" y="420"/>
                  </a:lnTo>
                  <a:lnTo>
                    <a:pt x="1117" y="421"/>
                  </a:lnTo>
                  <a:lnTo>
                    <a:pt x="1117" y="422"/>
                  </a:lnTo>
                  <a:lnTo>
                    <a:pt x="1117" y="424"/>
                  </a:lnTo>
                  <a:lnTo>
                    <a:pt x="1117" y="425"/>
                  </a:lnTo>
                  <a:lnTo>
                    <a:pt x="1117" y="426"/>
                  </a:lnTo>
                  <a:lnTo>
                    <a:pt x="1117" y="428"/>
                  </a:lnTo>
                  <a:lnTo>
                    <a:pt x="1116" y="431"/>
                  </a:lnTo>
                  <a:lnTo>
                    <a:pt x="1116" y="433"/>
                  </a:lnTo>
                  <a:lnTo>
                    <a:pt x="1116" y="435"/>
                  </a:lnTo>
                  <a:lnTo>
                    <a:pt x="1116" y="437"/>
                  </a:lnTo>
                  <a:lnTo>
                    <a:pt x="1117" y="437"/>
                  </a:lnTo>
                  <a:lnTo>
                    <a:pt x="1116" y="440"/>
                  </a:lnTo>
                  <a:lnTo>
                    <a:pt x="1116" y="441"/>
                  </a:lnTo>
                  <a:lnTo>
                    <a:pt x="1116" y="443"/>
                  </a:lnTo>
                  <a:lnTo>
                    <a:pt x="1116" y="444"/>
                  </a:lnTo>
                  <a:lnTo>
                    <a:pt x="1116" y="447"/>
                  </a:lnTo>
                  <a:lnTo>
                    <a:pt x="1116" y="448"/>
                  </a:lnTo>
                  <a:lnTo>
                    <a:pt x="1114" y="451"/>
                  </a:lnTo>
                  <a:lnTo>
                    <a:pt x="1113" y="455"/>
                  </a:lnTo>
                  <a:lnTo>
                    <a:pt x="1113" y="459"/>
                  </a:lnTo>
                  <a:lnTo>
                    <a:pt x="1111" y="462"/>
                  </a:lnTo>
                  <a:lnTo>
                    <a:pt x="1111" y="463"/>
                  </a:lnTo>
                  <a:lnTo>
                    <a:pt x="1111" y="464"/>
                  </a:lnTo>
                  <a:lnTo>
                    <a:pt x="1111" y="466"/>
                  </a:lnTo>
                  <a:lnTo>
                    <a:pt x="1113" y="469"/>
                  </a:lnTo>
                  <a:lnTo>
                    <a:pt x="1116" y="470"/>
                  </a:lnTo>
                  <a:lnTo>
                    <a:pt x="1117" y="471"/>
                  </a:lnTo>
                  <a:lnTo>
                    <a:pt x="1117" y="473"/>
                  </a:lnTo>
                  <a:lnTo>
                    <a:pt x="1117" y="474"/>
                  </a:lnTo>
                  <a:lnTo>
                    <a:pt x="1117" y="477"/>
                  </a:lnTo>
                  <a:lnTo>
                    <a:pt x="1117" y="478"/>
                  </a:lnTo>
                  <a:lnTo>
                    <a:pt x="1117" y="479"/>
                  </a:lnTo>
                  <a:lnTo>
                    <a:pt x="1117" y="482"/>
                  </a:lnTo>
                  <a:lnTo>
                    <a:pt x="1117" y="485"/>
                  </a:lnTo>
                  <a:lnTo>
                    <a:pt x="1116" y="488"/>
                  </a:lnTo>
                  <a:lnTo>
                    <a:pt x="1116" y="492"/>
                  </a:lnTo>
                  <a:lnTo>
                    <a:pt x="1116" y="493"/>
                  </a:lnTo>
                  <a:lnTo>
                    <a:pt x="1116" y="496"/>
                  </a:lnTo>
                  <a:lnTo>
                    <a:pt x="1117" y="498"/>
                  </a:lnTo>
                  <a:lnTo>
                    <a:pt x="1117" y="500"/>
                  </a:lnTo>
                  <a:lnTo>
                    <a:pt x="1117" y="501"/>
                  </a:lnTo>
                  <a:lnTo>
                    <a:pt x="1117" y="502"/>
                  </a:lnTo>
                  <a:lnTo>
                    <a:pt x="1118" y="505"/>
                  </a:lnTo>
                  <a:lnTo>
                    <a:pt x="1117" y="508"/>
                  </a:lnTo>
                  <a:lnTo>
                    <a:pt x="1117" y="509"/>
                  </a:lnTo>
                  <a:lnTo>
                    <a:pt x="1117" y="513"/>
                  </a:lnTo>
                  <a:lnTo>
                    <a:pt x="1117" y="515"/>
                  </a:lnTo>
                  <a:lnTo>
                    <a:pt x="1117" y="517"/>
                  </a:lnTo>
                  <a:lnTo>
                    <a:pt x="1116" y="520"/>
                  </a:lnTo>
                  <a:lnTo>
                    <a:pt x="1116" y="523"/>
                  </a:lnTo>
                  <a:lnTo>
                    <a:pt x="1116" y="524"/>
                  </a:lnTo>
                  <a:lnTo>
                    <a:pt x="1117" y="527"/>
                  </a:lnTo>
                  <a:lnTo>
                    <a:pt x="1117" y="530"/>
                  </a:lnTo>
                  <a:lnTo>
                    <a:pt x="1117" y="532"/>
                  </a:lnTo>
                  <a:lnTo>
                    <a:pt x="1117" y="534"/>
                  </a:lnTo>
                  <a:lnTo>
                    <a:pt x="1117" y="535"/>
                  </a:lnTo>
                  <a:lnTo>
                    <a:pt x="1117" y="538"/>
                  </a:lnTo>
                  <a:lnTo>
                    <a:pt x="1117" y="540"/>
                  </a:lnTo>
                  <a:lnTo>
                    <a:pt x="1117" y="542"/>
                  </a:lnTo>
                  <a:lnTo>
                    <a:pt x="1117" y="546"/>
                  </a:lnTo>
                  <a:lnTo>
                    <a:pt x="1118" y="547"/>
                  </a:lnTo>
                  <a:lnTo>
                    <a:pt x="1118" y="549"/>
                  </a:lnTo>
                  <a:lnTo>
                    <a:pt x="1118" y="550"/>
                  </a:lnTo>
                  <a:lnTo>
                    <a:pt x="1117" y="550"/>
                  </a:lnTo>
                  <a:lnTo>
                    <a:pt x="1117" y="549"/>
                  </a:lnTo>
                  <a:lnTo>
                    <a:pt x="1116" y="549"/>
                  </a:lnTo>
                  <a:lnTo>
                    <a:pt x="1114" y="549"/>
                  </a:lnTo>
                  <a:lnTo>
                    <a:pt x="1113" y="549"/>
                  </a:lnTo>
                  <a:lnTo>
                    <a:pt x="1111" y="549"/>
                  </a:lnTo>
                  <a:lnTo>
                    <a:pt x="1110" y="549"/>
                  </a:lnTo>
                  <a:lnTo>
                    <a:pt x="1109" y="549"/>
                  </a:lnTo>
                  <a:lnTo>
                    <a:pt x="1109" y="547"/>
                  </a:lnTo>
                  <a:lnTo>
                    <a:pt x="1107" y="547"/>
                  </a:lnTo>
                  <a:lnTo>
                    <a:pt x="1107" y="546"/>
                  </a:lnTo>
                  <a:lnTo>
                    <a:pt x="1106" y="546"/>
                  </a:lnTo>
                  <a:lnTo>
                    <a:pt x="1106" y="547"/>
                  </a:lnTo>
                  <a:lnTo>
                    <a:pt x="1106" y="546"/>
                  </a:lnTo>
                  <a:lnTo>
                    <a:pt x="1105" y="546"/>
                  </a:lnTo>
                  <a:lnTo>
                    <a:pt x="1105" y="545"/>
                  </a:lnTo>
                  <a:lnTo>
                    <a:pt x="1105" y="543"/>
                  </a:lnTo>
                  <a:lnTo>
                    <a:pt x="1103" y="543"/>
                  </a:lnTo>
                  <a:lnTo>
                    <a:pt x="1103" y="542"/>
                  </a:lnTo>
                  <a:lnTo>
                    <a:pt x="1102" y="542"/>
                  </a:lnTo>
                  <a:lnTo>
                    <a:pt x="1102" y="540"/>
                  </a:lnTo>
                  <a:lnTo>
                    <a:pt x="1101" y="540"/>
                  </a:lnTo>
                  <a:lnTo>
                    <a:pt x="1099" y="539"/>
                  </a:lnTo>
                  <a:lnTo>
                    <a:pt x="1098" y="539"/>
                  </a:lnTo>
                  <a:lnTo>
                    <a:pt x="1097" y="540"/>
                  </a:lnTo>
                  <a:lnTo>
                    <a:pt x="1095" y="540"/>
                  </a:lnTo>
                  <a:lnTo>
                    <a:pt x="1094" y="540"/>
                  </a:lnTo>
                  <a:lnTo>
                    <a:pt x="1094" y="539"/>
                  </a:lnTo>
                  <a:lnTo>
                    <a:pt x="1094" y="538"/>
                  </a:lnTo>
                  <a:lnTo>
                    <a:pt x="1094" y="539"/>
                  </a:lnTo>
                  <a:lnTo>
                    <a:pt x="1092" y="539"/>
                  </a:lnTo>
                  <a:lnTo>
                    <a:pt x="1092" y="540"/>
                  </a:lnTo>
                  <a:lnTo>
                    <a:pt x="1091" y="540"/>
                  </a:lnTo>
                  <a:lnTo>
                    <a:pt x="1091" y="542"/>
                  </a:lnTo>
                  <a:lnTo>
                    <a:pt x="1090" y="542"/>
                  </a:lnTo>
                  <a:lnTo>
                    <a:pt x="1090" y="540"/>
                  </a:lnTo>
                  <a:lnTo>
                    <a:pt x="1088" y="540"/>
                  </a:lnTo>
                  <a:lnTo>
                    <a:pt x="1087" y="540"/>
                  </a:lnTo>
                  <a:lnTo>
                    <a:pt x="1086" y="540"/>
                  </a:lnTo>
                  <a:lnTo>
                    <a:pt x="1086" y="542"/>
                  </a:lnTo>
                  <a:lnTo>
                    <a:pt x="1084" y="540"/>
                  </a:lnTo>
                  <a:lnTo>
                    <a:pt x="1084" y="542"/>
                  </a:lnTo>
                  <a:lnTo>
                    <a:pt x="1083" y="542"/>
                  </a:lnTo>
                  <a:lnTo>
                    <a:pt x="1083" y="543"/>
                  </a:lnTo>
                  <a:lnTo>
                    <a:pt x="1082" y="543"/>
                  </a:lnTo>
                  <a:lnTo>
                    <a:pt x="1083" y="543"/>
                  </a:lnTo>
                  <a:lnTo>
                    <a:pt x="1082" y="545"/>
                  </a:lnTo>
                  <a:lnTo>
                    <a:pt x="1080" y="545"/>
                  </a:lnTo>
                  <a:lnTo>
                    <a:pt x="1079" y="545"/>
                  </a:lnTo>
                  <a:lnTo>
                    <a:pt x="1078" y="545"/>
                  </a:lnTo>
                  <a:lnTo>
                    <a:pt x="1078" y="543"/>
                  </a:lnTo>
                  <a:lnTo>
                    <a:pt x="1076" y="543"/>
                  </a:lnTo>
                  <a:lnTo>
                    <a:pt x="1075" y="543"/>
                  </a:lnTo>
                  <a:lnTo>
                    <a:pt x="1073" y="543"/>
                  </a:lnTo>
                  <a:lnTo>
                    <a:pt x="1073" y="545"/>
                  </a:lnTo>
                  <a:lnTo>
                    <a:pt x="1072" y="545"/>
                  </a:lnTo>
                  <a:lnTo>
                    <a:pt x="1071" y="545"/>
                  </a:lnTo>
                  <a:lnTo>
                    <a:pt x="1069" y="545"/>
                  </a:lnTo>
                  <a:lnTo>
                    <a:pt x="1069" y="546"/>
                  </a:lnTo>
                  <a:lnTo>
                    <a:pt x="1068" y="546"/>
                  </a:lnTo>
                  <a:lnTo>
                    <a:pt x="1067" y="546"/>
                  </a:lnTo>
                  <a:lnTo>
                    <a:pt x="1065" y="546"/>
                  </a:lnTo>
                  <a:lnTo>
                    <a:pt x="1065" y="545"/>
                  </a:lnTo>
                  <a:lnTo>
                    <a:pt x="1065" y="546"/>
                  </a:lnTo>
                  <a:lnTo>
                    <a:pt x="1064" y="546"/>
                  </a:lnTo>
                  <a:lnTo>
                    <a:pt x="1063" y="546"/>
                  </a:lnTo>
                  <a:lnTo>
                    <a:pt x="1063" y="547"/>
                  </a:lnTo>
                  <a:lnTo>
                    <a:pt x="1061" y="547"/>
                  </a:lnTo>
                  <a:lnTo>
                    <a:pt x="1063" y="547"/>
                  </a:lnTo>
                  <a:lnTo>
                    <a:pt x="1063" y="549"/>
                  </a:lnTo>
                  <a:lnTo>
                    <a:pt x="1061" y="549"/>
                  </a:lnTo>
                  <a:lnTo>
                    <a:pt x="1061" y="547"/>
                  </a:lnTo>
                  <a:lnTo>
                    <a:pt x="1060" y="549"/>
                  </a:lnTo>
                  <a:lnTo>
                    <a:pt x="1060" y="550"/>
                  </a:lnTo>
                  <a:lnTo>
                    <a:pt x="1059" y="550"/>
                  </a:lnTo>
                  <a:lnTo>
                    <a:pt x="1059" y="551"/>
                  </a:lnTo>
                  <a:lnTo>
                    <a:pt x="1057" y="551"/>
                  </a:lnTo>
                  <a:lnTo>
                    <a:pt x="1057" y="553"/>
                  </a:lnTo>
                  <a:lnTo>
                    <a:pt x="1059" y="553"/>
                  </a:lnTo>
                  <a:lnTo>
                    <a:pt x="1057" y="553"/>
                  </a:lnTo>
                  <a:lnTo>
                    <a:pt x="1059" y="554"/>
                  </a:lnTo>
                  <a:lnTo>
                    <a:pt x="1057" y="554"/>
                  </a:lnTo>
                  <a:lnTo>
                    <a:pt x="1056" y="555"/>
                  </a:lnTo>
                  <a:lnTo>
                    <a:pt x="1056" y="557"/>
                  </a:lnTo>
                  <a:lnTo>
                    <a:pt x="1057" y="557"/>
                  </a:lnTo>
                  <a:lnTo>
                    <a:pt x="1056" y="557"/>
                  </a:lnTo>
                  <a:lnTo>
                    <a:pt x="1056" y="558"/>
                  </a:lnTo>
                  <a:lnTo>
                    <a:pt x="1056" y="559"/>
                  </a:lnTo>
                  <a:lnTo>
                    <a:pt x="1054" y="561"/>
                  </a:lnTo>
                  <a:lnTo>
                    <a:pt x="1053" y="561"/>
                  </a:lnTo>
                  <a:lnTo>
                    <a:pt x="1052" y="561"/>
                  </a:lnTo>
                  <a:lnTo>
                    <a:pt x="1052" y="559"/>
                  </a:lnTo>
                  <a:lnTo>
                    <a:pt x="1050" y="561"/>
                  </a:lnTo>
                  <a:lnTo>
                    <a:pt x="1049" y="561"/>
                  </a:lnTo>
                  <a:lnTo>
                    <a:pt x="1048" y="561"/>
                  </a:lnTo>
                  <a:lnTo>
                    <a:pt x="1046" y="562"/>
                  </a:lnTo>
                  <a:lnTo>
                    <a:pt x="1046" y="563"/>
                  </a:lnTo>
                  <a:lnTo>
                    <a:pt x="1045" y="563"/>
                  </a:lnTo>
                  <a:lnTo>
                    <a:pt x="1044" y="563"/>
                  </a:lnTo>
                  <a:lnTo>
                    <a:pt x="1044" y="562"/>
                  </a:lnTo>
                  <a:lnTo>
                    <a:pt x="1042" y="562"/>
                  </a:lnTo>
                  <a:lnTo>
                    <a:pt x="1042" y="561"/>
                  </a:lnTo>
                  <a:lnTo>
                    <a:pt x="1041" y="561"/>
                  </a:lnTo>
                  <a:lnTo>
                    <a:pt x="1041" y="559"/>
                  </a:lnTo>
                  <a:lnTo>
                    <a:pt x="1040" y="559"/>
                  </a:lnTo>
                  <a:lnTo>
                    <a:pt x="1038" y="559"/>
                  </a:lnTo>
                  <a:lnTo>
                    <a:pt x="1038" y="558"/>
                  </a:lnTo>
                  <a:lnTo>
                    <a:pt x="1037" y="558"/>
                  </a:lnTo>
                  <a:lnTo>
                    <a:pt x="1035" y="558"/>
                  </a:lnTo>
                  <a:lnTo>
                    <a:pt x="1035" y="557"/>
                  </a:lnTo>
                  <a:lnTo>
                    <a:pt x="1034" y="557"/>
                  </a:lnTo>
                  <a:lnTo>
                    <a:pt x="1023" y="558"/>
                  </a:lnTo>
                  <a:lnTo>
                    <a:pt x="1012" y="563"/>
                  </a:lnTo>
                  <a:lnTo>
                    <a:pt x="1006" y="566"/>
                  </a:lnTo>
                  <a:lnTo>
                    <a:pt x="1003" y="566"/>
                  </a:lnTo>
                  <a:lnTo>
                    <a:pt x="985" y="558"/>
                  </a:lnTo>
                  <a:lnTo>
                    <a:pt x="974" y="554"/>
                  </a:lnTo>
                  <a:lnTo>
                    <a:pt x="970" y="554"/>
                  </a:lnTo>
                  <a:lnTo>
                    <a:pt x="961" y="559"/>
                  </a:lnTo>
                  <a:lnTo>
                    <a:pt x="936" y="574"/>
                  </a:lnTo>
                  <a:lnTo>
                    <a:pt x="932" y="578"/>
                  </a:lnTo>
                  <a:lnTo>
                    <a:pt x="927" y="587"/>
                  </a:lnTo>
                  <a:lnTo>
                    <a:pt x="923" y="593"/>
                  </a:lnTo>
                  <a:lnTo>
                    <a:pt x="901" y="616"/>
                  </a:lnTo>
                  <a:lnTo>
                    <a:pt x="897" y="622"/>
                  </a:lnTo>
                  <a:lnTo>
                    <a:pt x="890" y="637"/>
                  </a:lnTo>
                  <a:lnTo>
                    <a:pt x="894" y="642"/>
                  </a:lnTo>
                  <a:lnTo>
                    <a:pt x="894" y="645"/>
                  </a:lnTo>
                  <a:lnTo>
                    <a:pt x="894" y="648"/>
                  </a:lnTo>
                  <a:lnTo>
                    <a:pt x="888" y="684"/>
                  </a:lnTo>
                  <a:lnTo>
                    <a:pt x="888" y="686"/>
                  </a:lnTo>
                  <a:lnTo>
                    <a:pt x="886" y="690"/>
                  </a:lnTo>
                  <a:lnTo>
                    <a:pt x="884" y="699"/>
                  </a:lnTo>
                  <a:lnTo>
                    <a:pt x="881" y="709"/>
                  </a:lnTo>
                  <a:lnTo>
                    <a:pt x="879" y="713"/>
                  </a:lnTo>
                  <a:lnTo>
                    <a:pt x="878" y="714"/>
                  </a:lnTo>
                  <a:lnTo>
                    <a:pt x="877" y="717"/>
                  </a:lnTo>
                  <a:lnTo>
                    <a:pt x="873" y="721"/>
                  </a:lnTo>
                  <a:lnTo>
                    <a:pt x="866" y="729"/>
                  </a:lnTo>
                  <a:lnTo>
                    <a:pt x="865" y="732"/>
                  </a:lnTo>
                  <a:lnTo>
                    <a:pt x="863" y="733"/>
                  </a:lnTo>
                  <a:lnTo>
                    <a:pt x="860" y="736"/>
                  </a:lnTo>
                  <a:lnTo>
                    <a:pt x="859" y="737"/>
                  </a:lnTo>
                  <a:lnTo>
                    <a:pt x="858" y="739"/>
                  </a:lnTo>
                  <a:lnTo>
                    <a:pt x="858" y="740"/>
                  </a:lnTo>
                  <a:lnTo>
                    <a:pt x="856" y="740"/>
                  </a:lnTo>
                  <a:lnTo>
                    <a:pt x="856" y="741"/>
                  </a:lnTo>
                  <a:lnTo>
                    <a:pt x="855" y="741"/>
                  </a:lnTo>
                  <a:lnTo>
                    <a:pt x="852" y="743"/>
                  </a:lnTo>
                  <a:lnTo>
                    <a:pt x="851" y="744"/>
                  </a:lnTo>
                  <a:lnTo>
                    <a:pt x="850" y="745"/>
                  </a:lnTo>
                  <a:lnTo>
                    <a:pt x="850" y="747"/>
                  </a:lnTo>
                  <a:lnTo>
                    <a:pt x="850" y="748"/>
                  </a:lnTo>
                  <a:lnTo>
                    <a:pt x="850" y="749"/>
                  </a:lnTo>
                  <a:lnTo>
                    <a:pt x="848" y="751"/>
                  </a:lnTo>
                  <a:lnTo>
                    <a:pt x="848" y="752"/>
                  </a:lnTo>
                  <a:lnTo>
                    <a:pt x="847" y="752"/>
                  </a:lnTo>
                  <a:lnTo>
                    <a:pt x="847" y="753"/>
                  </a:lnTo>
                  <a:lnTo>
                    <a:pt x="846" y="755"/>
                  </a:lnTo>
                  <a:lnTo>
                    <a:pt x="846" y="756"/>
                  </a:lnTo>
                  <a:lnTo>
                    <a:pt x="847" y="758"/>
                  </a:lnTo>
                  <a:lnTo>
                    <a:pt x="850" y="758"/>
                  </a:lnTo>
                  <a:lnTo>
                    <a:pt x="850" y="759"/>
                  </a:lnTo>
                  <a:lnTo>
                    <a:pt x="851" y="759"/>
                  </a:lnTo>
                  <a:lnTo>
                    <a:pt x="852" y="760"/>
                  </a:lnTo>
                  <a:lnTo>
                    <a:pt x="852" y="762"/>
                  </a:lnTo>
                  <a:lnTo>
                    <a:pt x="852" y="763"/>
                  </a:lnTo>
                  <a:lnTo>
                    <a:pt x="851" y="766"/>
                  </a:lnTo>
                  <a:lnTo>
                    <a:pt x="850" y="766"/>
                  </a:lnTo>
                  <a:lnTo>
                    <a:pt x="851" y="767"/>
                  </a:lnTo>
                  <a:lnTo>
                    <a:pt x="852" y="767"/>
                  </a:lnTo>
                  <a:lnTo>
                    <a:pt x="854" y="767"/>
                  </a:lnTo>
                  <a:lnTo>
                    <a:pt x="852" y="767"/>
                  </a:lnTo>
                  <a:lnTo>
                    <a:pt x="852" y="768"/>
                  </a:lnTo>
                  <a:lnTo>
                    <a:pt x="851" y="770"/>
                  </a:lnTo>
                  <a:lnTo>
                    <a:pt x="850" y="770"/>
                  </a:lnTo>
                  <a:lnTo>
                    <a:pt x="850" y="771"/>
                  </a:lnTo>
                  <a:lnTo>
                    <a:pt x="848" y="771"/>
                  </a:lnTo>
                  <a:lnTo>
                    <a:pt x="848" y="772"/>
                  </a:lnTo>
                  <a:lnTo>
                    <a:pt x="850" y="772"/>
                  </a:lnTo>
                  <a:lnTo>
                    <a:pt x="850" y="774"/>
                  </a:lnTo>
                  <a:lnTo>
                    <a:pt x="848" y="775"/>
                  </a:lnTo>
                  <a:lnTo>
                    <a:pt x="848" y="777"/>
                  </a:lnTo>
                  <a:lnTo>
                    <a:pt x="847" y="777"/>
                  </a:lnTo>
                  <a:lnTo>
                    <a:pt x="847" y="775"/>
                  </a:lnTo>
                  <a:lnTo>
                    <a:pt x="844" y="775"/>
                  </a:lnTo>
                  <a:lnTo>
                    <a:pt x="843" y="775"/>
                  </a:lnTo>
                  <a:lnTo>
                    <a:pt x="841" y="777"/>
                  </a:lnTo>
                  <a:lnTo>
                    <a:pt x="841" y="778"/>
                  </a:lnTo>
                  <a:lnTo>
                    <a:pt x="841" y="779"/>
                  </a:lnTo>
                  <a:lnTo>
                    <a:pt x="841" y="781"/>
                  </a:lnTo>
                  <a:lnTo>
                    <a:pt x="840" y="782"/>
                  </a:lnTo>
                  <a:lnTo>
                    <a:pt x="840" y="783"/>
                  </a:lnTo>
                  <a:lnTo>
                    <a:pt x="839" y="785"/>
                  </a:lnTo>
                  <a:lnTo>
                    <a:pt x="837" y="786"/>
                  </a:lnTo>
                  <a:lnTo>
                    <a:pt x="836" y="786"/>
                  </a:lnTo>
                  <a:lnTo>
                    <a:pt x="833" y="790"/>
                  </a:lnTo>
                  <a:lnTo>
                    <a:pt x="831" y="793"/>
                  </a:lnTo>
                  <a:lnTo>
                    <a:pt x="829" y="794"/>
                  </a:lnTo>
                  <a:lnTo>
                    <a:pt x="827" y="797"/>
                  </a:lnTo>
                  <a:lnTo>
                    <a:pt x="825" y="800"/>
                  </a:lnTo>
                  <a:lnTo>
                    <a:pt x="825" y="801"/>
                  </a:lnTo>
                  <a:lnTo>
                    <a:pt x="822" y="804"/>
                  </a:lnTo>
                  <a:lnTo>
                    <a:pt x="820" y="808"/>
                  </a:lnTo>
                  <a:lnTo>
                    <a:pt x="822" y="808"/>
                  </a:lnTo>
                  <a:lnTo>
                    <a:pt x="824" y="808"/>
                  </a:lnTo>
                  <a:lnTo>
                    <a:pt x="825" y="808"/>
                  </a:lnTo>
                  <a:lnTo>
                    <a:pt x="827" y="808"/>
                  </a:lnTo>
                  <a:lnTo>
                    <a:pt x="828" y="808"/>
                  </a:lnTo>
                  <a:lnTo>
                    <a:pt x="829" y="808"/>
                  </a:lnTo>
                  <a:lnTo>
                    <a:pt x="831" y="808"/>
                  </a:lnTo>
                  <a:lnTo>
                    <a:pt x="832" y="808"/>
                  </a:lnTo>
                  <a:lnTo>
                    <a:pt x="833" y="808"/>
                  </a:lnTo>
                  <a:lnTo>
                    <a:pt x="835" y="808"/>
                  </a:lnTo>
                  <a:lnTo>
                    <a:pt x="835" y="809"/>
                  </a:lnTo>
                  <a:lnTo>
                    <a:pt x="835" y="810"/>
                  </a:lnTo>
                  <a:lnTo>
                    <a:pt x="835" y="812"/>
                  </a:lnTo>
                  <a:lnTo>
                    <a:pt x="835" y="813"/>
                  </a:lnTo>
                  <a:lnTo>
                    <a:pt x="835" y="814"/>
                  </a:lnTo>
                  <a:lnTo>
                    <a:pt x="835" y="817"/>
                  </a:lnTo>
                  <a:lnTo>
                    <a:pt x="835" y="819"/>
                  </a:lnTo>
                  <a:lnTo>
                    <a:pt x="835" y="820"/>
                  </a:lnTo>
                  <a:lnTo>
                    <a:pt x="835" y="821"/>
                  </a:lnTo>
                  <a:lnTo>
                    <a:pt x="833" y="821"/>
                  </a:lnTo>
                  <a:lnTo>
                    <a:pt x="833" y="820"/>
                  </a:lnTo>
                  <a:lnTo>
                    <a:pt x="832" y="820"/>
                  </a:lnTo>
                  <a:lnTo>
                    <a:pt x="831" y="820"/>
                  </a:lnTo>
                  <a:lnTo>
                    <a:pt x="829" y="819"/>
                  </a:lnTo>
                  <a:lnTo>
                    <a:pt x="828" y="819"/>
                  </a:lnTo>
                  <a:lnTo>
                    <a:pt x="825" y="819"/>
                  </a:lnTo>
                  <a:lnTo>
                    <a:pt x="822" y="819"/>
                  </a:lnTo>
                  <a:lnTo>
                    <a:pt x="821" y="819"/>
                  </a:lnTo>
                  <a:lnTo>
                    <a:pt x="820" y="819"/>
                  </a:lnTo>
                  <a:lnTo>
                    <a:pt x="818" y="819"/>
                  </a:lnTo>
                  <a:lnTo>
                    <a:pt x="817" y="819"/>
                  </a:lnTo>
                  <a:lnTo>
                    <a:pt x="816" y="819"/>
                  </a:lnTo>
                  <a:lnTo>
                    <a:pt x="814" y="817"/>
                  </a:lnTo>
                  <a:lnTo>
                    <a:pt x="812" y="820"/>
                  </a:lnTo>
                  <a:lnTo>
                    <a:pt x="810" y="821"/>
                  </a:lnTo>
                  <a:lnTo>
                    <a:pt x="809" y="823"/>
                  </a:lnTo>
                  <a:lnTo>
                    <a:pt x="808" y="823"/>
                  </a:lnTo>
                  <a:lnTo>
                    <a:pt x="806" y="824"/>
                  </a:lnTo>
                  <a:lnTo>
                    <a:pt x="806" y="825"/>
                  </a:lnTo>
                  <a:lnTo>
                    <a:pt x="805" y="825"/>
                  </a:lnTo>
                  <a:lnTo>
                    <a:pt x="803" y="827"/>
                  </a:lnTo>
                  <a:lnTo>
                    <a:pt x="803" y="828"/>
                  </a:lnTo>
                  <a:lnTo>
                    <a:pt x="802" y="828"/>
                  </a:lnTo>
                  <a:lnTo>
                    <a:pt x="802" y="827"/>
                  </a:lnTo>
                  <a:lnTo>
                    <a:pt x="801" y="827"/>
                  </a:lnTo>
                  <a:lnTo>
                    <a:pt x="799" y="827"/>
                  </a:lnTo>
                  <a:lnTo>
                    <a:pt x="798" y="827"/>
                  </a:lnTo>
                  <a:lnTo>
                    <a:pt x="798" y="828"/>
                  </a:lnTo>
                  <a:lnTo>
                    <a:pt x="797" y="829"/>
                  </a:lnTo>
                  <a:lnTo>
                    <a:pt x="795" y="831"/>
                  </a:lnTo>
                  <a:lnTo>
                    <a:pt x="794" y="831"/>
                  </a:lnTo>
                  <a:lnTo>
                    <a:pt x="793" y="832"/>
                  </a:lnTo>
                  <a:lnTo>
                    <a:pt x="793" y="833"/>
                  </a:lnTo>
                  <a:lnTo>
                    <a:pt x="790" y="838"/>
                  </a:lnTo>
                  <a:lnTo>
                    <a:pt x="789" y="838"/>
                  </a:lnTo>
                  <a:lnTo>
                    <a:pt x="789" y="839"/>
                  </a:lnTo>
                  <a:lnTo>
                    <a:pt x="787" y="840"/>
                  </a:lnTo>
                  <a:lnTo>
                    <a:pt x="786" y="843"/>
                  </a:lnTo>
                  <a:lnTo>
                    <a:pt x="784" y="844"/>
                  </a:lnTo>
                  <a:lnTo>
                    <a:pt x="783" y="847"/>
                  </a:lnTo>
                  <a:lnTo>
                    <a:pt x="782" y="847"/>
                  </a:lnTo>
                  <a:lnTo>
                    <a:pt x="780" y="847"/>
                  </a:lnTo>
                  <a:lnTo>
                    <a:pt x="779" y="848"/>
                  </a:lnTo>
                  <a:lnTo>
                    <a:pt x="778" y="850"/>
                  </a:lnTo>
                  <a:lnTo>
                    <a:pt x="778" y="851"/>
                  </a:lnTo>
                  <a:lnTo>
                    <a:pt x="779" y="851"/>
                  </a:lnTo>
                  <a:lnTo>
                    <a:pt x="779" y="852"/>
                  </a:lnTo>
                  <a:lnTo>
                    <a:pt x="779" y="854"/>
                  </a:lnTo>
                  <a:lnTo>
                    <a:pt x="779" y="852"/>
                  </a:lnTo>
                  <a:lnTo>
                    <a:pt x="778" y="852"/>
                  </a:lnTo>
                  <a:lnTo>
                    <a:pt x="776" y="852"/>
                  </a:lnTo>
                  <a:lnTo>
                    <a:pt x="776" y="854"/>
                  </a:lnTo>
                  <a:lnTo>
                    <a:pt x="775" y="854"/>
                  </a:lnTo>
                  <a:lnTo>
                    <a:pt x="775" y="855"/>
                  </a:lnTo>
                  <a:lnTo>
                    <a:pt x="774" y="857"/>
                  </a:lnTo>
                  <a:lnTo>
                    <a:pt x="774" y="859"/>
                  </a:lnTo>
                  <a:lnTo>
                    <a:pt x="774" y="861"/>
                  </a:lnTo>
                  <a:lnTo>
                    <a:pt x="772" y="862"/>
                  </a:lnTo>
                  <a:lnTo>
                    <a:pt x="771" y="862"/>
                  </a:lnTo>
                  <a:lnTo>
                    <a:pt x="771" y="863"/>
                  </a:lnTo>
                  <a:lnTo>
                    <a:pt x="771" y="865"/>
                  </a:lnTo>
                  <a:lnTo>
                    <a:pt x="770" y="865"/>
                  </a:lnTo>
                  <a:lnTo>
                    <a:pt x="768" y="865"/>
                  </a:lnTo>
                  <a:lnTo>
                    <a:pt x="768" y="866"/>
                  </a:lnTo>
                  <a:lnTo>
                    <a:pt x="770" y="866"/>
                  </a:lnTo>
                  <a:lnTo>
                    <a:pt x="771" y="867"/>
                  </a:lnTo>
                  <a:lnTo>
                    <a:pt x="771" y="869"/>
                  </a:lnTo>
                  <a:lnTo>
                    <a:pt x="770" y="870"/>
                  </a:lnTo>
                  <a:lnTo>
                    <a:pt x="770" y="871"/>
                  </a:lnTo>
                  <a:lnTo>
                    <a:pt x="749" y="882"/>
                  </a:lnTo>
                  <a:lnTo>
                    <a:pt x="748" y="882"/>
                  </a:lnTo>
                  <a:lnTo>
                    <a:pt x="746" y="882"/>
                  </a:lnTo>
                  <a:lnTo>
                    <a:pt x="745" y="882"/>
                  </a:lnTo>
                  <a:lnTo>
                    <a:pt x="744" y="882"/>
                  </a:lnTo>
                  <a:lnTo>
                    <a:pt x="742" y="882"/>
                  </a:lnTo>
                  <a:lnTo>
                    <a:pt x="741" y="882"/>
                  </a:lnTo>
                  <a:lnTo>
                    <a:pt x="740" y="882"/>
                  </a:lnTo>
                  <a:lnTo>
                    <a:pt x="738" y="884"/>
                  </a:lnTo>
                  <a:lnTo>
                    <a:pt x="737" y="884"/>
                  </a:lnTo>
                  <a:lnTo>
                    <a:pt x="736" y="884"/>
                  </a:lnTo>
                  <a:lnTo>
                    <a:pt x="734" y="884"/>
                  </a:lnTo>
                  <a:lnTo>
                    <a:pt x="732" y="884"/>
                  </a:lnTo>
                  <a:lnTo>
                    <a:pt x="729" y="886"/>
                  </a:lnTo>
                  <a:lnTo>
                    <a:pt x="726" y="886"/>
                  </a:lnTo>
                  <a:lnTo>
                    <a:pt x="726" y="888"/>
                  </a:lnTo>
                  <a:lnTo>
                    <a:pt x="725" y="888"/>
                  </a:lnTo>
                  <a:lnTo>
                    <a:pt x="723" y="889"/>
                  </a:lnTo>
                  <a:lnTo>
                    <a:pt x="721" y="889"/>
                  </a:lnTo>
                  <a:lnTo>
                    <a:pt x="721" y="890"/>
                  </a:lnTo>
                  <a:lnTo>
                    <a:pt x="719" y="890"/>
                  </a:lnTo>
                  <a:lnTo>
                    <a:pt x="718" y="890"/>
                  </a:lnTo>
                  <a:lnTo>
                    <a:pt x="717" y="890"/>
                  </a:lnTo>
                  <a:lnTo>
                    <a:pt x="715" y="890"/>
                  </a:lnTo>
                  <a:lnTo>
                    <a:pt x="714" y="892"/>
                  </a:lnTo>
                  <a:lnTo>
                    <a:pt x="713" y="892"/>
                  </a:lnTo>
                  <a:lnTo>
                    <a:pt x="711" y="892"/>
                  </a:lnTo>
                  <a:lnTo>
                    <a:pt x="710" y="892"/>
                  </a:lnTo>
                  <a:lnTo>
                    <a:pt x="709" y="892"/>
                  </a:lnTo>
                  <a:lnTo>
                    <a:pt x="707" y="890"/>
                  </a:lnTo>
                  <a:lnTo>
                    <a:pt x="706" y="890"/>
                  </a:lnTo>
                  <a:lnTo>
                    <a:pt x="704" y="889"/>
                  </a:lnTo>
                  <a:lnTo>
                    <a:pt x="703" y="889"/>
                  </a:lnTo>
                  <a:lnTo>
                    <a:pt x="702" y="888"/>
                  </a:lnTo>
                  <a:lnTo>
                    <a:pt x="700" y="888"/>
                  </a:lnTo>
                  <a:lnTo>
                    <a:pt x="699" y="888"/>
                  </a:lnTo>
                  <a:lnTo>
                    <a:pt x="698" y="888"/>
                  </a:lnTo>
                  <a:lnTo>
                    <a:pt x="696" y="888"/>
                  </a:lnTo>
                  <a:lnTo>
                    <a:pt x="695" y="888"/>
                  </a:lnTo>
                  <a:lnTo>
                    <a:pt x="694" y="888"/>
                  </a:lnTo>
                  <a:lnTo>
                    <a:pt x="694" y="886"/>
                  </a:lnTo>
                  <a:lnTo>
                    <a:pt x="692" y="886"/>
                  </a:lnTo>
                  <a:lnTo>
                    <a:pt x="691" y="886"/>
                  </a:lnTo>
                  <a:lnTo>
                    <a:pt x="690" y="886"/>
                  </a:lnTo>
                  <a:lnTo>
                    <a:pt x="688" y="886"/>
                  </a:lnTo>
                  <a:lnTo>
                    <a:pt x="687" y="886"/>
                  </a:lnTo>
                  <a:lnTo>
                    <a:pt x="685" y="886"/>
                  </a:lnTo>
                  <a:lnTo>
                    <a:pt x="684" y="886"/>
                  </a:lnTo>
                  <a:lnTo>
                    <a:pt x="683" y="886"/>
                  </a:lnTo>
                  <a:lnTo>
                    <a:pt x="681" y="886"/>
                  </a:lnTo>
                  <a:lnTo>
                    <a:pt x="680" y="886"/>
                  </a:lnTo>
                  <a:lnTo>
                    <a:pt x="679" y="886"/>
                  </a:lnTo>
                  <a:lnTo>
                    <a:pt x="677" y="886"/>
                  </a:lnTo>
                  <a:lnTo>
                    <a:pt x="676" y="886"/>
                  </a:lnTo>
                  <a:lnTo>
                    <a:pt x="675" y="886"/>
                  </a:lnTo>
                  <a:lnTo>
                    <a:pt x="673" y="886"/>
                  </a:lnTo>
                  <a:lnTo>
                    <a:pt x="671" y="886"/>
                  </a:lnTo>
                  <a:lnTo>
                    <a:pt x="669" y="888"/>
                  </a:lnTo>
                  <a:lnTo>
                    <a:pt x="668" y="888"/>
                  </a:lnTo>
                  <a:lnTo>
                    <a:pt x="666" y="888"/>
                  </a:lnTo>
                  <a:lnTo>
                    <a:pt x="665" y="888"/>
                  </a:lnTo>
                  <a:lnTo>
                    <a:pt x="664" y="888"/>
                  </a:lnTo>
                  <a:lnTo>
                    <a:pt x="662" y="888"/>
                  </a:lnTo>
                  <a:lnTo>
                    <a:pt x="661" y="889"/>
                  </a:lnTo>
                  <a:lnTo>
                    <a:pt x="660" y="889"/>
                  </a:lnTo>
                  <a:lnTo>
                    <a:pt x="658" y="884"/>
                  </a:lnTo>
                  <a:lnTo>
                    <a:pt x="658" y="882"/>
                  </a:lnTo>
                  <a:lnTo>
                    <a:pt x="658" y="881"/>
                  </a:lnTo>
                  <a:lnTo>
                    <a:pt x="657" y="880"/>
                  </a:lnTo>
                  <a:lnTo>
                    <a:pt x="657" y="878"/>
                  </a:lnTo>
                  <a:lnTo>
                    <a:pt x="656" y="878"/>
                  </a:lnTo>
                  <a:lnTo>
                    <a:pt x="656" y="876"/>
                  </a:lnTo>
                  <a:lnTo>
                    <a:pt x="654" y="874"/>
                  </a:lnTo>
                  <a:lnTo>
                    <a:pt x="654" y="873"/>
                  </a:lnTo>
                  <a:lnTo>
                    <a:pt x="653" y="871"/>
                  </a:lnTo>
                  <a:lnTo>
                    <a:pt x="653" y="870"/>
                  </a:lnTo>
                  <a:lnTo>
                    <a:pt x="652" y="870"/>
                  </a:lnTo>
                  <a:lnTo>
                    <a:pt x="652" y="869"/>
                  </a:lnTo>
                  <a:lnTo>
                    <a:pt x="650" y="866"/>
                  </a:lnTo>
                  <a:lnTo>
                    <a:pt x="647" y="863"/>
                  </a:lnTo>
                  <a:lnTo>
                    <a:pt x="646" y="861"/>
                  </a:lnTo>
                  <a:lnTo>
                    <a:pt x="645" y="859"/>
                  </a:lnTo>
                  <a:lnTo>
                    <a:pt x="643" y="858"/>
                  </a:lnTo>
                  <a:lnTo>
                    <a:pt x="643" y="857"/>
                  </a:lnTo>
                  <a:lnTo>
                    <a:pt x="642" y="855"/>
                  </a:lnTo>
                  <a:lnTo>
                    <a:pt x="642" y="854"/>
                  </a:lnTo>
                  <a:lnTo>
                    <a:pt x="641" y="854"/>
                  </a:lnTo>
                  <a:lnTo>
                    <a:pt x="639" y="852"/>
                  </a:lnTo>
                  <a:lnTo>
                    <a:pt x="639" y="851"/>
                  </a:lnTo>
                  <a:lnTo>
                    <a:pt x="638" y="851"/>
                  </a:lnTo>
                  <a:lnTo>
                    <a:pt x="638" y="850"/>
                  </a:lnTo>
                  <a:lnTo>
                    <a:pt x="637" y="850"/>
                  </a:lnTo>
                  <a:lnTo>
                    <a:pt x="637" y="848"/>
                  </a:lnTo>
                  <a:lnTo>
                    <a:pt x="635" y="848"/>
                  </a:lnTo>
                  <a:lnTo>
                    <a:pt x="634" y="847"/>
                  </a:lnTo>
                  <a:lnTo>
                    <a:pt x="633" y="846"/>
                  </a:lnTo>
                  <a:lnTo>
                    <a:pt x="631" y="846"/>
                  </a:lnTo>
                  <a:lnTo>
                    <a:pt x="630" y="843"/>
                  </a:lnTo>
                  <a:lnTo>
                    <a:pt x="628" y="843"/>
                  </a:lnTo>
                  <a:lnTo>
                    <a:pt x="627" y="842"/>
                  </a:lnTo>
                  <a:lnTo>
                    <a:pt x="626" y="842"/>
                  </a:lnTo>
                  <a:lnTo>
                    <a:pt x="624" y="840"/>
                  </a:lnTo>
                  <a:lnTo>
                    <a:pt x="623" y="840"/>
                  </a:lnTo>
                  <a:lnTo>
                    <a:pt x="623" y="839"/>
                  </a:lnTo>
                  <a:lnTo>
                    <a:pt x="622" y="839"/>
                  </a:lnTo>
                  <a:lnTo>
                    <a:pt x="620" y="839"/>
                  </a:lnTo>
                  <a:lnTo>
                    <a:pt x="620" y="838"/>
                  </a:lnTo>
                  <a:lnTo>
                    <a:pt x="619" y="838"/>
                  </a:lnTo>
                  <a:lnTo>
                    <a:pt x="619" y="836"/>
                  </a:lnTo>
                  <a:lnTo>
                    <a:pt x="619" y="835"/>
                  </a:lnTo>
                  <a:lnTo>
                    <a:pt x="618" y="833"/>
                  </a:lnTo>
                  <a:lnTo>
                    <a:pt x="618" y="832"/>
                  </a:lnTo>
                  <a:lnTo>
                    <a:pt x="618" y="831"/>
                  </a:lnTo>
                  <a:lnTo>
                    <a:pt x="616" y="831"/>
                  </a:lnTo>
                  <a:lnTo>
                    <a:pt x="616" y="829"/>
                  </a:lnTo>
                  <a:lnTo>
                    <a:pt x="616" y="828"/>
                  </a:lnTo>
                  <a:lnTo>
                    <a:pt x="615" y="827"/>
                  </a:lnTo>
                  <a:lnTo>
                    <a:pt x="614" y="825"/>
                  </a:lnTo>
                  <a:lnTo>
                    <a:pt x="614" y="824"/>
                  </a:lnTo>
                  <a:lnTo>
                    <a:pt x="614" y="823"/>
                  </a:lnTo>
                  <a:lnTo>
                    <a:pt x="612" y="823"/>
                  </a:lnTo>
                  <a:lnTo>
                    <a:pt x="612" y="821"/>
                  </a:lnTo>
                  <a:lnTo>
                    <a:pt x="611" y="821"/>
                  </a:lnTo>
                  <a:lnTo>
                    <a:pt x="611" y="820"/>
                  </a:lnTo>
                  <a:lnTo>
                    <a:pt x="611" y="819"/>
                  </a:lnTo>
                  <a:lnTo>
                    <a:pt x="611" y="817"/>
                  </a:lnTo>
                  <a:lnTo>
                    <a:pt x="609" y="817"/>
                  </a:lnTo>
                  <a:lnTo>
                    <a:pt x="608" y="817"/>
                  </a:lnTo>
                  <a:lnTo>
                    <a:pt x="607" y="816"/>
                  </a:lnTo>
                  <a:lnTo>
                    <a:pt x="604" y="814"/>
                  </a:lnTo>
                  <a:lnTo>
                    <a:pt x="601" y="814"/>
                  </a:lnTo>
                  <a:lnTo>
                    <a:pt x="600" y="813"/>
                  </a:lnTo>
                  <a:lnTo>
                    <a:pt x="599" y="813"/>
                  </a:lnTo>
                  <a:lnTo>
                    <a:pt x="597" y="813"/>
                  </a:lnTo>
                  <a:lnTo>
                    <a:pt x="596" y="812"/>
                  </a:lnTo>
                  <a:lnTo>
                    <a:pt x="595" y="812"/>
                  </a:lnTo>
                  <a:lnTo>
                    <a:pt x="595" y="810"/>
                  </a:lnTo>
                  <a:lnTo>
                    <a:pt x="595" y="809"/>
                  </a:lnTo>
                  <a:lnTo>
                    <a:pt x="593" y="809"/>
                  </a:lnTo>
                  <a:lnTo>
                    <a:pt x="593" y="808"/>
                  </a:lnTo>
                  <a:lnTo>
                    <a:pt x="593" y="806"/>
                  </a:lnTo>
                  <a:lnTo>
                    <a:pt x="592" y="806"/>
                  </a:lnTo>
                  <a:lnTo>
                    <a:pt x="592" y="805"/>
                  </a:lnTo>
                  <a:lnTo>
                    <a:pt x="592" y="804"/>
                  </a:lnTo>
                  <a:lnTo>
                    <a:pt x="592" y="802"/>
                  </a:lnTo>
                  <a:lnTo>
                    <a:pt x="590" y="802"/>
                  </a:lnTo>
                  <a:lnTo>
                    <a:pt x="589" y="801"/>
                  </a:lnTo>
                  <a:lnTo>
                    <a:pt x="588" y="800"/>
                  </a:lnTo>
                  <a:lnTo>
                    <a:pt x="588" y="798"/>
                  </a:lnTo>
                  <a:lnTo>
                    <a:pt x="586" y="798"/>
                  </a:lnTo>
                  <a:lnTo>
                    <a:pt x="585" y="798"/>
                  </a:lnTo>
                  <a:lnTo>
                    <a:pt x="584" y="798"/>
                  </a:lnTo>
                  <a:lnTo>
                    <a:pt x="582" y="797"/>
                  </a:lnTo>
                  <a:lnTo>
                    <a:pt x="581" y="797"/>
                  </a:lnTo>
                  <a:lnTo>
                    <a:pt x="581" y="795"/>
                  </a:lnTo>
                  <a:lnTo>
                    <a:pt x="580" y="795"/>
                  </a:lnTo>
                  <a:lnTo>
                    <a:pt x="578" y="795"/>
                  </a:lnTo>
                  <a:lnTo>
                    <a:pt x="578" y="794"/>
                  </a:lnTo>
                  <a:lnTo>
                    <a:pt x="577" y="794"/>
                  </a:lnTo>
                  <a:lnTo>
                    <a:pt x="576" y="794"/>
                  </a:lnTo>
                  <a:lnTo>
                    <a:pt x="574" y="794"/>
                  </a:lnTo>
                  <a:lnTo>
                    <a:pt x="573" y="794"/>
                  </a:lnTo>
                  <a:lnTo>
                    <a:pt x="573" y="795"/>
                  </a:lnTo>
                  <a:lnTo>
                    <a:pt x="573" y="794"/>
                  </a:lnTo>
                  <a:lnTo>
                    <a:pt x="571" y="794"/>
                  </a:lnTo>
                  <a:lnTo>
                    <a:pt x="571" y="793"/>
                  </a:lnTo>
                  <a:lnTo>
                    <a:pt x="570" y="793"/>
                  </a:lnTo>
                  <a:lnTo>
                    <a:pt x="570" y="791"/>
                  </a:lnTo>
                  <a:lnTo>
                    <a:pt x="569" y="791"/>
                  </a:lnTo>
                  <a:lnTo>
                    <a:pt x="569" y="793"/>
                  </a:lnTo>
                  <a:lnTo>
                    <a:pt x="569" y="791"/>
                  </a:lnTo>
                  <a:lnTo>
                    <a:pt x="567" y="791"/>
                  </a:lnTo>
                  <a:lnTo>
                    <a:pt x="566" y="791"/>
                  </a:lnTo>
                  <a:lnTo>
                    <a:pt x="566" y="793"/>
                  </a:lnTo>
                  <a:lnTo>
                    <a:pt x="565" y="793"/>
                  </a:lnTo>
                  <a:lnTo>
                    <a:pt x="563" y="793"/>
                  </a:lnTo>
                  <a:lnTo>
                    <a:pt x="563" y="791"/>
                  </a:lnTo>
                  <a:lnTo>
                    <a:pt x="562" y="791"/>
                  </a:lnTo>
                  <a:lnTo>
                    <a:pt x="561" y="791"/>
                  </a:lnTo>
                  <a:lnTo>
                    <a:pt x="559" y="791"/>
                  </a:lnTo>
                  <a:lnTo>
                    <a:pt x="559" y="790"/>
                  </a:lnTo>
                  <a:lnTo>
                    <a:pt x="561" y="790"/>
                  </a:lnTo>
                  <a:lnTo>
                    <a:pt x="561" y="789"/>
                  </a:lnTo>
                  <a:lnTo>
                    <a:pt x="562" y="789"/>
                  </a:lnTo>
                  <a:lnTo>
                    <a:pt x="562" y="787"/>
                  </a:lnTo>
                  <a:lnTo>
                    <a:pt x="562" y="786"/>
                  </a:lnTo>
                  <a:lnTo>
                    <a:pt x="562" y="785"/>
                  </a:lnTo>
                  <a:lnTo>
                    <a:pt x="562" y="783"/>
                  </a:lnTo>
                  <a:lnTo>
                    <a:pt x="562" y="782"/>
                  </a:lnTo>
                  <a:lnTo>
                    <a:pt x="562" y="781"/>
                  </a:lnTo>
                  <a:lnTo>
                    <a:pt x="562" y="779"/>
                  </a:lnTo>
                  <a:lnTo>
                    <a:pt x="561" y="779"/>
                  </a:lnTo>
                  <a:lnTo>
                    <a:pt x="561" y="778"/>
                  </a:lnTo>
                  <a:lnTo>
                    <a:pt x="561" y="777"/>
                  </a:lnTo>
                  <a:lnTo>
                    <a:pt x="559" y="777"/>
                  </a:lnTo>
                  <a:lnTo>
                    <a:pt x="558" y="775"/>
                  </a:lnTo>
                  <a:lnTo>
                    <a:pt x="557" y="775"/>
                  </a:lnTo>
                  <a:lnTo>
                    <a:pt x="555" y="775"/>
                  </a:lnTo>
                  <a:lnTo>
                    <a:pt x="555" y="774"/>
                  </a:lnTo>
                  <a:lnTo>
                    <a:pt x="555" y="772"/>
                  </a:lnTo>
                  <a:lnTo>
                    <a:pt x="555" y="771"/>
                  </a:lnTo>
                  <a:lnTo>
                    <a:pt x="554" y="770"/>
                  </a:lnTo>
                  <a:lnTo>
                    <a:pt x="554" y="768"/>
                  </a:lnTo>
                  <a:lnTo>
                    <a:pt x="554" y="767"/>
                  </a:lnTo>
                  <a:lnTo>
                    <a:pt x="552" y="767"/>
                  </a:lnTo>
                  <a:lnTo>
                    <a:pt x="551" y="767"/>
                  </a:lnTo>
                  <a:lnTo>
                    <a:pt x="550" y="764"/>
                  </a:lnTo>
                  <a:lnTo>
                    <a:pt x="547" y="763"/>
                  </a:lnTo>
                  <a:lnTo>
                    <a:pt x="547" y="762"/>
                  </a:lnTo>
                  <a:lnTo>
                    <a:pt x="544" y="760"/>
                  </a:lnTo>
                  <a:lnTo>
                    <a:pt x="543" y="760"/>
                  </a:lnTo>
                  <a:lnTo>
                    <a:pt x="540" y="758"/>
                  </a:lnTo>
                  <a:lnTo>
                    <a:pt x="538" y="756"/>
                  </a:lnTo>
                  <a:lnTo>
                    <a:pt x="538" y="755"/>
                  </a:lnTo>
                  <a:lnTo>
                    <a:pt x="535" y="753"/>
                  </a:lnTo>
                  <a:lnTo>
                    <a:pt x="533" y="752"/>
                  </a:lnTo>
                  <a:lnTo>
                    <a:pt x="529" y="749"/>
                  </a:lnTo>
                  <a:lnTo>
                    <a:pt x="527" y="747"/>
                  </a:lnTo>
                  <a:lnTo>
                    <a:pt x="524" y="745"/>
                  </a:lnTo>
                  <a:lnTo>
                    <a:pt x="521" y="743"/>
                  </a:lnTo>
                  <a:lnTo>
                    <a:pt x="519" y="741"/>
                  </a:lnTo>
                  <a:lnTo>
                    <a:pt x="517" y="740"/>
                  </a:lnTo>
                  <a:lnTo>
                    <a:pt x="514" y="739"/>
                  </a:lnTo>
                  <a:lnTo>
                    <a:pt x="513" y="739"/>
                  </a:lnTo>
                  <a:lnTo>
                    <a:pt x="513" y="736"/>
                  </a:lnTo>
                  <a:lnTo>
                    <a:pt x="517" y="732"/>
                  </a:lnTo>
                  <a:lnTo>
                    <a:pt x="517" y="730"/>
                  </a:lnTo>
                  <a:lnTo>
                    <a:pt x="519" y="729"/>
                  </a:lnTo>
                  <a:lnTo>
                    <a:pt x="519" y="728"/>
                  </a:lnTo>
                  <a:lnTo>
                    <a:pt x="520" y="726"/>
                  </a:lnTo>
                  <a:lnTo>
                    <a:pt x="520" y="725"/>
                  </a:lnTo>
                  <a:lnTo>
                    <a:pt x="523" y="720"/>
                  </a:lnTo>
                  <a:lnTo>
                    <a:pt x="524" y="717"/>
                  </a:lnTo>
                  <a:lnTo>
                    <a:pt x="525" y="714"/>
                  </a:lnTo>
                  <a:lnTo>
                    <a:pt x="525" y="713"/>
                  </a:lnTo>
                  <a:lnTo>
                    <a:pt x="525" y="711"/>
                  </a:lnTo>
                  <a:lnTo>
                    <a:pt x="523" y="707"/>
                  </a:lnTo>
                  <a:lnTo>
                    <a:pt x="519" y="706"/>
                  </a:lnTo>
                  <a:lnTo>
                    <a:pt x="519" y="705"/>
                  </a:lnTo>
                  <a:lnTo>
                    <a:pt x="517" y="705"/>
                  </a:lnTo>
                  <a:lnTo>
                    <a:pt x="516" y="705"/>
                  </a:lnTo>
                  <a:lnTo>
                    <a:pt x="514" y="705"/>
                  </a:lnTo>
                  <a:lnTo>
                    <a:pt x="513" y="702"/>
                  </a:lnTo>
                  <a:lnTo>
                    <a:pt x="512" y="701"/>
                  </a:lnTo>
                  <a:lnTo>
                    <a:pt x="512" y="699"/>
                  </a:lnTo>
                  <a:lnTo>
                    <a:pt x="510" y="696"/>
                  </a:lnTo>
                  <a:lnTo>
                    <a:pt x="510" y="694"/>
                  </a:lnTo>
                  <a:lnTo>
                    <a:pt x="510" y="691"/>
                  </a:lnTo>
                  <a:lnTo>
                    <a:pt x="510" y="690"/>
                  </a:lnTo>
                  <a:lnTo>
                    <a:pt x="510" y="686"/>
                  </a:lnTo>
                  <a:lnTo>
                    <a:pt x="510" y="682"/>
                  </a:lnTo>
                  <a:lnTo>
                    <a:pt x="510" y="680"/>
                  </a:lnTo>
                  <a:lnTo>
                    <a:pt x="509" y="671"/>
                  </a:lnTo>
                  <a:lnTo>
                    <a:pt x="509" y="667"/>
                  </a:lnTo>
                  <a:lnTo>
                    <a:pt x="509" y="665"/>
                  </a:lnTo>
                  <a:lnTo>
                    <a:pt x="509" y="664"/>
                  </a:lnTo>
                  <a:lnTo>
                    <a:pt x="509" y="661"/>
                  </a:lnTo>
                  <a:lnTo>
                    <a:pt x="509" y="660"/>
                  </a:lnTo>
                  <a:lnTo>
                    <a:pt x="508" y="653"/>
                  </a:lnTo>
                  <a:lnTo>
                    <a:pt x="506" y="652"/>
                  </a:lnTo>
                  <a:lnTo>
                    <a:pt x="505" y="645"/>
                  </a:lnTo>
                  <a:lnTo>
                    <a:pt x="504" y="639"/>
                  </a:lnTo>
                  <a:lnTo>
                    <a:pt x="502" y="635"/>
                  </a:lnTo>
                  <a:lnTo>
                    <a:pt x="502" y="634"/>
                  </a:lnTo>
                  <a:lnTo>
                    <a:pt x="504" y="631"/>
                  </a:lnTo>
                  <a:lnTo>
                    <a:pt x="506" y="630"/>
                  </a:lnTo>
                  <a:lnTo>
                    <a:pt x="509" y="629"/>
                  </a:lnTo>
                  <a:lnTo>
                    <a:pt x="512" y="626"/>
                  </a:lnTo>
                  <a:lnTo>
                    <a:pt x="509" y="626"/>
                  </a:lnTo>
                  <a:lnTo>
                    <a:pt x="508" y="625"/>
                  </a:lnTo>
                  <a:lnTo>
                    <a:pt x="506" y="625"/>
                  </a:lnTo>
                  <a:lnTo>
                    <a:pt x="505" y="623"/>
                  </a:lnTo>
                  <a:lnTo>
                    <a:pt x="504" y="623"/>
                  </a:lnTo>
                  <a:lnTo>
                    <a:pt x="501" y="623"/>
                  </a:lnTo>
                  <a:lnTo>
                    <a:pt x="502" y="622"/>
                  </a:lnTo>
                  <a:lnTo>
                    <a:pt x="502" y="620"/>
                  </a:lnTo>
                  <a:lnTo>
                    <a:pt x="502" y="619"/>
                  </a:lnTo>
                  <a:lnTo>
                    <a:pt x="504" y="618"/>
                  </a:lnTo>
                  <a:lnTo>
                    <a:pt x="505" y="616"/>
                  </a:lnTo>
                  <a:lnTo>
                    <a:pt x="506" y="615"/>
                  </a:lnTo>
                  <a:lnTo>
                    <a:pt x="508" y="615"/>
                  </a:lnTo>
                  <a:lnTo>
                    <a:pt x="508" y="614"/>
                  </a:lnTo>
                  <a:lnTo>
                    <a:pt x="509" y="614"/>
                  </a:lnTo>
                  <a:lnTo>
                    <a:pt x="509" y="612"/>
                  </a:lnTo>
                  <a:lnTo>
                    <a:pt x="509" y="611"/>
                  </a:lnTo>
                  <a:lnTo>
                    <a:pt x="510" y="611"/>
                  </a:lnTo>
                  <a:lnTo>
                    <a:pt x="510" y="610"/>
                  </a:lnTo>
                  <a:lnTo>
                    <a:pt x="512" y="606"/>
                  </a:lnTo>
                  <a:lnTo>
                    <a:pt x="513" y="604"/>
                  </a:lnTo>
                  <a:lnTo>
                    <a:pt x="513" y="601"/>
                  </a:lnTo>
                  <a:lnTo>
                    <a:pt x="516" y="596"/>
                  </a:lnTo>
                  <a:lnTo>
                    <a:pt x="517" y="592"/>
                  </a:lnTo>
                  <a:lnTo>
                    <a:pt x="517" y="589"/>
                  </a:lnTo>
                  <a:lnTo>
                    <a:pt x="519" y="587"/>
                  </a:lnTo>
                  <a:lnTo>
                    <a:pt x="520" y="584"/>
                  </a:lnTo>
                  <a:lnTo>
                    <a:pt x="520" y="581"/>
                  </a:lnTo>
                  <a:lnTo>
                    <a:pt x="520" y="580"/>
                  </a:lnTo>
                  <a:lnTo>
                    <a:pt x="520" y="578"/>
                  </a:lnTo>
                  <a:lnTo>
                    <a:pt x="519" y="577"/>
                  </a:lnTo>
                  <a:lnTo>
                    <a:pt x="519" y="574"/>
                  </a:lnTo>
                  <a:lnTo>
                    <a:pt x="519" y="573"/>
                  </a:lnTo>
                  <a:lnTo>
                    <a:pt x="519" y="572"/>
                  </a:lnTo>
                  <a:lnTo>
                    <a:pt x="517" y="570"/>
                  </a:lnTo>
                  <a:lnTo>
                    <a:pt x="517" y="568"/>
                  </a:lnTo>
                  <a:lnTo>
                    <a:pt x="517" y="565"/>
                  </a:lnTo>
                  <a:lnTo>
                    <a:pt x="517" y="562"/>
                  </a:lnTo>
                  <a:lnTo>
                    <a:pt x="517" y="559"/>
                  </a:lnTo>
                  <a:lnTo>
                    <a:pt x="517" y="558"/>
                  </a:lnTo>
                  <a:lnTo>
                    <a:pt x="517" y="557"/>
                  </a:lnTo>
                  <a:lnTo>
                    <a:pt x="517" y="555"/>
                  </a:lnTo>
                  <a:lnTo>
                    <a:pt x="517" y="554"/>
                  </a:lnTo>
                  <a:lnTo>
                    <a:pt x="517" y="553"/>
                  </a:lnTo>
                  <a:lnTo>
                    <a:pt x="519" y="551"/>
                  </a:lnTo>
                  <a:lnTo>
                    <a:pt x="519" y="550"/>
                  </a:lnTo>
                  <a:lnTo>
                    <a:pt x="520" y="550"/>
                  </a:lnTo>
                  <a:lnTo>
                    <a:pt x="520" y="549"/>
                  </a:lnTo>
                  <a:lnTo>
                    <a:pt x="520" y="547"/>
                  </a:lnTo>
                  <a:lnTo>
                    <a:pt x="520" y="546"/>
                  </a:lnTo>
                  <a:lnTo>
                    <a:pt x="520" y="545"/>
                  </a:lnTo>
                  <a:lnTo>
                    <a:pt x="520" y="542"/>
                  </a:lnTo>
                  <a:lnTo>
                    <a:pt x="520" y="540"/>
                  </a:lnTo>
                  <a:lnTo>
                    <a:pt x="520" y="539"/>
                  </a:lnTo>
                  <a:lnTo>
                    <a:pt x="520" y="538"/>
                  </a:lnTo>
                  <a:lnTo>
                    <a:pt x="520" y="536"/>
                  </a:lnTo>
                  <a:lnTo>
                    <a:pt x="521" y="535"/>
                  </a:lnTo>
                  <a:lnTo>
                    <a:pt x="520" y="534"/>
                  </a:lnTo>
                  <a:lnTo>
                    <a:pt x="521" y="534"/>
                  </a:lnTo>
                  <a:lnTo>
                    <a:pt x="521" y="532"/>
                  </a:lnTo>
                  <a:lnTo>
                    <a:pt x="521" y="531"/>
                  </a:lnTo>
                  <a:lnTo>
                    <a:pt x="521" y="530"/>
                  </a:lnTo>
                  <a:lnTo>
                    <a:pt x="521" y="527"/>
                  </a:lnTo>
                  <a:lnTo>
                    <a:pt x="521" y="526"/>
                  </a:lnTo>
                  <a:lnTo>
                    <a:pt x="521" y="524"/>
                  </a:lnTo>
                  <a:lnTo>
                    <a:pt x="521" y="521"/>
                  </a:lnTo>
                  <a:lnTo>
                    <a:pt x="523" y="520"/>
                  </a:lnTo>
                  <a:lnTo>
                    <a:pt x="523" y="519"/>
                  </a:lnTo>
                  <a:lnTo>
                    <a:pt x="524" y="517"/>
                  </a:lnTo>
                  <a:lnTo>
                    <a:pt x="524" y="516"/>
                  </a:lnTo>
                  <a:lnTo>
                    <a:pt x="525" y="515"/>
                  </a:lnTo>
                  <a:lnTo>
                    <a:pt x="525" y="513"/>
                  </a:lnTo>
                  <a:lnTo>
                    <a:pt x="525" y="512"/>
                  </a:lnTo>
                  <a:lnTo>
                    <a:pt x="525" y="511"/>
                  </a:lnTo>
                  <a:lnTo>
                    <a:pt x="525" y="509"/>
                  </a:lnTo>
                  <a:lnTo>
                    <a:pt x="525" y="508"/>
                  </a:lnTo>
                  <a:lnTo>
                    <a:pt x="525" y="507"/>
                  </a:lnTo>
                  <a:lnTo>
                    <a:pt x="525" y="505"/>
                  </a:lnTo>
                  <a:lnTo>
                    <a:pt x="525" y="504"/>
                  </a:lnTo>
                  <a:lnTo>
                    <a:pt x="525" y="501"/>
                  </a:lnTo>
                  <a:lnTo>
                    <a:pt x="525" y="500"/>
                  </a:lnTo>
                  <a:lnTo>
                    <a:pt x="525" y="498"/>
                  </a:lnTo>
                  <a:lnTo>
                    <a:pt x="524" y="497"/>
                  </a:lnTo>
                  <a:lnTo>
                    <a:pt x="523" y="496"/>
                  </a:lnTo>
                  <a:lnTo>
                    <a:pt x="521" y="494"/>
                  </a:lnTo>
                  <a:lnTo>
                    <a:pt x="520" y="493"/>
                  </a:lnTo>
                  <a:lnTo>
                    <a:pt x="519" y="492"/>
                  </a:lnTo>
                  <a:lnTo>
                    <a:pt x="517" y="490"/>
                  </a:lnTo>
                  <a:lnTo>
                    <a:pt x="517" y="489"/>
                  </a:lnTo>
                  <a:lnTo>
                    <a:pt x="516" y="489"/>
                  </a:lnTo>
                  <a:lnTo>
                    <a:pt x="516" y="488"/>
                  </a:lnTo>
                  <a:lnTo>
                    <a:pt x="514" y="486"/>
                  </a:lnTo>
                  <a:lnTo>
                    <a:pt x="514" y="485"/>
                  </a:lnTo>
                  <a:lnTo>
                    <a:pt x="514" y="483"/>
                  </a:lnTo>
                  <a:lnTo>
                    <a:pt x="514" y="482"/>
                  </a:lnTo>
                  <a:lnTo>
                    <a:pt x="514" y="481"/>
                  </a:lnTo>
                  <a:lnTo>
                    <a:pt x="514" y="479"/>
                  </a:lnTo>
                  <a:lnTo>
                    <a:pt x="513" y="478"/>
                  </a:lnTo>
                  <a:lnTo>
                    <a:pt x="513" y="477"/>
                  </a:lnTo>
                  <a:lnTo>
                    <a:pt x="513" y="475"/>
                  </a:lnTo>
                  <a:lnTo>
                    <a:pt x="513" y="473"/>
                  </a:lnTo>
                  <a:lnTo>
                    <a:pt x="513" y="471"/>
                  </a:lnTo>
                  <a:lnTo>
                    <a:pt x="513" y="470"/>
                  </a:lnTo>
                  <a:lnTo>
                    <a:pt x="513" y="469"/>
                  </a:lnTo>
                  <a:lnTo>
                    <a:pt x="513" y="466"/>
                  </a:lnTo>
                  <a:lnTo>
                    <a:pt x="513" y="464"/>
                  </a:lnTo>
                  <a:lnTo>
                    <a:pt x="513" y="463"/>
                  </a:lnTo>
                  <a:lnTo>
                    <a:pt x="513" y="462"/>
                  </a:lnTo>
                  <a:lnTo>
                    <a:pt x="513" y="460"/>
                  </a:lnTo>
                  <a:lnTo>
                    <a:pt x="513" y="459"/>
                  </a:lnTo>
                  <a:lnTo>
                    <a:pt x="513" y="458"/>
                  </a:lnTo>
                  <a:lnTo>
                    <a:pt x="512" y="458"/>
                  </a:lnTo>
                  <a:lnTo>
                    <a:pt x="512" y="456"/>
                  </a:lnTo>
                  <a:lnTo>
                    <a:pt x="512" y="455"/>
                  </a:lnTo>
                  <a:lnTo>
                    <a:pt x="512" y="454"/>
                  </a:lnTo>
                  <a:lnTo>
                    <a:pt x="510" y="452"/>
                  </a:lnTo>
                  <a:lnTo>
                    <a:pt x="512" y="451"/>
                  </a:lnTo>
                  <a:lnTo>
                    <a:pt x="510" y="451"/>
                  </a:lnTo>
                  <a:lnTo>
                    <a:pt x="510" y="448"/>
                  </a:lnTo>
                  <a:lnTo>
                    <a:pt x="509" y="445"/>
                  </a:lnTo>
                  <a:lnTo>
                    <a:pt x="510" y="443"/>
                  </a:lnTo>
                  <a:lnTo>
                    <a:pt x="510" y="441"/>
                  </a:lnTo>
                  <a:lnTo>
                    <a:pt x="510" y="439"/>
                  </a:lnTo>
                  <a:lnTo>
                    <a:pt x="510" y="436"/>
                  </a:lnTo>
                  <a:lnTo>
                    <a:pt x="510" y="435"/>
                  </a:lnTo>
                  <a:lnTo>
                    <a:pt x="510" y="433"/>
                  </a:lnTo>
                  <a:lnTo>
                    <a:pt x="510" y="432"/>
                  </a:lnTo>
                  <a:lnTo>
                    <a:pt x="509" y="429"/>
                  </a:lnTo>
                  <a:lnTo>
                    <a:pt x="509" y="428"/>
                  </a:lnTo>
                  <a:lnTo>
                    <a:pt x="509" y="425"/>
                  </a:lnTo>
                  <a:lnTo>
                    <a:pt x="508" y="422"/>
                  </a:lnTo>
                  <a:lnTo>
                    <a:pt x="508" y="420"/>
                  </a:lnTo>
                  <a:lnTo>
                    <a:pt x="508" y="418"/>
                  </a:lnTo>
                  <a:lnTo>
                    <a:pt x="508" y="417"/>
                  </a:lnTo>
                  <a:lnTo>
                    <a:pt x="508" y="416"/>
                  </a:lnTo>
                  <a:lnTo>
                    <a:pt x="508" y="414"/>
                  </a:lnTo>
                  <a:lnTo>
                    <a:pt x="508" y="412"/>
                  </a:lnTo>
                  <a:lnTo>
                    <a:pt x="508" y="410"/>
                  </a:lnTo>
                  <a:lnTo>
                    <a:pt x="508" y="407"/>
                  </a:lnTo>
                  <a:lnTo>
                    <a:pt x="508" y="406"/>
                  </a:lnTo>
                  <a:lnTo>
                    <a:pt x="508" y="405"/>
                  </a:lnTo>
                  <a:lnTo>
                    <a:pt x="508" y="403"/>
                  </a:lnTo>
                  <a:lnTo>
                    <a:pt x="509" y="402"/>
                  </a:lnTo>
                  <a:lnTo>
                    <a:pt x="510" y="399"/>
                  </a:lnTo>
                  <a:lnTo>
                    <a:pt x="512" y="398"/>
                  </a:lnTo>
                  <a:lnTo>
                    <a:pt x="512" y="397"/>
                  </a:lnTo>
                  <a:lnTo>
                    <a:pt x="512" y="395"/>
                  </a:lnTo>
                  <a:lnTo>
                    <a:pt x="512" y="394"/>
                  </a:lnTo>
                  <a:lnTo>
                    <a:pt x="512" y="390"/>
                  </a:lnTo>
                  <a:lnTo>
                    <a:pt x="513" y="387"/>
                  </a:lnTo>
                  <a:lnTo>
                    <a:pt x="513" y="384"/>
                  </a:lnTo>
                  <a:lnTo>
                    <a:pt x="514" y="384"/>
                  </a:lnTo>
                  <a:lnTo>
                    <a:pt x="514" y="382"/>
                  </a:lnTo>
                  <a:lnTo>
                    <a:pt x="519" y="378"/>
                  </a:lnTo>
                  <a:lnTo>
                    <a:pt x="520" y="376"/>
                  </a:lnTo>
                  <a:lnTo>
                    <a:pt x="521" y="375"/>
                  </a:lnTo>
                  <a:lnTo>
                    <a:pt x="521" y="371"/>
                  </a:lnTo>
                  <a:lnTo>
                    <a:pt x="521" y="369"/>
                  </a:lnTo>
                  <a:lnTo>
                    <a:pt x="521" y="368"/>
                  </a:lnTo>
                  <a:lnTo>
                    <a:pt x="520" y="367"/>
                  </a:lnTo>
                  <a:lnTo>
                    <a:pt x="520" y="365"/>
                  </a:lnTo>
                  <a:lnTo>
                    <a:pt x="521" y="364"/>
                  </a:lnTo>
                  <a:lnTo>
                    <a:pt x="523" y="363"/>
                  </a:lnTo>
                  <a:lnTo>
                    <a:pt x="525" y="359"/>
                  </a:lnTo>
                  <a:lnTo>
                    <a:pt x="525" y="356"/>
                  </a:lnTo>
                  <a:lnTo>
                    <a:pt x="527" y="353"/>
                  </a:lnTo>
                  <a:lnTo>
                    <a:pt x="528" y="352"/>
                  </a:lnTo>
                  <a:lnTo>
                    <a:pt x="521" y="349"/>
                  </a:lnTo>
                  <a:lnTo>
                    <a:pt x="514" y="348"/>
                  </a:lnTo>
                  <a:lnTo>
                    <a:pt x="510" y="348"/>
                  </a:lnTo>
                  <a:lnTo>
                    <a:pt x="506" y="346"/>
                  </a:lnTo>
                  <a:lnTo>
                    <a:pt x="494" y="344"/>
                  </a:lnTo>
                  <a:lnTo>
                    <a:pt x="491" y="344"/>
                  </a:lnTo>
                  <a:lnTo>
                    <a:pt x="482" y="342"/>
                  </a:lnTo>
                  <a:lnTo>
                    <a:pt x="479" y="342"/>
                  </a:lnTo>
                  <a:lnTo>
                    <a:pt x="478" y="341"/>
                  </a:lnTo>
                  <a:lnTo>
                    <a:pt x="475" y="341"/>
                  </a:lnTo>
                  <a:lnTo>
                    <a:pt x="472" y="341"/>
                  </a:lnTo>
                  <a:lnTo>
                    <a:pt x="468" y="341"/>
                  </a:lnTo>
                  <a:lnTo>
                    <a:pt x="463" y="340"/>
                  </a:lnTo>
                  <a:lnTo>
                    <a:pt x="460" y="340"/>
                  </a:lnTo>
                  <a:lnTo>
                    <a:pt x="455" y="340"/>
                  </a:lnTo>
                  <a:lnTo>
                    <a:pt x="452" y="340"/>
                  </a:lnTo>
                  <a:lnTo>
                    <a:pt x="448" y="340"/>
                  </a:lnTo>
                  <a:lnTo>
                    <a:pt x="447" y="340"/>
                  </a:lnTo>
                  <a:lnTo>
                    <a:pt x="444" y="340"/>
                  </a:lnTo>
                  <a:lnTo>
                    <a:pt x="441" y="340"/>
                  </a:lnTo>
                  <a:lnTo>
                    <a:pt x="436" y="338"/>
                  </a:lnTo>
                  <a:lnTo>
                    <a:pt x="432" y="338"/>
                  </a:lnTo>
                  <a:lnTo>
                    <a:pt x="426" y="338"/>
                  </a:lnTo>
                  <a:lnTo>
                    <a:pt x="422" y="337"/>
                  </a:lnTo>
                  <a:lnTo>
                    <a:pt x="418" y="337"/>
                  </a:lnTo>
                  <a:lnTo>
                    <a:pt x="415" y="337"/>
                  </a:lnTo>
                  <a:lnTo>
                    <a:pt x="413" y="338"/>
                  </a:lnTo>
                  <a:lnTo>
                    <a:pt x="410" y="337"/>
                  </a:lnTo>
                  <a:lnTo>
                    <a:pt x="409" y="337"/>
                  </a:lnTo>
                  <a:lnTo>
                    <a:pt x="407" y="337"/>
                  </a:lnTo>
                  <a:lnTo>
                    <a:pt x="405" y="337"/>
                  </a:lnTo>
                  <a:lnTo>
                    <a:pt x="403" y="336"/>
                  </a:lnTo>
                  <a:lnTo>
                    <a:pt x="402" y="336"/>
                  </a:lnTo>
                  <a:lnTo>
                    <a:pt x="402" y="334"/>
                  </a:lnTo>
                  <a:lnTo>
                    <a:pt x="401" y="334"/>
                  </a:lnTo>
                  <a:lnTo>
                    <a:pt x="399" y="333"/>
                  </a:lnTo>
                  <a:lnTo>
                    <a:pt x="398" y="333"/>
                  </a:lnTo>
                  <a:lnTo>
                    <a:pt x="398" y="331"/>
                  </a:lnTo>
                  <a:lnTo>
                    <a:pt x="396" y="331"/>
                  </a:lnTo>
                  <a:lnTo>
                    <a:pt x="395" y="331"/>
                  </a:lnTo>
                  <a:lnTo>
                    <a:pt x="395" y="330"/>
                  </a:lnTo>
                  <a:lnTo>
                    <a:pt x="394" y="330"/>
                  </a:lnTo>
                  <a:lnTo>
                    <a:pt x="392" y="330"/>
                  </a:lnTo>
                  <a:lnTo>
                    <a:pt x="392" y="329"/>
                  </a:lnTo>
                  <a:lnTo>
                    <a:pt x="391" y="329"/>
                  </a:lnTo>
                  <a:lnTo>
                    <a:pt x="390" y="329"/>
                  </a:lnTo>
                  <a:lnTo>
                    <a:pt x="388" y="327"/>
                  </a:lnTo>
                  <a:lnTo>
                    <a:pt x="387" y="327"/>
                  </a:lnTo>
                  <a:lnTo>
                    <a:pt x="386" y="327"/>
                  </a:lnTo>
                  <a:lnTo>
                    <a:pt x="384" y="327"/>
                  </a:lnTo>
                  <a:lnTo>
                    <a:pt x="384" y="326"/>
                  </a:lnTo>
                  <a:lnTo>
                    <a:pt x="382" y="326"/>
                  </a:lnTo>
                  <a:lnTo>
                    <a:pt x="380" y="325"/>
                  </a:lnTo>
                  <a:lnTo>
                    <a:pt x="379" y="325"/>
                  </a:lnTo>
                  <a:lnTo>
                    <a:pt x="377" y="325"/>
                  </a:lnTo>
                  <a:lnTo>
                    <a:pt x="377" y="323"/>
                  </a:lnTo>
                  <a:lnTo>
                    <a:pt x="376" y="323"/>
                  </a:lnTo>
                  <a:lnTo>
                    <a:pt x="375" y="323"/>
                  </a:lnTo>
                  <a:lnTo>
                    <a:pt x="375" y="322"/>
                  </a:lnTo>
                  <a:lnTo>
                    <a:pt x="373" y="322"/>
                  </a:lnTo>
                  <a:lnTo>
                    <a:pt x="372" y="321"/>
                  </a:lnTo>
                  <a:lnTo>
                    <a:pt x="371" y="321"/>
                  </a:lnTo>
                  <a:lnTo>
                    <a:pt x="368" y="321"/>
                  </a:lnTo>
                  <a:lnTo>
                    <a:pt x="368" y="319"/>
                  </a:lnTo>
                  <a:lnTo>
                    <a:pt x="367" y="319"/>
                  </a:lnTo>
                  <a:lnTo>
                    <a:pt x="365" y="319"/>
                  </a:lnTo>
                  <a:lnTo>
                    <a:pt x="364" y="319"/>
                  </a:lnTo>
                  <a:lnTo>
                    <a:pt x="363" y="319"/>
                  </a:lnTo>
                  <a:lnTo>
                    <a:pt x="361" y="319"/>
                  </a:lnTo>
                  <a:lnTo>
                    <a:pt x="360" y="319"/>
                  </a:lnTo>
                  <a:lnTo>
                    <a:pt x="358" y="319"/>
                  </a:lnTo>
                  <a:lnTo>
                    <a:pt x="357" y="319"/>
                  </a:lnTo>
                  <a:lnTo>
                    <a:pt x="357" y="318"/>
                  </a:lnTo>
                  <a:lnTo>
                    <a:pt x="356" y="318"/>
                  </a:lnTo>
                  <a:lnTo>
                    <a:pt x="354" y="317"/>
                  </a:lnTo>
                  <a:lnTo>
                    <a:pt x="353" y="317"/>
                  </a:lnTo>
                  <a:lnTo>
                    <a:pt x="352" y="315"/>
                  </a:lnTo>
                  <a:lnTo>
                    <a:pt x="350" y="315"/>
                  </a:lnTo>
                  <a:lnTo>
                    <a:pt x="349" y="315"/>
                  </a:lnTo>
                  <a:lnTo>
                    <a:pt x="348" y="314"/>
                  </a:lnTo>
                  <a:lnTo>
                    <a:pt x="348" y="312"/>
                  </a:lnTo>
                  <a:lnTo>
                    <a:pt x="346" y="311"/>
                  </a:lnTo>
                  <a:lnTo>
                    <a:pt x="345" y="311"/>
                  </a:lnTo>
                  <a:lnTo>
                    <a:pt x="344" y="310"/>
                  </a:lnTo>
                  <a:lnTo>
                    <a:pt x="342" y="310"/>
                  </a:lnTo>
                  <a:lnTo>
                    <a:pt x="342" y="308"/>
                  </a:lnTo>
                  <a:lnTo>
                    <a:pt x="341" y="308"/>
                  </a:lnTo>
                  <a:lnTo>
                    <a:pt x="339" y="308"/>
                  </a:lnTo>
                  <a:lnTo>
                    <a:pt x="339" y="310"/>
                  </a:lnTo>
                  <a:lnTo>
                    <a:pt x="339" y="311"/>
                  </a:lnTo>
                  <a:lnTo>
                    <a:pt x="339" y="314"/>
                  </a:lnTo>
                  <a:lnTo>
                    <a:pt x="339" y="315"/>
                  </a:lnTo>
                  <a:lnTo>
                    <a:pt x="339" y="317"/>
                  </a:lnTo>
                  <a:lnTo>
                    <a:pt x="339" y="318"/>
                  </a:lnTo>
                  <a:lnTo>
                    <a:pt x="339" y="319"/>
                  </a:lnTo>
                  <a:lnTo>
                    <a:pt x="339" y="321"/>
                  </a:lnTo>
                  <a:lnTo>
                    <a:pt x="338" y="321"/>
                  </a:lnTo>
                  <a:lnTo>
                    <a:pt x="338" y="322"/>
                  </a:lnTo>
                  <a:lnTo>
                    <a:pt x="338" y="323"/>
                  </a:lnTo>
                  <a:lnTo>
                    <a:pt x="338" y="325"/>
                  </a:lnTo>
                  <a:lnTo>
                    <a:pt x="338" y="326"/>
                  </a:lnTo>
                  <a:lnTo>
                    <a:pt x="338" y="327"/>
                  </a:lnTo>
                  <a:lnTo>
                    <a:pt x="339" y="327"/>
                  </a:lnTo>
                  <a:lnTo>
                    <a:pt x="339" y="329"/>
                  </a:lnTo>
                  <a:lnTo>
                    <a:pt x="339" y="330"/>
                  </a:lnTo>
                  <a:lnTo>
                    <a:pt x="339" y="331"/>
                  </a:lnTo>
                  <a:lnTo>
                    <a:pt x="339" y="333"/>
                  </a:lnTo>
                  <a:lnTo>
                    <a:pt x="339" y="334"/>
                  </a:lnTo>
                  <a:lnTo>
                    <a:pt x="339" y="336"/>
                  </a:lnTo>
                  <a:lnTo>
                    <a:pt x="338" y="336"/>
                  </a:lnTo>
                  <a:lnTo>
                    <a:pt x="337" y="336"/>
                  </a:lnTo>
                  <a:lnTo>
                    <a:pt x="334" y="336"/>
                  </a:lnTo>
                  <a:lnTo>
                    <a:pt x="334" y="337"/>
                  </a:lnTo>
                  <a:lnTo>
                    <a:pt x="333" y="337"/>
                  </a:lnTo>
                  <a:lnTo>
                    <a:pt x="331" y="337"/>
                  </a:lnTo>
                  <a:lnTo>
                    <a:pt x="330" y="338"/>
                  </a:lnTo>
                  <a:lnTo>
                    <a:pt x="329" y="338"/>
                  </a:lnTo>
                  <a:lnTo>
                    <a:pt x="327" y="338"/>
                  </a:lnTo>
                  <a:lnTo>
                    <a:pt x="326" y="338"/>
                  </a:lnTo>
                  <a:lnTo>
                    <a:pt x="325" y="338"/>
                  </a:lnTo>
                  <a:lnTo>
                    <a:pt x="323" y="338"/>
                  </a:lnTo>
                  <a:lnTo>
                    <a:pt x="323" y="340"/>
                  </a:lnTo>
                  <a:lnTo>
                    <a:pt x="323" y="341"/>
                  </a:lnTo>
                  <a:lnTo>
                    <a:pt x="322" y="341"/>
                  </a:lnTo>
                  <a:lnTo>
                    <a:pt x="320" y="341"/>
                  </a:lnTo>
                  <a:lnTo>
                    <a:pt x="320" y="342"/>
                  </a:lnTo>
                  <a:lnTo>
                    <a:pt x="319" y="342"/>
                  </a:lnTo>
                  <a:lnTo>
                    <a:pt x="318" y="342"/>
                  </a:lnTo>
                  <a:lnTo>
                    <a:pt x="318" y="344"/>
                  </a:lnTo>
                  <a:lnTo>
                    <a:pt x="316" y="344"/>
                  </a:lnTo>
                  <a:lnTo>
                    <a:pt x="316" y="345"/>
                  </a:lnTo>
                  <a:lnTo>
                    <a:pt x="315" y="345"/>
                  </a:lnTo>
                  <a:lnTo>
                    <a:pt x="315" y="346"/>
                  </a:lnTo>
                  <a:lnTo>
                    <a:pt x="314" y="346"/>
                  </a:lnTo>
                  <a:lnTo>
                    <a:pt x="314" y="348"/>
                  </a:lnTo>
                  <a:lnTo>
                    <a:pt x="315" y="349"/>
                  </a:lnTo>
                  <a:lnTo>
                    <a:pt x="315" y="350"/>
                  </a:lnTo>
                  <a:lnTo>
                    <a:pt x="314" y="350"/>
                  </a:lnTo>
                  <a:lnTo>
                    <a:pt x="312" y="352"/>
                  </a:lnTo>
                  <a:lnTo>
                    <a:pt x="311" y="353"/>
                  </a:lnTo>
                  <a:lnTo>
                    <a:pt x="310" y="355"/>
                  </a:lnTo>
                  <a:lnTo>
                    <a:pt x="308" y="355"/>
                  </a:lnTo>
                  <a:lnTo>
                    <a:pt x="308" y="356"/>
                  </a:lnTo>
                  <a:lnTo>
                    <a:pt x="307" y="356"/>
                  </a:lnTo>
                  <a:lnTo>
                    <a:pt x="306" y="356"/>
                  </a:lnTo>
                  <a:lnTo>
                    <a:pt x="306" y="357"/>
                  </a:lnTo>
                  <a:lnTo>
                    <a:pt x="304" y="357"/>
                  </a:lnTo>
                  <a:lnTo>
                    <a:pt x="303" y="357"/>
                  </a:lnTo>
                  <a:lnTo>
                    <a:pt x="303" y="359"/>
                  </a:lnTo>
                  <a:lnTo>
                    <a:pt x="301" y="359"/>
                  </a:lnTo>
                  <a:lnTo>
                    <a:pt x="301" y="360"/>
                  </a:lnTo>
                  <a:lnTo>
                    <a:pt x="300" y="360"/>
                  </a:lnTo>
                  <a:lnTo>
                    <a:pt x="299" y="360"/>
                  </a:lnTo>
                  <a:lnTo>
                    <a:pt x="299" y="361"/>
                  </a:lnTo>
                  <a:lnTo>
                    <a:pt x="297" y="363"/>
                  </a:lnTo>
                  <a:lnTo>
                    <a:pt x="296" y="363"/>
                  </a:lnTo>
                  <a:lnTo>
                    <a:pt x="296" y="364"/>
                  </a:lnTo>
                  <a:lnTo>
                    <a:pt x="295" y="364"/>
                  </a:lnTo>
                  <a:lnTo>
                    <a:pt x="293" y="364"/>
                  </a:lnTo>
                  <a:lnTo>
                    <a:pt x="293" y="365"/>
                  </a:lnTo>
                  <a:lnTo>
                    <a:pt x="292" y="365"/>
                  </a:lnTo>
                  <a:lnTo>
                    <a:pt x="292" y="368"/>
                  </a:lnTo>
                  <a:lnTo>
                    <a:pt x="291" y="368"/>
                  </a:lnTo>
                  <a:lnTo>
                    <a:pt x="289" y="368"/>
                  </a:lnTo>
                  <a:lnTo>
                    <a:pt x="288" y="369"/>
                  </a:lnTo>
                  <a:lnTo>
                    <a:pt x="287" y="369"/>
                  </a:lnTo>
                  <a:lnTo>
                    <a:pt x="285" y="369"/>
                  </a:lnTo>
                  <a:lnTo>
                    <a:pt x="284" y="369"/>
                  </a:lnTo>
                  <a:lnTo>
                    <a:pt x="284" y="371"/>
                  </a:lnTo>
                  <a:lnTo>
                    <a:pt x="284" y="372"/>
                  </a:lnTo>
                  <a:lnTo>
                    <a:pt x="282" y="372"/>
                  </a:lnTo>
                  <a:lnTo>
                    <a:pt x="282" y="374"/>
                  </a:lnTo>
                  <a:lnTo>
                    <a:pt x="282" y="375"/>
                  </a:lnTo>
                  <a:lnTo>
                    <a:pt x="282" y="376"/>
                  </a:lnTo>
                  <a:lnTo>
                    <a:pt x="282" y="378"/>
                  </a:lnTo>
                  <a:lnTo>
                    <a:pt x="281" y="378"/>
                  </a:lnTo>
                  <a:lnTo>
                    <a:pt x="281" y="379"/>
                  </a:lnTo>
                  <a:lnTo>
                    <a:pt x="281" y="380"/>
                  </a:lnTo>
                  <a:lnTo>
                    <a:pt x="281" y="382"/>
                  </a:lnTo>
                  <a:lnTo>
                    <a:pt x="282" y="383"/>
                  </a:lnTo>
                  <a:lnTo>
                    <a:pt x="281" y="383"/>
                  </a:lnTo>
                  <a:lnTo>
                    <a:pt x="281" y="384"/>
                  </a:lnTo>
                  <a:lnTo>
                    <a:pt x="282" y="384"/>
                  </a:lnTo>
                  <a:lnTo>
                    <a:pt x="282" y="386"/>
                  </a:lnTo>
                  <a:lnTo>
                    <a:pt x="282" y="387"/>
                  </a:lnTo>
                  <a:lnTo>
                    <a:pt x="284" y="387"/>
                  </a:lnTo>
                  <a:lnTo>
                    <a:pt x="282" y="387"/>
                  </a:lnTo>
                  <a:lnTo>
                    <a:pt x="282" y="388"/>
                  </a:lnTo>
                  <a:lnTo>
                    <a:pt x="284" y="388"/>
                  </a:lnTo>
                  <a:lnTo>
                    <a:pt x="282" y="390"/>
                  </a:lnTo>
                  <a:lnTo>
                    <a:pt x="282" y="391"/>
                  </a:lnTo>
                  <a:lnTo>
                    <a:pt x="281" y="393"/>
                  </a:lnTo>
                  <a:lnTo>
                    <a:pt x="281" y="394"/>
                  </a:lnTo>
                  <a:lnTo>
                    <a:pt x="281" y="395"/>
                  </a:lnTo>
                  <a:lnTo>
                    <a:pt x="282" y="397"/>
                  </a:lnTo>
                  <a:lnTo>
                    <a:pt x="282" y="398"/>
                  </a:lnTo>
                  <a:lnTo>
                    <a:pt x="284" y="399"/>
                  </a:lnTo>
                  <a:lnTo>
                    <a:pt x="285" y="401"/>
                  </a:lnTo>
                  <a:lnTo>
                    <a:pt x="285" y="402"/>
                  </a:lnTo>
                  <a:lnTo>
                    <a:pt x="285" y="403"/>
                  </a:lnTo>
                  <a:lnTo>
                    <a:pt x="285" y="405"/>
                  </a:lnTo>
                  <a:lnTo>
                    <a:pt x="284" y="406"/>
                  </a:lnTo>
                  <a:lnTo>
                    <a:pt x="284" y="407"/>
                  </a:lnTo>
                  <a:lnTo>
                    <a:pt x="282" y="407"/>
                  </a:lnTo>
                  <a:lnTo>
                    <a:pt x="281" y="407"/>
                  </a:lnTo>
                  <a:lnTo>
                    <a:pt x="281" y="409"/>
                  </a:lnTo>
                  <a:lnTo>
                    <a:pt x="281" y="410"/>
                  </a:lnTo>
                  <a:lnTo>
                    <a:pt x="281" y="412"/>
                  </a:lnTo>
                  <a:lnTo>
                    <a:pt x="281" y="413"/>
                  </a:lnTo>
                  <a:lnTo>
                    <a:pt x="280" y="414"/>
                  </a:lnTo>
                  <a:lnTo>
                    <a:pt x="280" y="416"/>
                  </a:lnTo>
                  <a:lnTo>
                    <a:pt x="278" y="417"/>
                  </a:lnTo>
                  <a:lnTo>
                    <a:pt x="278" y="418"/>
                  </a:lnTo>
                  <a:lnTo>
                    <a:pt x="277" y="420"/>
                  </a:lnTo>
                  <a:lnTo>
                    <a:pt x="274" y="422"/>
                  </a:lnTo>
                  <a:lnTo>
                    <a:pt x="273" y="424"/>
                  </a:lnTo>
                  <a:lnTo>
                    <a:pt x="272" y="425"/>
                  </a:lnTo>
                  <a:lnTo>
                    <a:pt x="270" y="426"/>
                  </a:lnTo>
                  <a:lnTo>
                    <a:pt x="269" y="428"/>
                  </a:lnTo>
                  <a:lnTo>
                    <a:pt x="269" y="429"/>
                  </a:lnTo>
                  <a:lnTo>
                    <a:pt x="268" y="429"/>
                  </a:lnTo>
                  <a:lnTo>
                    <a:pt x="268" y="431"/>
                  </a:lnTo>
                  <a:lnTo>
                    <a:pt x="266" y="432"/>
                  </a:lnTo>
                  <a:lnTo>
                    <a:pt x="266" y="433"/>
                  </a:lnTo>
                  <a:lnTo>
                    <a:pt x="265" y="435"/>
                  </a:lnTo>
                  <a:lnTo>
                    <a:pt x="265" y="436"/>
                  </a:lnTo>
                  <a:lnTo>
                    <a:pt x="265" y="437"/>
                  </a:lnTo>
                  <a:lnTo>
                    <a:pt x="265" y="439"/>
                  </a:lnTo>
                  <a:lnTo>
                    <a:pt x="265" y="440"/>
                  </a:lnTo>
                  <a:lnTo>
                    <a:pt x="265" y="441"/>
                  </a:lnTo>
                  <a:lnTo>
                    <a:pt x="265" y="443"/>
                  </a:lnTo>
                  <a:lnTo>
                    <a:pt x="263" y="443"/>
                  </a:lnTo>
                  <a:lnTo>
                    <a:pt x="263" y="444"/>
                  </a:lnTo>
                  <a:lnTo>
                    <a:pt x="262" y="445"/>
                  </a:lnTo>
                  <a:lnTo>
                    <a:pt x="261" y="447"/>
                  </a:lnTo>
                  <a:lnTo>
                    <a:pt x="259" y="447"/>
                  </a:lnTo>
                  <a:lnTo>
                    <a:pt x="257" y="448"/>
                  </a:lnTo>
                  <a:lnTo>
                    <a:pt x="257" y="450"/>
                  </a:lnTo>
                  <a:lnTo>
                    <a:pt x="255" y="450"/>
                  </a:lnTo>
                  <a:lnTo>
                    <a:pt x="254" y="451"/>
                  </a:lnTo>
                  <a:lnTo>
                    <a:pt x="253" y="451"/>
                  </a:lnTo>
                  <a:lnTo>
                    <a:pt x="251" y="452"/>
                  </a:lnTo>
                  <a:lnTo>
                    <a:pt x="250" y="452"/>
                  </a:lnTo>
                  <a:lnTo>
                    <a:pt x="249" y="454"/>
                  </a:lnTo>
                  <a:lnTo>
                    <a:pt x="247" y="455"/>
                  </a:lnTo>
                  <a:lnTo>
                    <a:pt x="246" y="455"/>
                  </a:lnTo>
                  <a:lnTo>
                    <a:pt x="244" y="456"/>
                  </a:lnTo>
                  <a:lnTo>
                    <a:pt x="242" y="458"/>
                  </a:lnTo>
                  <a:lnTo>
                    <a:pt x="240" y="459"/>
                  </a:lnTo>
                  <a:lnTo>
                    <a:pt x="239" y="460"/>
                  </a:lnTo>
                  <a:lnTo>
                    <a:pt x="239" y="463"/>
                  </a:lnTo>
                  <a:lnTo>
                    <a:pt x="238" y="464"/>
                  </a:lnTo>
                  <a:lnTo>
                    <a:pt x="236" y="469"/>
                  </a:lnTo>
                  <a:lnTo>
                    <a:pt x="235" y="471"/>
                  </a:lnTo>
                  <a:lnTo>
                    <a:pt x="234" y="474"/>
                  </a:lnTo>
                  <a:lnTo>
                    <a:pt x="232" y="477"/>
                  </a:lnTo>
                  <a:lnTo>
                    <a:pt x="231" y="479"/>
                  </a:lnTo>
                  <a:lnTo>
                    <a:pt x="231" y="481"/>
                  </a:lnTo>
                  <a:lnTo>
                    <a:pt x="230" y="483"/>
                  </a:lnTo>
                  <a:lnTo>
                    <a:pt x="230" y="486"/>
                  </a:lnTo>
                  <a:lnTo>
                    <a:pt x="230" y="488"/>
                  </a:lnTo>
                  <a:lnTo>
                    <a:pt x="228" y="489"/>
                  </a:lnTo>
                  <a:lnTo>
                    <a:pt x="227" y="490"/>
                  </a:lnTo>
                  <a:lnTo>
                    <a:pt x="225" y="490"/>
                  </a:lnTo>
                  <a:lnTo>
                    <a:pt x="225" y="492"/>
                  </a:lnTo>
                  <a:lnTo>
                    <a:pt x="224" y="493"/>
                  </a:lnTo>
                  <a:lnTo>
                    <a:pt x="223" y="496"/>
                  </a:lnTo>
                  <a:lnTo>
                    <a:pt x="221" y="497"/>
                  </a:lnTo>
                  <a:lnTo>
                    <a:pt x="220" y="497"/>
                  </a:lnTo>
                  <a:lnTo>
                    <a:pt x="217" y="497"/>
                  </a:lnTo>
                  <a:lnTo>
                    <a:pt x="216" y="497"/>
                  </a:lnTo>
                  <a:lnTo>
                    <a:pt x="215" y="497"/>
                  </a:lnTo>
                  <a:lnTo>
                    <a:pt x="215" y="498"/>
                  </a:lnTo>
                  <a:lnTo>
                    <a:pt x="212" y="498"/>
                  </a:lnTo>
                  <a:lnTo>
                    <a:pt x="211" y="500"/>
                  </a:lnTo>
                  <a:lnTo>
                    <a:pt x="209" y="500"/>
                  </a:lnTo>
                  <a:lnTo>
                    <a:pt x="208" y="501"/>
                  </a:lnTo>
                  <a:lnTo>
                    <a:pt x="206" y="501"/>
                  </a:lnTo>
                  <a:lnTo>
                    <a:pt x="204" y="502"/>
                  </a:lnTo>
                  <a:lnTo>
                    <a:pt x="202" y="502"/>
                  </a:lnTo>
                  <a:lnTo>
                    <a:pt x="202" y="504"/>
                  </a:lnTo>
                  <a:lnTo>
                    <a:pt x="201" y="504"/>
                  </a:lnTo>
                  <a:lnTo>
                    <a:pt x="200" y="504"/>
                  </a:lnTo>
                  <a:lnTo>
                    <a:pt x="198" y="505"/>
                  </a:lnTo>
                  <a:lnTo>
                    <a:pt x="197" y="505"/>
                  </a:lnTo>
                  <a:lnTo>
                    <a:pt x="196" y="505"/>
                  </a:lnTo>
                  <a:lnTo>
                    <a:pt x="194" y="505"/>
                  </a:lnTo>
                  <a:lnTo>
                    <a:pt x="193" y="504"/>
                  </a:lnTo>
                  <a:lnTo>
                    <a:pt x="192" y="502"/>
                  </a:lnTo>
                  <a:lnTo>
                    <a:pt x="190" y="502"/>
                  </a:lnTo>
                  <a:lnTo>
                    <a:pt x="190" y="504"/>
                  </a:lnTo>
                  <a:lnTo>
                    <a:pt x="189" y="504"/>
                  </a:lnTo>
                  <a:lnTo>
                    <a:pt x="187" y="504"/>
                  </a:lnTo>
                  <a:lnTo>
                    <a:pt x="186" y="504"/>
                  </a:lnTo>
                  <a:lnTo>
                    <a:pt x="185" y="504"/>
                  </a:lnTo>
                  <a:lnTo>
                    <a:pt x="183" y="504"/>
                  </a:lnTo>
                  <a:lnTo>
                    <a:pt x="182" y="505"/>
                  </a:lnTo>
                  <a:lnTo>
                    <a:pt x="181" y="504"/>
                  </a:lnTo>
                  <a:lnTo>
                    <a:pt x="179" y="502"/>
                  </a:lnTo>
                  <a:lnTo>
                    <a:pt x="178" y="502"/>
                  </a:lnTo>
                  <a:lnTo>
                    <a:pt x="177" y="502"/>
                  </a:lnTo>
                  <a:lnTo>
                    <a:pt x="177" y="501"/>
                  </a:lnTo>
                  <a:lnTo>
                    <a:pt x="175" y="501"/>
                  </a:lnTo>
                  <a:lnTo>
                    <a:pt x="174" y="501"/>
                  </a:lnTo>
                  <a:lnTo>
                    <a:pt x="173" y="502"/>
                  </a:lnTo>
                  <a:lnTo>
                    <a:pt x="173" y="504"/>
                  </a:lnTo>
                  <a:lnTo>
                    <a:pt x="173" y="505"/>
                  </a:lnTo>
                  <a:lnTo>
                    <a:pt x="171" y="505"/>
                  </a:lnTo>
                  <a:lnTo>
                    <a:pt x="171" y="507"/>
                  </a:lnTo>
                  <a:lnTo>
                    <a:pt x="171" y="508"/>
                  </a:lnTo>
                  <a:lnTo>
                    <a:pt x="170" y="508"/>
                  </a:lnTo>
                  <a:lnTo>
                    <a:pt x="170" y="509"/>
                  </a:lnTo>
                  <a:lnTo>
                    <a:pt x="170" y="508"/>
                  </a:lnTo>
                  <a:lnTo>
                    <a:pt x="167" y="508"/>
                  </a:lnTo>
                  <a:lnTo>
                    <a:pt x="166" y="507"/>
                  </a:lnTo>
                  <a:lnTo>
                    <a:pt x="163" y="507"/>
                  </a:lnTo>
                  <a:lnTo>
                    <a:pt x="163" y="505"/>
                  </a:lnTo>
                  <a:lnTo>
                    <a:pt x="162" y="504"/>
                  </a:lnTo>
                  <a:lnTo>
                    <a:pt x="160" y="502"/>
                  </a:lnTo>
                  <a:lnTo>
                    <a:pt x="159" y="500"/>
                  </a:lnTo>
                  <a:lnTo>
                    <a:pt x="158" y="497"/>
                  </a:lnTo>
                  <a:lnTo>
                    <a:pt x="156" y="494"/>
                  </a:lnTo>
                  <a:lnTo>
                    <a:pt x="155" y="493"/>
                  </a:lnTo>
                  <a:lnTo>
                    <a:pt x="154" y="490"/>
                  </a:lnTo>
                  <a:lnTo>
                    <a:pt x="154" y="489"/>
                  </a:lnTo>
                  <a:lnTo>
                    <a:pt x="152" y="488"/>
                  </a:lnTo>
                  <a:lnTo>
                    <a:pt x="151" y="485"/>
                  </a:lnTo>
                  <a:lnTo>
                    <a:pt x="150" y="483"/>
                  </a:lnTo>
                  <a:lnTo>
                    <a:pt x="150" y="482"/>
                  </a:lnTo>
                  <a:lnTo>
                    <a:pt x="147" y="482"/>
                  </a:lnTo>
                  <a:lnTo>
                    <a:pt x="144" y="481"/>
                  </a:lnTo>
                  <a:lnTo>
                    <a:pt x="143" y="479"/>
                  </a:lnTo>
                  <a:lnTo>
                    <a:pt x="139" y="479"/>
                  </a:lnTo>
                  <a:lnTo>
                    <a:pt x="135" y="477"/>
                  </a:lnTo>
                  <a:lnTo>
                    <a:pt x="133" y="477"/>
                  </a:lnTo>
                  <a:lnTo>
                    <a:pt x="132" y="475"/>
                  </a:lnTo>
                  <a:lnTo>
                    <a:pt x="129" y="474"/>
                  </a:lnTo>
                  <a:lnTo>
                    <a:pt x="126" y="473"/>
                  </a:lnTo>
                  <a:lnTo>
                    <a:pt x="124" y="471"/>
                  </a:lnTo>
                  <a:lnTo>
                    <a:pt x="121" y="470"/>
                  </a:lnTo>
                  <a:lnTo>
                    <a:pt x="118" y="470"/>
                  </a:lnTo>
                  <a:lnTo>
                    <a:pt x="116" y="470"/>
                  </a:lnTo>
                  <a:lnTo>
                    <a:pt x="113" y="470"/>
                  </a:lnTo>
                  <a:lnTo>
                    <a:pt x="112" y="470"/>
                  </a:lnTo>
                  <a:lnTo>
                    <a:pt x="110" y="469"/>
                  </a:lnTo>
                  <a:lnTo>
                    <a:pt x="109" y="469"/>
                  </a:lnTo>
                  <a:lnTo>
                    <a:pt x="106" y="467"/>
                  </a:lnTo>
                  <a:lnTo>
                    <a:pt x="105" y="466"/>
                  </a:lnTo>
                  <a:lnTo>
                    <a:pt x="103" y="464"/>
                  </a:lnTo>
                  <a:lnTo>
                    <a:pt x="102" y="463"/>
                  </a:lnTo>
                  <a:lnTo>
                    <a:pt x="102" y="462"/>
                  </a:lnTo>
                  <a:lnTo>
                    <a:pt x="101" y="460"/>
                  </a:lnTo>
                  <a:lnTo>
                    <a:pt x="101" y="459"/>
                  </a:lnTo>
                  <a:lnTo>
                    <a:pt x="101" y="458"/>
                  </a:lnTo>
                  <a:lnTo>
                    <a:pt x="101" y="456"/>
                  </a:lnTo>
                  <a:lnTo>
                    <a:pt x="99" y="455"/>
                  </a:lnTo>
                  <a:lnTo>
                    <a:pt x="99" y="454"/>
                  </a:lnTo>
                  <a:lnTo>
                    <a:pt x="99" y="452"/>
                  </a:lnTo>
                  <a:lnTo>
                    <a:pt x="99" y="451"/>
                  </a:lnTo>
                  <a:lnTo>
                    <a:pt x="99" y="450"/>
                  </a:lnTo>
                  <a:lnTo>
                    <a:pt x="99" y="447"/>
                  </a:lnTo>
                  <a:lnTo>
                    <a:pt x="101" y="444"/>
                  </a:lnTo>
                  <a:lnTo>
                    <a:pt x="101" y="439"/>
                  </a:lnTo>
                  <a:lnTo>
                    <a:pt x="101" y="437"/>
                  </a:lnTo>
                  <a:lnTo>
                    <a:pt x="99" y="433"/>
                  </a:lnTo>
                  <a:lnTo>
                    <a:pt x="98" y="431"/>
                  </a:lnTo>
                  <a:lnTo>
                    <a:pt x="97" y="426"/>
                  </a:lnTo>
                  <a:lnTo>
                    <a:pt x="95" y="424"/>
                  </a:lnTo>
                  <a:lnTo>
                    <a:pt x="95" y="422"/>
                  </a:lnTo>
                  <a:lnTo>
                    <a:pt x="94" y="421"/>
                  </a:lnTo>
                  <a:lnTo>
                    <a:pt x="91" y="420"/>
                  </a:lnTo>
                  <a:lnTo>
                    <a:pt x="88" y="420"/>
                  </a:lnTo>
                  <a:lnTo>
                    <a:pt x="86" y="420"/>
                  </a:lnTo>
                  <a:lnTo>
                    <a:pt x="84" y="420"/>
                  </a:lnTo>
                  <a:lnTo>
                    <a:pt x="80" y="418"/>
                  </a:lnTo>
                  <a:lnTo>
                    <a:pt x="79" y="418"/>
                  </a:lnTo>
                  <a:lnTo>
                    <a:pt x="78" y="417"/>
                  </a:lnTo>
                  <a:lnTo>
                    <a:pt x="76" y="417"/>
                  </a:lnTo>
                  <a:lnTo>
                    <a:pt x="75" y="416"/>
                  </a:lnTo>
                  <a:lnTo>
                    <a:pt x="74" y="414"/>
                  </a:lnTo>
                  <a:lnTo>
                    <a:pt x="72" y="412"/>
                  </a:lnTo>
                  <a:lnTo>
                    <a:pt x="72" y="410"/>
                  </a:lnTo>
                  <a:lnTo>
                    <a:pt x="71" y="407"/>
                  </a:lnTo>
                  <a:lnTo>
                    <a:pt x="69" y="406"/>
                  </a:lnTo>
                  <a:lnTo>
                    <a:pt x="69" y="405"/>
                  </a:lnTo>
                  <a:lnTo>
                    <a:pt x="68" y="402"/>
                  </a:lnTo>
                  <a:lnTo>
                    <a:pt x="67" y="399"/>
                  </a:lnTo>
                  <a:lnTo>
                    <a:pt x="65" y="397"/>
                  </a:lnTo>
                  <a:lnTo>
                    <a:pt x="65" y="395"/>
                  </a:lnTo>
                  <a:lnTo>
                    <a:pt x="64" y="391"/>
                  </a:lnTo>
                  <a:lnTo>
                    <a:pt x="63" y="390"/>
                  </a:lnTo>
                  <a:lnTo>
                    <a:pt x="63" y="388"/>
                  </a:lnTo>
                  <a:lnTo>
                    <a:pt x="61" y="387"/>
                  </a:lnTo>
                  <a:lnTo>
                    <a:pt x="60" y="386"/>
                  </a:lnTo>
                  <a:lnTo>
                    <a:pt x="60" y="384"/>
                  </a:lnTo>
                  <a:lnTo>
                    <a:pt x="57" y="383"/>
                  </a:lnTo>
                  <a:lnTo>
                    <a:pt x="56" y="383"/>
                  </a:lnTo>
                  <a:lnTo>
                    <a:pt x="56" y="382"/>
                  </a:lnTo>
                  <a:lnTo>
                    <a:pt x="53" y="380"/>
                  </a:lnTo>
                  <a:lnTo>
                    <a:pt x="52" y="379"/>
                  </a:lnTo>
                  <a:lnTo>
                    <a:pt x="50" y="378"/>
                  </a:lnTo>
                  <a:lnTo>
                    <a:pt x="49" y="376"/>
                  </a:lnTo>
                  <a:lnTo>
                    <a:pt x="48" y="376"/>
                  </a:lnTo>
                  <a:lnTo>
                    <a:pt x="46" y="375"/>
                  </a:lnTo>
                  <a:lnTo>
                    <a:pt x="45" y="374"/>
                  </a:lnTo>
                  <a:lnTo>
                    <a:pt x="45" y="372"/>
                  </a:lnTo>
                  <a:lnTo>
                    <a:pt x="45" y="371"/>
                  </a:lnTo>
                  <a:lnTo>
                    <a:pt x="44" y="368"/>
                  </a:lnTo>
                  <a:lnTo>
                    <a:pt x="42" y="368"/>
                  </a:lnTo>
                  <a:lnTo>
                    <a:pt x="42" y="367"/>
                  </a:lnTo>
                  <a:lnTo>
                    <a:pt x="42" y="365"/>
                  </a:lnTo>
                  <a:lnTo>
                    <a:pt x="41" y="363"/>
                  </a:lnTo>
                  <a:lnTo>
                    <a:pt x="40" y="361"/>
                  </a:lnTo>
                  <a:lnTo>
                    <a:pt x="40" y="360"/>
                  </a:lnTo>
                  <a:lnTo>
                    <a:pt x="38" y="360"/>
                  </a:lnTo>
                  <a:lnTo>
                    <a:pt x="38" y="359"/>
                  </a:lnTo>
                  <a:lnTo>
                    <a:pt x="37" y="359"/>
                  </a:lnTo>
                  <a:lnTo>
                    <a:pt x="34" y="357"/>
                  </a:lnTo>
                  <a:lnTo>
                    <a:pt x="33" y="356"/>
                  </a:lnTo>
                  <a:lnTo>
                    <a:pt x="29" y="355"/>
                  </a:lnTo>
                  <a:lnTo>
                    <a:pt x="27" y="353"/>
                  </a:lnTo>
                  <a:lnTo>
                    <a:pt x="26" y="353"/>
                  </a:lnTo>
                  <a:lnTo>
                    <a:pt x="23" y="352"/>
                  </a:lnTo>
                  <a:lnTo>
                    <a:pt x="21" y="350"/>
                  </a:lnTo>
                  <a:lnTo>
                    <a:pt x="19" y="350"/>
                  </a:lnTo>
                  <a:lnTo>
                    <a:pt x="17" y="349"/>
                  </a:lnTo>
                  <a:lnTo>
                    <a:pt x="12" y="346"/>
                  </a:lnTo>
                  <a:lnTo>
                    <a:pt x="11" y="346"/>
                  </a:lnTo>
                  <a:lnTo>
                    <a:pt x="10" y="346"/>
                  </a:lnTo>
                  <a:lnTo>
                    <a:pt x="7" y="345"/>
                  </a:lnTo>
                  <a:lnTo>
                    <a:pt x="4" y="344"/>
                  </a:lnTo>
                  <a:lnTo>
                    <a:pt x="4" y="342"/>
                  </a:lnTo>
                  <a:lnTo>
                    <a:pt x="2" y="338"/>
                  </a:lnTo>
                  <a:lnTo>
                    <a:pt x="0" y="336"/>
                  </a:lnTo>
                  <a:lnTo>
                    <a:pt x="2" y="333"/>
                  </a:lnTo>
                  <a:lnTo>
                    <a:pt x="2" y="331"/>
                  </a:lnTo>
                  <a:lnTo>
                    <a:pt x="2" y="329"/>
                  </a:lnTo>
                  <a:lnTo>
                    <a:pt x="0" y="329"/>
                  </a:lnTo>
                  <a:lnTo>
                    <a:pt x="0" y="327"/>
                  </a:lnTo>
                  <a:lnTo>
                    <a:pt x="0" y="325"/>
                  </a:lnTo>
                  <a:lnTo>
                    <a:pt x="2" y="323"/>
                  </a:lnTo>
                  <a:lnTo>
                    <a:pt x="2" y="322"/>
                  </a:lnTo>
                  <a:lnTo>
                    <a:pt x="3" y="319"/>
                  </a:lnTo>
                  <a:lnTo>
                    <a:pt x="4" y="317"/>
                  </a:lnTo>
                  <a:lnTo>
                    <a:pt x="4" y="315"/>
                  </a:lnTo>
                  <a:lnTo>
                    <a:pt x="6" y="314"/>
                  </a:lnTo>
                  <a:lnTo>
                    <a:pt x="7" y="312"/>
                  </a:lnTo>
                  <a:lnTo>
                    <a:pt x="7" y="311"/>
                  </a:lnTo>
                  <a:lnTo>
                    <a:pt x="8" y="310"/>
                  </a:lnTo>
                  <a:lnTo>
                    <a:pt x="10" y="308"/>
                  </a:lnTo>
                  <a:lnTo>
                    <a:pt x="10" y="307"/>
                  </a:lnTo>
                  <a:lnTo>
                    <a:pt x="11" y="306"/>
                  </a:lnTo>
                  <a:lnTo>
                    <a:pt x="11" y="304"/>
                  </a:lnTo>
                  <a:lnTo>
                    <a:pt x="12" y="303"/>
                  </a:lnTo>
                  <a:lnTo>
                    <a:pt x="12" y="302"/>
                  </a:lnTo>
                  <a:lnTo>
                    <a:pt x="12" y="300"/>
                  </a:lnTo>
                  <a:lnTo>
                    <a:pt x="12" y="299"/>
                  </a:lnTo>
                  <a:lnTo>
                    <a:pt x="14" y="298"/>
                  </a:lnTo>
                  <a:lnTo>
                    <a:pt x="15" y="296"/>
                  </a:lnTo>
                  <a:lnTo>
                    <a:pt x="15" y="295"/>
                  </a:lnTo>
                  <a:lnTo>
                    <a:pt x="15" y="294"/>
                  </a:lnTo>
                  <a:lnTo>
                    <a:pt x="17" y="294"/>
                  </a:lnTo>
                  <a:lnTo>
                    <a:pt x="17" y="292"/>
                  </a:lnTo>
                  <a:lnTo>
                    <a:pt x="18" y="292"/>
                  </a:lnTo>
                  <a:lnTo>
                    <a:pt x="18" y="294"/>
                  </a:lnTo>
                  <a:lnTo>
                    <a:pt x="19" y="292"/>
                  </a:lnTo>
                  <a:lnTo>
                    <a:pt x="21" y="292"/>
                  </a:lnTo>
                  <a:lnTo>
                    <a:pt x="22" y="292"/>
                  </a:lnTo>
                  <a:lnTo>
                    <a:pt x="22" y="291"/>
                  </a:lnTo>
                  <a:lnTo>
                    <a:pt x="23" y="291"/>
                  </a:lnTo>
                  <a:lnTo>
                    <a:pt x="22" y="291"/>
                  </a:lnTo>
                  <a:lnTo>
                    <a:pt x="23" y="289"/>
                  </a:lnTo>
                  <a:lnTo>
                    <a:pt x="25" y="288"/>
                  </a:lnTo>
                  <a:lnTo>
                    <a:pt x="25" y="287"/>
                  </a:lnTo>
                  <a:lnTo>
                    <a:pt x="25" y="285"/>
                  </a:lnTo>
                  <a:lnTo>
                    <a:pt x="26" y="285"/>
                  </a:lnTo>
                  <a:lnTo>
                    <a:pt x="27" y="285"/>
                  </a:lnTo>
                  <a:lnTo>
                    <a:pt x="29" y="284"/>
                  </a:lnTo>
                  <a:lnTo>
                    <a:pt x="30" y="284"/>
                  </a:lnTo>
                  <a:lnTo>
                    <a:pt x="30" y="283"/>
                  </a:lnTo>
                  <a:lnTo>
                    <a:pt x="31" y="283"/>
                  </a:lnTo>
                  <a:lnTo>
                    <a:pt x="33" y="281"/>
                  </a:lnTo>
                  <a:lnTo>
                    <a:pt x="34" y="280"/>
                  </a:lnTo>
                  <a:lnTo>
                    <a:pt x="34" y="279"/>
                  </a:lnTo>
                  <a:lnTo>
                    <a:pt x="36" y="277"/>
                  </a:lnTo>
                  <a:lnTo>
                    <a:pt x="36" y="276"/>
                  </a:lnTo>
                  <a:lnTo>
                    <a:pt x="37" y="275"/>
                  </a:lnTo>
                  <a:lnTo>
                    <a:pt x="37" y="272"/>
                  </a:lnTo>
                  <a:lnTo>
                    <a:pt x="38" y="269"/>
                  </a:lnTo>
                  <a:lnTo>
                    <a:pt x="38" y="268"/>
                  </a:lnTo>
                  <a:lnTo>
                    <a:pt x="38" y="266"/>
                  </a:lnTo>
                  <a:lnTo>
                    <a:pt x="38" y="265"/>
                  </a:lnTo>
                  <a:lnTo>
                    <a:pt x="37" y="264"/>
                  </a:lnTo>
                  <a:lnTo>
                    <a:pt x="37" y="262"/>
                  </a:lnTo>
                  <a:lnTo>
                    <a:pt x="37" y="261"/>
                  </a:lnTo>
                  <a:lnTo>
                    <a:pt x="38" y="260"/>
                  </a:lnTo>
                  <a:lnTo>
                    <a:pt x="38" y="258"/>
                  </a:lnTo>
                  <a:lnTo>
                    <a:pt x="37" y="257"/>
                  </a:lnTo>
                  <a:lnTo>
                    <a:pt x="37" y="256"/>
                  </a:lnTo>
                  <a:lnTo>
                    <a:pt x="37" y="254"/>
                  </a:lnTo>
                  <a:lnTo>
                    <a:pt x="36" y="253"/>
                  </a:lnTo>
                  <a:lnTo>
                    <a:pt x="36" y="251"/>
                  </a:lnTo>
                  <a:lnTo>
                    <a:pt x="37" y="250"/>
                  </a:lnTo>
                  <a:lnTo>
                    <a:pt x="37" y="249"/>
                  </a:lnTo>
                  <a:lnTo>
                    <a:pt x="38" y="247"/>
                  </a:lnTo>
                  <a:lnTo>
                    <a:pt x="38" y="245"/>
                  </a:lnTo>
                  <a:lnTo>
                    <a:pt x="38" y="243"/>
                  </a:lnTo>
                  <a:lnTo>
                    <a:pt x="38" y="242"/>
                  </a:lnTo>
                  <a:lnTo>
                    <a:pt x="38" y="241"/>
                  </a:lnTo>
                  <a:lnTo>
                    <a:pt x="38" y="238"/>
                  </a:lnTo>
                  <a:lnTo>
                    <a:pt x="38" y="237"/>
                  </a:lnTo>
                  <a:lnTo>
                    <a:pt x="37" y="234"/>
                  </a:lnTo>
                  <a:lnTo>
                    <a:pt x="37" y="232"/>
                  </a:lnTo>
                  <a:lnTo>
                    <a:pt x="37" y="231"/>
                  </a:lnTo>
                  <a:lnTo>
                    <a:pt x="37" y="230"/>
                  </a:lnTo>
                  <a:lnTo>
                    <a:pt x="37" y="228"/>
                  </a:lnTo>
                  <a:lnTo>
                    <a:pt x="38" y="222"/>
                  </a:lnTo>
                  <a:lnTo>
                    <a:pt x="40" y="218"/>
                  </a:lnTo>
                  <a:lnTo>
                    <a:pt x="41" y="212"/>
                  </a:lnTo>
                  <a:lnTo>
                    <a:pt x="42" y="205"/>
                  </a:lnTo>
                  <a:lnTo>
                    <a:pt x="42" y="203"/>
                  </a:lnTo>
                  <a:lnTo>
                    <a:pt x="44" y="203"/>
                  </a:lnTo>
                  <a:lnTo>
                    <a:pt x="45" y="192"/>
                  </a:lnTo>
                  <a:lnTo>
                    <a:pt x="44" y="192"/>
                  </a:lnTo>
                  <a:lnTo>
                    <a:pt x="42" y="193"/>
                  </a:lnTo>
                  <a:lnTo>
                    <a:pt x="41" y="193"/>
                  </a:lnTo>
                  <a:lnTo>
                    <a:pt x="40" y="193"/>
                  </a:lnTo>
                  <a:lnTo>
                    <a:pt x="38" y="193"/>
                  </a:lnTo>
                  <a:lnTo>
                    <a:pt x="37" y="193"/>
                  </a:lnTo>
                  <a:lnTo>
                    <a:pt x="36" y="193"/>
                  </a:lnTo>
                  <a:lnTo>
                    <a:pt x="34" y="193"/>
                  </a:lnTo>
                  <a:lnTo>
                    <a:pt x="33" y="193"/>
                  </a:lnTo>
                  <a:lnTo>
                    <a:pt x="30" y="193"/>
                  </a:lnTo>
                  <a:lnTo>
                    <a:pt x="29" y="193"/>
                  </a:lnTo>
                  <a:lnTo>
                    <a:pt x="26" y="193"/>
                  </a:lnTo>
                  <a:lnTo>
                    <a:pt x="23" y="192"/>
                  </a:lnTo>
                  <a:lnTo>
                    <a:pt x="22" y="189"/>
                  </a:lnTo>
                  <a:lnTo>
                    <a:pt x="21" y="188"/>
                  </a:lnTo>
                  <a:lnTo>
                    <a:pt x="19" y="188"/>
                  </a:lnTo>
                  <a:lnTo>
                    <a:pt x="17" y="185"/>
                  </a:lnTo>
                  <a:lnTo>
                    <a:pt x="17" y="184"/>
                  </a:lnTo>
                  <a:lnTo>
                    <a:pt x="17" y="182"/>
                  </a:lnTo>
                  <a:lnTo>
                    <a:pt x="17" y="181"/>
                  </a:lnTo>
                  <a:lnTo>
                    <a:pt x="15" y="181"/>
                  </a:lnTo>
                  <a:lnTo>
                    <a:pt x="15" y="180"/>
                  </a:lnTo>
                  <a:lnTo>
                    <a:pt x="15" y="178"/>
                  </a:lnTo>
                  <a:lnTo>
                    <a:pt x="14" y="178"/>
                  </a:lnTo>
                  <a:lnTo>
                    <a:pt x="15" y="177"/>
                  </a:lnTo>
                  <a:lnTo>
                    <a:pt x="14" y="175"/>
                  </a:lnTo>
                  <a:lnTo>
                    <a:pt x="14" y="174"/>
                  </a:lnTo>
                  <a:lnTo>
                    <a:pt x="12" y="171"/>
                  </a:lnTo>
                  <a:lnTo>
                    <a:pt x="12" y="170"/>
                  </a:lnTo>
                  <a:lnTo>
                    <a:pt x="12" y="169"/>
                  </a:lnTo>
                  <a:lnTo>
                    <a:pt x="10" y="163"/>
                  </a:lnTo>
                  <a:lnTo>
                    <a:pt x="11" y="162"/>
                  </a:lnTo>
                  <a:lnTo>
                    <a:pt x="12" y="162"/>
                  </a:lnTo>
                  <a:lnTo>
                    <a:pt x="14" y="161"/>
                  </a:lnTo>
                  <a:lnTo>
                    <a:pt x="15" y="161"/>
                  </a:lnTo>
                  <a:lnTo>
                    <a:pt x="17" y="159"/>
                  </a:lnTo>
                  <a:lnTo>
                    <a:pt x="18" y="159"/>
                  </a:lnTo>
                  <a:lnTo>
                    <a:pt x="19" y="159"/>
                  </a:lnTo>
                  <a:lnTo>
                    <a:pt x="19" y="158"/>
                  </a:lnTo>
                  <a:lnTo>
                    <a:pt x="21" y="158"/>
                  </a:lnTo>
                  <a:lnTo>
                    <a:pt x="22" y="158"/>
                  </a:lnTo>
                  <a:lnTo>
                    <a:pt x="22" y="156"/>
                  </a:lnTo>
                  <a:lnTo>
                    <a:pt x="23" y="156"/>
                  </a:lnTo>
                  <a:lnTo>
                    <a:pt x="25" y="156"/>
                  </a:lnTo>
                  <a:lnTo>
                    <a:pt x="26" y="155"/>
                  </a:lnTo>
                  <a:lnTo>
                    <a:pt x="29" y="155"/>
                  </a:lnTo>
                  <a:lnTo>
                    <a:pt x="30" y="154"/>
                  </a:lnTo>
                  <a:lnTo>
                    <a:pt x="31" y="154"/>
                  </a:lnTo>
                  <a:lnTo>
                    <a:pt x="31" y="152"/>
                  </a:lnTo>
                  <a:lnTo>
                    <a:pt x="33" y="152"/>
                  </a:lnTo>
                  <a:lnTo>
                    <a:pt x="34" y="151"/>
                  </a:lnTo>
                  <a:lnTo>
                    <a:pt x="36" y="151"/>
                  </a:lnTo>
                  <a:lnTo>
                    <a:pt x="37" y="150"/>
                  </a:lnTo>
                  <a:lnTo>
                    <a:pt x="38" y="150"/>
                  </a:lnTo>
                  <a:lnTo>
                    <a:pt x="40" y="148"/>
                  </a:lnTo>
                  <a:lnTo>
                    <a:pt x="41" y="148"/>
                  </a:lnTo>
                  <a:lnTo>
                    <a:pt x="41" y="147"/>
                  </a:lnTo>
                  <a:lnTo>
                    <a:pt x="42" y="147"/>
                  </a:lnTo>
                  <a:lnTo>
                    <a:pt x="44" y="147"/>
                  </a:lnTo>
                  <a:lnTo>
                    <a:pt x="44" y="148"/>
                  </a:lnTo>
                  <a:lnTo>
                    <a:pt x="44" y="147"/>
                  </a:lnTo>
                  <a:lnTo>
                    <a:pt x="45" y="147"/>
                  </a:lnTo>
                  <a:lnTo>
                    <a:pt x="46" y="147"/>
                  </a:lnTo>
                  <a:lnTo>
                    <a:pt x="46" y="148"/>
                  </a:lnTo>
                  <a:lnTo>
                    <a:pt x="46" y="147"/>
                  </a:lnTo>
                  <a:lnTo>
                    <a:pt x="48" y="147"/>
                  </a:lnTo>
                  <a:lnTo>
                    <a:pt x="48" y="148"/>
                  </a:lnTo>
                  <a:lnTo>
                    <a:pt x="48" y="147"/>
                  </a:lnTo>
                  <a:lnTo>
                    <a:pt x="49" y="147"/>
                  </a:lnTo>
                  <a:lnTo>
                    <a:pt x="49" y="148"/>
                  </a:lnTo>
                  <a:lnTo>
                    <a:pt x="50" y="148"/>
                  </a:lnTo>
                  <a:lnTo>
                    <a:pt x="50" y="150"/>
                  </a:lnTo>
                  <a:lnTo>
                    <a:pt x="52" y="151"/>
                  </a:lnTo>
                  <a:lnTo>
                    <a:pt x="53" y="151"/>
                  </a:lnTo>
                  <a:lnTo>
                    <a:pt x="53" y="150"/>
                  </a:lnTo>
                  <a:lnTo>
                    <a:pt x="55" y="150"/>
                  </a:lnTo>
                  <a:lnTo>
                    <a:pt x="57" y="148"/>
                  </a:lnTo>
                  <a:lnTo>
                    <a:pt x="59" y="147"/>
                  </a:lnTo>
                  <a:lnTo>
                    <a:pt x="60" y="147"/>
                  </a:lnTo>
                  <a:lnTo>
                    <a:pt x="61" y="147"/>
                  </a:lnTo>
                  <a:lnTo>
                    <a:pt x="63" y="146"/>
                  </a:lnTo>
                  <a:lnTo>
                    <a:pt x="64" y="144"/>
                  </a:lnTo>
                  <a:lnTo>
                    <a:pt x="65" y="144"/>
                  </a:lnTo>
                  <a:lnTo>
                    <a:pt x="65" y="143"/>
                  </a:lnTo>
                  <a:lnTo>
                    <a:pt x="67" y="143"/>
                  </a:lnTo>
                  <a:lnTo>
                    <a:pt x="67" y="142"/>
                  </a:lnTo>
                  <a:lnTo>
                    <a:pt x="68" y="142"/>
                  </a:lnTo>
                  <a:lnTo>
                    <a:pt x="69" y="140"/>
                  </a:lnTo>
                  <a:lnTo>
                    <a:pt x="71" y="140"/>
                  </a:lnTo>
                  <a:lnTo>
                    <a:pt x="72" y="139"/>
                  </a:lnTo>
                  <a:lnTo>
                    <a:pt x="72" y="137"/>
                  </a:lnTo>
                  <a:lnTo>
                    <a:pt x="74" y="137"/>
                  </a:lnTo>
                  <a:lnTo>
                    <a:pt x="74" y="136"/>
                  </a:lnTo>
                  <a:lnTo>
                    <a:pt x="79" y="135"/>
                  </a:lnTo>
                  <a:lnTo>
                    <a:pt x="87" y="132"/>
                  </a:lnTo>
                  <a:lnTo>
                    <a:pt x="98" y="125"/>
                  </a:lnTo>
                  <a:lnTo>
                    <a:pt x="107" y="118"/>
                  </a:lnTo>
                  <a:lnTo>
                    <a:pt x="113" y="116"/>
                  </a:lnTo>
                  <a:lnTo>
                    <a:pt x="116" y="113"/>
                  </a:lnTo>
                  <a:lnTo>
                    <a:pt x="120" y="109"/>
                  </a:lnTo>
                  <a:lnTo>
                    <a:pt x="121" y="108"/>
                  </a:lnTo>
                  <a:lnTo>
                    <a:pt x="128" y="104"/>
                  </a:lnTo>
                  <a:lnTo>
                    <a:pt x="133" y="101"/>
                  </a:lnTo>
                  <a:lnTo>
                    <a:pt x="135" y="98"/>
                  </a:lnTo>
                  <a:lnTo>
                    <a:pt x="139" y="95"/>
                  </a:lnTo>
                  <a:lnTo>
                    <a:pt x="143" y="93"/>
                  </a:lnTo>
                  <a:lnTo>
                    <a:pt x="144" y="91"/>
                  </a:lnTo>
                  <a:lnTo>
                    <a:pt x="150" y="87"/>
                  </a:lnTo>
                  <a:lnTo>
                    <a:pt x="152" y="85"/>
                  </a:lnTo>
                  <a:lnTo>
                    <a:pt x="158" y="85"/>
                  </a:lnTo>
                  <a:lnTo>
                    <a:pt x="160" y="86"/>
                  </a:lnTo>
                  <a:lnTo>
                    <a:pt x="166" y="86"/>
                  </a:lnTo>
                  <a:lnTo>
                    <a:pt x="169" y="82"/>
                  </a:lnTo>
                  <a:lnTo>
                    <a:pt x="171" y="79"/>
                  </a:lnTo>
                  <a:lnTo>
                    <a:pt x="178" y="71"/>
                  </a:lnTo>
                  <a:lnTo>
                    <a:pt x="178" y="70"/>
                  </a:lnTo>
                  <a:lnTo>
                    <a:pt x="178" y="68"/>
                  </a:lnTo>
                  <a:lnTo>
                    <a:pt x="179" y="68"/>
                  </a:lnTo>
                  <a:lnTo>
                    <a:pt x="179" y="67"/>
                  </a:lnTo>
                  <a:lnTo>
                    <a:pt x="179" y="66"/>
                  </a:lnTo>
                  <a:lnTo>
                    <a:pt x="181" y="66"/>
                  </a:lnTo>
                  <a:lnTo>
                    <a:pt x="181" y="64"/>
                  </a:lnTo>
                  <a:lnTo>
                    <a:pt x="182" y="64"/>
                  </a:lnTo>
                  <a:lnTo>
                    <a:pt x="182" y="63"/>
                  </a:lnTo>
                  <a:lnTo>
                    <a:pt x="183" y="61"/>
                  </a:lnTo>
                  <a:lnTo>
                    <a:pt x="185" y="61"/>
                  </a:lnTo>
                  <a:lnTo>
                    <a:pt x="185" y="60"/>
                  </a:lnTo>
                  <a:lnTo>
                    <a:pt x="185" y="59"/>
                  </a:lnTo>
                  <a:lnTo>
                    <a:pt x="186" y="59"/>
                  </a:lnTo>
                  <a:lnTo>
                    <a:pt x="187" y="59"/>
                  </a:lnTo>
                  <a:lnTo>
                    <a:pt x="187" y="60"/>
                  </a:lnTo>
                  <a:lnTo>
                    <a:pt x="189" y="60"/>
                  </a:lnTo>
                  <a:lnTo>
                    <a:pt x="190" y="60"/>
                  </a:lnTo>
                  <a:lnTo>
                    <a:pt x="190" y="61"/>
                  </a:lnTo>
                  <a:lnTo>
                    <a:pt x="192" y="61"/>
                  </a:lnTo>
                  <a:lnTo>
                    <a:pt x="192" y="63"/>
                  </a:lnTo>
                  <a:lnTo>
                    <a:pt x="193" y="63"/>
                  </a:lnTo>
                  <a:lnTo>
                    <a:pt x="194" y="63"/>
                  </a:lnTo>
                  <a:lnTo>
                    <a:pt x="196" y="63"/>
                  </a:lnTo>
                  <a:lnTo>
                    <a:pt x="197" y="64"/>
                  </a:lnTo>
                  <a:lnTo>
                    <a:pt x="198" y="64"/>
                  </a:lnTo>
                  <a:lnTo>
                    <a:pt x="198" y="66"/>
                  </a:lnTo>
                  <a:lnTo>
                    <a:pt x="200" y="66"/>
                  </a:lnTo>
                  <a:lnTo>
                    <a:pt x="200" y="67"/>
                  </a:lnTo>
                  <a:lnTo>
                    <a:pt x="201" y="67"/>
                  </a:lnTo>
                  <a:lnTo>
                    <a:pt x="202" y="67"/>
                  </a:lnTo>
                  <a:lnTo>
                    <a:pt x="202" y="68"/>
                  </a:lnTo>
                  <a:lnTo>
                    <a:pt x="204" y="68"/>
                  </a:lnTo>
                  <a:lnTo>
                    <a:pt x="205" y="68"/>
                  </a:lnTo>
                  <a:lnTo>
                    <a:pt x="206" y="70"/>
                  </a:lnTo>
                  <a:lnTo>
                    <a:pt x="208" y="70"/>
                  </a:lnTo>
                  <a:lnTo>
                    <a:pt x="208" y="71"/>
                  </a:lnTo>
                  <a:lnTo>
                    <a:pt x="209" y="71"/>
                  </a:lnTo>
                  <a:lnTo>
                    <a:pt x="211" y="72"/>
                  </a:lnTo>
                  <a:lnTo>
                    <a:pt x="212" y="72"/>
                  </a:lnTo>
                  <a:lnTo>
                    <a:pt x="212" y="74"/>
                  </a:lnTo>
                  <a:lnTo>
                    <a:pt x="213" y="74"/>
                  </a:lnTo>
                  <a:lnTo>
                    <a:pt x="215" y="75"/>
                  </a:lnTo>
                  <a:lnTo>
                    <a:pt x="216" y="75"/>
                  </a:lnTo>
                  <a:lnTo>
                    <a:pt x="217" y="76"/>
                  </a:lnTo>
                  <a:lnTo>
                    <a:pt x="219" y="76"/>
                  </a:lnTo>
                  <a:lnTo>
                    <a:pt x="220" y="76"/>
                  </a:lnTo>
                  <a:lnTo>
                    <a:pt x="221" y="76"/>
                  </a:lnTo>
                  <a:lnTo>
                    <a:pt x="221" y="78"/>
                  </a:lnTo>
                  <a:lnTo>
                    <a:pt x="223" y="78"/>
                  </a:lnTo>
                  <a:lnTo>
                    <a:pt x="224" y="78"/>
                  </a:lnTo>
                  <a:lnTo>
                    <a:pt x="225" y="78"/>
                  </a:lnTo>
                  <a:lnTo>
                    <a:pt x="225" y="79"/>
                  </a:lnTo>
                  <a:lnTo>
                    <a:pt x="227" y="79"/>
                  </a:lnTo>
                  <a:lnTo>
                    <a:pt x="228" y="79"/>
                  </a:lnTo>
                  <a:lnTo>
                    <a:pt x="230" y="80"/>
                  </a:lnTo>
                  <a:lnTo>
                    <a:pt x="231" y="80"/>
                  </a:lnTo>
                  <a:lnTo>
                    <a:pt x="232" y="80"/>
                  </a:lnTo>
                  <a:lnTo>
                    <a:pt x="234" y="80"/>
                  </a:lnTo>
                  <a:lnTo>
                    <a:pt x="235" y="80"/>
                  </a:lnTo>
                  <a:lnTo>
                    <a:pt x="235" y="82"/>
                  </a:lnTo>
                  <a:lnTo>
                    <a:pt x="236" y="82"/>
                  </a:lnTo>
                  <a:lnTo>
                    <a:pt x="236" y="83"/>
                  </a:lnTo>
                  <a:lnTo>
                    <a:pt x="238" y="83"/>
                  </a:lnTo>
                  <a:lnTo>
                    <a:pt x="239" y="85"/>
                  </a:lnTo>
                  <a:lnTo>
                    <a:pt x="240" y="86"/>
                  </a:lnTo>
                  <a:lnTo>
                    <a:pt x="242" y="86"/>
                  </a:lnTo>
                  <a:lnTo>
                    <a:pt x="243" y="86"/>
                  </a:lnTo>
                  <a:lnTo>
                    <a:pt x="244" y="86"/>
                  </a:lnTo>
                  <a:lnTo>
                    <a:pt x="246" y="86"/>
                  </a:lnTo>
                  <a:lnTo>
                    <a:pt x="247" y="86"/>
                  </a:lnTo>
                  <a:lnTo>
                    <a:pt x="249" y="86"/>
                  </a:lnTo>
                  <a:lnTo>
                    <a:pt x="249" y="87"/>
                  </a:lnTo>
                  <a:lnTo>
                    <a:pt x="250" y="87"/>
                  </a:lnTo>
                  <a:lnTo>
                    <a:pt x="251" y="87"/>
                  </a:lnTo>
                  <a:lnTo>
                    <a:pt x="253" y="87"/>
                  </a:lnTo>
                  <a:lnTo>
                    <a:pt x="254" y="87"/>
                  </a:lnTo>
                  <a:lnTo>
                    <a:pt x="255" y="87"/>
                  </a:lnTo>
                  <a:lnTo>
                    <a:pt x="257" y="87"/>
                  </a:lnTo>
                  <a:lnTo>
                    <a:pt x="258" y="87"/>
                  </a:lnTo>
                  <a:lnTo>
                    <a:pt x="258" y="86"/>
                  </a:lnTo>
                  <a:lnTo>
                    <a:pt x="259" y="86"/>
                  </a:lnTo>
                  <a:lnTo>
                    <a:pt x="261" y="86"/>
                  </a:lnTo>
                  <a:lnTo>
                    <a:pt x="262" y="86"/>
                  </a:lnTo>
                  <a:lnTo>
                    <a:pt x="263" y="86"/>
                  </a:lnTo>
                  <a:lnTo>
                    <a:pt x="265" y="86"/>
                  </a:lnTo>
                  <a:lnTo>
                    <a:pt x="266" y="86"/>
                  </a:lnTo>
                  <a:lnTo>
                    <a:pt x="266" y="87"/>
                  </a:lnTo>
                  <a:lnTo>
                    <a:pt x="268" y="87"/>
                  </a:lnTo>
                  <a:lnTo>
                    <a:pt x="269" y="87"/>
                  </a:lnTo>
                  <a:lnTo>
                    <a:pt x="270" y="87"/>
                  </a:lnTo>
                  <a:lnTo>
                    <a:pt x="272" y="87"/>
                  </a:lnTo>
                  <a:lnTo>
                    <a:pt x="270" y="89"/>
                  </a:lnTo>
                  <a:lnTo>
                    <a:pt x="270" y="90"/>
                  </a:lnTo>
                  <a:lnTo>
                    <a:pt x="270" y="91"/>
                  </a:lnTo>
                  <a:lnTo>
                    <a:pt x="269" y="93"/>
                  </a:lnTo>
                  <a:lnTo>
                    <a:pt x="269" y="94"/>
                  </a:lnTo>
                  <a:lnTo>
                    <a:pt x="269" y="95"/>
                  </a:lnTo>
                  <a:lnTo>
                    <a:pt x="268" y="98"/>
                  </a:lnTo>
                  <a:lnTo>
                    <a:pt x="268" y="99"/>
                  </a:lnTo>
                  <a:lnTo>
                    <a:pt x="266" y="99"/>
                  </a:lnTo>
                  <a:lnTo>
                    <a:pt x="266" y="101"/>
                  </a:lnTo>
                  <a:lnTo>
                    <a:pt x="266" y="102"/>
                  </a:lnTo>
                  <a:lnTo>
                    <a:pt x="265" y="104"/>
                  </a:lnTo>
                  <a:lnTo>
                    <a:pt x="265" y="105"/>
                  </a:lnTo>
                  <a:lnTo>
                    <a:pt x="263" y="105"/>
                  </a:lnTo>
                  <a:lnTo>
                    <a:pt x="263" y="106"/>
                  </a:lnTo>
                  <a:lnTo>
                    <a:pt x="263" y="108"/>
                  </a:lnTo>
                  <a:lnTo>
                    <a:pt x="263" y="109"/>
                  </a:lnTo>
                  <a:lnTo>
                    <a:pt x="262" y="109"/>
                  </a:lnTo>
                  <a:lnTo>
                    <a:pt x="262" y="110"/>
                  </a:lnTo>
                  <a:lnTo>
                    <a:pt x="261" y="110"/>
                  </a:lnTo>
                  <a:lnTo>
                    <a:pt x="261" y="112"/>
                  </a:lnTo>
                  <a:lnTo>
                    <a:pt x="261" y="113"/>
                  </a:lnTo>
                  <a:lnTo>
                    <a:pt x="259" y="113"/>
                  </a:lnTo>
                  <a:lnTo>
                    <a:pt x="259" y="114"/>
                  </a:lnTo>
                  <a:lnTo>
                    <a:pt x="259" y="116"/>
                  </a:lnTo>
                  <a:lnTo>
                    <a:pt x="261" y="116"/>
                  </a:lnTo>
                  <a:lnTo>
                    <a:pt x="261" y="114"/>
                  </a:lnTo>
                  <a:lnTo>
                    <a:pt x="262" y="114"/>
                  </a:lnTo>
                  <a:lnTo>
                    <a:pt x="263" y="114"/>
                  </a:lnTo>
                  <a:lnTo>
                    <a:pt x="265" y="114"/>
                  </a:lnTo>
                  <a:lnTo>
                    <a:pt x="266" y="114"/>
                  </a:lnTo>
                  <a:lnTo>
                    <a:pt x="268" y="114"/>
                  </a:lnTo>
                  <a:lnTo>
                    <a:pt x="269" y="114"/>
                  </a:lnTo>
                  <a:lnTo>
                    <a:pt x="270" y="113"/>
                  </a:lnTo>
                  <a:lnTo>
                    <a:pt x="272" y="113"/>
                  </a:lnTo>
                  <a:lnTo>
                    <a:pt x="273" y="113"/>
                  </a:lnTo>
                  <a:lnTo>
                    <a:pt x="274" y="113"/>
                  </a:lnTo>
                  <a:lnTo>
                    <a:pt x="276" y="113"/>
                  </a:lnTo>
                  <a:lnTo>
                    <a:pt x="277" y="113"/>
                  </a:lnTo>
                  <a:lnTo>
                    <a:pt x="278" y="113"/>
                  </a:lnTo>
                  <a:lnTo>
                    <a:pt x="280" y="113"/>
                  </a:lnTo>
                  <a:lnTo>
                    <a:pt x="281" y="113"/>
                  </a:lnTo>
                  <a:lnTo>
                    <a:pt x="282" y="113"/>
                  </a:lnTo>
                  <a:lnTo>
                    <a:pt x="284" y="113"/>
                  </a:lnTo>
                  <a:lnTo>
                    <a:pt x="285" y="112"/>
                  </a:lnTo>
                  <a:lnTo>
                    <a:pt x="287" y="112"/>
                  </a:lnTo>
                  <a:lnTo>
                    <a:pt x="288" y="112"/>
                  </a:lnTo>
                  <a:lnTo>
                    <a:pt x="289" y="112"/>
                  </a:lnTo>
                  <a:lnTo>
                    <a:pt x="291" y="112"/>
                  </a:lnTo>
                  <a:lnTo>
                    <a:pt x="291" y="110"/>
                  </a:lnTo>
                  <a:lnTo>
                    <a:pt x="291" y="109"/>
                  </a:lnTo>
                  <a:lnTo>
                    <a:pt x="292" y="109"/>
                  </a:lnTo>
                  <a:lnTo>
                    <a:pt x="292" y="108"/>
                  </a:lnTo>
                  <a:lnTo>
                    <a:pt x="292" y="106"/>
                  </a:lnTo>
                  <a:lnTo>
                    <a:pt x="292" y="105"/>
                  </a:lnTo>
                  <a:lnTo>
                    <a:pt x="293" y="104"/>
                  </a:lnTo>
                  <a:lnTo>
                    <a:pt x="293" y="102"/>
                  </a:lnTo>
                  <a:lnTo>
                    <a:pt x="293" y="101"/>
                  </a:lnTo>
                  <a:lnTo>
                    <a:pt x="293" y="99"/>
                  </a:lnTo>
                  <a:lnTo>
                    <a:pt x="293" y="98"/>
                  </a:lnTo>
                  <a:lnTo>
                    <a:pt x="295" y="95"/>
                  </a:lnTo>
                  <a:lnTo>
                    <a:pt x="295" y="94"/>
                  </a:lnTo>
                  <a:lnTo>
                    <a:pt x="296" y="94"/>
                  </a:lnTo>
                  <a:lnTo>
                    <a:pt x="296" y="93"/>
                  </a:lnTo>
                  <a:lnTo>
                    <a:pt x="297" y="91"/>
                  </a:lnTo>
                  <a:lnTo>
                    <a:pt x="297" y="90"/>
                  </a:lnTo>
                  <a:lnTo>
                    <a:pt x="297" y="89"/>
                  </a:lnTo>
                  <a:lnTo>
                    <a:pt x="297" y="87"/>
                  </a:lnTo>
                  <a:lnTo>
                    <a:pt x="297" y="86"/>
                  </a:lnTo>
                  <a:lnTo>
                    <a:pt x="299" y="83"/>
                  </a:lnTo>
                  <a:lnTo>
                    <a:pt x="299" y="82"/>
                  </a:lnTo>
                  <a:lnTo>
                    <a:pt x="299" y="80"/>
                  </a:lnTo>
                  <a:lnTo>
                    <a:pt x="299" y="79"/>
                  </a:lnTo>
                  <a:lnTo>
                    <a:pt x="300" y="78"/>
                  </a:lnTo>
                  <a:lnTo>
                    <a:pt x="300" y="74"/>
                  </a:lnTo>
                  <a:lnTo>
                    <a:pt x="301" y="74"/>
                  </a:lnTo>
                  <a:lnTo>
                    <a:pt x="301" y="72"/>
                  </a:lnTo>
                  <a:lnTo>
                    <a:pt x="301" y="71"/>
                  </a:lnTo>
                  <a:lnTo>
                    <a:pt x="301" y="70"/>
                  </a:lnTo>
                  <a:lnTo>
                    <a:pt x="301" y="68"/>
                  </a:lnTo>
                  <a:lnTo>
                    <a:pt x="301" y="67"/>
                  </a:lnTo>
                  <a:lnTo>
                    <a:pt x="303" y="67"/>
                  </a:lnTo>
                  <a:lnTo>
                    <a:pt x="303" y="66"/>
                  </a:lnTo>
                  <a:lnTo>
                    <a:pt x="303" y="64"/>
                  </a:lnTo>
                  <a:lnTo>
                    <a:pt x="303" y="63"/>
                  </a:lnTo>
                  <a:lnTo>
                    <a:pt x="303" y="61"/>
                  </a:lnTo>
                  <a:lnTo>
                    <a:pt x="303" y="60"/>
                  </a:lnTo>
                  <a:lnTo>
                    <a:pt x="303" y="59"/>
                  </a:lnTo>
                  <a:lnTo>
                    <a:pt x="303" y="57"/>
                  </a:lnTo>
                  <a:lnTo>
                    <a:pt x="303" y="56"/>
                  </a:lnTo>
                  <a:lnTo>
                    <a:pt x="303" y="55"/>
                  </a:lnTo>
                  <a:lnTo>
                    <a:pt x="304" y="55"/>
                  </a:lnTo>
                  <a:lnTo>
                    <a:pt x="303" y="53"/>
                  </a:lnTo>
                  <a:lnTo>
                    <a:pt x="303" y="52"/>
                  </a:lnTo>
                  <a:lnTo>
                    <a:pt x="303" y="51"/>
                  </a:lnTo>
                  <a:lnTo>
                    <a:pt x="303" y="49"/>
                  </a:lnTo>
                  <a:lnTo>
                    <a:pt x="303" y="48"/>
                  </a:lnTo>
                  <a:lnTo>
                    <a:pt x="303" y="47"/>
                  </a:lnTo>
                  <a:lnTo>
                    <a:pt x="303" y="45"/>
                  </a:lnTo>
                  <a:lnTo>
                    <a:pt x="303" y="44"/>
                  </a:lnTo>
                  <a:lnTo>
                    <a:pt x="303" y="43"/>
                  </a:lnTo>
                  <a:lnTo>
                    <a:pt x="303" y="41"/>
                  </a:lnTo>
                  <a:lnTo>
                    <a:pt x="304" y="40"/>
                  </a:lnTo>
                  <a:lnTo>
                    <a:pt x="304" y="38"/>
                  </a:lnTo>
                  <a:lnTo>
                    <a:pt x="304" y="37"/>
                  </a:lnTo>
                  <a:lnTo>
                    <a:pt x="306" y="38"/>
                  </a:lnTo>
                  <a:lnTo>
                    <a:pt x="307" y="38"/>
                  </a:lnTo>
                  <a:lnTo>
                    <a:pt x="307" y="40"/>
                  </a:lnTo>
                  <a:lnTo>
                    <a:pt x="307" y="41"/>
                  </a:lnTo>
                  <a:lnTo>
                    <a:pt x="308" y="41"/>
                  </a:lnTo>
                  <a:lnTo>
                    <a:pt x="310" y="41"/>
                  </a:lnTo>
                  <a:lnTo>
                    <a:pt x="310" y="43"/>
                  </a:lnTo>
                  <a:lnTo>
                    <a:pt x="311" y="43"/>
                  </a:lnTo>
                  <a:lnTo>
                    <a:pt x="311" y="41"/>
                  </a:lnTo>
                  <a:lnTo>
                    <a:pt x="312" y="41"/>
                  </a:lnTo>
                  <a:lnTo>
                    <a:pt x="312" y="43"/>
                  </a:lnTo>
                  <a:lnTo>
                    <a:pt x="314" y="43"/>
                  </a:lnTo>
                  <a:lnTo>
                    <a:pt x="314" y="44"/>
                  </a:lnTo>
                  <a:lnTo>
                    <a:pt x="314" y="43"/>
                  </a:lnTo>
                  <a:lnTo>
                    <a:pt x="315" y="43"/>
                  </a:lnTo>
                  <a:lnTo>
                    <a:pt x="314" y="43"/>
                  </a:lnTo>
                  <a:lnTo>
                    <a:pt x="314" y="41"/>
                  </a:lnTo>
                  <a:lnTo>
                    <a:pt x="315" y="41"/>
                  </a:lnTo>
                  <a:lnTo>
                    <a:pt x="323" y="43"/>
                  </a:lnTo>
                  <a:lnTo>
                    <a:pt x="327" y="47"/>
                  </a:lnTo>
                  <a:lnTo>
                    <a:pt x="349" y="63"/>
                  </a:lnTo>
                  <a:lnTo>
                    <a:pt x="356" y="67"/>
                  </a:lnTo>
                  <a:lnTo>
                    <a:pt x="358" y="70"/>
                  </a:lnTo>
                  <a:lnTo>
                    <a:pt x="360" y="71"/>
                  </a:lnTo>
                  <a:close/>
                  <a:moveTo>
                    <a:pt x="23" y="291"/>
                  </a:moveTo>
                  <a:lnTo>
                    <a:pt x="23" y="292"/>
                  </a:lnTo>
                  <a:lnTo>
                    <a:pt x="25" y="291"/>
                  </a:lnTo>
                  <a:lnTo>
                    <a:pt x="23" y="291"/>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52" name="Freeform 30"/>
            <p:cNvSpPr>
              <a:spLocks noEditPoints="1"/>
            </p:cNvSpPr>
            <p:nvPr/>
          </p:nvSpPr>
          <p:spPr bwMode="auto">
            <a:xfrm>
              <a:off x="4436" y="1938"/>
              <a:ext cx="104" cy="116"/>
            </a:xfrm>
            <a:custGeom>
              <a:avLst/>
              <a:gdLst>
                <a:gd name="T0" fmla="*/ 35 w 104"/>
                <a:gd name="T1" fmla="*/ 104 h 116"/>
                <a:gd name="T2" fmla="*/ 58 w 104"/>
                <a:gd name="T3" fmla="*/ 108 h 116"/>
                <a:gd name="T4" fmla="*/ 59 w 104"/>
                <a:gd name="T5" fmla="*/ 103 h 116"/>
                <a:gd name="T6" fmla="*/ 13 w 104"/>
                <a:gd name="T7" fmla="*/ 91 h 116"/>
                <a:gd name="T8" fmla="*/ 20 w 104"/>
                <a:gd name="T9" fmla="*/ 95 h 116"/>
                <a:gd name="T10" fmla="*/ 24 w 104"/>
                <a:gd name="T11" fmla="*/ 103 h 116"/>
                <a:gd name="T12" fmla="*/ 31 w 104"/>
                <a:gd name="T13" fmla="*/ 103 h 116"/>
                <a:gd name="T14" fmla="*/ 31 w 104"/>
                <a:gd name="T15" fmla="*/ 112 h 116"/>
                <a:gd name="T16" fmla="*/ 23 w 104"/>
                <a:gd name="T17" fmla="*/ 108 h 116"/>
                <a:gd name="T18" fmla="*/ 14 w 104"/>
                <a:gd name="T19" fmla="*/ 104 h 116"/>
                <a:gd name="T20" fmla="*/ 13 w 104"/>
                <a:gd name="T21" fmla="*/ 101 h 116"/>
                <a:gd name="T22" fmla="*/ 9 w 104"/>
                <a:gd name="T23" fmla="*/ 95 h 116"/>
                <a:gd name="T24" fmla="*/ 4 w 104"/>
                <a:gd name="T25" fmla="*/ 88 h 116"/>
                <a:gd name="T26" fmla="*/ 21 w 104"/>
                <a:gd name="T27" fmla="*/ 77 h 116"/>
                <a:gd name="T28" fmla="*/ 17 w 104"/>
                <a:gd name="T29" fmla="*/ 74 h 116"/>
                <a:gd name="T30" fmla="*/ 82 w 104"/>
                <a:gd name="T31" fmla="*/ 17 h 116"/>
                <a:gd name="T32" fmla="*/ 103 w 104"/>
                <a:gd name="T33" fmla="*/ 15 h 116"/>
                <a:gd name="T34" fmla="*/ 99 w 104"/>
                <a:gd name="T35" fmla="*/ 29 h 116"/>
                <a:gd name="T36" fmla="*/ 93 w 104"/>
                <a:gd name="T37" fmla="*/ 34 h 116"/>
                <a:gd name="T38" fmla="*/ 96 w 104"/>
                <a:gd name="T39" fmla="*/ 40 h 116"/>
                <a:gd name="T40" fmla="*/ 95 w 104"/>
                <a:gd name="T41" fmla="*/ 51 h 116"/>
                <a:gd name="T42" fmla="*/ 90 w 104"/>
                <a:gd name="T43" fmla="*/ 59 h 116"/>
                <a:gd name="T44" fmla="*/ 86 w 104"/>
                <a:gd name="T45" fmla="*/ 59 h 116"/>
                <a:gd name="T46" fmla="*/ 88 w 104"/>
                <a:gd name="T47" fmla="*/ 67 h 116"/>
                <a:gd name="T48" fmla="*/ 81 w 104"/>
                <a:gd name="T49" fmla="*/ 76 h 116"/>
                <a:gd name="T50" fmla="*/ 76 w 104"/>
                <a:gd name="T51" fmla="*/ 82 h 116"/>
                <a:gd name="T52" fmla="*/ 73 w 104"/>
                <a:gd name="T53" fmla="*/ 86 h 116"/>
                <a:gd name="T54" fmla="*/ 66 w 104"/>
                <a:gd name="T55" fmla="*/ 88 h 116"/>
                <a:gd name="T56" fmla="*/ 74 w 104"/>
                <a:gd name="T57" fmla="*/ 86 h 116"/>
                <a:gd name="T58" fmla="*/ 82 w 104"/>
                <a:gd name="T59" fmla="*/ 85 h 116"/>
                <a:gd name="T60" fmla="*/ 76 w 104"/>
                <a:gd name="T61" fmla="*/ 93 h 116"/>
                <a:gd name="T62" fmla="*/ 66 w 104"/>
                <a:gd name="T63" fmla="*/ 101 h 116"/>
                <a:gd name="T64" fmla="*/ 62 w 104"/>
                <a:gd name="T65" fmla="*/ 97 h 116"/>
                <a:gd name="T66" fmla="*/ 51 w 104"/>
                <a:gd name="T67" fmla="*/ 97 h 116"/>
                <a:gd name="T68" fmla="*/ 51 w 104"/>
                <a:gd name="T69" fmla="*/ 100 h 116"/>
                <a:gd name="T70" fmla="*/ 44 w 104"/>
                <a:gd name="T71" fmla="*/ 97 h 116"/>
                <a:gd name="T72" fmla="*/ 29 w 104"/>
                <a:gd name="T73" fmla="*/ 99 h 116"/>
                <a:gd name="T74" fmla="*/ 24 w 104"/>
                <a:gd name="T75" fmla="*/ 89 h 116"/>
                <a:gd name="T76" fmla="*/ 28 w 104"/>
                <a:gd name="T77" fmla="*/ 78 h 116"/>
                <a:gd name="T78" fmla="*/ 32 w 104"/>
                <a:gd name="T79" fmla="*/ 76 h 116"/>
                <a:gd name="T80" fmla="*/ 28 w 104"/>
                <a:gd name="T81" fmla="*/ 65 h 116"/>
                <a:gd name="T82" fmla="*/ 35 w 104"/>
                <a:gd name="T83" fmla="*/ 62 h 116"/>
                <a:gd name="T84" fmla="*/ 42 w 104"/>
                <a:gd name="T85" fmla="*/ 65 h 116"/>
                <a:gd name="T86" fmla="*/ 43 w 104"/>
                <a:gd name="T87" fmla="*/ 66 h 116"/>
                <a:gd name="T88" fmla="*/ 42 w 104"/>
                <a:gd name="T89" fmla="*/ 61 h 116"/>
                <a:gd name="T90" fmla="*/ 33 w 104"/>
                <a:gd name="T91" fmla="*/ 46 h 116"/>
                <a:gd name="T92" fmla="*/ 46 w 104"/>
                <a:gd name="T93" fmla="*/ 43 h 116"/>
                <a:gd name="T94" fmla="*/ 52 w 104"/>
                <a:gd name="T95" fmla="*/ 44 h 116"/>
                <a:gd name="T96" fmla="*/ 46 w 104"/>
                <a:gd name="T97" fmla="*/ 36 h 116"/>
                <a:gd name="T98" fmla="*/ 51 w 104"/>
                <a:gd name="T99" fmla="*/ 35 h 116"/>
                <a:gd name="T100" fmla="*/ 63 w 104"/>
                <a:gd name="T101" fmla="*/ 32 h 116"/>
                <a:gd name="T102" fmla="*/ 69 w 104"/>
                <a:gd name="T103" fmla="*/ 36 h 116"/>
                <a:gd name="T104" fmla="*/ 70 w 104"/>
                <a:gd name="T105" fmla="*/ 31 h 116"/>
                <a:gd name="T106" fmla="*/ 66 w 104"/>
                <a:gd name="T107" fmla="*/ 28 h 116"/>
                <a:gd name="T108" fmla="*/ 57 w 104"/>
                <a:gd name="T109" fmla="*/ 25 h 116"/>
                <a:gd name="T110" fmla="*/ 47 w 104"/>
                <a:gd name="T111" fmla="*/ 20 h 116"/>
                <a:gd name="T112" fmla="*/ 33 w 104"/>
                <a:gd name="T113" fmla="*/ 9 h 116"/>
                <a:gd name="T114" fmla="*/ 44 w 104"/>
                <a:gd name="T115" fmla="*/ 19 h 116"/>
                <a:gd name="T116" fmla="*/ 54 w 104"/>
                <a:gd name="T117" fmla="*/ 16 h 116"/>
                <a:gd name="T118" fmla="*/ 61 w 104"/>
                <a:gd name="T119" fmla="*/ 16 h 116"/>
                <a:gd name="T120" fmla="*/ 66 w 104"/>
                <a:gd name="T121" fmla="*/ 15 h 116"/>
                <a:gd name="T122" fmla="*/ 62 w 104"/>
                <a:gd name="T123" fmla="*/ 9 h 116"/>
                <a:gd name="T124" fmla="*/ 66 w 104"/>
                <a:gd name="T125" fmla="*/ 93 h 11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4" h="116">
                  <a:moveTo>
                    <a:pt x="35" y="104"/>
                  </a:moveTo>
                  <a:lnTo>
                    <a:pt x="35" y="105"/>
                  </a:lnTo>
                  <a:lnTo>
                    <a:pt x="36" y="105"/>
                  </a:lnTo>
                  <a:lnTo>
                    <a:pt x="36" y="107"/>
                  </a:lnTo>
                  <a:lnTo>
                    <a:pt x="38" y="107"/>
                  </a:lnTo>
                  <a:lnTo>
                    <a:pt x="36" y="107"/>
                  </a:lnTo>
                  <a:lnTo>
                    <a:pt x="38" y="107"/>
                  </a:lnTo>
                  <a:lnTo>
                    <a:pt x="38" y="108"/>
                  </a:lnTo>
                  <a:lnTo>
                    <a:pt x="38" y="110"/>
                  </a:lnTo>
                  <a:lnTo>
                    <a:pt x="36" y="110"/>
                  </a:lnTo>
                  <a:lnTo>
                    <a:pt x="36" y="108"/>
                  </a:lnTo>
                  <a:lnTo>
                    <a:pt x="35" y="108"/>
                  </a:lnTo>
                  <a:lnTo>
                    <a:pt x="35" y="107"/>
                  </a:lnTo>
                  <a:lnTo>
                    <a:pt x="33" y="107"/>
                  </a:lnTo>
                  <a:lnTo>
                    <a:pt x="33" y="105"/>
                  </a:lnTo>
                  <a:lnTo>
                    <a:pt x="33" y="104"/>
                  </a:lnTo>
                  <a:lnTo>
                    <a:pt x="33" y="105"/>
                  </a:lnTo>
                  <a:lnTo>
                    <a:pt x="33" y="104"/>
                  </a:lnTo>
                  <a:lnTo>
                    <a:pt x="35" y="104"/>
                  </a:lnTo>
                  <a:lnTo>
                    <a:pt x="35" y="105"/>
                  </a:lnTo>
                  <a:lnTo>
                    <a:pt x="35" y="104"/>
                  </a:lnTo>
                  <a:lnTo>
                    <a:pt x="33" y="104"/>
                  </a:lnTo>
                  <a:lnTo>
                    <a:pt x="35" y="104"/>
                  </a:lnTo>
                  <a:close/>
                  <a:moveTo>
                    <a:pt x="63" y="97"/>
                  </a:moveTo>
                  <a:lnTo>
                    <a:pt x="63" y="99"/>
                  </a:lnTo>
                  <a:lnTo>
                    <a:pt x="63" y="100"/>
                  </a:lnTo>
                  <a:lnTo>
                    <a:pt x="65" y="100"/>
                  </a:lnTo>
                  <a:lnTo>
                    <a:pt x="65" y="101"/>
                  </a:lnTo>
                  <a:lnTo>
                    <a:pt x="65" y="103"/>
                  </a:lnTo>
                  <a:lnTo>
                    <a:pt x="65" y="104"/>
                  </a:lnTo>
                  <a:lnTo>
                    <a:pt x="63" y="104"/>
                  </a:lnTo>
                  <a:lnTo>
                    <a:pt x="62" y="104"/>
                  </a:lnTo>
                  <a:lnTo>
                    <a:pt x="61" y="104"/>
                  </a:lnTo>
                  <a:lnTo>
                    <a:pt x="61" y="105"/>
                  </a:lnTo>
                  <a:lnTo>
                    <a:pt x="62" y="105"/>
                  </a:lnTo>
                  <a:lnTo>
                    <a:pt x="61" y="105"/>
                  </a:lnTo>
                  <a:lnTo>
                    <a:pt x="61" y="107"/>
                  </a:lnTo>
                  <a:lnTo>
                    <a:pt x="61" y="105"/>
                  </a:lnTo>
                  <a:lnTo>
                    <a:pt x="59" y="105"/>
                  </a:lnTo>
                  <a:lnTo>
                    <a:pt x="59" y="107"/>
                  </a:lnTo>
                  <a:lnTo>
                    <a:pt x="58" y="107"/>
                  </a:lnTo>
                  <a:lnTo>
                    <a:pt x="58" y="108"/>
                  </a:lnTo>
                  <a:lnTo>
                    <a:pt x="59" y="108"/>
                  </a:lnTo>
                  <a:lnTo>
                    <a:pt x="59" y="110"/>
                  </a:lnTo>
                  <a:lnTo>
                    <a:pt x="59" y="111"/>
                  </a:lnTo>
                  <a:lnTo>
                    <a:pt x="58" y="111"/>
                  </a:lnTo>
                  <a:lnTo>
                    <a:pt x="58" y="112"/>
                  </a:lnTo>
                  <a:lnTo>
                    <a:pt x="58" y="111"/>
                  </a:lnTo>
                  <a:lnTo>
                    <a:pt x="57" y="111"/>
                  </a:lnTo>
                  <a:lnTo>
                    <a:pt x="58" y="111"/>
                  </a:lnTo>
                  <a:lnTo>
                    <a:pt x="57" y="111"/>
                  </a:lnTo>
                  <a:lnTo>
                    <a:pt x="58" y="111"/>
                  </a:lnTo>
                  <a:lnTo>
                    <a:pt x="58" y="110"/>
                  </a:lnTo>
                  <a:lnTo>
                    <a:pt x="57" y="110"/>
                  </a:lnTo>
                  <a:lnTo>
                    <a:pt x="57" y="108"/>
                  </a:lnTo>
                  <a:lnTo>
                    <a:pt x="57" y="107"/>
                  </a:lnTo>
                  <a:lnTo>
                    <a:pt x="57" y="105"/>
                  </a:lnTo>
                  <a:lnTo>
                    <a:pt x="57" y="104"/>
                  </a:lnTo>
                  <a:lnTo>
                    <a:pt x="57" y="103"/>
                  </a:lnTo>
                  <a:lnTo>
                    <a:pt x="57" y="104"/>
                  </a:lnTo>
                  <a:lnTo>
                    <a:pt x="58" y="104"/>
                  </a:lnTo>
                  <a:lnTo>
                    <a:pt x="59" y="104"/>
                  </a:lnTo>
                  <a:lnTo>
                    <a:pt x="59" y="103"/>
                  </a:lnTo>
                  <a:lnTo>
                    <a:pt x="61" y="103"/>
                  </a:lnTo>
                  <a:lnTo>
                    <a:pt x="61" y="101"/>
                  </a:lnTo>
                  <a:lnTo>
                    <a:pt x="61" y="100"/>
                  </a:lnTo>
                  <a:lnTo>
                    <a:pt x="59" y="100"/>
                  </a:lnTo>
                  <a:lnTo>
                    <a:pt x="61" y="100"/>
                  </a:lnTo>
                  <a:lnTo>
                    <a:pt x="61" y="99"/>
                  </a:lnTo>
                  <a:lnTo>
                    <a:pt x="62" y="99"/>
                  </a:lnTo>
                  <a:lnTo>
                    <a:pt x="62" y="97"/>
                  </a:lnTo>
                  <a:lnTo>
                    <a:pt x="62" y="99"/>
                  </a:lnTo>
                  <a:lnTo>
                    <a:pt x="62" y="97"/>
                  </a:lnTo>
                  <a:lnTo>
                    <a:pt x="63" y="97"/>
                  </a:lnTo>
                  <a:close/>
                  <a:moveTo>
                    <a:pt x="8" y="89"/>
                  </a:moveTo>
                  <a:lnTo>
                    <a:pt x="9" y="89"/>
                  </a:lnTo>
                  <a:lnTo>
                    <a:pt x="9" y="91"/>
                  </a:lnTo>
                  <a:lnTo>
                    <a:pt x="10" y="91"/>
                  </a:lnTo>
                  <a:lnTo>
                    <a:pt x="10" y="92"/>
                  </a:lnTo>
                  <a:lnTo>
                    <a:pt x="12" y="92"/>
                  </a:lnTo>
                  <a:lnTo>
                    <a:pt x="12" y="93"/>
                  </a:lnTo>
                  <a:lnTo>
                    <a:pt x="12" y="92"/>
                  </a:lnTo>
                  <a:lnTo>
                    <a:pt x="13" y="92"/>
                  </a:lnTo>
                  <a:lnTo>
                    <a:pt x="13" y="91"/>
                  </a:lnTo>
                  <a:lnTo>
                    <a:pt x="13" y="92"/>
                  </a:lnTo>
                  <a:lnTo>
                    <a:pt x="13" y="91"/>
                  </a:lnTo>
                  <a:lnTo>
                    <a:pt x="13" y="89"/>
                  </a:lnTo>
                  <a:lnTo>
                    <a:pt x="13" y="91"/>
                  </a:lnTo>
                  <a:lnTo>
                    <a:pt x="13" y="92"/>
                  </a:lnTo>
                  <a:lnTo>
                    <a:pt x="14" y="92"/>
                  </a:lnTo>
                  <a:lnTo>
                    <a:pt x="14" y="93"/>
                  </a:lnTo>
                  <a:lnTo>
                    <a:pt x="16" y="95"/>
                  </a:lnTo>
                  <a:lnTo>
                    <a:pt x="16" y="96"/>
                  </a:lnTo>
                  <a:lnTo>
                    <a:pt x="16" y="97"/>
                  </a:lnTo>
                  <a:lnTo>
                    <a:pt x="14" y="97"/>
                  </a:lnTo>
                  <a:lnTo>
                    <a:pt x="16" y="97"/>
                  </a:lnTo>
                  <a:lnTo>
                    <a:pt x="16" y="99"/>
                  </a:lnTo>
                  <a:lnTo>
                    <a:pt x="16" y="97"/>
                  </a:lnTo>
                  <a:lnTo>
                    <a:pt x="16" y="96"/>
                  </a:lnTo>
                  <a:lnTo>
                    <a:pt x="17" y="96"/>
                  </a:lnTo>
                  <a:lnTo>
                    <a:pt x="17" y="97"/>
                  </a:lnTo>
                  <a:lnTo>
                    <a:pt x="19" y="97"/>
                  </a:lnTo>
                  <a:lnTo>
                    <a:pt x="19" y="96"/>
                  </a:lnTo>
                  <a:lnTo>
                    <a:pt x="19" y="95"/>
                  </a:lnTo>
                  <a:lnTo>
                    <a:pt x="20" y="95"/>
                  </a:lnTo>
                  <a:lnTo>
                    <a:pt x="20" y="96"/>
                  </a:lnTo>
                  <a:lnTo>
                    <a:pt x="20" y="97"/>
                  </a:lnTo>
                  <a:lnTo>
                    <a:pt x="20" y="99"/>
                  </a:lnTo>
                  <a:lnTo>
                    <a:pt x="19" y="99"/>
                  </a:lnTo>
                  <a:lnTo>
                    <a:pt x="19" y="100"/>
                  </a:lnTo>
                  <a:lnTo>
                    <a:pt x="19" y="99"/>
                  </a:lnTo>
                  <a:lnTo>
                    <a:pt x="20" y="99"/>
                  </a:lnTo>
                  <a:lnTo>
                    <a:pt x="20" y="100"/>
                  </a:lnTo>
                  <a:lnTo>
                    <a:pt x="19" y="100"/>
                  </a:lnTo>
                  <a:lnTo>
                    <a:pt x="19" y="101"/>
                  </a:lnTo>
                  <a:lnTo>
                    <a:pt x="17" y="101"/>
                  </a:lnTo>
                  <a:lnTo>
                    <a:pt x="19" y="101"/>
                  </a:lnTo>
                  <a:lnTo>
                    <a:pt x="19" y="103"/>
                  </a:lnTo>
                  <a:lnTo>
                    <a:pt x="20" y="103"/>
                  </a:lnTo>
                  <a:lnTo>
                    <a:pt x="20" y="104"/>
                  </a:lnTo>
                  <a:lnTo>
                    <a:pt x="20" y="103"/>
                  </a:lnTo>
                  <a:lnTo>
                    <a:pt x="21" y="103"/>
                  </a:lnTo>
                  <a:lnTo>
                    <a:pt x="21" y="101"/>
                  </a:lnTo>
                  <a:lnTo>
                    <a:pt x="23" y="101"/>
                  </a:lnTo>
                  <a:lnTo>
                    <a:pt x="23" y="103"/>
                  </a:lnTo>
                  <a:lnTo>
                    <a:pt x="24" y="103"/>
                  </a:lnTo>
                  <a:lnTo>
                    <a:pt x="24" y="104"/>
                  </a:lnTo>
                  <a:lnTo>
                    <a:pt x="24" y="105"/>
                  </a:lnTo>
                  <a:lnTo>
                    <a:pt x="24" y="104"/>
                  </a:lnTo>
                  <a:lnTo>
                    <a:pt x="25" y="104"/>
                  </a:lnTo>
                  <a:lnTo>
                    <a:pt x="25" y="105"/>
                  </a:lnTo>
                  <a:lnTo>
                    <a:pt x="25" y="104"/>
                  </a:lnTo>
                  <a:lnTo>
                    <a:pt x="25" y="103"/>
                  </a:lnTo>
                  <a:lnTo>
                    <a:pt x="27" y="103"/>
                  </a:lnTo>
                  <a:lnTo>
                    <a:pt x="27" y="104"/>
                  </a:lnTo>
                  <a:lnTo>
                    <a:pt x="25" y="104"/>
                  </a:lnTo>
                  <a:lnTo>
                    <a:pt x="27" y="104"/>
                  </a:lnTo>
                  <a:lnTo>
                    <a:pt x="25" y="104"/>
                  </a:lnTo>
                  <a:lnTo>
                    <a:pt x="27" y="104"/>
                  </a:lnTo>
                  <a:lnTo>
                    <a:pt x="27" y="103"/>
                  </a:lnTo>
                  <a:lnTo>
                    <a:pt x="27" y="104"/>
                  </a:lnTo>
                  <a:lnTo>
                    <a:pt x="28" y="104"/>
                  </a:lnTo>
                  <a:lnTo>
                    <a:pt x="27" y="104"/>
                  </a:lnTo>
                  <a:lnTo>
                    <a:pt x="27" y="103"/>
                  </a:lnTo>
                  <a:lnTo>
                    <a:pt x="28" y="103"/>
                  </a:lnTo>
                  <a:lnTo>
                    <a:pt x="29" y="103"/>
                  </a:lnTo>
                  <a:lnTo>
                    <a:pt x="31" y="103"/>
                  </a:lnTo>
                  <a:lnTo>
                    <a:pt x="31" y="104"/>
                  </a:lnTo>
                  <a:lnTo>
                    <a:pt x="31" y="105"/>
                  </a:lnTo>
                  <a:lnTo>
                    <a:pt x="32" y="104"/>
                  </a:lnTo>
                  <a:lnTo>
                    <a:pt x="31" y="104"/>
                  </a:lnTo>
                  <a:lnTo>
                    <a:pt x="32" y="104"/>
                  </a:lnTo>
                  <a:lnTo>
                    <a:pt x="32" y="105"/>
                  </a:lnTo>
                  <a:lnTo>
                    <a:pt x="33" y="105"/>
                  </a:lnTo>
                  <a:lnTo>
                    <a:pt x="32" y="107"/>
                  </a:lnTo>
                  <a:lnTo>
                    <a:pt x="32" y="108"/>
                  </a:lnTo>
                  <a:lnTo>
                    <a:pt x="31" y="108"/>
                  </a:lnTo>
                  <a:lnTo>
                    <a:pt x="32" y="108"/>
                  </a:lnTo>
                  <a:lnTo>
                    <a:pt x="32" y="110"/>
                  </a:lnTo>
                  <a:lnTo>
                    <a:pt x="31" y="110"/>
                  </a:lnTo>
                  <a:lnTo>
                    <a:pt x="31" y="108"/>
                  </a:lnTo>
                  <a:lnTo>
                    <a:pt x="31" y="110"/>
                  </a:lnTo>
                  <a:lnTo>
                    <a:pt x="31" y="111"/>
                  </a:lnTo>
                  <a:lnTo>
                    <a:pt x="29" y="111"/>
                  </a:lnTo>
                  <a:lnTo>
                    <a:pt x="29" y="112"/>
                  </a:lnTo>
                  <a:lnTo>
                    <a:pt x="29" y="111"/>
                  </a:lnTo>
                  <a:lnTo>
                    <a:pt x="31" y="111"/>
                  </a:lnTo>
                  <a:lnTo>
                    <a:pt x="31" y="112"/>
                  </a:lnTo>
                  <a:lnTo>
                    <a:pt x="31" y="114"/>
                  </a:lnTo>
                  <a:lnTo>
                    <a:pt x="31" y="115"/>
                  </a:lnTo>
                  <a:lnTo>
                    <a:pt x="31" y="116"/>
                  </a:lnTo>
                  <a:lnTo>
                    <a:pt x="29" y="116"/>
                  </a:lnTo>
                  <a:lnTo>
                    <a:pt x="29" y="115"/>
                  </a:lnTo>
                  <a:lnTo>
                    <a:pt x="28" y="115"/>
                  </a:lnTo>
                  <a:lnTo>
                    <a:pt x="28" y="114"/>
                  </a:lnTo>
                  <a:lnTo>
                    <a:pt x="27" y="114"/>
                  </a:lnTo>
                  <a:lnTo>
                    <a:pt x="25" y="114"/>
                  </a:lnTo>
                  <a:lnTo>
                    <a:pt x="25" y="115"/>
                  </a:lnTo>
                  <a:lnTo>
                    <a:pt x="27" y="115"/>
                  </a:lnTo>
                  <a:lnTo>
                    <a:pt x="25" y="115"/>
                  </a:lnTo>
                  <a:lnTo>
                    <a:pt x="25" y="114"/>
                  </a:lnTo>
                  <a:lnTo>
                    <a:pt x="25" y="112"/>
                  </a:lnTo>
                  <a:lnTo>
                    <a:pt x="25" y="111"/>
                  </a:lnTo>
                  <a:lnTo>
                    <a:pt x="25" y="110"/>
                  </a:lnTo>
                  <a:lnTo>
                    <a:pt x="25" y="108"/>
                  </a:lnTo>
                  <a:lnTo>
                    <a:pt x="24" y="108"/>
                  </a:lnTo>
                  <a:lnTo>
                    <a:pt x="24" y="110"/>
                  </a:lnTo>
                  <a:lnTo>
                    <a:pt x="24" y="108"/>
                  </a:lnTo>
                  <a:lnTo>
                    <a:pt x="23" y="108"/>
                  </a:lnTo>
                  <a:lnTo>
                    <a:pt x="23" y="107"/>
                  </a:lnTo>
                  <a:lnTo>
                    <a:pt x="23" y="108"/>
                  </a:lnTo>
                  <a:lnTo>
                    <a:pt x="21" y="108"/>
                  </a:lnTo>
                  <a:lnTo>
                    <a:pt x="21" y="107"/>
                  </a:lnTo>
                  <a:lnTo>
                    <a:pt x="21" y="108"/>
                  </a:lnTo>
                  <a:lnTo>
                    <a:pt x="20" y="108"/>
                  </a:lnTo>
                  <a:lnTo>
                    <a:pt x="20" y="107"/>
                  </a:lnTo>
                  <a:lnTo>
                    <a:pt x="20" y="108"/>
                  </a:lnTo>
                  <a:lnTo>
                    <a:pt x="20" y="107"/>
                  </a:lnTo>
                  <a:lnTo>
                    <a:pt x="20" y="105"/>
                  </a:lnTo>
                  <a:lnTo>
                    <a:pt x="19" y="105"/>
                  </a:lnTo>
                  <a:lnTo>
                    <a:pt x="19" y="104"/>
                  </a:lnTo>
                  <a:lnTo>
                    <a:pt x="17" y="104"/>
                  </a:lnTo>
                  <a:lnTo>
                    <a:pt x="19" y="104"/>
                  </a:lnTo>
                  <a:lnTo>
                    <a:pt x="17" y="104"/>
                  </a:lnTo>
                  <a:lnTo>
                    <a:pt x="17" y="105"/>
                  </a:lnTo>
                  <a:lnTo>
                    <a:pt x="17" y="104"/>
                  </a:lnTo>
                  <a:lnTo>
                    <a:pt x="16" y="104"/>
                  </a:lnTo>
                  <a:lnTo>
                    <a:pt x="14" y="104"/>
                  </a:lnTo>
                  <a:lnTo>
                    <a:pt x="16" y="104"/>
                  </a:lnTo>
                  <a:lnTo>
                    <a:pt x="14" y="104"/>
                  </a:lnTo>
                  <a:lnTo>
                    <a:pt x="14" y="105"/>
                  </a:lnTo>
                  <a:lnTo>
                    <a:pt x="14" y="104"/>
                  </a:lnTo>
                  <a:lnTo>
                    <a:pt x="14" y="105"/>
                  </a:lnTo>
                  <a:lnTo>
                    <a:pt x="16" y="105"/>
                  </a:lnTo>
                  <a:lnTo>
                    <a:pt x="14" y="105"/>
                  </a:lnTo>
                  <a:lnTo>
                    <a:pt x="16" y="105"/>
                  </a:lnTo>
                  <a:lnTo>
                    <a:pt x="16" y="107"/>
                  </a:lnTo>
                  <a:lnTo>
                    <a:pt x="14" y="107"/>
                  </a:lnTo>
                  <a:lnTo>
                    <a:pt x="14" y="105"/>
                  </a:lnTo>
                  <a:lnTo>
                    <a:pt x="14" y="107"/>
                  </a:lnTo>
                  <a:lnTo>
                    <a:pt x="16" y="107"/>
                  </a:lnTo>
                  <a:lnTo>
                    <a:pt x="14" y="107"/>
                  </a:lnTo>
                  <a:lnTo>
                    <a:pt x="14" y="105"/>
                  </a:lnTo>
                  <a:lnTo>
                    <a:pt x="14" y="104"/>
                  </a:lnTo>
                  <a:lnTo>
                    <a:pt x="13" y="104"/>
                  </a:lnTo>
                  <a:lnTo>
                    <a:pt x="14" y="104"/>
                  </a:lnTo>
                  <a:lnTo>
                    <a:pt x="14" y="103"/>
                  </a:lnTo>
                  <a:lnTo>
                    <a:pt x="16" y="103"/>
                  </a:lnTo>
                  <a:lnTo>
                    <a:pt x="14" y="103"/>
                  </a:lnTo>
                  <a:lnTo>
                    <a:pt x="14" y="101"/>
                  </a:lnTo>
                  <a:lnTo>
                    <a:pt x="13" y="101"/>
                  </a:lnTo>
                  <a:lnTo>
                    <a:pt x="14" y="100"/>
                  </a:lnTo>
                  <a:lnTo>
                    <a:pt x="14" y="99"/>
                  </a:lnTo>
                  <a:lnTo>
                    <a:pt x="13" y="99"/>
                  </a:lnTo>
                  <a:lnTo>
                    <a:pt x="12" y="99"/>
                  </a:lnTo>
                  <a:lnTo>
                    <a:pt x="12" y="97"/>
                  </a:lnTo>
                  <a:lnTo>
                    <a:pt x="10" y="97"/>
                  </a:lnTo>
                  <a:lnTo>
                    <a:pt x="12" y="97"/>
                  </a:lnTo>
                  <a:lnTo>
                    <a:pt x="13" y="97"/>
                  </a:lnTo>
                  <a:lnTo>
                    <a:pt x="13" y="96"/>
                  </a:lnTo>
                  <a:lnTo>
                    <a:pt x="13" y="97"/>
                  </a:lnTo>
                  <a:lnTo>
                    <a:pt x="13" y="96"/>
                  </a:lnTo>
                  <a:lnTo>
                    <a:pt x="12" y="96"/>
                  </a:lnTo>
                  <a:lnTo>
                    <a:pt x="13" y="96"/>
                  </a:lnTo>
                  <a:lnTo>
                    <a:pt x="12" y="96"/>
                  </a:lnTo>
                  <a:lnTo>
                    <a:pt x="10" y="96"/>
                  </a:lnTo>
                  <a:lnTo>
                    <a:pt x="12" y="96"/>
                  </a:lnTo>
                  <a:lnTo>
                    <a:pt x="12" y="95"/>
                  </a:lnTo>
                  <a:lnTo>
                    <a:pt x="10" y="95"/>
                  </a:lnTo>
                  <a:lnTo>
                    <a:pt x="10" y="96"/>
                  </a:lnTo>
                  <a:lnTo>
                    <a:pt x="10" y="95"/>
                  </a:lnTo>
                  <a:lnTo>
                    <a:pt x="9" y="95"/>
                  </a:lnTo>
                  <a:lnTo>
                    <a:pt x="8" y="93"/>
                  </a:lnTo>
                  <a:lnTo>
                    <a:pt x="6" y="93"/>
                  </a:lnTo>
                  <a:lnTo>
                    <a:pt x="6" y="92"/>
                  </a:lnTo>
                  <a:lnTo>
                    <a:pt x="5" y="92"/>
                  </a:lnTo>
                  <a:lnTo>
                    <a:pt x="4" y="92"/>
                  </a:lnTo>
                  <a:lnTo>
                    <a:pt x="4" y="91"/>
                  </a:lnTo>
                  <a:lnTo>
                    <a:pt x="2" y="91"/>
                  </a:lnTo>
                  <a:lnTo>
                    <a:pt x="2" y="89"/>
                  </a:lnTo>
                  <a:lnTo>
                    <a:pt x="4" y="89"/>
                  </a:lnTo>
                  <a:lnTo>
                    <a:pt x="5" y="89"/>
                  </a:lnTo>
                  <a:lnTo>
                    <a:pt x="5" y="91"/>
                  </a:lnTo>
                  <a:lnTo>
                    <a:pt x="6" y="91"/>
                  </a:lnTo>
                  <a:lnTo>
                    <a:pt x="6" y="89"/>
                  </a:lnTo>
                  <a:lnTo>
                    <a:pt x="8" y="89"/>
                  </a:lnTo>
                  <a:close/>
                  <a:moveTo>
                    <a:pt x="1" y="85"/>
                  </a:moveTo>
                  <a:lnTo>
                    <a:pt x="2" y="85"/>
                  </a:lnTo>
                  <a:lnTo>
                    <a:pt x="2" y="86"/>
                  </a:lnTo>
                  <a:lnTo>
                    <a:pt x="4" y="86"/>
                  </a:lnTo>
                  <a:lnTo>
                    <a:pt x="4" y="88"/>
                  </a:lnTo>
                  <a:lnTo>
                    <a:pt x="4" y="89"/>
                  </a:lnTo>
                  <a:lnTo>
                    <a:pt x="4" y="88"/>
                  </a:lnTo>
                  <a:lnTo>
                    <a:pt x="4" y="89"/>
                  </a:lnTo>
                  <a:lnTo>
                    <a:pt x="4" y="88"/>
                  </a:lnTo>
                  <a:lnTo>
                    <a:pt x="2" y="88"/>
                  </a:lnTo>
                  <a:lnTo>
                    <a:pt x="2" y="89"/>
                  </a:lnTo>
                  <a:lnTo>
                    <a:pt x="2" y="88"/>
                  </a:lnTo>
                  <a:lnTo>
                    <a:pt x="2" y="89"/>
                  </a:lnTo>
                  <a:lnTo>
                    <a:pt x="2" y="88"/>
                  </a:lnTo>
                  <a:lnTo>
                    <a:pt x="1" y="88"/>
                  </a:lnTo>
                  <a:lnTo>
                    <a:pt x="1" y="86"/>
                  </a:lnTo>
                  <a:lnTo>
                    <a:pt x="0" y="86"/>
                  </a:lnTo>
                  <a:lnTo>
                    <a:pt x="1" y="86"/>
                  </a:lnTo>
                  <a:lnTo>
                    <a:pt x="1" y="85"/>
                  </a:lnTo>
                  <a:close/>
                  <a:moveTo>
                    <a:pt x="19" y="74"/>
                  </a:moveTo>
                  <a:lnTo>
                    <a:pt x="19" y="76"/>
                  </a:lnTo>
                  <a:lnTo>
                    <a:pt x="19" y="74"/>
                  </a:lnTo>
                  <a:lnTo>
                    <a:pt x="19" y="76"/>
                  </a:lnTo>
                  <a:lnTo>
                    <a:pt x="20" y="76"/>
                  </a:lnTo>
                  <a:lnTo>
                    <a:pt x="21" y="76"/>
                  </a:lnTo>
                  <a:lnTo>
                    <a:pt x="21" y="77"/>
                  </a:lnTo>
                  <a:lnTo>
                    <a:pt x="21" y="76"/>
                  </a:lnTo>
                  <a:lnTo>
                    <a:pt x="21" y="77"/>
                  </a:lnTo>
                  <a:lnTo>
                    <a:pt x="23" y="77"/>
                  </a:lnTo>
                  <a:lnTo>
                    <a:pt x="24" y="77"/>
                  </a:lnTo>
                  <a:lnTo>
                    <a:pt x="24" y="78"/>
                  </a:lnTo>
                  <a:lnTo>
                    <a:pt x="25" y="78"/>
                  </a:lnTo>
                  <a:lnTo>
                    <a:pt x="25" y="80"/>
                  </a:lnTo>
                  <a:lnTo>
                    <a:pt x="24" y="80"/>
                  </a:lnTo>
                  <a:lnTo>
                    <a:pt x="24" y="81"/>
                  </a:lnTo>
                  <a:lnTo>
                    <a:pt x="23" y="81"/>
                  </a:lnTo>
                  <a:lnTo>
                    <a:pt x="21" y="81"/>
                  </a:lnTo>
                  <a:lnTo>
                    <a:pt x="21" y="80"/>
                  </a:lnTo>
                  <a:lnTo>
                    <a:pt x="20" y="80"/>
                  </a:lnTo>
                  <a:lnTo>
                    <a:pt x="20" y="78"/>
                  </a:lnTo>
                  <a:lnTo>
                    <a:pt x="19" y="78"/>
                  </a:lnTo>
                  <a:lnTo>
                    <a:pt x="17" y="78"/>
                  </a:lnTo>
                  <a:lnTo>
                    <a:pt x="16" y="78"/>
                  </a:lnTo>
                  <a:lnTo>
                    <a:pt x="16" y="77"/>
                  </a:lnTo>
                  <a:lnTo>
                    <a:pt x="14" y="77"/>
                  </a:lnTo>
                  <a:lnTo>
                    <a:pt x="14" y="76"/>
                  </a:lnTo>
                  <a:lnTo>
                    <a:pt x="16" y="76"/>
                  </a:lnTo>
                  <a:lnTo>
                    <a:pt x="17" y="76"/>
                  </a:lnTo>
                  <a:lnTo>
                    <a:pt x="17" y="74"/>
                  </a:lnTo>
                  <a:lnTo>
                    <a:pt x="19" y="74"/>
                  </a:lnTo>
                  <a:close/>
                  <a:moveTo>
                    <a:pt x="74" y="0"/>
                  </a:moveTo>
                  <a:lnTo>
                    <a:pt x="76" y="0"/>
                  </a:lnTo>
                  <a:lnTo>
                    <a:pt x="77" y="1"/>
                  </a:lnTo>
                  <a:lnTo>
                    <a:pt x="78" y="1"/>
                  </a:lnTo>
                  <a:lnTo>
                    <a:pt x="80" y="1"/>
                  </a:lnTo>
                  <a:lnTo>
                    <a:pt x="81" y="1"/>
                  </a:lnTo>
                  <a:lnTo>
                    <a:pt x="81" y="2"/>
                  </a:lnTo>
                  <a:lnTo>
                    <a:pt x="81" y="4"/>
                  </a:lnTo>
                  <a:lnTo>
                    <a:pt x="81" y="5"/>
                  </a:lnTo>
                  <a:lnTo>
                    <a:pt x="81" y="6"/>
                  </a:lnTo>
                  <a:lnTo>
                    <a:pt x="81" y="8"/>
                  </a:lnTo>
                  <a:lnTo>
                    <a:pt x="81" y="9"/>
                  </a:lnTo>
                  <a:lnTo>
                    <a:pt x="81" y="10"/>
                  </a:lnTo>
                  <a:lnTo>
                    <a:pt x="81" y="12"/>
                  </a:lnTo>
                  <a:lnTo>
                    <a:pt x="82" y="13"/>
                  </a:lnTo>
                  <a:lnTo>
                    <a:pt x="81" y="13"/>
                  </a:lnTo>
                  <a:lnTo>
                    <a:pt x="81" y="15"/>
                  </a:lnTo>
                  <a:lnTo>
                    <a:pt x="81" y="16"/>
                  </a:lnTo>
                  <a:lnTo>
                    <a:pt x="82" y="16"/>
                  </a:lnTo>
                  <a:lnTo>
                    <a:pt x="82" y="17"/>
                  </a:lnTo>
                  <a:lnTo>
                    <a:pt x="82" y="16"/>
                  </a:lnTo>
                  <a:lnTo>
                    <a:pt x="84" y="16"/>
                  </a:lnTo>
                  <a:lnTo>
                    <a:pt x="84" y="15"/>
                  </a:lnTo>
                  <a:lnTo>
                    <a:pt x="85" y="15"/>
                  </a:lnTo>
                  <a:lnTo>
                    <a:pt x="86" y="15"/>
                  </a:lnTo>
                  <a:lnTo>
                    <a:pt x="88" y="15"/>
                  </a:lnTo>
                  <a:lnTo>
                    <a:pt x="89" y="15"/>
                  </a:lnTo>
                  <a:lnTo>
                    <a:pt x="90" y="15"/>
                  </a:lnTo>
                  <a:lnTo>
                    <a:pt x="90" y="13"/>
                  </a:lnTo>
                  <a:lnTo>
                    <a:pt x="92" y="12"/>
                  </a:lnTo>
                  <a:lnTo>
                    <a:pt x="93" y="12"/>
                  </a:lnTo>
                  <a:lnTo>
                    <a:pt x="95" y="12"/>
                  </a:lnTo>
                  <a:lnTo>
                    <a:pt x="96" y="10"/>
                  </a:lnTo>
                  <a:lnTo>
                    <a:pt x="97" y="12"/>
                  </a:lnTo>
                  <a:lnTo>
                    <a:pt x="97" y="10"/>
                  </a:lnTo>
                  <a:lnTo>
                    <a:pt x="99" y="10"/>
                  </a:lnTo>
                  <a:lnTo>
                    <a:pt x="101" y="10"/>
                  </a:lnTo>
                  <a:lnTo>
                    <a:pt x="104" y="12"/>
                  </a:lnTo>
                  <a:lnTo>
                    <a:pt x="104" y="13"/>
                  </a:lnTo>
                  <a:lnTo>
                    <a:pt x="104" y="15"/>
                  </a:lnTo>
                  <a:lnTo>
                    <a:pt x="103" y="15"/>
                  </a:lnTo>
                  <a:lnTo>
                    <a:pt x="104" y="15"/>
                  </a:lnTo>
                  <a:lnTo>
                    <a:pt x="103" y="15"/>
                  </a:lnTo>
                  <a:lnTo>
                    <a:pt x="103" y="16"/>
                  </a:lnTo>
                  <a:lnTo>
                    <a:pt x="104" y="16"/>
                  </a:lnTo>
                  <a:lnTo>
                    <a:pt x="103" y="17"/>
                  </a:lnTo>
                  <a:lnTo>
                    <a:pt x="104" y="17"/>
                  </a:lnTo>
                  <a:lnTo>
                    <a:pt x="103" y="17"/>
                  </a:lnTo>
                  <a:lnTo>
                    <a:pt x="104" y="17"/>
                  </a:lnTo>
                  <a:lnTo>
                    <a:pt x="104" y="19"/>
                  </a:lnTo>
                  <a:lnTo>
                    <a:pt x="103" y="19"/>
                  </a:lnTo>
                  <a:lnTo>
                    <a:pt x="103" y="20"/>
                  </a:lnTo>
                  <a:lnTo>
                    <a:pt x="103" y="21"/>
                  </a:lnTo>
                  <a:lnTo>
                    <a:pt x="101" y="21"/>
                  </a:lnTo>
                  <a:lnTo>
                    <a:pt x="101" y="23"/>
                  </a:lnTo>
                  <a:lnTo>
                    <a:pt x="101" y="24"/>
                  </a:lnTo>
                  <a:lnTo>
                    <a:pt x="101" y="25"/>
                  </a:lnTo>
                  <a:lnTo>
                    <a:pt x="101" y="27"/>
                  </a:lnTo>
                  <a:lnTo>
                    <a:pt x="100" y="27"/>
                  </a:lnTo>
                  <a:lnTo>
                    <a:pt x="100" y="28"/>
                  </a:lnTo>
                  <a:lnTo>
                    <a:pt x="100" y="29"/>
                  </a:lnTo>
                  <a:lnTo>
                    <a:pt x="99" y="29"/>
                  </a:lnTo>
                  <a:lnTo>
                    <a:pt x="100" y="29"/>
                  </a:lnTo>
                  <a:lnTo>
                    <a:pt x="100" y="31"/>
                  </a:lnTo>
                  <a:lnTo>
                    <a:pt x="100" y="32"/>
                  </a:lnTo>
                  <a:lnTo>
                    <a:pt x="100" y="34"/>
                  </a:lnTo>
                  <a:lnTo>
                    <a:pt x="99" y="34"/>
                  </a:lnTo>
                  <a:lnTo>
                    <a:pt x="99" y="35"/>
                  </a:lnTo>
                  <a:lnTo>
                    <a:pt x="97" y="35"/>
                  </a:lnTo>
                  <a:lnTo>
                    <a:pt x="97" y="36"/>
                  </a:lnTo>
                  <a:lnTo>
                    <a:pt x="96" y="36"/>
                  </a:lnTo>
                  <a:lnTo>
                    <a:pt x="96" y="35"/>
                  </a:lnTo>
                  <a:lnTo>
                    <a:pt x="95" y="35"/>
                  </a:lnTo>
                  <a:lnTo>
                    <a:pt x="95" y="34"/>
                  </a:lnTo>
                  <a:lnTo>
                    <a:pt x="93" y="34"/>
                  </a:lnTo>
                  <a:lnTo>
                    <a:pt x="93" y="32"/>
                  </a:lnTo>
                  <a:lnTo>
                    <a:pt x="93" y="31"/>
                  </a:lnTo>
                  <a:lnTo>
                    <a:pt x="92" y="31"/>
                  </a:lnTo>
                  <a:lnTo>
                    <a:pt x="93" y="31"/>
                  </a:lnTo>
                  <a:lnTo>
                    <a:pt x="92" y="31"/>
                  </a:lnTo>
                  <a:lnTo>
                    <a:pt x="92" y="32"/>
                  </a:lnTo>
                  <a:lnTo>
                    <a:pt x="93" y="32"/>
                  </a:lnTo>
                  <a:lnTo>
                    <a:pt x="93" y="34"/>
                  </a:lnTo>
                  <a:lnTo>
                    <a:pt x="95" y="34"/>
                  </a:lnTo>
                  <a:lnTo>
                    <a:pt x="95" y="35"/>
                  </a:lnTo>
                  <a:lnTo>
                    <a:pt x="95" y="34"/>
                  </a:lnTo>
                  <a:lnTo>
                    <a:pt x="95" y="35"/>
                  </a:lnTo>
                  <a:lnTo>
                    <a:pt x="95" y="36"/>
                  </a:lnTo>
                  <a:lnTo>
                    <a:pt x="96" y="36"/>
                  </a:lnTo>
                  <a:lnTo>
                    <a:pt x="96" y="38"/>
                  </a:lnTo>
                  <a:lnTo>
                    <a:pt x="96" y="36"/>
                  </a:lnTo>
                  <a:lnTo>
                    <a:pt x="96" y="38"/>
                  </a:lnTo>
                  <a:lnTo>
                    <a:pt x="96" y="39"/>
                  </a:lnTo>
                  <a:lnTo>
                    <a:pt x="97" y="39"/>
                  </a:lnTo>
                  <a:lnTo>
                    <a:pt x="96" y="39"/>
                  </a:lnTo>
                  <a:lnTo>
                    <a:pt x="97" y="39"/>
                  </a:lnTo>
                  <a:lnTo>
                    <a:pt x="97" y="40"/>
                  </a:lnTo>
                  <a:lnTo>
                    <a:pt x="97" y="39"/>
                  </a:lnTo>
                  <a:lnTo>
                    <a:pt x="97" y="40"/>
                  </a:lnTo>
                  <a:lnTo>
                    <a:pt x="97" y="39"/>
                  </a:lnTo>
                  <a:lnTo>
                    <a:pt x="97" y="40"/>
                  </a:lnTo>
                  <a:lnTo>
                    <a:pt x="96" y="40"/>
                  </a:lnTo>
                  <a:lnTo>
                    <a:pt x="96" y="39"/>
                  </a:lnTo>
                  <a:lnTo>
                    <a:pt x="96" y="40"/>
                  </a:lnTo>
                  <a:lnTo>
                    <a:pt x="95" y="40"/>
                  </a:lnTo>
                  <a:lnTo>
                    <a:pt x="95" y="42"/>
                  </a:lnTo>
                  <a:lnTo>
                    <a:pt x="93" y="42"/>
                  </a:lnTo>
                  <a:lnTo>
                    <a:pt x="92" y="42"/>
                  </a:lnTo>
                  <a:lnTo>
                    <a:pt x="90" y="42"/>
                  </a:lnTo>
                  <a:lnTo>
                    <a:pt x="92" y="42"/>
                  </a:lnTo>
                  <a:lnTo>
                    <a:pt x="93" y="42"/>
                  </a:lnTo>
                  <a:lnTo>
                    <a:pt x="95" y="42"/>
                  </a:lnTo>
                  <a:lnTo>
                    <a:pt x="95" y="40"/>
                  </a:lnTo>
                  <a:lnTo>
                    <a:pt x="96" y="40"/>
                  </a:lnTo>
                  <a:lnTo>
                    <a:pt x="97" y="40"/>
                  </a:lnTo>
                  <a:lnTo>
                    <a:pt x="97" y="42"/>
                  </a:lnTo>
                  <a:lnTo>
                    <a:pt x="97" y="43"/>
                  </a:lnTo>
                  <a:lnTo>
                    <a:pt x="96" y="43"/>
                  </a:lnTo>
                  <a:lnTo>
                    <a:pt x="96" y="44"/>
                  </a:lnTo>
                  <a:lnTo>
                    <a:pt x="96" y="46"/>
                  </a:lnTo>
                  <a:lnTo>
                    <a:pt x="95" y="46"/>
                  </a:lnTo>
                  <a:lnTo>
                    <a:pt x="95" y="47"/>
                  </a:lnTo>
                  <a:lnTo>
                    <a:pt x="95" y="48"/>
                  </a:lnTo>
                  <a:lnTo>
                    <a:pt x="95" y="50"/>
                  </a:lnTo>
                  <a:lnTo>
                    <a:pt x="95" y="51"/>
                  </a:lnTo>
                  <a:lnTo>
                    <a:pt x="93" y="51"/>
                  </a:lnTo>
                  <a:lnTo>
                    <a:pt x="93" y="53"/>
                  </a:lnTo>
                  <a:lnTo>
                    <a:pt x="93" y="54"/>
                  </a:lnTo>
                  <a:lnTo>
                    <a:pt x="93" y="55"/>
                  </a:lnTo>
                  <a:lnTo>
                    <a:pt x="92" y="55"/>
                  </a:lnTo>
                  <a:lnTo>
                    <a:pt x="92" y="54"/>
                  </a:lnTo>
                  <a:lnTo>
                    <a:pt x="90" y="54"/>
                  </a:lnTo>
                  <a:lnTo>
                    <a:pt x="92" y="54"/>
                  </a:lnTo>
                  <a:lnTo>
                    <a:pt x="92" y="55"/>
                  </a:lnTo>
                  <a:lnTo>
                    <a:pt x="92" y="57"/>
                  </a:lnTo>
                  <a:lnTo>
                    <a:pt x="90" y="57"/>
                  </a:lnTo>
                  <a:lnTo>
                    <a:pt x="92" y="57"/>
                  </a:lnTo>
                  <a:lnTo>
                    <a:pt x="92" y="58"/>
                  </a:lnTo>
                  <a:lnTo>
                    <a:pt x="90" y="58"/>
                  </a:lnTo>
                  <a:lnTo>
                    <a:pt x="89" y="58"/>
                  </a:lnTo>
                  <a:lnTo>
                    <a:pt x="90" y="58"/>
                  </a:lnTo>
                  <a:lnTo>
                    <a:pt x="90" y="59"/>
                  </a:lnTo>
                  <a:lnTo>
                    <a:pt x="89" y="59"/>
                  </a:lnTo>
                  <a:lnTo>
                    <a:pt x="89" y="58"/>
                  </a:lnTo>
                  <a:lnTo>
                    <a:pt x="89" y="59"/>
                  </a:lnTo>
                  <a:lnTo>
                    <a:pt x="90" y="59"/>
                  </a:lnTo>
                  <a:lnTo>
                    <a:pt x="89" y="59"/>
                  </a:lnTo>
                  <a:lnTo>
                    <a:pt x="89" y="58"/>
                  </a:lnTo>
                  <a:lnTo>
                    <a:pt x="88" y="58"/>
                  </a:lnTo>
                  <a:lnTo>
                    <a:pt x="88" y="59"/>
                  </a:lnTo>
                  <a:lnTo>
                    <a:pt x="89" y="59"/>
                  </a:lnTo>
                  <a:lnTo>
                    <a:pt x="88" y="59"/>
                  </a:lnTo>
                  <a:lnTo>
                    <a:pt x="89" y="59"/>
                  </a:lnTo>
                  <a:lnTo>
                    <a:pt x="89" y="61"/>
                  </a:lnTo>
                  <a:lnTo>
                    <a:pt x="88" y="61"/>
                  </a:lnTo>
                  <a:lnTo>
                    <a:pt x="88" y="62"/>
                  </a:lnTo>
                  <a:lnTo>
                    <a:pt x="86" y="62"/>
                  </a:lnTo>
                  <a:lnTo>
                    <a:pt x="86" y="61"/>
                  </a:lnTo>
                  <a:lnTo>
                    <a:pt x="86" y="59"/>
                  </a:lnTo>
                  <a:lnTo>
                    <a:pt x="86" y="58"/>
                  </a:lnTo>
                  <a:lnTo>
                    <a:pt x="86" y="59"/>
                  </a:lnTo>
                  <a:lnTo>
                    <a:pt x="86" y="58"/>
                  </a:lnTo>
                  <a:lnTo>
                    <a:pt x="85" y="58"/>
                  </a:lnTo>
                  <a:lnTo>
                    <a:pt x="86" y="58"/>
                  </a:lnTo>
                  <a:lnTo>
                    <a:pt x="85" y="58"/>
                  </a:lnTo>
                  <a:lnTo>
                    <a:pt x="85" y="59"/>
                  </a:lnTo>
                  <a:lnTo>
                    <a:pt x="86" y="59"/>
                  </a:lnTo>
                  <a:lnTo>
                    <a:pt x="86" y="61"/>
                  </a:lnTo>
                  <a:lnTo>
                    <a:pt x="85" y="61"/>
                  </a:lnTo>
                  <a:lnTo>
                    <a:pt x="85" y="62"/>
                  </a:lnTo>
                  <a:lnTo>
                    <a:pt x="86" y="62"/>
                  </a:lnTo>
                  <a:lnTo>
                    <a:pt x="85" y="62"/>
                  </a:lnTo>
                  <a:lnTo>
                    <a:pt x="85" y="63"/>
                  </a:lnTo>
                  <a:lnTo>
                    <a:pt x="84" y="63"/>
                  </a:lnTo>
                  <a:lnTo>
                    <a:pt x="84" y="65"/>
                  </a:lnTo>
                  <a:lnTo>
                    <a:pt x="84" y="63"/>
                  </a:lnTo>
                  <a:lnTo>
                    <a:pt x="84" y="65"/>
                  </a:lnTo>
                  <a:lnTo>
                    <a:pt x="85" y="65"/>
                  </a:lnTo>
                  <a:lnTo>
                    <a:pt x="85" y="66"/>
                  </a:lnTo>
                  <a:lnTo>
                    <a:pt x="86" y="66"/>
                  </a:lnTo>
                  <a:lnTo>
                    <a:pt x="85" y="66"/>
                  </a:lnTo>
                  <a:lnTo>
                    <a:pt x="86" y="66"/>
                  </a:lnTo>
                  <a:lnTo>
                    <a:pt x="85" y="66"/>
                  </a:lnTo>
                  <a:lnTo>
                    <a:pt x="86" y="66"/>
                  </a:lnTo>
                  <a:lnTo>
                    <a:pt x="88" y="66"/>
                  </a:lnTo>
                  <a:lnTo>
                    <a:pt x="86" y="66"/>
                  </a:lnTo>
                  <a:lnTo>
                    <a:pt x="86" y="67"/>
                  </a:lnTo>
                  <a:lnTo>
                    <a:pt x="88" y="67"/>
                  </a:lnTo>
                  <a:lnTo>
                    <a:pt x="88" y="66"/>
                  </a:lnTo>
                  <a:lnTo>
                    <a:pt x="88" y="67"/>
                  </a:lnTo>
                  <a:lnTo>
                    <a:pt x="88" y="69"/>
                  </a:lnTo>
                  <a:lnTo>
                    <a:pt x="88" y="70"/>
                  </a:lnTo>
                  <a:lnTo>
                    <a:pt x="88" y="72"/>
                  </a:lnTo>
                  <a:lnTo>
                    <a:pt x="86" y="72"/>
                  </a:lnTo>
                  <a:lnTo>
                    <a:pt x="88" y="72"/>
                  </a:lnTo>
                  <a:lnTo>
                    <a:pt x="88" y="73"/>
                  </a:lnTo>
                  <a:lnTo>
                    <a:pt x="88" y="74"/>
                  </a:lnTo>
                  <a:lnTo>
                    <a:pt x="86" y="74"/>
                  </a:lnTo>
                  <a:lnTo>
                    <a:pt x="86" y="73"/>
                  </a:lnTo>
                  <a:lnTo>
                    <a:pt x="86" y="74"/>
                  </a:lnTo>
                  <a:lnTo>
                    <a:pt x="86" y="76"/>
                  </a:lnTo>
                  <a:lnTo>
                    <a:pt x="85" y="76"/>
                  </a:lnTo>
                  <a:lnTo>
                    <a:pt x="85" y="74"/>
                  </a:lnTo>
                  <a:lnTo>
                    <a:pt x="84" y="74"/>
                  </a:lnTo>
                  <a:lnTo>
                    <a:pt x="82" y="74"/>
                  </a:lnTo>
                  <a:lnTo>
                    <a:pt x="82" y="76"/>
                  </a:lnTo>
                  <a:lnTo>
                    <a:pt x="82" y="77"/>
                  </a:lnTo>
                  <a:lnTo>
                    <a:pt x="81" y="77"/>
                  </a:lnTo>
                  <a:lnTo>
                    <a:pt x="81" y="76"/>
                  </a:lnTo>
                  <a:lnTo>
                    <a:pt x="81" y="77"/>
                  </a:lnTo>
                  <a:lnTo>
                    <a:pt x="81" y="78"/>
                  </a:lnTo>
                  <a:lnTo>
                    <a:pt x="80" y="78"/>
                  </a:lnTo>
                  <a:lnTo>
                    <a:pt x="78" y="78"/>
                  </a:lnTo>
                  <a:lnTo>
                    <a:pt x="78" y="80"/>
                  </a:lnTo>
                  <a:lnTo>
                    <a:pt x="78" y="81"/>
                  </a:lnTo>
                  <a:lnTo>
                    <a:pt x="77" y="81"/>
                  </a:lnTo>
                  <a:lnTo>
                    <a:pt x="77" y="80"/>
                  </a:lnTo>
                  <a:lnTo>
                    <a:pt x="77" y="81"/>
                  </a:lnTo>
                  <a:lnTo>
                    <a:pt x="76" y="81"/>
                  </a:lnTo>
                  <a:lnTo>
                    <a:pt x="76" y="80"/>
                  </a:lnTo>
                  <a:lnTo>
                    <a:pt x="77" y="80"/>
                  </a:lnTo>
                  <a:lnTo>
                    <a:pt x="76" y="80"/>
                  </a:lnTo>
                  <a:lnTo>
                    <a:pt x="76" y="78"/>
                  </a:lnTo>
                  <a:lnTo>
                    <a:pt x="76" y="80"/>
                  </a:lnTo>
                  <a:lnTo>
                    <a:pt x="76" y="81"/>
                  </a:lnTo>
                  <a:lnTo>
                    <a:pt x="77" y="81"/>
                  </a:lnTo>
                  <a:lnTo>
                    <a:pt x="77" y="82"/>
                  </a:lnTo>
                  <a:lnTo>
                    <a:pt x="76" y="82"/>
                  </a:lnTo>
                  <a:lnTo>
                    <a:pt x="77" y="82"/>
                  </a:lnTo>
                  <a:lnTo>
                    <a:pt x="76" y="82"/>
                  </a:lnTo>
                  <a:lnTo>
                    <a:pt x="76" y="84"/>
                  </a:lnTo>
                  <a:lnTo>
                    <a:pt x="74" y="84"/>
                  </a:lnTo>
                  <a:lnTo>
                    <a:pt x="73" y="84"/>
                  </a:lnTo>
                  <a:lnTo>
                    <a:pt x="73" y="85"/>
                  </a:lnTo>
                  <a:lnTo>
                    <a:pt x="73" y="84"/>
                  </a:lnTo>
                  <a:lnTo>
                    <a:pt x="73" y="82"/>
                  </a:lnTo>
                  <a:lnTo>
                    <a:pt x="71" y="82"/>
                  </a:lnTo>
                  <a:lnTo>
                    <a:pt x="71" y="84"/>
                  </a:lnTo>
                  <a:lnTo>
                    <a:pt x="71" y="82"/>
                  </a:lnTo>
                  <a:lnTo>
                    <a:pt x="70" y="82"/>
                  </a:lnTo>
                  <a:lnTo>
                    <a:pt x="71" y="82"/>
                  </a:lnTo>
                  <a:lnTo>
                    <a:pt x="71" y="84"/>
                  </a:lnTo>
                  <a:lnTo>
                    <a:pt x="73" y="84"/>
                  </a:lnTo>
                  <a:lnTo>
                    <a:pt x="73" y="82"/>
                  </a:lnTo>
                  <a:lnTo>
                    <a:pt x="73" y="84"/>
                  </a:lnTo>
                  <a:lnTo>
                    <a:pt x="71" y="84"/>
                  </a:lnTo>
                  <a:lnTo>
                    <a:pt x="71" y="85"/>
                  </a:lnTo>
                  <a:lnTo>
                    <a:pt x="73" y="85"/>
                  </a:lnTo>
                  <a:lnTo>
                    <a:pt x="74" y="85"/>
                  </a:lnTo>
                  <a:lnTo>
                    <a:pt x="73" y="85"/>
                  </a:lnTo>
                  <a:lnTo>
                    <a:pt x="73" y="86"/>
                  </a:lnTo>
                  <a:lnTo>
                    <a:pt x="73" y="85"/>
                  </a:lnTo>
                  <a:lnTo>
                    <a:pt x="73" y="86"/>
                  </a:lnTo>
                  <a:lnTo>
                    <a:pt x="73" y="88"/>
                  </a:lnTo>
                  <a:lnTo>
                    <a:pt x="71" y="88"/>
                  </a:lnTo>
                  <a:lnTo>
                    <a:pt x="71" y="89"/>
                  </a:lnTo>
                  <a:lnTo>
                    <a:pt x="71" y="88"/>
                  </a:lnTo>
                  <a:lnTo>
                    <a:pt x="70" y="89"/>
                  </a:lnTo>
                  <a:lnTo>
                    <a:pt x="70" y="88"/>
                  </a:lnTo>
                  <a:lnTo>
                    <a:pt x="70" y="89"/>
                  </a:lnTo>
                  <a:lnTo>
                    <a:pt x="70" y="88"/>
                  </a:lnTo>
                  <a:lnTo>
                    <a:pt x="70" y="89"/>
                  </a:lnTo>
                  <a:lnTo>
                    <a:pt x="69" y="89"/>
                  </a:lnTo>
                  <a:lnTo>
                    <a:pt x="69" y="88"/>
                  </a:lnTo>
                  <a:lnTo>
                    <a:pt x="69" y="86"/>
                  </a:lnTo>
                  <a:lnTo>
                    <a:pt x="67" y="86"/>
                  </a:lnTo>
                  <a:lnTo>
                    <a:pt x="69" y="86"/>
                  </a:lnTo>
                  <a:lnTo>
                    <a:pt x="67" y="86"/>
                  </a:lnTo>
                  <a:lnTo>
                    <a:pt x="67" y="88"/>
                  </a:lnTo>
                  <a:lnTo>
                    <a:pt x="67" y="86"/>
                  </a:lnTo>
                  <a:lnTo>
                    <a:pt x="67" y="88"/>
                  </a:lnTo>
                  <a:lnTo>
                    <a:pt x="66" y="88"/>
                  </a:lnTo>
                  <a:lnTo>
                    <a:pt x="65" y="88"/>
                  </a:lnTo>
                  <a:lnTo>
                    <a:pt x="66" y="88"/>
                  </a:lnTo>
                  <a:lnTo>
                    <a:pt x="67" y="88"/>
                  </a:lnTo>
                  <a:lnTo>
                    <a:pt x="67" y="86"/>
                  </a:lnTo>
                  <a:lnTo>
                    <a:pt x="67" y="88"/>
                  </a:lnTo>
                  <a:lnTo>
                    <a:pt x="69" y="88"/>
                  </a:lnTo>
                  <a:lnTo>
                    <a:pt x="67" y="88"/>
                  </a:lnTo>
                  <a:lnTo>
                    <a:pt x="69" y="89"/>
                  </a:lnTo>
                  <a:lnTo>
                    <a:pt x="67" y="89"/>
                  </a:lnTo>
                  <a:lnTo>
                    <a:pt x="69" y="89"/>
                  </a:lnTo>
                  <a:lnTo>
                    <a:pt x="70" y="89"/>
                  </a:lnTo>
                  <a:lnTo>
                    <a:pt x="70" y="91"/>
                  </a:lnTo>
                  <a:lnTo>
                    <a:pt x="71" y="91"/>
                  </a:lnTo>
                  <a:lnTo>
                    <a:pt x="73" y="91"/>
                  </a:lnTo>
                  <a:lnTo>
                    <a:pt x="73" y="89"/>
                  </a:lnTo>
                  <a:lnTo>
                    <a:pt x="71" y="91"/>
                  </a:lnTo>
                  <a:lnTo>
                    <a:pt x="71" y="89"/>
                  </a:lnTo>
                  <a:lnTo>
                    <a:pt x="71" y="88"/>
                  </a:lnTo>
                  <a:lnTo>
                    <a:pt x="73" y="88"/>
                  </a:lnTo>
                  <a:lnTo>
                    <a:pt x="73" y="86"/>
                  </a:lnTo>
                  <a:lnTo>
                    <a:pt x="74" y="86"/>
                  </a:lnTo>
                  <a:lnTo>
                    <a:pt x="74" y="85"/>
                  </a:lnTo>
                  <a:lnTo>
                    <a:pt x="76" y="85"/>
                  </a:lnTo>
                  <a:lnTo>
                    <a:pt x="76" y="84"/>
                  </a:lnTo>
                  <a:lnTo>
                    <a:pt x="76" y="82"/>
                  </a:lnTo>
                  <a:lnTo>
                    <a:pt x="77" y="82"/>
                  </a:lnTo>
                  <a:lnTo>
                    <a:pt x="78" y="82"/>
                  </a:lnTo>
                  <a:lnTo>
                    <a:pt x="78" y="81"/>
                  </a:lnTo>
                  <a:lnTo>
                    <a:pt x="80" y="81"/>
                  </a:lnTo>
                  <a:lnTo>
                    <a:pt x="80" y="80"/>
                  </a:lnTo>
                  <a:lnTo>
                    <a:pt x="81" y="80"/>
                  </a:lnTo>
                  <a:lnTo>
                    <a:pt x="81" y="78"/>
                  </a:lnTo>
                  <a:lnTo>
                    <a:pt x="82" y="78"/>
                  </a:lnTo>
                  <a:lnTo>
                    <a:pt x="82" y="77"/>
                  </a:lnTo>
                  <a:lnTo>
                    <a:pt x="82" y="78"/>
                  </a:lnTo>
                  <a:lnTo>
                    <a:pt x="82" y="80"/>
                  </a:lnTo>
                  <a:lnTo>
                    <a:pt x="82" y="81"/>
                  </a:lnTo>
                  <a:lnTo>
                    <a:pt x="81" y="81"/>
                  </a:lnTo>
                  <a:lnTo>
                    <a:pt x="81" y="82"/>
                  </a:lnTo>
                  <a:lnTo>
                    <a:pt x="82" y="82"/>
                  </a:lnTo>
                  <a:lnTo>
                    <a:pt x="82" y="84"/>
                  </a:lnTo>
                  <a:lnTo>
                    <a:pt x="82" y="85"/>
                  </a:lnTo>
                  <a:lnTo>
                    <a:pt x="81" y="85"/>
                  </a:lnTo>
                  <a:lnTo>
                    <a:pt x="81" y="86"/>
                  </a:lnTo>
                  <a:lnTo>
                    <a:pt x="80" y="86"/>
                  </a:lnTo>
                  <a:lnTo>
                    <a:pt x="80" y="88"/>
                  </a:lnTo>
                  <a:lnTo>
                    <a:pt x="78" y="88"/>
                  </a:lnTo>
                  <a:lnTo>
                    <a:pt x="78" y="89"/>
                  </a:lnTo>
                  <a:lnTo>
                    <a:pt x="78" y="91"/>
                  </a:lnTo>
                  <a:lnTo>
                    <a:pt x="77" y="91"/>
                  </a:lnTo>
                  <a:lnTo>
                    <a:pt x="78" y="91"/>
                  </a:lnTo>
                  <a:lnTo>
                    <a:pt x="77" y="91"/>
                  </a:lnTo>
                  <a:lnTo>
                    <a:pt x="77" y="92"/>
                  </a:lnTo>
                  <a:lnTo>
                    <a:pt x="76" y="92"/>
                  </a:lnTo>
                  <a:lnTo>
                    <a:pt x="76" y="93"/>
                  </a:lnTo>
                  <a:lnTo>
                    <a:pt x="76" y="92"/>
                  </a:lnTo>
                  <a:lnTo>
                    <a:pt x="74" y="92"/>
                  </a:lnTo>
                  <a:lnTo>
                    <a:pt x="73" y="92"/>
                  </a:lnTo>
                  <a:lnTo>
                    <a:pt x="73" y="91"/>
                  </a:lnTo>
                  <a:lnTo>
                    <a:pt x="73" y="92"/>
                  </a:lnTo>
                  <a:lnTo>
                    <a:pt x="74" y="92"/>
                  </a:lnTo>
                  <a:lnTo>
                    <a:pt x="74" y="93"/>
                  </a:lnTo>
                  <a:lnTo>
                    <a:pt x="76" y="93"/>
                  </a:lnTo>
                  <a:lnTo>
                    <a:pt x="76" y="95"/>
                  </a:lnTo>
                  <a:lnTo>
                    <a:pt x="74" y="95"/>
                  </a:lnTo>
                  <a:lnTo>
                    <a:pt x="74" y="93"/>
                  </a:lnTo>
                  <a:lnTo>
                    <a:pt x="74" y="95"/>
                  </a:lnTo>
                  <a:lnTo>
                    <a:pt x="73" y="95"/>
                  </a:lnTo>
                  <a:lnTo>
                    <a:pt x="73" y="96"/>
                  </a:lnTo>
                  <a:lnTo>
                    <a:pt x="73" y="97"/>
                  </a:lnTo>
                  <a:lnTo>
                    <a:pt x="71" y="97"/>
                  </a:lnTo>
                  <a:lnTo>
                    <a:pt x="71" y="99"/>
                  </a:lnTo>
                  <a:lnTo>
                    <a:pt x="71" y="97"/>
                  </a:lnTo>
                  <a:lnTo>
                    <a:pt x="70" y="97"/>
                  </a:lnTo>
                  <a:lnTo>
                    <a:pt x="70" y="99"/>
                  </a:lnTo>
                  <a:lnTo>
                    <a:pt x="70" y="97"/>
                  </a:lnTo>
                  <a:lnTo>
                    <a:pt x="70" y="99"/>
                  </a:lnTo>
                  <a:lnTo>
                    <a:pt x="70" y="100"/>
                  </a:lnTo>
                  <a:lnTo>
                    <a:pt x="69" y="100"/>
                  </a:lnTo>
                  <a:lnTo>
                    <a:pt x="67" y="100"/>
                  </a:lnTo>
                  <a:lnTo>
                    <a:pt x="67" y="101"/>
                  </a:lnTo>
                  <a:lnTo>
                    <a:pt x="67" y="100"/>
                  </a:lnTo>
                  <a:lnTo>
                    <a:pt x="67" y="101"/>
                  </a:lnTo>
                  <a:lnTo>
                    <a:pt x="66" y="101"/>
                  </a:lnTo>
                  <a:lnTo>
                    <a:pt x="66" y="100"/>
                  </a:lnTo>
                  <a:lnTo>
                    <a:pt x="66" y="99"/>
                  </a:lnTo>
                  <a:lnTo>
                    <a:pt x="66" y="100"/>
                  </a:lnTo>
                  <a:lnTo>
                    <a:pt x="66" y="99"/>
                  </a:lnTo>
                  <a:lnTo>
                    <a:pt x="65" y="100"/>
                  </a:lnTo>
                  <a:lnTo>
                    <a:pt x="63" y="100"/>
                  </a:lnTo>
                  <a:lnTo>
                    <a:pt x="63" y="99"/>
                  </a:lnTo>
                  <a:lnTo>
                    <a:pt x="63" y="97"/>
                  </a:lnTo>
                  <a:lnTo>
                    <a:pt x="63" y="96"/>
                  </a:lnTo>
                  <a:lnTo>
                    <a:pt x="63" y="97"/>
                  </a:lnTo>
                  <a:lnTo>
                    <a:pt x="63" y="96"/>
                  </a:lnTo>
                  <a:lnTo>
                    <a:pt x="62" y="96"/>
                  </a:lnTo>
                  <a:lnTo>
                    <a:pt x="63" y="96"/>
                  </a:lnTo>
                  <a:lnTo>
                    <a:pt x="63" y="95"/>
                  </a:lnTo>
                  <a:lnTo>
                    <a:pt x="63" y="96"/>
                  </a:lnTo>
                  <a:lnTo>
                    <a:pt x="62" y="96"/>
                  </a:lnTo>
                  <a:lnTo>
                    <a:pt x="63" y="96"/>
                  </a:lnTo>
                  <a:lnTo>
                    <a:pt x="62" y="96"/>
                  </a:lnTo>
                  <a:lnTo>
                    <a:pt x="62" y="97"/>
                  </a:lnTo>
                  <a:lnTo>
                    <a:pt x="62" y="96"/>
                  </a:lnTo>
                  <a:lnTo>
                    <a:pt x="62" y="97"/>
                  </a:lnTo>
                  <a:lnTo>
                    <a:pt x="61" y="97"/>
                  </a:lnTo>
                  <a:lnTo>
                    <a:pt x="61" y="99"/>
                  </a:lnTo>
                  <a:lnTo>
                    <a:pt x="59" y="99"/>
                  </a:lnTo>
                  <a:lnTo>
                    <a:pt x="59" y="100"/>
                  </a:lnTo>
                  <a:lnTo>
                    <a:pt x="59" y="99"/>
                  </a:lnTo>
                  <a:lnTo>
                    <a:pt x="58" y="99"/>
                  </a:lnTo>
                  <a:lnTo>
                    <a:pt x="58" y="97"/>
                  </a:lnTo>
                  <a:lnTo>
                    <a:pt x="58" y="99"/>
                  </a:lnTo>
                  <a:lnTo>
                    <a:pt x="57" y="97"/>
                  </a:lnTo>
                  <a:lnTo>
                    <a:pt x="55" y="97"/>
                  </a:lnTo>
                  <a:lnTo>
                    <a:pt x="55" y="96"/>
                  </a:lnTo>
                  <a:lnTo>
                    <a:pt x="55" y="97"/>
                  </a:lnTo>
                  <a:lnTo>
                    <a:pt x="55" y="99"/>
                  </a:lnTo>
                  <a:lnTo>
                    <a:pt x="55" y="100"/>
                  </a:lnTo>
                  <a:lnTo>
                    <a:pt x="54" y="100"/>
                  </a:lnTo>
                  <a:lnTo>
                    <a:pt x="54" y="99"/>
                  </a:lnTo>
                  <a:lnTo>
                    <a:pt x="54" y="97"/>
                  </a:lnTo>
                  <a:lnTo>
                    <a:pt x="52" y="97"/>
                  </a:lnTo>
                  <a:lnTo>
                    <a:pt x="52" y="96"/>
                  </a:lnTo>
                  <a:lnTo>
                    <a:pt x="52" y="97"/>
                  </a:lnTo>
                  <a:lnTo>
                    <a:pt x="51" y="97"/>
                  </a:lnTo>
                  <a:lnTo>
                    <a:pt x="52" y="97"/>
                  </a:lnTo>
                  <a:lnTo>
                    <a:pt x="52" y="96"/>
                  </a:lnTo>
                  <a:lnTo>
                    <a:pt x="51" y="96"/>
                  </a:lnTo>
                  <a:lnTo>
                    <a:pt x="52" y="96"/>
                  </a:lnTo>
                  <a:lnTo>
                    <a:pt x="52" y="95"/>
                  </a:lnTo>
                  <a:lnTo>
                    <a:pt x="52" y="93"/>
                  </a:lnTo>
                  <a:lnTo>
                    <a:pt x="52" y="95"/>
                  </a:lnTo>
                  <a:lnTo>
                    <a:pt x="51" y="95"/>
                  </a:lnTo>
                  <a:lnTo>
                    <a:pt x="52" y="95"/>
                  </a:lnTo>
                  <a:lnTo>
                    <a:pt x="51" y="96"/>
                  </a:lnTo>
                  <a:lnTo>
                    <a:pt x="51" y="97"/>
                  </a:lnTo>
                  <a:lnTo>
                    <a:pt x="50" y="97"/>
                  </a:lnTo>
                  <a:lnTo>
                    <a:pt x="51" y="97"/>
                  </a:lnTo>
                  <a:lnTo>
                    <a:pt x="50" y="97"/>
                  </a:lnTo>
                  <a:lnTo>
                    <a:pt x="50" y="99"/>
                  </a:lnTo>
                  <a:lnTo>
                    <a:pt x="50" y="100"/>
                  </a:lnTo>
                  <a:lnTo>
                    <a:pt x="50" y="99"/>
                  </a:lnTo>
                  <a:lnTo>
                    <a:pt x="50" y="100"/>
                  </a:lnTo>
                  <a:lnTo>
                    <a:pt x="50" y="99"/>
                  </a:lnTo>
                  <a:lnTo>
                    <a:pt x="51" y="99"/>
                  </a:lnTo>
                  <a:lnTo>
                    <a:pt x="51" y="100"/>
                  </a:lnTo>
                  <a:lnTo>
                    <a:pt x="52" y="100"/>
                  </a:lnTo>
                  <a:lnTo>
                    <a:pt x="52" y="101"/>
                  </a:lnTo>
                  <a:lnTo>
                    <a:pt x="54" y="101"/>
                  </a:lnTo>
                  <a:lnTo>
                    <a:pt x="54" y="103"/>
                  </a:lnTo>
                  <a:lnTo>
                    <a:pt x="54" y="104"/>
                  </a:lnTo>
                  <a:lnTo>
                    <a:pt x="52" y="104"/>
                  </a:lnTo>
                  <a:lnTo>
                    <a:pt x="52" y="105"/>
                  </a:lnTo>
                  <a:lnTo>
                    <a:pt x="51" y="105"/>
                  </a:lnTo>
                  <a:lnTo>
                    <a:pt x="50" y="105"/>
                  </a:lnTo>
                  <a:lnTo>
                    <a:pt x="50" y="104"/>
                  </a:lnTo>
                  <a:lnTo>
                    <a:pt x="50" y="103"/>
                  </a:lnTo>
                  <a:lnTo>
                    <a:pt x="50" y="104"/>
                  </a:lnTo>
                  <a:lnTo>
                    <a:pt x="50" y="103"/>
                  </a:lnTo>
                  <a:lnTo>
                    <a:pt x="48" y="103"/>
                  </a:lnTo>
                  <a:lnTo>
                    <a:pt x="48" y="101"/>
                  </a:lnTo>
                  <a:lnTo>
                    <a:pt x="48" y="100"/>
                  </a:lnTo>
                  <a:lnTo>
                    <a:pt x="47" y="100"/>
                  </a:lnTo>
                  <a:lnTo>
                    <a:pt x="46" y="100"/>
                  </a:lnTo>
                  <a:lnTo>
                    <a:pt x="44" y="100"/>
                  </a:lnTo>
                  <a:lnTo>
                    <a:pt x="44" y="99"/>
                  </a:lnTo>
                  <a:lnTo>
                    <a:pt x="44" y="97"/>
                  </a:lnTo>
                  <a:lnTo>
                    <a:pt x="43" y="99"/>
                  </a:lnTo>
                  <a:lnTo>
                    <a:pt x="43" y="97"/>
                  </a:lnTo>
                  <a:lnTo>
                    <a:pt x="42" y="97"/>
                  </a:lnTo>
                  <a:lnTo>
                    <a:pt x="40" y="97"/>
                  </a:lnTo>
                  <a:lnTo>
                    <a:pt x="40" y="96"/>
                  </a:lnTo>
                  <a:lnTo>
                    <a:pt x="40" y="97"/>
                  </a:lnTo>
                  <a:lnTo>
                    <a:pt x="40" y="96"/>
                  </a:lnTo>
                  <a:lnTo>
                    <a:pt x="39" y="96"/>
                  </a:lnTo>
                  <a:lnTo>
                    <a:pt x="38" y="96"/>
                  </a:lnTo>
                  <a:lnTo>
                    <a:pt x="38" y="97"/>
                  </a:lnTo>
                  <a:lnTo>
                    <a:pt x="38" y="96"/>
                  </a:lnTo>
                  <a:lnTo>
                    <a:pt x="36" y="96"/>
                  </a:lnTo>
                  <a:lnTo>
                    <a:pt x="38" y="96"/>
                  </a:lnTo>
                  <a:lnTo>
                    <a:pt x="38" y="97"/>
                  </a:lnTo>
                  <a:lnTo>
                    <a:pt x="36" y="97"/>
                  </a:lnTo>
                  <a:lnTo>
                    <a:pt x="35" y="97"/>
                  </a:lnTo>
                  <a:lnTo>
                    <a:pt x="33" y="97"/>
                  </a:lnTo>
                  <a:lnTo>
                    <a:pt x="32" y="97"/>
                  </a:lnTo>
                  <a:lnTo>
                    <a:pt x="32" y="99"/>
                  </a:lnTo>
                  <a:lnTo>
                    <a:pt x="31" y="99"/>
                  </a:lnTo>
                  <a:lnTo>
                    <a:pt x="29" y="99"/>
                  </a:lnTo>
                  <a:lnTo>
                    <a:pt x="28" y="99"/>
                  </a:lnTo>
                  <a:lnTo>
                    <a:pt x="28" y="97"/>
                  </a:lnTo>
                  <a:lnTo>
                    <a:pt x="27" y="97"/>
                  </a:lnTo>
                  <a:lnTo>
                    <a:pt x="27" y="96"/>
                  </a:lnTo>
                  <a:lnTo>
                    <a:pt x="27" y="95"/>
                  </a:lnTo>
                  <a:lnTo>
                    <a:pt x="25" y="95"/>
                  </a:lnTo>
                  <a:lnTo>
                    <a:pt x="27" y="95"/>
                  </a:lnTo>
                  <a:lnTo>
                    <a:pt x="25" y="95"/>
                  </a:lnTo>
                  <a:lnTo>
                    <a:pt x="25" y="93"/>
                  </a:lnTo>
                  <a:lnTo>
                    <a:pt x="25" y="92"/>
                  </a:lnTo>
                  <a:lnTo>
                    <a:pt x="25" y="93"/>
                  </a:lnTo>
                  <a:lnTo>
                    <a:pt x="27" y="93"/>
                  </a:lnTo>
                  <a:lnTo>
                    <a:pt x="25" y="93"/>
                  </a:lnTo>
                  <a:lnTo>
                    <a:pt x="27" y="93"/>
                  </a:lnTo>
                  <a:lnTo>
                    <a:pt x="27" y="92"/>
                  </a:lnTo>
                  <a:lnTo>
                    <a:pt x="25" y="92"/>
                  </a:lnTo>
                  <a:lnTo>
                    <a:pt x="25" y="91"/>
                  </a:lnTo>
                  <a:lnTo>
                    <a:pt x="25" y="89"/>
                  </a:lnTo>
                  <a:lnTo>
                    <a:pt x="25" y="91"/>
                  </a:lnTo>
                  <a:lnTo>
                    <a:pt x="24" y="91"/>
                  </a:lnTo>
                  <a:lnTo>
                    <a:pt x="24" y="89"/>
                  </a:lnTo>
                  <a:lnTo>
                    <a:pt x="24" y="88"/>
                  </a:lnTo>
                  <a:lnTo>
                    <a:pt x="24" y="86"/>
                  </a:lnTo>
                  <a:lnTo>
                    <a:pt x="24" y="85"/>
                  </a:lnTo>
                  <a:lnTo>
                    <a:pt x="24" y="86"/>
                  </a:lnTo>
                  <a:lnTo>
                    <a:pt x="24" y="85"/>
                  </a:lnTo>
                  <a:lnTo>
                    <a:pt x="25" y="85"/>
                  </a:lnTo>
                  <a:lnTo>
                    <a:pt x="24" y="85"/>
                  </a:lnTo>
                  <a:lnTo>
                    <a:pt x="24" y="84"/>
                  </a:lnTo>
                  <a:lnTo>
                    <a:pt x="25" y="84"/>
                  </a:lnTo>
                  <a:lnTo>
                    <a:pt x="25" y="82"/>
                  </a:lnTo>
                  <a:lnTo>
                    <a:pt x="27" y="82"/>
                  </a:lnTo>
                  <a:lnTo>
                    <a:pt x="25" y="82"/>
                  </a:lnTo>
                  <a:lnTo>
                    <a:pt x="27" y="82"/>
                  </a:lnTo>
                  <a:lnTo>
                    <a:pt x="27" y="81"/>
                  </a:lnTo>
                  <a:lnTo>
                    <a:pt x="28" y="81"/>
                  </a:lnTo>
                  <a:lnTo>
                    <a:pt x="29" y="81"/>
                  </a:lnTo>
                  <a:lnTo>
                    <a:pt x="29" y="82"/>
                  </a:lnTo>
                  <a:lnTo>
                    <a:pt x="29" y="81"/>
                  </a:lnTo>
                  <a:lnTo>
                    <a:pt x="28" y="81"/>
                  </a:lnTo>
                  <a:lnTo>
                    <a:pt x="28" y="80"/>
                  </a:lnTo>
                  <a:lnTo>
                    <a:pt x="28" y="78"/>
                  </a:lnTo>
                  <a:lnTo>
                    <a:pt x="29" y="78"/>
                  </a:lnTo>
                  <a:lnTo>
                    <a:pt x="29" y="77"/>
                  </a:lnTo>
                  <a:lnTo>
                    <a:pt x="29" y="78"/>
                  </a:lnTo>
                  <a:lnTo>
                    <a:pt x="29" y="77"/>
                  </a:lnTo>
                  <a:lnTo>
                    <a:pt x="28" y="77"/>
                  </a:lnTo>
                  <a:lnTo>
                    <a:pt x="28" y="76"/>
                  </a:lnTo>
                  <a:lnTo>
                    <a:pt x="29" y="76"/>
                  </a:lnTo>
                  <a:lnTo>
                    <a:pt x="29" y="77"/>
                  </a:lnTo>
                  <a:lnTo>
                    <a:pt x="29" y="76"/>
                  </a:lnTo>
                  <a:lnTo>
                    <a:pt x="31" y="76"/>
                  </a:lnTo>
                  <a:lnTo>
                    <a:pt x="29" y="76"/>
                  </a:lnTo>
                  <a:lnTo>
                    <a:pt x="29" y="74"/>
                  </a:lnTo>
                  <a:lnTo>
                    <a:pt x="31" y="74"/>
                  </a:lnTo>
                  <a:lnTo>
                    <a:pt x="31" y="76"/>
                  </a:lnTo>
                  <a:lnTo>
                    <a:pt x="31" y="77"/>
                  </a:lnTo>
                  <a:lnTo>
                    <a:pt x="31" y="76"/>
                  </a:lnTo>
                  <a:lnTo>
                    <a:pt x="31" y="77"/>
                  </a:lnTo>
                  <a:lnTo>
                    <a:pt x="31" y="76"/>
                  </a:lnTo>
                  <a:lnTo>
                    <a:pt x="31" y="77"/>
                  </a:lnTo>
                  <a:lnTo>
                    <a:pt x="31" y="76"/>
                  </a:lnTo>
                  <a:lnTo>
                    <a:pt x="32" y="76"/>
                  </a:lnTo>
                  <a:lnTo>
                    <a:pt x="31" y="76"/>
                  </a:lnTo>
                  <a:lnTo>
                    <a:pt x="31" y="74"/>
                  </a:lnTo>
                  <a:lnTo>
                    <a:pt x="29" y="74"/>
                  </a:lnTo>
                  <a:lnTo>
                    <a:pt x="29" y="76"/>
                  </a:lnTo>
                  <a:lnTo>
                    <a:pt x="28" y="76"/>
                  </a:lnTo>
                  <a:lnTo>
                    <a:pt x="29" y="76"/>
                  </a:lnTo>
                  <a:lnTo>
                    <a:pt x="28" y="76"/>
                  </a:lnTo>
                  <a:lnTo>
                    <a:pt x="27" y="76"/>
                  </a:lnTo>
                  <a:lnTo>
                    <a:pt x="28" y="76"/>
                  </a:lnTo>
                  <a:lnTo>
                    <a:pt x="28" y="74"/>
                  </a:lnTo>
                  <a:lnTo>
                    <a:pt x="28" y="73"/>
                  </a:lnTo>
                  <a:lnTo>
                    <a:pt x="29" y="73"/>
                  </a:lnTo>
                  <a:lnTo>
                    <a:pt x="29" y="72"/>
                  </a:lnTo>
                  <a:lnTo>
                    <a:pt x="29" y="70"/>
                  </a:lnTo>
                  <a:lnTo>
                    <a:pt x="29" y="69"/>
                  </a:lnTo>
                  <a:lnTo>
                    <a:pt x="28" y="69"/>
                  </a:lnTo>
                  <a:lnTo>
                    <a:pt x="29" y="69"/>
                  </a:lnTo>
                  <a:lnTo>
                    <a:pt x="28" y="69"/>
                  </a:lnTo>
                  <a:lnTo>
                    <a:pt x="28" y="67"/>
                  </a:lnTo>
                  <a:lnTo>
                    <a:pt x="28" y="66"/>
                  </a:lnTo>
                  <a:lnTo>
                    <a:pt x="28" y="65"/>
                  </a:lnTo>
                  <a:lnTo>
                    <a:pt x="29" y="65"/>
                  </a:lnTo>
                  <a:lnTo>
                    <a:pt x="28" y="65"/>
                  </a:lnTo>
                  <a:lnTo>
                    <a:pt x="28" y="63"/>
                  </a:lnTo>
                  <a:lnTo>
                    <a:pt x="29" y="63"/>
                  </a:lnTo>
                  <a:lnTo>
                    <a:pt x="31" y="63"/>
                  </a:lnTo>
                  <a:lnTo>
                    <a:pt x="29" y="63"/>
                  </a:lnTo>
                  <a:lnTo>
                    <a:pt x="31" y="63"/>
                  </a:lnTo>
                  <a:lnTo>
                    <a:pt x="31" y="62"/>
                  </a:lnTo>
                  <a:lnTo>
                    <a:pt x="32" y="62"/>
                  </a:lnTo>
                  <a:lnTo>
                    <a:pt x="32" y="61"/>
                  </a:lnTo>
                  <a:lnTo>
                    <a:pt x="32" y="59"/>
                  </a:lnTo>
                  <a:lnTo>
                    <a:pt x="32" y="58"/>
                  </a:lnTo>
                  <a:lnTo>
                    <a:pt x="33" y="58"/>
                  </a:lnTo>
                  <a:lnTo>
                    <a:pt x="33" y="57"/>
                  </a:lnTo>
                  <a:lnTo>
                    <a:pt x="32" y="57"/>
                  </a:lnTo>
                  <a:lnTo>
                    <a:pt x="33" y="57"/>
                  </a:lnTo>
                  <a:lnTo>
                    <a:pt x="33" y="58"/>
                  </a:lnTo>
                  <a:lnTo>
                    <a:pt x="33" y="59"/>
                  </a:lnTo>
                  <a:lnTo>
                    <a:pt x="33" y="61"/>
                  </a:lnTo>
                  <a:lnTo>
                    <a:pt x="35" y="61"/>
                  </a:lnTo>
                  <a:lnTo>
                    <a:pt x="35" y="62"/>
                  </a:lnTo>
                  <a:lnTo>
                    <a:pt x="36" y="62"/>
                  </a:lnTo>
                  <a:lnTo>
                    <a:pt x="36" y="63"/>
                  </a:lnTo>
                  <a:lnTo>
                    <a:pt x="36" y="65"/>
                  </a:lnTo>
                  <a:lnTo>
                    <a:pt x="36" y="63"/>
                  </a:lnTo>
                  <a:lnTo>
                    <a:pt x="38" y="63"/>
                  </a:lnTo>
                  <a:lnTo>
                    <a:pt x="36" y="63"/>
                  </a:lnTo>
                  <a:lnTo>
                    <a:pt x="38" y="63"/>
                  </a:lnTo>
                  <a:lnTo>
                    <a:pt x="38" y="62"/>
                  </a:lnTo>
                  <a:lnTo>
                    <a:pt x="39" y="62"/>
                  </a:lnTo>
                  <a:lnTo>
                    <a:pt x="39" y="63"/>
                  </a:lnTo>
                  <a:lnTo>
                    <a:pt x="40" y="63"/>
                  </a:lnTo>
                  <a:lnTo>
                    <a:pt x="40" y="65"/>
                  </a:lnTo>
                  <a:lnTo>
                    <a:pt x="40" y="63"/>
                  </a:lnTo>
                  <a:lnTo>
                    <a:pt x="40" y="65"/>
                  </a:lnTo>
                  <a:lnTo>
                    <a:pt x="42" y="65"/>
                  </a:lnTo>
                  <a:lnTo>
                    <a:pt x="40" y="65"/>
                  </a:lnTo>
                  <a:lnTo>
                    <a:pt x="40" y="63"/>
                  </a:lnTo>
                  <a:lnTo>
                    <a:pt x="40" y="62"/>
                  </a:lnTo>
                  <a:lnTo>
                    <a:pt x="42" y="62"/>
                  </a:lnTo>
                  <a:lnTo>
                    <a:pt x="42" y="63"/>
                  </a:lnTo>
                  <a:lnTo>
                    <a:pt x="42" y="65"/>
                  </a:lnTo>
                  <a:lnTo>
                    <a:pt x="43" y="65"/>
                  </a:lnTo>
                  <a:lnTo>
                    <a:pt x="43" y="63"/>
                  </a:lnTo>
                  <a:lnTo>
                    <a:pt x="43" y="65"/>
                  </a:lnTo>
                  <a:lnTo>
                    <a:pt x="43" y="66"/>
                  </a:lnTo>
                  <a:lnTo>
                    <a:pt x="42" y="66"/>
                  </a:lnTo>
                  <a:lnTo>
                    <a:pt x="43" y="67"/>
                  </a:lnTo>
                  <a:lnTo>
                    <a:pt x="42" y="67"/>
                  </a:lnTo>
                  <a:lnTo>
                    <a:pt x="40" y="67"/>
                  </a:lnTo>
                  <a:lnTo>
                    <a:pt x="40" y="69"/>
                  </a:lnTo>
                  <a:lnTo>
                    <a:pt x="40" y="67"/>
                  </a:lnTo>
                  <a:lnTo>
                    <a:pt x="42" y="67"/>
                  </a:lnTo>
                  <a:lnTo>
                    <a:pt x="43" y="67"/>
                  </a:lnTo>
                  <a:lnTo>
                    <a:pt x="44" y="67"/>
                  </a:lnTo>
                  <a:lnTo>
                    <a:pt x="44" y="69"/>
                  </a:lnTo>
                  <a:lnTo>
                    <a:pt x="43" y="69"/>
                  </a:lnTo>
                  <a:lnTo>
                    <a:pt x="44" y="69"/>
                  </a:lnTo>
                  <a:lnTo>
                    <a:pt x="44" y="67"/>
                  </a:lnTo>
                  <a:lnTo>
                    <a:pt x="43" y="67"/>
                  </a:lnTo>
                  <a:lnTo>
                    <a:pt x="43" y="66"/>
                  </a:lnTo>
                  <a:lnTo>
                    <a:pt x="44" y="66"/>
                  </a:lnTo>
                  <a:lnTo>
                    <a:pt x="43" y="66"/>
                  </a:lnTo>
                  <a:lnTo>
                    <a:pt x="44" y="66"/>
                  </a:lnTo>
                  <a:lnTo>
                    <a:pt x="43" y="66"/>
                  </a:lnTo>
                  <a:lnTo>
                    <a:pt x="44" y="66"/>
                  </a:lnTo>
                  <a:lnTo>
                    <a:pt x="44" y="65"/>
                  </a:lnTo>
                  <a:lnTo>
                    <a:pt x="46" y="65"/>
                  </a:lnTo>
                  <a:lnTo>
                    <a:pt x="46" y="66"/>
                  </a:lnTo>
                  <a:lnTo>
                    <a:pt x="47" y="66"/>
                  </a:lnTo>
                  <a:lnTo>
                    <a:pt x="47" y="65"/>
                  </a:lnTo>
                  <a:lnTo>
                    <a:pt x="46" y="65"/>
                  </a:lnTo>
                  <a:lnTo>
                    <a:pt x="46" y="66"/>
                  </a:lnTo>
                  <a:lnTo>
                    <a:pt x="46" y="65"/>
                  </a:lnTo>
                  <a:lnTo>
                    <a:pt x="44" y="65"/>
                  </a:lnTo>
                  <a:lnTo>
                    <a:pt x="44" y="63"/>
                  </a:lnTo>
                  <a:lnTo>
                    <a:pt x="43" y="63"/>
                  </a:lnTo>
                  <a:lnTo>
                    <a:pt x="43" y="62"/>
                  </a:lnTo>
                  <a:lnTo>
                    <a:pt x="43" y="63"/>
                  </a:lnTo>
                  <a:lnTo>
                    <a:pt x="43" y="62"/>
                  </a:lnTo>
                  <a:lnTo>
                    <a:pt x="42" y="62"/>
                  </a:lnTo>
                  <a:lnTo>
                    <a:pt x="43" y="62"/>
                  </a:lnTo>
                  <a:lnTo>
                    <a:pt x="42" y="62"/>
                  </a:lnTo>
                  <a:lnTo>
                    <a:pt x="42" y="61"/>
                  </a:lnTo>
                  <a:lnTo>
                    <a:pt x="42" y="59"/>
                  </a:lnTo>
                  <a:lnTo>
                    <a:pt x="42" y="58"/>
                  </a:lnTo>
                  <a:lnTo>
                    <a:pt x="40" y="58"/>
                  </a:lnTo>
                  <a:lnTo>
                    <a:pt x="42" y="58"/>
                  </a:lnTo>
                  <a:lnTo>
                    <a:pt x="40" y="58"/>
                  </a:lnTo>
                  <a:lnTo>
                    <a:pt x="40" y="57"/>
                  </a:lnTo>
                  <a:lnTo>
                    <a:pt x="39" y="57"/>
                  </a:lnTo>
                  <a:lnTo>
                    <a:pt x="39" y="55"/>
                  </a:lnTo>
                  <a:lnTo>
                    <a:pt x="39" y="54"/>
                  </a:lnTo>
                  <a:lnTo>
                    <a:pt x="38" y="54"/>
                  </a:lnTo>
                  <a:lnTo>
                    <a:pt x="38" y="53"/>
                  </a:lnTo>
                  <a:lnTo>
                    <a:pt x="38" y="51"/>
                  </a:lnTo>
                  <a:lnTo>
                    <a:pt x="38" y="50"/>
                  </a:lnTo>
                  <a:lnTo>
                    <a:pt x="36" y="50"/>
                  </a:lnTo>
                  <a:lnTo>
                    <a:pt x="36" y="48"/>
                  </a:lnTo>
                  <a:lnTo>
                    <a:pt x="35" y="48"/>
                  </a:lnTo>
                  <a:lnTo>
                    <a:pt x="35" y="47"/>
                  </a:lnTo>
                  <a:lnTo>
                    <a:pt x="33" y="47"/>
                  </a:lnTo>
                  <a:lnTo>
                    <a:pt x="33" y="46"/>
                  </a:lnTo>
                  <a:lnTo>
                    <a:pt x="32" y="46"/>
                  </a:lnTo>
                  <a:lnTo>
                    <a:pt x="33" y="46"/>
                  </a:lnTo>
                  <a:lnTo>
                    <a:pt x="33" y="44"/>
                  </a:lnTo>
                  <a:lnTo>
                    <a:pt x="35" y="44"/>
                  </a:lnTo>
                  <a:lnTo>
                    <a:pt x="33" y="44"/>
                  </a:lnTo>
                  <a:lnTo>
                    <a:pt x="35" y="44"/>
                  </a:lnTo>
                  <a:lnTo>
                    <a:pt x="36" y="44"/>
                  </a:lnTo>
                  <a:lnTo>
                    <a:pt x="38" y="44"/>
                  </a:lnTo>
                  <a:lnTo>
                    <a:pt x="36" y="44"/>
                  </a:lnTo>
                  <a:lnTo>
                    <a:pt x="38" y="44"/>
                  </a:lnTo>
                  <a:lnTo>
                    <a:pt x="39" y="44"/>
                  </a:lnTo>
                  <a:lnTo>
                    <a:pt x="39" y="46"/>
                  </a:lnTo>
                  <a:lnTo>
                    <a:pt x="40" y="46"/>
                  </a:lnTo>
                  <a:lnTo>
                    <a:pt x="40" y="47"/>
                  </a:lnTo>
                  <a:lnTo>
                    <a:pt x="42" y="47"/>
                  </a:lnTo>
                  <a:lnTo>
                    <a:pt x="43" y="47"/>
                  </a:lnTo>
                  <a:lnTo>
                    <a:pt x="43" y="46"/>
                  </a:lnTo>
                  <a:lnTo>
                    <a:pt x="44" y="46"/>
                  </a:lnTo>
                  <a:lnTo>
                    <a:pt x="44" y="44"/>
                  </a:lnTo>
                  <a:lnTo>
                    <a:pt x="46" y="44"/>
                  </a:lnTo>
                  <a:lnTo>
                    <a:pt x="46" y="43"/>
                  </a:lnTo>
                  <a:lnTo>
                    <a:pt x="46" y="44"/>
                  </a:lnTo>
                  <a:lnTo>
                    <a:pt x="46" y="43"/>
                  </a:lnTo>
                  <a:lnTo>
                    <a:pt x="46" y="44"/>
                  </a:lnTo>
                  <a:lnTo>
                    <a:pt x="47" y="44"/>
                  </a:lnTo>
                  <a:lnTo>
                    <a:pt x="47" y="43"/>
                  </a:lnTo>
                  <a:lnTo>
                    <a:pt x="47" y="44"/>
                  </a:lnTo>
                  <a:lnTo>
                    <a:pt x="47" y="43"/>
                  </a:lnTo>
                  <a:lnTo>
                    <a:pt x="47" y="44"/>
                  </a:lnTo>
                  <a:lnTo>
                    <a:pt x="47" y="43"/>
                  </a:lnTo>
                  <a:lnTo>
                    <a:pt x="47" y="44"/>
                  </a:lnTo>
                  <a:lnTo>
                    <a:pt x="47" y="43"/>
                  </a:lnTo>
                  <a:lnTo>
                    <a:pt x="47" y="44"/>
                  </a:lnTo>
                  <a:lnTo>
                    <a:pt x="48" y="43"/>
                  </a:lnTo>
                  <a:lnTo>
                    <a:pt x="48" y="44"/>
                  </a:lnTo>
                  <a:lnTo>
                    <a:pt x="48" y="43"/>
                  </a:lnTo>
                  <a:lnTo>
                    <a:pt x="48" y="44"/>
                  </a:lnTo>
                  <a:lnTo>
                    <a:pt x="48" y="43"/>
                  </a:lnTo>
                  <a:lnTo>
                    <a:pt x="50" y="43"/>
                  </a:lnTo>
                  <a:lnTo>
                    <a:pt x="50" y="44"/>
                  </a:lnTo>
                  <a:lnTo>
                    <a:pt x="50" y="43"/>
                  </a:lnTo>
                  <a:lnTo>
                    <a:pt x="51" y="43"/>
                  </a:lnTo>
                  <a:lnTo>
                    <a:pt x="51" y="44"/>
                  </a:lnTo>
                  <a:lnTo>
                    <a:pt x="52" y="44"/>
                  </a:lnTo>
                  <a:lnTo>
                    <a:pt x="52" y="46"/>
                  </a:lnTo>
                  <a:lnTo>
                    <a:pt x="52" y="44"/>
                  </a:lnTo>
                  <a:lnTo>
                    <a:pt x="54" y="44"/>
                  </a:lnTo>
                  <a:lnTo>
                    <a:pt x="55" y="44"/>
                  </a:lnTo>
                  <a:lnTo>
                    <a:pt x="55" y="46"/>
                  </a:lnTo>
                  <a:lnTo>
                    <a:pt x="55" y="44"/>
                  </a:lnTo>
                  <a:lnTo>
                    <a:pt x="55" y="43"/>
                  </a:lnTo>
                  <a:lnTo>
                    <a:pt x="54" y="43"/>
                  </a:lnTo>
                  <a:lnTo>
                    <a:pt x="54" y="44"/>
                  </a:lnTo>
                  <a:lnTo>
                    <a:pt x="52" y="44"/>
                  </a:lnTo>
                  <a:lnTo>
                    <a:pt x="51" y="44"/>
                  </a:lnTo>
                  <a:lnTo>
                    <a:pt x="51" y="43"/>
                  </a:lnTo>
                  <a:lnTo>
                    <a:pt x="50" y="43"/>
                  </a:lnTo>
                  <a:lnTo>
                    <a:pt x="48" y="43"/>
                  </a:lnTo>
                  <a:lnTo>
                    <a:pt x="47" y="43"/>
                  </a:lnTo>
                  <a:lnTo>
                    <a:pt x="47" y="42"/>
                  </a:lnTo>
                  <a:lnTo>
                    <a:pt x="46" y="42"/>
                  </a:lnTo>
                  <a:lnTo>
                    <a:pt x="46" y="40"/>
                  </a:lnTo>
                  <a:lnTo>
                    <a:pt x="46" y="39"/>
                  </a:lnTo>
                  <a:lnTo>
                    <a:pt x="46" y="38"/>
                  </a:lnTo>
                  <a:lnTo>
                    <a:pt x="46" y="36"/>
                  </a:lnTo>
                  <a:lnTo>
                    <a:pt x="44" y="36"/>
                  </a:lnTo>
                  <a:lnTo>
                    <a:pt x="46" y="36"/>
                  </a:lnTo>
                  <a:lnTo>
                    <a:pt x="44" y="36"/>
                  </a:lnTo>
                  <a:lnTo>
                    <a:pt x="44" y="35"/>
                  </a:lnTo>
                  <a:lnTo>
                    <a:pt x="44" y="34"/>
                  </a:lnTo>
                  <a:lnTo>
                    <a:pt x="44" y="32"/>
                  </a:lnTo>
                  <a:lnTo>
                    <a:pt x="44" y="34"/>
                  </a:lnTo>
                  <a:lnTo>
                    <a:pt x="46" y="34"/>
                  </a:lnTo>
                  <a:lnTo>
                    <a:pt x="46" y="32"/>
                  </a:lnTo>
                  <a:lnTo>
                    <a:pt x="46" y="34"/>
                  </a:lnTo>
                  <a:lnTo>
                    <a:pt x="47" y="34"/>
                  </a:lnTo>
                  <a:lnTo>
                    <a:pt x="48" y="34"/>
                  </a:lnTo>
                  <a:lnTo>
                    <a:pt x="48" y="35"/>
                  </a:lnTo>
                  <a:lnTo>
                    <a:pt x="48" y="34"/>
                  </a:lnTo>
                  <a:lnTo>
                    <a:pt x="50" y="34"/>
                  </a:lnTo>
                  <a:lnTo>
                    <a:pt x="50" y="35"/>
                  </a:lnTo>
                  <a:lnTo>
                    <a:pt x="50" y="34"/>
                  </a:lnTo>
                  <a:lnTo>
                    <a:pt x="50" y="35"/>
                  </a:lnTo>
                  <a:lnTo>
                    <a:pt x="50" y="34"/>
                  </a:lnTo>
                  <a:lnTo>
                    <a:pt x="51" y="34"/>
                  </a:lnTo>
                  <a:lnTo>
                    <a:pt x="51" y="35"/>
                  </a:lnTo>
                  <a:lnTo>
                    <a:pt x="51" y="34"/>
                  </a:lnTo>
                  <a:lnTo>
                    <a:pt x="52" y="34"/>
                  </a:lnTo>
                  <a:lnTo>
                    <a:pt x="54" y="34"/>
                  </a:lnTo>
                  <a:lnTo>
                    <a:pt x="54" y="32"/>
                  </a:lnTo>
                  <a:lnTo>
                    <a:pt x="52" y="32"/>
                  </a:lnTo>
                  <a:lnTo>
                    <a:pt x="54" y="32"/>
                  </a:lnTo>
                  <a:lnTo>
                    <a:pt x="55" y="32"/>
                  </a:lnTo>
                  <a:lnTo>
                    <a:pt x="57" y="32"/>
                  </a:lnTo>
                  <a:lnTo>
                    <a:pt x="55" y="32"/>
                  </a:lnTo>
                  <a:lnTo>
                    <a:pt x="55" y="31"/>
                  </a:lnTo>
                  <a:lnTo>
                    <a:pt x="57" y="31"/>
                  </a:lnTo>
                  <a:lnTo>
                    <a:pt x="57" y="29"/>
                  </a:lnTo>
                  <a:lnTo>
                    <a:pt x="58" y="29"/>
                  </a:lnTo>
                  <a:lnTo>
                    <a:pt x="59" y="29"/>
                  </a:lnTo>
                  <a:lnTo>
                    <a:pt x="59" y="31"/>
                  </a:lnTo>
                  <a:lnTo>
                    <a:pt x="61" y="31"/>
                  </a:lnTo>
                  <a:lnTo>
                    <a:pt x="62" y="31"/>
                  </a:lnTo>
                  <a:lnTo>
                    <a:pt x="62" y="32"/>
                  </a:lnTo>
                  <a:lnTo>
                    <a:pt x="62" y="31"/>
                  </a:lnTo>
                  <a:lnTo>
                    <a:pt x="63" y="31"/>
                  </a:lnTo>
                  <a:lnTo>
                    <a:pt x="63" y="32"/>
                  </a:lnTo>
                  <a:lnTo>
                    <a:pt x="65" y="32"/>
                  </a:lnTo>
                  <a:lnTo>
                    <a:pt x="63" y="32"/>
                  </a:lnTo>
                  <a:lnTo>
                    <a:pt x="65" y="32"/>
                  </a:lnTo>
                  <a:lnTo>
                    <a:pt x="66" y="32"/>
                  </a:lnTo>
                  <a:lnTo>
                    <a:pt x="66" y="34"/>
                  </a:lnTo>
                  <a:lnTo>
                    <a:pt x="66" y="32"/>
                  </a:lnTo>
                  <a:lnTo>
                    <a:pt x="66" y="34"/>
                  </a:lnTo>
                  <a:lnTo>
                    <a:pt x="67" y="34"/>
                  </a:lnTo>
                  <a:lnTo>
                    <a:pt x="66" y="34"/>
                  </a:lnTo>
                  <a:lnTo>
                    <a:pt x="66" y="35"/>
                  </a:lnTo>
                  <a:lnTo>
                    <a:pt x="66" y="34"/>
                  </a:lnTo>
                  <a:lnTo>
                    <a:pt x="67" y="34"/>
                  </a:lnTo>
                  <a:lnTo>
                    <a:pt x="66" y="34"/>
                  </a:lnTo>
                  <a:lnTo>
                    <a:pt x="67" y="34"/>
                  </a:lnTo>
                  <a:lnTo>
                    <a:pt x="67" y="35"/>
                  </a:lnTo>
                  <a:lnTo>
                    <a:pt x="69" y="35"/>
                  </a:lnTo>
                  <a:lnTo>
                    <a:pt x="69" y="36"/>
                  </a:lnTo>
                  <a:lnTo>
                    <a:pt x="70" y="36"/>
                  </a:lnTo>
                  <a:lnTo>
                    <a:pt x="70" y="38"/>
                  </a:lnTo>
                  <a:lnTo>
                    <a:pt x="70" y="36"/>
                  </a:lnTo>
                  <a:lnTo>
                    <a:pt x="69" y="36"/>
                  </a:lnTo>
                  <a:lnTo>
                    <a:pt x="70" y="36"/>
                  </a:lnTo>
                  <a:lnTo>
                    <a:pt x="70" y="35"/>
                  </a:lnTo>
                  <a:lnTo>
                    <a:pt x="69" y="35"/>
                  </a:lnTo>
                  <a:lnTo>
                    <a:pt x="70" y="35"/>
                  </a:lnTo>
                  <a:lnTo>
                    <a:pt x="70" y="34"/>
                  </a:lnTo>
                  <a:lnTo>
                    <a:pt x="70" y="35"/>
                  </a:lnTo>
                  <a:lnTo>
                    <a:pt x="70" y="34"/>
                  </a:lnTo>
                  <a:lnTo>
                    <a:pt x="69" y="34"/>
                  </a:lnTo>
                  <a:lnTo>
                    <a:pt x="67" y="34"/>
                  </a:lnTo>
                  <a:lnTo>
                    <a:pt x="67" y="32"/>
                  </a:lnTo>
                  <a:lnTo>
                    <a:pt x="69" y="32"/>
                  </a:lnTo>
                  <a:lnTo>
                    <a:pt x="67" y="32"/>
                  </a:lnTo>
                  <a:lnTo>
                    <a:pt x="66" y="32"/>
                  </a:lnTo>
                  <a:lnTo>
                    <a:pt x="66" y="31"/>
                  </a:lnTo>
                  <a:lnTo>
                    <a:pt x="67" y="31"/>
                  </a:lnTo>
                  <a:lnTo>
                    <a:pt x="69" y="31"/>
                  </a:lnTo>
                  <a:lnTo>
                    <a:pt x="70" y="31"/>
                  </a:lnTo>
                  <a:lnTo>
                    <a:pt x="71" y="31"/>
                  </a:lnTo>
                  <a:lnTo>
                    <a:pt x="70" y="31"/>
                  </a:lnTo>
                  <a:lnTo>
                    <a:pt x="70" y="29"/>
                  </a:lnTo>
                  <a:lnTo>
                    <a:pt x="70" y="31"/>
                  </a:lnTo>
                  <a:lnTo>
                    <a:pt x="69" y="31"/>
                  </a:lnTo>
                  <a:lnTo>
                    <a:pt x="69" y="29"/>
                  </a:lnTo>
                  <a:lnTo>
                    <a:pt x="69" y="31"/>
                  </a:lnTo>
                  <a:lnTo>
                    <a:pt x="69" y="29"/>
                  </a:lnTo>
                  <a:lnTo>
                    <a:pt x="70" y="29"/>
                  </a:lnTo>
                  <a:lnTo>
                    <a:pt x="69" y="29"/>
                  </a:lnTo>
                  <a:lnTo>
                    <a:pt x="69" y="28"/>
                  </a:lnTo>
                  <a:lnTo>
                    <a:pt x="70" y="28"/>
                  </a:lnTo>
                  <a:lnTo>
                    <a:pt x="70" y="27"/>
                  </a:lnTo>
                  <a:lnTo>
                    <a:pt x="70" y="28"/>
                  </a:lnTo>
                  <a:lnTo>
                    <a:pt x="69" y="28"/>
                  </a:lnTo>
                  <a:lnTo>
                    <a:pt x="69" y="29"/>
                  </a:lnTo>
                  <a:lnTo>
                    <a:pt x="69" y="28"/>
                  </a:lnTo>
                  <a:lnTo>
                    <a:pt x="69" y="29"/>
                  </a:lnTo>
                  <a:lnTo>
                    <a:pt x="67" y="29"/>
                  </a:lnTo>
                  <a:lnTo>
                    <a:pt x="66" y="29"/>
                  </a:lnTo>
                  <a:lnTo>
                    <a:pt x="66" y="28"/>
                  </a:lnTo>
                  <a:lnTo>
                    <a:pt x="67" y="28"/>
                  </a:lnTo>
                  <a:lnTo>
                    <a:pt x="66" y="28"/>
                  </a:lnTo>
                  <a:lnTo>
                    <a:pt x="66" y="29"/>
                  </a:lnTo>
                  <a:lnTo>
                    <a:pt x="66" y="28"/>
                  </a:lnTo>
                  <a:lnTo>
                    <a:pt x="65" y="28"/>
                  </a:lnTo>
                  <a:lnTo>
                    <a:pt x="66" y="28"/>
                  </a:lnTo>
                  <a:lnTo>
                    <a:pt x="66" y="27"/>
                  </a:lnTo>
                  <a:lnTo>
                    <a:pt x="66" y="28"/>
                  </a:lnTo>
                  <a:lnTo>
                    <a:pt x="65" y="28"/>
                  </a:lnTo>
                  <a:lnTo>
                    <a:pt x="65" y="27"/>
                  </a:lnTo>
                  <a:lnTo>
                    <a:pt x="65" y="28"/>
                  </a:lnTo>
                  <a:lnTo>
                    <a:pt x="63" y="28"/>
                  </a:lnTo>
                  <a:lnTo>
                    <a:pt x="62" y="28"/>
                  </a:lnTo>
                  <a:lnTo>
                    <a:pt x="62" y="27"/>
                  </a:lnTo>
                  <a:lnTo>
                    <a:pt x="62" y="25"/>
                  </a:lnTo>
                  <a:lnTo>
                    <a:pt x="62" y="27"/>
                  </a:lnTo>
                  <a:lnTo>
                    <a:pt x="61" y="27"/>
                  </a:lnTo>
                  <a:lnTo>
                    <a:pt x="62" y="27"/>
                  </a:lnTo>
                  <a:lnTo>
                    <a:pt x="61" y="27"/>
                  </a:lnTo>
                  <a:lnTo>
                    <a:pt x="61" y="28"/>
                  </a:lnTo>
                  <a:lnTo>
                    <a:pt x="61" y="27"/>
                  </a:lnTo>
                  <a:lnTo>
                    <a:pt x="59" y="27"/>
                  </a:lnTo>
                  <a:lnTo>
                    <a:pt x="58" y="27"/>
                  </a:lnTo>
                  <a:lnTo>
                    <a:pt x="58" y="25"/>
                  </a:lnTo>
                  <a:lnTo>
                    <a:pt x="57" y="25"/>
                  </a:lnTo>
                  <a:lnTo>
                    <a:pt x="55" y="25"/>
                  </a:lnTo>
                  <a:lnTo>
                    <a:pt x="57" y="25"/>
                  </a:lnTo>
                  <a:lnTo>
                    <a:pt x="55" y="25"/>
                  </a:lnTo>
                  <a:lnTo>
                    <a:pt x="55" y="27"/>
                  </a:lnTo>
                  <a:lnTo>
                    <a:pt x="55" y="25"/>
                  </a:lnTo>
                  <a:lnTo>
                    <a:pt x="55" y="24"/>
                  </a:lnTo>
                  <a:lnTo>
                    <a:pt x="55" y="25"/>
                  </a:lnTo>
                  <a:lnTo>
                    <a:pt x="55" y="24"/>
                  </a:lnTo>
                  <a:lnTo>
                    <a:pt x="55" y="25"/>
                  </a:lnTo>
                  <a:lnTo>
                    <a:pt x="55" y="24"/>
                  </a:lnTo>
                  <a:lnTo>
                    <a:pt x="55" y="25"/>
                  </a:lnTo>
                  <a:lnTo>
                    <a:pt x="55" y="24"/>
                  </a:lnTo>
                  <a:lnTo>
                    <a:pt x="54" y="24"/>
                  </a:lnTo>
                  <a:lnTo>
                    <a:pt x="52" y="24"/>
                  </a:lnTo>
                  <a:lnTo>
                    <a:pt x="52" y="23"/>
                  </a:lnTo>
                  <a:lnTo>
                    <a:pt x="51" y="23"/>
                  </a:lnTo>
                  <a:lnTo>
                    <a:pt x="51" y="21"/>
                  </a:lnTo>
                  <a:lnTo>
                    <a:pt x="50" y="21"/>
                  </a:lnTo>
                  <a:lnTo>
                    <a:pt x="50" y="20"/>
                  </a:lnTo>
                  <a:lnTo>
                    <a:pt x="48" y="20"/>
                  </a:lnTo>
                  <a:lnTo>
                    <a:pt x="47" y="20"/>
                  </a:lnTo>
                  <a:lnTo>
                    <a:pt x="46" y="20"/>
                  </a:lnTo>
                  <a:lnTo>
                    <a:pt x="44" y="20"/>
                  </a:lnTo>
                  <a:lnTo>
                    <a:pt x="43" y="20"/>
                  </a:lnTo>
                  <a:lnTo>
                    <a:pt x="42" y="20"/>
                  </a:lnTo>
                  <a:lnTo>
                    <a:pt x="40" y="20"/>
                  </a:lnTo>
                  <a:lnTo>
                    <a:pt x="39" y="20"/>
                  </a:lnTo>
                  <a:lnTo>
                    <a:pt x="38" y="19"/>
                  </a:lnTo>
                  <a:lnTo>
                    <a:pt x="36" y="19"/>
                  </a:lnTo>
                  <a:lnTo>
                    <a:pt x="36" y="17"/>
                  </a:lnTo>
                  <a:lnTo>
                    <a:pt x="35" y="17"/>
                  </a:lnTo>
                  <a:lnTo>
                    <a:pt x="33" y="17"/>
                  </a:lnTo>
                  <a:lnTo>
                    <a:pt x="32" y="17"/>
                  </a:lnTo>
                  <a:lnTo>
                    <a:pt x="32" y="16"/>
                  </a:lnTo>
                  <a:lnTo>
                    <a:pt x="31" y="16"/>
                  </a:lnTo>
                  <a:lnTo>
                    <a:pt x="31" y="15"/>
                  </a:lnTo>
                  <a:lnTo>
                    <a:pt x="31" y="13"/>
                  </a:lnTo>
                  <a:lnTo>
                    <a:pt x="31" y="12"/>
                  </a:lnTo>
                  <a:lnTo>
                    <a:pt x="31" y="10"/>
                  </a:lnTo>
                  <a:lnTo>
                    <a:pt x="31" y="9"/>
                  </a:lnTo>
                  <a:lnTo>
                    <a:pt x="32" y="9"/>
                  </a:lnTo>
                  <a:lnTo>
                    <a:pt x="33" y="9"/>
                  </a:lnTo>
                  <a:lnTo>
                    <a:pt x="33" y="10"/>
                  </a:lnTo>
                  <a:lnTo>
                    <a:pt x="35" y="12"/>
                  </a:lnTo>
                  <a:lnTo>
                    <a:pt x="36" y="13"/>
                  </a:lnTo>
                  <a:lnTo>
                    <a:pt x="36" y="15"/>
                  </a:lnTo>
                  <a:lnTo>
                    <a:pt x="35" y="15"/>
                  </a:lnTo>
                  <a:lnTo>
                    <a:pt x="35" y="16"/>
                  </a:lnTo>
                  <a:lnTo>
                    <a:pt x="35" y="15"/>
                  </a:lnTo>
                  <a:lnTo>
                    <a:pt x="36" y="16"/>
                  </a:lnTo>
                  <a:lnTo>
                    <a:pt x="36" y="17"/>
                  </a:lnTo>
                  <a:lnTo>
                    <a:pt x="38" y="17"/>
                  </a:lnTo>
                  <a:lnTo>
                    <a:pt x="39" y="19"/>
                  </a:lnTo>
                  <a:lnTo>
                    <a:pt x="40" y="19"/>
                  </a:lnTo>
                  <a:lnTo>
                    <a:pt x="42" y="19"/>
                  </a:lnTo>
                  <a:lnTo>
                    <a:pt x="43" y="20"/>
                  </a:lnTo>
                  <a:lnTo>
                    <a:pt x="43" y="19"/>
                  </a:lnTo>
                  <a:lnTo>
                    <a:pt x="42" y="19"/>
                  </a:lnTo>
                  <a:lnTo>
                    <a:pt x="43" y="17"/>
                  </a:lnTo>
                  <a:lnTo>
                    <a:pt x="43" y="19"/>
                  </a:lnTo>
                  <a:lnTo>
                    <a:pt x="44" y="19"/>
                  </a:lnTo>
                  <a:lnTo>
                    <a:pt x="44" y="17"/>
                  </a:lnTo>
                  <a:lnTo>
                    <a:pt x="44" y="19"/>
                  </a:lnTo>
                  <a:lnTo>
                    <a:pt x="44" y="17"/>
                  </a:lnTo>
                  <a:lnTo>
                    <a:pt x="44" y="16"/>
                  </a:lnTo>
                  <a:lnTo>
                    <a:pt x="46" y="16"/>
                  </a:lnTo>
                  <a:lnTo>
                    <a:pt x="46" y="15"/>
                  </a:lnTo>
                  <a:lnTo>
                    <a:pt x="46" y="16"/>
                  </a:lnTo>
                  <a:lnTo>
                    <a:pt x="46" y="17"/>
                  </a:lnTo>
                  <a:lnTo>
                    <a:pt x="47" y="17"/>
                  </a:lnTo>
                  <a:lnTo>
                    <a:pt x="48" y="17"/>
                  </a:lnTo>
                  <a:lnTo>
                    <a:pt x="50" y="17"/>
                  </a:lnTo>
                  <a:lnTo>
                    <a:pt x="50" y="16"/>
                  </a:lnTo>
                  <a:lnTo>
                    <a:pt x="50" y="17"/>
                  </a:lnTo>
                  <a:lnTo>
                    <a:pt x="50" y="16"/>
                  </a:lnTo>
                  <a:lnTo>
                    <a:pt x="50" y="17"/>
                  </a:lnTo>
                  <a:lnTo>
                    <a:pt x="50" y="16"/>
                  </a:lnTo>
                  <a:lnTo>
                    <a:pt x="50" y="17"/>
                  </a:lnTo>
                  <a:lnTo>
                    <a:pt x="50" y="16"/>
                  </a:lnTo>
                  <a:lnTo>
                    <a:pt x="51" y="16"/>
                  </a:lnTo>
                  <a:lnTo>
                    <a:pt x="51" y="17"/>
                  </a:lnTo>
                  <a:lnTo>
                    <a:pt x="52" y="17"/>
                  </a:lnTo>
                  <a:lnTo>
                    <a:pt x="54" y="17"/>
                  </a:lnTo>
                  <a:lnTo>
                    <a:pt x="54" y="16"/>
                  </a:lnTo>
                  <a:lnTo>
                    <a:pt x="55" y="16"/>
                  </a:lnTo>
                  <a:lnTo>
                    <a:pt x="55" y="17"/>
                  </a:lnTo>
                  <a:lnTo>
                    <a:pt x="55" y="19"/>
                  </a:lnTo>
                  <a:lnTo>
                    <a:pt x="57" y="19"/>
                  </a:lnTo>
                  <a:lnTo>
                    <a:pt x="57" y="17"/>
                  </a:lnTo>
                  <a:lnTo>
                    <a:pt x="58" y="17"/>
                  </a:lnTo>
                  <a:lnTo>
                    <a:pt x="58" y="16"/>
                  </a:lnTo>
                  <a:lnTo>
                    <a:pt x="57" y="16"/>
                  </a:lnTo>
                  <a:lnTo>
                    <a:pt x="57" y="15"/>
                  </a:lnTo>
                  <a:lnTo>
                    <a:pt x="58" y="15"/>
                  </a:lnTo>
                  <a:lnTo>
                    <a:pt x="57" y="15"/>
                  </a:lnTo>
                  <a:lnTo>
                    <a:pt x="57" y="13"/>
                  </a:lnTo>
                  <a:lnTo>
                    <a:pt x="58" y="13"/>
                  </a:lnTo>
                  <a:lnTo>
                    <a:pt x="58" y="15"/>
                  </a:lnTo>
                  <a:lnTo>
                    <a:pt x="59" y="15"/>
                  </a:lnTo>
                  <a:lnTo>
                    <a:pt x="61" y="15"/>
                  </a:lnTo>
                  <a:lnTo>
                    <a:pt x="61" y="16"/>
                  </a:lnTo>
                  <a:lnTo>
                    <a:pt x="59" y="16"/>
                  </a:lnTo>
                  <a:lnTo>
                    <a:pt x="61" y="16"/>
                  </a:lnTo>
                  <a:lnTo>
                    <a:pt x="59" y="16"/>
                  </a:lnTo>
                  <a:lnTo>
                    <a:pt x="61" y="16"/>
                  </a:lnTo>
                  <a:lnTo>
                    <a:pt x="61" y="17"/>
                  </a:lnTo>
                  <a:lnTo>
                    <a:pt x="59" y="17"/>
                  </a:lnTo>
                  <a:lnTo>
                    <a:pt x="61" y="17"/>
                  </a:lnTo>
                  <a:lnTo>
                    <a:pt x="61" y="16"/>
                  </a:lnTo>
                  <a:lnTo>
                    <a:pt x="62" y="16"/>
                  </a:lnTo>
                  <a:lnTo>
                    <a:pt x="62" y="17"/>
                  </a:lnTo>
                  <a:lnTo>
                    <a:pt x="63" y="17"/>
                  </a:lnTo>
                  <a:lnTo>
                    <a:pt x="63" y="16"/>
                  </a:lnTo>
                  <a:lnTo>
                    <a:pt x="63" y="17"/>
                  </a:lnTo>
                  <a:lnTo>
                    <a:pt x="63" y="16"/>
                  </a:lnTo>
                  <a:lnTo>
                    <a:pt x="62" y="16"/>
                  </a:lnTo>
                  <a:lnTo>
                    <a:pt x="63" y="16"/>
                  </a:lnTo>
                  <a:lnTo>
                    <a:pt x="63" y="15"/>
                  </a:lnTo>
                  <a:lnTo>
                    <a:pt x="65" y="15"/>
                  </a:lnTo>
                  <a:lnTo>
                    <a:pt x="66" y="15"/>
                  </a:lnTo>
                  <a:lnTo>
                    <a:pt x="66" y="16"/>
                  </a:lnTo>
                  <a:lnTo>
                    <a:pt x="67" y="16"/>
                  </a:lnTo>
                  <a:lnTo>
                    <a:pt x="67" y="15"/>
                  </a:lnTo>
                  <a:lnTo>
                    <a:pt x="67" y="16"/>
                  </a:lnTo>
                  <a:lnTo>
                    <a:pt x="66" y="16"/>
                  </a:lnTo>
                  <a:lnTo>
                    <a:pt x="66" y="15"/>
                  </a:lnTo>
                  <a:lnTo>
                    <a:pt x="65" y="15"/>
                  </a:lnTo>
                  <a:lnTo>
                    <a:pt x="65" y="13"/>
                  </a:lnTo>
                  <a:lnTo>
                    <a:pt x="66" y="13"/>
                  </a:lnTo>
                  <a:lnTo>
                    <a:pt x="65" y="13"/>
                  </a:lnTo>
                  <a:lnTo>
                    <a:pt x="66" y="13"/>
                  </a:lnTo>
                  <a:lnTo>
                    <a:pt x="65" y="13"/>
                  </a:lnTo>
                  <a:lnTo>
                    <a:pt x="65" y="12"/>
                  </a:lnTo>
                  <a:lnTo>
                    <a:pt x="65" y="13"/>
                  </a:lnTo>
                  <a:lnTo>
                    <a:pt x="63" y="12"/>
                  </a:lnTo>
                  <a:lnTo>
                    <a:pt x="63" y="13"/>
                  </a:lnTo>
                  <a:lnTo>
                    <a:pt x="62" y="13"/>
                  </a:lnTo>
                  <a:lnTo>
                    <a:pt x="62" y="12"/>
                  </a:lnTo>
                  <a:lnTo>
                    <a:pt x="63" y="12"/>
                  </a:lnTo>
                  <a:lnTo>
                    <a:pt x="62" y="12"/>
                  </a:lnTo>
                  <a:lnTo>
                    <a:pt x="63" y="12"/>
                  </a:lnTo>
                  <a:lnTo>
                    <a:pt x="62" y="12"/>
                  </a:lnTo>
                  <a:lnTo>
                    <a:pt x="63" y="10"/>
                  </a:lnTo>
                  <a:lnTo>
                    <a:pt x="62" y="10"/>
                  </a:lnTo>
                  <a:lnTo>
                    <a:pt x="61" y="10"/>
                  </a:lnTo>
                  <a:lnTo>
                    <a:pt x="61" y="9"/>
                  </a:lnTo>
                  <a:lnTo>
                    <a:pt x="62" y="9"/>
                  </a:lnTo>
                  <a:lnTo>
                    <a:pt x="63" y="9"/>
                  </a:lnTo>
                  <a:lnTo>
                    <a:pt x="65" y="9"/>
                  </a:lnTo>
                  <a:lnTo>
                    <a:pt x="65" y="8"/>
                  </a:lnTo>
                  <a:lnTo>
                    <a:pt x="66" y="8"/>
                  </a:lnTo>
                  <a:lnTo>
                    <a:pt x="65" y="8"/>
                  </a:lnTo>
                  <a:lnTo>
                    <a:pt x="66" y="8"/>
                  </a:lnTo>
                  <a:lnTo>
                    <a:pt x="66" y="6"/>
                  </a:lnTo>
                  <a:lnTo>
                    <a:pt x="66" y="5"/>
                  </a:lnTo>
                  <a:lnTo>
                    <a:pt x="66" y="4"/>
                  </a:lnTo>
                  <a:lnTo>
                    <a:pt x="67" y="2"/>
                  </a:lnTo>
                  <a:lnTo>
                    <a:pt x="69" y="1"/>
                  </a:lnTo>
                  <a:lnTo>
                    <a:pt x="70" y="1"/>
                  </a:lnTo>
                  <a:lnTo>
                    <a:pt x="71" y="1"/>
                  </a:lnTo>
                  <a:lnTo>
                    <a:pt x="71" y="0"/>
                  </a:lnTo>
                  <a:lnTo>
                    <a:pt x="73" y="0"/>
                  </a:lnTo>
                  <a:lnTo>
                    <a:pt x="74" y="0"/>
                  </a:lnTo>
                  <a:close/>
                  <a:moveTo>
                    <a:pt x="65" y="89"/>
                  </a:moveTo>
                  <a:lnTo>
                    <a:pt x="65" y="91"/>
                  </a:lnTo>
                  <a:lnTo>
                    <a:pt x="66" y="91"/>
                  </a:lnTo>
                  <a:lnTo>
                    <a:pt x="66" y="92"/>
                  </a:lnTo>
                  <a:lnTo>
                    <a:pt x="66" y="93"/>
                  </a:lnTo>
                  <a:lnTo>
                    <a:pt x="67" y="93"/>
                  </a:lnTo>
                  <a:lnTo>
                    <a:pt x="67" y="92"/>
                  </a:lnTo>
                  <a:lnTo>
                    <a:pt x="67" y="93"/>
                  </a:lnTo>
                  <a:lnTo>
                    <a:pt x="67" y="92"/>
                  </a:lnTo>
                  <a:lnTo>
                    <a:pt x="66" y="92"/>
                  </a:lnTo>
                  <a:lnTo>
                    <a:pt x="67" y="92"/>
                  </a:lnTo>
                  <a:lnTo>
                    <a:pt x="67" y="91"/>
                  </a:lnTo>
                  <a:lnTo>
                    <a:pt x="66" y="91"/>
                  </a:lnTo>
                  <a:lnTo>
                    <a:pt x="66" y="89"/>
                  </a:lnTo>
                  <a:lnTo>
                    <a:pt x="65" y="89"/>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53" name="Freeform 31"/>
            <p:cNvSpPr>
              <a:spLocks noEditPoints="1"/>
            </p:cNvSpPr>
            <p:nvPr/>
          </p:nvSpPr>
          <p:spPr bwMode="auto">
            <a:xfrm>
              <a:off x="4300" y="2138"/>
              <a:ext cx="79" cy="113"/>
            </a:xfrm>
            <a:custGeom>
              <a:avLst/>
              <a:gdLst>
                <a:gd name="T0" fmla="*/ 38 w 79"/>
                <a:gd name="T1" fmla="*/ 18 h 113"/>
                <a:gd name="T2" fmla="*/ 22 w 79"/>
                <a:gd name="T3" fmla="*/ 32 h 113"/>
                <a:gd name="T4" fmla="*/ 19 w 79"/>
                <a:gd name="T5" fmla="*/ 36 h 113"/>
                <a:gd name="T6" fmla="*/ 17 w 79"/>
                <a:gd name="T7" fmla="*/ 37 h 113"/>
                <a:gd name="T8" fmla="*/ 20 w 79"/>
                <a:gd name="T9" fmla="*/ 42 h 113"/>
                <a:gd name="T10" fmla="*/ 17 w 79"/>
                <a:gd name="T11" fmla="*/ 48 h 113"/>
                <a:gd name="T12" fmla="*/ 15 w 79"/>
                <a:gd name="T13" fmla="*/ 48 h 113"/>
                <a:gd name="T14" fmla="*/ 13 w 79"/>
                <a:gd name="T15" fmla="*/ 49 h 113"/>
                <a:gd name="T16" fmla="*/ 11 w 79"/>
                <a:gd name="T17" fmla="*/ 44 h 113"/>
                <a:gd name="T18" fmla="*/ 12 w 79"/>
                <a:gd name="T19" fmla="*/ 37 h 113"/>
                <a:gd name="T20" fmla="*/ 12 w 79"/>
                <a:gd name="T21" fmla="*/ 29 h 113"/>
                <a:gd name="T22" fmla="*/ 13 w 79"/>
                <a:gd name="T23" fmla="*/ 17 h 113"/>
                <a:gd name="T24" fmla="*/ 16 w 79"/>
                <a:gd name="T25" fmla="*/ 22 h 113"/>
                <a:gd name="T26" fmla="*/ 17 w 79"/>
                <a:gd name="T27" fmla="*/ 29 h 113"/>
                <a:gd name="T28" fmla="*/ 15 w 79"/>
                <a:gd name="T29" fmla="*/ 13 h 113"/>
                <a:gd name="T30" fmla="*/ 15 w 79"/>
                <a:gd name="T31" fmla="*/ 11 h 113"/>
                <a:gd name="T32" fmla="*/ 47 w 79"/>
                <a:gd name="T33" fmla="*/ 3 h 113"/>
                <a:gd name="T34" fmla="*/ 50 w 79"/>
                <a:gd name="T35" fmla="*/ 9 h 113"/>
                <a:gd name="T36" fmla="*/ 54 w 79"/>
                <a:gd name="T37" fmla="*/ 14 h 113"/>
                <a:gd name="T38" fmla="*/ 60 w 79"/>
                <a:gd name="T39" fmla="*/ 22 h 113"/>
                <a:gd name="T40" fmla="*/ 62 w 79"/>
                <a:gd name="T41" fmla="*/ 29 h 113"/>
                <a:gd name="T42" fmla="*/ 64 w 79"/>
                <a:gd name="T43" fmla="*/ 40 h 113"/>
                <a:gd name="T44" fmla="*/ 62 w 79"/>
                <a:gd name="T45" fmla="*/ 48 h 113"/>
                <a:gd name="T46" fmla="*/ 61 w 79"/>
                <a:gd name="T47" fmla="*/ 57 h 113"/>
                <a:gd name="T48" fmla="*/ 62 w 79"/>
                <a:gd name="T49" fmla="*/ 68 h 113"/>
                <a:gd name="T50" fmla="*/ 64 w 79"/>
                <a:gd name="T51" fmla="*/ 75 h 113"/>
                <a:gd name="T52" fmla="*/ 68 w 79"/>
                <a:gd name="T53" fmla="*/ 83 h 113"/>
                <a:gd name="T54" fmla="*/ 69 w 79"/>
                <a:gd name="T55" fmla="*/ 93 h 113"/>
                <a:gd name="T56" fmla="*/ 73 w 79"/>
                <a:gd name="T57" fmla="*/ 101 h 113"/>
                <a:gd name="T58" fmla="*/ 79 w 79"/>
                <a:gd name="T59" fmla="*/ 106 h 113"/>
                <a:gd name="T60" fmla="*/ 72 w 79"/>
                <a:gd name="T61" fmla="*/ 109 h 113"/>
                <a:gd name="T62" fmla="*/ 54 w 79"/>
                <a:gd name="T63" fmla="*/ 112 h 113"/>
                <a:gd name="T64" fmla="*/ 45 w 79"/>
                <a:gd name="T65" fmla="*/ 110 h 113"/>
                <a:gd name="T66" fmla="*/ 36 w 79"/>
                <a:gd name="T67" fmla="*/ 109 h 113"/>
                <a:gd name="T68" fmla="*/ 27 w 79"/>
                <a:gd name="T69" fmla="*/ 112 h 113"/>
                <a:gd name="T70" fmla="*/ 19 w 79"/>
                <a:gd name="T71" fmla="*/ 113 h 113"/>
                <a:gd name="T72" fmla="*/ 8 w 79"/>
                <a:gd name="T73" fmla="*/ 110 h 113"/>
                <a:gd name="T74" fmla="*/ 4 w 79"/>
                <a:gd name="T75" fmla="*/ 105 h 113"/>
                <a:gd name="T76" fmla="*/ 1 w 79"/>
                <a:gd name="T77" fmla="*/ 98 h 113"/>
                <a:gd name="T78" fmla="*/ 1 w 79"/>
                <a:gd name="T79" fmla="*/ 90 h 113"/>
                <a:gd name="T80" fmla="*/ 0 w 79"/>
                <a:gd name="T81" fmla="*/ 83 h 113"/>
                <a:gd name="T82" fmla="*/ 3 w 79"/>
                <a:gd name="T83" fmla="*/ 76 h 113"/>
                <a:gd name="T84" fmla="*/ 1 w 79"/>
                <a:gd name="T85" fmla="*/ 68 h 113"/>
                <a:gd name="T86" fmla="*/ 4 w 79"/>
                <a:gd name="T87" fmla="*/ 63 h 113"/>
                <a:gd name="T88" fmla="*/ 7 w 79"/>
                <a:gd name="T89" fmla="*/ 66 h 113"/>
                <a:gd name="T90" fmla="*/ 8 w 79"/>
                <a:gd name="T91" fmla="*/ 74 h 113"/>
                <a:gd name="T92" fmla="*/ 9 w 79"/>
                <a:gd name="T93" fmla="*/ 72 h 113"/>
                <a:gd name="T94" fmla="*/ 15 w 79"/>
                <a:gd name="T95" fmla="*/ 64 h 113"/>
                <a:gd name="T96" fmla="*/ 19 w 79"/>
                <a:gd name="T97" fmla="*/ 56 h 113"/>
                <a:gd name="T98" fmla="*/ 27 w 79"/>
                <a:gd name="T99" fmla="*/ 55 h 113"/>
                <a:gd name="T100" fmla="*/ 32 w 79"/>
                <a:gd name="T101" fmla="*/ 52 h 113"/>
                <a:gd name="T102" fmla="*/ 35 w 79"/>
                <a:gd name="T103" fmla="*/ 44 h 113"/>
                <a:gd name="T104" fmla="*/ 38 w 79"/>
                <a:gd name="T105" fmla="*/ 38 h 113"/>
                <a:gd name="T106" fmla="*/ 39 w 79"/>
                <a:gd name="T107" fmla="*/ 33 h 113"/>
                <a:gd name="T108" fmla="*/ 41 w 79"/>
                <a:gd name="T109" fmla="*/ 26 h 113"/>
                <a:gd name="T110" fmla="*/ 39 w 79"/>
                <a:gd name="T111" fmla="*/ 19 h 113"/>
                <a:gd name="T112" fmla="*/ 38 w 79"/>
                <a:gd name="T113" fmla="*/ 13 h 113"/>
                <a:gd name="T114" fmla="*/ 39 w 79"/>
                <a:gd name="T115" fmla="*/ 6 h 113"/>
                <a:gd name="T116" fmla="*/ 43 w 79"/>
                <a:gd name="T117" fmla="*/ 0 h 11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79" h="113">
                  <a:moveTo>
                    <a:pt x="73" y="36"/>
                  </a:moveTo>
                  <a:lnTo>
                    <a:pt x="72" y="36"/>
                  </a:lnTo>
                  <a:lnTo>
                    <a:pt x="72" y="34"/>
                  </a:lnTo>
                  <a:lnTo>
                    <a:pt x="73" y="34"/>
                  </a:lnTo>
                  <a:lnTo>
                    <a:pt x="73" y="36"/>
                  </a:lnTo>
                  <a:close/>
                  <a:moveTo>
                    <a:pt x="38" y="18"/>
                  </a:moveTo>
                  <a:lnTo>
                    <a:pt x="38" y="19"/>
                  </a:lnTo>
                  <a:lnTo>
                    <a:pt x="36" y="19"/>
                  </a:lnTo>
                  <a:lnTo>
                    <a:pt x="36" y="18"/>
                  </a:lnTo>
                  <a:lnTo>
                    <a:pt x="38" y="18"/>
                  </a:lnTo>
                  <a:close/>
                  <a:moveTo>
                    <a:pt x="20" y="32"/>
                  </a:moveTo>
                  <a:lnTo>
                    <a:pt x="22" y="32"/>
                  </a:lnTo>
                  <a:lnTo>
                    <a:pt x="22" y="30"/>
                  </a:lnTo>
                  <a:lnTo>
                    <a:pt x="22" y="32"/>
                  </a:lnTo>
                  <a:lnTo>
                    <a:pt x="20" y="33"/>
                  </a:lnTo>
                  <a:lnTo>
                    <a:pt x="20" y="34"/>
                  </a:lnTo>
                  <a:lnTo>
                    <a:pt x="20" y="36"/>
                  </a:lnTo>
                  <a:lnTo>
                    <a:pt x="19" y="36"/>
                  </a:lnTo>
                  <a:lnTo>
                    <a:pt x="19" y="34"/>
                  </a:lnTo>
                  <a:lnTo>
                    <a:pt x="19" y="33"/>
                  </a:lnTo>
                  <a:lnTo>
                    <a:pt x="19" y="34"/>
                  </a:lnTo>
                  <a:lnTo>
                    <a:pt x="17" y="34"/>
                  </a:lnTo>
                  <a:lnTo>
                    <a:pt x="17" y="36"/>
                  </a:lnTo>
                  <a:lnTo>
                    <a:pt x="17" y="37"/>
                  </a:lnTo>
                  <a:lnTo>
                    <a:pt x="17" y="38"/>
                  </a:lnTo>
                  <a:lnTo>
                    <a:pt x="19" y="38"/>
                  </a:lnTo>
                  <a:lnTo>
                    <a:pt x="19" y="40"/>
                  </a:lnTo>
                  <a:lnTo>
                    <a:pt x="19" y="41"/>
                  </a:lnTo>
                  <a:lnTo>
                    <a:pt x="19" y="42"/>
                  </a:lnTo>
                  <a:lnTo>
                    <a:pt x="20" y="42"/>
                  </a:lnTo>
                  <a:lnTo>
                    <a:pt x="20" y="44"/>
                  </a:lnTo>
                  <a:lnTo>
                    <a:pt x="20" y="45"/>
                  </a:lnTo>
                  <a:lnTo>
                    <a:pt x="20" y="47"/>
                  </a:lnTo>
                  <a:lnTo>
                    <a:pt x="20" y="48"/>
                  </a:lnTo>
                  <a:lnTo>
                    <a:pt x="19" y="48"/>
                  </a:lnTo>
                  <a:lnTo>
                    <a:pt x="17" y="48"/>
                  </a:lnTo>
                  <a:lnTo>
                    <a:pt x="17" y="49"/>
                  </a:lnTo>
                  <a:lnTo>
                    <a:pt x="16" y="49"/>
                  </a:lnTo>
                  <a:lnTo>
                    <a:pt x="16" y="48"/>
                  </a:lnTo>
                  <a:lnTo>
                    <a:pt x="16" y="49"/>
                  </a:lnTo>
                  <a:lnTo>
                    <a:pt x="15" y="49"/>
                  </a:lnTo>
                  <a:lnTo>
                    <a:pt x="15" y="48"/>
                  </a:lnTo>
                  <a:lnTo>
                    <a:pt x="15" y="49"/>
                  </a:lnTo>
                  <a:lnTo>
                    <a:pt x="15" y="48"/>
                  </a:lnTo>
                  <a:lnTo>
                    <a:pt x="15" y="49"/>
                  </a:lnTo>
                  <a:lnTo>
                    <a:pt x="13" y="49"/>
                  </a:lnTo>
                  <a:lnTo>
                    <a:pt x="13" y="48"/>
                  </a:lnTo>
                  <a:lnTo>
                    <a:pt x="13" y="49"/>
                  </a:lnTo>
                  <a:lnTo>
                    <a:pt x="12" y="49"/>
                  </a:lnTo>
                  <a:lnTo>
                    <a:pt x="12" y="48"/>
                  </a:lnTo>
                  <a:lnTo>
                    <a:pt x="12" y="47"/>
                  </a:lnTo>
                  <a:lnTo>
                    <a:pt x="11" y="47"/>
                  </a:lnTo>
                  <a:lnTo>
                    <a:pt x="11" y="45"/>
                  </a:lnTo>
                  <a:lnTo>
                    <a:pt x="11" y="44"/>
                  </a:lnTo>
                  <a:lnTo>
                    <a:pt x="11" y="42"/>
                  </a:lnTo>
                  <a:lnTo>
                    <a:pt x="12" y="42"/>
                  </a:lnTo>
                  <a:lnTo>
                    <a:pt x="12" y="41"/>
                  </a:lnTo>
                  <a:lnTo>
                    <a:pt x="12" y="40"/>
                  </a:lnTo>
                  <a:lnTo>
                    <a:pt x="12" y="38"/>
                  </a:lnTo>
                  <a:lnTo>
                    <a:pt x="12" y="37"/>
                  </a:lnTo>
                  <a:lnTo>
                    <a:pt x="12" y="36"/>
                  </a:lnTo>
                  <a:lnTo>
                    <a:pt x="12" y="34"/>
                  </a:lnTo>
                  <a:lnTo>
                    <a:pt x="12" y="33"/>
                  </a:lnTo>
                  <a:lnTo>
                    <a:pt x="12" y="32"/>
                  </a:lnTo>
                  <a:lnTo>
                    <a:pt x="12" y="30"/>
                  </a:lnTo>
                  <a:lnTo>
                    <a:pt x="12" y="29"/>
                  </a:lnTo>
                  <a:lnTo>
                    <a:pt x="12" y="28"/>
                  </a:lnTo>
                  <a:lnTo>
                    <a:pt x="13" y="25"/>
                  </a:lnTo>
                  <a:lnTo>
                    <a:pt x="12" y="21"/>
                  </a:lnTo>
                  <a:lnTo>
                    <a:pt x="13" y="19"/>
                  </a:lnTo>
                  <a:lnTo>
                    <a:pt x="13" y="18"/>
                  </a:lnTo>
                  <a:lnTo>
                    <a:pt x="13" y="17"/>
                  </a:lnTo>
                  <a:lnTo>
                    <a:pt x="13" y="15"/>
                  </a:lnTo>
                  <a:lnTo>
                    <a:pt x="15" y="15"/>
                  </a:lnTo>
                  <a:lnTo>
                    <a:pt x="15" y="17"/>
                  </a:lnTo>
                  <a:lnTo>
                    <a:pt x="16" y="18"/>
                  </a:lnTo>
                  <a:lnTo>
                    <a:pt x="16" y="19"/>
                  </a:lnTo>
                  <a:lnTo>
                    <a:pt x="16" y="22"/>
                  </a:lnTo>
                  <a:lnTo>
                    <a:pt x="16" y="23"/>
                  </a:lnTo>
                  <a:lnTo>
                    <a:pt x="16" y="25"/>
                  </a:lnTo>
                  <a:lnTo>
                    <a:pt x="16" y="26"/>
                  </a:lnTo>
                  <a:lnTo>
                    <a:pt x="16" y="28"/>
                  </a:lnTo>
                  <a:lnTo>
                    <a:pt x="16" y="29"/>
                  </a:lnTo>
                  <a:lnTo>
                    <a:pt x="17" y="29"/>
                  </a:lnTo>
                  <a:lnTo>
                    <a:pt x="19" y="30"/>
                  </a:lnTo>
                  <a:lnTo>
                    <a:pt x="20" y="30"/>
                  </a:lnTo>
                  <a:lnTo>
                    <a:pt x="20" y="32"/>
                  </a:lnTo>
                  <a:close/>
                  <a:moveTo>
                    <a:pt x="15" y="13"/>
                  </a:moveTo>
                  <a:lnTo>
                    <a:pt x="13" y="13"/>
                  </a:lnTo>
                  <a:lnTo>
                    <a:pt x="15" y="13"/>
                  </a:lnTo>
                  <a:lnTo>
                    <a:pt x="15" y="14"/>
                  </a:lnTo>
                  <a:lnTo>
                    <a:pt x="13" y="14"/>
                  </a:lnTo>
                  <a:lnTo>
                    <a:pt x="13" y="15"/>
                  </a:lnTo>
                  <a:lnTo>
                    <a:pt x="13" y="14"/>
                  </a:lnTo>
                  <a:lnTo>
                    <a:pt x="13" y="13"/>
                  </a:lnTo>
                  <a:lnTo>
                    <a:pt x="15" y="11"/>
                  </a:lnTo>
                  <a:lnTo>
                    <a:pt x="15" y="13"/>
                  </a:lnTo>
                  <a:close/>
                  <a:moveTo>
                    <a:pt x="43" y="0"/>
                  </a:moveTo>
                  <a:lnTo>
                    <a:pt x="45" y="0"/>
                  </a:lnTo>
                  <a:lnTo>
                    <a:pt x="46" y="2"/>
                  </a:lnTo>
                  <a:lnTo>
                    <a:pt x="46" y="3"/>
                  </a:lnTo>
                  <a:lnTo>
                    <a:pt x="47" y="3"/>
                  </a:lnTo>
                  <a:lnTo>
                    <a:pt x="47" y="4"/>
                  </a:lnTo>
                  <a:lnTo>
                    <a:pt x="49" y="4"/>
                  </a:lnTo>
                  <a:lnTo>
                    <a:pt x="49" y="6"/>
                  </a:lnTo>
                  <a:lnTo>
                    <a:pt x="50" y="6"/>
                  </a:lnTo>
                  <a:lnTo>
                    <a:pt x="50" y="7"/>
                  </a:lnTo>
                  <a:lnTo>
                    <a:pt x="50" y="9"/>
                  </a:lnTo>
                  <a:lnTo>
                    <a:pt x="51" y="9"/>
                  </a:lnTo>
                  <a:lnTo>
                    <a:pt x="51" y="10"/>
                  </a:lnTo>
                  <a:lnTo>
                    <a:pt x="53" y="10"/>
                  </a:lnTo>
                  <a:lnTo>
                    <a:pt x="53" y="11"/>
                  </a:lnTo>
                  <a:lnTo>
                    <a:pt x="54" y="13"/>
                  </a:lnTo>
                  <a:lnTo>
                    <a:pt x="54" y="14"/>
                  </a:lnTo>
                  <a:lnTo>
                    <a:pt x="55" y="15"/>
                  </a:lnTo>
                  <a:lnTo>
                    <a:pt x="55" y="17"/>
                  </a:lnTo>
                  <a:lnTo>
                    <a:pt x="57" y="17"/>
                  </a:lnTo>
                  <a:lnTo>
                    <a:pt x="58" y="18"/>
                  </a:lnTo>
                  <a:lnTo>
                    <a:pt x="60" y="21"/>
                  </a:lnTo>
                  <a:lnTo>
                    <a:pt x="60" y="22"/>
                  </a:lnTo>
                  <a:lnTo>
                    <a:pt x="61" y="22"/>
                  </a:lnTo>
                  <a:lnTo>
                    <a:pt x="61" y="23"/>
                  </a:lnTo>
                  <a:lnTo>
                    <a:pt x="61" y="25"/>
                  </a:lnTo>
                  <a:lnTo>
                    <a:pt x="62" y="25"/>
                  </a:lnTo>
                  <a:lnTo>
                    <a:pt x="62" y="26"/>
                  </a:lnTo>
                  <a:lnTo>
                    <a:pt x="62" y="29"/>
                  </a:lnTo>
                  <a:lnTo>
                    <a:pt x="64" y="30"/>
                  </a:lnTo>
                  <a:lnTo>
                    <a:pt x="64" y="32"/>
                  </a:lnTo>
                  <a:lnTo>
                    <a:pt x="64" y="34"/>
                  </a:lnTo>
                  <a:lnTo>
                    <a:pt x="64" y="37"/>
                  </a:lnTo>
                  <a:lnTo>
                    <a:pt x="64" y="38"/>
                  </a:lnTo>
                  <a:lnTo>
                    <a:pt x="64" y="40"/>
                  </a:lnTo>
                  <a:lnTo>
                    <a:pt x="64" y="41"/>
                  </a:lnTo>
                  <a:lnTo>
                    <a:pt x="64" y="42"/>
                  </a:lnTo>
                  <a:lnTo>
                    <a:pt x="64" y="44"/>
                  </a:lnTo>
                  <a:lnTo>
                    <a:pt x="62" y="45"/>
                  </a:lnTo>
                  <a:lnTo>
                    <a:pt x="62" y="47"/>
                  </a:lnTo>
                  <a:lnTo>
                    <a:pt x="62" y="48"/>
                  </a:lnTo>
                  <a:lnTo>
                    <a:pt x="62" y="49"/>
                  </a:lnTo>
                  <a:lnTo>
                    <a:pt x="62" y="51"/>
                  </a:lnTo>
                  <a:lnTo>
                    <a:pt x="62" y="53"/>
                  </a:lnTo>
                  <a:lnTo>
                    <a:pt x="61" y="55"/>
                  </a:lnTo>
                  <a:lnTo>
                    <a:pt x="61" y="56"/>
                  </a:lnTo>
                  <a:lnTo>
                    <a:pt x="61" y="57"/>
                  </a:lnTo>
                  <a:lnTo>
                    <a:pt x="62" y="60"/>
                  </a:lnTo>
                  <a:lnTo>
                    <a:pt x="62" y="61"/>
                  </a:lnTo>
                  <a:lnTo>
                    <a:pt x="62" y="63"/>
                  </a:lnTo>
                  <a:lnTo>
                    <a:pt x="62" y="66"/>
                  </a:lnTo>
                  <a:lnTo>
                    <a:pt x="62" y="67"/>
                  </a:lnTo>
                  <a:lnTo>
                    <a:pt x="62" y="68"/>
                  </a:lnTo>
                  <a:lnTo>
                    <a:pt x="62" y="70"/>
                  </a:lnTo>
                  <a:lnTo>
                    <a:pt x="62" y="71"/>
                  </a:lnTo>
                  <a:lnTo>
                    <a:pt x="64" y="71"/>
                  </a:lnTo>
                  <a:lnTo>
                    <a:pt x="64" y="72"/>
                  </a:lnTo>
                  <a:lnTo>
                    <a:pt x="64" y="74"/>
                  </a:lnTo>
                  <a:lnTo>
                    <a:pt x="64" y="75"/>
                  </a:lnTo>
                  <a:lnTo>
                    <a:pt x="65" y="75"/>
                  </a:lnTo>
                  <a:lnTo>
                    <a:pt x="65" y="76"/>
                  </a:lnTo>
                  <a:lnTo>
                    <a:pt x="65" y="78"/>
                  </a:lnTo>
                  <a:lnTo>
                    <a:pt x="66" y="80"/>
                  </a:lnTo>
                  <a:lnTo>
                    <a:pt x="66" y="82"/>
                  </a:lnTo>
                  <a:lnTo>
                    <a:pt x="68" y="83"/>
                  </a:lnTo>
                  <a:lnTo>
                    <a:pt x="68" y="85"/>
                  </a:lnTo>
                  <a:lnTo>
                    <a:pt x="68" y="86"/>
                  </a:lnTo>
                  <a:lnTo>
                    <a:pt x="68" y="87"/>
                  </a:lnTo>
                  <a:lnTo>
                    <a:pt x="69" y="90"/>
                  </a:lnTo>
                  <a:lnTo>
                    <a:pt x="69" y="91"/>
                  </a:lnTo>
                  <a:lnTo>
                    <a:pt x="69" y="93"/>
                  </a:lnTo>
                  <a:lnTo>
                    <a:pt x="70" y="94"/>
                  </a:lnTo>
                  <a:lnTo>
                    <a:pt x="70" y="95"/>
                  </a:lnTo>
                  <a:lnTo>
                    <a:pt x="72" y="97"/>
                  </a:lnTo>
                  <a:lnTo>
                    <a:pt x="72" y="98"/>
                  </a:lnTo>
                  <a:lnTo>
                    <a:pt x="72" y="99"/>
                  </a:lnTo>
                  <a:lnTo>
                    <a:pt x="73" y="101"/>
                  </a:lnTo>
                  <a:lnTo>
                    <a:pt x="73" y="102"/>
                  </a:lnTo>
                  <a:lnTo>
                    <a:pt x="74" y="102"/>
                  </a:lnTo>
                  <a:lnTo>
                    <a:pt x="76" y="104"/>
                  </a:lnTo>
                  <a:lnTo>
                    <a:pt x="77" y="105"/>
                  </a:lnTo>
                  <a:lnTo>
                    <a:pt x="77" y="106"/>
                  </a:lnTo>
                  <a:lnTo>
                    <a:pt x="79" y="106"/>
                  </a:lnTo>
                  <a:lnTo>
                    <a:pt x="79" y="108"/>
                  </a:lnTo>
                  <a:lnTo>
                    <a:pt x="77" y="108"/>
                  </a:lnTo>
                  <a:lnTo>
                    <a:pt x="77" y="106"/>
                  </a:lnTo>
                  <a:lnTo>
                    <a:pt x="77" y="108"/>
                  </a:lnTo>
                  <a:lnTo>
                    <a:pt x="76" y="108"/>
                  </a:lnTo>
                  <a:lnTo>
                    <a:pt x="72" y="109"/>
                  </a:lnTo>
                  <a:lnTo>
                    <a:pt x="69" y="109"/>
                  </a:lnTo>
                  <a:lnTo>
                    <a:pt x="65" y="109"/>
                  </a:lnTo>
                  <a:lnTo>
                    <a:pt x="60" y="110"/>
                  </a:lnTo>
                  <a:lnTo>
                    <a:pt x="55" y="110"/>
                  </a:lnTo>
                  <a:lnTo>
                    <a:pt x="55" y="112"/>
                  </a:lnTo>
                  <a:lnTo>
                    <a:pt x="54" y="112"/>
                  </a:lnTo>
                  <a:lnTo>
                    <a:pt x="53" y="112"/>
                  </a:lnTo>
                  <a:lnTo>
                    <a:pt x="51" y="112"/>
                  </a:lnTo>
                  <a:lnTo>
                    <a:pt x="50" y="110"/>
                  </a:lnTo>
                  <a:lnTo>
                    <a:pt x="49" y="110"/>
                  </a:lnTo>
                  <a:lnTo>
                    <a:pt x="47" y="110"/>
                  </a:lnTo>
                  <a:lnTo>
                    <a:pt x="45" y="110"/>
                  </a:lnTo>
                  <a:lnTo>
                    <a:pt x="45" y="109"/>
                  </a:lnTo>
                  <a:lnTo>
                    <a:pt x="42" y="109"/>
                  </a:lnTo>
                  <a:lnTo>
                    <a:pt x="41" y="109"/>
                  </a:lnTo>
                  <a:lnTo>
                    <a:pt x="39" y="109"/>
                  </a:lnTo>
                  <a:lnTo>
                    <a:pt x="38" y="109"/>
                  </a:lnTo>
                  <a:lnTo>
                    <a:pt x="36" y="109"/>
                  </a:lnTo>
                  <a:lnTo>
                    <a:pt x="35" y="109"/>
                  </a:lnTo>
                  <a:lnTo>
                    <a:pt x="34" y="109"/>
                  </a:lnTo>
                  <a:lnTo>
                    <a:pt x="32" y="109"/>
                  </a:lnTo>
                  <a:lnTo>
                    <a:pt x="30" y="110"/>
                  </a:lnTo>
                  <a:lnTo>
                    <a:pt x="27" y="110"/>
                  </a:lnTo>
                  <a:lnTo>
                    <a:pt x="27" y="112"/>
                  </a:lnTo>
                  <a:lnTo>
                    <a:pt x="26" y="112"/>
                  </a:lnTo>
                  <a:lnTo>
                    <a:pt x="24" y="112"/>
                  </a:lnTo>
                  <a:lnTo>
                    <a:pt x="23" y="112"/>
                  </a:lnTo>
                  <a:lnTo>
                    <a:pt x="23" y="113"/>
                  </a:lnTo>
                  <a:lnTo>
                    <a:pt x="22" y="113"/>
                  </a:lnTo>
                  <a:lnTo>
                    <a:pt x="19" y="113"/>
                  </a:lnTo>
                  <a:lnTo>
                    <a:pt x="17" y="113"/>
                  </a:lnTo>
                  <a:lnTo>
                    <a:pt x="16" y="113"/>
                  </a:lnTo>
                  <a:lnTo>
                    <a:pt x="15" y="113"/>
                  </a:lnTo>
                  <a:lnTo>
                    <a:pt x="15" y="112"/>
                  </a:lnTo>
                  <a:lnTo>
                    <a:pt x="8" y="112"/>
                  </a:lnTo>
                  <a:lnTo>
                    <a:pt x="8" y="110"/>
                  </a:lnTo>
                  <a:lnTo>
                    <a:pt x="7" y="110"/>
                  </a:lnTo>
                  <a:lnTo>
                    <a:pt x="7" y="109"/>
                  </a:lnTo>
                  <a:lnTo>
                    <a:pt x="5" y="109"/>
                  </a:lnTo>
                  <a:lnTo>
                    <a:pt x="5" y="108"/>
                  </a:lnTo>
                  <a:lnTo>
                    <a:pt x="4" y="106"/>
                  </a:lnTo>
                  <a:lnTo>
                    <a:pt x="4" y="105"/>
                  </a:lnTo>
                  <a:lnTo>
                    <a:pt x="4" y="104"/>
                  </a:lnTo>
                  <a:lnTo>
                    <a:pt x="4" y="102"/>
                  </a:lnTo>
                  <a:lnTo>
                    <a:pt x="3" y="102"/>
                  </a:lnTo>
                  <a:lnTo>
                    <a:pt x="3" y="101"/>
                  </a:lnTo>
                  <a:lnTo>
                    <a:pt x="3" y="99"/>
                  </a:lnTo>
                  <a:lnTo>
                    <a:pt x="1" y="98"/>
                  </a:lnTo>
                  <a:lnTo>
                    <a:pt x="1" y="97"/>
                  </a:lnTo>
                  <a:lnTo>
                    <a:pt x="1" y="95"/>
                  </a:lnTo>
                  <a:lnTo>
                    <a:pt x="1" y="94"/>
                  </a:lnTo>
                  <a:lnTo>
                    <a:pt x="1" y="93"/>
                  </a:lnTo>
                  <a:lnTo>
                    <a:pt x="1" y="91"/>
                  </a:lnTo>
                  <a:lnTo>
                    <a:pt x="1" y="90"/>
                  </a:lnTo>
                  <a:lnTo>
                    <a:pt x="1" y="89"/>
                  </a:lnTo>
                  <a:lnTo>
                    <a:pt x="1" y="87"/>
                  </a:lnTo>
                  <a:lnTo>
                    <a:pt x="1" y="86"/>
                  </a:lnTo>
                  <a:lnTo>
                    <a:pt x="1" y="85"/>
                  </a:lnTo>
                  <a:lnTo>
                    <a:pt x="0" y="85"/>
                  </a:lnTo>
                  <a:lnTo>
                    <a:pt x="0" y="83"/>
                  </a:lnTo>
                  <a:lnTo>
                    <a:pt x="0" y="82"/>
                  </a:lnTo>
                  <a:lnTo>
                    <a:pt x="0" y="80"/>
                  </a:lnTo>
                  <a:lnTo>
                    <a:pt x="1" y="79"/>
                  </a:lnTo>
                  <a:lnTo>
                    <a:pt x="1" y="78"/>
                  </a:lnTo>
                  <a:lnTo>
                    <a:pt x="3" y="78"/>
                  </a:lnTo>
                  <a:lnTo>
                    <a:pt x="3" y="76"/>
                  </a:lnTo>
                  <a:lnTo>
                    <a:pt x="3" y="75"/>
                  </a:lnTo>
                  <a:lnTo>
                    <a:pt x="3" y="74"/>
                  </a:lnTo>
                  <a:lnTo>
                    <a:pt x="1" y="72"/>
                  </a:lnTo>
                  <a:lnTo>
                    <a:pt x="1" y="71"/>
                  </a:lnTo>
                  <a:lnTo>
                    <a:pt x="1" y="70"/>
                  </a:lnTo>
                  <a:lnTo>
                    <a:pt x="1" y="68"/>
                  </a:lnTo>
                  <a:lnTo>
                    <a:pt x="1" y="67"/>
                  </a:lnTo>
                  <a:lnTo>
                    <a:pt x="1" y="66"/>
                  </a:lnTo>
                  <a:lnTo>
                    <a:pt x="3" y="66"/>
                  </a:lnTo>
                  <a:lnTo>
                    <a:pt x="3" y="64"/>
                  </a:lnTo>
                  <a:lnTo>
                    <a:pt x="4" y="64"/>
                  </a:lnTo>
                  <a:lnTo>
                    <a:pt x="4" y="63"/>
                  </a:lnTo>
                  <a:lnTo>
                    <a:pt x="5" y="63"/>
                  </a:lnTo>
                  <a:lnTo>
                    <a:pt x="5" y="61"/>
                  </a:lnTo>
                  <a:lnTo>
                    <a:pt x="5" y="63"/>
                  </a:lnTo>
                  <a:lnTo>
                    <a:pt x="7" y="63"/>
                  </a:lnTo>
                  <a:lnTo>
                    <a:pt x="7" y="64"/>
                  </a:lnTo>
                  <a:lnTo>
                    <a:pt x="7" y="66"/>
                  </a:lnTo>
                  <a:lnTo>
                    <a:pt x="7" y="67"/>
                  </a:lnTo>
                  <a:lnTo>
                    <a:pt x="7" y="68"/>
                  </a:lnTo>
                  <a:lnTo>
                    <a:pt x="7" y="70"/>
                  </a:lnTo>
                  <a:lnTo>
                    <a:pt x="8" y="71"/>
                  </a:lnTo>
                  <a:lnTo>
                    <a:pt x="8" y="72"/>
                  </a:lnTo>
                  <a:lnTo>
                    <a:pt x="8" y="74"/>
                  </a:lnTo>
                  <a:lnTo>
                    <a:pt x="8" y="75"/>
                  </a:lnTo>
                  <a:lnTo>
                    <a:pt x="8" y="76"/>
                  </a:lnTo>
                  <a:lnTo>
                    <a:pt x="9" y="76"/>
                  </a:lnTo>
                  <a:lnTo>
                    <a:pt x="9" y="78"/>
                  </a:lnTo>
                  <a:lnTo>
                    <a:pt x="9" y="74"/>
                  </a:lnTo>
                  <a:lnTo>
                    <a:pt x="9" y="72"/>
                  </a:lnTo>
                  <a:lnTo>
                    <a:pt x="9" y="70"/>
                  </a:lnTo>
                  <a:lnTo>
                    <a:pt x="9" y="68"/>
                  </a:lnTo>
                  <a:lnTo>
                    <a:pt x="12" y="67"/>
                  </a:lnTo>
                  <a:lnTo>
                    <a:pt x="13" y="67"/>
                  </a:lnTo>
                  <a:lnTo>
                    <a:pt x="15" y="66"/>
                  </a:lnTo>
                  <a:lnTo>
                    <a:pt x="15" y="64"/>
                  </a:lnTo>
                  <a:lnTo>
                    <a:pt x="15" y="63"/>
                  </a:lnTo>
                  <a:lnTo>
                    <a:pt x="15" y="61"/>
                  </a:lnTo>
                  <a:lnTo>
                    <a:pt x="15" y="60"/>
                  </a:lnTo>
                  <a:lnTo>
                    <a:pt x="16" y="60"/>
                  </a:lnTo>
                  <a:lnTo>
                    <a:pt x="17" y="59"/>
                  </a:lnTo>
                  <a:lnTo>
                    <a:pt x="19" y="56"/>
                  </a:lnTo>
                  <a:lnTo>
                    <a:pt x="20" y="56"/>
                  </a:lnTo>
                  <a:lnTo>
                    <a:pt x="23" y="56"/>
                  </a:lnTo>
                  <a:lnTo>
                    <a:pt x="24" y="56"/>
                  </a:lnTo>
                  <a:lnTo>
                    <a:pt x="24" y="55"/>
                  </a:lnTo>
                  <a:lnTo>
                    <a:pt x="26" y="55"/>
                  </a:lnTo>
                  <a:lnTo>
                    <a:pt x="27" y="55"/>
                  </a:lnTo>
                  <a:lnTo>
                    <a:pt x="27" y="53"/>
                  </a:lnTo>
                  <a:lnTo>
                    <a:pt x="28" y="53"/>
                  </a:lnTo>
                  <a:lnTo>
                    <a:pt x="30" y="53"/>
                  </a:lnTo>
                  <a:lnTo>
                    <a:pt x="30" y="52"/>
                  </a:lnTo>
                  <a:lnTo>
                    <a:pt x="31" y="52"/>
                  </a:lnTo>
                  <a:lnTo>
                    <a:pt x="32" y="52"/>
                  </a:lnTo>
                  <a:lnTo>
                    <a:pt x="34" y="51"/>
                  </a:lnTo>
                  <a:lnTo>
                    <a:pt x="34" y="49"/>
                  </a:lnTo>
                  <a:lnTo>
                    <a:pt x="34" y="48"/>
                  </a:lnTo>
                  <a:lnTo>
                    <a:pt x="35" y="47"/>
                  </a:lnTo>
                  <a:lnTo>
                    <a:pt x="35" y="45"/>
                  </a:lnTo>
                  <a:lnTo>
                    <a:pt x="35" y="44"/>
                  </a:lnTo>
                  <a:lnTo>
                    <a:pt x="36" y="42"/>
                  </a:lnTo>
                  <a:lnTo>
                    <a:pt x="35" y="42"/>
                  </a:lnTo>
                  <a:lnTo>
                    <a:pt x="36" y="41"/>
                  </a:lnTo>
                  <a:lnTo>
                    <a:pt x="36" y="40"/>
                  </a:lnTo>
                  <a:lnTo>
                    <a:pt x="36" y="38"/>
                  </a:lnTo>
                  <a:lnTo>
                    <a:pt x="38" y="38"/>
                  </a:lnTo>
                  <a:lnTo>
                    <a:pt x="39" y="38"/>
                  </a:lnTo>
                  <a:lnTo>
                    <a:pt x="38" y="37"/>
                  </a:lnTo>
                  <a:lnTo>
                    <a:pt x="38" y="36"/>
                  </a:lnTo>
                  <a:lnTo>
                    <a:pt x="39" y="36"/>
                  </a:lnTo>
                  <a:lnTo>
                    <a:pt x="39" y="34"/>
                  </a:lnTo>
                  <a:lnTo>
                    <a:pt x="39" y="33"/>
                  </a:lnTo>
                  <a:lnTo>
                    <a:pt x="39" y="32"/>
                  </a:lnTo>
                  <a:lnTo>
                    <a:pt x="39" y="30"/>
                  </a:lnTo>
                  <a:lnTo>
                    <a:pt x="39" y="29"/>
                  </a:lnTo>
                  <a:lnTo>
                    <a:pt x="39" y="28"/>
                  </a:lnTo>
                  <a:lnTo>
                    <a:pt x="41" y="28"/>
                  </a:lnTo>
                  <a:lnTo>
                    <a:pt x="41" y="26"/>
                  </a:lnTo>
                  <a:lnTo>
                    <a:pt x="41" y="25"/>
                  </a:lnTo>
                  <a:lnTo>
                    <a:pt x="41" y="23"/>
                  </a:lnTo>
                  <a:lnTo>
                    <a:pt x="41" y="22"/>
                  </a:lnTo>
                  <a:lnTo>
                    <a:pt x="39" y="22"/>
                  </a:lnTo>
                  <a:lnTo>
                    <a:pt x="39" y="21"/>
                  </a:lnTo>
                  <a:lnTo>
                    <a:pt x="39" y="19"/>
                  </a:lnTo>
                  <a:lnTo>
                    <a:pt x="39" y="18"/>
                  </a:lnTo>
                  <a:lnTo>
                    <a:pt x="39" y="17"/>
                  </a:lnTo>
                  <a:lnTo>
                    <a:pt x="39" y="15"/>
                  </a:lnTo>
                  <a:lnTo>
                    <a:pt x="39" y="14"/>
                  </a:lnTo>
                  <a:lnTo>
                    <a:pt x="38" y="14"/>
                  </a:lnTo>
                  <a:lnTo>
                    <a:pt x="38" y="13"/>
                  </a:lnTo>
                  <a:lnTo>
                    <a:pt x="38" y="11"/>
                  </a:lnTo>
                  <a:lnTo>
                    <a:pt x="38" y="10"/>
                  </a:lnTo>
                  <a:lnTo>
                    <a:pt x="38" y="9"/>
                  </a:lnTo>
                  <a:lnTo>
                    <a:pt x="38" y="7"/>
                  </a:lnTo>
                  <a:lnTo>
                    <a:pt x="38" y="6"/>
                  </a:lnTo>
                  <a:lnTo>
                    <a:pt x="39" y="6"/>
                  </a:lnTo>
                  <a:lnTo>
                    <a:pt x="39" y="4"/>
                  </a:lnTo>
                  <a:lnTo>
                    <a:pt x="39" y="3"/>
                  </a:lnTo>
                  <a:lnTo>
                    <a:pt x="39" y="2"/>
                  </a:lnTo>
                  <a:lnTo>
                    <a:pt x="41" y="0"/>
                  </a:lnTo>
                  <a:lnTo>
                    <a:pt x="42" y="0"/>
                  </a:lnTo>
                  <a:lnTo>
                    <a:pt x="43"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54" name="Freeform 32"/>
            <p:cNvSpPr>
              <a:spLocks/>
            </p:cNvSpPr>
            <p:nvPr/>
          </p:nvSpPr>
          <p:spPr bwMode="auto">
            <a:xfrm>
              <a:off x="4331" y="2244"/>
              <a:ext cx="111" cy="163"/>
            </a:xfrm>
            <a:custGeom>
              <a:avLst/>
              <a:gdLst>
                <a:gd name="T0" fmla="*/ 49 w 111"/>
                <a:gd name="T1" fmla="*/ 8 h 163"/>
                <a:gd name="T2" fmla="*/ 57 w 111"/>
                <a:gd name="T3" fmla="*/ 15 h 163"/>
                <a:gd name="T4" fmla="*/ 58 w 111"/>
                <a:gd name="T5" fmla="*/ 18 h 163"/>
                <a:gd name="T6" fmla="*/ 57 w 111"/>
                <a:gd name="T7" fmla="*/ 31 h 163"/>
                <a:gd name="T8" fmla="*/ 56 w 111"/>
                <a:gd name="T9" fmla="*/ 44 h 163"/>
                <a:gd name="T10" fmla="*/ 61 w 111"/>
                <a:gd name="T11" fmla="*/ 50 h 163"/>
                <a:gd name="T12" fmla="*/ 56 w 111"/>
                <a:gd name="T13" fmla="*/ 57 h 163"/>
                <a:gd name="T14" fmla="*/ 53 w 111"/>
                <a:gd name="T15" fmla="*/ 63 h 163"/>
                <a:gd name="T16" fmla="*/ 54 w 111"/>
                <a:gd name="T17" fmla="*/ 61 h 163"/>
                <a:gd name="T18" fmla="*/ 60 w 111"/>
                <a:gd name="T19" fmla="*/ 60 h 163"/>
                <a:gd name="T20" fmla="*/ 67 w 111"/>
                <a:gd name="T21" fmla="*/ 64 h 163"/>
                <a:gd name="T22" fmla="*/ 69 w 111"/>
                <a:gd name="T23" fmla="*/ 65 h 163"/>
                <a:gd name="T24" fmla="*/ 72 w 111"/>
                <a:gd name="T25" fmla="*/ 61 h 163"/>
                <a:gd name="T26" fmla="*/ 73 w 111"/>
                <a:gd name="T27" fmla="*/ 56 h 163"/>
                <a:gd name="T28" fmla="*/ 76 w 111"/>
                <a:gd name="T29" fmla="*/ 60 h 163"/>
                <a:gd name="T30" fmla="*/ 80 w 111"/>
                <a:gd name="T31" fmla="*/ 63 h 163"/>
                <a:gd name="T32" fmla="*/ 84 w 111"/>
                <a:gd name="T33" fmla="*/ 64 h 163"/>
                <a:gd name="T34" fmla="*/ 87 w 111"/>
                <a:gd name="T35" fmla="*/ 60 h 163"/>
                <a:gd name="T36" fmla="*/ 84 w 111"/>
                <a:gd name="T37" fmla="*/ 50 h 163"/>
                <a:gd name="T38" fmla="*/ 79 w 111"/>
                <a:gd name="T39" fmla="*/ 42 h 163"/>
                <a:gd name="T40" fmla="*/ 83 w 111"/>
                <a:gd name="T41" fmla="*/ 38 h 163"/>
                <a:gd name="T42" fmla="*/ 90 w 111"/>
                <a:gd name="T43" fmla="*/ 46 h 163"/>
                <a:gd name="T44" fmla="*/ 94 w 111"/>
                <a:gd name="T45" fmla="*/ 57 h 163"/>
                <a:gd name="T46" fmla="*/ 95 w 111"/>
                <a:gd name="T47" fmla="*/ 76 h 163"/>
                <a:gd name="T48" fmla="*/ 95 w 111"/>
                <a:gd name="T49" fmla="*/ 91 h 163"/>
                <a:gd name="T50" fmla="*/ 99 w 111"/>
                <a:gd name="T51" fmla="*/ 106 h 163"/>
                <a:gd name="T52" fmla="*/ 103 w 111"/>
                <a:gd name="T53" fmla="*/ 117 h 163"/>
                <a:gd name="T54" fmla="*/ 109 w 111"/>
                <a:gd name="T55" fmla="*/ 126 h 163"/>
                <a:gd name="T56" fmla="*/ 109 w 111"/>
                <a:gd name="T57" fmla="*/ 140 h 163"/>
                <a:gd name="T58" fmla="*/ 105 w 111"/>
                <a:gd name="T59" fmla="*/ 151 h 163"/>
                <a:gd name="T60" fmla="*/ 96 w 111"/>
                <a:gd name="T61" fmla="*/ 158 h 163"/>
                <a:gd name="T62" fmla="*/ 87 w 111"/>
                <a:gd name="T63" fmla="*/ 163 h 163"/>
                <a:gd name="T64" fmla="*/ 77 w 111"/>
                <a:gd name="T65" fmla="*/ 160 h 163"/>
                <a:gd name="T66" fmla="*/ 69 w 111"/>
                <a:gd name="T67" fmla="*/ 152 h 163"/>
                <a:gd name="T68" fmla="*/ 67 w 111"/>
                <a:gd name="T69" fmla="*/ 144 h 163"/>
                <a:gd name="T70" fmla="*/ 61 w 111"/>
                <a:gd name="T71" fmla="*/ 136 h 163"/>
                <a:gd name="T72" fmla="*/ 58 w 111"/>
                <a:gd name="T73" fmla="*/ 125 h 163"/>
                <a:gd name="T74" fmla="*/ 57 w 111"/>
                <a:gd name="T75" fmla="*/ 114 h 163"/>
                <a:gd name="T76" fmla="*/ 52 w 111"/>
                <a:gd name="T77" fmla="*/ 103 h 163"/>
                <a:gd name="T78" fmla="*/ 57 w 111"/>
                <a:gd name="T79" fmla="*/ 94 h 163"/>
                <a:gd name="T80" fmla="*/ 50 w 111"/>
                <a:gd name="T81" fmla="*/ 103 h 163"/>
                <a:gd name="T82" fmla="*/ 42 w 111"/>
                <a:gd name="T83" fmla="*/ 101 h 163"/>
                <a:gd name="T84" fmla="*/ 48 w 111"/>
                <a:gd name="T85" fmla="*/ 110 h 163"/>
                <a:gd name="T86" fmla="*/ 53 w 111"/>
                <a:gd name="T87" fmla="*/ 120 h 163"/>
                <a:gd name="T88" fmla="*/ 50 w 111"/>
                <a:gd name="T89" fmla="*/ 129 h 163"/>
                <a:gd name="T90" fmla="*/ 48 w 111"/>
                <a:gd name="T91" fmla="*/ 128 h 163"/>
                <a:gd name="T92" fmla="*/ 42 w 111"/>
                <a:gd name="T93" fmla="*/ 120 h 163"/>
                <a:gd name="T94" fmla="*/ 39 w 111"/>
                <a:gd name="T95" fmla="*/ 107 h 163"/>
                <a:gd name="T96" fmla="*/ 38 w 111"/>
                <a:gd name="T97" fmla="*/ 107 h 163"/>
                <a:gd name="T98" fmla="*/ 30 w 111"/>
                <a:gd name="T99" fmla="*/ 99 h 163"/>
                <a:gd name="T100" fmla="*/ 27 w 111"/>
                <a:gd name="T101" fmla="*/ 97 h 163"/>
                <a:gd name="T102" fmla="*/ 23 w 111"/>
                <a:gd name="T103" fmla="*/ 86 h 163"/>
                <a:gd name="T104" fmla="*/ 15 w 111"/>
                <a:gd name="T105" fmla="*/ 76 h 163"/>
                <a:gd name="T106" fmla="*/ 5 w 111"/>
                <a:gd name="T107" fmla="*/ 63 h 163"/>
                <a:gd name="T108" fmla="*/ 3 w 111"/>
                <a:gd name="T109" fmla="*/ 52 h 163"/>
                <a:gd name="T110" fmla="*/ 1 w 111"/>
                <a:gd name="T111" fmla="*/ 44 h 163"/>
                <a:gd name="T112" fmla="*/ 3 w 111"/>
                <a:gd name="T113" fmla="*/ 33 h 163"/>
                <a:gd name="T114" fmla="*/ 4 w 111"/>
                <a:gd name="T115" fmla="*/ 27 h 163"/>
                <a:gd name="T116" fmla="*/ 4 w 111"/>
                <a:gd name="T117" fmla="*/ 15 h 163"/>
                <a:gd name="T118" fmla="*/ 4 w 111"/>
                <a:gd name="T119" fmla="*/ 6 h 163"/>
                <a:gd name="T120" fmla="*/ 18 w 111"/>
                <a:gd name="T121" fmla="*/ 4 h 163"/>
                <a:gd name="T122" fmla="*/ 45 w 111"/>
                <a:gd name="T123" fmla="*/ 2 h 16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1" h="163">
                  <a:moveTo>
                    <a:pt x="46" y="0"/>
                  </a:moveTo>
                  <a:lnTo>
                    <a:pt x="46" y="2"/>
                  </a:lnTo>
                  <a:lnTo>
                    <a:pt x="48" y="2"/>
                  </a:lnTo>
                  <a:lnTo>
                    <a:pt x="49" y="2"/>
                  </a:lnTo>
                  <a:lnTo>
                    <a:pt x="49" y="3"/>
                  </a:lnTo>
                  <a:lnTo>
                    <a:pt x="49" y="4"/>
                  </a:lnTo>
                  <a:lnTo>
                    <a:pt x="49" y="6"/>
                  </a:lnTo>
                  <a:lnTo>
                    <a:pt x="50" y="6"/>
                  </a:lnTo>
                  <a:lnTo>
                    <a:pt x="50" y="7"/>
                  </a:lnTo>
                  <a:lnTo>
                    <a:pt x="50" y="8"/>
                  </a:lnTo>
                  <a:lnTo>
                    <a:pt x="49" y="8"/>
                  </a:lnTo>
                  <a:lnTo>
                    <a:pt x="49" y="10"/>
                  </a:lnTo>
                  <a:lnTo>
                    <a:pt x="50" y="10"/>
                  </a:lnTo>
                  <a:lnTo>
                    <a:pt x="50" y="11"/>
                  </a:lnTo>
                  <a:lnTo>
                    <a:pt x="50" y="12"/>
                  </a:lnTo>
                  <a:lnTo>
                    <a:pt x="52" y="12"/>
                  </a:lnTo>
                  <a:lnTo>
                    <a:pt x="52" y="14"/>
                  </a:lnTo>
                  <a:lnTo>
                    <a:pt x="53" y="14"/>
                  </a:lnTo>
                  <a:lnTo>
                    <a:pt x="54" y="14"/>
                  </a:lnTo>
                  <a:lnTo>
                    <a:pt x="56" y="14"/>
                  </a:lnTo>
                  <a:lnTo>
                    <a:pt x="56" y="15"/>
                  </a:lnTo>
                  <a:lnTo>
                    <a:pt x="57" y="15"/>
                  </a:lnTo>
                  <a:lnTo>
                    <a:pt x="56" y="15"/>
                  </a:lnTo>
                  <a:lnTo>
                    <a:pt x="57" y="15"/>
                  </a:lnTo>
                  <a:lnTo>
                    <a:pt x="57" y="17"/>
                  </a:lnTo>
                  <a:lnTo>
                    <a:pt x="57" y="15"/>
                  </a:lnTo>
                  <a:lnTo>
                    <a:pt x="57" y="17"/>
                  </a:lnTo>
                  <a:lnTo>
                    <a:pt x="57" y="15"/>
                  </a:lnTo>
                  <a:lnTo>
                    <a:pt x="57" y="17"/>
                  </a:lnTo>
                  <a:lnTo>
                    <a:pt x="58" y="17"/>
                  </a:lnTo>
                  <a:lnTo>
                    <a:pt x="58" y="15"/>
                  </a:lnTo>
                  <a:lnTo>
                    <a:pt x="58" y="17"/>
                  </a:lnTo>
                  <a:lnTo>
                    <a:pt x="58" y="18"/>
                  </a:lnTo>
                  <a:lnTo>
                    <a:pt x="58" y="19"/>
                  </a:lnTo>
                  <a:lnTo>
                    <a:pt x="57" y="21"/>
                  </a:lnTo>
                  <a:lnTo>
                    <a:pt x="57" y="22"/>
                  </a:lnTo>
                  <a:lnTo>
                    <a:pt x="57" y="23"/>
                  </a:lnTo>
                  <a:lnTo>
                    <a:pt x="56" y="25"/>
                  </a:lnTo>
                  <a:lnTo>
                    <a:pt x="56" y="26"/>
                  </a:lnTo>
                  <a:lnTo>
                    <a:pt x="56" y="27"/>
                  </a:lnTo>
                  <a:lnTo>
                    <a:pt x="56" y="29"/>
                  </a:lnTo>
                  <a:lnTo>
                    <a:pt x="57" y="29"/>
                  </a:lnTo>
                  <a:lnTo>
                    <a:pt x="57" y="30"/>
                  </a:lnTo>
                  <a:lnTo>
                    <a:pt x="57" y="31"/>
                  </a:lnTo>
                  <a:lnTo>
                    <a:pt x="57" y="33"/>
                  </a:lnTo>
                  <a:lnTo>
                    <a:pt x="57" y="34"/>
                  </a:lnTo>
                  <a:lnTo>
                    <a:pt x="57" y="36"/>
                  </a:lnTo>
                  <a:lnTo>
                    <a:pt x="56" y="36"/>
                  </a:lnTo>
                  <a:lnTo>
                    <a:pt x="56" y="37"/>
                  </a:lnTo>
                  <a:lnTo>
                    <a:pt x="56" y="38"/>
                  </a:lnTo>
                  <a:lnTo>
                    <a:pt x="56" y="40"/>
                  </a:lnTo>
                  <a:lnTo>
                    <a:pt x="56" y="41"/>
                  </a:lnTo>
                  <a:lnTo>
                    <a:pt x="56" y="42"/>
                  </a:lnTo>
                  <a:lnTo>
                    <a:pt x="57" y="42"/>
                  </a:lnTo>
                  <a:lnTo>
                    <a:pt x="56" y="44"/>
                  </a:lnTo>
                  <a:lnTo>
                    <a:pt x="57" y="44"/>
                  </a:lnTo>
                  <a:lnTo>
                    <a:pt x="57" y="45"/>
                  </a:lnTo>
                  <a:lnTo>
                    <a:pt x="58" y="45"/>
                  </a:lnTo>
                  <a:lnTo>
                    <a:pt x="58" y="46"/>
                  </a:lnTo>
                  <a:lnTo>
                    <a:pt x="60" y="46"/>
                  </a:lnTo>
                  <a:lnTo>
                    <a:pt x="58" y="46"/>
                  </a:lnTo>
                  <a:lnTo>
                    <a:pt x="60" y="46"/>
                  </a:lnTo>
                  <a:lnTo>
                    <a:pt x="60" y="48"/>
                  </a:lnTo>
                  <a:lnTo>
                    <a:pt x="60" y="49"/>
                  </a:lnTo>
                  <a:lnTo>
                    <a:pt x="61" y="49"/>
                  </a:lnTo>
                  <a:lnTo>
                    <a:pt x="61" y="50"/>
                  </a:lnTo>
                  <a:lnTo>
                    <a:pt x="61" y="52"/>
                  </a:lnTo>
                  <a:lnTo>
                    <a:pt x="60" y="52"/>
                  </a:lnTo>
                  <a:lnTo>
                    <a:pt x="60" y="53"/>
                  </a:lnTo>
                  <a:lnTo>
                    <a:pt x="60" y="55"/>
                  </a:lnTo>
                  <a:lnTo>
                    <a:pt x="61" y="55"/>
                  </a:lnTo>
                  <a:lnTo>
                    <a:pt x="60" y="55"/>
                  </a:lnTo>
                  <a:lnTo>
                    <a:pt x="58" y="55"/>
                  </a:lnTo>
                  <a:lnTo>
                    <a:pt x="58" y="56"/>
                  </a:lnTo>
                  <a:lnTo>
                    <a:pt x="57" y="56"/>
                  </a:lnTo>
                  <a:lnTo>
                    <a:pt x="56" y="56"/>
                  </a:lnTo>
                  <a:lnTo>
                    <a:pt x="56" y="57"/>
                  </a:lnTo>
                  <a:lnTo>
                    <a:pt x="54" y="57"/>
                  </a:lnTo>
                  <a:lnTo>
                    <a:pt x="54" y="59"/>
                  </a:lnTo>
                  <a:lnTo>
                    <a:pt x="53" y="59"/>
                  </a:lnTo>
                  <a:lnTo>
                    <a:pt x="53" y="60"/>
                  </a:lnTo>
                  <a:lnTo>
                    <a:pt x="52" y="60"/>
                  </a:lnTo>
                  <a:lnTo>
                    <a:pt x="52" y="61"/>
                  </a:lnTo>
                  <a:lnTo>
                    <a:pt x="52" y="63"/>
                  </a:lnTo>
                  <a:lnTo>
                    <a:pt x="50" y="64"/>
                  </a:lnTo>
                  <a:lnTo>
                    <a:pt x="52" y="64"/>
                  </a:lnTo>
                  <a:lnTo>
                    <a:pt x="52" y="63"/>
                  </a:lnTo>
                  <a:lnTo>
                    <a:pt x="53" y="63"/>
                  </a:lnTo>
                  <a:lnTo>
                    <a:pt x="52" y="61"/>
                  </a:lnTo>
                  <a:lnTo>
                    <a:pt x="53" y="61"/>
                  </a:lnTo>
                  <a:lnTo>
                    <a:pt x="53" y="60"/>
                  </a:lnTo>
                  <a:lnTo>
                    <a:pt x="54" y="60"/>
                  </a:lnTo>
                  <a:lnTo>
                    <a:pt x="53" y="60"/>
                  </a:lnTo>
                  <a:lnTo>
                    <a:pt x="53" y="61"/>
                  </a:lnTo>
                  <a:lnTo>
                    <a:pt x="54" y="61"/>
                  </a:lnTo>
                  <a:lnTo>
                    <a:pt x="53" y="61"/>
                  </a:lnTo>
                  <a:lnTo>
                    <a:pt x="54" y="61"/>
                  </a:lnTo>
                  <a:lnTo>
                    <a:pt x="54" y="63"/>
                  </a:lnTo>
                  <a:lnTo>
                    <a:pt x="54" y="61"/>
                  </a:lnTo>
                  <a:lnTo>
                    <a:pt x="56" y="61"/>
                  </a:lnTo>
                  <a:lnTo>
                    <a:pt x="56" y="60"/>
                  </a:lnTo>
                  <a:lnTo>
                    <a:pt x="57" y="60"/>
                  </a:lnTo>
                  <a:lnTo>
                    <a:pt x="57" y="59"/>
                  </a:lnTo>
                  <a:lnTo>
                    <a:pt x="58" y="59"/>
                  </a:lnTo>
                  <a:lnTo>
                    <a:pt x="58" y="60"/>
                  </a:lnTo>
                  <a:lnTo>
                    <a:pt x="58" y="61"/>
                  </a:lnTo>
                  <a:lnTo>
                    <a:pt x="58" y="63"/>
                  </a:lnTo>
                  <a:lnTo>
                    <a:pt x="58" y="61"/>
                  </a:lnTo>
                  <a:lnTo>
                    <a:pt x="60" y="61"/>
                  </a:lnTo>
                  <a:lnTo>
                    <a:pt x="60" y="60"/>
                  </a:lnTo>
                  <a:lnTo>
                    <a:pt x="58" y="60"/>
                  </a:lnTo>
                  <a:lnTo>
                    <a:pt x="60" y="60"/>
                  </a:lnTo>
                  <a:lnTo>
                    <a:pt x="60" y="59"/>
                  </a:lnTo>
                  <a:lnTo>
                    <a:pt x="61" y="59"/>
                  </a:lnTo>
                  <a:lnTo>
                    <a:pt x="61" y="57"/>
                  </a:lnTo>
                  <a:lnTo>
                    <a:pt x="62" y="57"/>
                  </a:lnTo>
                  <a:lnTo>
                    <a:pt x="64" y="59"/>
                  </a:lnTo>
                  <a:lnTo>
                    <a:pt x="64" y="60"/>
                  </a:lnTo>
                  <a:lnTo>
                    <a:pt x="65" y="61"/>
                  </a:lnTo>
                  <a:lnTo>
                    <a:pt x="67" y="63"/>
                  </a:lnTo>
                  <a:lnTo>
                    <a:pt x="67" y="64"/>
                  </a:lnTo>
                  <a:lnTo>
                    <a:pt x="67" y="65"/>
                  </a:lnTo>
                  <a:lnTo>
                    <a:pt x="67" y="67"/>
                  </a:lnTo>
                  <a:lnTo>
                    <a:pt x="67" y="68"/>
                  </a:lnTo>
                  <a:lnTo>
                    <a:pt x="67" y="69"/>
                  </a:lnTo>
                  <a:lnTo>
                    <a:pt x="67" y="68"/>
                  </a:lnTo>
                  <a:lnTo>
                    <a:pt x="67" y="67"/>
                  </a:lnTo>
                  <a:lnTo>
                    <a:pt x="67" y="65"/>
                  </a:lnTo>
                  <a:lnTo>
                    <a:pt x="68" y="65"/>
                  </a:lnTo>
                  <a:lnTo>
                    <a:pt x="68" y="64"/>
                  </a:lnTo>
                  <a:lnTo>
                    <a:pt x="68" y="65"/>
                  </a:lnTo>
                  <a:lnTo>
                    <a:pt x="69" y="65"/>
                  </a:lnTo>
                  <a:lnTo>
                    <a:pt x="68" y="65"/>
                  </a:lnTo>
                  <a:lnTo>
                    <a:pt x="68" y="64"/>
                  </a:lnTo>
                  <a:lnTo>
                    <a:pt x="67" y="64"/>
                  </a:lnTo>
                  <a:lnTo>
                    <a:pt x="67" y="63"/>
                  </a:lnTo>
                  <a:lnTo>
                    <a:pt x="68" y="63"/>
                  </a:lnTo>
                  <a:lnTo>
                    <a:pt x="69" y="63"/>
                  </a:lnTo>
                  <a:lnTo>
                    <a:pt x="71" y="63"/>
                  </a:lnTo>
                  <a:lnTo>
                    <a:pt x="69" y="63"/>
                  </a:lnTo>
                  <a:lnTo>
                    <a:pt x="71" y="63"/>
                  </a:lnTo>
                  <a:lnTo>
                    <a:pt x="71" y="61"/>
                  </a:lnTo>
                  <a:lnTo>
                    <a:pt x="72" y="61"/>
                  </a:lnTo>
                  <a:lnTo>
                    <a:pt x="71" y="61"/>
                  </a:lnTo>
                  <a:lnTo>
                    <a:pt x="69" y="61"/>
                  </a:lnTo>
                  <a:lnTo>
                    <a:pt x="69" y="60"/>
                  </a:lnTo>
                  <a:lnTo>
                    <a:pt x="69" y="59"/>
                  </a:lnTo>
                  <a:lnTo>
                    <a:pt x="71" y="59"/>
                  </a:lnTo>
                  <a:lnTo>
                    <a:pt x="72" y="59"/>
                  </a:lnTo>
                  <a:lnTo>
                    <a:pt x="73" y="59"/>
                  </a:lnTo>
                  <a:lnTo>
                    <a:pt x="73" y="57"/>
                  </a:lnTo>
                  <a:lnTo>
                    <a:pt x="72" y="57"/>
                  </a:lnTo>
                  <a:lnTo>
                    <a:pt x="73" y="57"/>
                  </a:lnTo>
                  <a:lnTo>
                    <a:pt x="73" y="56"/>
                  </a:lnTo>
                  <a:lnTo>
                    <a:pt x="73" y="55"/>
                  </a:lnTo>
                  <a:lnTo>
                    <a:pt x="75" y="55"/>
                  </a:lnTo>
                  <a:lnTo>
                    <a:pt x="75" y="56"/>
                  </a:lnTo>
                  <a:lnTo>
                    <a:pt x="75" y="57"/>
                  </a:lnTo>
                  <a:lnTo>
                    <a:pt x="76" y="59"/>
                  </a:lnTo>
                  <a:lnTo>
                    <a:pt x="75" y="59"/>
                  </a:lnTo>
                  <a:lnTo>
                    <a:pt x="73" y="60"/>
                  </a:lnTo>
                  <a:lnTo>
                    <a:pt x="75" y="60"/>
                  </a:lnTo>
                  <a:lnTo>
                    <a:pt x="75" y="61"/>
                  </a:lnTo>
                  <a:lnTo>
                    <a:pt x="75" y="60"/>
                  </a:lnTo>
                  <a:lnTo>
                    <a:pt x="76" y="60"/>
                  </a:lnTo>
                  <a:lnTo>
                    <a:pt x="76" y="61"/>
                  </a:lnTo>
                  <a:lnTo>
                    <a:pt x="76" y="63"/>
                  </a:lnTo>
                  <a:lnTo>
                    <a:pt x="77" y="63"/>
                  </a:lnTo>
                  <a:lnTo>
                    <a:pt x="77" y="61"/>
                  </a:lnTo>
                  <a:lnTo>
                    <a:pt x="77" y="63"/>
                  </a:lnTo>
                  <a:lnTo>
                    <a:pt x="79" y="63"/>
                  </a:lnTo>
                  <a:lnTo>
                    <a:pt x="79" y="64"/>
                  </a:lnTo>
                  <a:lnTo>
                    <a:pt x="79" y="63"/>
                  </a:lnTo>
                  <a:lnTo>
                    <a:pt x="80" y="63"/>
                  </a:lnTo>
                  <a:lnTo>
                    <a:pt x="79" y="63"/>
                  </a:lnTo>
                  <a:lnTo>
                    <a:pt x="80" y="63"/>
                  </a:lnTo>
                  <a:lnTo>
                    <a:pt x="80" y="61"/>
                  </a:lnTo>
                  <a:lnTo>
                    <a:pt x="79" y="61"/>
                  </a:lnTo>
                  <a:lnTo>
                    <a:pt x="80" y="61"/>
                  </a:lnTo>
                  <a:lnTo>
                    <a:pt x="80" y="60"/>
                  </a:lnTo>
                  <a:lnTo>
                    <a:pt x="80" y="59"/>
                  </a:lnTo>
                  <a:lnTo>
                    <a:pt x="81" y="59"/>
                  </a:lnTo>
                  <a:lnTo>
                    <a:pt x="83" y="60"/>
                  </a:lnTo>
                  <a:lnTo>
                    <a:pt x="83" y="61"/>
                  </a:lnTo>
                  <a:lnTo>
                    <a:pt x="84" y="61"/>
                  </a:lnTo>
                  <a:lnTo>
                    <a:pt x="84" y="63"/>
                  </a:lnTo>
                  <a:lnTo>
                    <a:pt x="84" y="64"/>
                  </a:lnTo>
                  <a:lnTo>
                    <a:pt x="86" y="64"/>
                  </a:lnTo>
                  <a:lnTo>
                    <a:pt x="86" y="63"/>
                  </a:lnTo>
                  <a:lnTo>
                    <a:pt x="86" y="61"/>
                  </a:lnTo>
                  <a:lnTo>
                    <a:pt x="87" y="61"/>
                  </a:lnTo>
                  <a:lnTo>
                    <a:pt x="87" y="60"/>
                  </a:lnTo>
                  <a:lnTo>
                    <a:pt x="86" y="60"/>
                  </a:lnTo>
                  <a:lnTo>
                    <a:pt x="84" y="60"/>
                  </a:lnTo>
                  <a:lnTo>
                    <a:pt x="84" y="59"/>
                  </a:lnTo>
                  <a:lnTo>
                    <a:pt x="86" y="59"/>
                  </a:lnTo>
                  <a:lnTo>
                    <a:pt x="87" y="59"/>
                  </a:lnTo>
                  <a:lnTo>
                    <a:pt x="87" y="60"/>
                  </a:lnTo>
                  <a:lnTo>
                    <a:pt x="87" y="59"/>
                  </a:lnTo>
                  <a:lnTo>
                    <a:pt x="87" y="57"/>
                  </a:lnTo>
                  <a:lnTo>
                    <a:pt x="86" y="57"/>
                  </a:lnTo>
                  <a:lnTo>
                    <a:pt x="86" y="56"/>
                  </a:lnTo>
                  <a:lnTo>
                    <a:pt x="87" y="56"/>
                  </a:lnTo>
                  <a:lnTo>
                    <a:pt x="86" y="56"/>
                  </a:lnTo>
                  <a:lnTo>
                    <a:pt x="84" y="56"/>
                  </a:lnTo>
                  <a:lnTo>
                    <a:pt x="84" y="55"/>
                  </a:lnTo>
                  <a:lnTo>
                    <a:pt x="84" y="53"/>
                  </a:lnTo>
                  <a:lnTo>
                    <a:pt x="84" y="52"/>
                  </a:lnTo>
                  <a:lnTo>
                    <a:pt x="84" y="50"/>
                  </a:lnTo>
                  <a:lnTo>
                    <a:pt x="83" y="50"/>
                  </a:lnTo>
                  <a:lnTo>
                    <a:pt x="83" y="49"/>
                  </a:lnTo>
                  <a:lnTo>
                    <a:pt x="83" y="48"/>
                  </a:lnTo>
                  <a:lnTo>
                    <a:pt x="81" y="46"/>
                  </a:lnTo>
                  <a:lnTo>
                    <a:pt x="81" y="45"/>
                  </a:lnTo>
                  <a:lnTo>
                    <a:pt x="80" y="45"/>
                  </a:lnTo>
                  <a:lnTo>
                    <a:pt x="80" y="46"/>
                  </a:lnTo>
                  <a:lnTo>
                    <a:pt x="79" y="46"/>
                  </a:lnTo>
                  <a:lnTo>
                    <a:pt x="79" y="45"/>
                  </a:lnTo>
                  <a:lnTo>
                    <a:pt x="79" y="44"/>
                  </a:lnTo>
                  <a:lnTo>
                    <a:pt x="79" y="42"/>
                  </a:lnTo>
                  <a:lnTo>
                    <a:pt x="80" y="42"/>
                  </a:lnTo>
                  <a:lnTo>
                    <a:pt x="80" y="41"/>
                  </a:lnTo>
                  <a:lnTo>
                    <a:pt x="80" y="40"/>
                  </a:lnTo>
                  <a:lnTo>
                    <a:pt x="79" y="40"/>
                  </a:lnTo>
                  <a:lnTo>
                    <a:pt x="80" y="38"/>
                  </a:lnTo>
                  <a:lnTo>
                    <a:pt x="79" y="38"/>
                  </a:lnTo>
                  <a:lnTo>
                    <a:pt x="80" y="38"/>
                  </a:lnTo>
                  <a:lnTo>
                    <a:pt x="80" y="37"/>
                  </a:lnTo>
                  <a:lnTo>
                    <a:pt x="81" y="37"/>
                  </a:lnTo>
                  <a:lnTo>
                    <a:pt x="83" y="37"/>
                  </a:lnTo>
                  <a:lnTo>
                    <a:pt x="83" y="38"/>
                  </a:lnTo>
                  <a:lnTo>
                    <a:pt x="84" y="38"/>
                  </a:lnTo>
                  <a:lnTo>
                    <a:pt x="86" y="38"/>
                  </a:lnTo>
                  <a:lnTo>
                    <a:pt x="87" y="38"/>
                  </a:lnTo>
                  <a:lnTo>
                    <a:pt x="87" y="40"/>
                  </a:lnTo>
                  <a:lnTo>
                    <a:pt x="87" y="41"/>
                  </a:lnTo>
                  <a:lnTo>
                    <a:pt x="87" y="42"/>
                  </a:lnTo>
                  <a:lnTo>
                    <a:pt x="88" y="42"/>
                  </a:lnTo>
                  <a:lnTo>
                    <a:pt x="88" y="44"/>
                  </a:lnTo>
                  <a:lnTo>
                    <a:pt x="88" y="45"/>
                  </a:lnTo>
                  <a:lnTo>
                    <a:pt x="88" y="46"/>
                  </a:lnTo>
                  <a:lnTo>
                    <a:pt x="90" y="46"/>
                  </a:lnTo>
                  <a:lnTo>
                    <a:pt x="90" y="48"/>
                  </a:lnTo>
                  <a:lnTo>
                    <a:pt x="90" y="49"/>
                  </a:lnTo>
                  <a:lnTo>
                    <a:pt x="91" y="49"/>
                  </a:lnTo>
                  <a:lnTo>
                    <a:pt x="91" y="50"/>
                  </a:lnTo>
                  <a:lnTo>
                    <a:pt x="91" y="52"/>
                  </a:lnTo>
                  <a:lnTo>
                    <a:pt x="92" y="52"/>
                  </a:lnTo>
                  <a:lnTo>
                    <a:pt x="92" y="53"/>
                  </a:lnTo>
                  <a:lnTo>
                    <a:pt x="92" y="55"/>
                  </a:lnTo>
                  <a:lnTo>
                    <a:pt x="92" y="56"/>
                  </a:lnTo>
                  <a:lnTo>
                    <a:pt x="94" y="56"/>
                  </a:lnTo>
                  <a:lnTo>
                    <a:pt x="94" y="57"/>
                  </a:lnTo>
                  <a:lnTo>
                    <a:pt x="94" y="59"/>
                  </a:lnTo>
                  <a:lnTo>
                    <a:pt x="95" y="60"/>
                  </a:lnTo>
                  <a:lnTo>
                    <a:pt x="95" y="61"/>
                  </a:lnTo>
                  <a:lnTo>
                    <a:pt x="95" y="63"/>
                  </a:lnTo>
                  <a:lnTo>
                    <a:pt x="95" y="64"/>
                  </a:lnTo>
                  <a:lnTo>
                    <a:pt x="95" y="65"/>
                  </a:lnTo>
                  <a:lnTo>
                    <a:pt x="95" y="68"/>
                  </a:lnTo>
                  <a:lnTo>
                    <a:pt x="95" y="71"/>
                  </a:lnTo>
                  <a:lnTo>
                    <a:pt x="95" y="74"/>
                  </a:lnTo>
                  <a:lnTo>
                    <a:pt x="95" y="75"/>
                  </a:lnTo>
                  <a:lnTo>
                    <a:pt x="95" y="76"/>
                  </a:lnTo>
                  <a:lnTo>
                    <a:pt x="95" y="78"/>
                  </a:lnTo>
                  <a:lnTo>
                    <a:pt x="95" y="79"/>
                  </a:lnTo>
                  <a:lnTo>
                    <a:pt x="95" y="80"/>
                  </a:lnTo>
                  <a:lnTo>
                    <a:pt x="95" y="82"/>
                  </a:lnTo>
                  <a:lnTo>
                    <a:pt x="95" y="83"/>
                  </a:lnTo>
                  <a:lnTo>
                    <a:pt x="95" y="84"/>
                  </a:lnTo>
                  <a:lnTo>
                    <a:pt x="95" y="86"/>
                  </a:lnTo>
                  <a:lnTo>
                    <a:pt x="95" y="87"/>
                  </a:lnTo>
                  <a:lnTo>
                    <a:pt x="95" y="88"/>
                  </a:lnTo>
                  <a:lnTo>
                    <a:pt x="95" y="90"/>
                  </a:lnTo>
                  <a:lnTo>
                    <a:pt x="95" y="91"/>
                  </a:lnTo>
                  <a:lnTo>
                    <a:pt x="96" y="93"/>
                  </a:lnTo>
                  <a:lnTo>
                    <a:pt x="96" y="94"/>
                  </a:lnTo>
                  <a:lnTo>
                    <a:pt x="96" y="97"/>
                  </a:lnTo>
                  <a:lnTo>
                    <a:pt x="96" y="98"/>
                  </a:lnTo>
                  <a:lnTo>
                    <a:pt x="98" y="99"/>
                  </a:lnTo>
                  <a:lnTo>
                    <a:pt x="98" y="101"/>
                  </a:lnTo>
                  <a:lnTo>
                    <a:pt x="98" y="102"/>
                  </a:lnTo>
                  <a:lnTo>
                    <a:pt x="98" y="103"/>
                  </a:lnTo>
                  <a:lnTo>
                    <a:pt x="99" y="103"/>
                  </a:lnTo>
                  <a:lnTo>
                    <a:pt x="99" y="105"/>
                  </a:lnTo>
                  <a:lnTo>
                    <a:pt x="99" y="106"/>
                  </a:lnTo>
                  <a:lnTo>
                    <a:pt x="99" y="107"/>
                  </a:lnTo>
                  <a:lnTo>
                    <a:pt x="100" y="107"/>
                  </a:lnTo>
                  <a:lnTo>
                    <a:pt x="100" y="109"/>
                  </a:lnTo>
                  <a:lnTo>
                    <a:pt x="100" y="110"/>
                  </a:lnTo>
                  <a:lnTo>
                    <a:pt x="102" y="110"/>
                  </a:lnTo>
                  <a:lnTo>
                    <a:pt x="102" y="112"/>
                  </a:lnTo>
                  <a:lnTo>
                    <a:pt x="102" y="113"/>
                  </a:lnTo>
                  <a:lnTo>
                    <a:pt x="102" y="114"/>
                  </a:lnTo>
                  <a:lnTo>
                    <a:pt x="103" y="114"/>
                  </a:lnTo>
                  <a:lnTo>
                    <a:pt x="103" y="116"/>
                  </a:lnTo>
                  <a:lnTo>
                    <a:pt x="103" y="117"/>
                  </a:lnTo>
                  <a:lnTo>
                    <a:pt x="105" y="117"/>
                  </a:lnTo>
                  <a:lnTo>
                    <a:pt x="105" y="118"/>
                  </a:lnTo>
                  <a:lnTo>
                    <a:pt x="106" y="118"/>
                  </a:lnTo>
                  <a:lnTo>
                    <a:pt x="106" y="120"/>
                  </a:lnTo>
                  <a:lnTo>
                    <a:pt x="106" y="121"/>
                  </a:lnTo>
                  <a:lnTo>
                    <a:pt x="106" y="122"/>
                  </a:lnTo>
                  <a:lnTo>
                    <a:pt x="107" y="122"/>
                  </a:lnTo>
                  <a:lnTo>
                    <a:pt x="107" y="124"/>
                  </a:lnTo>
                  <a:lnTo>
                    <a:pt x="107" y="125"/>
                  </a:lnTo>
                  <a:lnTo>
                    <a:pt x="109" y="125"/>
                  </a:lnTo>
                  <a:lnTo>
                    <a:pt x="109" y="126"/>
                  </a:lnTo>
                  <a:lnTo>
                    <a:pt x="110" y="128"/>
                  </a:lnTo>
                  <a:lnTo>
                    <a:pt x="111" y="129"/>
                  </a:lnTo>
                  <a:lnTo>
                    <a:pt x="111" y="130"/>
                  </a:lnTo>
                  <a:lnTo>
                    <a:pt x="111" y="132"/>
                  </a:lnTo>
                  <a:lnTo>
                    <a:pt x="111" y="133"/>
                  </a:lnTo>
                  <a:lnTo>
                    <a:pt x="110" y="133"/>
                  </a:lnTo>
                  <a:lnTo>
                    <a:pt x="110" y="135"/>
                  </a:lnTo>
                  <a:lnTo>
                    <a:pt x="110" y="136"/>
                  </a:lnTo>
                  <a:lnTo>
                    <a:pt x="110" y="139"/>
                  </a:lnTo>
                  <a:lnTo>
                    <a:pt x="109" y="139"/>
                  </a:lnTo>
                  <a:lnTo>
                    <a:pt x="109" y="140"/>
                  </a:lnTo>
                  <a:lnTo>
                    <a:pt x="109" y="141"/>
                  </a:lnTo>
                  <a:lnTo>
                    <a:pt x="107" y="141"/>
                  </a:lnTo>
                  <a:lnTo>
                    <a:pt x="107" y="143"/>
                  </a:lnTo>
                  <a:lnTo>
                    <a:pt x="107" y="144"/>
                  </a:lnTo>
                  <a:lnTo>
                    <a:pt x="107" y="145"/>
                  </a:lnTo>
                  <a:lnTo>
                    <a:pt x="107" y="147"/>
                  </a:lnTo>
                  <a:lnTo>
                    <a:pt x="106" y="147"/>
                  </a:lnTo>
                  <a:lnTo>
                    <a:pt x="106" y="148"/>
                  </a:lnTo>
                  <a:lnTo>
                    <a:pt x="106" y="149"/>
                  </a:lnTo>
                  <a:lnTo>
                    <a:pt x="105" y="149"/>
                  </a:lnTo>
                  <a:lnTo>
                    <a:pt x="105" y="151"/>
                  </a:lnTo>
                  <a:lnTo>
                    <a:pt x="103" y="151"/>
                  </a:lnTo>
                  <a:lnTo>
                    <a:pt x="103" y="152"/>
                  </a:lnTo>
                  <a:lnTo>
                    <a:pt x="102" y="152"/>
                  </a:lnTo>
                  <a:lnTo>
                    <a:pt x="102" y="154"/>
                  </a:lnTo>
                  <a:lnTo>
                    <a:pt x="100" y="154"/>
                  </a:lnTo>
                  <a:lnTo>
                    <a:pt x="100" y="155"/>
                  </a:lnTo>
                  <a:lnTo>
                    <a:pt x="99" y="155"/>
                  </a:lnTo>
                  <a:lnTo>
                    <a:pt x="99" y="156"/>
                  </a:lnTo>
                  <a:lnTo>
                    <a:pt x="98" y="156"/>
                  </a:lnTo>
                  <a:lnTo>
                    <a:pt x="98" y="158"/>
                  </a:lnTo>
                  <a:lnTo>
                    <a:pt x="96" y="158"/>
                  </a:lnTo>
                  <a:lnTo>
                    <a:pt x="96" y="159"/>
                  </a:lnTo>
                  <a:lnTo>
                    <a:pt x="95" y="159"/>
                  </a:lnTo>
                  <a:lnTo>
                    <a:pt x="95" y="160"/>
                  </a:lnTo>
                  <a:lnTo>
                    <a:pt x="94" y="160"/>
                  </a:lnTo>
                  <a:lnTo>
                    <a:pt x="92" y="160"/>
                  </a:lnTo>
                  <a:lnTo>
                    <a:pt x="92" y="162"/>
                  </a:lnTo>
                  <a:lnTo>
                    <a:pt x="91" y="162"/>
                  </a:lnTo>
                  <a:lnTo>
                    <a:pt x="90" y="162"/>
                  </a:lnTo>
                  <a:lnTo>
                    <a:pt x="90" y="163"/>
                  </a:lnTo>
                  <a:lnTo>
                    <a:pt x="88" y="163"/>
                  </a:lnTo>
                  <a:lnTo>
                    <a:pt x="87" y="163"/>
                  </a:lnTo>
                  <a:lnTo>
                    <a:pt x="86" y="163"/>
                  </a:lnTo>
                  <a:lnTo>
                    <a:pt x="84" y="163"/>
                  </a:lnTo>
                  <a:lnTo>
                    <a:pt x="83" y="163"/>
                  </a:lnTo>
                  <a:lnTo>
                    <a:pt x="81" y="163"/>
                  </a:lnTo>
                  <a:lnTo>
                    <a:pt x="80" y="163"/>
                  </a:lnTo>
                  <a:lnTo>
                    <a:pt x="79" y="163"/>
                  </a:lnTo>
                  <a:lnTo>
                    <a:pt x="79" y="162"/>
                  </a:lnTo>
                  <a:lnTo>
                    <a:pt x="77" y="162"/>
                  </a:lnTo>
                  <a:lnTo>
                    <a:pt x="77" y="160"/>
                  </a:lnTo>
                  <a:lnTo>
                    <a:pt x="76" y="160"/>
                  </a:lnTo>
                  <a:lnTo>
                    <a:pt x="77" y="160"/>
                  </a:lnTo>
                  <a:lnTo>
                    <a:pt x="76" y="160"/>
                  </a:lnTo>
                  <a:lnTo>
                    <a:pt x="76" y="159"/>
                  </a:lnTo>
                  <a:lnTo>
                    <a:pt x="76" y="158"/>
                  </a:lnTo>
                  <a:lnTo>
                    <a:pt x="75" y="158"/>
                  </a:lnTo>
                  <a:lnTo>
                    <a:pt x="75" y="156"/>
                  </a:lnTo>
                  <a:lnTo>
                    <a:pt x="73" y="156"/>
                  </a:lnTo>
                  <a:lnTo>
                    <a:pt x="72" y="155"/>
                  </a:lnTo>
                  <a:lnTo>
                    <a:pt x="72" y="154"/>
                  </a:lnTo>
                  <a:lnTo>
                    <a:pt x="71" y="154"/>
                  </a:lnTo>
                  <a:lnTo>
                    <a:pt x="71" y="152"/>
                  </a:lnTo>
                  <a:lnTo>
                    <a:pt x="69" y="152"/>
                  </a:lnTo>
                  <a:lnTo>
                    <a:pt x="69" y="151"/>
                  </a:lnTo>
                  <a:lnTo>
                    <a:pt x="69" y="149"/>
                  </a:lnTo>
                  <a:lnTo>
                    <a:pt x="68" y="149"/>
                  </a:lnTo>
                  <a:lnTo>
                    <a:pt x="68" y="148"/>
                  </a:lnTo>
                  <a:lnTo>
                    <a:pt x="68" y="147"/>
                  </a:lnTo>
                  <a:lnTo>
                    <a:pt x="67" y="147"/>
                  </a:lnTo>
                  <a:lnTo>
                    <a:pt x="68" y="145"/>
                  </a:lnTo>
                  <a:lnTo>
                    <a:pt x="67" y="145"/>
                  </a:lnTo>
                  <a:lnTo>
                    <a:pt x="68" y="145"/>
                  </a:lnTo>
                  <a:lnTo>
                    <a:pt x="67" y="145"/>
                  </a:lnTo>
                  <a:lnTo>
                    <a:pt x="67" y="144"/>
                  </a:lnTo>
                  <a:lnTo>
                    <a:pt x="68" y="144"/>
                  </a:lnTo>
                  <a:lnTo>
                    <a:pt x="67" y="144"/>
                  </a:lnTo>
                  <a:lnTo>
                    <a:pt x="67" y="143"/>
                  </a:lnTo>
                  <a:lnTo>
                    <a:pt x="67" y="141"/>
                  </a:lnTo>
                  <a:lnTo>
                    <a:pt x="65" y="141"/>
                  </a:lnTo>
                  <a:lnTo>
                    <a:pt x="65" y="140"/>
                  </a:lnTo>
                  <a:lnTo>
                    <a:pt x="64" y="139"/>
                  </a:lnTo>
                  <a:lnTo>
                    <a:pt x="62" y="139"/>
                  </a:lnTo>
                  <a:lnTo>
                    <a:pt x="62" y="137"/>
                  </a:lnTo>
                  <a:lnTo>
                    <a:pt x="62" y="136"/>
                  </a:lnTo>
                  <a:lnTo>
                    <a:pt x="61" y="136"/>
                  </a:lnTo>
                  <a:lnTo>
                    <a:pt x="62" y="136"/>
                  </a:lnTo>
                  <a:lnTo>
                    <a:pt x="61" y="136"/>
                  </a:lnTo>
                  <a:lnTo>
                    <a:pt x="61" y="135"/>
                  </a:lnTo>
                  <a:lnTo>
                    <a:pt x="61" y="133"/>
                  </a:lnTo>
                  <a:lnTo>
                    <a:pt x="61" y="132"/>
                  </a:lnTo>
                  <a:lnTo>
                    <a:pt x="60" y="130"/>
                  </a:lnTo>
                  <a:lnTo>
                    <a:pt x="60" y="129"/>
                  </a:lnTo>
                  <a:lnTo>
                    <a:pt x="60" y="128"/>
                  </a:lnTo>
                  <a:lnTo>
                    <a:pt x="60" y="126"/>
                  </a:lnTo>
                  <a:lnTo>
                    <a:pt x="60" y="125"/>
                  </a:lnTo>
                  <a:lnTo>
                    <a:pt x="58" y="125"/>
                  </a:lnTo>
                  <a:lnTo>
                    <a:pt x="60" y="125"/>
                  </a:lnTo>
                  <a:lnTo>
                    <a:pt x="60" y="124"/>
                  </a:lnTo>
                  <a:lnTo>
                    <a:pt x="58" y="124"/>
                  </a:lnTo>
                  <a:lnTo>
                    <a:pt x="58" y="122"/>
                  </a:lnTo>
                  <a:lnTo>
                    <a:pt x="58" y="121"/>
                  </a:lnTo>
                  <a:lnTo>
                    <a:pt x="58" y="120"/>
                  </a:lnTo>
                  <a:lnTo>
                    <a:pt x="58" y="118"/>
                  </a:lnTo>
                  <a:lnTo>
                    <a:pt x="58" y="117"/>
                  </a:lnTo>
                  <a:lnTo>
                    <a:pt x="58" y="116"/>
                  </a:lnTo>
                  <a:lnTo>
                    <a:pt x="57" y="116"/>
                  </a:lnTo>
                  <a:lnTo>
                    <a:pt x="57" y="114"/>
                  </a:lnTo>
                  <a:lnTo>
                    <a:pt x="56" y="113"/>
                  </a:lnTo>
                  <a:lnTo>
                    <a:pt x="56" y="112"/>
                  </a:lnTo>
                  <a:lnTo>
                    <a:pt x="56" y="110"/>
                  </a:lnTo>
                  <a:lnTo>
                    <a:pt x="54" y="110"/>
                  </a:lnTo>
                  <a:lnTo>
                    <a:pt x="53" y="110"/>
                  </a:lnTo>
                  <a:lnTo>
                    <a:pt x="53" y="109"/>
                  </a:lnTo>
                  <a:lnTo>
                    <a:pt x="52" y="109"/>
                  </a:lnTo>
                  <a:lnTo>
                    <a:pt x="52" y="107"/>
                  </a:lnTo>
                  <a:lnTo>
                    <a:pt x="52" y="106"/>
                  </a:lnTo>
                  <a:lnTo>
                    <a:pt x="52" y="105"/>
                  </a:lnTo>
                  <a:lnTo>
                    <a:pt x="52" y="103"/>
                  </a:lnTo>
                  <a:lnTo>
                    <a:pt x="53" y="103"/>
                  </a:lnTo>
                  <a:lnTo>
                    <a:pt x="53" y="102"/>
                  </a:lnTo>
                  <a:lnTo>
                    <a:pt x="54" y="102"/>
                  </a:lnTo>
                  <a:lnTo>
                    <a:pt x="54" y="101"/>
                  </a:lnTo>
                  <a:lnTo>
                    <a:pt x="56" y="101"/>
                  </a:lnTo>
                  <a:lnTo>
                    <a:pt x="56" y="99"/>
                  </a:lnTo>
                  <a:lnTo>
                    <a:pt x="57" y="99"/>
                  </a:lnTo>
                  <a:lnTo>
                    <a:pt x="57" y="98"/>
                  </a:lnTo>
                  <a:lnTo>
                    <a:pt x="57" y="97"/>
                  </a:lnTo>
                  <a:lnTo>
                    <a:pt x="57" y="95"/>
                  </a:lnTo>
                  <a:lnTo>
                    <a:pt x="57" y="94"/>
                  </a:lnTo>
                  <a:lnTo>
                    <a:pt x="57" y="95"/>
                  </a:lnTo>
                  <a:lnTo>
                    <a:pt x="57" y="97"/>
                  </a:lnTo>
                  <a:lnTo>
                    <a:pt x="57" y="98"/>
                  </a:lnTo>
                  <a:lnTo>
                    <a:pt x="56" y="99"/>
                  </a:lnTo>
                  <a:lnTo>
                    <a:pt x="56" y="101"/>
                  </a:lnTo>
                  <a:lnTo>
                    <a:pt x="54" y="101"/>
                  </a:lnTo>
                  <a:lnTo>
                    <a:pt x="53" y="101"/>
                  </a:lnTo>
                  <a:lnTo>
                    <a:pt x="52" y="101"/>
                  </a:lnTo>
                  <a:lnTo>
                    <a:pt x="50" y="101"/>
                  </a:lnTo>
                  <a:lnTo>
                    <a:pt x="50" y="102"/>
                  </a:lnTo>
                  <a:lnTo>
                    <a:pt x="50" y="103"/>
                  </a:lnTo>
                  <a:lnTo>
                    <a:pt x="49" y="103"/>
                  </a:lnTo>
                  <a:lnTo>
                    <a:pt x="49" y="105"/>
                  </a:lnTo>
                  <a:lnTo>
                    <a:pt x="49" y="106"/>
                  </a:lnTo>
                  <a:lnTo>
                    <a:pt x="48" y="106"/>
                  </a:lnTo>
                  <a:lnTo>
                    <a:pt x="46" y="106"/>
                  </a:lnTo>
                  <a:lnTo>
                    <a:pt x="46" y="105"/>
                  </a:lnTo>
                  <a:lnTo>
                    <a:pt x="45" y="105"/>
                  </a:lnTo>
                  <a:lnTo>
                    <a:pt x="43" y="103"/>
                  </a:lnTo>
                  <a:lnTo>
                    <a:pt x="43" y="102"/>
                  </a:lnTo>
                  <a:lnTo>
                    <a:pt x="43" y="101"/>
                  </a:lnTo>
                  <a:lnTo>
                    <a:pt x="42" y="101"/>
                  </a:lnTo>
                  <a:lnTo>
                    <a:pt x="42" y="102"/>
                  </a:lnTo>
                  <a:lnTo>
                    <a:pt x="42" y="103"/>
                  </a:lnTo>
                  <a:lnTo>
                    <a:pt x="42" y="105"/>
                  </a:lnTo>
                  <a:lnTo>
                    <a:pt x="43" y="105"/>
                  </a:lnTo>
                  <a:lnTo>
                    <a:pt x="43" y="106"/>
                  </a:lnTo>
                  <a:lnTo>
                    <a:pt x="45" y="106"/>
                  </a:lnTo>
                  <a:lnTo>
                    <a:pt x="45" y="107"/>
                  </a:lnTo>
                  <a:lnTo>
                    <a:pt x="46" y="107"/>
                  </a:lnTo>
                  <a:lnTo>
                    <a:pt x="46" y="109"/>
                  </a:lnTo>
                  <a:lnTo>
                    <a:pt x="48" y="109"/>
                  </a:lnTo>
                  <a:lnTo>
                    <a:pt x="48" y="110"/>
                  </a:lnTo>
                  <a:lnTo>
                    <a:pt x="49" y="110"/>
                  </a:lnTo>
                  <a:lnTo>
                    <a:pt x="49" y="112"/>
                  </a:lnTo>
                  <a:lnTo>
                    <a:pt x="49" y="113"/>
                  </a:lnTo>
                  <a:lnTo>
                    <a:pt x="50" y="113"/>
                  </a:lnTo>
                  <a:lnTo>
                    <a:pt x="50" y="114"/>
                  </a:lnTo>
                  <a:lnTo>
                    <a:pt x="50" y="116"/>
                  </a:lnTo>
                  <a:lnTo>
                    <a:pt x="52" y="116"/>
                  </a:lnTo>
                  <a:lnTo>
                    <a:pt x="52" y="117"/>
                  </a:lnTo>
                  <a:lnTo>
                    <a:pt x="53" y="117"/>
                  </a:lnTo>
                  <a:lnTo>
                    <a:pt x="53" y="118"/>
                  </a:lnTo>
                  <a:lnTo>
                    <a:pt x="53" y="120"/>
                  </a:lnTo>
                  <a:lnTo>
                    <a:pt x="53" y="121"/>
                  </a:lnTo>
                  <a:lnTo>
                    <a:pt x="53" y="122"/>
                  </a:lnTo>
                  <a:lnTo>
                    <a:pt x="53" y="124"/>
                  </a:lnTo>
                  <a:lnTo>
                    <a:pt x="53" y="125"/>
                  </a:lnTo>
                  <a:lnTo>
                    <a:pt x="52" y="125"/>
                  </a:lnTo>
                  <a:lnTo>
                    <a:pt x="53" y="125"/>
                  </a:lnTo>
                  <a:lnTo>
                    <a:pt x="52" y="125"/>
                  </a:lnTo>
                  <a:lnTo>
                    <a:pt x="52" y="126"/>
                  </a:lnTo>
                  <a:lnTo>
                    <a:pt x="50" y="126"/>
                  </a:lnTo>
                  <a:lnTo>
                    <a:pt x="50" y="128"/>
                  </a:lnTo>
                  <a:lnTo>
                    <a:pt x="50" y="129"/>
                  </a:lnTo>
                  <a:lnTo>
                    <a:pt x="50" y="130"/>
                  </a:lnTo>
                  <a:lnTo>
                    <a:pt x="50" y="132"/>
                  </a:lnTo>
                  <a:lnTo>
                    <a:pt x="50" y="133"/>
                  </a:lnTo>
                  <a:lnTo>
                    <a:pt x="50" y="132"/>
                  </a:lnTo>
                  <a:lnTo>
                    <a:pt x="49" y="132"/>
                  </a:lnTo>
                  <a:lnTo>
                    <a:pt x="49" y="130"/>
                  </a:lnTo>
                  <a:lnTo>
                    <a:pt x="48" y="130"/>
                  </a:lnTo>
                  <a:lnTo>
                    <a:pt x="48" y="129"/>
                  </a:lnTo>
                  <a:lnTo>
                    <a:pt x="49" y="129"/>
                  </a:lnTo>
                  <a:lnTo>
                    <a:pt x="48" y="129"/>
                  </a:lnTo>
                  <a:lnTo>
                    <a:pt x="48" y="128"/>
                  </a:lnTo>
                  <a:lnTo>
                    <a:pt x="48" y="126"/>
                  </a:lnTo>
                  <a:lnTo>
                    <a:pt x="48" y="125"/>
                  </a:lnTo>
                  <a:lnTo>
                    <a:pt x="46" y="124"/>
                  </a:lnTo>
                  <a:lnTo>
                    <a:pt x="45" y="124"/>
                  </a:lnTo>
                  <a:lnTo>
                    <a:pt x="43" y="124"/>
                  </a:lnTo>
                  <a:lnTo>
                    <a:pt x="43" y="125"/>
                  </a:lnTo>
                  <a:lnTo>
                    <a:pt x="43" y="124"/>
                  </a:lnTo>
                  <a:lnTo>
                    <a:pt x="42" y="124"/>
                  </a:lnTo>
                  <a:lnTo>
                    <a:pt x="42" y="122"/>
                  </a:lnTo>
                  <a:lnTo>
                    <a:pt x="42" y="121"/>
                  </a:lnTo>
                  <a:lnTo>
                    <a:pt x="42" y="120"/>
                  </a:lnTo>
                  <a:lnTo>
                    <a:pt x="42" y="118"/>
                  </a:lnTo>
                  <a:lnTo>
                    <a:pt x="43" y="117"/>
                  </a:lnTo>
                  <a:lnTo>
                    <a:pt x="42" y="116"/>
                  </a:lnTo>
                  <a:lnTo>
                    <a:pt x="42" y="114"/>
                  </a:lnTo>
                  <a:lnTo>
                    <a:pt x="41" y="114"/>
                  </a:lnTo>
                  <a:lnTo>
                    <a:pt x="41" y="113"/>
                  </a:lnTo>
                  <a:lnTo>
                    <a:pt x="41" y="112"/>
                  </a:lnTo>
                  <a:lnTo>
                    <a:pt x="41" y="110"/>
                  </a:lnTo>
                  <a:lnTo>
                    <a:pt x="41" y="109"/>
                  </a:lnTo>
                  <a:lnTo>
                    <a:pt x="41" y="107"/>
                  </a:lnTo>
                  <a:lnTo>
                    <a:pt x="39" y="107"/>
                  </a:lnTo>
                  <a:lnTo>
                    <a:pt x="39" y="106"/>
                  </a:lnTo>
                  <a:lnTo>
                    <a:pt x="41" y="106"/>
                  </a:lnTo>
                  <a:lnTo>
                    <a:pt x="39" y="106"/>
                  </a:lnTo>
                  <a:lnTo>
                    <a:pt x="39" y="107"/>
                  </a:lnTo>
                  <a:lnTo>
                    <a:pt x="39" y="109"/>
                  </a:lnTo>
                  <a:lnTo>
                    <a:pt x="39" y="110"/>
                  </a:lnTo>
                  <a:lnTo>
                    <a:pt x="38" y="110"/>
                  </a:lnTo>
                  <a:lnTo>
                    <a:pt x="38" y="112"/>
                  </a:lnTo>
                  <a:lnTo>
                    <a:pt x="38" y="110"/>
                  </a:lnTo>
                  <a:lnTo>
                    <a:pt x="38" y="109"/>
                  </a:lnTo>
                  <a:lnTo>
                    <a:pt x="38" y="107"/>
                  </a:lnTo>
                  <a:lnTo>
                    <a:pt x="38" y="106"/>
                  </a:lnTo>
                  <a:lnTo>
                    <a:pt x="37" y="106"/>
                  </a:lnTo>
                  <a:lnTo>
                    <a:pt x="35" y="106"/>
                  </a:lnTo>
                  <a:lnTo>
                    <a:pt x="35" y="105"/>
                  </a:lnTo>
                  <a:lnTo>
                    <a:pt x="34" y="105"/>
                  </a:lnTo>
                  <a:lnTo>
                    <a:pt x="34" y="103"/>
                  </a:lnTo>
                  <a:lnTo>
                    <a:pt x="34" y="102"/>
                  </a:lnTo>
                  <a:lnTo>
                    <a:pt x="33" y="102"/>
                  </a:lnTo>
                  <a:lnTo>
                    <a:pt x="31" y="101"/>
                  </a:lnTo>
                  <a:lnTo>
                    <a:pt x="30" y="101"/>
                  </a:lnTo>
                  <a:lnTo>
                    <a:pt x="30" y="99"/>
                  </a:lnTo>
                  <a:lnTo>
                    <a:pt x="30" y="101"/>
                  </a:lnTo>
                  <a:lnTo>
                    <a:pt x="30" y="102"/>
                  </a:lnTo>
                  <a:lnTo>
                    <a:pt x="31" y="103"/>
                  </a:lnTo>
                  <a:lnTo>
                    <a:pt x="30" y="103"/>
                  </a:lnTo>
                  <a:lnTo>
                    <a:pt x="30" y="102"/>
                  </a:lnTo>
                  <a:lnTo>
                    <a:pt x="29" y="102"/>
                  </a:lnTo>
                  <a:lnTo>
                    <a:pt x="29" y="101"/>
                  </a:lnTo>
                  <a:lnTo>
                    <a:pt x="27" y="101"/>
                  </a:lnTo>
                  <a:lnTo>
                    <a:pt x="27" y="99"/>
                  </a:lnTo>
                  <a:lnTo>
                    <a:pt x="27" y="98"/>
                  </a:lnTo>
                  <a:lnTo>
                    <a:pt x="27" y="97"/>
                  </a:lnTo>
                  <a:lnTo>
                    <a:pt x="26" y="97"/>
                  </a:lnTo>
                  <a:lnTo>
                    <a:pt x="26" y="95"/>
                  </a:lnTo>
                  <a:lnTo>
                    <a:pt x="26" y="94"/>
                  </a:lnTo>
                  <a:lnTo>
                    <a:pt x="26" y="93"/>
                  </a:lnTo>
                  <a:lnTo>
                    <a:pt x="24" y="93"/>
                  </a:lnTo>
                  <a:lnTo>
                    <a:pt x="24" y="91"/>
                  </a:lnTo>
                  <a:lnTo>
                    <a:pt x="24" y="90"/>
                  </a:lnTo>
                  <a:lnTo>
                    <a:pt x="24" y="88"/>
                  </a:lnTo>
                  <a:lnTo>
                    <a:pt x="23" y="88"/>
                  </a:lnTo>
                  <a:lnTo>
                    <a:pt x="23" y="87"/>
                  </a:lnTo>
                  <a:lnTo>
                    <a:pt x="23" y="86"/>
                  </a:lnTo>
                  <a:lnTo>
                    <a:pt x="22" y="86"/>
                  </a:lnTo>
                  <a:lnTo>
                    <a:pt x="22" y="84"/>
                  </a:lnTo>
                  <a:lnTo>
                    <a:pt x="22" y="83"/>
                  </a:lnTo>
                  <a:lnTo>
                    <a:pt x="20" y="83"/>
                  </a:lnTo>
                  <a:lnTo>
                    <a:pt x="19" y="83"/>
                  </a:lnTo>
                  <a:lnTo>
                    <a:pt x="18" y="82"/>
                  </a:lnTo>
                  <a:lnTo>
                    <a:pt x="18" y="80"/>
                  </a:lnTo>
                  <a:lnTo>
                    <a:pt x="16" y="79"/>
                  </a:lnTo>
                  <a:lnTo>
                    <a:pt x="15" y="79"/>
                  </a:lnTo>
                  <a:lnTo>
                    <a:pt x="15" y="78"/>
                  </a:lnTo>
                  <a:lnTo>
                    <a:pt x="15" y="76"/>
                  </a:lnTo>
                  <a:lnTo>
                    <a:pt x="15" y="75"/>
                  </a:lnTo>
                  <a:lnTo>
                    <a:pt x="15" y="74"/>
                  </a:lnTo>
                  <a:lnTo>
                    <a:pt x="14" y="74"/>
                  </a:lnTo>
                  <a:lnTo>
                    <a:pt x="14" y="72"/>
                  </a:lnTo>
                  <a:lnTo>
                    <a:pt x="12" y="72"/>
                  </a:lnTo>
                  <a:lnTo>
                    <a:pt x="11" y="69"/>
                  </a:lnTo>
                  <a:lnTo>
                    <a:pt x="10" y="69"/>
                  </a:lnTo>
                  <a:lnTo>
                    <a:pt x="8" y="68"/>
                  </a:lnTo>
                  <a:lnTo>
                    <a:pt x="7" y="67"/>
                  </a:lnTo>
                  <a:lnTo>
                    <a:pt x="7" y="65"/>
                  </a:lnTo>
                  <a:lnTo>
                    <a:pt x="5" y="63"/>
                  </a:lnTo>
                  <a:lnTo>
                    <a:pt x="5" y="61"/>
                  </a:lnTo>
                  <a:lnTo>
                    <a:pt x="4" y="60"/>
                  </a:lnTo>
                  <a:lnTo>
                    <a:pt x="4" y="59"/>
                  </a:lnTo>
                  <a:lnTo>
                    <a:pt x="3" y="59"/>
                  </a:lnTo>
                  <a:lnTo>
                    <a:pt x="3" y="57"/>
                  </a:lnTo>
                  <a:lnTo>
                    <a:pt x="3" y="56"/>
                  </a:lnTo>
                  <a:lnTo>
                    <a:pt x="3" y="55"/>
                  </a:lnTo>
                  <a:lnTo>
                    <a:pt x="4" y="55"/>
                  </a:lnTo>
                  <a:lnTo>
                    <a:pt x="4" y="53"/>
                  </a:lnTo>
                  <a:lnTo>
                    <a:pt x="3" y="53"/>
                  </a:lnTo>
                  <a:lnTo>
                    <a:pt x="3" y="52"/>
                  </a:lnTo>
                  <a:lnTo>
                    <a:pt x="3" y="50"/>
                  </a:lnTo>
                  <a:lnTo>
                    <a:pt x="1" y="50"/>
                  </a:lnTo>
                  <a:lnTo>
                    <a:pt x="1" y="49"/>
                  </a:lnTo>
                  <a:lnTo>
                    <a:pt x="1" y="48"/>
                  </a:lnTo>
                  <a:lnTo>
                    <a:pt x="1" y="46"/>
                  </a:lnTo>
                  <a:lnTo>
                    <a:pt x="0" y="46"/>
                  </a:lnTo>
                  <a:lnTo>
                    <a:pt x="1" y="46"/>
                  </a:lnTo>
                  <a:lnTo>
                    <a:pt x="0" y="46"/>
                  </a:lnTo>
                  <a:lnTo>
                    <a:pt x="0" y="45"/>
                  </a:lnTo>
                  <a:lnTo>
                    <a:pt x="1" y="45"/>
                  </a:lnTo>
                  <a:lnTo>
                    <a:pt x="1" y="44"/>
                  </a:lnTo>
                  <a:lnTo>
                    <a:pt x="1" y="42"/>
                  </a:lnTo>
                  <a:lnTo>
                    <a:pt x="1" y="41"/>
                  </a:lnTo>
                  <a:lnTo>
                    <a:pt x="1" y="40"/>
                  </a:lnTo>
                  <a:lnTo>
                    <a:pt x="0" y="40"/>
                  </a:lnTo>
                  <a:lnTo>
                    <a:pt x="1" y="40"/>
                  </a:lnTo>
                  <a:lnTo>
                    <a:pt x="1" y="38"/>
                  </a:lnTo>
                  <a:lnTo>
                    <a:pt x="1" y="37"/>
                  </a:lnTo>
                  <a:lnTo>
                    <a:pt x="3" y="37"/>
                  </a:lnTo>
                  <a:lnTo>
                    <a:pt x="3" y="36"/>
                  </a:lnTo>
                  <a:lnTo>
                    <a:pt x="3" y="34"/>
                  </a:lnTo>
                  <a:lnTo>
                    <a:pt x="3" y="33"/>
                  </a:lnTo>
                  <a:lnTo>
                    <a:pt x="3" y="31"/>
                  </a:lnTo>
                  <a:lnTo>
                    <a:pt x="3" y="30"/>
                  </a:lnTo>
                  <a:lnTo>
                    <a:pt x="3" y="29"/>
                  </a:lnTo>
                  <a:lnTo>
                    <a:pt x="4" y="29"/>
                  </a:lnTo>
                  <a:lnTo>
                    <a:pt x="3" y="29"/>
                  </a:lnTo>
                  <a:lnTo>
                    <a:pt x="4" y="29"/>
                  </a:lnTo>
                  <a:lnTo>
                    <a:pt x="4" y="27"/>
                  </a:lnTo>
                  <a:lnTo>
                    <a:pt x="3" y="27"/>
                  </a:lnTo>
                  <a:lnTo>
                    <a:pt x="4" y="27"/>
                  </a:lnTo>
                  <a:lnTo>
                    <a:pt x="3" y="27"/>
                  </a:lnTo>
                  <a:lnTo>
                    <a:pt x="4" y="27"/>
                  </a:lnTo>
                  <a:lnTo>
                    <a:pt x="4" y="26"/>
                  </a:lnTo>
                  <a:lnTo>
                    <a:pt x="3" y="26"/>
                  </a:lnTo>
                  <a:lnTo>
                    <a:pt x="3" y="25"/>
                  </a:lnTo>
                  <a:lnTo>
                    <a:pt x="3" y="23"/>
                  </a:lnTo>
                  <a:lnTo>
                    <a:pt x="3" y="22"/>
                  </a:lnTo>
                  <a:lnTo>
                    <a:pt x="3" y="21"/>
                  </a:lnTo>
                  <a:lnTo>
                    <a:pt x="3" y="19"/>
                  </a:lnTo>
                  <a:lnTo>
                    <a:pt x="3" y="18"/>
                  </a:lnTo>
                  <a:lnTo>
                    <a:pt x="3" y="17"/>
                  </a:lnTo>
                  <a:lnTo>
                    <a:pt x="4" y="17"/>
                  </a:lnTo>
                  <a:lnTo>
                    <a:pt x="4" y="15"/>
                  </a:lnTo>
                  <a:lnTo>
                    <a:pt x="4" y="14"/>
                  </a:lnTo>
                  <a:lnTo>
                    <a:pt x="5" y="14"/>
                  </a:lnTo>
                  <a:lnTo>
                    <a:pt x="5" y="12"/>
                  </a:lnTo>
                  <a:lnTo>
                    <a:pt x="7" y="12"/>
                  </a:lnTo>
                  <a:lnTo>
                    <a:pt x="7" y="11"/>
                  </a:lnTo>
                  <a:lnTo>
                    <a:pt x="7" y="10"/>
                  </a:lnTo>
                  <a:lnTo>
                    <a:pt x="5" y="10"/>
                  </a:lnTo>
                  <a:lnTo>
                    <a:pt x="5" y="8"/>
                  </a:lnTo>
                  <a:lnTo>
                    <a:pt x="5" y="7"/>
                  </a:lnTo>
                  <a:lnTo>
                    <a:pt x="4" y="7"/>
                  </a:lnTo>
                  <a:lnTo>
                    <a:pt x="4" y="6"/>
                  </a:lnTo>
                  <a:lnTo>
                    <a:pt x="4" y="4"/>
                  </a:lnTo>
                  <a:lnTo>
                    <a:pt x="4" y="3"/>
                  </a:lnTo>
                  <a:lnTo>
                    <a:pt x="5" y="3"/>
                  </a:lnTo>
                  <a:lnTo>
                    <a:pt x="7" y="3"/>
                  </a:lnTo>
                  <a:lnTo>
                    <a:pt x="8" y="3"/>
                  </a:lnTo>
                  <a:lnTo>
                    <a:pt x="10" y="3"/>
                  </a:lnTo>
                  <a:lnTo>
                    <a:pt x="11" y="3"/>
                  </a:lnTo>
                  <a:lnTo>
                    <a:pt x="14" y="3"/>
                  </a:lnTo>
                  <a:lnTo>
                    <a:pt x="14" y="4"/>
                  </a:lnTo>
                  <a:lnTo>
                    <a:pt x="16" y="4"/>
                  </a:lnTo>
                  <a:lnTo>
                    <a:pt x="18" y="4"/>
                  </a:lnTo>
                  <a:lnTo>
                    <a:pt x="19" y="4"/>
                  </a:lnTo>
                  <a:lnTo>
                    <a:pt x="20" y="6"/>
                  </a:lnTo>
                  <a:lnTo>
                    <a:pt x="22" y="6"/>
                  </a:lnTo>
                  <a:lnTo>
                    <a:pt x="23" y="6"/>
                  </a:lnTo>
                  <a:lnTo>
                    <a:pt x="24" y="6"/>
                  </a:lnTo>
                  <a:lnTo>
                    <a:pt x="24" y="4"/>
                  </a:lnTo>
                  <a:lnTo>
                    <a:pt x="29" y="4"/>
                  </a:lnTo>
                  <a:lnTo>
                    <a:pt x="34" y="3"/>
                  </a:lnTo>
                  <a:lnTo>
                    <a:pt x="38" y="3"/>
                  </a:lnTo>
                  <a:lnTo>
                    <a:pt x="41" y="3"/>
                  </a:lnTo>
                  <a:lnTo>
                    <a:pt x="45" y="2"/>
                  </a:lnTo>
                  <a:lnTo>
                    <a:pt x="46" y="2"/>
                  </a:lnTo>
                  <a:lnTo>
                    <a:pt x="46" y="0"/>
                  </a:lnTo>
                  <a:close/>
                </a:path>
              </a:pathLst>
            </a:custGeom>
            <a:solidFill>
              <a:schemeClr val="tx2">
                <a:alpha val="50195"/>
              </a:schemeClr>
            </a:solidFill>
            <a:ln w="9525">
              <a:solidFill>
                <a:schemeClr val="bg1">
                  <a:alpha val="94901"/>
                </a:schemeClr>
              </a:solidFill>
              <a:round/>
              <a:headEnd/>
              <a:tailEnd/>
            </a:ln>
          </p:spPr>
          <p:txBody>
            <a:bodyPr/>
            <a:lstStyle/>
            <a:p>
              <a:endParaRPr lang="en-US"/>
            </a:p>
          </p:txBody>
        </p:sp>
        <p:sp>
          <p:nvSpPr>
            <p:cNvPr id="174155" name="Freeform 33"/>
            <p:cNvSpPr>
              <a:spLocks/>
            </p:cNvSpPr>
            <p:nvPr/>
          </p:nvSpPr>
          <p:spPr bwMode="auto">
            <a:xfrm>
              <a:off x="4301" y="2247"/>
              <a:ext cx="45" cy="104"/>
            </a:xfrm>
            <a:custGeom>
              <a:avLst/>
              <a:gdLst>
                <a:gd name="T0" fmla="*/ 37 w 45"/>
                <a:gd name="T1" fmla="*/ 7 h 104"/>
                <a:gd name="T2" fmla="*/ 34 w 45"/>
                <a:gd name="T3" fmla="*/ 11 h 104"/>
                <a:gd name="T4" fmla="*/ 33 w 45"/>
                <a:gd name="T5" fmla="*/ 16 h 104"/>
                <a:gd name="T6" fmla="*/ 33 w 45"/>
                <a:gd name="T7" fmla="*/ 23 h 104"/>
                <a:gd name="T8" fmla="*/ 33 w 45"/>
                <a:gd name="T9" fmla="*/ 24 h 104"/>
                <a:gd name="T10" fmla="*/ 33 w 45"/>
                <a:gd name="T11" fmla="*/ 26 h 104"/>
                <a:gd name="T12" fmla="*/ 33 w 45"/>
                <a:gd name="T13" fmla="*/ 33 h 104"/>
                <a:gd name="T14" fmla="*/ 30 w 45"/>
                <a:gd name="T15" fmla="*/ 37 h 104"/>
                <a:gd name="T16" fmla="*/ 31 w 45"/>
                <a:gd name="T17" fmla="*/ 42 h 104"/>
                <a:gd name="T18" fmla="*/ 31 w 45"/>
                <a:gd name="T19" fmla="*/ 43 h 104"/>
                <a:gd name="T20" fmla="*/ 33 w 45"/>
                <a:gd name="T21" fmla="*/ 49 h 104"/>
                <a:gd name="T22" fmla="*/ 33 w 45"/>
                <a:gd name="T23" fmla="*/ 53 h 104"/>
                <a:gd name="T24" fmla="*/ 35 w 45"/>
                <a:gd name="T25" fmla="*/ 58 h 104"/>
                <a:gd name="T26" fmla="*/ 38 w 45"/>
                <a:gd name="T27" fmla="*/ 65 h 104"/>
                <a:gd name="T28" fmla="*/ 44 w 45"/>
                <a:gd name="T29" fmla="*/ 71 h 104"/>
                <a:gd name="T30" fmla="*/ 44 w 45"/>
                <a:gd name="T31" fmla="*/ 75 h 104"/>
                <a:gd name="T32" fmla="*/ 40 w 45"/>
                <a:gd name="T33" fmla="*/ 75 h 104"/>
                <a:gd name="T34" fmla="*/ 42 w 45"/>
                <a:gd name="T35" fmla="*/ 80 h 104"/>
                <a:gd name="T36" fmla="*/ 44 w 45"/>
                <a:gd name="T37" fmla="*/ 85 h 104"/>
                <a:gd name="T38" fmla="*/ 41 w 45"/>
                <a:gd name="T39" fmla="*/ 83 h 104"/>
                <a:gd name="T40" fmla="*/ 37 w 45"/>
                <a:gd name="T41" fmla="*/ 80 h 104"/>
                <a:gd name="T42" fmla="*/ 35 w 45"/>
                <a:gd name="T43" fmla="*/ 84 h 104"/>
                <a:gd name="T44" fmla="*/ 37 w 45"/>
                <a:gd name="T45" fmla="*/ 90 h 104"/>
                <a:gd name="T46" fmla="*/ 40 w 45"/>
                <a:gd name="T47" fmla="*/ 95 h 104"/>
                <a:gd name="T48" fmla="*/ 40 w 45"/>
                <a:gd name="T49" fmla="*/ 99 h 104"/>
                <a:gd name="T50" fmla="*/ 41 w 45"/>
                <a:gd name="T51" fmla="*/ 104 h 104"/>
                <a:gd name="T52" fmla="*/ 37 w 45"/>
                <a:gd name="T53" fmla="*/ 104 h 104"/>
                <a:gd name="T54" fmla="*/ 31 w 45"/>
                <a:gd name="T55" fmla="*/ 103 h 104"/>
                <a:gd name="T56" fmla="*/ 29 w 45"/>
                <a:gd name="T57" fmla="*/ 99 h 104"/>
                <a:gd name="T58" fmla="*/ 26 w 45"/>
                <a:gd name="T59" fmla="*/ 94 h 104"/>
                <a:gd name="T60" fmla="*/ 23 w 45"/>
                <a:gd name="T61" fmla="*/ 90 h 104"/>
                <a:gd name="T62" fmla="*/ 21 w 45"/>
                <a:gd name="T63" fmla="*/ 85 h 104"/>
                <a:gd name="T64" fmla="*/ 16 w 45"/>
                <a:gd name="T65" fmla="*/ 83 h 104"/>
                <a:gd name="T66" fmla="*/ 11 w 45"/>
                <a:gd name="T67" fmla="*/ 80 h 104"/>
                <a:gd name="T68" fmla="*/ 10 w 45"/>
                <a:gd name="T69" fmla="*/ 75 h 104"/>
                <a:gd name="T70" fmla="*/ 10 w 45"/>
                <a:gd name="T71" fmla="*/ 71 h 104"/>
                <a:gd name="T72" fmla="*/ 7 w 45"/>
                <a:gd name="T73" fmla="*/ 68 h 104"/>
                <a:gd name="T74" fmla="*/ 7 w 45"/>
                <a:gd name="T75" fmla="*/ 62 h 104"/>
                <a:gd name="T76" fmla="*/ 8 w 45"/>
                <a:gd name="T77" fmla="*/ 57 h 104"/>
                <a:gd name="T78" fmla="*/ 4 w 45"/>
                <a:gd name="T79" fmla="*/ 53 h 104"/>
                <a:gd name="T80" fmla="*/ 2 w 45"/>
                <a:gd name="T81" fmla="*/ 49 h 104"/>
                <a:gd name="T82" fmla="*/ 3 w 45"/>
                <a:gd name="T83" fmla="*/ 46 h 104"/>
                <a:gd name="T84" fmla="*/ 4 w 45"/>
                <a:gd name="T85" fmla="*/ 46 h 104"/>
                <a:gd name="T86" fmla="*/ 6 w 45"/>
                <a:gd name="T87" fmla="*/ 43 h 104"/>
                <a:gd name="T88" fmla="*/ 10 w 45"/>
                <a:gd name="T89" fmla="*/ 41 h 104"/>
                <a:gd name="T90" fmla="*/ 11 w 45"/>
                <a:gd name="T91" fmla="*/ 35 h 104"/>
                <a:gd name="T92" fmla="*/ 10 w 45"/>
                <a:gd name="T93" fmla="*/ 30 h 104"/>
                <a:gd name="T94" fmla="*/ 11 w 45"/>
                <a:gd name="T95" fmla="*/ 24 h 104"/>
                <a:gd name="T96" fmla="*/ 10 w 45"/>
                <a:gd name="T97" fmla="*/ 19 h 104"/>
                <a:gd name="T98" fmla="*/ 8 w 45"/>
                <a:gd name="T99" fmla="*/ 14 h 104"/>
                <a:gd name="T100" fmla="*/ 7 w 45"/>
                <a:gd name="T101" fmla="*/ 8 h 104"/>
                <a:gd name="T102" fmla="*/ 14 w 45"/>
                <a:gd name="T103" fmla="*/ 3 h 104"/>
                <a:gd name="T104" fmla="*/ 21 w 45"/>
                <a:gd name="T105" fmla="*/ 4 h 104"/>
                <a:gd name="T106" fmla="*/ 26 w 45"/>
                <a:gd name="T107" fmla="*/ 3 h 104"/>
                <a:gd name="T108" fmla="*/ 34 w 45"/>
                <a:gd name="T109" fmla="*/ 0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5" h="104">
                  <a:moveTo>
                    <a:pt x="34" y="4"/>
                  </a:moveTo>
                  <a:lnTo>
                    <a:pt x="35" y="4"/>
                  </a:lnTo>
                  <a:lnTo>
                    <a:pt x="35" y="5"/>
                  </a:lnTo>
                  <a:lnTo>
                    <a:pt x="35" y="7"/>
                  </a:lnTo>
                  <a:lnTo>
                    <a:pt x="37" y="7"/>
                  </a:lnTo>
                  <a:lnTo>
                    <a:pt x="37" y="8"/>
                  </a:lnTo>
                  <a:lnTo>
                    <a:pt x="37" y="9"/>
                  </a:lnTo>
                  <a:lnTo>
                    <a:pt x="35" y="9"/>
                  </a:lnTo>
                  <a:lnTo>
                    <a:pt x="35" y="11"/>
                  </a:lnTo>
                  <a:lnTo>
                    <a:pt x="34" y="11"/>
                  </a:lnTo>
                  <a:lnTo>
                    <a:pt x="34" y="12"/>
                  </a:lnTo>
                  <a:lnTo>
                    <a:pt x="34" y="14"/>
                  </a:lnTo>
                  <a:lnTo>
                    <a:pt x="33" y="14"/>
                  </a:lnTo>
                  <a:lnTo>
                    <a:pt x="33" y="15"/>
                  </a:lnTo>
                  <a:lnTo>
                    <a:pt x="33" y="16"/>
                  </a:lnTo>
                  <a:lnTo>
                    <a:pt x="33" y="18"/>
                  </a:lnTo>
                  <a:lnTo>
                    <a:pt x="33" y="19"/>
                  </a:lnTo>
                  <a:lnTo>
                    <a:pt x="33" y="20"/>
                  </a:lnTo>
                  <a:lnTo>
                    <a:pt x="33" y="22"/>
                  </a:lnTo>
                  <a:lnTo>
                    <a:pt x="33" y="23"/>
                  </a:lnTo>
                  <a:lnTo>
                    <a:pt x="34" y="23"/>
                  </a:lnTo>
                  <a:lnTo>
                    <a:pt x="34" y="24"/>
                  </a:lnTo>
                  <a:lnTo>
                    <a:pt x="33" y="24"/>
                  </a:lnTo>
                  <a:lnTo>
                    <a:pt x="34" y="24"/>
                  </a:lnTo>
                  <a:lnTo>
                    <a:pt x="33" y="24"/>
                  </a:lnTo>
                  <a:lnTo>
                    <a:pt x="34" y="24"/>
                  </a:lnTo>
                  <a:lnTo>
                    <a:pt x="34" y="26"/>
                  </a:lnTo>
                  <a:lnTo>
                    <a:pt x="33" y="26"/>
                  </a:lnTo>
                  <a:lnTo>
                    <a:pt x="34" y="26"/>
                  </a:lnTo>
                  <a:lnTo>
                    <a:pt x="33" y="26"/>
                  </a:lnTo>
                  <a:lnTo>
                    <a:pt x="33" y="27"/>
                  </a:lnTo>
                  <a:lnTo>
                    <a:pt x="33" y="28"/>
                  </a:lnTo>
                  <a:lnTo>
                    <a:pt x="33" y="30"/>
                  </a:lnTo>
                  <a:lnTo>
                    <a:pt x="33" y="31"/>
                  </a:lnTo>
                  <a:lnTo>
                    <a:pt x="33" y="33"/>
                  </a:lnTo>
                  <a:lnTo>
                    <a:pt x="33" y="34"/>
                  </a:lnTo>
                  <a:lnTo>
                    <a:pt x="31" y="34"/>
                  </a:lnTo>
                  <a:lnTo>
                    <a:pt x="31" y="35"/>
                  </a:lnTo>
                  <a:lnTo>
                    <a:pt x="31" y="37"/>
                  </a:lnTo>
                  <a:lnTo>
                    <a:pt x="30" y="37"/>
                  </a:lnTo>
                  <a:lnTo>
                    <a:pt x="31" y="37"/>
                  </a:lnTo>
                  <a:lnTo>
                    <a:pt x="31" y="38"/>
                  </a:lnTo>
                  <a:lnTo>
                    <a:pt x="31" y="39"/>
                  </a:lnTo>
                  <a:lnTo>
                    <a:pt x="31" y="41"/>
                  </a:lnTo>
                  <a:lnTo>
                    <a:pt x="31" y="42"/>
                  </a:lnTo>
                  <a:lnTo>
                    <a:pt x="30" y="42"/>
                  </a:lnTo>
                  <a:lnTo>
                    <a:pt x="30" y="43"/>
                  </a:lnTo>
                  <a:lnTo>
                    <a:pt x="31" y="43"/>
                  </a:lnTo>
                  <a:lnTo>
                    <a:pt x="30" y="43"/>
                  </a:lnTo>
                  <a:lnTo>
                    <a:pt x="31" y="43"/>
                  </a:lnTo>
                  <a:lnTo>
                    <a:pt x="31" y="45"/>
                  </a:lnTo>
                  <a:lnTo>
                    <a:pt x="31" y="46"/>
                  </a:lnTo>
                  <a:lnTo>
                    <a:pt x="31" y="47"/>
                  </a:lnTo>
                  <a:lnTo>
                    <a:pt x="33" y="47"/>
                  </a:lnTo>
                  <a:lnTo>
                    <a:pt x="33" y="49"/>
                  </a:lnTo>
                  <a:lnTo>
                    <a:pt x="33" y="50"/>
                  </a:lnTo>
                  <a:lnTo>
                    <a:pt x="34" y="50"/>
                  </a:lnTo>
                  <a:lnTo>
                    <a:pt x="34" y="52"/>
                  </a:lnTo>
                  <a:lnTo>
                    <a:pt x="33" y="52"/>
                  </a:lnTo>
                  <a:lnTo>
                    <a:pt x="33" y="53"/>
                  </a:lnTo>
                  <a:lnTo>
                    <a:pt x="33" y="54"/>
                  </a:lnTo>
                  <a:lnTo>
                    <a:pt x="33" y="56"/>
                  </a:lnTo>
                  <a:lnTo>
                    <a:pt x="34" y="56"/>
                  </a:lnTo>
                  <a:lnTo>
                    <a:pt x="34" y="57"/>
                  </a:lnTo>
                  <a:lnTo>
                    <a:pt x="35" y="58"/>
                  </a:lnTo>
                  <a:lnTo>
                    <a:pt x="35" y="60"/>
                  </a:lnTo>
                  <a:lnTo>
                    <a:pt x="35" y="61"/>
                  </a:lnTo>
                  <a:lnTo>
                    <a:pt x="37" y="62"/>
                  </a:lnTo>
                  <a:lnTo>
                    <a:pt x="37" y="64"/>
                  </a:lnTo>
                  <a:lnTo>
                    <a:pt x="38" y="65"/>
                  </a:lnTo>
                  <a:lnTo>
                    <a:pt x="40" y="66"/>
                  </a:lnTo>
                  <a:lnTo>
                    <a:pt x="41" y="66"/>
                  </a:lnTo>
                  <a:lnTo>
                    <a:pt x="42" y="69"/>
                  </a:lnTo>
                  <a:lnTo>
                    <a:pt x="44" y="69"/>
                  </a:lnTo>
                  <a:lnTo>
                    <a:pt x="44" y="71"/>
                  </a:lnTo>
                  <a:lnTo>
                    <a:pt x="45" y="71"/>
                  </a:lnTo>
                  <a:lnTo>
                    <a:pt x="45" y="72"/>
                  </a:lnTo>
                  <a:lnTo>
                    <a:pt x="45" y="73"/>
                  </a:lnTo>
                  <a:lnTo>
                    <a:pt x="45" y="75"/>
                  </a:lnTo>
                  <a:lnTo>
                    <a:pt x="44" y="75"/>
                  </a:lnTo>
                  <a:lnTo>
                    <a:pt x="44" y="76"/>
                  </a:lnTo>
                  <a:lnTo>
                    <a:pt x="42" y="76"/>
                  </a:lnTo>
                  <a:lnTo>
                    <a:pt x="41" y="76"/>
                  </a:lnTo>
                  <a:lnTo>
                    <a:pt x="40" y="76"/>
                  </a:lnTo>
                  <a:lnTo>
                    <a:pt x="40" y="75"/>
                  </a:lnTo>
                  <a:lnTo>
                    <a:pt x="40" y="76"/>
                  </a:lnTo>
                  <a:lnTo>
                    <a:pt x="40" y="77"/>
                  </a:lnTo>
                  <a:lnTo>
                    <a:pt x="40" y="79"/>
                  </a:lnTo>
                  <a:lnTo>
                    <a:pt x="41" y="80"/>
                  </a:lnTo>
                  <a:lnTo>
                    <a:pt x="42" y="80"/>
                  </a:lnTo>
                  <a:lnTo>
                    <a:pt x="42" y="81"/>
                  </a:lnTo>
                  <a:lnTo>
                    <a:pt x="42" y="83"/>
                  </a:lnTo>
                  <a:lnTo>
                    <a:pt x="42" y="84"/>
                  </a:lnTo>
                  <a:lnTo>
                    <a:pt x="44" y="84"/>
                  </a:lnTo>
                  <a:lnTo>
                    <a:pt x="44" y="85"/>
                  </a:lnTo>
                  <a:lnTo>
                    <a:pt x="44" y="87"/>
                  </a:lnTo>
                  <a:lnTo>
                    <a:pt x="42" y="85"/>
                  </a:lnTo>
                  <a:lnTo>
                    <a:pt x="42" y="84"/>
                  </a:lnTo>
                  <a:lnTo>
                    <a:pt x="41" y="84"/>
                  </a:lnTo>
                  <a:lnTo>
                    <a:pt x="41" y="83"/>
                  </a:lnTo>
                  <a:lnTo>
                    <a:pt x="40" y="81"/>
                  </a:lnTo>
                  <a:lnTo>
                    <a:pt x="40" y="80"/>
                  </a:lnTo>
                  <a:lnTo>
                    <a:pt x="40" y="81"/>
                  </a:lnTo>
                  <a:lnTo>
                    <a:pt x="38" y="80"/>
                  </a:lnTo>
                  <a:lnTo>
                    <a:pt x="37" y="80"/>
                  </a:lnTo>
                  <a:lnTo>
                    <a:pt x="35" y="81"/>
                  </a:lnTo>
                  <a:lnTo>
                    <a:pt x="34" y="81"/>
                  </a:lnTo>
                  <a:lnTo>
                    <a:pt x="34" y="83"/>
                  </a:lnTo>
                  <a:lnTo>
                    <a:pt x="34" y="84"/>
                  </a:lnTo>
                  <a:lnTo>
                    <a:pt x="35" y="84"/>
                  </a:lnTo>
                  <a:lnTo>
                    <a:pt x="35" y="85"/>
                  </a:lnTo>
                  <a:lnTo>
                    <a:pt x="35" y="87"/>
                  </a:lnTo>
                  <a:lnTo>
                    <a:pt x="35" y="88"/>
                  </a:lnTo>
                  <a:lnTo>
                    <a:pt x="35" y="90"/>
                  </a:lnTo>
                  <a:lnTo>
                    <a:pt x="37" y="90"/>
                  </a:lnTo>
                  <a:lnTo>
                    <a:pt x="37" y="91"/>
                  </a:lnTo>
                  <a:lnTo>
                    <a:pt x="37" y="92"/>
                  </a:lnTo>
                  <a:lnTo>
                    <a:pt x="38" y="92"/>
                  </a:lnTo>
                  <a:lnTo>
                    <a:pt x="38" y="94"/>
                  </a:lnTo>
                  <a:lnTo>
                    <a:pt x="40" y="95"/>
                  </a:lnTo>
                  <a:lnTo>
                    <a:pt x="40" y="96"/>
                  </a:lnTo>
                  <a:lnTo>
                    <a:pt x="40" y="98"/>
                  </a:lnTo>
                  <a:lnTo>
                    <a:pt x="41" y="98"/>
                  </a:lnTo>
                  <a:lnTo>
                    <a:pt x="41" y="99"/>
                  </a:lnTo>
                  <a:lnTo>
                    <a:pt x="40" y="99"/>
                  </a:lnTo>
                  <a:lnTo>
                    <a:pt x="40" y="100"/>
                  </a:lnTo>
                  <a:lnTo>
                    <a:pt x="41" y="100"/>
                  </a:lnTo>
                  <a:lnTo>
                    <a:pt x="41" y="102"/>
                  </a:lnTo>
                  <a:lnTo>
                    <a:pt x="41" y="103"/>
                  </a:lnTo>
                  <a:lnTo>
                    <a:pt x="41" y="104"/>
                  </a:lnTo>
                  <a:lnTo>
                    <a:pt x="40" y="104"/>
                  </a:lnTo>
                  <a:lnTo>
                    <a:pt x="38" y="104"/>
                  </a:lnTo>
                  <a:lnTo>
                    <a:pt x="38" y="103"/>
                  </a:lnTo>
                  <a:lnTo>
                    <a:pt x="37" y="103"/>
                  </a:lnTo>
                  <a:lnTo>
                    <a:pt x="37" y="104"/>
                  </a:lnTo>
                  <a:lnTo>
                    <a:pt x="35" y="104"/>
                  </a:lnTo>
                  <a:lnTo>
                    <a:pt x="34" y="104"/>
                  </a:lnTo>
                  <a:lnTo>
                    <a:pt x="34" y="103"/>
                  </a:lnTo>
                  <a:lnTo>
                    <a:pt x="33" y="103"/>
                  </a:lnTo>
                  <a:lnTo>
                    <a:pt x="31" y="103"/>
                  </a:lnTo>
                  <a:lnTo>
                    <a:pt x="31" y="102"/>
                  </a:lnTo>
                  <a:lnTo>
                    <a:pt x="30" y="102"/>
                  </a:lnTo>
                  <a:lnTo>
                    <a:pt x="30" y="100"/>
                  </a:lnTo>
                  <a:lnTo>
                    <a:pt x="29" y="100"/>
                  </a:lnTo>
                  <a:lnTo>
                    <a:pt x="29" y="99"/>
                  </a:lnTo>
                  <a:lnTo>
                    <a:pt x="27" y="98"/>
                  </a:lnTo>
                  <a:lnTo>
                    <a:pt x="27" y="96"/>
                  </a:lnTo>
                  <a:lnTo>
                    <a:pt x="26" y="96"/>
                  </a:lnTo>
                  <a:lnTo>
                    <a:pt x="26" y="95"/>
                  </a:lnTo>
                  <a:lnTo>
                    <a:pt x="26" y="94"/>
                  </a:lnTo>
                  <a:lnTo>
                    <a:pt x="25" y="94"/>
                  </a:lnTo>
                  <a:lnTo>
                    <a:pt x="25" y="92"/>
                  </a:lnTo>
                  <a:lnTo>
                    <a:pt x="25" y="91"/>
                  </a:lnTo>
                  <a:lnTo>
                    <a:pt x="23" y="91"/>
                  </a:lnTo>
                  <a:lnTo>
                    <a:pt x="23" y="90"/>
                  </a:lnTo>
                  <a:lnTo>
                    <a:pt x="23" y="88"/>
                  </a:lnTo>
                  <a:lnTo>
                    <a:pt x="23" y="87"/>
                  </a:lnTo>
                  <a:lnTo>
                    <a:pt x="22" y="87"/>
                  </a:lnTo>
                  <a:lnTo>
                    <a:pt x="21" y="87"/>
                  </a:lnTo>
                  <a:lnTo>
                    <a:pt x="21" y="85"/>
                  </a:lnTo>
                  <a:lnTo>
                    <a:pt x="19" y="85"/>
                  </a:lnTo>
                  <a:lnTo>
                    <a:pt x="18" y="85"/>
                  </a:lnTo>
                  <a:lnTo>
                    <a:pt x="18" y="84"/>
                  </a:lnTo>
                  <a:lnTo>
                    <a:pt x="18" y="83"/>
                  </a:lnTo>
                  <a:lnTo>
                    <a:pt x="16" y="83"/>
                  </a:lnTo>
                  <a:lnTo>
                    <a:pt x="16" y="81"/>
                  </a:lnTo>
                  <a:lnTo>
                    <a:pt x="15" y="81"/>
                  </a:lnTo>
                  <a:lnTo>
                    <a:pt x="14" y="80"/>
                  </a:lnTo>
                  <a:lnTo>
                    <a:pt x="12" y="80"/>
                  </a:lnTo>
                  <a:lnTo>
                    <a:pt x="11" y="80"/>
                  </a:lnTo>
                  <a:lnTo>
                    <a:pt x="11" y="79"/>
                  </a:lnTo>
                  <a:lnTo>
                    <a:pt x="10" y="79"/>
                  </a:lnTo>
                  <a:lnTo>
                    <a:pt x="10" y="77"/>
                  </a:lnTo>
                  <a:lnTo>
                    <a:pt x="10" y="76"/>
                  </a:lnTo>
                  <a:lnTo>
                    <a:pt x="10" y="75"/>
                  </a:lnTo>
                  <a:lnTo>
                    <a:pt x="10" y="73"/>
                  </a:lnTo>
                  <a:lnTo>
                    <a:pt x="10" y="72"/>
                  </a:lnTo>
                  <a:lnTo>
                    <a:pt x="8" y="72"/>
                  </a:lnTo>
                  <a:lnTo>
                    <a:pt x="10" y="72"/>
                  </a:lnTo>
                  <a:lnTo>
                    <a:pt x="10" y="71"/>
                  </a:lnTo>
                  <a:lnTo>
                    <a:pt x="8" y="71"/>
                  </a:lnTo>
                  <a:lnTo>
                    <a:pt x="7" y="69"/>
                  </a:lnTo>
                  <a:lnTo>
                    <a:pt x="6" y="69"/>
                  </a:lnTo>
                  <a:lnTo>
                    <a:pt x="6" y="68"/>
                  </a:lnTo>
                  <a:lnTo>
                    <a:pt x="7" y="68"/>
                  </a:lnTo>
                  <a:lnTo>
                    <a:pt x="7" y="66"/>
                  </a:lnTo>
                  <a:lnTo>
                    <a:pt x="6" y="66"/>
                  </a:lnTo>
                  <a:lnTo>
                    <a:pt x="6" y="65"/>
                  </a:lnTo>
                  <a:lnTo>
                    <a:pt x="6" y="64"/>
                  </a:lnTo>
                  <a:lnTo>
                    <a:pt x="7" y="62"/>
                  </a:lnTo>
                  <a:lnTo>
                    <a:pt x="8" y="62"/>
                  </a:lnTo>
                  <a:lnTo>
                    <a:pt x="8" y="61"/>
                  </a:lnTo>
                  <a:lnTo>
                    <a:pt x="8" y="60"/>
                  </a:lnTo>
                  <a:lnTo>
                    <a:pt x="8" y="58"/>
                  </a:lnTo>
                  <a:lnTo>
                    <a:pt x="8" y="57"/>
                  </a:lnTo>
                  <a:lnTo>
                    <a:pt x="7" y="57"/>
                  </a:lnTo>
                  <a:lnTo>
                    <a:pt x="7" y="56"/>
                  </a:lnTo>
                  <a:lnTo>
                    <a:pt x="6" y="54"/>
                  </a:lnTo>
                  <a:lnTo>
                    <a:pt x="6" y="53"/>
                  </a:lnTo>
                  <a:lnTo>
                    <a:pt x="4" y="53"/>
                  </a:lnTo>
                  <a:lnTo>
                    <a:pt x="4" y="52"/>
                  </a:lnTo>
                  <a:lnTo>
                    <a:pt x="3" y="52"/>
                  </a:lnTo>
                  <a:lnTo>
                    <a:pt x="3" y="50"/>
                  </a:lnTo>
                  <a:lnTo>
                    <a:pt x="2" y="50"/>
                  </a:lnTo>
                  <a:lnTo>
                    <a:pt x="2" y="49"/>
                  </a:lnTo>
                  <a:lnTo>
                    <a:pt x="0" y="49"/>
                  </a:lnTo>
                  <a:lnTo>
                    <a:pt x="0" y="47"/>
                  </a:lnTo>
                  <a:lnTo>
                    <a:pt x="2" y="47"/>
                  </a:lnTo>
                  <a:lnTo>
                    <a:pt x="3" y="47"/>
                  </a:lnTo>
                  <a:lnTo>
                    <a:pt x="3" y="46"/>
                  </a:lnTo>
                  <a:lnTo>
                    <a:pt x="3" y="45"/>
                  </a:lnTo>
                  <a:lnTo>
                    <a:pt x="3" y="46"/>
                  </a:lnTo>
                  <a:lnTo>
                    <a:pt x="4" y="46"/>
                  </a:lnTo>
                  <a:lnTo>
                    <a:pt x="4" y="45"/>
                  </a:lnTo>
                  <a:lnTo>
                    <a:pt x="4" y="46"/>
                  </a:lnTo>
                  <a:lnTo>
                    <a:pt x="6" y="46"/>
                  </a:lnTo>
                  <a:lnTo>
                    <a:pt x="7" y="46"/>
                  </a:lnTo>
                  <a:lnTo>
                    <a:pt x="7" y="45"/>
                  </a:lnTo>
                  <a:lnTo>
                    <a:pt x="6" y="45"/>
                  </a:lnTo>
                  <a:lnTo>
                    <a:pt x="6" y="43"/>
                  </a:lnTo>
                  <a:lnTo>
                    <a:pt x="7" y="43"/>
                  </a:lnTo>
                  <a:lnTo>
                    <a:pt x="7" y="42"/>
                  </a:lnTo>
                  <a:lnTo>
                    <a:pt x="8" y="42"/>
                  </a:lnTo>
                  <a:lnTo>
                    <a:pt x="8" y="41"/>
                  </a:lnTo>
                  <a:lnTo>
                    <a:pt x="10" y="41"/>
                  </a:lnTo>
                  <a:lnTo>
                    <a:pt x="10" y="39"/>
                  </a:lnTo>
                  <a:lnTo>
                    <a:pt x="10" y="38"/>
                  </a:lnTo>
                  <a:lnTo>
                    <a:pt x="11" y="38"/>
                  </a:lnTo>
                  <a:lnTo>
                    <a:pt x="11" y="37"/>
                  </a:lnTo>
                  <a:lnTo>
                    <a:pt x="11" y="35"/>
                  </a:lnTo>
                  <a:lnTo>
                    <a:pt x="11" y="34"/>
                  </a:lnTo>
                  <a:lnTo>
                    <a:pt x="10" y="34"/>
                  </a:lnTo>
                  <a:lnTo>
                    <a:pt x="10" y="33"/>
                  </a:lnTo>
                  <a:lnTo>
                    <a:pt x="10" y="31"/>
                  </a:lnTo>
                  <a:lnTo>
                    <a:pt x="10" y="30"/>
                  </a:lnTo>
                  <a:lnTo>
                    <a:pt x="11" y="30"/>
                  </a:lnTo>
                  <a:lnTo>
                    <a:pt x="11" y="28"/>
                  </a:lnTo>
                  <a:lnTo>
                    <a:pt x="11" y="27"/>
                  </a:lnTo>
                  <a:lnTo>
                    <a:pt x="11" y="26"/>
                  </a:lnTo>
                  <a:lnTo>
                    <a:pt x="11" y="24"/>
                  </a:lnTo>
                  <a:lnTo>
                    <a:pt x="11" y="23"/>
                  </a:lnTo>
                  <a:lnTo>
                    <a:pt x="11" y="22"/>
                  </a:lnTo>
                  <a:lnTo>
                    <a:pt x="11" y="20"/>
                  </a:lnTo>
                  <a:lnTo>
                    <a:pt x="11" y="19"/>
                  </a:lnTo>
                  <a:lnTo>
                    <a:pt x="10" y="19"/>
                  </a:lnTo>
                  <a:lnTo>
                    <a:pt x="10" y="18"/>
                  </a:lnTo>
                  <a:lnTo>
                    <a:pt x="10" y="16"/>
                  </a:lnTo>
                  <a:lnTo>
                    <a:pt x="10" y="15"/>
                  </a:lnTo>
                  <a:lnTo>
                    <a:pt x="8" y="15"/>
                  </a:lnTo>
                  <a:lnTo>
                    <a:pt x="8" y="14"/>
                  </a:lnTo>
                  <a:lnTo>
                    <a:pt x="8" y="12"/>
                  </a:lnTo>
                  <a:lnTo>
                    <a:pt x="7" y="12"/>
                  </a:lnTo>
                  <a:lnTo>
                    <a:pt x="7" y="11"/>
                  </a:lnTo>
                  <a:lnTo>
                    <a:pt x="7" y="9"/>
                  </a:lnTo>
                  <a:lnTo>
                    <a:pt x="7" y="8"/>
                  </a:lnTo>
                  <a:lnTo>
                    <a:pt x="7" y="7"/>
                  </a:lnTo>
                  <a:lnTo>
                    <a:pt x="7" y="5"/>
                  </a:lnTo>
                  <a:lnTo>
                    <a:pt x="7" y="4"/>
                  </a:lnTo>
                  <a:lnTo>
                    <a:pt x="7" y="3"/>
                  </a:lnTo>
                  <a:lnTo>
                    <a:pt x="14" y="3"/>
                  </a:lnTo>
                  <a:lnTo>
                    <a:pt x="14" y="4"/>
                  </a:lnTo>
                  <a:lnTo>
                    <a:pt x="15" y="4"/>
                  </a:lnTo>
                  <a:lnTo>
                    <a:pt x="16" y="4"/>
                  </a:lnTo>
                  <a:lnTo>
                    <a:pt x="18" y="4"/>
                  </a:lnTo>
                  <a:lnTo>
                    <a:pt x="21" y="4"/>
                  </a:lnTo>
                  <a:lnTo>
                    <a:pt x="22" y="4"/>
                  </a:lnTo>
                  <a:lnTo>
                    <a:pt x="22" y="3"/>
                  </a:lnTo>
                  <a:lnTo>
                    <a:pt x="23" y="3"/>
                  </a:lnTo>
                  <a:lnTo>
                    <a:pt x="25" y="3"/>
                  </a:lnTo>
                  <a:lnTo>
                    <a:pt x="26" y="3"/>
                  </a:lnTo>
                  <a:lnTo>
                    <a:pt x="26" y="1"/>
                  </a:lnTo>
                  <a:lnTo>
                    <a:pt x="29" y="1"/>
                  </a:lnTo>
                  <a:lnTo>
                    <a:pt x="31" y="0"/>
                  </a:lnTo>
                  <a:lnTo>
                    <a:pt x="33" y="0"/>
                  </a:lnTo>
                  <a:lnTo>
                    <a:pt x="34" y="0"/>
                  </a:lnTo>
                  <a:lnTo>
                    <a:pt x="34" y="1"/>
                  </a:lnTo>
                  <a:lnTo>
                    <a:pt x="34" y="3"/>
                  </a:lnTo>
                  <a:lnTo>
                    <a:pt x="34" y="4"/>
                  </a:lnTo>
                  <a:close/>
                </a:path>
              </a:pathLst>
            </a:custGeom>
            <a:solidFill>
              <a:schemeClr val="tx2"/>
            </a:solidFill>
            <a:ln w="9525">
              <a:solidFill>
                <a:schemeClr val="bg1">
                  <a:alpha val="94901"/>
                </a:schemeClr>
              </a:solidFill>
              <a:round/>
              <a:headEnd/>
              <a:tailEnd/>
            </a:ln>
          </p:spPr>
          <p:txBody>
            <a:bodyPr/>
            <a:lstStyle/>
            <a:p>
              <a:endParaRPr lang="en-US"/>
            </a:p>
          </p:txBody>
        </p:sp>
        <p:sp>
          <p:nvSpPr>
            <p:cNvPr id="174156" name="Freeform 34"/>
            <p:cNvSpPr>
              <a:spLocks noEditPoints="1"/>
            </p:cNvSpPr>
            <p:nvPr/>
          </p:nvSpPr>
          <p:spPr bwMode="auto">
            <a:xfrm>
              <a:off x="4460" y="1833"/>
              <a:ext cx="88" cy="122"/>
            </a:xfrm>
            <a:custGeom>
              <a:avLst/>
              <a:gdLst>
                <a:gd name="T0" fmla="*/ 3 w 88"/>
                <a:gd name="T1" fmla="*/ 103 h 122"/>
                <a:gd name="T2" fmla="*/ 11 w 88"/>
                <a:gd name="T3" fmla="*/ 99 h 122"/>
                <a:gd name="T4" fmla="*/ 1 w 88"/>
                <a:gd name="T5" fmla="*/ 87 h 122"/>
                <a:gd name="T6" fmla="*/ 3 w 88"/>
                <a:gd name="T7" fmla="*/ 90 h 122"/>
                <a:gd name="T8" fmla="*/ 83 w 88"/>
                <a:gd name="T9" fmla="*/ 69 h 122"/>
                <a:gd name="T10" fmla="*/ 81 w 88"/>
                <a:gd name="T11" fmla="*/ 87 h 122"/>
                <a:gd name="T12" fmla="*/ 76 w 88"/>
                <a:gd name="T13" fmla="*/ 82 h 122"/>
                <a:gd name="T14" fmla="*/ 80 w 88"/>
                <a:gd name="T15" fmla="*/ 71 h 122"/>
                <a:gd name="T16" fmla="*/ 12 w 88"/>
                <a:gd name="T17" fmla="*/ 50 h 122"/>
                <a:gd name="T18" fmla="*/ 7 w 88"/>
                <a:gd name="T19" fmla="*/ 69 h 122"/>
                <a:gd name="T20" fmla="*/ 3 w 88"/>
                <a:gd name="T21" fmla="*/ 82 h 122"/>
                <a:gd name="T22" fmla="*/ 5 w 88"/>
                <a:gd name="T23" fmla="*/ 64 h 122"/>
                <a:gd name="T24" fmla="*/ 19 w 88"/>
                <a:gd name="T25" fmla="*/ 3 h 122"/>
                <a:gd name="T26" fmla="*/ 33 w 88"/>
                <a:gd name="T27" fmla="*/ 16 h 122"/>
                <a:gd name="T28" fmla="*/ 38 w 88"/>
                <a:gd name="T29" fmla="*/ 15 h 122"/>
                <a:gd name="T30" fmla="*/ 49 w 88"/>
                <a:gd name="T31" fmla="*/ 22 h 122"/>
                <a:gd name="T32" fmla="*/ 58 w 88"/>
                <a:gd name="T33" fmla="*/ 30 h 122"/>
                <a:gd name="T34" fmla="*/ 64 w 88"/>
                <a:gd name="T35" fmla="*/ 37 h 122"/>
                <a:gd name="T36" fmla="*/ 69 w 88"/>
                <a:gd name="T37" fmla="*/ 46 h 122"/>
                <a:gd name="T38" fmla="*/ 71 w 88"/>
                <a:gd name="T39" fmla="*/ 41 h 122"/>
                <a:gd name="T40" fmla="*/ 66 w 88"/>
                <a:gd name="T41" fmla="*/ 38 h 122"/>
                <a:gd name="T42" fmla="*/ 66 w 88"/>
                <a:gd name="T43" fmla="*/ 31 h 122"/>
                <a:gd name="T44" fmla="*/ 73 w 88"/>
                <a:gd name="T45" fmla="*/ 26 h 122"/>
                <a:gd name="T46" fmla="*/ 73 w 88"/>
                <a:gd name="T47" fmla="*/ 38 h 122"/>
                <a:gd name="T48" fmla="*/ 80 w 88"/>
                <a:gd name="T49" fmla="*/ 27 h 122"/>
                <a:gd name="T50" fmla="*/ 83 w 88"/>
                <a:gd name="T51" fmla="*/ 8 h 122"/>
                <a:gd name="T52" fmla="*/ 87 w 88"/>
                <a:gd name="T53" fmla="*/ 22 h 122"/>
                <a:gd name="T54" fmla="*/ 88 w 88"/>
                <a:gd name="T55" fmla="*/ 44 h 122"/>
                <a:gd name="T56" fmla="*/ 85 w 88"/>
                <a:gd name="T57" fmla="*/ 53 h 122"/>
                <a:gd name="T58" fmla="*/ 80 w 88"/>
                <a:gd name="T59" fmla="*/ 53 h 122"/>
                <a:gd name="T60" fmla="*/ 73 w 88"/>
                <a:gd name="T61" fmla="*/ 53 h 122"/>
                <a:gd name="T62" fmla="*/ 73 w 88"/>
                <a:gd name="T63" fmla="*/ 67 h 122"/>
                <a:gd name="T64" fmla="*/ 72 w 88"/>
                <a:gd name="T65" fmla="*/ 80 h 122"/>
                <a:gd name="T66" fmla="*/ 69 w 88"/>
                <a:gd name="T67" fmla="*/ 86 h 122"/>
                <a:gd name="T68" fmla="*/ 71 w 88"/>
                <a:gd name="T69" fmla="*/ 94 h 122"/>
                <a:gd name="T70" fmla="*/ 75 w 88"/>
                <a:gd name="T71" fmla="*/ 101 h 122"/>
                <a:gd name="T72" fmla="*/ 76 w 88"/>
                <a:gd name="T73" fmla="*/ 87 h 122"/>
                <a:gd name="T74" fmla="*/ 83 w 88"/>
                <a:gd name="T75" fmla="*/ 101 h 122"/>
                <a:gd name="T76" fmla="*/ 79 w 88"/>
                <a:gd name="T77" fmla="*/ 111 h 122"/>
                <a:gd name="T78" fmla="*/ 65 w 88"/>
                <a:gd name="T79" fmla="*/ 120 h 122"/>
                <a:gd name="T80" fmla="*/ 57 w 88"/>
                <a:gd name="T81" fmla="*/ 111 h 122"/>
                <a:gd name="T82" fmla="*/ 41 w 88"/>
                <a:gd name="T83" fmla="*/ 109 h 122"/>
                <a:gd name="T84" fmla="*/ 43 w 88"/>
                <a:gd name="T85" fmla="*/ 99 h 122"/>
                <a:gd name="T86" fmla="*/ 33 w 88"/>
                <a:gd name="T87" fmla="*/ 106 h 122"/>
                <a:gd name="T88" fmla="*/ 30 w 88"/>
                <a:gd name="T89" fmla="*/ 101 h 122"/>
                <a:gd name="T90" fmla="*/ 22 w 88"/>
                <a:gd name="T91" fmla="*/ 96 h 122"/>
                <a:gd name="T92" fmla="*/ 22 w 88"/>
                <a:gd name="T93" fmla="*/ 86 h 122"/>
                <a:gd name="T94" fmla="*/ 26 w 88"/>
                <a:gd name="T95" fmla="*/ 73 h 122"/>
                <a:gd name="T96" fmla="*/ 31 w 88"/>
                <a:gd name="T97" fmla="*/ 75 h 122"/>
                <a:gd name="T98" fmla="*/ 34 w 88"/>
                <a:gd name="T99" fmla="*/ 72 h 122"/>
                <a:gd name="T100" fmla="*/ 30 w 88"/>
                <a:gd name="T101" fmla="*/ 67 h 122"/>
                <a:gd name="T102" fmla="*/ 26 w 88"/>
                <a:gd name="T103" fmla="*/ 63 h 122"/>
                <a:gd name="T104" fmla="*/ 16 w 88"/>
                <a:gd name="T105" fmla="*/ 64 h 122"/>
                <a:gd name="T106" fmla="*/ 23 w 88"/>
                <a:gd name="T107" fmla="*/ 56 h 122"/>
                <a:gd name="T108" fmla="*/ 18 w 88"/>
                <a:gd name="T109" fmla="*/ 49 h 122"/>
                <a:gd name="T110" fmla="*/ 20 w 88"/>
                <a:gd name="T111" fmla="*/ 42 h 122"/>
                <a:gd name="T112" fmla="*/ 27 w 88"/>
                <a:gd name="T113" fmla="*/ 38 h 122"/>
                <a:gd name="T114" fmla="*/ 22 w 88"/>
                <a:gd name="T115" fmla="*/ 34 h 122"/>
                <a:gd name="T116" fmla="*/ 18 w 88"/>
                <a:gd name="T117" fmla="*/ 33 h 122"/>
                <a:gd name="T118" fmla="*/ 18 w 88"/>
                <a:gd name="T119" fmla="*/ 15 h 1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 h="122">
                  <a:moveTo>
                    <a:pt x="18" y="96"/>
                  </a:moveTo>
                  <a:lnTo>
                    <a:pt x="18" y="98"/>
                  </a:lnTo>
                  <a:lnTo>
                    <a:pt x="16" y="98"/>
                  </a:lnTo>
                  <a:lnTo>
                    <a:pt x="15" y="98"/>
                  </a:lnTo>
                  <a:lnTo>
                    <a:pt x="15" y="96"/>
                  </a:lnTo>
                  <a:lnTo>
                    <a:pt x="16" y="96"/>
                  </a:lnTo>
                  <a:lnTo>
                    <a:pt x="16" y="95"/>
                  </a:lnTo>
                  <a:lnTo>
                    <a:pt x="18" y="95"/>
                  </a:lnTo>
                  <a:lnTo>
                    <a:pt x="18" y="96"/>
                  </a:lnTo>
                  <a:close/>
                  <a:moveTo>
                    <a:pt x="5" y="96"/>
                  </a:moveTo>
                  <a:lnTo>
                    <a:pt x="5" y="98"/>
                  </a:lnTo>
                  <a:lnTo>
                    <a:pt x="4" y="98"/>
                  </a:lnTo>
                  <a:lnTo>
                    <a:pt x="4" y="99"/>
                  </a:lnTo>
                  <a:lnTo>
                    <a:pt x="4" y="101"/>
                  </a:lnTo>
                  <a:lnTo>
                    <a:pt x="4" y="102"/>
                  </a:lnTo>
                  <a:lnTo>
                    <a:pt x="3" y="102"/>
                  </a:lnTo>
                  <a:lnTo>
                    <a:pt x="3" y="103"/>
                  </a:lnTo>
                  <a:lnTo>
                    <a:pt x="3" y="102"/>
                  </a:lnTo>
                  <a:lnTo>
                    <a:pt x="3" y="101"/>
                  </a:lnTo>
                  <a:lnTo>
                    <a:pt x="3" y="99"/>
                  </a:lnTo>
                  <a:lnTo>
                    <a:pt x="3" y="98"/>
                  </a:lnTo>
                  <a:lnTo>
                    <a:pt x="3" y="96"/>
                  </a:lnTo>
                  <a:lnTo>
                    <a:pt x="4" y="96"/>
                  </a:lnTo>
                  <a:lnTo>
                    <a:pt x="5" y="96"/>
                  </a:lnTo>
                  <a:lnTo>
                    <a:pt x="5" y="95"/>
                  </a:lnTo>
                  <a:lnTo>
                    <a:pt x="7" y="95"/>
                  </a:lnTo>
                  <a:lnTo>
                    <a:pt x="5" y="95"/>
                  </a:lnTo>
                  <a:lnTo>
                    <a:pt x="5" y="96"/>
                  </a:lnTo>
                  <a:close/>
                  <a:moveTo>
                    <a:pt x="12" y="96"/>
                  </a:moveTo>
                  <a:lnTo>
                    <a:pt x="14" y="96"/>
                  </a:lnTo>
                  <a:lnTo>
                    <a:pt x="14" y="98"/>
                  </a:lnTo>
                  <a:lnTo>
                    <a:pt x="12" y="98"/>
                  </a:lnTo>
                  <a:lnTo>
                    <a:pt x="11" y="98"/>
                  </a:lnTo>
                  <a:lnTo>
                    <a:pt x="11" y="99"/>
                  </a:lnTo>
                  <a:lnTo>
                    <a:pt x="11" y="101"/>
                  </a:lnTo>
                  <a:lnTo>
                    <a:pt x="9" y="101"/>
                  </a:lnTo>
                  <a:lnTo>
                    <a:pt x="11" y="101"/>
                  </a:lnTo>
                  <a:lnTo>
                    <a:pt x="9" y="101"/>
                  </a:lnTo>
                  <a:lnTo>
                    <a:pt x="9" y="99"/>
                  </a:lnTo>
                  <a:lnTo>
                    <a:pt x="9" y="98"/>
                  </a:lnTo>
                  <a:lnTo>
                    <a:pt x="9" y="99"/>
                  </a:lnTo>
                  <a:lnTo>
                    <a:pt x="9" y="98"/>
                  </a:lnTo>
                  <a:lnTo>
                    <a:pt x="11" y="98"/>
                  </a:lnTo>
                  <a:lnTo>
                    <a:pt x="11" y="96"/>
                  </a:lnTo>
                  <a:lnTo>
                    <a:pt x="11" y="95"/>
                  </a:lnTo>
                  <a:lnTo>
                    <a:pt x="11" y="96"/>
                  </a:lnTo>
                  <a:lnTo>
                    <a:pt x="12" y="96"/>
                  </a:lnTo>
                  <a:close/>
                  <a:moveTo>
                    <a:pt x="3" y="84"/>
                  </a:moveTo>
                  <a:lnTo>
                    <a:pt x="1" y="84"/>
                  </a:lnTo>
                  <a:lnTo>
                    <a:pt x="1" y="86"/>
                  </a:lnTo>
                  <a:lnTo>
                    <a:pt x="1" y="87"/>
                  </a:lnTo>
                  <a:lnTo>
                    <a:pt x="3" y="87"/>
                  </a:lnTo>
                  <a:lnTo>
                    <a:pt x="3" y="88"/>
                  </a:lnTo>
                  <a:lnTo>
                    <a:pt x="4" y="88"/>
                  </a:lnTo>
                  <a:lnTo>
                    <a:pt x="5" y="88"/>
                  </a:lnTo>
                  <a:lnTo>
                    <a:pt x="5" y="90"/>
                  </a:lnTo>
                  <a:lnTo>
                    <a:pt x="4" y="90"/>
                  </a:lnTo>
                  <a:lnTo>
                    <a:pt x="3" y="90"/>
                  </a:lnTo>
                  <a:lnTo>
                    <a:pt x="3" y="91"/>
                  </a:lnTo>
                  <a:lnTo>
                    <a:pt x="1" y="91"/>
                  </a:lnTo>
                  <a:lnTo>
                    <a:pt x="1" y="92"/>
                  </a:lnTo>
                  <a:lnTo>
                    <a:pt x="1" y="94"/>
                  </a:lnTo>
                  <a:lnTo>
                    <a:pt x="1" y="92"/>
                  </a:lnTo>
                  <a:lnTo>
                    <a:pt x="1" y="91"/>
                  </a:lnTo>
                  <a:lnTo>
                    <a:pt x="1" y="90"/>
                  </a:lnTo>
                  <a:lnTo>
                    <a:pt x="3" y="90"/>
                  </a:lnTo>
                  <a:lnTo>
                    <a:pt x="3" y="88"/>
                  </a:lnTo>
                  <a:lnTo>
                    <a:pt x="3" y="90"/>
                  </a:lnTo>
                  <a:lnTo>
                    <a:pt x="1" y="90"/>
                  </a:lnTo>
                  <a:lnTo>
                    <a:pt x="1" y="88"/>
                  </a:lnTo>
                  <a:lnTo>
                    <a:pt x="1" y="87"/>
                  </a:lnTo>
                  <a:lnTo>
                    <a:pt x="0" y="87"/>
                  </a:lnTo>
                  <a:lnTo>
                    <a:pt x="0" y="86"/>
                  </a:lnTo>
                  <a:lnTo>
                    <a:pt x="0" y="84"/>
                  </a:lnTo>
                  <a:lnTo>
                    <a:pt x="1" y="84"/>
                  </a:lnTo>
                  <a:lnTo>
                    <a:pt x="1" y="83"/>
                  </a:lnTo>
                  <a:lnTo>
                    <a:pt x="1" y="82"/>
                  </a:lnTo>
                  <a:lnTo>
                    <a:pt x="1" y="83"/>
                  </a:lnTo>
                  <a:lnTo>
                    <a:pt x="1" y="84"/>
                  </a:lnTo>
                  <a:lnTo>
                    <a:pt x="3" y="84"/>
                  </a:lnTo>
                  <a:close/>
                  <a:moveTo>
                    <a:pt x="83" y="65"/>
                  </a:moveTo>
                  <a:lnTo>
                    <a:pt x="81" y="67"/>
                  </a:lnTo>
                  <a:lnTo>
                    <a:pt x="81" y="68"/>
                  </a:lnTo>
                  <a:lnTo>
                    <a:pt x="81" y="69"/>
                  </a:lnTo>
                  <a:lnTo>
                    <a:pt x="83" y="69"/>
                  </a:lnTo>
                  <a:lnTo>
                    <a:pt x="83" y="71"/>
                  </a:lnTo>
                  <a:lnTo>
                    <a:pt x="83" y="72"/>
                  </a:lnTo>
                  <a:lnTo>
                    <a:pt x="84" y="72"/>
                  </a:lnTo>
                  <a:lnTo>
                    <a:pt x="85" y="72"/>
                  </a:lnTo>
                  <a:lnTo>
                    <a:pt x="85" y="71"/>
                  </a:lnTo>
                  <a:lnTo>
                    <a:pt x="85" y="72"/>
                  </a:lnTo>
                  <a:lnTo>
                    <a:pt x="87" y="72"/>
                  </a:lnTo>
                  <a:lnTo>
                    <a:pt x="87" y="73"/>
                  </a:lnTo>
                  <a:lnTo>
                    <a:pt x="87" y="76"/>
                  </a:lnTo>
                  <a:lnTo>
                    <a:pt x="87" y="77"/>
                  </a:lnTo>
                  <a:lnTo>
                    <a:pt x="87" y="79"/>
                  </a:lnTo>
                  <a:lnTo>
                    <a:pt x="85" y="82"/>
                  </a:lnTo>
                  <a:lnTo>
                    <a:pt x="85" y="83"/>
                  </a:lnTo>
                  <a:lnTo>
                    <a:pt x="84" y="84"/>
                  </a:lnTo>
                  <a:lnTo>
                    <a:pt x="84" y="86"/>
                  </a:lnTo>
                  <a:lnTo>
                    <a:pt x="83" y="87"/>
                  </a:lnTo>
                  <a:lnTo>
                    <a:pt x="81" y="87"/>
                  </a:lnTo>
                  <a:lnTo>
                    <a:pt x="80" y="87"/>
                  </a:lnTo>
                  <a:lnTo>
                    <a:pt x="80" y="86"/>
                  </a:lnTo>
                  <a:lnTo>
                    <a:pt x="79" y="86"/>
                  </a:lnTo>
                  <a:lnTo>
                    <a:pt x="77" y="86"/>
                  </a:lnTo>
                  <a:lnTo>
                    <a:pt x="76" y="86"/>
                  </a:lnTo>
                  <a:lnTo>
                    <a:pt x="76" y="84"/>
                  </a:lnTo>
                  <a:lnTo>
                    <a:pt x="76" y="86"/>
                  </a:lnTo>
                  <a:lnTo>
                    <a:pt x="76" y="84"/>
                  </a:lnTo>
                  <a:lnTo>
                    <a:pt x="75" y="84"/>
                  </a:lnTo>
                  <a:lnTo>
                    <a:pt x="75" y="86"/>
                  </a:lnTo>
                  <a:lnTo>
                    <a:pt x="75" y="84"/>
                  </a:lnTo>
                  <a:lnTo>
                    <a:pt x="73" y="86"/>
                  </a:lnTo>
                  <a:lnTo>
                    <a:pt x="73" y="84"/>
                  </a:lnTo>
                  <a:lnTo>
                    <a:pt x="73" y="83"/>
                  </a:lnTo>
                  <a:lnTo>
                    <a:pt x="75" y="83"/>
                  </a:lnTo>
                  <a:lnTo>
                    <a:pt x="75" y="82"/>
                  </a:lnTo>
                  <a:lnTo>
                    <a:pt x="76" y="82"/>
                  </a:lnTo>
                  <a:lnTo>
                    <a:pt x="76" y="83"/>
                  </a:lnTo>
                  <a:lnTo>
                    <a:pt x="76" y="82"/>
                  </a:lnTo>
                  <a:lnTo>
                    <a:pt x="77" y="82"/>
                  </a:lnTo>
                  <a:lnTo>
                    <a:pt x="77" y="80"/>
                  </a:lnTo>
                  <a:lnTo>
                    <a:pt x="77" y="79"/>
                  </a:lnTo>
                  <a:lnTo>
                    <a:pt x="79" y="79"/>
                  </a:lnTo>
                  <a:lnTo>
                    <a:pt x="79" y="77"/>
                  </a:lnTo>
                  <a:lnTo>
                    <a:pt x="80" y="77"/>
                  </a:lnTo>
                  <a:lnTo>
                    <a:pt x="80" y="76"/>
                  </a:lnTo>
                  <a:lnTo>
                    <a:pt x="81" y="76"/>
                  </a:lnTo>
                  <a:lnTo>
                    <a:pt x="81" y="75"/>
                  </a:lnTo>
                  <a:lnTo>
                    <a:pt x="81" y="73"/>
                  </a:lnTo>
                  <a:lnTo>
                    <a:pt x="80" y="73"/>
                  </a:lnTo>
                  <a:lnTo>
                    <a:pt x="80" y="72"/>
                  </a:lnTo>
                  <a:lnTo>
                    <a:pt x="79" y="72"/>
                  </a:lnTo>
                  <a:lnTo>
                    <a:pt x="79" y="71"/>
                  </a:lnTo>
                  <a:lnTo>
                    <a:pt x="80" y="71"/>
                  </a:lnTo>
                  <a:lnTo>
                    <a:pt x="80" y="69"/>
                  </a:lnTo>
                  <a:lnTo>
                    <a:pt x="79" y="69"/>
                  </a:lnTo>
                  <a:lnTo>
                    <a:pt x="80" y="69"/>
                  </a:lnTo>
                  <a:lnTo>
                    <a:pt x="79" y="71"/>
                  </a:lnTo>
                  <a:lnTo>
                    <a:pt x="77" y="71"/>
                  </a:lnTo>
                  <a:lnTo>
                    <a:pt x="77" y="69"/>
                  </a:lnTo>
                  <a:lnTo>
                    <a:pt x="79" y="69"/>
                  </a:lnTo>
                  <a:lnTo>
                    <a:pt x="79" y="68"/>
                  </a:lnTo>
                  <a:lnTo>
                    <a:pt x="79" y="67"/>
                  </a:lnTo>
                  <a:lnTo>
                    <a:pt x="80" y="67"/>
                  </a:lnTo>
                  <a:lnTo>
                    <a:pt x="80" y="65"/>
                  </a:lnTo>
                  <a:lnTo>
                    <a:pt x="81" y="64"/>
                  </a:lnTo>
                  <a:lnTo>
                    <a:pt x="81" y="63"/>
                  </a:lnTo>
                  <a:lnTo>
                    <a:pt x="83" y="63"/>
                  </a:lnTo>
                  <a:lnTo>
                    <a:pt x="83" y="64"/>
                  </a:lnTo>
                  <a:lnTo>
                    <a:pt x="83" y="65"/>
                  </a:lnTo>
                  <a:close/>
                  <a:moveTo>
                    <a:pt x="12" y="50"/>
                  </a:moveTo>
                  <a:lnTo>
                    <a:pt x="12" y="52"/>
                  </a:lnTo>
                  <a:lnTo>
                    <a:pt x="12" y="53"/>
                  </a:lnTo>
                  <a:lnTo>
                    <a:pt x="12" y="54"/>
                  </a:lnTo>
                  <a:lnTo>
                    <a:pt x="11" y="54"/>
                  </a:lnTo>
                  <a:lnTo>
                    <a:pt x="11" y="56"/>
                  </a:lnTo>
                  <a:lnTo>
                    <a:pt x="11" y="57"/>
                  </a:lnTo>
                  <a:lnTo>
                    <a:pt x="9" y="58"/>
                  </a:lnTo>
                  <a:lnTo>
                    <a:pt x="9" y="60"/>
                  </a:lnTo>
                  <a:lnTo>
                    <a:pt x="9" y="61"/>
                  </a:lnTo>
                  <a:lnTo>
                    <a:pt x="9" y="63"/>
                  </a:lnTo>
                  <a:lnTo>
                    <a:pt x="9" y="64"/>
                  </a:lnTo>
                  <a:lnTo>
                    <a:pt x="9" y="65"/>
                  </a:lnTo>
                  <a:lnTo>
                    <a:pt x="8" y="65"/>
                  </a:lnTo>
                  <a:lnTo>
                    <a:pt x="8" y="67"/>
                  </a:lnTo>
                  <a:lnTo>
                    <a:pt x="8" y="68"/>
                  </a:lnTo>
                  <a:lnTo>
                    <a:pt x="8" y="69"/>
                  </a:lnTo>
                  <a:lnTo>
                    <a:pt x="7" y="69"/>
                  </a:lnTo>
                  <a:lnTo>
                    <a:pt x="7" y="71"/>
                  </a:lnTo>
                  <a:lnTo>
                    <a:pt x="7" y="72"/>
                  </a:lnTo>
                  <a:lnTo>
                    <a:pt x="5" y="72"/>
                  </a:lnTo>
                  <a:lnTo>
                    <a:pt x="5" y="73"/>
                  </a:lnTo>
                  <a:lnTo>
                    <a:pt x="5" y="75"/>
                  </a:lnTo>
                  <a:lnTo>
                    <a:pt x="5" y="76"/>
                  </a:lnTo>
                  <a:lnTo>
                    <a:pt x="4" y="76"/>
                  </a:lnTo>
                  <a:lnTo>
                    <a:pt x="5" y="77"/>
                  </a:lnTo>
                  <a:lnTo>
                    <a:pt x="5" y="79"/>
                  </a:lnTo>
                  <a:lnTo>
                    <a:pt x="4" y="79"/>
                  </a:lnTo>
                  <a:lnTo>
                    <a:pt x="4" y="80"/>
                  </a:lnTo>
                  <a:lnTo>
                    <a:pt x="3" y="80"/>
                  </a:lnTo>
                  <a:lnTo>
                    <a:pt x="3" y="79"/>
                  </a:lnTo>
                  <a:lnTo>
                    <a:pt x="3" y="80"/>
                  </a:lnTo>
                  <a:lnTo>
                    <a:pt x="1" y="80"/>
                  </a:lnTo>
                  <a:lnTo>
                    <a:pt x="3" y="80"/>
                  </a:lnTo>
                  <a:lnTo>
                    <a:pt x="3" y="82"/>
                  </a:lnTo>
                  <a:lnTo>
                    <a:pt x="1" y="82"/>
                  </a:lnTo>
                  <a:lnTo>
                    <a:pt x="1" y="80"/>
                  </a:lnTo>
                  <a:lnTo>
                    <a:pt x="1" y="79"/>
                  </a:lnTo>
                  <a:lnTo>
                    <a:pt x="1" y="77"/>
                  </a:lnTo>
                  <a:lnTo>
                    <a:pt x="1" y="76"/>
                  </a:lnTo>
                  <a:lnTo>
                    <a:pt x="1" y="75"/>
                  </a:lnTo>
                  <a:lnTo>
                    <a:pt x="3" y="75"/>
                  </a:lnTo>
                  <a:lnTo>
                    <a:pt x="3" y="73"/>
                  </a:lnTo>
                  <a:lnTo>
                    <a:pt x="3" y="72"/>
                  </a:lnTo>
                  <a:lnTo>
                    <a:pt x="3" y="71"/>
                  </a:lnTo>
                  <a:lnTo>
                    <a:pt x="4" y="71"/>
                  </a:lnTo>
                  <a:lnTo>
                    <a:pt x="4" y="69"/>
                  </a:lnTo>
                  <a:lnTo>
                    <a:pt x="4" y="68"/>
                  </a:lnTo>
                  <a:lnTo>
                    <a:pt x="4" y="67"/>
                  </a:lnTo>
                  <a:lnTo>
                    <a:pt x="4" y="65"/>
                  </a:lnTo>
                  <a:lnTo>
                    <a:pt x="5" y="65"/>
                  </a:lnTo>
                  <a:lnTo>
                    <a:pt x="5" y="64"/>
                  </a:lnTo>
                  <a:lnTo>
                    <a:pt x="5" y="63"/>
                  </a:lnTo>
                  <a:lnTo>
                    <a:pt x="5" y="61"/>
                  </a:lnTo>
                  <a:lnTo>
                    <a:pt x="5" y="60"/>
                  </a:lnTo>
                  <a:lnTo>
                    <a:pt x="7" y="60"/>
                  </a:lnTo>
                  <a:lnTo>
                    <a:pt x="7" y="58"/>
                  </a:lnTo>
                  <a:lnTo>
                    <a:pt x="7" y="57"/>
                  </a:lnTo>
                  <a:lnTo>
                    <a:pt x="8" y="57"/>
                  </a:lnTo>
                  <a:lnTo>
                    <a:pt x="8" y="56"/>
                  </a:lnTo>
                  <a:lnTo>
                    <a:pt x="8" y="54"/>
                  </a:lnTo>
                  <a:lnTo>
                    <a:pt x="9" y="54"/>
                  </a:lnTo>
                  <a:lnTo>
                    <a:pt x="9" y="53"/>
                  </a:lnTo>
                  <a:lnTo>
                    <a:pt x="9" y="52"/>
                  </a:lnTo>
                  <a:lnTo>
                    <a:pt x="11" y="52"/>
                  </a:lnTo>
                  <a:lnTo>
                    <a:pt x="11" y="50"/>
                  </a:lnTo>
                  <a:lnTo>
                    <a:pt x="12" y="50"/>
                  </a:lnTo>
                  <a:close/>
                  <a:moveTo>
                    <a:pt x="19" y="2"/>
                  </a:moveTo>
                  <a:lnTo>
                    <a:pt x="19" y="3"/>
                  </a:lnTo>
                  <a:lnTo>
                    <a:pt x="20" y="3"/>
                  </a:lnTo>
                  <a:lnTo>
                    <a:pt x="19" y="3"/>
                  </a:lnTo>
                  <a:lnTo>
                    <a:pt x="19" y="4"/>
                  </a:lnTo>
                  <a:lnTo>
                    <a:pt x="20" y="6"/>
                  </a:lnTo>
                  <a:lnTo>
                    <a:pt x="20" y="7"/>
                  </a:lnTo>
                  <a:lnTo>
                    <a:pt x="22" y="7"/>
                  </a:lnTo>
                  <a:lnTo>
                    <a:pt x="22" y="8"/>
                  </a:lnTo>
                  <a:lnTo>
                    <a:pt x="22" y="10"/>
                  </a:lnTo>
                  <a:lnTo>
                    <a:pt x="22" y="11"/>
                  </a:lnTo>
                  <a:lnTo>
                    <a:pt x="22" y="12"/>
                  </a:lnTo>
                  <a:lnTo>
                    <a:pt x="23" y="12"/>
                  </a:lnTo>
                  <a:lnTo>
                    <a:pt x="24" y="14"/>
                  </a:lnTo>
                  <a:lnTo>
                    <a:pt x="24" y="15"/>
                  </a:lnTo>
                  <a:lnTo>
                    <a:pt x="26" y="15"/>
                  </a:lnTo>
                  <a:lnTo>
                    <a:pt x="28" y="16"/>
                  </a:lnTo>
                  <a:lnTo>
                    <a:pt x="31" y="16"/>
                  </a:lnTo>
                  <a:lnTo>
                    <a:pt x="33" y="16"/>
                  </a:lnTo>
                  <a:lnTo>
                    <a:pt x="34" y="16"/>
                  </a:lnTo>
                  <a:lnTo>
                    <a:pt x="33" y="16"/>
                  </a:lnTo>
                  <a:lnTo>
                    <a:pt x="33" y="18"/>
                  </a:lnTo>
                  <a:lnTo>
                    <a:pt x="33" y="19"/>
                  </a:lnTo>
                  <a:lnTo>
                    <a:pt x="33" y="21"/>
                  </a:lnTo>
                  <a:lnTo>
                    <a:pt x="33" y="19"/>
                  </a:lnTo>
                  <a:lnTo>
                    <a:pt x="33" y="18"/>
                  </a:lnTo>
                  <a:lnTo>
                    <a:pt x="33" y="16"/>
                  </a:lnTo>
                  <a:lnTo>
                    <a:pt x="33" y="18"/>
                  </a:lnTo>
                  <a:lnTo>
                    <a:pt x="34" y="18"/>
                  </a:lnTo>
                  <a:lnTo>
                    <a:pt x="34" y="16"/>
                  </a:lnTo>
                  <a:lnTo>
                    <a:pt x="34" y="15"/>
                  </a:lnTo>
                  <a:lnTo>
                    <a:pt x="34" y="14"/>
                  </a:lnTo>
                  <a:lnTo>
                    <a:pt x="35" y="14"/>
                  </a:lnTo>
                  <a:lnTo>
                    <a:pt x="37" y="14"/>
                  </a:lnTo>
                  <a:lnTo>
                    <a:pt x="38" y="14"/>
                  </a:lnTo>
                  <a:lnTo>
                    <a:pt x="38" y="15"/>
                  </a:lnTo>
                  <a:lnTo>
                    <a:pt x="38" y="14"/>
                  </a:lnTo>
                  <a:lnTo>
                    <a:pt x="39" y="14"/>
                  </a:lnTo>
                  <a:lnTo>
                    <a:pt x="39" y="15"/>
                  </a:lnTo>
                  <a:lnTo>
                    <a:pt x="41" y="15"/>
                  </a:lnTo>
                  <a:lnTo>
                    <a:pt x="41" y="16"/>
                  </a:lnTo>
                  <a:lnTo>
                    <a:pt x="42" y="16"/>
                  </a:lnTo>
                  <a:lnTo>
                    <a:pt x="42" y="15"/>
                  </a:lnTo>
                  <a:lnTo>
                    <a:pt x="42" y="16"/>
                  </a:lnTo>
                  <a:lnTo>
                    <a:pt x="43" y="16"/>
                  </a:lnTo>
                  <a:lnTo>
                    <a:pt x="43" y="18"/>
                  </a:lnTo>
                  <a:lnTo>
                    <a:pt x="45" y="18"/>
                  </a:lnTo>
                  <a:lnTo>
                    <a:pt x="45" y="19"/>
                  </a:lnTo>
                  <a:lnTo>
                    <a:pt x="46" y="19"/>
                  </a:lnTo>
                  <a:lnTo>
                    <a:pt x="46" y="21"/>
                  </a:lnTo>
                  <a:lnTo>
                    <a:pt x="47" y="21"/>
                  </a:lnTo>
                  <a:lnTo>
                    <a:pt x="47" y="22"/>
                  </a:lnTo>
                  <a:lnTo>
                    <a:pt x="49" y="22"/>
                  </a:lnTo>
                  <a:lnTo>
                    <a:pt x="49" y="23"/>
                  </a:lnTo>
                  <a:lnTo>
                    <a:pt x="50" y="23"/>
                  </a:lnTo>
                  <a:lnTo>
                    <a:pt x="52" y="23"/>
                  </a:lnTo>
                  <a:lnTo>
                    <a:pt x="53" y="23"/>
                  </a:lnTo>
                  <a:lnTo>
                    <a:pt x="53" y="22"/>
                  </a:lnTo>
                  <a:lnTo>
                    <a:pt x="54" y="22"/>
                  </a:lnTo>
                  <a:lnTo>
                    <a:pt x="54" y="21"/>
                  </a:lnTo>
                  <a:lnTo>
                    <a:pt x="54" y="22"/>
                  </a:lnTo>
                  <a:lnTo>
                    <a:pt x="56" y="22"/>
                  </a:lnTo>
                  <a:lnTo>
                    <a:pt x="56" y="23"/>
                  </a:lnTo>
                  <a:lnTo>
                    <a:pt x="57" y="23"/>
                  </a:lnTo>
                  <a:lnTo>
                    <a:pt x="57" y="25"/>
                  </a:lnTo>
                  <a:lnTo>
                    <a:pt x="57" y="26"/>
                  </a:lnTo>
                  <a:lnTo>
                    <a:pt x="57" y="27"/>
                  </a:lnTo>
                  <a:lnTo>
                    <a:pt x="58" y="27"/>
                  </a:lnTo>
                  <a:lnTo>
                    <a:pt x="58" y="29"/>
                  </a:lnTo>
                  <a:lnTo>
                    <a:pt x="58" y="30"/>
                  </a:lnTo>
                  <a:lnTo>
                    <a:pt x="60" y="30"/>
                  </a:lnTo>
                  <a:lnTo>
                    <a:pt x="58" y="30"/>
                  </a:lnTo>
                  <a:lnTo>
                    <a:pt x="60" y="30"/>
                  </a:lnTo>
                  <a:lnTo>
                    <a:pt x="60" y="31"/>
                  </a:lnTo>
                  <a:lnTo>
                    <a:pt x="60" y="33"/>
                  </a:lnTo>
                  <a:lnTo>
                    <a:pt x="61" y="33"/>
                  </a:lnTo>
                  <a:lnTo>
                    <a:pt x="60" y="33"/>
                  </a:lnTo>
                  <a:lnTo>
                    <a:pt x="60" y="34"/>
                  </a:lnTo>
                  <a:lnTo>
                    <a:pt x="61" y="34"/>
                  </a:lnTo>
                  <a:lnTo>
                    <a:pt x="61" y="35"/>
                  </a:lnTo>
                  <a:lnTo>
                    <a:pt x="62" y="35"/>
                  </a:lnTo>
                  <a:lnTo>
                    <a:pt x="64" y="37"/>
                  </a:lnTo>
                  <a:lnTo>
                    <a:pt x="62" y="37"/>
                  </a:lnTo>
                  <a:lnTo>
                    <a:pt x="61" y="37"/>
                  </a:lnTo>
                  <a:lnTo>
                    <a:pt x="62" y="38"/>
                  </a:lnTo>
                  <a:lnTo>
                    <a:pt x="64" y="38"/>
                  </a:lnTo>
                  <a:lnTo>
                    <a:pt x="64" y="37"/>
                  </a:lnTo>
                  <a:lnTo>
                    <a:pt x="65" y="37"/>
                  </a:lnTo>
                  <a:lnTo>
                    <a:pt x="65" y="38"/>
                  </a:lnTo>
                  <a:lnTo>
                    <a:pt x="65" y="40"/>
                  </a:lnTo>
                  <a:lnTo>
                    <a:pt x="65" y="41"/>
                  </a:lnTo>
                  <a:lnTo>
                    <a:pt x="65" y="42"/>
                  </a:lnTo>
                  <a:lnTo>
                    <a:pt x="66" y="42"/>
                  </a:lnTo>
                  <a:lnTo>
                    <a:pt x="66" y="44"/>
                  </a:lnTo>
                  <a:lnTo>
                    <a:pt x="68" y="44"/>
                  </a:lnTo>
                  <a:lnTo>
                    <a:pt x="68" y="42"/>
                  </a:lnTo>
                  <a:lnTo>
                    <a:pt x="68" y="44"/>
                  </a:lnTo>
                  <a:lnTo>
                    <a:pt x="66" y="44"/>
                  </a:lnTo>
                  <a:lnTo>
                    <a:pt x="68" y="44"/>
                  </a:lnTo>
                  <a:lnTo>
                    <a:pt x="68" y="45"/>
                  </a:lnTo>
                  <a:lnTo>
                    <a:pt x="68" y="46"/>
                  </a:lnTo>
                  <a:lnTo>
                    <a:pt x="69" y="46"/>
                  </a:lnTo>
                  <a:lnTo>
                    <a:pt x="68" y="46"/>
                  </a:lnTo>
                  <a:lnTo>
                    <a:pt x="69" y="46"/>
                  </a:lnTo>
                  <a:lnTo>
                    <a:pt x="69" y="48"/>
                  </a:lnTo>
                  <a:lnTo>
                    <a:pt x="69" y="49"/>
                  </a:lnTo>
                  <a:lnTo>
                    <a:pt x="69" y="48"/>
                  </a:lnTo>
                  <a:lnTo>
                    <a:pt x="71" y="48"/>
                  </a:lnTo>
                  <a:lnTo>
                    <a:pt x="71" y="46"/>
                  </a:lnTo>
                  <a:lnTo>
                    <a:pt x="69" y="46"/>
                  </a:lnTo>
                  <a:lnTo>
                    <a:pt x="71" y="46"/>
                  </a:lnTo>
                  <a:lnTo>
                    <a:pt x="71" y="45"/>
                  </a:lnTo>
                  <a:lnTo>
                    <a:pt x="71" y="44"/>
                  </a:lnTo>
                  <a:lnTo>
                    <a:pt x="72" y="44"/>
                  </a:lnTo>
                  <a:lnTo>
                    <a:pt x="72" y="42"/>
                  </a:lnTo>
                  <a:lnTo>
                    <a:pt x="72" y="41"/>
                  </a:lnTo>
                  <a:lnTo>
                    <a:pt x="71" y="41"/>
                  </a:lnTo>
                  <a:lnTo>
                    <a:pt x="71" y="42"/>
                  </a:lnTo>
                  <a:lnTo>
                    <a:pt x="71" y="41"/>
                  </a:lnTo>
                  <a:lnTo>
                    <a:pt x="69" y="41"/>
                  </a:lnTo>
                  <a:lnTo>
                    <a:pt x="71" y="41"/>
                  </a:lnTo>
                  <a:lnTo>
                    <a:pt x="69" y="41"/>
                  </a:lnTo>
                  <a:lnTo>
                    <a:pt x="68" y="41"/>
                  </a:lnTo>
                  <a:lnTo>
                    <a:pt x="69" y="41"/>
                  </a:lnTo>
                  <a:lnTo>
                    <a:pt x="68" y="41"/>
                  </a:lnTo>
                  <a:lnTo>
                    <a:pt x="69" y="41"/>
                  </a:lnTo>
                  <a:lnTo>
                    <a:pt x="69" y="40"/>
                  </a:lnTo>
                  <a:lnTo>
                    <a:pt x="68" y="40"/>
                  </a:lnTo>
                  <a:lnTo>
                    <a:pt x="69" y="40"/>
                  </a:lnTo>
                  <a:lnTo>
                    <a:pt x="68" y="40"/>
                  </a:lnTo>
                  <a:lnTo>
                    <a:pt x="68" y="38"/>
                  </a:lnTo>
                  <a:lnTo>
                    <a:pt x="68" y="40"/>
                  </a:lnTo>
                  <a:lnTo>
                    <a:pt x="68" y="38"/>
                  </a:lnTo>
                  <a:lnTo>
                    <a:pt x="66" y="38"/>
                  </a:lnTo>
                  <a:lnTo>
                    <a:pt x="68" y="38"/>
                  </a:lnTo>
                  <a:lnTo>
                    <a:pt x="66" y="38"/>
                  </a:lnTo>
                  <a:lnTo>
                    <a:pt x="66" y="37"/>
                  </a:lnTo>
                  <a:lnTo>
                    <a:pt x="66" y="38"/>
                  </a:lnTo>
                  <a:lnTo>
                    <a:pt x="68" y="37"/>
                  </a:lnTo>
                  <a:lnTo>
                    <a:pt x="66" y="37"/>
                  </a:lnTo>
                  <a:lnTo>
                    <a:pt x="66" y="35"/>
                  </a:lnTo>
                  <a:lnTo>
                    <a:pt x="66" y="34"/>
                  </a:lnTo>
                  <a:lnTo>
                    <a:pt x="66" y="33"/>
                  </a:lnTo>
                  <a:lnTo>
                    <a:pt x="68" y="33"/>
                  </a:lnTo>
                  <a:lnTo>
                    <a:pt x="68" y="31"/>
                  </a:lnTo>
                  <a:lnTo>
                    <a:pt x="68" y="33"/>
                  </a:lnTo>
                  <a:lnTo>
                    <a:pt x="68" y="31"/>
                  </a:lnTo>
                  <a:lnTo>
                    <a:pt x="69" y="30"/>
                  </a:lnTo>
                  <a:lnTo>
                    <a:pt x="69" y="29"/>
                  </a:lnTo>
                  <a:lnTo>
                    <a:pt x="71" y="29"/>
                  </a:lnTo>
                  <a:lnTo>
                    <a:pt x="69" y="29"/>
                  </a:lnTo>
                  <a:lnTo>
                    <a:pt x="69" y="30"/>
                  </a:lnTo>
                  <a:lnTo>
                    <a:pt x="68" y="30"/>
                  </a:lnTo>
                  <a:lnTo>
                    <a:pt x="68" y="31"/>
                  </a:lnTo>
                  <a:lnTo>
                    <a:pt x="66" y="31"/>
                  </a:lnTo>
                  <a:lnTo>
                    <a:pt x="66" y="30"/>
                  </a:lnTo>
                  <a:lnTo>
                    <a:pt x="65" y="29"/>
                  </a:lnTo>
                  <a:lnTo>
                    <a:pt x="65" y="27"/>
                  </a:lnTo>
                  <a:lnTo>
                    <a:pt x="65" y="26"/>
                  </a:lnTo>
                  <a:lnTo>
                    <a:pt x="65" y="25"/>
                  </a:lnTo>
                  <a:lnTo>
                    <a:pt x="65" y="23"/>
                  </a:lnTo>
                  <a:lnTo>
                    <a:pt x="66" y="23"/>
                  </a:lnTo>
                  <a:lnTo>
                    <a:pt x="66" y="22"/>
                  </a:lnTo>
                  <a:lnTo>
                    <a:pt x="68" y="23"/>
                  </a:lnTo>
                  <a:lnTo>
                    <a:pt x="68" y="22"/>
                  </a:lnTo>
                  <a:lnTo>
                    <a:pt x="68" y="23"/>
                  </a:lnTo>
                  <a:lnTo>
                    <a:pt x="69" y="23"/>
                  </a:lnTo>
                  <a:lnTo>
                    <a:pt x="71" y="23"/>
                  </a:lnTo>
                  <a:lnTo>
                    <a:pt x="71" y="25"/>
                  </a:lnTo>
                  <a:lnTo>
                    <a:pt x="72" y="25"/>
                  </a:lnTo>
                  <a:lnTo>
                    <a:pt x="72" y="26"/>
                  </a:lnTo>
                  <a:lnTo>
                    <a:pt x="73" y="26"/>
                  </a:lnTo>
                  <a:lnTo>
                    <a:pt x="75" y="26"/>
                  </a:lnTo>
                  <a:lnTo>
                    <a:pt x="75" y="27"/>
                  </a:lnTo>
                  <a:lnTo>
                    <a:pt x="76" y="27"/>
                  </a:lnTo>
                  <a:lnTo>
                    <a:pt x="76" y="29"/>
                  </a:lnTo>
                  <a:lnTo>
                    <a:pt x="76" y="30"/>
                  </a:lnTo>
                  <a:lnTo>
                    <a:pt x="75" y="30"/>
                  </a:lnTo>
                  <a:lnTo>
                    <a:pt x="75" y="31"/>
                  </a:lnTo>
                  <a:lnTo>
                    <a:pt x="75" y="33"/>
                  </a:lnTo>
                  <a:lnTo>
                    <a:pt x="75" y="34"/>
                  </a:lnTo>
                  <a:lnTo>
                    <a:pt x="73" y="34"/>
                  </a:lnTo>
                  <a:lnTo>
                    <a:pt x="73" y="35"/>
                  </a:lnTo>
                  <a:lnTo>
                    <a:pt x="73" y="37"/>
                  </a:lnTo>
                  <a:lnTo>
                    <a:pt x="72" y="37"/>
                  </a:lnTo>
                  <a:lnTo>
                    <a:pt x="71" y="37"/>
                  </a:lnTo>
                  <a:lnTo>
                    <a:pt x="72" y="37"/>
                  </a:lnTo>
                  <a:lnTo>
                    <a:pt x="72" y="38"/>
                  </a:lnTo>
                  <a:lnTo>
                    <a:pt x="73" y="38"/>
                  </a:lnTo>
                  <a:lnTo>
                    <a:pt x="75" y="38"/>
                  </a:lnTo>
                  <a:lnTo>
                    <a:pt x="75" y="37"/>
                  </a:lnTo>
                  <a:lnTo>
                    <a:pt x="76" y="37"/>
                  </a:lnTo>
                  <a:lnTo>
                    <a:pt x="76" y="35"/>
                  </a:lnTo>
                  <a:lnTo>
                    <a:pt x="76" y="37"/>
                  </a:lnTo>
                  <a:lnTo>
                    <a:pt x="77" y="37"/>
                  </a:lnTo>
                  <a:lnTo>
                    <a:pt x="77" y="35"/>
                  </a:lnTo>
                  <a:lnTo>
                    <a:pt x="79" y="35"/>
                  </a:lnTo>
                  <a:lnTo>
                    <a:pt x="79" y="34"/>
                  </a:lnTo>
                  <a:lnTo>
                    <a:pt x="79" y="35"/>
                  </a:lnTo>
                  <a:lnTo>
                    <a:pt x="79" y="34"/>
                  </a:lnTo>
                  <a:lnTo>
                    <a:pt x="80" y="34"/>
                  </a:lnTo>
                  <a:lnTo>
                    <a:pt x="80" y="33"/>
                  </a:lnTo>
                  <a:lnTo>
                    <a:pt x="80" y="31"/>
                  </a:lnTo>
                  <a:lnTo>
                    <a:pt x="80" y="30"/>
                  </a:lnTo>
                  <a:lnTo>
                    <a:pt x="80" y="29"/>
                  </a:lnTo>
                  <a:lnTo>
                    <a:pt x="80" y="27"/>
                  </a:lnTo>
                  <a:lnTo>
                    <a:pt x="79" y="27"/>
                  </a:lnTo>
                  <a:lnTo>
                    <a:pt x="79" y="26"/>
                  </a:lnTo>
                  <a:lnTo>
                    <a:pt x="79" y="25"/>
                  </a:lnTo>
                  <a:lnTo>
                    <a:pt x="79" y="23"/>
                  </a:lnTo>
                  <a:lnTo>
                    <a:pt x="79" y="22"/>
                  </a:lnTo>
                  <a:lnTo>
                    <a:pt x="79" y="21"/>
                  </a:lnTo>
                  <a:lnTo>
                    <a:pt x="79" y="19"/>
                  </a:lnTo>
                  <a:lnTo>
                    <a:pt x="80" y="19"/>
                  </a:lnTo>
                  <a:lnTo>
                    <a:pt x="81" y="18"/>
                  </a:lnTo>
                  <a:lnTo>
                    <a:pt x="81" y="16"/>
                  </a:lnTo>
                  <a:lnTo>
                    <a:pt x="81" y="15"/>
                  </a:lnTo>
                  <a:lnTo>
                    <a:pt x="83" y="15"/>
                  </a:lnTo>
                  <a:lnTo>
                    <a:pt x="83" y="14"/>
                  </a:lnTo>
                  <a:lnTo>
                    <a:pt x="83" y="12"/>
                  </a:lnTo>
                  <a:lnTo>
                    <a:pt x="83" y="11"/>
                  </a:lnTo>
                  <a:lnTo>
                    <a:pt x="83" y="10"/>
                  </a:lnTo>
                  <a:lnTo>
                    <a:pt x="83" y="8"/>
                  </a:lnTo>
                  <a:lnTo>
                    <a:pt x="84" y="8"/>
                  </a:lnTo>
                  <a:lnTo>
                    <a:pt x="84" y="7"/>
                  </a:lnTo>
                  <a:lnTo>
                    <a:pt x="84" y="8"/>
                  </a:lnTo>
                  <a:lnTo>
                    <a:pt x="84" y="7"/>
                  </a:lnTo>
                  <a:lnTo>
                    <a:pt x="84" y="8"/>
                  </a:lnTo>
                  <a:lnTo>
                    <a:pt x="85" y="8"/>
                  </a:lnTo>
                  <a:lnTo>
                    <a:pt x="85" y="10"/>
                  </a:lnTo>
                  <a:lnTo>
                    <a:pt x="85" y="11"/>
                  </a:lnTo>
                  <a:lnTo>
                    <a:pt x="85" y="12"/>
                  </a:lnTo>
                  <a:lnTo>
                    <a:pt x="87" y="12"/>
                  </a:lnTo>
                  <a:lnTo>
                    <a:pt x="87" y="14"/>
                  </a:lnTo>
                  <a:lnTo>
                    <a:pt x="87" y="15"/>
                  </a:lnTo>
                  <a:lnTo>
                    <a:pt x="87" y="16"/>
                  </a:lnTo>
                  <a:lnTo>
                    <a:pt x="87" y="18"/>
                  </a:lnTo>
                  <a:lnTo>
                    <a:pt x="87" y="19"/>
                  </a:lnTo>
                  <a:lnTo>
                    <a:pt x="87" y="21"/>
                  </a:lnTo>
                  <a:lnTo>
                    <a:pt x="87" y="22"/>
                  </a:lnTo>
                  <a:lnTo>
                    <a:pt x="87" y="23"/>
                  </a:lnTo>
                  <a:lnTo>
                    <a:pt x="87" y="25"/>
                  </a:lnTo>
                  <a:lnTo>
                    <a:pt x="87" y="26"/>
                  </a:lnTo>
                  <a:lnTo>
                    <a:pt x="87" y="27"/>
                  </a:lnTo>
                  <a:lnTo>
                    <a:pt x="87" y="29"/>
                  </a:lnTo>
                  <a:lnTo>
                    <a:pt x="87" y="30"/>
                  </a:lnTo>
                  <a:lnTo>
                    <a:pt x="87" y="31"/>
                  </a:lnTo>
                  <a:lnTo>
                    <a:pt x="87" y="33"/>
                  </a:lnTo>
                  <a:lnTo>
                    <a:pt x="87" y="34"/>
                  </a:lnTo>
                  <a:lnTo>
                    <a:pt x="87" y="35"/>
                  </a:lnTo>
                  <a:lnTo>
                    <a:pt x="87" y="37"/>
                  </a:lnTo>
                  <a:lnTo>
                    <a:pt x="87" y="38"/>
                  </a:lnTo>
                  <a:lnTo>
                    <a:pt x="87" y="40"/>
                  </a:lnTo>
                  <a:lnTo>
                    <a:pt x="87" y="41"/>
                  </a:lnTo>
                  <a:lnTo>
                    <a:pt x="88" y="41"/>
                  </a:lnTo>
                  <a:lnTo>
                    <a:pt x="88" y="42"/>
                  </a:lnTo>
                  <a:lnTo>
                    <a:pt x="88" y="44"/>
                  </a:lnTo>
                  <a:lnTo>
                    <a:pt x="87" y="44"/>
                  </a:lnTo>
                  <a:lnTo>
                    <a:pt x="88" y="44"/>
                  </a:lnTo>
                  <a:lnTo>
                    <a:pt x="87" y="44"/>
                  </a:lnTo>
                  <a:lnTo>
                    <a:pt x="88" y="44"/>
                  </a:lnTo>
                  <a:lnTo>
                    <a:pt x="87" y="44"/>
                  </a:lnTo>
                  <a:lnTo>
                    <a:pt x="87" y="45"/>
                  </a:lnTo>
                  <a:lnTo>
                    <a:pt x="88" y="45"/>
                  </a:lnTo>
                  <a:lnTo>
                    <a:pt x="87" y="45"/>
                  </a:lnTo>
                  <a:lnTo>
                    <a:pt x="87" y="46"/>
                  </a:lnTo>
                  <a:lnTo>
                    <a:pt x="87" y="48"/>
                  </a:lnTo>
                  <a:lnTo>
                    <a:pt x="87" y="49"/>
                  </a:lnTo>
                  <a:lnTo>
                    <a:pt x="85" y="49"/>
                  </a:lnTo>
                  <a:lnTo>
                    <a:pt x="87" y="49"/>
                  </a:lnTo>
                  <a:lnTo>
                    <a:pt x="87" y="50"/>
                  </a:lnTo>
                  <a:lnTo>
                    <a:pt x="85" y="50"/>
                  </a:lnTo>
                  <a:lnTo>
                    <a:pt x="85" y="52"/>
                  </a:lnTo>
                  <a:lnTo>
                    <a:pt x="85" y="53"/>
                  </a:lnTo>
                  <a:lnTo>
                    <a:pt x="85" y="54"/>
                  </a:lnTo>
                  <a:lnTo>
                    <a:pt x="85" y="56"/>
                  </a:lnTo>
                  <a:lnTo>
                    <a:pt x="84" y="56"/>
                  </a:lnTo>
                  <a:lnTo>
                    <a:pt x="84" y="57"/>
                  </a:lnTo>
                  <a:lnTo>
                    <a:pt x="84" y="56"/>
                  </a:lnTo>
                  <a:lnTo>
                    <a:pt x="84" y="54"/>
                  </a:lnTo>
                  <a:lnTo>
                    <a:pt x="84" y="56"/>
                  </a:lnTo>
                  <a:lnTo>
                    <a:pt x="84" y="54"/>
                  </a:lnTo>
                  <a:lnTo>
                    <a:pt x="84" y="56"/>
                  </a:lnTo>
                  <a:lnTo>
                    <a:pt x="83" y="57"/>
                  </a:lnTo>
                  <a:lnTo>
                    <a:pt x="81" y="57"/>
                  </a:lnTo>
                  <a:lnTo>
                    <a:pt x="81" y="56"/>
                  </a:lnTo>
                  <a:lnTo>
                    <a:pt x="81" y="54"/>
                  </a:lnTo>
                  <a:lnTo>
                    <a:pt x="80" y="54"/>
                  </a:lnTo>
                  <a:lnTo>
                    <a:pt x="80" y="53"/>
                  </a:lnTo>
                  <a:lnTo>
                    <a:pt x="81" y="53"/>
                  </a:lnTo>
                  <a:lnTo>
                    <a:pt x="80" y="53"/>
                  </a:lnTo>
                  <a:lnTo>
                    <a:pt x="80" y="54"/>
                  </a:lnTo>
                  <a:lnTo>
                    <a:pt x="80" y="53"/>
                  </a:lnTo>
                  <a:lnTo>
                    <a:pt x="79" y="53"/>
                  </a:lnTo>
                  <a:lnTo>
                    <a:pt x="77" y="53"/>
                  </a:lnTo>
                  <a:lnTo>
                    <a:pt x="77" y="52"/>
                  </a:lnTo>
                  <a:lnTo>
                    <a:pt x="79" y="52"/>
                  </a:lnTo>
                  <a:lnTo>
                    <a:pt x="77" y="52"/>
                  </a:lnTo>
                  <a:lnTo>
                    <a:pt x="77" y="50"/>
                  </a:lnTo>
                  <a:lnTo>
                    <a:pt x="77" y="52"/>
                  </a:lnTo>
                  <a:lnTo>
                    <a:pt x="76" y="52"/>
                  </a:lnTo>
                  <a:lnTo>
                    <a:pt x="76" y="53"/>
                  </a:lnTo>
                  <a:lnTo>
                    <a:pt x="75" y="53"/>
                  </a:lnTo>
                  <a:lnTo>
                    <a:pt x="75" y="52"/>
                  </a:lnTo>
                  <a:lnTo>
                    <a:pt x="75" y="50"/>
                  </a:lnTo>
                  <a:lnTo>
                    <a:pt x="75" y="52"/>
                  </a:lnTo>
                  <a:lnTo>
                    <a:pt x="75" y="53"/>
                  </a:lnTo>
                  <a:lnTo>
                    <a:pt x="73" y="53"/>
                  </a:lnTo>
                  <a:lnTo>
                    <a:pt x="72" y="53"/>
                  </a:lnTo>
                  <a:lnTo>
                    <a:pt x="72" y="54"/>
                  </a:lnTo>
                  <a:lnTo>
                    <a:pt x="73" y="54"/>
                  </a:lnTo>
                  <a:lnTo>
                    <a:pt x="75" y="56"/>
                  </a:lnTo>
                  <a:lnTo>
                    <a:pt x="75" y="57"/>
                  </a:lnTo>
                  <a:lnTo>
                    <a:pt x="75" y="58"/>
                  </a:lnTo>
                  <a:lnTo>
                    <a:pt x="75" y="60"/>
                  </a:lnTo>
                  <a:lnTo>
                    <a:pt x="73" y="60"/>
                  </a:lnTo>
                  <a:lnTo>
                    <a:pt x="73" y="61"/>
                  </a:lnTo>
                  <a:lnTo>
                    <a:pt x="73" y="63"/>
                  </a:lnTo>
                  <a:lnTo>
                    <a:pt x="73" y="64"/>
                  </a:lnTo>
                  <a:lnTo>
                    <a:pt x="73" y="65"/>
                  </a:lnTo>
                  <a:lnTo>
                    <a:pt x="73" y="64"/>
                  </a:lnTo>
                  <a:lnTo>
                    <a:pt x="72" y="64"/>
                  </a:lnTo>
                  <a:lnTo>
                    <a:pt x="73" y="64"/>
                  </a:lnTo>
                  <a:lnTo>
                    <a:pt x="73" y="65"/>
                  </a:lnTo>
                  <a:lnTo>
                    <a:pt x="73" y="67"/>
                  </a:lnTo>
                  <a:lnTo>
                    <a:pt x="73" y="68"/>
                  </a:lnTo>
                  <a:lnTo>
                    <a:pt x="72" y="68"/>
                  </a:lnTo>
                  <a:lnTo>
                    <a:pt x="72" y="69"/>
                  </a:lnTo>
                  <a:lnTo>
                    <a:pt x="72" y="71"/>
                  </a:lnTo>
                  <a:lnTo>
                    <a:pt x="72" y="72"/>
                  </a:lnTo>
                  <a:lnTo>
                    <a:pt x="73" y="72"/>
                  </a:lnTo>
                  <a:lnTo>
                    <a:pt x="73" y="73"/>
                  </a:lnTo>
                  <a:lnTo>
                    <a:pt x="73" y="75"/>
                  </a:lnTo>
                  <a:lnTo>
                    <a:pt x="72" y="76"/>
                  </a:lnTo>
                  <a:lnTo>
                    <a:pt x="71" y="76"/>
                  </a:lnTo>
                  <a:lnTo>
                    <a:pt x="72" y="76"/>
                  </a:lnTo>
                  <a:lnTo>
                    <a:pt x="73" y="76"/>
                  </a:lnTo>
                  <a:lnTo>
                    <a:pt x="75" y="76"/>
                  </a:lnTo>
                  <a:lnTo>
                    <a:pt x="75" y="77"/>
                  </a:lnTo>
                  <a:lnTo>
                    <a:pt x="73" y="79"/>
                  </a:lnTo>
                  <a:lnTo>
                    <a:pt x="72" y="79"/>
                  </a:lnTo>
                  <a:lnTo>
                    <a:pt x="72" y="80"/>
                  </a:lnTo>
                  <a:lnTo>
                    <a:pt x="71" y="82"/>
                  </a:lnTo>
                  <a:lnTo>
                    <a:pt x="71" y="80"/>
                  </a:lnTo>
                  <a:lnTo>
                    <a:pt x="69" y="80"/>
                  </a:lnTo>
                  <a:lnTo>
                    <a:pt x="71" y="80"/>
                  </a:lnTo>
                  <a:lnTo>
                    <a:pt x="69" y="80"/>
                  </a:lnTo>
                  <a:lnTo>
                    <a:pt x="71" y="80"/>
                  </a:lnTo>
                  <a:lnTo>
                    <a:pt x="71" y="82"/>
                  </a:lnTo>
                  <a:lnTo>
                    <a:pt x="72" y="82"/>
                  </a:lnTo>
                  <a:lnTo>
                    <a:pt x="72" y="83"/>
                  </a:lnTo>
                  <a:lnTo>
                    <a:pt x="71" y="83"/>
                  </a:lnTo>
                  <a:lnTo>
                    <a:pt x="71" y="84"/>
                  </a:lnTo>
                  <a:lnTo>
                    <a:pt x="71" y="86"/>
                  </a:lnTo>
                  <a:lnTo>
                    <a:pt x="69" y="86"/>
                  </a:lnTo>
                  <a:lnTo>
                    <a:pt x="68" y="86"/>
                  </a:lnTo>
                  <a:lnTo>
                    <a:pt x="69" y="86"/>
                  </a:lnTo>
                  <a:lnTo>
                    <a:pt x="68" y="86"/>
                  </a:lnTo>
                  <a:lnTo>
                    <a:pt x="69" y="86"/>
                  </a:lnTo>
                  <a:lnTo>
                    <a:pt x="71" y="86"/>
                  </a:lnTo>
                  <a:lnTo>
                    <a:pt x="71" y="87"/>
                  </a:lnTo>
                  <a:lnTo>
                    <a:pt x="69" y="87"/>
                  </a:lnTo>
                  <a:lnTo>
                    <a:pt x="71" y="87"/>
                  </a:lnTo>
                  <a:lnTo>
                    <a:pt x="71" y="88"/>
                  </a:lnTo>
                  <a:lnTo>
                    <a:pt x="71" y="87"/>
                  </a:lnTo>
                  <a:lnTo>
                    <a:pt x="71" y="88"/>
                  </a:lnTo>
                  <a:lnTo>
                    <a:pt x="71" y="87"/>
                  </a:lnTo>
                  <a:lnTo>
                    <a:pt x="72" y="87"/>
                  </a:lnTo>
                  <a:lnTo>
                    <a:pt x="72" y="88"/>
                  </a:lnTo>
                  <a:lnTo>
                    <a:pt x="71" y="88"/>
                  </a:lnTo>
                  <a:lnTo>
                    <a:pt x="71" y="90"/>
                  </a:lnTo>
                  <a:lnTo>
                    <a:pt x="72" y="90"/>
                  </a:lnTo>
                  <a:lnTo>
                    <a:pt x="72" y="91"/>
                  </a:lnTo>
                  <a:lnTo>
                    <a:pt x="72" y="92"/>
                  </a:lnTo>
                  <a:lnTo>
                    <a:pt x="71" y="92"/>
                  </a:lnTo>
                  <a:lnTo>
                    <a:pt x="71" y="94"/>
                  </a:lnTo>
                  <a:lnTo>
                    <a:pt x="69" y="94"/>
                  </a:lnTo>
                  <a:lnTo>
                    <a:pt x="69" y="95"/>
                  </a:lnTo>
                  <a:lnTo>
                    <a:pt x="69" y="96"/>
                  </a:lnTo>
                  <a:lnTo>
                    <a:pt x="68" y="96"/>
                  </a:lnTo>
                  <a:lnTo>
                    <a:pt x="69" y="96"/>
                  </a:lnTo>
                  <a:lnTo>
                    <a:pt x="71" y="96"/>
                  </a:lnTo>
                  <a:lnTo>
                    <a:pt x="71" y="98"/>
                  </a:lnTo>
                  <a:lnTo>
                    <a:pt x="69" y="98"/>
                  </a:lnTo>
                  <a:lnTo>
                    <a:pt x="69" y="99"/>
                  </a:lnTo>
                  <a:lnTo>
                    <a:pt x="69" y="101"/>
                  </a:lnTo>
                  <a:lnTo>
                    <a:pt x="69" y="99"/>
                  </a:lnTo>
                  <a:lnTo>
                    <a:pt x="69" y="101"/>
                  </a:lnTo>
                  <a:lnTo>
                    <a:pt x="69" y="99"/>
                  </a:lnTo>
                  <a:lnTo>
                    <a:pt x="71" y="99"/>
                  </a:lnTo>
                  <a:lnTo>
                    <a:pt x="72" y="99"/>
                  </a:lnTo>
                  <a:lnTo>
                    <a:pt x="73" y="99"/>
                  </a:lnTo>
                  <a:lnTo>
                    <a:pt x="75" y="101"/>
                  </a:lnTo>
                  <a:lnTo>
                    <a:pt x="73" y="101"/>
                  </a:lnTo>
                  <a:lnTo>
                    <a:pt x="75" y="101"/>
                  </a:lnTo>
                  <a:lnTo>
                    <a:pt x="75" y="99"/>
                  </a:lnTo>
                  <a:lnTo>
                    <a:pt x="75" y="98"/>
                  </a:lnTo>
                  <a:lnTo>
                    <a:pt x="76" y="98"/>
                  </a:lnTo>
                  <a:lnTo>
                    <a:pt x="75" y="96"/>
                  </a:lnTo>
                  <a:lnTo>
                    <a:pt x="76" y="96"/>
                  </a:lnTo>
                  <a:lnTo>
                    <a:pt x="76" y="95"/>
                  </a:lnTo>
                  <a:lnTo>
                    <a:pt x="76" y="94"/>
                  </a:lnTo>
                  <a:lnTo>
                    <a:pt x="76" y="92"/>
                  </a:lnTo>
                  <a:lnTo>
                    <a:pt x="77" y="91"/>
                  </a:lnTo>
                  <a:lnTo>
                    <a:pt x="76" y="91"/>
                  </a:lnTo>
                  <a:lnTo>
                    <a:pt x="77" y="91"/>
                  </a:lnTo>
                  <a:lnTo>
                    <a:pt x="77" y="90"/>
                  </a:lnTo>
                  <a:lnTo>
                    <a:pt x="77" y="88"/>
                  </a:lnTo>
                  <a:lnTo>
                    <a:pt x="76" y="88"/>
                  </a:lnTo>
                  <a:lnTo>
                    <a:pt x="76" y="87"/>
                  </a:lnTo>
                  <a:lnTo>
                    <a:pt x="77" y="87"/>
                  </a:lnTo>
                  <a:lnTo>
                    <a:pt x="79" y="86"/>
                  </a:lnTo>
                  <a:lnTo>
                    <a:pt x="79" y="87"/>
                  </a:lnTo>
                  <a:lnTo>
                    <a:pt x="80" y="87"/>
                  </a:lnTo>
                  <a:lnTo>
                    <a:pt x="81" y="88"/>
                  </a:lnTo>
                  <a:lnTo>
                    <a:pt x="83" y="88"/>
                  </a:lnTo>
                  <a:lnTo>
                    <a:pt x="83" y="90"/>
                  </a:lnTo>
                  <a:lnTo>
                    <a:pt x="84" y="90"/>
                  </a:lnTo>
                  <a:lnTo>
                    <a:pt x="84" y="91"/>
                  </a:lnTo>
                  <a:lnTo>
                    <a:pt x="84" y="92"/>
                  </a:lnTo>
                  <a:lnTo>
                    <a:pt x="84" y="94"/>
                  </a:lnTo>
                  <a:lnTo>
                    <a:pt x="84" y="95"/>
                  </a:lnTo>
                  <a:lnTo>
                    <a:pt x="84" y="96"/>
                  </a:lnTo>
                  <a:lnTo>
                    <a:pt x="84" y="98"/>
                  </a:lnTo>
                  <a:lnTo>
                    <a:pt x="83" y="98"/>
                  </a:lnTo>
                  <a:lnTo>
                    <a:pt x="83" y="99"/>
                  </a:lnTo>
                  <a:lnTo>
                    <a:pt x="83" y="101"/>
                  </a:lnTo>
                  <a:lnTo>
                    <a:pt x="83" y="102"/>
                  </a:lnTo>
                  <a:lnTo>
                    <a:pt x="83" y="103"/>
                  </a:lnTo>
                  <a:lnTo>
                    <a:pt x="83" y="105"/>
                  </a:lnTo>
                  <a:lnTo>
                    <a:pt x="83" y="106"/>
                  </a:lnTo>
                  <a:lnTo>
                    <a:pt x="81" y="106"/>
                  </a:lnTo>
                  <a:lnTo>
                    <a:pt x="81" y="107"/>
                  </a:lnTo>
                  <a:lnTo>
                    <a:pt x="81" y="109"/>
                  </a:lnTo>
                  <a:lnTo>
                    <a:pt x="80" y="109"/>
                  </a:lnTo>
                  <a:lnTo>
                    <a:pt x="80" y="110"/>
                  </a:lnTo>
                  <a:lnTo>
                    <a:pt x="80" y="109"/>
                  </a:lnTo>
                  <a:lnTo>
                    <a:pt x="80" y="110"/>
                  </a:lnTo>
                  <a:lnTo>
                    <a:pt x="79" y="110"/>
                  </a:lnTo>
                  <a:lnTo>
                    <a:pt x="80" y="110"/>
                  </a:lnTo>
                  <a:lnTo>
                    <a:pt x="79" y="110"/>
                  </a:lnTo>
                  <a:lnTo>
                    <a:pt x="80" y="110"/>
                  </a:lnTo>
                  <a:lnTo>
                    <a:pt x="80" y="111"/>
                  </a:lnTo>
                  <a:lnTo>
                    <a:pt x="79" y="111"/>
                  </a:lnTo>
                  <a:lnTo>
                    <a:pt x="77" y="111"/>
                  </a:lnTo>
                  <a:lnTo>
                    <a:pt x="79" y="111"/>
                  </a:lnTo>
                  <a:lnTo>
                    <a:pt x="80" y="113"/>
                  </a:lnTo>
                  <a:lnTo>
                    <a:pt x="80" y="114"/>
                  </a:lnTo>
                  <a:lnTo>
                    <a:pt x="80" y="115"/>
                  </a:lnTo>
                  <a:lnTo>
                    <a:pt x="80" y="117"/>
                  </a:lnTo>
                  <a:lnTo>
                    <a:pt x="77" y="115"/>
                  </a:lnTo>
                  <a:lnTo>
                    <a:pt x="75" y="115"/>
                  </a:lnTo>
                  <a:lnTo>
                    <a:pt x="73" y="115"/>
                  </a:lnTo>
                  <a:lnTo>
                    <a:pt x="73" y="117"/>
                  </a:lnTo>
                  <a:lnTo>
                    <a:pt x="72" y="115"/>
                  </a:lnTo>
                  <a:lnTo>
                    <a:pt x="71" y="117"/>
                  </a:lnTo>
                  <a:lnTo>
                    <a:pt x="69" y="117"/>
                  </a:lnTo>
                  <a:lnTo>
                    <a:pt x="68" y="117"/>
                  </a:lnTo>
                  <a:lnTo>
                    <a:pt x="66" y="118"/>
                  </a:lnTo>
                  <a:lnTo>
                    <a:pt x="66" y="120"/>
                  </a:lnTo>
                  <a:lnTo>
                    <a:pt x="65" y="120"/>
                  </a:lnTo>
                  <a:lnTo>
                    <a:pt x="64" y="120"/>
                  </a:lnTo>
                  <a:lnTo>
                    <a:pt x="62" y="120"/>
                  </a:lnTo>
                  <a:lnTo>
                    <a:pt x="61" y="120"/>
                  </a:lnTo>
                  <a:lnTo>
                    <a:pt x="60" y="120"/>
                  </a:lnTo>
                  <a:lnTo>
                    <a:pt x="60" y="121"/>
                  </a:lnTo>
                  <a:lnTo>
                    <a:pt x="58" y="121"/>
                  </a:lnTo>
                  <a:lnTo>
                    <a:pt x="58" y="122"/>
                  </a:lnTo>
                  <a:lnTo>
                    <a:pt x="58" y="121"/>
                  </a:lnTo>
                  <a:lnTo>
                    <a:pt x="57" y="121"/>
                  </a:lnTo>
                  <a:lnTo>
                    <a:pt x="57" y="120"/>
                  </a:lnTo>
                  <a:lnTo>
                    <a:pt x="57" y="118"/>
                  </a:lnTo>
                  <a:lnTo>
                    <a:pt x="58" y="118"/>
                  </a:lnTo>
                  <a:lnTo>
                    <a:pt x="57" y="117"/>
                  </a:lnTo>
                  <a:lnTo>
                    <a:pt x="57" y="115"/>
                  </a:lnTo>
                  <a:lnTo>
                    <a:pt x="57" y="114"/>
                  </a:lnTo>
                  <a:lnTo>
                    <a:pt x="57" y="113"/>
                  </a:lnTo>
                  <a:lnTo>
                    <a:pt x="57" y="111"/>
                  </a:lnTo>
                  <a:lnTo>
                    <a:pt x="57" y="110"/>
                  </a:lnTo>
                  <a:lnTo>
                    <a:pt x="57" y="109"/>
                  </a:lnTo>
                  <a:lnTo>
                    <a:pt x="57" y="107"/>
                  </a:lnTo>
                  <a:lnTo>
                    <a:pt x="57" y="106"/>
                  </a:lnTo>
                  <a:lnTo>
                    <a:pt x="56" y="106"/>
                  </a:lnTo>
                  <a:lnTo>
                    <a:pt x="54" y="106"/>
                  </a:lnTo>
                  <a:lnTo>
                    <a:pt x="53" y="106"/>
                  </a:lnTo>
                  <a:lnTo>
                    <a:pt x="52" y="105"/>
                  </a:lnTo>
                  <a:lnTo>
                    <a:pt x="50" y="105"/>
                  </a:lnTo>
                  <a:lnTo>
                    <a:pt x="49" y="105"/>
                  </a:lnTo>
                  <a:lnTo>
                    <a:pt x="47" y="105"/>
                  </a:lnTo>
                  <a:lnTo>
                    <a:pt x="47" y="106"/>
                  </a:lnTo>
                  <a:lnTo>
                    <a:pt x="46" y="106"/>
                  </a:lnTo>
                  <a:lnTo>
                    <a:pt x="45" y="106"/>
                  </a:lnTo>
                  <a:lnTo>
                    <a:pt x="43" y="107"/>
                  </a:lnTo>
                  <a:lnTo>
                    <a:pt x="42" y="109"/>
                  </a:lnTo>
                  <a:lnTo>
                    <a:pt x="41" y="109"/>
                  </a:lnTo>
                  <a:lnTo>
                    <a:pt x="41" y="110"/>
                  </a:lnTo>
                  <a:lnTo>
                    <a:pt x="39" y="110"/>
                  </a:lnTo>
                  <a:lnTo>
                    <a:pt x="38" y="110"/>
                  </a:lnTo>
                  <a:lnTo>
                    <a:pt x="38" y="109"/>
                  </a:lnTo>
                  <a:lnTo>
                    <a:pt x="39" y="109"/>
                  </a:lnTo>
                  <a:lnTo>
                    <a:pt x="39" y="107"/>
                  </a:lnTo>
                  <a:lnTo>
                    <a:pt x="39" y="106"/>
                  </a:lnTo>
                  <a:lnTo>
                    <a:pt x="41" y="106"/>
                  </a:lnTo>
                  <a:lnTo>
                    <a:pt x="41" y="105"/>
                  </a:lnTo>
                  <a:lnTo>
                    <a:pt x="41" y="103"/>
                  </a:lnTo>
                  <a:lnTo>
                    <a:pt x="39" y="103"/>
                  </a:lnTo>
                  <a:lnTo>
                    <a:pt x="39" y="102"/>
                  </a:lnTo>
                  <a:lnTo>
                    <a:pt x="41" y="102"/>
                  </a:lnTo>
                  <a:lnTo>
                    <a:pt x="42" y="102"/>
                  </a:lnTo>
                  <a:lnTo>
                    <a:pt x="42" y="101"/>
                  </a:lnTo>
                  <a:lnTo>
                    <a:pt x="43" y="101"/>
                  </a:lnTo>
                  <a:lnTo>
                    <a:pt x="43" y="99"/>
                  </a:lnTo>
                  <a:lnTo>
                    <a:pt x="42" y="99"/>
                  </a:lnTo>
                  <a:lnTo>
                    <a:pt x="43" y="99"/>
                  </a:lnTo>
                  <a:lnTo>
                    <a:pt x="43" y="101"/>
                  </a:lnTo>
                  <a:lnTo>
                    <a:pt x="42" y="101"/>
                  </a:lnTo>
                  <a:lnTo>
                    <a:pt x="41" y="101"/>
                  </a:lnTo>
                  <a:lnTo>
                    <a:pt x="41" y="102"/>
                  </a:lnTo>
                  <a:lnTo>
                    <a:pt x="39" y="101"/>
                  </a:lnTo>
                  <a:lnTo>
                    <a:pt x="38" y="101"/>
                  </a:lnTo>
                  <a:lnTo>
                    <a:pt x="37" y="102"/>
                  </a:lnTo>
                  <a:lnTo>
                    <a:pt x="37" y="103"/>
                  </a:lnTo>
                  <a:lnTo>
                    <a:pt x="37" y="105"/>
                  </a:lnTo>
                  <a:lnTo>
                    <a:pt x="35" y="105"/>
                  </a:lnTo>
                  <a:lnTo>
                    <a:pt x="34" y="105"/>
                  </a:lnTo>
                  <a:lnTo>
                    <a:pt x="34" y="106"/>
                  </a:lnTo>
                  <a:lnTo>
                    <a:pt x="34" y="105"/>
                  </a:lnTo>
                  <a:lnTo>
                    <a:pt x="34" y="106"/>
                  </a:lnTo>
                  <a:lnTo>
                    <a:pt x="33" y="106"/>
                  </a:lnTo>
                  <a:lnTo>
                    <a:pt x="34" y="107"/>
                  </a:lnTo>
                  <a:lnTo>
                    <a:pt x="33" y="107"/>
                  </a:lnTo>
                  <a:lnTo>
                    <a:pt x="33" y="109"/>
                  </a:lnTo>
                  <a:lnTo>
                    <a:pt x="31" y="109"/>
                  </a:lnTo>
                  <a:lnTo>
                    <a:pt x="30" y="109"/>
                  </a:lnTo>
                  <a:lnTo>
                    <a:pt x="30" y="110"/>
                  </a:lnTo>
                  <a:lnTo>
                    <a:pt x="28" y="110"/>
                  </a:lnTo>
                  <a:lnTo>
                    <a:pt x="28" y="109"/>
                  </a:lnTo>
                  <a:lnTo>
                    <a:pt x="28" y="107"/>
                  </a:lnTo>
                  <a:lnTo>
                    <a:pt x="30" y="107"/>
                  </a:lnTo>
                  <a:lnTo>
                    <a:pt x="30" y="106"/>
                  </a:lnTo>
                  <a:lnTo>
                    <a:pt x="30" y="105"/>
                  </a:lnTo>
                  <a:lnTo>
                    <a:pt x="31" y="105"/>
                  </a:lnTo>
                  <a:lnTo>
                    <a:pt x="31" y="103"/>
                  </a:lnTo>
                  <a:lnTo>
                    <a:pt x="31" y="102"/>
                  </a:lnTo>
                  <a:lnTo>
                    <a:pt x="30" y="102"/>
                  </a:lnTo>
                  <a:lnTo>
                    <a:pt x="30" y="101"/>
                  </a:lnTo>
                  <a:lnTo>
                    <a:pt x="30" y="102"/>
                  </a:lnTo>
                  <a:lnTo>
                    <a:pt x="30" y="101"/>
                  </a:lnTo>
                  <a:lnTo>
                    <a:pt x="30" y="102"/>
                  </a:lnTo>
                  <a:lnTo>
                    <a:pt x="28" y="102"/>
                  </a:lnTo>
                  <a:lnTo>
                    <a:pt x="28" y="101"/>
                  </a:lnTo>
                  <a:lnTo>
                    <a:pt x="27" y="101"/>
                  </a:lnTo>
                  <a:lnTo>
                    <a:pt x="27" y="99"/>
                  </a:lnTo>
                  <a:lnTo>
                    <a:pt x="26" y="99"/>
                  </a:lnTo>
                  <a:lnTo>
                    <a:pt x="26" y="98"/>
                  </a:lnTo>
                  <a:lnTo>
                    <a:pt x="24" y="98"/>
                  </a:lnTo>
                  <a:lnTo>
                    <a:pt x="23" y="98"/>
                  </a:lnTo>
                  <a:lnTo>
                    <a:pt x="23" y="96"/>
                  </a:lnTo>
                  <a:lnTo>
                    <a:pt x="24" y="96"/>
                  </a:lnTo>
                  <a:lnTo>
                    <a:pt x="24" y="95"/>
                  </a:lnTo>
                  <a:lnTo>
                    <a:pt x="24" y="96"/>
                  </a:lnTo>
                  <a:lnTo>
                    <a:pt x="23" y="96"/>
                  </a:lnTo>
                  <a:lnTo>
                    <a:pt x="22" y="96"/>
                  </a:lnTo>
                  <a:lnTo>
                    <a:pt x="20" y="96"/>
                  </a:lnTo>
                  <a:lnTo>
                    <a:pt x="20" y="95"/>
                  </a:lnTo>
                  <a:lnTo>
                    <a:pt x="20" y="94"/>
                  </a:lnTo>
                  <a:lnTo>
                    <a:pt x="20" y="92"/>
                  </a:lnTo>
                  <a:lnTo>
                    <a:pt x="19" y="92"/>
                  </a:lnTo>
                  <a:lnTo>
                    <a:pt x="19" y="91"/>
                  </a:lnTo>
                  <a:lnTo>
                    <a:pt x="20" y="91"/>
                  </a:lnTo>
                  <a:lnTo>
                    <a:pt x="22" y="91"/>
                  </a:lnTo>
                  <a:lnTo>
                    <a:pt x="22" y="90"/>
                  </a:lnTo>
                  <a:lnTo>
                    <a:pt x="23" y="90"/>
                  </a:lnTo>
                  <a:lnTo>
                    <a:pt x="24" y="90"/>
                  </a:lnTo>
                  <a:lnTo>
                    <a:pt x="26" y="90"/>
                  </a:lnTo>
                  <a:lnTo>
                    <a:pt x="24" y="88"/>
                  </a:lnTo>
                  <a:lnTo>
                    <a:pt x="23" y="88"/>
                  </a:lnTo>
                  <a:lnTo>
                    <a:pt x="23" y="87"/>
                  </a:lnTo>
                  <a:lnTo>
                    <a:pt x="22" y="87"/>
                  </a:lnTo>
                  <a:lnTo>
                    <a:pt x="22" y="86"/>
                  </a:lnTo>
                  <a:lnTo>
                    <a:pt x="20" y="86"/>
                  </a:lnTo>
                  <a:lnTo>
                    <a:pt x="20" y="84"/>
                  </a:lnTo>
                  <a:lnTo>
                    <a:pt x="20" y="83"/>
                  </a:lnTo>
                  <a:lnTo>
                    <a:pt x="22" y="83"/>
                  </a:lnTo>
                  <a:lnTo>
                    <a:pt x="23" y="82"/>
                  </a:lnTo>
                  <a:lnTo>
                    <a:pt x="23" y="80"/>
                  </a:lnTo>
                  <a:lnTo>
                    <a:pt x="24" y="79"/>
                  </a:lnTo>
                  <a:lnTo>
                    <a:pt x="23" y="79"/>
                  </a:lnTo>
                  <a:lnTo>
                    <a:pt x="23" y="77"/>
                  </a:lnTo>
                  <a:lnTo>
                    <a:pt x="23" y="76"/>
                  </a:lnTo>
                  <a:lnTo>
                    <a:pt x="24" y="77"/>
                  </a:lnTo>
                  <a:lnTo>
                    <a:pt x="24" y="76"/>
                  </a:lnTo>
                  <a:lnTo>
                    <a:pt x="26" y="76"/>
                  </a:lnTo>
                  <a:lnTo>
                    <a:pt x="26" y="75"/>
                  </a:lnTo>
                  <a:lnTo>
                    <a:pt x="24" y="75"/>
                  </a:lnTo>
                  <a:lnTo>
                    <a:pt x="26" y="75"/>
                  </a:lnTo>
                  <a:lnTo>
                    <a:pt x="26" y="73"/>
                  </a:lnTo>
                  <a:lnTo>
                    <a:pt x="26" y="72"/>
                  </a:lnTo>
                  <a:lnTo>
                    <a:pt x="26" y="73"/>
                  </a:lnTo>
                  <a:lnTo>
                    <a:pt x="27" y="73"/>
                  </a:lnTo>
                  <a:lnTo>
                    <a:pt x="27" y="75"/>
                  </a:lnTo>
                  <a:lnTo>
                    <a:pt x="27" y="73"/>
                  </a:lnTo>
                  <a:lnTo>
                    <a:pt x="28" y="73"/>
                  </a:lnTo>
                  <a:lnTo>
                    <a:pt x="28" y="72"/>
                  </a:lnTo>
                  <a:lnTo>
                    <a:pt x="28" y="73"/>
                  </a:lnTo>
                  <a:lnTo>
                    <a:pt x="30" y="73"/>
                  </a:lnTo>
                  <a:lnTo>
                    <a:pt x="30" y="75"/>
                  </a:lnTo>
                  <a:lnTo>
                    <a:pt x="30" y="73"/>
                  </a:lnTo>
                  <a:lnTo>
                    <a:pt x="30" y="75"/>
                  </a:lnTo>
                  <a:lnTo>
                    <a:pt x="28" y="75"/>
                  </a:lnTo>
                  <a:lnTo>
                    <a:pt x="30" y="75"/>
                  </a:lnTo>
                  <a:lnTo>
                    <a:pt x="31" y="75"/>
                  </a:lnTo>
                  <a:lnTo>
                    <a:pt x="31" y="73"/>
                  </a:lnTo>
                  <a:lnTo>
                    <a:pt x="31" y="75"/>
                  </a:lnTo>
                  <a:lnTo>
                    <a:pt x="33" y="75"/>
                  </a:lnTo>
                  <a:lnTo>
                    <a:pt x="34" y="75"/>
                  </a:lnTo>
                  <a:lnTo>
                    <a:pt x="35" y="75"/>
                  </a:lnTo>
                  <a:lnTo>
                    <a:pt x="37" y="75"/>
                  </a:lnTo>
                  <a:lnTo>
                    <a:pt x="37" y="76"/>
                  </a:lnTo>
                  <a:lnTo>
                    <a:pt x="37" y="75"/>
                  </a:lnTo>
                  <a:lnTo>
                    <a:pt x="38" y="76"/>
                  </a:lnTo>
                  <a:lnTo>
                    <a:pt x="39" y="76"/>
                  </a:lnTo>
                  <a:lnTo>
                    <a:pt x="39" y="77"/>
                  </a:lnTo>
                  <a:lnTo>
                    <a:pt x="39" y="76"/>
                  </a:lnTo>
                  <a:lnTo>
                    <a:pt x="39" y="75"/>
                  </a:lnTo>
                  <a:lnTo>
                    <a:pt x="38" y="75"/>
                  </a:lnTo>
                  <a:lnTo>
                    <a:pt x="37" y="75"/>
                  </a:lnTo>
                  <a:lnTo>
                    <a:pt x="37" y="73"/>
                  </a:lnTo>
                  <a:lnTo>
                    <a:pt x="35" y="73"/>
                  </a:lnTo>
                  <a:lnTo>
                    <a:pt x="35" y="72"/>
                  </a:lnTo>
                  <a:lnTo>
                    <a:pt x="34" y="72"/>
                  </a:lnTo>
                  <a:lnTo>
                    <a:pt x="34" y="73"/>
                  </a:lnTo>
                  <a:lnTo>
                    <a:pt x="33" y="73"/>
                  </a:lnTo>
                  <a:lnTo>
                    <a:pt x="33" y="72"/>
                  </a:lnTo>
                  <a:lnTo>
                    <a:pt x="33" y="71"/>
                  </a:lnTo>
                  <a:lnTo>
                    <a:pt x="31" y="71"/>
                  </a:lnTo>
                  <a:lnTo>
                    <a:pt x="31" y="69"/>
                  </a:lnTo>
                  <a:lnTo>
                    <a:pt x="30" y="69"/>
                  </a:lnTo>
                  <a:lnTo>
                    <a:pt x="31" y="68"/>
                  </a:lnTo>
                  <a:lnTo>
                    <a:pt x="30" y="68"/>
                  </a:lnTo>
                  <a:lnTo>
                    <a:pt x="28" y="69"/>
                  </a:lnTo>
                  <a:lnTo>
                    <a:pt x="27" y="69"/>
                  </a:lnTo>
                  <a:lnTo>
                    <a:pt x="27" y="68"/>
                  </a:lnTo>
                  <a:lnTo>
                    <a:pt x="27" y="67"/>
                  </a:lnTo>
                  <a:lnTo>
                    <a:pt x="28" y="67"/>
                  </a:lnTo>
                  <a:lnTo>
                    <a:pt x="28" y="68"/>
                  </a:lnTo>
                  <a:lnTo>
                    <a:pt x="30" y="68"/>
                  </a:lnTo>
                  <a:lnTo>
                    <a:pt x="30" y="67"/>
                  </a:lnTo>
                  <a:lnTo>
                    <a:pt x="28" y="67"/>
                  </a:lnTo>
                  <a:lnTo>
                    <a:pt x="30" y="67"/>
                  </a:lnTo>
                  <a:lnTo>
                    <a:pt x="28" y="67"/>
                  </a:lnTo>
                  <a:lnTo>
                    <a:pt x="27" y="67"/>
                  </a:lnTo>
                  <a:lnTo>
                    <a:pt x="27" y="68"/>
                  </a:lnTo>
                  <a:lnTo>
                    <a:pt x="27" y="67"/>
                  </a:lnTo>
                  <a:lnTo>
                    <a:pt x="26" y="68"/>
                  </a:lnTo>
                  <a:lnTo>
                    <a:pt x="26" y="67"/>
                  </a:lnTo>
                  <a:lnTo>
                    <a:pt x="24" y="67"/>
                  </a:lnTo>
                  <a:lnTo>
                    <a:pt x="24" y="65"/>
                  </a:lnTo>
                  <a:lnTo>
                    <a:pt x="23" y="65"/>
                  </a:lnTo>
                  <a:lnTo>
                    <a:pt x="23" y="64"/>
                  </a:lnTo>
                  <a:lnTo>
                    <a:pt x="24" y="64"/>
                  </a:lnTo>
                  <a:lnTo>
                    <a:pt x="23" y="64"/>
                  </a:lnTo>
                  <a:lnTo>
                    <a:pt x="24" y="64"/>
                  </a:lnTo>
                  <a:lnTo>
                    <a:pt x="26" y="64"/>
                  </a:lnTo>
                  <a:lnTo>
                    <a:pt x="26" y="63"/>
                  </a:lnTo>
                  <a:lnTo>
                    <a:pt x="24" y="64"/>
                  </a:lnTo>
                  <a:lnTo>
                    <a:pt x="23" y="64"/>
                  </a:lnTo>
                  <a:lnTo>
                    <a:pt x="23" y="65"/>
                  </a:lnTo>
                  <a:lnTo>
                    <a:pt x="24" y="65"/>
                  </a:lnTo>
                  <a:lnTo>
                    <a:pt x="24" y="67"/>
                  </a:lnTo>
                  <a:lnTo>
                    <a:pt x="23" y="67"/>
                  </a:lnTo>
                  <a:lnTo>
                    <a:pt x="22" y="67"/>
                  </a:lnTo>
                  <a:lnTo>
                    <a:pt x="22" y="65"/>
                  </a:lnTo>
                  <a:lnTo>
                    <a:pt x="20" y="65"/>
                  </a:lnTo>
                  <a:lnTo>
                    <a:pt x="19" y="65"/>
                  </a:lnTo>
                  <a:lnTo>
                    <a:pt x="18" y="65"/>
                  </a:lnTo>
                  <a:lnTo>
                    <a:pt x="16" y="65"/>
                  </a:lnTo>
                  <a:lnTo>
                    <a:pt x="16" y="64"/>
                  </a:lnTo>
                  <a:lnTo>
                    <a:pt x="15" y="64"/>
                  </a:lnTo>
                  <a:lnTo>
                    <a:pt x="15" y="63"/>
                  </a:lnTo>
                  <a:lnTo>
                    <a:pt x="16" y="63"/>
                  </a:lnTo>
                  <a:lnTo>
                    <a:pt x="16" y="64"/>
                  </a:lnTo>
                  <a:lnTo>
                    <a:pt x="18" y="64"/>
                  </a:lnTo>
                  <a:lnTo>
                    <a:pt x="18" y="63"/>
                  </a:lnTo>
                  <a:lnTo>
                    <a:pt x="18" y="61"/>
                  </a:lnTo>
                  <a:lnTo>
                    <a:pt x="19" y="61"/>
                  </a:lnTo>
                  <a:lnTo>
                    <a:pt x="19" y="60"/>
                  </a:lnTo>
                  <a:lnTo>
                    <a:pt x="19" y="61"/>
                  </a:lnTo>
                  <a:lnTo>
                    <a:pt x="19" y="60"/>
                  </a:lnTo>
                  <a:lnTo>
                    <a:pt x="19" y="58"/>
                  </a:lnTo>
                  <a:lnTo>
                    <a:pt x="20" y="58"/>
                  </a:lnTo>
                  <a:lnTo>
                    <a:pt x="20" y="60"/>
                  </a:lnTo>
                  <a:lnTo>
                    <a:pt x="22" y="60"/>
                  </a:lnTo>
                  <a:lnTo>
                    <a:pt x="23" y="60"/>
                  </a:lnTo>
                  <a:lnTo>
                    <a:pt x="23" y="58"/>
                  </a:lnTo>
                  <a:lnTo>
                    <a:pt x="23" y="60"/>
                  </a:lnTo>
                  <a:lnTo>
                    <a:pt x="23" y="58"/>
                  </a:lnTo>
                  <a:lnTo>
                    <a:pt x="23" y="57"/>
                  </a:lnTo>
                  <a:lnTo>
                    <a:pt x="23" y="56"/>
                  </a:lnTo>
                  <a:lnTo>
                    <a:pt x="23" y="54"/>
                  </a:lnTo>
                  <a:lnTo>
                    <a:pt x="23" y="53"/>
                  </a:lnTo>
                  <a:lnTo>
                    <a:pt x="22" y="53"/>
                  </a:lnTo>
                  <a:lnTo>
                    <a:pt x="22" y="52"/>
                  </a:lnTo>
                  <a:lnTo>
                    <a:pt x="22" y="50"/>
                  </a:lnTo>
                  <a:lnTo>
                    <a:pt x="20" y="50"/>
                  </a:lnTo>
                  <a:lnTo>
                    <a:pt x="20" y="49"/>
                  </a:lnTo>
                  <a:lnTo>
                    <a:pt x="22" y="49"/>
                  </a:lnTo>
                  <a:lnTo>
                    <a:pt x="20" y="49"/>
                  </a:lnTo>
                  <a:lnTo>
                    <a:pt x="20" y="50"/>
                  </a:lnTo>
                  <a:lnTo>
                    <a:pt x="19" y="50"/>
                  </a:lnTo>
                  <a:lnTo>
                    <a:pt x="19" y="49"/>
                  </a:lnTo>
                  <a:lnTo>
                    <a:pt x="19" y="50"/>
                  </a:lnTo>
                  <a:lnTo>
                    <a:pt x="19" y="49"/>
                  </a:lnTo>
                  <a:lnTo>
                    <a:pt x="19" y="50"/>
                  </a:lnTo>
                  <a:lnTo>
                    <a:pt x="18" y="50"/>
                  </a:lnTo>
                  <a:lnTo>
                    <a:pt x="18" y="49"/>
                  </a:lnTo>
                  <a:lnTo>
                    <a:pt x="19" y="49"/>
                  </a:lnTo>
                  <a:lnTo>
                    <a:pt x="19" y="48"/>
                  </a:lnTo>
                  <a:lnTo>
                    <a:pt x="18" y="48"/>
                  </a:lnTo>
                  <a:lnTo>
                    <a:pt x="18" y="46"/>
                  </a:lnTo>
                  <a:lnTo>
                    <a:pt x="18" y="48"/>
                  </a:lnTo>
                  <a:lnTo>
                    <a:pt x="18" y="46"/>
                  </a:lnTo>
                  <a:lnTo>
                    <a:pt x="18" y="45"/>
                  </a:lnTo>
                  <a:lnTo>
                    <a:pt x="18" y="44"/>
                  </a:lnTo>
                  <a:lnTo>
                    <a:pt x="16" y="44"/>
                  </a:lnTo>
                  <a:lnTo>
                    <a:pt x="16" y="42"/>
                  </a:lnTo>
                  <a:lnTo>
                    <a:pt x="16" y="41"/>
                  </a:lnTo>
                  <a:lnTo>
                    <a:pt x="18" y="41"/>
                  </a:lnTo>
                  <a:lnTo>
                    <a:pt x="19" y="41"/>
                  </a:lnTo>
                  <a:lnTo>
                    <a:pt x="20" y="41"/>
                  </a:lnTo>
                  <a:lnTo>
                    <a:pt x="20" y="42"/>
                  </a:lnTo>
                  <a:lnTo>
                    <a:pt x="20" y="41"/>
                  </a:lnTo>
                  <a:lnTo>
                    <a:pt x="20" y="42"/>
                  </a:lnTo>
                  <a:lnTo>
                    <a:pt x="22" y="41"/>
                  </a:lnTo>
                  <a:lnTo>
                    <a:pt x="22" y="40"/>
                  </a:lnTo>
                  <a:lnTo>
                    <a:pt x="23" y="40"/>
                  </a:lnTo>
                  <a:lnTo>
                    <a:pt x="24" y="40"/>
                  </a:lnTo>
                  <a:lnTo>
                    <a:pt x="24" y="41"/>
                  </a:lnTo>
                  <a:lnTo>
                    <a:pt x="26" y="41"/>
                  </a:lnTo>
                  <a:lnTo>
                    <a:pt x="27" y="41"/>
                  </a:lnTo>
                  <a:lnTo>
                    <a:pt x="28" y="41"/>
                  </a:lnTo>
                  <a:lnTo>
                    <a:pt x="28" y="42"/>
                  </a:lnTo>
                  <a:lnTo>
                    <a:pt x="30" y="42"/>
                  </a:lnTo>
                  <a:lnTo>
                    <a:pt x="30" y="41"/>
                  </a:lnTo>
                  <a:lnTo>
                    <a:pt x="28" y="41"/>
                  </a:lnTo>
                  <a:lnTo>
                    <a:pt x="30" y="41"/>
                  </a:lnTo>
                  <a:lnTo>
                    <a:pt x="28" y="41"/>
                  </a:lnTo>
                  <a:lnTo>
                    <a:pt x="28" y="40"/>
                  </a:lnTo>
                  <a:lnTo>
                    <a:pt x="28" y="38"/>
                  </a:lnTo>
                  <a:lnTo>
                    <a:pt x="27" y="38"/>
                  </a:lnTo>
                  <a:lnTo>
                    <a:pt x="27" y="40"/>
                  </a:lnTo>
                  <a:lnTo>
                    <a:pt x="26" y="40"/>
                  </a:lnTo>
                  <a:lnTo>
                    <a:pt x="26" y="38"/>
                  </a:lnTo>
                  <a:lnTo>
                    <a:pt x="24" y="38"/>
                  </a:lnTo>
                  <a:lnTo>
                    <a:pt x="24" y="37"/>
                  </a:lnTo>
                  <a:lnTo>
                    <a:pt x="24" y="38"/>
                  </a:lnTo>
                  <a:lnTo>
                    <a:pt x="24" y="37"/>
                  </a:lnTo>
                  <a:lnTo>
                    <a:pt x="24" y="38"/>
                  </a:lnTo>
                  <a:lnTo>
                    <a:pt x="23" y="38"/>
                  </a:lnTo>
                  <a:lnTo>
                    <a:pt x="23" y="37"/>
                  </a:lnTo>
                  <a:lnTo>
                    <a:pt x="24" y="37"/>
                  </a:lnTo>
                  <a:lnTo>
                    <a:pt x="23" y="37"/>
                  </a:lnTo>
                  <a:lnTo>
                    <a:pt x="23" y="35"/>
                  </a:lnTo>
                  <a:lnTo>
                    <a:pt x="23" y="34"/>
                  </a:lnTo>
                  <a:lnTo>
                    <a:pt x="23" y="35"/>
                  </a:lnTo>
                  <a:lnTo>
                    <a:pt x="22" y="35"/>
                  </a:lnTo>
                  <a:lnTo>
                    <a:pt x="22" y="34"/>
                  </a:lnTo>
                  <a:lnTo>
                    <a:pt x="20" y="34"/>
                  </a:lnTo>
                  <a:lnTo>
                    <a:pt x="22" y="34"/>
                  </a:lnTo>
                  <a:lnTo>
                    <a:pt x="20" y="34"/>
                  </a:lnTo>
                  <a:lnTo>
                    <a:pt x="20" y="33"/>
                  </a:lnTo>
                  <a:lnTo>
                    <a:pt x="20" y="31"/>
                  </a:lnTo>
                  <a:lnTo>
                    <a:pt x="19" y="31"/>
                  </a:lnTo>
                  <a:lnTo>
                    <a:pt x="19" y="30"/>
                  </a:lnTo>
                  <a:lnTo>
                    <a:pt x="19" y="29"/>
                  </a:lnTo>
                  <a:lnTo>
                    <a:pt x="19" y="30"/>
                  </a:lnTo>
                  <a:lnTo>
                    <a:pt x="19" y="31"/>
                  </a:lnTo>
                  <a:lnTo>
                    <a:pt x="19" y="33"/>
                  </a:lnTo>
                  <a:lnTo>
                    <a:pt x="20" y="33"/>
                  </a:lnTo>
                  <a:lnTo>
                    <a:pt x="20" y="34"/>
                  </a:lnTo>
                  <a:lnTo>
                    <a:pt x="19" y="33"/>
                  </a:lnTo>
                  <a:lnTo>
                    <a:pt x="18" y="33"/>
                  </a:lnTo>
                  <a:lnTo>
                    <a:pt x="18" y="31"/>
                  </a:lnTo>
                  <a:lnTo>
                    <a:pt x="18" y="33"/>
                  </a:lnTo>
                  <a:lnTo>
                    <a:pt x="16" y="33"/>
                  </a:lnTo>
                  <a:lnTo>
                    <a:pt x="15" y="31"/>
                  </a:lnTo>
                  <a:lnTo>
                    <a:pt x="16" y="31"/>
                  </a:lnTo>
                  <a:lnTo>
                    <a:pt x="15" y="31"/>
                  </a:lnTo>
                  <a:lnTo>
                    <a:pt x="15" y="30"/>
                  </a:lnTo>
                  <a:lnTo>
                    <a:pt x="15" y="29"/>
                  </a:lnTo>
                  <a:lnTo>
                    <a:pt x="15" y="27"/>
                  </a:lnTo>
                  <a:lnTo>
                    <a:pt x="16" y="26"/>
                  </a:lnTo>
                  <a:lnTo>
                    <a:pt x="16" y="25"/>
                  </a:lnTo>
                  <a:lnTo>
                    <a:pt x="16" y="23"/>
                  </a:lnTo>
                  <a:lnTo>
                    <a:pt x="16" y="22"/>
                  </a:lnTo>
                  <a:lnTo>
                    <a:pt x="16" y="21"/>
                  </a:lnTo>
                  <a:lnTo>
                    <a:pt x="16" y="19"/>
                  </a:lnTo>
                  <a:lnTo>
                    <a:pt x="16" y="18"/>
                  </a:lnTo>
                  <a:lnTo>
                    <a:pt x="16" y="16"/>
                  </a:lnTo>
                  <a:lnTo>
                    <a:pt x="16" y="15"/>
                  </a:lnTo>
                  <a:lnTo>
                    <a:pt x="18" y="15"/>
                  </a:lnTo>
                  <a:lnTo>
                    <a:pt x="18" y="14"/>
                  </a:lnTo>
                  <a:lnTo>
                    <a:pt x="18" y="12"/>
                  </a:lnTo>
                  <a:lnTo>
                    <a:pt x="18" y="11"/>
                  </a:lnTo>
                  <a:lnTo>
                    <a:pt x="18" y="10"/>
                  </a:lnTo>
                  <a:lnTo>
                    <a:pt x="18" y="8"/>
                  </a:lnTo>
                  <a:lnTo>
                    <a:pt x="18" y="7"/>
                  </a:lnTo>
                  <a:lnTo>
                    <a:pt x="18" y="6"/>
                  </a:lnTo>
                  <a:lnTo>
                    <a:pt x="16" y="6"/>
                  </a:lnTo>
                  <a:lnTo>
                    <a:pt x="16" y="4"/>
                  </a:lnTo>
                  <a:lnTo>
                    <a:pt x="16" y="3"/>
                  </a:lnTo>
                  <a:lnTo>
                    <a:pt x="18" y="3"/>
                  </a:lnTo>
                  <a:lnTo>
                    <a:pt x="18" y="2"/>
                  </a:lnTo>
                  <a:lnTo>
                    <a:pt x="19" y="0"/>
                  </a:lnTo>
                  <a:lnTo>
                    <a:pt x="19" y="2"/>
                  </a:lnTo>
                  <a:close/>
                </a:path>
              </a:pathLst>
            </a:custGeom>
            <a:solidFill>
              <a:schemeClr val="tx2"/>
            </a:solidFill>
            <a:ln w="9525">
              <a:solidFill>
                <a:schemeClr val="bg1">
                  <a:alpha val="94901"/>
                </a:schemeClr>
              </a:solidFill>
              <a:round/>
              <a:headEnd/>
              <a:tailEnd/>
            </a:ln>
          </p:spPr>
          <p:txBody>
            <a:bodyPr/>
            <a:lstStyle/>
            <a:p>
              <a:endParaRPr lang="en-US"/>
            </a:p>
          </p:txBody>
        </p:sp>
      </p:grpSp>
      <p:sp>
        <p:nvSpPr>
          <p:cNvPr id="174086" name="TextBox 133"/>
          <p:cNvSpPr txBox="1">
            <a:spLocks noChangeArrowheads="1"/>
          </p:cNvSpPr>
          <p:nvPr/>
        </p:nvSpPr>
        <p:spPr bwMode="auto">
          <a:xfrm>
            <a:off x="4914900" y="17145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Arusha</a:t>
            </a:r>
          </a:p>
          <a:p>
            <a:pPr algn="ctr">
              <a:lnSpc>
                <a:spcPct val="100000"/>
              </a:lnSpc>
              <a:spcBef>
                <a:spcPct val="0"/>
              </a:spcBef>
              <a:buFontTx/>
              <a:buNone/>
            </a:pPr>
            <a:r>
              <a:rPr lang="en-US" altLang="en-US" sz="1800"/>
              <a:t>84%</a:t>
            </a:r>
          </a:p>
        </p:txBody>
      </p:sp>
      <p:sp>
        <p:nvSpPr>
          <p:cNvPr id="174087" name="TextBox 134"/>
          <p:cNvSpPr txBox="1">
            <a:spLocks noChangeArrowheads="1"/>
          </p:cNvSpPr>
          <p:nvPr/>
        </p:nvSpPr>
        <p:spPr bwMode="auto">
          <a:xfrm>
            <a:off x="3906838" y="985838"/>
            <a:ext cx="838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Mara</a:t>
            </a:r>
          </a:p>
          <a:p>
            <a:pPr>
              <a:lnSpc>
                <a:spcPct val="100000"/>
              </a:lnSpc>
              <a:spcBef>
                <a:spcPct val="0"/>
              </a:spcBef>
              <a:buFontTx/>
              <a:buNone/>
            </a:pPr>
            <a:r>
              <a:rPr lang="en-US" altLang="en-US" sz="1800">
                <a:solidFill>
                  <a:schemeClr val="bg1"/>
                </a:solidFill>
              </a:rPr>
              <a:t>73%</a:t>
            </a:r>
          </a:p>
        </p:txBody>
      </p:sp>
      <p:sp>
        <p:nvSpPr>
          <p:cNvPr id="174088" name="TextBox 135"/>
          <p:cNvSpPr txBox="1">
            <a:spLocks noChangeArrowheads="1"/>
          </p:cNvSpPr>
          <p:nvPr/>
        </p:nvSpPr>
        <p:spPr bwMode="auto">
          <a:xfrm>
            <a:off x="2366963" y="950913"/>
            <a:ext cx="8382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Kagera</a:t>
            </a:r>
          </a:p>
          <a:p>
            <a:pPr>
              <a:lnSpc>
                <a:spcPct val="100000"/>
              </a:lnSpc>
              <a:spcBef>
                <a:spcPct val="0"/>
              </a:spcBef>
              <a:buFontTx/>
              <a:buNone/>
            </a:pPr>
            <a:r>
              <a:rPr lang="en-US" altLang="en-US" sz="1800"/>
              <a:t>88%</a:t>
            </a:r>
          </a:p>
        </p:txBody>
      </p:sp>
      <p:sp>
        <p:nvSpPr>
          <p:cNvPr id="174089" name="TextBox 136"/>
          <p:cNvSpPr txBox="1">
            <a:spLocks noChangeArrowheads="1"/>
          </p:cNvSpPr>
          <p:nvPr/>
        </p:nvSpPr>
        <p:spPr bwMode="auto">
          <a:xfrm>
            <a:off x="6051550" y="1806575"/>
            <a:ext cx="1255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Kilimanjaro (93%)</a:t>
            </a:r>
          </a:p>
        </p:txBody>
      </p:sp>
      <p:cxnSp>
        <p:nvCxnSpPr>
          <p:cNvPr id="138" name="Straight Connector 137"/>
          <p:cNvCxnSpPr/>
          <p:nvPr/>
        </p:nvCxnSpPr>
        <p:spPr>
          <a:xfrm flipV="1">
            <a:off x="6035675" y="2098675"/>
            <a:ext cx="279400" cy="301625"/>
          </a:xfrm>
          <a:prstGeom prst="line">
            <a:avLst/>
          </a:prstGeom>
          <a:ln>
            <a:solidFill>
              <a:schemeClr val="tx1"/>
            </a:solidFill>
          </a:ln>
        </p:spPr>
        <p:style>
          <a:lnRef idx="1">
            <a:schemeClr val="dk1"/>
          </a:lnRef>
          <a:fillRef idx="0">
            <a:schemeClr val="dk1"/>
          </a:fillRef>
          <a:effectRef idx="0">
            <a:schemeClr val="dk1"/>
          </a:effectRef>
          <a:fontRef idx="minor">
            <a:schemeClr val="tx1"/>
          </a:fontRef>
        </p:style>
      </p:cxnSp>
      <p:sp>
        <p:nvSpPr>
          <p:cNvPr id="174091" name="TextBox 138"/>
          <p:cNvSpPr txBox="1">
            <a:spLocks noChangeArrowheads="1"/>
          </p:cNvSpPr>
          <p:nvPr/>
        </p:nvSpPr>
        <p:spPr bwMode="auto">
          <a:xfrm>
            <a:off x="3906838" y="1698625"/>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Simiyu</a:t>
            </a:r>
          </a:p>
          <a:p>
            <a:pPr>
              <a:lnSpc>
                <a:spcPct val="100000"/>
              </a:lnSpc>
              <a:spcBef>
                <a:spcPct val="0"/>
              </a:spcBef>
              <a:buFontTx/>
              <a:buNone/>
            </a:pPr>
            <a:r>
              <a:rPr lang="en-US" altLang="en-US" sz="1800">
                <a:solidFill>
                  <a:schemeClr val="bg1"/>
                </a:solidFill>
              </a:rPr>
              <a:t>68%</a:t>
            </a:r>
          </a:p>
        </p:txBody>
      </p:sp>
      <p:sp>
        <p:nvSpPr>
          <p:cNvPr id="174092" name="TextBox 139"/>
          <p:cNvSpPr txBox="1">
            <a:spLocks noChangeArrowheads="1"/>
          </p:cNvSpPr>
          <p:nvPr/>
        </p:nvSpPr>
        <p:spPr bwMode="auto">
          <a:xfrm>
            <a:off x="2909888" y="1536700"/>
            <a:ext cx="10795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Mwanza</a:t>
            </a:r>
          </a:p>
          <a:p>
            <a:pPr>
              <a:lnSpc>
                <a:spcPct val="100000"/>
              </a:lnSpc>
              <a:spcBef>
                <a:spcPct val="0"/>
              </a:spcBef>
              <a:buFontTx/>
              <a:buNone/>
            </a:pPr>
            <a:r>
              <a:rPr lang="en-US" altLang="en-US" sz="1800">
                <a:solidFill>
                  <a:schemeClr val="bg1"/>
                </a:solidFill>
              </a:rPr>
              <a:t>        70%</a:t>
            </a:r>
          </a:p>
        </p:txBody>
      </p:sp>
      <p:sp>
        <p:nvSpPr>
          <p:cNvPr id="174093" name="TextBox 140"/>
          <p:cNvSpPr txBox="1">
            <a:spLocks noChangeArrowheads="1"/>
          </p:cNvSpPr>
          <p:nvPr/>
        </p:nvSpPr>
        <p:spPr bwMode="auto">
          <a:xfrm>
            <a:off x="5159375" y="2571750"/>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Manyara</a:t>
            </a:r>
          </a:p>
          <a:p>
            <a:pPr>
              <a:lnSpc>
                <a:spcPct val="100000"/>
              </a:lnSpc>
              <a:spcBef>
                <a:spcPct val="0"/>
              </a:spcBef>
              <a:buFontTx/>
              <a:buNone/>
            </a:pPr>
            <a:r>
              <a:rPr lang="en-US" altLang="en-US" sz="1800"/>
              <a:t>    83%</a:t>
            </a:r>
          </a:p>
        </p:txBody>
      </p:sp>
      <p:sp>
        <p:nvSpPr>
          <p:cNvPr id="174094" name="TextBox 141"/>
          <p:cNvSpPr txBox="1">
            <a:spLocks noChangeArrowheads="1"/>
          </p:cNvSpPr>
          <p:nvPr/>
        </p:nvSpPr>
        <p:spPr bwMode="auto">
          <a:xfrm>
            <a:off x="6175375" y="2954338"/>
            <a:ext cx="838200" cy="64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Tanga</a:t>
            </a:r>
          </a:p>
          <a:p>
            <a:pPr algn="ctr">
              <a:lnSpc>
                <a:spcPct val="100000"/>
              </a:lnSpc>
              <a:spcBef>
                <a:spcPct val="0"/>
              </a:spcBef>
              <a:buFontTx/>
              <a:buNone/>
            </a:pPr>
            <a:r>
              <a:rPr lang="en-US" altLang="en-US" sz="1800">
                <a:solidFill>
                  <a:schemeClr val="bg1"/>
                </a:solidFill>
              </a:rPr>
              <a:t>76%</a:t>
            </a:r>
          </a:p>
        </p:txBody>
      </p:sp>
      <p:sp>
        <p:nvSpPr>
          <p:cNvPr id="174095" name="TextBox 142"/>
          <p:cNvSpPr txBox="1">
            <a:spLocks noChangeArrowheads="1"/>
          </p:cNvSpPr>
          <p:nvPr/>
        </p:nvSpPr>
        <p:spPr bwMode="auto">
          <a:xfrm>
            <a:off x="6269038" y="3684588"/>
            <a:ext cx="835025"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Pwa-</a:t>
            </a:r>
          </a:p>
          <a:p>
            <a:pPr>
              <a:lnSpc>
                <a:spcPct val="100000"/>
              </a:lnSpc>
              <a:spcBef>
                <a:spcPct val="0"/>
              </a:spcBef>
              <a:buFontTx/>
              <a:buNone/>
            </a:pPr>
            <a:r>
              <a:rPr lang="en-US" altLang="en-US" sz="1800">
                <a:solidFill>
                  <a:schemeClr val="bg1"/>
                </a:solidFill>
              </a:rPr>
              <a:t>     ni</a:t>
            </a:r>
          </a:p>
          <a:p>
            <a:pPr algn="ctr">
              <a:lnSpc>
                <a:spcPct val="100000"/>
              </a:lnSpc>
              <a:spcBef>
                <a:spcPct val="0"/>
              </a:spcBef>
              <a:buFontTx/>
              <a:buNone/>
            </a:pPr>
            <a:r>
              <a:rPr lang="en-US" altLang="en-US" sz="1800">
                <a:solidFill>
                  <a:schemeClr val="bg1"/>
                </a:solidFill>
              </a:rPr>
              <a:t>74%</a:t>
            </a:r>
          </a:p>
        </p:txBody>
      </p:sp>
      <p:sp>
        <p:nvSpPr>
          <p:cNvPr id="174096" name="TextBox 143"/>
          <p:cNvSpPr txBox="1">
            <a:spLocks noChangeArrowheads="1"/>
          </p:cNvSpPr>
          <p:nvPr/>
        </p:nvSpPr>
        <p:spPr bwMode="auto">
          <a:xfrm>
            <a:off x="4727575" y="3565525"/>
            <a:ext cx="10572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Dodoma87%</a:t>
            </a:r>
          </a:p>
          <a:p>
            <a:pPr>
              <a:lnSpc>
                <a:spcPct val="100000"/>
              </a:lnSpc>
              <a:spcBef>
                <a:spcPct val="0"/>
              </a:spcBef>
              <a:buFontTx/>
              <a:buNone/>
            </a:pPr>
            <a:endParaRPr lang="en-US" altLang="en-US" sz="1800">
              <a:solidFill>
                <a:schemeClr val="bg1"/>
              </a:solidFill>
            </a:endParaRPr>
          </a:p>
        </p:txBody>
      </p:sp>
      <p:sp>
        <p:nvSpPr>
          <p:cNvPr id="174097" name="TextBox 144"/>
          <p:cNvSpPr txBox="1">
            <a:spLocks noChangeArrowheads="1"/>
          </p:cNvSpPr>
          <p:nvPr/>
        </p:nvSpPr>
        <p:spPr bwMode="auto">
          <a:xfrm>
            <a:off x="3952875" y="2881313"/>
            <a:ext cx="9699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Singida</a:t>
            </a:r>
          </a:p>
          <a:p>
            <a:pPr algn="ctr">
              <a:lnSpc>
                <a:spcPct val="100000"/>
              </a:lnSpc>
              <a:spcBef>
                <a:spcPct val="0"/>
              </a:spcBef>
              <a:buFontTx/>
              <a:buNone/>
            </a:pPr>
            <a:r>
              <a:rPr lang="en-US" altLang="en-US" sz="1800"/>
              <a:t>80%</a:t>
            </a:r>
          </a:p>
        </p:txBody>
      </p:sp>
      <p:sp>
        <p:nvSpPr>
          <p:cNvPr id="174098" name="TextBox 145"/>
          <p:cNvSpPr txBox="1">
            <a:spLocks noChangeArrowheads="1"/>
          </p:cNvSpPr>
          <p:nvPr/>
        </p:nvSpPr>
        <p:spPr bwMode="auto">
          <a:xfrm>
            <a:off x="3025775" y="2781300"/>
            <a:ext cx="838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Tabora</a:t>
            </a:r>
          </a:p>
          <a:p>
            <a:pPr algn="ctr">
              <a:lnSpc>
                <a:spcPct val="100000"/>
              </a:lnSpc>
              <a:spcBef>
                <a:spcPct val="0"/>
              </a:spcBef>
              <a:buFontTx/>
              <a:buNone/>
            </a:pPr>
            <a:r>
              <a:rPr lang="en-US" altLang="en-US" sz="1800">
                <a:solidFill>
                  <a:schemeClr val="bg1"/>
                </a:solidFill>
              </a:rPr>
              <a:t>59%</a:t>
            </a:r>
          </a:p>
        </p:txBody>
      </p:sp>
      <p:sp>
        <p:nvSpPr>
          <p:cNvPr id="174099" name="TextBox 146"/>
          <p:cNvSpPr txBox="1">
            <a:spLocks noChangeArrowheads="1"/>
          </p:cNvSpPr>
          <p:nvPr/>
        </p:nvSpPr>
        <p:spPr bwMode="auto">
          <a:xfrm>
            <a:off x="2952750" y="2154238"/>
            <a:ext cx="141446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Shinyanga</a:t>
            </a:r>
          </a:p>
          <a:p>
            <a:pPr>
              <a:lnSpc>
                <a:spcPct val="100000"/>
              </a:lnSpc>
              <a:spcBef>
                <a:spcPct val="0"/>
              </a:spcBef>
              <a:buFontTx/>
              <a:buNone/>
            </a:pPr>
            <a:r>
              <a:rPr lang="en-US" altLang="en-US" sz="1800">
                <a:solidFill>
                  <a:schemeClr val="bg1"/>
                </a:solidFill>
              </a:rPr>
              <a:t>56%</a:t>
            </a:r>
          </a:p>
        </p:txBody>
      </p:sp>
      <p:sp>
        <p:nvSpPr>
          <p:cNvPr id="174100" name="TextBox 147"/>
          <p:cNvSpPr txBox="1">
            <a:spLocks noChangeArrowheads="1"/>
          </p:cNvSpPr>
          <p:nvPr/>
        </p:nvSpPr>
        <p:spPr bwMode="auto">
          <a:xfrm>
            <a:off x="1820863" y="2630488"/>
            <a:ext cx="8794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Kigoma</a:t>
            </a:r>
          </a:p>
          <a:p>
            <a:pPr>
              <a:lnSpc>
                <a:spcPct val="100000"/>
              </a:lnSpc>
              <a:spcBef>
                <a:spcPct val="0"/>
              </a:spcBef>
              <a:buFontTx/>
              <a:buNone/>
            </a:pPr>
            <a:r>
              <a:rPr lang="en-US" altLang="en-US" sz="1800">
                <a:solidFill>
                  <a:schemeClr val="bg1"/>
                </a:solidFill>
              </a:rPr>
              <a:t>77%</a:t>
            </a:r>
          </a:p>
        </p:txBody>
      </p:sp>
      <p:sp>
        <p:nvSpPr>
          <p:cNvPr id="174101" name="TextBox 148"/>
          <p:cNvSpPr txBox="1">
            <a:spLocks noChangeArrowheads="1"/>
          </p:cNvSpPr>
          <p:nvPr/>
        </p:nvSpPr>
        <p:spPr bwMode="auto">
          <a:xfrm>
            <a:off x="1436688" y="1917700"/>
            <a:ext cx="7143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Geita</a:t>
            </a:r>
          </a:p>
          <a:p>
            <a:pPr algn="ctr">
              <a:lnSpc>
                <a:spcPct val="100000"/>
              </a:lnSpc>
              <a:spcBef>
                <a:spcPct val="0"/>
              </a:spcBef>
              <a:buFontTx/>
              <a:buNone/>
            </a:pPr>
            <a:r>
              <a:rPr lang="en-US" altLang="en-US" sz="1800"/>
              <a:t>66%</a:t>
            </a:r>
          </a:p>
        </p:txBody>
      </p:sp>
      <p:cxnSp>
        <p:nvCxnSpPr>
          <p:cNvPr id="150" name="Straight Connector 149"/>
          <p:cNvCxnSpPr/>
          <p:nvPr/>
        </p:nvCxnSpPr>
        <p:spPr>
          <a:xfrm>
            <a:off x="2020888" y="2224088"/>
            <a:ext cx="639762" cy="128587"/>
          </a:xfrm>
          <a:prstGeom prst="line">
            <a:avLst/>
          </a:prstGeom>
          <a:ln/>
        </p:spPr>
        <p:style>
          <a:lnRef idx="1">
            <a:schemeClr val="dk1"/>
          </a:lnRef>
          <a:fillRef idx="0">
            <a:schemeClr val="dk1"/>
          </a:fillRef>
          <a:effectRef idx="0">
            <a:schemeClr val="dk1"/>
          </a:effectRef>
          <a:fontRef idx="minor">
            <a:schemeClr val="tx1"/>
          </a:fontRef>
        </p:style>
      </p:cxnSp>
      <p:sp>
        <p:nvSpPr>
          <p:cNvPr id="174103" name="TextBox 150"/>
          <p:cNvSpPr txBox="1">
            <a:spLocks noChangeArrowheads="1"/>
          </p:cNvSpPr>
          <p:nvPr/>
        </p:nvSpPr>
        <p:spPr bwMode="auto">
          <a:xfrm>
            <a:off x="7253288" y="3903663"/>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Unguja 89%</a:t>
            </a:r>
          </a:p>
        </p:txBody>
      </p:sp>
      <p:sp>
        <p:nvSpPr>
          <p:cNvPr id="174104" name="TextBox 151"/>
          <p:cNvSpPr txBox="1">
            <a:spLocks noChangeArrowheads="1"/>
          </p:cNvSpPr>
          <p:nvPr/>
        </p:nvSpPr>
        <p:spPr bwMode="auto">
          <a:xfrm>
            <a:off x="7035800" y="3338513"/>
            <a:ext cx="25257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Unguja 88%</a:t>
            </a:r>
          </a:p>
        </p:txBody>
      </p:sp>
      <p:sp>
        <p:nvSpPr>
          <p:cNvPr id="174105" name="TextBox 152"/>
          <p:cNvSpPr txBox="1">
            <a:spLocks noChangeArrowheads="1"/>
          </p:cNvSpPr>
          <p:nvPr/>
        </p:nvSpPr>
        <p:spPr bwMode="auto">
          <a:xfrm>
            <a:off x="7058025" y="2760663"/>
            <a:ext cx="22606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Kaskazini Pemba 78%</a:t>
            </a:r>
          </a:p>
        </p:txBody>
      </p:sp>
      <p:sp>
        <p:nvSpPr>
          <p:cNvPr id="174106" name="TextBox 153"/>
          <p:cNvSpPr txBox="1">
            <a:spLocks noChangeArrowheads="1"/>
          </p:cNvSpPr>
          <p:nvPr/>
        </p:nvSpPr>
        <p:spPr bwMode="auto">
          <a:xfrm>
            <a:off x="7134225" y="3646488"/>
            <a:ext cx="214471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Mjini Magharibi 77%</a:t>
            </a:r>
          </a:p>
        </p:txBody>
      </p:sp>
      <p:sp>
        <p:nvSpPr>
          <p:cNvPr id="174107" name="TextBox 154"/>
          <p:cNvSpPr txBox="1">
            <a:spLocks noChangeArrowheads="1"/>
          </p:cNvSpPr>
          <p:nvPr/>
        </p:nvSpPr>
        <p:spPr bwMode="auto">
          <a:xfrm>
            <a:off x="7313613" y="3094038"/>
            <a:ext cx="2143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Kusini Pemba 84%</a:t>
            </a:r>
          </a:p>
        </p:txBody>
      </p:sp>
      <p:cxnSp>
        <p:nvCxnSpPr>
          <p:cNvPr id="156" name="Straight Connector 155"/>
          <p:cNvCxnSpPr/>
          <p:nvPr/>
        </p:nvCxnSpPr>
        <p:spPr>
          <a:xfrm flipV="1">
            <a:off x="7313613" y="3062288"/>
            <a:ext cx="128587" cy="142875"/>
          </a:xfrm>
          <a:prstGeom prst="line">
            <a:avLst/>
          </a:prstGeom>
        </p:spPr>
        <p:style>
          <a:lnRef idx="1">
            <a:schemeClr val="dk1"/>
          </a:lnRef>
          <a:fillRef idx="0">
            <a:schemeClr val="dk1"/>
          </a:fillRef>
          <a:effectRef idx="0">
            <a:schemeClr val="dk1"/>
          </a:effectRef>
          <a:fontRef idx="minor">
            <a:schemeClr val="tx1"/>
          </a:fontRef>
        </p:style>
      </p:cxnSp>
      <p:cxnSp>
        <p:nvCxnSpPr>
          <p:cNvPr id="157" name="Straight Connector 156"/>
          <p:cNvCxnSpPr/>
          <p:nvPr/>
        </p:nvCxnSpPr>
        <p:spPr>
          <a:xfrm flipV="1">
            <a:off x="7207250" y="3289300"/>
            <a:ext cx="146050" cy="53975"/>
          </a:xfrm>
          <a:prstGeom prst="line">
            <a:avLst/>
          </a:prstGeom>
        </p:spPr>
        <p:style>
          <a:lnRef idx="1">
            <a:schemeClr val="dk1"/>
          </a:lnRef>
          <a:fillRef idx="0">
            <a:schemeClr val="dk1"/>
          </a:fillRef>
          <a:effectRef idx="0">
            <a:schemeClr val="dk1"/>
          </a:effectRef>
          <a:fontRef idx="minor">
            <a:schemeClr val="tx1"/>
          </a:fontRef>
        </p:style>
      </p:cxnSp>
      <p:cxnSp>
        <p:nvCxnSpPr>
          <p:cNvPr id="158" name="Straight Connector 157"/>
          <p:cNvCxnSpPr>
            <a:stCxn id="174105" idx="1"/>
            <a:endCxn id="174105" idx="1"/>
          </p:cNvCxnSpPr>
          <p:nvPr/>
        </p:nvCxnSpPr>
        <p:spPr>
          <a:xfrm>
            <a:off x="7058025" y="2946400"/>
            <a:ext cx="0" cy="0"/>
          </a:xfrm>
          <a:prstGeom prst="line">
            <a:avLst/>
          </a:prstGeom>
        </p:spPr>
        <p:style>
          <a:lnRef idx="1">
            <a:schemeClr val="dk1"/>
          </a:lnRef>
          <a:fillRef idx="0">
            <a:schemeClr val="dk1"/>
          </a:fillRef>
          <a:effectRef idx="0">
            <a:schemeClr val="dk1"/>
          </a:effectRef>
          <a:fontRef idx="minor">
            <a:schemeClr val="tx1"/>
          </a:fontRef>
        </p:style>
      </p:cxnSp>
      <p:cxnSp>
        <p:nvCxnSpPr>
          <p:cNvPr id="159" name="Straight Connector 158"/>
          <p:cNvCxnSpPr/>
          <p:nvPr/>
        </p:nvCxnSpPr>
        <p:spPr>
          <a:xfrm flipV="1">
            <a:off x="7004050" y="3630613"/>
            <a:ext cx="192088" cy="36512"/>
          </a:xfrm>
          <a:prstGeom prst="line">
            <a:avLst/>
          </a:prstGeom>
        </p:spPr>
        <p:style>
          <a:lnRef idx="1">
            <a:schemeClr val="dk1"/>
          </a:lnRef>
          <a:fillRef idx="0">
            <a:schemeClr val="dk1"/>
          </a:fillRef>
          <a:effectRef idx="0">
            <a:schemeClr val="dk1"/>
          </a:effectRef>
          <a:fontRef idx="minor">
            <a:schemeClr val="tx1"/>
          </a:fontRef>
        </p:style>
      </p:cxnSp>
      <p:cxnSp>
        <p:nvCxnSpPr>
          <p:cNvPr id="160" name="Straight Connector 159"/>
          <p:cNvCxnSpPr/>
          <p:nvPr/>
        </p:nvCxnSpPr>
        <p:spPr>
          <a:xfrm flipV="1">
            <a:off x="6975475" y="3771900"/>
            <a:ext cx="207963" cy="58738"/>
          </a:xfrm>
          <a:prstGeom prst="line">
            <a:avLst/>
          </a:prstGeom>
        </p:spPr>
        <p:style>
          <a:lnRef idx="1">
            <a:schemeClr val="dk1"/>
          </a:lnRef>
          <a:fillRef idx="0">
            <a:schemeClr val="dk1"/>
          </a:fillRef>
          <a:effectRef idx="0">
            <a:schemeClr val="dk1"/>
          </a:effectRef>
          <a:fontRef idx="minor">
            <a:schemeClr val="tx1"/>
          </a:fontRef>
        </p:style>
      </p:cxnSp>
      <p:cxnSp>
        <p:nvCxnSpPr>
          <p:cNvPr id="161" name="Straight Connector 160"/>
          <p:cNvCxnSpPr/>
          <p:nvPr/>
        </p:nvCxnSpPr>
        <p:spPr>
          <a:xfrm>
            <a:off x="7104063" y="3883025"/>
            <a:ext cx="198437" cy="136525"/>
          </a:xfrm>
          <a:prstGeom prst="line">
            <a:avLst/>
          </a:prstGeom>
        </p:spPr>
        <p:style>
          <a:lnRef idx="1">
            <a:schemeClr val="dk1"/>
          </a:lnRef>
          <a:fillRef idx="0">
            <a:schemeClr val="dk1"/>
          </a:fillRef>
          <a:effectRef idx="0">
            <a:schemeClr val="dk1"/>
          </a:effectRef>
          <a:fontRef idx="minor">
            <a:schemeClr val="tx1"/>
          </a:fontRef>
        </p:style>
      </p:cxnSp>
      <p:sp>
        <p:nvSpPr>
          <p:cNvPr id="174114" name="TextBox 161"/>
          <p:cNvSpPr txBox="1">
            <a:spLocks noChangeArrowheads="1"/>
          </p:cNvSpPr>
          <p:nvPr/>
        </p:nvSpPr>
        <p:spPr bwMode="auto">
          <a:xfrm>
            <a:off x="7213600" y="4273550"/>
            <a:ext cx="21431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Dar es Salaam 86%</a:t>
            </a:r>
          </a:p>
        </p:txBody>
      </p:sp>
      <p:cxnSp>
        <p:nvCxnSpPr>
          <p:cNvPr id="163" name="Straight Connector 162"/>
          <p:cNvCxnSpPr/>
          <p:nvPr/>
        </p:nvCxnSpPr>
        <p:spPr>
          <a:xfrm>
            <a:off x="7134225" y="4275138"/>
            <a:ext cx="187325" cy="55562"/>
          </a:xfrm>
          <a:prstGeom prst="line">
            <a:avLst/>
          </a:prstGeom>
        </p:spPr>
        <p:style>
          <a:lnRef idx="1">
            <a:schemeClr val="dk1"/>
          </a:lnRef>
          <a:fillRef idx="0">
            <a:schemeClr val="dk1"/>
          </a:fillRef>
          <a:effectRef idx="0">
            <a:schemeClr val="dk1"/>
          </a:effectRef>
          <a:fontRef idx="minor">
            <a:schemeClr val="tx1"/>
          </a:fontRef>
        </p:style>
      </p:cxnSp>
      <p:sp>
        <p:nvSpPr>
          <p:cNvPr id="174116" name="TextBox 163"/>
          <p:cNvSpPr txBox="1">
            <a:spLocks noChangeArrowheads="1"/>
          </p:cNvSpPr>
          <p:nvPr/>
        </p:nvSpPr>
        <p:spPr bwMode="auto">
          <a:xfrm>
            <a:off x="2051050" y="3540125"/>
            <a:ext cx="1169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Katavi</a:t>
            </a:r>
          </a:p>
          <a:p>
            <a:pPr algn="ctr">
              <a:lnSpc>
                <a:spcPct val="100000"/>
              </a:lnSpc>
              <a:spcBef>
                <a:spcPct val="0"/>
              </a:spcBef>
              <a:buFontTx/>
              <a:buNone/>
            </a:pPr>
            <a:r>
              <a:rPr lang="en-US" altLang="en-US" sz="1800">
                <a:solidFill>
                  <a:schemeClr val="bg1"/>
                </a:solidFill>
              </a:rPr>
              <a:t>54%</a:t>
            </a:r>
          </a:p>
        </p:txBody>
      </p:sp>
      <p:sp>
        <p:nvSpPr>
          <p:cNvPr id="174117" name="TextBox 164"/>
          <p:cNvSpPr txBox="1">
            <a:spLocks noChangeArrowheads="1"/>
          </p:cNvSpPr>
          <p:nvPr/>
        </p:nvSpPr>
        <p:spPr bwMode="auto">
          <a:xfrm>
            <a:off x="2986088" y="4403725"/>
            <a:ext cx="11699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solidFill>
                  <a:schemeClr val="bg1"/>
                </a:solidFill>
              </a:rPr>
              <a:t>Mbeya</a:t>
            </a:r>
          </a:p>
          <a:p>
            <a:pPr algn="ctr">
              <a:lnSpc>
                <a:spcPct val="100000"/>
              </a:lnSpc>
              <a:spcBef>
                <a:spcPct val="0"/>
              </a:spcBef>
              <a:buFontTx/>
              <a:buNone/>
            </a:pPr>
            <a:r>
              <a:rPr lang="en-US" altLang="en-US" sz="1800">
                <a:solidFill>
                  <a:schemeClr val="bg1"/>
                </a:solidFill>
              </a:rPr>
              <a:t>(67%)</a:t>
            </a:r>
          </a:p>
        </p:txBody>
      </p:sp>
      <p:sp>
        <p:nvSpPr>
          <p:cNvPr id="174118" name="TextBox 165"/>
          <p:cNvSpPr txBox="1">
            <a:spLocks noChangeArrowheads="1"/>
          </p:cNvSpPr>
          <p:nvPr/>
        </p:nvSpPr>
        <p:spPr bwMode="auto">
          <a:xfrm>
            <a:off x="2260600" y="4610100"/>
            <a:ext cx="8747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solidFill>
                  <a:schemeClr val="bg1"/>
                </a:solidFill>
              </a:rPr>
              <a:t>Rukwa</a:t>
            </a:r>
          </a:p>
          <a:p>
            <a:pPr algn="r">
              <a:lnSpc>
                <a:spcPct val="100000"/>
              </a:lnSpc>
              <a:spcBef>
                <a:spcPct val="0"/>
              </a:spcBef>
              <a:buFontTx/>
              <a:buNone/>
            </a:pPr>
            <a:r>
              <a:rPr lang="en-US" altLang="en-US" sz="1800">
                <a:solidFill>
                  <a:schemeClr val="bg1"/>
                </a:solidFill>
              </a:rPr>
              <a:t>71%</a:t>
            </a:r>
          </a:p>
        </p:txBody>
      </p:sp>
      <p:sp>
        <p:nvSpPr>
          <p:cNvPr id="174119" name="TextBox 166"/>
          <p:cNvSpPr txBox="1">
            <a:spLocks noChangeArrowheads="1"/>
          </p:cNvSpPr>
          <p:nvPr/>
        </p:nvSpPr>
        <p:spPr bwMode="auto">
          <a:xfrm>
            <a:off x="4437063" y="4268788"/>
            <a:ext cx="116998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Iringa</a:t>
            </a:r>
          </a:p>
          <a:p>
            <a:pPr algn="ctr">
              <a:lnSpc>
                <a:spcPct val="100000"/>
              </a:lnSpc>
              <a:spcBef>
                <a:spcPct val="0"/>
              </a:spcBef>
              <a:buFontTx/>
              <a:buNone/>
            </a:pPr>
            <a:r>
              <a:rPr lang="en-US" altLang="en-US" sz="1800"/>
              <a:t>84%</a:t>
            </a:r>
          </a:p>
        </p:txBody>
      </p:sp>
      <p:sp>
        <p:nvSpPr>
          <p:cNvPr id="174120" name="TextBox 167"/>
          <p:cNvSpPr txBox="1">
            <a:spLocks noChangeArrowheads="1"/>
          </p:cNvSpPr>
          <p:nvPr/>
        </p:nvSpPr>
        <p:spPr bwMode="auto">
          <a:xfrm>
            <a:off x="4098925" y="526891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Njombe</a:t>
            </a:r>
          </a:p>
          <a:p>
            <a:pPr>
              <a:lnSpc>
                <a:spcPct val="100000"/>
              </a:lnSpc>
              <a:spcBef>
                <a:spcPct val="0"/>
              </a:spcBef>
              <a:buFontTx/>
              <a:buNone/>
            </a:pPr>
            <a:r>
              <a:rPr lang="en-US" altLang="en-US" sz="1800"/>
              <a:t>(87%)</a:t>
            </a:r>
          </a:p>
        </p:txBody>
      </p:sp>
      <p:sp>
        <p:nvSpPr>
          <p:cNvPr id="174121" name="TextBox 168"/>
          <p:cNvSpPr txBox="1">
            <a:spLocks noChangeArrowheads="1"/>
          </p:cNvSpPr>
          <p:nvPr/>
        </p:nvSpPr>
        <p:spPr bwMode="auto">
          <a:xfrm>
            <a:off x="5595938" y="4059238"/>
            <a:ext cx="1169987"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Moro-</a:t>
            </a:r>
          </a:p>
          <a:p>
            <a:pPr>
              <a:lnSpc>
                <a:spcPct val="100000"/>
              </a:lnSpc>
              <a:spcBef>
                <a:spcPct val="0"/>
              </a:spcBef>
              <a:buFontTx/>
              <a:buNone/>
            </a:pPr>
            <a:r>
              <a:rPr lang="en-US" altLang="en-US" sz="1800"/>
              <a:t>goro</a:t>
            </a:r>
          </a:p>
          <a:p>
            <a:pPr>
              <a:lnSpc>
                <a:spcPct val="100000"/>
              </a:lnSpc>
              <a:spcBef>
                <a:spcPct val="0"/>
              </a:spcBef>
              <a:buFontTx/>
              <a:buNone/>
            </a:pPr>
            <a:r>
              <a:rPr lang="en-US" altLang="en-US" sz="1800"/>
              <a:t>81%</a:t>
            </a:r>
          </a:p>
        </p:txBody>
      </p:sp>
      <p:sp>
        <p:nvSpPr>
          <p:cNvPr id="174122" name="TextBox 169"/>
          <p:cNvSpPr txBox="1">
            <a:spLocks noChangeArrowheads="1"/>
          </p:cNvSpPr>
          <p:nvPr/>
        </p:nvSpPr>
        <p:spPr bwMode="auto">
          <a:xfrm>
            <a:off x="6081713" y="5249863"/>
            <a:ext cx="7397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Lindi</a:t>
            </a:r>
          </a:p>
          <a:p>
            <a:pPr algn="ctr">
              <a:lnSpc>
                <a:spcPct val="100000"/>
              </a:lnSpc>
              <a:spcBef>
                <a:spcPct val="0"/>
              </a:spcBef>
              <a:buFontTx/>
              <a:buNone/>
            </a:pPr>
            <a:r>
              <a:rPr lang="en-US" altLang="en-US" sz="1800"/>
              <a:t>(81%)</a:t>
            </a:r>
          </a:p>
        </p:txBody>
      </p:sp>
      <p:sp>
        <p:nvSpPr>
          <p:cNvPr id="174123" name="TextBox 170"/>
          <p:cNvSpPr txBox="1">
            <a:spLocks noChangeArrowheads="1"/>
          </p:cNvSpPr>
          <p:nvPr/>
        </p:nvSpPr>
        <p:spPr bwMode="auto">
          <a:xfrm>
            <a:off x="4746625" y="5922963"/>
            <a:ext cx="116998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a:t>Ruvuma</a:t>
            </a:r>
          </a:p>
          <a:p>
            <a:pPr algn="ctr">
              <a:lnSpc>
                <a:spcPct val="100000"/>
              </a:lnSpc>
              <a:spcBef>
                <a:spcPct val="0"/>
              </a:spcBef>
              <a:buFontTx/>
              <a:buNone/>
            </a:pPr>
            <a:r>
              <a:rPr lang="en-US" altLang="en-US" sz="1800"/>
              <a:t>81%</a:t>
            </a:r>
          </a:p>
        </p:txBody>
      </p:sp>
      <p:sp>
        <p:nvSpPr>
          <p:cNvPr id="174124" name="TextBox 171"/>
          <p:cNvSpPr txBox="1">
            <a:spLocks noChangeArrowheads="1"/>
          </p:cNvSpPr>
          <p:nvPr/>
        </p:nvSpPr>
        <p:spPr bwMode="auto">
          <a:xfrm>
            <a:off x="7273925" y="6272213"/>
            <a:ext cx="11715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Mtwara</a:t>
            </a:r>
          </a:p>
          <a:p>
            <a:pPr algn="ctr">
              <a:lnSpc>
                <a:spcPct val="100000"/>
              </a:lnSpc>
              <a:spcBef>
                <a:spcPct val="0"/>
              </a:spcBef>
              <a:buFontTx/>
              <a:buNone/>
            </a:pPr>
            <a:r>
              <a:rPr lang="en-US" altLang="en-US" sz="1800"/>
              <a:t>(79%)</a:t>
            </a:r>
          </a:p>
        </p:txBody>
      </p:sp>
      <p:cxnSp>
        <p:nvCxnSpPr>
          <p:cNvPr id="173" name="Straight Connector 172"/>
          <p:cNvCxnSpPr/>
          <p:nvPr/>
        </p:nvCxnSpPr>
        <p:spPr>
          <a:xfrm>
            <a:off x="7059613" y="6384925"/>
            <a:ext cx="220662" cy="0"/>
          </a:xfrm>
          <a:prstGeom prst="line">
            <a:avLst/>
          </a:prstGeom>
        </p:spPr>
        <p:style>
          <a:lnRef idx="1">
            <a:schemeClr val="dk1"/>
          </a:lnRef>
          <a:fillRef idx="0">
            <a:schemeClr val="dk1"/>
          </a:fillRef>
          <a:effectRef idx="0">
            <a:schemeClr val="dk1"/>
          </a:effectRef>
          <a:fontRef idx="minor">
            <a:schemeClr val="tx1"/>
          </a:fontRef>
        </p:style>
      </p:cxnSp>
      <p:sp>
        <p:nvSpPr>
          <p:cNvPr id="174126" name="Rectangle 1"/>
          <p:cNvSpPr>
            <a:spLocks noChangeArrowheads="1"/>
          </p:cNvSpPr>
          <p:nvPr/>
        </p:nvSpPr>
        <p:spPr bwMode="auto">
          <a:xfrm>
            <a:off x="-50800" y="6261100"/>
            <a:ext cx="38369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100000"/>
              </a:lnSpc>
              <a:spcBef>
                <a:spcPct val="0"/>
              </a:spcBef>
              <a:buFontTx/>
              <a:buNone/>
            </a:pPr>
            <a:r>
              <a:rPr lang="en-US" altLang="en-US" sz="1800"/>
              <a:t>Figures in parentheses are based on 25-49 unweighted cases.</a:t>
            </a:r>
          </a:p>
        </p:txBody>
      </p:sp>
    </p:spTree>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Title 1"/>
          <p:cNvSpPr>
            <a:spLocks noGrp="1"/>
          </p:cNvSpPr>
          <p:nvPr>
            <p:ph type="title"/>
          </p:nvPr>
        </p:nvSpPr>
        <p:spPr/>
        <p:txBody>
          <a:bodyPr/>
          <a:lstStyle/>
          <a:p>
            <a:r>
              <a:rPr lang="en-US" altLang="en-US" smtClean="0"/>
              <a:t>Trends in Basic Vaccination Coverage</a:t>
            </a:r>
          </a:p>
        </p:txBody>
      </p:sp>
      <p:graphicFrame>
        <p:nvGraphicFramePr>
          <p:cNvPr id="176131" name="Content Placeholder 10"/>
          <p:cNvGraphicFramePr>
            <a:graphicFrameLocks noGrp="1"/>
          </p:cNvGraphicFramePr>
          <p:nvPr>
            <p:ph idx="1"/>
          </p:nvPr>
        </p:nvGraphicFramePr>
        <p:xfrm>
          <a:off x="-50800" y="1676400"/>
          <a:ext cx="9245600" cy="5232400"/>
        </p:xfrm>
        <a:graphic>
          <a:graphicData uri="http://schemas.openxmlformats.org/presentationml/2006/ole">
            <mc:AlternateContent xmlns:mc="http://schemas.openxmlformats.org/markup-compatibility/2006">
              <mc:Choice xmlns:v="urn:schemas-microsoft-com:vml" Requires="v">
                <p:oleObj spid="_x0000_s176138" name="Chart" r:id="rId4" imgW="9254530" imgH="5236918" progId="Excel.Chart.8">
                  <p:embed/>
                </p:oleObj>
              </mc:Choice>
              <mc:Fallback>
                <p:oleObj name="Chart" r:id="rId4" imgW="9254530" imgH="5236918"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676400"/>
                        <a:ext cx="9245600" cy="523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6132" name="TextBox 3"/>
          <p:cNvSpPr txBox="1">
            <a:spLocks noChangeArrowheads="1"/>
          </p:cNvSpPr>
          <p:nvPr/>
        </p:nvSpPr>
        <p:spPr bwMode="auto">
          <a:xfrm>
            <a:off x="0" y="1141413"/>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children age 12-23 months with all basic vaccinations</a:t>
            </a: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altLang="en-US" smtClean="0"/>
              <a:t>Questionnaires:</a:t>
            </a:r>
            <a:br>
              <a:rPr lang="en-US" altLang="en-US" smtClean="0"/>
            </a:br>
            <a:r>
              <a:rPr lang="en-US" altLang="en-US" smtClean="0"/>
              <a:t>Household Questionnaire</a:t>
            </a:r>
          </a:p>
        </p:txBody>
      </p:sp>
      <p:sp>
        <p:nvSpPr>
          <p:cNvPr id="3" name="Content Placeholder 2"/>
          <p:cNvSpPr>
            <a:spLocks noGrp="1"/>
          </p:cNvSpPr>
          <p:nvPr>
            <p:ph idx="1"/>
          </p:nvPr>
        </p:nvSpPr>
        <p:spPr>
          <a:xfrm>
            <a:off x="628650" y="1578429"/>
            <a:ext cx="7886700" cy="5279571"/>
          </a:xfrm>
          <a:extLst/>
        </p:spPr>
        <p:txBody>
          <a:bodyPr>
            <a:normAutofit fontScale="92500" lnSpcReduction="20000"/>
          </a:bodyPr>
          <a:lstStyle/>
          <a:p>
            <a:pPr>
              <a:lnSpc>
                <a:spcPct val="120000"/>
              </a:lnSpc>
              <a:spcBef>
                <a:spcPts val="0"/>
              </a:spcBef>
              <a:spcAft>
                <a:spcPts val="600"/>
              </a:spcAft>
              <a:defRPr/>
            </a:pPr>
            <a:r>
              <a:rPr lang="en-GB" dirty="0" smtClean="0"/>
              <a:t>Lists usual members and visitors to identify eligible individuals</a:t>
            </a:r>
          </a:p>
          <a:p>
            <a:pPr>
              <a:lnSpc>
                <a:spcPct val="120000"/>
              </a:lnSpc>
              <a:spcBef>
                <a:spcPts val="0"/>
              </a:spcBef>
              <a:spcAft>
                <a:spcPts val="600"/>
              </a:spcAft>
              <a:defRPr/>
            </a:pPr>
            <a:r>
              <a:rPr lang="en-GB" dirty="0" smtClean="0"/>
              <a:t>Basic characteristics of each person in the household collected (age, sex, education, etc.)</a:t>
            </a:r>
          </a:p>
          <a:p>
            <a:pPr>
              <a:lnSpc>
                <a:spcPct val="120000"/>
              </a:lnSpc>
              <a:spcBef>
                <a:spcPts val="0"/>
              </a:spcBef>
              <a:spcAft>
                <a:spcPts val="600"/>
              </a:spcAft>
              <a:defRPr/>
            </a:pPr>
            <a:r>
              <a:rPr lang="en-GB" dirty="0" smtClean="0"/>
              <a:t>Education and parents’ survival status of children</a:t>
            </a:r>
          </a:p>
          <a:p>
            <a:pPr>
              <a:lnSpc>
                <a:spcPct val="120000"/>
              </a:lnSpc>
              <a:spcBef>
                <a:spcPts val="0"/>
              </a:spcBef>
              <a:spcAft>
                <a:spcPts val="600"/>
              </a:spcAft>
              <a:defRPr/>
            </a:pPr>
            <a:r>
              <a:rPr lang="en-GB" dirty="0" smtClean="0"/>
              <a:t>Housing characteristics (access to drinking water, sanitation facilities, mosquito nets, etc.)</a:t>
            </a:r>
          </a:p>
          <a:p>
            <a:pPr>
              <a:lnSpc>
                <a:spcPct val="120000"/>
              </a:lnSpc>
              <a:spcBef>
                <a:spcPts val="0"/>
              </a:spcBef>
              <a:spcAft>
                <a:spcPts val="600"/>
              </a:spcAft>
              <a:defRPr/>
            </a:pPr>
            <a:r>
              <a:rPr lang="en-GB" dirty="0" smtClean="0"/>
              <a:t>Identify women and men eligible for individual interview</a:t>
            </a:r>
            <a:endParaRPr lang="en-GB" strike="sngStrike" dirty="0">
              <a:solidFill>
                <a:srgbClr val="FF0000"/>
              </a:solidFill>
            </a:endParaRPr>
          </a:p>
        </p:txBody>
      </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Title 1"/>
          <p:cNvSpPr>
            <a:spLocks noGrp="1"/>
          </p:cNvSpPr>
          <p:nvPr>
            <p:ph type="title"/>
          </p:nvPr>
        </p:nvSpPr>
        <p:spPr/>
        <p:txBody>
          <a:bodyPr/>
          <a:lstStyle/>
          <a:p>
            <a:r>
              <a:rPr lang="en-US" altLang="en-US" smtClean="0"/>
              <a:t>Basic Vaccination Coverage </a:t>
            </a:r>
            <a:br>
              <a:rPr lang="en-US" altLang="en-US" smtClean="0"/>
            </a:br>
            <a:r>
              <a:rPr lang="en-US" altLang="en-US" smtClean="0"/>
              <a:t>Comparison</a:t>
            </a:r>
          </a:p>
        </p:txBody>
      </p:sp>
      <p:sp>
        <p:nvSpPr>
          <p:cNvPr id="178179" name="TextBox 11"/>
          <p:cNvSpPr txBox="1">
            <a:spLocks noChangeArrowheads="1"/>
          </p:cNvSpPr>
          <p:nvPr/>
        </p:nvSpPr>
        <p:spPr bwMode="auto">
          <a:xfrm>
            <a:off x="0" y="1204913"/>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children age 12-23 months with all basic vaccinations</a:t>
            </a:r>
          </a:p>
        </p:txBody>
      </p:sp>
      <p:graphicFrame>
        <p:nvGraphicFramePr>
          <p:cNvPr id="178180" name="Content Placeholder 10"/>
          <p:cNvGraphicFramePr>
            <a:graphicFrameLocks noGrp="1"/>
          </p:cNvGraphicFramePr>
          <p:nvPr>
            <p:ph idx="1"/>
          </p:nvPr>
        </p:nvGraphicFramePr>
        <p:xfrm>
          <a:off x="-50800" y="1585913"/>
          <a:ext cx="9245600" cy="5322887"/>
        </p:xfrm>
        <a:graphic>
          <a:graphicData uri="http://schemas.openxmlformats.org/presentationml/2006/ole">
            <mc:AlternateContent xmlns:mc="http://schemas.openxmlformats.org/markup-compatibility/2006">
              <mc:Choice xmlns:v="urn:schemas-microsoft-com:vml" Requires="v">
                <p:oleObj spid="_x0000_s178186" name="Chart" r:id="rId4" imgW="9254530" imgH="5328366" progId="Excel.Chart.8">
                  <p:embed/>
                </p:oleObj>
              </mc:Choice>
              <mc:Fallback>
                <p:oleObj name="Chart" r:id="rId4" imgW="9254530" imgH="5328366"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585913"/>
                        <a:ext cx="9245600" cy="5322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Title 1"/>
          <p:cNvSpPr>
            <a:spLocks noGrp="1"/>
          </p:cNvSpPr>
          <p:nvPr>
            <p:ph type="title"/>
          </p:nvPr>
        </p:nvSpPr>
        <p:spPr/>
        <p:txBody>
          <a:bodyPr/>
          <a:lstStyle/>
          <a:p>
            <a:pPr eaLnBrk="1" hangingPunct="1"/>
            <a:r>
              <a:rPr lang="en-US" altLang="en-US" smtClean="0"/>
              <a:t>Age Appropriate Vaccination</a:t>
            </a:r>
          </a:p>
        </p:txBody>
      </p:sp>
      <p:sp>
        <p:nvSpPr>
          <p:cNvPr id="3" name="Content Placeholder 2"/>
          <p:cNvSpPr>
            <a:spLocks noGrp="1"/>
          </p:cNvSpPr>
          <p:nvPr>
            <p:ph idx="1"/>
          </p:nvPr>
        </p:nvSpPr>
        <p:spPr>
          <a:xfrm>
            <a:off x="495300" y="1325563"/>
            <a:ext cx="8229600" cy="5532437"/>
          </a:xfrm>
        </p:spPr>
        <p:txBody>
          <a:bodyPr rtlCol="0">
            <a:normAutofit/>
          </a:bodyPr>
          <a:lstStyle/>
          <a:p>
            <a:pPr marL="0" indent="0" eaLnBrk="1" fontAlgn="auto" hangingPunct="1">
              <a:lnSpc>
                <a:spcPct val="100000"/>
              </a:lnSpc>
              <a:spcBef>
                <a:spcPts val="0"/>
              </a:spcBef>
              <a:spcAft>
                <a:spcPts val="600"/>
              </a:spcAft>
              <a:buClr>
                <a:schemeClr val="tx1"/>
              </a:buClr>
              <a:buFont typeface="Arial" panose="020B0604020202020204" pitchFamily="34" charset="0"/>
              <a:buNone/>
              <a:defRPr/>
            </a:pPr>
            <a:r>
              <a:rPr lang="en-GB" dirty="0"/>
              <a:t>In </a:t>
            </a:r>
            <a:r>
              <a:rPr lang="en-GB" dirty="0" smtClean="0"/>
              <a:t>addition to the basic vaccinations, it is recommended that all children receive:</a:t>
            </a:r>
          </a:p>
          <a:p>
            <a:pPr lvl="1" eaLnBrk="1" fontAlgn="auto" hangingPunct="1">
              <a:lnSpc>
                <a:spcPct val="100000"/>
              </a:lnSpc>
              <a:spcBef>
                <a:spcPts val="0"/>
              </a:spcBef>
              <a:spcAft>
                <a:spcPts val="600"/>
              </a:spcAft>
              <a:buClr>
                <a:schemeClr val="tx1"/>
              </a:buClr>
              <a:defRPr/>
            </a:pPr>
            <a:r>
              <a:rPr lang="en-GB" dirty="0" smtClean="0"/>
              <a:t>1 dose of polio at birth</a:t>
            </a:r>
          </a:p>
          <a:p>
            <a:pPr lvl="1" eaLnBrk="1" fontAlgn="auto" hangingPunct="1">
              <a:lnSpc>
                <a:spcPct val="100000"/>
              </a:lnSpc>
              <a:spcBef>
                <a:spcPts val="0"/>
              </a:spcBef>
              <a:spcAft>
                <a:spcPts val="600"/>
              </a:spcAft>
              <a:buClr>
                <a:schemeClr val="tx1"/>
              </a:buClr>
              <a:defRPr/>
            </a:pPr>
            <a:r>
              <a:rPr lang="en-GB" dirty="0" smtClean="0"/>
              <a:t>3 doses of pneumococcal vaccine</a:t>
            </a:r>
          </a:p>
          <a:p>
            <a:pPr lvl="1" eaLnBrk="1" fontAlgn="auto" hangingPunct="1">
              <a:lnSpc>
                <a:spcPct val="100000"/>
              </a:lnSpc>
              <a:spcBef>
                <a:spcPts val="0"/>
              </a:spcBef>
              <a:spcAft>
                <a:spcPts val="600"/>
              </a:spcAft>
              <a:buClr>
                <a:schemeClr val="tx1"/>
              </a:buClr>
              <a:defRPr/>
            </a:pPr>
            <a:r>
              <a:rPr lang="en-GB" dirty="0" smtClean="0"/>
              <a:t>2 doses of rotavirus vaccine</a:t>
            </a:r>
          </a:p>
          <a:p>
            <a:pPr lvl="1" eaLnBrk="1" fontAlgn="auto" hangingPunct="1">
              <a:lnSpc>
                <a:spcPct val="100000"/>
              </a:lnSpc>
              <a:spcBef>
                <a:spcPts val="0"/>
              </a:spcBef>
              <a:spcAft>
                <a:spcPts val="600"/>
              </a:spcAft>
              <a:buClr>
                <a:schemeClr val="tx1"/>
              </a:buClr>
              <a:defRPr/>
            </a:pPr>
            <a:endParaRPr lang="en-GB" dirty="0"/>
          </a:p>
          <a:p>
            <a:pPr marL="457200" lvl="1" indent="-457200" eaLnBrk="1" fontAlgn="auto" hangingPunct="1">
              <a:lnSpc>
                <a:spcPct val="100000"/>
              </a:lnSpc>
              <a:spcBef>
                <a:spcPts val="0"/>
              </a:spcBef>
              <a:spcAft>
                <a:spcPts val="600"/>
              </a:spcAft>
              <a:buClr>
                <a:schemeClr val="tx1"/>
              </a:buClr>
              <a:buFont typeface="Arial" panose="020B0604020202020204" pitchFamily="34" charset="0"/>
              <a:buNone/>
              <a:defRPr/>
            </a:pPr>
            <a:r>
              <a:rPr lang="en-GB" sz="3200" b="1" dirty="0" smtClean="0">
                <a:solidFill>
                  <a:schemeClr val="tx2"/>
                </a:solidFill>
              </a:rPr>
              <a:t>52% </a:t>
            </a:r>
            <a:r>
              <a:rPr lang="en-GB" sz="3200" dirty="0" smtClean="0"/>
              <a:t>of children in Tanzania age 12-23 months received all </a:t>
            </a:r>
            <a:r>
              <a:rPr lang="en-GB" sz="3200" b="1" dirty="0" smtClean="0">
                <a:solidFill>
                  <a:schemeClr val="tx2"/>
                </a:solidFill>
              </a:rPr>
              <a:t>age appropriate vaccinations</a:t>
            </a:r>
            <a:r>
              <a:rPr lang="en-GB" sz="3200" dirty="0" smtClean="0"/>
              <a:t>. </a:t>
            </a:r>
          </a:p>
        </p:txBody>
      </p:sp>
    </p:spTree>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5" name="Content Placeholder 2"/>
          <p:cNvSpPr txBox="1">
            <a:spLocks/>
          </p:cNvSpPr>
          <p:nvPr/>
        </p:nvSpPr>
        <p:spPr bwMode="auto">
          <a:xfrm>
            <a:off x="252413" y="1793875"/>
            <a:ext cx="3976687" cy="305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600" indent="-228600">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685800" indent="-22860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lnSpc>
                <a:spcPct val="110000"/>
              </a:lnSpc>
              <a:spcBef>
                <a:spcPct val="0"/>
              </a:spcBef>
              <a:spcAft>
                <a:spcPts val="600"/>
              </a:spcAft>
              <a:buClr>
                <a:schemeClr val="tx1"/>
              </a:buClr>
            </a:pPr>
            <a:r>
              <a:rPr lang="en-GB" altLang="en-US" sz="2800"/>
              <a:t>Vaccination coverage</a:t>
            </a:r>
          </a:p>
          <a:p>
            <a:pPr eaLnBrk="1" hangingPunct="1">
              <a:lnSpc>
                <a:spcPct val="110000"/>
              </a:lnSpc>
              <a:spcBef>
                <a:spcPct val="0"/>
              </a:spcBef>
              <a:spcAft>
                <a:spcPts val="600"/>
              </a:spcAft>
              <a:buClr>
                <a:schemeClr val="tx1"/>
              </a:buClr>
            </a:pPr>
            <a:r>
              <a:rPr lang="en-GB" altLang="en-US" sz="2800" b="1">
                <a:solidFill>
                  <a:schemeClr val="tx2"/>
                </a:solidFill>
              </a:rPr>
              <a:t>Childhood illness and treatment</a:t>
            </a:r>
          </a:p>
        </p:txBody>
      </p:sp>
    </p:spTree>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Title 1"/>
          <p:cNvSpPr>
            <a:spLocks noGrp="1"/>
          </p:cNvSpPr>
          <p:nvPr>
            <p:ph type="title"/>
          </p:nvPr>
        </p:nvSpPr>
        <p:spPr/>
        <p:txBody>
          <a:bodyPr/>
          <a:lstStyle/>
          <a:p>
            <a:r>
              <a:rPr lang="en-US" altLang="en-US" smtClean="0"/>
              <a:t>Acute Respiratory Infection (ARI)</a:t>
            </a:r>
          </a:p>
        </p:txBody>
      </p:sp>
      <p:sp>
        <p:nvSpPr>
          <p:cNvPr id="184323" name="Content Placeholder 2"/>
          <p:cNvSpPr>
            <a:spLocks noGrp="1"/>
          </p:cNvSpPr>
          <p:nvPr>
            <p:ph idx="1"/>
          </p:nvPr>
        </p:nvSpPr>
        <p:spPr>
          <a:xfrm>
            <a:off x="496888" y="1841500"/>
            <a:ext cx="8208962" cy="4335463"/>
          </a:xfrm>
        </p:spPr>
        <p:txBody>
          <a:bodyPr/>
          <a:lstStyle/>
          <a:p>
            <a:pPr marL="0" indent="0">
              <a:lnSpc>
                <a:spcPct val="100000"/>
              </a:lnSpc>
              <a:spcBef>
                <a:spcPct val="0"/>
              </a:spcBef>
              <a:spcAft>
                <a:spcPts val="600"/>
              </a:spcAft>
              <a:buClr>
                <a:schemeClr val="tx1"/>
              </a:buClr>
              <a:buFont typeface="Arial" panose="020B0604020202020204" pitchFamily="34" charset="0"/>
              <a:buNone/>
            </a:pPr>
            <a:r>
              <a:rPr lang="en-GB" altLang="en-US" smtClean="0"/>
              <a:t>In the 2 weeks before the survey, </a:t>
            </a:r>
            <a:r>
              <a:rPr lang="en-GB" altLang="en-US" b="1" smtClean="0">
                <a:solidFill>
                  <a:schemeClr val="tx2"/>
                </a:solidFill>
              </a:rPr>
              <a:t>4% </a:t>
            </a:r>
            <a:r>
              <a:rPr lang="en-GB" altLang="en-US" smtClean="0"/>
              <a:t>of children under 5 were ill with </a:t>
            </a:r>
            <a:r>
              <a:rPr lang="en-GB" altLang="en-US" b="1" smtClean="0">
                <a:solidFill>
                  <a:schemeClr val="tx2"/>
                </a:solidFill>
              </a:rPr>
              <a:t>cough and rapid breathing, symptoms of ARI</a:t>
            </a:r>
            <a:r>
              <a:rPr lang="en-GB" altLang="en-US" smtClean="0"/>
              <a:t>.</a:t>
            </a:r>
          </a:p>
          <a:p>
            <a:pPr lvl="1">
              <a:lnSpc>
                <a:spcPct val="100000"/>
              </a:lnSpc>
              <a:spcBef>
                <a:spcPct val="0"/>
              </a:spcBef>
              <a:spcAft>
                <a:spcPts val="600"/>
              </a:spcAft>
              <a:buClr>
                <a:schemeClr val="tx1"/>
              </a:buClr>
            </a:pPr>
            <a:r>
              <a:rPr lang="en-GB" altLang="en-US" smtClean="0"/>
              <a:t>Among these children, </a:t>
            </a:r>
            <a:r>
              <a:rPr lang="en-GB" altLang="en-US" b="1" smtClean="0">
                <a:solidFill>
                  <a:schemeClr val="tx2"/>
                </a:solidFill>
              </a:rPr>
              <a:t>55%</a:t>
            </a:r>
            <a:r>
              <a:rPr lang="en-GB" altLang="en-US" smtClean="0">
                <a:solidFill>
                  <a:schemeClr val="tx2"/>
                </a:solidFill>
              </a:rPr>
              <a:t> </a:t>
            </a:r>
            <a:r>
              <a:rPr lang="en-GB" altLang="en-US" smtClean="0"/>
              <a:t>were taken to a health facility or provider for </a:t>
            </a:r>
            <a:r>
              <a:rPr lang="en-GB" altLang="en-US" b="1" smtClean="0">
                <a:solidFill>
                  <a:schemeClr val="tx2"/>
                </a:solidFill>
              </a:rPr>
              <a:t>advice or treatment</a:t>
            </a:r>
            <a:r>
              <a:rPr lang="en-GB" altLang="en-US" smtClean="0"/>
              <a:t>.</a:t>
            </a:r>
          </a:p>
          <a:p>
            <a:pPr lvl="1">
              <a:lnSpc>
                <a:spcPct val="100000"/>
              </a:lnSpc>
              <a:spcBef>
                <a:spcPct val="0"/>
              </a:spcBef>
              <a:spcAft>
                <a:spcPts val="600"/>
              </a:spcAft>
              <a:buClr>
                <a:schemeClr val="tx1"/>
              </a:buClr>
            </a:pPr>
            <a:r>
              <a:rPr lang="en-GB" altLang="en-US" b="1" smtClean="0">
                <a:solidFill>
                  <a:schemeClr val="tx2"/>
                </a:solidFill>
              </a:rPr>
              <a:t>40% </a:t>
            </a:r>
            <a:r>
              <a:rPr lang="en-GB" altLang="en-US" smtClean="0"/>
              <a:t>of children with symptoms of ARI received </a:t>
            </a:r>
            <a:r>
              <a:rPr lang="en-GB" altLang="en-US" b="1" smtClean="0">
                <a:solidFill>
                  <a:schemeClr val="tx2"/>
                </a:solidFill>
              </a:rPr>
              <a:t>antibiotics</a:t>
            </a:r>
            <a:r>
              <a:rPr lang="en-GB" altLang="en-US" smtClean="0"/>
              <a:t>. </a:t>
            </a:r>
          </a:p>
        </p:txBody>
      </p:sp>
    </p:spTree>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Title 1"/>
          <p:cNvSpPr>
            <a:spLocks noGrp="1"/>
          </p:cNvSpPr>
          <p:nvPr>
            <p:ph type="title"/>
          </p:nvPr>
        </p:nvSpPr>
        <p:spPr/>
        <p:txBody>
          <a:bodyPr/>
          <a:lstStyle/>
          <a:p>
            <a:r>
              <a:rPr lang="en-US" altLang="en-US" smtClean="0"/>
              <a:t>Diarrhoea</a:t>
            </a:r>
          </a:p>
        </p:txBody>
      </p:sp>
      <p:sp>
        <p:nvSpPr>
          <p:cNvPr id="3" name="Content Placeholder 2"/>
          <p:cNvSpPr>
            <a:spLocks noGrp="1"/>
          </p:cNvSpPr>
          <p:nvPr>
            <p:ph idx="1"/>
          </p:nvPr>
        </p:nvSpPr>
        <p:spPr>
          <a:xfrm>
            <a:off x="496888" y="1847850"/>
            <a:ext cx="8208962" cy="4348163"/>
          </a:xfrm>
        </p:spPr>
        <p:txBody>
          <a:bodyPr>
            <a:normAutofit/>
          </a:bodyPr>
          <a:lstStyle/>
          <a:p>
            <a:pPr marL="0" indent="0">
              <a:lnSpc>
                <a:spcPct val="100000"/>
              </a:lnSpc>
              <a:spcBef>
                <a:spcPts val="0"/>
              </a:spcBef>
              <a:spcAft>
                <a:spcPts val="600"/>
              </a:spcAft>
              <a:buClr>
                <a:schemeClr val="tx1"/>
              </a:buClr>
              <a:buFont typeface="Arial" panose="020B0604020202020204" pitchFamily="34" charset="0"/>
              <a:buNone/>
              <a:defRPr/>
            </a:pPr>
            <a:r>
              <a:rPr lang="en-GB" dirty="0" smtClean="0"/>
              <a:t>In the 2 weeks before the survey, </a:t>
            </a:r>
            <a:r>
              <a:rPr lang="en-GB" b="1" dirty="0" smtClean="0">
                <a:solidFill>
                  <a:schemeClr val="tx2"/>
                </a:solidFill>
              </a:rPr>
              <a:t>12%</a:t>
            </a:r>
            <a:r>
              <a:rPr lang="en-GB" b="1" dirty="0" smtClean="0">
                <a:solidFill>
                  <a:schemeClr val="accent5"/>
                </a:solidFill>
              </a:rPr>
              <a:t> </a:t>
            </a:r>
            <a:r>
              <a:rPr lang="en-GB" dirty="0" smtClean="0"/>
              <a:t>of children under 5 had diarrhoea.</a:t>
            </a:r>
          </a:p>
          <a:p>
            <a:pPr lvl="1">
              <a:lnSpc>
                <a:spcPct val="100000"/>
              </a:lnSpc>
              <a:spcBef>
                <a:spcPts val="0"/>
              </a:spcBef>
              <a:spcAft>
                <a:spcPts val="600"/>
              </a:spcAft>
              <a:buClr>
                <a:schemeClr val="tx1"/>
              </a:buClr>
              <a:defRPr/>
            </a:pPr>
            <a:r>
              <a:rPr lang="en-GB" dirty="0" smtClean="0"/>
              <a:t>Among these children, </a:t>
            </a:r>
            <a:r>
              <a:rPr lang="en-GB" b="1" dirty="0" smtClean="0">
                <a:solidFill>
                  <a:schemeClr val="tx2"/>
                </a:solidFill>
              </a:rPr>
              <a:t>43%</a:t>
            </a:r>
            <a:r>
              <a:rPr lang="en-GB" dirty="0" smtClean="0">
                <a:solidFill>
                  <a:schemeClr val="tx2"/>
                </a:solidFill>
              </a:rPr>
              <a:t> </a:t>
            </a:r>
            <a:r>
              <a:rPr lang="en-GB" dirty="0" smtClean="0"/>
              <a:t>were taken to a health facility or provider for </a:t>
            </a:r>
            <a:r>
              <a:rPr lang="en-GB" b="1" dirty="0" smtClean="0">
                <a:solidFill>
                  <a:schemeClr val="tx2"/>
                </a:solidFill>
              </a:rPr>
              <a:t>advice or treatment</a:t>
            </a:r>
            <a:r>
              <a:rPr lang="en-GB" dirty="0" smtClean="0"/>
              <a:t>.</a:t>
            </a:r>
            <a:endParaRPr lang="en-GB" dirty="0"/>
          </a:p>
        </p:txBody>
      </p:sp>
    </p:spTree>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Title 1"/>
          <p:cNvSpPr>
            <a:spLocks noGrp="1"/>
          </p:cNvSpPr>
          <p:nvPr>
            <p:ph type="title"/>
          </p:nvPr>
        </p:nvSpPr>
        <p:spPr/>
        <p:txBody>
          <a:bodyPr/>
          <a:lstStyle/>
          <a:p>
            <a:r>
              <a:rPr lang="en-US" altLang="en-US" smtClean="0"/>
              <a:t>Diarrhoea Prevalence by Age</a:t>
            </a:r>
          </a:p>
        </p:txBody>
      </p:sp>
      <p:graphicFrame>
        <p:nvGraphicFramePr>
          <p:cNvPr id="188419" name="Content Placeholder 10"/>
          <p:cNvGraphicFramePr>
            <a:graphicFrameLocks noGrp="1"/>
          </p:cNvGraphicFramePr>
          <p:nvPr>
            <p:ph idx="1"/>
          </p:nvPr>
        </p:nvGraphicFramePr>
        <p:xfrm>
          <a:off x="444500" y="1500188"/>
          <a:ext cx="8316913" cy="5408612"/>
        </p:xfrm>
        <a:graphic>
          <a:graphicData uri="http://schemas.openxmlformats.org/presentationml/2006/ole">
            <mc:AlternateContent xmlns:mc="http://schemas.openxmlformats.org/markup-compatibility/2006">
              <mc:Choice xmlns:v="urn:schemas-microsoft-com:vml" Requires="v">
                <p:oleObj spid="_x0000_s188426" name="Chart" r:id="rId4" imgW="8327858" imgH="5413717" progId="Excel.Chart.8">
                  <p:embed/>
                </p:oleObj>
              </mc:Choice>
              <mc:Fallback>
                <p:oleObj name="Chart" r:id="rId4" imgW="8327858" imgH="5413717"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44500" y="1500188"/>
                        <a:ext cx="8316913" cy="5408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88420" name="TextBox 11"/>
          <p:cNvSpPr txBox="1">
            <a:spLocks noChangeArrowheads="1"/>
          </p:cNvSpPr>
          <p:nvPr/>
        </p:nvSpPr>
        <p:spPr bwMode="auto">
          <a:xfrm>
            <a:off x="0" y="1182688"/>
            <a:ext cx="91440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children under 5 with diarrhoea in the 2 weeks before the survey</a:t>
            </a:r>
          </a:p>
        </p:txBody>
      </p:sp>
    </p:spTree>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Title 1"/>
          <p:cNvSpPr>
            <a:spLocks noGrp="1"/>
          </p:cNvSpPr>
          <p:nvPr>
            <p:ph type="title"/>
          </p:nvPr>
        </p:nvSpPr>
        <p:spPr/>
        <p:txBody>
          <a:bodyPr/>
          <a:lstStyle/>
          <a:p>
            <a:r>
              <a:rPr lang="en-US" altLang="en-US" smtClean="0"/>
              <a:t>Diarrhoea Treatment</a:t>
            </a:r>
          </a:p>
        </p:txBody>
      </p:sp>
      <p:graphicFrame>
        <p:nvGraphicFramePr>
          <p:cNvPr id="190467" name="Content Placeholder 10"/>
          <p:cNvGraphicFramePr>
            <a:graphicFrameLocks noGrp="1"/>
          </p:cNvGraphicFramePr>
          <p:nvPr>
            <p:ph idx="1"/>
          </p:nvPr>
        </p:nvGraphicFramePr>
        <p:xfrm>
          <a:off x="461963" y="1492250"/>
          <a:ext cx="8732837" cy="5416550"/>
        </p:xfrm>
        <a:graphic>
          <a:graphicData uri="http://schemas.openxmlformats.org/presentationml/2006/ole">
            <mc:AlternateContent xmlns:mc="http://schemas.openxmlformats.org/markup-compatibility/2006">
              <mc:Choice xmlns:v="urn:schemas-microsoft-com:vml" Requires="v">
                <p:oleObj spid="_x0000_s190474" name="Chart" r:id="rId4" imgW="8742422" imgH="5425910" progId="Excel.Chart.8">
                  <p:embed/>
                </p:oleObj>
              </mc:Choice>
              <mc:Fallback>
                <p:oleObj name="Chart" r:id="rId4" imgW="8742422" imgH="5425910" progId="Excel.Chart.8">
                  <p:embed/>
                  <p:pic>
                    <p:nvPicPr>
                      <p:cNvPr id="0" name="Content Placeholder 10"/>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1963" y="1492250"/>
                        <a:ext cx="8732837" cy="541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90468" name="TextBox 11"/>
          <p:cNvSpPr txBox="1">
            <a:spLocks noChangeArrowheads="1"/>
          </p:cNvSpPr>
          <p:nvPr/>
        </p:nvSpPr>
        <p:spPr bwMode="auto">
          <a:xfrm>
            <a:off x="0" y="1173163"/>
            <a:ext cx="91440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of children under 5 with diarrhoea in the 2 weeks before the survey</a:t>
            </a:r>
          </a:p>
        </p:txBody>
      </p:sp>
    </p:spTree>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Title 1"/>
          <p:cNvSpPr>
            <a:spLocks noGrp="1"/>
          </p:cNvSpPr>
          <p:nvPr>
            <p:ph type="title"/>
          </p:nvPr>
        </p:nvSpPr>
        <p:spPr/>
        <p:txBody>
          <a:bodyPr/>
          <a:lstStyle/>
          <a:p>
            <a:r>
              <a:rPr lang="en-US" altLang="en-US" smtClean="0"/>
              <a:t>Feeding Practices during Diarrhoea: Liquids Offered</a:t>
            </a:r>
          </a:p>
        </p:txBody>
      </p:sp>
      <p:sp>
        <p:nvSpPr>
          <p:cNvPr id="192515" name="TextBox 7"/>
          <p:cNvSpPr txBox="1">
            <a:spLocks noChangeArrowheads="1"/>
          </p:cNvSpPr>
          <p:nvPr/>
        </p:nvSpPr>
        <p:spPr bwMode="auto">
          <a:xfrm>
            <a:off x="0" y="1271588"/>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children under 5 who had diarrhoea in the 2 weeks </a:t>
            </a:r>
            <a:br>
              <a:rPr lang="en-US" altLang="en-US" sz="1800" i="1"/>
            </a:br>
            <a:r>
              <a:rPr lang="en-US" altLang="en-US" sz="1800" i="1"/>
              <a:t>before the survey by amount of liquids offered compared with normal practice</a:t>
            </a:r>
          </a:p>
        </p:txBody>
      </p:sp>
      <p:graphicFrame>
        <p:nvGraphicFramePr>
          <p:cNvPr id="192516" name="Content Placeholder 6"/>
          <p:cNvGraphicFramePr>
            <a:graphicFrameLocks noGrp="1"/>
          </p:cNvGraphicFramePr>
          <p:nvPr>
            <p:ph idx="1"/>
          </p:nvPr>
        </p:nvGraphicFramePr>
        <p:xfrm>
          <a:off x="-50800" y="1866900"/>
          <a:ext cx="9245600" cy="5041900"/>
        </p:xfrm>
        <a:graphic>
          <a:graphicData uri="http://schemas.openxmlformats.org/presentationml/2006/ole">
            <mc:AlternateContent xmlns:mc="http://schemas.openxmlformats.org/markup-compatibility/2006">
              <mc:Choice xmlns:v="urn:schemas-microsoft-com:vml" Requires="v">
                <p:oleObj spid="_x0000_s192522" name="Chart" r:id="rId4" imgW="9254530" imgH="5047925" progId="Excel.Chart.8">
                  <p:embed/>
                </p:oleObj>
              </mc:Choice>
              <mc:Fallback>
                <p:oleObj name="Chart" r:id="rId4" imgW="9254530" imgH="5047925" progId="Excel.Chart.8">
                  <p:embed/>
                  <p:pic>
                    <p:nvPicPr>
                      <p:cNvPr id="0" name="Content Placeholder 6"/>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800" y="1866900"/>
                        <a:ext cx="9245600" cy="504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Title 1"/>
          <p:cNvSpPr>
            <a:spLocks noGrp="1"/>
          </p:cNvSpPr>
          <p:nvPr>
            <p:ph type="title"/>
          </p:nvPr>
        </p:nvSpPr>
        <p:spPr/>
        <p:txBody>
          <a:bodyPr/>
          <a:lstStyle/>
          <a:p>
            <a:r>
              <a:rPr lang="en-US" altLang="en-US" smtClean="0"/>
              <a:t>Feeding Practices during Diarrhoea: </a:t>
            </a:r>
            <a:br>
              <a:rPr lang="en-US" altLang="en-US" smtClean="0"/>
            </a:br>
            <a:r>
              <a:rPr lang="en-US" altLang="en-US" smtClean="0"/>
              <a:t>Foods Offered</a:t>
            </a:r>
          </a:p>
        </p:txBody>
      </p:sp>
      <p:sp>
        <p:nvSpPr>
          <p:cNvPr id="194563" name="TextBox 7"/>
          <p:cNvSpPr txBox="1">
            <a:spLocks noChangeArrowheads="1"/>
          </p:cNvSpPr>
          <p:nvPr/>
        </p:nvSpPr>
        <p:spPr bwMode="auto">
          <a:xfrm>
            <a:off x="0" y="1325563"/>
            <a:ext cx="914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32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8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lnSpc>
                <a:spcPct val="100000"/>
              </a:lnSpc>
              <a:spcBef>
                <a:spcPct val="0"/>
              </a:spcBef>
              <a:buFontTx/>
              <a:buNone/>
            </a:pPr>
            <a:r>
              <a:rPr lang="en-US" altLang="en-US" sz="1800" i="1"/>
              <a:t>Percent distribution of children under 5 who had diarrhoea in the 2 weeks </a:t>
            </a:r>
            <a:br>
              <a:rPr lang="en-US" altLang="en-US" sz="1800" i="1"/>
            </a:br>
            <a:r>
              <a:rPr lang="en-US" altLang="en-US" sz="1800" i="1"/>
              <a:t>before the survey by amount of foods offered compared with normal practice</a:t>
            </a:r>
          </a:p>
        </p:txBody>
      </p:sp>
      <p:sp>
        <p:nvSpPr>
          <p:cNvPr id="6" name="TextBox 4"/>
          <p:cNvSpPr txBox="1"/>
          <p:nvPr/>
        </p:nvSpPr>
        <p:spPr>
          <a:xfrm>
            <a:off x="6673850" y="4919663"/>
            <a:ext cx="2470150" cy="1938337"/>
          </a:xfrm>
          <a:prstGeom prst="rect">
            <a:avLst/>
          </a:prstGeom>
          <a:solidFill>
            <a:schemeClr val="accent2"/>
          </a:solidFill>
        </p:spPr>
        <p:style>
          <a:lnRef idx="0">
            <a:schemeClr val="accent1"/>
          </a:lnRef>
          <a:fillRef idx="3">
            <a:schemeClr val="accent1"/>
          </a:fillRef>
          <a:effectRef idx="3">
            <a:schemeClr val="accent1"/>
          </a:effectRef>
          <a:fontRef idx="minor">
            <a:schemeClr val="lt1"/>
          </a:fontRef>
        </p:style>
        <p:txBody>
          <a:bodyPr>
            <a:spAutoFit/>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fontAlgn="auto">
              <a:spcBef>
                <a:spcPts val="0"/>
              </a:spcBef>
              <a:spcAft>
                <a:spcPts val="0"/>
              </a:spcAft>
              <a:defRPr/>
            </a:pPr>
            <a:r>
              <a:rPr lang="en-US" sz="2000" b="1" dirty="0">
                <a:solidFill>
                  <a:schemeClr val="bg1"/>
                </a:solidFill>
              </a:rPr>
              <a:t>4</a:t>
            </a:r>
            <a:r>
              <a:rPr lang="en-US" sz="2000" b="1" dirty="0" smtClean="0">
                <a:solidFill>
                  <a:schemeClr val="bg1"/>
                </a:solidFill>
              </a:rPr>
              <a:t>6% </a:t>
            </a:r>
            <a:r>
              <a:rPr lang="en-US" sz="2000" dirty="0">
                <a:solidFill>
                  <a:schemeClr val="bg1"/>
                </a:solidFill>
              </a:rPr>
              <a:t>of children </a:t>
            </a:r>
            <a:r>
              <a:rPr lang="en-US" sz="2000" b="1" dirty="0" smtClean="0">
                <a:solidFill>
                  <a:schemeClr val="bg1"/>
                </a:solidFill>
              </a:rPr>
              <a:t>continued </a:t>
            </a:r>
            <a:r>
              <a:rPr lang="en-US" sz="2000" b="1" dirty="0">
                <a:solidFill>
                  <a:schemeClr val="bg1"/>
                </a:solidFill>
              </a:rPr>
              <a:t>feeding </a:t>
            </a:r>
            <a:r>
              <a:rPr lang="en-US" sz="2000" dirty="0">
                <a:solidFill>
                  <a:schemeClr val="bg1"/>
                </a:solidFill>
              </a:rPr>
              <a:t>and </a:t>
            </a:r>
            <a:r>
              <a:rPr lang="en-US" sz="2000" dirty="0" smtClean="0">
                <a:solidFill>
                  <a:schemeClr val="bg1"/>
                </a:solidFill>
              </a:rPr>
              <a:t>were </a:t>
            </a:r>
            <a:r>
              <a:rPr lang="en-US" sz="2000" dirty="0">
                <a:solidFill>
                  <a:schemeClr val="bg1"/>
                </a:solidFill>
              </a:rPr>
              <a:t>given </a:t>
            </a:r>
            <a:r>
              <a:rPr lang="en-US" sz="2000" b="1" dirty="0">
                <a:solidFill>
                  <a:schemeClr val="bg1"/>
                </a:solidFill>
              </a:rPr>
              <a:t>ORT</a:t>
            </a:r>
            <a:r>
              <a:rPr lang="en-US" sz="2000" dirty="0">
                <a:solidFill>
                  <a:schemeClr val="bg1"/>
                </a:solidFill>
              </a:rPr>
              <a:t> and/or </a:t>
            </a:r>
            <a:r>
              <a:rPr lang="en-US" sz="2000" b="1" dirty="0">
                <a:solidFill>
                  <a:schemeClr val="bg1"/>
                </a:solidFill>
              </a:rPr>
              <a:t>increased fluids</a:t>
            </a:r>
            <a:r>
              <a:rPr lang="en-US" sz="2000" dirty="0">
                <a:solidFill>
                  <a:schemeClr val="bg1"/>
                </a:solidFill>
              </a:rPr>
              <a:t>, as recommended</a:t>
            </a:r>
          </a:p>
        </p:txBody>
      </p:sp>
      <p:graphicFrame>
        <p:nvGraphicFramePr>
          <p:cNvPr id="194565" name="Content Placeholder 7"/>
          <p:cNvGraphicFramePr>
            <a:graphicFrameLocks noGrp="1"/>
          </p:cNvGraphicFramePr>
          <p:nvPr>
            <p:ph idx="1"/>
          </p:nvPr>
        </p:nvGraphicFramePr>
        <p:xfrm>
          <a:off x="417513" y="2039938"/>
          <a:ext cx="8340725" cy="4868862"/>
        </p:xfrm>
        <a:graphic>
          <a:graphicData uri="http://schemas.openxmlformats.org/presentationml/2006/ole">
            <mc:AlternateContent xmlns:mc="http://schemas.openxmlformats.org/markup-compatibility/2006">
              <mc:Choice xmlns:v="urn:schemas-microsoft-com:vml" Requires="v">
                <p:oleObj spid="_x0000_s194571" name="Chart" r:id="rId4" imgW="8346147" imgH="4877223" progId="Excel.Chart.8">
                  <p:embed/>
                </p:oleObj>
              </mc:Choice>
              <mc:Fallback>
                <p:oleObj name="Chart" r:id="rId4" imgW="8346147" imgH="4877223" progId="Excel.Chart.8">
                  <p:embed/>
                  <p:pic>
                    <p:nvPicPr>
                      <p:cNvPr id="0" name="Content Placeholder 7"/>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7513" y="2039938"/>
                        <a:ext cx="8340725" cy="486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Title 1"/>
          <p:cNvSpPr>
            <a:spLocks noGrp="1"/>
          </p:cNvSpPr>
          <p:nvPr>
            <p:ph type="title"/>
          </p:nvPr>
        </p:nvSpPr>
        <p:spPr>
          <a:xfrm>
            <a:off x="628650" y="0"/>
            <a:ext cx="7886700" cy="1325563"/>
          </a:xfrm>
        </p:spPr>
        <p:txBody>
          <a:bodyPr/>
          <a:lstStyle/>
          <a:p>
            <a:r>
              <a:rPr lang="en-US" altLang="en-US" smtClean="0"/>
              <a:t>Key Findings</a:t>
            </a:r>
          </a:p>
        </p:txBody>
      </p:sp>
      <p:sp>
        <p:nvSpPr>
          <p:cNvPr id="3" name="Content Placeholder 2"/>
          <p:cNvSpPr>
            <a:spLocks noGrp="1"/>
          </p:cNvSpPr>
          <p:nvPr>
            <p:ph idx="1"/>
          </p:nvPr>
        </p:nvSpPr>
        <p:spPr>
          <a:xfrm>
            <a:off x="628650" y="1325563"/>
            <a:ext cx="7886700" cy="5348287"/>
          </a:xfrm>
        </p:spPr>
        <p:txBody>
          <a:bodyPr>
            <a:normAutofit/>
          </a:bodyPr>
          <a:lstStyle/>
          <a:p>
            <a:pPr>
              <a:lnSpc>
                <a:spcPct val="100000"/>
              </a:lnSpc>
              <a:spcBef>
                <a:spcPts val="0"/>
              </a:spcBef>
              <a:spcAft>
                <a:spcPts val="600"/>
              </a:spcAft>
              <a:buClr>
                <a:schemeClr val="tx1"/>
              </a:buClr>
              <a:defRPr/>
            </a:pPr>
            <a:r>
              <a:rPr lang="en-GB" b="1" dirty="0" smtClean="0">
                <a:solidFill>
                  <a:schemeClr val="tx2"/>
                </a:solidFill>
              </a:rPr>
              <a:t>75%</a:t>
            </a:r>
            <a:r>
              <a:rPr lang="en-GB" dirty="0" smtClean="0">
                <a:solidFill>
                  <a:schemeClr val="tx2"/>
                </a:solidFill>
              </a:rPr>
              <a:t> </a:t>
            </a:r>
            <a:r>
              <a:rPr lang="en-GB" dirty="0"/>
              <a:t>of children </a:t>
            </a:r>
            <a:r>
              <a:rPr lang="en-GB" b="1" dirty="0" smtClean="0">
                <a:solidFill>
                  <a:schemeClr val="tx2"/>
                </a:solidFill>
              </a:rPr>
              <a:t>age 12-23 months</a:t>
            </a:r>
            <a:r>
              <a:rPr lang="en-GB" dirty="0" smtClean="0">
                <a:solidFill>
                  <a:schemeClr val="tx2"/>
                </a:solidFill>
              </a:rPr>
              <a:t> </a:t>
            </a:r>
            <a:r>
              <a:rPr lang="en-GB" dirty="0" smtClean="0"/>
              <a:t>received </a:t>
            </a:r>
            <a:r>
              <a:rPr lang="en-GB" b="1" dirty="0">
                <a:solidFill>
                  <a:schemeClr val="tx2"/>
                </a:solidFill>
              </a:rPr>
              <a:t>all </a:t>
            </a:r>
            <a:r>
              <a:rPr lang="en-GB" b="1" dirty="0" smtClean="0">
                <a:solidFill>
                  <a:schemeClr val="tx2"/>
                </a:solidFill>
              </a:rPr>
              <a:t>basic vaccinations</a:t>
            </a:r>
            <a:r>
              <a:rPr lang="en-GB" dirty="0"/>
              <a:t>.</a:t>
            </a:r>
            <a:r>
              <a:rPr lang="en-GB" dirty="0" smtClean="0"/>
              <a:t> </a:t>
            </a:r>
          </a:p>
          <a:p>
            <a:pPr>
              <a:lnSpc>
                <a:spcPct val="100000"/>
              </a:lnSpc>
              <a:spcBef>
                <a:spcPts val="0"/>
              </a:spcBef>
              <a:spcAft>
                <a:spcPts val="600"/>
              </a:spcAft>
              <a:buClr>
                <a:schemeClr val="tx1"/>
              </a:buClr>
              <a:defRPr/>
            </a:pPr>
            <a:r>
              <a:rPr lang="en-GB" b="1" dirty="0" smtClean="0">
                <a:solidFill>
                  <a:schemeClr val="tx2"/>
                </a:solidFill>
              </a:rPr>
              <a:t>55% </a:t>
            </a:r>
            <a:r>
              <a:rPr lang="en-GB" dirty="0"/>
              <a:t>of</a:t>
            </a:r>
            <a:r>
              <a:rPr lang="en-GB" b="1" dirty="0"/>
              <a:t> </a:t>
            </a:r>
            <a:r>
              <a:rPr lang="en-GB" dirty="0"/>
              <a:t>children with symptoms of ARI are</a:t>
            </a:r>
            <a:r>
              <a:rPr lang="en-GB" dirty="0">
                <a:solidFill>
                  <a:schemeClr val="accent1"/>
                </a:solidFill>
              </a:rPr>
              <a:t> </a:t>
            </a:r>
            <a:r>
              <a:rPr lang="en-GB" b="1" dirty="0">
                <a:solidFill>
                  <a:schemeClr val="tx2"/>
                </a:solidFill>
              </a:rPr>
              <a:t>taken to a health facility</a:t>
            </a:r>
            <a:r>
              <a:rPr lang="en-GB" dirty="0"/>
              <a:t>.</a:t>
            </a:r>
          </a:p>
          <a:p>
            <a:pPr>
              <a:lnSpc>
                <a:spcPct val="100000"/>
              </a:lnSpc>
              <a:spcBef>
                <a:spcPts val="0"/>
              </a:spcBef>
              <a:spcAft>
                <a:spcPts val="600"/>
              </a:spcAft>
              <a:buClr>
                <a:schemeClr val="tx1"/>
              </a:buClr>
              <a:defRPr/>
            </a:pPr>
            <a:r>
              <a:rPr lang="en-GB" b="1" dirty="0" smtClean="0">
                <a:solidFill>
                  <a:schemeClr val="tx2"/>
                </a:solidFill>
              </a:rPr>
              <a:t>43% </a:t>
            </a:r>
            <a:r>
              <a:rPr lang="en-GB" dirty="0"/>
              <a:t>of</a:t>
            </a:r>
            <a:r>
              <a:rPr lang="en-GB" b="1" dirty="0"/>
              <a:t> </a:t>
            </a:r>
            <a:r>
              <a:rPr lang="en-GB" dirty="0"/>
              <a:t>children with </a:t>
            </a:r>
            <a:r>
              <a:rPr lang="en-GB" b="1" dirty="0" smtClean="0">
                <a:solidFill>
                  <a:schemeClr val="tx2"/>
                </a:solidFill>
              </a:rPr>
              <a:t>diarrhoea</a:t>
            </a:r>
            <a:r>
              <a:rPr lang="en-GB" b="1" dirty="0" smtClean="0">
                <a:solidFill>
                  <a:schemeClr val="accent5"/>
                </a:solidFill>
              </a:rPr>
              <a:t> </a:t>
            </a:r>
            <a:r>
              <a:rPr lang="en-GB" dirty="0"/>
              <a:t>are </a:t>
            </a:r>
            <a:r>
              <a:rPr lang="en-GB" b="1" dirty="0">
                <a:solidFill>
                  <a:schemeClr val="tx2"/>
                </a:solidFill>
              </a:rPr>
              <a:t>taken to a health facility</a:t>
            </a:r>
            <a:r>
              <a:rPr lang="en-GB" dirty="0"/>
              <a:t>.</a:t>
            </a:r>
          </a:p>
          <a:p>
            <a:pPr>
              <a:lnSpc>
                <a:spcPct val="100000"/>
              </a:lnSpc>
              <a:spcBef>
                <a:spcPts val="0"/>
              </a:spcBef>
              <a:spcAft>
                <a:spcPts val="600"/>
              </a:spcAft>
              <a:buClr>
                <a:schemeClr val="tx1"/>
              </a:buClr>
              <a:defRPr/>
            </a:pPr>
            <a:r>
              <a:rPr lang="en-GB" b="1" dirty="0" smtClean="0">
                <a:solidFill>
                  <a:schemeClr val="tx2"/>
                </a:solidFill>
              </a:rPr>
              <a:t>56%</a:t>
            </a:r>
            <a:r>
              <a:rPr lang="en-GB" dirty="0" smtClean="0">
                <a:solidFill>
                  <a:schemeClr val="tx2"/>
                </a:solidFill>
              </a:rPr>
              <a:t> </a:t>
            </a:r>
            <a:r>
              <a:rPr lang="en-GB" dirty="0"/>
              <a:t>of children with </a:t>
            </a:r>
            <a:r>
              <a:rPr lang="en-GB" dirty="0" smtClean="0"/>
              <a:t>diarrhoea </a:t>
            </a:r>
            <a:r>
              <a:rPr lang="en-GB" dirty="0"/>
              <a:t>are given </a:t>
            </a:r>
            <a:r>
              <a:rPr lang="en-GB" b="1" dirty="0" smtClean="0">
                <a:solidFill>
                  <a:schemeClr val="tx2"/>
                </a:solidFill>
              </a:rPr>
              <a:t>ORT</a:t>
            </a:r>
            <a:r>
              <a:rPr lang="en-GB" dirty="0" smtClean="0"/>
              <a:t>.</a:t>
            </a:r>
          </a:p>
          <a:p>
            <a:pPr>
              <a:lnSpc>
                <a:spcPct val="100000"/>
              </a:lnSpc>
              <a:spcBef>
                <a:spcPts val="0"/>
              </a:spcBef>
              <a:spcAft>
                <a:spcPts val="600"/>
              </a:spcAft>
              <a:defRPr/>
            </a:pPr>
            <a:endParaRPr lang="en-GB" b="1" dirty="0"/>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Custom Design">
  <a:themeElements>
    <a:clrScheme name="TDHS-MIS">
      <a:dk1>
        <a:sysClr val="windowText" lastClr="000000"/>
      </a:dk1>
      <a:lt1>
        <a:sysClr val="window" lastClr="FFFFFF"/>
      </a:lt1>
      <a:dk2>
        <a:srgbClr val="248793"/>
      </a:dk2>
      <a:lt2>
        <a:srgbClr val="CFA061"/>
      </a:lt2>
      <a:accent1>
        <a:srgbClr val="61887D"/>
      </a:accent1>
      <a:accent2>
        <a:srgbClr val="414142"/>
      </a:accent2>
      <a:accent3>
        <a:srgbClr val="FEC575"/>
      </a:accent3>
      <a:accent4>
        <a:srgbClr val="B23500"/>
      </a:accent4>
      <a:accent5>
        <a:srgbClr val="165E67"/>
      </a:accent5>
      <a:accent6>
        <a:srgbClr val="25B34B"/>
      </a:accent6>
      <a:hlink>
        <a:srgbClr val="FBD013"/>
      </a:hlink>
      <a:folHlink>
        <a:srgbClr val="09A2DD"/>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TDHS-MIS">
      <a:dk1>
        <a:sysClr val="windowText" lastClr="000000"/>
      </a:dk1>
      <a:lt1>
        <a:sysClr val="window" lastClr="FFFFFF"/>
      </a:lt1>
      <a:dk2>
        <a:srgbClr val="248793"/>
      </a:dk2>
      <a:lt2>
        <a:srgbClr val="CFA061"/>
      </a:lt2>
      <a:accent1>
        <a:srgbClr val="61887D"/>
      </a:accent1>
      <a:accent2>
        <a:srgbClr val="414142"/>
      </a:accent2>
      <a:accent3>
        <a:srgbClr val="FEC575"/>
      </a:accent3>
      <a:accent4>
        <a:srgbClr val="B23500"/>
      </a:accent4>
      <a:accent5>
        <a:srgbClr val="165E67"/>
      </a:accent5>
      <a:accent6>
        <a:srgbClr val="25B34B"/>
      </a:accent6>
      <a:hlink>
        <a:srgbClr val="FBD013"/>
      </a:hlink>
      <a:folHlink>
        <a:srgbClr val="09A2DD"/>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21721</TotalTime>
  <Words>14115</Words>
  <Application>Microsoft Office PowerPoint</Application>
  <PresentationFormat>On-screen Show (4:3)</PresentationFormat>
  <Paragraphs>1847</Paragraphs>
  <Slides>221</Slides>
  <Notes>210</Notes>
  <HiddenSlides>0</HiddenSlides>
  <MMClips>0</MMClips>
  <ScaleCrop>false</ScaleCrop>
  <HeadingPairs>
    <vt:vector size="8" baseType="variant">
      <vt:variant>
        <vt:lpstr>Fonts Used</vt:lpstr>
      </vt:variant>
      <vt:variant>
        <vt:i4>4</vt:i4>
      </vt:variant>
      <vt:variant>
        <vt:lpstr>Theme</vt:lpstr>
      </vt:variant>
      <vt:variant>
        <vt:i4>2</vt:i4>
      </vt:variant>
      <vt:variant>
        <vt:lpstr>Embedded OLE Servers</vt:lpstr>
      </vt:variant>
      <vt:variant>
        <vt:i4>2</vt:i4>
      </vt:variant>
      <vt:variant>
        <vt:lpstr>Slide Titles</vt:lpstr>
      </vt:variant>
      <vt:variant>
        <vt:i4>221</vt:i4>
      </vt:variant>
    </vt:vector>
  </HeadingPairs>
  <TitlesOfParts>
    <vt:vector size="229" baseType="lpstr">
      <vt:lpstr>Calibri</vt:lpstr>
      <vt:lpstr>Arial</vt:lpstr>
      <vt:lpstr>Calibri Light</vt:lpstr>
      <vt:lpstr>Calibri (Headings)</vt:lpstr>
      <vt:lpstr>Custom Design</vt:lpstr>
      <vt:lpstr>1_Office Theme</vt:lpstr>
      <vt:lpstr>Microsoft Excel Chart</vt:lpstr>
      <vt:lpstr>Chart</vt:lpstr>
      <vt:lpstr>PowerPoint Presentation</vt:lpstr>
      <vt:lpstr>PowerPoint Presentation</vt:lpstr>
      <vt:lpstr>PowerPoint Presentation</vt:lpstr>
      <vt:lpstr>Objectives</vt:lpstr>
      <vt:lpstr>The Survey</vt:lpstr>
      <vt:lpstr>Sample Design</vt:lpstr>
      <vt:lpstr>Tanzania’s Regions</vt:lpstr>
      <vt:lpstr>Questionnaires</vt:lpstr>
      <vt:lpstr>Questionnaires: Household Questionnaire</vt:lpstr>
      <vt:lpstr>Questionnaires: Woman’s Questionnaire</vt:lpstr>
      <vt:lpstr>Questionnaires: Man’s Questionnaire</vt:lpstr>
      <vt:lpstr>Biomarkers</vt:lpstr>
      <vt:lpstr>Pretest and Main Survey Training</vt:lpstr>
      <vt:lpstr>Fieldwork and Data Processing</vt:lpstr>
      <vt:lpstr>Results of the Household and Individual Interviews</vt:lpstr>
      <vt:lpstr>PowerPoint Presentation</vt:lpstr>
      <vt:lpstr>PowerPoint Presentation</vt:lpstr>
      <vt:lpstr>Tanzania’s Households</vt:lpstr>
      <vt:lpstr>Drinking Water</vt:lpstr>
      <vt:lpstr>Sanitation Facilities</vt:lpstr>
      <vt:lpstr> Electricity </vt:lpstr>
      <vt:lpstr>Household Durable Goods and Possessions</vt:lpstr>
      <vt:lpstr>Wealth Index</vt:lpstr>
      <vt:lpstr>Wealth Index</vt:lpstr>
      <vt:lpstr>Health Expenditures</vt:lpstr>
      <vt:lpstr>PowerPoint Presentation</vt:lpstr>
      <vt:lpstr>Education of Respondents</vt:lpstr>
      <vt:lpstr>Literacy</vt:lpstr>
      <vt:lpstr>Exposure to Mass Media</vt:lpstr>
      <vt:lpstr>Employment</vt:lpstr>
      <vt:lpstr>Occupation</vt:lpstr>
      <vt:lpstr>Tobacco Use</vt:lpstr>
      <vt:lpstr>Key Findings</vt:lpstr>
      <vt:lpstr>PowerPoint Presentation</vt:lpstr>
      <vt:lpstr>PowerPoint Presentation</vt:lpstr>
      <vt:lpstr>PowerPoint Presentation</vt:lpstr>
      <vt:lpstr>Fertility Differentials</vt:lpstr>
      <vt:lpstr>Fertility by Education</vt:lpstr>
      <vt:lpstr>Fertility by Wealth</vt:lpstr>
      <vt:lpstr>Fertility Trends</vt:lpstr>
      <vt:lpstr>Fertility Comparison</vt:lpstr>
      <vt:lpstr>PowerPoint Presentation</vt:lpstr>
      <vt:lpstr>Birth Intervals</vt:lpstr>
      <vt:lpstr>Length of Birth Intervals</vt:lpstr>
      <vt:lpstr>Teenage Childbearing</vt:lpstr>
      <vt:lpstr> Teenage Childbearing  by Residence </vt:lpstr>
      <vt:lpstr>Trends in Teenage Childbearing</vt:lpstr>
      <vt:lpstr>Current Marital Status: Women</vt:lpstr>
      <vt:lpstr>Polygyny</vt:lpstr>
      <vt:lpstr>Median Age at First Sex, Marriage,  and Birth</vt:lpstr>
      <vt:lpstr>Age at First Sexual Intercourse</vt:lpstr>
      <vt:lpstr>PowerPoint Presentation</vt:lpstr>
      <vt:lpstr>Fertility Preferences of Married Women</vt:lpstr>
      <vt:lpstr>Fertility Preferences of Married Men</vt:lpstr>
      <vt:lpstr>Ideal Family Size</vt:lpstr>
      <vt:lpstr>Birth Planning</vt:lpstr>
      <vt:lpstr>Difference between Wanted and  Actual Fertility Rates</vt:lpstr>
      <vt:lpstr>Key Findings</vt:lpstr>
      <vt:lpstr>PowerPoint Presentation</vt:lpstr>
      <vt:lpstr>PowerPoint Presentation</vt:lpstr>
      <vt:lpstr>Knowledge of Family Planning Methods</vt:lpstr>
      <vt:lpstr>Gap between Knowledge and Use</vt:lpstr>
      <vt:lpstr>Current Use of Family Planning</vt:lpstr>
      <vt:lpstr> Current Use of Modern Methods  by Residence </vt:lpstr>
      <vt:lpstr>Current Use of Modern Methods  by Wealth</vt:lpstr>
      <vt:lpstr>Current Use of Modern Methods by Region</vt:lpstr>
      <vt:lpstr>Trends in Use of Family Planning</vt:lpstr>
      <vt:lpstr>Use of Modern Methods  Comparison</vt:lpstr>
      <vt:lpstr>PowerPoint Presentation</vt:lpstr>
      <vt:lpstr>Source of Modern Contraception</vt:lpstr>
      <vt:lpstr>Do Family Planning Users Have  Informed Choices?</vt:lpstr>
      <vt:lpstr>PowerPoint Presentation</vt:lpstr>
      <vt:lpstr>Demand for Family Planning</vt:lpstr>
      <vt:lpstr>Unmet Need</vt:lpstr>
      <vt:lpstr>Demand for Family Planning</vt:lpstr>
      <vt:lpstr>Trends in Demand for Family Planning</vt:lpstr>
      <vt:lpstr>PowerPoint Presentation</vt:lpstr>
      <vt:lpstr>Future Use of Family Planning</vt:lpstr>
      <vt:lpstr>Source of Family Planning Messages</vt:lpstr>
      <vt:lpstr>Contact of Non-Users with Family Planning Providers</vt:lpstr>
      <vt:lpstr>Key Findings</vt:lpstr>
      <vt:lpstr>PowerPoint Presentation</vt:lpstr>
      <vt:lpstr>PowerPoint Presentation</vt:lpstr>
      <vt:lpstr>Basic Vaccinations</vt:lpstr>
      <vt:lpstr>Basic Childhood Vaccinations</vt:lpstr>
      <vt:lpstr> Basic Vaccination Coverage  by Mother’s Education </vt:lpstr>
      <vt:lpstr> Basic Vaccination Coverage  by Wealth </vt:lpstr>
      <vt:lpstr>Basic Vaccination Coverage by Region</vt:lpstr>
      <vt:lpstr>Trends in Basic Vaccination Coverage</vt:lpstr>
      <vt:lpstr>Basic Vaccination Coverage  Comparison</vt:lpstr>
      <vt:lpstr>Age Appropriate Vaccination</vt:lpstr>
      <vt:lpstr>PowerPoint Presentation</vt:lpstr>
      <vt:lpstr>Acute Respiratory Infection (ARI)</vt:lpstr>
      <vt:lpstr>Diarrhoea</vt:lpstr>
      <vt:lpstr>Diarrhoea Prevalence by Age</vt:lpstr>
      <vt:lpstr>Diarrhoea Treatment</vt:lpstr>
      <vt:lpstr>Feeding Practices during Diarrhoea: Liquids Offered</vt:lpstr>
      <vt:lpstr>Feeding Practices during Diarrhoea:  Foods Offered</vt:lpstr>
      <vt:lpstr>Key Findings</vt:lpstr>
      <vt:lpstr>PowerPoint Presentation</vt:lpstr>
      <vt:lpstr>PowerPoint Presentation</vt:lpstr>
      <vt:lpstr>Antenatal Care by Provider</vt:lpstr>
      <vt:lpstr>Timing of Antenatal Care  and Number of Visits</vt:lpstr>
      <vt:lpstr>Components of Antenatal Care</vt:lpstr>
      <vt:lpstr>Tetanus Toxoid Vaccination</vt:lpstr>
      <vt:lpstr>PowerPoint Presentation</vt:lpstr>
      <vt:lpstr>Place of Delivery</vt:lpstr>
      <vt:lpstr>Delivery in a Health Facility by Region</vt:lpstr>
      <vt:lpstr>Assistance during Delivery</vt:lpstr>
      <vt:lpstr>Trends in Maternal Health</vt:lpstr>
      <vt:lpstr>Timing of Postnatal Care (PNC) for Mother and Infant</vt:lpstr>
      <vt:lpstr>PowerPoint Presentation</vt:lpstr>
      <vt:lpstr>Problems in Accessing Health Care</vt:lpstr>
      <vt:lpstr>Key Findings</vt:lpstr>
      <vt:lpstr>PowerPoint Presentation</vt:lpstr>
      <vt:lpstr>PowerPoint Presentation</vt:lpstr>
      <vt:lpstr>Childhood Mortality Estimates</vt:lpstr>
      <vt:lpstr>Childhood Mortality</vt:lpstr>
      <vt:lpstr>Childhood Mortality  by Residence</vt:lpstr>
      <vt:lpstr>Trends in Childhood Mortality</vt:lpstr>
      <vt:lpstr>Maternal Factors Associated with High Risk of Childhood Mortality</vt:lpstr>
      <vt:lpstr>Childhood Mortality by  Previous Birth Interval</vt:lpstr>
      <vt:lpstr>Childhood Mortality by Birth Order</vt:lpstr>
      <vt:lpstr>PowerPoint Presentation</vt:lpstr>
      <vt:lpstr>Adult Mortality</vt:lpstr>
      <vt:lpstr>Maternal Mortality</vt:lpstr>
      <vt:lpstr>Maternal Mortality Ratio Remains Unchanged</vt:lpstr>
      <vt:lpstr>Key Findings</vt:lpstr>
      <vt:lpstr>PowerPoint Presentation</vt:lpstr>
      <vt:lpstr>PowerPoint Presentation</vt:lpstr>
      <vt:lpstr>Early Breastfeeding</vt:lpstr>
      <vt:lpstr>Exclusive Breastfeeding</vt:lpstr>
      <vt:lpstr>Exclusive Breastfeeding by Age</vt:lpstr>
      <vt:lpstr>Duration of Breastfeeding</vt:lpstr>
      <vt:lpstr>IYCF Practices</vt:lpstr>
      <vt:lpstr>IYCF Practices</vt:lpstr>
      <vt:lpstr>PowerPoint Presentation</vt:lpstr>
      <vt:lpstr>Anaemia in Children</vt:lpstr>
      <vt:lpstr>Anaemia in Children by Region</vt:lpstr>
      <vt:lpstr>Anaemia in Women</vt:lpstr>
      <vt:lpstr>Anaemia in Women by Region</vt:lpstr>
      <vt:lpstr>Trends in Anaemia among  Children and Women </vt:lpstr>
      <vt:lpstr>PowerPoint Presentation</vt:lpstr>
      <vt:lpstr>Micronutrients and Children</vt:lpstr>
      <vt:lpstr>Micronutrients and Pregnant Women</vt:lpstr>
      <vt:lpstr>Iodised Salt: Rapid Test</vt:lpstr>
      <vt:lpstr>Iodised Salt: Laboratory Test</vt:lpstr>
      <vt:lpstr>PowerPoint Presentation</vt:lpstr>
      <vt:lpstr>Nutritional Status of Children</vt:lpstr>
      <vt:lpstr>Child Stunting by Region</vt:lpstr>
      <vt:lpstr>Trends in Nutritional Status of Children</vt:lpstr>
      <vt:lpstr>Child Stunting Comparison</vt:lpstr>
      <vt:lpstr>Women’s Nutritional Status</vt:lpstr>
      <vt:lpstr>Trends in Nutritional Status of Women</vt:lpstr>
      <vt:lpstr>Key Findings</vt:lpstr>
      <vt:lpstr>PowerPoint Presentation</vt:lpstr>
      <vt:lpstr>PowerPoint Presentation</vt:lpstr>
      <vt:lpstr>Ownership of Mosquito Nets</vt:lpstr>
      <vt:lpstr>Insecticide-treated Net (ITN) Ownership by       Region</vt:lpstr>
      <vt:lpstr>Trends in ITN Ownership</vt:lpstr>
      <vt:lpstr>Ownership of, Access to, and Use of ITNs</vt:lpstr>
      <vt:lpstr>Use of ITNs</vt:lpstr>
      <vt:lpstr>Children’s Use of ITNs by Region</vt:lpstr>
      <vt:lpstr>Trends in ITN Use among  Children and Women</vt:lpstr>
      <vt:lpstr>PowerPoint Presentation</vt:lpstr>
      <vt:lpstr>PowerPoint Presentation</vt:lpstr>
      <vt:lpstr>PowerPoint Presentation</vt:lpstr>
      <vt:lpstr>PowerPoint Presentation</vt:lpstr>
      <vt:lpstr>Fever in Children</vt:lpstr>
      <vt:lpstr>Type of Antimalarial Drug by Children </vt:lpstr>
      <vt:lpstr>PowerPoint Presentation</vt:lpstr>
      <vt:lpstr>PowerPoint Presentation</vt:lpstr>
      <vt:lpstr>PowerPoint Presentation</vt:lpstr>
      <vt:lpstr>Prevalence of Low Haemoglobin in Children        by Region</vt:lpstr>
      <vt:lpstr>PowerPoint Presentation</vt:lpstr>
      <vt:lpstr>PowerPoint Presentation</vt:lpstr>
      <vt:lpstr>Rapid Diagnostic Test vs. Microscopy</vt:lpstr>
      <vt:lpstr>PowerPoint Presentation</vt:lpstr>
      <vt:lpstr>PowerPoint Presentation</vt:lpstr>
      <vt:lpstr>Malaria Prevalence among Children                             by Region</vt:lpstr>
      <vt:lpstr>PowerPoint Presentation</vt:lpstr>
      <vt:lpstr>PowerPoint Presentation</vt:lpstr>
      <vt:lpstr>Knowledge of Malaria Symptoms</vt:lpstr>
      <vt:lpstr>Knowledge of Malaria Prevention</vt:lpstr>
      <vt:lpstr>PowerPoint Presentation</vt:lpstr>
      <vt:lpstr>Media Exposure to Malaria Messages</vt:lpstr>
      <vt:lpstr>Attitudes toward Malaria</vt:lpstr>
      <vt:lpstr>Key Findings</vt:lpstr>
      <vt:lpstr>PowerPoint Presentation</vt:lpstr>
      <vt:lpstr>PowerPoint Presentation</vt:lpstr>
      <vt:lpstr>Employment</vt:lpstr>
      <vt:lpstr>Type of Payment</vt:lpstr>
      <vt:lpstr>Control over Woman’s Earnings</vt:lpstr>
      <vt:lpstr>Comparing Woman’s and  Partner’s Earnings</vt:lpstr>
      <vt:lpstr>Ownership of House and Land</vt:lpstr>
      <vt:lpstr>Ownership and Use of Bank Accounts and Mobile Phones</vt:lpstr>
      <vt:lpstr>Women’s Participation in Decision Making</vt:lpstr>
      <vt:lpstr>Trends in Women’s Participation in Decision Making</vt:lpstr>
      <vt:lpstr>Men’s Participation in Decision Making</vt:lpstr>
      <vt:lpstr>Attitudes toward Wife Beating</vt:lpstr>
      <vt:lpstr>PowerPoint Presentation</vt:lpstr>
      <vt:lpstr>Knowledge and Prevalence of FGC</vt:lpstr>
      <vt:lpstr>FGC by Age</vt:lpstr>
      <vt:lpstr>FGC by Region</vt:lpstr>
      <vt:lpstr>Trends in FGC</vt:lpstr>
      <vt:lpstr>Type of FGC</vt:lpstr>
      <vt:lpstr>FGC among Girls</vt:lpstr>
      <vt:lpstr>Attitudes toward FGC</vt:lpstr>
      <vt:lpstr>PowerPoint Presentation</vt:lpstr>
      <vt:lpstr>Experience of Physical Violence</vt:lpstr>
      <vt:lpstr>Perpetrators of Physical Violence</vt:lpstr>
      <vt:lpstr>Experience of Sexual Violence</vt:lpstr>
      <vt:lpstr>Perpetrators of Sexual Violence</vt:lpstr>
      <vt:lpstr>Violence during Pregnancy</vt:lpstr>
      <vt:lpstr>Degree of Marital Control by Husbands</vt:lpstr>
      <vt:lpstr>Spousal Violence</vt:lpstr>
      <vt:lpstr>Spousal Violence by Region</vt:lpstr>
      <vt:lpstr>Spousal Violence by Marital Status</vt:lpstr>
      <vt:lpstr>Trends in Recent Spousal Violence</vt:lpstr>
      <vt:lpstr>Help Seeking Behaviour</vt:lpstr>
      <vt:lpstr>Key Findings</vt:lpstr>
    </vt:vector>
  </TitlesOfParts>
  <Company>ICF International</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Zweimueller, Sally</dc:creator>
  <cp:lastModifiedBy>Linn, Anne</cp:lastModifiedBy>
  <cp:revision>436</cp:revision>
  <dcterms:created xsi:type="dcterms:W3CDTF">2015-01-29T20:02:00Z</dcterms:created>
  <dcterms:modified xsi:type="dcterms:W3CDTF">2016-12-20T15:42:49Z</dcterms:modified>
</cp:coreProperties>
</file>