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5.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Lst>
  <p:notesMasterIdLst>
    <p:notesMasterId r:id="rId25"/>
  </p:notesMasterIdLst>
  <p:sldIdLst>
    <p:sldId id="256" r:id="rId3"/>
    <p:sldId id="269" r:id="rId4"/>
    <p:sldId id="312" r:id="rId5"/>
    <p:sldId id="298" r:id="rId6"/>
    <p:sldId id="313" r:id="rId7"/>
    <p:sldId id="314" r:id="rId8"/>
    <p:sldId id="324" r:id="rId9"/>
    <p:sldId id="315" r:id="rId10"/>
    <p:sldId id="275" r:id="rId11"/>
    <p:sldId id="309" r:id="rId12"/>
    <p:sldId id="317" r:id="rId13"/>
    <p:sldId id="318" r:id="rId14"/>
    <p:sldId id="310" r:id="rId15"/>
    <p:sldId id="319" r:id="rId16"/>
    <p:sldId id="320" r:id="rId17"/>
    <p:sldId id="323" r:id="rId18"/>
    <p:sldId id="341" r:id="rId19"/>
    <p:sldId id="311" r:id="rId20"/>
    <p:sldId id="299" r:id="rId21"/>
    <p:sldId id="302" r:id="rId22"/>
    <p:sldId id="322" r:id="rId23"/>
    <p:sldId id="284" r:id="rId2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FE5"/>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36" autoAdjust="0"/>
    <p:restoredTop sz="89964" autoAdjust="0"/>
  </p:normalViewPr>
  <p:slideViewPr>
    <p:cSldViewPr snapToGrid="0">
      <p:cViewPr varScale="1">
        <p:scale>
          <a:sx n="49" d="100"/>
          <a:sy n="49" d="100"/>
        </p:scale>
        <p:origin x="518"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20014718111585E-2"/>
          <c:y val="0"/>
          <c:w val="0.96615997056377678"/>
          <c:h val="0.8008973614692606"/>
        </c:manualLayout>
      </c:layout>
      <c:barChart>
        <c:barDir val="col"/>
        <c:grouping val="clustered"/>
        <c:varyColors val="0"/>
        <c:ser>
          <c:idx val="0"/>
          <c:order val="0"/>
          <c:tx>
            <c:strRef>
              <c:f>Sheet1!$B$1</c:f>
              <c:strCache>
                <c:ptCount val="1"/>
                <c:pt idx="0">
                  <c:v>Currently married 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dLbl>
              <c:idx val="6"/>
              <c:tx>
                <c:rich>
                  <a:bodyPr/>
                  <a:lstStyle/>
                  <a:p>
                    <a:r>
                      <a:rPr lang="en-US" smtClean="0"/>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Sheet1!$B$2:$B$8</c:f>
              <c:numCache>
                <c:formatCode>General</c:formatCode>
                <c:ptCount val="7"/>
                <c:pt idx="0">
                  <c:v>60</c:v>
                </c:pt>
                <c:pt idx="1">
                  <c:v>60</c:v>
                </c:pt>
                <c:pt idx="2">
                  <c:v>24</c:v>
                </c:pt>
                <c:pt idx="3">
                  <c:v>1</c:v>
                </c:pt>
                <c:pt idx="4">
                  <c:v>14</c:v>
                </c:pt>
                <c:pt idx="5">
                  <c:v>17</c:v>
                </c:pt>
                <c:pt idx="6">
                  <c:v>0.4</c:v>
                </c:pt>
              </c:numCache>
            </c:numRef>
          </c:val>
        </c:ser>
        <c:ser>
          <c:idx val="1"/>
          <c:order val="1"/>
          <c:tx>
            <c:strRef>
              <c:f>Sheet1!$C$1</c:f>
              <c:strCache>
                <c:ptCount val="1"/>
                <c:pt idx="0">
                  <c:v>Sexually active, unmarried 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Sheet1!$C$2:$C$8</c:f>
              <c:numCache>
                <c:formatCode>General</c:formatCode>
                <c:ptCount val="7"/>
                <c:pt idx="0">
                  <c:v>73</c:v>
                </c:pt>
                <c:pt idx="1">
                  <c:v>72</c:v>
                </c:pt>
                <c:pt idx="2">
                  <c:v>14</c:v>
                </c:pt>
                <c:pt idx="3">
                  <c:v>4</c:v>
                </c:pt>
                <c:pt idx="4">
                  <c:v>8</c:v>
                </c:pt>
                <c:pt idx="5">
                  <c:v>45</c:v>
                </c:pt>
                <c:pt idx="6">
                  <c:v>1</c:v>
                </c:pt>
              </c:numCache>
            </c:numRef>
          </c:val>
        </c:ser>
        <c:dLbls>
          <c:showLegendKey val="0"/>
          <c:showVal val="0"/>
          <c:showCatName val="0"/>
          <c:showSerName val="0"/>
          <c:showPercent val="0"/>
          <c:showBubbleSize val="0"/>
        </c:dLbls>
        <c:gapWidth val="120"/>
        <c:axId val="204576000"/>
        <c:axId val="204576392"/>
      </c:barChart>
      <c:catAx>
        <c:axId val="2045760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4576392"/>
        <c:crosses val="autoZero"/>
        <c:auto val="1"/>
        <c:lblAlgn val="ctr"/>
        <c:lblOffset val="100"/>
        <c:noMultiLvlLbl val="0"/>
      </c:catAx>
      <c:valAx>
        <c:axId val="204576392"/>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2045760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18228510498687664"/>
                  <c:y val="-0.1588888155457666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1"/>
              <c:layout>
                <c:manualLayout>
                  <c:x val="-3.4162018810148728E-2"/>
                  <c:y val="5.8822638441324432E-3"/>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0.1825113188976378"/>
                  <c:y val="0.20091080938207714"/>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Intends to use</c:v>
                </c:pt>
                <c:pt idx="1">
                  <c:v>Unsure</c:v>
                </c:pt>
                <c:pt idx="2">
                  <c:v>Does not intend to use</c:v>
                </c:pt>
              </c:strCache>
            </c:strRef>
          </c:cat>
          <c:val>
            <c:numRef>
              <c:f>Sheet1!$B$2:$B$4</c:f>
              <c:numCache>
                <c:formatCode>General</c:formatCode>
                <c:ptCount val="3"/>
                <c:pt idx="0">
                  <c:v>67</c:v>
                </c:pt>
                <c:pt idx="1">
                  <c:v>3</c:v>
                </c:pt>
                <c:pt idx="2">
                  <c:v>30</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Newspaper/ magazine</c:v>
                </c:pt>
                <c:pt idx="3">
                  <c:v>None</c:v>
                </c:pt>
              </c:strCache>
            </c:strRef>
          </c:cat>
          <c:val>
            <c:numRef>
              <c:f>Sheet1!$B$2:$B$5</c:f>
              <c:numCache>
                <c:formatCode>General</c:formatCode>
                <c:ptCount val="4"/>
                <c:pt idx="0">
                  <c:v>23</c:v>
                </c:pt>
                <c:pt idx="1">
                  <c:v>14</c:v>
                </c:pt>
                <c:pt idx="2">
                  <c:v>12</c:v>
                </c:pt>
                <c:pt idx="3">
                  <c:v>67</c:v>
                </c:pt>
              </c:numCache>
            </c:numRef>
          </c:val>
        </c:ser>
        <c:ser>
          <c:idx val="1"/>
          <c:order val="1"/>
          <c:tx>
            <c:strRef>
              <c:f>Sheet1!$C$1</c:f>
              <c:strCache>
                <c:ptCount val="1"/>
                <c:pt idx="0">
                  <c:v>Men</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Newspaper/ magazine</c:v>
                </c:pt>
                <c:pt idx="3">
                  <c:v>None</c:v>
                </c:pt>
              </c:strCache>
            </c:strRef>
          </c:cat>
          <c:val>
            <c:numRef>
              <c:f>Sheet1!$C$2:$C$5</c:f>
              <c:numCache>
                <c:formatCode>General</c:formatCode>
                <c:ptCount val="4"/>
                <c:pt idx="0">
                  <c:v>21</c:v>
                </c:pt>
                <c:pt idx="1">
                  <c:v>11</c:v>
                </c:pt>
                <c:pt idx="2">
                  <c:v>10</c:v>
                </c:pt>
                <c:pt idx="3">
                  <c:v>71</c:v>
                </c:pt>
              </c:numCache>
            </c:numRef>
          </c:val>
        </c:ser>
        <c:dLbls>
          <c:showLegendKey val="0"/>
          <c:showVal val="0"/>
          <c:showCatName val="0"/>
          <c:showSerName val="0"/>
          <c:showPercent val="0"/>
          <c:showBubbleSize val="0"/>
        </c:dLbls>
        <c:gapWidth val="150"/>
        <c:axId val="215915680"/>
        <c:axId val="215916072"/>
      </c:barChart>
      <c:catAx>
        <c:axId val="2159156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5916072"/>
        <c:crosses val="autoZero"/>
        <c:auto val="1"/>
        <c:lblAlgn val="ctr"/>
        <c:lblOffset val="100"/>
        <c:noMultiLvlLbl val="0"/>
      </c:catAx>
      <c:valAx>
        <c:axId val="21591607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1591568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003091349442983E-2"/>
          <c:y val="0.19008038784585132"/>
          <c:w val="0.965993817301114"/>
          <c:h val="0.73252653275412216"/>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60</c:v>
                </c:pt>
                <c:pt idx="1">
                  <c:v>65</c:v>
                </c:pt>
                <c:pt idx="2">
                  <c:v>57</c:v>
                </c:pt>
              </c:numCache>
            </c:numRef>
          </c:val>
        </c:ser>
        <c:dLbls>
          <c:showLegendKey val="0"/>
          <c:showVal val="0"/>
          <c:showCatName val="0"/>
          <c:showSerName val="0"/>
          <c:showPercent val="0"/>
          <c:showBubbleSize val="0"/>
        </c:dLbls>
        <c:gapWidth val="100"/>
        <c:axId val="211739032"/>
        <c:axId val="211739424"/>
      </c:barChart>
      <c:catAx>
        <c:axId val="211739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1739424"/>
        <c:crosses val="autoZero"/>
        <c:auto val="1"/>
        <c:lblAlgn val="ctr"/>
        <c:lblOffset val="100"/>
        <c:noMultiLvlLbl val="0"/>
      </c:catAx>
      <c:valAx>
        <c:axId val="21173942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11739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 incomplete</c:v>
                </c:pt>
                <c:pt idx="2">
                  <c:v>Primary complete</c:v>
                </c:pt>
                <c:pt idx="3">
                  <c:v>Secondary</c:v>
                </c:pt>
                <c:pt idx="4">
                  <c:v>More than secondary</c:v>
                </c:pt>
              </c:strCache>
            </c:strRef>
          </c:cat>
          <c:val>
            <c:numRef>
              <c:f>Sheet1!$B$2:$B$6</c:f>
              <c:numCache>
                <c:formatCode>General</c:formatCode>
                <c:ptCount val="5"/>
                <c:pt idx="0">
                  <c:v>38</c:v>
                </c:pt>
                <c:pt idx="1">
                  <c:v>52</c:v>
                </c:pt>
                <c:pt idx="2">
                  <c:v>58</c:v>
                </c:pt>
                <c:pt idx="3">
                  <c:v>63</c:v>
                </c:pt>
                <c:pt idx="4">
                  <c:v>67</c:v>
                </c:pt>
              </c:numCache>
            </c:numRef>
          </c:val>
        </c:ser>
        <c:dLbls>
          <c:showLegendKey val="0"/>
          <c:showVal val="0"/>
          <c:showCatName val="0"/>
          <c:showSerName val="0"/>
          <c:showPercent val="0"/>
          <c:showBubbleSize val="0"/>
        </c:dLbls>
        <c:gapWidth val="100"/>
        <c:axId val="211740208"/>
        <c:axId val="211740600"/>
      </c:barChart>
      <c:catAx>
        <c:axId val="2117402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1740600"/>
        <c:crosses val="autoZero"/>
        <c:auto val="1"/>
        <c:lblAlgn val="ctr"/>
        <c:lblOffset val="100"/>
        <c:noMultiLvlLbl val="0"/>
      </c:catAx>
      <c:valAx>
        <c:axId val="21174060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11740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50</c:v>
                </c:pt>
                <c:pt idx="1">
                  <c:v>56</c:v>
                </c:pt>
                <c:pt idx="2">
                  <c:v>62</c:v>
                </c:pt>
                <c:pt idx="3">
                  <c:v>61</c:v>
                </c:pt>
                <c:pt idx="4">
                  <c:v>66</c:v>
                </c:pt>
              </c:numCache>
            </c:numRef>
          </c:val>
        </c:ser>
        <c:dLbls>
          <c:showLegendKey val="0"/>
          <c:showVal val="0"/>
          <c:showCatName val="0"/>
          <c:showSerName val="0"/>
          <c:showPercent val="0"/>
          <c:showBubbleSize val="0"/>
        </c:dLbls>
        <c:gapWidth val="100"/>
        <c:axId val="211908408"/>
        <c:axId val="211908800"/>
      </c:barChart>
      <c:catAx>
        <c:axId val="211908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1908800"/>
        <c:crosses val="autoZero"/>
        <c:auto val="1"/>
        <c:lblAlgn val="ctr"/>
        <c:lblOffset val="100"/>
        <c:noMultiLvlLbl val="0"/>
      </c:catAx>
      <c:valAx>
        <c:axId val="21190880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11908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Traditional methods</c:v>
                </c:pt>
              </c:strCache>
            </c:strRef>
          </c:tx>
          <c:spPr>
            <a:ln w="57150" cap="rnd">
              <a:solidFill>
                <a:schemeClr val="bg2"/>
              </a:solidFill>
              <a:round/>
            </a:ln>
            <a:effectLst/>
          </c:spPr>
          <c:marker>
            <c:symbol val="circle"/>
            <c:size val="5"/>
            <c:spPr>
              <a:solidFill>
                <a:schemeClr val="bg2"/>
              </a:solidFill>
              <a:ln w="57150">
                <a:solidFill>
                  <a:schemeClr val="bg2"/>
                </a:solidFill>
              </a:ln>
              <a:effectLst/>
            </c:spPr>
          </c:marker>
          <c:dPt>
            <c:idx val="0"/>
            <c:marker>
              <c:symbol val="circle"/>
              <c:size val="5"/>
              <c:spPr>
                <a:solidFill>
                  <a:schemeClr val="bg2"/>
                </a:solidFill>
                <a:ln w="57150">
                  <a:solidFill>
                    <a:schemeClr val="bg2"/>
                  </a:solidFill>
                </a:ln>
                <a:effectLst/>
              </c:spPr>
            </c:marker>
            <c:bubble3D val="0"/>
          </c:dPt>
          <c:dLbls>
            <c:dLbl>
              <c:idx val="2"/>
              <c:tx>
                <c:rich>
                  <a:bodyPr/>
                  <a:lstStyle/>
                  <a:p>
                    <a:r>
                      <a:rPr lang="en-US" smtClean="0"/>
                      <a:t>&lt;</a:t>
                    </a:r>
                    <a:fld id="{B684B634-E346-485A-853A-3FEB7CD652FA}" type="VALUE">
                      <a:rPr lang="en-US" smtClean="0"/>
                      <a:pPr/>
                      <a:t>[VALUE]</a:t>
                    </a:fld>
                    <a:endParaRPr lang="en-US" smtClean="0"/>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Sheet1!$B$2:$D$2</c:f>
              <c:numCache>
                <c:formatCode>General</c:formatCode>
                <c:ptCount val="3"/>
                <c:pt idx="0">
                  <c:v>2</c:v>
                </c:pt>
                <c:pt idx="1">
                  <c:v>1</c:v>
                </c:pt>
                <c:pt idx="2">
                  <c:v>1</c:v>
                </c:pt>
              </c:numCache>
            </c:numRef>
          </c:val>
          <c:smooth val="0"/>
        </c:ser>
        <c:ser>
          <c:idx val="1"/>
          <c:order val="1"/>
          <c:tx>
            <c:strRef>
              <c:f>Sheet1!$A$3</c:f>
              <c:strCache>
                <c:ptCount val="1"/>
                <c:pt idx="0">
                  <c:v>Any modern method</c:v>
                </c:pt>
              </c:strCache>
            </c:strRef>
          </c:tx>
          <c:spPr>
            <a:ln w="57150" cap="sq">
              <a:solidFill>
                <a:schemeClr val="accent1"/>
              </a:solidFill>
              <a:round/>
            </a:ln>
            <a:effectLst/>
          </c:spPr>
          <c:marker>
            <c:symbol val="circle"/>
            <c:size val="5"/>
            <c:spPr>
              <a:solidFill>
                <a:schemeClr val="accent1"/>
              </a:solidFill>
              <a:ln w="57150" cap="rnd">
                <a:solidFill>
                  <a:schemeClr val="accent1"/>
                </a:solidFill>
              </a:ln>
              <a:effectLst/>
            </c:spPr>
          </c:marker>
          <c:dPt>
            <c:idx val="0"/>
            <c:marker>
              <c:symbol val="circle"/>
              <c:size val="5"/>
              <c:spPr>
                <a:solidFill>
                  <a:schemeClr val="accent1"/>
                </a:solidFill>
                <a:ln w="57150" cap="rnd">
                  <a:solidFill>
                    <a:schemeClr val="accent1"/>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Sheet1!$B$3:$D$3</c:f>
              <c:numCache>
                <c:formatCode>General</c:formatCode>
                <c:ptCount val="3"/>
                <c:pt idx="0">
                  <c:v>35</c:v>
                </c:pt>
                <c:pt idx="1">
                  <c:v>46</c:v>
                </c:pt>
                <c:pt idx="2">
                  <c:v>60</c:v>
                </c:pt>
              </c:numCache>
            </c:numRef>
          </c:val>
          <c:smooth val="0"/>
        </c:ser>
        <c:dLbls>
          <c:dLblPos val="t"/>
          <c:showLegendKey val="0"/>
          <c:showVal val="1"/>
          <c:showCatName val="0"/>
          <c:showSerName val="0"/>
          <c:showPercent val="0"/>
          <c:showBubbleSize val="0"/>
        </c:dLbls>
        <c:marker val="1"/>
        <c:smooth val="0"/>
        <c:axId val="213415808"/>
        <c:axId val="213416200"/>
      </c:lineChart>
      <c:catAx>
        <c:axId val="2134158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3416200"/>
        <c:crosses val="autoZero"/>
        <c:auto val="1"/>
        <c:lblAlgn val="ctr"/>
        <c:lblOffset val="100"/>
        <c:noMultiLvlLbl val="0"/>
      </c:catAx>
      <c:valAx>
        <c:axId val="21341620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13415808"/>
        <c:crosses val="autoZero"/>
        <c:crossBetween val="between"/>
        <c:majorUnit val="10"/>
        <c:minorUnit val="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1"/>
            <c:invertIfNegative val="0"/>
            <c:bubble3D val="0"/>
          </c:dPt>
          <c:dPt>
            <c:idx val="5"/>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Mozambique DHS 2011</c:v>
                </c:pt>
                <c:pt idx="1">
                  <c:v>Swaziland DHS 2006-07</c:v>
                </c:pt>
                <c:pt idx="2">
                  <c:v>Namibia DHS 2013</c:v>
                </c:pt>
                <c:pt idx="3">
                  <c:v>South Africa DHS 1998</c:v>
                </c:pt>
                <c:pt idx="4">
                  <c:v>Zimbabwe DHS 2010-11</c:v>
                </c:pt>
                <c:pt idx="5">
                  <c:v>Lesotho DHS 2014</c:v>
                </c:pt>
              </c:strCache>
            </c:strRef>
          </c:cat>
          <c:val>
            <c:numRef>
              <c:f>Sheet1!$B$2:$B$7</c:f>
              <c:numCache>
                <c:formatCode>0</c:formatCode>
                <c:ptCount val="6"/>
                <c:pt idx="0">
                  <c:v>11</c:v>
                </c:pt>
                <c:pt idx="1">
                  <c:v>48</c:v>
                </c:pt>
                <c:pt idx="2">
                  <c:v>55</c:v>
                </c:pt>
                <c:pt idx="3">
                  <c:v>55</c:v>
                </c:pt>
                <c:pt idx="4">
                  <c:v>57</c:v>
                </c:pt>
                <c:pt idx="5">
                  <c:v>60</c:v>
                </c:pt>
              </c:numCache>
            </c:numRef>
          </c:val>
        </c:ser>
        <c:dLbls>
          <c:dLblPos val="outEnd"/>
          <c:showLegendKey val="0"/>
          <c:showVal val="1"/>
          <c:showCatName val="0"/>
          <c:showSerName val="0"/>
          <c:showPercent val="0"/>
          <c:showBubbleSize val="0"/>
        </c:dLbls>
        <c:gapWidth val="100"/>
        <c:axId val="213417376"/>
        <c:axId val="211081336"/>
      </c:barChart>
      <c:catAx>
        <c:axId val="2134173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1081336"/>
        <c:crosses val="autoZero"/>
        <c:auto val="1"/>
        <c:lblAlgn val="ctr"/>
        <c:lblOffset val="100"/>
        <c:noMultiLvlLbl val="0"/>
      </c:catAx>
      <c:valAx>
        <c:axId val="211081336"/>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213417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Public sector</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Female sterilisation</c:v>
                </c:pt>
                <c:pt idx="2">
                  <c:v>Pill</c:v>
                </c:pt>
                <c:pt idx="3">
                  <c:v>Injectables</c:v>
                </c:pt>
                <c:pt idx="4">
                  <c:v>Implants</c:v>
                </c:pt>
                <c:pt idx="5">
                  <c:v>Male condom</c:v>
                </c:pt>
              </c:strCache>
            </c:strRef>
          </c:cat>
          <c:val>
            <c:numRef>
              <c:f>Sheet1!$B$2:$B$7</c:f>
              <c:numCache>
                <c:formatCode>General</c:formatCode>
                <c:ptCount val="6"/>
                <c:pt idx="0">
                  <c:v>63</c:v>
                </c:pt>
                <c:pt idx="1">
                  <c:v>91</c:v>
                </c:pt>
                <c:pt idx="2">
                  <c:v>62</c:v>
                </c:pt>
                <c:pt idx="3">
                  <c:v>81</c:v>
                </c:pt>
                <c:pt idx="4">
                  <c:v>81</c:v>
                </c:pt>
                <c:pt idx="5">
                  <c:v>47</c:v>
                </c:pt>
              </c:numCache>
            </c:numRef>
          </c:val>
        </c:ser>
        <c:ser>
          <c:idx val="1"/>
          <c:order val="1"/>
          <c:tx>
            <c:strRef>
              <c:f>Sheet1!$C$1</c:f>
              <c:strCache>
                <c:ptCount val="1"/>
                <c:pt idx="0">
                  <c:v>Private medical sector</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Female sterilisation</c:v>
                </c:pt>
                <c:pt idx="2">
                  <c:v>Pill</c:v>
                </c:pt>
                <c:pt idx="3">
                  <c:v>Injectables</c:v>
                </c:pt>
                <c:pt idx="4">
                  <c:v>Implants</c:v>
                </c:pt>
                <c:pt idx="5">
                  <c:v>Male condom</c:v>
                </c:pt>
              </c:strCache>
            </c:strRef>
          </c:cat>
          <c:val>
            <c:numRef>
              <c:f>Sheet1!$C$2:$C$7</c:f>
              <c:numCache>
                <c:formatCode>General</c:formatCode>
                <c:ptCount val="6"/>
                <c:pt idx="0">
                  <c:v>16</c:v>
                </c:pt>
                <c:pt idx="1">
                  <c:v>3</c:v>
                </c:pt>
                <c:pt idx="2">
                  <c:v>34</c:v>
                </c:pt>
                <c:pt idx="3">
                  <c:v>15</c:v>
                </c:pt>
                <c:pt idx="4">
                  <c:v>17</c:v>
                </c:pt>
                <c:pt idx="5">
                  <c:v>6</c:v>
                </c:pt>
              </c:numCache>
            </c:numRef>
          </c:val>
        </c:ser>
        <c:ser>
          <c:idx val="2"/>
          <c:order val="2"/>
          <c:tx>
            <c:strRef>
              <c:f>Sheet1!$D$1</c:f>
              <c:strCache>
                <c:ptCount val="1"/>
                <c:pt idx="0">
                  <c:v>Other source</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dLbl>
              <c:idx val="3"/>
              <c:tx>
                <c:rich>
                  <a:bodyPr/>
                  <a:lstStyle/>
                  <a:p>
                    <a:r>
                      <a:rPr lang="en-US" smtClean="0"/>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Female sterilisation</c:v>
                </c:pt>
                <c:pt idx="2">
                  <c:v>Pill</c:v>
                </c:pt>
                <c:pt idx="3">
                  <c:v>Injectables</c:v>
                </c:pt>
                <c:pt idx="4">
                  <c:v>Implants</c:v>
                </c:pt>
                <c:pt idx="5">
                  <c:v>Male condom</c:v>
                </c:pt>
              </c:strCache>
            </c:strRef>
          </c:cat>
          <c:val>
            <c:numRef>
              <c:f>Sheet1!$D$2:$D$7</c:f>
              <c:numCache>
                <c:formatCode>General</c:formatCode>
                <c:ptCount val="6"/>
                <c:pt idx="0">
                  <c:v>17</c:v>
                </c:pt>
                <c:pt idx="1">
                  <c:v>0</c:v>
                </c:pt>
                <c:pt idx="2">
                  <c:v>3</c:v>
                </c:pt>
                <c:pt idx="3">
                  <c:v>0.4</c:v>
                </c:pt>
                <c:pt idx="4">
                  <c:v>0</c:v>
                </c:pt>
                <c:pt idx="5">
                  <c:v>42</c:v>
                </c:pt>
              </c:numCache>
            </c:numRef>
          </c:val>
        </c:ser>
        <c:dLbls>
          <c:showLegendKey val="0"/>
          <c:showVal val="0"/>
          <c:showCatName val="0"/>
          <c:showSerName val="0"/>
          <c:showPercent val="0"/>
          <c:showBubbleSize val="0"/>
        </c:dLbls>
        <c:gapWidth val="100"/>
        <c:axId val="211082120"/>
        <c:axId val="211082512"/>
      </c:barChart>
      <c:catAx>
        <c:axId val="2110821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1082512"/>
        <c:crosses val="autoZero"/>
        <c:auto val="1"/>
        <c:lblAlgn val="ctr"/>
        <c:lblOffset val="100"/>
        <c:noMultiLvlLbl val="0"/>
      </c:catAx>
      <c:valAx>
        <c:axId val="211082512"/>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2110821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Unmet need</c:v>
                </c:pt>
                <c:pt idx="1">
                  <c:v>Met need</c:v>
                </c:pt>
                <c:pt idx="2">
                  <c:v>Total demand</c:v>
                </c:pt>
                <c:pt idx="3">
                  <c:v>Percent of demand satisfied</c:v>
                </c:pt>
                <c:pt idx="4">
                  <c:v>Percent of demand satisfied by modern methods</c:v>
                </c:pt>
              </c:strCache>
            </c:strRef>
          </c:cat>
          <c:val>
            <c:numRef>
              <c:f>Sheet1!$B$2:$B$6</c:f>
              <c:numCache>
                <c:formatCode>General</c:formatCode>
                <c:ptCount val="5"/>
                <c:pt idx="0">
                  <c:v>18</c:v>
                </c:pt>
                <c:pt idx="1">
                  <c:v>61</c:v>
                </c:pt>
                <c:pt idx="2">
                  <c:v>79</c:v>
                </c:pt>
                <c:pt idx="3">
                  <c:v>77</c:v>
                </c:pt>
                <c:pt idx="4">
                  <c:v>76</c:v>
                </c:pt>
              </c:numCache>
            </c:numRef>
          </c:val>
        </c:ser>
        <c:dLbls>
          <c:showLegendKey val="0"/>
          <c:showVal val="0"/>
          <c:showCatName val="0"/>
          <c:showSerName val="0"/>
          <c:showPercent val="0"/>
          <c:showBubbleSize val="0"/>
        </c:dLbls>
        <c:gapWidth val="100"/>
        <c:axId val="215589552"/>
        <c:axId val="215589944"/>
      </c:barChart>
      <c:catAx>
        <c:axId val="2155895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5589944"/>
        <c:crosses val="autoZero"/>
        <c:auto val="1"/>
        <c:lblAlgn val="ctr"/>
        <c:lblOffset val="100"/>
        <c:noMultiLvlLbl val="0"/>
      </c:catAx>
      <c:valAx>
        <c:axId val="21558994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155895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Any method</c:v>
                </c:pt>
              </c:strCache>
            </c:strRef>
          </c:tx>
          <c:spPr>
            <a:ln w="63500" cap="rnd">
              <a:solidFill>
                <a:schemeClr val="tx2"/>
              </a:solidFill>
              <a:round/>
            </a:ln>
            <a:effectLst/>
          </c:spPr>
          <c:marker>
            <c:symbol val="circle"/>
            <c:size val="5"/>
            <c:spPr>
              <a:solidFill>
                <a:schemeClr val="accent2"/>
              </a:solidFill>
              <a:ln w="63500">
                <a:solidFill>
                  <a:schemeClr val="tx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Sheet1!$B$2:$D$2</c:f>
              <c:numCache>
                <c:formatCode>General</c:formatCode>
                <c:ptCount val="3"/>
                <c:pt idx="0">
                  <c:v>31</c:v>
                </c:pt>
                <c:pt idx="1">
                  <c:v>23</c:v>
                </c:pt>
                <c:pt idx="2">
                  <c:v>18</c:v>
                </c:pt>
              </c:numCache>
            </c:numRef>
          </c:val>
          <c:smooth val="0"/>
        </c:ser>
        <c:dLbls>
          <c:dLblPos val="t"/>
          <c:showLegendKey val="0"/>
          <c:showVal val="1"/>
          <c:showCatName val="0"/>
          <c:showSerName val="0"/>
          <c:showPercent val="0"/>
          <c:showBubbleSize val="0"/>
        </c:dLbls>
        <c:marker val="1"/>
        <c:smooth val="0"/>
        <c:axId val="215590728"/>
        <c:axId val="215914504"/>
      </c:lineChart>
      <c:catAx>
        <c:axId val="2155907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5914504"/>
        <c:crosses val="autoZero"/>
        <c:auto val="1"/>
        <c:lblAlgn val="ctr"/>
        <c:lblOffset val="100"/>
        <c:noMultiLvlLbl val="0"/>
      </c:catAx>
      <c:valAx>
        <c:axId val="21591450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15590728"/>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F5BBDF6-3244-4D18-B423-495161E5871B}" type="datetimeFigureOut">
              <a:rPr lang="en-US" smtClean="0"/>
              <a:t>6/13/2016</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795166F-4D5C-4128-A33C-FB807F38BEB0}" type="slidenum">
              <a:rPr lang="en-US" smtClean="0"/>
              <a:t>‹#›</a:t>
            </a:fld>
            <a:endParaRPr lang="en-US"/>
          </a:p>
        </p:txBody>
      </p:sp>
    </p:spTree>
    <p:extLst>
      <p:ext uri="{BB962C8B-B14F-4D97-AF65-F5344CB8AC3E}">
        <p14:creationId xmlns:p14="http://schemas.microsoft.com/office/powerpoint/2010/main" val="43204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a:t>
            </a:fld>
            <a:endParaRPr lang="en-US"/>
          </a:p>
        </p:txBody>
      </p:sp>
    </p:spTree>
    <p:extLst>
      <p:ext uri="{BB962C8B-B14F-4D97-AF65-F5344CB8AC3E}">
        <p14:creationId xmlns:p14="http://schemas.microsoft.com/office/powerpoint/2010/main" val="3949577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Overall, 46% of modern contraceptive users were informed by a health or family</a:t>
            </a:r>
            <a:r>
              <a:rPr lang="en-US" baseline="0" dirty="0" smtClean="0"/>
              <a:t> planning worker about potential side effects of the method they use, 36% were informed about what to do if they experienced side effects, and 69% were informed of other methods available. Users were most likely to receive information about side effects or problems from the private sector.</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a:p>
        </p:txBody>
      </p:sp>
    </p:spTree>
    <p:extLst>
      <p:ext uri="{BB962C8B-B14F-4D97-AF65-F5344CB8AC3E}">
        <p14:creationId xmlns:p14="http://schemas.microsoft.com/office/powerpoint/2010/main" val="3920579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a:p>
        </p:txBody>
      </p:sp>
    </p:spTree>
    <p:extLst>
      <p:ext uri="{BB962C8B-B14F-4D97-AF65-F5344CB8AC3E}">
        <p14:creationId xmlns:p14="http://schemas.microsoft.com/office/powerpoint/2010/main" val="517141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dirty="0"/>
              <a:t>Unmet need is 18% in Lesotho. Unmet need is highest in </a:t>
            </a:r>
            <a:r>
              <a:rPr lang="en-US" dirty="0" err="1"/>
              <a:t>Mokhotlong</a:t>
            </a:r>
            <a:r>
              <a:rPr lang="en-US" dirty="0"/>
              <a:t> (25%).</a:t>
            </a:r>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a:p>
        </p:txBody>
      </p:sp>
    </p:spTree>
    <p:extLst>
      <p:ext uri="{BB962C8B-B14F-4D97-AF65-F5344CB8AC3E}">
        <p14:creationId xmlns:p14="http://schemas.microsoft.com/office/powerpoint/2010/main" val="4060485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dirty="0"/>
              <a:t>Overall, 18% of currently married women have an unmet need for family planning. 61% percent of women have a met need for family planning or are using a contraceptive method. If all currently married women who say they want to space or limit their children were to use a family planning method, the CPR would increase to 79%, or total demand. Of the total demand for family planning methods, 77% is satisfied by using any method and 76% is satisfied by using modern methods.</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200569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Unmet need has decreased from 31% in 2004 to current levels of 18%</a:t>
            </a:r>
            <a:r>
              <a:rPr lang="en-US" baseline="0" noProof="0" dirty="0" smtClean="0"/>
              <a:t> in 2014.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a:p>
        </p:txBody>
      </p:sp>
    </p:spTree>
    <p:extLst>
      <p:ext uri="{BB962C8B-B14F-4D97-AF65-F5344CB8AC3E}">
        <p14:creationId xmlns:p14="http://schemas.microsoft.com/office/powerpoint/2010/main" val="971527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67% of currently married women who reported not using any family planning methods said that they intend to use a family planning method in the future; 30% have no intention to use contraception, and 3% are unsure. </a:t>
            </a:r>
          </a:p>
        </p:txBody>
      </p:sp>
      <p:sp>
        <p:nvSpPr>
          <p:cNvPr id="4" name="Slide Number Placeholder 3"/>
          <p:cNvSpPr>
            <a:spLocks noGrp="1"/>
          </p:cNvSpPr>
          <p:nvPr>
            <p:ph type="sldNum" sz="quarter" idx="10"/>
          </p:nvPr>
        </p:nvSpPr>
        <p:spPr/>
        <p:txBody>
          <a:bodyPr/>
          <a:lstStyle/>
          <a:p>
            <a:fld id="{B795166F-4D5C-4128-A33C-FB807F38BEB0}" type="slidenum">
              <a:rPr lang="en-US" smtClean="0"/>
              <a:t>19</a:t>
            </a:fld>
            <a:endParaRPr lang="en-US"/>
          </a:p>
        </p:txBody>
      </p:sp>
    </p:spTree>
    <p:extLst>
      <p:ext uri="{BB962C8B-B14F-4D97-AF65-F5344CB8AC3E}">
        <p14:creationId xmlns:p14="http://schemas.microsoft.com/office/powerpoint/2010/main" val="3830878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aseline="0" dirty="0" smtClean="0"/>
              <a:t>Radio is the most common source of family planning message for women and men. Newspapers and magazines are the least common media for family planning messages among women and men. Women are more likely to see or hear messages in than men. </a:t>
            </a:r>
            <a:r>
              <a:rPr lang="en-US" dirty="0" smtClean="0"/>
              <a:t>Two-thirds of</a:t>
            </a:r>
            <a:r>
              <a:rPr lang="en-US" baseline="0" dirty="0" smtClean="0"/>
              <a:t> women and less than three-quarters of men were not exposed to family planning messages through any of the three media sources.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20</a:t>
            </a:fld>
            <a:endParaRPr lang="en-US"/>
          </a:p>
        </p:txBody>
      </p:sp>
    </p:spTree>
    <p:extLst>
      <p:ext uri="{BB962C8B-B14F-4D97-AF65-F5344CB8AC3E}">
        <p14:creationId xmlns:p14="http://schemas.microsoft.com/office/powerpoint/2010/main" val="4175156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4% were visited by a field worker who discussed family planning, and 16% of women visited a health facility where they discussed family planning. Overall, 82%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a:p>
        </p:txBody>
      </p:sp>
    </p:spTree>
    <p:extLst>
      <p:ext uri="{BB962C8B-B14F-4D97-AF65-F5344CB8AC3E}">
        <p14:creationId xmlns:p14="http://schemas.microsoft.com/office/powerpoint/2010/main" val="1816057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a:p>
        </p:txBody>
      </p:sp>
    </p:spTree>
    <p:extLst>
      <p:ext uri="{BB962C8B-B14F-4D97-AF65-F5344CB8AC3E}">
        <p14:creationId xmlns:p14="http://schemas.microsoft.com/office/powerpoint/2010/main" val="39260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Lesotho is 60% with 60% of married women using modern methods of contraception and 5% using any traditional method of contraception. Among married women, injectables, male condoms, and the pill are the most popular.</a:t>
            </a:r>
          </a:p>
          <a:p>
            <a:pPr>
              <a:spcBef>
                <a:spcPct val="0"/>
              </a:spcBef>
            </a:pPr>
            <a:endParaRPr lang="en-US" baseline="0" noProof="0" dirty="0" smtClean="0"/>
          </a:p>
          <a:p>
            <a:pPr>
              <a:spcBef>
                <a:spcPct val="0"/>
              </a:spcBef>
            </a:pPr>
            <a:r>
              <a:rPr lang="en-US" baseline="0" noProof="0" dirty="0" smtClean="0"/>
              <a:t>73% of sexually active unmarried women are using a method of contraception, 72% are using a modern method. </a:t>
            </a:r>
            <a:r>
              <a:rPr lang="en-US" baseline="0" noProof="0" dirty="0" err="1" smtClean="0"/>
              <a:t>Injectables</a:t>
            </a:r>
            <a:r>
              <a:rPr lang="en-US" baseline="0" noProof="0" dirty="0" smtClean="0"/>
              <a:t> and male condoms are the most popular method among sexually active unmarried women.</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a:t>
            </a:fld>
            <a:endParaRPr lang="en-US"/>
          </a:p>
        </p:txBody>
      </p:sp>
    </p:spTree>
    <p:extLst>
      <p:ext uri="{BB962C8B-B14F-4D97-AF65-F5344CB8AC3E}">
        <p14:creationId xmlns:p14="http://schemas.microsoft.com/office/powerpoint/2010/main" val="2442809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Use of modern methods is higher in urban areas. 65% </a:t>
            </a:r>
            <a:r>
              <a:rPr lang="en-US" baseline="0" dirty="0" smtClean="0"/>
              <a:t>of married women in urban areas use modern methods, compared with 57% of women in rural areas.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a:p>
        </p:txBody>
      </p:sp>
    </p:spTree>
    <p:extLst>
      <p:ext uri="{BB962C8B-B14F-4D97-AF65-F5344CB8AC3E}">
        <p14:creationId xmlns:p14="http://schemas.microsoft.com/office/powerpoint/2010/main" val="1300456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Modern contraceptive use increases with education; 38% of married women with no education use modern methods compared to 67% of married</a:t>
            </a:r>
            <a:r>
              <a:rPr lang="en-US" baseline="0" noProof="0" dirty="0" smtClean="0"/>
              <a:t> women with higher levels of education. </a:t>
            </a:r>
            <a:r>
              <a:rPr lang="en-US" noProof="0" dirty="0" smtClean="0"/>
              <a:t> </a:t>
            </a:r>
          </a:p>
        </p:txBody>
      </p:sp>
      <p:sp>
        <p:nvSpPr>
          <p:cNvPr id="4" name="Slide Number Placeholder 3"/>
          <p:cNvSpPr>
            <a:spLocks noGrp="1"/>
          </p:cNvSpPr>
          <p:nvPr>
            <p:ph type="sldNum" sz="quarter" idx="10"/>
          </p:nvPr>
        </p:nvSpPr>
        <p:spPr/>
        <p:txBody>
          <a:bodyPr/>
          <a:lstStyle/>
          <a:p>
            <a:fld id="{B795166F-4D5C-4128-A33C-FB807F38BEB0}" type="slidenum">
              <a:rPr lang="en-US" smtClean="0"/>
              <a:t>5</a:t>
            </a:fld>
            <a:endParaRPr lang="en-US"/>
          </a:p>
        </p:txBody>
      </p:sp>
    </p:spTree>
    <p:extLst>
      <p:ext uri="{BB962C8B-B14F-4D97-AF65-F5344CB8AC3E}">
        <p14:creationId xmlns:p14="http://schemas.microsoft.com/office/powerpoint/2010/main" val="763468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There is no clear relationship</a:t>
            </a:r>
            <a:r>
              <a:rPr lang="en-US" baseline="0" noProof="0" dirty="0" smtClean="0"/>
              <a:t> between modern contraceptive use and wealth.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a:t>
            </a:fld>
            <a:endParaRPr lang="en-US"/>
          </a:p>
        </p:txBody>
      </p:sp>
    </p:spTree>
    <p:extLst>
      <p:ext uri="{BB962C8B-B14F-4D97-AF65-F5344CB8AC3E}">
        <p14:creationId xmlns:p14="http://schemas.microsoft.com/office/powerpoint/2010/main" val="1008205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modern contraceptive use ranges from a low of 48% in </a:t>
            </a:r>
            <a:r>
              <a:rPr lang="en-US" dirty="0" err="1" smtClean="0"/>
              <a:t>Mokhotlong</a:t>
            </a:r>
            <a:r>
              <a:rPr lang="en-US" dirty="0" smtClean="0"/>
              <a:t> to a high of 64% in Berea and </a:t>
            </a:r>
            <a:r>
              <a:rPr lang="en-US" dirty="0" err="1" smtClean="0"/>
              <a:t>Quthing</a:t>
            </a:r>
            <a:r>
              <a:rPr lang="en-US" dirty="0" smtClean="0"/>
              <a:t>. </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a:t>
            </a:fld>
            <a:endParaRPr lang="en-US"/>
          </a:p>
        </p:txBody>
      </p:sp>
    </p:spTree>
    <p:extLst>
      <p:ext uri="{BB962C8B-B14F-4D97-AF65-F5344CB8AC3E}">
        <p14:creationId xmlns:p14="http://schemas.microsoft.com/office/powerpoint/2010/main" val="3840216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Use of any modern method of family planning has</a:t>
            </a:r>
            <a:r>
              <a:rPr lang="en-US" baseline="0" noProof="0" dirty="0" smtClean="0"/>
              <a:t> nearly doubled from 35% in 2004 to 60% in 2014. Traditional methods of contraceptive use has decreased from 2% in 2014 to &lt;1% in 2014.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8</a:t>
            </a:fld>
            <a:endParaRPr lang="en-US"/>
          </a:p>
        </p:txBody>
      </p:sp>
    </p:spTree>
    <p:extLst>
      <p:ext uri="{BB962C8B-B14F-4D97-AF65-F5344CB8AC3E}">
        <p14:creationId xmlns:p14="http://schemas.microsoft.com/office/powerpoint/2010/main" val="200827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noProof="0" dirty="0" smtClean="0"/>
              <a:t>Lesotho </a:t>
            </a:r>
            <a:r>
              <a:rPr lang="en-US" baseline="0" noProof="0" dirty="0" smtClean="0"/>
              <a:t>as the highest modern contraceptive prevalence in Southern Africa.</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a:p>
        </p:txBody>
      </p:sp>
    </p:spTree>
    <p:extLst>
      <p:ext uri="{BB962C8B-B14F-4D97-AF65-F5344CB8AC3E}">
        <p14:creationId xmlns:p14="http://schemas.microsoft.com/office/powerpoint/2010/main" val="443462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Public sources, such as government hospitals and government</a:t>
            </a:r>
            <a:r>
              <a:rPr lang="en-US" baseline="0" dirty="0" smtClean="0"/>
              <a:t> health </a:t>
            </a:r>
            <a:r>
              <a:rPr lang="en-US" baseline="0" dirty="0" err="1" smtClean="0"/>
              <a:t>centres</a:t>
            </a:r>
            <a:r>
              <a:rPr lang="en-US" dirty="0" smtClean="0"/>
              <a:t>, currently provide family planning to 63% of current users, while the private medical sector provides methods to 16% of current</a:t>
            </a:r>
            <a:r>
              <a:rPr lang="en-US" baseline="0" dirty="0" smtClean="0"/>
              <a:t> users. Female sterilisation, injectables, and implants are most likely accessed at public sector facilities, while 34% of </a:t>
            </a:r>
            <a:r>
              <a:rPr lang="en-US" b="1" baseline="0" dirty="0" smtClean="0"/>
              <a:t>pill</a:t>
            </a:r>
            <a:r>
              <a:rPr lang="en-US" baseline="0" dirty="0" smtClean="0"/>
              <a:t> users and 6% of </a:t>
            </a:r>
            <a:r>
              <a:rPr lang="en-US" b="1" baseline="0" dirty="0" smtClean="0"/>
              <a:t>male condom</a:t>
            </a:r>
            <a:r>
              <a:rPr lang="en-US" baseline="0" dirty="0" smtClean="0"/>
              <a:t> users access </a:t>
            </a:r>
            <a:r>
              <a:rPr lang="en-US" b="1" baseline="0" dirty="0" smtClean="0"/>
              <a:t>these methods </a:t>
            </a:r>
            <a:r>
              <a:rPr lang="en-US" baseline="0" dirty="0" smtClean="0"/>
              <a:t>at private medical sectors.</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a:p>
        </p:txBody>
      </p:sp>
    </p:spTree>
    <p:extLst>
      <p:ext uri="{BB962C8B-B14F-4D97-AF65-F5344CB8AC3E}">
        <p14:creationId xmlns:p14="http://schemas.microsoft.com/office/powerpoint/2010/main" val="3824244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5271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3" name="TextBox 22"/>
          <p:cNvSpPr txBox="1"/>
          <p:nvPr userDrawn="1"/>
        </p:nvSpPr>
        <p:spPr>
          <a:xfrm>
            <a:off x="0" y="5637119"/>
            <a:ext cx="9144000" cy="1261884"/>
          </a:xfrm>
          <a:prstGeom prst="rect">
            <a:avLst/>
          </a:prstGeom>
          <a:noFill/>
        </p:spPr>
        <p:txBody>
          <a:bodyPr wrap="square" rtlCol="0">
            <a:spAutoFit/>
          </a:bodyPr>
          <a:lstStyle/>
          <a:p>
            <a:pPr algn="ctr"/>
            <a:r>
              <a:rPr lang="en-GB" sz="3800" b="1" noProof="0" dirty="0" smtClean="0">
                <a:solidFill>
                  <a:schemeClr val="bg1"/>
                </a:solidFill>
                <a:latin typeface="Calibri" pitchFamily="34" charset="0"/>
              </a:rPr>
              <a:t>2014 Lesotho Demographic </a:t>
            </a:r>
            <a:br>
              <a:rPr lang="en-GB" sz="3800" b="1" noProof="0" dirty="0" smtClean="0">
                <a:solidFill>
                  <a:schemeClr val="bg1"/>
                </a:solidFill>
                <a:latin typeface="Calibri" pitchFamily="34" charset="0"/>
              </a:rPr>
            </a:br>
            <a:r>
              <a:rPr lang="en-GB" sz="3800" b="1" noProof="0" dirty="0" smtClean="0">
                <a:solidFill>
                  <a:schemeClr val="bg1"/>
                </a:solidFill>
                <a:latin typeface="Calibri" pitchFamily="34" charset="0"/>
              </a:rPr>
              <a:t>and Health Survey (LDHS)</a:t>
            </a:r>
            <a:endParaRPr lang="en-GB" sz="3800" b="1" noProof="0" dirty="0">
              <a:solidFill>
                <a:schemeClr val="bg1"/>
              </a:solidFill>
              <a:latin typeface="Calibri" pitchFamily="34" charset="0"/>
            </a:endParaRPr>
          </a:p>
        </p:txBody>
      </p:sp>
      <p:grpSp>
        <p:nvGrpSpPr>
          <p:cNvPr id="24" name="Group 23"/>
          <p:cNvGrpSpPr/>
          <p:nvPr userDrawn="1"/>
        </p:nvGrpSpPr>
        <p:grpSpPr>
          <a:xfrm>
            <a:off x="0" y="1153302"/>
            <a:ext cx="9144000" cy="4566113"/>
            <a:chOff x="0" y="1153302"/>
            <a:chExt cx="9144000" cy="4566113"/>
          </a:xfrm>
        </p:grpSpPr>
        <p:grpSp>
          <p:nvGrpSpPr>
            <p:cNvPr id="25" name="Group 24"/>
            <p:cNvGrpSpPr/>
            <p:nvPr userDrawn="1"/>
          </p:nvGrpSpPr>
          <p:grpSpPr>
            <a:xfrm>
              <a:off x="0" y="5393654"/>
              <a:ext cx="9144000" cy="325761"/>
              <a:chOff x="0" y="5393654"/>
              <a:chExt cx="9144000" cy="325761"/>
            </a:xfrm>
          </p:grpSpPr>
          <p:sp>
            <p:nvSpPr>
              <p:cNvPr id="30" name="Rectangle 29"/>
              <p:cNvSpPr/>
              <p:nvPr userDrawn="1"/>
            </p:nvSpPr>
            <p:spPr>
              <a:xfrm>
                <a:off x="0" y="5393654"/>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31" name="Rectangle 30"/>
              <p:cNvSpPr/>
              <p:nvPr userDrawn="1"/>
            </p:nvSpPr>
            <p:spPr>
              <a:xfrm>
                <a:off x="0" y="5554823"/>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pic>
          <p:nvPicPr>
            <p:cNvPr id="26" name="Picture 2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464347"/>
              <a:ext cx="9143999" cy="3929307"/>
            </a:xfrm>
            <a:prstGeom prst="rect">
              <a:avLst/>
            </a:prstGeom>
          </p:spPr>
        </p:pic>
        <p:grpSp>
          <p:nvGrpSpPr>
            <p:cNvPr id="27" name="Group 26"/>
            <p:cNvGrpSpPr/>
            <p:nvPr userDrawn="1"/>
          </p:nvGrpSpPr>
          <p:grpSpPr>
            <a:xfrm>
              <a:off x="0" y="1153302"/>
              <a:ext cx="9144000" cy="314540"/>
              <a:chOff x="0" y="1153302"/>
              <a:chExt cx="9144000" cy="314540"/>
            </a:xfrm>
          </p:grpSpPr>
          <p:sp>
            <p:nvSpPr>
              <p:cNvPr id="28" name="Rectangle 27"/>
              <p:cNvSpPr/>
              <p:nvPr userDrawn="1"/>
            </p:nvSpPr>
            <p:spPr>
              <a:xfrm>
                <a:off x="0" y="1153302"/>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29" name="Rectangle 28"/>
              <p:cNvSpPr/>
              <p:nvPr userDrawn="1"/>
            </p:nvSpPr>
            <p:spPr>
              <a:xfrm>
                <a:off x="0" y="1303250"/>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grpSp>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78465" y="1573620"/>
            <a:ext cx="8218968" cy="528438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 id="2147483688"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9842"/>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Family Planning</a:t>
            </a:r>
            <a:endParaRPr lang="en-US" sz="4400" b="1" dirty="0">
              <a:solidFill>
                <a:schemeClr val="bg1"/>
              </a:solidFill>
              <a:latin typeface="Calibri" pitchFamily="34" charset="0"/>
            </a:endParaRPr>
          </a:p>
        </p:txBody>
      </p:sp>
      <p:sp>
        <p:nvSpPr>
          <p:cNvPr id="4" name="TextBox 3"/>
          <p:cNvSpPr txBox="1"/>
          <p:nvPr/>
        </p:nvSpPr>
        <p:spPr>
          <a:xfrm>
            <a:off x="7198734" y="115953"/>
            <a:ext cx="1795669" cy="923330"/>
          </a:xfrm>
          <a:prstGeom prst="rect">
            <a:avLst/>
          </a:prstGeom>
          <a:noFill/>
        </p:spPr>
        <p:txBody>
          <a:bodyPr wrap="square" rtlCol="0">
            <a:spAutoFit/>
          </a:bodyPr>
          <a:lstStyle/>
          <a:p>
            <a:pPr algn="ct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LesothoDHS</a:t>
            </a: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2392037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3976181"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Knowledge and use</a:t>
            </a:r>
          </a:p>
          <a:p>
            <a:pPr>
              <a:lnSpc>
                <a:spcPct val="110000"/>
              </a:lnSpc>
              <a:spcBef>
                <a:spcPts val="0"/>
              </a:spcBef>
              <a:spcAft>
                <a:spcPts val="600"/>
              </a:spcAft>
              <a:buClr>
                <a:schemeClr val="tx1"/>
              </a:buClr>
            </a:pPr>
            <a:r>
              <a:rPr lang="en-GB" sz="2800" b="1" dirty="0" smtClean="0">
                <a:solidFill>
                  <a:schemeClr val="bg2"/>
                </a:solidFill>
              </a:rPr>
              <a:t>Source of methods</a:t>
            </a:r>
          </a:p>
          <a:p>
            <a:pPr>
              <a:lnSpc>
                <a:spcPct val="110000"/>
              </a:lnSpc>
              <a:spcBef>
                <a:spcPts val="0"/>
              </a:spcBef>
              <a:spcAft>
                <a:spcPts val="600"/>
              </a:spcAft>
              <a:buClr>
                <a:schemeClr val="tx1"/>
              </a:buClr>
            </a:pPr>
            <a:r>
              <a:rPr lang="en-GB" sz="2800" dirty="0" smtClean="0"/>
              <a:t>Need for family planning</a:t>
            </a:r>
          </a:p>
          <a:p>
            <a:pPr>
              <a:lnSpc>
                <a:spcPct val="110000"/>
              </a:lnSpc>
              <a:spcBef>
                <a:spcPts val="0"/>
              </a:spcBef>
              <a:spcAft>
                <a:spcPts val="600"/>
              </a:spcAft>
              <a:buClr>
                <a:schemeClr val="tx1"/>
              </a:buClr>
            </a:pPr>
            <a:r>
              <a:rPr lang="en-GB" sz="2800" dirty="0" smtClean="0"/>
              <a:t>Future use</a:t>
            </a:r>
          </a:p>
        </p:txBody>
      </p:sp>
      <p:sp>
        <p:nvSpPr>
          <p:cNvPr id="6" name="TextBox 5"/>
          <p:cNvSpPr txBox="1"/>
          <p:nvPr/>
        </p:nvSpPr>
        <p:spPr>
          <a:xfrm>
            <a:off x="4343400" y="4339984"/>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smtClean="0"/>
              <a:t>Mujahid</a:t>
            </a:r>
            <a:r>
              <a:rPr lang="en-US" sz="1200" dirty="0" smtClean="0"/>
              <a:t> </a:t>
            </a:r>
            <a:r>
              <a:rPr lang="en-US" sz="1200" dirty="0" err="1" smtClean="0"/>
              <a:t>Safodien</a:t>
            </a:r>
            <a:r>
              <a:rPr lang="en-US" sz="1200" dirty="0" smtClean="0"/>
              <a:t>/IRIN</a:t>
            </a:r>
            <a:endParaRPr lang="en-US" sz="1200" baseline="3000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7042" y="1863417"/>
            <a:ext cx="3784716" cy="2404872"/>
          </a:xfrm>
          <a:prstGeom prst="rect">
            <a:avLst/>
          </a:prstGeom>
          <a:ln>
            <a:solidFill>
              <a:schemeClr val="tx1"/>
            </a:solidFill>
          </a:ln>
        </p:spPr>
      </p:pic>
    </p:spTree>
    <p:extLst>
      <p:ext uri="{BB962C8B-B14F-4D97-AF65-F5344CB8AC3E}">
        <p14:creationId xmlns:p14="http://schemas.microsoft.com/office/powerpoint/2010/main" val="27843506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Source of Modern Contraception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183154565"/>
              </p:ext>
            </p:extLst>
          </p:nvPr>
        </p:nvGraphicFramePr>
        <p:xfrm>
          <a:off x="0" y="1525032"/>
          <a:ext cx="9144000" cy="53329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Percent distribution of women age 15-49</a:t>
            </a:r>
            <a:endParaRPr lang="en-US" i="1" dirty="0"/>
          </a:p>
        </p:txBody>
      </p:sp>
    </p:spTree>
    <p:extLst>
      <p:ext uri="{BB962C8B-B14F-4D97-AF65-F5344CB8AC3E}">
        <p14:creationId xmlns:p14="http://schemas.microsoft.com/office/powerpoint/2010/main" val="41789353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Do Family Planning Users Have </a:t>
            </a:r>
            <a:br>
              <a:rPr lang="en-US" sz="4200" dirty="0" smtClean="0"/>
            </a:br>
            <a:r>
              <a:rPr lang="en-US" sz="4200" dirty="0" smtClean="0"/>
              <a:t>Informed Choices?</a:t>
            </a:r>
            <a:endParaRPr lang="en-US" sz="4200" dirty="0"/>
          </a:p>
        </p:txBody>
      </p:sp>
      <p:sp>
        <p:nvSpPr>
          <p:cNvPr id="4" name="Content Placeholder 3"/>
          <p:cNvSpPr>
            <a:spLocks noGrp="1"/>
          </p:cNvSpPr>
          <p:nvPr>
            <p:ph idx="1"/>
          </p:nvPr>
        </p:nvSpPr>
        <p:spPr>
          <a:xfrm>
            <a:off x="443753" y="1586753"/>
            <a:ext cx="8243047" cy="5271247"/>
          </a:xfrm>
        </p:spPr>
        <p:txBody>
          <a:bodyPr/>
          <a:lstStyle/>
          <a:p>
            <a:pPr>
              <a:lnSpc>
                <a:spcPct val="100000"/>
              </a:lnSpc>
              <a:spcBef>
                <a:spcPts val="0"/>
              </a:spcBef>
              <a:spcAft>
                <a:spcPts val="600"/>
              </a:spcAft>
              <a:buClr>
                <a:schemeClr val="tx1"/>
              </a:buClr>
            </a:pPr>
            <a:r>
              <a:rPr lang="en-US" b="1" dirty="0" smtClean="0">
                <a:solidFill>
                  <a:schemeClr val="bg2"/>
                </a:solidFill>
              </a:rPr>
              <a:t>46%</a:t>
            </a:r>
            <a:r>
              <a:rPr lang="en-US" b="1" dirty="0" smtClean="0">
                <a:solidFill>
                  <a:schemeClr val="accent1"/>
                </a:solidFill>
              </a:rPr>
              <a:t> </a:t>
            </a:r>
            <a:r>
              <a:rPr lang="en-US" dirty="0" smtClean="0"/>
              <a:t>of modern contraceptive users were </a:t>
            </a:r>
            <a:r>
              <a:rPr lang="en-US" b="1" dirty="0" smtClean="0">
                <a:solidFill>
                  <a:schemeClr val="bg2"/>
                </a:solidFill>
              </a:rPr>
              <a:t>informed of side effects or problems </a:t>
            </a:r>
            <a:r>
              <a:rPr lang="en-US" dirty="0" smtClean="0"/>
              <a:t>of methods they used.</a:t>
            </a:r>
          </a:p>
          <a:p>
            <a:pPr>
              <a:lnSpc>
                <a:spcPct val="100000"/>
              </a:lnSpc>
              <a:spcBef>
                <a:spcPts val="0"/>
              </a:spcBef>
              <a:spcAft>
                <a:spcPts val="600"/>
              </a:spcAft>
              <a:buClr>
                <a:schemeClr val="tx1"/>
              </a:buClr>
            </a:pPr>
            <a:r>
              <a:rPr lang="en-US" b="1" dirty="0" smtClean="0">
                <a:solidFill>
                  <a:schemeClr val="bg2"/>
                </a:solidFill>
              </a:rPr>
              <a:t>36%</a:t>
            </a:r>
            <a:r>
              <a:rPr lang="en-US" dirty="0" smtClean="0"/>
              <a:t> were informed about what to do if they </a:t>
            </a:r>
            <a:r>
              <a:rPr lang="en-US" b="1" dirty="0" smtClean="0">
                <a:solidFill>
                  <a:schemeClr val="bg2"/>
                </a:solidFill>
              </a:rPr>
              <a:t>experienced side effects</a:t>
            </a:r>
            <a:r>
              <a:rPr lang="en-US" dirty="0" smtClean="0"/>
              <a:t>.</a:t>
            </a:r>
          </a:p>
          <a:p>
            <a:pPr>
              <a:lnSpc>
                <a:spcPct val="100000"/>
              </a:lnSpc>
              <a:spcBef>
                <a:spcPts val="0"/>
              </a:spcBef>
              <a:spcAft>
                <a:spcPts val="600"/>
              </a:spcAft>
              <a:buClr>
                <a:schemeClr val="tx1"/>
              </a:buClr>
            </a:pPr>
            <a:r>
              <a:rPr lang="en-US" b="1" dirty="0" smtClean="0">
                <a:solidFill>
                  <a:schemeClr val="bg2"/>
                </a:solidFill>
              </a:rPr>
              <a:t>69%</a:t>
            </a:r>
            <a:r>
              <a:rPr lang="en-US" dirty="0" smtClean="0"/>
              <a:t> were informed of </a:t>
            </a:r>
            <a:r>
              <a:rPr lang="en-US" b="1" dirty="0" smtClean="0">
                <a:solidFill>
                  <a:schemeClr val="bg2"/>
                </a:solidFill>
              </a:rPr>
              <a:t>other methods </a:t>
            </a:r>
            <a:r>
              <a:rPr lang="en-US" dirty="0" smtClean="0"/>
              <a:t>they could use. </a:t>
            </a:r>
            <a:endParaRPr lang="en-US" dirty="0"/>
          </a:p>
        </p:txBody>
      </p:sp>
    </p:spTree>
    <p:extLst>
      <p:ext uri="{BB962C8B-B14F-4D97-AF65-F5344CB8AC3E}">
        <p14:creationId xmlns:p14="http://schemas.microsoft.com/office/powerpoint/2010/main" val="4609738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3976181"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Knowledge and use</a:t>
            </a:r>
          </a:p>
          <a:p>
            <a:pPr>
              <a:lnSpc>
                <a:spcPct val="110000"/>
              </a:lnSpc>
              <a:spcBef>
                <a:spcPts val="0"/>
              </a:spcBef>
              <a:spcAft>
                <a:spcPts val="600"/>
              </a:spcAft>
              <a:buClr>
                <a:schemeClr val="tx1"/>
              </a:buClr>
            </a:pPr>
            <a:r>
              <a:rPr lang="en-GB" sz="2800" dirty="0" smtClean="0"/>
              <a:t>Source of methods</a:t>
            </a:r>
          </a:p>
          <a:p>
            <a:pPr>
              <a:lnSpc>
                <a:spcPct val="110000"/>
              </a:lnSpc>
              <a:spcBef>
                <a:spcPts val="0"/>
              </a:spcBef>
              <a:spcAft>
                <a:spcPts val="600"/>
              </a:spcAft>
              <a:buClr>
                <a:schemeClr val="tx1"/>
              </a:buClr>
            </a:pPr>
            <a:r>
              <a:rPr lang="en-GB" sz="2800" b="1" dirty="0" smtClean="0">
                <a:solidFill>
                  <a:schemeClr val="bg2"/>
                </a:solidFill>
              </a:rPr>
              <a:t>Need for family planning</a:t>
            </a:r>
          </a:p>
          <a:p>
            <a:pPr>
              <a:lnSpc>
                <a:spcPct val="110000"/>
              </a:lnSpc>
              <a:spcBef>
                <a:spcPts val="0"/>
              </a:spcBef>
              <a:spcAft>
                <a:spcPts val="600"/>
              </a:spcAft>
              <a:buClr>
                <a:schemeClr val="tx1"/>
              </a:buClr>
            </a:pPr>
            <a:r>
              <a:rPr lang="en-GB" sz="2800" dirty="0" smtClean="0"/>
              <a:t>Future use</a:t>
            </a:r>
          </a:p>
        </p:txBody>
      </p:sp>
      <p:sp>
        <p:nvSpPr>
          <p:cNvPr id="6" name="TextBox 5"/>
          <p:cNvSpPr txBox="1"/>
          <p:nvPr/>
        </p:nvSpPr>
        <p:spPr>
          <a:xfrm>
            <a:off x="4343400" y="4339984"/>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smtClean="0"/>
              <a:t>Mujahid</a:t>
            </a:r>
            <a:r>
              <a:rPr lang="en-US" sz="1200" dirty="0" smtClean="0"/>
              <a:t> </a:t>
            </a:r>
            <a:r>
              <a:rPr lang="en-US" sz="1200" dirty="0" err="1" smtClean="0"/>
              <a:t>Safodien</a:t>
            </a:r>
            <a:r>
              <a:rPr lang="en-US" sz="1200" dirty="0" smtClean="0"/>
              <a:t>/IRIN</a:t>
            </a:r>
            <a:endParaRPr lang="en-US" sz="1200" baseline="3000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7042" y="1863417"/>
            <a:ext cx="3784716" cy="2404872"/>
          </a:xfrm>
          <a:prstGeom prst="rect">
            <a:avLst/>
          </a:prstGeom>
          <a:ln>
            <a:solidFill>
              <a:schemeClr val="tx1"/>
            </a:solidFill>
          </a:ln>
        </p:spPr>
      </p:pic>
    </p:spTree>
    <p:extLst>
      <p:ext uri="{BB962C8B-B14F-4D97-AF65-F5344CB8AC3E}">
        <p14:creationId xmlns:p14="http://schemas.microsoft.com/office/powerpoint/2010/main" val="38283257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0" y="1066800"/>
            <a:ext cx="9144000" cy="1676400"/>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ea typeface="+mj-ea"/>
                <a:cs typeface="+mj-cs"/>
              </a:rPr>
              <a:t>Women are considered as having an </a:t>
            </a:r>
            <a:br>
              <a:rPr kumimoji="0" lang="en-US" sz="3600" b="1" i="0" u="none" strike="noStrike" kern="1200" cap="none" spc="0" normalizeH="0" baseline="0" noProof="0" dirty="0" smtClean="0">
                <a:ln>
                  <a:noFill/>
                </a:ln>
                <a:uLnTx/>
                <a:uFillTx/>
                <a:ea typeface="+mj-ea"/>
                <a:cs typeface="+mj-cs"/>
              </a:rPr>
            </a:br>
            <a:r>
              <a:rPr kumimoji="0" lang="en-US" sz="3600" b="1" i="0" u="none" strike="noStrike" kern="1200" cap="none" spc="0" normalizeH="0" baseline="0" noProof="0" dirty="0" smtClean="0">
                <a:ln>
                  <a:noFill/>
                </a:ln>
                <a:uLnTx/>
                <a:uFillTx/>
                <a:ea typeface="+mj-ea"/>
                <a:cs typeface="+mj-cs"/>
              </a:rPr>
              <a:t>unmet need for family planning </a:t>
            </a:r>
            <a:br>
              <a:rPr kumimoji="0" lang="en-US" sz="3600" b="1" i="0" u="none" strike="noStrike" kern="1200" cap="none" spc="0" normalizeH="0" baseline="0" noProof="0" dirty="0" smtClean="0">
                <a:ln>
                  <a:noFill/>
                </a:ln>
                <a:uLnTx/>
                <a:uFillTx/>
                <a:ea typeface="+mj-ea"/>
                <a:cs typeface="+mj-cs"/>
              </a:rPr>
            </a:br>
            <a:r>
              <a:rPr kumimoji="0" lang="en-US" sz="3600" b="1" i="0" u="none" strike="noStrike" kern="1200" cap="none" spc="0" normalizeH="0" baseline="0" noProof="0" dirty="0" smtClean="0">
                <a:ln>
                  <a:noFill/>
                </a:ln>
                <a:uLnTx/>
                <a:uFillTx/>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ea typeface="+mj-ea"/>
              <a:cs typeface="+mj-cs"/>
            </a:endParaRPr>
          </a:p>
        </p:txBody>
      </p:sp>
      <p:sp>
        <p:nvSpPr>
          <p:cNvPr id="7" name="Rectangle 3"/>
          <p:cNvSpPr>
            <a:spLocks noChangeArrowheads="1"/>
          </p:cNvSpPr>
          <p:nvPr/>
        </p:nvSpPr>
        <p:spPr bwMode="auto">
          <a:xfrm>
            <a:off x="0" y="3276600"/>
            <a:ext cx="9144000"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bg2"/>
                </a:solidFill>
              </a:rPr>
              <a:t>to </a:t>
            </a:r>
            <a:r>
              <a:rPr lang="en-US" sz="3600" dirty="0">
                <a:solidFill>
                  <a:schemeClr val="bg2"/>
                </a:solidFill>
              </a:rPr>
              <a:t>space their next </a:t>
            </a:r>
            <a:r>
              <a:rPr lang="en-US" sz="3600" dirty="0" smtClean="0">
                <a:solidFill>
                  <a:schemeClr val="bg2"/>
                </a:solidFill>
              </a:rPr>
              <a:t>birth</a:t>
            </a:r>
            <a:endParaRPr lang="en-US" sz="3600" dirty="0">
              <a:solidFill>
                <a:schemeClr val="bg2"/>
              </a:solidFill>
            </a:endParaRPr>
          </a:p>
          <a:p>
            <a:pPr algn="ctr" eaLnBrk="0" hangingPunct="0">
              <a:lnSpc>
                <a:spcPct val="85000"/>
              </a:lnSpc>
            </a:pPr>
            <a:r>
              <a:rPr lang="en-US" sz="3600" dirty="0" smtClean="0"/>
              <a:t>OR</a:t>
            </a:r>
            <a:endParaRPr lang="en-US" sz="3600" dirty="0"/>
          </a:p>
          <a:p>
            <a:pPr algn="ctr" eaLnBrk="0" hangingPunct="0">
              <a:lnSpc>
                <a:spcPct val="25000"/>
              </a:lnSpc>
            </a:pPr>
            <a:endParaRPr lang="en-US" sz="3600" dirty="0">
              <a:solidFill>
                <a:schemeClr val="bg2"/>
              </a:solidFill>
            </a:endParaRPr>
          </a:p>
          <a:p>
            <a:pPr algn="ctr" eaLnBrk="0" hangingPunct="0">
              <a:lnSpc>
                <a:spcPct val="85000"/>
              </a:lnSpc>
            </a:pPr>
            <a:r>
              <a:rPr lang="en-US" sz="3600" dirty="0" smtClean="0">
                <a:solidFill>
                  <a:schemeClr val="bg2"/>
                </a:solidFill>
              </a:rPr>
              <a:t>to </a:t>
            </a:r>
            <a:r>
              <a:rPr lang="en-US" sz="3600" dirty="0">
                <a:solidFill>
                  <a:schemeClr val="bg2"/>
                </a:solidFill>
              </a:rPr>
              <a:t>limit childbearing altogether</a:t>
            </a:r>
          </a:p>
          <a:p>
            <a:pPr algn="ctr" eaLnBrk="0" hangingPunct="0">
              <a:lnSpc>
                <a:spcPct val="35000"/>
              </a:lnSpc>
            </a:pPr>
            <a:endParaRPr lang="en-US" sz="3600" dirty="0"/>
          </a:p>
          <a:p>
            <a:pPr algn="ctr" eaLnBrk="0" hangingPunct="0">
              <a:lnSpc>
                <a:spcPct val="85000"/>
              </a:lnSpc>
            </a:pPr>
            <a:r>
              <a:rPr lang="en-US" sz="3600" dirty="0"/>
              <a:t>BUT</a:t>
            </a:r>
          </a:p>
          <a:p>
            <a:pPr algn="ctr" eaLnBrk="0" hangingPunct="0">
              <a:lnSpc>
                <a:spcPct val="35000"/>
              </a:lnSpc>
            </a:pPr>
            <a:endParaRPr lang="en-US" sz="3600" dirty="0"/>
          </a:p>
          <a:p>
            <a:pPr algn="ctr" eaLnBrk="0" hangingPunct="0">
              <a:lnSpc>
                <a:spcPct val="85000"/>
              </a:lnSpc>
            </a:pPr>
            <a:r>
              <a:rPr lang="en-US" sz="3600" dirty="0" smtClean="0">
                <a:solidFill>
                  <a:schemeClr val="bg2"/>
                </a:solidFill>
              </a:rPr>
              <a:t>are </a:t>
            </a:r>
            <a:r>
              <a:rPr lang="en-US" sz="3600" dirty="0">
                <a:solidFill>
                  <a:schemeClr val="bg2"/>
                </a:solidFill>
              </a:rPr>
              <a:t>not using contraception</a:t>
            </a:r>
          </a:p>
        </p:txBody>
      </p:sp>
    </p:spTree>
    <p:extLst>
      <p:ext uri="{BB962C8B-B14F-4D97-AF65-F5344CB8AC3E}">
        <p14:creationId xmlns:p14="http://schemas.microsoft.com/office/powerpoint/2010/main" val="12356488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Unmet Need</a:t>
            </a:r>
            <a:endParaRPr lang="en-US" sz="4200" dirty="0"/>
          </a:p>
        </p:txBody>
      </p:sp>
      <p:sp>
        <p:nvSpPr>
          <p:cNvPr id="4" name="Content Placeholder 3"/>
          <p:cNvSpPr>
            <a:spLocks noGrp="1"/>
          </p:cNvSpPr>
          <p:nvPr>
            <p:ph idx="1"/>
          </p:nvPr>
        </p:nvSpPr>
        <p:spPr>
          <a:xfrm>
            <a:off x="457199" y="1600200"/>
            <a:ext cx="8269941" cy="5257799"/>
          </a:xfrm>
        </p:spPr>
        <p:txBody>
          <a:bodyPr/>
          <a:lstStyle/>
          <a:p>
            <a:pPr marL="0" indent="0" algn="ctr">
              <a:buClr>
                <a:schemeClr val="tx1"/>
              </a:buClr>
              <a:buNone/>
            </a:pPr>
            <a:r>
              <a:rPr lang="en-US" b="1" dirty="0" smtClean="0">
                <a:solidFill>
                  <a:schemeClr val="bg2"/>
                </a:solidFill>
              </a:rPr>
              <a:t>18%</a:t>
            </a:r>
            <a:r>
              <a:rPr lang="en-US" b="1" dirty="0" smtClean="0">
                <a:solidFill>
                  <a:schemeClr val="accent5"/>
                </a:solidFill>
              </a:rPr>
              <a:t> </a:t>
            </a:r>
            <a:r>
              <a:rPr lang="en-US" dirty="0" smtClean="0"/>
              <a:t>of currently married women have an </a:t>
            </a:r>
            <a:br>
              <a:rPr lang="en-US" dirty="0" smtClean="0"/>
            </a:br>
            <a:r>
              <a:rPr lang="en-US" b="1" dirty="0" smtClean="0">
                <a:solidFill>
                  <a:schemeClr val="bg2"/>
                </a:solidFill>
              </a:rPr>
              <a:t>unmet need for family planning</a:t>
            </a:r>
            <a:r>
              <a:rPr lang="en-US" dirty="0" smtClean="0"/>
              <a:t>:</a:t>
            </a:r>
          </a:p>
          <a:p>
            <a:pPr marL="0" indent="0" algn="ctr">
              <a:buClr>
                <a:schemeClr val="tx1"/>
              </a:buClr>
              <a:buNone/>
            </a:pPr>
            <a:endParaRPr lang="en-US" dirty="0" smtClean="0"/>
          </a:p>
          <a:p>
            <a:pPr algn="ctr">
              <a:buClr>
                <a:schemeClr val="tx1"/>
              </a:buClr>
            </a:pPr>
            <a:r>
              <a:rPr lang="en-US" b="1" dirty="0" smtClean="0">
                <a:solidFill>
                  <a:schemeClr val="bg2"/>
                </a:solidFill>
              </a:rPr>
              <a:t>9% for spacing</a:t>
            </a:r>
            <a:endParaRPr lang="en-US" dirty="0" smtClean="0">
              <a:solidFill>
                <a:schemeClr val="bg2"/>
              </a:solidFill>
            </a:endParaRPr>
          </a:p>
          <a:p>
            <a:pPr algn="ctr">
              <a:buClr>
                <a:schemeClr val="tx1"/>
              </a:buClr>
            </a:pPr>
            <a:r>
              <a:rPr lang="en-US" b="1" dirty="0" smtClean="0">
                <a:solidFill>
                  <a:schemeClr val="bg2"/>
                </a:solidFill>
              </a:rPr>
              <a:t>10% for limiting</a:t>
            </a:r>
            <a:endParaRPr lang="en-US" dirty="0">
              <a:solidFill>
                <a:schemeClr val="bg2"/>
              </a:solidFill>
            </a:endParaRPr>
          </a:p>
        </p:txBody>
      </p:sp>
    </p:spTree>
    <p:extLst>
      <p:ext uri="{BB962C8B-B14F-4D97-AF65-F5344CB8AC3E}">
        <p14:creationId xmlns:p14="http://schemas.microsoft.com/office/powerpoint/2010/main" val="42625520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Demand for Family Planning</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51583771"/>
              </p:ext>
            </p:extLst>
          </p:nvPr>
        </p:nvGraphicFramePr>
        <p:xfrm>
          <a:off x="1" y="1498730"/>
          <a:ext cx="9144000" cy="535927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29397"/>
            <a:ext cx="9144000" cy="369332"/>
          </a:xfrm>
          <a:prstGeom prst="rect">
            <a:avLst/>
          </a:prstGeom>
          <a:noFill/>
        </p:spPr>
        <p:txBody>
          <a:bodyPr wrap="square" rtlCol="0">
            <a:spAutoFit/>
          </a:bodyPr>
          <a:lstStyle/>
          <a:p>
            <a:pPr algn="ctr"/>
            <a:r>
              <a:rPr lang="en-US" i="1" dirty="0" smtClean="0"/>
              <a:t>Percent of currently married women age 15-49</a:t>
            </a:r>
            <a:endParaRPr lang="en-US" i="1" dirty="0"/>
          </a:p>
        </p:txBody>
      </p:sp>
    </p:spTree>
    <p:extLst>
      <p:ext uri="{BB962C8B-B14F-4D97-AF65-F5344CB8AC3E}">
        <p14:creationId xmlns:p14="http://schemas.microsoft.com/office/powerpoint/2010/main" val="31747423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000" dirty="0" smtClean="0"/>
              <a:t>Trends in Unmet Need for Family Planning</a:t>
            </a:r>
            <a:endParaRPr lang="en-US" sz="40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199312382"/>
              </p:ext>
            </p:extLst>
          </p:nvPr>
        </p:nvGraphicFramePr>
        <p:xfrm>
          <a:off x="507546" y="571501"/>
          <a:ext cx="7886700" cy="597415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t>Percent of currently married women age 15-49</a:t>
            </a:r>
            <a:endParaRPr lang="en-US" i="1" dirty="0"/>
          </a:p>
        </p:txBody>
      </p:sp>
    </p:spTree>
    <p:extLst>
      <p:ext uri="{BB962C8B-B14F-4D97-AF65-F5344CB8AC3E}">
        <p14:creationId xmlns:p14="http://schemas.microsoft.com/office/powerpoint/2010/main" val="13648918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3976181"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Knowledge and use</a:t>
            </a:r>
          </a:p>
          <a:p>
            <a:pPr>
              <a:lnSpc>
                <a:spcPct val="110000"/>
              </a:lnSpc>
              <a:spcBef>
                <a:spcPts val="0"/>
              </a:spcBef>
              <a:spcAft>
                <a:spcPts val="600"/>
              </a:spcAft>
              <a:buClr>
                <a:schemeClr val="tx1"/>
              </a:buClr>
            </a:pPr>
            <a:r>
              <a:rPr lang="en-GB" sz="2800" dirty="0" smtClean="0"/>
              <a:t>Source of methods</a:t>
            </a:r>
          </a:p>
          <a:p>
            <a:pPr>
              <a:lnSpc>
                <a:spcPct val="110000"/>
              </a:lnSpc>
              <a:spcBef>
                <a:spcPts val="0"/>
              </a:spcBef>
              <a:spcAft>
                <a:spcPts val="600"/>
              </a:spcAft>
              <a:buClr>
                <a:schemeClr val="tx1"/>
              </a:buClr>
            </a:pPr>
            <a:r>
              <a:rPr lang="en-GB" sz="2800" dirty="0" smtClean="0"/>
              <a:t>Need for family planning</a:t>
            </a:r>
          </a:p>
          <a:p>
            <a:pPr>
              <a:lnSpc>
                <a:spcPct val="110000"/>
              </a:lnSpc>
              <a:spcBef>
                <a:spcPts val="0"/>
              </a:spcBef>
              <a:spcAft>
                <a:spcPts val="600"/>
              </a:spcAft>
              <a:buClr>
                <a:schemeClr val="tx1"/>
              </a:buClr>
            </a:pPr>
            <a:r>
              <a:rPr lang="en-GB" sz="2800" b="1" dirty="0" smtClean="0">
                <a:solidFill>
                  <a:schemeClr val="bg2"/>
                </a:solidFill>
              </a:rPr>
              <a:t>Future use</a:t>
            </a:r>
          </a:p>
        </p:txBody>
      </p:sp>
      <p:sp>
        <p:nvSpPr>
          <p:cNvPr id="6" name="TextBox 5"/>
          <p:cNvSpPr txBox="1"/>
          <p:nvPr/>
        </p:nvSpPr>
        <p:spPr>
          <a:xfrm>
            <a:off x="4737042" y="4339984"/>
            <a:ext cx="3784716"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smtClean="0"/>
              <a:t>Mujahid</a:t>
            </a:r>
            <a:r>
              <a:rPr lang="en-US" sz="1200" dirty="0" smtClean="0"/>
              <a:t> </a:t>
            </a:r>
            <a:r>
              <a:rPr lang="en-US" sz="1200" dirty="0" err="1" smtClean="0"/>
              <a:t>Safodien</a:t>
            </a:r>
            <a:r>
              <a:rPr lang="en-US" sz="1200" dirty="0" smtClean="0"/>
              <a:t>/IRIN</a:t>
            </a:r>
            <a:endParaRPr lang="en-US" sz="1200" baseline="3000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7042" y="1863417"/>
            <a:ext cx="3784716" cy="2404872"/>
          </a:xfrm>
          <a:prstGeom prst="rect">
            <a:avLst/>
          </a:prstGeom>
          <a:ln>
            <a:solidFill>
              <a:schemeClr val="tx1"/>
            </a:solidFill>
          </a:ln>
        </p:spPr>
      </p:pic>
    </p:spTree>
    <p:extLst>
      <p:ext uri="{BB962C8B-B14F-4D97-AF65-F5344CB8AC3E}">
        <p14:creationId xmlns:p14="http://schemas.microsoft.com/office/powerpoint/2010/main" val="40144998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Future Use of Contraception</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16956080"/>
              </p:ext>
            </p:extLst>
          </p:nvPr>
        </p:nvGraphicFramePr>
        <p:xfrm>
          <a:off x="0" y="1510229"/>
          <a:ext cx="9144000" cy="534777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140897"/>
            <a:ext cx="9144000" cy="369332"/>
          </a:xfrm>
          <a:prstGeom prst="rect">
            <a:avLst/>
          </a:prstGeom>
          <a:noFill/>
        </p:spPr>
        <p:txBody>
          <a:bodyPr wrap="square" rtlCol="0">
            <a:spAutoFit/>
          </a:bodyPr>
          <a:lstStyle/>
          <a:p>
            <a:pPr algn="ctr"/>
            <a:r>
              <a:rPr lang="en-US" i="1" dirty="0" smtClean="0"/>
              <a:t>Percent distribution of women age 15-49 who are currently not using contraception</a:t>
            </a:r>
            <a:endParaRPr lang="en-US" i="1" dirty="0"/>
          </a:p>
        </p:txBody>
      </p:sp>
    </p:spTree>
    <p:extLst>
      <p:ext uri="{BB962C8B-B14F-4D97-AF65-F5344CB8AC3E}">
        <p14:creationId xmlns:p14="http://schemas.microsoft.com/office/powerpoint/2010/main" val="38123857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343400" y="4339984"/>
            <a:ext cx="4572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err="1" smtClean="0"/>
              <a:t>Mujahid</a:t>
            </a:r>
            <a:r>
              <a:rPr lang="en-US" sz="1200" dirty="0" smtClean="0"/>
              <a:t> </a:t>
            </a:r>
            <a:r>
              <a:rPr lang="en-US" sz="1200" dirty="0" err="1" smtClean="0"/>
              <a:t>Safodien</a:t>
            </a:r>
            <a:r>
              <a:rPr lang="en-US" sz="1200" dirty="0" smtClean="0"/>
              <a:t>/IRIN</a:t>
            </a:r>
            <a:endParaRPr lang="en-US" sz="1200" baseline="30000" dirty="0"/>
          </a:p>
        </p:txBody>
      </p:sp>
      <p:sp>
        <p:nvSpPr>
          <p:cNvPr id="8" name="Content Placeholder 2"/>
          <p:cNvSpPr txBox="1">
            <a:spLocks/>
          </p:cNvSpPr>
          <p:nvPr/>
        </p:nvSpPr>
        <p:spPr>
          <a:xfrm>
            <a:off x="252919" y="1865524"/>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bg2"/>
                </a:solidFill>
              </a:rPr>
              <a:t>Current use</a:t>
            </a:r>
          </a:p>
          <a:p>
            <a:pPr>
              <a:lnSpc>
                <a:spcPct val="110000"/>
              </a:lnSpc>
              <a:spcBef>
                <a:spcPts val="0"/>
              </a:spcBef>
              <a:spcAft>
                <a:spcPts val="600"/>
              </a:spcAft>
              <a:buClr>
                <a:schemeClr val="tx1"/>
              </a:buClr>
            </a:pPr>
            <a:r>
              <a:rPr lang="en-GB" sz="2800" dirty="0" smtClean="0"/>
              <a:t>Source of methods</a:t>
            </a:r>
          </a:p>
          <a:p>
            <a:pPr>
              <a:lnSpc>
                <a:spcPct val="110000"/>
              </a:lnSpc>
              <a:spcBef>
                <a:spcPts val="0"/>
              </a:spcBef>
              <a:spcAft>
                <a:spcPts val="600"/>
              </a:spcAft>
              <a:buClr>
                <a:schemeClr val="tx1"/>
              </a:buClr>
            </a:pPr>
            <a:r>
              <a:rPr lang="en-GB" sz="2800" dirty="0" smtClean="0"/>
              <a:t>Need for family planning</a:t>
            </a:r>
          </a:p>
          <a:p>
            <a:pPr>
              <a:lnSpc>
                <a:spcPct val="110000"/>
              </a:lnSpc>
              <a:spcBef>
                <a:spcPts val="0"/>
              </a:spcBef>
              <a:spcAft>
                <a:spcPts val="600"/>
              </a:spcAft>
              <a:buClr>
                <a:schemeClr val="tx1"/>
              </a:buClr>
            </a:pPr>
            <a:r>
              <a:rPr lang="en-GB" sz="2800" dirty="0" smtClean="0"/>
              <a:t>Future use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7042" y="1863417"/>
            <a:ext cx="3784716" cy="2404872"/>
          </a:xfrm>
          <a:prstGeom prst="rect">
            <a:avLst/>
          </a:prstGeom>
          <a:ln>
            <a:solidFill>
              <a:schemeClr val="tx1"/>
            </a:solidFill>
          </a:ln>
        </p:spPr>
      </p:pic>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Source of Family Planning Messages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055065634"/>
              </p:ext>
            </p:extLst>
          </p:nvPr>
        </p:nvGraphicFramePr>
        <p:xfrm>
          <a:off x="628650" y="1586753"/>
          <a:ext cx="7886700" cy="527124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29291"/>
            <a:ext cx="9144000" cy="646331"/>
          </a:xfrm>
          <a:prstGeom prst="rect">
            <a:avLst/>
          </a:prstGeom>
          <a:noFill/>
        </p:spPr>
        <p:txBody>
          <a:bodyPr wrap="square" rtlCol="0">
            <a:spAutoFit/>
          </a:bodyPr>
          <a:lstStyle/>
          <a:p>
            <a:pPr algn="ctr"/>
            <a:r>
              <a:rPr lang="en-US" i="1" dirty="0" smtClean="0"/>
              <a:t>Percent of women and men age 15-49 who heard or saw a message </a:t>
            </a:r>
            <a:br>
              <a:rPr lang="en-US" i="1" dirty="0" smtClean="0"/>
            </a:br>
            <a:r>
              <a:rPr lang="en-US" i="1" dirty="0" smtClean="0"/>
              <a:t>about family planning in the past few months</a:t>
            </a:r>
            <a:endParaRPr lang="en-US" i="1" dirty="0"/>
          </a:p>
        </p:txBody>
      </p:sp>
    </p:spTree>
    <p:extLst>
      <p:ext uri="{BB962C8B-B14F-4D97-AF65-F5344CB8AC3E}">
        <p14:creationId xmlns:p14="http://schemas.microsoft.com/office/powerpoint/2010/main" val="3408227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Contact of Non-Users with Family Planning Providers</a:t>
            </a:r>
            <a:endParaRPr lang="en-US" sz="4200" dirty="0"/>
          </a:p>
        </p:txBody>
      </p:sp>
      <p:sp>
        <p:nvSpPr>
          <p:cNvPr id="3" name="Content Placeholder 2"/>
          <p:cNvSpPr>
            <a:spLocks noGrp="1"/>
          </p:cNvSpPr>
          <p:nvPr>
            <p:ph idx="1"/>
          </p:nvPr>
        </p:nvSpPr>
        <p:spPr>
          <a:xfrm>
            <a:off x="495300" y="1586754"/>
            <a:ext cx="8229600" cy="5271246"/>
          </a:xfrm>
        </p:spPr>
        <p:txBody>
          <a:bodyPr>
            <a:normAutofit/>
          </a:bodyPr>
          <a:lstStyle/>
          <a:p>
            <a:pPr>
              <a:lnSpc>
                <a:spcPct val="100000"/>
              </a:lnSpc>
              <a:spcBef>
                <a:spcPts val="0"/>
              </a:spcBef>
              <a:spcAft>
                <a:spcPts val="600"/>
              </a:spcAft>
              <a:buClr>
                <a:schemeClr val="tx1"/>
              </a:buClr>
            </a:pPr>
            <a:r>
              <a:rPr lang="en-GB" b="1" dirty="0">
                <a:solidFill>
                  <a:schemeClr val="bg2"/>
                </a:solidFill>
              </a:rPr>
              <a:t>4</a:t>
            </a:r>
            <a:r>
              <a:rPr lang="en-GB" b="1" dirty="0" smtClean="0">
                <a:solidFill>
                  <a:schemeClr val="bg2"/>
                </a:solidFill>
              </a:rPr>
              <a:t>%</a:t>
            </a:r>
            <a:r>
              <a:rPr lang="en-GB" b="1" dirty="0" smtClean="0">
                <a:solidFill>
                  <a:schemeClr val="accent1"/>
                </a:solidFill>
              </a:rPr>
              <a:t> </a:t>
            </a:r>
            <a:r>
              <a:rPr lang="en-GB" dirty="0" smtClean="0"/>
              <a:t>of women were</a:t>
            </a:r>
            <a:r>
              <a:rPr lang="en-GB" b="1" dirty="0" smtClean="0">
                <a:solidFill>
                  <a:schemeClr val="accent5"/>
                </a:solidFill>
              </a:rPr>
              <a:t> </a:t>
            </a:r>
            <a:r>
              <a:rPr lang="en-GB" b="1" dirty="0" smtClean="0">
                <a:solidFill>
                  <a:schemeClr val="bg2"/>
                </a:solidFill>
              </a:rPr>
              <a:t>visited by a field worker </a:t>
            </a:r>
            <a:r>
              <a:rPr lang="en-GB" dirty="0" smtClean="0"/>
              <a:t>who discussed family planning</a:t>
            </a:r>
          </a:p>
          <a:p>
            <a:pPr>
              <a:lnSpc>
                <a:spcPct val="100000"/>
              </a:lnSpc>
              <a:spcBef>
                <a:spcPts val="0"/>
              </a:spcBef>
              <a:spcAft>
                <a:spcPts val="600"/>
              </a:spcAft>
              <a:buClr>
                <a:schemeClr val="tx1"/>
              </a:buClr>
            </a:pPr>
            <a:r>
              <a:rPr lang="en-GB" b="1" dirty="0" smtClean="0">
                <a:solidFill>
                  <a:schemeClr val="bg2"/>
                </a:solidFill>
              </a:rPr>
              <a:t>16%</a:t>
            </a:r>
            <a:r>
              <a:rPr lang="en-GB" b="1" dirty="0" smtClean="0">
                <a:solidFill>
                  <a:schemeClr val="accent1"/>
                </a:solidFill>
              </a:rPr>
              <a:t> </a:t>
            </a:r>
            <a:r>
              <a:rPr lang="en-GB" dirty="0" smtClean="0"/>
              <a:t>of women who visited a health facility in the past 12 months </a:t>
            </a:r>
            <a:r>
              <a:rPr lang="en-GB" b="1" dirty="0" smtClean="0">
                <a:solidFill>
                  <a:schemeClr val="bg2"/>
                </a:solidFill>
              </a:rPr>
              <a:t>discussed family planning with a health care provider</a:t>
            </a:r>
          </a:p>
          <a:p>
            <a:pPr>
              <a:lnSpc>
                <a:spcPct val="100000"/>
              </a:lnSpc>
              <a:spcBef>
                <a:spcPts val="0"/>
              </a:spcBef>
              <a:spcAft>
                <a:spcPts val="600"/>
              </a:spcAft>
              <a:buClr>
                <a:schemeClr val="tx1"/>
              </a:buClr>
            </a:pPr>
            <a:r>
              <a:rPr lang="en-GB" dirty="0" smtClean="0"/>
              <a:t>Overall, </a:t>
            </a:r>
            <a:r>
              <a:rPr lang="en-GB" b="1" dirty="0" smtClean="0">
                <a:solidFill>
                  <a:schemeClr val="bg2"/>
                </a:solidFill>
              </a:rPr>
              <a:t>82%</a:t>
            </a:r>
            <a:r>
              <a:rPr lang="en-GB" b="1" dirty="0" smtClean="0">
                <a:solidFill>
                  <a:schemeClr val="accent5"/>
                </a:solidFill>
              </a:rPr>
              <a:t> </a:t>
            </a:r>
            <a:r>
              <a:rPr lang="en-GB" dirty="0" smtClean="0"/>
              <a:t>of non-users </a:t>
            </a:r>
            <a:r>
              <a:rPr lang="en-GB" b="1" dirty="0" smtClean="0">
                <a:solidFill>
                  <a:schemeClr val="bg2"/>
                </a:solidFill>
              </a:rPr>
              <a:t>did not discuss family planning</a:t>
            </a:r>
            <a:r>
              <a:rPr lang="en-GB" dirty="0" smtClean="0">
                <a:solidFill>
                  <a:schemeClr val="bg2"/>
                </a:solidFill>
              </a:rPr>
              <a:t> </a:t>
            </a:r>
            <a:r>
              <a:rPr lang="en-GB" dirty="0" smtClean="0"/>
              <a:t>with any health worker in the 12 months before the survey</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endParaRPr lang="en-GB" dirty="0"/>
          </a:p>
        </p:txBody>
      </p:sp>
    </p:spTree>
    <p:extLst>
      <p:ext uri="{BB962C8B-B14F-4D97-AF65-F5344CB8AC3E}">
        <p14:creationId xmlns:p14="http://schemas.microsoft.com/office/powerpoint/2010/main" val="33349134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2"/>
            <a:ext cx="7886700" cy="5532438"/>
          </a:xfrm>
        </p:spPr>
        <p:txBody>
          <a:bodyPr>
            <a:normAutofit fontScale="92500" lnSpcReduction="20000"/>
          </a:bodyPr>
          <a:lstStyle/>
          <a:p>
            <a:pPr>
              <a:lnSpc>
                <a:spcPct val="110000"/>
              </a:lnSpc>
              <a:spcBef>
                <a:spcPts val="0"/>
              </a:spcBef>
              <a:spcAft>
                <a:spcPts val="600"/>
              </a:spcAft>
              <a:buClr>
                <a:schemeClr val="tx1"/>
              </a:buClr>
            </a:pPr>
            <a:r>
              <a:rPr lang="en-GB" dirty="0" smtClean="0"/>
              <a:t>The </a:t>
            </a:r>
            <a:r>
              <a:rPr lang="en-GB" b="1" dirty="0" smtClean="0">
                <a:solidFill>
                  <a:schemeClr val="bg2"/>
                </a:solidFill>
              </a:rPr>
              <a:t>modern contraceptive prevalence </a:t>
            </a:r>
            <a:r>
              <a:rPr lang="en-GB" dirty="0" smtClean="0"/>
              <a:t>rate among married women is </a:t>
            </a:r>
            <a:r>
              <a:rPr lang="en-GB" b="1" dirty="0" smtClean="0">
                <a:solidFill>
                  <a:schemeClr val="bg2"/>
                </a:solidFill>
              </a:rPr>
              <a:t>60%</a:t>
            </a:r>
            <a:r>
              <a:rPr lang="en-GB" dirty="0" smtClean="0"/>
              <a:t>; </a:t>
            </a:r>
            <a:r>
              <a:rPr lang="en-GB" b="1" dirty="0" smtClean="0">
                <a:solidFill>
                  <a:schemeClr val="bg2"/>
                </a:solidFill>
              </a:rPr>
              <a:t>&lt;1%</a:t>
            </a:r>
            <a:r>
              <a:rPr lang="en-GB" b="1" dirty="0" smtClean="0">
                <a:solidFill>
                  <a:schemeClr val="accent5"/>
                </a:solidFill>
              </a:rPr>
              <a:t> </a:t>
            </a:r>
            <a:r>
              <a:rPr lang="en-GB" dirty="0" smtClean="0"/>
              <a:t>use a traditional method.</a:t>
            </a:r>
          </a:p>
          <a:p>
            <a:pPr>
              <a:lnSpc>
                <a:spcPct val="110000"/>
              </a:lnSpc>
              <a:spcBef>
                <a:spcPts val="0"/>
              </a:spcBef>
              <a:spcAft>
                <a:spcPts val="600"/>
              </a:spcAft>
              <a:buClr>
                <a:schemeClr val="tx1"/>
              </a:buClr>
            </a:pPr>
            <a:r>
              <a:rPr lang="en-GB" dirty="0" smtClean="0"/>
              <a:t>The most commonly used modern method among married women is </a:t>
            </a:r>
            <a:r>
              <a:rPr lang="en-GB" b="1" dirty="0" err="1" smtClean="0">
                <a:solidFill>
                  <a:schemeClr val="bg2"/>
                </a:solidFill>
              </a:rPr>
              <a:t>injectables</a:t>
            </a:r>
            <a:r>
              <a:rPr lang="en-GB" b="1" dirty="0" smtClean="0">
                <a:solidFill>
                  <a:schemeClr val="bg2"/>
                </a:solidFill>
              </a:rPr>
              <a:t> (24%)</a:t>
            </a:r>
            <a:r>
              <a:rPr lang="en-GB" dirty="0" smtClean="0"/>
              <a:t>; sexually active, unmarried women most likely use the </a:t>
            </a:r>
            <a:r>
              <a:rPr lang="en-GB" b="1" dirty="0" smtClean="0">
                <a:solidFill>
                  <a:schemeClr val="bg2"/>
                </a:solidFill>
              </a:rPr>
              <a:t>male condom (45%)</a:t>
            </a:r>
            <a:r>
              <a:rPr lang="en-GB" dirty="0" smtClean="0"/>
              <a:t>.</a:t>
            </a:r>
          </a:p>
          <a:p>
            <a:pPr>
              <a:lnSpc>
                <a:spcPct val="110000"/>
              </a:lnSpc>
              <a:spcBef>
                <a:spcPts val="0"/>
              </a:spcBef>
              <a:spcAft>
                <a:spcPts val="600"/>
              </a:spcAft>
              <a:buClr>
                <a:schemeClr val="tx1"/>
              </a:buClr>
            </a:pPr>
            <a:r>
              <a:rPr lang="en-GB" dirty="0" smtClean="0"/>
              <a:t>The majority of </a:t>
            </a:r>
            <a:r>
              <a:rPr lang="en-GB" b="1" dirty="0" smtClean="0">
                <a:solidFill>
                  <a:schemeClr val="bg2"/>
                </a:solidFill>
              </a:rPr>
              <a:t>female sterilisation, injectables, and implants</a:t>
            </a:r>
            <a:r>
              <a:rPr lang="en-GB" b="1" dirty="0" smtClean="0">
                <a:solidFill>
                  <a:schemeClr val="accent1"/>
                </a:solidFill>
              </a:rPr>
              <a:t> </a:t>
            </a:r>
            <a:r>
              <a:rPr lang="en-GB" dirty="0" smtClean="0"/>
              <a:t>are obtained from the </a:t>
            </a:r>
            <a:r>
              <a:rPr lang="en-GB" b="1" dirty="0" smtClean="0">
                <a:solidFill>
                  <a:schemeClr val="bg2"/>
                </a:solidFill>
              </a:rPr>
              <a:t>public sector</a:t>
            </a:r>
            <a:r>
              <a:rPr lang="en-GB" dirty="0" smtClean="0"/>
              <a:t>.</a:t>
            </a:r>
          </a:p>
          <a:p>
            <a:pPr>
              <a:lnSpc>
                <a:spcPct val="110000"/>
              </a:lnSpc>
              <a:spcBef>
                <a:spcPts val="0"/>
              </a:spcBef>
              <a:spcAft>
                <a:spcPts val="600"/>
              </a:spcAft>
              <a:buClr>
                <a:schemeClr val="tx1"/>
              </a:buClr>
            </a:pPr>
            <a:r>
              <a:rPr lang="en-GB" b="1" dirty="0" smtClean="0">
                <a:solidFill>
                  <a:schemeClr val="bg2"/>
                </a:solidFill>
              </a:rPr>
              <a:t>18%</a:t>
            </a:r>
            <a:r>
              <a:rPr lang="en-GB" dirty="0" smtClean="0">
                <a:solidFill>
                  <a:schemeClr val="accent1"/>
                </a:solidFill>
              </a:rPr>
              <a:t> </a:t>
            </a:r>
            <a:r>
              <a:rPr lang="en-GB" dirty="0" smtClean="0"/>
              <a:t>of married women have an </a:t>
            </a:r>
            <a:r>
              <a:rPr lang="en-GB" b="1" dirty="0" smtClean="0">
                <a:solidFill>
                  <a:schemeClr val="bg2"/>
                </a:solidFill>
              </a:rPr>
              <a:t>unmet need </a:t>
            </a:r>
            <a:r>
              <a:rPr lang="en-GB" dirty="0" smtClean="0"/>
              <a:t>for family planning. </a:t>
            </a:r>
          </a:p>
          <a:p>
            <a:pPr>
              <a:lnSpc>
                <a:spcPct val="100000"/>
              </a:lnSpc>
              <a:spcBef>
                <a:spcPts val="0"/>
              </a:spcBef>
              <a:spcAft>
                <a:spcPts val="600"/>
              </a:spcAft>
            </a:pPr>
            <a:endParaRPr lang="en-GB" dirty="0" smtClean="0"/>
          </a:p>
          <a:p>
            <a:pPr>
              <a:lnSpc>
                <a:spcPct val="100000"/>
              </a:lnSpc>
              <a:spcBef>
                <a:spcPts val="0"/>
              </a:spcBef>
              <a:spcAft>
                <a:spcPts val="600"/>
              </a:spcAft>
            </a:pPr>
            <a:endParaRPr lang="en-GB" dirty="0"/>
          </a:p>
        </p:txBody>
      </p:sp>
    </p:spTree>
    <p:extLst>
      <p:ext uri="{BB962C8B-B14F-4D97-AF65-F5344CB8AC3E}">
        <p14:creationId xmlns:p14="http://schemas.microsoft.com/office/powerpoint/2010/main" val="8012684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Current Use of Contraception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64287168"/>
              </p:ext>
            </p:extLst>
          </p:nvPr>
        </p:nvGraphicFramePr>
        <p:xfrm>
          <a:off x="470647" y="1525033"/>
          <a:ext cx="8256494" cy="53329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Percent of women age 15-49</a:t>
            </a:r>
            <a:endParaRPr lang="en-US" i="1" dirty="0"/>
          </a:p>
        </p:txBody>
      </p:sp>
    </p:spTree>
    <p:extLst>
      <p:ext uri="{BB962C8B-B14F-4D97-AF65-F5344CB8AC3E}">
        <p14:creationId xmlns:p14="http://schemas.microsoft.com/office/powerpoint/2010/main" val="27357778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Current Use of Modern Contraception </a:t>
            </a:r>
            <a:br>
              <a:rPr lang="en-US" sz="4200" dirty="0" smtClean="0"/>
            </a:br>
            <a:r>
              <a:rPr lang="en-US" sz="4200" dirty="0" smtClean="0"/>
              <a:t>by Residence</a:t>
            </a:r>
            <a:br>
              <a:rPr lang="en-US" sz="4200" dirty="0" smtClean="0"/>
            </a:b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660809927"/>
              </p:ext>
            </p:extLst>
          </p:nvPr>
        </p:nvGraphicFramePr>
        <p:xfrm>
          <a:off x="484093" y="310244"/>
          <a:ext cx="8216153" cy="654775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currently married women age 15-49 using any modern method of contraception</a:t>
            </a:r>
            <a:endParaRPr lang="en-US" i="1" dirty="0"/>
          </a:p>
        </p:txBody>
      </p:sp>
    </p:spTree>
    <p:extLst>
      <p:ext uri="{BB962C8B-B14F-4D97-AF65-F5344CB8AC3E}">
        <p14:creationId xmlns:p14="http://schemas.microsoft.com/office/powerpoint/2010/main" val="21707299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Current Use of Modern Contraception </a:t>
            </a:r>
            <a:br>
              <a:rPr lang="en-US" sz="4200" dirty="0" smtClean="0"/>
            </a:br>
            <a:r>
              <a:rPr lang="en-US" sz="4200" dirty="0" smtClean="0"/>
              <a:t>by Education</a:t>
            </a:r>
            <a:br>
              <a:rPr lang="en-US" sz="4200" dirty="0" smtClean="0"/>
            </a:b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544661327"/>
              </p:ext>
            </p:extLst>
          </p:nvPr>
        </p:nvGraphicFramePr>
        <p:xfrm>
          <a:off x="484094" y="1295400"/>
          <a:ext cx="82296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currently married women age 15-49 using any modern method of contraception</a:t>
            </a:r>
            <a:endParaRPr lang="en-US" i="1" dirty="0"/>
          </a:p>
        </p:txBody>
      </p:sp>
    </p:spTree>
    <p:extLst>
      <p:ext uri="{BB962C8B-B14F-4D97-AF65-F5344CB8AC3E}">
        <p14:creationId xmlns:p14="http://schemas.microsoft.com/office/powerpoint/2010/main" val="15666368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Current Use of Modern Contraception </a:t>
            </a:r>
            <a:br>
              <a:rPr lang="en-US" sz="4200" dirty="0" smtClean="0"/>
            </a:br>
            <a:r>
              <a:rPr lang="en-US" sz="4200" dirty="0" smtClean="0"/>
              <a:t>by Wealth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17256517"/>
              </p:ext>
            </p:extLst>
          </p:nvPr>
        </p:nvGraphicFramePr>
        <p:xfrm>
          <a:off x="484093" y="1295400"/>
          <a:ext cx="8216153" cy="490424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currently married women age 15-49 using any modern method of contraception</a:t>
            </a:r>
            <a:endParaRPr lang="en-US" i="1" dirty="0"/>
          </a:p>
        </p:txBody>
      </p:sp>
      <p:sp>
        <p:nvSpPr>
          <p:cNvPr id="5" name="TextBox 4"/>
          <p:cNvSpPr txBox="1"/>
          <p:nvPr/>
        </p:nvSpPr>
        <p:spPr>
          <a:xfrm>
            <a:off x="628650" y="6199641"/>
            <a:ext cx="1981200" cy="646331"/>
          </a:xfrm>
          <a:prstGeom prst="rect">
            <a:avLst/>
          </a:prstGeom>
          <a:noFill/>
        </p:spPr>
        <p:txBody>
          <a:bodyPr wrap="square" rtlCol="0">
            <a:spAutoFit/>
          </a:bodyPr>
          <a:lstStyle/>
          <a:p>
            <a:pPr algn="ctr"/>
            <a:r>
              <a:rPr lang="en-US" dirty="0" smtClean="0"/>
              <a:t>Poorest households</a:t>
            </a:r>
            <a:endParaRPr lang="en-US" dirty="0"/>
          </a:p>
        </p:txBody>
      </p:sp>
      <p:sp>
        <p:nvSpPr>
          <p:cNvPr id="6" name="TextBox 5"/>
          <p:cNvSpPr txBox="1"/>
          <p:nvPr/>
        </p:nvSpPr>
        <p:spPr>
          <a:xfrm>
            <a:off x="6534150" y="6199641"/>
            <a:ext cx="1981200" cy="646331"/>
          </a:xfrm>
          <a:prstGeom prst="rect">
            <a:avLst/>
          </a:prstGeom>
          <a:noFill/>
        </p:spPr>
        <p:txBody>
          <a:bodyPr wrap="square" rtlCol="0">
            <a:spAutoFit/>
          </a:bodyPr>
          <a:lstStyle/>
          <a:p>
            <a:pPr algn="ctr"/>
            <a:r>
              <a:rPr lang="en-US" dirty="0" smtClean="0"/>
              <a:t>Wealthiest households</a:t>
            </a:r>
            <a:endParaRPr lang="en-US" dirty="0"/>
          </a:p>
        </p:txBody>
      </p:sp>
      <p:sp>
        <p:nvSpPr>
          <p:cNvPr id="7" name="Notched Right Arrow 6"/>
          <p:cNvSpPr/>
          <p:nvPr/>
        </p:nvSpPr>
        <p:spPr>
          <a:xfrm>
            <a:off x="2895600" y="6388773"/>
            <a:ext cx="3352800" cy="268069"/>
          </a:xfrm>
          <a:prstGeom prst="notch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609624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dirty="0"/>
              <a:t>Current Use of Modern Contraception </a:t>
            </a:r>
            <a:r>
              <a:rPr lang="en-US" sz="4000" dirty="0" smtClean="0"/>
              <a:t/>
            </a:r>
            <a:br>
              <a:rPr lang="en-US" sz="4000" dirty="0" smtClean="0"/>
            </a:br>
            <a:r>
              <a:rPr lang="en-US" sz="4000" dirty="0" smtClean="0"/>
              <a:t>by District</a:t>
            </a:r>
            <a:endParaRPr lang="en-US" sz="4200" dirty="0"/>
          </a:p>
        </p:txBody>
      </p:sp>
      <p:sp>
        <p:nvSpPr>
          <p:cNvPr id="51" name="TextBox 50"/>
          <p:cNvSpPr txBox="1"/>
          <p:nvPr/>
        </p:nvSpPr>
        <p:spPr>
          <a:xfrm>
            <a:off x="287839" y="1573694"/>
            <a:ext cx="1575921"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60%</a:t>
            </a:r>
            <a:endParaRPr lang="en-US" sz="2800" b="1" dirty="0">
              <a:latin typeface="Calibri (Headings)"/>
            </a:endParaRPr>
          </a:p>
        </p:txBody>
      </p:sp>
      <p:sp>
        <p:nvSpPr>
          <p:cNvPr id="53" name="Text Box 34"/>
          <p:cNvSpPr txBox="1">
            <a:spLocks noChangeArrowheads="1"/>
          </p:cNvSpPr>
          <p:nvPr/>
        </p:nvSpPr>
        <p:spPr bwMode="auto">
          <a:xfrm>
            <a:off x="4314" y="5605304"/>
            <a:ext cx="251187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t>Percent of currently married women age </a:t>
            </a:r>
            <a:r>
              <a:rPr lang="en-US" i="1" dirty="0" smtClean="0"/>
              <a:t/>
            </a:r>
            <a:br>
              <a:rPr lang="en-US" i="1" dirty="0" smtClean="0"/>
            </a:br>
            <a:r>
              <a:rPr lang="en-US" i="1" dirty="0" smtClean="0"/>
              <a:t>15-49 </a:t>
            </a:r>
            <a:r>
              <a:rPr lang="en-US" i="1" dirty="0"/>
              <a:t>using any modern method of contraception</a:t>
            </a:r>
          </a:p>
        </p:txBody>
      </p:sp>
      <p:grpSp>
        <p:nvGrpSpPr>
          <p:cNvPr id="34" name="Group 33"/>
          <p:cNvGrpSpPr>
            <a:grpSpLocks noChangeAspect="1"/>
          </p:cNvGrpSpPr>
          <p:nvPr/>
        </p:nvGrpSpPr>
        <p:grpSpPr bwMode="auto">
          <a:xfrm>
            <a:off x="18502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90000"/>
                <a:lumOff val="1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 name="TextBox 44"/>
          <p:cNvSpPr txBox="1"/>
          <p:nvPr/>
        </p:nvSpPr>
        <p:spPr>
          <a:xfrm>
            <a:off x="4522788" y="1707391"/>
            <a:ext cx="1368425" cy="707886"/>
          </a:xfrm>
          <a:prstGeom prst="rect">
            <a:avLst/>
          </a:prstGeom>
          <a:noFill/>
        </p:spPr>
        <p:txBody>
          <a:bodyPr wrap="square" rtlCol="0">
            <a:spAutoFit/>
          </a:bodyPr>
          <a:lstStyle/>
          <a:p>
            <a:pPr algn="ctr"/>
            <a:r>
              <a:rPr lang="en-US" sz="2000" b="1" dirty="0" err="1" smtClean="0">
                <a:latin typeface="Calibri" pitchFamily="34" charset="0"/>
              </a:rPr>
              <a:t>Leribe</a:t>
            </a:r>
            <a:endParaRPr lang="en-US" sz="2000" b="1" dirty="0" smtClean="0">
              <a:latin typeface="Calibri" pitchFamily="34" charset="0"/>
            </a:endParaRPr>
          </a:p>
          <a:p>
            <a:pPr algn="ctr"/>
            <a:r>
              <a:rPr lang="en-US" sz="2000" b="1" dirty="0" smtClean="0">
                <a:latin typeface="Calibri" pitchFamily="34" charset="0"/>
              </a:rPr>
              <a:t>63%</a:t>
            </a:r>
          </a:p>
        </p:txBody>
      </p:sp>
      <p:sp>
        <p:nvSpPr>
          <p:cNvPr id="46" name="TextBox 45"/>
          <p:cNvSpPr txBox="1"/>
          <p:nvPr/>
        </p:nvSpPr>
        <p:spPr>
          <a:xfrm>
            <a:off x="3627306" y="2294664"/>
            <a:ext cx="1368425" cy="707886"/>
          </a:xfrm>
          <a:prstGeom prst="rect">
            <a:avLst/>
          </a:prstGeom>
          <a:noFill/>
        </p:spPr>
        <p:txBody>
          <a:bodyPr wrap="square" rtlCol="0">
            <a:spAutoFit/>
          </a:bodyPr>
          <a:lstStyle/>
          <a:p>
            <a:pPr algn="ctr"/>
            <a:r>
              <a:rPr lang="en-US" sz="2000" b="1" dirty="0" smtClean="0">
                <a:latin typeface="Calibri" pitchFamily="34" charset="0"/>
              </a:rPr>
              <a:t>Berea</a:t>
            </a:r>
          </a:p>
          <a:p>
            <a:pPr algn="ctr"/>
            <a:r>
              <a:rPr lang="en-US" sz="2000" b="1" dirty="0" smtClean="0">
                <a:latin typeface="Calibri" pitchFamily="34" charset="0"/>
              </a:rPr>
              <a:t>64%</a:t>
            </a:r>
          </a:p>
        </p:txBody>
      </p:sp>
      <p:sp>
        <p:nvSpPr>
          <p:cNvPr id="47" name="TextBox 46"/>
          <p:cNvSpPr txBox="1"/>
          <p:nvPr/>
        </p:nvSpPr>
        <p:spPr>
          <a:xfrm>
            <a:off x="3196398" y="3334151"/>
            <a:ext cx="1584325" cy="707886"/>
          </a:xfrm>
          <a:prstGeom prst="rect">
            <a:avLst/>
          </a:prstGeom>
          <a:noFill/>
        </p:spPr>
        <p:txBody>
          <a:bodyPr wrap="square" rtlCol="0">
            <a:spAutoFit/>
          </a:bodyPr>
          <a:lstStyle/>
          <a:p>
            <a:pPr algn="ctr"/>
            <a:r>
              <a:rPr lang="en-US" sz="2000" b="1" dirty="0" smtClean="0">
                <a:latin typeface="Calibri" pitchFamily="34" charset="0"/>
              </a:rPr>
              <a:t>Maseru</a:t>
            </a:r>
          </a:p>
          <a:p>
            <a:pPr algn="ctr"/>
            <a:r>
              <a:rPr lang="en-US" sz="2000" b="1" dirty="0" smtClean="0">
                <a:latin typeface="Calibri" pitchFamily="34" charset="0"/>
              </a:rPr>
              <a:t>62%</a:t>
            </a:r>
          </a:p>
        </p:txBody>
      </p:sp>
      <p:sp>
        <p:nvSpPr>
          <p:cNvPr id="48" name="TextBox 47"/>
          <p:cNvSpPr txBox="1"/>
          <p:nvPr/>
        </p:nvSpPr>
        <p:spPr>
          <a:xfrm>
            <a:off x="2072482" y="3884545"/>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Mafeteng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58%</a:t>
            </a:r>
          </a:p>
        </p:txBody>
      </p:sp>
      <p:sp>
        <p:nvSpPr>
          <p:cNvPr id="49" name="TextBox 48"/>
          <p:cNvSpPr txBox="1"/>
          <p:nvPr/>
        </p:nvSpPr>
        <p:spPr>
          <a:xfrm>
            <a:off x="5427663" y="982863"/>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56%</a:t>
            </a:r>
          </a:p>
        </p:txBody>
      </p:sp>
      <p:sp>
        <p:nvSpPr>
          <p:cNvPr id="50" name="TextBox 49"/>
          <p:cNvSpPr txBox="1"/>
          <p:nvPr/>
        </p:nvSpPr>
        <p:spPr>
          <a:xfrm>
            <a:off x="6018214" y="4398630"/>
            <a:ext cx="161689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Nek</a:t>
            </a:r>
          </a:p>
          <a:p>
            <a:pPr algn="ctr"/>
            <a:r>
              <a:rPr lang="en-US" sz="2000" b="1" dirty="0" smtClean="0">
                <a:solidFill>
                  <a:schemeClr val="bg1"/>
                </a:solidFill>
                <a:latin typeface="Calibri" pitchFamily="34" charset="0"/>
              </a:rPr>
              <a:t>56%</a:t>
            </a:r>
          </a:p>
        </p:txBody>
      </p:sp>
      <p:sp>
        <p:nvSpPr>
          <p:cNvPr id="52" name="TextBox 51"/>
          <p:cNvSpPr txBox="1"/>
          <p:nvPr/>
        </p:nvSpPr>
        <p:spPr>
          <a:xfrm>
            <a:off x="2776374" y="4711193"/>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53%</a:t>
            </a:r>
          </a:p>
        </p:txBody>
      </p:sp>
      <p:sp>
        <p:nvSpPr>
          <p:cNvPr id="54" name="TextBox 53"/>
          <p:cNvSpPr txBox="1"/>
          <p:nvPr/>
        </p:nvSpPr>
        <p:spPr>
          <a:xfrm>
            <a:off x="3820981" y="5554124"/>
            <a:ext cx="1368425" cy="707886"/>
          </a:xfrm>
          <a:prstGeom prst="rect">
            <a:avLst/>
          </a:prstGeom>
          <a:noFill/>
        </p:spPr>
        <p:txBody>
          <a:bodyPr wrap="square" rtlCol="0">
            <a:spAutoFit/>
          </a:bodyPr>
          <a:lstStyle/>
          <a:p>
            <a:pPr algn="ctr"/>
            <a:r>
              <a:rPr lang="en-US" sz="2000" b="1" dirty="0" err="1" smtClean="0">
                <a:latin typeface="Calibri" pitchFamily="34" charset="0"/>
              </a:rPr>
              <a:t>Quthing</a:t>
            </a:r>
            <a:endParaRPr lang="en-US" sz="2000" b="1" dirty="0" smtClean="0">
              <a:latin typeface="Calibri" pitchFamily="34" charset="0"/>
            </a:endParaRPr>
          </a:p>
          <a:p>
            <a:pPr algn="ctr"/>
            <a:r>
              <a:rPr lang="en-US" sz="2000" b="1" dirty="0" smtClean="0">
                <a:latin typeface="Calibri" pitchFamily="34" charset="0"/>
              </a:rPr>
              <a:t>64%</a:t>
            </a:r>
          </a:p>
        </p:txBody>
      </p:sp>
      <p:sp>
        <p:nvSpPr>
          <p:cNvPr id="55" name="TextBox 54"/>
          <p:cNvSpPr txBox="1"/>
          <p:nvPr/>
        </p:nvSpPr>
        <p:spPr>
          <a:xfrm>
            <a:off x="6598444" y="2569232"/>
            <a:ext cx="1593850"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Mokhotlong48%</a:t>
            </a:r>
          </a:p>
        </p:txBody>
      </p:sp>
      <p:sp>
        <p:nvSpPr>
          <p:cNvPr id="57" name="TextBox 56"/>
          <p:cNvSpPr txBox="1"/>
          <p:nvPr/>
        </p:nvSpPr>
        <p:spPr>
          <a:xfrm>
            <a:off x="5127625" y="3403466"/>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56%</a:t>
            </a:r>
          </a:p>
        </p:txBody>
      </p:sp>
    </p:spTree>
    <p:extLst>
      <p:ext uri="{BB962C8B-B14F-4D97-AF65-F5344CB8AC3E}">
        <p14:creationId xmlns:p14="http://schemas.microsoft.com/office/powerpoint/2010/main" val="41260421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Use of Contraception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00993766"/>
              </p:ext>
            </p:extLst>
          </p:nvPr>
        </p:nvGraphicFramePr>
        <p:xfrm>
          <a:off x="507546" y="571501"/>
          <a:ext cx="7886700" cy="597415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t>Percent of currently married women age 15-49</a:t>
            </a:r>
            <a:endParaRPr lang="en-US" i="1" dirty="0"/>
          </a:p>
        </p:txBody>
      </p:sp>
      <p:sp>
        <p:nvSpPr>
          <p:cNvPr id="3" name="TextBox 2"/>
          <p:cNvSpPr txBox="1"/>
          <p:nvPr/>
        </p:nvSpPr>
        <p:spPr>
          <a:xfrm>
            <a:off x="6617153" y="2912247"/>
            <a:ext cx="1543050" cy="646331"/>
          </a:xfrm>
          <a:prstGeom prst="rect">
            <a:avLst/>
          </a:prstGeom>
          <a:noFill/>
        </p:spPr>
        <p:txBody>
          <a:bodyPr wrap="square" rtlCol="0">
            <a:spAutoFit/>
          </a:bodyPr>
          <a:lstStyle/>
          <a:p>
            <a:pPr algn="ctr"/>
            <a:r>
              <a:rPr lang="en-US" b="1" dirty="0" smtClean="0">
                <a:solidFill>
                  <a:schemeClr val="accent1"/>
                </a:solidFill>
              </a:rPr>
              <a:t>Any modern method</a:t>
            </a:r>
            <a:endParaRPr lang="en-US" b="1" dirty="0">
              <a:solidFill>
                <a:schemeClr val="accent1"/>
              </a:solidFill>
            </a:endParaRPr>
          </a:p>
        </p:txBody>
      </p:sp>
      <p:sp>
        <p:nvSpPr>
          <p:cNvPr id="6" name="TextBox 5"/>
          <p:cNvSpPr txBox="1"/>
          <p:nvPr/>
        </p:nvSpPr>
        <p:spPr>
          <a:xfrm>
            <a:off x="6982913" y="5415813"/>
            <a:ext cx="1543050" cy="646331"/>
          </a:xfrm>
          <a:prstGeom prst="rect">
            <a:avLst/>
          </a:prstGeom>
          <a:noFill/>
        </p:spPr>
        <p:txBody>
          <a:bodyPr wrap="square" rtlCol="0">
            <a:spAutoFit/>
          </a:bodyPr>
          <a:lstStyle/>
          <a:p>
            <a:pPr algn="ctr"/>
            <a:r>
              <a:rPr lang="en-US" b="1" dirty="0" smtClean="0">
                <a:solidFill>
                  <a:schemeClr val="bg2"/>
                </a:solidFill>
              </a:rPr>
              <a:t>Traditional methods</a:t>
            </a:r>
            <a:endParaRPr lang="en-US" b="1" dirty="0">
              <a:solidFill>
                <a:schemeClr val="bg2"/>
              </a:solidFill>
            </a:endParaRPr>
          </a:p>
        </p:txBody>
      </p:sp>
    </p:spTree>
    <p:extLst>
      <p:ext uri="{BB962C8B-B14F-4D97-AF65-F5344CB8AC3E}">
        <p14:creationId xmlns:p14="http://schemas.microsoft.com/office/powerpoint/2010/main" val="19607683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Use of Modern Contraception </a:t>
            </a:r>
            <a:br>
              <a:rPr lang="en-US" sz="4200" dirty="0" smtClean="0"/>
            </a:br>
            <a:r>
              <a:rPr lang="en-US" sz="4200" dirty="0"/>
              <a:t>within </a:t>
            </a:r>
            <a:r>
              <a:rPr lang="en-US" sz="4200" dirty="0" smtClean="0"/>
              <a:t>the region</a:t>
            </a:r>
            <a:endParaRPr lang="en-US" sz="4200" dirty="0"/>
          </a:p>
        </p:txBody>
      </p:sp>
      <p:sp>
        <p:nvSpPr>
          <p:cNvPr id="12" name="TextBox 11"/>
          <p:cNvSpPr txBox="1"/>
          <p:nvPr/>
        </p:nvSpPr>
        <p:spPr>
          <a:xfrm>
            <a:off x="5811253" y="5934670"/>
            <a:ext cx="3332747" cy="923330"/>
          </a:xfrm>
          <a:prstGeom prst="rect">
            <a:avLst/>
          </a:prstGeom>
          <a:noFill/>
        </p:spPr>
        <p:txBody>
          <a:bodyPr wrap="square" rtlCol="0">
            <a:spAutoFit/>
          </a:bodyPr>
          <a:lstStyle/>
          <a:p>
            <a:pPr algn="r"/>
            <a:r>
              <a:rPr lang="en-US" i="1" dirty="0"/>
              <a:t>Percent of currently married women age 15-49 using any modern method of contraception</a:t>
            </a:r>
          </a:p>
        </p:txBody>
      </p:sp>
      <p:graphicFrame>
        <p:nvGraphicFramePr>
          <p:cNvPr id="7" name="Content Placeholder 10"/>
          <p:cNvGraphicFramePr>
            <a:graphicFrameLocks/>
          </p:cNvGraphicFramePr>
          <p:nvPr>
            <p:extLst>
              <p:ext uri="{D42A27DB-BD31-4B8C-83A1-F6EECF244321}">
                <p14:modId xmlns:p14="http://schemas.microsoft.com/office/powerpoint/2010/main" val="2284270757"/>
              </p:ext>
            </p:extLst>
          </p:nvPr>
        </p:nvGraphicFramePr>
        <p:xfrm>
          <a:off x="201873" y="1469152"/>
          <a:ext cx="8561127" cy="53237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84762719"/>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4978</TotalTime>
  <Words>1210</Words>
  <Application>Microsoft Office PowerPoint</Application>
  <PresentationFormat>On-screen Show (4:3)</PresentationFormat>
  <Paragraphs>136</Paragraphs>
  <Slides>22</Slides>
  <Notes>18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22</vt:i4>
      </vt:variant>
    </vt:vector>
  </HeadingPairs>
  <TitlesOfParts>
    <vt:vector size="27" baseType="lpstr">
      <vt:lpstr>Arial</vt:lpstr>
      <vt:lpstr>Calibri</vt:lpstr>
      <vt:lpstr>Calibri (Headings)</vt:lpstr>
      <vt:lpstr>Custom Design</vt:lpstr>
      <vt:lpstr>1_Office Theme</vt:lpstr>
      <vt:lpstr>PowerPoint Presentation</vt:lpstr>
      <vt:lpstr>PowerPoint Presentation</vt:lpstr>
      <vt:lpstr>Current Use of Contraception</vt:lpstr>
      <vt:lpstr> Current Use of Modern Contraception  by Residence </vt:lpstr>
      <vt:lpstr> Current Use of Modern Contraception  by Education </vt:lpstr>
      <vt:lpstr>Current Use of Modern Contraception  by Wealth</vt:lpstr>
      <vt:lpstr>Current Use of Modern Contraception  by District</vt:lpstr>
      <vt:lpstr>Trends in Use of Contraception</vt:lpstr>
      <vt:lpstr>Use of Modern Contraception  within the region</vt:lpstr>
      <vt:lpstr>PowerPoint Presentation</vt:lpstr>
      <vt:lpstr>Source of Modern Contraception</vt:lpstr>
      <vt:lpstr>Do Family Planning Users Have  Informed Choices?</vt:lpstr>
      <vt:lpstr>PowerPoint Presentation</vt:lpstr>
      <vt:lpstr>PowerPoint Presentation</vt:lpstr>
      <vt:lpstr>Unmet Need</vt:lpstr>
      <vt:lpstr>Demand for Family Planning</vt:lpstr>
      <vt:lpstr>Trends in Unmet Need for Family Planning</vt:lpstr>
      <vt:lpstr>PowerPoint Presentation</vt:lpstr>
      <vt:lpstr>Future Use of Contraception</vt:lpstr>
      <vt:lpstr>Source of Family Planning Messages</vt:lpstr>
      <vt:lpstr>Contact of Non-Users with Family Planning Providers</vt:lpstr>
      <vt:lpstr>Key Findings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Nybro, Erica</cp:lastModifiedBy>
  <cp:revision>151</cp:revision>
  <cp:lastPrinted>2016-03-30T11:22:29Z</cp:lastPrinted>
  <dcterms:created xsi:type="dcterms:W3CDTF">2015-01-29T20:02:00Z</dcterms:created>
  <dcterms:modified xsi:type="dcterms:W3CDTF">2016-06-13T14:46:31Z</dcterms:modified>
</cp:coreProperties>
</file>