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2.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3.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7.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8.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9.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30.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33.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34.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35.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36.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37.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38.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39.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28.xml" ContentType="application/vnd.openxmlformats-officedocument.drawingml.chart+xml"/>
  <Override PartName="/ppt/drawings/drawing1.xml" ContentType="application/vnd.openxmlformats-officedocument.drawingml.chartshapes+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 id="2147483689" r:id="rId3"/>
  </p:sldMasterIdLst>
  <p:notesMasterIdLst>
    <p:notesMasterId r:id="rId48"/>
  </p:notesMasterIdLst>
  <p:sldIdLst>
    <p:sldId id="256" r:id="rId4"/>
    <p:sldId id="269" r:id="rId5"/>
    <p:sldId id="380" r:id="rId6"/>
    <p:sldId id="381" r:id="rId7"/>
    <p:sldId id="379" r:id="rId8"/>
    <p:sldId id="382" r:id="rId9"/>
    <p:sldId id="375" r:id="rId10"/>
    <p:sldId id="383" r:id="rId11"/>
    <p:sldId id="370" r:id="rId12"/>
    <p:sldId id="376" r:id="rId13"/>
    <p:sldId id="384" r:id="rId14"/>
    <p:sldId id="385" r:id="rId15"/>
    <p:sldId id="374" r:id="rId16"/>
    <p:sldId id="386" r:id="rId17"/>
    <p:sldId id="413" r:id="rId18"/>
    <p:sldId id="414" r:id="rId19"/>
    <p:sldId id="377" r:id="rId20"/>
    <p:sldId id="387" r:id="rId21"/>
    <p:sldId id="388" r:id="rId22"/>
    <p:sldId id="389" r:id="rId23"/>
    <p:sldId id="390" r:id="rId24"/>
    <p:sldId id="391" r:id="rId25"/>
    <p:sldId id="392" r:id="rId26"/>
    <p:sldId id="284" r:id="rId27"/>
    <p:sldId id="394" r:id="rId28"/>
    <p:sldId id="395" r:id="rId29"/>
    <p:sldId id="396" r:id="rId30"/>
    <p:sldId id="397" r:id="rId31"/>
    <p:sldId id="398" r:id="rId32"/>
    <p:sldId id="399" r:id="rId33"/>
    <p:sldId id="400" r:id="rId34"/>
    <p:sldId id="401" r:id="rId35"/>
    <p:sldId id="402" r:id="rId36"/>
    <p:sldId id="403" r:id="rId37"/>
    <p:sldId id="404" r:id="rId38"/>
    <p:sldId id="405" r:id="rId39"/>
    <p:sldId id="406" r:id="rId40"/>
    <p:sldId id="407" r:id="rId41"/>
    <p:sldId id="408" r:id="rId42"/>
    <p:sldId id="409" r:id="rId43"/>
    <p:sldId id="410" r:id="rId44"/>
    <p:sldId id="412" r:id="rId45"/>
    <p:sldId id="415" r:id="rId46"/>
    <p:sldId id="411" r:id="rId4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 Roche, Natalie" initials="LRN" lastIdx="4" clrIdx="0">
    <p:extLst>
      <p:ext uri="{19B8F6BF-5375-455C-9EA6-DF929625EA0E}">
        <p15:presenceInfo xmlns:p15="http://schemas.microsoft.com/office/powerpoint/2012/main" userId="S-1-5-21-2338163137-2684688362-157462135-422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41116"/>
    <a:srgbClr val="BCADD5"/>
    <a:srgbClr val="EFFFE5"/>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70" autoAdjust="0"/>
    <p:restoredTop sz="79632" autoAdjust="0"/>
  </p:normalViewPr>
  <p:slideViewPr>
    <p:cSldViewPr snapToGrid="0">
      <p:cViewPr varScale="1">
        <p:scale>
          <a:sx n="71" d="100"/>
          <a:sy n="71" d="100"/>
        </p:scale>
        <p:origin x="1171" y="53"/>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Sheet1!$B$2:$B$4</c:f>
              <c:numCache>
                <c:formatCode>General</c:formatCode>
                <c:ptCount val="3"/>
                <c:pt idx="0">
                  <c:v>92</c:v>
                </c:pt>
                <c:pt idx="1">
                  <c:v>91</c:v>
                </c:pt>
                <c:pt idx="2">
                  <c:v>86</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Sheet1!$C$2:$C$4</c:f>
              <c:numCache>
                <c:formatCode>General</c:formatCode>
                <c:ptCount val="3"/>
                <c:pt idx="0">
                  <c:v>88</c:v>
                </c:pt>
                <c:pt idx="1">
                  <c:v>87</c:v>
                </c:pt>
                <c:pt idx="2">
                  <c:v>81</c:v>
                </c:pt>
              </c:numCache>
            </c:numRef>
          </c:val>
        </c:ser>
        <c:dLbls>
          <c:dLblPos val="outEnd"/>
          <c:showLegendKey val="0"/>
          <c:showVal val="1"/>
          <c:showCatName val="0"/>
          <c:showSerName val="0"/>
          <c:showPercent val="0"/>
          <c:showBubbleSize val="0"/>
        </c:dLbls>
        <c:gapWidth val="100"/>
        <c:axId val="161247312"/>
        <c:axId val="204767224"/>
      </c:barChart>
      <c:catAx>
        <c:axId val="1612473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4767224"/>
        <c:crosses val="autoZero"/>
        <c:auto val="1"/>
        <c:lblAlgn val="ctr"/>
        <c:lblOffset val="100"/>
        <c:noMultiLvlLbl val="0"/>
      </c:catAx>
      <c:valAx>
        <c:axId val="20476722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1612473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38</c:v>
                </c:pt>
                <c:pt idx="1">
                  <c:v>44</c:v>
                </c:pt>
                <c:pt idx="2">
                  <c:v>35</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31</c:v>
                </c:pt>
                <c:pt idx="1">
                  <c:v>40</c:v>
                </c:pt>
                <c:pt idx="2">
                  <c:v>22</c:v>
                </c:pt>
              </c:numCache>
            </c:numRef>
          </c:val>
        </c:ser>
        <c:dLbls>
          <c:dLblPos val="outEnd"/>
          <c:showLegendKey val="0"/>
          <c:showVal val="1"/>
          <c:showCatName val="0"/>
          <c:showSerName val="0"/>
          <c:showPercent val="0"/>
          <c:showBubbleSize val="0"/>
        </c:dLbls>
        <c:gapWidth val="100"/>
        <c:axId val="316863808"/>
        <c:axId val="316864200"/>
      </c:barChart>
      <c:catAx>
        <c:axId val="3168638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6864200"/>
        <c:crosses val="autoZero"/>
        <c:auto val="1"/>
        <c:lblAlgn val="ctr"/>
        <c:lblOffset val="100"/>
        <c:noMultiLvlLbl val="0"/>
      </c:catAx>
      <c:valAx>
        <c:axId val="31686420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1686380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5601638510127616"/>
          <c:w val="0.96457326892109496"/>
          <c:h val="0.73980335822621512"/>
        </c:manualLayout>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85</c:v>
                </c:pt>
                <c:pt idx="1">
                  <c:v>92</c:v>
                </c:pt>
                <c:pt idx="2">
                  <c:v>82</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87</c:v>
                </c:pt>
                <c:pt idx="1">
                  <c:v>93</c:v>
                </c:pt>
                <c:pt idx="2">
                  <c:v>84</c:v>
                </c:pt>
              </c:numCache>
            </c:numRef>
          </c:val>
        </c:ser>
        <c:dLbls>
          <c:dLblPos val="outEnd"/>
          <c:showLegendKey val="0"/>
          <c:showVal val="1"/>
          <c:showCatName val="0"/>
          <c:showSerName val="0"/>
          <c:showPercent val="0"/>
          <c:showBubbleSize val="0"/>
        </c:dLbls>
        <c:gapWidth val="100"/>
        <c:axId val="316864984"/>
        <c:axId val="316865376"/>
      </c:barChart>
      <c:catAx>
        <c:axId val="3168649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6865376"/>
        <c:crosses val="autoZero"/>
        <c:auto val="1"/>
        <c:lblAlgn val="ctr"/>
        <c:lblOffset val="100"/>
        <c:noMultiLvlLbl val="0"/>
      </c:catAx>
      <c:valAx>
        <c:axId val="31686537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1686498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172233204630401E-2"/>
          <c:y val="0.21082879027813603"/>
          <c:w val="0.96830077639272361"/>
          <c:h val="0.5565749777177762"/>
        </c:manualLayout>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3"/>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Never had sexual intercourse</c:v>
                </c:pt>
                <c:pt idx="1">
                  <c:v>Had sexual intercourse in past 12 months</c:v>
                </c:pt>
                <c:pt idx="3">
                  <c:v>Used a condom at last sexual intercourse</c:v>
                </c:pt>
              </c:strCache>
            </c:strRef>
          </c:cat>
          <c:val>
            <c:numRef>
              <c:f>Sheet1!$B$2:$B$5</c:f>
              <c:numCache>
                <c:formatCode>General</c:formatCode>
                <c:ptCount val="4"/>
                <c:pt idx="0">
                  <c:v>51</c:v>
                </c:pt>
                <c:pt idx="1">
                  <c:v>37</c:v>
                </c:pt>
                <c:pt idx="3" formatCode="0">
                  <c:v>82</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Never had sexual intercourse</c:v>
                </c:pt>
                <c:pt idx="1">
                  <c:v>Had sexual intercourse in past 12 months</c:v>
                </c:pt>
                <c:pt idx="3">
                  <c:v>Used a condom at last sexual intercourse</c:v>
                </c:pt>
              </c:strCache>
            </c:strRef>
          </c:cat>
          <c:val>
            <c:numRef>
              <c:f>Sheet1!$C$2:$C$5</c:f>
              <c:numCache>
                <c:formatCode>General</c:formatCode>
                <c:ptCount val="4"/>
                <c:pt idx="0">
                  <c:v>28</c:v>
                </c:pt>
                <c:pt idx="1">
                  <c:v>58</c:v>
                </c:pt>
                <c:pt idx="3" formatCode="0">
                  <c:v>80</c:v>
                </c:pt>
              </c:numCache>
            </c:numRef>
          </c:val>
        </c:ser>
        <c:dLbls>
          <c:showLegendKey val="0"/>
          <c:showVal val="0"/>
          <c:showCatName val="0"/>
          <c:showSerName val="0"/>
          <c:showPercent val="0"/>
          <c:showBubbleSize val="0"/>
        </c:dLbls>
        <c:gapWidth val="100"/>
        <c:axId val="316866552"/>
        <c:axId val="316866944"/>
      </c:barChart>
      <c:catAx>
        <c:axId val="3168665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6866944"/>
        <c:crosses val="autoZero"/>
        <c:auto val="1"/>
        <c:lblAlgn val="ctr"/>
        <c:lblOffset val="100"/>
        <c:noMultiLvlLbl val="0"/>
      </c:catAx>
      <c:valAx>
        <c:axId val="31686694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16866552"/>
        <c:crosses val="autoZero"/>
        <c:crossBetween val="between"/>
        <c:majorUnit val="20"/>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172216154082653E-2"/>
          <c:y val="0.30724199841769556"/>
          <c:w val="0.96830077639272361"/>
          <c:h val="0.5565749777177762"/>
        </c:manualLayout>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 partners in past 12 months</c:v>
                </c:pt>
                <c:pt idx="1">
                  <c:v>Reported using a condom at last sexual intercourse</c:v>
                </c:pt>
              </c:strCache>
            </c:strRef>
          </c:cat>
          <c:val>
            <c:numRef>
              <c:f>Sheet1!$B$2:$B$3</c:f>
              <c:numCache>
                <c:formatCode>General</c:formatCode>
                <c:ptCount val="2"/>
                <c:pt idx="0">
                  <c:v>5</c:v>
                </c:pt>
                <c:pt idx="1">
                  <c:v>67</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 partners in past 12 months</c:v>
                </c:pt>
                <c:pt idx="1">
                  <c:v>Reported using a condom at last sexual intercourse</c:v>
                </c:pt>
              </c:strCache>
            </c:strRef>
          </c:cat>
          <c:val>
            <c:numRef>
              <c:f>Sheet1!$C$2:$C$3</c:f>
              <c:numCache>
                <c:formatCode>General</c:formatCode>
                <c:ptCount val="2"/>
                <c:pt idx="0">
                  <c:v>23</c:v>
                </c:pt>
                <c:pt idx="1">
                  <c:v>78</c:v>
                </c:pt>
              </c:numCache>
            </c:numRef>
          </c:val>
        </c:ser>
        <c:dLbls>
          <c:showLegendKey val="0"/>
          <c:showVal val="0"/>
          <c:showCatName val="0"/>
          <c:showSerName val="0"/>
          <c:showPercent val="0"/>
          <c:showBubbleSize val="0"/>
        </c:dLbls>
        <c:gapWidth val="200"/>
        <c:axId val="318677600"/>
        <c:axId val="318677992"/>
      </c:barChart>
      <c:catAx>
        <c:axId val="3186776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8677992"/>
        <c:crosses val="autoZero"/>
        <c:auto val="1"/>
        <c:lblAlgn val="ctr"/>
        <c:lblOffset val="100"/>
        <c:noMultiLvlLbl val="0"/>
      </c:catAx>
      <c:valAx>
        <c:axId val="31867799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1867760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66</c:v>
                </c:pt>
                <c:pt idx="1">
                  <c:v>32</c:v>
                </c:pt>
              </c:numCache>
            </c:numRef>
          </c:val>
        </c:ser>
        <c:dLbls>
          <c:dLblPos val="outEnd"/>
          <c:showLegendKey val="0"/>
          <c:showVal val="1"/>
          <c:showCatName val="0"/>
          <c:showSerName val="0"/>
          <c:showPercent val="0"/>
          <c:showBubbleSize val="0"/>
        </c:dLbls>
        <c:gapWidth val="100"/>
        <c:axId val="318678776"/>
        <c:axId val="319442208"/>
      </c:barChart>
      <c:catAx>
        <c:axId val="3186787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9442208"/>
        <c:crosses val="autoZero"/>
        <c:auto val="1"/>
        <c:lblAlgn val="ctr"/>
        <c:lblOffset val="100"/>
        <c:noMultiLvlLbl val="0"/>
      </c:catAx>
      <c:valAx>
        <c:axId val="31944220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18678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Women</c:v>
                </c:pt>
                <c:pt idx="2">
                  <c:v>Men</c:v>
                </c:pt>
              </c:strCache>
            </c:strRef>
          </c:cat>
          <c:val>
            <c:numRef>
              <c:f>Sheet1!$B$2:$B$4</c:f>
              <c:numCache>
                <c:formatCode>General</c:formatCode>
                <c:ptCount val="3"/>
                <c:pt idx="0">
                  <c:v>92</c:v>
                </c:pt>
                <c:pt idx="1">
                  <c:v>94</c:v>
                </c:pt>
                <c:pt idx="2">
                  <c:v>89</c:v>
                </c:pt>
              </c:numCache>
            </c:numRef>
          </c:val>
        </c:ser>
        <c:dLbls>
          <c:dLblPos val="outEnd"/>
          <c:showLegendKey val="0"/>
          <c:showVal val="1"/>
          <c:showCatName val="0"/>
          <c:showSerName val="0"/>
          <c:showPercent val="0"/>
          <c:showBubbleSize val="0"/>
        </c:dLbls>
        <c:gapWidth val="100"/>
        <c:axId val="319442992"/>
        <c:axId val="319443384"/>
      </c:barChart>
      <c:catAx>
        <c:axId val="3194429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9443384"/>
        <c:crosses val="autoZero"/>
        <c:auto val="1"/>
        <c:lblAlgn val="ctr"/>
        <c:lblOffset val="100"/>
        <c:noMultiLvlLbl val="0"/>
      </c:catAx>
      <c:valAx>
        <c:axId val="319443384"/>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3194429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Total</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Sheet1!$B$2:$D$2</c:f>
              <c:numCache>
                <c:formatCode>0.0</c:formatCode>
                <c:ptCount val="3"/>
                <c:pt idx="0">
                  <c:v>24.6</c:v>
                </c:pt>
                <c:pt idx="1">
                  <c:v>29.7</c:v>
                </c:pt>
                <c:pt idx="2">
                  <c:v>18.600000000000001</c:v>
                </c:pt>
              </c:numCache>
            </c:numRef>
          </c:val>
        </c:ser>
        <c:ser>
          <c:idx val="1"/>
          <c:order val="1"/>
          <c:tx>
            <c:strRef>
              <c:f>Sheet1!$A$3</c:f>
              <c:strCache>
                <c:ptCount val="1"/>
                <c:pt idx="0">
                  <c:v>Urban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Sheet1!$B$3:$D$3</c:f>
              <c:numCache>
                <c:formatCode>0.0</c:formatCode>
                <c:ptCount val="3"/>
                <c:pt idx="0">
                  <c:v>30</c:v>
                </c:pt>
                <c:pt idx="1">
                  <c:v>35.6</c:v>
                </c:pt>
                <c:pt idx="2">
                  <c:v>23.1</c:v>
                </c:pt>
              </c:numCache>
            </c:numRef>
          </c:val>
        </c:ser>
        <c:ser>
          <c:idx val="2"/>
          <c:order val="2"/>
          <c:tx>
            <c:strRef>
              <c:f>Sheet1!$A$4</c:f>
              <c:strCache>
                <c:ptCount val="1"/>
                <c:pt idx="0">
                  <c:v>Rural</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Sheet1!$B$4:$D$4</c:f>
              <c:numCache>
                <c:formatCode>0.0</c:formatCode>
                <c:ptCount val="3"/>
                <c:pt idx="0">
                  <c:v>21.8</c:v>
                </c:pt>
                <c:pt idx="1">
                  <c:v>26.4</c:v>
                </c:pt>
                <c:pt idx="2">
                  <c:v>16.2</c:v>
                </c:pt>
              </c:numCache>
            </c:numRef>
          </c:val>
        </c:ser>
        <c:dLbls>
          <c:dLblPos val="outEnd"/>
          <c:showLegendKey val="0"/>
          <c:showVal val="1"/>
          <c:showCatName val="0"/>
          <c:showSerName val="0"/>
          <c:showPercent val="0"/>
          <c:showBubbleSize val="0"/>
        </c:dLbls>
        <c:gapWidth val="100"/>
        <c:axId val="319444168"/>
        <c:axId val="319444560"/>
      </c:barChart>
      <c:catAx>
        <c:axId val="3194441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9444560"/>
        <c:crosses val="autoZero"/>
        <c:auto val="1"/>
        <c:lblAlgn val="ctr"/>
        <c:lblOffset val="100"/>
        <c:noMultiLvlLbl val="0"/>
      </c:catAx>
      <c:valAx>
        <c:axId val="319444560"/>
        <c:scaling>
          <c:orientation val="minMax"/>
          <c:max val="50"/>
        </c:scaling>
        <c:delete val="1"/>
        <c:axPos val="l"/>
        <c:majorGridlines>
          <c:spPr>
            <a:ln w="9525" cap="flat" cmpd="sng" algn="ctr">
              <a:noFill/>
              <a:round/>
            </a:ln>
            <a:effectLst/>
          </c:spPr>
        </c:majorGridlines>
        <c:numFmt formatCode="0.0" sourceLinked="1"/>
        <c:majorTickMark val="out"/>
        <c:minorTickMark val="none"/>
        <c:tickLblPos val="nextTo"/>
        <c:crossAx val="31944416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75308641975308E-2"/>
          <c:y val="0.1074536466477202"/>
          <c:w val="0.96604938271604934"/>
          <c:h val="0.68876420489186507"/>
        </c:manualLayout>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dLbl>
              <c:idx val="0"/>
              <c:layout/>
              <c:tx>
                <c:rich>
                  <a:bodyPr/>
                  <a:lstStyle/>
                  <a:p>
                    <a:r>
                      <a:rPr lang="en-US" smtClean="0"/>
                      <a:t>(</a:t>
                    </a:r>
                    <a:fld id="{C70C68DC-A05F-4748-B352-545CA9AFC253}" type="VALUE">
                      <a:rPr lang="en-US" smtClean="0"/>
                      <a:pPr/>
                      <a:t>[VALUE]</a:t>
                    </a:fld>
                    <a:r>
                      <a:rPr lang="en-US" smtClean="0"/>
                      <a:t>)</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 incomplete</c:v>
                </c:pt>
                <c:pt idx="2">
                  <c:v>Primary complete</c:v>
                </c:pt>
                <c:pt idx="3">
                  <c:v>Secondary</c:v>
                </c:pt>
                <c:pt idx="4">
                  <c:v>More than secondary</c:v>
                </c:pt>
              </c:strCache>
            </c:strRef>
          </c:cat>
          <c:val>
            <c:numRef>
              <c:f>Sheet1!$B$2:$B$6</c:f>
              <c:numCache>
                <c:formatCode>0.0</c:formatCode>
                <c:ptCount val="5"/>
                <c:pt idx="0">
                  <c:v>24.9</c:v>
                </c:pt>
                <c:pt idx="1">
                  <c:v>32.700000000000003</c:v>
                </c:pt>
                <c:pt idx="2">
                  <c:v>37.1</c:v>
                </c:pt>
                <c:pt idx="3">
                  <c:v>26.7</c:v>
                </c:pt>
                <c:pt idx="4">
                  <c:v>23.2</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 incomplete</c:v>
                </c:pt>
                <c:pt idx="2">
                  <c:v>Primary complete</c:v>
                </c:pt>
                <c:pt idx="3">
                  <c:v>Secondary</c:v>
                </c:pt>
                <c:pt idx="4">
                  <c:v>More than secondary</c:v>
                </c:pt>
              </c:strCache>
            </c:strRef>
          </c:cat>
          <c:val>
            <c:numRef>
              <c:f>Sheet1!$C$2:$C$6</c:f>
              <c:numCache>
                <c:formatCode>0.0</c:formatCode>
                <c:ptCount val="5"/>
                <c:pt idx="0">
                  <c:v>29.7</c:v>
                </c:pt>
                <c:pt idx="1">
                  <c:v>19.2</c:v>
                </c:pt>
                <c:pt idx="2">
                  <c:v>20.399999999999999</c:v>
                </c:pt>
                <c:pt idx="3">
                  <c:v>17</c:v>
                </c:pt>
                <c:pt idx="4">
                  <c:v>10.4</c:v>
                </c:pt>
              </c:numCache>
            </c:numRef>
          </c:val>
        </c:ser>
        <c:dLbls>
          <c:dLblPos val="outEnd"/>
          <c:showLegendKey val="0"/>
          <c:showVal val="1"/>
          <c:showCatName val="0"/>
          <c:showSerName val="0"/>
          <c:showPercent val="0"/>
          <c:showBubbleSize val="0"/>
        </c:dLbls>
        <c:gapWidth val="100"/>
        <c:axId val="319445344"/>
        <c:axId val="319445736"/>
      </c:barChart>
      <c:catAx>
        <c:axId val="3194453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9445736"/>
        <c:crosses val="autoZero"/>
        <c:auto val="1"/>
        <c:lblAlgn val="ctr"/>
        <c:lblOffset val="100"/>
        <c:noMultiLvlLbl val="0"/>
      </c:catAx>
      <c:valAx>
        <c:axId val="319445736"/>
        <c:scaling>
          <c:orientation val="minMax"/>
          <c:max val="50"/>
        </c:scaling>
        <c:delete val="1"/>
        <c:axPos val="l"/>
        <c:majorGridlines>
          <c:spPr>
            <a:ln w="9525" cap="flat" cmpd="sng" algn="ctr">
              <a:noFill/>
              <a:round/>
            </a:ln>
            <a:effectLst/>
          </c:spPr>
        </c:majorGridlines>
        <c:numFmt formatCode="0.0" sourceLinked="1"/>
        <c:majorTickMark val="out"/>
        <c:minorTickMark val="none"/>
        <c:tickLblPos val="nextTo"/>
        <c:crossAx val="31944534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23076923076923E-2"/>
          <c:y val="7.5048148704402309E-2"/>
          <c:w val="0.96615384615384614"/>
          <c:h val="0.81302797925630133"/>
        </c:manualLayout>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24.5</c:v>
                </c:pt>
                <c:pt idx="1">
                  <c:v>25</c:v>
                </c:pt>
                <c:pt idx="2">
                  <c:v>29.6</c:v>
                </c:pt>
                <c:pt idx="3">
                  <c:v>34.9</c:v>
                </c:pt>
                <c:pt idx="4">
                  <c:v>30.7</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Sheet1!$C$2:$C$6</c:f>
              <c:numCache>
                <c:formatCode>0.0</c:formatCode>
                <c:ptCount val="5"/>
                <c:pt idx="0">
                  <c:v>19.899999999999999</c:v>
                </c:pt>
                <c:pt idx="1">
                  <c:v>15.1</c:v>
                </c:pt>
                <c:pt idx="2">
                  <c:v>17.399999999999999</c:v>
                </c:pt>
                <c:pt idx="3">
                  <c:v>21.6</c:v>
                </c:pt>
                <c:pt idx="4">
                  <c:v>18.600000000000001</c:v>
                </c:pt>
              </c:numCache>
            </c:numRef>
          </c:val>
        </c:ser>
        <c:dLbls>
          <c:dLblPos val="outEnd"/>
          <c:showLegendKey val="0"/>
          <c:showVal val="1"/>
          <c:showCatName val="0"/>
          <c:showSerName val="0"/>
          <c:showPercent val="0"/>
          <c:showBubbleSize val="0"/>
        </c:dLbls>
        <c:gapWidth val="100"/>
        <c:axId val="316463104"/>
        <c:axId val="316463496"/>
      </c:barChart>
      <c:catAx>
        <c:axId val="31646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6463496"/>
        <c:crosses val="autoZero"/>
        <c:auto val="1"/>
        <c:lblAlgn val="ctr"/>
        <c:lblOffset val="100"/>
        <c:noMultiLvlLbl val="0"/>
      </c:catAx>
      <c:valAx>
        <c:axId val="316463496"/>
        <c:scaling>
          <c:orientation val="minMax"/>
          <c:max val="40"/>
        </c:scaling>
        <c:delete val="1"/>
        <c:axPos val="l"/>
        <c:majorGridlines>
          <c:spPr>
            <a:ln w="9525" cap="flat" cmpd="sng" algn="ctr">
              <a:noFill/>
              <a:round/>
            </a:ln>
            <a:effectLst/>
          </c:spPr>
        </c:majorGridlines>
        <c:numFmt formatCode="0.0" sourceLinked="1"/>
        <c:majorTickMark val="out"/>
        <c:minorTickMark val="none"/>
        <c:tickLblPos val="nextTo"/>
        <c:crossAx val="31646310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Women</c:v>
                </c:pt>
              </c:strCache>
            </c:strRef>
          </c:tx>
          <c:spPr>
            <a:ln w="66675" cap="rnd">
              <a:solidFill>
                <a:schemeClr val="bg2"/>
              </a:solidFill>
              <a:round/>
            </a:ln>
            <a:effectLst/>
          </c:spPr>
          <c:marker>
            <c:symbol val="circle"/>
            <c:size val="15"/>
            <c:spPr>
              <a:solidFill>
                <a:schemeClr val="bg2"/>
              </a:solidFill>
              <a:ln w="9525">
                <a:solidFill>
                  <a:schemeClr val="bg2"/>
                </a:solidFill>
              </a:ln>
              <a:effectLst/>
              <a:scene3d>
                <a:camera prst="orthographicFront"/>
                <a:lightRig rig="threePt" dir="t">
                  <a:rot lat="0" lon="0" rev="1200000"/>
                </a:lightRig>
              </a:scene3d>
              <a:sp3d/>
            </c:spPr>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15-19</c:v>
                </c:pt>
                <c:pt idx="1">
                  <c:v>20-24</c:v>
                </c:pt>
                <c:pt idx="2">
                  <c:v>25-29</c:v>
                </c:pt>
                <c:pt idx="3">
                  <c:v>30-34</c:v>
                </c:pt>
                <c:pt idx="4">
                  <c:v>35-39</c:v>
                </c:pt>
                <c:pt idx="5">
                  <c:v>40-44</c:v>
                </c:pt>
                <c:pt idx="6">
                  <c:v>45-49</c:v>
                </c:pt>
              </c:strCache>
            </c:strRef>
          </c:cat>
          <c:val>
            <c:numRef>
              <c:f>Sheet1!$B$2:$B$8</c:f>
              <c:numCache>
                <c:formatCode>0.0</c:formatCode>
                <c:ptCount val="7"/>
                <c:pt idx="0">
                  <c:v>5.4</c:v>
                </c:pt>
                <c:pt idx="1">
                  <c:v>21.5</c:v>
                </c:pt>
                <c:pt idx="2">
                  <c:v>37.5</c:v>
                </c:pt>
                <c:pt idx="3">
                  <c:v>44.9</c:v>
                </c:pt>
                <c:pt idx="4">
                  <c:v>45.5</c:v>
                </c:pt>
                <c:pt idx="5">
                  <c:v>44.6</c:v>
                </c:pt>
                <c:pt idx="6">
                  <c:v>37.200000000000003</c:v>
                </c:pt>
              </c:numCache>
            </c:numRef>
          </c:val>
          <c:smooth val="0"/>
        </c:ser>
        <c:ser>
          <c:idx val="1"/>
          <c:order val="1"/>
          <c:tx>
            <c:strRef>
              <c:f>Sheet1!$C$1</c:f>
              <c:strCache>
                <c:ptCount val="1"/>
                <c:pt idx="0">
                  <c:v>Men</c:v>
                </c:pt>
              </c:strCache>
            </c:strRef>
          </c:tx>
          <c:spPr>
            <a:ln w="66675" cap="rnd">
              <a:solidFill>
                <a:schemeClr val="accent2"/>
              </a:solidFill>
              <a:round/>
            </a:ln>
            <a:effectLst/>
          </c:spPr>
          <c:marker>
            <c:symbol val="square"/>
            <c:size val="15"/>
            <c:spPr>
              <a:solidFill>
                <a:schemeClr val="accent2"/>
              </a:solidFill>
              <a:ln w="9525">
                <a:solidFill>
                  <a:schemeClr val="accent2"/>
                </a:solidFill>
              </a:ln>
              <a:effectLst/>
              <a:scene3d>
                <a:camera prst="orthographicFront"/>
                <a:lightRig rig="threePt" dir="t">
                  <a:rot lat="0" lon="0" rev="1200000"/>
                </a:lightRig>
              </a:scene3d>
              <a:sp3d/>
            </c:spPr>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15-19</c:v>
                </c:pt>
                <c:pt idx="1">
                  <c:v>20-24</c:v>
                </c:pt>
                <c:pt idx="2">
                  <c:v>25-29</c:v>
                </c:pt>
                <c:pt idx="3">
                  <c:v>30-34</c:v>
                </c:pt>
                <c:pt idx="4">
                  <c:v>35-39</c:v>
                </c:pt>
                <c:pt idx="5">
                  <c:v>40-44</c:v>
                </c:pt>
                <c:pt idx="6">
                  <c:v>45-49</c:v>
                </c:pt>
              </c:strCache>
            </c:strRef>
          </c:cat>
          <c:val>
            <c:numRef>
              <c:f>Sheet1!$C$2:$C$8</c:f>
              <c:numCache>
                <c:formatCode>0.0</c:formatCode>
                <c:ptCount val="7"/>
                <c:pt idx="0">
                  <c:v>4.8</c:v>
                </c:pt>
                <c:pt idx="1">
                  <c:v>7.5</c:v>
                </c:pt>
                <c:pt idx="2">
                  <c:v>17.899999999999999</c:v>
                </c:pt>
                <c:pt idx="3">
                  <c:v>27.5</c:v>
                </c:pt>
                <c:pt idx="4">
                  <c:v>41.2</c:v>
                </c:pt>
                <c:pt idx="5">
                  <c:v>43.5</c:v>
                </c:pt>
                <c:pt idx="6">
                  <c:v>30.4</c:v>
                </c:pt>
              </c:numCache>
            </c:numRef>
          </c:val>
          <c:smooth val="0"/>
        </c:ser>
        <c:dLbls>
          <c:dLblPos val="t"/>
          <c:showLegendKey val="0"/>
          <c:showVal val="1"/>
          <c:showCatName val="0"/>
          <c:showSerName val="0"/>
          <c:showPercent val="0"/>
          <c:showBubbleSize val="0"/>
        </c:dLbls>
        <c:marker val="1"/>
        <c:smooth val="0"/>
        <c:axId val="316463888"/>
        <c:axId val="316464280"/>
      </c:lineChart>
      <c:catAx>
        <c:axId val="316463888"/>
        <c:scaling>
          <c:orientation val="minMax"/>
        </c:scaling>
        <c:delete val="0"/>
        <c:axPos val="b"/>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dirty="0" smtClean="0">
                    <a:solidFill>
                      <a:schemeClr val="tx1"/>
                    </a:solidFill>
                  </a:rPr>
                  <a:t>Age</a:t>
                </a:r>
                <a:endParaRPr lang="en-US" sz="1800" b="1" dirty="0">
                  <a:solidFill>
                    <a:schemeClr val="tx1"/>
                  </a:solidFill>
                </a:endParaRPr>
              </a:p>
            </c:rich>
          </c:tx>
          <c:layout/>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6464280"/>
        <c:crosses val="autoZero"/>
        <c:auto val="1"/>
        <c:lblAlgn val="ctr"/>
        <c:lblOffset val="100"/>
        <c:noMultiLvlLbl val="0"/>
      </c:catAx>
      <c:valAx>
        <c:axId val="316464280"/>
        <c:scaling>
          <c:orientation val="minMax"/>
          <c:max val="50"/>
          <c:min val="0"/>
        </c:scaling>
        <c:delete val="0"/>
        <c:axPos val="l"/>
        <c:majorGridlines>
          <c:spPr>
            <a:ln w="9525" cap="flat" cmpd="sng" algn="ctr">
              <a:solidFill>
                <a:schemeClr val="bg1">
                  <a:lumMod val="65000"/>
                </a:schemeClr>
              </a:solidFill>
              <a:round/>
            </a:ln>
            <a:effectLst/>
          </c:spPr>
        </c:majorGridlines>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646388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 incomplete</c:v>
                </c:pt>
                <c:pt idx="2">
                  <c:v>Primary complete</c:v>
                </c:pt>
                <c:pt idx="3">
                  <c:v>Secondary</c:v>
                </c:pt>
                <c:pt idx="4">
                  <c:v>More than secondary</c:v>
                </c:pt>
              </c:strCache>
            </c:strRef>
          </c:cat>
          <c:val>
            <c:numRef>
              <c:f>Sheet1!$B$2:$B$6</c:f>
              <c:numCache>
                <c:formatCode>General</c:formatCode>
                <c:ptCount val="5"/>
                <c:pt idx="0">
                  <c:v>69</c:v>
                </c:pt>
                <c:pt idx="1">
                  <c:v>78</c:v>
                </c:pt>
                <c:pt idx="2">
                  <c:v>87</c:v>
                </c:pt>
                <c:pt idx="3">
                  <c:v>88</c:v>
                </c:pt>
                <c:pt idx="4">
                  <c:v>93</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 incomplete</c:v>
                </c:pt>
                <c:pt idx="2">
                  <c:v>Primary complete</c:v>
                </c:pt>
                <c:pt idx="3">
                  <c:v>Secondary</c:v>
                </c:pt>
                <c:pt idx="4">
                  <c:v>More than secondary</c:v>
                </c:pt>
              </c:strCache>
            </c:strRef>
          </c:cat>
          <c:val>
            <c:numRef>
              <c:f>Sheet1!$C$2:$C$6</c:f>
              <c:numCache>
                <c:formatCode>General</c:formatCode>
                <c:ptCount val="5"/>
                <c:pt idx="0">
                  <c:v>61</c:v>
                </c:pt>
                <c:pt idx="1">
                  <c:v>71</c:v>
                </c:pt>
                <c:pt idx="2">
                  <c:v>84</c:v>
                </c:pt>
                <c:pt idx="3">
                  <c:v>90</c:v>
                </c:pt>
                <c:pt idx="4">
                  <c:v>92</c:v>
                </c:pt>
              </c:numCache>
            </c:numRef>
          </c:val>
        </c:ser>
        <c:dLbls>
          <c:dLblPos val="outEnd"/>
          <c:showLegendKey val="0"/>
          <c:showVal val="1"/>
          <c:showCatName val="0"/>
          <c:showSerName val="0"/>
          <c:showPercent val="0"/>
          <c:showBubbleSize val="0"/>
        </c:dLbls>
        <c:gapWidth val="100"/>
        <c:axId val="158534592"/>
        <c:axId val="205716456"/>
      </c:barChart>
      <c:catAx>
        <c:axId val="1585345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5716456"/>
        <c:crosses val="autoZero"/>
        <c:auto val="1"/>
        <c:lblAlgn val="ctr"/>
        <c:lblOffset val="100"/>
        <c:noMultiLvlLbl val="0"/>
      </c:catAx>
      <c:valAx>
        <c:axId val="20571645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15853459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2004 LDHS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Sheet1!$B$2:$D$2</c:f>
              <c:numCache>
                <c:formatCode>0.0</c:formatCode>
                <c:ptCount val="3"/>
                <c:pt idx="0">
                  <c:v>23.4</c:v>
                </c:pt>
                <c:pt idx="1">
                  <c:v>26.3</c:v>
                </c:pt>
                <c:pt idx="2">
                  <c:v>19</c:v>
                </c:pt>
              </c:numCache>
            </c:numRef>
          </c:val>
        </c:ser>
        <c:ser>
          <c:idx val="1"/>
          <c:order val="1"/>
          <c:tx>
            <c:strRef>
              <c:f>Sheet1!$A$3</c:f>
              <c:strCache>
                <c:ptCount val="1"/>
                <c:pt idx="0">
                  <c:v>2009 LDHS</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Sheet1!$B$3:$D$3</c:f>
              <c:numCache>
                <c:formatCode>0.0</c:formatCode>
                <c:ptCount val="3"/>
                <c:pt idx="0">
                  <c:v>23</c:v>
                </c:pt>
                <c:pt idx="1">
                  <c:v>26.7</c:v>
                </c:pt>
                <c:pt idx="2">
                  <c:v>18</c:v>
                </c:pt>
              </c:numCache>
            </c:numRef>
          </c:val>
        </c:ser>
        <c:ser>
          <c:idx val="2"/>
          <c:order val="2"/>
          <c:tx>
            <c:strRef>
              <c:f>Sheet1!$A$4</c:f>
              <c:strCache>
                <c:ptCount val="1"/>
                <c:pt idx="0">
                  <c:v>2014 LDHS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Sheet1!$B$4:$D$4</c:f>
              <c:numCache>
                <c:formatCode>0.0</c:formatCode>
                <c:ptCount val="3"/>
                <c:pt idx="0">
                  <c:v>24.6</c:v>
                </c:pt>
                <c:pt idx="1">
                  <c:v>29.7</c:v>
                </c:pt>
                <c:pt idx="2">
                  <c:v>18.600000000000001</c:v>
                </c:pt>
              </c:numCache>
            </c:numRef>
          </c:val>
        </c:ser>
        <c:dLbls>
          <c:dLblPos val="outEnd"/>
          <c:showLegendKey val="0"/>
          <c:showVal val="1"/>
          <c:showCatName val="0"/>
          <c:showSerName val="0"/>
          <c:showPercent val="0"/>
          <c:showBubbleSize val="0"/>
        </c:dLbls>
        <c:gapWidth val="100"/>
        <c:axId val="316465456"/>
        <c:axId val="316465848"/>
      </c:barChart>
      <c:catAx>
        <c:axId val="316465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6465848"/>
        <c:crosses val="autoZero"/>
        <c:auto val="1"/>
        <c:lblAlgn val="ctr"/>
        <c:lblOffset val="100"/>
        <c:noMultiLvlLbl val="0"/>
      </c:catAx>
      <c:valAx>
        <c:axId val="316465848"/>
        <c:scaling>
          <c:orientation val="minMax"/>
          <c:max val="40"/>
        </c:scaling>
        <c:delete val="1"/>
        <c:axPos val="l"/>
        <c:majorGridlines>
          <c:spPr>
            <a:ln w="9525" cap="flat" cmpd="sng" algn="ctr">
              <a:noFill/>
              <a:round/>
            </a:ln>
            <a:effectLst/>
          </c:spPr>
        </c:majorGridlines>
        <c:numFmt formatCode="0.0" sourceLinked="1"/>
        <c:majorTickMark val="out"/>
        <c:minorTickMark val="none"/>
        <c:tickLblPos val="nextTo"/>
        <c:crossAx val="316465456"/>
        <c:crosses val="autoZero"/>
        <c:crossBetween val="between"/>
        <c:majorUnit val="5"/>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56867891513558E-2"/>
          <c:y val="4.1762704919887331E-2"/>
          <c:w val="0.90816535433070866"/>
          <c:h val="0.7260724368739172"/>
        </c:manualLayout>
      </c:layout>
      <c:stockChart>
        <c:ser>
          <c:idx val="0"/>
          <c:order val="0"/>
          <c:tx>
            <c:strRef>
              <c:f>Sheet1!$B$1</c:f>
              <c:strCache>
                <c:ptCount val="1"/>
                <c:pt idx="0">
                  <c:v>High</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2004 LDHS</c:v>
                </c:pt>
                <c:pt idx="1">
                  <c:v>2009 LDHS</c:v>
                </c:pt>
                <c:pt idx="2">
                  <c:v>2014 LDHS</c:v>
                </c:pt>
                <c:pt idx="3">
                  <c:v>2004 LDHS</c:v>
                </c:pt>
                <c:pt idx="4">
                  <c:v>2009 LDHS</c:v>
                </c:pt>
                <c:pt idx="5">
                  <c:v>2014 LDHS</c:v>
                </c:pt>
                <c:pt idx="6">
                  <c:v>2004 LDHS</c:v>
                </c:pt>
                <c:pt idx="7">
                  <c:v>2009 LDHS</c:v>
                </c:pt>
                <c:pt idx="8">
                  <c:v>2014 LDHS</c:v>
                </c:pt>
              </c:strCache>
            </c:strRef>
          </c:cat>
          <c:val>
            <c:numRef>
              <c:f>Sheet1!$B$2:$B$10</c:f>
              <c:numCache>
                <c:formatCode>0.0</c:formatCode>
                <c:ptCount val="9"/>
                <c:pt idx="0">
                  <c:v>25</c:v>
                </c:pt>
                <c:pt idx="1">
                  <c:v>24.5</c:v>
                </c:pt>
                <c:pt idx="2">
                  <c:v>26.3</c:v>
                </c:pt>
                <c:pt idx="3">
                  <c:v>28.3</c:v>
                </c:pt>
                <c:pt idx="4">
                  <c:v>28.6</c:v>
                </c:pt>
                <c:pt idx="5">
                  <c:v>31.8</c:v>
                </c:pt>
                <c:pt idx="6">
                  <c:v>21.1</c:v>
                </c:pt>
                <c:pt idx="7">
                  <c:v>19.899999999999999</c:v>
                </c:pt>
                <c:pt idx="8">
                  <c:v>20.7</c:v>
                </c:pt>
              </c:numCache>
            </c:numRef>
          </c:val>
          <c:smooth val="0"/>
        </c:ser>
        <c:ser>
          <c:idx val="1"/>
          <c:order val="1"/>
          <c:tx>
            <c:strRef>
              <c:f>Sheet1!$C$1</c:f>
              <c:strCache>
                <c:ptCount val="1"/>
                <c:pt idx="0">
                  <c:v>Low</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2004 LDHS</c:v>
                </c:pt>
                <c:pt idx="1">
                  <c:v>2009 LDHS</c:v>
                </c:pt>
                <c:pt idx="2">
                  <c:v>2014 LDHS</c:v>
                </c:pt>
                <c:pt idx="3">
                  <c:v>2004 LDHS</c:v>
                </c:pt>
                <c:pt idx="4">
                  <c:v>2009 LDHS</c:v>
                </c:pt>
                <c:pt idx="5">
                  <c:v>2014 LDHS</c:v>
                </c:pt>
                <c:pt idx="6">
                  <c:v>2004 LDHS</c:v>
                </c:pt>
                <c:pt idx="7">
                  <c:v>2009 LDHS</c:v>
                </c:pt>
                <c:pt idx="8">
                  <c:v>2014 LDHS</c:v>
                </c:pt>
              </c:strCache>
            </c:strRef>
          </c:cat>
          <c:val>
            <c:numRef>
              <c:f>Sheet1!$C$2:$C$10</c:f>
              <c:numCache>
                <c:formatCode>0.0</c:formatCode>
                <c:ptCount val="9"/>
                <c:pt idx="0">
                  <c:v>21.9</c:v>
                </c:pt>
                <c:pt idx="1">
                  <c:v>21.4</c:v>
                </c:pt>
                <c:pt idx="2">
                  <c:v>23</c:v>
                </c:pt>
                <c:pt idx="3">
                  <c:v>24.4</c:v>
                </c:pt>
                <c:pt idx="4">
                  <c:v>24.8</c:v>
                </c:pt>
                <c:pt idx="5">
                  <c:v>27.6</c:v>
                </c:pt>
                <c:pt idx="6">
                  <c:v>16.899999999999999</c:v>
                </c:pt>
                <c:pt idx="7">
                  <c:v>16.100000000000001</c:v>
                </c:pt>
                <c:pt idx="8">
                  <c:v>16.5</c:v>
                </c:pt>
              </c:numCache>
            </c:numRef>
          </c:val>
          <c:smooth val="0"/>
        </c:ser>
        <c:ser>
          <c:idx val="2"/>
          <c:order val="2"/>
          <c:tx>
            <c:strRef>
              <c:f>Sheet1!$D$1</c:f>
              <c:strCache>
                <c:ptCount val="1"/>
                <c:pt idx="0">
                  <c:v>Close</c:v>
                </c:pt>
              </c:strCache>
            </c:strRef>
          </c:tx>
          <c:spPr>
            <a:ln w="19050" cap="rnd">
              <a:noFill/>
              <a:round/>
            </a:ln>
            <a:effectLst/>
          </c:spPr>
          <c:marker>
            <c:symbol val="circle"/>
            <c:size val="15"/>
            <c:spPr>
              <a:solidFill>
                <a:schemeClr val="accent4"/>
              </a:solidFill>
              <a:ln w="9525" cap="flat" cmpd="sng">
                <a:noFill/>
              </a:ln>
              <a:effectLst/>
            </c:spPr>
          </c:marker>
          <c:dPt>
            <c:idx val="2"/>
            <c:marker>
              <c:symbol val="circle"/>
              <c:size val="15"/>
              <c:spPr>
                <a:solidFill>
                  <a:schemeClr val="accent4"/>
                </a:solidFill>
                <a:ln w="9525" cap="flat" cmpd="sng">
                  <a:no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2004 LDHS</c:v>
                </c:pt>
                <c:pt idx="1">
                  <c:v>2009 LDHS</c:v>
                </c:pt>
                <c:pt idx="2">
                  <c:v>2014 LDHS</c:v>
                </c:pt>
                <c:pt idx="3">
                  <c:v>2004 LDHS</c:v>
                </c:pt>
                <c:pt idx="4">
                  <c:v>2009 LDHS</c:v>
                </c:pt>
                <c:pt idx="5">
                  <c:v>2014 LDHS</c:v>
                </c:pt>
                <c:pt idx="6">
                  <c:v>2004 LDHS</c:v>
                </c:pt>
                <c:pt idx="7">
                  <c:v>2009 LDHS</c:v>
                </c:pt>
                <c:pt idx="8">
                  <c:v>2014 LDHS</c:v>
                </c:pt>
              </c:strCache>
            </c:strRef>
          </c:cat>
          <c:val>
            <c:numRef>
              <c:f>Sheet1!$D$2:$D$10</c:f>
              <c:numCache>
                <c:formatCode>0.0</c:formatCode>
                <c:ptCount val="9"/>
                <c:pt idx="0">
                  <c:v>23.4</c:v>
                </c:pt>
                <c:pt idx="1">
                  <c:v>23</c:v>
                </c:pt>
                <c:pt idx="2">
                  <c:v>24.6</c:v>
                </c:pt>
                <c:pt idx="3">
                  <c:v>26.3</c:v>
                </c:pt>
                <c:pt idx="4">
                  <c:v>26.7</c:v>
                </c:pt>
                <c:pt idx="5">
                  <c:v>29.7</c:v>
                </c:pt>
                <c:pt idx="6">
                  <c:v>19</c:v>
                </c:pt>
                <c:pt idx="7">
                  <c:v>18</c:v>
                </c:pt>
                <c:pt idx="8">
                  <c:v>18.600000000000001</c:v>
                </c:pt>
              </c:numCache>
            </c:numRef>
          </c:val>
          <c:smooth val="0"/>
        </c:ser>
        <c:dLbls>
          <c:showLegendKey val="0"/>
          <c:showVal val="1"/>
          <c:showCatName val="0"/>
          <c:showSerName val="0"/>
          <c:showPercent val="0"/>
          <c:showBubbleSize val="0"/>
        </c:dLbls>
        <c:hiLowLines>
          <c:spPr>
            <a:ln w="25400" cap="flat" cmpd="sng" algn="ctr">
              <a:solidFill>
                <a:schemeClr val="tx1"/>
              </a:solidFill>
              <a:round/>
            </a:ln>
            <a:effectLst/>
          </c:spPr>
        </c:hiLowLines>
        <c:axId val="202661088"/>
        <c:axId val="323741184"/>
      </c:stockChart>
      <c:catAx>
        <c:axId val="202661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23741184"/>
        <c:crosses val="autoZero"/>
        <c:auto val="1"/>
        <c:lblAlgn val="ctr"/>
        <c:lblOffset val="100"/>
        <c:noMultiLvlLbl val="0"/>
      </c:catAx>
      <c:valAx>
        <c:axId val="323741184"/>
        <c:scaling>
          <c:orientation val="minMax"/>
          <c:max val="35"/>
          <c:min val="0"/>
        </c:scaling>
        <c:delete val="0"/>
        <c:axPos val="l"/>
        <c:majorGridlines>
          <c:spPr>
            <a:ln w="9525" cap="flat" cmpd="sng" algn="ctr">
              <a:solidFill>
                <a:schemeClr val="bg1">
                  <a:lumMod val="50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266108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1"/>
            <c:invertIfNegative val="0"/>
            <c:bubble3D val="0"/>
          </c:dPt>
          <c:dPt>
            <c:idx val="3"/>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Mozambique AIS 2009</c:v>
                </c:pt>
                <c:pt idx="1">
                  <c:v>Namibia DHS 2013</c:v>
                </c:pt>
                <c:pt idx="2">
                  <c:v>Zimbabwe DHS 2010-11</c:v>
                </c:pt>
                <c:pt idx="3">
                  <c:v>Lesotho DHS 2014</c:v>
                </c:pt>
                <c:pt idx="4">
                  <c:v>Swaziland DHS 2006-07</c:v>
                </c:pt>
              </c:strCache>
            </c:strRef>
          </c:cat>
          <c:val>
            <c:numRef>
              <c:f>Sheet1!$B$2:$B$6</c:f>
              <c:numCache>
                <c:formatCode>0.0</c:formatCode>
                <c:ptCount val="5"/>
                <c:pt idx="0">
                  <c:v>11.3</c:v>
                </c:pt>
                <c:pt idx="1">
                  <c:v>14</c:v>
                </c:pt>
                <c:pt idx="2">
                  <c:v>15.2</c:v>
                </c:pt>
                <c:pt idx="3">
                  <c:v>24.6</c:v>
                </c:pt>
                <c:pt idx="4">
                  <c:v>25.9</c:v>
                </c:pt>
              </c:numCache>
            </c:numRef>
          </c:val>
        </c:ser>
        <c:dLbls>
          <c:dLblPos val="outEnd"/>
          <c:showLegendKey val="0"/>
          <c:showVal val="1"/>
          <c:showCatName val="0"/>
          <c:showSerName val="0"/>
          <c:showPercent val="0"/>
          <c:showBubbleSize val="0"/>
        </c:dLbls>
        <c:gapWidth val="100"/>
        <c:axId val="323741968"/>
        <c:axId val="323742360"/>
      </c:barChart>
      <c:catAx>
        <c:axId val="32374196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23742360"/>
        <c:crosses val="autoZero"/>
        <c:auto val="1"/>
        <c:lblAlgn val="ctr"/>
        <c:lblOffset val="100"/>
        <c:noMultiLvlLbl val="0"/>
      </c:catAx>
      <c:valAx>
        <c:axId val="323742360"/>
        <c:scaling>
          <c:orientation val="minMax"/>
          <c:max val="30"/>
          <c:min val="0"/>
        </c:scaling>
        <c:delete val="1"/>
        <c:axPos val="b"/>
        <c:majorGridlines>
          <c:spPr>
            <a:ln w="9525" cap="flat" cmpd="sng" algn="ctr">
              <a:noFill/>
              <a:round/>
            </a:ln>
            <a:effectLst/>
          </c:spPr>
        </c:majorGridlines>
        <c:numFmt formatCode="0.0" sourceLinked="1"/>
        <c:majorTickMark val="out"/>
        <c:minorTickMark val="none"/>
        <c:tickLblPos val="nextTo"/>
        <c:crossAx val="323741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72077528770442E-2"/>
          <c:y val="0.14410519669913852"/>
          <c:w val="0.92335614778921871"/>
          <c:h val="0.69095373706114505"/>
        </c:manualLayout>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Never married</c:v>
                </c:pt>
                <c:pt idx="1">
                  <c:v>Married/living together</c:v>
                </c:pt>
                <c:pt idx="2">
                  <c:v>Divorced or separated</c:v>
                </c:pt>
                <c:pt idx="3">
                  <c:v>Widowed</c:v>
                </c:pt>
              </c:strCache>
            </c:strRef>
          </c:cat>
          <c:val>
            <c:numRef>
              <c:f>Sheet1!$B$2:$B$5</c:f>
              <c:numCache>
                <c:formatCode>0.0</c:formatCode>
                <c:ptCount val="4"/>
                <c:pt idx="0">
                  <c:v>16.100000000000001</c:v>
                </c:pt>
                <c:pt idx="1">
                  <c:v>31</c:v>
                </c:pt>
                <c:pt idx="2">
                  <c:v>48.6</c:v>
                </c:pt>
                <c:pt idx="3">
                  <c:v>67.900000000000006</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dLbl>
              <c:idx val="3"/>
              <c:layout/>
              <c:tx>
                <c:rich>
                  <a:bodyPr/>
                  <a:lstStyle/>
                  <a:p>
                    <a:r>
                      <a:rPr lang="en-US" dirty="0" smtClean="0"/>
                      <a:t>(</a:t>
                    </a:r>
                    <a:fld id="{AC40DAC8-9197-434B-846E-03DF5411B8D6}" type="VALUE">
                      <a:rPr lang="en-US" smtClean="0"/>
                      <a:pPr/>
                      <a:t>[VALUE]</a:t>
                    </a:fld>
                    <a:r>
                      <a:rPr lang="en-US" dirty="0" smtClean="0"/>
                      <a:t>)</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Never married</c:v>
                </c:pt>
                <c:pt idx="1">
                  <c:v>Married/living together</c:v>
                </c:pt>
                <c:pt idx="2">
                  <c:v>Divorced or separated</c:v>
                </c:pt>
                <c:pt idx="3">
                  <c:v>Widowed</c:v>
                </c:pt>
              </c:strCache>
            </c:strRef>
          </c:cat>
          <c:val>
            <c:numRef>
              <c:f>Sheet1!$C$2:$C$5</c:f>
              <c:numCache>
                <c:formatCode>0.0</c:formatCode>
                <c:ptCount val="4"/>
                <c:pt idx="0">
                  <c:v>8.6999999999999993</c:v>
                </c:pt>
                <c:pt idx="1">
                  <c:v>29.6</c:v>
                </c:pt>
                <c:pt idx="2">
                  <c:v>43.3</c:v>
                </c:pt>
                <c:pt idx="3">
                  <c:v>49.3</c:v>
                </c:pt>
              </c:numCache>
            </c:numRef>
          </c:val>
        </c:ser>
        <c:dLbls>
          <c:dLblPos val="outEnd"/>
          <c:showLegendKey val="0"/>
          <c:showVal val="1"/>
          <c:showCatName val="0"/>
          <c:showSerName val="0"/>
          <c:showPercent val="0"/>
          <c:showBubbleSize val="0"/>
        </c:dLbls>
        <c:gapWidth val="100"/>
        <c:axId val="323743144"/>
        <c:axId val="323743536"/>
      </c:barChart>
      <c:catAx>
        <c:axId val="323743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23743536"/>
        <c:crosses val="autoZero"/>
        <c:auto val="1"/>
        <c:lblAlgn val="ctr"/>
        <c:lblOffset val="100"/>
        <c:noMultiLvlLbl val="0"/>
      </c:catAx>
      <c:valAx>
        <c:axId val="323743536"/>
        <c:scaling>
          <c:orientation val="minMax"/>
          <c:max val="80"/>
          <c:min val="0"/>
        </c:scaling>
        <c:delete val="1"/>
        <c:axPos val="l"/>
        <c:majorGridlines>
          <c:spPr>
            <a:ln w="9525" cap="flat" cmpd="sng" algn="ctr">
              <a:noFill/>
              <a:round/>
            </a:ln>
            <a:effectLst/>
          </c:spPr>
        </c:majorGridlines>
        <c:numFmt formatCode="0.0" sourceLinked="1"/>
        <c:majorTickMark val="out"/>
        <c:minorTickMark val="none"/>
        <c:tickLblPos val="nextTo"/>
        <c:crossAx val="323743144"/>
        <c:crosses val="autoZero"/>
        <c:crossBetween val="between"/>
      </c:valAx>
      <c:spPr>
        <a:noFill/>
        <a:ln>
          <a:noFill/>
        </a:ln>
        <a:effectLst/>
      </c:spPr>
    </c:plotArea>
    <c:legend>
      <c:legendPos val="t"/>
      <c:layout>
        <c:manualLayout>
          <c:xMode val="edge"/>
          <c:yMode val="edge"/>
          <c:x val="0.37847680193821925"/>
          <c:y val="0"/>
          <c:w val="0.24304639612356146"/>
          <c:h val="7.398539816284843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c:v>
                </c:pt>
                <c:pt idx="1">
                  <c:v>2</c:v>
                </c:pt>
                <c:pt idx="2">
                  <c:v>3-4</c:v>
                </c:pt>
                <c:pt idx="3">
                  <c:v>5-9</c:v>
                </c:pt>
                <c:pt idx="4">
                  <c:v>10+</c:v>
                </c:pt>
              </c:strCache>
            </c:strRef>
          </c:cat>
          <c:val>
            <c:numRef>
              <c:f>Sheet1!$B$2:$B$6</c:f>
              <c:numCache>
                <c:formatCode>0.0</c:formatCode>
                <c:ptCount val="5"/>
                <c:pt idx="0">
                  <c:v>19.8</c:v>
                </c:pt>
                <c:pt idx="1">
                  <c:v>33.299999999999997</c:v>
                </c:pt>
                <c:pt idx="2">
                  <c:v>41.9</c:v>
                </c:pt>
                <c:pt idx="3">
                  <c:v>51</c:v>
                </c:pt>
                <c:pt idx="4">
                  <c:v>69.7</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c:v>
                </c:pt>
                <c:pt idx="1">
                  <c:v>2</c:v>
                </c:pt>
                <c:pt idx="2">
                  <c:v>3-4</c:v>
                </c:pt>
                <c:pt idx="3">
                  <c:v>5-9</c:v>
                </c:pt>
                <c:pt idx="4">
                  <c:v>10+</c:v>
                </c:pt>
              </c:strCache>
            </c:strRef>
          </c:cat>
          <c:val>
            <c:numRef>
              <c:f>Sheet1!$C$2:$C$6</c:f>
              <c:numCache>
                <c:formatCode>0.0</c:formatCode>
                <c:ptCount val="5"/>
                <c:pt idx="0">
                  <c:v>11.5</c:v>
                </c:pt>
                <c:pt idx="1">
                  <c:v>14.1</c:v>
                </c:pt>
                <c:pt idx="2">
                  <c:v>15.9</c:v>
                </c:pt>
                <c:pt idx="3">
                  <c:v>22.2</c:v>
                </c:pt>
                <c:pt idx="4">
                  <c:v>29.1</c:v>
                </c:pt>
              </c:numCache>
            </c:numRef>
          </c:val>
        </c:ser>
        <c:dLbls>
          <c:dLblPos val="outEnd"/>
          <c:showLegendKey val="0"/>
          <c:showVal val="1"/>
          <c:showCatName val="0"/>
          <c:showSerName val="0"/>
          <c:showPercent val="0"/>
          <c:showBubbleSize val="0"/>
        </c:dLbls>
        <c:gapWidth val="100"/>
        <c:axId val="323744320"/>
        <c:axId val="323744712"/>
      </c:barChart>
      <c:catAx>
        <c:axId val="3237443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23744712"/>
        <c:crosses val="autoZero"/>
        <c:auto val="1"/>
        <c:lblAlgn val="ctr"/>
        <c:lblOffset val="100"/>
        <c:noMultiLvlLbl val="0"/>
      </c:catAx>
      <c:valAx>
        <c:axId val="323744712"/>
        <c:scaling>
          <c:orientation val="minMax"/>
          <c:max val="80"/>
          <c:min val="0"/>
        </c:scaling>
        <c:delete val="1"/>
        <c:axPos val="l"/>
        <c:majorGridlines>
          <c:spPr>
            <a:ln w="9525" cap="flat" cmpd="sng" algn="ctr">
              <a:noFill/>
              <a:round/>
            </a:ln>
            <a:effectLst/>
          </c:spPr>
        </c:majorGridlines>
        <c:numFmt formatCode="0.0" sourceLinked="1"/>
        <c:majorTickMark val="out"/>
        <c:minorTickMark val="none"/>
        <c:tickLblPos val="nextTo"/>
        <c:crossAx val="32374432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Total</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Traditionally circumcised only</c:v>
                </c:pt>
                <c:pt idx="1">
                  <c:v>Medically circumcised only</c:v>
                </c:pt>
                <c:pt idx="2">
                  <c:v>Both traditionally and medically circumcised</c:v>
                </c:pt>
                <c:pt idx="3">
                  <c:v>Not circumcised</c:v>
                </c:pt>
              </c:strCache>
            </c:strRef>
          </c:cat>
          <c:val>
            <c:numRef>
              <c:f>Sheet1!$B$2:$E$2</c:f>
              <c:numCache>
                <c:formatCode>General</c:formatCode>
                <c:ptCount val="4"/>
                <c:pt idx="0" formatCode="0.0">
                  <c:v>20.8</c:v>
                </c:pt>
                <c:pt idx="1">
                  <c:v>13.5</c:v>
                </c:pt>
                <c:pt idx="2" formatCode="0.0">
                  <c:v>11</c:v>
                </c:pt>
                <c:pt idx="3">
                  <c:v>20.8</c:v>
                </c:pt>
              </c:numCache>
            </c:numRef>
          </c:val>
        </c:ser>
        <c:dLbls>
          <c:dLblPos val="outEnd"/>
          <c:showLegendKey val="0"/>
          <c:showVal val="1"/>
          <c:showCatName val="0"/>
          <c:showSerName val="0"/>
          <c:showPercent val="0"/>
          <c:showBubbleSize val="0"/>
        </c:dLbls>
        <c:gapWidth val="100"/>
        <c:axId val="317991784"/>
        <c:axId val="317992176"/>
      </c:barChart>
      <c:catAx>
        <c:axId val="3179917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7992176"/>
        <c:crosses val="autoZero"/>
        <c:auto val="1"/>
        <c:lblAlgn val="ctr"/>
        <c:lblOffset val="100"/>
        <c:noMultiLvlLbl val="0"/>
      </c:catAx>
      <c:valAx>
        <c:axId val="317992176"/>
        <c:scaling>
          <c:orientation val="minMax"/>
          <c:max val="50"/>
        </c:scaling>
        <c:delete val="1"/>
        <c:axPos val="l"/>
        <c:majorGridlines>
          <c:spPr>
            <a:ln w="9525" cap="flat" cmpd="sng" algn="ctr">
              <a:noFill/>
              <a:round/>
            </a:ln>
            <a:effectLst/>
          </c:spPr>
        </c:majorGridlines>
        <c:numFmt formatCode="0.0" sourceLinked="1"/>
        <c:majorTickMark val="out"/>
        <c:minorTickMark val="none"/>
        <c:tickLblPos val="nextTo"/>
        <c:crossAx val="317991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Total</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Sheet1!$B$2:$D$2</c:f>
              <c:numCache>
                <c:formatCode>0.0</c:formatCode>
                <c:ptCount val="3"/>
                <c:pt idx="0">
                  <c:v>9.6</c:v>
                </c:pt>
                <c:pt idx="1">
                  <c:v>13.1</c:v>
                </c:pt>
                <c:pt idx="2">
                  <c:v>6</c:v>
                </c:pt>
              </c:numCache>
            </c:numRef>
          </c:val>
        </c:ser>
        <c:ser>
          <c:idx val="1"/>
          <c:order val="1"/>
          <c:tx>
            <c:strRef>
              <c:f>Sheet1!$A$3</c:f>
              <c:strCache>
                <c:ptCount val="1"/>
                <c:pt idx="0">
                  <c:v>Urban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Sheet1!$B$3:$D$3</c:f>
              <c:numCache>
                <c:formatCode>0.0</c:formatCode>
                <c:ptCount val="3"/>
                <c:pt idx="0">
                  <c:v>12.9</c:v>
                </c:pt>
                <c:pt idx="1">
                  <c:v>16.3</c:v>
                </c:pt>
                <c:pt idx="2">
                  <c:v>9.1999999999999993</c:v>
                </c:pt>
              </c:numCache>
            </c:numRef>
          </c:val>
        </c:ser>
        <c:ser>
          <c:idx val="2"/>
          <c:order val="2"/>
          <c:tx>
            <c:strRef>
              <c:f>Sheet1!$A$4</c:f>
              <c:strCache>
                <c:ptCount val="1"/>
                <c:pt idx="0">
                  <c:v>Rural</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Sheet1!$B$4:$D$4</c:f>
              <c:numCache>
                <c:formatCode>0.0</c:formatCode>
                <c:ptCount val="3"/>
                <c:pt idx="0">
                  <c:v>8.1</c:v>
                </c:pt>
                <c:pt idx="1">
                  <c:v>11.5</c:v>
                </c:pt>
                <c:pt idx="2">
                  <c:v>4.5</c:v>
                </c:pt>
              </c:numCache>
            </c:numRef>
          </c:val>
        </c:ser>
        <c:dLbls>
          <c:dLblPos val="outEnd"/>
          <c:showLegendKey val="0"/>
          <c:showVal val="1"/>
          <c:showCatName val="0"/>
          <c:showSerName val="0"/>
          <c:showPercent val="0"/>
          <c:showBubbleSize val="0"/>
        </c:dLbls>
        <c:gapWidth val="100"/>
        <c:axId val="317992960"/>
        <c:axId val="324681248"/>
      </c:barChart>
      <c:catAx>
        <c:axId val="3179929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24681248"/>
        <c:crosses val="autoZero"/>
        <c:auto val="1"/>
        <c:lblAlgn val="ctr"/>
        <c:lblOffset val="100"/>
        <c:noMultiLvlLbl val="0"/>
      </c:catAx>
      <c:valAx>
        <c:axId val="324681248"/>
        <c:scaling>
          <c:orientation val="minMax"/>
          <c:max val="20"/>
        </c:scaling>
        <c:delete val="1"/>
        <c:axPos val="l"/>
        <c:majorGridlines>
          <c:spPr>
            <a:ln w="9525" cap="flat" cmpd="sng" algn="ctr">
              <a:noFill/>
              <a:round/>
            </a:ln>
            <a:effectLst/>
          </c:spPr>
        </c:majorGridlines>
        <c:numFmt formatCode="0.0" sourceLinked="1"/>
        <c:majorTickMark val="out"/>
        <c:minorTickMark val="none"/>
        <c:tickLblPos val="nextTo"/>
        <c:crossAx val="31799296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Women</c:v>
                </c:pt>
              </c:strCache>
            </c:strRef>
          </c:tx>
          <c:spPr>
            <a:ln w="66675" cap="rnd">
              <a:solidFill>
                <a:schemeClr val="bg2"/>
              </a:solidFill>
              <a:round/>
            </a:ln>
            <a:effectLst/>
          </c:spPr>
          <c:marker>
            <c:symbol val="circle"/>
            <c:size val="15"/>
            <c:spPr>
              <a:solidFill>
                <a:schemeClr val="bg2"/>
              </a:solidFill>
              <a:ln w="9525">
                <a:solidFill>
                  <a:schemeClr val="bg2"/>
                </a:solidFill>
              </a:ln>
              <a:effectLst/>
              <a:scene3d>
                <a:camera prst="orthographicFront"/>
                <a:lightRig rig="threePt" dir="t">
                  <a:rot lat="0" lon="0" rev="1200000"/>
                </a:lightRig>
              </a:scene3d>
              <a:sp3d/>
            </c:spPr>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15-17</c:v>
                </c:pt>
                <c:pt idx="1">
                  <c:v>18-19</c:v>
                </c:pt>
                <c:pt idx="2">
                  <c:v>20-22</c:v>
                </c:pt>
                <c:pt idx="3">
                  <c:v>23-24</c:v>
                </c:pt>
              </c:strCache>
            </c:strRef>
          </c:cat>
          <c:val>
            <c:numRef>
              <c:f>Sheet1!$B$2:$B$5</c:f>
              <c:numCache>
                <c:formatCode>0.0</c:formatCode>
                <c:ptCount val="4"/>
                <c:pt idx="0">
                  <c:v>5.6</c:v>
                </c:pt>
                <c:pt idx="1">
                  <c:v>5.2</c:v>
                </c:pt>
                <c:pt idx="2">
                  <c:v>17.100000000000001</c:v>
                </c:pt>
                <c:pt idx="3">
                  <c:v>29.3</c:v>
                </c:pt>
              </c:numCache>
            </c:numRef>
          </c:val>
          <c:smooth val="0"/>
        </c:ser>
        <c:ser>
          <c:idx val="1"/>
          <c:order val="1"/>
          <c:tx>
            <c:strRef>
              <c:f>Sheet1!$C$1</c:f>
              <c:strCache>
                <c:ptCount val="1"/>
                <c:pt idx="0">
                  <c:v>Men</c:v>
                </c:pt>
              </c:strCache>
            </c:strRef>
          </c:tx>
          <c:spPr>
            <a:ln w="66675" cap="rnd">
              <a:solidFill>
                <a:schemeClr val="accent2"/>
              </a:solidFill>
              <a:round/>
            </a:ln>
            <a:effectLst/>
          </c:spPr>
          <c:marker>
            <c:symbol val="square"/>
            <c:size val="15"/>
            <c:spPr>
              <a:solidFill>
                <a:schemeClr val="accent2"/>
              </a:solidFill>
              <a:ln w="9525">
                <a:solidFill>
                  <a:schemeClr val="accent2"/>
                </a:solidFill>
              </a:ln>
              <a:effectLst/>
              <a:scene3d>
                <a:camera prst="orthographicFront"/>
                <a:lightRig rig="threePt" dir="t">
                  <a:rot lat="0" lon="0" rev="1200000"/>
                </a:lightRig>
              </a:scene3d>
              <a:sp3d/>
            </c:spPr>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15-17</c:v>
                </c:pt>
                <c:pt idx="1">
                  <c:v>18-19</c:v>
                </c:pt>
                <c:pt idx="2">
                  <c:v>20-22</c:v>
                </c:pt>
                <c:pt idx="3">
                  <c:v>23-24</c:v>
                </c:pt>
              </c:strCache>
            </c:strRef>
          </c:cat>
          <c:val>
            <c:numRef>
              <c:f>Sheet1!$C$2:$C$5</c:f>
              <c:numCache>
                <c:formatCode>0.0</c:formatCode>
                <c:ptCount val="4"/>
                <c:pt idx="0">
                  <c:v>4.8</c:v>
                </c:pt>
                <c:pt idx="1">
                  <c:v>4.7</c:v>
                </c:pt>
                <c:pt idx="2">
                  <c:v>5.7</c:v>
                </c:pt>
                <c:pt idx="3">
                  <c:v>10.9</c:v>
                </c:pt>
              </c:numCache>
            </c:numRef>
          </c:val>
          <c:smooth val="0"/>
        </c:ser>
        <c:dLbls>
          <c:dLblPos val="t"/>
          <c:showLegendKey val="0"/>
          <c:showVal val="1"/>
          <c:showCatName val="0"/>
          <c:showSerName val="0"/>
          <c:showPercent val="0"/>
          <c:showBubbleSize val="0"/>
        </c:dLbls>
        <c:marker val="1"/>
        <c:smooth val="0"/>
        <c:axId val="324682032"/>
        <c:axId val="324682424"/>
      </c:lineChart>
      <c:catAx>
        <c:axId val="324682032"/>
        <c:scaling>
          <c:orientation val="minMax"/>
        </c:scaling>
        <c:delete val="0"/>
        <c:axPos val="b"/>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dirty="0" smtClean="0">
                    <a:solidFill>
                      <a:schemeClr val="tx1"/>
                    </a:solidFill>
                  </a:rPr>
                  <a:t>Age</a:t>
                </a:r>
                <a:endParaRPr lang="en-US" sz="1800" b="1" dirty="0">
                  <a:solidFill>
                    <a:schemeClr val="tx1"/>
                  </a:solidFill>
                </a:endParaRPr>
              </a:p>
            </c:rich>
          </c:tx>
          <c:layout/>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24682424"/>
        <c:crosses val="autoZero"/>
        <c:auto val="1"/>
        <c:lblAlgn val="ctr"/>
        <c:lblOffset val="100"/>
        <c:noMultiLvlLbl val="0"/>
      </c:catAx>
      <c:valAx>
        <c:axId val="324682424"/>
        <c:scaling>
          <c:orientation val="minMax"/>
          <c:max val="30"/>
          <c:min val="0"/>
        </c:scaling>
        <c:delete val="0"/>
        <c:axPos val="l"/>
        <c:majorGridlines>
          <c:spPr>
            <a:ln w="9525" cap="flat" cmpd="sng" algn="ctr">
              <a:solidFill>
                <a:schemeClr val="bg1">
                  <a:lumMod val="6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24682032"/>
        <c:crosses val="autoZero"/>
        <c:crossBetween val="between"/>
        <c:majorUnit val="5"/>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419271229007832E-2"/>
          <c:y val="0.14548353375598821"/>
          <c:w val="0.86934198491930847"/>
          <c:h val="0.59164814084535522"/>
        </c:manualLayout>
      </c:layout>
      <c:stockChart>
        <c:ser>
          <c:idx val="0"/>
          <c:order val="0"/>
          <c:spPr>
            <a:ln w="28575">
              <a:noFill/>
            </a:ln>
          </c:spPr>
          <c:marker>
            <c:symbol val="none"/>
          </c:marker>
          <c:val>
            <c:numRef>
              <c:f>'13.6 HIV incidence'!$C$7:$C$11</c:f>
              <c:numCache>
                <c:formatCode>General</c:formatCode>
                <c:ptCount val="5"/>
                <c:pt idx="0" formatCode="0.0">
                  <c:v>2.6</c:v>
                </c:pt>
                <c:pt idx="2" formatCode="0.0">
                  <c:v>2.6</c:v>
                </c:pt>
                <c:pt idx="4" formatCode="0.0">
                  <c:v>3.2</c:v>
                </c:pt>
              </c:numCache>
            </c:numRef>
          </c:val>
          <c:smooth val="0"/>
          <c:extLst>
            <c:ext xmlns:c15="http://schemas.microsoft.com/office/drawing/2012/chart" uri="{02D57815-91ED-43cb-92C2-25804820EDAC}">
              <c15:filteredCategoryTitle>
                <c15:cat>
                  <c:multiLvlStrRef>
                    <c:extLst>
                      <c:ext uri="{02D57815-91ED-43cb-92C2-25804820EDAC}">
                        <c15:formulaRef>
                          <c15:sqref>'13.6 HIV incidence'!#REF!</c15:sqref>
                        </c15:formulaRef>
                      </c:ext>
                    </c:extLst>
                  </c:multiLvlStrRef>
                </c15:cat>
              </c15:filteredCategoryTitle>
            </c:ext>
          </c:extLst>
        </c:ser>
        <c:ser>
          <c:idx val="1"/>
          <c:order val="1"/>
          <c:spPr>
            <a:ln w="28575">
              <a:noFill/>
            </a:ln>
          </c:spPr>
          <c:marker>
            <c:symbol val="none"/>
          </c:marker>
          <c:val>
            <c:numRef>
              <c:f>'13.6 HIV incidence'!$D$7:$D$11</c:f>
              <c:numCache>
                <c:formatCode>General</c:formatCode>
                <c:ptCount val="5"/>
                <c:pt idx="0" formatCode="0.0">
                  <c:v>1.2</c:v>
                </c:pt>
                <c:pt idx="2" formatCode="0.0">
                  <c:v>0.8</c:v>
                </c:pt>
                <c:pt idx="4" formatCode="0.0">
                  <c:v>1.1000000000000001</c:v>
                </c:pt>
              </c:numCache>
            </c:numRef>
          </c:val>
          <c:smooth val="0"/>
          <c:extLst>
            <c:ext xmlns:c15="http://schemas.microsoft.com/office/drawing/2012/chart" uri="{02D57815-91ED-43cb-92C2-25804820EDAC}">
              <c15:filteredCategoryTitle>
                <c15:cat>
                  <c:multiLvlStrRef>
                    <c:extLst>
                      <c:ext uri="{02D57815-91ED-43cb-92C2-25804820EDAC}">
                        <c15:formulaRef>
                          <c15:sqref>'13.6 HIV incidence'!#REF!</c15:sqref>
                        </c15:formulaRef>
                      </c:ext>
                    </c:extLst>
                  </c:multiLvlStrRef>
                </c15:cat>
              </c15:filteredCategoryTitle>
            </c:ext>
          </c:extLst>
        </c:ser>
        <c:ser>
          <c:idx val="2"/>
          <c:order val="2"/>
          <c:spPr>
            <a:ln w="28575">
              <a:noFill/>
            </a:ln>
          </c:spPr>
          <c:marker>
            <c:symbol val="square"/>
            <c:size val="7"/>
            <c:spPr>
              <a:solidFill>
                <a:schemeClr val="accent1"/>
              </a:solidFill>
              <a:ln w="6350">
                <a:noFill/>
              </a:ln>
            </c:spPr>
          </c:marker>
          <c:dLbls>
            <c:spPr>
              <a:noFill/>
              <a:ln>
                <a:noFill/>
              </a:ln>
              <a:effectLst/>
            </c:spPr>
            <c:txPr>
              <a:bodyPr wrap="square" lIns="38100" tIns="19050" rIns="38100" bIns="19050" anchor="ctr">
                <a:spAutoFit/>
              </a:bodyPr>
              <a:lstStyle/>
              <a:p>
                <a:pPr>
                  <a:defRPr sz="1600">
                    <a:latin typeface="Arial" panose="020B0604020202020204" pitchFamily="34" charset="0"/>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val>
            <c:numRef>
              <c:f>'13.6 HIV incidence'!$E$7:$E$11</c:f>
              <c:numCache>
                <c:formatCode>General</c:formatCode>
                <c:ptCount val="5"/>
                <c:pt idx="0" formatCode="0.0">
                  <c:v>1.9</c:v>
                </c:pt>
                <c:pt idx="2" formatCode="0.0">
                  <c:v>1.7</c:v>
                </c:pt>
                <c:pt idx="4" formatCode="0.0">
                  <c:v>2.1</c:v>
                </c:pt>
              </c:numCache>
            </c:numRef>
          </c:val>
          <c:smooth val="0"/>
          <c:extLst>
            <c:ext xmlns:c15="http://schemas.microsoft.com/office/drawing/2012/chart" uri="{02D57815-91ED-43cb-92C2-25804820EDAC}">
              <c15:filteredCategoryTitle>
                <c15:cat>
                  <c:multiLvlStrRef>
                    <c:extLst>
                      <c:ext uri="{02D57815-91ED-43cb-92C2-25804820EDAC}">
                        <c15:formulaRef>
                          <c15:sqref>'13.6 HIV incidence'!#REF!</c15:sqref>
                        </c15:formulaRef>
                      </c:ext>
                    </c:extLst>
                  </c:multiLvlStrRef>
                </c15:cat>
              </c15:filteredCategoryTitle>
            </c:ext>
          </c:extLst>
        </c:ser>
        <c:dLbls>
          <c:showLegendKey val="0"/>
          <c:showVal val="0"/>
          <c:showCatName val="0"/>
          <c:showSerName val="0"/>
          <c:showPercent val="0"/>
          <c:showBubbleSize val="0"/>
        </c:dLbls>
        <c:hiLowLines>
          <c:spPr>
            <a:ln w="25400"/>
          </c:spPr>
        </c:hiLowLines>
        <c:axId val="324683208"/>
        <c:axId val="324683600"/>
      </c:stockChart>
      <c:catAx>
        <c:axId val="324683208"/>
        <c:scaling>
          <c:orientation val="minMax"/>
        </c:scaling>
        <c:delete val="0"/>
        <c:axPos val="b"/>
        <c:numFmt formatCode="General" sourceLinked="1"/>
        <c:majorTickMark val="none"/>
        <c:minorTickMark val="none"/>
        <c:tickLblPos val="nextTo"/>
        <c:txPr>
          <a:bodyPr/>
          <a:lstStyle/>
          <a:p>
            <a:pPr>
              <a:defRPr sz="1600">
                <a:latin typeface="Arial" panose="020B0604020202020204" pitchFamily="34" charset="0"/>
                <a:cs typeface="Arial" panose="020B0604020202020204" pitchFamily="34" charset="0"/>
              </a:defRPr>
            </a:pPr>
            <a:endParaRPr lang="en-US"/>
          </a:p>
        </c:txPr>
        <c:crossAx val="324683600"/>
        <c:crosses val="autoZero"/>
        <c:auto val="1"/>
        <c:lblAlgn val="ctr"/>
        <c:lblOffset val="100"/>
        <c:noMultiLvlLbl val="0"/>
      </c:catAx>
      <c:valAx>
        <c:axId val="324683600"/>
        <c:scaling>
          <c:orientation val="minMax"/>
          <c:max val="5"/>
        </c:scaling>
        <c:delete val="0"/>
        <c:axPos val="l"/>
        <c:minorGridlines/>
        <c:numFmt formatCode="0" sourceLinked="0"/>
        <c:majorTickMark val="none"/>
        <c:minorTickMark val="none"/>
        <c:tickLblPos val="nextTo"/>
        <c:txPr>
          <a:bodyPr/>
          <a:lstStyle/>
          <a:p>
            <a:pPr>
              <a:defRPr sz="1600">
                <a:latin typeface="Arial" panose="020B0604020202020204" pitchFamily="34" charset="0"/>
                <a:cs typeface="Arial" panose="020B0604020202020204" pitchFamily="34" charset="0"/>
              </a:defRPr>
            </a:pPr>
            <a:endParaRPr lang="en-US"/>
          </a:p>
        </c:txPr>
        <c:crossAx val="324683208"/>
        <c:crosses val="autoZero"/>
        <c:crossBetween val="between"/>
        <c:majorUnit val="1"/>
      </c:valAx>
    </c:plotArea>
    <c:plotVisOnly val="1"/>
    <c:dispBlanksAs val="gap"/>
    <c:showDLblsOverMax val="0"/>
  </c:chart>
  <c:spPr>
    <a:ln>
      <a:noFill/>
    </a:ln>
  </c:sp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60259159496102599"/>
          <c:h val="0.94854586830136356"/>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Comprehensive knowledge*</c:v>
                </c:pt>
                <c:pt idx="1">
                  <c:v>A person cannont contract HIV by sharing food with a person who has HIV</c:v>
                </c:pt>
                <c:pt idx="2">
                  <c:v>HIV cannot be transmitted by supernatural means</c:v>
                </c:pt>
                <c:pt idx="3">
                  <c:v>HIV cannot be transmitted by mosquito bites</c:v>
                </c:pt>
                <c:pt idx="4">
                  <c:v>A healthy-looking person can have HIV</c:v>
                </c:pt>
              </c:strCache>
            </c:strRef>
          </c:cat>
          <c:val>
            <c:numRef>
              <c:f>Sheet1!$B$2:$B$6</c:f>
              <c:numCache>
                <c:formatCode>General</c:formatCode>
                <c:ptCount val="5"/>
                <c:pt idx="0">
                  <c:v>31</c:v>
                </c:pt>
                <c:pt idx="1">
                  <c:v>73</c:v>
                </c:pt>
                <c:pt idx="2">
                  <c:v>84</c:v>
                </c:pt>
                <c:pt idx="3">
                  <c:v>46</c:v>
                </c:pt>
                <c:pt idx="4">
                  <c:v>85</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Comprehensive knowledge*</c:v>
                </c:pt>
                <c:pt idx="1">
                  <c:v>A person cannont contract HIV by sharing food with a person who has HIV</c:v>
                </c:pt>
                <c:pt idx="2">
                  <c:v>HIV cannot be transmitted by supernatural means</c:v>
                </c:pt>
                <c:pt idx="3">
                  <c:v>HIV cannot be transmitted by mosquito bites</c:v>
                </c:pt>
                <c:pt idx="4">
                  <c:v>A healthy-looking person can have HIV</c:v>
                </c:pt>
              </c:strCache>
            </c:strRef>
          </c:cat>
          <c:val>
            <c:numRef>
              <c:f>Sheet1!$C$2:$C$6</c:f>
              <c:numCache>
                <c:formatCode>General</c:formatCode>
                <c:ptCount val="5"/>
                <c:pt idx="0">
                  <c:v>39</c:v>
                </c:pt>
                <c:pt idx="1">
                  <c:v>85</c:v>
                </c:pt>
                <c:pt idx="2">
                  <c:v>88</c:v>
                </c:pt>
                <c:pt idx="3">
                  <c:v>50</c:v>
                </c:pt>
                <c:pt idx="4">
                  <c:v>91</c:v>
                </c:pt>
              </c:numCache>
            </c:numRef>
          </c:val>
        </c:ser>
        <c:dLbls>
          <c:dLblPos val="outEnd"/>
          <c:showLegendKey val="0"/>
          <c:showVal val="1"/>
          <c:showCatName val="0"/>
          <c:showSerName val="0"/>
          <c:showPercent val="0"/>
          <c:showBubbleSize val="0"/>
        </c:dLbls>
        <c:gapWidth val="100"/>
        <c:axId val="205717240"/>
        <c:axId val="205717632"/>
      </c:barChart>
      <c:catAx>
        <c:axId val="2057172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5717632"/>
        <c:crosses val="autoZero"/>
        <c:auto val="1"/>
        <c:lblAlgn val="ctr"/>
        <c:lblOffset val="100"/>
        <c:noMultiLvlLbl val="0"/>
      </c:catAx>
      <c:valAx>
        <c:axId val="205717632"/>
        <c:scaling>
          <c:orientation val="minMax"/>
          <c:max val="120"/>
          <c:min val="0"/>
        </c:scaling>
        <c:delete val="1"/>
        <c:axPos val="b"/>
        <c:majorGridlines>
          <c:spPr>
            <a:ln w="9525" cap="flat" cmpd="sng" algn="ctr">
              <a:noFill/>
              <a:round/>
            </a:ln>
            <a:effectLst/>
          </c:spPr>
        </c:majorGridlines>
        <c:numFmt formatCode="General" sourceLinked="1"/>
        <c:majorTickMark val="out"/>
        <c:minorTickMark val="none"/>
        <c:tickLblPos val="nextTo"/>
        <c:crossAx val="205717240"/>
        <c:crosses val="autoZero"/>
        <c:crossBetween val="between"/>
      </c:valAx>
      <c:spPr>
        <a:noFill/>
        <a:ln>
          <a:noFill/>
        </a:ln>
        <a:effectLst/>
      </c:spPr>
    </c:plotArea>
    <c:legend>
      <c:legendPos val="r"/>
      <c:layout>
        <c:manualLayout>
          <c:xMode val="edge"/>
          <c:yMode val="edge"/>
          <c:x val="0.85128805774278216"/>
          <c:y val="0.79510340357463227"/>
          <c:w val="0.1167674978127734"/>
          <c:h val="0.14594271984968965"/>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60259159496102599"/>
          <c:h val="0.94854586830136356"/>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HIV can be transmitted by breastfeeding AND transmission can be reduced by mother taking special drugs during pregnancy</c:v>
                </c:pt>
                <c:pt idx="1">
                  <c:v>HIV transmission can be reduced by mother taking special drugs during pregnancy</c:v>
                </c:pt>
                <c:pt idx="2">
                  <c:v>HIV can be transmitted by breastfeeding</c:v>
                </c:pt>
              </c:strCache>
            </c:strRef>
          </c:cat>
          <c:val>
            <c:numRef>
              <c:f>Sheet1!$B$2:$B$4</c:f>
              <c:numCache>
                <c:formatCode>General</c:formatCode>
                <c:ptCount val="3"/>
                <c:pt idx="0">
                  <c:v>58</c:v>
                </c:pt>
                <c:pt idx="1">
                  <c:v>70</c:v>
                </c:pt>
                <c:pt idx="2">
                  <c:v>74</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HIV can be transmitted by breastfeeding AND transmission can be reduced by mother taking special drugs during pregnancy</c:v>
                </c:pt>
                <c:pt idx="1">
                  <c:v>HIV transmission can be reduced by mother taking special drugs during pregnancy</c:v>
                </c:pt>
                <c:pt idx="2">
                  <c:v>HIV can be transmitted by breastfeeding</c:v>
                </c:pt>
              </c:strCache>
            </c:strRef>
          </c:cat>
          <c:val>
            <c:numRef>
              <c:f>Sheet1!$C$2:$C$4</c:f>
              <c:numCache>
                <c:formatCode>General</c:formatCode>
                <c:ptCount val="3"/>
                <c:pt idx="0">
                  <c:v>77</c:v>
                </c:pt>
                <c:pt idx="1">
                  <c:v>87</c:v>
                </c:pt>
                <c:pt idx="2">
                  <c:v>82</c:v>
                </c:pt>
              </c:numCache>
            </c:numRef>
          </c:val>
        </c:ser>
        <c:dLbls>
          <c:dLblPos val="outEnd"/>
          <c:showLegendKey val="0"/>
          <c:showVal val="1"/>
          <c:showCatName val="0"/>
          <c:showSerName val="0"/>
          <c:showPercent val="0"/>
          <c:showBubbleSize val="0"/>
        </c:dLbls>
        <c:gapWidth val="100"/>
        <c:axId val="205718416"/>
        <c:axId val="205718808"/>
      </c:barChart>
      <c:catAx>
        <c:axId val="2057184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5718808"/>
        <c:crosses val="autoZero"/>
        <c:auto val="1"/>
        <c:lblAlgn val="ctr"/>
        <c:lblOffset val="100"/>
        <c:noMultiLvlLbl val="0"/>
      </c:catAx>
      <c:valAx>
        <c:axId val="205718808"/>
        <c:scaling>
          <c:orientation val="minMax"/>
          <c:max val="120"/>
          <c:min val="0"/>
        </c:scaling>
        <c:delete val="1"/>
        <c:axPos val="b"/>
        <c:majorGridlines>
          <c:spPr>
            <a:ln w="9525" cap="flat" cmpd="sng" algn="ctr">
              <a:noFill/>
              <a:round/>
            </a:ln>
            <a:effectLst/>
          </c:spPr>
        </c:majorGridlines>
        <c:numFmt formatCode="General" sourceLinked="1"/>
        <c:majorTickMark val="out"/>
        <c:minorTickMark val="none"/>
        <c:tickLblPos val="nextTo"/>
        <c:crossAx val="20571841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60259159496102599"/>
          <c:h val="0.94854586830136356"/>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Acceptance on all four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AIDS in respondent's home</c:v>
                </c:pt>
              </c:strCache>
            </c:strRef>
          </c:cat>
          <c:val>
            <c:numRef>
              <c:f>Sheet1!$B$2:$B$6</c:f>
              <c:numCache>
                <c:formatCode>General</c:formatCode>
                <c:ptCount val="5"/>
                <c:pt idx="0">
                  <c:v>36</c:v>
                </c:pt>
                <c:pt idx="1">
                  <c:v>53</c:v>
                </c:pt>
                <c:pt idx="2">
                  <c:v>81</c:v>
                </c:pt>
                <c:pt idx="3">
                  <c:v>80</c:v>
                </c:pt>
                <c:pt idx="4">
                  <c:v>91</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4"/>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Acceptance on all four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AIDS in respondent's home</c:v>
                </c:pt>
              </c:strCache>
            </c:strRef>
          </c:cat>
          <c:val>
            <c:numRef>
              <c:f>Sheet1!$C$2:$C$6</c:f>
              <c:numCache>
                <c:formatCode>General</c:formatCode>
                <c:ptCount val="5"/>
                <c:pt idx="0">
                  <c:v>46</c:v>
                </c:pt>
                <c:pt idx="1">
                  <c:v>56</c:v>
                </c:pt>
                <c:pt idx="2">
                  <c:v>92</c:v>
                </c:pt>
                <c:pt idx="3">
                  <c:v>88</c:v>
                </c:pt>
                <c:pt idx="4">
                  <c:v>96</c:v>
                </c:pt>
              </c:numCache>
            </c:numRef>
          </c:val>
        </c:ser>
        <c:dLbls>
          <c:dLblPos val="outEnd"/>
          <c:showLegendKey val="0"/>
          <c:showVal val="1"/>
          <c:showCatName val="0"/>
          <c:showSerName val="0"/>
          <c:showPercent val="0"/>
          <c:showBubbleSize val="0"/>
        </c:dLbls>
        <c:gapWidth val="100"/>
        <c:axId val="205719592"/>
        <c:axId val="205719984"/>
      </c:barChart>
      <c:catAx>
        <c:axId val="20571959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5719984"/>
        <c:crosses val="autoZero"/>
        <c:auto val="1"/>
        <c:lblAlgn val="ctr"/>
        <c:lblOffset val="100"/>
        <c:noMultiLvlLbl val="0"/>
      </c:catAx>
      <c:valAx>
        <c:axId val="205719984"/>
        <c:scaling>
          <c:orientation val="minMax"/>
          <c:max val="120"/>
          <c:min val="0"/>
        </c:scaling>
        <c:delete val="1"/>
        <c:axPos val="b"/>
        <c:majorGridlines>
          <c:spPr>
            <a:ln w="9525" cap="flat" cmpd="sng" algn="ctr">
              <a:noFill/>
              <a:round/>
            </a:ln>
            <a:effectLst/>
          </c:spPr>
        </c:majorGridlines>
        <c:numFmt formatCode="General" sourceLinked="1"/>
        <c:majorTickMark val="out"/>
        <c:minorTickMark val="none"/>
        <c:tickLblPos val="nextTo"/>
        <c:crossAx val="205719592"/>
        <c:crosses val="autoZero"/>
        <c:crossBetween val="between"/>
      </c:valAx>
      <c:spPr>
        <a:noFill/>
        <a:ln>
          <a:noFill/>
        </a:ln>
        <a:effectLst/>
      </c:spPr>
    </c:plotArea>
    <c:legend>
      <c:legendPos val="r"/>
      <c:layout>
        <c:manualLayout>
          <c:xMode val="edge"/>
          <c:yMode val="edge"/>
          <c:x val="0.87073248805035963"/>
          <c:y val="0.75275935479091116"/>
          <c:w val="0.11676751058262365"/>
          <c:h val="0.1442829934512268"/>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172233204630401E-2"/>
          <c:y val="1.5706806282722512E-2"/>
          <c:w val="0.96830077639272361"/>
          <c:h val="0.75169703590716086"/>
        </c:manualLayout>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Pt>
            <c:idx val="4"/>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 partners in past 12 months</c:v>
                </c:pt>
                <c:pt idx="2">
                  <c:v>Reported using a condom at last sexual intercourse</c:v>
                </c:pt>
                <c:pt idx="4">
                  <c:v>Mean number of lifetime sexual partners</c:v>
                </c:pt>
              </c:strCache>
            </c:strRef>
          </c:cat>
          <c:val>
            <c:numRef>
              <c:f>Sheet1!$B$2:$B$6</c:f>
              <c:numCache>
                <c:formatCode>General</c:formatCode>
                <c:ptCount val="5"/>
                <c:pt idx="0">
                  <c:v>7</c:v>
                </c:pt>
                <c:pt idx="2">
                  <c:v>54</c:v>
                </c:pt>
                <c:pt idx="4" formatCode="0.0">
                  <c:v>2.7</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 partners in past 12 months</c:v>
                </c:pt>
                <c:pt idx="2">
                  <c:v>Reported using a condom at last sexual intercourse</c:v>
                </c:pt>
                <c:pt idx="4">
                  <c:v>Mean number of lifetime sexual partners</c:v>
                </c:pt>
              </c:strCache>
            </c:strRef>
          </c:cat>
          <c:val>
            <c:numRef>
              <c:f>Sheet1!$C$2:$C$6</c:f>
              <c:numCache>
                <c:formatCode>General</c:formatCode>
                <c:ptCount val="5"/>
                <c:pt idx="0">
                  <c:v>27</c:v>
                </c:pt>
                <c:pt idx="2">
                  <c:v>65</c:v>
                </c:pt>
                <c:pt idx="4" formatCode="0.0">
                  <c:v>9.6</c:v>
                </c:pt>
              </c:numCache>
            </c:numRef>
          </c:val>
        </c:ser>
        <c:dLbls>
          <c:showLegendKey val="0"/>
          <c:showVal val="0"/>
          <c:showCatName val="0"/>
          <c:showSerName val="0"/>
          <c:showPercent val="0"/>
          <c:showBubbleSize val="0"/>
        </c:dLbls>
        <c:gapWidth val="100"/>
        <c:axId val="208921264"/>
        <c:axId val="208921656"/>
      </c:barChart>
      <c:catAx>
        <c:axId val="208921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8921656"/>
        <c:crosses val="autoZero"/>
        <c:auto val="1"/>
        <c:lblAlgn val="ctr"/>
        <c:lblOffset val="100"/>
        <c:noMultiLvlLbl val="0"/>
      </c:catAx>
      <c:valAx>
        <c:axId val="208921656"/>
        <c:scaling>
          <c:orientation val="minMax"/>
          <c:max val="150"/>
          <c:min val="0"/>
        </c:scaling>
        <c:delete val="1"/>
        <c:axPos val="l"/>
        <c:majorGridlines>
          <c:spPr>
            <a:ln w="9525" cap="flat" cmpd="sng" algn="ctr">
              <a:noFill/>
              <a:round/>
            </a:ln>
            <a:effectLst/>
          </c:spPr>
        </c:majorGridlines>
        <c:numFmt formatCode="General" sourceLinked="1"/>
        <c:majorTickMark val="out"/>
        <c:minorTickMark val="none"/>
        <c:tickLblPos val="nextTo"/>
        <c:crossAx val="208921264"/>
        <c:crosses val="autoZero"/>
        <c:crossBetween val="between"/>
        <c:majorUnit val="10"/>
        <c:minorUnit val="2"/>
      </c:valAx>
      <c:spPr>
        <a:noFill/>
        <a:ln>
          <a:noFill/>
        </a:ln>
        <a:effectLst/>
      </c:spPr>
    </c:plotArea>
    <c:legend>
      <c:legendPos val="t"/>
      <c:layout>
        <c:manualLayout>
          <c:xMode val="edge"/>
          <c:yMode val="edge"/>
          <c:x val="0.38545148153028547"/>
          <c:y val="4.3585022538947683E-3"/>
          <c:w val="0.22909703693942907"/>
          <c:h val="6.048554401486695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84</c:v>
                </c:pt>
                <c:pt idx="1">
                  <c:v>58</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63</c:v>
                </c:pt>
                <c:pt idx="1">
                  <c:v>36</c:v>
                </c:pt>
              </c:numCache>
            </c:numRef>
          </c:val>
        </c:ser>
        <c:dLbls>
          <c:dLblPos val="outEnd"/>
          <c:showLegendKey val="0"/>
          <c:showVal val="1"/>
          <c:showCatName val="0"/>
          <c:showSerName val="0"/>
          <c:showPercent val="0"/>
          <c:showBubbleSize val="0"/>
        </c:dLbls>
        <c:gapWidth val="200"/>
        <c:axId val="208922440"/>
        <c:axId val="208780448"/>
      </c:barChart>
      <c:catAx>
        <c:axId val="208922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8780448"/>
        <c:crosses val="autoZero"/>
        <c:auto val="1"/>
        <c:lblAlgn val="ctr"/>
        <c:lblOffset val="100"/>
        <c:noMultiLvlLbl val="0"/>
      </c:catAx>
      <c:valAx>
        <c:axId val="20878044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0892244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2004 LDHS</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12</c:v>
                </c:pt>
                <c:pt idx="1">
                  <c:v>9</c:v>
                </c:pt>
              </c:numCache>
            </c:numRef>
          </c:val>
        </c:ser>
        <c:ser>
          <c:idx val="1"/>
          <c:order val="1"/>
          <c:tx>
            <c:strRef>
              <c:f>Sheet1!$C$1</c:f>
              <c:strCache>
                <c:ptCount val="1"/>
                <c:pt idx="0">
                  <c:v>2009 LDHS</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66</c:v>
                </c:pt>
                <c:pt idx="1">
                  <c:v>37</c:v>
                </c:pt>
              </c:numCache>
            </c:numRef>
          </c:val>
        </c:ser>
        <c:ser>
          <c:idx val="2"/>
          <c:order val="2"/>
          <c:tx>
            <c:strRef>
              <c:f>Sheet1!$D$1</c:f>
              <c:strCache>
                <c:ptCount val="1"/>
                <c:pt idx="0">
                  <c:v>2014 LDHS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84</c:v>
                </c:pt>
                <c:pt idx="1">
                  <c:v>63</c:v>
                </c:pt>
              </c:numCache>
            </c:numRef>
          </c:val>
        </c:ser>
        <c:dLbls>
          <c:dLblPos val="outEnd"/>
          <c:showLegendKey val="0"/>
          <c:showVal val="1"/>
          <c:showCatName val="0"/>
          <c:showSerName val="0"/>
          <c:showPercent val="0"/>
          <c:showBubbleSize val="0"/>
        </c:dLbls>
        <c:gapWidth val="200"/>
        <c:axId val="208781232"/>
        <c:axId val="208781624"/>
      </c:barChart>
      <c:catAx>
        <c:axId val="208781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8781624"/>
        <c:crosses val="autoZero"/>
        <c:auto val="1"/>
        <c:lblAlgn val="ctr"/>
        <c:lblOffset val="100"/>
        <c:noMultiLvlLbl val="0"/>
      </c:catAx>
      <c:valAx>
        <c:axId val="20878162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0878123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ITN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Traditionally circumcised</c:v>
                </c:pt>
                <c:pt idx="1">
                  <c:v>Medically circumcised</c:v>
                </c:pt>
                <c:pt idx="2">
                  <c:v>Traditionally AND medically circumcised</c:v>
                </c:pt>
                <c:pt idx="3">
                  <c:v>Traditionally OR medically circumcised</c:v>
                </c:pt>
              </c:strCache>
            </c:strRef>
          </c:cat>
          <c:val>
            <c:numRef>
              <c:f>Sheet1!$B$2:$E$2</c:f>
              <c:numCache>
                <c:formatCode>General</c:formatCode>
                <c:ptCount val="4"/>
                <c:pt idx="0">
                  <c:v>45</c:v>
                </c:pt>
                <c:pt idx="1">
                  <c:v>23</c:v>
                </c:pt>
                <c:pt idx="2">
                  <c:v>5</c:v>
                </c:pt>
                <c:pt idx="3">
                  <c:v>72</c:v>
                </c:pt>
              </c:numCache>
            </c:numRef>
          </c:val>
        </c:ser>
        <c:dLbls>
          <c:dLblPos val="outEnd"/>
          <c:showLegendKey val="0"/>
          <c:showVal val="1"/>
          <c:showCatName val="0"/>
          <c:showSerName val="0"/>
          <c:showPercent val="0"/>
          <c:showBubbleSize val="0"/>
        </c:dLbls>
        <c:gapWidth val="100"/>
        <c:axId val="208782408"/>
        <c:axId val="208782800"/>
      </c:barChart>
      <c:catAx>
        <c:axId val="208782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8782800"/>
        <c:crosses val="autoZero"/>
        <c:auto val="1"/>
        <c:lblAlgn val="ctr"/>
        <c:lblOffset val="100"/>
        <c:noMultiLvlLbl val="0"/>
      </c:catAx>
      <c:valAx>
        <c:axId val="20878280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08782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0.13451</cdr:x>
      <cdr:y>0.01487</cdr:y>
    </cdr:from>
    <cdr:to>
      <cdr:x>0.91203</cdr:x>
      <cdr:y>0.16212</cdr:y>
    </cdr:to>
    <cdr:sp macro="" textlink="">
      <cdr:nvSpPr>
        <cdr:cNvPr id="4" name="TextBox 3"/>
        <cdr:cNvSpPr txBox="1"/>
      </cdr:nvSpPr>
      <cdr:spPr>
        <a:xfrm xmlns:a="http://schemas.openxmlformats.org/drawingml/2006/main">
          <a:off x="902970" y="51472"/>
          <a:ext cx="5219700" cy="50967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600" i="1">
              <a:latin typeface="Arial" panose="020B0604020202020204" pitchFamily="34" charset="0"/>
              <a:cs typeface="Arial" panose="020B0604020202020204" pitchFamily="34" charset="0"/>
            </a:rPr>
            <a:t>New infections per 100 person-years of exposure</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F5BBDF6-3244-4D18-B423-495161E5871B}" type="datetimeFigureOut">
              <a:rPr lang="en-US" smtClean="0"/>
              <a:t>6/14/2016</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795166F-4D5C-4128-A33C-FB807F38BEB0}" type="slidenum">
              <a:rPr lang="en-US" smtClean="0"/>
              <a:t>‹#›</a:t>
            </a:fld>
            <a:endParaRPr lang="en-US"/>
          </a:p>
        </p:txBody>
      </p:sp>
    </p:spTree>
    <p:extLst>
      <p:ext uri="{BB962C8B-B14F-4D97-AF65-F5344CB8AC3E}">
        <p14:creationId xmlns:p14="http://schemas.microsoft.com/office/powerpoint/2010/main" val="432042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a:t>
            </a:fld>
            <a:endParaRPr lang="en-US"/>
          </a:p>
        </p:txBody>
      </p:sp>
    </p:spTree>
    <p:extLst>
      <p:ext uri="{BB962C8B-B14F-4D97-AF65-F5344CB8AC3E}">
        <p14:creationId xmlns:p14="http://schemas.microsoft.com/office/powerpoint/2010/main" val="1712865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10</a:t>
            </a:fld>
            <a:endParaRPr lang="en-US"/>
          </a:p>
        </p:txBody>
      </p:sp>
    </p:spTree>
    <p:extLst>
      <p:ext uri="{BB962C8B-B14F-4D97-AF65-F5344CB8AC3E}">
        <p14:creationId xmlns:p14="http://schemas.microsoft.com/office/powerpoint/2010/main" val="1164043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84% of</a:t>
            </a:r>
            <a:r>
              <a:rPr lang="en-US" baseline="0" dirty="0" smtClean="0"/>
              <a:t> </a:t>
            </a:r>
            <a:r>
              <a:rPr lang="en-US" dirty="0" smtClean="0"/>
              <a:t>women and 63% of men have been tested at some time and received the results.  In the 12 months before the survey, 58% of women and 36% of men have been tested and received the results.  </a:t>
            </a:r>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a:p>
        </p:txBody>
      </p:sp>
    </p:spTree>
    <p:extLst>
      <p:ext uri="{BB962C8B-B14F-4D97-AF65-F5344CB8AC3E}">
        <p14:creationId xmlns:p14="http://schemas.microsoft.com/office/powerpoint/2010/main" val="3263735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HIV testing has greatly improved since 2004 when approximately 1 in 10 women and men had ever been tested and received the results. </a:t>
            </a:r>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a:p>
        </p:txBody>
      </p:sp>
    </p:spTree>
    <p:extLst>
      <p:ext uri="{BB962C8B-B14F-4D97-AF65-F5344CB8AC3E}">
        <p14:creationId xmlns:p14="http://schemas.microsoft.com/office/powerpoint/2010/main" val="694658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Testing during pregnancy helps prevent mother-to-child transmission of the virus. Among women who gave birth in the past 2 years,</a:t>
            </a:r>
            <a:r>
              <a:rPr lang="en-US" baseline="0" dirty="0" smtClean="0"/>
              <a:t> 79</a:t>
            </a:r>
            <a:r>
              <a:rPr lang="en-US" dirty="0" smtClean="0"/>
              <a:t>% of women were counselled, tested, and received their results. Failure to counsel and test pregnant women represents a missed opportunity to prevent mother to child transmission.</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13</a:t>
            </a:fld>
            <a:endParaRPr lang="en-US"/>
          </a:p>
        </p:txBody>
      </p:sp>
    </p:spTree>
    <p:extLst>
      <p:ext uri="{BB962C8B-B14F-4D97-AF65-F5344CB8AC3E}">
        <p14:creationId xmlns:p14="http://schemas.microsoft.com/office/powerpoint/2010/main" val="1861567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a:p>
        </p:txBody>
      </p:sp>
    </p:spTree>
    <p:extLst>
      <p:ext uri="{BB962C8B-B14F-4D97-AF65-F5344CB8AC3E}">
        <p14:creationId xmlns:p14="http://schemas.microsoft.com/office/powerpoint/2010/main" val="2340543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72% of Basotho men are circumcised.  45% are traditionally circumcised and 23% are medically circumcised.  An additional 5% are both traditionally and medically circumcised.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a:p>
        </p:txBody>
      </p:sp>
    </p:spTree>
    <p:extLst>
      <p:ext uri="{BB962C8B-B14F-4D97-AF65-F5344CB8AC3E}">
        <p14:creationId xmlns:p14="http://schemas.microsoft.com/office/powerpoint/2010/main" val="2665807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aseline="0" dirty="0" smtClean="0"/>
              <a:t>Medical circumcision is most common in Berea and Maseru.  It is least common in </a:t>
            </a:r>
            <a:r>
              <a:rPr lang="en-US" baseline="0" dirty="0" err="1" smtClean="0"/>
              <a:t>Mohale’s</a:t>
            </a:r>
            <a:r>
              <a:rPr lang="en-US" baseline="0" dirty="0" smtClean="0"/>
              <a:t> Hoek, </a:t>
            </a:r>
            <a:r>
              <a:rPr lang="en-US" baseline="0" dirty="0" err="1" smtClean="0"/>
              <a:t>Mokhotlong</a:t>
            </a:r>
            <a:r>
              <a:rPr lang="en-US" baseline="0" dirty="0" smtClean="0"/>
              <a:t>, </a:t>
            </a:r>
            <a:r>
              <a:rPr lang="en-US" baseline="0" dirty="0" err="1" smtClean="0"/>
              <a:t>Thaba-Tseka</a:t>
            </a:r>
            <a:r>
              <a:rPr lang="en-US" baseline="0" dirty="0" smtClean="0"/>
              <a:t>, and </a:t>
            </a:r>
            <a:r>
              <a:rPr lang="en-US" baseline="0" dirty="0" err="1" smtClean="0"/>
              <a:t>Butha-Buthe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4025769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a:p>
        </p:txBody>
      </p:sp>
    </p:spTree>
    <p:extLst>
      <p:ext uri="{BB962C8B-B14F-4D97-AF65-F5344CB8AC3E}">
        <p14:creationId xmlns:p14="http://schemas.microsoft.com/office/powerpoint/2010/main" val="2817110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Comprehensive knowledge is an indicator that measures how much young people know about transmission and prevention of HIV.  Comprehensive knowledge includes knowing that condoms and monogamy prevent HIV transmission, that a healthy looking person can have HIV infection, and rejects the two most common local misconceptions about HIV transmission.</a:t>
            </a:r>
          </a:p>
          <a:p>
            <a:endParaRPr lang="en-US" dirty="0" smtClean="0"/>
          </a:p>
          <a:p>
            <a:r>
              <a:rPr lang="en-US" dirty="0" smtClean="0"/>
              <a:t>This slide shows that young men are somewhat less informed than young women; and urban women and men are more informed than their rural counterparts.</a:t>
            </a:r>
          </a:p>
        </p:txBody>
      </p:sp>
      <p:sp>
        <p:nvSpPr>
          <p:cNvPr id="4" name="Slide Number Placeholder 3"/>
          <p:cNvSpPr>
            <a:spLocks noGrp="1"/>
          </p:cNvSpPr>
          <p:nvPr>
            <p:ph type="sldNum" sz="quarter" idx="10"/>
          </p:nvPr>
        </p:nvSpPr>
        <p:spPr/>
        <p:txBody>
          <a:bodyPr/>
          <a:lstStyle/>
          <a:p>
            <a:fld id="{B795166F-4D5C-4128-A33C-FB807F38BEB0}" type="slidenum">
              <a:rPr lang="en-US" smtClean="0"/>
              <a:t>18</a:t>
            </a:fld>
            <a:endParaRPr lang="en-US"/>
          </a:p>
        </p:txBody>
      </p:sp>
    </p:spTree>
    <p:extLst>
      <p:ext uri="{BB962C8B-B14F-4D97-AF65-F5344CB8AC3E}">
        <p14:creationId xmlns:p14="http://schemas.microsoft.com/office/powerpoint/2010/main" val="2068797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Young men are slightly more likely to know where to get condoms than young women—87% of men vs. 85% of women. Urban young people are more informed than rural youth.</a:t>
            </a:r>
          </a:p>
        </p:txBody>
      </p:sp>
      <p:sp>
        <p:nvSpPr>
          <p:cNvPr id="4" name="Slide Number Placeholder 3"/>
          <p:cNvSpPr>
            <a:spLocks noGrp="1"/>
          </p:cNvSpPr>
          <p:nvPr>
            <p:ph type="sldNum" sz="quarter" idx="10"/>
          </p:nvPr>
        </p:nvSpPr>
        <p:spPr/>
        <p:txBody>
          <a:bodyPr/>
          <a:lstStyle/>
          <a:p>
            <a:fld id="{B795166F-4D5C-4128-A33C-FB807F38BEB0}" type="slidenum">
              <a:rPr lang="en-US" smtClean="0"/>
              <a:t>19</a:t>
            </a:fld>
            <a:endParaRPr lang="en-US"/>
          </a:p>
        </p:txBody>
      </p:sp>
    </p:spTree>
    <p:extLst>
      <p:ext uri="{BB962C8B-B14F-4D97-AF65-F5344CB8AC3E}">
        <p14:creationId xmlns:p14="http://schemas.microsoft.com/office/powerpoint/2010/main" val="559901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a:t>
            </a:fld>
            <a:endParaRPr lang="en-US"/>
          </a:p>
        </p:txBody>
      </p:sp>
    </p:spTree>
    <p:extLst>
      <p:ext uri="{BB962C8B-B14F-4D97-AF65-F5344CB8AC3E}">
        <p14:creationId xmlns:p14="http://schemas.microsoft.com/office/powerpoint/2010/main" val="3949577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Young people who start having intercourse very young are at greater risk of exposure to HIV infection.  5</a:t>
            </a:r>
            <a:r>
              <a:rPr lang="en-US" baseline="0" dirty="0" smtClean="0"/>
              <a:t>% of young women and 23% of young men age 15-24 had their first sexual intercourse before age 15. Nearly half of women and over one-third of men age 18-24 had sex before age 18.</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20</a:t>
            </a:fld>
            <a:endParaRPr lang="en-US"/>
          </a:p>
        </p:txBody>
      </p:sp>
    </p:spTree>
    <p:extLst>
      <p:ext uri="{BB962C8B-B14F-4D97-AF65-F5344CB8AC3E}">
        <p14:creationId xmlns:p14="http://schemas.microsoft.com/office/powerpoint/2010/main" val="20709332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complicated slide.  On the left, the slide shows that 51% of young women and 28% of young men have never had sexual intercourse; 37% of women and 58% of men had intercourse in the last 12 months.</a:t>
            </a:r>
          </a:p>
          <a:p>
            <a:endParaRPr lang="en-US" dirty="0" smtClean="0"/>
          </a:p>
          <a:p>
            <a:r>
              <a:rPr lang="en-US" dirty="0" smtClean="0"/>
              <a:t>The right side of the slide shows that among the young people who had been sexually active in the previous year, 82% of women and 80% of men used a condom the last time they had sex. </a:t>
            </a:r>
          </a:p>
        </p:txBody>
      </p:sp>
      <p:sp>
        <p:nvSpPr>
          <p:cNvPr id="4" name="Slide Number Placeholder 3"/>
          <p:cNvSpPr>
            <a:spLocks noGrp="1"/>
          </p:cNvSpPr>
          <p:nvPr>
            <p:ph type="sldNum" sz="quarter" idx="10"/>
          </p:nvPr>
        </p:nvSpPr>
        <p:spPr/>
        <p:txBody>
          <a:bodyPr/>
          <a:lstStyle/>
          <a:p>
            <a:fld id="{B795166F-4D5C-4128-A33C-FB807F38BEB0}" type="slidenum">
              <a:rPr lang="en-US" smtClean="0"/>
              <a:t>21</a:t>
            </a:fld>
            <a:endParaRPr lang="en-US"/>
          </a:p>
        </p:txBody>
      </p:sp>
    </p:spTree>
    <p:extLst>
      <p:ext uri="{BB962C8B-B14F-4D97-AF65-F5344CB8AC3E}">
        <p14:creationId xmlns:p14="http://schemas.microsoft.com/office/powerpoint/2010/main" val="679703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Young</a:t>
            </a:r>
            <a:r>
              <a:rPr lang="en-US" baseline="0" dirty="0" smtClean="0"/>
              <a:t> m</a:t>
            </a:r>
            <a:r>
              <a:rPr lang="en-US" dirty="0" smtClean="0"/>
              <a:t>en are more likely than young women to report having multiple partners in the past 12 months.  23% men have had 2 or more partners compared to only 5% of women. Among both young men and women with multiple partners in the past year, 67% of women and 78% of men</a:t>
            </a:r>
            <a:r>
              <a:rPr lang="en-US" baseline="0" dirty="0" smtClean="0"/>
              <a:t> </a:t>
            </a:r>
            <a:r>
              <a:rPr lang="en-US" dirty="0" smtClean="0"/>
              <a:t>say they used a condom at last intercourse. </a:t>
            </a:r>
          </a:p>
        </p:txBody>
      </p:sp>
      <p:sp>
        <p:nvSpPr>
          <p:cNvPr id="4" name="Slide Number Placeholder 3"/>
          <p:cNvSpPr>
            <a:spLocks noGrp="1"/>
          </p:cNvSpPr>
          <p:nvPr>
            <p:ph type="sldNum" sz="quarter" idx="10"/>
          </p:nvPr>
        </p:nvSpPr>
        <p:spPr/>
        <p:txBody>
          <a:bodyPr/>
          <a:lstStyle/>
          <a:p>
            <a:fld id="{B795166F-4D5C-4128-A33C-FB807F38BEB0}" type="slidenum">
              <a:rPr lang="en-US" smtClean="0"/>
              <a:t>22</a:t>
            </a:fld>
            <a:endParaRPr lang="en-US"/>
          </a:p>
        </p:txBody>
      </p:sp>
    </p:spTree>
    <p:extLst>
      <p:ext uri="{BB962C8B-B14F-4D97-AF65-F5344CB8AC3E}">
        <p14:creationId xmlns:p14="http://schemas.microsoft.com/office/powerpoint/2010/main" val="12472439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66</a:t>
            </a:r>
            <a:r>
              <a:rPr lang="en-US" dirty="0" smtClean="0"/>
              <a:t>% of young women and 32% of young men who had sex in the past year have been tested for HIV and received the results.  </a:t>
            </a:r>
          </a:p>
        </p:txBody>
      </p:sp>
      <p:sp>
        <p:nvSpPr>
          <p:cNvPr id="4" name="Slide Number Placeholder 3"/>
          <p:cNvSpPr>
            <a:spLocks noGrp="1"/>
          </p:cNvSpPr>
          <p:nvPr>
            <p:ph type="sldNum" sz="quarter" idx="10"/>
          </p:nvPr>
        </p:nvSpPr>
        <p:spPr/>
        <p:txBody>
          <a:bodyPr/>
          <a:lstStyle/>
          <a:p>
            <a:fld id="{B795166F-4D5C-4128-A33C-FB807F38BEB0}" type="slidenum">
              <a:rPr lang="en-US" smtClean="0"/>
              <a:t>23</a:t>
            </a:fld>
            <a:endParaRPr lang="en-US"/>
          </a:p>
        </p:txBody>
      </p:sp>
    </p:spTree>
    <p:extLst>
      <p:ext uri="{BB962C8B-B14F-4D97-AF65-F5344CB8AC3E}">
        <p14:creationId xmlns:p14="http://schemas.microsoft.com/office/powerpoint/2010/main" val="37432866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24</a:t>
            </a:fld>
            <a:endParaRPr lang="en-US"/>
          </a:p>
        </p:txBody>
      </p:sp>
    </p:spTree>
    <p:extLst>
      <p:ext uri="{BB962C8B-B14F-4D97-AF65-F5344CB8AC3E}">
        <p14:creationId xmlns:p14="http://schemas.microsoft.com/office/powerpoint/2010/main" val="392609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26</a:t>
            </a:fld>
            <a:endParaRPr lang="en-US"/>
          </a:p>
        </p:txBody>
      </p:sp>
    </p:spTree>
    <p:extLst>
      <p:ext uri="{BB962C8B-B14F-4D97-AF65-F5344CB8AC3E}">
        <p14:creationId xmlns:p14="http://schemas.microsoft.com/office/powerpoint/2010/main" val="1816842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30000"/>
              </a:spcBef>
              <a:spcAft>
                <a:spcPct val="0"/>
              </a:spcAft>
              <a:defRPr/>
            </a:pPr>
            <a:r>
              <a:rPr lang="en-US" dirty="0" smtClean="0">
                <a:latin typeface="Arial" pitchFamily="34" charset="0"/>
                <a:cs typeface="Arial" pitchFamily="34" charset="0"/>
              </a:rPr>
              <a:t>The majority of men and women surveyed in the 2014 </a:t>
            </a:r>
            <a:r>
              <a:rPr lang="en-US" dirty="0" err="1" smtClean="0">
                <a:latin typeface="Arial" pitchFamily="34" charset="0"/>
                <a:cs typeface="Arial" pitchFamily="34" charset="0"/>
              </a:rPr>
              <a:t>LDHS</a:t>
            </a:r>
            <a:r>
              <a:rPr lang="en-US" dirty="0" smtClean="0">
                <a:latin typeface="Arial" pitchFamily="34" charset="0"/>
                <a:cs typeface="Arial" pitchFamily="34" charset="0"/>
              </a:rPr>
              <a:t> agreed to be tested for HIV. </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27</a:t>
            </a:fld>
            <a:endParaRPr lang="en-US"/>
          </a:p>
        </p:txBody>
      </p:sp>
    </p:spTree>
    <p:extLst>
      <p:ext uri="{BB962C8B-B14F-4D97-AF65-F5344CB8AC3E}">
        <p14:creationId xmlns:p14="http://schemas.microsoft.com/office/powerpoint/2010/main" val="23028304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These are the 2014 HIV prevalence rates. Nationwide, 24.6% of adults (women and men age 15-49) are HIV-positive. 30% of the urban population is HIV-positive compared to 21.8% among the rural population. Rates are higher in women than in men nationwide</a:t>
            </a:r>
            <a:r>
              <a:rPr lang="en-US" baseline="0" dirty="0" smtClean="0">
                <a:latin typeface="Arial" pitchFamily="34" charset="0"/>
                <a:cs typeface="Arial" pitchFamily="34" charset="0"/>
              </a:rPr>
              <a:t> and in </a:t>
            </a:r>
            <a:r>
              <a:rPr lang="en-US" dirty="0" smtClean="0">
                <a:latin typeface="Arial" pitchFamily="34" charset="0"/>
                <a:cs typeface="Arial" pitchFamily="34" charset="0"/>
              </a:rPr>
              <a:t>both urban and rural areas. </a:t>
            </a:r>
          </a:p>
        </p:txBody>
      </p:sp>
      <p:sp>
        <p:nvSpPr>
          <p:cNvPr id="4" name="Slide Number Placeholder 3"/>
          <p:cNvSpPr>
            <a:spLocks noGrp="1"/>
          </p:cNvSpPr>
          <p:nvPr>
            <p:ph type="sldNum" sz="quarter" idx="10"/>
          </p:nvPr>
        </p:nvSpPr>
        <p:spPr/>
        <p:txBody>
          <a:bodyPr/>
          <a:lstStyle/>
          <a:p>
            <a:fld id="{B795166F-4D5C-4128-A33C-FB807F38BEB0}" type="slidenum">
              <a:rPr lang="en-US" smtClean="0"/>
              <a:t>28</a:t>
            </a:fld>
            <a:endParaRPr lang="en-US"/>
          </a:p>
        </p:txBody>
      </p:sp>
    </p:spTree>
    <p:extLst>
      <p:ext uri="{BB962C8B-B14F-4D97-AF65-F5344CB8AC3E}">
        <p14:creationId xmlns:p14="http://schemas.microsoft.com/office/powerpoint/2010/main" val="13072254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There is no clear correlation between level of</a:t>
            </a:r>
            <a:r>
              <a:rPr lang="en-US" baseline="0" dirty="0" smtClean="0">
                <a:latin typeface="Arial" pitchFamily="34" charset="0"/>
                <a:cs typeface="Arial" pitchFamily="34" charset="0"/>
              </a:rPr>
              <a:t> </a:t>
            </a:r>
            <a:r>
              <a:rPr lang="en-US" dirty="0" smtClean="0">
                <a:latin typeface="Arial" pitchFamily="34" charset="0"/>
                <a:cs typeface="Arial" pitchFamily="34" charset="0"/>
              </a:rPr>
              <a:t>education and HIV prevalence. However, women</a:t>
            </a:r>
            <a:r>
              <a:rPr lang="en-US" baseline="0" dirty="0" smtClean="0">
                <a:latin typeface="Arial" pitchFamily="34" charset="0"/>
                <a:cs typeface="Arial" pitchFamily="34" charset="0"/>
              </a:rPr>
              <a:t> and men with only primary education are more likely to have HIV compared to women and men in other education categories. </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29</a:t>
            </a:fld>
            <a:endParaRPr lang="en-US"/>
          </a:p>
        </p:txBody>
      </p:sp>
    </p:spTree>
    <p:extLst>
      <p:ext uri="{BB962C8B-B14F-4D97-AF65-F5344CB8AC3E}">
        <p14:creationId xmlns:p14="http://schemas.microsoft.com/office/powerpoint/2010/main" val="27457010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There is no clear correlation between household wealth and HIV prevalence,</a:t>
            </a:r>
            <a:r>
              <a:rPr lang="en-US" baseline="0" dirty="0" smtClean="0">
                <a:latin typeface="Arial" pitchFamily="34" charset="0"/>
                <a:cs typeface="Arial" pitchFamily="34" charset="0"/>
              </a:rPr>
              <a:t> among men.  Among women, HIV prevalence is highest in the wealthiest households. </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30</a:t>
            </a:fld>
            <a:endParaRPr lang="en-US"/>
          </a:p>
        </p:txBody>
      </p:sp>
    </p:spTree>
    <p:extLst>
      <p:ext uri="{BB962C8B-B14F-4D97-AF65-F5344CB8AC3E}">
        <p14:creationId xmlns:p14="http://schemas.microsoft.com/office/powerpoint/2010/main" val="2691972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a:t>
            </a:r>
            <a:r>
              <a:rPr lang="en-US" baseline="0" dirty="0" smtClean="0"/>
              <a:t> of HIV prevention measures is much lower that HIV awareness. 86% of women and 81% men know that the risk of getting HIV can be reduced by using condoms and limiting sex to one faithful, uninfected partner.  Women generally have higher knowledge of HIV prevention methods than men.</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a:t>
            </a:fld>
            <a:endParaRPr lang="en-US"/>
          </a:p>
        </p:txBody>
      </p:sp>
    </p:spTree>
    <p:extLst>
      <p:ext uri="{BB962C8B-B14F-4D97-AF65-F5344CB8AC3E}">
        <p14:creationId xmlns:p14="http://schemas.microsoft.com/office/powerpoint/2010/main" val="21524823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HIV prevalence is consistently higher among women than among men in all age groups. HIV</a:t>
            </a:r>
            <a:r>
              <a:rPr lang="en-US" baseline="0" dirty="0" smtClean="0">
                <a:latin typeface="Arial" pitchFamily="34" charset="0"/>
                <a:cs typeface="Arial" pitchFamily="34" charset="0"/>
              </a:rPr>
              <a:t> prevalence shows an age pattern among women and men. HIV prevalence generally increases with age, then declines after age 44. HIV prevalence is highest among women at 35-39 at 45.5% and among men at age 40-44 at 43.5%.</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31</a:t>
            </a:fld>
            <a:endParaRPr lang="en-US"/>
          </a:p>
        </p:txBody>
      </p:sp>
    </p:spTree>
    <p:extLst>
      <p:ext uri="{BB962C8B-B14F-4D97-AF65-F5344CB8AC3E}">
        <p14:creationId xmlns:p14="http://schemas.microsoft.com/office/powerpoint/2010/main" val="4285996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11"/>
              </a:spcAft>
              <a:buClr>
                <a:schemeClr val="tx1"/>
              </a:buClr>
            </a:pPr>
            <a:r>
              <a:rPr lang="en-GB" dirty="0" smtClean="0"/>
              <a:t>HIV prevalence is highest in </a:t>
            </a:r>
            <a:r>
              <a:rPr lang="en-GB" b="1" dirty="0" smtClean="0">
                <a:solidFill>
                  <a:schemeClr val="accent1"/>
                </a:solidFill>
              </a:rPr>
              <a:t>Maseru (28.0%)</a:t>
            </a:r>
            <a:r>
              <a:rPr lang="en-GB" dirty="0" smtClean="0">
                <a:solidFill>
                  <a:schemeClr val="accent1"/>
                </a:solidFill>
              </a:rPr>
              <a:t> </a:t>
            </a:r>
            <a:r>
              <a:rPr lang="en-GB" dirty="0" smtClean="0"/>
              <a:t>and lowest in </a:t>
            </a:r>
            <a:r>
              <a:rPr lang="en-GB" b="1" dirty="0" err="1" smtClean="0">
                <a:solidFill>
                  <a:schemeClr val="accent1"/>
                </a:solidFill>
              </a:rPr>
              <a:t>Mokhotlong</a:t>
            </a:r>
            <a:r>
              <a:rPr lang="en-GB" b="1" dirty="0" smtClean="0">
                <a:solidFill>
                  <a:schemeClr val="accent1"/>
                </a:solidFill>
              </a:rPr>
              <a:t> (17.0%)</a:t>
            </a:r>
            <a:r>
              <a:rPr lang="en-GB" dirty="0" smtClean="0"/>
              <a:t>.</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32</a:t>
            </a:fld>
            <a:endParaRPr lang="en-US"/>
          </a:p>
        </p:txBody>
      </p:sp>
    </p:spTree>
    <p:extLst>
      <p:ext uri="{BB962C8B-B14F-4D97-AF65-F5344CB8AC3E}">
        <p14:creationId xmlns:p14="http://schemas.microsoft.com/office/powerpoint/2010/main" val="15806878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the overall </a:t>
            </a:r>
            <a:r>
              <a:rPr lang="en-US" dirty="0"/>
              <a:t>estimate of HIV prevalence among </a:t>
            </a:r>
            <a:r>
              <a:rPr lang="en-US" dirty="0" smtClean="0"/>
              <a:t>adults (women and men age 15-49) </a:t>
            </a:r>
            <a:r>
              <a:rPr lang="en-US" dirty="0"/>
              <a:t>has </a:t>
            </a:r>
            <a:r>
              <a:rPr lang="en-US" dirty="0" smtClean="0"/>
              <a:t>increased from 23.4% </a:t>
            </a:r>
            <a:r>
              <a:rPr lang="en-US" dirty="0"/>
              <a:t>in </a:t>
            </a:r>
            <a:r>
              <a:rPr lang="en-US" dirty="0" smtClean="0"/>
              <a:t>2004 </a:t>
            </a:r>
            <a:r>
              <a:rPr lang="en-US" dirty="0"/>
              <a:t>to </a:t>
            </a:r>
            <a:r>
              <a:rPr lang="en-US" dirty="0" smtClean="0"/>
              <a:t>24.6% </a:t>
            </a:r>
            <a:r>
              <a:rPr lang="en-US" dirty="0"/>
              <a:t>in </a:t>
            </a:r>
            <a:r>
              <a:rPr lang="en-US" dirty="0" smtClean="0"/>
              <a:t>2014, this increase is not statistically significant.  Only the increase seen among women, from 26.3% to 29.7% is statistically significant.  HIV Prevalence among men is basically unchanged. </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33</a:t>
            </a:fld>
            <a:endParaRPr lang="en-US"/>
          </a:p>
        </p:txBody>
      </p:sp>
    </p:spTree>
    <p:extLst>
      <p:ext uri="{BB962C8B-B14F-4D97-AF65-F5344CB8AC3E}">
        <p14:creationId xmlns:p14="http://schemas.microsoft.com/office/powerpoint/2010/main" val="14958909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Interpreting trends is difficult since every survey includes a sampling error.  This means that the actual prevalence of HIV infection in 2014 may be as high as 26.3% and as low as 23.0%.  This range is known as a confidence interval.  If we look at the confidence intervals for the 2004 national HIV prevalence, we can see that they range from 21.9-25.0%.  The confidence intervals between the prevalence for the two surveys overlap. </a:t>
            </a:r>
            <a:r>
              <a:rPr lang="en-GB" dirty="0" smtClean="0"/>
              <a:t>This indicates that the decline in HIV prevalence among adults age 15-49 observed between the 2004 and </a:t>
            </a:r>
            <a:r>
              <a:rPr lang="en-GB" dirty="0"/>
              <a:t>2014 </a:t>
            </a:r>
            <a:r>
              <a:rPr lang="en-GB" dirty="0" smtClean="0"/>
              <a:t>LDHS </a:t>
            </a:r>
            <a:r>
              <a:rPr lang="en-GB" dirty="0"/>
              <a:t>surveys is NOT statistically significant. </a:t>
            </a:r>
          </a:p>
        </p:txBody>
      </p:sp>
      <p:sp>
        <p:nvSpPr>
          <p:cNvPr id="4" name="Slide Number Placeholder 3"/>
          <p:cNvSpPr>
            <a:spLocks noGrp="1"/>
          </p:cNvSpPr>
          <p:nvPr>
            <p:ph type="sldNum" sz="quarter" idx="10"/>
          </p:nvPr>
        </p:nvSpPr>
        <p:spPr/>
        <p:txBody>
          <a:bodyPr/>
          <a:lstStyle/>
          <a:p>
            <a:fld id="{B795166F-4D5C-4128-A33C-FB807F38BEB0}" type="slidenum">
              <a:rPr lang="en-US" smtClean="0"/>
              <a:t>34</a:t>
            </a:fld>
            <a:endParaRPr lang="en-US"/>
          </a:p>
        </p:txBody>
      </p:sp>
    </p:spTree>
    <p:extLst>
      <p:ext uri="{BB962C8B-B14F-4D97-AF65-F5344CB8AC3E}">
        <p14:creationId xmlns:p14="http://schemas.microsoft.com/office/powerpoint/2010/main" val="11146584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noProof="0" dirty="0" smtClean="0"/>
              <a:t>Within southern</a:t>
            </a:r>
            <a:r>
              <a:rPr lang="en-US" baseline="0" noProof="0" dirty="0" smtClean="0"/>
              <a:t> </a:t>
            </a:r>
            <a:r>
              <a:rPr lang="en-US" noProof="0" dirty="0" smtClean="0"/>
              <a:t>Africa,</a:t>
            </a:r>
            <a:r>
              <a:rPr lang="en-US" baseline="0" noProof="0" dirty="0" smtClean="0"/>
              <a:t> Lesotho is one of five countries (Swaziland, Zimbabwe, Namibia, and Mozambique) where HIV prevalence is greater than 10.0%.</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35</a:t>
            </a:fld>
            <a:endParaRPr lang="en-US"/>
          </a:p>
        </p:txBody>
      </p:sp>
    </p:spTree>
    <p:extLst>
      <p:ext uri="{BB962C8B-B14F-4D97-AF65-F5344CB8AC3E}">
        <p14:creationId xmlns:p14="http://schemas.microsoft.com/office/powerpoint/2010/main" val="8207942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latin typeface="Arial" pitchFamily="34" charset="0"/>
                <a:cs typeface="Arial" pitchFamily="34" charset="0"/>
              </a:rPr>
              <a:t>Women who are widowed are more likely to be infected than never married, married, or divorced/separated respondents. </a:t>
            </a:r>
            <a:r>
              <a:rPr lang="en-US" dirty="0" smtClean="0">
                <a:latin typeface="Arial" pitchFamily="34" charset="0"/>
                <a:cs typeface="Arial" pitchFamily="34" charset="0"/>
              </a:rPr>
              <a:t>Women and men who are divorced</a:t>
            </a:r>
            <a:r>
              <a:rPr lang="en-US" baseline="0" dirty="0" smtClean="0">
                <a:latin typeface="Arial" pitchFamily="34" charset="0"/>
                <a:cs typeface="Arial" pitchFamily="34" charset="0"/>
              </a:rPr>
              <a:t> or separated have higher HIV prevalence than never married or married respondents.</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36</a:t>
            </a:fld>
            <a:endParaRPr lang="en-US"/>
          </a:p>
        </p:txBody>
      </p:sp>
    </p:spTree>
    <p:extLst>
      <p:ext uri="{BB962C8B-B14F-4D97-AF65-F5344CB8AC3E}">
        <p14:creationId xmlns:p14="http://schemas.microsoft.com/office/powerpoint/2010/main" val="18350580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The more lifetime sexual partners one has</a:t>
            </a:r>
            <a:r>
              <a:rPr lang="en-US" baseline="0" dirty="0" smtClean="0">
                <a:latin typeface="Arial" pitchFamily="34" charset="0"/>
                <a:cs typeface="Arial" pitchFamily="34" charset="0"/>
              </a:rPr>
              <a:t> in Lesotho, generally the greater the risk for HIV. Among women, women who have had only 1 sexual partner have lower HIV prevalence (19.8%) compared to women with 5-9 partners (51.0%). Among men, HIV prevalence increases with the number of sexual partners, up to 10+ partners.</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37</a:t>
            </a:fld>
            <a:endParaRPr lang="en-US"/>
          </a:p>
        </p:txBody>
      </p:sp>
    </p:spTree>
    <p:extLst>
      <p:ext uri="{BB962C8B-B14F-4D97-AF65-F5344CB8AC3E}">
        <p14:creationId xmlns:p14="http://schemas.microsoft.com/office/powerpoint/2010/main" val="24379474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HIV prevalence is lowest among men who are both traditionally and medically circumcised, followed by those are medically circumcised only.</a:t>
            </a:r>
            <a:r>
              <a:rPr lang="en-US" baseline="0" dirty="0" smtClean="0">
                <a:latin typeface="Arial" pitchFamily="34" charset="0"/>
                <a:cs typeface="Arial" pitchFamily="34" charset="0"/>
              </a:rPr>
              <a:t>  HIV prevalence is highest among those who are not circumcised or who are traditionally circumcised only. </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38</a:t>
            </a:fld>
            <a:endParaRPr lang="en-US"/>
          </a:p>
        </p:txBody>
      </p:sp>
    </p:spTree>
    <p:extLst>
      <p:ext uri="{BB962C8B-B14F-4D97-AF65-F5344CB8AC3E}">
        <p14:creationId xmlns:p14="http://schemas.microsoft.com/office/powerpoint/2010/main" val="222563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less than </a:t>
            </a:r>
            <a:r>
              <a:rPr lang="en-US" dirty="0" smtClean="0"/>
              <a:t>10% </a:t>
            </a:r>
            <a:r>
              <a:rPr lang="en-US" dirty="0"/>
              <a:t>of </a:t>
            </a:r>
            <a:r>
              <a:rPr lang="en-US" dirty="0" smtClean="0"/>
              <a:t>Basotho youth </a:t>
            </a:r>
            <a:r>
              <a:rPr lang="en-US" dirty="0"/>
              <a:t>age 15-24 are HIV-positive. HIV prevalence is higher among young women </a:t>
            </a:r>
            <a:r>
              <a:rPr lang="en-US" dirty="0" smtClean="0"/>
              <a:t>(13.1%) </a:t>
            </a:r>
            <a:r>
              <a:rPr lang="en-US" dirty="0"/>
              <a:t>than among young men </a:t>
            </a:r>
            <a:r>
              <a:rPr lang="en-US" dirty="0" smtClean="0"/>
              <a:t>(6.0%). </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39</a:t>
            </a:fld>
            <a:endParaRPr lang="en-US"/>
          </a:p>
        </p:txBody>
      </p:sp>
    </p:spTree>
    <p:extLst>
      <p:ext uri="{BB962C8B-B14F-4D97-AF65-F5344CB8AC3E}">
        <p14:creationId xmlns:p14="http://schemas.microsoft.com/office/powerpoint/2010/main" val="36304751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HIV prevalence among young women is highest among women age 23-24 </a:t>
            </a:r>
            <a:r>
              <a:rPr lang="en-US" dirty="0" smtClean="0"/>
              <a:t>(29.3%) </a:t>
            </a:r>
            <a:r>
              <a:rPr lang="en-US" dirty="0"/>
              <a:t>and lowest among women age </a:t>
            </a:r>
            <a:r>
              <a:rPr lang="en-US" dirty="0" smtClean="0"/>
              <a:t>18-19 (5.2%). </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40</a:t>
            </a:fld>
            <a:endParaRPr lang="en-US"/>
          </a:p>
        </p:txBody>
      </p:sp>
    </p:spTree>
    <p:extLst>
      <p:ext uri="{BB962C8B-B14F-4D97-AF65-F5344CB8AC3E}">
        <p14:creationId xmlns:p14="http://schemas.microsoft.com/office/powerpoint/2010/main" val="1996287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a:t>
            </a:r>
            <a:r>
              <a:rPr lang="en-US" baseline="0" dirty="0" smtClean="0"/>
              <a:t> of HIV prevention increases with education. 93% of women and 92% of men with more than secondary education know these 2 prevention methods compared to only 69% of women and 61% of men with no education.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a:t>
            </a:fld>
            <a:endParaRPr lang="en-US"/>
          </a:p>
        </p:txBody>
      </p:sp>
    </p:spTree>
    <p:extLst>
      <p:ext uri="{BB962C8B-B14F-4D97-AF65-F5344CB8AC3E}">
        <p14:creationId xmlns:p14="http://schemas.microsoft.com/office/powerpoint/2010/main" val="10509572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More than half of married couples in Lesotho—65%—are not infected with HIV.  However, 15% of couples are discordant.  That is, among 8% of couples, the man is positive and the woman is negative; and in </a:t>
            </a:r>
            <a:r>
              <a:rPr lang="en-US" altLang="en-US" baseline="0" dirty="0" smtClean="0"/>
              <a:t>7</a:t>
            </a:r>
            <a:r>
              <a:rPr lang="en-US" altLang="en-US" dirty="0" smtClean="0"/>
              <a:t>% of couples the woman is positive and the man is negative.  In 20% of couples both partners are positive.</a:t>
            </a:r>
          </a:p>
        </p:txBody>
      </p:sp>
      <p:sp>
        <p:nvSpPr>
          <p:cNvPr id="4" name="Slide Number Placeholder 3"/>
          <p:cNvSpPr>
            <a:spLocks noGrp="1"/>
          </p:cNvSpPr>
          <p:nvPr>
            <p:ph type="sldNum" sz="quarter" idx="10"/>
          </p:nvPr>
        </p:nvSpPr>
        <p:spPr/>
        <p:txBody>
          <a:bodyPr/>
          <a:lstStyle/>
          <a:p>
            <a:fld id="{B795166F-4D5C-4128-A33C-FB807F38BEB0}" type="slidenum">
              <a:rPr lang="en-US" smtClean="0"/>
              <a:t>41</a:t>
            </a:fld>
            <a:endParaRPr lang="en-US"/>
          </a:p>
        </p:txBody>
      </p:sp>
    </p:spTree>
    <p:extLst>
      <p:ext uri="{BB962C8B-B14F-4D97-AF65-F5344CB8AC3E}">
        <p14:creationId xmlns:p14="http://schemas.microsoft.com/office/powerpoint/2010/main" val="696964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HIV </a:t>
            </a:r>
            <a:r>
              <a:rPr lang="en-US" dirty="0" smtClean="0"/>
              <a:t>incidence</a:t>
            </a:r>
            <a:r>
              <a:rPr lang="en-US" baseline="0" dirty="0" smtClean="0"/>
              <a:t> </a:t>
            </a:r>
            <a:r>
              <a:rPr lang="en-US" baseline="0" dirty="0" smtClean="0"/>
              <a:t>is a measure of people newly infected with HIV. </a:t>
            </a:r>
            <a:r>
              <a:rPr lang="en-US" sz="1200" b="0" i="0" u="none" strike="noStrike" kern="1200" baseline="0" dirty="0" smtClean="0">
                <a:solidFill>
                  <a:schemeClr val="tx1"/>
                </a:solidFill>
                <a:latin typeface="+mn-lt"/>
                <a:ea typeface="+mn-ea"/>
                <a:cs typeface="+mn-cs"/>
              </a:rPr>
              <a:t>According to the 2014 LDHS, HIV incidence among women and men age 15-49 in Lesotho is 1.9 new</a:t>
            </a:r>
          </a:p>
          <a:p>
            <a:r>
              <a:rPr lang="en-US" sz="1200" b="0" i="0" u="none" strike="noStrike" kern="1200" baseline="0" dirty="0" smtClean="0">
                <a:solidFill>
                  <a:schemeClr val="tx1"/>
                </a:solidFill>
                <a:latin typeface="+mn-lt"/>
                <a:ea typeface="+mn-ea"/>
                <a:cs typeface="+mn-cs"/>
              </a:rPr>
              <a:t>infections per 100 person-years (PY) of exposure (confidence interval: 1.2-2.6). HIV incidence appears to be</a:t>
            </a:r>
          </a:p>
          <a:p>
            <a:r>
              <a:rPr lang="en-US" sz="1200" b="0" i="0" u="none" strike="noStrike" kern="1200" baseline="0" dirty="0" smtClean="0">
                <a:solidFill>
                  <a:schemeClr val="tx1"/>
                </a:solidFill>
                <a:latin typeface="+mn-lt"/>
                <a:ea typeface="+mn-ea"/>
                <a:cs typeface="+mn-cs"/>
              </a:rPr>
              <a:t>lower among women (1.7 infections per 100 PY; confidence interval: 0.8-2.6) than men (2.1 infections per 100</a:t>
            </a:r>
          </a:p>
          <a:p>
            <a:r>
              <a:rPr lang="en-US" sz="1200" b="0" i="1" u="none" strike="noStrike" kern="1200" baseline="0" dirty="0" smtClean="0">
                <a:solidFill>
                  <a:schemeClr val="tx1"/>
                </a:solidFill>
                <a:latin typeface="+mn-lt"/>
                <a:ea typeface="+mn-ea"/>
                <a:cs typeface="+mn-cs"/>
              </a:rPr>
              <a:t>HIV Prevalence • </a:t>
            </a:r>
            <a:r>
              <a:rPr lang="en-US" sz="1200" b="1" i="0" u="none" strike="noStrike" kern="1200" baseline="0" dirty="0" smtClean="0">
                <a:solidFill>
                  <a:schemeClr val="tx1"/>
                </a:solidFill>
                <a:latin typeface="+mn-lt"/>
                <a:ea typeface="+mn-ea"/>
                <a:cs typeface="+mn-cs"/>
              </a:rPr>
              <a:t>241</a:t>
            </a:r>
          </a:p>
          <a:p>
            <a:r>
              <a:rPr lang="en-US" sz="1200" b="0" i="0" u="none" strike="noStrike" kern="1200" baseline="0" dirty="0" smtClean="0">
                <a:solidFill>
                  <a:schemeClr val="tx1"/>
                </a:solidFill>
                <a:latin typeface="+mn-lt"/>
                <a:ea typeface="+mn-ea"/>
                <a:cs typeface="+mn-cs"/>
              </a:rPr>
              <a:t>PY; confidence interval: 1.1-3.2). However, the difference between women and men is not statistically</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42</a:t>
            </a:fld>
            <a:endParaRPr lang="en-US"/>
          </a:p>
        </p:txBody>
      </p:sp>
    </p:spTree>
    <p:extLst>
      <p:ext uri="{BB962C8B-B14F-4D97-AF65-F5344CB8AC3E}">
        <p14:creationId xmlns:p14="http://schemas.microsoft.com/office/powerpoint/2010/main" val="25700932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44</a:t>
            </a:fld>
            <a:endParaRPr lang="en-US"/>
          </a:p>
        </p:txBody>
      </p:sp>
    </p:spTree>
    <p:extLst>
      <p:ext uri="{BB962C8B-B14F-4D97-AF65-F5344CB8AC3E}">
        <p14:creationId xmlns:p14="http://schemas.microsoft.com/office/powerpoint/2010/main" val="770387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Basotho adults lack accurate knowledge about the ways through which HIV can and cannot be transmitted. Only 39% of women and 31% of men have comprehensive knowledge about HIV and AIDS.  Among women and men, comprehensive knowledge of HIV and AIDS increases with increasing education and household wealth. </a:t>
            </a:r>
          </a:p>
        </p:txBody>
      </p:sp>
      <p:sp>
        <p:nvSpPr>
          <p:cNvPr id="4" name="Slide Number Placeholder 3"/>
          <p:cNvSpPr>
            <a:spLocks noGrp="1"/>
          </p:cNvSpPr>
          <p:nvPr>
            <p:ph type="sldNum" sz="quarter" idx="10"/>
          </p:nvPr>
        </p:nvSpPr>
        <p:spPr/>
        <p:txBody>
          <a:bodyPr/>
          <a:lstStyle/>
          <a:p>
            <a:fld id="{B795166F-4D5C-4128-A33C-FB807F38BEB0}" type="slidenum">
              <a:rPr lang="en-US" smtClean="0"/>
              <a:t>5</a:t>
            </a:fld>
            <a:endParaRPr lang="en-US"/>
          </a:p>
        </p:txBody>
      </p:sp>
    </p:spTree>
    <p:extLst>
      <p:ext uri="{BB962C8B-B14F-4D97-AF65-F5344CB8AC3E}">
        <p14:creationId xmlns:p14="http://schemas.microsoft.com/office/powerpoint/2010/main" val="3343994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82% of women and 74% of men know that HIV can be transmitted by breastfeeding. More women (87%) and fewer</a:t>
            </a:r>
            <a:r>
              <a:rPr lang="en-US" baseline="0" dirty="0" smtClean="0"/>
              <a:t> men (70%) 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a:t>
            </a:fld>
            <a:endParaRPr lang="en-US"/>
          </a:p>
        </p:txBody>
      </p:sp>
    </p:spTree>
    <p:extLst>
      <p:ext uri="{BB962C8B-B14F-4D97-AF65-F5344CB8AC3E}">
        <p14:creationId xmlns:p14="http://schemas.microsoft.com/office/powerpoint/2010/main" val="1120910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7</a:t>
            </a:fld>
            <a:endParaRPr lang="en-US"/>
          </a:p>
        </p:txBody>
      </p:sp>
    </p:spTree>
    <p:extLst>
      <p:ext uri="{BB962C8B-B14F-4D97-AF65-F5344CB8AC3E}">
        <p14:creationId xmlns:p14="http://schemas.microsoft.com/office/powerpoint/2010/main" val="955891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These are indicators that relate to stigma towards people living with HIV and AIDS. Basotho women and men are not yet accepting of people living with HIV and AIDS.  96% of women and 91% of men are willing to care for a family member with HIV and AIDS in their home. Nearly all women and more than 80% of men think a female teacher with HIV who is not sick should be allowed to continue teaching. Just 46% of women and 36% men accept all 4 indicators.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a:t>
            </a:fld>
            <a:endParaRPr lang="en-US"/>
          </a:p>
        </p:txBody>
      </p:sp>
    </p:spTree>
    <p:extLst>
      <p:ext uri="{BB962C8B-B14F-4D97-AF65-F5344CB8AC3E}">
        <p14:creationId xmlns:p14="http://schemas.microsoft.com/office/powerpoint/2010/main" val="4225906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 than women to report having multiple partners in the past 12 months.  27% men have had 2 or more partners compared to only 7% of women. Among both men and women with multiple partners in the past year, 54% of women and 65% of men</a:t>
            </a:r>
            <a:r>
              <a:rPr lang="en-US" baseline="0" dirty="0" smtClean="0"/>
              <a:t> </a:t>
            </a:r>
            <a:r>
              <a:rPr lang="en-US" dirty="0" smtClean="0"/>
              <a:t>say they used a condom at last intercourse. Men report having 6.9 more lifetime sexual partners than women </a:t>
            </a:r>
            <a:r>
              <a:rPr lang="en-US" baseline="0" dirty="0" smtClean="0"/>
              <a:t>(2.7 for women versus 9.6for men).</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9</a:t>
            </a:fld>
            <a:endParaRPr lang="en-US"/>
          </a:p>
        </p:txBody>
      </p:sp>
    </p:spTree>
    <p:extLst>
      <p:ext uri="{BB962C8B-B14F-4D97-AF65-F5344CB8AC3E}">
        <p14:creationId xmlns:p14="http://schemas.microsoft.com/office/powerpoint/2010/main" val="2712153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032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590420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13798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TextBox 7"/>
          <p:cNvSpPr txBox="1"/>
          <p:nvPr userDrawn="1"/>
        </p:nvSpPr>
        <p:spPr>
          <a:xfrm>
            <a:off x="0" y="5637119"/>
            <a:ext cx="9144000" cy="1261884"/>
          </a:xfrm>
          <a:prstGeom prst="rect">
            <a:avLst/>
          </a:prstGeom>
          <a:noFill/>
        </p:spPr>
        <p:txBody>
          <a:bodyPr wrap="square" rtlCol="0">
            <a:spAutoFit/>
          </a:bodyPr>
          <a:lstStyle/>
          <a:p>
            <a:pPr algn="ctr"/>
            <a:r>
              <a:rPr lang="en-GB" sz="3800" b="1" noProof="0" dirty="0" smtClean="0">
                <a:solidFill>
                  <a:schemeClr val="bg1"/>
                </a:solidFill>
                <a:latin typeface="Calibri" pitchFamily="34" charset="0"/>
              </a:rPr>
              <a:t>2014 Lesotho Demographic </a:t>
            </a:r>
            <a:br>
              <a:rPr lang="en-GB" sz="3800" b="1" noProof="0" dirty="0" smtClean="0">
                <a:solidFill>
                  <a:schemeClr val="bg1"/>
                </a:solidFill>
                <a:latin typeface="Calibri" pitchFamily="34" charset="0"/>
              </a:rPr>
            </a:br>
            <a:r>
              <a:rPr lang="en-GB" sz="3800" b="1" noProof="0" dirty="0" smtClean="0">
                <a:solidFill>
                  <a:schemeClr val="bg1"/>
                </a:solidFill>
                <a:latin typeface="Calibri" pitchFamily="34" charset="0"/>
              </a:rPr>
              <a:t>and Health Survey (LDHS)</a:t>
            </a:r>
            <a:endParaRPr lang="en-GB" sz="3800" b="1" noProof="0" dirty="0">
              <a:solidFill>
                <a:schemeClr val="bg1"/>
              </a:solidFill>
              <a:latin typeface="Calibri" pitchFamily="34" charset="0"/>
            </a:endParaRPr>
          </a:p>
        </p:txBody>
      </p:sp>
      <p:grpSp>
        <p:nvGrpSpPr>
          <p:cNvPr id="9" name="Group 8"/>
          <p:cNvGrpSpPr/>
          <p:nvPr userDrawn="1"/>
        </p:nvGrpSpPr>
        <p:grpSpPr>
          <a:xfrm>
            <a:off x="0" y="1153302"/>
            <a:ext cx="9144000" cy="4566113"/>
            <a:chOff x="0" y="1153302"/>
            <a:chExt cx="9144000" cy="4566113"/>
          </a:xfrm>
        </p:grpSpPr>
        <p:grpSp>
          <p:nvGrpSpPr>
            <p:cNvPr id="10" name="Group 9"/>
            <p:cNvGrpSpPr/>
            <p:nvPr userDrawn="1"/>
          </p:nvGrpSpPr>
          <p:grpSpPr>
            <a:xfrm>
              <a:off x="0" y="5393654"/>
              <a:ext cx="9144000" cy="325761"/>
              <a:chOff x="0" y="5393654"/>
              <a:chExt cx="9144000" cy="325761"/>
            </a:xfrm>
          </p:grpSpPr>
          <p:sp>
            <p:nvSpPr>
              <p:cNvPr id="21" name="Rectangle 20"/>
              <p:cNvSpPr/>
              <p:nvPr userDrawn="1"/>
            </p:nvSpPr>
            <p:spPr>
              <a:xfrm>
                <a:off x="0" y="5393654"/>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22" name="Rectangle 21"/>
              <p:cNvSpPr/>
              <p:nvPr userDrawn="1"/>
            </p:nvSpPr>
            <p:spPr>
              <a:xfrm>
                <a:off x="0" y="5554823"/>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464347"/>
              <a:ext cx="9143999" cy="3929307"/>
            </a:xfrm>
            <a:prstGeom prst="rect">
              <a:avLst/>
            </a:prstGeom>
          </p:spPr>
        </p:pic>
        <p:grpSp>
          <p:nvGrpSpPr>
            <p:cNvPr id="12" name="Group 11"/>
            <p:cNvGrpSpPr/>
            <p:nvPr userDrawn="1"/>
          </p:nvGrpSpPr>
          <p:grpSpPr>
            <a:xfrm>
              <a:off x="0" y="1153302"/>
              <a:ext cx="9144000" cy="314540"/>
              <a:chOff x="0" y="1153302"/>
              <a:chExt cx="9144000" cy="314540"/>
            </a:xfrm>
          </p:grpSpPr>
          <p:sp>
            <p:nvSpPr>
              <p:cNvPr id="13" name="Rectangle 12"/>
              <p:cNvSpPr/>
              <p:nvPr userDrawn="1"/>
            </p:nvSpPr>
            <p:spPr>
              <a:xfrm>
                <a:off x="0" y="1153302"/>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14" name="Rectangle 13"/>
              <p:cNvSpPr/>
              <p:nvPr userDrawn="1"/>
            </p:nvSpPr>
            <p:spPr>
              <a:xfrm>
                <a:off x="0" y="1303250"/>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grpSp>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84094" y="1592132"/>
            <a:ext cx="8218842" cy="526586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 id="2147483688" r:id="rId2"/>
  </p:sldLayoutIdLst>
  <p:txStyles>
    <p:titleStyle>
      <a:lvl1pPr algn="ctr" defTabSz="914400" rtl="0" eaLnBrk="1" latinLnBrk="0" hangingPunct="1">
        <a:lnSpc>
          <a:spcPct val="90000"/>
        </a:lnSpc>
        <a:spcBef>
          <a:spcPct val="0"/>
        </a:spcBef>
        <a:buNone/>
        <a:defRPr sz="42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84094" y="1592132"/>
            <a:ext cx="8218842" cy="526586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050143896"/>
      </p:ext>
    </p:extLst>
  </p:cSld>
  <p:clrMap bg1="lt1" tx1="dk1" bg2="lt2" tx2="dk2" accent1="accent1" accent2="accent2" accent3="accent3" accent4="accent4" accent5="accent5" accent6="accent6" hlink="hlink" folHlink="folHlink"/>
  <p:sldLayoutIdLst>
    <p:sldLayoutId id="2147483690" r:id="rId1"/>
    <p:sldLayoutId id="2147483691" r:id="rId2"/>
  </p:sldLayoutIdLst>
  <p:txStyles>
    <p:titleStyle>
      <a:lvl1pPr algn="ctr" defTabSz="914400" rtl="0" eaLnBrk="1" latinLnBrk="0" hangingPunct="1">
        <a:lnSpc>
          <a:spcPct val="90000"/>
        </a:lnSpc>
        <a:spcBef>
          <a:spcPct val="0"/>
        </a:spcBef>
        <a:buNone/>
        <a:defRPr sz="42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200329"/>
          </a:xfrm>
          <a:prstGeom prst="rect">
            <a:avLst/>
          </a:prstGeom>
          <a:noFill/>
        </p:spPr>
        <p:txBody>
          <a:bodyPr wrap="square" rtlCol="0">
            <a:spAutoFit/>
          </a:bodyPr>
          <a:lstStyle/>
          <a:p>
            <a:pPr algn="ctr"/>
            <a:r>
              <a:rPr lang="en-US" sz="3600" b="1" dirty="0" smtClean="0">
                <a:solidFill>
                  <a:schemeClr val="bg1"/>
                </a:solidFill>
                <a:latin typeface="Calibri" pitchFamily="34" charset="0"/>
              </a:rPr>
              <a:t>HIV Knowledge, Attitudes, </a:t>
            </a:r>
            <a:br>
              <a:rPr lang="en-US" sz="3600" b="1" dirty="0" smtClean="0">
                <a:solidFill>
                  <a:schemeClr val="bg1"/>
                </a:solidFill>
                <a:latin typeface="Calibri" pitchFamily="34" charset="0"/>
              </a:rPr>
            </a:br>
            <a:r>
              <a:rPr lang="en-US" sz="3600" b="1" dirty="0" smtClean="0">
                <a:solidFill>
                  <a:schemeClr val="bg1"/>
                </a:solidFill>
                <a:latin typeface="Calibri" pitchFamily="34" charset="0"/>
              </a:rPr>
              <a:t>and </a:t>
            </a:r>
            <a:r>
              <a:rPr lang="en-US" sz="3600" b="1" dirty="0" err="1" smtClean="0">
                <a:solidFill>
                  <a:schemeClr val="bg1"/>
                </a:solidFill>
                <a:latin typeface="Calibri" pitchFamily="34" charset="0"/>
              </a:rPr>
              <a:t>Behaviours</a:t>
            </a:r>
            <a:endParaRPr lang="en-US" sz="3600" b="1" dirty="0">
              <a:solidFill>
                <a:schemeClr val="bg1"/>
              </a:solidFill>
              <a:latin typeface="Calibri" pitchFamily="34" charset="0"/>
            </a:endParaRPr>
          </a:p>
        </p:txBody>
      </p:sp>
      <p:sp>
        <p:nvSpPr>
          <p:cNvPr id="4" name="TextBox 3"/>
          <p:cNvSpPr txBox="1"/>
          <p:nvPr/>
        </p:nvSpPr>
        <p:spPr>
          <a:xfrm>
            <a:off x="6853661" y="0"/>
            <a:ext cx="2290339" cy="1200329"/>
          </a:xfrm>
          <a:prstGeom prst="rect">
            <a:avLst/>
          </a:prstGeom>
          <a:noFill/>
        </p:spPr>
        <p:txBody>
          <a:bodyPr wrap="square" rtlCol="0">
            <a:spAutoFit/>
          </a:bodyPr>
          <a:lstStyle/>
          <a:p>
            <a:pPr algn="ctr"/>
            <a:r>
              <a:rPr lang="en-US" b="1" dirty="0" smtClean="0">
                <a:solidFill>
                  <a:schemeClr val="bg1"/>
                </a:solidFill>
              </a:rPr>
              <a:t>Follow us </a:t>
            </a:r>
          </a:p>
          <a:p>
            <a:pPr algn="ctr"/>
            <a:r>
              <a:rPr lang="en-US" b="1" dirty="0" smtClean="0">
                <a:solidFill>
                  <a:schemeClr val="bg1"/>
                </a:solidFill>
              </a:rPr>
              <a:t>on Twitter!</a:t>
            </a:r>
            <a:br>
              <a:rPr lang="en-US" b="1" dirty="0" smtClean="0">
                <a:solidFill>
                  <a:schemeClr val="bg1"/>
                </a:solidFill>
              </a:rPr>
            </a:br>
            <a:r>
              <a:rPr lang="en-US" b="1" dirty="0" smtClean="0">
                <a:solidFill>
                  <a:schemeClr val="bg1"/>
                </a:solidFill>
              </a:rPr>
              <a:t>#</a:t>
            </a:r>
            <a:r>
              <a:rPr lang="en-US" b="1" dirty="0" err="1" smtClean="0">
                <a:solidFill>
                  <a:schemeClr val="bg1"/>
                </a:solidFill>
              </a:rPr>
              <a:t>LesothoDHS</a:t>
            </a: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DHSprogram</a:t>
            </a:r>
            <a:endParaRPr lang="en-US" b="1" dirty="0">
              <a:solidFill>
                <a:schemeClr val="bg1"/>
              </a:solidFill>
            </a:endParaRPr>
          </a:p>
        </p:txBody>
      </p:sp>
    </p:spTree>
    <p:extLst>
      <p:ext uri="{BB962C8B-B14F-4D97-AF65-F5344CB8AC3E}">
        <p14:creationId xmlns:p14="http://schemas.microsoft.com/office/powerpoint/2010/main" val="2392037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HIV knowledge</a:t>
            </a:r>
          </a:p>
          <a:p>
            <a:pPr>
              <a:lnSpc>
                <a:spcPct val="110000"/>
              </a:lnSpc>
              <a:spcBef>
                <a:spcPts val="0"/>
              </a:spcBef>
              <a:spcAft>
                <a:spcPts val="600"/>
              </a:spcAft>
              <a:buClr>
                <a:schemeClr val="tx1"/>
              </a:buClr>
            </a:pPr>
            <a:r>
              <a:rPr lang="en-GB" sz="2800" dirty="0" smtClean="0"/>
              <a:t>HIV-related attitudes and behaviours</a:t>
            </a:r>
          </a:p>
          <a:p>
            <a:pPr>
              <a:lnSpc>
                <a:spcPct val="110000"/>
              </a:lnSpc>
              <a:spcBef>
                <a:spcPts val="0"/>
              </a:spcBef>
              <a:spcAft>
                <a:spcPts val="600"/>
              </a:spcAft>
              <a:buClr>
                <a:schemeClr val="tx1"/>
              </a:buClr>
            </a:pPr>
            <a:r>
              <a:rPr lang="en-GB" sz="2800" b="1" dirty="0" smtClean="0">
                <a:solidFill>
                  <a:schemeClr val="bg2"/>
                </a:solidFill>
              </a:rPr>
              <a:t>HIV testing</a:t>
            </a:r>
          </a:p>
          <a:p>
            <a:pPr>
              <a:lnSpc>
                <a:spcPct val="110000"/>
              </a:lnSpc>
              <a:spcBef>
                <a:spcPts val="0"/>
              </a:spcBef>
              <a:spcAft>
                <a:spcPts val="600"/>
              </a:spcAft>
              <a:buClr>
                <a:schemeClr val="tx1"/>
              </a:buClr>
            </a:pPr>
            <a:r>
              <a:rPr lang="en-GB" sz="2800" dirty="0"/>
              <a:t>Male circumcision</a:t>
            </a:r>
          </a:p>
          <a:p>
            <a:pPr>
              <a:lnSpc>
                <a:spcPct val="110000"/>
              </a:lnSpc>
              <a:spcBef>
                <a:spcPts val="0"/>
              </a:spcBef>
              <a:spcAft>
                <a:spcPts val="600"/>
              </a:spcAft>
              <a:buClr>
                <a:schemeClr val="tx1"/>
              </a:buClr>
            </a:pPr>
            <a:r>
              <a:rPr lang="en-GB" sz="2800" dirty="0" smtClean="0"/>
              <a:t>HIV and youth</a:t>
            </a:r>
          </a:p>
        </p:txBody>
      </p:sp>
      <p:sp>
        <p:nvSpPr>
          <p:cNvPr id="5" name="TextBox 4"/>
          <p:cNvSpPr txBox="1"/>
          <p:nvPr/>
        </p:nvSpPr>
        <p:spPr>
          <a:xfrm>
            <a:off x="4229100" y="4806059"/>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smtClean="0"/>
              <a:t>2011 UNICEF/</a:t>
            </a:r>
            <a:r>
              <a:rPr lang="en-US" sz="1200" dirty="0" err="1" smtClean="0"/>
              <a:t>Nyani</a:t>
            </a:r>
            <a:r>
              <a:rPr lang="en-US" sz="1200" dirty="0" smtClean="0"/>
              <a:t> </a:t>
            </a:r>
            <a:r>
              <a:rPr lang="en-US" sz="1200" dirty="0" err="1" smtClean="0"/>
              <a:t>Quarmyne</a:t>
            </a:r>
            <a:endParaRPr lang="en-US" sz="1200" baseline="300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1699692"/>
            <a:ext cx="4572000" cy="3035808"/>
          </a:xfrm>
          <a:prstGeom prst="rect">
            <a:avLst/>
          </a:prstGeom>
          <a:ln>
            <a:solidFill>
              <a:schemeClr val="tx1"/>
            </a:solidFill>
          </a:ln>
        </p:spPr>
      </p:pic>
    </p:spTree>
    <p:extLst>
      <p:ext uri="{BB962C8B-B14F-4D97-AF65-F5344CB8AC3E}">
        <p14:creationId xmlns:p14="http://schemas.microsoft.com/office/powerpoint/2010/main" val="9851202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HIV Testing</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5375560"/>
              </p:ext>
            </p:extLst>
          </p:nvPr>
        </p:nvGraphicFramePr>
        <p:xfrm>
          <a:off x="491319" y="1569493"/>
          <a:ext cx="8229600" cy="528850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81000"/>
          </a:xfrm>
          <a:prstGeom prst="rect">
            <a:avLst/>
          </a:prstGeom>
          <a:noFill/>
        </p:spPr>
        <p:txBody>
          <a:bodyPr wrap="square" rtlCol="0">
            <a:spAutoFit/>
          </a:bodyPr>
          <a:lstStyle/>
          <a:p>
            <a:pPr algn="ctr"/>
            <a:r>
              <a:rPr lang="en-US" i="1" dirty="0" smtClean="0">
                <a:latin typeface="+mn-lt"/>
              </a:rPr>
              <a:t>Percent of women and men age 15-49</a:t>
            </a:r>
            <a:endParaRPr lang="en-US" i="1" dirty="0">
              <a:latin typeface="+mn-lt"/>
            </a:endParaRPr>
          </a:p>
        </p:txBody>
      </p:sp>
    </p:spTree>
    <p:extLst>
      <p:ext uri="{BB962C8B-B14F-4D97-AF65-F5344CB8AC3E}">
        <p14:creationId xmlns:p14="http://schemas.microsoft.com/office/powerpoint/2010/main" val="3170291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HIV Testing</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746017411"/>
              </p:ext>
            </p:extLst>
          </p:nvPr>
        </p:nvGraphicFramePr>
        <p:xfrm>
          <a:off x="477672" y="1569494"/>
          <a:ext cx="8243247" cy="528850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25307"/>
            <a:ext cx="9144000" cy="369332"/>
          </a:xfrm>
          <a:prstGeom prst="rect">
            <a:avLst/>
          </a:prstGeom>
          <a:noFill/>
        </p:spPr>
        <p:txBody>
          <a:bodyPr wrap="square" rtlCol="0">
            <a:spAutoFit/>
          </a:bodyPr>
          <a:lstStyle/>
          <a:p>
            <a:pPr algn="ctr"/>
            <a:r>
              <a:rPr lang="en-US" i="1" dirty="0"/>
              <a:t>Percent of women and men age 15-49 </a:t>
            </a:r>
            <a:r>
              <a:rPr lang="en-US" i="1" dirty="0" smtClean="0"/>
              <a:t>who were ever tested for HIV and received their results</a:t>
            </a:r>
            <a:endParaRPr lang="en-US" i="1" dirty="0"/>
          </a:p>
        </p:txBody>
      </p:sp>
    </p:spTree>
    <p:extLst>
      <p:ext uri="{BB962C8B-B14F-4D97-AF65-F5344CB8AC3E}">
        <p14:creationId xmlns:p14="http://schemas.microsoft.com/office/powerpoint/2010/main" val="15776923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Testing during Pregnancy</a:t>
            </a:r>
            <a:endParaRPr lang="en-US" sz="4200" dirty="0"/>
          </a:p>
        </p:txBody>
      </p:sp>
      <p:sp>
        <p:nvSpPr>
          <p:cNvPr id="3" name="Content Placeholder 2"/>
          <p:cNvSpPr>
            <a:spLocks noGrp="1"/>
          </p:cNvSpPr>
          <p:nvPr>
            <p:ph idx="1"/>
          </p:nvPr>
        </p:nvSpPr>
        <p:spPr>
          <a:xfrm>
            <a:off x="940158" y="1611824"/>
            <a:ext cx="7276563" cy="4565140"/>
          </a:xfrm>
        </p:spPr>
        <p:txBody>
          <a:bodyPr>
            <a:normAutofit/>
          </a:bodyPr>
          <a:lstStyle/>
          <a:p>
            <a:pPr marL="0" indent="0" algn="ctr">
              <a:lnSpc>
                <a:spcPct val="120000"/>
              </a:lnSpc>
              <a:spcBef>
                <a:spcPts val="0"/>
              </a:spcBef>
              <a:spcAft>
                <a:spcPts val="600"/>
              </a:spcAft>
              <a:buClr>
                <a:schemeClr val="tx1"/>
              </a:buClr>
              <a:buNone/>
            </a:pPr>
            <a:r>
              <a:rPr lang="en-GB" dirty="0" smtClean="0"/>
              <a:t>Among women who gave birth in the </a:t>
            </a:r>
            <a:br>
              <a:rPr lang="en-GB" dirty="0" smtClean="0"/>
            </a:br>
            <a:r>
              <a:rPr lang="en-GB" dirty="0" smtClean="0"/>
              <a:t>2 years before the survey, </a:t>
            </a:r>
            <a:r>
              <a:rPr lang="en-GB" b="1" dirty="0" smtClean="0">
                <a:solidFill>
                  <a:schemeClr val="bg2"/>
                </a:solidFill>
              </a:rPr>
              <a:t>79%</a:t>
            </a:r>
            <a:r>
              <a:rPr lang="en-GB" dirty="0" smtClean="0">
                <a:solidFill>
                  <a:schemeClr val="accent1"/>
                </a:solidFill>
              </a:rPr>
              <a:t> </a:t>
            </a:r>
            <a:r>
              <a:rPr lang="en-GB" dirty="0" smtClean="0"/>
              <a:t>were </a:t>
            </a:r>
            <a:r>
              <a:rPr lang="en-GB" b="1" dirty="0" smtClean="0">
                <a:solidFill>
                  <a:schemeClr val="bg2"/>
                </a:solidFill>
              </a:rPr>
              <a:t>counselled and tested for HIV </a:t>
            </a:r>
            <a:r>
              <a:rPr lang="en-GB" dirty="0" smtClean="0"/>
              <a:t>during antenatal care and </a:t>
            </a:r>
            <a:r>
              <a:rPr lang="en-GB" b="1" dirty="0" smtClean="0">
                <a:solidFill>
                  <a:schemeClr val="bg2"/>
                </a:solidFill>
              </a:rPr>
              <a:t>received the results</a:t>
            </a:r>
            <a:r>
              <a:rPr lang="en-GB" dirty="0" smtClean="0"/>
              <a:t>. </a:t>
            </a:r>
            <a:endParaRPr lang="en-GB" b="1" dirty="0"/>
          </a:p>
        </p:txBody>
      </p:sp>
    </p:spTree>
    <p:extLst>
      <p:ext uri="{BB962C8B-B14F-4D97-AF65-F5344CB8AC3E}">
        <p14:creationId xmlns:p14="http://schemas.microsoft.com/office/powerpoint/2010/main" val="1603748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HIV knowledge</a:t>
            </a:r>
          </a:p>
          <a:p>
            <a:pPr>
              <a:lnSpc>
                <a:spcPct val="110000"/>
              </a:lnSpc>
              <a:spcBef>
                <a:spcPts val="0"/>
              </a:spcBef>
              <a:spcAft>
                <a:spcPts val="600"/>
              </a:spcAft>
              <a:buClr>
                <a:schemeClr val="tx1"/>
              </a:buClr>
            </a:pPr>
            <a:r>
              <a:rPr lang="en-GB" sz="2800" dirty="0" smtClean="0"/>
              <a:t>HIV-related attitudes and behaviours</a:t>
            </a:r>
          </a:p>
          <a:p>
            <a:pPr>
              <a:lnSpc>
                <a:spcPct val="110000"/>
              </a:lnSpc>
              <a:spcBef>
                <a:spcPts val="0"/>
              </a:spcBef>
              <a:spcAft>
                <a:spcPts val="600"/>
              </a:spcAft>
              <a:buClr>
                <a:schemeClr val="tx1"/>
              </a:buClr>
            </a:pPr>
            <a:r>
              <a:rPr lang="en-GB" sz="2800" dirty="0" smtClean="0"/>
              <a:t>HIV testing</a:t>
            </a:r>
          </a:p>
          <a:p>
            <a:pPr>
              <a:lnSpc>
                <a:spcPct val="110000"/>
              </a:lnSpc>
              <a:spcBef>
                <a:spcPts val="0"/>
              </a:spcBef>
              <a:spcAft>
                <a:spcPts val="600"/>
              </a:spcAft>
              <a:buClr>
                <a:schemeClr val="tx1"/>
              </a:buClr>
            </a:pPr>
            <a:r>
              <a:rPr lang="en-GB" sz="2800" b="1" dirty="0" smtClean="0">
                <a:solidFill>
                  <a:schemeClr val="bg2"/>
                </a:solidFill>
              </a:rPr>
              <a:t>Male circumcision</a:t>
            </a:r>
          </a:p>
          <a:p>
            <a:pPr>
              <a:lnSpc>
                <a:spcPct val="110000"/>
              </a:lnSpc>
              <a:spcBef>
                <a:spcPts val="0"/>
              </a:spcBef>
              <a:spcAft>
                <a:spcPts val="600"/>
              </a:spcAft>
              <a:buClr>
                <a:schemeClr val="tx1"/>
              </a:buClr>
            </a:pPr>
            <a:r>
              <a:rPr lang="en-GB" sz="2800" dirty="0" smtClean="0"/>
              <a:t>HIV and youth</a:t>
            </a:r>
          </a:p>
        </p:txBody>
      </p:sp>
      <p:sp>
        <p:nvSpPr>
          <p:cNvPr id="5" name="TextBox 4"/>
          <p:cNvSpPr txBox="1"/>
          <p:nvPr/>
        </p:nvSpPr>
        <p:spPr>
          <a:xfrm>
            <a:off x="4229100" y="4806059"/>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smtClean="0"/>
              <a:t>2011 UNICEF/</a:t>
            </a:r>
            <a:r>
              <a:rPr lang="en-US" sz="1200" dirty="0" err="1" smtClean="0"/>
              <a:t>Nyani</a:t>
            </a:r>
            <a:r>
              <a:rPr lang="en-US" sz="1200" dirty="0" smtClean="0"/>
              <a:t> </a:t>
            </a:r>
            <a:r>
              <a:rPr lang="en-US" sz="1200" dirty="0" err="1" smtClean="0"/>
              <a:t>Quarmyne</a:t>
            </a:r>
            <a:endParaRPr lang="en-US" sz="1200" baseline="300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1699692"/>
            <a:ext cx="4572000" cy="3035808"/>
          </a:xfrm>
          <a:prstGeom prst="rect">
            <a:avLst/>
          </a:prstGeom>
          <a:ln>
            <a:solidFill>
              <a:schemeClr val="tx1"/>
            </a:solidFill>
          </a:ln>
        </p:spPr>
      </p:pic>
    </p:spTree>
    <p:extLst>
      <p:ext uri="{BB962C8B-B14F-4D97-AF65-F5344CB8AC3E}">
        <p14:creationId xmlns:p14="http://schemas.microsoft.com/office/powerpoint/2010/main" val="34413992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Male Circumcision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37243143"/>
              </p:ext>
            </p:extLst>
          </p:nvPr>
        </p:nvGraphicFramePr>
        <p:xfrm>
          <a:off x="464024" y="1665209"/>
          <a:ext cx="8229600" cy="519279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64952" y="1295877"/>
            <a:ext cx="8814096" cy="369332"/>
          </a:xfrm>
          <a:prstGeom prst="rect">
            <a:avLst/>
          </a:prstGeom>
          <a:noFill/>
        </p:spPr>
        <p:txBody>
          <a:bodyPr wrap="square" rtlCol="0">
            <a:spAutoFit/>
          </a:bodyPr>
          <a:lstStyle/>
          <a:p>
            <a:pPr algn="ctr"/>
            <a:r>
              <a:rPr lang="en-US" i="1" dirty="0"/>
              <a:t>Percent of </a:t>
            </a:r>
            <a:r>
              <a:rPr lang="en-US" i="1" dirty="0" smtClean="0"/>
              <a:t>men age 15-49 who report having been circumcised</a:t>
            </a:r>
            <a:endParaRPr lang="en-US" i="1" dirty="0"/>
          </a:p>
        </p:txBody>
      </p:sp>
    </p:spTree>
    <p:extLst>
      <p:ext uri="{BB962C8B-B14F-4D97-AF65-F5344CB8AC3E}">
        <p14:creationId xmlns:p14="http://schemas.microsoft.com/office/powerpoint/2010/main" val="29379819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dirty="0" smtClean="0"/>
              <a:t>Medical </a:t>
            </a:r>
            <a:r>
              <a:rPr lang="en-US" sz="4200" dirty="0" smtClean="0"/>
              <a:t>Male Circumcision by District</a:t>
            </a:r>
            <a:endParaRPr lang="en-US" sz="4200" dirty="0"/>
          </a:p>
        </p:txBody>
      </p:sp>
      <p:sp>
        <p:nvSpPr>
          <p:cNvPr id="53" name="Text Box 34"/>
          <p:cNvSpPr txBox="1">
            <a:spLocks noChangeArrowheads="1"/>
          </p:cNvSpPr>
          <p:nvPr/>
        </p:nvSpPr>
        <p:spPr bwMode="auto">
          <a:xfrm>
            <a:off x="-14510" y="6001036"/>
            <a:ext cx="3112711"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t>Percent of men age </a:t>
            </a:r>
            <a:r>
              <a:rPr lang="en-US" i="1" dirty="0" smtClean="0"/>
              <a:t/>
            </a:r>
            <a:br>
              <a:rPr lang="en-US" i="1" dirty="0" smtClean="0"/>
            </a:br>
            <a:r>
              <a:rPr lang="en-US" i="1" dirty="0" smtClean="0"/>
              <a:t>15-49 </a:t>
            </a:r>
            <a:r>
              <a:rPr lang="en-US" i="1" dirty="0"/>
              <a:t>who report </a:t>
            </a:r>
            <a:r>
              <a:rPr lang="en-US" i="1" dirty="0" smtClean="0"/>
              <a:t>having </a:t>
            </a:r>
            <a:r>
              <a:rPr lang="en-US" i="1" dirty="0"/>
              <a:t>been </a:t>
            </a:r>
            <a:r>
              <a:rPr lang="en-US" i="1" dirty="0" smtClean="0"/>
              <a:t>medically circumcised</a:t>
            </a:r>
            <a:endParaRPr lang="en-US" i="1" dirty="0"/>
          </a:p>
        </p:txBody>
      </p:sp>
      <p:sp>
        <p:nvSpPr>
          <p:cNvPr id="33" name="TextBox 32"/>
          <p:cNvSpPr txBox="1"/>
          <p:nvPr/>
        </p:nvSpPr>
        <p:spPr>
          <a:xfrm>
            <a:off x="287839" y="1573694"/>
            <a:ext cx="1621130"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28%</a:t>
            </a:r>
            <a:endParaRPr lang="en-US" sz="2800" b="1" dirty="0">
              <a:latin typeface="Calibri (Headings)"/>
            </a:endParaRPr>
          </a:p>
        </p:txBody>
      </p:sp>
      <p:grpSp>
        <p:nvGrpSpPr>
          <p:cNvPr id="34" name="Group 33"/>
          <p:cNvGrpSpPr>
            <a:grpSpLocks noChangeAspect="1"/>
          </p:cNvGrpSpPr>
          <p:nvPr/>
        </p:nvGrpSpPr>
        <p:grpSpPr bwMode="auto">
          <a:xfrm>
            <a:off x="1240631"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 name="TextBox 44"/>
          <p:cNvSpPr txBox="1"/>
          <p:nvPr/>
        </p:nvSpPr>
        <p:spPr>
          <a:xfrm>
            <a:off x="3913188" y="1707391"/>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Leribe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27%</a:t>
            </a:r>
          </a:p>
        </p:txBody>
      </p:sp>
      <p:sp>
        <p:nvSpPr>
          <p:cNvPr id="46" name="TextBox 45"/>
          <p:cNvSpPr txBox="1"/>
          <p:nvPr/>
        </p:nvSpPr>
        <p:spPr>
          <a:xfrm>
            <a:off x="2976168" y="2286200"/>
            <a:ext cx="13684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Berea</a:t>
            </a:r>
          </a:p>
          <a:p>
            <a:pPr algn="ctr"/>
            <a:r>
              <a:rPr lang="en-US" sz="2000" b="1" dirty="0" smtClean="0">
                <a:solidFill>
                  <a:schemeClr val="bg1"/>
                </a:solidFill>
                <a:latin typeface="Calibri" pitchFamily="34" charset="0"/>
              </a:rPr>
              <a:t>34%</a:t>
            </a:r>
          </a:p>
        </p:txBody>
      </p:sp>
      <p:sp>
        <p:nvSpPr>
          <p:cNvPr id="47" name="TextBox 46"/>
          <p:cNvSpPr txBox="1"/>
          <p:nvPr/>
        </p:nvSpPr>
        <p:spPr>
          <a:xfrm>
            <a:off x="2586798" y="3334151"/>
            <a:ext cx="15843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Maseru</a:t>
            </a:r>
          </a:p>
          <a:p>
            <a:pPr algn="ctr"/>
            <a:r>
              <a:rPr lang="en-US" sz="2000" b="1" dirty="0" smtClean="0">
                <a:solidFill>
                  <a:schemeClr val="bg1"/>
                </a:solidFill>
                <a:latin typeface="Calibri" pitchFamily="34" charset="0"/>
              </a:rPr>
              <a:t>38%</a:t>
            </a:r>
          </a:p>
        </p:txBody>
      </p:sp>
      <p:sp>
        <p:nvSpPr>
          <p:cNvPr id="48" name="TextBox 47"/>
          <p:cNvSpPr txBox="1"/>
          <p:nvPr/>
        </p:nvSpPr>
        <p:spPr>
          <a:xfrm>
            <a:off x="1502310" y="385954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Mafeteng</a:t>
            </a:r>
            <a:endParaRPr lang="en-US" sz="2000" b="1" dirty="0" smtClean="0">
              <a:solidFill>
                <a:schemeClr val="bg1"/>
              </a:solidFill>
              <a:latin typeface="Calibri" pitchFamily="34" charset="0"/>
            </a:endParaRPr>
          </a:p>
          <a:p>
            <a:pPr algn="ctr"/>
            <a:r>
              <a:rPr lang="en-US" sz="2000" b="1" dirty="0">
                <a:solidFill>
                  <a:schemeClr val="bg1"/>
                </a:solidFill>
                <a:latin typeface="Calibri" pitchFamily="34" charset="0"/>
              </a:rPr>
              <a:t>2</a:t>
            </a:r>
            <a:r>
              <a:rPr lang="en-US" sz="2000" b="1" dirty="0" smtClean="0">
                <a:solidFill>
                  <a:schemeClr val="bg1"/>
                </a:solidFill>
                <a:latin typeface="Calibri" pitchFamily="34" charset="0"/>
              </a:rPr>
              <a:t>3%</a:t>
            </a:r>
          </a:p>
        </p:txBody>
      </p:sp>
      <p:sp>
        <p:nvSpPr>
          <p:cNvPr id="49" name="TextBox 48"/>
          <p:cNvSpPr txBox="1"/>
          <p:nvPr/>
        </p:nvSpPr>
        <p:spPr>
          <a:xfrm>
            <a:off x="4818063" y="939663"/>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17%</a:t>
            </a:r>
          </a:p>
        </p:txBody>
      </p:sp>
      <p:sp>
        <p:nvSpPr>
          <p:cNvPr id="50" name="TextBox 49"/>
          <p:cNvSpPr txBox="1"/>
          <p:nvPr/>
        </p:nvSpPr>
        <p:spPr>
          <a:xfrm>
            <a:off x="5408614" y="4398630"/>
            <a:ext cx="1616898"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Qacha’s</a:t>
            </a:r>
            <a:r>
              <a:rPr lang="en-US" sz="2000" b="1" dirty="0" smtClean="0">
                <a:solidFill>
                  <a:schemeClr val="bg1"/>
                </a:solidFill>
                <a:latin typeface="Calibri" pitchFamily="34" charset="0"/>
              </a:rPr>
              <a:t> Nek</a:t>
            </a:r>
          </a:p>
          <a:p>
            <a:pPr algn="ctr"/>
            <a:r>
              <a:rPr lang="en-US" sz="2000" b="1" dirty="0" smtClean="0">
                <a:solidFill>
                  <a:schemeClr val="bg1"/>
                </a:solidFill>
                <a:latin typeface="Calibri" pitchFamily="34" charset="0"/>
              </a:rPr>
              <a:t>20%</a:t>
            </a:r>
          </a:p>
        </p:txBody>
      </p:sp>
      <p:sp>
        <p:nvSpPr>
          <p:cNvPr id="51" name="TextBox 50"/>
          <p:cNvSpPr txBox="1"/>
          <p:nvPr/>
        </p:nvSpPr>
        <p:spPr>
          <a:xfrm>
            <a:off x="2206992" y="4692681"/>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a:p>
            <a:pPr algn="ctr"/>
            <a:r>
              <a:rPr lang="en-US" sz="2000" b="1" dirty="0" smtClean="0">
                <a:solidFill>
                  <a:schemeClr val="bg1"/>
                </a:solidFill>
                <a:latin typeface="Calibri" pitchFamily="34" charset="0"/>
              </a:rPr>
              <a:t>12%</a:t>
            </a:r>
          </a:p>
        </p:txBody>
      </p:sp>
      <p:sp>
        <p:nvSpPr>
          <p:cNvPr id="52" name="TextBox 51"/>
          <p:cNvSpPr txBox="1"/>
          <p:nvPr/>
        </p:nvSpPr>
        <p:spPr>
          <a:xfrm>
            <a:off x="3211381" y="555412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Quthing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27%</a:t>
            </a:r>
          </a:p>
        </p:txBody>
      </p:sp>
      <p:sp>
        <p:nvSpPr>
          <p:cNvPr id="54" name="TextBox 53"/>
          <p:cNvSpPr txBox="1"/>
          <p:nvPr/>
        </p:nvSpPr>
        <p:spPr>
          <a:xfrm>
            <a:off x="5988844" y="2569232"/>
            <a:ext cx="1593850"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15%</a:t>
            </a:r>
          </a:p>
        </p:txBody>
      </p:sp>
      <p:sp>
        <p:nvSpPr>
          <p:cNvPr id="55" name="TextBox 54"/>
          <p:cNvSpPr txBox="1"/>
          <p:nvPr/>
        </p:nvSpPr>
        <p:spPr>
          <a:xfrm>
            <a:off x="4529364" y="3372430"/>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16%</a:t>
            </a:r>
          </a:p>
        </p:txBody>
      </p:sp>
    </p:spTree>
    <p:extLst>
      <p:ext uri="{BB962C8B-B14F-4D97-AF65-F5344CB8AC3E}">
        <p14:creationId xmlns:p14="http://schemas.microsoft.com/office/powerpoint/2010/main" val="26142401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HIV knowledge</a:t>
            </a:r>
          </a:p>
          <a:p>
            <a:pPr>
              <a:lnSpc>
                <a:spcPct val="110000"/>
              </a:lnSpc>
              <a:spcBef>
                <a:spcPts val="0"/>
              </a:spcBef>
              <a:spcAft>
                <a:spcPts val="600"/>
              </a:spcAft>
              <a:buClr>
                <a:schemeClr val="tx1"/>
              </a:buClr>
            </a:pPr>
            <a:r>
              <a:rPr lang="en-GB" sz="2800" dirty="0" smtClean="0"/>
              <a:t>HIV-related attitudes and behaviours</a:t>
            </a:r>
          </a:p>
          <a:p>
            <a:pPr>
              <a:lnSpc>
                <a:spcPct val="110000"/>
              </a:lnSpc>
              <a:spcBef>
                <a:spcPts val="0"/>
              </a:spcBef>
              <a:spcAft>
                <a:spcPts val="600"/>
              </a:spcAft>
              <a:buClr>
                <a:schemeClr val="tx1"/>
              </a:buClr>
            </a:pPr>
            <a:r>
              <a:rPr lang="en-GB" sz="2800" dirty="0" smtClean="0"/>
              <a:t>HIV testing</a:t>
            </a:r>
          </a:p>
          <a:p>
            <a:pPr>
              <a:lnSpc>
                <a:spcPct val="110000"/>
              </a:lnSpc>
              <a:spcBef>
                <a:spcPts val="0"/>
              </a:spcBef>
              <a:spcAft>
                <a:spcPts val="600"/>
              </a:spcAft>
              <a:buClr>
                <a:schemeClr val="tx1"/>
              </a:buClr>
            </a:pPr>
            <a:r>
              <a:rPr lang="en-GB" sz="2800" dirty="0"/>
              <a:t>Male circumcision</a:t>
            </a:r>
          </a:p>
          <a:p>
            <a:pPr>
              <a:lnSpc>
                <a:spcPct val="110000"/>
              </a:lnSpc>
              <a:spcBef>
                <a:spcPts val="0"/>
              </a:spcBef>
              <a:spcAft>
                <a:spcPts val="600"/>
              </a:spcAft>
              <a:buClr>
                <a:schemeClr val="tx1"/>
              </a:buClr>
            </a:pPr>
            <a:r>
              <a:rPr lang="en-GB" sz="2800" b="1" dirty="0" smtClean="0">
                <a:solidFill>
                  <a:schemeClr val="bg2"/>
                </a:solidFill>
              </a:rPr>
              <a:t>HIV and youth</a:t>
            </a:r>
            <a:endParaRPr lang="en-GB" sz="2800" dirty="0" smtClean="0">
              <a:solidFill>
                <a:schemeClr val="bg2"/>
              </a:solidFill>
            </a:endParaRPr>
          </a:p>
        </p:txBody>
      </p:sp>
      <p:sp>
        <p:nvSpPr>
          <p:cNvPr id="5" name="TextBox 4"/>
          <p:cNvSpPr txBox="1"/>
          <p:nvPr/>
        </p:nvSpPr>
        <p:spPr>
          <a:xfrm>
            <a:off x="4229100" y="4806059"/>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smtClean="0"/>
              <a:t>2011 UNICEF/</a:t>
            </a:r>
            <a:r>
              <a:rPr lang="en-US" sz="1200" dirty="0" err="1" smtClean="0"/>
              <a:t>Nyani</a:t>
            </a:r>
            <a:r>
              <a:rPr lang="en-US" sz="1200" dirty="0" smtClean="0"/>
              <a:t> </a:t>
            </a:r>
            <a:r>
              <a:rPr lang="en-US" sz="1200" dirty="0" err="1" smtClean="0"/>
              <a:t>Quarmyne</a:t>
            </a:r>
            <a:endParaRPr lang="en-US" sz="1200" baseline="300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1699692"/>
            <a:ext cx="4572000" cy="3035808"/>
          </a:xfrm>
          <a:prstGeom prst="rect">
            <a:avLst/>
          </a:prstGeom>
          <a:ln>
            <a:solidFill>
              <a:schemeClr val="tx1"/>
            </a:solidFill>
          </a:ln>
        </p:spPr>
      </p:pic>
    </p:spTree>
    <p:extLst>
      <p:ext uri="{BB962C8B-B14F-4D97-AF65-F5344CB8AC3E}">
        <p14:creationId xmlns:p14="http://schemas.microsoft.com/office/powerpoint/2010/main" val="17022515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Comprehensive Knowledge of HIV </a:t>
            </a:r>
            <a:br>
              <a:rPr lang="en-US" sz="4200" dirty="0" smtClean="0"/>
            </a:br>
            <a:r>
              <a:rPr lang="en-US" sz="4200" dirty="0" smtClean="0"/>
              <a:t>among Youth by Residence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813563655"/>
              </p:ext>
            </p:extLst>
          </p:nvPr>
        </p:nvGraphicFramePr>
        <p:xfrm>
          <a:off x="464024" y="1601614"/>
          <a:ext cx="8222776" cy="451772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20614"/>
            <a:ext cx="9144000" cy="381000"/>
          </a:xfrm>
          <a:prstGeom prst="rect">
            <a:avLst/>
          </a:prstGeom>
          <a:noFill/>
        </p:spPr>
        <p:txBody>
          <a:bodyPr wrap="square" rtlCol="0">
            <a:spAutoFit/>
          </a:bodyPr>
          <a:lstStyle/>
          <a:p>
            <a:pPr algn="ctr"/>
            <a:r>
              <a:rPr lang="en-US" i="1" dirty="0" smtClean="0">
                <a:latin typeface="+mn-lt"/>
              </a:rPr>
              <a:t>Percent of women and men age 15-24 with comprehensive knowledge* of HIV</a:t>
            </a:r>
            <a:endParaRPr lang="en-US" i="1" dirty="0">
              <a:latin typeface="+mn-lt"/>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24378331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Knowledge of a Condom Source </a:t>
            </a:r>
            <a:br>
              <a:rPr lang="en-US" sz="4200" dirty="0" smtClean="0"/>
            </a:br>
            <a:r>
              <a:rPr lang="en-US" sz="4200" dirty="0" smtClean="0"/>
              <a:t>among Youth by Residence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459391724"/>
              </p:ext>
            </p:extLst>
          </p:nvPr>
        </p:nvGraphicFramePr>
        <p:xfrm>
          <a:off x="464024" y="1601614"/>
          <a:ext cx="8243248" cy="525638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20614"/>
            <a:ext cx="9144000" cy="381000"/>
          </a:xfrm>
          <a:prstGeom prst="rect">
            <a:avLst/>
          </a:prstGeom>
          <a:noFill/>
        </p:spPr>
        <p:txBody>
          <a:bodyPr wrap="square" rtlCol="0">
            <a:spAutoFit/>
          </a:bodyPr>
          <a:lstStyle/>
          <a:p>
            <a:pPr algn="ctr"/>
            <a:r>
              <a:rPr lang="en-US" i="1" dirty="0" smtClean="0">
                <a:latin typeface="+mn-lt"/>
              </a:rPr>
              <a:t>Percent of women and men age 15-24 who know a condom source</a:t>
            </a:r>
            <a:endParaRPr lang="en-US" i="1" dirty="0">
              <a:latin typeface="+mn-lt"/>
            </a:endParaRPr>
          </a:p>
        </p:txBody>
      </p:sp>
    </p:spTree>
    <p:extLst>
      <p:ext uri="{BB962C8B-B14F-4D97-AF65-F5344CB8AC3E}">
        <p14:creationId xmlns:p14="http://schemas.microsoft.com/office/powerpoint/2010/main" val="5813228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29100" y="4806059"/>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smtClean="0"/>
              <a:t>2011 UNICEF/</a:t>
            </a:r>
            <a:r>
              <a:rPr lang="en-US" sz="1200" dirty="0" err="1" smtClean="0"/>
              <a:t>Nyani</a:t>
            </a:r>
            <a:r>
              <a:rPr lang="en-US" sz="1200" dirty="0" smtClean="0"/>
              <a:t> </a:t>
            </a:r>
            <a:r>
              <a:rPr lang="en-US" sz="1200" dirty="0" err="1" smtClean="0"/>
              <a:t>Quarmyne</a:t>
            </a:r>
            <a:endParaRPr lang="en-US" sz="1200" baseline="30000" dirty="0"/>
          </a:p>
        </p:txBody>
      </p:sp>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bg2"/>
                </a:solidFill>
              </a:rPr>
              <a:t>HIV knowledge</a:t>
            </a:r>
          </a:p>
          <a:p>
            <a:pPr>
              <a:lnSpc>
                <a:spcPct val="110000"/>
              </a:lnSpc>
              <a:spcBef>
                <a:spcPts val="0"/>
              </a:spcBef>
              <a:spcAft>
                <a:spcPts val="600"/>
              </a:spcAft>
              <a:buClr>
                <a:schemeClr val="tx1"/>
              </a:buClr>
            </a:pPr>
            <a:r>
              <a:rPr lang="en-GB" sz="2800" dirty="0" smtClean="0"/>
              <a:t>HIV-related attitudes and behaviours</a:t>
            </a:r>
          </a:p>
          <a:p>
            <a:pPr>
              <a:lnSpc>
                <a:spcPct val="110000"/>
              </a:lnSpc>
              <a:spcBef>
                <a:spcPts val="0"/>
              </a:spcBef>
              <a:spcAft>
                <a:spcPts val="600"/>
              </a:spcAft>
              <a:buClr>
                <a:schemeClr val="tx1"/>
              </a:buClr>
            </a:pPr>
            <a:r>
              <a:rPr lang="en-GB" sz="2800" dirty="0" smtClean="0"/>
              <a:t>HIV testing</a:t>
            </a:r>
          </a:p>
          <a:p>
            <a:pPr>
              <a:lnSpc>
                <a:spcPct val="110000"/>
              </a:lnSpc>
              <a:spcBef>
                <a:spcPts val="0"/>
              </a:spcBef>
              <a:spcAft>
                <a:spcPts val="600"/>
              </a:spcAft>
              <a:buClr>
                <a:schemeClr val="tx1"/>
              </a:buClr>
            </a:pPr>
            <a:r>
              <a:rPr lang="en-GB" sz="2800" dirty="0"/>
              <a:t>Male circumcision</a:t>
            </a:r>
          </a:p>
          <a:p>
            <a:pPr>
              <a:lnSpc>
                <a:spcPct val="110000"/>
              </a:lnSpc>
              <a:spcBef>
                <a:spcPts val="0"/>
              </a:spcBef>
              <a:spcAft>
                <a:spcPts val="600"/>
              </a:spcAft>
              <a:buClr>
                <a:schemeClr val="tx1"/>
              </a:buClr>
            </a:pPr>
            <a:r>
              <a:rPr lang="en-GB" sz="2800" dirty="0" smtClean="0"/>
              <a:t>HIV and youth</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1699692"/>
            <a:ext cx="4572000" cy="3035808"/>
          </a:xfrm>
          <a:prstGeom prst="rect">
            <a:avLst/>
          </a:prstGeom>
          <a:ln>
            <a:solidFill>
              <a:schemeClr val="tx1"/>
            </a:solidFill>
          </a:ln>
        </p:spPr>
      </p:pic>
    </p:spTree>
    <p:extLst>
      <p:ext uri="{BB962C8B-B14F-4D97-AF65-F5344CB8AC3E}">
        <p14:creationId xmlns:p14="http://schemas.microsoft.com/office/powerpoint/2010/main" val="10019724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Age at First Sexual Intercourse</a:t>
            </a:r>
            <a:endParaRPr lang="en-US" sz="4200" dirty="0"/>
          </a:p>
        </p:txBody>
      </p:sp>
      <p:sp>
        <p:nvSpPr>
          <p:cNvPr id="3" name="Content Placeholder 2"/>
          <p:cNvSpPr>
            <a:spLocks noGrp="1"/>
          </p:cNvSpPr>
          <p:nvPr>
            <p:ph idx="1"/>
          </p:nvPr>
        </p:nvSpPr>
        <p:spPr>
          <a:xfrm>
            <a:off x="489398" y="1611824"/>
            <a:ext cx="8242478" cy="4565140"/>
          </a:xfrm>
        </p:spPr>
        <p:txBody>
          <a:bodyPr>
            <a:normAutofit/>
          </a:bodyPr>
          <a:lstStyle/>
          <a:p>
            <a:pPr>
              <a:lnSpc>
                <a:spcPct val="120000"/>
              </a:lnSpc>
              <a:spcBef>
                <a:spcPts val="0"/>
              </a:spcBef>
              <a:spcAft>
                <a:spcPts val="600"/>
              </a:spcAft>
              <a:buClr>
                <a:schemeClr val="tx1"/>
              </a:buClr>
            </a:pPr>
            <a:r>
              <a:rPr lang="en-GB" b="1" dirty="0">
                <a:solidFill>
                  <a:schemeClr val="bg2"/>
                </a:solidFill>
              </a:rPr>
              <a:t>5</a:t>
            </a:r>
            <a:r>
              <a:rPr lang="en-GB" b="1" dirty="0" smtClean="0">
                <a:solidFill>
                  <a:schemeClr val="bg2"/>
                </a:solidFill>
              </a:rPr>
              <a:t>%</a:t>
            </a:r>
            <a:r>
              <a:rPr lang="en-GB" dirty="0" smtClean="0">
                <a:solidFill>
                  <a:schemeClr val="accent1"/>
                </a:solidFill>
              </a:rPr>
              <a:t> </a:t>
            </a:r>
            <a:r>
              <a:rPr lang="en-GB" dirty="0" smtClean="0"/>
              <a:t>of young women and </a:t>
            </a:r>
            <a:r>
              <a:rPr lang="en-GB" b="1" dirty="0" smtClean="0">
                <a:solidFill>
                  <a:schemeClr val="bg2"/>
                </a:solidFill>
              </a:rPr>
              <a:t>23%</a:t>
            </a:r>
            <a:r>
              <a:rPr lang="en-GB" dirty="0" smtClean="0">
                <a:solidFill>
                  <a:schemeClr val="accent1"/>
                </a:solidFill>
              </a:rPr>
              <a:t> </a:t>
            </a:r>
            <a:r>
              <a:rPr lang="en-GB" dirty="0" smtClean="0"/>
              <a:t>of young </a:t>
            </a:r>
            <a:br>
              <a:rPr lang="en-GB" dirty="0" smtClean="0"/>
            </a:br>
            <a:r>
              <a:rPr lang="en-GB" dirty="0" smtClean="0"/>
              <a:t>men age 15-24 had sexual intercourse </a:t>
            </a:r>
            <a:br>
              <a:rPr lang="en-GB" dirty="0" smtClean="0"/>
            </a:br>
            <a:r>
              <a:rPr lang="en-GB" b="1" dirty="0" smtClean="0">
                <a:solidFill>
                  <a:schemeClr val="bg2"/>
                </a:solidFill>
              </a:rPr>
              <a:t>before age 15</a:t>
            </a:r>
            <a:r>
              <a:rPr lang="en-GB" dirty="0" smtClean="0"/>
              <a:t>.</a:t>
            </a:r>
          </a:p>
          <a:p>
            <a:pPr>
              <a:lnSpc>
                <a:spcPct val="120000"/>
              </a:lnSpc>
              <a:spcBef>
                <a:spcPts val="0"/>
              </a:spcBef>
              <a:spcAft>
                <a:spcPts val="600"/>
              </a:spcAft>
              <a:buClr>
                <a:schemeClr val="tx1"/>
              </a:buClr>
            </a:pPr>
            <a:r>
              <a:rPr lang="en-GB" b="1" dirty="0" smtClean="0">
                <a:solidFill>
                  <a:schemeClr val="bg2"/>
                </a:solidFill>
              </a:rPr>
              <a:t>46%</a:t>
            </a:r>
            <a:r>
              <a:rPr lang="en-GB" dirty="0" smtClean="0">
                <a:solidFill>
                  <a:schemeClr val="accent1"/>
                </a:solidFill>
              </a:rPr>
              <a:t> </a:t>
            </a:r>
            <a:r>
              <a:rPr lang="en-GB" dirty="0" smtClean="0"/>
              <a:t>of young women and </a:t>
            </a:r>
            <a:r>
              <a:rPr lang="en-GB" b="1" dirty="0" smtClean="0">
                <a:solidFill>
                  <a:schemeClr val="bg2"/>
                </a:solidFill>
              </a:rPr>
              <a:t>67%</a:t>
            </a:r>
            <a:r>
              <a:rPr lang="en-GB" dirty="0" smtClean="0">
                <a:solidFill>
                  <a:schemeClr val="accent1"/>
                </a:solidFill>
              </a:rPr>
              <a:t> </a:t>
            </a:r>
            <a:r>
              <a:rPr lang="en-GB" dirty="0" smtClean="0"/>
              <a:t>of young </a:t>
            </a:r>
            <a:br>
              <a:rPr lang="en-GB" dirty="0" smtClean="0"/>
            </a:br>
            <a:r>
              <a:rPr lang="en-GB" dirty="0" smtClean="0"/>
              <a:t>men age 18-24 had sexual intercourse </a:t>
            </a:r>
            <a:br>
              <a:rPr lang="en-GB" dirty="0" smtClean="0"/>
            </a:br>
            <a:r>
              <a:rPr lang="en-GB" b="1" dirty="0" smtClean="0">
                <a:solidFill>
                  <a:schemeClr val="bg2"/>
                </a:solidFill>
              </a:rPr>
              <a:t>before age 18</a:t>
            </a:r>
            <a:r>
              <a:rPr lang="en-GB" dirty="0" smtClean="0"/>
              <a:t>.</a:t>
            </a:r>
            <a:endParaRPr lang="en-GB" b="1" dirty="0"/>
          </a:p>
        </p:txBody>
      </p:sp>
    </p:spTree>
    <p:extLst>
      <p:ext uri="{BB962C8B-B14F-4D97-AF65-F5344CB8AC3E}">
        <p14:creationId xmlns:p14="http://schemas.microsoft.com/office/powerpoint/2010/main" val="22614493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Premarital Sexual Intercourse and Condom Use among Youth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74340423"/>
              </p:ext>
            </p:extLst>
          </p:nvPr>
        </p:nvGraphicFramePr>
        <p:xfrm>
          <a:off x="180304" y="1325562"/>
          <a:ext cx="8757634" cy="55324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309093" y="1978505"/>
            <a:ext cx="4430332" cy="646331"/>
          </a:xfrm>
          <a:prstGeom prst="rect">
            <a:avLst/>
          </a:prstGeom>
          <a:noFill/>
        </p:spPr>
        <p:txBody>
          <a:bodyPr wrap="square" rtlCol="0">
            <a:spAutoFit/>
          </a:bodyPr>
          <a:lstStyle/>
          <a:p>
            <a:pPr algn="ctr"/>
            <a:r>
              <a:rPr lang="en-US" i="1" dirty="0" smtClean="0"/>
              <a:t>Percent of never-married women and </a:t>
            </a:r>
            <a:br>
              <a:rPr lang="en-US" i="1" dirty="0" smtClean="0"/>
            </a:br>
            <a:r>
              <a:rPr lang="en-US" i="1" dirty="0" smtClean="0"/>
              <a:t>men age 15-24 who:</a:t>
            </a:r>
            <a:endParaRPr lang="en-US" i="1" dirty="0"/>
          </a:p>
        </p:txBody>
      </p:sp>
      <p:cxnSp>
        <p:nvCxnSpPr>
          <p:cNvPr id="12" name="Straight Connector 11"/>
          <p:cNvCxnSpPr/>
          <p:nvPr/>
        </p:nvCxnSpPr>
        <p:spPr>
          <a:xfrm>
            <a:off x="309093" y="2624836"/>
            <a:ext cx="44303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64428" y="1701506"/>
            <a:ext cx="4170191" cy="923330"/>
          </a:xfrm>
          <a:prstGeom prst="rect">
            <a:avLst/>
          </a:prstGeom>
          <a:noFill/>
        </p:spPr>
        <p:txBody>
          <a:bodyPr wrap="square" rtlCol="0">
            <a:spAutoFit/>
          </a:bodyPr>
          <a:lstStyle/>
          <a:p>
            <a:pPr algn="ctr"/>
            <a:r>
              <a:rPr lang="en-US" i="1" dirty="0" smtClean="0"/>
              <a:t>Among never-married women and men age 15-24 who had sexual intercourse </a:t>
            </a:r>
            <a:br>
              <a:rPr lang="en-US" i="1" dirty="0" smtClean="0"/>
            </a:br>
            <a:r>
              <a:rPr lang="en-US" i="1" dirty="0" smtClean="0"/>
              <a:t>in past 12 months, percent who:</a:t>
            </a:r>
            <a:endParaRPr lang="en-US" i="1" dirty="0"/>
          </a:p>
        </p:txBody>
      </p:sp>
      <p:cxnSp>
        <p:nvCxnSpPr>
          <p:cNvPr id="19" name="Straight Connector 18"/>
          <p:cNvCxnSpPr/>
          <p:nvPr/>
        </p:nvCxnSpPr>
        <p:spPr>
          <a:xfrm>
            <a:off x="5357611" y="2637716"/>
            <a:ext cx="37863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83711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Multiple Sexual Partners among Youth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717969674"/>
              </p:ext>
            </p:extLst>
          </p:nvPr>
        </p:nvGraphicFramePr>
        <p:xfrm>
          <a:off x="491319" y="1325562"/>
          <a:ext cx="8215954" cy="55324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311722" y="2351996"/>
            <a:ext cx="2910627" cy="646331"/>
          </a:xfrm>
          <a:prstGeom prst="rect">
            <a:avLst/>
          </a:prstGeom>
          <a:noFill/>
        </p:spPr>
        <p:txBody>
          <a:bodyPr wrap="square" rtlCol="0">
            <a:spAutoFit/>
          </a:bodyPr>
          <a:lstStyle/>
          <a:p>
            <a:pPr algn="ctr"/>
            <a:r>
              <a:rPr lang="en-US" i="1" dirty="0" smtClean="0"/>
              <a:t>Percent of women and </a:t>
            </a:r>
            <a:br>
              <a:rPr lang="en-US" i="1" dirty="0" smtClean="0"/>
            </a:br>
            <a:r>
              <a:rPr lang="en-US" i="1" dirty="0" smtClean="0"/>
              <a:t>men age 15-24 who had:</a:t>
            </a:r>
            <a:endParaRPr lang="en-US" i="1" dirty="0"/>
          </a:p>
        </p:txBody>
      </p:sp>
      <p:cxnSp>
        <p:nvCxnSpPr>
          <p:cNvPr id="12" name="Straight Connector 11"/>
          <p:cNvCxnSpPr/>
          <p:nvPr/>
        </p:nvCxnSpPr>
        <p:spPr>
          <a:xfrm>
            <a:off x="1243490" y="2998327"/>
            <a:ext cx="29106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213797" y="1831793"/>
            <a:ext cx="2910627" cy="1200329"/>
          </a:xfrm>
          <a:prstGeom prst="rect">
            <a:avLst/>
          </a:prstGeom>
          <a:noFill/>
        </p:spPr>
        <p:txBody>
          <a:bodyPr wrap="square" rtlCol="0">
            <a:spAutoFit/>
          </a:bodyPr>
          <a:lstStyle/>
          <a:p>
            <a:pPr algn="ctr"/>
            <a:r>
              <a:rPr lang="en-US" i="1" dirty="0" smtClean="0"/>
              <a:t>Among women and </a:t>
            </a:r>
            <a:br>
              <a:rPr lang="en-US" i="1" dirty="0" smtClean="0"/>
            </a:br>
            <a:r>
              <a:rPr lang="en-US" i="1" dirty="0" smtClean="0"/>
              <a:t>men age 15-24 who had </a:t>
            </a:r>
            <a:br>
              <a:rPr lang="en-US" i="1" dirty="0" smtClean="0"/>
            </a:br>
            <a:r>
              <a:rPr lang="en-US" i="1" dirty="0" smtClean="0"/>
              <a:t>2+ sexual partners in past </a:t>
            </a:r>
            <a:br>
              <a:rPr lang="en-US" i="1" dirty="0" smtClean="0"/>
            </a:br>
            <a:r>
              <a:rPr lang="en-US" i="1" dirty="0" smtClean="0"/>
              <a:t>12 months, percent who:</a:t>
            </a:r>
            <a:endParaRPr lang="en-US" i="1" dirty="0"/>
          </a:p>
        </p:txBody>
      </p:sp>
      <p:cxnSp>
        <p:nvCxnSpPr>
          <p:cNvPr id="13" name="Straight Connector 12"/>
          <p:cNvCxnSpPr/>
          <p:nvPr/>
        </p:nvCxnSpPr>
        <p:spPr>
          <a:xfrm>
            <a:off x="5213797" y="2998327"/>
            <a:ext cx="29106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14252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HIV Testing among Youth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437793337"/>
              </p:ext>
            </p:extLst>
          </p:nvPr>
        </p:nvGraphicFramePr>
        <p:xfrm>
          <a:off x="477672" y="1583141"/>
          <a:ext cx="8215952"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646331"/>
          </a:xfrm>
          <a:prstGeom prst="rect">
            <a:avLst/>
          </a:prstGeom>
          <a:noFill/>
        </p:spPr>
        <p:txBody>
          <a:bodyPr wrap="square" rtlCol="0">
            <a:spAutoFit/>
          </a:bodyPr>
          <a:lstStyle/>
          <a:p>
            <a:pPr algn="ctr"/>
            <a:r>
              <a:rPr lang="en-US" i="1" dirty="0" smtClean="0">
                <a:latin typeface="+mn-lt"/>
              </a:rPr>
              <a:t>Among women and men age 15-24 who had sexual intercourse in past 12 months, </a:t>
            </a:r>
            <a:br>
              <a:rPr lang="en-US" i="1" dirty="0" smtClean="0">
                <a:latin typeface="+mn-lt"/>
              </a:rPr>
            </a:br>
            <a:r>
              <a:rPr lang="en-US" i="1" dirty="0" smtClean="0">
                <a:latin typeface="+mn-lt"/>
              </a:rPr>
              <a:t>percent tested for HIV in past 12 months and received the results</a:t>
            </a:r>
            <a:endParaRPr lang="en-US" i="1" dirty="0">
              <a:latin typeface="+mn-lt"/>
            </a:endParaRPr>
          </a:p>
        </p:txBody>
      </p:sp>
    </p:spTree>
    <p:extLst>
      <p:ext uri="{BB962C8B-B14F-4D97-AF65-F5344CB8AC3E}">
        <p14:creationId xmlns:p14="http://schemas.microsoft.com/office/powerpoint/2010/main" val="37398981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532438"/>
          </a:xfrm>
        </p:spPr>
        <p:txBody>
          <a:bodyPr>
            <a:normAutofit fontScale="85000" lnSpcReduction="10000"/>
          </a:bodyPr>
          <a:lstStyle/>
          <a:p>
            <a:pPr>
              <a:lnSpc>
                <a:spcPct val="100000"/>
              </a:lnSpc>
              <a:spcBef>
                <a:spcPts val="0"/>
              </a:spcBef>
              <a:spcAft>
                <a:spcPts val="600"/>
              </a:spcAft>
              <a:buClr>
                <a:schemeClr val="tx1"/>
              </a:buClr>
            </a:pPr>
            <a:r>
              <a:rPr lang="en-GB" b="1" dirty="0" smtClean="0">
                <a:solidFill>
                  <a:schemeClr val="bg2"/>
                </a:solidFill>
              </a:rPr>
              <a:t>86%</a:t>
            </a:r>
            <a:r>
              <a:rPr lang="en-GB" b="1" dirty="0" smtClean="0">
                <a:solidFill>
                  <a:schemeClr val="accent5"/>
                </a:solidFill>
              </a:rPr>
              <a:t> </a:t>
            </a:r>
            <a:r>
              <a:rPr lang="en-GB" dirty="0"/>
              <a:t>of women and </a:t>
            </a:r>
            <a:r>
              <a:rPr lang="en-GB" b="1" dirty="0" smtClean="0">
                <a:solidFill>
                  <a:schemeClr val="bg2"/>
                </a:solidFill>
              </a:rPr>
              <a:t>81%</a:t>
            </a:r>
            <a:r>
              <a:rPr lang="en-GB" dirty="0" smtClean="0">
                <a:solidFill>
                  <a:schemeClr val="accent1"/>
                </a:solidFill>
              </a:rPr>
              <a:t> </a:t>
            </a:r>
            <a:r>
              <a:rPr lang="en-GB" dirty="0"/>
              <a:t>of men know that the risk of getting HIV can be reduced by </a:t>
            </a:r>
            <a:r>
              <a:rPr lang="en-GB" b="1" dirty="0">
                <a:solidFill>
                  <a:schemeClr val="bg2"/>
                </a:solidFill>
              </a:rPr>
              <a:t>using condoms and limiting sex to one uninfected partner</a:t>
            </a:r>
            <a:r>
              <a:rPr lang="en-GB" dirty="0"/>
              <a:t>.</a:t>
            </a:r>
          </a:p>
          <a:p>
            <a:pPr>
              <a:lnSpc>
                <a:spcPct val="100000"/>
              </a:lnSpc>
              <a:spcBef>
                <a:spcPts val="0"/>
              </a:spcBef>
              <a:spcAft>
                <a:spcPts val="600"/>
              </a:spcAft>
              <a:buClr>
                <a:schemeClr val="tx1"/>
              </a:buClr>
            </a:pPr>
            <a:r>
              <a:rPr lang="en-GB" b="1" dirty="0" smtClean="0">
                <a:solidFill>
                  <a:schemeClr val="bg2"/>
                </a:solidFill>
              </a:rPr>
              <a:t>58%</a:t>
            </a:r>
            <a:r>
              <a:rPr lang="en-GB" b="1" dirty="0" smtClean="0">
                <a:solidFill>
                  <a:schemeClr val="accent1"/>
                </a:solidFill>
              </a:rPr>
              <a:t> </a:t>
            </a:r>
            <a:r>
              <a:rPr lang="en-GB" dirty="0"/>
              <a:t>of women and </a:t>
            </a:r>
            <a:r>
              <a:rPr lang="en-GB" b="1" dirty="0" smtClean="0">
                <a:solidFill>
                  <a:schemeClr val="bg2"/>
                </a:solidFill>
              </a:rPr>
              <a:t>36% </a:t>
            </a:r>
            <a:r>
              <a:rPr lang="en-GB" dirty="0"/>
              <a:t>of men were </a:t>
            </a:r>
            <a:r>
              <a:rPr lang="en-GB" b="1" dirty="0">
                <a:solidFill>
                  <a:schemeClr val="bg2"/>
                </a:solidFill>
              </a:rPr>
              <a:t>tested for </a:t>
            </a:r>
            <a:r>
              <a:rPr lang="en-GB" b="1" dirty="0" smtClean="0">
                <a:solidFill>
                  <a:schemeClr val="bg2"/>
                </a:solidFill>
              </a:rPr>
              <a:t/>
            </a:r>
            <a:br>
              <a:rPr lang="en-GB" b="1" dirty="0" smtClean="0">
                <a:solidFill>
                  <a:schemeClr val="bg2"/>
                </a:solidFill>
              </a:rPr>
            </a:br>
            <a:r>
              <a:rPr lang="en-GB" b="1" dirty="0" smtClean="0">
                <a:solidFill>
                  <a:schemeClr val="bg2"/>
                </a:solidFill>
              </a:rPr>
              <a:t>HIV </a:t>
            </a:r>
            <a:r>
              <a:rPr lang="en-GB" b="1" dirty="0">
                <a:solidFill>
                  <a:schemeClr val="bg2"/>
                </a:solidFill>
              </a:rPr>
              <a:t>in past 12 months and received the </a:t>
            </a:r>
            <a:r>
              <a:rPr lang="en-GB" b="1" dirty="0" smtClean="0">
                <a:solidFill>
                  <a:schemeClr val="bg2"/>
                </a:solidFill>
              </a:rPr>
              <a:t>results</a:t>
            </a:r>
            <a:br>
              <a:rPr lang="en-GB" b="1" dirty="0" smtClean="0">
                <a:solidFill>
                  <a:schemeClr val="bg2"/>
                </a:solidFill>
              </a:rPr>
            </a:br>
            <a:r>
              <a:rPr lang="en-GB" b="1" dirty="0" smtClean="0">
                <a:solidFill>
                  <a:schemeClr val="bg2"/>
                </a:solidFill>
              </a:rPr>
              <a:t>of </a:t>
            </a:r>
            <a:r>
              <a:rPr lang="en-GB" b="1" dirty="0">
                <a:solidFill>
                  <a:schemeClr val="bg2"/>
                </a:solidFill>
              </a:rPr>
              <a:t>the test</a:t>
            </a:r>
            <a:r>
              <a:rPr lang="en-GB" dirty="0"/>
              <a:t>.</a:t>
            </a:r>
          </a:p>
          <a:p>
            <a:pPr>
              <a:lnSpc>
                <a:spcPct val="100000"/>
              </a:lnSpc>
              <a:spcBef>
                <a:spcPts val="0"/>
              </a:spcBef>
              <a:spcAft>
                <a:spcPts val="600"/>
              </a:spcAft>
              <a:buClr>
                <a:schemeClr val="tx1"/>
              </a:buClr>
            </a:pPr>
            <a:r>
              <a:rPr lang="en-GB" b="1" dirty="0" smtClean="0">
                <a:solidFill>
                  <a:schemeClr val="bg2"/>
                </a:solidFill>
              </a:rPr>
              <a:t>28% </a:t>
            </a:r>
            <a:r>
              <a:rPr lang="en-GB" dirty="0" smtClean="0"/>
              <a:t>of men are </a:t>
            </a:r>
            <a:r>
              <a:rPr lang="en-GB" b="1" dirty="0" smtClean="0">
                <a:solidFill>
                  <a:schemeClr val="bg2"/>
                </a:solidFill>
              </a:rPr>
              <a:t>medically </a:t>
            </a:r>
            <a:r>
              <a:rPr lang="en-GB" b="1" dirty="0" smtClean="0">
                <a:solidFill>
                  <a:schemeClr val="bg2"/>
                </a:solidFill>
              </a:rPr>
              <a:t>circumcised</a:t>
            </a:r>
            <a:r>
              <a:rPr lang="en-GB" dirty="0" smtClean="0"/>
              <a:t>.</a:t>
            </a:r>
            <a:endParaRPr lang="en-GB" b="1" dirty="0"/>
          </a:p>
          <a:p>
            <a:pPr>
              <a:lnSpc>
                <a:spcPct val="100000"/>
              </a:lnSpc>
              <a:spcBef>
                <a:spcPts val="0"/>
              </a:spcBef>
              <a:spcAft>
                <a:spcPts val="600"/>
              </a:spcAft>
              <a:buClr>
                <a:schemeClr val="tx1"/>
              </a:buClr>
            </a:pPr>
            <a:r>
              <a:rPr lang="en-GB" b="1" dirty="0">
                <a:solidFill>
                  <a:schemeClr val="bg2"/>
                </a:solidFill>
              </a:rPr>
              <a:t>5</a:t>
            </a:r>
            <a:r>
              <a:rPr lang="en-GB" b="1" dirty="0" smtClean="0">
                <a:solidFill>
                  <a:schemeClr val="bg2"/>
                </a:solidFill>
              </a:rPr>
              <a:t>%</a:t>
            </a:r>
            <a:r>
              <a:rPr lang="en-GB" b="1" dirty="0" smtClean="0">
                <a:solidFill>
                  <a:schemeClr val="accent1"/>
                </a:solidFill>
              </a:rPr>
              <a:t> </a:t>
            </a:r>
            <a:r>
              <a:rPr lang="en-GB" dirty="0"/>
              <a:t>of young women and </a:t>
            </a:r>
            <a:r>
              <a:rPr lang="en-GB" b="1" dirty="0" smtClean="0">
                <a:solidFill>
                  <a:schemeClr val="bg2"/>
                </a:solidFill>
              </a:rPr>
              <a:t>23%</a:t>
            </a:r>
            <a:r>
              <a:rPr lang="en-GB" dirty="0" smtClean="0">
                <a:solidFill>
                  <a:schemeClr val="accent1"/>
                </a:solidFill>
              </a:rPr>
              <a:t> </a:t>
            </a:r>
            <a:r>
              <a:rPr lang="en-GB" dirty="0"/>
              <a:t>of young men age </a:t>
            </a:r>
            <a:r>
              <a:rPr lang="en-GB" dirty="0" smtClean="0"/>
              <a:t/>
            </a:r>
            <a:br>
              <a:rPr lang="en-GB" dirty="0" smtClean="0"/>
            </a:br>
            <a:r>
              <a:rPr lang="en-GB" dirty="0" smtClean="0"/>
              <a:t>15-24 </a:t>
            </a:r>
            <a:r>
              <a:rPr lang="en-GB" dirty="0"/>
              <a:t>had sexual intercourse </a:t>
            </a:r>
            <a:r>
              <a:rPr lang="en-GB" b="1" dirty="0">
                <a:solidFill>
                  <a:schemeClr val="bg2"/>
                </a:solidFill>
              </a:rPr>
              <a:t>before age 15</a:t>
            </a:r>
            <a:r>
              <a:rPr lang="en-GB" dirty="0"/>
              <a:t>.</a:t>
            </a:r>
          </a:p>
          <a:p>
            <a:pPr>
              <a:lnSpc>
                <a:spcPct val="100000"/>
              </a:lnSpc>
              <a:spcBef>
                <a:spcPts val="0"/>
              </a:spcBef>
              <a:spcAft>
                <a:spcPts val="600"/>
              </a:spcAft>
              <a:buClr>
                <a:schemeClr val="tx1"/>
              </a:buClr>
            </a:pPr>
            <a:r>
              <a:rPr lang="en-GB" b="1" dirty="0">
                <a:solidFill>
                  <a:schemeClr val="bg2"/>
                </a:solidFill>
              </a:rPr>
              <a:t>6</a:t>
            </a:r>
            <a:r>
              <a:rPr lang="en-GB" b="1" dirty="0" smtClean="0">
                <a:solidFill>
                  <a:schemeClr val="bg2"/>
                </a:solidFill>
              </a:rPr>
              <a:t>6</a:t>
            </a:r>
            <a:r>
              <a:rPr lang="en-GB" b="1" dirty="0">
                <a:solidFill>
                  <a:schemeClr val="bg2"/>
                </a:solidFill>
              </a:rPr>
              <a:t>%</a:t>
            </a:r>
            <a:r>
              <a:rPr lang="en-GB" b="1" dirty="0">
                <a:solidFill>
                  <a:schemeClr val="accent1"/>
                </a:solidFill>
              </a:rPr>
              <a:t> </a:t>
            </a:r>
            <a:r>
              <a:rPr lang="en-GB" dirty="0"/>
              <a:t>of young women and </a:t>
            </a:r>
            <a:r>
              <a:rPr lang="en-GB" b="1" dirty="0" smtClean="0">
                <a:solidFill>
                  <a:schemeClr val="bg2"/>
                </a:solidFill>
              </a:rPr>
              <a:t>32%</a:t>
            </a:r>
            <a:r>
              <a:rPr lang="en-GB" b="1" dirty="0" smtClean="0">
                <a:solidFill>
                  <a:schemeClr val="accent1"/>
                </a:solidFill>
              </a:rPr>
              <a:t> </a:t>
            </a:r>
            <a:r>
              <a:rPr lang="en-GB" dirty="0"/>
              <a:t>of young men who had sexual intercourse in past 12 months were </a:t>
            </a:r>
            <a:r>
              <a:rPr lang="en-GB" b="1" dirty="0">
                <a:solidFill>
                  <a:schemeClr val="bg2"/>
                </a:solidFill>
              </a:rPr>
              <a:t>tested for HIV in past 12 months and received the results of the test</a:t>
            </a:r>
            <a:r>
              <a:rPr lang="en-GB" dirty="0"/>
              <a:t>.</a:t>
            </a:r>
          </a:p>
          <a:p>
            <a:pPr>
              <a:lnSpc>
                <a:spcPct val="100000"/>
              </a:lnSpc>
              <a:spcBef>
                <a:spcPts val="0"/>
              </a:spcBef>
              <a:spcAft>
                <a:spcPts val="600"/>
              </a:spcAft>
              <a:buClr>
                <a:schemeClr val="tx1"/>
              </a:buClr>
            </a:pPr>
            <a:endParaRPr lang="en-GB" b="1" dirty="0"/>
          </a:p>
        </p:txBody>
      </p:sp>
    </p:spTree>
    <p:extLst>
      <p:ext uri="{BB962C8B-B14F-4D97-AF65-F5344CB8AC3E}">
        <p14:creationId xmlns:p14="http://schemas.microsoft.com/office/powerpoint/2010/main" val="8012684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269842"/>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HIV Prevalence</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42717206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bg2"/>
                </a:solidFill>
              </a:rPr>
              <a:t>HIV prevalence and incidence</a:t>
            </a:r>
          </a:p>
        </p:txBody>
      </p:sp>
      <p:pic>
        <p:nvPicPr>
          <p:cNvPr id="7" name="Picture 6" descr="C:\Users\enybro\AppData\Local\Microsoft\Windows\Temporary Internet Files\Content.IE5\LRMMJ8MN\MC900432690[1].png"/>
          <p:cNvPicPr/>
          <p:nvPr/>
        </p:nvPicPr>
        <p:blipFill>
          <a:blip r:embed="rId3" cstate="print"/>
          <a:srcRect/>
          <a:stretch>
            <a:fillRect/>
          </a:stretch>
        </p:blipFill>
        <p:spPr bwMode="auto">
          <a:xfrm>
            <a:off x="5257800" y="1524009"/>
            <a:ext cx="3352797" cy="3124182"/>
          </a:xfrm>
          <a:prstGeom prst="rect">
            <a:avLst/>
          </a:prstGeom>
          <a:noFill/>
          <a:ln w="9525">
            <a:noFill/>
            <a:miter lim="800000"/>
            <a:headEnd/>
            <a:tailEnd/>
          </a:ln>
        </p:spPr>
      </p:pic>
    </p:spTree>
    <p:extLst>
      <p:ext uri="{BB962C8B-B14F-4D97-AF65-F5344CB8AC3E}">
        <p14:creationId xmlns:p14="http://schemas.microsoft.com/office/powerpoint/2010/main" val="27436978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Testing Response Rates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495817852"/>
              </p:ext>
            </p:extLst>
          </p:nvPr>
        </p:nvGraphicFramePr>
        <p:xfrm>
          <a:off x="457200" y="1587500"/>
          <a:ext cx="8242300" cy="527050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81000"/>
          </a:xfrm>
          <a:prstGeom prst="rect">
            <a:avLst/>
          </a:prstGeom>
          <a:noFill/>
        </p:spPr>
        <p:txBody>
          <a:bodyPr wrap="square" rtlCol="0">
            <a:spAutoFit/>
          </a:bodyPr>
          <a:lstStyle/>
          <a:p>
            <a:pPr algn="ctr"/>
            <a:r>
              <a:rPr lang="en-US" i="1" dirty="0" smtClean="0">
                <a:latin typeface="+mn-lt"/>
              </a:rPr>
              <a:t>Percent of women age 15-49 and men age 15-59 tested for HIV in the 2014 </a:t>
            </a:r>
            <a:r>
              <a:rPr lang="en-US" i="1" dirty="0" err="1" smtClean="0">
                <a:latin typeface="+mn-lt"/>
              </a:rPr>
              <a:t>LDHS</a:t>
            </a:r>
            <a:endParaRPr lang="en-US" i="1" dirty="0">
              <a:latin typeface="+mn-lt"/>
            </a:endParaRPr>
          </a:p>
        </p:txBody>
      </p:sp>
    </p:spTree>
    <p:extLst>
      <p:ext uri="{BB962C8B-B14F-4D97-AF65-F5344CB8AC3E}">
        <p14:creationId xmlns:p14="http://schemas.microsoft.com/office/powerpoint/2010/main" val="26728180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by Residence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583078321"/>
              </p:ext>
            </p:extLst>
          </p:nvPr>
        </p:nvGraphicFramePr>
        <p:xfrm>
          <a:off x="508000" y="1568360"/>
          <a:ext cx="81915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23860"/>
            <a:ext cx="9144000" cy="381000"/>
          </a:xfrm>
          <a:prstGeom prst="rect">
            <a:avLst/>
          </a:prstGeom>
          <a:noFill/>
        </p:spPr>
        <p:txBody>
          <a:bodyPr wrap="square" rtlCol="0">
            <a:spAutoFit/>
          </a:bodyPr>
          <a:lstStyle/>
          <a:p>
            <a:pPr algn="ctr"/>
            <a:r>
              <a:rPr lang="en-US" i="1" dirty="0" smtClean="0">
                <a:latin typeface="+mn-lt"/>
              </a:rPr>
              <a:t>Percent of women and men age 15-49 who are HIV-positive</a:t>
            </a:r>
            <a:endParaRPr lang="en-US" i="1" dirty="0">
              <a:latin typeface="+mn-lt"/>
            </a:endParaRPr>
          </a:p>
        </p:txBody>
      </p:sp>
    </p:spTree>
    <p:extLst>
      <p:ext uri="{BB962C8B-B14F-4D97-AF65-F5344CB8AC3E}">
        <p14:creationId xmlns:p14="http://schemas.microsoft.com/office/powerpoint/2010/main" val="8643220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by Education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193742213"/>
              </p:ext>
            </p:extLst>
          </p:nvPr>
        </p:nvGraphicFramePr>
        <p:xfrm>
          <a:off x="482600" y="1568360"/>
          <a:ext cx="82296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23860"/>
            <a:ext cx="9144000" cy="381000"/>
          </a:xfrm>
          <a:prstGeom prst="rect">
            <a:avLst/>
          </a:prstGeom>
          <a:noFill/>
        </p:spPr>
        <p:txBody>
          <a:bodyPr wrap="square" rtlCol="0">
            <a:spAutoFit/>
          </a:bodyPr>
          <a:lstStyle/>
          <a:p>
            <a:pPr algn="ctr"/>
            <a:r>
              <a:rPr lang="en-US" i="1" dirty="0" smtClean="0">
                <a:latin typeface="+mn-lt"/>
              </a:rPr>
              <a:t>Percent of women and men age 15-49 who are HIV-positive</a:t>
            </a:r>
            <a:endParaRPr lang="en-US" i="1" dirty="0">
              <a:latin typeface="+mn-lt"/>
            </a:endParaRPr>
          </a:p>
        </p:txBody>
      </p:sp>
      <p:sp>
        <p:nvSpPr>
          <p:cNvPr id="5" name="TextBox 4"/>
          <p:cNvSpPr txBox="1"/>
          <p:nvPr/>
        </p:nvSpPr>
        <p:spPr>
          <a:xfrm>
            <a:off x="0" y="6488668"/>
            <a:ext cx="9144000" cy="338554"/>
          </a:xfrm>
          <a:prstGeom prst="rect">
            <a:avLst/>
          </a:prstGeom>
          <a:noFill/>
        </p:spPr>
        <p:txBody>
          <a:bodyPr wrap="square" rtlCol="0">
            <a:spAutoFit/>
          </a:bodyPr>
          <a:lstStyle/>
          <a:p>
            <a:r>
              <a:rPr lang="en-US" sz="1600" dirty="0" smtClean="0"/>
              <a:t>Figures in parentheses are based on 25-49 unweighted cases.</a:t>
            </a:r>
            <a:endParaRPr lang="en-US" sz="1600" dirty="0"/>
          </a:p>
        </p:txBody>
      </p:sp>
    </p:spTree>
    <p:extLst>
      <p:ext uri="{BB962C8B-B14F-4D97-AF65-F5344CB8AC3E}">
        <p14:creationId xmlns:p14="http://schemas.microsoft.com/office/powerpoint/2010/main" val="1414912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Knowledge of HIV Prevention Methods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047459498"/>
              </p:ext>
            </p:extLst>
          </p:nvPr>
        </p:nvGraphicFramePr>
        <p:xfrm>
          <a:off x="477672" y="1583140"/>
          <a:ext cx="8229600"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81000"/>
          </a:xfrm>
          <a:prstGeom prst="rect">
            <a:avLst/>
          </a:prstGeom>
          <a:noFill/>
        </p:spPr>
        <p:txBody>
          <a:bodyPr wrap="square" rtlCol="0">
            <a:spAutoFit/>
          </a:bodyPr>
          <a:lstStyle/>
          <a:p>
            <a:pPr algn="ctr"/>
            <a:r>
              <a:rPr lang="en-US" i="1" dirty="0" smtClean="0">
                <a:latin typeface="+mn-lt"/>
              </a:rPr>
              <a:t>Percent of women and men age 15-49 who know that HIV can be prevented by:</a:t>
            </a:r>
            <a:endParaRPr lang="en-US" i="1" dirty="0">
              <a:latin typeface="+mn-lt"/>
            </a:endParaRPr>
          </a:p>
        </p:txBody>
      </p:sp>
    </p:spTree>
    <p:extLst>
      <p:ext uri="{BB962C8B-B14F-4D97-AF65-F5344CB8AC3E}">
        <p14:creationId xmlns:p14="http://schemas.microsoft.com/office/powerpoint/2010/main" val="16359884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by Wealth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899335322"/>
              </p:ext>
            </p:extLst>
          </p:nvPr>
        </p:nvGraphicFramePr>
        <p:xfrm>
          <a:off x="457200" y="1568360"/>
          <a:ext cx="8255000" cy="452764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23860"/>
            <a:ext cx="9144000" cy="381000"/>
          </a:xfrm>
          <a:prstGeom prst="rect">
            <a:avLst/>
          </a:prstGeom>
          <a:noFill/>
        </p:spPr>
        <p:txBody>
          <a:bodyPr wrap="square" rtlCol="0">
            <a:spAutoFit/>
          </a:bodyPr>
          <a:lstStyle/>
          <a:p>
            <a:pPr algn="ctr"/>
            <a:r>
              <a:rPr lang="en-US" i="1" dirty="0" smtClean="0">
                <a:latin typeface="+mn-lt"/>
              </a:rPr>
              <a:t>Percent of women and men age 15-49 who are HIV-positive</a:t>
            </a:r>
            <a:endParaRPr lang="en-US" i="1" dirty="0">
              <a:latin typeface="+mn-lt"/>
            </a:endParaRPr>
          </a:p>
        </p:txBody>
      </p:sp>
      <p:sp>
        <p:nvSpPr>
          <p:cNvPr id="5" name="TextBox 4"/>
          <p:cNvSpPr txBox="1"/>
          <p:nvPr/>
        </p:nvSpPr>
        <p:spPr>
          <a:xfrm>
            <a:off x="628650" y="6199641"/>
            <a:ext cx="1981200" cy="646331"/>
          </a:xfrm>
          <a:prstGeom prst="rect">
            <a:avLst/>
          </a:prstGeom>
          <a:noFill/>
        </p:spPr>
        <p:txBody>
          <a:bodyPr wrap="square" rtlCol="0">
            <a:spAutoFit/>
          </a:bodyPr>
          <a:lstStyle/>
          <a:p>
            <a:pPr algn="ctr"/>
            <a:r>
              <a:rPr lang="en-US" dirty="0" smtClean="0"/>
              <a:t>Poorest households</a:t>
            </a:r>
            <a:endParaRPr lang="en-US" dirty="0"/>
          </a:p>
        </p:txBody>
      </p:sp>
      <p:sp>
        <p:nvSpPr>
          <p:cNvPr id="6" name="TextBox 5"/>
          <p:cNvSpPr txBox="1"/>
          <p:nvPr/>
        </p:nvSpPr>
        <p:spPr>
          <a:xfrm>
            <a:off x="6534150" y="6199641"/>
            <a:ext cx="1981200" cy="646331"/>
          </a:xfrm>
          <a:prstGeom prst="rect">
            <a:avLst/>
          </a:prstGeom>
          <a:noFill/>
        </p:spPr>
        <p:txBody>
          <a:bodyPr wrap="square" rtlCol="0">
            <a:spAutoFit/>
          </a:bodyPr>
          <a:lstStyle/>
          <a:p>
            <a:pPr algn="ctr"/>
            <a:r>
              <a:rPr lang="en-US" dirty="0" smtClean="0"/>
              <a:t>Wealthiest households</a:t>
            </a:r>
            <a:endParaRPr lang="en-US" dirty="0"/>
          </a:p>
        </p:txBody>
      </p:sp>
      <p:sp>
        <p:nvSpPr>
          <p:cNvPr id="7" name="Notched Right Arrow 6"/>
          <p:cNvSpPr/>
          <p:nvPr/>
        </p:nvSpPr>
        <p:spPr>
          <a:xfrm>
            <a:off x="2895600" y="6388773"/>
            <a:ext cx="3352800" cy="268069"/>
          </a:xfrm>
          <a:prstGeom prst="notch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345719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by Age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090720998"/>
              </p:ext>
            </p:extLst>
          </p:nvPr>
        </p:nvGraphicFramePr>
        <p:xfrm>
          <a:off x="315536" y="1560024"/>
          <a:ext cx="8241323" cy="529797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178783" y="1073462"/>
            <a:ext cx="6786433" cy="369332"/>
          </a:xfrm>
          <a:prstGeom prst="rect">
            <a:avLst/>
          </a:prstGeom>
          <a:noFill/>
        </p:spPr>
        <p:txBody>
          <a:bodyPr wrap="square">
            <a:spAutoFit/>
          </a:bodyPr>
          <a:lstStyle/>
          <a:p>
            <a:pPr algn="ctr">
              <a:defRPr/>
            </a:pPr>
            <a:r>
              <a:rPr lang="en-US" i="1" dirty="0" smtClean="0">
                <a:latin typeface="+mn-lt"/>
                <a:cs typeface="Arial" charset="0"/>
              </a:rPr>
              <a:t>Percent of women and men age 15-49 who are HIV-positive</a:t>
            </a:r>
            <a:endParaRPr lang="en-US" i="1" dirty="0">
              <a:latin typeface="+mn-lt"/>
              <a:cs typeface="Arial" charset="0"/>
            </a:endParaRPr>
          </a:p>
        </p:txBody>
      </p:sp>
    </p:spTree>
    <p:extLst>
      <p:ext uri="{BB962C8B-B14F-4D97-AF65-F5344CB8AC3E}">
        <p14:creationId xmlns:p14="http://schemas.microsoft.com/office/powerpoint/2010/main" val="29799494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by District</a:t>
            </a:r>
            <a:endParaRPr lang="en-US" sz="4200" dirty="0"/>
          </a:p>
        </p:txBody>
      </p:sp>
      <p:sp>
        <p:nvSpPr>
          <p:cNvPr id="53" name="Text Box 34"/>
          <p:cNvSpPr txBox="1">
            <a:spLocks noChangeArrowheads="1"/>
          </p:cNvSpPr>
          <p:nvPr/>
        </p:nvSpPr>
        <p:spPr bwMode="auto">
          <a:xfrm>
            <a:off x="-14509" y="6001036"/>
            <a:ext cx="25118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t>Percent of women and men age 15-49 who are HIV-positive</a:t>
            </a:r>
          </a:p>
        </p:txBody>
      </p:sp>
      <p:sp>
        <p:nvSpPr>
          <p:cNvPr id="33" name="TextBox 32"/>
          <p:cNvSpPr txBox="1"/>
          <p:nvPr/>
        </p:nvSpPr>
        <p:spPr>
          <a:xfrm>
            <a:off x="287839" y="1573694"/>
            <a:ext cx="1688599"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24.6%</a:t>
            </a:r>
            <a:endParaRPr lang="en-US" sz="2800" b="1" dirty="0">
              <a:latin typeface="Calibri (Headings)"/>
            </a:endParaRPr>
          </a:p>
        </p:txBody>
      </p:sp>
      <p:grpSp>
        <p:nvGrpSpPr>
          <p:cNvPr id="34" name="Group 33"/>
          <p:cNvGrpSpPr>
            <a:grpSpLocks noChangeAspect="1"/>
          </p:cNvGrpSpPr>
          <p:nvPr/>
        </p:nvGrpSpPr>
        <p:grpSpPr bwMode="auto">
          <a:xfrm>
            <a:off x="1240631"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 name="TextBox 44"/>
          <p:cNvSpPr txBox="1"/>
          <p:nvPr/>
        </p:nvSpPr>
        <p:spPr>
          <a:xfrm>
            <a:off x="3959225" y="1659960"/>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Leribe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25.4%</a:t>
            </a:r>
          </a:p>
        </p:txBody>
      </p:sp>
      <p:sp>
        <p:nvSpPr>
          <p:cNvPr id="46" name="TextBox 45"/>
          <p:cNvSpPr txBox="1"/>
          <p:nvPr/>
        </p:nvSpPr>
        <p:spPr>
          <a:xfrm>
            <a:off x="3002757" y="2268419"/>
            <a:ext cx="13684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Berea</a:t>
            </a:r>
          </a:p>
          <a:p>
            <a:pPr algn="ctr"/>
            <a:r>
              <a:rPr lang="en-US" sz="2000" b="1" dirty="0" smtClean="0">
                <a:solidFill>
                  <a:schemeClr val="bg1"/>
                </a:solidFill>
                <a:latin typeface="Calibri" pitchFamily="34" charset="0"/>
              </a:rPr>
              <a:t>25.4%</a:t>
            </a:r>
          </a:p>
        </p:txBody>
      </p:sp>
      <p:sp>
        <p:nvSpPr>
          <p:cNvPr id="47" name="TextBox 46"/>
          <p:cNvSpPr txBox="1"/>
          <p:nvPr/>
        </p:nvSpPr>
        <p:spPr>
          <a:xfrm>
            <a:off x="2586798" y="3334151"/>
            <a:ext cx="15843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Maseru</a:t>
            </a:r>
          </a:p>
          <a:p>
            <a:pPr algn="ctr"/>
            <a:r>
              <a:rPr lang="en-US" sz="2000" b="1" dirty="0" smtClean="0">
                <a:solidFill>
                  <a:schemeClr val="bg1"/>
                </a:solidFill>
                <a:latin typeface="Calibri" pitchFamily="34" charset="0"/>
              </a:rPr>
              <a:t>28.0%</a:t>
            </a:r>
          </a:p>
        </p:txBody>
      </p:sp>
      <p:sp>
        <p:nvSpPr>
          <p:cNvPr id="48" name="TextBox 47"/>
          <p:cNvSpPr txBox="1"/>
          <p:nvPr/>
        </p:nvSpPr>
        <p:spPr>
          <a:xfrm>
            <a:off x="1492881" y="385954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Mafeteng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25.1%</a:t>
            </a:r>
          </a:p>
        </p:txBody>
      </p:sp>
      <p:sp>
        <p:nvSpPr>
          <p:cNvPr id="49" name="TextBox 48"/>
          <p:cNvSpPr txBox="1"/>
          <p:nvPr/>
        </p:nvSpPr>
        <p:spPr>
          <a:xfrm>
            <a:off x="4795044" y="952194"/>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21.2%</a:t>
            </a:r>
          </a:p>
        </p:txBody>
      </p:sp>
      <p:sp>
        <p:nvSpPr>
          <p:cNvPr id="50" name="TextBox 49"/>
          <p:cNvSpPr txBox="1"/>
          <p:nvPr/>
        </p:nvSpPr>
        <p:spPr>
          <a:xfrm>
            <a:off x="5265008" y="4389162"/>
            <a:ext cx="1616898"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Qacha’s</a:t>
            </a:r>
            <a:r>
              <a:rPr lang="en-US" sz="2000" b="1" dirty="0" smtClean="0">
                <a:solidFill>
                  <a:schemeClr val="bg1"/>
                </a:solidFill>
                <a:latin typeface="Calibri" pitchFamily="34" charset="0"/>
              </a:rPr>
              <a:t> 20.9%</a:t>
            </a:r>
          </a:p>
        </p:txBody>
      </p:sp>
      <p:sp>
        <p:nvSpPr>
          <p:cNvPr id="51" name="TextBox 50"/>
          <p:cNvSpPr txBox="1"/>
          <p:nvPr/>
        </p:nvSpPr>
        <p:spPr>
          <a:xfrm>
            <a:off x="2135123" y="4676638"/>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a:p>
            <a:pPr algn="ctr"/>
            <a:r>
              <a:rPr lang="en-US" sz="2000" b="1" dirty="0" smtClean="0">
                <a:solidFill>
                  <a:schemeClr val="bg1"/>
                </a:solidFill>
                <a:latin typeface="Calibri" pitchFamily="34" charset="0"/>
              </a:rPr>
              <a:t>20.1%</a:t>
            </a:r>
          </a:p>
        </p:txBody>
      </p:sp>
      <p:sp>
        <p:nvSpPr>
          <p:cNvPr id="52" name="TextBox 51"/>
          <p:cNvSpPr txBox="1"/>
          <p:nvPr/>
        </p:nvSpPr>
        <p:spPr>
          <a:xfrm>
            <a:off x="3211381" y="555412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Quthing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20.8%</a:t>
            </a:r>
          </a:p>
        </p:txBody>
      </p:sp>
      <p:sp>
        <p:nvSpPr>
          <p:cNvPr id="54" name="TextBox 53"/>
          <p:cNvSpPr txBox="1"/>
          <p:nvPr/>
        </p:nvSpPr>
        <p:spPr>
          <a:xfrm>
            <a:off x="5988844" y="2569232"/>
            <a:ext cx="1593850" cy="707886"/>
          </a:xfrm>
          <a:prstGeom prst="rect">
            <a:avLst/>
          </a:prstGeom>
          <a:noFill/>
        </p:spPr>
        <p:txBody>
          <a:bodyPr wrap="square" rtlCol="0">
            <a:spAutoFit/>
          </a:bodyPr>
          <a:lstStyle/>
          <a:p>
            <a:pPr algn="ctr"/>
            <a:r>
              <a:rPr lang="en-US" sz="2000" b="1" dirty="0" err="1" smtClean="0">
                <a:latin typeface="Calibri" pitchFamily="34" charset="0"/>
              </a:rPr>
              <a:t>Mokhotlong</a:t>
            </a:r>
            <a:endParaRPr lang="en-US" sz="2000" b="1" dirty="0" smtClean="0">
              <a:latin typeface="Calibri" pitchFamily="34" charset="0"/>
            </a:endParaRPr>
          </a:p>
          <a:p>
            <a:pPr algn="ctr"/>
            <a:r>
              <a:rPr lang="en-US" sz="2000" b="1" dirty="0" smtClean="0">
                <a:latin typeface="Calibri" pitchFamily="34" charset="0"/>
              </a:rPr>
              <a:t>17.0%</a:t>
            </a:r>
          </a:p>
        </p:txBody>
      </p:sp>
      <p:sp>
        <p:nvSpPr>
          <p:cNvPr id="55" name="TextBox 54"/>
          <p:cNvSpPr txBox="1"/>
          <p:nvPr/>
        </p:nvSpPr>
        <p:spPr>
          <a:xfrm>
            <a:off x="4546149" y="3418388"/>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24.7%</a:t>
            </a:r>
          </a:p>
        </p:txBody>
      </p:sp>
    </p:spTree>
    <p:extLst>
      <p:ext uri="{BB962C8B-B14F-4D97-AF65-F5344CB8AC3E}">
        <p14:creationId xmlns:p14="http://schemas.microsoft.com/office/powerpoint/2010/main" val="9853333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Trends in HIV Prevalence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748539668"/>
              </p:ext>
            </p:extLst>
          </p:nvPr>
        </p:nvGraphicFramePr>
        <p:xfrm>
          <a:off x="469900" y="1568361"/>
          <a:ext cx="8242300" cy="528964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23860"/>
            <a:ext cx="9144000" cy="381000"/>
          </a:xfrm>
          <a:prstGeom prst="rect">
            <a:avLst/>
          </a:prstGeom>
          <a:noFill/>
        </p:spPr>
        <p:txBody>
          <a:bodyPr wrap="square" rtlCol="0">
            <a:spAutoFit/>
          </a:bodyPr>
          <a:lstStyle/>
          <a:p>
            <a:pPr algn="ctr"/>
            <a:r>
              <a:rPr lang="en-US" i="1" dirty="0" smtClean="0">
                <a:latin typeface="+mn-lt"/>
              </a:rPr>
              <a:t>Percent of women and men age 15-49 who are HIV-positive</a:t>
            </a:r>
            <a:endParaRPr lang="en-US" i="1" dirty="0">
              <a:latin typeface="+mn-lt"/>
            </a:endParaRPr>
          </a:p>
        </p:txBody>
      </p:sp>
    </p:spTree>
    <p:extLst>
      <p:ext uri="{BB962C8B-B14F-4D97-AF65-F5344CB8AC3E}">
        <p14:creationId xmlns:p14="http://schemas.microsoft.com/office/powerpoint/2010/main" val="3048656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Difference in HIV Prevalence Estimates between </a:t>
            </a:r>
            <a:r>
              <a:rPr lang="en-US" sz="4200" dirty="0" err="1" smtClean="0"/>
              <a:t>LDHS</a:t>
            </a:r>
            <a:r>
              <a:rPr lang="en-US" sz="4200" dirty="0" smtClean="0"/>
              <a:t> Surveys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48115955"/>
              </p:ext>
            </p:extLst>
          </p:nvPr>
        </p:nvGraphicFramePr>
        <p:xfrm>
          <a:off x="0" y="1825625"/>
          <a:ext cx="9144000" cy="486177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99882"/>
            <a:ext cx="9144000" cy="369332"/>
          </a:xfrm>
          <a:prstGeom prst="rect">
            <a:avLst/>
          </a:prstGeom>
          <a:noFill/>
        </p:spPr>
        <p:txBody>
          <a:bodyPr wrap="square">
            <a:spAutoFit/>
          </a:bodyPr>
          <a:lstStyle/>
          <a:p>
            <a:pPr algn="ctr">
              <a:defRPr/>
            </a:pPr>
            <a:r>
              <a:rPr lang="en-US" i="1" dirty="0" smtClean="0">
                <a:latin typeface="+mn-lt"/>
                <a:cs typeface="Arial" charset="0"/>
              </a:rPr>
              <a:t>Percent of women and men age 15-49 who are HIV-positive</a:t>
            </a:r>
            <a:endParaRPr lang="en-US" i="1" dirty="0">
              <a:latin typeface="+mn-lt"/>
              <a:cs typeface="Arial" charset="0"/>
            </a:endParaRPr>
          </a:p>
        </p:txBody>
      </p:sp>
      <p:sp>
        <p:nvSpPr>
          <p:cNvPr id="3" name="TextBox 2"/>
          <p:cNvSpPr txBox="1"/>
          <p:nvPr/>
        </p:nvSpPr>
        <p:spPr>
          <a:xfrm>
            <a:off x="925158" y="6390042"/>
            <a:ext cx="2366682" cy="369332"/>
          </a:xfrm>
          <a:prstGeom prst="rect">
            <a:avLst/>
          </a:prstGeom>
          <a:noFill/>
        </p:spPr>
        <p:txBody>
          <a:bodyPr wrap="square" rtlCol="0">
            <a:spAutoFit/>
          </a:bodyPr>
          <a:lstStyle/>
          <a:p>
            <a:pPr algn="ctr"/>
            <a:r>
              <a:rPr lang="en-US" dirty="0" smtClean="0"/>
              <a:t>Total</a:t>
            </a:r>
            <a:endParaRPr lang="en-US" dirty="0"/>
          </a:p>
        </p:txBody>
      </p:sp>
      <p:cxnSp>
        <p:nvCxnSpPr>
          <p:cNvPr id="5" name="Straight Connector 4"/>
          <p:cNvCxnSpPr/>
          <p:nvPr/>
        </p:nvCxnSpPr>
        <p:spPr>
          <a:xfrm>
            <a:off x="925158" y="6390042"/>
            <a:ext cx="23666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679116" y="6390041"/>
            <a:ext cx="2366682" cy="369332"/>
          </a:xfrm>
          <a:prstGeom prst="rect">
            <a:avLst/>
          </a:prstGeom>
          <a:noFill/>
        </p:spPr>
        <p:txBody>
          <a:bodyPr wrap="square" rtlCol="0">
            <a:spAutoFit/>
          </a:bodyPr>
          <a:lstStyle/>
          <a:p>
            <a:pPr algn="ctr"/>
            <a:r>
              <a:rPr lang="en-US" dirty="0" smtClean="0"/>
              <a:t>Women</a:t>
            </a:r>
            <a:endParaRPr lang="en-US" dirty="0"/>
          </a:p>
        </p:txBody>
      </p:sp>
      <p:cxnSp>
        <p:nvCxnSpPr>
          <p:cNvPr id="10" name="Straight Connector 9"/>
          <p:cNvCxnSpPr/>
          <p:nvPr/>
        </p:nvCxnSpPr>
        <p:spPr>
          <a:xfrm>
            <a:off x="3679116" y="6390041"/>
            <a:ext cx="23666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433074" y="6390042"/>
            <a:ext cx="2366682" cy="369332"/>
          </a:xfrm>
          <a:prstGeom prst="rect">
            <a:avLst/>
          </a:prstGeom>
          <a:noFill/>
        </p:spPr>
        <p:txBody>
          <a:bodyPr wrap="square" rtlCol="0">
            <a:spAutoFit/>
          </a:bodyPr>
          <a:lstStyle/>
          <a:p>
            <a:pPr algn="ctr"/>
            <a:r>
              <a:rPr lang="en-US" dirty="0" smtClean="0"/>
              <a:t>Men</a:t>
            </a:r>
            <a:endParaRPr lang="en-US" dirty="0"/>
          </a:p>
        </p:txBody>
      </p:sp>
      <p:cxnSp>
        <p:nvCxnSpPr>
          <p:cNvPr id="14" name="Straight Connector 13"/>
          <p:cNvCxnSpPr/>
          <p:nvPr/>
        </p:nvCxnSpPr>
        <p:spPr>
          <a:xfrm>
            <a:off x="6433074" y="6390042"/>
            <a:ext cx="23666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563332" y="2008579"/>
            <a:ext cx="0" cy="456612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375924" y="2008579"/>
            <a:ext cx="0" cy="456612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74073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a:t>
            </a:r>
            <a:r>
              <a:rPr lang="en-US" dirty="0" smtClean="0"/>
              <a:t>in the region</a:t>
            </a:r>
            <a:endParaRPr lang="en-US" sz="4200" dirty="0"/>
          </a:p>
        </p:txBody>
      </p:sp>
      <p:sp>
        <p:nvSpPr>
          <p:cNvPr id="12" name="TextBox 11"/>
          <p:cNvSpPr txBox="1"/>
          <p:nvPr/>
        </p:nvSpPr>
        <p:spPr>
          <a:xfrm>
            <a:off x="5811253" y="6045029"/>
            <a:ext cx="3332747" cy="646331"/>
          </a:xfrm>
          <a:prstGeom prst="rect">
            <a:avLst/>
          </a:prstGeom>
          <a:noFill/>
        </p:spPr>
        <p:txBody>
          <a:bodyPr wrap="square" rtlCol="0">
            <a:spAutoFit/>
          </a:bodyPr>
          <a:lstStyle/>
          <a:p>
            <a:pPr algn="r"/>
            <a:r>
              <a:rPr lang="en-US" i="1" dirty="0"/>
              <a:t>Percent of women and men age 15-49 </a:t>
            </a:r>
            <a:r>
              <a:rPr lang="en-US" i="1" dirty="0" smtClean="0"/>
              <a:t>who </a:t>
            </a:r>
            <a:r>
              <a:rPr lang="en-US" i="1" dirty="0"/>
              <a:t>are HIV-positive</a:t>
            </a:r>
          </a:p>
        </p:txBody>
      </p:sp>
      <p:graphicFrame>
        <p:nvGraphicFramePr>
          <p:cNvPr id="7" name="Content Placeholder 10"/>
          <p:cNvGraphicFramePr>
            <a:graphicFrameLocks/>
          </p:cNvGraphicFramePr>
          <p:nvPr>
            <p:extLst>
              <p:ext uri="{D42A27DB-BD31-4B8C-83A1-F6EECF244321}">
                <p14:modId xmlns:p14="http://schemas.microsoft.com/office/powerpoint/2010/main" val="1134000256"/>
              </p:ext>
            </p:extLst>
          </p:nvPr>
        </p:nvGraphicFramePr>
        <p:xfrm>
          <a:off x="599670" y="1431880"/>
          <a:ext cx="8980227" cy="53237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412675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by Marital Status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284542573"/>
              </p:ext>
            </p:extLst>
          </p:nvPr>
        </p:nvGraphicFramePr>
        <p:xfrm>
          <a:off x="482600" y="1685591"/>
          <a:ext cx="8255000" cy="476433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498"/>
            <a:ext cx="9144000" cy="381000"/>
          </a:xfrm>
          <a:prstGeom prst="rect">
            <a:avLst/>
          </a:prstGeom>
          <a:noFill/>
        </p:spPr>
        <p:txBody>
          <a:bodyPr wrap="square" rtlCol="0">
            <a:spAutoFit/>
          </a:bodyPr>
          <a:lstStyle/>
          <a:p>
            <a:pPr algn="ctr"/>
            <a:r>
              <a:rPr lang="en-US" i="1" dirty="0" smtClean="0">
                <a:latin typeface="+mn-lt"/>
              </a:rPr>
              <a:t>Percent of women and men age 15-49 who are HIV-positive</a:t>
            </a:r>
            <a:endParaRPr lang="en-US" i="1" dirty="0">
              <a:latin typeface="+mn-lt"/>
            </a:endParaRPr>
          </a:p>
        </p:txBody>
      </p:sp>
      <p:sp>
        <p:nvSpPr>
          <p:cNvPr id="7" name="TextBox 6"/>
          <p:cNvSpPr txBox="1"/>
          <p:nvPr/>
        </p:nvSpPr>
        <p:spPr>
          <a:xfrm>
            <a:off x="0" y="6488668"/>
            <a:ext cx="9144000" cy="338554"/>
          </a:xfrm>
          <a:prstGeom prst="rect">
            <a:avLst/>
          </a:prstGeom>
          <a:noFill/>
        </p:spPr>
        <p:txBody>
          <a:bodyPr wrap="square" rtlCol="0">
            <a:spAutoFit/>
          </a:bodyPr>
          <a:lstStyle/>
          <a:p>
            <a:r>
              <a:rPr lang="en-US" sz="1600" dirty="0" smtClean="0"/>
              <a:t>Figures in parentheses are based on 25-49 unweighted cases.</a:t>
            </a:r>
            <a:endParaRPr lang="en-US" sz="1600" dirty="0"/>
          </a:p>
        </p:txBody>
      </p:sp>
    </p:spTree>
    <p:extLst>
      <p:ext uri="{BB962C8B-B14F-4D97-AF65-F5344CB8AC3E}">
        <p14:creationId xmlns:p14="http://schemas.microsoft.com/office/powerpoint/2010/main" val="9499151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HIV Prevalence by Number of Lifetime Sexual Partners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07725801"/>
              </p:ext>
            </p:extLst>
          </p:nvPr>
        </p:nvGraphicFramePr>
        <p:xfrm>
          <a:off x="469900" y="1685591"/>
          <a:ext cx="8216900" cy="465214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04590"/>
            <a:ext cx="9144000" cy="381000"/>
          </a:xfrm>
          <a:prstGeom prst="rect">
            <a:avLst/>
          </a:prstGeom>
          <a:noFill/>
        </p:spPr>
        <p:txBody>
          <a:bodyPr wrap="square" rtlCol="0">
            <a:spAutoFit/>
          </a:bodyPr>
          <a:lstStyle/>
          <a:p>
            <a:pPr algn="ctr"/>
            <a:r>
              <a:rPr lang="en-US" i="1" dirty="0" smtClean="0">
                <a:latin typeface="+mn-lt"/>
              </a:rPr>
              <a:t>Percent of women and men age 15-49 who are HIV-positive</a:t>
            </a:r>
            <a:endParaRPr lang="en-US" i="1" dirty="0">
              <a:latin typeface="+mn-lt"/>
            </a:endParaRPr>
          </a:p>
        </p:txBody>
      </p:sp>
    </p:spTree>
    <p:extLst>
      <p:ext uri="{BB962C8B-B14F-4D97-AF65-F5344CB8AC3E}">
        <p14:creationId xmlns:p14="http://schemas.microsoft.com/office/powerpoint/2010/main" val="1257719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by Male Circumcision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346083775"/>
              </p:ext>
            </p:extLst>
          </p:nvPr>
        </p:nvGraphicFramePr>
        <p:xfrm>
          <a:off x="469900" y="387275"/>
          <a:ext cx="8242300" cy="647072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77590"/>
            <a:ext cx="9144000" cy="381000"/>
          </a:xfrm>
          <a:prstGeom prst="rect">
            <a:avLst/>
          </a:prstGeom>
          <a:noFill/>
        </p:spPr>
        <p:txBody>
          <a:bodyPr wrap="square" rtlCol="0">
            <a:spAutoFit/>
          </a:bodyPr>
          <a:lstStyle/>
          <a:p>
            <a:pPr algn="ctr"/>
            <a:r>
              <a:rPr lang="en-US" i="1" dirty="0" smtClean="0">
                <a:latin typeface="+mn-lt"/>
              </a:rPr>
              <a:t>Percent of men age 15-49 who are HIV-positive</a:t>
            </a:r>
            <a:endParaRPr lang="en-US" i="1" dirty="0">
              <a:latin typeface="+mn-lt"/>
            </a:endParaRPr>
          </a:p>
        </p:txBody>
      </p:sp>
    </p:spTree>
    <p:extLst>
      <p:ext uri="{BB962C8B-B14F-4D97-AF65-F5344CB8AC3E}">
        <p14:creationId xmlns:p14="http://schemas.microsoft.com/office/powerpoint/2010/main" val="15489586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among Youth </a:t>
            </a:r>
            <a:br>
              <a:rPr lang="en-US" sz="4200" dirty="0" smtClean="0"/>
            </a:br>
            <a:r>
              <a:rPr lang="en-US" sz="4200" dirty="0" smtClean="0"/>
              <a:t>by Residence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51901800"/>
              </p:ext>
            </p:extLst>
          </p:nvPr>
        </p:nvGraphicFramePr>
        <p:xfrm>
          <a:off x="469900" y="1574800"/>
          <a:ext cx="8229600" cy="528319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79190"/>
            <a:ext cx="9144000" cy="381000"/>
          </a:xfrm>
          <a:prstGeom prst="rect">
            <a:avLst/>
          </a:prstGeom>
          <a:noFill/>
        </p:spPr>
        <p:txBody>
          <a:bodyPr wrap="square" rtlCol="0">
            <a:spAutoFit/>
          </a:bodyPr>
          <a:lstStyle/>
          <a:p>
            <a:pPr algn="ctr"/>
            <a:r>
              <a:rPr lang="en-US" i="1" dirty="0" smtClean="0">
                <a:latin typeface="+mn-lt"/>
              </a:rPr>
              <a:t>Percent of women and men age 15-24 who are HIV-positive</a:t>
            </a:r>
            <a:endParaRPr lang="en-US" i="1" dirty="0">
              <a:latin typeface="+mn-lt"/>
            </a:endParaRPr>
          </a:p>
        </p:txBody>
      </p:sp>
    </p:spTree>
    <p:extLst>
      <p:ext uri="{BB962C8B-B14F-4D97-AF65-F5344CB8AC3E}">
        <p14:creationId xmlns:p14="http://schemas.microsoft.com/office/powerpoint/2010/main" val="33845792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Knowledge of HIV Prevention Methods by Education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204520444"/>
              </p:ext>
            </p:extLst>
          </p:nvPr>
        </p:nvGraphicFramePr>
        <p:xfrm>
          <a:off x="477671" y="1781980"/>
          <a:ext cx="8243247" cy="507601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90242"/>
            <a:ext cx="9144000" cy="646331"/>
          </a:xfrm>
          <a:prstGeom prst="rect">
            <a:avLst/>
          </a:prstGeom>
          <a:noFill/>
        </p:spPr>
        <p:txBody>
          <a:bodyPr wrap="square" rtlCol="0">
            <a:spAutoFit/>
          </a:bodyPr>
          <a:lstStyle/>
          <a:p>
            <a:pPr algn="ctr"/>
            <a:r>
              <a:rPr lang="en-US" i="1" dirty="0" smtClean="0">
                <a:latin typeface="+mn-lt"/>
              </a:rPr>
              <a:t>Percent of women and men age 15-49 who know that HIV can be prevented </a:t>
            </a:r>
            <a:br>
              <a:rPr lang="en-US" i="1" dirty="0" smtClean="0">
                <a:latin typeface="+mn-lt"/>
              </a:rPr>
            </a:br>
            <a:r>
              <a:rPr lang="en-US" i="1" dirty="0" smtClean="0">
                <a:latin typeface="+mn-lt"/>
              </a:rPr>
              <a:t>by using condoms AND limiting sex to one uninfected partner</a:t>
            </a:r>
            <a:endParaRPr lang="en-US" i="1" dirty="0">
              <a:latin typeface="+mn-lt"/>
            </a:endParaRPr>
          </a:p>
        </p:txBody>
      </p:sp>
    </p:spTree>
    <p:extLst>
      <p:ext uri="{BB962C8B-B14F-4D97-AF65-F5344CB8AC3E}">
        <p14:creationId xmlns:p14="http://schemas.microsoft.com/office/powerpoint/2010/main" val="27680567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among Youth by Age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381975827"/>
              </p:ext>
            </p:extLst>
          </p:nvPr>
        </p:nvGraphicFramePr>
        <p:xfrm>
          <a:off x="451338" y="1587500"/>
          <a:ext cx="8241323" cy="527050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02397"/>
            <a:ext cx="9144000" cy="369332"/>
          </a:xfrm>
          <a:prstGeom prst="rect">
            <a:avLst/>
          </a:prstGeom>
          <a:noFill/>
        </p:spPr>
        <p:txBody>
          <a:bodyPr wrap="square">
            <a:spAutoFit/>
          </a:bodyPr>
          <a:lstStyle/>
          <a:p>
            <a:pPr algn="ctr">
              <a:defRPr/>
            </a:pPr>
            <a:r>
              <a:rPr lang="en-US" i="1" dirty="0" smtClean="0">
                <a:latin typeface="+mn-lt"/>
                <a:cs typeface="Arial" charset="0"/>
              </a:rPr>
              <a:t>Percent of women and men age 15-24 who are HIV-positive</a:t>
            </a:r>
            <a:endParaRPr lang="en-US" i="1" dirty="0">
              <a:latin typeface="+mn-lt"/>
              <a:cs typeface="Arial" charset="0"/>
            </a:endParaRPr>
          </a:p>
        </p:txBody>
      </p:sp>
    </p:spTree>
    <p:extLst>
      <p:ext uri="{BB962C8B-B14F-4D97-AF65-F5344CB8AC3E}">
        <p14:creationId xmlns:p14="http://schemas.microsoft.com/office/powerpoint/2010/main" val="11528227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Discordance among Couples</a:t>
            </a:r>
            <a:endParaRPr lang="en-US" sz="4200" dirty="0"/>
          </a:p>
        </p:txBody>
      </p:sp>
      <p:sp>
        <p:nvSpPr>
          <p:cNvPr id="6" name="Content Placeholder 2"/>
          <p:cNvSpPr>
            <a:spLocks noGrp="1"/>
          </p:cNvSpPr>
          <p:nvPr>
            <p:ph idx="1"/>
          </p:nvPr>
        </p:nvSpPr>
        <p:spPr>
          <a:xfrm>
            <a:off x="495300" y="1727200"/>
            <a:ext cx="8229600" cy="5130800"/>
          </a:xfrm>
        </p:spPr>
        <p:txBody>
          <a:bodyPr>
            <a:normAutofit/>
          </a:bodyPr>
          <a:lstStyle/>
          <a:p>
            <a:pPr>
              <a:lnSpc>
                <a:spcPct val="120000"/>
              </a:lnSpc>
              <a:spcBef>
                <a:spcPts val="0"/>
              </a:spcBef>
              <a:spcAft>
                <a:spcPts val="600"/>
              </a:spcAft>
              <a:buClr>
                <a:schemeClr val="tx1"/>
              </a:buClr>
            </a:pPr>
            <a:r>
              <a:rPr lang="en-GB" dirty="0" smtClean="0"/>
              <a:t>Among couples living in the same household:</a:t>
            </a:r>
          </a:p>
          <a:p>
            <a:pPr lvl="1">
              <a:lnSpc>
                <a:spcPct val="120000"/>
              </a:lnSpc>
              <a:spcBef>
                <a:spcPts val="0"/>
              </a:spcBef>
              <a:spcAft>
                <a:spcPts val="600"/>
              </a:spcAft>
              <a:buClr>
                <a:schemeClr val="tx1"/>
              </a:buClr>
            </a:pPr>
            <a:r>
              <a:rPr lang="en-GB" b="1" dirty="0" smtClean="0">
                <a:solidFill>
                  <a:schemeClr val="bg2"/>
                </a:solidFill>
              </a:rPr>
              <a:t>20%</a:t>
            </a:r>
            <a:r>
              <a:rPr lang="en-GB" b="1" dirty="0" smtClean="0">
                <a:solidFill>
                  <a:schemeClr val="accent1"/>
                </a:solidFill>
              </a:rPr>
              <a:t> </a:t>
            </a:r>
            <a:r>
              <a:rPr lang="en-GB" dirty="0" smtClean="0"/>
              <a:t>of couples both </a:t>
            </a:r>
            <a:r>
              <a:rPr lang="en-GB" b="1" dirty="0" smtClean="0">
                <a:solidFill>
                  <a:schemeClr val="bg2"/>
                </a:solidFill>
              </a:rPr>
              <a:t>HIV-positive</a:t>
            </a:r>
          </a:p>
          <a:p>
            <a:pPr lvl="1">
              <a:lnSpc>
                <a:spcPct val="120000"/>
              </a:lnSpc>
              <a:spcBef>
                <a:spcPts val="0"/>
              </a:spcBef>
              <a:spcAft>
                <a:spcPts val="600"/>
              </a:spcAft>
              <a:buClr>
                <a:schemeClr val="tx1"/>
              </a:buClr>
            </a:pPr>
            <a:r>
              <a:rPr lang="en-GB" b="1" dirty="0" smtClean="0">
                <a:solidFill>
                  <a:schemeClr val="bg2"/>
                </a:solidFill>
              </a:rPr>
              <a:t>15%</a:t>
            </a:r>
            <a:r>
              <a:rPr lang="en-GB" dirty="0" smtClean="0"/>
              <a:t> of couples are </a:t>
            </a:r>
            <a:r>
              <a:rPr lang="en-GB" b="1" dirty="0" smtClean="0">
                <a:solidFill>
                  <a:schemeClr val="bg2"/>
                </a:solidFill>
              </a:rPr>
              <a:t>HIV discordant</a:t>
            </a:r>
          </a:p>
          <a:p>
            <a:pPr lvl="1">
              <a:lnSpc>
                <a:spcPct val="120000"/>
              </a:lnSpc>
              <a:spcBef>
                <a:spcPts val="0"/>
              </a:spcBef>
              <a:spcAft>
                <a:spcPts val="600"/>
              </a:spcAft>
              <a:buClr>
                <a:schemeClr val="tx1"/>
              </a:buClr>
            </a:pPr>
            <a:r>
              <a:rPr lang="en-GB" b="1" dirty="0" smtClean="0">
                <a:solidFill>
                  <a:schemeClr val="bg2"/>
                </a:solidFill>
              </a:rPr>
              <a:t>65%</a:t>
            </a:r>
            <a:r>
              <a:rPr lang="en-GB" b="1" dirty="0" smtClean="0">
                <a:solidFill>
                  <a:schemeClr val="accent1"/>
                </a:solidFill>
              </a:rPr>
              <a:t> </a:t>
            </a:r>
            <a:r>
              <a:rPr lang="en-GB" dirty="0" smtClean="0"/>
              <a:t>of couples are </a:t>
            </a:r>
            <a:r>
              <a:rPr lang="en-GB" b="1" dirty="0" smtClean="0">
                <a:solidFill>
                  <a:schemeClr val="bg2"/>
                </a:solidFill>
              </a:rPr>
              <a:t>both HIV-negative</a:t>
            </a:r>
          </a:p>
          <a:p>
            <a:pPr lvl="1">
              <a:lnSpc>
                <a:spcPct val="120000"/>
              </a:lnSpc>
              <a:spcBef>
                <a:spcPts val="0"/>
              </a:spcBef>
              <a:spcAft>
                <a:spcPts val="600"/>
              </a:spcAft>
              <a:buClr>
                <a:schemeClr val="tx1"/>
              </a:buClr>
            </a:pPr>
            <a:endParaRPr lang="en-GB" dirty="0"/>
          </a:p>
          <a:p>
            <a:pPr marL="457200" lvl="1" indent="0">
              <a:lnSpc>
                <a:spcPct val="120000"/>
              </a:lnSpc>
              <a:spcBef>
                <a:spcPts val="0"/>
              </a:spcBef>
              <a:spcAft>
                <a:spcPts val="600"/>
              </a:spcAft>
              <a:buClr>
                <a:schemeClr val="tx1"/>
              </a:buClr>
              <a:buNone/>
            </a:pPr>
            <a:endParaRPr lang="en-GB" dirty="0" smtClean="0"/>
          </a:p>
          <a:p>
            <a:pPr lvl="1">
              <a:lnSpc>
                <a:spcPct val="120000"/>
              </a:lnSpc>
              <a:spcBef>
                <a:spcPts val="0"/>
              </a:spcBef>
              <a:spcAft>
                <a:spcPts val="600"/>
              </a:spcAft>
              <a:buClr>
                <a:schemeClr val="tx1"/>
              </a:buClr>
            </a:pPr>
            <a:endParaRPr lang="en-GB" dirty="0"/>
          </a:p>
          <a:p>
            <a:pPr marL="0" indent="0" algn="ctr">
              <a:lnSpc>
                <a:spcPct val="120000"/>
              </a:lnSpc>
              <a:spcBef>
                <a:spcPts val="0"/>
              </a:spcBef>
              <a:spcAft>
                <a:spcPts val="600"/>
              </a:spcAft>
              <a:buNone/>
            </a:pPr>
            <a:endParaRPr lang="en-GB" dirty="0" smtClean="0"/>
          </a:p>
          <a:p>
            <a:pPr algn="ctr">
              <a:lnSpc>
                <a:spcPct val="120000"/>
              </a:lnSpc>
              <a:spcBef>
                <a:spcPts val="0"/>
              </a:spcBef>
              <a:spcAft>
                <a:spcPts val="600"/>
              </a:spcAft>
            </a:pPr>
            <a:endParaRPr lang="en-GB" dirty="0"/>
          </a:p>
          <a:p>
            <a:pPr algn="ctr">
              <a:lnSpc>
                <a:spcPct val="120000"/>
              </a:lnSpc>
              <a:spcBef>
                <a:spcPts val="0"/>
              </a:spcBef>
              <a:spcAft>
                <a:spcPts val="600"/>
              </a:spcAft>
            </a:pPr>
            <a:endParaRPr lang="en-GB" dirty="0"/>
          </a:p>
        </p:txBody>
      </p:sp>
    </p:spTree>
    <p:extLst>
      <p:ext uri="{BB962C8B-B14F-4D97-AF65-F5344CB8AC3E}">
        <p14:creationId xmlns:p14="http://schemas.microsoft.com/office/powerpoint/2010/main" val="214959686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49" y="395926"/>
            <a:ext cx="9144000" cy="1325563"/>
          </a:xfrm>
        </p:spPr>
        <p:txBody>
          <a:bodyPr/>
          <a:lstStyle/>
          <a:p>
            <a:r>
              <a:rPr lang="en-US" dirty="0" smtClean="0"/>
              <a:t>HIV Incidence</a:t>
            </a:r>
            <a:endParaRPr lang="en-US" dirty="0"/>
          </a:p>
        </p:txBody>
      </p:sp>
      <p:graphicFrame>
        <p:nvGraphicFramePr>
          <p:cNvPr id="8" name="Chart 7"/>
          <p:cNvGraphicFramePr>
            <a:graphicFrameLocks/>
          </p:cNvGraphicFramePr>
          <p:nvPr>
            <p:extLst>
              <p:ext uri="{D42A27DB-BD31-4B8C-83A1-F6EECF244321}">
                <p14:modId xmlns:p14="http://schemas.microsoft.com/office/powerpoint/2010/main" val="188349276"/>
              </p:ext>
            </p:extLst>
          </p:nvPr>
        </p:nvGraphicFramePr>
        <p:xfrm>
          <a:off x="584462" y="1721489"/>
          <a:ext cx="7909088" cy="464334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112363" y="5307291"/>
            <a:ext cx="1253764" cy="707886"/>
          </a:xfrm>
          <a:prstGeom prst="rect">
            <a:avLst/>
          </a:prstGeom>
          <a:noFill/>
        </p:spPr>
        <p:txBody>
          <a:bodyPr wrap="square" rtlCol="0">
            <a:spAutoFit/>
          </a:bodyPr>
          <a:lstStyle/>
          <a:p>
            <a:pPr algn="ctr"/>
            <a:r>
              <a:rPr lang="en-US" sz="2000" dirty="0" smtClean="0"/>
              <a:t>Total </a:t>
            </a:r>
            <a:br>
              <a:rPr lang="en-US" sz="2000" dirty="0" smtClean="0"/>
            </a:br>
            <a:r>
              <a:rPr lang="en-US" sz="2000" dirty="0" smtClean="0"/>
              <a:t>age 15-49</a:t>
            </a:r>
            <a:endParaRPr lang="en-US" sz="2000" dirty="0"/>
          </a:p>
        </p:txBody>
      </p:sp>
      <p:sp>
        <p:nvSpPr>
          <p:cNvPr id="10" name="TextBox 9"/>
          <p:cNvSpPr txBox="1"/>
          <p:nvPr/>
        </p:nvSpPr>
        <p:spPr>
          <a:xfrm>
            <a:off x="3715732" y="5307291"/>
            <a:ext cx="1253764" cy="707886"/>
          </a:xfrm>
          <a:prstGeom prst="rect">
            <a:avLst/>
          </a:prstGeom>
          <a:noFill/>
        </p:spPr>
        <p:txBody>
          <a:bodyPr wrap="square" rtlCol="0">
            <a:spAutoFit/>
          </a:bodyPr>
          <a:lstStyle/>
          <a:p>
            <a:pPr algn="ctr"/>
            <a:r>
              <a:rPr lang="en-US" sz="2000" dirty="0" smtClean="0"/>
              <a:t>Women</a:t>
            </a:r>
            <a:br>
              <a:rPr lang="en-US" sz="2000" dirty="0" smtClean="0"/>
            </a:br>
            <a:r>
              <a:rPr lang="en-US" sz="2000" dirty="0" smtClean="0"/>
              <a:t>age 15-49</a:t>
            </a:r>
            <a:endParaRPr lang="en-US" sz="2000" dirty="0"/>
          </a:p>
        </p:txBody>
      </p:sp>
      <p:sp>
        <p:nvSpPr>
          <p:cNvPr id="11" name="TextBox 10"/>
          <p:cNvSpPr txBox="1"/>
          <p:nvPr/>
        </p:nvSpPr>
        <p:spPr>
          <a:xfrm>
            <a:off x="6524920" y="5307291"/>
            <a:ext cx="1253764" cy="707886"/>
          </a:xfrm>
          <a:prstGeom prst="rect">
            <a:avLst/>
          </a:prstGeom>
          <a:noFill/>
        </p:spPr>
        <p:txBody>
          <a:bodyPr wrap="square" rtlCol="0">
            <a:spAutoFit/>
          </a:bodyPr>
          <a:lstStyle/>
          <a:p>
            <a:pPr algn="ctr"/>
            <a:r>
              <a:rPr lang="en-US" sz="2000" dirty="0" smtClean="0"/>
              <a:t>Men</a:t>
            </a:r>
            <a:br>
              <a:rPr lang="en-US" sz="2000" dirty="0" smtClean="0"/>
            </a:br>
            <a:r>
              <a:rPr lang="en-US" sz="2000" dirty="0" smtClean="0"/>
              <a:t>age 15-49</a:t>
            </a:r>
            <a:endParaRPr lang="en-US" sz="2000" dirty="0"/>
          </a:p>
        </p:txBody>
      </p:sp>
    </p:spTree>
    <p:extLst>
      <p:ext uri="{BB962C8B-B14F-4D97-AF65-F5344CB8AC3E}">
        <p14:creationId xmlns:p14="http://schemas.microsoft.com/office/powerpoint/2010/main" val="25814874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HIV Incidence</a:t>
            </a:r>
            <a:endParaRPr lang="en-US" dirty="0"/>
          </a:p>
        </p:txBody>
      </p:sp>
      <p:sp>
        <p:nvSpPr>
          <p:cNvPr id="3" name="Content Placeholder 2"/>
          <p:cNvSpPr>
            <a:spLocks noGrp="1"/>
          </p:cNvSpPr>
          <p:nvPr>
            <p:ph idx="1"/>
          </p:nvPr>
        </p:nvSpPr>
        <p:spPr/>
        <p:txBody>
          <a:bodyPr/>
          <a:lstStyle/>
          <a:p>
            <a:r>
              <a:rPr lang="en-US" dirty="0" smtClean="0"/>
              <a:t>In other words, for </a:t>
            </a:r>
            <a:r>
              <a:rPr lang="en-US" dirty="0" smtClean="0"/>
              <a:t>every 100 HIV-negative people, over the course of one year there will be </a:t>
            </a:r>
            <a:r>
              <a:rPr lang="en-US" b="1" dirty="0" smtClean="0">
                <a:solidFill>
                  <a:schemeClr val="bg2"/>
                </a:solidFill>
              </a:rPr>
              <a:t>1.9</a:t>
            </a:r>
            <a:r>
              <a:rPr lang="en-US" dirty="0" smtClean="0"/>
              <a:t> new HIV infections. </a:t>
            </a:r>
            <a:endParaRPr lang="en-US" dirty="0"/>
          </a:p>
        </p:txBody>
      </p:sp>
    </p:spTree>
    <p:extLst>
      <p:ext uri="{BB962C8B-B14F-4D97-AF65-F5344CB8AC3E}">
        <p14:creationId xmlns:p14="http://schemas.microsoft.com/office/powerpoint/2010/main" val="7217404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347953"/>
          </a:xfrm>
        </p:spPr>
        <p:txBody>
          <a:bodyPr>
            <a:normAutofit fontScale="92500" lnSpcReduction="20000"/>
          </a:bodyPr>
          <a:lstStyle/>
          <a:p>
            <a:pPr>
              <a:lnSpc>
                <a:spcPct val="100000"/>
              </a:lnSpc>
              <a:spcBef>
                <a:spcPts val="0"/>
              </a:spcBef>
              <a:spcAft>
                <a:spcPts val="600"/>
              </a:spcAft>
              <a:buClr>
                <a:schemeClr val="tx1"/>
              </a:buClr>
            </a:pPr>
            <a:r>
              <a:rPr lang="en-GB" b="1" dirty="0" smtClean="0">
                <a:solidFill>
                  <a:schemeClr val="bg2"/>
                </a:solidFill>
              </a:rPr>
              <a:t>24.6%</a:t>
            </a:r>
            <a:r>
              <a:rPr lang="en-GB" dirty="0" smtClean="0">
                <a:solidFill>
                  <a:schemeClr val="accent1"/>
                </a:solidFill>
              </a:rPr>
              <a:t> </a:t>
            </a:r>
            <a:r>
              <a:rPr lang="en-GB" dirty="0"/>
              <a:t>of </a:t>
            </a:r>
            <a:r>
              <a:rPr lang="en-GB" dirty="0" smtClean="0"/>
              <a:t>Basotho adults </a:t>
            </a:r>
            <a:r>
              <a:rPr lang="en-GB" dirty="0"/>
              <a:t>age 15-49 are </a:t>
            </a:r>
            <a:r>
              <a:rPr lang="en-GB" dirty="0" smtClean="0"/>
              <a:t/>
            </a:r>
            <a:br>
              <a:rPr lang="en-GB" dirty="0" smtClean="0"/>
            </a:br>
            <a:r>
              <a:rPr lang="en-GB" b="1" dirty="0" smtClean="0">
                <a:solidFill>
                  <a:schemeClr val="bg2"/>
                </a:solidFill>
              </a:rPr>
              <a:t>HIV-positive</a:t>
            </a:r>
            <a:r>
              <a:rPr lang="en-GB" dirty="0"/>
              <a:t>.</a:t>
            </a:r>
          </a:p>
          <a:p>
            <a:pPr>
              <a:lnSpc>
                <a:spcPct val="100000"/>
              </a:lnSpc>
              <a:spcBef>
                <a:spcPts val="0"/>
              </a:spcBef>
              <a:spcAft>
                <a:spcPts val="600"/>
              </a:spcAft>
              <a:buClr>
                <a:schemeClr val="tx1"/>
              </a:buClr>
            </a:pPr>
            <a:r>
              <a:rPr lang="en-GB" dirty="0"/>
              <a:t>HIV prevalence is highest in </a:t>
            </a:r>
            <a:r>
              <a:rPr lang="en-GB" b="1" dirty="0" smtClean="0">
                <a:solidFill>
                  <a:schemeClr val="bg2"/>
                </a:solidFill>
              </a:rPr>
              <a:t>Maseru (28.0%)</a:t>
            </a:r>
            <a:r>
              <a:rPr lang="en-GB" dirty="0" smtClean="0">
                <a:solidFill>
                  <a:schemeClr val="bg2"/>
                </a:solidFill>
              </a:rPr>
              <a:t> </a:t>
            </a:r>
            <a:r>
              <a:rPr lang="en-GB" dirty="0"/>
              <a:t>and lowest in </a:t>
            </a:r>
            <a:r>
              <a:rPr lang="en-GB" b="1" dirty="0" err="1" smtClean="0">
                <a:solidFill>
                  <a:schemeClr val="bg2"/>
                </a:solidFill>
              </a:rPr>
              <a:t>Mokhotlong</a:t>
            </a:r>
            <a:r>
              <a:rPr lang="en-GB" b="1" dirty="0" smtClean="0">
                <a:solidFill>
                  <a:schemeClr val="bg2"/>
                </a:solidFill>
              </a:rPr>
              <a:t> (17.0 %)</a:t>
            </a:r>
            <a:r>
              <a:rPr lang="en-GB" dirty="0" smtClean="0"/>
              <a:t>.</a:t>
            </a:r>
            <a:endParaRPr lang="en-GB" dirty="0"/>
          </a:p>
          <a:p>
            <a:pPr>
              <a:lnSpc>
                <a:spcPct val="100000"/>
              </a:lnSpc>
              <a:spcBef>
                <a:spcPts val="0"/>
              </a:spcBef>
              <a:spcAft>
                <a:spcPts val="600"/>
              </a:spcAft>
              <a:buClr>
                <a:schemeClr val="tx1"/>
              </a:buClr>
            </a:pPr>
            <a:r>
              <a:rPr lang="en-GB" dirty="0"/>
              <a:t>HIV prevalence is higher among women </a:t>
            </a:r>
            <a:r>
              <a:rPr lang="en-GB" dirty="0" smtClean="0"/>
              <a:t>who </a:t>
            </a:r>
            <a:r>
              <a:rPr lang="en-GB" dirty="0"/>
              <a:t>are </a:t>
            </a:r>
            <a:r>
              <a:rPr lang="en-GB" b="1" dirty="0" smtClean="0">
                <a:solidFill>
                  <a:schemeClr val="bg2"/>
                </a:solidFill>
              </a:rPr>
              <a:t>widowed</a:t>
            </a:r>
            <a:r>
              <a:rPr lang="en-GB" dirty="0"/>
              <a:t>.</a:t>
            </a:r>
          </a:p>
          <a:p>
            <a:pPr>
              <a:lnSpc>
                <a:spcPct val="100000"/>
              </a:lnSpc>
              <a:spcBef>
                <a:spcPts val="0"/>
              </a:spcBef>
              <a:spcAft>
                <a:spcPts val="600"/>
              </a:spcAft>
              <a:buClr>
                <a:schemeClr val="tx1"/>
              </a:buClr>
            </a:pPr>
            <a:r>
              <a:rPr lang="en-GB" dirty="0" smtClean="0"/>
              <a:t>HIV prevalence is </a:t>
            </a:r>
            <a:r>
              <a:rPr lang="en-GB" b="1" dirty="0" smtClean="0">
                <a:solidFill>
                  <a:schemeClr val="bg2"/>
                </a:solidFill>
              </a:rPr>
              <a:t>lowest </a:t>
            </a:r>
            <a:r>
              <a:rPr lang="en-GB" dirty="0" smtClean="0"/>
              <a:t>among men who are </a:t>
            </a:r>
            <a:r>
              <a:rPr lang="en-GB" b="1" dirty="0" smtClean="0">
                <a:solidFill>
                  <a:schemeClr val="bg2"/>
                </a:solidFill>
              </a:rPr>
              <a:t>medically circumcised. </a:t>
            </a:r>
          </a:p>
          <a:p>
            <a:pPr>
              <a:lnSpc>
                <a:spcPct val="100000"/>
              </a:lnSpc>
              <a:spcBef>
                <a:spcPts val="0"/>
              </a:spcBef>
              <a:spcAft>
                <a:spcPts val="600"/>
              </a:spcAft>
              <a:buClr>
                <a:schemeClr val="tx1"/>
              </a:buClr>
            </a:pPr>
            <a:r>
              <a:rPr lang="en-GB" b="1" dirty="0" smtClean="0">
                <a:solidFill>
                  <a:schemeClr val="bg2"/>
                </a:solidFill>
              </a:rPr>
              <a:t>9.6%</a:t>
            </a:r>
            <a:r>
              <a:rPr lang="en-GB" dirty="0" smtClean="0">
                <a:solidFill>
                  <a:schemeClr val="accent1"/>
                </a:solidFill>
              </a:rPr>
              <a:t> </a:t>
            </a:r>
            <a:r>
              <a:rPr lang="en-GB" dirty="0"/>
              <a:t>of </a:t>
            </a:r>
            <a:r>
              <a:rPr lang="en-GB" b="1" dirty="0">
                <a:solidFill>
                  <a:schemeClr val="bg2"/>
                </a:solidFill>
              </a:rPr>
              <a:t>young adults </a:t>
            </a:r>
            <a:r>
              <a:rPr lang="en-GB" dirty="0"/>
              <a:t>age 15-24 </a:t>
            </a:r>
            <a:r>
              <a:rPr lang="en-GB" b="1" dirty="0">
                <a:solidFill>
                  <a:schemeClr val="bg2"/>
                </a:solidFill>
              </a:rPr>
              <a:t>are</a:t>
            </a:r>
            <a:r>
              <a:rPr lang="en-GB" dirty="0">
                <a:solidFill>
                  <a:schemeClr val="bg2"/>
                </a:solidFill>
              </a:rPr>
              <a:t> </a:t>
            </a:r>
            <a:r>
              <a:rPr lang="en-GB" b="1" dirty="0">
                <a:solidFill>
                  <a:schemeClr val="bg2"/>
                </a:solidFill>
              </a:rPr>
              <a:t>HIV-positive</a:t>
            </a:r>
            <a:r>
              <a:rPr lang="en-GB" dirty="0" smtClean="0"/>
              <a:t>.</a:t>
            </a:r>
          </a:p>
          <a:p>
            <a:pPr>
              <a:lnSpc>
                <a:spcPct val="100000"/>
              </a:lnSpc>
              <a:spcBef>
                <a:spcPts val="0"/>
              </a:spcBef>
              <a:spcAft>
                <a:spcPts val="600"/>
              </a:spcAft>
              <a:buClr>
                <a:schemeClr val="tx1"/>
              </a:buClr>
            </a:pPr>
            <a:r>
              <a:rPr lang="en-GB" b="1" dirty="0" smtClean="0">
                <a:solidFill>
                  <a:schemeClr val="bg2"/>
                </a:solidFill>
              </a:rPr>
              <a:t>HIV incidence </a:t>
            </a:r>
            <a:r>
              <a:rPr lang="en-GB" dirty="0" smtClean="0"/>
              <a:t>is </a:t>
            </a:r>
            <a:r>
              <a:rPr lang="en-GB" b="1" dirty="0" smtClean="0">
                <a:solidFill>
                  <a:schemeClr val="bg2"/>
                </a:solidFill>
              </a:rPr>
              <a:t>1.9</a:t>
            </a:r>
            <a:r>
              <a:rPr lang="en-GB" dirty="0" smtClean="0"/>
              <a:t> new infections per 100 person-years of exposure.</a:t>
            </a:r>
            <a:endParaRPr lang="en-GB" dirty="0"/>
          </a:p>
        </p:txBody>
      </p:sp>
    </p:spTree>
    <p:extLst>
      <p:ext uri="{BB962C8B-B14F-4D97-AF65-F5344CB8AC3E}">
        <p14:creationId xmlns:p14="http://schemas.microsoft.com/office/powerpoint/2010/main" val="32278765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Beliefs about HIV and AIDS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38703645"/>
              </p:ext>
            </p:extLst>
          </p:nvPr>
        </p:nvGraphicFramePr>
        <p:xfrm>
          <a:off x="1" y="1325562"/>
          <a:ext cx="9144000" cy="48305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880"/>
            <a:ext cx="9144000" cy="381000"/>
          </a:xfrm>
          <a:prstGeom prst="rect">
            <a:avLst/>
          </a:prstGeom>
          <a:noFill/>
        </p:spPr>
        <p:txBody>
          <a:bodyPr wrap="square" rtlCol="0">
            <a:spAutoFit/>
          </a:bodyPr>
          <a:lstStyle/>
          <a:p>
            <a:pPr algn="ctr"/>
            <a:r>
              <a:rPr lang="en-US" i="1" dirty="0" smtClean="0">
                <a:latin typeface="+mn-lt"/>
              </a:rPr>
              <a:t>Percent of women and men age 15-49 who say that: </a:t>
            </a:r>
            <a:endParaRPr lang="en-US" i="1" dirty="0">
              <a:latin typeface="+mn-lt"/>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17331608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Knowledge of Mother-to-Child Transmission (MTCT) of HIV</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401756079"/>
              </p:ext>
            </p:extLst>
          </p:nvPr>
        </p:nvGraphicFramePr>
        <p:xfrm>
          <a:off x="0" y="1596788"/>
          <a:ext cx="9143999" cy="526121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381000"/>
          </a:xfrm>
          <a:prstGeom prst="rect">
            <a:avLst/>
          </a:prstGeom>
          <a:noFill/>
        </p:spPr>
        <p:txBody>
          <a:bodyPr wrap="square" rtlCol="0">
            <a:spAutoFit/>
          </a:bodyPr>
          <a:lstStyle/>
          <a:p>
            <a:pPr algn="ctr"/>
            <a:r>
              <a:rPr lang="en-US" i="1" dirty="0" smtClean="0">
                <a:latin typeface="+mn-lt"/>
              </a:rPr>
              <a:t>Percent of women and men age 15-49 who know that: </a:t>
            </a:r>
            <a:endParaRPr lang="en-US" i="1" dirty="0">
              <a:latin typeface="+mn-lt"/>
            </a:endParaRPr>
          </a:p>
        </p:txBody>
      </p:sp>
    </p:spTree>
    <p:extLst>
      <p:ext uri="{BB962C8B-B14F-4D97-AF65-F5344CB8AC3E}">
        <p14:creationId xmlns:p14="http://schemas.microsoft.com/office/powerpoint/2010/main" val="30544611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HIV knowledge</a:t>
            </a:r>
          </a:p>
          <a:p>
            <a:pPr>
              <a:lnSpc>
                <a:spcPct val="110000"/>
              </a:lnSpc>
              <a:spcBef>
                <a:spcPts val="0"/>
              </a:spcBef>
              <a:spcAft>
                <a:spcPts val="600"/>
              </a:spcAft>
              <a:buClr>
                <a:schemeClr val="tx1"/>
              </a:buClr>
            </a:pPr>
            <a:r>
              <a:rPr lang="en-GB" sz="2800" b="1" dirty="0" smtClean="0">
                <a:solidFill>
                  <a:schemeClr val="bg2"/>
                </a:solidFill>
              </a:rPr>
              <a:t>HIV-related attitudes and behaviours</a:t>
            </a:r>
          </a:p>
          <a:p>
            <a:pPr>
              <a:lnSpc>
                <a:spcPct val="110000"/>
              </a:lnSpc>
              <a:spcBef>
                <a:spcPts val="0"/>
              </a:spcBef>
              <a:spcAft>
                <a:spcPts val="600"/>
              </a:spcAft>
              <a:buClr>
                <a:schemeClr val="tx1"/>
              </a:buClr>
            </a:pPr>
            <a:r>
              <a:rPr lang="en-GB" sz="2800" dirty="0" smtClean="0"/>
              <a:t>HIV testing</a:t>
            </a:r>
          </a:p>
          <a:p>
            <a:pPr>
              <a:lnSpc>
                <a:spcPct val="110000"/>
              </a:lnSpc>
              <a:spcBef>
                <a:spcPts val="0"/>
              </a:spcBef>
              <a:spcAft>
                <a:spcPts val="600"/>
              </a:spcAft>
              <a:buClr>
                <a:schemeClr val="tx1"/>
              </a:buClr>
            </a:pPr>
            <a:r>
              <a:rPr lang="en-GB" sz="2800" dirty="0"/>
              <a:t>Male circumcision</a:t>
            </a:r>
          </a:p>
          <a:p>
            <a:pPr>
              <a:lnSpc>
                <a:spcPct val="110000"/>
              </a:lnSpc>
              <a:spcBef>
                <a:spcPts val="0"/>
              </a:spcBef>
              <a:spcAft>
                <a:spcPts val="600"/>
              </a:spcAft>
              <a:buClr>
                <a:schemeClr val="tx1"/>
              </a:buClr>
            </a:pPr>
            <a:r>
              <a:rPr lang="en-GB" sz="2800" dirty="0" smtClean="0"/>
              <a:t>HIV and youth</a:t>
            </a:r>
          </a:p>
        </p:txBody>
      </p:sp>
      <p:sp>
        <p:nvSpPr>
          <p:cNvPr id="5" name="TextBox 4"/>
          <p:cNvSpPr txBox="1"/>
          <p:nvPr/>
        </p:nvSpPr>
        <p:spPr>
          <a:xfrm>
            <a:off x="4229100" y="4806059"/>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smtClean="0"/>
              <a:t>2011 UNICEF/</a:t>
            </a:r>
            <a:r>
              <a:rPr lang="en-US" sz="1200" dirty="0" err="1" smtClean="0"/>
              <a:t>Nyani</a:t>
            </a:r>
            <a:r>
              <a:rPr lang="en-US" sz="1200" dirty="0" smtClean="0"/>
              <a:t> </a:t>
            </a:r>
            <a:r>
              <a:rPr lang="en-US" sz="1200" dirty="0" err="1" smtClean="0"/>
              <a:t>Quarmyne</a:t>
            </a:r>
            <a:endParaRPr lang="en-US" sz="1200" baseline="300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1699692"/>
            <a:ext cx="4572000" cy="3035808"/>
          </a:xfrm>
          <a:prstGeom prst="rect">
            <a:avLst/>
          </a:prstGeom>
          <a:ln>
            <a:solidFill>
              <a:schemeClr val="tx1"/>
            </a:solidFill>
          </a:ln>
        </p:spPr>
      </p:pic>
    </p:spTree>
    <p:extLst>
      <p:ext uri="{BB962C8B-B14F-4D97-AF65-F5344CB8AC3E}">
        <p14:creationId xmlns:p14="http://schemas.microsoft.com/office/powerpoint/2010/main" val="12842500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Attitudes Toward People Living </a:t>
            </a:r>
            <a:br>
              <a:rPr lang="en-US" sz="4200" dirty="0" smtClean="0"/>
            </a:br>
            <a:r>
              <a:rPr lang="en-US" sz="4200" dirty="0" smtClean="0"/>
              <a:t>with HIV and AIDS</a:t>
            </a:r>
            <a:endParaRPr lang="en-US" sz="4200" dirty="0">
              <a:solidFill>
                <a:srgbClr val="FF0000"/>
              </a:solidFill>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790019718"/>
              </p:ext>
            </p:extLst>
          </p:nvPr>
        </p:nvGraphicFramePr>
        <p:xfrm>
          <a:off x="0" y="1971894"/>
          <a:ext cx="9143999" cy="488610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646331"/>
          </a:xfrm>
          <a:prstGeom prst="rect">
            <a:avLst/>
          </a:prstGeom>
          <a:noFill/>
        </p:spPr>
        <p:txBody>
          <a:bodyPr wrap="square" rtlCol="0">
            <a:spAutoFit/>
          </a:bodyPr>
          <a:lstStyle/>
          <a:p>
            <a:pPr algn="ctr"/>
            <a:r>
              <a:rPr lang="en-US" i="1" dirty="0" smtClean="0">
                <a:latin typeface="+mn-lt"/>
              </a:rPr>
              <a:t>Among women and men age 15-49 who have heard of AIDS, percent expressing specific attitudes towards people living with HIV and AIDS</a:t>
            </a:r>
            <a:endParaRPr lang="en-US" i="1" dirty="0">
              <a:latin typeface="+mn-lt"/>
            </a:endParaRPr>
          </a:p>
        </p:txBody>
      </p:sp>
    </p:spTree>
    <p:extLst>
      <p:ext uri="{BB962C8B-B14F-4D97-AF65-F5344CB8AC3E}">
        <p14:creationId xmlns:p14="http://schemas.microsoft.com/office/powerpoint/2010/main" val="38855657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Multiple Sexual Partners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014470572"/>
              </p:ext>
            </p:extLst>
          </p:nvPr>
        </p:nvGraphicFramePr>
        <p:xfrm>
          <a:off x="180304" y="1030310"/>
          <a:ext cx="8757634" cy="582769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4547" y="2007677"/>
            <a:ext cx="2802466" cy="646331"/>
          </a:xfrm>
          <a:prstGeom prst="rect">
            <a:avLst/>
          </a:prstGeom>
          <a:noFill/>
        </p:spPr>
        <p:txBody>
          <a:bodyPr wrap="square" rtlCol="0">
            <a:spAutoFit/>
          </a:bodyPr>
          <a:lstStyle/>
          <a:p>
            <a:pPr algn="ctr"/>
            <a:r>
              <a:rPr lang="en-US" i="1" dirty="0" smtClean="0"/>
              <a:t>Percent of women and </a:t>
            </a:r>
            <a:br>
              <a:rPr lang="en-US" i="1" dirty="0" smtClean="0"/>
            </a:br>
            <a:r>
              <a:rPr lang="en-US" i="1" dirty="0" smtClean="0"/>
              <a:t>men age 15-49 who had:</a:t>
            </a:r>
            <a:endParaRPr lang="en-US" i="1" dirty="0"/>
          </a:p>
        </p:txBody>
      </p:sp>
      <p:cxnSp>
        <p:nvCxnSpPr>
          <p:cNvPr id="12" name="Straight Connector 11"/>
          <p:cNvCxnSpPr/>
          <p:nvPr/>
        </p:nvCxnSpPr>
        <p:spPr>
          <a:xfrm>
            <a:off x="0" y="2654008"/>
            <a:ext cx="242122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307723" y="1466763"/>
            <a:ext cx="2802466" cy="1200329"/>
          </a:xfrm>
          <a:prstGeom prst="rect">
            <a:avLst/>
          </a:prstGeom>
          <a:noFill/>
        </p:spPr>
        <p:txBody>
          <a:bodyPr wrap="square" rtlCol="0">
            <a:spAutoFit/>
          </a:bodyPr>
          <a:lstStyle/>
          <a:p>
            <a:pPr algn="ctr"/>
            <a:r>
              <a:rPr lang="en-US" i="1" dirty="0" smtClean="0"/>
              <a:t>Among women and men age 15-49 who had 2+ sexual partners in past 12 months, percent who:</a:t>
            </a:r>
            <a:endParaRPr lang="en-US" i="1" dirty="0"/>
          </a:p>
        </p:txBody>
      </p:sp>
      <p:sp>
        <p:nvSpPr>
          <p:cNvPr id="15" name="TextBox 14"/>
          <p:cNvSpPr txBox="1"/>
          <p:nvPr/>
        </p:nvSpPr>
        <p:spPr>
          <a:xfrm>
            <a:off x="6532153" y="1730678"/>
            <a:ext cx="2802466" cy="923330"/>
          </a:xfrm>
          <a:prstGeom prst="rect">
            <a:avLst/>
          </a:prstGeom>
          <a:noFill/>
        </p:spPr>
        <p:txBody>
          <a:bodyPr wrap="square" rtlCol="0">
            <a:spAutoFit/>
          </a:bodyPr>
          <a:lstStyle/>
          <a:p>
            <a:pPr algn="ctr"/>
            <a:r>
              <a:rPr lang="en-US" i="1" dirty="0" smtClean="0"/>
              <a:t>Among women and men age 15-49 who have ever had sexual intercourse:</a:t>
            </a:r>
            <a:endParaRPr lang="en-US" i="1" dirty="0"/>
          </a:p>
        </p:txBody>
      </p:sp>
      <p:cxnSp>
        <p:nvCxnSpPr>
          <p:cNvPr id="18" name="Straight Connector 17"/>
          <p:cNvCxnSpPr/>
          <p:nvPr/>
        </p:nvCxnSpPr>
        <p:spPr>
          <a:xfrm>
            <a:off x="3498342" y="2654008"/>
            <a:ext cx="242122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722772" y="2654008"/>
            <a:ext cx="242122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6067123"/>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Lesotho">
      <a:dk1>
        <a:sysClr val="windowText" lastClr="000000"/>
      </a:dk1>
      <a:lt1>
        <a:sysClr val="window" lastClr="FFFFFF"/>
      </a:lt1>
      <a:dk2>
        <a:srgbClr val="00143F"/>
      </a:dk2>
      <a:lt2>
        <a:srgbClr val="40AD48"/>
      </a:lt2>
      <a:accent1>
        <a:srgbClr val="F15C30"/>
      </a:accent1>
      <a:accent2>
        <a:srgbClr val="72593C"/>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5931</TotalTime>
  <Words>2703</Words>
  <Application>Microsoft Office PowerPoint</Application>
  <PresentationFormat>On-screen Show (4:3)</PresentationFormat>
  <Paragraphs>271</Paragraphs>
  <Slides>44</Slides>
  <Notes>42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44</vt:i4>
      </vt:variant>
    </vt:vector>
  </HeadingPairs>
  <TitlesOfParts>
    <vt:vector size="50" baseType="lpstr">
      <vt:lpstr>Arial</vt:lpstr>
      <vt:lpstr>Calibri</vt:lpstr>
      <vt:lpstr>Calibri (Headings)</vt:lpstr>
      <vt:lpstr>Custom Design</vt:lpstr>
      <vt:lpstr>1_Office Theme</vt:lpstr>
      <vt:lpstr>5_Office Theme</vt:lpstr>
      <vt:lpstr>PowerPoint Presentation</vt:lpstr>
      <vt:lpstr>PowerPoint Presentation</vt:lpstr>
      <vt:lpstr>Knowledge of HIV Prevention Methods</vt:lpstr>
      <vt:lpstr>Knowledge of HIV Prevention Methods by Education</vt:lpstr>
      <vt:lpstr>Beliefs about HIV and AIDS</vt:lpstr>
      <vt:lpstr>Knowledge of Mother-to-Child Transmission (MTCT) of HIV</vt:lpstr>
      <vt:lpstr>PowerPoint Presentation</vt:lpstr>
      <vt:lpstr>Attitudes Toward People Living  with HIV and AIDS</vt:lpstr>
      <vt:lpstr>Multiple Sexual Partners</vt:lpstr>
      <vt:lpstr>PowerPoint Presentation</vt:lpstr>
      <vt:lpstr>HIV Testing</vt:lpstr>
      <vt:lpstr>Trends in HIV Testing</vt:lpstr>
      <vt:lpstr>HIV Testing during Pregnancy</vt:lpstr>
      <vt:lpstr>PowerPoint Presentation</vt:lpstr>
      <vt:lpstr>Male Circumcision</vt:lpstr>
      <vt:lpstr>Medical Male Circumcision by District</vt:lpstr>
      <vt:lpstr>PowerPoint Presentation</vt:lpstr>
      <vt:lpstr>Comprehensive Knowledge of HIV  among Youth by Residence</vt:lpstr>
      <vt:lpstr>Knowledge of a Condom Source  among Youth by Residence</vt:lpstr>
      <vt:lpstr>Age at First Sexual Intercourse</vt:lpstr>
      <vt:lpstr>Premarital Sexual Intercourse and Condom Use among Youth</vt:lpstr>
      <vt:lpstr>Multiple Sexual Partners among Youth</vt:lpstr>
      <vt:lpstr>HIV Testing among Youth</vt:lpstr>
      <vt:lpstr>Key Findings</vt:lpstr>
      <vt:lpstr>PowerPoint Presentation</vt:lpstr>
      <vt:lpstr>PowerPoint Presentation</vt:lpstr>
      <vt:lpstr>HIV Testing Response Rates</vt:lpstr>
      <vt:lpstr>HIV Prevalence by Residence</vt:lpstr>
      <vt:lpstr>HIV Prevalence by Education</vt:lpstr>
      <vt:lpstr>HIV Prevalence by Wealth</vt:lpstr>
      <vt:lpstr>HIV Prevalence by Age</vt:lpstr>
      <vt:lpstr>HIV Prevalence by District</vt:lpstr>
      <vt:lpstr>Trends in HIV Prevalence</vt:lpstr>
      <vt:lpstr>Difference in HIV Prevalence Estimates between LDHS Surveys</vt:lpstr>
      <vt:lpstr>HIV Prevalence in the region</vt:lpstr>
      <vt:lpstr>HIV Prevalence by Marital Status</vt:lpstr>
      <vt:lpstr>HIV Prevalence by Number of Lifetime Sexual Partners</vt:lpstr>
      <vt:lpstr>HIV Prevalence by Male Circumcision</vt:lpstr>
      <vt:lpstr>HIV Prevalence among Youth  by Residence</vt:lpstr>
      <vt:lpstr>HIV Prevalence among Youth by Age</vt:lpstr>
      <vt:lpstr>Discordance among Couples</vt:lpstr>
      <vt:lpstr>HIV Incidence</vt:lpstr>
      <vt:lpstr>HIV Incidence</vt:lpstr>
      <vt:lpstr>Key Findings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Nybro, Erica</cp:lastModifiedBy>
  <cp:revision>249</cp:revision>
  <cp:lastPrinted>2016-03-31T12:46:54Z</cp:lastPrinted>
  <dcterms:created xsi:type="dcterms:W3CDTF">2015-01-29T20:02:00Z</dcterms:created>
  <dcterms:modified xsi:type="dcterms:W3CDTF">2016-06-14T14:39:17Z</dcterms:modified>
</cp:coreProperties>
</file>