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  <p:sldMasterId id="2147483651" r:id="rId2"/>
  </p:sldMasterIdLst>
  <p:notesMasterIdLst>
    <p:notesMasterId r:id="rId15"/>
  </p:notesMasterIdLst>
  <p:sldIdLst>
    <p:sldId id="426" r:id="rId3"/>
    <p:sldId id="428" r:id="rId4"/>
    <p:sldId id="433" r:id="rId5"/>
    <p:sldId id="434" r:id="rId6"/>
    <p:sldId id="442" r:id="rId7"/>
    <p:sldId id="441" r:id="rId8"/>
    <p:sldId id="421" r:id="rId9"/>
    <p:sldId id="436" r:id="rId10"/>
    <p:sldId id="422" r:id="rId11"/>
    <p:sldId id="420" r:id="rId12"/>
    <p:sldId id="439" r:id="rId13"/>
    <p:sldId id="425" r:id="rId1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 Roche, Natalie" initials="LRN" lastIdx="1" clrIdx="0">
    <p:extLst>
      <p:ext uri="{19B8F6BF-5375-455C-9EA6-DF929625EA0E}">
        <p15:presenceInfo xmlns:p15="http://schemas.microsoft.com/office/powerpoint/2012/main" userId="S-1-5-21-2338163137-2684688362-157462135-422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FFE5"/>
    <a:srgbClr val="E5FF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43" autoAdjust="0"/>
    <p:restoredTop sz="91536" autoAdjust="0"/>
  </p:normalViewPr>
  <p:slideViewPr>
    <p:cSldViewPr snapToGrid="0">
      <p:cViewPr varScale="1">
        <p:scale>
          <a:sx n="81" d="100"/>
          <a:sy n="81" d="100"/>
        </p:scale>
        <p:origin x="1406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08E-2"/>
          <c:y val="9.0652097181741595E-2"/>
          <c:w val="0.96604938271604934"/>
          <c:h val="0.768846648508462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Has heard of TB</c:v>
                </c:pt>
                <c:pt idx="1">
                  <c:v>Believes TB can be cured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97</c:v>
                </c:pt>
                <c:pt idx="1">
                  <c:v>90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Has heard of TB</c:v>
                </c:pt>
                <c:pt idx="1">
                  <c:v>Believes TB can be cured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91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187368648"/>
        <c:axId val="187369040"/>
      </c:barChart>
      <c:catAx>
        <c:axId val="1873686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87369040"/>
        <c:crosses val="autoZero"/>
        <c:auto val="1"/>
        <c:lblAlgn val="ctr"/>
        <c:lblOffset val="100"/>
        <c:noMultiLvlLbl val="0"/>
      </c:catAx>
      <c:valAx>
        <c:axId val="1873690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87368648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277776106979866E-2"/>
          <c:y val="1.4184533422759299E-2"/>
          <c:w val="0.96944444778604022"/>
          <c:h val="0.821530387167063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5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Microbes/
germs/
bacteria</c:v>
                </c:pt>
                <c:pt idx="2">
                  <c:v>Inherited</c:v>
                </c:pt>
                <c:pt idx="3">
                  <c:v>Lifestyle</c:v>
                </c:pt>
                <c:pt idx="4">
                  <c:v>Smoking</c:v>
                </c:pt>
                <c:pt idx="5">
                  <c:v>Dust/pollen</c:v>
                </c:pt>
                <c:pt idx="6">
                  <c:v>Alcohol</c:v>
                </c:pt>
                <c:pt idx="7">
                  <c:v>Exposure to cold</c:v>
                </c:pt>
                <c:pt idx="8">
                  <c:v>Other</c:v>
                </c:pt>
                <c:pt idx="9">
                  <c:v>Don't know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13</c:v>
                </c:pt>
                <c:pt idx="2">
                  <c:v>1</c:v>
                </c:pt>
                <c:pt idx="3">
                  <c:v>1</c:v>
                </c:pt>
                <c:pt idx="4">
                  <c:v>25</c:v>
                </c:pt>
                <c:pt idx="5">
                  <c:v>44</c:v>
                </c:pt>
                <c:pt idx="6">
                  <c:v>10</c:v>
                </c:pt>
                <c:pt idx="7">
                  <c:v>16</c:v>
                </c:pt>
                <c:pt idx="8">
                  <c:v>4</c:v>
                </c:pt>
                <c:pt idx="9">
                  <c:v>29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Microbes/
germs/
bacteria</c:v>
                </c:pt>
                <c:pt idx="2">
                  <c:v>Inherited</c:v>
                </c:pt>
                <c:pt idx="3">
                  <c:v>Lifestyle</c:v>
                </c:pt>
                <c:pt idx="4">
                  <c:v>Smoking</c:v>
                </c:pt>
                <c:pt idx="5">
                  <c:v>Dust/pollen</c:v>
                </c:pt>
                <c:pt idx="6">
                  <c:v>Alcohol</c:v>
                </c:pt>
                <c:pt idx="7">
                  <c:v>Exposure to cold</c:v>
                </c:pt>
                <c:pt idx="8">
                  <c:v>Other</c:v>
                </c:pt>
                <c:pt idx="9">
                  <c:v>Don't know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12</c:v>
                </c:pt>
                <c:pt idx="2">
                  <c:v>1</c:v>
                </c:pt>
                <c:pt idx="3">
                  <c:v>1</c:v>
                </c:pt>
                <c:pt idx="4">
                  <c:v>34</c:v>
                </c:pt>
                <c:pt idx="5">
                  <c:v>53</c:v>
                </c:pt>
                <c:pt idx="6">
                  <c:v>10</c:v>
                </c:pt>
                <c:pt idx="7">
                  <c:v>14</c:v>
                </c:pt>
                <c:pt idx="8">
                  <c:v>4</c:v>
                </c:pt>
                <c:pt idx="9">
                  <c:v>23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7369824"/>
        <c:axId val="187370216"/>
      </c:barChart>
      <c:catAx>
        <c:axId val="187369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370216"/>
        <c:crosses val="autoZero"/>
        <c:auto val="1"/>
        <c:lblAlgn val="ctr"/>
        <c:lblOffset val="100"/>
        <c:noMultiLvlLbl val="0"/>
      </c:catAx>
      <c:valAx>
        <c:axId val="187370216"/>
        <c:scaling>
          <c:orientation val="minMax"/>
          <c:max val="12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87369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7261811051593768"/>
          <c:y val="1.4705280701036626E-2"/>
          <c:w val="0.25439638885718996"/>
          <c:h val="6.802466009959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277776106979866E-2"/>
          <c:y val="1.4184533422759299E-2"/>
          <c:w val="0.96944444778604022"/>
          <c:h val="0.821530387167063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5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Through the air when coughing or sneezing</c:v>
                </c:pt>
                <c:pt idx="2">
                  <c:v>Sharing utensils</c:v>
                </c:pt>
                <c:pt idx="3">
                  <c:v>Touching a person with TB</c:v>
                </c:pt>
                <c:pt idx="4">
                  <c:v>Sharing food</c:v>
                </c:pt>
                <c:pt idx="5">
                  <c:v>Sexual contact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85</c:v>
                </c:pt>
                <c:pt idx="2">
                  <c:v>8</c:v>
                </c:pt>
                <c:pt idx="3">
                  <c:v>2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Through the air when coughing or sneezing</c:v>
                </c:pt>
                <c:pt idx="2">
                  <c:v>Sharing utensils</c:v>
                </c:pt>
                <c:pt idx="3">
                  <c:v>Touching a person with TB</c:v>
                </c:pt>
                <c:pt idx="4">
                  <c:v>Sharing food</c:v>
                </c:pt>
                <c:pt idx="5">
                  <c:v>Sexual contact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75</c:v>
                </c:pt>
                <c:pt idx="2">
                  <c:v>7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7370608"/>
        <c:axId val="187371000"/>
      </c:barChart>
      <c:catAx>
        <c:axId val="187370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371000"/>
        <c:crosses val="autoZero"/>
        <c:auto val="1"/>
        <c:lblAlgn val="ctr"/>
        <c:lblOffset val="100"/>
        <c:noMultiLvlLbl val="0"/>
      </c:catAx>
      <c:valAx>
        <c:axId val="187371000"/>
        <c:scaling>
          <c:orientation val="minMax"/>
          <c:max val="12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87370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7261811051593768"/>
          <c:y val="1.4705280701036626E-2"/>
          <c:w val="0.25439638885718996"/>
          <c:h val="6.802466009959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08E-2"/>
          <c:y val="1.6726024201513638E-3"/>
          <c:w val="0.96604938271604934"/>
          <c:h val="0.857826143270052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Cough for 
2 weeks or more</c:v>
                </c:pt>
                <c:pt idx="1">
                  <c:v>Fever for 
2 weeks or more</c:v>
                </c:pt>
                <c:pt idx="2">
                  <c:v>Night sweating</c:v>
                </c:pt>
                <c:pt idx="3">
                  <c:v>Weight loss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</c:v>
                </c:pt>
                <c:pt idx="1">
                  <c:v>10</c:v>
                </c:pt>
                <c:pt idx="2">
                  <c:v>12</c:v>
                </c:pt>
                <c:pt idx="3">
                  <c:v>24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Cough for 
2 weeks or more</c:v>
                </c:pt>
                <c:pt idx="1">
                  <c:v>Fever for 
2 weeks or more</c:v>
                </c:pt>
                <c:pt idx="2">
                  <c:v>Night sweating</c:v>
                </c:pt>
                <c:pt idx="3">
                  <c:v>Weight loss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25</c:v>
                </c:pt>
                <c:pt idx="1">
                  <c:v>17</c:v>
                </c:pt>
                <c:pt idx="2">
                  <c:v>25</c:v>
                </c:pt>
                <c:pt idx="3">
                  <c:v>33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187371784"/>
        <c:axId val="183208400"/>
      </c:barChart>
      <c:catAx>
        <c:axId val="1873717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83208400"/>
        <c:crosses val="autoZero"/>
        <c:auto val="1"/>
        <c:lblAlgn val="ctr"/>
        <c:lblOffset val="100"/>
        <c:noMultiLvlLbl val="0"/>
      </c:catAx>
      <c:valAx>
        <c:axId val="1832084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87371784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Have ever had blood pressure measured </c:v>
                </c:pt>
                <c:pt idx="2">
                  <c:v>Ever told had high blood pressure by doctor/nurse</c:v>
                </c:pt>
                <c:pt idx="4">
                  <c:v>Taking some action to lower blood pressure 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70</c:v>
                </c:pt>
                <c:pt idx="2">
                  <c:v>17</c:v>
                </c:pt>
                <c:pt idx="4">
                  <c:v>95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Have ever had blood pressure measured </c:v>
                </c:pt>
                <c:pt idx="2">
                  <c:v>Ever told had high blood pressure by doctor/nurse</c:v>
                </c:pt>
                <c:pt idx="4">
                  <c:v>Taking some action to lower blood pressure 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42</c:v>
                </c:pt>
                <c:pt idx="2">
                  <c:v>11</c:v>
                </c:pt>
                <c:pt idx="4">
                  <c:v>93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188821744"/>
        <c:axId val="188822136"/>
      </c:barChart>
      <c:catAx>
        <c:axId val="188821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8822136"/>
        <c:crosses val="autoZero"/>
        <c:auto val="1"/>
        <c:lblAlgn val="ctr"/>
        <c:lblOffset val="100"/>
        <c:noMultiLvlLbl val="0"/>
      </c:catAx>
      <c:valAx>
        <c:axId val="188822136"/>
        <c:scaling>
          <c:orientation val="minMax"/>
          <c:max val="15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88821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7261811051593768"/>
          <c:y val="1.4705280701036626E-2"/>
          <c:w val="0.25439638885718996"/>
          <c:h val="6.802466009959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08E-2"/>
          <c:y val="0.16520253599090304"/>
          <c:w val="0.96604938271604934"/>
          <c:h val="0.694296344768893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Total</c:v>
                </c:pt>
                <c:pt idx="2">
                  <c:v>Mildly elevated</c:v>
                </c:pt>
                <c:pt idx="3">
                  <c:v>Moderately elevated</c:v>
                </c:pt>
                <c:pt idx="4">
                  <c:v>Severely elevated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 formatCode="0">
                  <c:v>19</c:v>
                </c:pt>
                <c:pt idx="2" formatCode="0">
                  <c:v>11.4</c:v>
                </c:pt>
                <c:pt idx="3" formatCode="0">
                  <c:v>3.3</c:v>
                </c:pt>
                <c:pt idx="4" formatCode="0">
                  <c:v>1.4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13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Total</c:v>
                </c:pt>
                <c:pt idx="2">
                  <c:v>Mildly elevated</c:v>
                </c:pt>
                <c:pt idx="3">
                  <c:v>Moderately elevated</c:v>
                </c:pt>
                <c:pt idx="4">
                  <c:v>Severely elevated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 formatCode="0">
                  <c:v>15</c:v>
                </c:pt>
                <c:pt idx="2" formatCode="0">
                  <c:v>10</c:v>
                </c:pt>
                <c:pt idx="3" formatCode="0">
                  <c:v>1</c:v>
                </c:pt>
                <c:pt idx="4" formatCode="0">
                  <c:v>0.6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94828200"/>
        <c:axId val="194828592"/>
      </c:barChart>
      <c:catAx>
        <c:axId val="1948282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94828592"/>
        <c:crosses val="autoZero"/>
        <c:auto val="1"/>
        <c:lblAlgn val="ctr"/>
        <c:lblOffset val="100"/>
        <c:noMultiLvlLbl val="0"/>
      </c:catAx>
      <c:valAx>
        <c:axId val="194828592"/>
        <c:scaling>
          <c:orientation val="minMax"/>
          <c:max val="50"/>
        </c:scaling>
        <c:delete val="1"/>
        <c:axPos val="l"/>
        <c:numFmt formatCode="0" sourceLinked="1"/>
        <c:majorTickMark val="out"/>
        <c:minorTickMark val="none"/>
        <c:tickLblPos val="nextTo"/>
        <c:crossAx val="194828200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277776106979866E-2"/>
          <c:y val="0.10280489246619544"/>
          <c:w val="0.96944444778604022"/>
          <c:h val="0.813751834524220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Cigarette</c:v>
                </c:pt>
                <c:pt idx="1">
                  <c:v>Other tobacco</c:v>
                </c:pt>
                <c:pt idx="2">
                  <c:v>None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0.3</c:v>
                </c:pt>
                <c:pt idx="1">
                  <c:v>8</c:v>
                </c:pt>
                <c:pt idx="2">
                  <c:v>92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Cigarette</c:v>
                </c:pt>
                <c:pt idx="1">
                  <c:v>Other tobacco</c:v>
                </c:pt>
                <c:pt idx="2">
                  <c:v>None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41</c:v>
                </c:pt>
                <c:pt idx="1">
                  <c:v>14</c:v>
                </c:pt>
                <c:pt idx="2">
                  <c:v>58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194829376"/>
        <c:axId val="194829768"/>
      </c:barChart>
      <c:catAx>
        <c:axId val="194829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4829768"/>
        <c:crosses val="autoZero"/>
        <c:auto val="1"/>
        <c:lblAlgn val="ctr"/>
        <c:lblOffset val="100"/>
        <c:noMultiLvlLbl val="0"/>
      </c:catAx>
      <c:valAx>
        <c:axId val="194829768"/>
        <c:scaling>
          <c:orientation val="minMax"/>
          <c:max val="10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94829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7261811051593768"/>
          <c:y val="1.4705280701036626E-2"/>
          <c:w val="0.25439638885718996"/>
          <c:h val="6.802466009959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F5BBDF6-3244-4D18-B423-495161E5871B}" type="datetimeFigureOut">
              <a:rPr lang="en-US" smtClean="0"/>
              <a:t>6/14/2016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795166F-4D5C-4128-A33C-FB807F38B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042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3159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17% of women and 11% of men report that they have ever been told by a health provider that they have hypertension or high blood pressure. The 2014 LDHS measured respondents’ blood pressure and</a:t>
            </a:r>
            <a:r>
              <a:rPr lang="en-US" baseline="0" dirty="0" smtClean="0"/>
              <a:t> found that 19% of women and 13% of men had hypertension. The majority of those with hypertension had only mildly elevated blood pressure.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5421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Tobacco</a:t>
            </a:r>
            <a:r>
              <a:rPr lang="en-US" baseline="0" dirty="0" smtClean="0"/>
              <a:t> use is more common among men than women. 8% of Basotho women use tobacco compared to 42% of men. Among men, cigarettes are the most commonly used tobacco product.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49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775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Knowledge of tuberculosis among the general population is widespread. The vast majority of both women and men age 15-49 (97% and 91%, respectively) have heard of TB. Nine in 10 women and 8 in 10 men know that TB can be cured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252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Only 13% of women and 12% of men age 15-49 know that microbes are the cause of tuberculosis.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287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85% of women and 75% of men know that TB is transmitted</a:t>
            </a:r>
            <a:r>
              <a:rPr lang="en-US" baseline="0" dirty="0" smtClean="0"/>
              <a:t> by an infected person coughing or sneezing.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3889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788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847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849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362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5179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37527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62976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0" y="5637119"/>
            <a:ext cx="9144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800" b="1" noProof="0" dirty="0" smtClean="0">
                <a:solidFill>
                  <a:schemeClr val="bg1"/>
                </a:solidFill>
                <a:latin typeface="Calibri" pitchFamily="34" charset="0"/>
              </a:rPr>
              <a:t>2014 Lesotho Demographic </a:t>
            </a:r>
            <a:br>
              <a:rPr lang="en-GB" sz="3800" b="1" noProof="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GB" sz="3800" b="1" noProof="0" dirty="0" smtClean="0">
                <a:solidFill>
                  <a:schemeClr val="bg1"/>
                </a:solidFill>
                <a:latin typeface="Calibri" pitchFamily="34" charset="0"/>
              </a:rPr>
              <a:t>and Health Survey (LDHS)</a:t>
            </a:r>
            <a:endParaRPr lang="en-GB" sz="3800" b="1" noProof="0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0" y="1153302"/>
            <a:ext cx="9144000" cy="4566113"/>
            <a:chOff x="0" y="1153302"/>
            <a:chExt cx="9144000" cy="4566113"/>
          </a:xfrm>
        </p:grpSpPr>
        <p:grpSp>
          <p:nvGrpSpPr>
            <p:cNvPr id="10" name="Group 9"/>
            <p:cNvGrpSpPr/>
            <p:nvPr userDrawn="1"/>
          </p:nvGrpSpPr>
          <p:grpSpPr>
            <a:xfrm>
              <a:off x="0" y="5393654"/>
              <a:ext cx="9144000" cy="325761"/>
              <a:chOff x="0" y="5393654"/>
              <a:chExt cx="9144000" cy="325761"/>
            </a:xfrm>
          </p:grpSpPr>
          <p:sp>
            <p:nvSpPr>
              <p:cNvPr id="15" name="Rectangle 14"/>
              <p:cNvSpPr/>
              <p:nvPr userDrawn="1"/>
            </p:nvSpPr>
            <p:spPr>
              <a:xfrm>
                <a:off x="0" y="5393654"/>
                <a:ext cx="9144000" cy="16459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/>
              <p:nvPr userDrawn="1"/>
            </p:nvSpPr>
            <p:spPr>
              <a:xfrm>
                <a:off x="0" y="5554823"/>
                <a:ext cx="9144000" cy="1645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64347"/>
              <a:ext cx="9143999" cy="3929307"/>
            </a:xfrm>
            <a:prstGeom prst="rect">
              <a:avLst/>
            </a:prstGeom>
          </p:spPr>
        </p:pic>
        <p:grpSp>
          <p:nvGrpSpPr>
            <p:cNvPr id="12" name="Group 11"/>
            <p:cNvGrpSpPr/>
            <p:nvPr userDrawn="1"/>
          </p:nvGrpSpPr>
          <p:grpSpPr>
            <a:xfrm>
              <a:off x="0" y="1153302"/>
              <a:ext cx="9144000" cy="314540"/>
              <a:chOff x="0" y="1153302"/>
              <a:chExt cx="9144000" cy="314540"/>
            </a:xfrm>
          </p:grpSpPr>
          <p:sp>
            <p:nvSpPr>
              <p:cNvPr id="13" name="Rectangle 12"/>
              <p:cNvSpPr/>
              <p:nvPr userDrawn="1"/>
            </p:nvSpPr>
            <p:spPr>
              <a:xfrm>
                <a:off x="0" y="1153302"/>
                <a:ext cx="9144000" cy="1645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ectangle 13"/>
              <p:cNvSpPr/>
              <p:nvPr userDrawn="1"/>
            </p:nvSpPr>
            <p:spPr>
              <a:xfrm>
                <a:off x="0" y="1303250"/>
                <a:ext cx="9144000" cy="16459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48184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579" y="1581374"/>
            <a:ext cx="8251115" cy="52766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941918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88" r:id="rId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alibri" pitchFamily="34" charset="0"/>
              </a:rPr>
              <a:t>Tuberculosis &amp;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Calibri" pitchFamily="34" charset="0"/>
              </a:rPr>
              <a:t>Noncommunicable</a:t>
            </a:r>
            <a:r>
              <a:rPr lang="en-US" sz="3600" b="1" dirty="0" smtClean="0">
                <a:solidFill>
                  <a:schemeClr val="bg1"/>
                </a:solidFill>
                <a:latin typeface="Calibri" pitchFamily="34" charset="0"/>
              </a:rPr>
              <a:t> Diseases</a:t>
            </a:r>
            <a:endParaRPr lang="en-US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56475" y="0"/>
            <a:ext cx="22903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Follow us on Twitter!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#</a:t>
            </a:r>
            <a:r>
              <a:rPr lang="en-US" b="1" dirty="0" err="1" smtClean="0">
                <a:solidFill>
                  <a:schemeClr val="bg1"/>
                </a:solidFill>
              </a:rPr>
              <a:t>LesothoDHS</a:t>
            </a:r>
            <a:r>
              <a:rPr lang="en-US" b="1" dirty="0" smtClean="0">
                <a:solidFill>
                  <a:schemeClr val="bg1"/>
                </a:solidFill>
              </a:rPr>
              <a:t/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@</a:t>
            </a:r>
            <a:r>
              <a:rPr lang="en-US" b="1" dirty="0" err="1" smtClean="0">
                <a:solidFill>
                  <a:schemeClr val="bg1"/>
                </a:solidFill>
              </a:rPr>
              <a:t>DHSprogram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43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Blood Pressure Measurement</a:t>
            </a:r>
            <a:endParaRPr lang="en-US" sz="4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5686018"/>
              </p:ext>
            </p:extLst>
          </p:nvPr>
        </p:nvGraphicFramePr>
        <p:xfrm>
          <a:off x="477078" y="1577009"/>
          <a:ext cx="8229600" cy="5280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2400" y="1191107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prstClr val="black"/>
                </a:solidFill>
              </a:rPr>
              <a:t>Percent of women and men age 15-49 with high blood pressure</a:t>
            </a:r>
            <a:endParaRPr lang="en-US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76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Tobacco Use</a:t>
            </a:r>
            <a:endParaRPr lang="en-US" dirty="0"/>
          </a:p>
        </p:txBody>
      </p:sp>
      <p:graphicFrame>
        <p:nvGraphicFramePr>
          <p:cNvPr id="4" name="Content Placeholder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6596631"/>
              </p:ext>
            </p:extLst>
          </p:nvPr>
        </p:nvGraphicFramePr>
        <p:xfrm>
          <a:off x="0" y="1545997"/>
          <a:ext cx="9144001" cy="5312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525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women and men age 15-49 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7626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bg2"/>
                </a:solidFill>
              </a:rPr>
              <a:t>85%</a:t>
            </a:r>
            <a:r>
              <a:rPr lang="en-US" sz="2800" b="1" dirty="0" smtClean="0">
                <a:solidFill>
                  <a:schemeClr val="accent1"/>
                </a:solidFill>
              </a:rPr>
              <a:t> </a:t>
            </a:r>
            <a:r>
              <a:rPr lang="en-US" sz="2800" dirty="0"/>
              <a:t>of women and </a:t>
            </a:r>
            <a:r>
              <a:rPr lang="en-US" sz="2800" b="1" dirty="0" smtClean="0">
                <a:solidFill>
                  <a:schemeClr val="bg2"/>
                </a:solidFill>
              </a:rPr>
              <a:t>75%</a:t>
            </a:r>
            <a:r>
              <a:rPr lang="en-US" sz="2800" dirty="0" smtClean="0"/>
              <a:t> </a:t>
            </a:r>
            <a:r>
              <a:rPr lang="en-US" sz="2800" dirty="0"/>
              <a:t>of men know that </a:t>
            </a:r>
            <a:r>
              <a:rPr lang="en-US" sz="2800" b="1" dirty="0">
                <a:solidFill>
                  <a:schemeClr val="bg2"/>
                </a:solidFill>
              </a:rPr>
              <a:t>TB is spread through the air when an infected person coughs</a:t>
            </a:r>
            <a:r>
              <a:rPr lang="en-US" sz="2800" dirty="0"/>
              <a:t>. </a:t>
            </a:r>
            <a:endParaRPr lang="en-US" sz="2800" dirty="0" smtClean="0"/>
          </a:p>
          <a:p>
            <a:pPr marL="228600" lvl="1">
              <a:spcBef>
                <a:spcPts val="1000"/>
              </a:spcBef>
              <a:buClr>
                <a:schemeClr val="tx1"/>
              </a:buClr>
            </a:pPr>
            <a:r>
              <a:rPr lang="en-US" b="1" dirty="0" smtClean="0">
                <a:solidFill>
                  <a:schemeClr val="bg2"/>
                </a:solidFill>
              </a:rPr>
              <a:t>10</a:t>
            </a:r>
            <a:r>
              <a:rPr lang="en-US" b="1" dirty="0">
                <a:solidFill>
                  <a:schemeClr val="bg2"/>
                </a:solidFill>
              </a:rPr>
              <a:t>%</a:t>
            </a:r>
            <a:r>
              <a:rPr lang="en-US" dirty="0"/>
              <a:t> of women have had a </a:t>
            </a:r>
            <a:r>
              <a:rPr lang="en-US" b="1" dirty="0">
                <a:solidFill>
                  <a:schemeClr val="bg2"/>
                </a:solidFill>
              </a:rPr>
              <a:t>breast cancer clinical exam</a:t>
            </a:r>
            <a:r>
              <a:rPr lang="en-US" dirty="0"/>
              <a:t> in the past 12 months</a:t>
            </a:r>
          </a:p>
          <a:p>
            <a:pPr marL="228600" lvl="1">
              <a:spcBef>
                <a:spcPts val="1000"/>
              </a:spcBef>
              <a:buClr>
                <a:schemeClr val="tx1"/>
              </a:buClr>
            </a:pPr>
            <a:r>
              <a:rPr lang="en-US" b="1" dirty="0">
                <a:solidFill>
                  <a:schemeClr val="bg2"/>
                </a:solidFill>
              </a:rPr>
              <a:t>11%</a:t>
            </a:r>
            <a:r>
              <a:rPr lang="en-US" b="1" dirty="0"/>
              <a:t> </a:t>
            </a:r>
            <a:r>
              <a:rPr lang="en-US" dirty="0"/>
              <a:t>of women have ever had a </a:t>
            </a:r>
            <a:r>
              <a:rPr lang="en-US" b="1" dirty="0">
                <a:solidFill>
                  <a:schemeClr val="bg2"/>
                </a:solidFill>
              </a:rPr>
              <a:t>Pap smear</a:t>
            </a:r>
            <a:endParaRPr lang="en-US" dirty="0"/>
          </a:p>
          <a:p>
            <a:pPr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</a:rPr>
              <a:t>19%</a:t>
            </a:r>
            <a:r>
              <a:rPr lang="en-GB" sz="2800" dirty="0" smtClean="0"/>
              <a:t> </a:t>
            </a:r>
            <a:r>
              <a:rPr lang="en-GB" sz="2800" dirty="0"/>
              <a:t>of women and </a:t>
            </a:r>
            <a:r>
              <a:rPr lang="en-GB" sz="2800" b="1" dirty="0" smtClean="0">
                <a:solidFill>
                  <a:schemeClr val="bg2"/>
                </a:solidFill>
              </a:rPr>
              <a:t>13%</a:t>
            </a:r>
            <a:r>
              <a:rPr lang="en-GB" sz="2800" dirty="0" smtClean="0"/>
              <a:t> of men </a:t>
            </a:r>
            <a:r>
              <a:rPr lang="en-GB" sz="2800" dirty="0"/>
              <a:t>have </a:t>
            </a:r>
            <a:r>
              <a:rPr lang="en-GB" sz="2800" b="1" dirty="0">
                <a:solidFill>
                  <a:schemeClr val="bg2"/>
                </a:solidFill>
              </a:rPr>
              <a:t>high blood pressure as tested in the LDHS</a:t>
            </a:r>
            <a:r>
              <a:rPr lang="en-GB" sz="2800" dirty="0"/>
              <a:t>. </a:t>
            </a:r>
            <a:endParaRPr lang="en-GB" sz="2800" dirty="0" smtClean="0"/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bg2"/>
                </a:solidFill>
              </a:rPr>
              <a:t>92% </a:t>
            </a:r>
            <a:r>
              <a:rPr lang="en-US" sz="2800" dirty="0"/>
              <a:t>percent of women and </a:t>
            </a:r>
            <a:r>
              <a:rPr lang="en-US" sz="2800" b="1" dirty="0">
                <a:solidFill>
                  <a:schemeClr val="bg2"/>
                </a:solidFill>
              </a:rPr>
              <a:t>58% </a:t>
            </a:r>
            <a:r>
              <a:rPr lang="en-US" sz="2800" dirty="0"/>
              <a:t>of men </a:t>
            </a:r>
            <a:r>
              <a:rPr lang="en-US" sz="2800" dirty="0" smtClean="0"/>
              <a:t>do </a:t>
            </a:r>
            <a:r>
              <a:rPr lang="en-US" sz="2800" b="1" dirty="0"/>
              <a:t>not</a:t>
            </a:r>
            <a:r>
              <a:rPr lang="en-US" sz="2800" dirty="0"/>
              <a:t> use any tobacco </a:t>
            </a:r>
            <a:r>
              <a:rPr lang="en-US" sz="2800" dirty="0" smtClean="0"/>
              <a:t>product.</a:t>
            </a:r>
            <a:endParaRPr lang="en-GB" dirty="0" smtClean="0"/>
          </a:p>
          <a:p>
            <a:pPr marL="0" indent="0">
              <a:buNone/>
            </a:pPr>
            <a:endParaRPr lang="en-US" dirty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81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0" y="1550503"/>
            <a:ext cx="4585781" cy="3697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75" lvl="2" indent="-3175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</a:rPr>
              <a:t>Tuberculosis</a:t>
            </a:r>
            <a:endParaRPr lang="en-GB" sz="2800" b="1" dirty="0">
              <a:solidFill>
                <a:schemeClr val="bg2"/>
              </a:solidFill>
            </a:endParaRPr>
          </a:p>
          <a:p>
            <a:pPr marL="3175" lvl="2" indent="-3175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</a:rPr>
              <a:t>Breast Cancer Screening</a:t>
            </a:r>
            <a:endParaRPr lang="en-GB" sz="2800" b="1" dirty="0">
              <a:solidFill>
                <a:schemeClr val="bg2"/>
              </a:solidFill>
            </a:endParaRPr>
          </a:p>
          <a:p>
            <a:pPr marL="3175" lvl="2" indent="-3175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</a:rPr>
              <a:t>Cervical Cancer </a:t>
            </a:r>
            <a:r>
              <a:rPr lang="en-GB" sz="2800" b="1" dirty="0">
                <a:solidFill>
                  <a:schemeClr val="bg2"/>
                </a:solidFill>
              </a:rPr>
              <a:t>Screening</a:t>
            </a:r>
          </a:p>
          <a:p>
            <a:pPr marL="3175" lvl="2" indent="-3175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</a:rPr>
              <a:t>Blood Pressure</a:t>
            </a:r>
            <a:endParaRPr lang="en-GB" sz="2800" b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0177" y="5109359"/>
            <a:ext cx="4546046" cy="282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2007 David Snyder, Courtesy of </a:t>
            </a:r>
            <a:r>
              <a:rPr lang="en-US" sz="1200" dirty="0" err="1" smtClean="0"/>
              <a:t>Photoshare</a:t>
            </a:r>
            <a:endParaRPr lang="en-US" sz="12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176" y="1877571"/>
            <a:ext cx="4546046" cy="30432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8037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Knowledge of Tuberculosis</a:t>
            </a:r>
            <a:endParaRPr lang="en-US" sz="4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978753"/>
              </p:ext>
            </p:extLst>
          </p:nvPr>
        </p:nvGraphicFramePr>
        <p:xfrm>
          <a:off x="477078" y="1577009"/>
          <a:ext cx="8229600" cy="5280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58803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women and men age 15-49 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329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Knowledge of </a:t>
            </a:r>
            <a:r>
              <a:rPr lang="en-US" sz="4200" dirty="0" smtClean="0"/>
              <a:t>Cause </a:t>
            </a:r>
            <a:r>
              <a:rPr lang="en-US" sz="4200" dirty="0" smtClean="0"/>
              <a:t>of Tuberculosis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5817789"/>
              </p:ext>
            </p:extLst>
          </p:nvPr>
        </p:nvGraphicFramePr>
        <p:xfrm>
          <a:off x="0" y="1705134"/>
          <a:ext cx="9144001" cy="5152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5880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Among women </a:t>
            </a:r>
            <a:r>
              <a:rPr lang="en-GB" i="1" dirty="0" smtClean="0"/>
              <a:t>and men age </a:t>
            </a:r>
            <a:r>
              <a:rPr lang="en-GB" i="1" dirty="0"/>
              <a:t>15-49 who have heard of tuberculosis, </a:t>
            </a:r>
            <a:r>
              <a:rPr lang="en-GB" i="1" dirty="0" smtClean="0"/>
              <a:t/>
            </a:r>
            <a:br>
              <a:rPr lang="en-GB" i="1" dirty="0" smtClean="0"/>
            </a:br>
            <a:r>
              <a:rPr lang="en-GB" i="1" dirty="0" smtClean="0"/>
              <a:t>percentage </a:t>
            </a:r>
            <a:r>
              <a:rPr lang="en-GB" i="1" dirty="0"/>
              <a:t>who cite specific causes of tuberculosis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82143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Knowledge of Tuberculosis Transmission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1259498"/>
              </p:ext>
            </p:extLst>
          </p:nvPr>
        </p:nvGraphicFramePr>
        <p:xfrm>
          <a:off x="0" y="1705134"/>
          <a:ext cx="9144001" cy="5152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5880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Among women </a:t>
            </a:r>
            <a:r>
              <a:rPr lang="en-GB" i="1" dirty="0" smtClean="0"/>
              <a:t>and men age </a:t>
            </a:r>
            <a:r>
              <a:rPr lang="en-GB" i="1" dirty="0"/>
              <a:t>15-49 who have heard of tuberculosis, </a:t>
            </a:r>
            <a:r>
              <a:rPr lang="en-GB" i="1" dirty="0" smtClean="0"/>
              <a:t/>
            </a:r>
            <a:br>
              <a:rPr lang="en-GB" i="1" dirty="0" smtClean="0"/>
            </a:br>
            <a:r>
              <a:rPr lang="en-GB" i="1" dirty="0" smtClean="0"/>
              <a:t>percentage </a:t>
            </a:r>
            <a:r>
              <a:rPr lang="en-GB" i="1" dirty="0"/>
              <a:t>who cite specific </a:t>
            </a:r>
            <a:r>
              <a:rPr lang="en-GB" i="1" dirty="0" smtClean="0"/>
              <a:t>modes of tuberculosis transmission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6944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6116159"/>
              </p:ext>
            </p:extLst>
          </p:nvPr>
        </p:nvGraphicFramePr>
        <p:xfrm>
          <a:off x="477078" y="1577009"/>
          <a:ext cx="8229600" cy="5280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Experience of Symptoms of Tuberculosis</a:t>
            </a:r>
            <a:endParaRPr lang="en-US" sz="42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05880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women and men age 15-49 </a:t>
            </a:r>
            <a:r>
              <a:rPr lang="en-GB" i="1" dirty="0"/>
              <a:t>who have had </a:t>
            </a:r>
            <a:endParaRPr lang="en-GB" i="1" dirty="0" smtClean="0"/>
          </a:p>
          <a:p>
            <a:pPr algn="ctr"/>
            <a:r>
              <a:rPr lang="en-GB" i="1" dirty="0" smtClean="0"/>
              <a:t>symptoms </a:t>
            </a:r>
            <a:r>
              <a:rPr lang="en-GB" i="1" dirty="0"/>
              <a:t>associated with tuberculosis since age 15</a:t>
            </a:r>
            <a:r>
              <a:rPr lang="en-US" i="1" dirty="0" smtClean="0"/>
              <a:t>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16301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Awareness of Breast Cancer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b="1" dirty="0" smtClean="0">
                <a:solidFill>
                  <a:schemeClr val="bg2"/>
                </a:solidFill>
              </a:rPr>
              <a:t>87%</a:t>
            </a:r>
            <a:r>
              <a:rPr lang="en-US" dirty="0" smtClean="0"/>
              <a:t> of women and </a:t>
            </a:r>
            <a:r>
              <a:rPr lang="en-US" b="1" dirty="0" smtClean="0">
                <a:solidFill>
                  <a:schemeClr val="bg2"/>
                </a:solidFill>
              </a:rPr>
              <a:t>70%</a:t>
            </a:r>
            <a:r>
              <a:rPr lang="en-US" dirty="0" smtClean="0"/>
              <a:t> of men have </a:t>
            </a:r>
            <a:r>
              <a:rPr lang="en-US" b="1" dirty="0" smtClean="0">
                <a:solidFill>
                  <a:schemeClr val="bg2"/>
                </a:solidFill>
              </a:rPr>
              <a:t>heard of breast cancer</a:t>
            </a:r>
          </a:p>
          <a:p>
            <a:pPr lvl="1"/>
            <a:r>
              <a:rPr lang="en-US" b="1" dirty="0" smtClean="0">
                <a:solidFill>
                  <a:schemeClr val="bg2"/>
                </a:solidFill>
              </a:rPr>
              <a:t>38%</a:t>
            </a:r>
            <a:r>
              <a:rPr lang="en-US" b="1" dirty="0" smtClean="0"/>
              <a:t> </a:t>
            </a:r>
            <a:r>
              <a:rPr lang="en-US" dirty="0" smtClean="0"/>
              <a:t>of women have performed a </a:t>
            </a:r>
            <a:r>
              <a:rPr lang="en-US" b="1" dirty="0" smtClean="0">
                <a:solidFill>
                  <a:schemeClr val="bg2"/>
                </a:solidFill>
              </a:rPr>
              <a:t>breast self-exam </a:t>
            </a:r>
            <a:r>
              <a:rPr lang="en-US" dirty="0" smtClean="0"/>
              <a:t>in the past 12 months</a:t>
            </a:r>
          </a:p>
          <a:p>
            <a:pPr lvl="1"/>
            <a:r>
              <a:rPr lang="en-US" b="1" dirty="0" smtClean="0">
                <a:solidFill>
                  <a:schemeClr val="bg2"/>
                </a:solidFill>
              </a:rPr>
              <a:t>10%</a:t>
            </a:r>
            <a:r>
              <a:rPr lang="en-US" dirty="0" smtClean="0"/>
              <a:t> of women have had a </a:t>
            </a:r>
            <a:r>
              <a:rPr lang="en-US" b="1" dirty="0" smtClean="0">
                <a:solidFill>
                  <a:schemeClr val="bg2"/>
                </a:solidFill>
              </a:rPr>
              <a:t>breast cancer clinical exam</a:t>
            </a:r>
            <a:r>
              <a:rPr lang="en-US" dirty="0" smtClean="0"/>
              <a:t> in the past 12 months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18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Knowledge of, and </a:t>
            </a:r>
            <a:r>
              <a:rPr lang="en-GB" dirty="0" smtClean="0"/>
              <a:t>Experience with</a:t>
            </a:r>
            <a:r>
              <a:rPr lang="en-GB" dirty="0"/>
              <a:t>, the Pap </a:t>
            </a:r>
            <a:r>
              <a:rPr lang="en-GB" dirty="0" smtClean="0"/>
              <a:t>Smear Exam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b="1" dirty="0" smtClean="0">
                <a:solidFill>
                  <a:schemeClr val="bg2"/>
                </a:solidFill>
              </a:rPr>
              <a:t>47%</a:t>
            </a:r>
            <a:r>
              <a:rPr lang="en-US" dirty="0" smtClean="0"/>
              <a:t> of women have </a:t>
            </a:r>
            <a:r>
              <a:rPr lang="en-US" b="1" dirty="0" smtClean="0">
                <a:solidFill>
                  <a:schemeClr val="bg2"/>
                </a:solidFill>
              </a:rPr>
              <a:t>heard of the Pap smear</a:t>
            </a:r>
          </a:p>
          <a:p>
            <a:pPr lvl="1"/>
            <a:r>
              <a:rPr lang="en-US" b="1" dirty="0" smtClean="0">
                <a:solidFill>
                  <a:schemeClr val="bg2"/>
                </a:solidFill>
              </a:rPr>
              <a:t>11%</a:t>
            </a:r>
            <a:r>
              <a:rPr lang="en-US" b="1" dirty="0" smtClean="0"/>
              <a:t> </a:t>
            </a:r>
            <a:r>
              <a:rPr lang="en-US" dirty="0" smtClean="0"/>
              <a:t>of women have ever had a </a:t>
            </a:r>
            <a:r>
              <a:rPr lang="en-US" b="1" dirty="0" smtClean="0">
                <a:solidFill>
                  <a:schemeClr val="bg2"/>
                </a:solidFill>
              </a:rPr>
              <a:t>Pap smear</a:t>
            </a:r>
            <a:endParaRPr lang="en-US" dirty="0" smtClean="0"/>
          </a:p>
          <a:p>
            <a:pPr lvl="1"/>
            <a:r>
              <a:rPr lang="en-US" b="1" dirty="0" smtClean="0">
                <a:solidFill>
                  <a:schemeClr val="bg2"/>
                </a:solidFill>
              </a:rPr>
              <a:t>4%</a:t>
            </a:r>
            <a:r>
              <a:rPr lang="en-US" dirty="0" smtClean="0"/>
              <a:t> of women have had a </a:t>
            </a:r>
            <a:r>
              <a:rPr lang="en-US" b="1" dirty="0" smtClean="0">
                <a:solidFill>
                  <a:schemeClr val="bg2"/>
                </a:solidFill>
              </a:rPr>
              <a:t>Pap smear</a:t>
            </a:r>
            <a:r>
              <a:rPr lang="en-US" dirty="0" smtClean="0"/>
              <a:t> in the past </a:t>
            </a:r>
            <a:br>
              <a:rPr lang="en-US" dirty="0" smtClean="0"/>
            </a:br>
            <a:r>
              <a:rPr lang="en-US" dirty="0" smtClean="0"/>
              <a:t>12 months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95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880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High Blood Pressure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7223219"/>
              </p:ext>
            </p:extLst>
          </p:nvPr>
        </p:nvGraphicFramePr>
        <p:xfrm>
          <a:off x="0" y="1298891"/>
          <a:ext cx="9144001" cy="5559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917891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women and men age 15-49 </a:t>
            </a:r>
            <a:endParaRPr lang="en-US" i="1" dirty="0">
              <a:latin typeface="+mn-lt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408242" y="2678447"/>
            <a:ext cx="23892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233438" y="1755117"/>
            <a:ext cx="273884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i="1" dirty="0" smtClean="0">
                <a:latin typeface="Calibri" pitchFamily="34" charset="0"/>
              </a:rPr>
              <a:t>Among respondents who have ever had blood pressure measured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6627043" y="1755117"/>
            <a:ext cx="24552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i="1" dirty="0" smtClean="0">
                <a:latin typeface="Calibri" pitchFamily="34" charset="0"/>
              </a:rPr>
              <a:t>Among respondents with history of high blood pressure</a:t>
            </a:r>
            <a:endParaRPr lang="en-US" i="1" dirty="0">
              <a:latin typeface="Calibri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6693075" y="2678447"/>
            <a:ext cx="23892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119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Lesotho DHS">
      <a:dk1>
        <a:sysClr val="windowText" lastClr="000000"/>
      </a:dk1>
      <a:lt1>
        <a:sysClr val="window" lastClr="FFFFFF"/>
      </a:lt1>
      <a:dk2>
        <a:srgbClr val="00143F"/>
      </a:dk2>
      <a:lt2>
        <a:srgbClr val="40AD48"/>
      </a:lt2>
      <a:accent1>
        <a:srgbClr val="F15C30"/>
      </a:accent1>
      <a:accent2>
        <a:srgbClr val="DDC196"/>
      </a:accent2>
      <a:accent3>
        <a:srgbClr val="997751"/>
      </a:accent3>
      <a:accent4>
        <a:srgbClr val="3D6CA8"/>
      </a:accent4>
      <a:accent5>
        <a:srgbClr val="FCB215"/>
      </a:accent5>
      <a:accent6>
        <a:srgbClr val="F68C4F"/>
      </a:accent6>
      <a:hlink>
        <a:srgbClr val="000000"/>
      </a:hlink>
      <a:folHlink>
        <a:srgbClr val="59595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Lesotho">
      <a:dk1>
        <a:sysClr val="windowText" lastClr="000000"/>
      </a:dk1>
      <a:lt1>
        <a:sysClr val="window" lastClr="FFFFFF"/>
      </a:lt1>
      <a:dk2>
        <a:srgbClr val="00143F"/>
      </a:dk2>
      <a:lt2>
        <a:srgbClr val="40AD48"/>
      </a:lt2>
      <a:accent1>
        <a:srgbClr val="F15C30"/>
      </a:accent1>
      <a:accent2>
        <a:srgbClr val="72593C"/>
      </a:accent2>
      <a:accent3>
        <a:srgbClr val="997751"/>
      </a:accent3>
      <a:accent4>
        <a:srgbClr val="3D6CA8"/>
      </a:accent4>
      <a:accent5>
        <a:srgbClr val="FCB215"/>
      </a:accent5>
      <a:accent6>
        <a:srgbClr val="F68C4F"/>
      </a:accent6>
      <a:hlink>
        <a:srgbClr val="000000"/>
      </a:hlink>
      <a:folHlink>
        <a:srgbClr val="59595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6675</TotalTime>
  <Words>527</Words>
  <Application>Microsoft Office PowerPoint</Application>
  <PresentationFormat>On-screen Show (4:3)</PresentationFormat>
  <Paragraphs>61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Custom Design</vt:lpstr>
      <vt:lpstr>1_Office Theme</vt:lpstr>
      <vt:lpstr>PowerPoint Presentation</vt:lpstr>
      <vt:lpstr>PowerPoint Presentation</vt:lpstr>
      <vt:lpstr>Knowledge of Tuberculosis</vt:lpstr>
      <vt:lpstr>Knowledge of Cause of Tuberculosis</vt:lpstr>
      <vt:lpstr>Knowledge of Tuberculosis Transmission</vt:lpstr>
      <vt:lpstr>Experience of Symptoms of Tuberculosis</vt:lpstr>
      <vt:lpstr>Awareness of Breast Cancer</vt:lpstr>
      <vt:lpstr>Knowledge of, and Experience with, the Pap Smear Exam</vt:lpstr>
      <vt:lpstr>High Blood Pressure</vt:lpstr>
      <vt:lpstr>Blood Pressure Measurement</vt:lpstr>
      <vt:lpstr>Tobacco Use</vt:lpstr>
      <vt:lpstr>Key Findings</vt:lpstr>
    </vt:vector>
  </TitlesOfParts>
  <Company>ICF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Zweimueller, Sally</dc:creator>
  <cp:lastModifiedBy>Nybro, Erica</cp:lastModifiedBy>
  <cp:revision>282</cp:revision>
  <cp:lastPrinted>2016-03-31T14:32:53Z</cp:lastPrinted>
  <dcterms:created xsi:type="dcterms:W3CDTF">2015-01-29T20:02:00Z</dcterms:created>
  <dcterms:modified xsi:type="dcterms:W3CDTF">2016-06-14T14:39:53Z</dcterms:modified>
</cp:coreProperties>
</file>