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4.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8.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9.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0.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51" r:id="rId2"/>
  </p:sldMasterIdLst>
  <p:notesMasterIdLst>
    <p:notesMasterId r:id="rId28"/>
  </p:notesMasterIdLst>
  <p:handoutMasterIdLst>
    <p:handoutMasterId r:id="rId29"/>
  </p:handoutMasterIdLst>
  <p:sldIdLst>
    <p:sldId id="256" r:id="rId3"/>
    <p:sldId id="269" r:id="rId4"/>
    <p:sldId id="271" r:id="rId5"/>
    <p:sldId id="274" r:id="rId6"/>
    <p:sldId id="291" r:id="rId7"/>
    <p:sldId id="292" r:id="rId8"/>
    <p:sldId id="290" r:id="rId9"/>
    <p:sldId id="293" r:id="rId10"/>
    <p:sldId id="275" r:id="rId11"/>
    <p:sldId id="288" r:id="rId12"/>
    <p:sldId id="294" r:id="rId13"/>
    <p:sldId id="295" r:id="rId14"/>
    <p:sldId id="297" r:id="rId15"/>
    <p:sldId id="298" r:id="rId16"/>
    <p:sldId id="299" r:id="rId17"/>
    <p:sldId id="301" r:id="rId18"/>
    <p:sldId id="302" r:id="rId19"/>
    <p:sldId id="303" r:id="rId20"/>
    <p:sldId id="289" r:id="rId21"/>
    <p:sldId id="304" r:id="rId22"/>
    <p:sldId id="305" r:id="rId23"/>
    <p:sldId id="306" r:id="rId24"/>
    <p:sldId id="307" r:id="rId25"/>
    <p:sldId id="308" r:id="rId26"/>
    <p:sldId id="284" r:id="rId2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 Roche, Natalie" initials="LRN" lastIdx="1" clrIdx="0">
    <p:extLst>
      <p:ext uri="{19B8F6BF-5375-455C-9EA6-DF929625EA0E}">
        <p15:presenceInfo xmlns:p15="http://schemas.microsoft.com/office/powerpoint/2012/main" userId="S-1-5-21-2338163137-2684688362-157462135-422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4E41"/>
    <a:srgbClr val="DAB439"/>
    <a:srgbClr val="092919"/>
    <a:srgbClr val="BCADD5"/>
    <a:srgbClr val="741116"/>
    <a:srgbClr val="EFFFE5"/>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02" autoAdjust="0"/>
    <p:restoredTop sz="87424" autoAdjust="0"/>
  </p:normalViewPr>
  <p:slideViewPr>
    <p:cSldViewPr snapToGrid="0">
      <p:cViewPr varScale="1">
        <p:scale>
          <a:sx n="72" d="100"/>
          <a:sy n="72" d="100"/>
        </p:scale>
        <p:origin x="269" y="110"/>
      </p:cViewPr>
      <p:guideLst>
        <p:guide orient="horz" pos="2160"/>
        <p:guide pos="2880"/>
      </p:guideLst>
    </p:cSldViewPr>
  </p:slideViewPr>
  <p:notesTextViewPr>
    <p:cViewPr>
      <p:scale>
        <a:sx n="1" d="1"/>
        <a:sy n="1" d="1"/>
      </p:scale>
      <p:origin x="0" y="0"/>
    </p:cViewPr>
  </p:notesTextViewPr>
  <p:notesViewPr>
    <p:cSldViewPr snapToGrid="0">
      <p:cViewPr varScale="1">
        <p:scale>
          <a:sx n="68" d="100"/>
          <a:sy n="68" d="100"/>
        </p:scale>
        <p:origin x="3101"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6.xml"/><Relationship Id="rId1" Type="http://schemas.microsoft.com/office/2011/relationships/chartStyle" Target="style16.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3.3</c:v>
                </c:pt>
                <c:pt idx="1">
                  <c:v>2.2999999999999998</c:v>
                </c:pt>
                <c:pt idx="2">
                  <c:v>3.9</c:v>
                </c:pt>
              </c:numCache>
            </c:numRef>
          </c:val>
        </c:ser>
        <c:dLbls>
          <c:showLegendKey val="0"/>
          <c:showVal val="0"/>
          <c:showCatName val="0"/>
          <c:showSerName val="0"/>
          <c:showPercent val="0"/>
          <c:showBubbleSize val="0"/>
        </c:dLbls>
        <c:gapWidth val="100"/>
        <c:axId val="295350680"/>
        <c:axId val="295351072"/>
      </c:barChart>
      <c:catAx>
        <c:axId val="2953506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5351072"/>
        <c:crosses val="autoZero"/>
        <c:auto val="1"/>
        <c:lblAlgn val="ctr"/>
        <c:lblOffset val="100"/>
        <c:noMultiLvlLbl val="0"/>
      </c:catAx>
      <c:valAx>
        <c:axId val="295351072"/>
        <c:scaling>
          <c:orientation val="minMax"/>
          <c:max val="15"/>
          <c:min val="0"/>
        </c:scaling>
        <c:delete val="1"/>
        <c:axPos val="l"/>
        <c:majorGridlines>
          <c:spPr>
            <a:ln w="9525" cap="flat" cmpd="sng" algn="ctr">
              <a:noFill/>
              <a:round/>
            </a:ln>
            <a:effectLst/>
          </c:spPr>
        </c:majorGridlines>
        <c:numFmt formatCode="General" sourceLinked="1"/>
        <c:majorTickMark val="out"/>
        <c:minorTickMark val="none"/>
        <c:tickLblPos val="nextTo"/>
        <c:crossAx val="2953506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Sheet1!$B$2:$B$4</c:f>
              <c:numCache>
                <c:formatCode>General</c:formatCode>
                <c:ptCount val="3"/>
                <c:pt idx="0">
                  <c:v>18.5</c:v>
                </c:pt>
                <c:pt idx="1">
                  <c:v>20.3</c:v>
                </c:pt>
                <c:pt idx="2">
                  <c:v>20.9</c:v>
                </c:pt>
              </c:numCache>
            </c:numRef>
          </c:val>
        </c:ser>
        <c:ser>
          <c:idx val="1"/>
          <c:order val="1"/>
          <c:tx>
            <c:strRef>
              <c:f>Sheet1!$C$1</c:f>
              <c:strCache>
                <c:ptCount val="1"/>
                <c:pt idx="0">
                  <c:v>Men</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dLbl>
              <c:idx val="1"/>
              <c:layout/>
              <c:tx>
                <c:rich>
                  <a:bodyPr/>
                  <a:lstStyle/>
                  <a:p>
                    <a:r>
                      <a:rPr lang="en-US" smtClean="0"/>
                      <a:t>25.9*</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Sheet1!$C$2:$C$4</c:f>
              <c:numCache>
                <c:formatCode>General</c:formatCode>
                <c:ptCount val="3"/>
                <c:pt idx="0">
                  <c:v>18.600000000000001</c:v>
                </c:pt>
                <c:pt idx="1">
                  <c:v>25.9</c:v>
                </c:pt>
              </c:numCache>
            </c:numRef>
          </c:val>
        </c:ser>
        <c:dLbls>
          <c:showLegendKey val="0"/>
          <c:showVal val="0"/>
          <c:showCatName val="0"/>
          <c:showSerName val="0"/>
          <c:showPercent val="0"/>
          <c:showBubbleSize val="0"/>
        </c:dLbls>
        <c:gapWidth val="200"/>
        <c:axId val="436038960"/>
        <c:axId val="436039352"/>
      </c:barChart>
      <c:catAx>
        <c:axId val="4360389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6039352"/>
        <c:crosses val="autoZero"/>
        <c:auto val="1"/>
        <c:lblAlgn val="ctr"/>
        <c:lblOffset val="100"/>
        <c:noMultiLvlLbl val="0"/>
      </c:catAx>
      <c:valAx>
        <c:axId val="436039352"/>
        <c:scaling>
          <c:orientation val="minMax"/>
          <c:max val="28"/>
          <c:min val="0"/>
        </c:scaling>
        <c:delete val="1"/>
        <c:axPos val="l"/>
        <c:majorGridlines>
          <c:spPr>
            <a:ln w="9525" cap="flat" cmpd="sng" algn="ctr">
              <a:noFill/>
              <a:round/>
            </a:ln>
            <a:effectLst/>
          </c:spPr>
        </c:majorGridlines>
        <c:numFmt formatCode="General" sourceLinked="1"/>
        <c:majorTickMark val="out"/>
        <c:minorTickMark val="none"/>
        <c:tickLblPos val="nextTo"/>
        <c:crossAx val="43603896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Sheet1!$B$2:$B$3</c:f>
              <c:numCache>
                <c:formatCode>General</c:formatCode>
                <c:ptCount val="2"/>
                <c:pt idx="0">
                  <c:v>7</c:v>
                </c:pt>
                <c:pt idx="1">
                  <c:v>42</c:v>
                </c:pt>
              </c:numCache>
            </c:numRef>
          </c:val>
        </c:ser>
        <c:ser>
          <c:idx val="1"/>
          <c:order val="1"/>
          <c:tx>
            <c:strRef>
              <c:f>Sheet1!$C$1</c:f>
              <c:strCache>
                <c:ptCount val="1"/>
                <c:pt idx="0">
                  <c:v>Men</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Sheet1!$C$2:$C$3</c:f>
              <c:numCache>
                <c:formatCode>General</c:formatCode>
                <c:ptCount val="2"/>
                <c:pt idx="0">
                  <c:v>9</c:v>
                </c:pt>
                <c:pt idx="1">
                  <c:v>43</c:v>
                </c:pt>
              </c:numCache>
            </c:numRef>
          </c:val>
        </c:ser>
        <c:dLbls>
          <c:showLegendKey val="0"/>
          <c:showVal val="0"/>
          <c:showCatName val="0"/>
          <c:showSerName val="0"/>
          <c:showPercent val="0"/>
          <c:showBubbleSize val="0"/>
        </c:dLbls>
        <c:gapWidth val="200"/>
        <c:axId val="436040136"/>
        <c:axId val="436040528"/>
      </c:barChart>
      <c:catAx>
        <c:axId val="436040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6040528"/>
        <c:crosses val="autoZero"/>
        <c:auto val="1"/>
        <c:lblAlgn val="ctr"/>
        <c:lblOffset val="100"/>
        <c:noMultiLvlLbl val="0"/>
      </c:catAx>
      <c:valAx>
        <c:axId val="43604052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3604013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0.10450273403324585"/>
                  <c:y val="0.17956688329121651"/>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87BB3FD7-4AAA-44B7-9B8C-0928F264CAEA}" type="CATEGORYNAME">
                      <a:rPr lang="en-US" dirty="0"/>
                      <a:pPr>
                        <a:defRPr sz="1800" b="1">
                          <a:solidFill>
                            <a:schemeClr val="bg1"/>
                          </a:solidFill>
                        </a:defRPr>
                      </a:pPr>
                      <a:t>[CATEGORY NAME]</a:t>
                    </a:fld>
                    <a:r>
                      <a:rPr lang="en-US" baseline="0" dirty="0"/>
                      <a:t>
</a:t>
                    </a:r>
                    <a:fld id="{9C65F1C9-7569-4354-82CC-934E30D4A08A}" type="VALUE">
                      <a:rPr lang="en-US" baseline="0" smtClean="0"/>
                      <a:pPr>
                        <a:defRPr sz="1800" b="1">
                          <a:solidFill>
                            <a:schemeClr val="bg1"/>
                          </a:solidFill>
                        </a:defRPr>
                      </a:pPr>
                      <a:t>[VALUE]</a:t>
                    </a:fld>
                    <a:r>
                      <a:rPr lang="en-US" baseline="0" dirty="0" smtClean="0"/>
                      <a:t>%</a:t>
                    </a: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1"/>
              <c:layout>
                <c:manualLayout>
                  <c:x val="-0.17739873140857393"/>
                  <c:y val="-6.2937916195819829E-2"/>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D3512F37-CC4E-4671-A239-786CA4B1CAC8}" type="CATEGORYNAME">
                      <a:rPr lang="en-US"/>
                      <a:pPr>
                        <a:defRPr sz="1800" b="1">
                          <a:solidFill>
                            <a:schemeClr val="bg1"/>
                          </a:solidFill>
                        </a:defRPr>
                      </a:pPr>
                      <a:t>[CATEGORY NAME]</a:t>
                    </a:fld>
                    <a:r>
                      <a:rPr lang="en-US" baseline="0" dirty="0"/>
                      <a:t>
</a:t>
                    </a:r>
                    <a:fld id="{B0E70E2A-CF11-470B-AA9D-AC3F8A057EA0}" type="PERCENTAGE">
                      <a:rPr lang="en-US" baseline="0" smtClean="0"/>
                      <a:pPr>
                        <a:defRPr sz="1800" b="1">
                          <a:solidFill>
                            <a:schemeClr val="bg1"/>
                          </a:solidFill>
                        </a:defRPr>
                      </a:pPr>
                      <a:t>[PERCENTAGE]</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2"/>
              <c:layout>
                <c:manualLayout>
                  <c:x val="6.2197397200349953E-2"/>
                  <c:y val="-8.8917259270015739E-17"/>
                </c:manualLayout>
              </c:layout>
              <c:tx>
                <c:rich>
                  <a:bodyPr/>
                  <a:lstStyle/>
                  <a:p>
                    <a:fld id="{A9BDE090-5FAC-4C3C-8B87-BFE6BE75B462}" type="CATEGORYNAME">
                      <a:rPr lang="en-US"/>
                      <a:pPr/>
                      <a:t>[CATEGORY NAME]</a:t>
                    </a:fld>
                    <a:r>
                      <a:rPr lang="en-US" baseline="0" dirty="0"/>
                      <a:t>
</a:t>
                    </a:r>
                    <a:fld id="{19E9CFF5-832F-4747-8FFF-FBFF437FCDC1}" type="PERCENTAGE">
                      <a:rPr lang="en-US" baseline="0" smtClean="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3"/>
              <c:layout>
                <c:manualLayout>
                  <c:x val="0.20850262467191602"/>
                  <c:y val="-0.12307099192708522"/>
                </c:manualLayout>
              </c:layout>
              <c:tx>
                <c:rich>
                  <a:bodyPr/>
                  <a:lstStyle/>
                  <a:p>
                    <a:fld id="{8898EB1D-CA6A-4998-B92C-2B2917CFD54E}" type="CATEGORYNAME">
                      <a:rPr lang="en-US"/>
                      <a:pPr/>
                      <a:t>[CATEGORY NAME]</a:t>
                    </a:fld>
                    <a:r>
                      <a:rPr lang="en-US" baseline="0" dirty="0"/>
                      <a:t>
</a:t>
                    </a:r>
                    <a:fld id="{055F4AA3-A5C6-4A13-8562-DE7EC36A2FBD}" type="PERCENTAGE">
                      <a:rPr lang="en-US" baseline="0" smtClean="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4"/>
              <c:layout>
                <c:manualLayout>
                  <c:x val="-0.16162680446194225"/>
                  <c:y val="3.6375662638547359E-3"/>
                </c:manualLayout>
              </c:layout>
              <c:tx>
                <c:rich>
                  <a:bodyPr/>
                  <a:lstStyle/>
                  <a:p>
                    <a:fld id="{A6B725B1-0725-46B1-96DA-0AA0DB81306F}" type="CATEGORYNAME">
                      <a:rPr lang="en-US"/>
                      <a:pPr/>
                      <a:t>[CATEGORY NAME]</a:t>
                    </a:fld>
                    <a:r>
                      <a:rPr lang="en-US" baseline="0" dirty="0"/>
                      <a:t>
</a:t>
                    </a:r>
                    <a:fld id="{15DA3CAC-6D7F-4763-BB1F-99B384E2BBCE}" type="PERCENTAGE">
                      <a:rPr lang="en-US" baseline="0" smtClean="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Have another soon</c:v>
                </c:pt>
                <c:pt idx="1">
                  <c:v>Have another later</c:v>
                </c:pt>
                <c:pt idx="2">
                  <c:v>Have another, undecided when/ Undecided</c:v>
                </c:pt>
                <c:pt idx="3">
                  <c:v>Want no more or sterilised</c:v>
                </c:pt>
                <c:pt idx="4">
                  <c:v>Declared infecund</c:v>
                </c:pt>
              </c:strCache>
            </c:strRef>
          </c:cat>
          <c:val>
            <c:numRef>
              <c:f>Sheet1!$B$2:$B$6</c:f>
              <c:numCache>
                <c:formatCode>General</c:formatCode>
                <c:ptCount val="5"/>
                <c:pt idx="0">
                  <c:v>15</c:v>
                </c:pt>
                <c:pt idx="1">
                  <c:v>24</c:v>
                </c:pt>
                <c:pt idx="2">
                  <c:v>2</c:v>
                </c:pt>
                <c:pt idx="3">
                  <c:v>58</c:v>
                </c:pt>
                <c:pt idx="4">
                  <c:v>1</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layout>
                <c:manualLayout>
                  <c:x val="-0.14448097112860891"/>
                  <c:y val="-0.20498593754244046"/>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Have another soon</c:v>
                </c:pt>
                <c:pt idx="1">
                  <c:v>Have another later</c:v>
                </c:pt>
                <c:pt idx="2">
                  <c:v>Have another, undecided when/ Undecided</c:v>
                </c:pt>
                <c:pt idx="3">
                  <c:v>Want no more or sterilised</c:v>
                </c:pt>
                <c:pt idx="4">
                  <c:v>Declared infecund</c:v>
                </c:pt>
              </c:strCache>
            </c:strRef>
          </c:cat>
          <c:val>
            <c:numRef>
              <c:f>Sheet1!$B$2:$B$6</c:f>
              <c:numCache>
                <c:formatCode>General</c:formatCode>
                <c:ptCount val="5"/>
                <c:pt idx="0">
                  <c:v>20</c:v>
                </c:pt>
                <c:pt idx="1">
                  <c:v>34</c:v>
                </c:pt>
                <c:pt idx="2">
                  <c:v>5</c:v>
                </c:pt>
                <c:pt idx="3">
                  <c:v>40</c:v>
                </c:pt>
                <c:pt idx="4">
                  <c:v>0.5</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0.0</c:formatCode>
                <c:ptCount val="2"/>
                <c:pt idx="0" formatCode="General">
                  <c:v>2.6</c:v>
                </c:pt>
                <c:pt idx="1">
                  <c:v>3</c:v>
                </c:pt>
              </c:numCache>
            </c:numRef>
          </c:val>
        </c:ser>
        <c:dLbls>
          <c:showLegendKey val="0"/>
          <c:showVal val="0"/>
          <c:showCatName val="0"/>
          <c:showSerName val="0"/>
          <c:showPercent val="0"/>
          <c:showBubbleSize val="0"/>
        </c:dLbls>
        <c:gapWidth val="100"/>
        <c:axId val="436041704"/>
        <c:axId val="436042096"/>
      </c:barChart>
      <c:catAx>
        <c:axId val="4360417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6042096"/>
        <c:crosses val="autoZero"/>
        <c:auto val="1"/>
        <c:lblAlgn val="ctr"/>
        <c:lblOffset val="100"/>
        <c:noMultiLvlLbl val="0"/>
      </c:catAx>
      <c:valAx>
        <c:axId val="436042096"/>
        <c:scaling>
          <c:orientation val="minMax"/>
          <c:max val="15"/>
          <c:min val="0"/>
        </c:scaling>
        <c:delete val="1"/>
        <c:axPos val="l"/>
        <c:majorGridlines>
          <c:spPr>
            <a:ln w="9525" cap="flat" cmpd="sng" algn="ctr">
              <a:noFill/>
              <a:round/>
            </a:ln>
            <a:effectLst/>
          </c:spPr>
        </c:majorGridlines>
        <c:numFmt formatCode="General" sourceLinked="1"/>
        <c:majorTickMark val="out"/>
        <c:minorTickMark val="none"/>
        <c:tickLblPos val="nextTo"/>
        <c:crossAx val="436041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0.20256370297462817"/>
                  <c:y val="1.7638711370978971E-2"/>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A3F6C20A-4737-4BD6-91F6-5080BAE71F1B}" type="CATEGORYNAME">
                      <a:rPr lang="en-US"/>
                      <a:pPr>
                        <a:defRPr sz="1800" b="1">
                          <a:solidFill>
                            <a:schemeClr val="bg1"/>
                          </a:solidFill>
                        </a:defRPr>
                      </a:pPr>
                      <a:t>[CATEGORY NAME]</a:t>
                    </a:fld>
                    <a:r>
                      <a:rPr lang="en-US" baseline="0" dirty="0"/>
                      <a:t>
</a:t>
                    </a:r>
                    <a:fld id="{C92BD79A-C286-42F6-98B1-95E271E6BE51}" type="VALUE">
                      <a:rPr lang="en-US" baseline="0" smtClean="0"/>
                      <a:pPr>
                        <a:defRPr sz="1800" b="1">
                          <a:solidFill>
                            <a:schemeClr val="bg1"/>
                          </a:solidFill>
                        </a:defRPr>
                      </a:pPr>
                      <a:t>[VALUE]</a:t>
                    </a:fld>
                    <a:r>
                      <a:rPr lang="en-US" baseline="0" dirty="0" smtClean="0"/>
                      <a:t>%</a:t>
                    </a: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1"/>
              <c:layout>
                <c:manualLayout>
                  <c:x val="0.15146724628171479"/>
                  <c:y val="-0.17520053746376593"/>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10DFA2E5-7034-46BC-9EB8-DE1A5B6468A4}" type="CATEGORYNAME">
                      <a:rPr lang="en-US">
                        <a:solidFill>
                          <a:schemeClr val="tx1"/>
                        </a:solidFill>
                      </a:rPr>
                      <a:pPr>
                        <a:defRPr sz="1800" b="1">
                          <a:solidFill>
                            <a:schemeClr val="bg1"/>
                          </a:solidFill>
                        </a:defRPr>
                      </a:pPr>
                      <a:t>[CATEGORY NAME]</a:t>
                    </a:fld>
                    <a:r>
                      <a:rPr lang="en-US" baseline="0" dirty="0">
                        <a:solidFill>
                          <a:schemeClr val="tx1"/>
                        </a:solidFill>
                      </a:rPr>
                      <a:t>
</a:t>
                    </a:r>
                    <a:fld id="{7FD057B5-B3B2-4E89-8174-CD508537A087}" type="PERCENTAGE">
                      <a:rPr lang="en-US" baseline="0">
                        <a:solidFill>
                          <a:schemeClr val="tx1"/>
                        </a:solidFill>
                      </a:rPr>
                      <a:pPr>
                        <a:defRPr sz="1800" b="1">
                          <a:solidFill>
                            <a:schemeClr val="bg1"/>
                          </a:solidFill>
                        </a:defRPr>
                      </a:pPr>
                      <a:t>[PERCENTAGE]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2"/>
              <c:layout>
                <c:manualLayout>
                  <c:x val="0.14743307086614174"/>
                  <c:y val="0.19350139143017292"/>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49</c:v>
                </c:pt>
                <c:pt idx="1">
                  <c:v>30</c:v>
                </c:pt>
                <c:pt idx="2">
                  <c:v>22</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03959831108068"/>
          <c:y val="8.8787108391505984E-2"/>
          <c:w val="0.66380209720161787"/>
          <c:h val="0.88481672424885727"/>
        </c:manualLayout>
      </c:layout>
      <c:barChart>
        <c:barDir val="bar"/>
        <c:grouping val="stacked"/>
        <c:varyColors val="0"/>
        <c:ser>
          <c:idx val="0"/>
          <c:order val="0"/>
          <c:tx>
            <c:strRef>
              <c:f>Sheet1!$B$1</c:f>
              <c:strCache>
                <c:ptCount val="1"/>
                <c:pt idx="0">
                  <c:v>Wanted fertility</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c:v>
                </c:pt>
                <c:pt idx="2">
                  <c:v>Total</c:v>
                </c:pt>
              </c:strCache>
            </c:strRef>
          </c:cat>
          <c:val>
            <c:numRef>
              <c:f>Sheet1!$B$2:$B$4</c:f>
              <c:numCache>
                <c:formatCode>0.0</c:formatCode>
                <c:ptCount val="3"/>
                <c:pt idx="0">
                  <c:v>2.7</c:v>
                </c:pt>
                <c:pt idx="1">
                  <c:v>1.7</c:v>
                </c:pt>
                <c:pt idx="2">
                  <c:v>2.2999999999999998</c:v>
                </c:pt>
              </c:numCache>
            </c:numRef>
          </c:val>
        </c:ser>
        <c:ser>
          <c:idx val="1"/>
          <c:order val="1"/>
          <c:tx>
            <c:strRef>
              <c:f>Sheet1!$C$1</c:f>
              <c:strCache>
                <c:ptCount val="1"/>
                <c:pt idx="0">
                  <c:v>Difference in fertility</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c:v>
                </c:pt>
                <c:pt idx="2">
                  <c:v>Total</c:v>
                </c:pt>
              </c:strCache>
            </c:strRef>
          </c:cat>
          <c:val>
            <c:numRef>
              <c:f>Sheet1!$C$2:$C$4</c:f>
              <c:numCache>
                <c:formatCode>0.0</c:formatCode>
                <c:ptCount val="3"/>
                <c:pt idx="0">
                  <c:v>1.1999999999999997</c:v>
                </c:pt>
                <c:pt idx="1">
                  <c:v>0.59999999999999987</c:v>
                </c:pt>
                <c:pt idx="2">
                  <c:v>1</c:v>
                </c:pt>
              </c:numCache>
            </c:numRef>
          </c:val>
        </c:ser>
        <c:dLbls>
          <c:dLblPos val="ctr"/>
          <c:showLegendKey val="0"/>
          <c:showVal val="1"/>
          <c:showCatName val="0"/>
          <c:showSerName val="0"/>
          <c:showPercent val="0"/>
          <c:showBubbleSize val="0"/>
        </c:dLbls>
        <c:gapWidth val="100"/>
        <c:overlap val="100"/>
        <c:axId val="279295208"/>
        <c:axId val="279295600"/>
      </c:barChart>
      <c:catAx>
        <c:axId val="279295208"/>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79295600"/>
        <c:crosses val="autoZero"/>
        <c:auto val="1"/>
        <c:lblAlgn val="ctr"/>
        <c:lblOffset val="100"/>
        <c:noMultiLvlLbl val="0"/>
      </c:catAx>
      <c:valAx>
        <c:axId val="279295600"/>
        <c:scaling>
          <c:orientation val="minMax"/>
        </c:scaling>
        <c:delete val="1"/>
        <c:axPos val="b"/>
        <c:majorGridlines>
          <c:spPr>
            <a:ln w="9525" cap="flat" cmpd="sng" algn="ctr">
              <a:noFill/>
              <a:round/>
            </a:ln>
            <a:effectLst/>
          </c:spPr>
        </c:majorGridlines>
        <c:numFmt formatCode="0.0" sourceLinked="1"/>
        <c:majorTickMark val="none"/>
        <c:minorTickMark val="none"/>
        <c:tickLblPos val="nextTo"/>
        <c:crossAx val="279295208"/>
        <c:crosses val="autoZero"/>
        <c:crossBetween val="between"/>
      </c:valAx>
      <c:spPr>
        <a:noFill/>
        <a:ln>
          <a:noFill/>
        </a:ln>
        <a:effectLst/>
      </c:spPr>
    </c:plotArea>
    <c:legend>
      <c:legendPos val="r"/>
      <c:layout>
        <c:manualLayout>
          <c:xMode val="edge"/>
          <c:yMode val="edge"/>
          <c:x val="0.2411868081707178"/>
          <c:y val="1.4598195348643874E-3"/>
          <c:w val="0.62515779730432264"/>
          <c:h val="0.13320560384775629"/>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dLbl>
              <c:idx val="0"/>
              <c:tx>
                <c:rich>
                  <a:bodyPr/>
                  <a:lstStyle/>
                  <a:p>
                    <a:r>
                      <a:rPr lang="en-US" smtClean="0"/>
                      <a:t>(</a:t>
                    </a:r>
                    <a:fld id="{E0517A8B-49F0-4967-8F86-5174AF71CEA2}" type="VALUE">
                      <a:rPr lang="en-US" smtClean="0"/>
                      <a:pPr/>
                      <a:t>[VALUE]</a:t>
                    </a:fld>
                    <a:r>
                      <a:rPr lang="en-US" smtClean="0"/>
                      <a:t>)</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1"/>
              <c:tx>
                <c:rich>
                  <a:bodyPr/>
                  <a:lstStyle/>
                  <a:p>
                    <a:r>
                      <a:rPr lang="en-US" smtClean="0"/>
                      <a:t>4.0</a:t>
                    </a:r>
                    <a:endParaRPr lang="en-US"/>
                  </a:p>
                </c:rich>
              </c:tx>
              <c:dLblPos val="outEnd"/>
              <c:showLegendKey val="0"/>
              <c:showVal val="1"/>
              <c:showCatName val="0"/>
              <c:showSerName val="0"/>
              <c:showPercent val="0"/>
              <c:showBubbleSize val="0"/>
              <c:extLst>
                <c:ext xmlns:c15="http://schemas.microsoft.com/office/drawing/2012/chart" uri="{CE6537A1-D6FC-4f65-9D91-7224C49458BB}"/>
              </c:extLst>
            </c:dLbl>
            <c:dLbl>
              <c:idx val="2"/>
              <c:tx>
                <c:rich>
                  <a:bodyPr/>
                  <a:lstStyle/>
                  <a:p>
                    <a:fld id="{8BF1011C-03E2-4E7D-81B9-4E6C3C9A3188}" type="VALUE">
                      <a:rPr lang="en-US" smtClean="0"/>
                      <a:pPr/>
                      <a:t>[VALUE]</a:t>
                    </a:fld>
                    <a:r>
                      <a:rPr lang="en-US" smtClean="0"/>
                      <a:t>.0</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3"/>
              <c:tx>
                <c:rich>
                  <a:bodyPr/>
                  <a:lstStyle/>
                  <a:p>
                    <a:r>
                      <a:rPr lang="en-US" smtClean="0"/>
                      <a:t>2.9</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 incomplete</c:v>
                </c:pt>
                <c:pt idx="2">
                  <c:v>Primary complete</c:v>
                </c:pt>
                <c:pt idx="3">
                  <c:v>Secondary</c:v>
                </c:pt>
                <c:pt idx="4">
                  <c:v>More than secondary</c:v>
                </c:pt>
              </c:strCache>
            </c:strRef>
          </c:cat>
          <c:val>
            <c:numRef>
              <c:f>Sheet1!$B$2:$B$6</c:f>
              <c:numCache>
                <c:formatCode>General</c:formatCode>
                <c:ptCount val="5"/>
                <c:pt idx="0">
                  <c:v>1.9</c:v>
                </c:pt>
                <c:pt idx="1">
                  <c:v>4</c:v>
                </c:pt>
                <c:pt idx="2">
                  <c:v>4</c:v>
                </c:pt>
                <c:pt idx="3" formatCode="0.0">
                  <c:v>3</c:v>
                </c:pt>
                <c:pt idx="4">
                  <c:v>2.4</c:v>
                </c:pt>
              </c:numCache>
            </c:numRef>
          </c:val>
        </c:ser>
        <c:dLbls>
          <c:showLegendKey val="0"/>
          <c:showVal val="0"/>
          <c:showCatName val="0"/>
          <c:showSerName val="0"/>
          <c:showPercent val="0"/>
          <c:showBubbleSize val="0"/>
        </c:dLbls>
        <c:gapWidth val="100"/>
        <c:axId val="295351856"/>
        <c:axId val="295352248"/>
      </c:barChart>
      <c:catAx>
        <c:axId val="2953518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5352248"/>
        <c:crosses val="autoZero"/>
        <c:auto val="1"/>
        <c:lblAlgn val="ctr"/>
        <c:lblOffset val="100"/>
        <c:noMultiLvlLbl val="0"/>
      </c:catAx>
      <c:valAx>
        <c:axId val="295352248"/>
        <c:scaling>
          <c:orientation val="minMax"/>
          <c:max val="15"/>
          <c:min val="0"/>
        </c:scaling>
        <c:delete val="1"/>
        <c:axPos val="l"/>
        <c:majorGridlines>
          <c:spPr>
            <a:ln w="9525" cap="flat" cmpd="sng" algn="ctr">
              <a:noFill/>
              <a:round/>
            </a:ln>
            <a:effectLst/>
          </c:spPr>
        </c:majorGridlines>
        <c:numFmt formatCode="General" sourceLinked="1"/>
        <c:majorTickMark val="out"/>
        <c:minorTickMark val="none"/>
        <c:tickLblPos val="nextTo"/>
        <c:crossAx val="2953518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c:v>5</c:v>
                </c:pt>
                <c:pt idx="1">
                  <c:v>3.9</c:v>
                </c:pt>
                <c:pt idx="2">
                  <c:v>3.8</c:v>
                </c:pt>
                <c:pt idx="3">
                  <c:v>2.7</c:v>
                </c:pt>
                <c:pt idx="4">
                  <c:v>2.1</c:v>
                </c:pt>
              </c:numCache>
            </c:numRef>
          </c:val>
        </c:ser>
        <c:dLbls>
          <c:showLegendKey val="0"/>
          <c:showVal val="0"/>
          <c:showCatName val="0"/>
          <c:showSerName val="0"/>
          <c:showPercent val="0"/>
          <c:showBubbleSize val="0"/>
        </c:dLbls>
        <c:gapWidth val="100"/>
        <c:axId val="295353032"/>
        <c:axId val="295353424"/>
      </c:barChart>
      <c:catAx>
        <c:axId val="295353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5353424"/>
        <c:crosses val="autoZero"/>
        <c:auto val="1"/>
        <c:lblAlgn val="ctr"/>
        <c:lblOffset val="100"/>
        <c:noMultiLvlLbl val="0"/>
      </c:catAx>
      <c:valAx>
        <c:axId val="295353424"/>
        <c:scaling>
          <c:orientation val="minMax"/>
          <c:max val="15"/>
          <c:min val="0"/>
        </c:scaling>
        <c:delete val="1"/>
        <c:axPos val="l"/>
        <c:majorGridlines>
          <c:spPr>
            <a:ln w="9525" cap="flat" cmpd="sng" algn="ctr">
              <a:noFill/>
              <a:round/>
            </a:ln>
            <a:effectLst/>
          </c:spPr>
        </c:majorGridlines>
        <c:numFmt formatCode="0.0" sourceLinked="1"/>
        <c:majorTickMark val="out"/>
        <c:minorTickMark val="none"/>
        <c:tickLblPos val="nextTo"/>
        <c:crossAx val="295353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2004 LDHS</c:v>
                </c:pt>
                <c:pt idx="1">
                  <c:v>2009 LDHS</c:v>
                </c:pt>
                <c:pt idx="2">
                  <c:v>2014 LDHS</c:v>
                </c:pt>
              </c:strCache>
            </c:strRef>
          </c:cat>
          <c:val>
            <c:numRef>
              <c:f>Sheet1!$B$2:$B$4</c:f>
              <c:numCache>
                <c:formatCode>0.0</c:formatCode>
                <c:ptCount val="3"/>
                <c:pt idx="0">
                  <c:v>3.5</c:v>
                </c:pt>
                <c:pt idx="1">
                  <c:v>3.3</c:v>
                </c:pt>
                <c:pt idx="2">
                  <c:v>3.3</c:v>
                </c:pt>
              </c:numCache>
            </c:numRef>
          </c:val>
        </c:ser>
        <c:dLbls>
          <c:showLegendKey val="0"/>
          <c:showVal val="0"/>
          <c:showCatName val="0"/>
          <c:showSerName val="0"/>
          <c:showPercent val="0"/>
          <c:showBubbleSize val="0"/>
        </c:dLbls>
        <c:gapWidth val="100"/>
        <c:axId val="295354600"/>
        <c:axId val="295354992"/>
      </c:barChart>
      <c:catAx>
        <c:axId val="2953546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5354992"/>
        <c:crosses val="autoZero"/>
        <c:auto val="1"/>
        <c:lblAlgn val="ctr"/>
        <c:lblOffset val="100"/>
        <c:noMultiLvlLbl val="0"/>
      </c:catAx>
      <c:valAx>
        <c:axId val="295354992"/>
        <c:scaling>
          <c:orientation val="minMax"/>
          <c:max val="15"/>
          <c:min val="0"/>
        </c:scaling>
        <c:delete val="1"/>
        <c:axPos val="l"/>
        <c:majorGridlines>
          <c:spPr>
            <a:ln w="9525" cap="flat" cmpd="sng" algn="ctr">
              <a:noFill/>
              <a:round/>
            </a:ln>
            <a:effectLst/>
          </c:spPr>
        </c:majorGridlines>
        <c:numFmt formatCode="0.0" sourceLinked="1"/>
        <c:majorTickMark val="out"/>
        <c:minorTickMark val="none"/>
        <c:tickLblPos val="nextTo"/>
        <c:crossAx val="295354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Lesotho DHS 2014</c:v>
                </c:pt>
                <c:pt idx="1">
                  <c:v>South Africa DHS 1998</c:v>
                </c:pt>
                <c:pt idx="2">
                  <c:v>Namibia DHS 2013</c:v>
                </c:pt>
                <c:pt idx="3">
                  <c:v>Swaziland DHS 2006-07</c:v>
                </c:pt>
                <c:pt idx="4">
                  <c:v>Zimbabwe DHS 2010-11</c:v>
                </c:pt>
                <c:pt idx="5">
                  <c:v>Mozambique DHS 2011</c:v>
                </c:pt>
              </c:strCache>
            </c:strRef>
          </c:cat>
          <c:val>
            <c:numRef>
              <c:f>Sheet1!$B$2:$B$7</c:f>
              <c:numCache>
                <c:formatCode>0.0</c:formatCode>
                <c:ptCount val="6"/>
                <c:pt idx="0">
                  <c:v>3.3</c:v>
                </c:pt>
                <c:pt idx="1">
                  <c:v>2.9</c:v>
                </c:pt>
                <c:pt idx="2">
                  <c:v>3.6</c:v>
                </c:pt>
                <c:pt idx="3">
                  <c:v>3.8</c:v>
                </c:pt>
                <c:pt idx="4">
                  <c:v>4.0999999999999996</c:v>
                </c:pt>
                <c:pt idx="5">
                  <c:v>5.9</c:v>
                </c:pt>
              </c:numCache>
            </c:numRef>
          </c:val>
        </c:ser>
        <c:dLbls>
          <c:dLblPos val="outEnd"/>
          <c:showLegendKey val="0"/>
          <c:showVal val="1"/>
          <c:showCatName val="0"/>
          <c:showSerName val="0"/>
          <c:showPercent val="0"/>
          <c:showBubbleSize val="0"/>
        </c:dLbls>
        <c:gapWidth val="100"/>
        <c:axId val="295355776"/>
        <c:axId val="436034648"/>
      </c:barChart>
      <c:catAx>
        <c:axId val="2953557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6034648"/>
        <c:crosses val="autoZero"/>
        <c:auto val="1"/>
        <c:lblAlgn val="ctr"/>
        <c:lblOffset val="100"/>
        <c:noMultiLvlLbl val="0"/>
      </c:catAx>
      <c:valAx>
        <c:axId val="436034648"/>
        <c:scaling>
          <c:orientation val="minMax"/>
          <c:max val="10"/>
          <c:min val="0"/>
        </c:scaling>
        <c:delete val="1"/>
        <c:axPos val="b"/>
        <c:majorGridlines>
          <c:spPr>
            <a:ln w="9525" cap="flat" cmpd="sng" algn="ctr">
              <a:noFill/>
              <a:round/>
            </a:ln>
            <a:effectLst/>
          </c:spPr>
        </c:majorGridlines>
        <c:numFmt formatCode="0.0" sourceLinked="1"/>
        <c:majorTickMark val="out"/>
        <c:minorTickMark val="none"/>
        <c:tickLblPos val="nextTo"/>
        <c:crossAx val="2953557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6.3365373542016726E-2"/>
                  <c:y val="0.17728080655704911"/>
                </c:manualLayout>
              </c:layout>
              <c:tx>
                <c:rich>
                  <a:bodyPr/>
                  <a:lstStyle/>
                  <a:p>
                    <a:r>
                      <a:rPr lang="en-US" dirty="0" smtClean="0"/>
                      <a:t> 60+</a:t>
                    </a:r>
                    <a:r>
                      <a:rPr lang="en-US" baseline="0" dirty="0" smtClean="0"/>
                      <a:t> months</a:t>
                    </a:r>
                  </a:p>
                  <a:p>
                    <a:r>
                      <a:rPr lang="en-US" baseline="0" dirty="0" smtClean="0"/>
                      <a:t>33%</a:t>
                    </a:r>
                    <a:endParaRPr lang="en-US" dirty="0"/>
                  </a:p>
                </c:rich>
              </c:tx>
              <c:dLblPos val="bestFit"/>
              <c:showLegendKey val="0"/>
              <c:showVal val="0"/>
              <c:showCatName val="1"/>
              <c:showSerName val="0"/>
              <c:showPercent val="1"/>
              <c:showBubbleSize val="0"/>
              <c:extLst>
                <c:ext xmlns:c15="http://schemas.microsoft.com/office/drawing/2012/chart" uri="{CE6537A1-D6FC-4f65-9D91-7224C49458BB}"/>
              </c:extLst>
            </c:dLbl>
            <c:dLbl>
              <c:idx val="1"/>
              <c:layout>
                <c:manualLayout>
                  <c:x val="-0.16399162092135361"/>
                  <c:y val="0.11218177291129143"/>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fld id="{D45265D5-F5A2-45E0-9E5E-E704D97E9142}" type="CATEGORYNAME">
                      <a:rPr lang="en-US" smtClean="0"/>
                      <a:pPr>
                        <a:defRPr sz="1800" b="1">
                          <a:solidFill>
                            <a:schemeClr val="bg1"/>
                          </a:solidFill>
                        </a:defRPr>
                      </a:pPr>
                      <a:t>[CATEGORY NAME]</a:t>
                    </a:fld>
                    <a:r>
                      <a:rPr lang="en-US" dirty="0" smtClean="0"/>
                      <a:t> months</a:t>
                    </a:r>
                    <a:r>
                      <a:rPr lang="en-US" baseline="0" dirty="0"/>
                      <a:t>
</a:t>
                    </a:r>
                    <a:fld id="{66E55447-712D-4F9E-B4AD-D3A8D31920DF}" type="PERCENTAGE">
                      <a:rPr lang="en-US" baseline="0"/>
                      <a:pPr>
                        <a:defRPr sz="1800" b="1">
                          <a:solidFill>
                            <a:schemeClr val="bg1"/>
                          </a:solidFill>
                        </a:defRPr>
                      </a:pPr>
                      <a:t>[PERCENTAGE]</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2"/>
              <c:layout>
                <c:manualLayout>
                  <c:x val="-0.22810731503567772"/>
                  <c:y val="-0.15300617735591235"/>
                </c:manualLayout>
              </c:layout>
              <c:tx>
                <c:rich>
                  <a:bodyPr/>
                  <a:lstStyle/>
                  <a:p>
                    <a:fld id="{8C4EA67F-BE5F-40B2-8261-E353AF81DE86}" type="CATEGORYNAME">
                      <a:rPr lang="en-US" smtClean="0"/>
                      <a:pPr/>
                      <a:t>[CATEGORY NAME]</a:t>
                    </a:fld>
                    <a:r>
                      <a:rPr lang="en-US" dirty="0" smtClean="0"/>
                      <a:t> months</a:t>
                    </a:r>
                    <a:r>
                      <a:rPr lang="en-US" baseline="0" dirty="0"/>
                      <a:t>
</a:t>
                    </a:r>
                    <a:fld id="{0DC2C557-2C30-4A57-8CFD-99175A59C33C}" type="PERCENTAGE">
                      <a:rPr lang="en-US" baseline="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3"/>
              <c:layout>
                <c:manualLayout>
                  <c:x val="0.13877162256251468"/>
                  <c:y val="-0.11301452085313683"/>
                </c:manualLayout>
              </c:layout>
              <c:tx>
                <c:rich>
                  <a:bodyPr/>
                  <a:lstStyle/>
                  <a:p>
                    <a:fld id="{0A4E811A-C4B6-4FAE-B823-27A5B3AD3B05}" type="CATEGORYNAME">
                      <a:rPr lang="en-US" smtClean="0"/>
                      <a:pPr/>
                      <a:t>[CATEGORY NAME]</a:t>
                    </a:fld>
                    <a:r>
                      <a:rPr lang="en-US" dirty="0" smtClean="0"/>
                      <a:t> months</a:t>
                    </a:r>
                    <a:r>
                      <a:rPr lang="en-US" baseline="0" dirty="0"/>
                      <a:t>
</a:t>
                    </a:r>
                    <a:fld id="{CAAF9C76-B8D8-4388-BF14-683D19D7C6A0}" type="PERCENTAGE">
                      <a:rPr lang="en-US" baseline="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4"/>
              <c:layout>
                <c:manualLayout>
                  <c:x val="0.11716957456242452"/>
                  <c:y val="-3.6049674420293436E-2"/>
                </c:manualLayout>
              </c:layout>
              <c:tx>
                <c:rich>
                  <a:bodyPr/>
                  <a:lstStyle/>
                  <a:p>
                    <a:fld id="{6CA34F30-26ED-42A0-8EA8-F4036A024331}" type="CATEGORYNAME">
                      <a:rPr lang="en-US" smtClean="0"/>
                      <a:pPr/>
                      <a:t>[CATEGORY NAME]</a:t>
                    </a:fld>
                    <a:r>
                      <a:rPr lang="en-US" dirty="0" smtClean="0"/>
                      <a:t> months</a:t>
                    </a:r>
                    <a:r>
                      <a:rPr lang="en-US" baseline="0" dirty="0"/>
                      <a:t>
</a:t>
                    </a:r>
                    <a:fld id="{8D5FB7EE-BCF7-437C-B6B0-145065DEB68F}" type="PERCENTAGE">
                      <a:rPr lang="en-US" baseline="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in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60+</c:v>
                </c:pt>
                <c:pt idx="1">
                  <c:v>7-23</c:v>
                </c:pt>
                <c:pt idx="2">
                  <c:v>24-35</c:v>
                </c:pt>
                <c:pt idx="3">
                  <c:v>36-47</c:v>
                </c:pt>
                <c:pt idx="4">
                  <c:v>48-59</c:v>
                </c:pt>
              </c:strCache>
            </c:strRef>
          </c:cat>
          <c:val>
            <c:numRef>
              <c:f>Sheet1!$B$2:$B$6</c:f>
              <c:numCache>
                <c:formatCode>General</c:formatCode>
                <c:ptCount val="5"/>
                <c:pt idx="0">
                  <c:v>32</c:v>
                </c:pt>
                <c:pt idx="1">
                  <c:v>11</c:v>
                </c:pt>
                <c:pt idx="2">
                  <c:v>24</c:v>
                </c:pt>
                <c:pt idx="3">
                  <c:v>19</c:v>
                </c:pt>
                <c:pt idx="4">
                  <c:v>14</c:v>
                </c:pt>
              </c:numCache>
            </c:numRef>
          </c:val>
        </c:ser>
        <c:dLbls>
          <c:dLblPos val="inEnd"/>
          <c:showLegendKey val="0"/>
          <c:showVal val="1"/>
          <c:showCatName val="0"/>
          <c:showSerName val="0"/>
          <c:showPercent val="0"/>
          <c:showBubbleSize val="0"/>
          <c:showLeaderLines val="1"/>
        </c:dLbls>
        <c:firstSliceAng val="288"/>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19</c:v>
                </c:pt>
                <c:pt idx="1">
                  <c:v>12</c:v>
                </c:pt>
                <c:pt idx="2">
                  <c:v>23</c:v>
                </c:pt>
              </c:numCache>
            </c:numRef>
          </c:val>
        </c:ser>
        <c:dLbls>
          <c:showLegendKey val="0"/>
          <c:showVal val="0"/>
          <c:showCatName val="0"/>
          <c:showSerName val="0"/>
          <c:showPercent val="0"/>
          <c:showBubbleSize val="0"/>
        </c:dLbls>
        <c:gapWidth val="100"/>
        <c:axId val="436036216"/>
        <c:axId val="436036608"/>
      </c:barChart>
      <c:catAx>
        <c:axId val="436036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6036608"/>
        <c:crosses val="autoZero"/>
        <c:auto val="1"/>
        <c:lblAlgn val="ctr"/>
        <c:lblOffset val="100"/>
        <c:noMultiLvlLbl val="0"/>
      </c:catAx>
      <c:valAx>
        <c:axId val="43603660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36036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3">
                  <a:lumMod val="75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bg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0.1715110454943132"/>
                  <c:y val="0.16430139244153774"/>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0.1711049321959755"/>
                  <c:y val="-0.23728777784708754"/>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6.5372594050743651E-2"/>
                  <c:y val="2.5728894250239952E-2"/>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Never married</c:v>
                </c:pt>
                <c:pt idx="1">
                  <c:v>Married or living together</c:v>
                </c:pt>
                <c:pt idx="2">
                  <c:v>Divorced or separated</c:v>
                </c:pt>
                <c:pt idx="3">
                  <c:v>Widowed</c:v>
                </c:pt>
              </c:strCache>
            </c:strRef>
          </c:cat>
          <c:val>
            <c:numRef>
              <c:f>Sheet1!$B$2:$B$5</c:f>
              <c:numCache>
                <c:formatCode>General</c:formatCode>
                <c:ptCount val="4"/>
                <c:pt idx="0">
                  <c:v>33</c:v>
                </c:pt>
                <c:pt idx="1">
                  <c:v>55</c:v>
                </c:pt>
                <c:pt idx="2">
                  <c:v>5</c:v>
                </c:pt>
                <c:pt idx="3">
                  <c:v>7</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2</c:v>
                </c:pt>
                <c:pt idx="1">
                  <c:v>3</c:v>
                </c:pt>
              </c:numCache>
            </c:numRef>
          </c:val>
        </c:ser>
        <c:dLbls>
          <c:showLegendKey val="0"/>
          <c:showVal val="0"/>
          <c:showCatName val="0"/>
          <c:showSerName val="0"/>
          <c:showPercent val="0"/>
          <c:showBubbleSize val="0"/>
        </c:dLbls>
        <c:gapWidth val="100"/>
        <c:axId val="436037784"/>
        <c:axId val="436038176"/>
      </c:barChart>
      <c:catAx>
        <c:axId val="4360377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6038176"/>
        <c:crosses val="autoZero"/>
        <c:auto val="1"/>
        <c:lblAlgn val="ctr"/>
        <c:lblOffset val="100"/>
        <c:noMultiLvlLbl val="0"/>
      </c:catAx>
      <c:valAx>
        <c:axId val="43603817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36037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C40883DD-4151-4055-B4F7-B1B4398FFAC8}" type="datetimeFigureOut">
              <a:rPr lang="en-US" smtClean="0"/>
              <a:t>6/13/2016</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B8D3D7FB-211E-490D-9D91-CAA5559200C6}" type="slidenum">
              <a:rPr lang="en-US" smtClean="0"/>
              <a:t>‹#›</a:t>
            </a:fld>
            <a:endParaRPr lang="en-US"/>
          </a:p>
        </p:txBody>
      </p:sp>
    </p:spTree>
    <p:extLst>
      <p:ext uri="{BB962C8B-B14F-4D97-AF65-F5344CB8AC3E}">
        <p14:creationId xmlns:p14="http://schemas.microsoft.com/office/powerpoint/2010/main" val="18673018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F5BBDF6-3244-4D18-B423-495161E5871B}" type="datetimeFigureOut">
              <a:rPr lang="en-US" smtClean="0"/>
              <a:t>6/13/2016</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795166F-4D5C-4128-A33C-FB807F38BEB0}" type="slidenum">
              <a:rPr lang="en-US" smtClean="0"/>
              <a:t>‹#›</a:t>
            </a:fld>
            <a:endParaRPr lang="en-US"/>
          </a:p>
        </p:txBody>
      </p:sp>
    </p:spTree>
    <p:extLst>
      <p:ext uri="{BB962C8B-B14F-4D97-AF65-F5344CB8AC3E}">
        <p14:creationId xmlns:p14="http://schemas.microsoft.com/office/powerpoint/2010/main" val="432042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a:t>
            </a:fld>
            <a:endParaRPr lang="en-US"/>
          </a:p>
        </p:txBody>
      </p:sp>
    </p:spTree>
    <p:extLst>
      <p:ext uri="{BB962C8B-B14F-4D97-AF65-F5344CB8AC3E}">
        <p14:creationId xmlns:p14="http://schemas.microsoft.com/office/powerpoint/2010/main" val="11258986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19% of women age 15-19 are already mothers or pregnant</a:t>
            </a:r>
            <a:r>
              <a:rPr lang="en-US" baseline="0" dirty="0" smtClean="0"/>
              <a:t> with their first child.</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13</a:t>
            </a:fld>
            <a:endParaRPr lang="en-US"/>
          </a:p>
        </p:txBody>
      </p:sp>
    </p:spTree>
    <p:extLst>
      <p:ext uri="{BB962C8B-B14F-4D97-AF65-F5344CB8AC3E}">
        <p14:creationId xmlns:p14="http://schemas.microsoft.com/office/powerpoint/2010/main" val="74029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fertility is higher in rural areas (23%) than in urban areas (12%). Teenage childbearing is highest in </a:t>
            </a:r>
            <a:r>
              <a:rPr lang="en-US" dirty="0" err="1" smtClean="0"/>
              <a:t>Butha-Buthe</a:t>
            </a:r>
            <a:r>
              <a:rPr lang="en-US" dirty="0" smtClean="0"/>
              <a:t> (25%) and lowest in Maseru (14%).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a:p>
        </p:txBody>
      </p:sp>
    </p:spTree>
    <p:extLst>
      <p:ext uri="{BB962C8B-B14F-4D97-AF65-F5344CB8AC3E}">
        <p14:creationId xmlns:p14="http://schemas.microsoft.com/office/powerpoint/2010/main" val="13004560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noProof="0" dirty="0" smtClean="0"/>
              <a:t>56% of women are currently married. One-third of women have never been married. </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a:p>
        </p:txBody>
      </p:sp>
    </p:spTree>
    <p:extLst>
      <p:ext uri="{BB962C8B-B14F-4D97-AF65-F5344CB8AC3E}">
        <p14:creationId xmlns:p14="http://schemas.microsoft.com/office/powerpoint/2010/main" val="3830878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 of currently</a:t>
            </a:r>
            <a:r>
              <a:rPr lang="en-US" baseline="0" dirty="0" smtClean="0"/>
              <a:t> married women and 3% of currently married men are in polygynous unions.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a:p>
        </p:txBody>
      </p:sp>
    </p:spTree>
    <p:extLst>
      <p:ext uri="{BB962C8B-B14F-4D97-AF65-F5344CB8AC3E}">
        <p14:creationId xmlns:p14="http://schemas.microsoft.com/office/powerpoint/2010/main" val="121963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Basotho women begin sexuality activity at</a:t>
            </a:r>
            <a:r>
              <a:rPr lang="en-US" baseline="0" dirty="0" smtClean="0"/>
              <a:t> about the same age as Basotho men; the median age at first sex for women age 25-49 is 18.5 years compared to 18.6 years for men. Basotho women get married 1.8 years after sexual initiation at age 20.3. The median age at first birth for women is 20.9 years, less than one year after marriage.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a:p>
        </p:txBody>
      </p:sp>
    </p:spTree>
    <p:extLst>
      <p:ext uri="{BB962C8B-B14F-4D97-AF65-F5344CB8AC3E}">
        <p14:creationId xmlns:p14="http://schemas.microsoft.com/office/powerpoint/2010/main" val="41751563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of </a:t>
            </a:r>
            <a:r>
              <a:rPr lang="en-US" baseline="0" dirty="0" smtClean="0"/>
              <a:t>women age 25-49 had sex by age 15, compared to 9% of men. 42% of women had sex by age 18, compared to 43% of men.</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18</a:t>
            </a:fld>
            <a:endParaRPr lang="en-US"/>
          </a:p>
        </p:txBody>
      </p:sp>
    </p:spTree>
    <p:extLst>
      <p:ext uri="{BB962C8B-B14F-4D97-AF65-F5344CB8AC3E}">
        <p14:creationId xmlns:p14="http://schemas.microsoft.com/office/powerpoint/2010/main" val="2984456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58% of currently married women want no more children or are sterilised. 15% of women want another child soon (within 2 years) while 24% of women want another child 2 or more years later.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20</a:t>
            </a:fld>
            <a:endParaRPr lang="en-US"/>
          </a:p>
        </p:txBody>
      </p:sp>
    </p:spTree>
    <p:extLst>
      <p:ext uri="{BB962C8B-B14F-4D97-AF65-F5344CB8AC3E}">
        <p14:creationId xmlns:p14="http://schemas.microsoft.com/office/powerpoint/2010/main" val="2755690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40% of currently married men want no more children or are sterilised. 20% of men want another child soon (within 2 years) while 34% of men want another child 2 or more years later.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21</a:t>
            </a:fld>
            <a:endParaRPr lang="en-US"/>
          </a:p>
        </p:txBody>
      </p:sp>
    </p:spTree>
    <p:extLst>
      <p:ext uri="{BB962C8B-B14F-4D97-AF65-F5344CB8AC3E}">
        <p14:creationId xmlns:p14="http://schemas.microsoft.com/office/powerpoint/2010/main" val="3387721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2.6 children</a:t>
            </a:r>
            <a:r>
              <a:rPr lang="en-US" baseline="0" dirty="0" smtClean="0"/>
              <a:t> </a:t>
            </a:r>
            <a:r>
              <a:rPr lang="en-US" dirty="0" smtClean="0"/>
              <a:t>while men would like slightly larger families – 3 children.</a:t>
            </a:r>
            <a:r>
              <a:rPr lang="en-US" baseline="0" dirty="0" smtClean="0"/>
              <a:t> </a:t>
            </a:r>
            <a:r>
              <a:rPr lang="en-US" dirty="0" smtClean="0"/>
              <a:t>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22</a:t>
            </a:fld>
            <a:endParaRPr lang="en-US"/>
          </a:p>
        </p:txBody>
      </p:sp>
    </p:spTree>
    <p:extLst>
      <p:ext uri="{BB962C8B-B14F-4D97-AF65-F5344CB8AC3E}">
        <p14:creationId xmlns:p14="http://schemas.microsoft.com/office/powerpoint/2010/main" val="1466233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49% </a:t>
            </a:r>
            <a:r>
              <a:rPr lang="en-US" baseline="0" dirty="0" smtClean="0"/>
              <a:t>of </a:t>
            </a:r>
            <a:r>
              <a:rPr lang="en-US" dirty="0" smtClean="0"/>
              <a:t>births in the 5 years before the survey were planned, 30% were mistimed, and 22% were unwanted.</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23</a:t>
            </a:fld>
            <a:endParaRPr lang="en-US"/>
          </a:p>
        </p:txBody>
      </p:sp>
    </p:spTree>
    <p:extLst>
      <p:ext uri="{BB962C8B-B14F-4D97-AF65-F5344CB8AC3E}">
        <p14:creationId xmlns:p14="http://schemas.microsoft.com/office/powerpoint/2010/main" val="1148071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years preceding the survey is 3.3 births per woman, with rural women having about 1.6 children more on average than urban women.</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a:t>
            </a:fld>
            <a:endParaRPr lang="en-US"/>
          </a:p>
        </p:txBody>
      </p:sp>
    </p:spTree>
    <p:extLst>
      <p:ext uri="{BB962C8B-B14F-4D97-AF65-F5344CB8AC3E}">
        <p14:creationId xmlns:p14="http://schemas.microsoft.com/office/powerpoint/2010/main" val="3580852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Overall, Basotho women have 1 child more than their wanted number of 2.3 children. </a:t>
            </a:r>
            <a:r>
              <a:rPr lang="en-US" dirty="0"/>
              <a:t>The wanted fertility rate measures the potential demographic impact of avoiding unwanted births. It is calculated in the same manner as the total fertility rate but excludes unwanted births from the numerator. A birth is considered wanted if the number of living children at the time of conception is less than the ideal number of children reported by the respondent. The gap between wanted and actual fertility shows how successful women are in achieving their reproductive intentions.</a:t>
            </a:r>
            <a:endParaRPr lang="en-US" b="0" dirty="0"/>
          </a:p>
        </p:txBody>
      </p:sp>
      <p:sp>
        <p:nvSpPr>
          <p:cNvPr id="4" name="Slide Number Placeholder 3"/>
          <p:cNvSpPr>
            <a:spLocks noGrp="1"/>
          </p:cNvSpPr>
          <p:nvPr>
            <p:ph type="sldNum" sz="quarter" idx="10"/>
          </p:nvPr>
        </p:nvSpPr>
        <p:spPr/>
        <p:txBody>
          <a:bodyPr/>
          <a:lstStyle/>
          <a:p>
            <a:fld id="{B795166F-4D5C-4128-A33C-FB807F38BEB0}" type="slidenum">
              <a:rPr lang="en-US" smtClean="0"/>
              <a:t>24</a:t>
            </a:fld>
            <a:endParaRPr lang="en-US"/>
          </a:p>
        </p:txBody>
      </p:sp>
    </p:spTree>
    <p:extLst>
      <p:ext uri="{BB962C8B-B14F-4D97-AF65-F5344CB8AC3E}">
        <p14:creationId xmlns:p14="http://schemas.microsoft.com/office/powerpoint/2010/main" val="3074000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25</a:t>
            </a:fld>
            <a:endParaRPr lang="en-US"/>
          </a:p>
        </p:txBody>
      </p:sp>
    </p:spTree>
    <p:extLst>
      <p:ext uri="{BB962C8B-B14F-4D97-AF65-F5344CB8AC3E}">
        <p14:creationId xmlns:p14="http://schemas.microsoft.com/office/powerpoint/2010/main" val="39260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level of education is strongly associated with fertility. TFR</a:t>
            </a:r>
            <a:r>
              <a:rPr lang="en-US" baseline="0" dirty="0" smtClean="0"/>
              <a:t> increases with education from 1.9 among women with no education to 2.4 among women with more than secondary education.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a:t>
            </a:fld>
            <a:endParaRPr lang="en-US"/>
          </a:p>
        </p:txBody>
      </p:sp>
    </p:spTree>
    <p:extLst>
      <p:ext uri="{BB962C8B-B14F-4D97-AF65-F5344CB8AC3E}">
        <p14:creationId xmlns:p14="http://schemas.microsoft.com/office/powerpoint/2010/main" val="2287431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is also strongly associated with wealth. TFR</a:t>
            </a:r>
            <a:r>
              <a:rPr lang="en-US" baseline="0" dirty="0" smtClean="0"/>
              <a:t> among women in the poorest households are higher than women from the wealthiest households. The difference in fertility between women in the lowest and highest wealth quintiles is 2.9 births per woman.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a:t>
            </a:fld>
            <a:endParaRPr lang="en-US"/>
          </a:p>
        </p:txBody>
      </p:sp>
    </p:spTree>
    <p:extLst>
      <p:ext uri="{BB962C8B-B14F-4D97-AF65-F5344CB8AC3E}">
        <p14:creationId xmlns:p14="http://schemas.microsoft.com/office/powerpoint/2010/main" val="2014800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Regionally,</a:t>
            </a:r>
            <a:r>
              <a:rPr lang="en-US" baseline="0" dirty="0" smtClean="0"/>
              <a:t> TFR is lowest in Maseru at 2.6 births per woman and highest in </a:t>
            </a:r>
            <a:r>
              <a:rPr lang="en-US" baseline="0" dirty="0" err="1" smtClean="0"/>
              <a:t>Mokhotlong</a:t>
            </a:r>
            <a:r>
              <a:rPr lang="en-US" baseline="0" dirty="0" smtClean="0"/>
              <a:t> at 4.4 births per woman.</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7</a:t>
            </a:fld>
            <a:endParaRPr lang="en-US"/>
          </a:p>
        </p:txBody>
      </p:sp>
    </p:spTree>
    <p:extLst>
      <p:ext uri="{BB962C8B-B14F-4D97-AF65-F5344CB8AC3E}">
        <p14:creationId xmlns:p14="http://schemas.microsoft.com/office/powerpoint/2010/main" val="934994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has slightly decreased from 3.5 </a:t>
            </a:r>
            <a:r>
              <a:rPr lang="en-US" baseline="0" dirty="0" smtClean="0"/>
              <a:t>births per woman in 2004 to 3.3 births per woman in 2014, a decrease of 0.2 births per woman.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8</a:t>
            </a:fld>
            <a:endParaRPr lang="en-US"/>
          </a:p>
        </p:txBody>
      </p:sp>
    </p:spTree>
    <p:extLst>
      <p:ext uri="{BB962C8B-B14F-4D97-AF65-F5344CB8AC3E}">
        <p14:creationId xmlns:p14="http://schemas.microsoft.com/office/powerpoint/2010/main" val="14672356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noProof="0" dirty="0" smtClean="0"/>
              <a:t>Lesotho’s TFR is the second lowest in Southern Africa. </a:t>
            </a:r>
            <a:endParaRPr lang="en-US" baseline="0" noProof="0" dirty="0" smtClean="0"/>
          </a:p>
          <a:p>
            <a:pPr defTabSz="931774" fontAlgn="base">
              <a:spcBef>
                <a:spcPct val="0"/>
              </a:spcBef>
              <a:spcAft>
                <a:spcPct val="0"/>
              </a:spcAft>
              <a:defRPr/>
            </a:pP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9</a:t>
            </a:fld>
            <a:endParaRPr lang="en-US"/>
          </a:p>
        </p:txBody>
      </p:sp>
    </p:spTree>
    <p:extLst>
      <p:ext uri="{BB962C8B-B14F-4D97-AF65-F5344CB8AC3E}">
        <p14:creationId xmlns:p14="http://schemas.microsoft.com/office/powerpoint/2010/main" val="4434623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Spacing children</a:t>
            </a:r>
            <a:r>
              <a:rPr lang="en-US" baseline="0" dirty="0" smtClean="0"/>
              <a:t> at least 36 months apart reduces the risk of infant death. The median birth interval in Lesotho is 45.8 months, meaning half of births occur before 45.8 months and the remaining half occur after 45.8 months.</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11</a:t>
            </a:fld>
            <a:endParaRPr lang="en-US"/>
          </a:p>
        </p:txBody>
      </p:sp>
    </p:spTree>
    <p:extLst>
      <p:ext uri="{BB962C8B-B14F-4D97-AF65-F5344CB8AC3E}">
        <p14:creationId xmlns:p14="http://schemas.microsoft.com/office/powerpoint/2010/main" val="2579379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11% of Basotho </a:t>
            </a:r>
            <a:r>
              <a:rPr lang="en-US" baseline="0" dirty="0" smtClean="0"/>
              <a:t>children are born less than 24 months after a previous birth. </a:t>
            </a:r>
            <a:r>
              <a:rPr lang="en-US" b="1" baseline="0" dirty="0" smtClean="0">
                <a:solidFill>
                  <a:srgbClr val="FF0000"/>
                </a:solidFill>
              </a:rPr>
              <a:t>Values don’t add up to 100% due to rounding.</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a:p>
        </p:txBody>
      </p:sp>
    </p:spTree>
    <p:extLst>
      <p:ext uri="{BB962C8B-B14F-4D97-AF65-F5344CB8AC3E}">
        <p14:creationId xmlns:p14="http://schemas.microsoft.com/office/powerpoint/2010/main" val="2988177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TextBox 7"/>
          <p:cNvSpPr txBox="1"/>
          <p:nvPr userDrawn="1"/>
        </p:nvSpPr>
        <p:spPr>
          <a:xfrm>
            <a:off x="0" y="5637119"/>
            <a:ext cx="9144000" cy="1261884"/>
          </a:xfrm>
          <a:prstGeom prst="rect">
            <a:avLst/>
          </a:prstGeom>
          <a:noFill/>
        </p:spPr>
        <p:txBody>
          <a:bodyPr wrap="square" rtlCol="0">
            <a:spAutoFit/>
          </a:bodyPr>
          <a:lstStyle/>
          <a:p>
            <a:pPr algn="ctr"/>
            <a:r>
              <a:rPr lang="en-GB" sz="3800" b="1" noProof="0" dirty="0" smtClean="0">
                <a:solidFill>
                  <a:schemeClr val="bg1"/>
                </a:solidFill>
                <a:latin typeface="Calibri" pitchFamily="34" charset="0"/>
              </a:rPr>
              <a:t>2014 Lesotho Demographic </a:t>
            </a:r>
            <a:br>
              <a:rPr lang="en-GB" sz="3800" b="1" noProof="0" dirty="0" smtClean="0">
                <a:solidFill>
                  <a:schemeClr val="bg1"/>
                </a:solidFill>
                <a:latin typeface="Calibri" pitchFamily="34" charset="0"/>
              </a:rPr>
            </a:br>
            <a:r>
              <a:rPr lang="en-GB" sz="3800" b="1" noProof="0" dirty="0" smtClean="0">
                <a:solidFill>
                  <a:schemeClr val="bg1"/>
                </a:solidFill>
                <a:latin typeface="Calibri" pitchFamily="34" charset="0"/>
              </a:rPr>
              <a:t>and Health Survey (LDHS)</a:t>
            </a:r>
            <a:endParaRPr lang="en-GB" sz="3800" b="1" noProof="0" dirty="0">
              <a:solidFill>
                <a:schemeClr val="bg1"/>
              </a:solidFill>
              <a:latin typeface="Calibri" pitchFamily="34" charset="0"/>
            </a:endParaRPr>
          </a:p>
        </p:txBody>
      </p:sp>
      <p:grpSp>
        <p:nvGrpSpPr>
          <p:cNvPr id="4" name="Group 3"/>
          <p:cNvGrpSpPr/>
          <p:nvPr userDrawn="1"/>
        </p:nvGrpSpPr>
        <p:grpSpPr>
          <a:xfrm>
            <a:off x="0" y="1153302"/>
            <a:ext cx="9144000" cy="4566113"/>
            <a:chOff x="0" y="1153302"/>
            <a:chExt cx="9144000" cy="4566113"/>
          </a:xfrm>
        </p:grpSpPr>
        <p:grpSp>
          <p:nvGrpSpPr>
            <p:cNvPr id="3" name="Group 2"/>
            <p:cNvGrpSpPr/>
            <p:nvPr userDrawn="1"/>
          </p:nvGrpSpPr>
          <p:grpSpPr>
            <a:xfrm>
              <a:off x="0" y="5393654"/>
              <a:ext cx="9144000" cy="325761"/>
              <a:chOff x="0" y="5393654"/>
              <a:chExt cx="9144000" cy="325761"/>
            </a:xfrm>
          </p:grpSpPr>
          <p:sp>
            <p:nvSpPr>
              <p:cNvPr id="21" name="Rectangle 20"/>
              <p:cNvSpPr/>
              <p:nvPr userDrawn="1"/>
            </p:nvSpPr>
            <p:spPr>
              <a:xfrm>
                <a:off x="0" y="5393654"/>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23" name="Rectangle 22"/>
              <p:cNvSpPr/>
              <p:nvPr userDrawn="1"/>
            </p:nvSpPr>
            <p:spPr>
              <a:xfrm>
                <a:off x="0" y="5554823"/>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pic>
          <p:nvPicPr>
            <p:cNvPr id="25" name="Picture 2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464347"/>
              <a:ext cx="9143999" cy="3929307"/>
            </a:xfrm>
            <a:prstGeom prst="rect">
              <a:avLst/>
            </a:prstGeom>
          </p:spPr>
        </p:pic>
        <p:grpSp>
          <p:nvGrpSpPr>
            <p:cNvPr id="2" name="Group 1"/>
            <p:cNvGrpSpPr/>
            <p:nvPr userDrawn="1"/>
          </p:nvGrpSpPr>
          <p:grpSpPr>
            <a:xfrm>
              <a:off x="0" y="1153302"/>
              <a:ext cx="9144000" cy="314540"/>
              <a:chOff x="0" y="1153302"/>
              <a:chExt cx="9144000" cy="314540"/>
            </a:xfrm>
          </p:grpSpPr>
          <p:sp>
            <p:nvSpPr>
              <p:cNvPr id="24" name="Rectangle 23"/>
              <p:cNvSpPr/>
              <p:nvPr userDrawn="1"/>
            </p:nvSpPr>
            <p:spPr>
              <a:xfrm>
                <a:off x="0" y="1153302"/>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26" name="Rectangle 25"/>
              <p:cNvSpPr/>
              <p:nvPr userDrawn="1"/>
            </p:nvSpPr>
            <p:spPr>
              <a:xfrm>
                <a:off x="0" y="1303250"/>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grpSp>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82321" y="1597688"/>
            <a:ext cx="8239648" cy="526031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69842"/>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Fertility</a:t>
            </a:r>
            <a:endParaRPr lang="en-US" sz="4400" b="1" dirty="0">
              <a:solidFill>
                <a:schemeClr val="bg1"/>
              </a:solidFill>
              <a:latin typeface="Calibri" pitchFamily="34" charset="0"/>
            </a:endParaRPr>
          </a:p>
        </p:txBody>
      </p:sp>
      <p:sp>
        <p:nvSpPr>
          <p:cNvPr id="4" name="TextBox 3"/>
          <p:cNvSpPr txBox="1"/>
          <p:nvPr/>
        </p:nvSpPr>
        <p:spPr>
          <a:xfrm>
            <a:off x="6617110" y="115953"/>
            <a:ext cx="2290339" cy="923330"/>
          </a:xfrm>
          <a:prstGeom prst="rect">
            <a:avLst/>
          </a:prstGeom>
          <a:noFill/>
        </p:spPr>
        <p:txBody>
          <a:bodyPr wrap="square" rtlCol="0">
            <a:spAutoFit/>
          </a:bodyPr>
          <a:lstStyle/>
          <a:p>
            <a:pPr algn="ctr"/>
            <a:r>
              <a:rPr lang="en-US" b="1" dirty="0" smtClean="0">
                <a:solidFill>
                  <a:schemeClr val="bg1"/>
                </a:solidFill>
              </a:rPr>
              <a:t>Follow us on Twitter!</a:t>
            </a:r>
            <a:br>
              <a:rPr lang="en-US" b="1" dirty="0" smtClean="0">
                <a:solidFill>
                  <a:schemeClr val="bg1"/>
                </a:solidFill>
              </a:rPr>
            </a:br>
            <a:r>
              <a:rPr lang="en-US" b="1" dirty="0" smtClean="0">
                <a:solidFill>
                  <a:schemeClr val="bg1"/>
                </a:solidFill>
              </a:rPr>
              <a:t>#</a:t>
            </a:r>
            <a:r>
              <a:rPr lang="en-US" b="1" dirty="0" err="1" smtClean="0">
                <a:solidFill>
                  <a:schemeClr val="bg1"/>
                </a:solidFill>
              </a:rPr>
              <a:t>LesothoDHS</a:t>
            </a: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DHSprogram</a:t>
            </a:r>
            <a:endParaRPr lang="en-US" b="1" dirty="0">
              <a:solidFill>
                <a:schemeClr val="bg1"/>
              </a:solidFill>
            </a:endParaRPr>
          </a:p>
        </p:txBody>
      </p:sp>
    </p:spTree>
    <p:extLst>
      <p:ext uri="{BB962C8B-B14F-4D97-AF65-F5344CB8AC3E}">
        <p14:creationId xmlns:p14="http://schemas.microsoft.com/office/powerpoint/2010/main" val="2392037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4452257"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Levels, trends, and differentials</a:t>
            </a:r>
          </a:p>
          <a:p>
            <a:pPr>
              <a:lnSpc>
                <a:spcPct val="110000"/>
              </a:lnSpc>
              <a:spcBef>
                <a:spcPts val="0"/>
              </a:spcBef>
              <a:spcAft>
                <a:spcPts val="600"/>
              </a:spcAft>
              <a:buClr>
                <a:schemeClr val="tx1"/>
              </a:buClr>
            </a:pPr>
            <a:r>
              <a:rPr lang="en-GB" sz="2800" b="1" dirty="0" smtClean="0">
                <a:solidFill>
                  <a:schemeClr val="bg2"/>
                </a:solidFill>
              </a:rPr>
              <a:t>Determinants of fertility</a:t>
            </a:r>
          </a:p>
          <a:p>
            <a:pPr>
              <a:lnSpc>
                <a:spcPct val="110000"/>
              </a:lnSpc>
              <a:spcBef>
                <a:spcPts val="0"/>
              </a:spcBef>
              <a:spcAft>
                <a:spcPts val="600"/>
              </a:spcAft>
              <a:buClr>
                <a:schemeClr val="tx1"/>
              </a:buClr>
            </a:pPr>
            <a:r>
              <a:rPr lang="en-GB" sz="2800" dirty="0" smtClean="0"/>
              <a:t>Fertility preferences and ideal family size</a:t>
            </a:r>
          </a:p>
        </p:txBody>
      </p:sp>
      <p:sp>
        <p:nvSpPr>
          <p:cNvPr id="6" name="TextBox 5"/>
          <p:cNvSpPr txBox="1"/>
          <p:nvPr/>
        </p:nvSpPr>
        <p:spPr>
          <a:xfrm>
            <a:off x="4686300" y="4965678"/>
            <a:ext cx="4064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smtClean="0"/>
              <a:t>2012 Wendy-Stein/Peace-Corps, Courtesy of </a:t>
            </a:r>
            <a:r>
              <a:rPr lang="en-US" sz="1200" dirty="0" err="1" smtClean="0"/>
              <a:t>Photoshare</a:t>
            </a:r>
            <a:endParaRPr lang="en-US" sz="1200" baseline="3000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300" y="1865524"/>
            <a:ext cx="4064000" cy="3048000"/>
          </a:xfrm>
          <a:prstGeom prst="rect">
            <a:avLst/>
          </a:prstGeom>
          <a:ln>
            <a:solidFill>
              <a:schemeClr val="tx1"/>
            </a:solidFill>
          </a:ln>
        </p:spPr>
      </p:pic>
    </p:spTree>
    <p:extLst>
      <p:ext uri="{BB962C8B-B14F-4D97-AF65-F5344CB8AC3E}">
        <p14:creationId xmlns:p14="http://schemas.microsoft.com/office/powerpoint/2010/main" val="3102601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Birth Intervals</a:t>
            </a:r>
            <a:endParaRPr lang="en-US" sz="4200" dirty="0"/>
          </a:p>
        </p:txBody>
      </p:sp>
      <p:sp>
        <p:nvSpPr>
          <p:cNvPr id="3" name="Content Placeholder 2"/>
          <p:cNvSpPr>
            <a:spLocks noGrp="1"/>
          </p:cNvSpPr>
          <p:nvPr>
            <p:ph idx="1"/>
          </p:nvPr>
        </p:nvSpPr>
        <p:spPr>
          <a:xfrm>
            <a:off x="1828800" y="1841499"/>
            <a:ext cx="5498432" cy="5016501"/>
          </a:xfrm>
        </p:spPr>
        <p:txBody>
          <a:bodyPr>
            <a:normAutofit/>
          </a:bodyPr>
          <a:lstStyle/>
          <a:p>
            <a:pPr marL="0" indent="0" algn="ctr">
              <a:lnSpc>
                <a:spcPct val="120000"/>
              </a:lnSpc>
              <a:spcBef>
                <a:spcPts val="0"/>
              </a:spcBef>
              <a:spcAft>
                <a:spcPts val="600"/>
              </a:spcAft>
              <a:buNone/>
            </a:pPr>
            <a:r>
              <a:rPr lang="en-GB" dirty="0" smtClean="0"/>
              <a:t>In addition to their impact on </a:t>
            </a:r>
            <a:r>
              <a:rPr lang="en-GB" b="1" dirty="0" smtClean="0">
                <a:solidFill>
                  <a:schemeClr val="bg2"/>
                </a:solidFill>
              </a:rPr>
              <a:t>fertility</a:t>
            </a:r>
            <a:r>
              <a:rPr lang="en-GB" dirty="0" smtClean="0"/>
              <a:t>, birth intervals also affect the </a:t>
            </a:r>
            <a:r>
              <a:rPr lang="en-GB" b="1" dirty="0" smtClean="0">
                <a:solidFill>
                  <a:schemeClr val="bg2"/>
                </a:solidFill>
              </a:rPr>
              <a:t>health</a:t>
            </a:r>
            <a:r>
              <a:rPr lang="en-GB" dirty="0" smtClean="0">
                <a:solidFill>
                  <a:schemeClr val="bg2"/>
                </a:solidFill>
              </a:rPr>
              <a:t> </a:t>
            </a:r>
            <a:r>
              <a:rPr lang="en-GB" dirty="0" smtClean="0"/>
              <a:t>of mothers and their children.</a:t>
            </a:r>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r>
              <a:rPr lang="en-GB" dirty="0" smtClean="0"/>
              <a:t>The median birth interval in Lesotho is </a:t>
            </a:r>
            <a:r>
              <a:rPr lang="en-GB" b="1" dirty="0" smtClean="0">
                <a:solidFill>
                  <a:schemeClr val="bg2"/>
                </a:solidFill>
              </a:rPr>
              <a:t>45.8 months</a:t>
            </a:r>
            <a:r>
              <a:rPr lang="en-GB" dirty="0" smtClean="0"/>
              <a:t>.</a:t>
            </a:r>
            <a:endParaRPr lang="en-GB" dirty="0"/>
          </a:p>
        </p:txBody>
      </p:sp>
    </p:spTree>
    <p:extLst>
      <p:ext uri="{BB962C8B-B14F-4D97-AF65-F5344CB8AC3E}">
        <p14:creationId xmlns:p14="http://schemas.microsoft.com/office/powerpoint/2010/main" val="1408058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Length of Birth Intervals</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28481911"/>
              </p:ext>
            </p:extLst>
          </p:nvPr>
        </p:nvGraphicFramePr>
        <p:xfrm>
          <a:off x="0" y="1239253"/>
          <a:ext cx="5678906" cy="5618747"/>
        </p:xfrm>
        <a:graphic>
          <a:graphicData uri="http://schemas.openxmlformats.org/drawingml/2006/chart">
            <c:chart xmlns:c="http://schemas.openxmlformats.org/drawingml/2006/chart" xmlns:r="http://schemas.openxmlformats.org/officeDocument/2006/relationships" r:id="rId3"/>
          </a:graphicData>
        </a:graphic>
      </p:graphicFrame>
      <p:sp>
        <p:nvSpPr>
          <p:cNvPr id="10" name="Oval 9"/>
          <p:cNvSpPr/>
          <p:nvPr/>
        </p:nvSpPr>
        <p:spPr>
          <a:xfrm>
            <a:off x="6103235" y="1638975"/>
            <a:ext cx="2819400" cy="2590800"/>
          </a:xfrm>
          <a:prstGeom prst="ellipse">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6331035" y="2060456"/>
            <a:ext cx="2385153" cy="2031325"/>
          </a:xfrm>
          <a:prstGeom prst="rect">
            <a:avLst/>
          </a:prstGeom>
          <a:noFill/>
        </p:spPr>
        <p:txBody>
          <a:bodyPr wrap="square" rtlCol="0">
            <a:spAutoFit/>
          </a:bodyPr>
          <a:lstStyle/>
          <a:p>
            <a:pPr algn="ctr"/>
            <a:r>
              <a:rPr lang="en-US" dirty="0" smtClean="0">
                <a:solidFill>
                  <a:schemeClr val="bg1"/>
                </a:solidFill>
              </a:rPr>
              <a:t>11% of births occur less than 24 months after the preceding birth. </a:t>
            </a:r>
            <a:br>
              <a:rPr lang="en-US" dirty="0" smtClean="0">
                <a:solidFill>
                  <a:schemeClr val="bg1"/>
                </a:solidFill>
              </a:rPr>
            </a:br>
            <a:endParaRPr lang="en-US" dirty="0" smtClean="0">
              <a:solidFill>
                <a:schemeClr val="bg1"/>
              </a:solidFill>
            </a:endParaRPr>
          </a:p>
          <a:p>
            <a:pPr algn="ctr"/>
            <a:r>
              <a:rPr lang="en-US" dirty="0" smtClean="0">
                <a:solidFill>
                  <a:schemeClr val="bg1"/>
                </a:solidFill>
              </a:rPr>
              <a:t> Doctors recommend a birth interval of at least 36 months</a:t>
            </a:r>
            <a:endParaRPr lang="en-US" dirty="0">
              <a:solidFill>
                <a:schemeClr val="bg1"/>
              </a:solidFill>
            </a:endParaRPr>
          </a:p>
        </p:txBody>
      </p:sp>
      <p:cxnSp>
        <p:nvCxnSpPr>
          <p:cNvPr id="9" name="Straight Connector 8"/>
          <p:cNvCxnSpPr>
            <a:stCxn id="10" idx="0"/>
          </p:cNvCxnSpPr>
          <p:nvPr/>
        </p:nvCxnSpPr>
        <p:spPr>
          <a:xfrm flipH="1">
            <a:off x="4651513" y="1638975"/>
            <a:ext cx="2861422" cy="4581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0" idx="3"/>
          </p:cNvCxnSpPr>
          <p:nvPr/>
        </p:nvCxnSpPr>
        <p:spPr>
          <a:xfrm flipH="1" flipV="1">
            <a:off x="5435630" y="3684946"/>
            <a:ext cx="1080497" cy="1654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49732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Teenage Childbearing</a:t>
            </a:r>
            <a:endParaRPr lang="en-US" sz="4200" dirty="0"/>
          </a:p>
        </p:txBody>
      </p:sp>
      <p:sp>
        <p:nvSpPr>
          <p:cNvPr id="3" name="Content Placeholder 2"/>
          <p:cNvSpPr>
            <a:spLocks noGrp="1"/>
          </p:cNvSpPr>
          <p:nvPr>
            <p:ph idx="1"/>
          </p:nvPr>
        </p:nvSpPr>
        <p:spPr>
          <a:xfrm>
            <a:off x="1828800" y="1803400"/>
            <a:ext cx="5498432" cy="4373563"/>
          </a:xfrm>
        </p:spPr>
        <p:txBody>
          <a:bodyPr>
            <a:normAutofit/>
          </a:bodyPr>
          <a:lstStyle/>
          <a:p>
            <a:pPr marL="0" indent="0" algn="ctr">
              <a:lnSpc>
                <a:spcPct val="120000"/>
              </a:lnSpc>
              <a:spcBef>
                <a:spcPts val="0"/>
              </a:spcBef>
              <a:spcAft>
                <a:spcPts val="600"/>
              </a:spcAft>
              <a:buNone/>
            </a:pPr>
            <a:r>
              <a:rPr lang="en-GB" b="1" dirty="0" smtClean="0">
                <a:solidFill>
                  <a:schemeClr val="bg2"/>
                </a:solidFill>
              </a:rPr>
              <a:t>15%</a:t>
            </a:r>
            <a:r>
              <a:rPr lang="en-GB" b="1" dirty="0" smtClean="0">
                <a:solidFill>
                  <a:schemeClr val="accent1"/>
                </a:solidFill>
              </a:rPr>
              <a:t> </a:t>
            </a:r>
            <a:r>
              <a:rPr lang="en-GB" dirty="0" smtClean="0"/>
              <a:t>of young women between the ages of 15-19 are </a:t>
            </a:r>
            <a:r>
              <a:rPr lang="en-GB" i="1" dirty="0" smtClean="0"/>
              <a:t>already mothers</a:t>
            </a:r>
            <a:r>
              <a:rPr lang="en-GB" dirty="0" smtClean="0"/>
              <a:t> and</a:t>
            </a:r>
            <a:r>
              <a:rPr lang="en-GB" dirty="0" smtClean="0">
                <a:solidFill>
                  <a:schemeClr val="accent1"/>
                </a:solidFill>
              </a:rPr>
              <a:t> </a:t>
            </a:r>
            <a:r>
              <a:rPr lang="en-GB" b="1" dirty="0" smtClean="0">
                <a:solidFill>
                  <a:schemeClr val="bg2"/>
                </a:solidFill>
              </a:rPr>
              <a:t>4%</a:t>
            </a:r>
            <a:r>
              <a:rPr lang="en-GB" b="1" dirty="0" smtClean="0">
                <a:solidFill>
                  <a:schemeClr val="accent1"/>
                </a:solidFill>
              </a:rPr>
              <a:t> </a:t>
            </a:r>
            <a:r>
              <a:rPr lang="en-GB" dirty="0" smtClean="0"/>
              <a:t>are </a:t>
            </a:r>
            <a:r>
              <a:rPr lang="en-GB" i="1" dirty="0" smtClean="0"/>
              <a:t>pregnant</a:t>
            </a:r>
            <a:r>
              <a:rPr lang="en-GB" dirty="0" smtClean="0"/>
              <a:t> with their first child.</a:t>
            </a:r>
            <a:endParaRPr lang="en-GB" dirty="0"/>
          </a:p>
        </p:txBody>
      </p:sp>
    </p:spTree>
    <p:extLst>
      <p:ext uri="{BB962C8B-B14F-4D97-AF65-F5344CB8AC3E}">
        <p14:creationId xmlns:p14="http://schemas.microsoft.com/office/powerpoint/2010/main" val="24570426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sz="4200" dirty="0" smtClean="0"/>
              <a:t>Teenage Childbearing </a:t>
            </a:r>
            <a:br>
              <a:rPr lang="en-US" sz="4200" dirty="0" smtClean="0"/>
            </a:br>
            <a:r>
              <a:rPr lang="en-US" sz="4200" dirty="0" smtClean="0"/>
              <a:t>by Residence</a:t>
            </a:r>
            <a:br>
              <a:rPr lang="en-US" sz="4200" dirty="0" smtClean="0"/>
            </a:b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06750968"/>
              </p:ext>
            </p:extLst>
          </p:nvPr>
        </p:nvGraphicFramePr>
        <p:xfrm>
          <a:off x="628650" y="1565564"/>
          <a:ext cx="7886700" cy="529243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young women age 15-19 who are mothers or pregnant with their first child</a:t>
            </a:r>
            <a:endParaRPr lang="en-US" i="1" dirty="0"/>
          </a:p>
        </p:txBody>
      </p:sp>
    </p:spTree>
    <p:extLst>
      <p:ext uri="{BB962C8B-B14F-4D97-AF65-F5344CB8AC3E}">
        <p14:creationId xmlns:p14="http://schemas.microsoft.com/office/powerpoint/2010/main" val="21707299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Current Marital Status:  Women</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74370771"/>
              </p:ext>
            </p:extLst>
          </p:nvPr>
        </p:nvGraphicFramePr>
        <p:xfrm>
          <a:off x="0" y="1551709"/>
          <a:ext cx="9144000" cy="530629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030941"/>
            <a:ext cx="9144000" cy="369332"/>
          </a:xfrm>
          <a:prstGeom prst="rect">
            <a:avLst/>
          </a:prstGeom>
          <a:noFill/>
        </p:spPr>
        <p:txBody>
          <a:bodyPr wrap="square" rtlCol="0">
            <a:spAutoFit/>
          </a:bodyPr>
          <a:lstStyle/>
          <a:p>
            <a:pPr algn="ctr"/>
            <a:r>
              <a:rPr lang="en-US" i="1" dirty="0" smtClean="0"/>
              <a:t>Percent distribution of women age 15-49 by current marital status</a:t>
            </a:r>
            <a:endParaRPr lang="en-US" i="1" dirty="0"/>
          </a:p>
        </p:txBody>
      </p:sp>
    </p:spTree>
    <p:extLst>
      <p:ext uri="{BB962C8B-B14F-4D97-AF65-F5344CB8AC3E}">
        <p14:creationId xmlns:p14="http://schemas.microsoft.com/office/powerpoint/2010/main" val="38123857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Polygyny</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511390761"/>
              </p:ext>
            </p:extLst>
          </p:nvPr>
        </p:nvGraphicFramePr>
        <p:xfrm>
          <a:off x="628650" y="1526270"/>
          <a:ext cx="7886700" cy="533172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41604"/>
            <a:ext cx="9144000" cy="369332"/>
          </a:xfrm>
          <a:prstGeom prst="rect">
            <a:avLst/>
          </a:prstGeom>
          <a:noFill/>
        </p:spPr>
        <p:txBody>
          <a:bodyPr wrap="square" rtlCol="0">
            <a:spAutoFit/>
          </a:bodyPr>
          <a:lstStyle/>
          <a:p>
            <a:pPr algn="ctr"/>
            <a:r>
              <a:rPr lang="en-US" i="1" dirty="0" smtClean="0"/>
              <a:t>Percent of currently married women and men age 15-49 who are in </a:t>
            </a:r>
            <a:r>
              <a:rPr lang="en-US" i="1" dirty="0" err="1" smtClean="0"/>
              <a:t>polygynous</a:t>
            </a:r>
            <a:r>
              <a:rPr lang="en-US" i="1" dirty="0" smtClean="0"/>
              <a:t> unions</a:t>
            </a:r>
            <a:endParaRPr lang="en-US" i="1" dirty="0"/>
          </a:p>
        </p:txBody>
      </p:sp>
    </p:spTree>
    <p:extLst>
      <p:ext uri="{BB962C8B-B14F-4D97-AF65-F5344CB8AC3E}">
        <p14:creationId xmlns:p14="http://schemas.microsoft.com/office/powerpoint/2010/main" val="33996575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Median Age at First Sex, Marriage,</a:t>
            </a:r>
            <a:br>
              <a:rPr lang="en-US" sz="4200" dirty="0" smtClean="0"/>
            </a:br>
            <a:r>
              <a:rPr lang="en-US" sz="4200" dirty="0" smtClean="0"/>
              <a:t> and Birth</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891301928"/>
              </p:ext>
            </p:extLst>
          </p:nvPr>
        </p:nvGraphicFramePr>
        <p:xfrm>
          <a:off x="471055" y="1664733"/>
          <a:ext cx="8229600" cy="46598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82510"/>
            <a:ext cx="9144000" cy="369332"/>
          </a:xfrm>
          <a:prstGeom prst="rect">
            <a:avLst/>
          </a:prstGeom>
          <a:noFill/>
        </p:spPr>
        <p:txBody>
          <a:bodyPr wrap="square" rtlCol="0">
            <a:spAutoFit/>
          </a:bodyPr>
          <a:lstStyle/>
          <a:p>
            <a:pPr algn="ctr"/>
            <a:r>
              <a:rPr lang="en-US" i="1" dirty="0" smtClean="0"/>
              <a:t>Among women and men age 25-49</a:t>
            </a:r>
            <a:endParaRPr lang="en-US" b="1" i="1" dirty="0">
              <a:solidFill>
                <a:srgbClr val="FF0000"/>
              </a:solidFill>
            </a:endParaRPr>
          </a:p>
        </p:txBody>
      </p:sp>
      <p:sp>
        <p:nvSpPr>
          <p:cNvPr id="5" name="TextBox 4"/>
          <p:cNvSpPr txBox="1"/>
          <p:nvPr/>
        </p:nvSpPr>
        <p:spPr>
          <a:xfrm>
            <a:off x="7406691" y="5489864"/>
            <a:ext cx="489246" cy="369332"/>
          </a:xfrm>
          <a:prstGeom prst="rect">
            <a:avLst/>
          </a:prstGeom>
          <a:noFill/>
        </p:spPr>
        <p:txBody>
          <a:bodyPr wrap="square" rtlCol="0">
            <a:spAutoFit/>
          </a:bodyPr>
          <a:lstStyle/>
          <a:p>
            <a:r>
              <a:rPr lang="en-US" b="1" dirty="0" smtClean="0"/>
              <a:t>NA</a:t>
            </a:r>
            <a:endParaRPr lang="en-US" b="1" dirty="0"/>
          </a:p>
        </p:txBody>
      </p:sp>
      <p:sp>
        <p:nvSpPr>
          <p:cNvPr id="6" name="TextBox 76"/>
          <p:cNvSpPr txBox="1"/>
          <p:nvPr/>
        </p:nvSpPr>
        <p:spPr>
          <a:xfrm>
            <a:off x="0" y="6550223"/>
            <a:ext cx="9144000" cy="3077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smtClean="0">
                <a:latin typeface="Calibri" pitchFamily="34" charset="0"/>
              </a:rPr>
              <a:t>* Based on men age 30-59</a:t>
            </a:r>
          </a:p>
        </p:txBody>
      </p:sp>
    </p:spTree>
    <p:extLst>
      <p:ext uri="{BB962C8B-B14F-4D97-AF65-F5344CB8AC3E}">
        <p14:creationId xmlns:p14="http://schemas.microsoft.com/office/powerpoint/2010/main" val="3408227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Age at First Sexual Intercourse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259517822"/>
              </p:ext>
            </p:extLst>
          </p:nvPr>
        </p:nvGraphicFramePr>
        <p:xfrm>
          <a:off x="457200" y="1525033"/>
          <a:ext cx="8271164" cy="53329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t>Percent of women and men age 25-49 who had sexual intercourse by: </a:t>
            </a:r>
            <a:endParaRPr lang="en-US" i="1" dirty="0"/>
          </a:p>
        </p:txBody>
      </p:sp>
    </p:spTree>
    <p:extLst>
      <p:ext uri="{BB962C8B-B14F-4D97-AF65-F5344CB8AC3E}">
        <p14:creationId xmlns:p14="http://schemas.microsoft.com/office/powerpoint/2010/main" val="22488478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4452257"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Levels, trends, and differentials</a:t>
            </a:r>
          </a:p>
          <a:p>
            <a:pPr>
              <a:lnSpc>
                <a:spcPct val="110000"/>
              </a:lnSpc>
              <a:spcBef>
                <a:spcPts val="0"/>
              </a:spcBef>
              <a:spcAft>
                <a:spcPts val="600"/>
              </a:spcAft>
              <a:buClr>
                <a:schemeClr val="tx1"/>
              </a:buClr>
            </a:pPr>
            <a:r>
              <a:rPr lang="en-GB" sz="2800" dirty="0" smtClean="0"/>
              <a:t>Determinants of fertility</a:t>
            </a:r>
          </a:p>
          <a:p>
            <a:pPr>
              <a:lnSpc>
                <a:spcPct val="110000"/>
              </a:lnSpc>
              <a:spcBef>
                <a:spcPts val="0"/>
              </a:spcBef>
              <a:spcAft>
                <a:spcPts val="600"/>
              </a:spcAft>
              <a:buClr>
                <a:schemeClr val="tx1"/>
              </a:buClr>
            </a:pPr>
            <a:r>
              <a:rPr lang="en-GB" sz="2800" b="1" dirty="0" smtClean="0">
                <a:solidFill>
                  <a:schemeClr val="bg2"/>
                </a:solidFill>
              </a:rPr>
              <a:t>Fertility preferences and ideal family size</a:t>
            </a:r>
          </a:p>
        </p:txBody>
      </p:sp>
      <p:sp>
        <p:nvSpPr>
          <p:cNvPr id="6" name="TextBox 5"/>
          <p:cNvSpPr txBox="1"/>
          <p:nvPr/>
        </p:nvSpPr>
        <p:spPr>
          <a:xfrm>
            <a:off x="4686300" y="4965678"/>
            <a:ext cx="4064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smtClean="0"/>
              <a:t>2012 Wendy-Stein/Peace-Corps, Courtesy of </a:t>
            </a:r>
            <a:r>
              <a:rPr lang="en-US" sz="1200" dirty="0" err="1" smtClean="0"/>
              <a:t>Photoshare</a:t>
            </a:r>
            <a:endParaRPr lang="en-US" sz="1200" baseline="3000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300" y="1865524"/>
            <a:ext cx="4064000" cy="3048000"/>
          </a:xfrm>
          <a:prstGeom prst="rect">
            <a:avLst/>
          </a:prstGeom>
          <a:ln>
            <a:solidFill>
              <a:schemeClr val="tx1"/>
            </a:solidFill>
          </a:ln>
        </p:spPr>
      </p:pic>
    </p:spTree>
    <p:extLst>
      <p:ext uri="{BB962C8B-B14F-4D97-AF65-F5344CB8AC3E}">
        <p14:creationId xmlns:p14="http://schemas.microsoft.com/office/powerpoint/2010/main" val="14612393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686300" y="4965678"/>
            <a:ext cx="4064000" cy="276999"/>
          </a:xfrm>
          <a:prstGeom prst="rect">
            <a:avLst/>
          </a:prstGeom>
          <a:noFill/>
        </p:spPr>
        <p:txBody>
          <a:bodyPr wrap="square" rtlCol="0">
            <a:spAutoFit/>
          </a:bodyPr>
          <a:lstStyle/>
          <a:p>
            <a:pPr algn="ctr"/>
            <a:r>
              <a:rPr lang="en-US" sz="1200" baseline="30000" dirty="0" smtClean="0"/>
              <a:t>©</a:t>
            </a:r>
            <a:r>
              <a:rPr lang="en-US" sz="1200" dirty="0"/>
              <a:t> </a:t>
            </a:r>
            <a:r>
              <a:rPr lang="en-US" sz="1200" dirty="0" smtClean="0"/>
              <a:t>2012 Wendy-Stein/Peace-Corps, Courtesy of </a:t>
            </a:r>
            <a:r>
              <a:rPr lang="en-US" sz="1200" dirty="0" err="1" smtClean="0"/>
              <a:t>Photoshare</a:t>
            </a:r>
            <a:endParaRPr lang="en-US" sz="1200" baseline="30000" dirty="0"/>
          </a:p>
        </p:txBody>
      </p:sp>
      <p:sp>
        <p:nvSpPr>
          <p:cNvPr id="8" name="Content Placeholder 2"/>
          <p:cNvSpPr txBox="1">
            <a:spLocks/>
          </p:cNvSpPr>
          <p:nvPr/>
        </p:nvSpPr>
        <p:spPr>
          <a:xfrm>
            <a:off x="252919" y="1865524"/>
            <a:ext cx="4452257"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smtClean="0">
                <a:solidFill>
                  <a:schemeClr val="bg2"/>
                </a:solidFill>
              </a:rPr>
              <a:t>Levels, trends, and differentials</a:t>
            </a:r>
          </a:p>
          <a:p>
            <a:pPr>
              <a:lnSpc>
                <a:spcPct val="110000"/>
              </a:lnSpc>
              <a:spcBef>
                <a:spcPts val="0"/>
              </a:spcBef>
              <a:spcAft>
                <a:spcPts val="600"/>
              </a:spcAft>
              <a:buClr>
                <a:schemeClr val="tx1"/>
              </a:buClr>
            </a:pPr>
            <a:r>
              <a:rPr lang="en-GB" sz="2800" dirty="0" smtClean="0"/>
              <a:t>Determinants of fertility</a:t>
            </a:r>
          </a:p>
          <a:p>
            <a:pPr>
              <a:lnSpc>
                <a:spcPct val="110000"/>
              </a:lnSpc>
              <a:spcBef>
                <a:spcPts val="0"/>
              </a:spcBef>
              <a:spcAft>
                <a:spcPts val="600"/>
              </a:spcAft>
              <a:buClr>
                <a:schemeClr val="tx1"/>
              </a:buClr>
            </a:pPr>
            <a:r>
              <a:rPr lang="en-GB" sz="2800" dirty="0" smtClean="0"/>
              <a:t>Fertility preferences and ideal family size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300" y="1865524"/>
            <a:ext cx="4064000" cy="3048000"/>
          </a:xfrm>
          <a:prstGeom prst="rect">
            <a:avLst/>
          </a:prstGeom>
          <a:ln>
            <a:solidFill>
              <a:schemeClr val="tx1"/>
            </a:solidFill>
          </a:ln>
        </p:spPr>
      </p:pic>
    </p:spTree>
    <p:extLst>
      <p:ext uri="{BB962C8B-B14F-4D97-AF65-F5344CB8AC3E}">
        <p14:creationId xmlns:p14="http://schemas.microsoft.com/office/powerpoint/2010/main" val="10019724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Preferences of Married Women</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708582144"/>
              </p:ext>
            </p:extLst>
          </p:nvPr>
        </p:nvGraphicFramePr>
        <p:xfrm>
          <a:off x="0" y="1620982"/>
          <a:ext cx="9144000"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98176"/>
            <a:ext cx="9144000" cy="369332"/>
          </a:xfrm>
          <a:prstGeom prst="rect">
            <a:avLst/>
          </a:prstGeom>
          <a:noFill/>
        </p:spPr>
        <p:txBody>
          <a:bodyPr wrap="square" rtlCol="0">
            <a:spAutoFit/>
          </a:bodyPr>
          <a:lstStyle/>
          <a:p>
            <a:pPr algn="ctr"/>
            <a:r>
              <a:rPr lang="en-US" i="1" dirty="0" smtClean="0"/>
              <a:t>Percent distribution of currently married women age 15-49 by desire for children in the future</a:t>
            </a:r>
            <a:endParaRPr lang="en-US" i="1" dirty="0"/>
          </a:p>
        </p:txBody>
      </p:sp>
    </p:spTree>
    <p:extLst>
      <p:ext uri="{BB962C8B-B14F-4D97-AF65-F5344CB8AC3E}">
        <p14:creationId xmlns:p14="http://schemas.microsoft.com/office/powerpoint/2010/main" val="39481695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Preferences of Married Men</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99537615"/>
              </p:ext>
            </p:extLst>
          </p:nvPr>
        </p:nvGraphicFramePr>
        <p:xfrm>
          <a:off x="0" y="1593273"/>
          <a:ext cx="9144000" cy="526472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25070"/>
            <a:ext cx="9144000" cy="369332"/>
          </a:xfrm>
          <a:prstGeom prst="rect">
            <a:avLst/>
          </a:prstGeom>
          <a:noFill/>
        </p:spPr>
        <p:txBody>
          <a:bodyPr wrap="square" rtlCol="0">
            <a:spAutoFit/>
          </a:bodyPr>
          <a:lstStyle/>
          <a:p>
            <a:pPr algn="ctr"/>
            <a:r>
              <a:rPr lang="en-US" i="1" dirty="0" smtClean="0"/>
              <a:t>Percent distribution of currently married men age 15-49 by desire for children in the future</a:t>
            </a:r>
            <a:endParaRPr lang="en-US" i="1" dirty="0"/>
          </a:p>
        </p:txBody>
      </p:sp>
    </p:spTree>
    <p:extLst>
      <p:ext uri="{BB962C8B-B14F-4D97-AF65-F5344CB8AC3E}">
        <p14:creationId xmlns:p14="http://schemas.microsoft.com/office/powerpoint/2010/main" val="24822594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Ideal Family Size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497867254"/>
              </p:ext>
            </p:extLst>
          </p:nvPr>
        </p:nvGraphicFramePr>
        <p:xfrm>
          <a:off x="471055" y="149087"/>
          <a:ext cx="8243454" cy="670891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smtClean="0"/>
              <a:t>Mean ideal number of children among women and men age 15-49</a:t>
            </a:r>
            <a:endParaRPr lang="en-US" i="1" dirty="0"/>
          </a:p>
        </p:txBody>
      </p:sp>
    </p:spTree>
    <p:extLst>
      <p:ext uri="{BB962C8B-B14F-4D97-AF65-F5344CB8AC3E}">
        <p14:creationId xmlns:p14="http://schemas.microsoft.com/office/powerpoint/2010/main" val="25162918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Birth Planning</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33219089"/>
              </p:ext>
            </p:extLst>
          </p:nvPr>
        </p:nvGraphicFramePr>
        <p:xfrm>
          <a:off x="0" y="1593273"/>
          <a:ext cx="9144000" cy="526472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23466"/>
            <a:ext cx="9144000" cy="369332"/>
          </a:xfrm>
          <a:prstGeom prst="rect">
            <a:avLst/>
          </a:prstGeom>
          <a:noFill/>
        </p:spPr>
        <p:txBody>
          <a:bodyPr wrap="square" rtlCol="0">
            <a:spAutoFit/>
          </a:bodyPr>
          <a:lstStyle/>
          <a:p>
            <a:pPr algn="ctr"/>
            <a:r>
              <a:rPr lang="en-US" i="1" dirty="0" smtClean="0"/>
              <a:t>Percent distribution of births to women in the 5 years before the survey by birth planning status</a:t>
            </a:r>
            <a:endParaRPr lang="en-US" i="1" dirty="0"/>
          </a:p>
        </p:txBody>
      </p:sp>
    </p:spTree>
    <p:extLst>
      <p:ext uri="{BB962C8B-B14F-4D97-AF65-F5344CB8AC3E}">
        <p14:creationId xmlns:p14="http://schemas.microsoft.com/office/powerpoint/2010/main" val="35906241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Difference between Wanted and </a:t>
            </a:r>
            <a:br>
              <a:rPr lang="en-US" sz="4200" dirty="0" smtClean="0"/>
            </a:br>
            <a:r>
              <a:rPr lang="en-US" sz="4200" dirty="0" smtClean="0"/>
              <a:t>Actual Fertility Rates</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47790767"/>
              </p:ext>
            </p:extLst>
          </p:nvPr>
        </p:nvGraphicFramePr>
        <p:xfrm>
          <a:off x="628650" y="1565564"/>
          <a:ext cx="7886700" cy="529243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247309" y="2601583"/>
            <a:ext cx="736600" cy="369332"/>
          </a:xfrm>
          <a:prstGeom prst="rect">
            <a:avLst/>
          </a:prstGeom>
          <a:noFill/>
        </p:spPr>
        <p:txBody>
          <a:bodyPr wrap="square" rtlCol="0">
            <a:spAutoFit/>
          </a:bodyPr>
          <a:lstStyle/>
          <a:p>
            <a:pPr algn="ctr"/>
            <a:r>
              <a:rPr lang="en-US" b="1" dirty="0" smtClean="0"/>
              <a:t>3.3</a:t>
            </a:r>
            <a:endParaRPr lang="en-US" b="1" dirty="0"/>
          </a:p>
        </p:txBody>
      </p:sp>
      <p:sp>
        <p:nvSpPr>
          <p:cNvPr id="9" name="TextBox 8"/>
          <p:cNvSpPr txBox="1"/>
          <p:nvPr/>
        </p:nvSpPr>
        <p:spPr>
          <a:xfrm>
            <a:off x="4099656" y="4211781"/>
            <a:ext cx="736600" cy="369332"/>
          </a:xfrm>
          <a:prstGeom prst="rect">
            <a:avLst/>
          </a:prstGeom>
          <a:noFill/>
        </p:spPr>
        <p:txBody>
          <a:bodyPr wrap="square" rtlCol="0">
            <a:spAutoFit/>
          </a:bodyPr>
          <a:lstStyle/>
          <a:p>
            <a:pPr algn="ctr"/>
            <a:r>
              <a:rPr lang="en-US" b="1" dirty="0" smtClean="0"/>
              <a:t>2.3</a:t>
            </a:r>
            <a:endParaRPr lang="en-US" b="1" dirty="0"/>
          </a:p>
        </p:txBody>
      </p:sp>
      <p:sp>
        <p:nvSpPr>
          <p:cNvPr id="10" name="TextBox 9"/>
          <p:cNvSpPr txBox="1"/>
          <p:nvPr/>
        </p:nvSpPr>
        <p:spPr>
          <a:xfrm>
            <a:off x="5983909" y="5771595"/>
            <a:ext cx="736600" cy="369332"/>
          </a:xfrm>
          <a:prstGeom prst="rect">
            <a:avLst/>
          </a:prstGeom>
          <a:noFill/>
        </p:spPr>
        <p:txBody>
          <a:bodyPr wrap="square" rtlCol="0">
            <a:spAutoFit/>
          </a:bodyPr>
          <a:lstStyle/>
          <a:p>
            <a:pPr algn="ctr"/>
            <a:r>
              <a:rPr lang="en-US" b="1" dirty="0" smtClean="0"/>
              <a:t>3.9</a:t>
            </a:r>
            <a:endParaRPr lang="en-US" b="1" dirty="0"/>
          </a:p>
        </p:txBody>
      </p:sp>
    </p:spTree>
    <p:extLst>
      <p:ext uri="{BB962C8B-B14F-4D97-AF65-F5344CB8AC3E}">
        <p14:creationId xmlns:p14="http://schemas.microsoft.com/office/powerpoint/2010/main" val="31815637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498765" y="1325562"/>
            <a:ext cx="8201890" cy="5532438"/>
          </a:xfrm>
        </p:spPr>
        <p:txBody>
          <a:bodyPr>
            <a:normAutofit/>
          </a:bodyPr>
          <a:lstStyle/>
          <a:p>
            <a:pPr>
              <a:lnSpc>
                <a:spcPct val="100000"/>
              </a:lnSpc>
              <a:spcBef>
                <a:spcPts val="0"/>
              </a:spcBef>
              <a:spcAft>
                <a:spcPts val="600"/>
              </a:spcAft>
              <a:buClr>
                <a:schemeClr val="tx1"/>
              </a:buClr>
            </a:pPr>
            <a:r>
              <a:rPr lang="en-GB" dirty="0"/>
              <a:t>Women have an average of </a:t>
            </a:r>
            <a:r>
              <a:rPr lang="en-GB" b="1" dirty="0" smtClean="0">
                <a:solidFill>
                  <a:schemeClr val="bg2"/>
                </a:solidFill>
              </a:rPr>
              <a:t>3.3</a:t>
            </a:r>
            <a:r>
              <a:rPr lang="en-GB" dirty="0" smtClean="0"/>
              <a:t> </a:t>
            </a:r>
            <a:r>
              <a:rPr lang="en-GB" dirty="0"/>
              <a:t>children.</a:t>
            </a:r>
          </a:p>
          <a:p>
            <a:pPr>
              <a:lnSpc>
                <a:spcPct val="100000"/>
              </a:lnSpc>
              <a:spcBef>
                <a:spcPts val="0"/>
              </a:spcBef>
              <a:spcAft>
                <a:spcPts val="600"/>
              </a:spcAft>
              <a:buClr>
                <a:schemeClr val="tx1"/>
              </a:buClr>
            </a:pPr>
            <a:r>
              <a:rPr lang="en-GB" dirty="0"/>
              <a:t>Women have first sex at a median age of </a:t>
            </a:r>
            <a:r>
              <a:rPr lang="en-GB" b="1" dirty="0" smtClean="0">
                <a:solidFill>
                  <a:schemeClr val="bg2"/>
                </a:solidFill>
              </a:rPr>
              <a:t>18.5</a:t>
            </a:r>
            <a:r>
              <a:rPr lang="en-GB" dirty="0" smtClean="0"/>
              <a:t> </a:t>
            </a:r>
            <a:r>
              <a:rPr lang="en-GB" dirty="0"/>
              <a:t>years, first marriage at </a:t>
            </a:r>
            <a:r>
              <a:rPr lang="en-GB" b="1" dirty="0" smtClean="0">
                <a:solidFill>
                  <a:schemeClr val="bg2"/>
                </a:solidFill>
              </a:rPr>
              <a:t>20.3</a:t>
            </a:r>
            <a:r>
              <a:rPr lang="en-GB" dirty="0" smtClean="0"/>
              <a:t> </a:t>
            </a:r>
            <a:r>
              <a:rPr lang="en-GB" dirty="0"/>
              <a:t>years, and their first birth at </a:t>
            </a:r>
            <a:r>
              <a:rPr lang="en-GB" b="1" dirty="0" smtClean="0">
                <a:solidFill>
                  <a:schemeClr val="bg2"/>
                </a:solidFill>
              </a:rPr>
              <a:t>20.9</a:t>
            </a:r>
            <a:r>
              <a:rPr lang="en-GB" dirty="0" smtClean="0"/>
              <a:t> </a:t>
            </a:r>
            <a:r>
              <a:rPr lang="en-GB" dirty="0"/>
              <a:t>years.</a:t>
            </a:r>
          </a:p>
          <a:p>
            <a:pPr>
              <a:lnSpc>
                <a:spcPct val="100000"/>
              </a:lnSpc>
              <a:spcBef>
                <a:spcPts val="0"/>
              </a:spcBef>
              <a:spcAft>
                <a:spcPts val="600"/>
              </a:spcAft>
              <a:buClr>
                <a:schemeClr val="tx1"/>
              </a:buClr>
            </a:pPr>
            <a:r>
              <a:rPr lang="en-GB" b="1" dirty="0" smtClean="0">
                <a:solidFill>
                  <a:schemeClr val="bg2"/>
                </a:solidFill>
              </a:rPr>
              <a:t>19%</a:t>
            </a:r>
            <a:r>
              <a:rPr lang="en-GB" b="1" dirty="0" smtClean="0">
                <a:solidFill>
                  <a:schemeClr val="accent5"/>
                </a:solidFill>
              </a:rPr>
              <a:t> </a:t>
            </a:r>
            <a:r>
              <a:rPr lang="en-GB" dirty="0"/>
              <a:t>of women age 15-19 are </a:t>
            </a:r>
            <a:r>
              <a:rPr lang="en-GB" b="1" dirty="0">
                <a:solidFill>
                  <a:schemeClr val="bg2"/>
                </a:solidFill>
              </a:rPr>
              <a:t>pregnant</a:t>
            </a:r>
            <a:r>
              <a:rPr lang="en-GB" dirty="0">
                <a:solidFill>
                  <a:schemeClr val="bg2"/>
                </a:solidFill>
              </a:rPr>
              <a:t> </a:t>
            </a:r>
            <a:r>
              <a:rPr lang="en-GB" dirty="0"/>
              <a:t>with their first child or are </a:t>
            </a:r>
            <a:r>
              <a:rPr lang="en-GB" b="1" dirty="0">
                <a:solidFill>
                  <a:schemeClr val="bg2"/>
                </a:solidFill>
              </a:rPr>
              <a:t>already mothers</a:t>
            </a:r>
            <a:r>
              <a:rPr lang="en-GB" dirty="0"/>
              <a:t>.</a:t>
            </a:r>
          </a:p>
          <a:p>
            <a:pPr>
              <a:lnSpc>
                <a:spcPct val="100000"/>
              </a:lnSpc>
              <a:spcBef>
                <a:spcPts val="0"/>
              </a:spcBef>
              <a:spcAft>
                <a:spcPts val="600"/>
              </a:spcAft>
              <a:buClr>
                <a:schemeClr val="tx1"/>
              </a:buClr>
            </a:pPr>
            <a:r>
              <a:rPr lang="en-GB" b="1" dirty="0" smtClean="0">
                <a:solidFill>
                  <a:schemeClr val="bg2"/>
                </a:solidFill>
              </a:rPr>
              <a:t>58%</a:t>
            </a:r>
            <a:r>
              <a:rPr lang="en-GB" dirty="0" smtClean="0"/>
              <a:t> </a:t>
            </a:r>
            <a:r>
              <a:rPr lang="en-GB" dirty="0"/>
              <a:t>of married women and </a:t>
            </a:r>
            <a:r>
              <a:rPr lang="en-GB" b="1" dirty="0" smtClean="0">
                <a:solidFill>
                  <a:schemeClr val="bg2"/>
                </a:solidFill>
              </a:rPr>
              <a:t>40%</a:t>
            </a:r>
            <a:r>
              <a:rPr lang="en-GB" dirty="0" smtClean="0"/>
              <a:t> </a:t>
            </a:r>
            <a:r>
              <a:rPr lang="en-GB" dirty="0"/>
              <a:t>of married men </a:t>
            </a:r>
            <a:r>
              <a:rPr lang="en-GB" i="1" dirty="0"/>
              <a:t>want no more children</a:t>
            </a:r>
            <a:r>
              <a:rPr lang="en-GB" dirty="0"/>
              <a:t>.</a:t>
            </a:r>
          </a:p>
          <a:p>
            <a:pPr>
              <a:lnSpc>
                <a:spcPct val="100000"/>
              </a:lnSpc>
              <a:spcBef>
                <a:spcPts val="0"/>
              </a:spcBef>
              <a:spcAft>
                <a:spcPts val="600"/>
              </a:spcAft>
              <a:buClr>
                <a:schemeClr val="tx1"/>
              </a:buClr>
            </a:pPr>
            <a:r>
              <a:rPr lang="en-GB" dirty="0"/>
              <a:t>Women report their </a:t>
            </a:r>
            <a:r>
              <a:rPr lang="en-GB" i="1" dirty="0"/>
              <a:t>ideal family size </a:t>
            </a:r>
            <a:r>
              <a:rPr lang="en-GB" dirty="0" smtClean="0"/>
              <a:t>as </a:t>
            </a:r>
            <a:r>
              <a:rPr lang="en-GB" b="1" dirty="0" smtClean="0">
                <a:solidFill>
                  <a:schemeClr val="bg2"/>
                </a:solidFill>
              </a:rPr>
              <a:t>2.6 </a:t>
            </a:r>
            <a:r>
              <a:rPr lang="en-GB" dirty="0"/>
              <a:t>children while men report</a:t>
            </a:r>
            <a:r>
              <a:rPr lang="en-GB" b="1" dirty="0">
                <a:solidFill>
                  <a:schemeClr val="accent5"/>
                </a:solidFill>
              </a:rPr>
              <a:t> </a:t>
            </a:r>
            <a:r>
              <a:rPr lang="en-GB" b="1" dirty="0" smtClean="0">
                <a:solidFill>
                  <a:schemeClr val="bg2"/>
                </a:solidFill>
              </a:rPr>
              <a:t>3.0</a:t>
            </a:r>
            <a:r>
              <a:rPr lang="en-GB" dirty="0" smtClean="0"/>
              <a:t>. </a:t>
            </a:r>
            <a:endParaRPr lang="en-GB" dirty="0"/>
          </a:p>
          <a:p>
            <a:pPr>
              <a:lnSpc>
                <a:spcPct val="100000"/>
              </a:lnSpc>
              <a:spcBef>
                <a:spcPts val="0"/>
              </a:spcBef>
              <a:spcAft>
                <a:spcPts val="600"/>
              </a:spcAft>
            </a:pPr>
            <a:endParaRPr lang="en-GB" dirty="0"/>
          </a:p>
          <a:p>
            <a:pPr>
              <a:lnSpc>
                <a:spcPct val="100000"/>
              </a:lnSpc>
              <a:spcBef>
                <a:spcPts val="0"/>
              </a:spcBef>
              <a:spcAft>
                <a:spcPts val="600"/>
              </a:spcAft>
            </a:pPr>
            <a:endParaRPr lang="en-GB" dirty="0"/>
          </a:p>
          <a:p>
            <a:pPr>
              <a:lnSpc>
                <a:spcPct val="100000"/>
              </a:lnSpc>
              <a:spcBef>
                <a:spcPts val="0"/>
              </a:spcBef>
              <a:spcAft>
                <a:spcPts val="600"/>
              </a:spcAft>
            </a:pPr>
            <a:endParaRPr lang="en-GB" dirty="0"/>
          </a:p>
        </p:txBody>
      </p:sp>
    </p:spTree>
    <p:extLst>
      <p:ext uri="{BB962C8B-B14F-4D97-AF65-F5344CB8AC3E}">
        <p14:creationId xmlns:p14="http://schemas.microsoft.com/office/powerpoint/2010/main" val="8012684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14400" y="0"/>
            <a:ext cx="7315200" cy="6247864"/>
          </a:xfrm>
          <a:prstGeom prst="rect">
            <a:avLst/>
          </a:prstGeom>
          <a:noFill/>
        </p:spPr>
        <p:txBody>
          <a:bodyPr wrap="square">
            <a:spAutoFit/>
          </a:bodyPr>
          <a:lstStyle/>
          <a:p>
            <a:r>
              <a:rPr lang="en-US" sz="40000" dirty="0" smtClean="0">
                <a:solidFill>
                  <a:schemeClr val="bg2">
                    <a:lumMod val="60000"/>
                    <a:lumOff val="40000"/>
                  </a:schemeClr>
                </a:solidFill>
              </a:rPr>
              <a:t>3.3</a:t>
            </a:r>
            <a:endParaRPr lang="en-US" sz="40000" dirty="0">
              <a:solidFill>
                <a:schemeClr val="bg2">
                  <a:lumMod val="60000"/>
                  <a:lumOff val="40000"/>
                </a:schemeClr>
              </a:solidFill>
            </a:endParaRPr>
          </a:p>
        </p:txBody>
      </p:sp>
      <p:sp>
        <p:nvSpPr>
          <p:cNvPr id="3" name="Content Placeholder 2"/>
          <p:cNvSpPr>
            <a:spLocks noGrp="1"/>
          </p:cNvSpPr>
          <p:nvPr>
            <p:ph idx="1"/>
          </p:nvPr>
        </p:nvSpPr>
        <p:spPr>
          <a:xfrm>
            <a:off x="496388" y="1593670"/>
            <a:ext cx="8112035" cy="3317964"/>
          </a:xfrm>
        </p:spPr>
        <p:txBody>
          <a:bodyPr>
            <a:normAutofit/>
          </a:bodyPr>
          <a:lstStyle/>
          <a:p>
            <a:pPr marL="0" indent="0" algn="ctr">
              <a:lnSpc>
                <a:spcPct val="100000"/>
              </a:lnSpc>
              <a:spcBef>
                <a:spcPts val="0"/>
              </a:spcBef>
              <a:spcAft>
                <a:spcPts val="600"/>
              </a:spcAft>
              <a:buNone/>
            </a:pPr>
            <a:r>
              <a:rPr lang="en-GB" sz="4800" dirty="0" smtClean="0"/>
              <a:t>At current fertility levels, </a:t>
            </a:r>
            <a:br>
              <a:rPr lang="en-GB" sz="4800" dirty="0" smtClean="0"/>
            </a:br>
            <a:r>
              <a:rPr lang="en-GB" sz="4800" dirty="0" smtClean="0"/>
              <a:t>a woman in Lesotho will have </a:t>
            </a:r>
            <a:br>
              <a:rPr lang="en-GB" sz="4800" dirty="0" smtClean="0"/>
            </a:br>
            <a:r>
              <a:rPr lang="en-GB" sz="4800" dirty="0" smtClean="0"/>
              <a:t>an average of 3.3 children in her lifetime.</a:t>
            </a:r>
            <a:endParaRPr lang="en-GB" sz="4800" dirty="0"/>
          </a:p>
        </p:txBody>
      </p:sp>
    </p:spTree>
    <p:extLst>
      <p:ext uri="{BB962C8B-B14F-4D97-AF65-F5344CB8AC3E}">
        <p14:creationId xmlns:p14="http://schemas.microsoft.com/office/powerpoint/2010/main" val="7405535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Differentials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784624881"/>
              </p:ext>
            </p:extLst>
          </p:nvPr>
        </p:nvGraphicFramePr>
        <p:xfrm>
          <a:off x="628650" y="336430"/>
          <a:ext cx="7886700" cy="652156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the 3-year period before the survey</a:t>
            </a:r>
            <a:endParaRPr lang="en-US" i="1" dirty="0">
              <a:latin typeface="+mn-lt"/>
            </a:endParaRPr>
          </a:p>
        </p:txBody>
      </p:sp>
    </p:spTree>
    <p:extLst>
      <p:ext uri="{BB962C8B-B14F-4D97-AF65-F5344CB8AC3E}">
        <p14:creationId xmlns:p14="http://schemas.microsoft.com/office/powerpoint/2010/main" val="1780567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by Education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129628712"/>
              </p:ext>
            </p:extLst>
          </p:nvPr>
        </p:nvGraphicFramePr>
        <p:xfrm>
          <a:off x="628650" y="1187360"/>
          <a:ext cx="7886700" cy="494177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the 3-year period before the survey</a:t>
            </a:r>
            <a:endParaRPr lang="en-US" i="1" dirty="0">
              <a:latin typeface="+mn-lt"/>
            </a:endParaRPr>
          </a:p>
        </p:txBody>
      </p:sp>
      <p:sp>
        <p:nvSpPr>
          <p:cNvPr id="3" name="TextBox 2"/>
          <p:cNvSpPr txBox="1"/>
          <p:nvPr/>
        </p:nvSpPr>
        <p:spPr>
          <a:xfrm>
            <a:off x="447260" y="6410740"/>
            <a:ext cx="8517835" cy="338554"/>
          </a:xfrm>
          <a:prstGeom prst="rect">
            <a:avLst/>
          </a:prstGeom>
          <a:noFill/>
        </p:spPr>
        <p:txBody>
          <a:bodyPr wrap="square" rtlCol="0">
            <a:spAutoFit/>
          </a:bodyPr>
          <a:lstStyle/>
          <a:p>
            <a:r>
              <a:rPr lang="en-US" sz="1600" i="1" dirty="0" smtClean="0"/>
              <a:t>* Figures in parentheses are based on 125-249 unweighted person-years of exposure</a:t>
            </a:r>
            <a:endParaRPr lang="en-US" sz="1600" i="1" dirty="0"/>
          </a:p>
        </p:txBody>
      </p:sp>
    </p:spTree>
    <p:extLst>
      <p:ext uri="{BB962C8B-B14F-4D97-AF65-F5344CB8AC3E}">
        <p14:creationId xmlns:p14="http://schemas.microsoft.com/office/powerpoint/2010/main" val="33698458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by Wealth</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212293227"/>
              </p:ext>
            </p:extLst>
          </p:nvPr>
        </p:nvGraphicFramePr>
        <p:xfrm>
          <a:off x="628650" y="387626"/>
          <a:ext cx="7886700" cy="581627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the 3-year period before the survey</a:t>
            </a:r>
            <a:endParaRPr lang="en-US" i="1" dirty="0">
              <a:latin typeface="+mn-lt"/>
            </a:endParaRPr>
          </a:p>
        </p:txBody>
      </p:sp>
      <p:sp>
        <p:nvSpPr>
          <p:cNvPr id="6" name="TextBox 5"/>
          <p:cNvSpPr txBox="1"/>
          <p:nvPr/>
        </p:nvSpPr>
        <p:spPr>
          <a:xfrm>
            <a:off x="1066800" y="6199643"/>
            <a:ext cx="1981200" cy="646331"/>
          </a:xfrm>
          <a:prstGeom prst="rect">
            <a:avLst/>
          </a:prstGeom>
          <a:noFill/>
        </p:spPr>
        <p:txBody>
          <a:bodyPr wrap="square" rtlCol="0">
            <a:spAutoFit/>
          </a:bodyPr>
          <a:lstStyle/>
          <a:p>
            <a:pPr algn="ctr"/>
            <a:r>
              <a:rPr lang="en-US" dirty="0" smtClean="0"/>
              <a:t>Poorest households</a:t>
            </a:r>
            <a:endParaRPr lang="en-US" dirty="0"/>
          </a:p>
        </p:txBody>
      </p:sp>
      <p:sp>
        <p:nvSpPr>
          <p:cNvPr id="7" name="TextBox 6"/>
          <p:cNvSpPr txBox="1"/>
          <p:nvPr/>
        </p:nvSpPr>
        <p:spPr>
          <a:xfrm>
            <a:off x="6019800" y="6199643"/>
            <a:ext cx="1981200" cy="646331"/>
          </a:xfrm>
          <a:prstGeom prst="rect">
            <a:avLst/>
          </a:prstGeom>
          <a:noFill/>
        </p:spPr>
        <p:txBody>
          <a:bodyPr wrap="square" rtlCol="0">
            <a:spAutoFit/>
          </a:bodyPr>
          <a:lstStyle/>
          <a:p>
            <a:pPr algn="ctr"/>
            <a:r>
              <a:rPr lang="en-US" dirty="0" smtClean="0"/>
              <a:t>Wealthiest households</a:t>
            </a:r>
            <a:endParaRPr lang="en-US" dirty="0"/>
          </a:p>
        </p:txBody>
      </p:sp>
      <p:sp>
        <p:nvSpPr>
          <p:cNvPr id="8" name="Notched Right Arrow 7"/>
          <p:cNvSpPr/>
          <p:nvPr/>
        </p:nvSpPr>
        <p:spPr>
          <a:xfrm>
            <a:off x="2895600" y="6388773"/>
            <a:ext cx="3352800" cy="268069"/>
          </a:xfrm>
          <a:prstGeom prst="notched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457779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by District</a:t>
            </a:r>
            <a:endParaRPr lang="en-US" sz="4200" dirty="0"/>
          </a:p>
        </p:txBody>
      </p:sp>
      <p:sp>
        <p:nvSpPr>
          <p:cNvPr id="51" name="TextBox 50"/>
          <p:cNvSpPr txBox="1"/>
          <p:nvPr/>
        </p:nvSpPr>
        <p:spPr>
          <a:xfrm>
            <a:off x="287839" y="1573694"/>
            <a:ext cx="1617161" cy="954107"/>
          </a:xfrm>
          <a:prstGeom prst="rect">
            <a:avLst/>
          </a:prstGeom>
          <a:noFill/>
        </p:spPr>
        <p:txBody>
          <a:bodyPr wrap="square" rtlCol="0">
            <a:spAutoFit/>
          </a:bodyPr>
          <a:lstStyle/>
          <a:p>
            <a:pPr algn="ctr"/>
            <a:r>
              <a:rPr lang="en-US" sz="2800" b="1" dirty="0" smtClean="0">
                <a:latin typeface="Calibri (Headings)"/>
              </a:rPr>
              <a:t>Lesotho</a:t>
            </a:r>
          </a:p>
          <a:p>
            <a:pPr algn="ctr"/>
            <a:r>
              <a:rPr lang="en-US" sz="2800" b="1" dirty="0" smtClean="0">
                <a:latin typeface="Calibri (Headings)"/>
              </a:rPr>
              <a:t>3.3</a:t>
            </a:r>
            <a:endParaRPr lang="en-US" sz="2800" b="1" dirty="0">
              <a:latin typeface="Calibri (Headings)"/>
            </a:endParaRPr>
          </a:p>
        </p:txBody>
      </p:sp>
      <p:sp>
        <p:nvSpPr>
          <p:cNvPr id="53" name="Text Box 34"/>
          <p:cNvSpPr txBox="1">
            <a:spLocks noChangeArrowheads="1"/>
          </p:cNvSpPr>
          <p:nvPr/>
        </p:nvSpPr>
        <p:spPr bwMode="auto">
          <a:xfrm>
            <a:off x="45645" y="5821363"/>
            <a:ext cx="251187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i="1" dirty="0" smtClean="0"/>
              <a:t>Births per woman for the 3-year period </a:t>
            </a:r>
            <a:r>
              <a:rPr lang="en-US" i="1" dirty="0"/>
              <a:t>before the survey</a:t>
            </a:r>
          </a:p>
        </p:txBody>
      </p:sp>
      <p:grpSp>
        <p:nvGrpSpPr>
          <p:cNvPr id="5" name="Group 4"/>
          <p:cNvGrpSpPr>
            <a:grpSpLocks noChangeAspect="1"/>
          </p:cNvGrpSpPr>
          <p:nvPr/>
        </p:nvGrpSpPr>
        <p:grpSpPr bwMode="auto">
          <a:xfrm>
            <a:off x="1240631" y="942838"/>
            <a:ext cx="6662738" cy="5692775"/>
            <a:chOff x="460" y="664"/>
            <a:chExt cx="4197" cy="3586"/>
          </a:xfrm>
        </p:grpSpPr>
        <p:sp>
          <p:nvSpPr>
            <p:cNvPr id="6" name="Freeform 5"/>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lumMod val="50000"/>
                <a:lumOff val="50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lumMod val="25000"/>
                <a:lumOff val="7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lumMod val="75000"/>
                <a:lumOff val="25000"/>
              </a:schemeClr>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6" name="TextBox 15"/>
          <p:cNvSpPr txBox="1"/>
          <p:nvPr/>
        </p:nvSpPr>
        <p:spPr>
          <a:xfrm>
            <a:off x="3913188" y="1707391"/>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Leribe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3.5</a:t>
            </a:r>
          </a:p>
        </p:txBody>
      </p:sp>
      <p:sp>
        <p:nvSpPr>
          <p:cNvPr id="17" name="TextBox 16"/>
          <p:cNvSpPr txBox="1"/>
          <p:nvPr/>
        </p:nvSpPr>
        <p:spPr>
          <a:xfrm>
            <a:off x="2998788" y="2325481"/>
            <a:ext cx="1368425" cy="707886"/>
          </a:xfrm>
          <a:prstGeom prst="rect">
            <a:avLst/>
          </a:prstGeom>
          <a:noFill/>
        </p:spPr>
        <p:txBody>
          <a:bodyPr wrap="square" rtlCol="0">
            <a:spAutoFit/>
          </a:bodyPr>
          <a:lstStyle/>
          <a:p>
            <a:pPr algn="ctr"/>
            <a:r>
              <a:rPr lang="en-US" sz="2000" b="1" dirty="0" smtClean="0">
                <a:solidFill>
                  <a:schemeClr val="bg1"/>
                </a:solidFill>
                <a:latin typeface="Calibri" pitchFamily="34" charset="0"/>
              </a:rPr>
              <a:t>Berea</a:t>
            </a:r>
          </a:p>
          <a:p>
            <a:pPr algn="ctr"/>
            <a:r>
              <a:rPr lang="en-US" sz="2000" b="1" dirty="0" smtClean="0">
                <a:solidFill>
                  <a:schemeClr val="bg1"/>
                </a:solidFill>
                <a:latin typeface="Calibri" pitchFamily="34" charset="0"/>
              </a:rPr>
              <a:t>3.1</a:t>
            </a:r>
          </a:p>
        </p:txBody>
      </p:sp>
      <p:sp>
        <p:nvSpPr>
          <p:cNvPr id="18" name="TextBox 17"/>
          <p:cNvSpPr txBox="1"/>
          <p:nvPr/>
        </p:nvSpPr>
        <p:spPr>
          <a:xfrm>
            <a:off x="2586798" y="3334151"/>
            <a:ext cx="1584325" cy="707886"/>
          </a:xfrm>
          <a:prstGeom prst="rect">
            <a:avLst/>
          </a:prstGeom>
          <a:noFill/>
        </p:spPr>
        <p:txBody>
          <a:bodyPr wrap="square" rtlCol="0">
            <a:spAutoFit/>
          </a:bodyPr>
          <a:lstStyle/>
          <a:p>
            <a:pPr algn="ctr"/>
            <a:r>
              <a:rPr lang="en-US" sz="2000" b="1" dirty="0" smtClean="0">
                <a:latin typeface="Calibri" pitchFamily="34" charset="0"/>
              </a:rPr>
              <a:t>Maseru</a:t>
            </a:r>
          </a:p>
          <a:p>
            <a:pPr algn="ctr"/>
            <a:r>
              <a:rPr lang="en-US" sz="2000" b="1" dirty="0" smtClean="0">
                <a:latin typeface="Calibri" pitchFamily="34" charset="0"/>
              </a:rPr>
              <a:t>2.6</a:t>
            </a:r>
          </a:p>
        </p:txBody>
      </p:sp>
      <p:sp>
        <p:nvSpPr>
          <p:cNvPr id="19" name="TextBox 18"/>
          <p:cNvSpPr txBox="1"/>
          <p:nvPr/>
        </p:nvSpPr>
        <p:spPr>
          <a:xfrm>
            <a:off x="1413686" y="3837870"/>
            <a:ext cx="1368425" cy="707886"/>
          </a:xfrm>
          <a:prstGeom prst="rect">
            <a:avLst/>
          </a:prstGeom>
          <a:noFill/>
        </p:spPr>
        <p:txBody>
          <a:bodyPr wrap="square" rtlCol="0">
            <a:spAutoFit/>
          </a:bodyPr>
          <a:lstStyle/>
          <a:p>
            <a:pPr algn="ctr"/>
            <a:r>
              <a:rPr lang="en-US" sz="2000" b="1" dirty="0" err="1" smtClean="0">
                <a:latin typeface="Calibri" pitchFamily="34" charset="0"/>
              </a:rPr>
              <a:t>Mafeteng</a:t>
            </a:r>
            <a:endParaRPr lang="en-US" sz="2000" b="1" dirty="0" smtClean="0">
              <a:latin typeface="Calibri" pitchFamily="34" charset="0"/>
            </a:endParaRPr>
          </a:p>
          <a:p>
            <a:pPr algn="ctr"/>
            <a:r>
              <a:rPr lang="en-US" sz="2000" b="1" dirty="0" smtClean="0">
                <a:latin typeface="Calibri" pitchFamily="34" charset="0"/>
              </a:rPr>
              <a:t>2.8</a:t>
            </a:r>
          </a:p>
        </p:txBody>
      </p:sp>
      <p:sp>
        <p:nvSpPr>
          <p:cNvPr id="20" name="TextBox 19"/>
          <p:cNvSpPr txBox="1"/>
          <p:nvPr/>
        </p:nvSpPr>
        <p:spPr>
          <a:xfrm>
            <a:off x="4837906" y="1068638"/>
            <a:ext cx="1368425"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3.7</a:t>
            </a:r>
          </a:p>
        </p:txBody>
      </p:sp>
      <p:sp>
        <p:nvSpPr>
          <p:cNvPr id="21" name="TextBox 20"/>
          <p:cNvSpPr txBox="1"/>
          <p:nvPr/>
        </p:nvSpPr>
        <p:spPr>
          <a:xfrm>
            <a:off x="5408614" y="4398630"/>
            <a:ext cx="1616898" cy="707886"/>
          </a:xfrm>
          <a:prstGeom prst="rect">
            <a:avLst/>
          </a:prstGeom>
          <a:noFill/>
        </p:spPr>
        <p:txBody>
          <a:bodyPr wrap="square" rtlCol="0">
            <a:spAutoFit/>
          </a:bodyPr>
          <a:lstStyle/>
          <a:p>
            <a:pPr algn="ctr"/>
            <a:r>
              <a:rPr lang="en-US" sz="2000" b="1" dirty="0" err="1" smtClean="0">
                <a:latin typeface="Calibri" pitchFamily="34" charset="0"/>
              </a:rPr>
              <a:t>Qacha’s</a:t>
            </a:r>
            <a:r>
              <a:rPr lang="en-US" sz="2000" b="1" dirty="0" smtClean="0">
                <a:latin typeface="Calibri" pitchFamily="34" charset="0"/>
              </a:rPr>
              <a:t> Nek</a:t>
            </a:r>
          </a:p>
          <a:p>
            <a:pPr algn="ctr"/>
            <a:r>
              <a:rPr lang="en-US" sz="2000" b="1" dirty="0" smtClean="0">
                <a:latin typeface="Calibri" pitchFamily="34" charset="0"/>
              </a:rPr>
              <a:t>2.9</a:t>
            </a:r>
          </a:p>
        </p:txBody>
      </p:sp>
      <p:sp>
        <p:nvSpPr>
          <p:cNvPr id="22" name="TextBox 21"/>
          <p:cNvSpPr txBox="1"/>
          <p:nvPr/>
        </p:nvSpPr>
        <p:spPr>
          <a:xfrm>
            <a:off x="2171701" y="4736045"/>
            <a:ext cx="1750218" cy="1015663"/>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p>
          <a:p>
            <a:pPr algn="ctr"/>
            <a:r>
              <a:rPr lang="en-US" sz="2000" b="1" dirty="0" smtClean="0">
                <a:solidFill>
                  <a:schemeClr val="bg1"/>
                </a:solidFill>
                <a:latin typeface="Calibri" pitchFamily="34" charset="0"/>
              </a:rPr>
              <a:t>3.8</a:t>
            </a:r>
          </a:p>
        </p:txBody>
      </p:sp>
      <p:sp>
        <p:nvSpPr>
          <p:cNvPr id="23" name="TextBox 22"/>
          <p:cNvSpPr txBox="1"/>
          <p:nvPr/>
        </p:nvSpPr>
        <p:spPr>
          <a:xfrm>
            <a:off x="3211381" y="5554124"/>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Quthing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3.9</a:t>
            </a:r>
          </a:p>
        </p:txBody>
      </p:sp>
      <p:sp>
        <p:nvSpPr>
          <p:cNvPr id="24" name="TextBox 23"/>
          <p:cNvSpPr txBox="1"/>
          <p:nvPr/>
        </p:nvSpPr>
        <p:spPr>
          <a:xfrm>
            <a:off x="5988844" y="2569232"/>
            <a:ext cx="1593850"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Mokhotlong</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4.4</a:t>
            </a:r>
          </a:p>
        </p:txBody>
      </p:sp>
      <p:sp>
        <p:nvSpPr>
          <p:cNvPr id="25" name="TextBox 24"/>
          <p:cNvSpPr txBox="1"/>
          <p:nvPr/>
        </p:nvSpPr>
        <p:spPr>
          <a:xfrm>
            <a:off x="4619057" y="3418684"/>
            <a:ext cx="1806122"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smtClean="0">
              <a:solidFill>
                <a:schemeClr val="bg1"/>
              </a:solidFill>
              <a:latin typeface="Calibri" pitchFamily="34" charset="0"/>
            </a:endParaRPr>
          </a:p>
          <a:p>
            <a:pPr algn="ctr"/>
            <a:r>
              <a:rPr lang="en-US" sz="2000" b="1" dirty="0" smtClean="0">
                <a:solidFill>
                  <a:schemeClr val="bg1"/>
                </a:solidFill>
                <a:latin typeface="Calibri" pitchFamily="34" charset="0"/>
              </a:rPr>
              <a:t>4.0</a:t>
            </a:r>
          </a:p>
        </p:txBody>
      </p:sp>
    </p:spTree>
    <p:extLst>
      <p:ext uri="{BB962C8B-B14F-4D97-AF65-F5344CB8AC3E}">
        <p14:creationId xmlns:p14="http://schemas.microsoft.com/office/powerpoint/2010/main" val="25454698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Trends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782093574"/>
              </p:ext>
            </p:extLst>
          </p:nvPr>
        </p:nvGraphicFramePr>
        <p:xfrm>
          <a:off x="628650" y="318052"/>
          <a:ext cx="7886700" cy="653994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the </a:t>
            </a:r>
            <a:r>
              <a:rPr lang="en-US" i="1" dirty="0"/>
              <a:t>3</a:t>
            </a:r>
            <a:r>
              <a:rPr lang="en-US" i="1" dirty="0" smtClean="0">
                <a:latin typeface="+mn-lt"/>
              </a:rPr>
              <a:t>-year period before the survey</a:t>
            </a:r>
            <a:endParaRPr lang="en-US" i="1" dirty="0">
              <a:latin typeface="+mn-lt"/>
            </a:endParaRPr>
          </a:p>
        </p:txBody>
      </p:sp>
    </p:spTree>
    <p:extLst>
      <p:ext uri="{BB962C8B-B14F-4D97-AF65-F5344CB8AC3E}">
        <p14:creationId xmlns:p14="http://schemas.microsoft.com/office/powerpoint/2010/main" val="20884919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within the region</a:t>
            </a:r>
            <a:endParaRPr lang="en-US" sz="4200" dirty="0"/>
          </a:p>
        </p:txBody>
      </p:sp>
      <p:sp>
        <p:nvSpPr>
          <p:cNvPr id="12" name="TextBox 11"/>
          <p:cNvSpPr txBox="1"/>
          <p:nvPr/>
        </p:nvSpPr>
        <p:spPr>
          <a:xfrm>
            <a:off x="0" y="1050880"/>
            <a:ext cx="9144000" cy="381000"/>
          </a:xfrm>
          <a:prstGeom prst="rect">
            <a:avLst/>
          </a:prstGeom>
          <a:noFill/>
        </p:spPr>
        <p:txBody>
          <a:bodyPr wrap="square" rtlCol="0">
            <a:spAutoFit/>
          </a:bodyPr>
          <a:lstStyle/>
          <a:p>
            <a:pPr algn="ctr"/>
            <a:r>
              <a:rPr lang="en-US" i="1" dirty="0"/>
              <a:t>Births per woman for the </a:t>
            </a:r>
            <a:r>
              <a:rPr lang="en-US" i="1" dirty="0" smtClean="0"/>
              <a:t>3-year </a:t>
            </a:r>
            <a:r>
              <a:rPr lang="en-US" i="1" dirty="0"/>
              <a:t>period before the survey</a:t>
            </a:r>
          </a:p>
        </p:txBody>
      </p:sp>
      <p:graphicFrame>
        <p:nvGraphicFramePr>
          <p:cNvPr id="5" name="Content Placeholder 10"/>
          <p:cNvGraphicFramePr>
            <a:graphicFrameLocks/>
          </p:cNvGraphicFramePr>
          <p:nvPr>
            <p:extLst>
              <p:ext uri="{D42A27DB-BD31-4B8C-83A1-F6EECF244321}">
                <p14:modId xmlns:p14="http://schemas.microsoft.com/office/powerpoint/2010/main" val="1273323265"/>
              </p:ext>
            </p:extLst>
          </p:nvPr>
        </p:nvGraphicFramePr>
        <p:xfrm>
          <a:off x="599670" y="1431880"/>
          <a:ext cx="8980227" cy="53237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84762719"/>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Lesotho">
      <a:dk1>
        <a:sysClr val="windowText" lastClr="000000"/>
      </a:dk1>
      <a:lt1>
        <a:sysClr val="window" lastClr="FFFFFF"/>
      </a:lt1>
      <a:dk2>
        <a:srgbClr val="00143F"/>
      </a:dk2>
      <a:lt2>
        <a:srgbClr val="40AD48"/>
      </a:lt2>
      <a:accent1>
        <a:srgbClr val="F15C30"/>
      </a:accent1>
      <a:accent2>
        <a:srgbClr val="72593C"/>
      </a:accent2>
      <a:accent3>
        <a:srgbClr val="997751"/>
      </a:accent3>
      <a:accent4>
        <a:srgbClr val="3D6CA8"/>
      </a:accent4>
      <a:accent5>
        <a:srgbClr val="8D4B20"/>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1822</TotalTime>
  <Words>1204</Words>
  <Application>Microsoft Office PowerPoint</Application>
  <PresentationFormat>On-screen Show (4:3)</PresentationFormat>
  <Paragraphs>154</Paragraphs>
  <Slides>25</Slides>
  <Notes>21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25</vt:i4>
      </vt:variant>
    </vt:vector>
  </HeadingPairs>
  <TitlesOfParts>
    <vt:vector size="30" baseType="lpstr">
      <vt:lpstr>Arial</vt:lpstr>
      <vt:lpstr>Calibri</vt:lpstr>
      <vt:lpstr>Calibri (Headings)</vt:lpstr>
      <vt:lpstr>Custom Design</vt:lpstr>
      <vt:lpstr>1_Office Theme</vt:lpstr>
      <vt:lpstr>PowerPoint Presentation</vt:lpstr>
      <vt:lpstr>PowerPoint Presentation</vt:lpstr>
      <vt:lpstr>PowerPoint Presentation</vt:lpstr>
      <vt:lpstr>Fertility Differentials</vt:lpstr>
      <vt:lpstr>Fertility by Education</vt:lpstr>
      <vt:lpstr>Fertility by Wealth</vt:lpstr>
      <vt:lpstr>Fertility by District</vt:lpstr>
      <vt:lpstr>Fertility Trends</vt:lpstr>
      <vt:lpstr>Fertility within the region</vt:lpstr>
      <vt:lpstr>PowerPoint Presentation</vt:lpstr>
      <vt:lpstr>Birth Intervals</vt:lpstr>
      <vt:lpstr>Length of Birth Intervals</vt:lpstr>
      <vt:lpstr>Teenage Childbearing</vt:lpstr>
      <vt:lpstr> Teenage Childbearing  by Residence </vt:lpstr>
      <vt:lpstr>Current Marital Status:  Women</vt:lpstr>
      <vt:lpstr>Polygyny</vt:lpstr>
      <vt:lpstr>Median Age at First Sex, Marriage,  and Birth</vt:lpstr>
      <vt:lpstr>Age at First Sexual Intercourse</vt:lpstr>
      <vt:lpstr>PowerPoint Presentation</vt:lpstr>
      <vt:lpstr>Fertility Preferences of Married Women</vt:lpstr>
      <vt:lpstr>Fertility Preferences of Married Men</vt:lpstr>
      <vt:lpstr>Ideal Family Size</vt:lpstr>
      <vt:lpstr>Birth Planning</vt:lpstr>
      <vt:lpstr>Difference between Wanted and  Actual Fertility Rates</vt:lpstr>
      <vt:lpstr>Key Findings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Nybro, Erica</cp:lastModifiedBy>
  <cp:revision>131</cp:revision>
  <cp:lastPrinted>2016-03-29T17:00:08Z</cp:lastPrinted>
  <dcterms:created xsi:type="dcterms:W3CDTF">2015-01-29T20:02:00Z</dcterms:created>
  <dcterms:modified xsi:type="dcterms:W3CDTF">2016-06-13T09:21:17Z</dcterms:modified>
</cp:coreProperties>
</file>