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51" r:id="rId2"/>
  </p:sldMasterIdLst>
  <p:notesMasterIdLst>
    <p:notesMasterId r:id="rId16"/>
  </p:notesMasterIdLst>
  <p:sldIdLst>
    <p:sldId id="256" r:id="rId3"/>
    <p:sldId id="269" r:id="rId4"/>
    <p:sldId id="394" r:id="rId5"/>
    <p:sldId id="410" r:id="rId6"/>
    <p:sldId id="404" r:id="rId7"/>
    <p:sldId id="411" r:id="rId8"/>
    <p:sldId id="412" r:id="rId9"/>
    <p:sldId id="406" r:id="rId10"/>
    <p:sldId id="430" r:id="rId11"/>
    <p:sldId id="431" r:id="rId12"/>
    <p:sldId id="407" r:id="rId13"/>
    <p:sldId id="414" r:id="rId14"/>
    <p:sldId id="284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1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3" autoAdjust="0"/>
    <p:restoredTop sz="91536" autoAdjust="0"/>
  </p:normalViewPr>
  <p:slideViewPr>
    <p:cSldViewPr snapToGrid="0">
      <p:cViewPr varScale="1">
        <p:scale>
          <a:sx n="76" d="100"/>
          <a:sy n="76" d="100"/>
        </p:scale>
        <p:origin x="283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50</c:v>
                </c:pt>
                <c:pt idx="1">
                  <c:v>83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9855704"/>
        <c:axId val="169856488"/>
      </c:barChart>
      <c:catAx>
        <c:axId val="169855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856488"/>
        <c:crosses val="autoZero"/>
        <c:auto val="1"/>
        <c:lblAlgn val="ctr"/>
        <c:lblOffset val="100"/>
        <c:noMultiLvlLbl val="0"/>
      </c:catAx>
      <c:valAx>
        <c:axId val="169856488"/>
        <c:scaling>
          <c:orientation val="minMax"/>
          <c:max val="10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16985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82</c:v>
                </c:pt>
                <c:pt idx="1">
                  <c:v>2</c:v>
                </c:pt>
                <c:pt idx="2">
                  <c:v>2</c:v>
                </c:pt>
                <c:pt idx="3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78</c:v>
                </c:pt>
                <c:pt idx="1">
                  <c:v>5</c:v>
                </c:pt>
                <c:pt idx="2">
                  <c:v>2</c:v>
                </c:pt>
                <c:pt idx="3">
                  <c:v>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9857272"/>
        <c:axId val="169857664"/>
      </c:barChart>
      <c:catAx>
        <c:axId val="169857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857664"/>
        <c:crosses val="autoZero"/>
        <c:auto val="1"/>
        <c:lblAlgn val="ctr"/>
        <c:lblOffset val="100"/>
        <c:noMultiLvlLbl val="0"/>
      </c:catAx>
      <c:valAx>
        <c:axId val="169857664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169857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0.16095013123359581"/>
                  <c:y val="0.149662812684143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9077055993000874"/>
                  <c:y val="-0.19534007839437467"/>
                </c:manualLayout>
              </c:layout>
              <c:tx>
                <c:rich>
                  <a:bodyPr/>
                  <a:lstStyle/>
                  <a:p>
                    <a:fld id="{1D0DA9C0-F1C1-49CD-A1CC-440CAF5CD13A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2D8E506F-B9C5-4519-B332-5C6239288DA1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62</c:v>
                </c:pt>
                <c:pt idx="2">
                  <c:v>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7.7434383202099735E-2"/>
                  <c:y val="0.1868311650261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6298611111111109E-2"/>
                  <c:y val="-0.27189511505556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Less</a:t>
                    </a:r>
                  </a:p>
                  <a:p>
                    <a:fld id="{AB7E7237-B4CB-4421-999F-36926DA437EB}" type="VALUE">
                      <a:rPr lang="en-US" smtClean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7813320209973754"/>
                  <c:y val="2.782010590678853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 has no earnings/      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55</c:v>
                </c:pt>
                <c:pt idx="2">
                  <c:v>8</c:v>
                </c:pt>
                <c:pt idx="3">
                  <c:v>19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Own a house alone or jointly</c:v>
                </c:pt>
                <c:pt idx="1">
                  <c:v>Own land alone or jointly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35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Own a house alone or jointly</c:v>
                </c:pt>
                <c:pt idx="1">
                  <c:v>Own land alone or jointly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25</c:v>
                </c:pt>
                <c:pt idx="1">
                  <c:v>25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369586552"/>
        <c:axId val="369586944"/>
      </c:barChart>
      <c:catAx>
        <c:axId val="369586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586944"/>
        <c:crosses val="autoZero"/>
        <c:auto val="1"/>
        <c:lblAlgn val="ctr"/>
        <c:lblOffset val="100"/>
        <c:noMultiLvlLbl val="0"/>
      </c:catAx>
      <c:valAx>
        <c:axId val="369586944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369586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95578437310721E-2"/>
          <c:y val="6.782261592300963E-2"/>
          <c:w val="0.96540880503144655"/>
          <c:h val="0.78170999458401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Own health        care</c:v>
                </c:pt>
                <c:pt idx="1">
                  <c:v>Major household purchases</c:v>
                </c:pt>
                <c:pt idx="2">
                  <c:v>Visits to her family or relatives</c:v>
                </c:pt>
                <c:pt idx="3">
                  <c:v>Participate in all three decisions</c:v>
                </c:pt>
                <c:pt idx="4">
                  <c:v>Participate in no decisions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89</c:v>
                </c:pt>
                <c:pt idx="1">
                  <c:v>89</c:v>
                </c:pt>
                <c:pt idx="2">
                  <c:v>72</c:v>
                </c:pt>
                <c:pt idx="3">
                  <c:v>65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-25"/>
        <c:axId val="369588120"/>
        <c:axId val="369588512"/>
      </c:barChart>
      <c:catAx>
        <c:axId val="369588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69588512"/>
        <c:crosses val="autoZero"/>
        <c:auto val="1"/>
        <c:lblAlgn val="ctr"/>
        <c:lblOffset val="100"/>
        <c:noMultiLvlLbl val="0"/>
      </c:catAx>
      <c:valAx>
        <c:axId val="3695885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69588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95578437310721E-2"/>
          <c:y val="6.782261592300963E-2"/>
          <c:w val="0.96540880503144655"/>
          <c:h val="0.78170999458401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Own health care</c:v>
                </c:pt>
                <c:pt idx="1">
                  <c:v>Major household purchases</c:v>
                </c:pt>
                <c:pt idx="2">
                  <c:v>Participate in both decisions</c:v>
                </c:pt>
                <c:pt idx="3">
                  <c:v>Participate in no decisions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90</c:v>
                </c:pt>
                <c:pt idx="1">
                  <c:v>86</c:v>
                </c:pt>
                <c:pt idx="2">
                  <c:v>80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-25"/>
        <c:axId val="369589296"/>
        <c:axId val="369589688"/>
      </c:barChart>
      <c:catAx>
        <c:axId val="3695892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69589688"/>
        <c:crosses val="autoZero"/>
        <c:auto val="1"/>
        <c:lblAlgn val="ctr"/>
        <c:lblOffset val="100"/>
        <c:noMultiLvlLbl val="0"/>
      </c:catAx>
      <c:valAx>
        <c:axId val="36958968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6958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Neglects the children</c:v>
                </c:pt>
                <c:pt idx="2">
                  <c:v>Goes out without telling him</c:v>
                </c:pt>
                <c:pt idx="3">
                  <c:v>Argues with him</c:v>
                </c:pt>
                <c:pt idx="4">
                  <c:v>Refuses to have sex with him</c:v>
                </c:pt>
                <c:pt idx="5">
                  <c:v>Burns the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26</c:v>
                </c:pt>
                <c:pt idx="2">
                  <c:v>16</c:v>
                </c:pt>
                <c:pt idx="3">
                  <c:v>26</c:v>
                </c:pt>
                <c:pt idx="4">
                  <c:v>9</c:v>
                </c:pt>
                <c:pt idx="5" formatCode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Neglects the children</c:v>
                </c:pt>
                <c:pt idx="2">
                  <c:v>Goes out without telling him</c:v>
                </c:pt>
                <c:pt idx="3">
                  <c:v>Argues with him</c:v>
                </c:pt>
                <c:pt idx="4">
                  <c:v>Refuses to have sex with him</c:v>
                </c:pt>
                <c:pt idx="5">
                  <c:v>Burns the food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33</c:v>
                </c:pt>
                <c:pt idx="1">
                  <c:v>22</c:v>
                </c:pt>
                <c:pt idx="2">
                  <c:v>11</c:v>
                </c:pt>
                <c:pt idx="3">
                  <c:v>25</c:v>
                </c:pt>
                <c:pt idx="4">
                  <c:v>9</c:v>
                </c:pt>
                <c:pt idx="5">
                  <c:v>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85951888"/>
        <c:axId val="285952280"/>
      </c:barChart>
      <c:catAx>
        <c:axId val="285951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952280"/>
        <c:crosses val="autoZero"/>
        <c:auto val="1"/>
        <c:lblAlgn val="ctr"/>
        <c:lblOffset val="100"/>
        <c:noMultiLvlLbl val="0"/>
      </c:catAx>
      <c:valAx>
        <c:axId val="285952280"/>
        <c:scaling>
          <c:orientation val="minMax"/>
          <c:max val="10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85951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357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2014 </a:t>
            </a:r>
            <a:r>
              <a:rPr lang="en-US" dirty="0" smtClean="0"/>
              <a:t>LDHS </a:t>
            </a:r>
            <a:r>
              <a:rPr lang="en-US" dirty="0"/>
              <a:t>asked female and male respondents if they think a husband is justified in beating his wife under a series of circumstances: wife burns the food, wife argues with him, wife goes out without telling him, wife neglects the children, and wife refuses to have sex with him. </a:t>
            </a:r>
          </a:p>
          <a:p>
            <a:endParaRPr lang="en-US" dirty="0"/>
          </a:p>
          <a:p>
            <a:r>
              <a:rPr lang="en-US" dirty="0"/>
              <a:t>Overall, men are </a:t>
            </a:r>
            <a:r>
              <a:rPr lang="en-US" dirty="0" smtClean="0"/>
              <a:t>more likely </a:t>
            </a:r>
            <a:r>
              <a:rPr lang="en-US" dirty="0"/>
              <a:t>than women to agree that wife beating is justified for one specified reason. </a:t>
            </a:r>
            <a:r>
              <a:rPr lang="en-US" dirty="0" smtClean="0"/>
              <a:t>One-third</a:t>
            </a:r>
            <a:r>
              <a:rPr lang="en-US" baseline="0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women </a:t>
            </a:r>
            <a:r>
              <a:rPr lang="en-US" dirty="0" smtClean="0"/>
              <a:t>and 40% </a:t>
            </a:r>
            <a:r>
              <a:rPr lang="en-US" dirty="0"/>
              <a:t>of men agree that a husband is justified in beating his wife for at least one of these reasons: if she burns the food, argues with him, goes out without telling him, neglects the children, or refuses to have sex with him. </a:t>
            </a:r>
            <a:r>
              <a:rPr lang="en-US" dirty="0" smtClean="0"/>
              <a:t>Men are slightly more likely </a:t>
            </a:r>
            <a:r>
              <a:rPr lang="en-US" dirty="0"/>
              <a:t>to agree that wife beating is justified if a wife neglects the children (</a:t>
            </a:r>
            <a:r>
              <a:rPr lang="en-US" dirty="0" smtClean="0"/>
              <a:t>26%)</a:t>
            </a:r>
            <a:r>
              <a:rPr lang="en-US" baseline="0" dirty="0" smtClean="0"/>
              <a:t> than women (22%).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44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men were employed in the last year than women. Only 50% of </a:t>
            </a:r>
            <a:r>
              <a:rPr lang="en-US" baseline="0" dirty="0" smtClean="0"/>
              <a:t>women compared to 8 in 10 men were employed.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91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noProof="0" dirty="0" smtClean="0"/>
              <a:t>The large majority</a:t>
            </a:r>
            <a:r>
              <a:rPr lang="en-US" baseline="0" noProof="0" dirty="0" smtClean="0"/>
              <a:t> of working women and men earn cash (82% and 78%), while 14% of women and 15% of men are not paid. Men are more likely to be paid in cash than women.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23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One-third of women who are currently employed and earning cash made independent decisions on how to spend their earnings</a:t>
            </a:r>
            <a:r>
              <a:rPr lang="en-US" smtClean="0"/>
              <a:t>. Two-third</a:t>
            </a:r>
            <a:r>
              <a:rPr lang="en-US" baseline="0" smtClean="0"/>
              <a:t> </a:t>
            </a:r>
            <a:r>
              <a:rPr lang="en-US" baseline="0" dirty="0" smtClean="0"/>
              <a:t>of married working women made joint decisions with their husbands on cash earnings while 4% report that their husbands made the decision alone.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89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Just over half </a:t>
            </a:r>
            <a:r>
              <a:rPr lang="en-US" baseline="0" dirty="0" smtClean="0"/>
              <a:t>of women report earning less than their husbands. 15% of women earn more and 8% earn about the same than their husbands.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29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Women are more likely than men to own a house; about ¼ of women and men own land.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3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30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The 2014 </a:t>
            </a:r>
            <a:r>
              <a:rPr lang="en-US" dirty="0" smtClean="0"/>
              <a:t>LDHS </a:t>
            </a:r>
            <a:r>
              <a:rPr lang="en-US" dirty="0"/>
              <a:t>asked currently married women about their participation in three types of household decisions: her own health care, making major household purchases, and visits to family or relatives. </a:t>
            </a:r>
            <a:r>
              <a:rPr lang="en-US" dirty="0" smtClean="0"/>
              <a:t>72% </a:t>
            </a:r>
            <a:r>
              <a:rPr lang="en-US" dirty="0"/>
              <a:t>of women have sole or joint </a:t>
            </a:r>
            <a:r>
              <a:rPr lang="en-US" dirty="0" smtClean="0"/>
              <a:t>decision-making </a:t>
            </a:r>
            <a:r>
              <a:rPr lang="en-US" dirty="0"/>
              <a:t>power about visiting family or relatives, while </a:t>
            </a:r>
            <a:r>
              <a:rPr lang="en-US" dirty="0" smtClean="0"/>
              <a:t>89% </a:t>
            </a:r>
            <a:r>
              <a:rPr lang="en-US" dirty="0"/>
              <a:t>participate in decisions about major household purchases. </a:t>
            </a:r>
            <a:r>
              <a:rPr lang="en-US" dirty="0" smtClean="0"/>
              <a:t>Nearly 9 in </a:t>
            </a:r>
            <a:r>
              <a:rPr lang="en-US" dirty="0"/>
              <a:t>ten married women participate in decisions about their own health care. Less than 10% do not participate in any of the three decisions; more than 6 in 10 women report that they participate in all three decisions. </a:t>
            </a:r>
          </a:p>
          <a:p>
            <a:pPr eaLnBrk="1" hangingPunct="1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68103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Comparatively, the 2014 </a:t>
            </a:r>
            <a:r>
              <a:rPr lang="en-US" dirty="0" smtClean="0"/>
              <a:t>LDHS </a:t>
            </a:r>
            <a:r>
              <a:rPr lang="en-US" dirty="0"/>
              <a:t>also asked currently married men about their participation in two types of household decisions: their own health care and making major household purchases. Most men participate in </a:t>
            </a:r>
            <a:r>
              <a:rPr lang="en-US" dirty="0" smtClean="0"/>
              <a:t>decision making </a:t>
            </a:r>
            <a:r>
              <a:rPr lang="en-US" dirty="0"/>
              <a:t>about their own health care (</a:t>
            </a:r>
            <a:r>
              <a:rPr lang="en-US" dirty="0" smtClean="0"/>
              <a:t>90%) </a:t>
            </a:r>
            <a:r>
              <a:rPr lang="en-US" dirty="0"/>
              <a:t>as well as in making major household purchases (</a:t>
            </a:r>
            <a:r>
              <a:rPr lang="en-US" dirty="0" smtClean="0"/>
              <a:t>86%). </a:t>
            </a:r>
            <a:r>
              <a:rPr lang="en-US" dirty="0"/>
              <a:t>Overall, </a:t>
            </a:r>
            <a:r>
              <a:rPr lang="en-US" dirty="0" smtClean="0"/>
              <a:t>8% </a:t>
            </a:r>
            <a:r>
              <a:rPr lang="en-US" dirty="0"/>
              <a:t>of men participate in both decisions, and only </a:t>
            </a:r>
            <a:r>
              <a:rPr lang="en-US" dirty="0" smtClean="0"/>
              <a:t>4% </a:t>
            </a:r>
            <a:r>
              <a:rPr lang="en-US" dirty="0"/>
              <a:t>participate in neither decision. </a:t>
            </a:r>
          </a:p>
        </p:txBody>
      </p:sp>
    </p:spTree>
    <p:extLst>
      <p:ext uri="{BB962C8B-B14F-4D97-AF65-F5344CB8AC3E}">
        <p14:creationId xmlns:p14="http://schemas.microsoft.com/office/powerpoint/2010/main" val="2006016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17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752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62976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0" y="5637119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2014 Lesotho Demographic </a:t>
            </a:r>
            <a:b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and Health Survey (LDHS)</a:t>
            </a:r>
            <a:endParaRPr lang="en-GB" sz="3800" b="1" noProof="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153302"/>
            <a:ext cx="9144000" cy="4566113"/>
            <a:chOff x="0" y="1153302"/>
            <a:chExt cx="9144000" cy="4566113"/>
          </a:xfrm>
        </p:grpSpPr>
        <p:grpSp>
          <p:nvGrpSpPr>
            <p:cNvPr id="10" name="Group 9"/>
            <p:cNvGrpSpPr/>
            <p:nvPr userDrawn="1"/>
          </p:nvGrpSpPr>
          <p:grpSpPr>
            <a:xfrm>
              <a:off x="0" y="5393654"/>
              <a:ext cx="9144000" cy="325761"/>
              <a:chOff x="0" y="5393654"/>
              <a:chExt cx="9144000" cy="325761"/>
            </a:xfrm>
          </p:grpSpPr>
          <p:sp>
            <p:nvSpPr>
              <p:cNvPr id="15" name="Rectangle 14"/>
              <p:cNvSpPr/>
              <p:nvPr userDrawn="1"/>
            </p:nvSpPr>
            <p:spPr>
              <a:xfrm>
                <a:off x="0" y="5393654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/>
              <p:nvPr userDrawn="1"/>
            </p:nvSpPr>
            <p:spPr>
              <a:xfrm>
                <a:off x="0" y="5554823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64347"/>
              <a:ext cx="9143999" cy="392930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 userDrawn="1"/>
          </p:nvGrpSpPr>
          <p:grpSpPr>
            <a:xfrm>
              <a:off x="0" y="1153302"/>
              <a:ext cx="9144000" cy="314540"/>
              <a:chOff x="0" y="1153302"/>
              <a:chExt cx="9144000" cy="314540"/>
            </a:xfrm>
          </p:grpSpPr>
          <p:sp>
            <p:nvSpPr>
              <p:cNvPr id="13" name="Rectangle 12"/>
              <p:cNvSpPr/>
              <p:nvPr userDrawn="1"/>
            </p:nvSpPr>
            <p:spPr>
              <a:xfrm>
                <a:off x="0" y="1153302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 userDrawn="1"/>
            </p:nvSpPr>
            <p:spPr>
              <a:xfrm>
                <a:off x="0" y="1303250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818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579" y="1581374"/>
            <a:ext cx="8251115" cy="5276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4191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948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Women’s Empowerment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Men’s Participation in Decision Making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384355732"/>
              </p:ext>
            </p:extLst>
          </p:nvPr>
        </p:nvGraphicFramePr>
        <p:xfrm>
          <a:off x="478302" y="1589649"/>
          <a:ext cx="8243667" cy="5192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 of currently married men age 15-49 who usually make specific decisions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by themselves or jointly with their wife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9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550504"/>
            <a:ext cx="4073088" cy="3697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Women’s employment and earnings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Decision making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Attitudes towards wife beating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53667" y="5247861"/>
            <a:ext cx="369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2015 UNICEF/</a:t>
            </a:r>
            <a:r>
              <a:rPr lang="en-US" sz="1200" dirty="0" err="1" smtClean="0"/>
              <a:t>Nyani</a:t>
            </a:r>
            <a:r>
              <a:rPr lang="en-US" sz="1200" dirty="0" smtClean="0"/>
              <a:t> </a:t>
            </a:r>
            <a:r>
              <a:rPr lang="en-US" sz="1200" dirty="0" err="1" smtClean="0"/>
              <a:t>Quarmyne</a:t>
            </a:r>
            <a:endParaRPr lang="en-US" sz="1200" baseline="30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07" y="1550504"/>
            <a:ext cx="4572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6004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Attitudes towards Wife Beating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810436"/>
              </p:ext>
            </p:extLst>
          </p:nvPr>
        </p:nvGraphicFramePr>
        <p:xfrm>
          <a:off x="478302" y="1674667"/>
          <a:ext cx="8229600" cy="518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6138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who agree that a husband </a:t>
            </a:r>
            <a:br>
              <a:rPr lang="en-US" i="1" dirty="0" smtClean="0">
                <a:latin typeface="+mn-lt"/>
              </a:rPr>
            </a:br>
            <a:r>
              <a:rPr lang="en-US" i="1" dirty="0" smtClean="0">
                <a:latin typeface="+mn-lt"/>
              </a:rPr>
              <a:t>is justified in beating his wife under certain circumstances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56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Key Findings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2"/>
            <a:ext cx="7886700" cy="534795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dirty="0" smtClean="0">
                <a:solidFill>
                  <a:schemeClr val="bg2"/>
                </a:solidFill>
              </a:rPr>
              <a:t>50% </a:t>
            </a:r>
            <a:r>
              <a:rPr lang="en-GB" dirty="0" smtClean="0"/>
              <a:t>of currently married women were </a:t>
            </a:r>
            <a:r>
              <a:rPr lang="en-GB" b="1" dirty="0" smtClean="0">
                <a:solidFill>
                  <a:schemeClr val="bg2"/>
                </a:solidFill>
              </a:rPr>
              <a:t>employed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dirty="0" smtClean="0"/>
              <a:t>in the last year.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dirty="0" smtClean="0">
                <a:solidFill>
                  <a:schemeClr val="bg2"/>
                </a:solidFill>
              </a:rPr>
              <a:t>55%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dirty="0" smtClean="0"/>
              <a:t>of women </a:t>
            </a:r>
            <a:r>
              <a:rPr lang="en-GB" b="1" dirty="0" smtClean="0">
                <a:solidFill>
                  <a:schemeClr val="bg2"/>
                </a:solidFill>
              </a:rPr>
              <a:t>earn less than their husbands</a:t>
            </a:r>
            <a:r>
              <a:rPr lang="en-GB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dirty="0" smtClean="0">
                <a:solidFill>
                  <a:schemeClr val="bg2"/>
                </a:solidFill>
              </a:rPr>
              <a:t>65%</a:t>
            </a:r>
            <a:r>
              <a:rPr lang="en-GB" dirty="0" smtClean="0">
                <a:solidFill>
                  <a:schemeClr val="bg2"/>
                </a:solidFill>
              </a:rPr>
              <a:t> </a:t>
            </a:r>
            <a:r>
              <a:rPr lang="en-GB" dirty="0" smtClean="0"/>
              <a:t>of currently married women participate in all 3 decisions.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smtClean="0">
                <a:solidFill>
                  <a:schemeClr val="bg2"/>
                </a:solidFill>
              </a:rPr>
              <a:t>33%</a:t>
            </a:r>
            <a:r>
              <a:rPr lang="en-GB" smtClean="0">
                <a:solidFill>
                  <a:schemeClr val="accent1"/>
                </a:solidFill>
              </a:rPr>
              <a:t> </a:t>
            </a:r>
            <a:r>
              <a:rPr lang="en-GB" dirty="0" smtClean="0"/>
              <a:t>of women </a:t>
            </a:r>
            <a:r>
              <a:rPr lang="en-GB" smtClean="0"/>
              <a:t>and </a:t>
            </a:r>
            <a:r>
              <a:rPr lang="en-GB" b="1" smtClean="0">
                <a:solidFill>
                  <a:schemeClr val="bg2"/>
                </a:solidFill>
              </a:rPr>
              <a:t>40%</a:t>
            </a:r>
            <a:r>
              <a:rPr lang="en-GB" smtClean="0">
                <a:solidFill>
                  <a:schemeClr val="accent1"/>
                </a:solidFill>
              </a:rPr>
              <a:t> </a:t>
            </a:r>
            <a:r>
              <a:rPr lang="en-GB" dirty="0" smtClean="0"/>
              <a:t>of men believe that a </a:t>
            </a:r>
            <a:r>
              <a:rPr lang="en-GB" b="1" dirty="0" smtClean="0">
                <a:solidFill>
                  <a:schemeClr val="bg2"/>
                </a:solidFill>
              </a:rPr>
              <a:t>husband is justified in beating his wife</a:t>
            </a:r>
            <a:r>
              <a:rPr lang="en-GB" dirty="0" smtClean="0">
                <a:solidFill>
                  <a:schemeClr val="bg2"/>
                </a:solidFill>
              </a:rPr>
              <a:t> </a:t>
            </a:r>
            <a:r>
              <a:rPr lang="en-GB" dirty="0" smtClean="0"/>
              <a:t>under certain circumstances.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en-GB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en-GB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550504"/>
            <a:ext cx="4073088" cy="3697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Women’s employment and earnings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Decision making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Attitudes towards wife beating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en-GB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653667" y="5247861"/>
            <a:ext cx="369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2015 UNICEF/</a:t>
            </a:r>
            <a:r>
              <a:rPr lang="en-US" sz="1200" dirty="0" err="1" smtClean="0"/>
              <a:t>Nyani</a:t>
            </a:r>
            <a:r>
              <a:rPr lang="en-US" sz="1200" dirty="0" smtClean="0"/>
              <a:t> </a:t>
            </a:r>
            <a:r>
              <a:rPr lang="en-US" sz="1200" dirty="0" err="1" smtClean="0"/>
              <a:t>Quarmyne</a:t>
            </a:r>
            <a:endParaRPr lang="en-US" sz="1200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07" y="1550504"/>
            <a:ext cx="4572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Employment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4189929"/>
              </p:ext>
            </p:extLst>
          </p:nvPr>
        </p:nvGraphicFramePr>
        <p:xfrm>
          <a:off x="464234" y="1645921"/>
          <a:ext cx="8243668" cy="521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2833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currently married women and men age 15-49 </a:t>
            </a:r>
            <a:br>
              <a:rPr lang="en-US" i="1" dirty="0" smtClean="0">
                <a:latin typeface="+mn-lt"/>
              </a:rPr>
            </a:br>
            <a:r>
              <a:rPr lang="en-US" i="1" dirty="0" smtClean="0">
                <a:latin typeface="+mn-lt"/>
              </a:rPr>
              <a:t>who were employed in 12 months before the survey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52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Type of Payment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8488186"/>
              </p:ext>
            </p:extLst>
          </p:nvPr>
        </p:nvGraphicFramePr>
        <p:xfrm>
          <a:off x="628650" y="1674667"/>
          <a:ext cx="8037048" cy="518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2833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distribution of payment type among currently married women and men </a:t>
            </a:r>
            <a:br>
              <a:rPr lang="en-US" i="1" dirty="0" smtClean="0">
                <a:latin typeface="+mn-lt"/>
              </a:rPr>
            </a:br>
            <a:r>
              <a:rPr lang="en-US" i="1" dirty="0" smtClean="0">
                <a:latin typeface="+mn-lt"/>
              </a:rPr>
              <a:t>age 15-49 who were employed in 12 months before the survey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470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Control over Woman’s Earnings</a:t>
            </a:r>
            <a:endParaRPr lang="en-US" sz="4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648924"/>
              </p:ext>
            </p:extLst>
          </p:nvPr>
        </p:nvGraphicFramePr>
        <p:xfrm>
          <a:off x="0" y="1787228"/>
          <a:ext cx="9144000" cy="5070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" y="114089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currently married women age 15-49 who received cash earnings, </a:t>
            </a:r>
            <a:br>
              <a:rPr lang="en-US" i="1" dirty="0" smtClean="0"/>
            </a:br>
            <a:r>
              <a:rPr lang="en-US" i="1" dirty="0" smtClean="0"/>
              <a:t>percent distribution by person who decides how woman’s earnings are used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58164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Comparing Woman’s and </a:t>
            </a:r>
            <a:br>
              <a:rPr lang="en-US" sz="4200" dirty="0" smtClean="0"/>
            </a:br>
            <a:r>
              <a:rPr lang="en-US" sz="4200" dirty="0" smtClean="0"/>
              <a:t>Partner’s Earnings</a:t>
            </a:r>
            <a:endParaRPr lang="en-US" sz="4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6219682"/>
              </p:ext>
            </p:extLst>
          </p:nvPr>
        </p:nvGraphicFramePr>
        <p:xfrm>
          <a:off x="0" y="1972757"/>
          <a:ext cx="9144000" cy="524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2556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currently married women age 15-49 who received cash earnings, </a:t>
            </a:r>
            <a:br>
              <a:rPr lang="en-US" i="1" dirty="0" smtClean="0"/>
            </a:br>
            <a:r>
              <a:rPr lang="en-US" i="1" dirty="0" smtClean="0"/>
              <a:t>percent distribution by whether wife earned more or less than her husband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638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Ownership of House and Land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516126"/>
              </p:ext>
            </p:extLst>
          </p:nvPr>
        </p:nvGraphicFramePr>
        <p:xfrm>
          <a:off x="464234" y="1510229"/>
          <a:ext cx="8243668" cy="534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4089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64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550504"/>
            <a:ext cx="4073088" cy="3697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Women’s employment and earnings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Decision making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Attitudes towards wife beating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53667" y="5247861"/>
            <a:ext cx="369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2015 UNICEF/</a:t>
            </a:r>
            <a:r>
              <a:rPr lang="en-US" sz="1200" dirty="0" err="1" smtClean="0"/>
              <a:t>Nyani</a:t>
            </a:r>
            <a:r>
              <a:rPr lang="en-US" sz="1200" dirty="0" smtClean="0"/>
              <a:t> </a:t>
            </a:r>
            <a:r>
              <a:rPr lang="en-US" sz="1200" dirty="0" err="1" smtClean="0"/>
              <a:t>Quarmyne</a:t>
            </a:r>
            <a:endParaRPr lang="en-US" sz="1200" baseline="30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07" y="1550504"/>
            <a:ext cx="4572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35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 Making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991421056"/>
              </p:ext>
            </p:extLst>
          </p:nvPr>
        </p:nvGraphicFramePr>
        <p:xfrm>
          <a:off x="478302" y="1561514"/>
          <a:ext cx="8243667" cy="5220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08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Lesotho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72593C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Lesotho DHS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DDC196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6425</TotalTime>
  <Words>735</Words>
  <Application>Microsoft Office PowerPoint</Application>
  <PresentationFormat>On-screen Show (4:3)</PresentationFormat>
  <Paragraphs>62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Custom Design</vt:lpstr>
      <vt:lpstr>1_Office Theme</vt:lpstr>
      <vt:lpstr>PowerPoint Presentation</vt:lpstr>
      <vt:lpstr>PowerPoint Presentation</vt:lpstr>
      <vt:lpstr>Employment</vt:lpstr>
      <vt:lpstr>Type of Payment</vt:lpstr>
      <vt:lpstr>Control over Woman’s Earnings</vt:lpstr>
      <vt:lpstr>Comparing Woman’s and  Partner’s Earnings</vt:lpstr>
      <vt:lpstr>Ownership of House and Land</vt:lpstr>
      <vt:lpstr>PowerPoint Presentation</vt:lpstr>
      <vt:lpstr>Women’s Participation in Decision Making</vt:lpstr>
      <vt:lpstr>Men’s Participation in Decision Making</vt:lpstr>
      <vt:lpstr>PowerPoint Presentation</vt:lpstr>
      <vt:lpstr>Attitudes towards Wife Beating</vt:lpstr>
      <vt:lpstr>Key Findings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Nybro, Erica</cp:lastModifiedBy>
  <cp:revision>275</cp:revision>
  <cp:lastPrinted>2016-03-31T14:32:53Z</cp:lastPrinted>
  <dcterms:created xsi:type="dcterms:W3CDTF">2015-01-29T20:02:00Z</dcterms:created>
  <dcterms:modified xsi:type="dcterms:W3CDTF">2016-06-13T09:27:01Z</dcterms:modified>
</cp:coreProperties>
</file>