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5.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6.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1.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4.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8.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9.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0.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xml" ContentType="application/vnd.openxmlformats-officedocument.drawingml.chartshape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4.xml" ContentType="application/vnd.openxmlformats-officedocument.drawingml.chart+xml"/>
  <Override PartName="/ppt/notesSlides/notesSlide23.xml" ContentType="application/vnd.openxmlformats-officedocument.presentationml.notesSlide+xml"/>
  <Override PartName="/ppt/charts/chart15.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4.xml" ContentType="application/vnd.openxmlformats-officedocument.presentationml.notesSlide+xml"/>
  <Override PartName="/ppt/charts/chart16.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5.xml" ContentType="application/vnd.openxmlformats-officedocument.presentationml.notesSlide+xml"/>
  <Override PartName="/ppt/charts/chart17.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6.xml" ContentType="application/vnd.openxmlformats-officedocument.presentationml.notesSlide+xml"/>
  <Override PartName="/ppt/charts/chart18.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7.xml" ContentType="application/vnd.openxmlformats-officedocument.presentationml.notesSlide+xml"/>
  <Override PartName="/ppt/charts/chart19.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0.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30.xml" ContentType="application/vnd.openxmlformats-officedocument.presentationml.notesSlide+xml"/>
  <Override PartName="/ppt/charts/chart21.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31.xml" ContentType="application/vnd.openxmlformats-officedocument.presentationml.notesSlide+xml"/>
  <Override PartName="/ppt/charts/chart22.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32.xml" ContentType="application/vnd.openxmlformats-officedocument.presentationml.notesSlide+xml"/>
  <Override PartName="/ppt/charts/chart23.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33.xml" ContentType="application/vnd.openxmlformats-officedocument.presentationml.notesSlide+xml"/>
  <Override PartName="/ppt/charts/chart24.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25.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36.xml" ContentType="application/vnd.openxmlformats-officedocument.presentationml.notesSlide+xml"/>
  <Override PartName="/ppt/charts/chart26.xml" ContentType="application/vnd.openxmlformats-officedocument.drawingml.chart+xml"/>
  <Override PartName="/ppt/notesSlides/notesSlide37.xml" ContentType="application/vnd.openxmlformats-officedocument.presentationml.notesSlide+xml"/>
  <Override PartName="/ppt/charts/chart27.xml" ContentType="application/vnd.openxmlformats-officedocument.drawingml.chart+xml"/>
  <Override PartName="/ppt/charts/style24.xml" ContentType="application/vnd.ms-office.chartstyle+xml"/>
  <Override PartName="/ppt/charts/colors2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51" r:id="rId2"/>
    <p:sldMasterId id="2147483688" r:id="rId3"/>
    <p:sldMasterId id="2147483691" r:id="rId4"/>
    <p:sldMasterId id="2147483694" r:id="rId5"/>
    <p:sldMasterId id="2147483697" r:id="rId6"/>
    <p:sldMasterId id="2147483700" r:id="rId7"/>
  </p:sldMasterIdLst>
  <p:notesMasterIdLst>
    <p:notesMasterId r:id="rId58"/>
  </p:notesMasterIdLst>
  <p:handoutMasterIdLst>
    <p:handoutMasterId r:id="rId59"/>
  </p:handoutMasterIdLst>
  <p:sldIdLst>
    <p:sldId id="256" r:id="rId8"/>
    <p:sldId id="350" r:id="rId9"/>
    <p:sldId id="292" r:id="rId10"/>
    <p:sldId id="258" r:id="rId11"/>
    <p:sldId id="259" r:id="rId12"/>
    <p:sldId id="260" r:id="rId13"/>
    <p:sldId id="266" r:id="rId14"/>
    <p:sldId id="270" r:id="rId15"/>
    <p:sldId id="271" r:id="rId16"/>
    <p:sldId id="274" r:id="rId17"/>
    <p:sldId id="275" r:id="rId18"/>
    <p:sldId id="281" r:id="rId19"/>
    <p:sldId id="298" r:id="rId20"/>
    <p:sldId id="293" r:id="rId21"/>
    <p:sldId id="294" r:id="rId22"/>
    <p:sldId id="295" r:id="rId23"/>
    <p:sldId id="297" r:id="rId24"/>
    <p:sldId id="300" r:id="rId25"/>
    <p:sldId id="301" r:id="rId26"/>
    <p:sldId id="302" r:id="rId27"/>
    <p:sldId id="303" r:id="rId28"/>
    <p:sldId id="305" r:id="rId29"/>
    <p:sldId id="306" r:id="rId30"/>
    <p:sldId id="308" r:id="rId31"/>
    <p:sldId id="309" r:id="rId32"/>
    <p:sldId id="310" r:id="rId33"/>
    <p:sldId id="311" r:id="rId34"/>
    <p:sldId id="312" r:id="rId35"/>
    <p:sldId id="314" r:id="rId36"/>
    <p:sldId id="315" r:id="rId37"/>
    <p:sldId id="316" r:id="rId38"/>
    <p:sldId id="318" r:id="rId39"/>
    <p:sldId id="322" r:id="rId40"/>
    <p:sldId id="323" r:id="rId41"/>
    <p:sldId id="325" r:id="rId42"/>
    <p:sldId id="328" r:id="rId43"/>
    <p:sldId id="331" r:id="rId44"/>
    <p:sldId id="330" r:id="rId45"/>
    <p:sldId id="332" r:id="rId46"/>
    <p:sldId id="333" r:id="rId47"/>
    <p:sldId id="334" r:id="rId48"/>
    <p:sldId id="335" r:id="rId49"/>
    <p:sldId id="336" r:id="rId50"/>
    <p:sldId id="337" r:id="rId51"/>
    <p:sldId id="339" r:id="rId52"/>
    <p:sldId id="340" r:id="rId53"/>
    <p:sldId id="351" r:id="rId54"/>
    <p:sldId id="343" r:id="rId55"/>
    <p:sldId id="349" r:id="rId56"/>
    <p:sldId id="345" r:id="rId5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 Roche, Natalie" initials="LRN" lastIdx="12" clrIdx="0">
    <p:extLst>
      <p:ext uri="{19B8F6BF-5375-455C-9EA6-DF929625EA0E}">
        <p15:presenceInfo xmlns:p15="http://schemas.microsoft.com/office/powerpoint/2012/main" userId="S-1-5-21-2338163137-2684688362-157462135-422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80667" autoAdjust="0"/>
  </p:normalViewPr>
  <p:slideViewPr>
    <p:cSldViewPr snapToGrid="0">
      <p:cViewPr varScale="1">
        <p:scale>
          <a:sx n="60" d="100"/>
          <a:sy n="60" d="100"/>
        </p:scale>
        <p:origin x="53" y="197"/>
      </p:cViewPr>
      <p:guideLst>
        <p:guide orient="horz" pos="2160"/>
        <p:guide pos="2880"/>
      </p:guideLst>
    </p:cSldViewPr>
  </p:slideViewPr>
  <p:notesTextViewPr>
    <p:cViewPr>
      <p:scale>
        <a:sx n="1" d="1"/>
        <a:sy n="1" d="1"/>
      </p:scale>
      <p:origin x="0" y="0"/>
    </p:cViewPr>
  </p:notesTextViewPr>
  <p:sorterViewPr>
    <p:cViewPr>
      <p:scale>
        <a:sx n="100" d="100"/>
        <a:sy n="100" d="100"/>
      </p:scale>
      <p:origin x="0" y="-27019"/>
    </p:cViewPr>
  </p:sorterViewPr>
  <p:notesViewPr>
    <p:cSldViewPr snapToGrid="0">
      <p:cViewPr varScale="1">
        <p:scale>
          <a:sx n="68" d="100"/>
          <a:sy n="68" d="100"/>
        </p:scale>
        <p:origin x="3101"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xml"/></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3.xml"/><Relationship Id="rId1" Type="http://schemas.microsoft.com/office/2011/relationships/chartStyle" Target="style13.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4.xml"/><Relationship Id="rId1" Type="http://schemas.microsoft.com/office/2011/relationships/chartStyle" Target="style14.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5.xml"/><Relationship Id="rId1" Type="http://schemas.microsoft.com/office/2011/relationships/chartStyle" Target="style15.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6.xml"/><Relationship Id="rId1" Type="http://schemas.microsoft.com/office/2011/relationships/chartStyle" Target="style16.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8.xml"/><Relationship Id="rId1" Type="http://schemas.microsoft.com/office/2011/relationships/chartStyle" Target="style18.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9.xml"/><Relationship Id="rId1" Type="http://schemas.microsoft.com/office/2011/relationships/chartStyle" Target="style19.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0.xml"/><Relationship Id="rId1" Type="http://schemas.microsoft.com/office/2011/relationships/chartStyle" Target="style20.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1.xml"/><Relationship Id="rId1" Type="http://schemas.microsoft.com/office/2011/relationships/chartStyle" Target="style21.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2.xml"/><Relationship Id="rId1" Type="http://schemas.microsoft.com/office/2011/relationships/chartStyle" Target="style22.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3.xml"/><Relationship Id="rId1" Type="http://schemas.microsoft.com/office/2011/relationships/chartStyle" Target="style23.xml"/></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4.xml"/><Relationship Id="rId1" Type="http://schemas.microsoft.com/office/2011/relationships/chartStyle" Target="style24.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38026999919301"/>
          <c:y val="2.6410119858841029E-2"/>
          <c:w val="0.55516906653139808"/>
          <c:h val="0.87778920262800542"/>
        </c:manualLayout>
      </c:layout>
      <c:barChart>
        <c:barDir val="col"/>
        <c:grouping val="percentStacked"/>
        <c:varyColors val="0"/>
        <c:ser>
          <c:idx val="0"/>
          <c:order val="0"/>
          <c:tx>
            <c:strRef>
              <c:f>Sheet1!$B$1</c:f>
              <c:strCache>
                <c:ptCount val="1"/>
                <c:pt idx="0">
                  <c:v>Piped water into dwelling/yard/plot</c:v>
                </c:pt>
              </c:strCache>
            </c:strRef>
          </c:tx>
          <c:spPr>
            <a:solidFill>
              <a:schemeClr val="accent3"/>
            </a:solidFill>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sz="18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26</c:v>
                </c:pt>
                <c:pt idx="1">
                  <c:v>70</c:v>
                </c:pt>
                <c:pt idx="2">
                  <c:v>5</c:v>
                </c:pt>
              </c:numCache>
            </c:numRef>
          </c:val>
        </c:ser>
        <c:ser>
          <c:idx val="1"/>
          <c:order val="1"/>
          <c:tx>
            <c:strRef>
              <c:f>Sheet1!$C$1</c:f>
              <c:strCache>
                <c:ptCount val="1"/>
                <c:pt idx="0">
                  <c:v>Public tap/standpipe</c:v>
                </c:pt>
              </c:strCache>
            </c:strRef>
          </c:tx>
          <c:spPr>
            <a:solidFill>
              <a:schemeClr val="tx2"/>
            </a:solidFill>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sz="18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46</c:v>
                </c:pt>
                <c:pt idx="1">
                  <c:v>24</c:v>
                </c:pt>
                <c:pt idx="2">
                  <c:v>56</c:v>
                </c:pt>
              </c:numCache>
            </c:numRef>
          </c:val>
        </c:ser>
        <c:ser>
          <c:idx val="2"/>
          <c:order val="2"/>
          <c:tx>
            <c:strRef>
              <c:f>Sheet1!$D$1</c:f>
              <c:strCache>
                <c:ptCount val="1"/>
                <c:pt idx="0">
                  <c:v>Tubewell or borehole</c:v>
                </c:pt>
              </c:strCache>
            </c:strRef>
          </c:tx>
          <c:spPr>
            <a:solidFill>
              <a:schemeClr val="accent1"/>
            </a:solidFill>
            <a:scene3d>
              <a:camera prst="orthographicFront"/>
              <a:lightRig rig="threePt" dir="t">
                <a:rot lat="0" lon="0" rev="1200000"/>
              </a:lightRig>
            </a:scene3d>
            <a:sp3d>
              <a:bevelT w="63500" h="25400"/>
            </a:sp3d>
          </c:spPr>
          <c:invertIfNegative val="0"/>
          <c:dLbls>
            <c:dLbl>
              <c:idx val="1"/>
              <c:layout>
                <c:manualLayout>
                  <c:x val="9.1049382716049385E-2"/>
                  <c:y val="2.4009199871673662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sz="18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Sheet1!$A$2:$A$4</c:f>
              <c:strCache>
                <c:ptCount val="3"/>
                <c:pt idx="0">
                  <c:v>Total</c:v>
                </c:pt>
                <c:pt idx="1">
                  <c:v>Urban</c:v>
                </c:pt>
                <c:pt idx="2">
                  <c:v>Rural</c:v>
                </c:pt>
              </c:strCache>
            </c:strRef>
          </c:cat>
          <c:val>
            <c:numRef>
              <c:f>Sheet1!$D$2:$D$4</c:f>
              <c:numCache>
                <c:formatCode>General</c:formatCode>
                <c:ptCount val="3"/>
                <c:pt idx="0">
                  <c:v>6</c:v>
                </c:pt>
                <c:pt idx="1">
                  <c:v>1</c:v>
                </c:pt>
                <c:pt idx="2">
                  <c:v>8</c:v>
                </c:pt>
              </c:numCache>
            </c:numRef>
          </c:val>
        </c:ser>
        <c:ser>
          <c:idx val="3"/>
          <c:order val="3"/>
          <c:tx>
            <c:strRef>
              <c:f>Sheet1!$E$1</c:f>
              <c:strCache>
                <c:ptCount val="1"/>
                <c:pt idx="0">
                  <c:v>Protected well or spring</c:v>
                </c:pt>
              </c:strCache>
            </c:strRef>
          </c:tx>
          <c:spPr>
            <a:solidFill>
              <a:schemeClr val="bg2"/>
            </a:solidFill>
            <a:scene3d>
              <a:camera prst="orthographicFront"/>
              <a:lightRig rig="threePt" dir="t">
                <a:rot lat="0" lon="0" rev="1200000"/>
              </a:lightRig>
            </a:scene3d>
            <a:sp3d>
              <a:bevelT w="63500" h="25400"/>
            </a:sp3d>
          </c:spPr>
          <c:invertIfNegative val="0"/>
          <c:dLbls>
            <c:dLbl>
              <c:idx val="1"/>
              <c:layout>
                <c:manualLayout>
                  <c:x val="9.1049382716049385E-2"/>
                  <c:y val="-1.4405519923004199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sz="18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Sheet1!$A$2:$A$4</c:f>
              <c:strCache>
                <c:ptCount val="3"/>
                <c:pt idx="0">
                  <c:v>Total</c:v>
                </c:pt>
                <c:pt idx="1">
                  <c:v>Urban</c:v>
                </c:pt>
                <c:pt idx="2">
                  <c:v>Rural</c:v>
                </c:pt>
              </c:strCache>
            </c:strRef>
          </c:cat>
          <c:val>
            <c:numRef>
              <c:f>Sheet1!$E$2:$E$4</c:f>
              <c:numCache>
                <c:formatCode>General</c:formatCode>
                <c:ptCount val="3"/>
                <c:pt idx="0">
                  <c:v>7</c:v>
                </c:pt>
                <c:pt idx="1">
                  <c:v>2</c:v>
                </c:pt>
                <c:pt idx="2">
                  <c:v>9</c:v>
                </c:pt>
              </c:numCache>
            </c:numRef>
          </c:val>
        </c:ser>
        <c:ser>
          <c:idx val="4"/>
          <c:order val="4"/>
          <c:tx>
            <c:strRef>
              <c:f>Sheet1!$F$1</c:f>
              <c:strCache>
                <c:ptCount val="1"/>
                <c:pt idx="0">
                  <c:v>Unimproved source</c:v>
                </c:pt>
              </c:strCache>
            </c:strRef>
          </c:tx>
          <c:spPr>
            <a:scene3d>
              <a:camera prst="orthographicFront"/>
              <a:lightRig rig="threePt" dir="t">
                <a:rot lat="0" lon="0" rev="1200000"/>
              </a:lightRig>
            </a:scene3d>
            <a:sp3d>
              <a:bevelT w="63500" h="25400"/>
            </a:sp3d>
          </c:spPr>
          <c:invertIfNegative val="0"/>
          <c:dLbls>
            <c:dLbl>
              <c:idx val="1"/>
              <c:layout>
                <c:manualLayout>
                  <c:x val="0"/>
                  <c:y val="-7.2027599615020988E-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Sheet1!$A$2:$A$4</c:f>
              <c:strCache>
                <c:ptCount val="3"/>
                <c:pt idx="0">
                  <c:v>Total</c:v>
                </c:pt>
                <c:pt idx="1">
                  <c:v>Urban</c:v>
                </c:pt>
                <c:pt idx="2">
                  <c:v>Rural</c:v>
                </c:pt>
              </c:strCache>
            </c:strRef>
          </c:cat>
          <c:val>
            <c:numRef>
              <c:f>Sheet1!$F$2:$F$4</c:f>
              <c:numCache>
                <c:formatCode>General</c:formatCode>
                <c:ptCount val="3"/>
                <c:pt idx="0">
                  <c:v>16</c:v>
                </c:pt>
                <c:pt idx="1">
                  <c:v>3</c:v>
                </c:pt>
                <c:pt idx="2">
                  <c:v>23</c:v>
                </c:pt>
              </c:numCache>
            </c:numRef>
          </c:val>
        </c:ser>
        <c:dLbls>
          <c:dLblPos val="ctr"/>
          <c:showLegendKey val="0"/>
          <c:showVal val="1"/>
          <c:showCatName val="0"/>
          <c:showSerName val="0"/>
          <c:showPercent val="0"/>
          <c:showBubbleSize val="0"/>
        </c:dLbls>
        <c:gapWidth val="80"/>
        <c:overlap val="100"/>
        <c:axId val="330947592"/>
        <c:axId val="330947984"/>
      </c:barChart>
      <c:catAx>
        <c:axId val="3309475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0947984"/>
        <c:crosses val="autoZero"/>
        <c:auto val="1"/>
        <c:lblAlgn val="ctr"/>
        <c:lblOffset val="100"/>
        <c:noMultiLvlLbl val="0"/>
      </c:catAx>
      <c:valAx>
        <c:axId val="330947984"/>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330947592"/>
        <c:crosses val="autoZero"/>
        <c:crossBetween val="between"/>
      </c:valAx>
      <c:spPr>
        <a:noFill/>
        <a:ln>
          <a:noFill/>
        </a:ln>
        <a:effectLst/>
        <a:scene3d>
          <a:camera prst="orthographicFront"/>
          <a:lightRig rig="threePt" dir="t"/>
        </a:scene3d>
        <a:sp3d>
          <a:bevelT w="6350"/>
        </a:sp3d>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a:scene3d>
      <a:camera prst="orthographicFront"/>
      <a:lightRig rig="threePt" dir="t"/>
    </a:scene3d>
    <a:sp3d>
      <a:bevelT w="6350"/>
    </a:sp3d>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4"/>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5"/>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8.1611657917760275E-2"/>
                  <c:y val="0.17019460761041361"/>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CE772987-E1E3-4C62-8A32-1A54D4F20FED}" type="CATEGORYNAME">
                      <a:rPr lang="en-US">
                        <a:solidFill>
                          <a:schemeClr val="tx1"/>
                        </a:solidFill>
                      </a:rPr>
                      <a:pPr>
                        <a:defRPr sz="1800" b="1">
                          <a:solidFill>
                            <a:schemeClr val="bg1"/>
                          </a:solidFill>
                        </a:defRPr>
                      </a:pPr>
                      <a:t>[CATEGORY NAME]</a:t>
                    </a:fld>
                    <a:r>
                      <a:rPr lang="en-US" baseline="0" dirty="0">
                        <a:solidFill>
                          <a:schemeClr val="tx1"/>
                        </a:solidFill>
                      </a:rPr>
                      <a:t>
</a:t>
                    </a:r>
                    <a:fld id="{C20E7088-5855-4127-84B2-328AA95ED98E}" type="PERCENTAGE">
                      <a:rPr lang="en-US" baseline="0">
                        <a:solidFill>
                          <a:schemeClr val="tx1"/>
                        </a:solidFill>
                      </a:rPr>
                      <a:pPr>
                        <a:defRPr sz="1800" b="1">
                          <a:solidFill>
                            <a:schemeClr val="bg1"/>
                          </a:solidFill>
                        </a:defRPr>
                      </a:pPr>
                      <a:t>[PERCENTAGE]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1"/>
              <c:layout>
                <c:manualLayout>
                  <c:x val="-6.5899114173228399E-2"/>
                  <c:y val="-0.2571656648429417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6.4315069991251098E-2"/>
                  <c:y val="0.14827383383300735"/>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dLbl>
              <c:idx val="3"/>
              <c:layout>
                <c:manualLayout>
                  <c:x val="-2.8579669728783903E-2"/>
                  <c:y val="1.7497110661797828E-4"/>
                </c:manualLayout>
              </c:layout>
              <c:tx>
                <c:rich>
                  <a:bodyPr/>
                  <a:lstStyle/>
                  <a:p>
                    <a:fld id="{0920A37A-5C67-48F6-9EA1-DCCEAD10CB2F}" type="CATEGORYNAME">
                      <a:rPr lang="en-US"/>
                      <a:pPr/>
                      <a:t>[CATEGORY NAME]</a:t>
                    </a:fld>
                    <a:r>
                      <a:rPr lang="en-US" baseline="0"/>
                      <a:t>
</a:t>
                    </a:r>
                    <a:r>
                      <a:rPr lang="en-US" baseline="0" smtClean="0"/>
                      <a:t>&lt;1%</a:t>
                    </a:r>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4"/>
              <c:layout>
                <c:manualLayout>
                  <c:x val="0.12353597987751531"/>
                  <c:y val="0.19158776730116039"/>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dLbl>
              <c:idx val="5"/>
              <c:layout/>
              <c:tx>
                <c:rich>
                  <a:bodyPr/>
                  <a:lstStyle/>
                  <a:p>
                    <a:fld id="{BCBF561B-9C95-4957-9FD1-52FF57FB2E35}" type="CATEGORYNAME">
                      <a:rPr lang="en-US"/>
                      <a:pPr/>
                      <a:t>[CATEGORY NAME]</a:t>
                    </a:fld>
                    <a:r>
                      <a:rPr lang="en-US" baseline="0"/>
                      <a:t>
</a:t>
                    </a:r>
                    <a:r>
                      <a:rPr lang="en-US" baseline="0" smtClean="0"/>
                      <a:t>&lt;1%</a:t>
                    </a:r>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Doctor</c:v>
                </c:pt>
                <c:pt idx="1">
                  <c:v>Nurse/midwife</c:v>
                </c:pt>
                <c:pt idx="2">
                  <c:v>Village health worker</c:v>
                </c:pt>
                <c:pt idx="3">
                  <c:v>Traditional healer</c:v>
                </c:pt>
                <c:pt idx="4">
                  <c:v>Relative/friend</c:v>
                </c:pt>
                <c:pt idx="5">
                  <c:v>No one</c:v>
                </c:pt>
              </c:strCache>
            </c:strRef>
          </c:cat>
          <c:val>
            <c:numRef>
              <c:f>Sheet1!$B$2:$B$7</c:f>
              <c:numCache>
                <c:formatCode>General</c:formatCode>
                <c:ptCount val="6"/>
                <c:pt idx="0">
                  <c:v>17</c:v>
                </c:pt>
                <c:pt idx="1">
                  <c:v>61</c:v>
                </c:pt>
                <c:pt idx="2">
                  <c:v>5</c:v>
                </c:pt>
                <c:pt idx="3">
                  <c:v>0.3</c:v>
                </c:pt>
                <c:pt idx="4">
                  <c:v>16</c:v>
                </c:pt>
                <c:pt idx="5">
                  <c:v>0.9</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650342942990502E-2"/>
          <c:y val="9.6372675643740163E-2"/>
          <c:w val="0.9298642258945411"/>
          <c:h val="0.75668124158644801"/>
        </c:manualLayout>
      </c:layout>
      <c:lineChart>
        <c:grouping val="standard"/>
        <c:varyColors val="0"/>
        <c:ser>
          <c:idx val="0"/>
          <c:order val="0"/>
          <c:tx>
            <c:strRef>
              <c:f>Sheet1!$A$2</c:f>
              <c:strCache>
                <c:ptCount val="1"/>
                <c:pt idx="0">
                  <c:v>Antenatal care by a skilled provider (% of women age 15-49 for most recent birth)</c:v>
                </c:pt>
              </c:strCache>
            </c:strRef>
          </c:tx>
          <c:spPr>
            <a:ln w="28575" cap="rnd">
              <a:solidFill>
                <a:schemeClr val="tx2"/>
              </a:solidFill>
              <a:round/>
            </a:ln>
            <a:effectLst/>
          </c:spPr>
          <c:marker>
            <c:symbol val="circle"/>
            <c:size val="5"/>
            <c:spPr>
              <a:solidFill>
                <a:schemeClr val="tx2"/>
              </a:solidFill>
              <a:ln w="63500">
                <a:solidFill>
                  <a:schemeClr val="tx2"/>
                </a:solidFill>
              </a:ln>
              <a:effectLst/>
            </c:spPr>
          </c:marker>
          <c:dPt>
            <c:idx val="0"/>
            <c:marker>
              <c:symbol val="circle"/>
              <c:size val="5"/>
              <c:spPr>
                <a:solidFill>
                  <a:schemeClr val="tx2"/>
                </a:solidFill>
                <a:ln w="63500">
                  <a:solidFill>
                    <a:schemeClr val="tx2"/>
                  </a:solid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Sheet1!$B$2:$D$2</c:f>
              <c:numCache>
                <c:formatCode>General</c:formatCode>
                <c:ptCount val="3"/>
                <c:pt idx="0">
                  <c:v>90</c:v>
                </c:pt>
                <c:pt idx="1">
                  <c:v>92</c:v>
                </c:pt>
                <c:pt idx="2">
                  <c:v>95</c:v>
                </c:pt>
              </c:numCache>
            </c:numRef>
          </c:val>
          <c:smooth val="0"/>
        </c:ser>
        <c:ser>
          <c:idx val="1"/>
          <c:order val="1"/>
          <c:tx>
            <c:strRef>
              <c:f>Sheet1!$A$3</c:f>
              <c:strCache>
                <c:ptCount val="1"/>
                <c:pt idx="0">
                  <c:v>Delivery assisted by a skilled provider</c:v>
                </c:pt>
              </c:strCache>
            </c:strRef>
          </c:tx>
          <c:spPr>
            <a:ln w="28575" cap="sq">
              <a:solidFill>
                <a:schemeClr val="accent1"/>
              </a:solidFill>
              <a:round/>
            </a:ln>
            <a:effectLst/>
          </c:spPr>
          <c:marker>
            <c:symbol val="circle"/>
            <c:size val="5"/>
            <c:spPr>
              <a:solidFill>
                <a:schemeClr val="accent1"/>
              </a:solidFill>
              <a:ln w="63500" cap="rnd">
                <a:solidFill>
                  <a:schemeClr val="accent1"/>
                </a:solidFill>
              </a:ln>
              <a:effectLst/>
            </c:spPr>
          </c:marker>
          <c:dPt>
            <c:idx val="0"/>
            <c:marker>
              <c:symbol val="circle"/>
              <c:size val="5"/>
              <c:spPr>
                <a:solidFill>
                  <a:schemeClr val="accent1"/>
                </a:solidFill>
                <a:ln w="63500" cap="rnd">
                  <a:solidFill>
                    <a:schemeClr val="accent1"/>
                  </a:solid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Sheet1!$B$3:$D$3</c:f>
              <c:numCache>
                <c:formatCode>General</c:formatCode>
                <c:ptCount val="3"/>
                <c:pt idx="0">
                  <c:v>55</c:v>
                </c:pt>
                <c:pt idx="1">
                  <c:v>62</c:v>
                </c:pt>
                <c:pt idx="2">
                  <c:v>78</c:v>
                </c:pt>
              </c:numCache>
            </c:numRef>
          </c:val>
          <c:smooth val="0"/>
        </c:ser>
        <c:ser>
          <c:idx val="2"/>
          <c:order val="2"/>
          <c:tx>
            <c:strRef>
              <c:f>Sheet1!$A$4</c:f>
              <c:strCache>
                <c:ptCount val="1"/>
                <c:pt idx="0">
                  <c:v>Delivery in a heath facility</c:v>
                </c:pt>
              </c:strCache>
            </c:strRef>
          </c:tx>
          <c:spPr>
            <a:ln w="28575" cap="rnd">
              <a:solidFill>
                <a:schemeClr val="bg2"/>
              </a:solidFill>
              <a:round/>
            </a:ln>
            <a:effectLst/>
          </c:spPr>
          <c:marker>
            <c:symbol val="circle"/>
            <c:size val="5"/>
            <c:spPr>
              <a:solidFill>
                <a:schemeClr val="bg2"/>
              </a:solidFill>
              <a:ln w="63500">
                <a:solidFill>
                  <a:schemeClr val="bg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Sheet1!$B$4:$D$4</c:f>
              <c:numCache>
                <c:formatCode>General</c:formatCode>
                <c:ptCount val="3"/>
                <c:pt idx="0">
                  <c:v>52</c:v>
                </c:pt>
                <c:pt idx="1">
                  <c:v>59</c:v>
                </c:pt>
                <c:pt idx="2">
                  <c:v>77</c:v>
                </c:pt>
              </c:numCache>
            </c:numRef>
          </c:val>
          <c:smooth val="0"/>
        </c:ser>
        <c:dLbls>
          <c:dLblPos val="t"/>
          <c:showLegendKey val="0"/>
          <c:showVal val="1"/>
          <c:showCatName val="0"/>
          <c:showSerName val="0"/>
          <c:showPercent val="0"/>
          <c:showBubbleSize val="0"/>
        </c:dLbls>
        <c:marker val="1"/>
        <c:smooth val="0"/>
        <c:axId val="536197808"/>
        <c:axId val="691122464"/>
      </c:lineChart>
      <c:catAx>
        <c:axId val="5361978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91122464"/>
        <c:crosses val="autoZero"/>
        <c:auto val="1"/>
        <c:lblAlgn val="ctr"/>
        <c:lblOffset val="100"/>
        <c:noMultiLvlLbl val="0"/>
      </c:catAx>
      <c:valAx>
        <c:axId val="691122464"/>
        <c:scaling>
          <c:orientation val="minMax"/>
          <c:max val="100"/>
          <c:min val="0"/>
        </c:scaling>
        <c:delete val="1"/>
        <c:axPos val="l"/>
        <c:majorGridlines>
          <c:spPr>
            <a:ln w="9525" cap="flat" cmpd="sng" algn="ctr">
              <a:noFill/>
              <a:round/>
            </a:ln>
            <a:effectLst/>
          </c:spPr>
        </c:majorGridlines>
        <c:numFmt formatCode="General" sourceLinked="1"/>
        <c:majorTickMark val="none"/>
        <c:minorTickMark val="none"/>
        <c:tickLblPos val="nextTo"/>
        <c:crossAx val="536197808"/>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59</c:v>
                </c:pt>
                <c:pt idx="1">
                  <c:v>85</c:v>
                </c:pt>
              </c:numCache>
            </c:numRef>
          </c:val>
        </c:ser>
        <c:dLbls>
          <c:showLegendKey val="0"/>
          <c:showVal val="0"/>
          <c:showCatName val="0"/>
          <c:showSerName val="0"/>
          <c:showPercent val="0"/>
          <c:showBubbleSize val="0"/>
        </c:dLbls>
        <c:gapWidth val="100"/>
        <c:axId val="539192688"/>
        <c:axId val="539193472"/>
      </c:barChart>
      <c:catAx>
        <c:axId val="5391926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9193472"/>
        <c:crosses val="autoZero"/>
        <c:auto val="1"/>
        <c:lblAlgn val="ctr"/>
        <c:lblOffset val="100"/>
        <c:noMultiLvlLbl val="0"/>
      </c:catAx>
      <c:valAx>
        <c:axId val="539193472"/>
        <c:scaling>
          <c:orientation val="minMax"/>
          <c:max val="150"/>
          <c:min val="0"/>
        </c:scaling>
        <c:delete val="1"/>
        <c:axPos val="l"/>
        <c:majorGridlines>
          <c:spPr>
            <a:ln w="9525" cap="flat" cmpd="sng" algn="ctr">
              <a:noFill/>
              <a:round/>
            </a:ln>
            <a:effectLst/>
          </c:spPr>
        </c:majorGridlines>
        <c:numFmt formatCode="General" sourceLinked="1"/>
        <c:majorTickMark val="out"/>
        <c:minorTickMark val="none"/>
        <c:tickLblPos val="nextTo"/>
        <c:crossAx val="539192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Infant mortality</c:v>
                </c:pt>
              </c:strCache>
            </c:strRef>
          </c:tx>
          <c:spPr>
            <a:ln w="57150" cap="rnd">
              <a:solidFill>
                <a:schemeClr val="accent1"/>
              </a:solidFill>
              <a:round/>
            </a:ln>
            <a:effectLst/>
          </c:spPr>
          <c:marker>
            <c:symbol val="circle"/>
            <c:size val="5"/>
            <c:spPr>
              <a:solidFill>
                <a:schemeClr val="accent1"/>
              </a:solidFill>
              <a:ln w="57150">
                <a:solidFill>
                  <a:schemeClr val="accent1"/>
                </a:solidFill>
              </a:ln>
              <a:effectLst/>
            </c:spPr>
          </c:marker>
          <c:dPt>
            <c:idx val="0"/>
            <c:marker>
              <c:symbol val="circle"/>
              <c:size val="5"/>
              <c:spPr>
                <a:solidFill>
                  <a:schemeClr val="accent1"/>
                </a:solidFill>
                <a:ln w="57150">
                  <a:solidFill>
                    <a:schemeClr val="accent1"/>
                  </a:solid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Sheet1!$B$2:$D$2</c:f>
              <c:numCache>
                <c:formatCode>General</c:formatCode>
                <c:ptCount val="3"/>
                <c:pt idx="0">
                  <c:v>91</c:v>
                </c:pt>
                <c:pt idx="1">
                  <c:v>91</c:v>
                </c:pt>
                <c:pt idx="2">
                  <c:v>59</c:v>
                </c:pt>
              </c:numCache>
            </c:numRef>
          </c:val>
          <c:smooth val="0"/>
        </c:ser>
        <c:ser>
          <c:idx val="1"/>
          <c:order val="1"/>
          <c:tx>
            <c:strRef>
              <c:f>Sheet1!$A$3</c:f>
              <c:strCache>
                <c:ptCount val="1"/>
                <c:pt idx="0">
                  <c:v>Under-5 mortality</c:v>
                </c:pt>
              </c:strCache>
            </c:strRef>
          </c:tx>
          <c:spPr>
            <a:ln w="57150" cap="sq">
              <a:solidFill>
                <a:schemeClr val="bg2"/>
              </a:solidFill>
              <a:round/>
            </a:ln>
            <a:effectLst/>
          </c:spPr>
          <c:marker>
            <c:symbol val="circle"/>
            <c:size val="5"/>
            <c:spPr>
              <a:solidFill>
                <a:schemeClr val="bg2"/>
              </a:solidFill>
              <a:ln w="57150" cap="rnd">
                <a:solidFill>
                  <a:schemeClr val="bg2"/>
                </a:solidFill>
              </a:ln>
              <a:effectLst/>
            </c:spPr>
          </c:marker>
          <c:dPt>
            <c:idx val="0"/>
            <c:marker>
              <c:symbol val="circle"/>
              <c:size val="5"/>
              <c:spPr>
                <a:solidFill>
                  <a:schemeClr val="bg2"/>
                </a:solidFill>
                <a:ln w="57150" cap="rnd">
                  <a:solidFill>
                    <a:schemeClr val="bg2"/>
                  </a:solid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Sheet1!$B$3:$D$3</c:f>
              <c:numCache>
                <c:formatCode>General</c:formatCode>
                <c:ptCount val="3"/>
                <c:pt idx="0">
                  <c:v>113</c:v>
                </c:pt>
                <c:pt idx="1">
                  <c:v>117</c:v>
                </c:pt>
                <c:pt idx="2">
                  <c:v>85</c:v>
                </c:pt>
              </c:numCache>
            </c:numRef>
          </c:val>
          <c:smooth val="0"/>
        </c:ser>
        <c:dLbls>
          <c:dLblPos val="t"/>
          <c:showLegendKey val="0"/>
          <c:showVal val="1"/>
          <c:showCatName val="0"/>
          <c:showSerName val="0"/>
          <c:showPercent val="0"/>
          <c:showBubbleSize val="0"/>
        </c:dLbls>
        <c:marker val="1"/>
        <c:smooth val="0"/>
        <c:axId val="107664424"/>
        <c:axId val="107663248"/>
      </c:lineChart>
      <c:catAx>
        <c:axId val="1076644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07663248"/>
        <c:crosses val="autoZero"/>
        <c:auto val="1"/>
        <c:lblAlgn val="ctr"/>
        <c:lblOffset val="100"/>
        <c:noMultiLvlLbl val="0"/>
      </c:catAx>
      <c:valAx>
        <c:axId val="107663248"/>
        <c:scaling>
          <c:orientation val="minMax"/>
          <c:max val="175"/>
          <c:min val="0"/>
        </c:scaling>
        <c:delete val="1"/>
        <c:axPos val="l"/>
        <c:majorGridlines>
          <c:spPr>
            <a:ln w="9525" cap="flat" cmpd="sng" algn="ctr">
              <a:noFill/>
              <a:round/>
            </a:ln>
            <a:effectLst/>
          </c:spPr>
        </c:majorGridlines>
        <c:numFmt formatCode="General" sourceLinked="1"/>
        <c:majorTickMark val="none"/>
        <c:minorTickMark val="none"/>
        <c:tickLblPos val="nextTo"/>
        <c:crossAx val="107664424"/>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tockChart>
        <c:ser>
          <c:idx val="0"/>
          <c:order val="0"/>
          <c:tx>
            <c:strRef>
              <c:f>Sheet1!$B$1</c:f>
              <c:strCache>
                <c:ptCount val="1"/>
                <c:pt idx="0">
                  <c:v>High</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1997-2004 LDHS</c:v>
                </c:pt>
                <c:pt idx="1">
                  <c:v>2002-2009 LDHS</c:v>
                </c:pt>
                <c:pt idx="2">
                  <c:v>2007-2014 LDHS</c:v>
                </c:pt>
              </c:strCache>
            </c:strRef>
          </c:cat>
          <c:val>
            <c:numRef>
              <c:f>Sheet1!$B$2:$B$4</c:f>
              <c:numCache>
                <c:formatCode>General</c:formatCode>
                <c:ptCount val="3"/>
                <c:pt idx="0">
                  <c:v>1196</c:v>
                </c:pt>
                <c:pt idx="1">
                  <c:v>1565</c:v>
                </c:pt>
                <c:pt idx="2">
                  <c:v>1318</c:v>
                </c:pt>
              </c:numCache>
            </c:numRef>
          </c:val>
          <c:smooth val="0"/>
        </c:ser>
        <c:ser>
          <c:idx val="1"/>
          <c:order val="1"/>
          <c:tx>
            <c:strRef>
              <c:f>Sheet1!$C$1</c:f>
              <c:strCache>
                <c:ptCount val="1"/>
                <c:pt idx="0">
                  <c:v>Low</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1997-2004 LDHS</c:v>
                </c:pt>
                <c:pt idx="1">
                  <c:v>2002-2009 LDHS</c:v>
                </c:pt>
                <c:pt idx="2">
                  <c:v>2007-2014 LDHS</c:v>
                </c:pt>
              </c:strCache>
            </c:strRef>
          </c:cat>
          <c:val>
            <c:numRef>
              <c:f>Sheet1!$C$2:$C$4</c:f>
              <c:numCache>
                <c:formatCode>General</c:formatCode>
                <c:ptCount val="3"/>
                <c:pt idx="0">
                  <c:v>682</c:v>
                </c:pt>
                <c:pt idx="1">
                  <c:v>921</c:v>
                </c:pt>
                <c:pt idx="2">
                  <c:v>731</c:v>
                </c:pt>
              </c:numCache>
            </c:numRef>
          </c:val>
          <c:smooth val="0"/>
        </c:ser>
        <c:ser>
          <c:idx val="2"/>
          <c:order val="2"/>
          <c:tx>
            <c:strRef>
              <c:f>Sheet1!$D$1</c:f>
              <c:strCache>
                <c:ptCount val="1"/>
                <c:pt idx="0">
                  <c:v>Close</c:v>
                </c:pt>
              </c:strCache>
            </c:strRef>
          </c:tx>
          <c:spPr>
            <a:ln w="19050" cap="rnd">
              <a:noFill/>
              <a:round/>
            </a:ln>
            <a:effectLst/>
          </c:spPr>
          <c:marker>
            <c:symbol val="circle"/>
            <c:size val="15"/>
            <c:spPr>
              <a:solidFill>
                <a:schemeClr val="accent4"/>
              </a:solidFill>
              <a:ln w="9525" cap="flat" cmpd="sng">
                <a:solidFill>
                  <a:schemeClr val="accent4"/>
                </a:solidFill>
              </a:ln>
              <a:effectLst/>
            </c:spPr>
          </c:marker>
          <c:dPt>
            <c:idx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1997-2004 LDHS</c:v>
                </c:pt>
                <c:pt idx="1">
                  <c:v>2002-2009 LDHS</c:v>
                </c:pt>
                <c:pt idx="2">
                  <c:v>2007-2014 LDHS</c:v>
                </c:pt>
              </c:strCache>
            </c:strRef>
          </c:cat>
          <c:val>
            <c:numRef>
              <c:f>Sheet1!$D$2:$D$4</c:f>
              <c:numCache>
                <c:formatCode>General</c:formatCode>
                <c:ptCount val="3"/>
                <c:pt idx="0">
                  <c:v>939</c:v>
                </c:pt>
                <c:pt idx="1">
                  <c:v>1243</c:v>
                </c:pt>
                <c:pt idx="2">
                  <c:v>1024</c:v>
                </c:pt>
              </c:numCache>
            </c:numRef>
          </c:val>
          <c:smooth val="0"/>
        </c:ser>
        <c:dLbls>
          <c:showLegendKey val="0"/>
          <c:showVal val="1"/>
          <c:showCatName val="0"/>
          <c:showSerName val="0"/>
          <c:showPercent val="0"/>
          <c:showBubbleSize val="0"/>
        </c:dLbls>
        <c:hiLowLines>
          <c:spPr>
            <a:ln w="25400" cap="flat" cmpd="sng" algn="ctr">
              <a:solidFill>
                <a:schemeClr val="tx1"/>
              </a:solidFill>
              <a:round/>
            </a:ln>
            <a:effectLst/>
          </c:spPr>
        </c:hiLowLines>
        <c:axId val="331779888"/>
        <c:axId val="331780280"/>
      </c:stockChart>
      <c:catAx>
        <c:axId val="3317798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1780280"/>
        <c:crosses val="autoZero"/>
        <c:auto val="1"/>
        <c:lblAlgn val="ctr"/>
        <c:lblOffset val="100"/>
        <c:noMultiLvlLbl val="0"/>
      </c:catAx>
      <c:valAx>
        <c:axId val="331780280"/>
        <c:scaling>
          <c:orientation val="minMax"/>
          <c:max val="160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177988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4"/>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5"/>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6"/>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7"/>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8"/>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9"/>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0"/>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BCG</c:v>
                </c:pt>
                <c:pt idx="1">
                  <c:v>1</c:v>
                </c:pt>
                <c:pt idx="2">
                  <c:v>2</c:v>
                </c:pt>
                <c:pt idx="3">
                  <c:v>3</c:v>
                </c:pt>
                <c:pt idx="4">
                  <c:v>0</c:v>
                </c:pt>
                <c:pt idx="5">
                  <c:v>1</c:v>
                </c:pt>
                <c:pt idx="6">
                  <c:v>2</c:v>
                </c:pt>
                <c:pt idx="7">
                  <c:v>3</c:v>
                </c:pt>
                <c:pt idx="8">
                  <c:v>Measles</c:v>
                </c:pt>
                <c:pt idx="9">
                  <c:v>All          basic</c:v>
                </c:pt>
                <c:pt idx="10">
                  <c:v>None</c:v>
                </c:pt>
              </c:strCache>
            </c:strRef>
          </c:cat>
          <c:val>
            <c:numRef>
              <c:f>Sheet1!$B$2:$B$12</c:f>
              <c:numCache>
                <c:formatCode>General</c:formatCode>
                <c:ptCount val="11"/>
                <c:pt idx="0">
                  <c:v>98</c:v>
                </c:pt>
                <c:pt idx="1">
                  <c:v>98</c:v>
                </c:pt>
                <c:pt idx="2">
                  <c:v>95</c:v>
                </c:pt>
                <c:pt idx="3">
                  <c:v>85</c:v>
                </c:pt>
                <c:pt idx="4">
                  <c:v>85</c:v>
                </c:pt>
                <c:pt idx="5">
                  <c:v>96</c:v>
                </c:pt>
                <c:pt idx="6">
                  <c:v>89</c:v>
                </c:pt>
                <c:pt idx="7">
                  <c:v>76</c:v>
                </c:pt>
                <c:pt idx="8">
                  <c:v>90</c:v>
                </c:pt>
                <c:pt idx="9">
                  <c:v>68</c:v>
                </c:pt>
                <c:pt idx="10">
                  <c:v>1</c:v>
                </c:pt>
              </c:numCache>
            </c:numRef>
          </c:val>
        </c:ser>
        <c:dLbls>
          <c:showLegendKey val="0"/>
          <c:showVal val="0"/>
          <c:showCatName val="0"/>
          <c:showSerName val="0"/>
          <c:showPercent val="0"/>
          <c:showBubbleSize val="0"/>
        </c:dLbls>
        <c:gapWidth val="100"/>
        <c:overlap val="-27"/>
        <c:axId val="539576344"/>
        <c:axId val="539577912"/>
      </c:barChart>
      <c:catAx>
        <c:axId val="5395763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9577912"/>
        <c:crosses val="autoZero"/>
        <c:auto val="1"/>
        <c:lblAlgn val="ctr"/>
        <c:lblOffset val="100"/>
        <c:noMultiLvlLbl val="0"/>
      </c:catAx>
      <c:valAx>
        <c:axId val="539577912"/>
        <c:scaling>
          <c:orientation val="minMax"/>
          <c:max val="105"/>
          <c:min val="0"/>
        </c:scaling>
        <c:delete val="1"/>
        <c:axPos val="l"/>
        <c:majorGridlines>
          <c:spPr>
            <a:ln w="9525" cap="flat" cmpd="sng" algn="ctr">
              <a:noFill/>
              <a:round/>
            </a:ln>
            <a:effectLst/>
          </c:spPr>
        </c:majorGridlines>
        <c:numFmt formatCode="General" sourceLinked="1"/>
        <c:majorTickMark val="out"/>
        <c:minorTickMark val="none"/>
        <c:tickLblPos val="nextTo"/>
        <c:crossAx val="5395763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Infant mortality</c:v>
                </c:pt>
              </c:strCache>
            </c:strRef>
          </c:tx>
          <c:spPr>
            <a:ln w="57150" cap="rnd">
              <a:solidFill>
                <a:schemeClr val="accent1"/>
              </a:solidFill>
              <a:round/>
            </a:ln>
            <a:effectLst/>
          </c:spPr>
          <c:marker>
            <c:symbol val="circle"/>
            <c:size val="5"/>
            <c:spPr>
              <a:solidFill>
                <a:schemeClr val="accent1"/>
              </a:solidFill>
              <a:ln w="57150">
                <a:solidFill>
                  <a:schemeClr val="accent1"/>
                </a:solidFill>
              </a:ln>
              <a:effectLst/>
            </c:spPr>
          </c:marker>
          <c:dPt>
            <c:idx val="0"/>
            <c:marker>
              <c:symbol val="circle"/>
              <c:size val="5"/>
              <c:spPr>
                <a:solidFill>
                  <a:schemeClr val="accent1"/>
                </a:solidFill>
                <a:ln w="57150">
                  <a:solidFill>
                    <a:schemeClr val="accent1"/>
                  </a:solid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Sheet1!$B$2:$D$2</c:f>
              <c:numCache>
                <c:formatCode>General</c:formatCode>
                <c:ptCount val="3"/>
                <c:pt idx="0">
                  <c:v>68</c:v>
                </c:pt>
                <c:pt idx="1">
                  <c:v>62</c:v>
                </c:pt>
                <c:pt idx="2">
                  <c:v>68</c:v>
                </c:pt>
              </c:numCache>
            </c:numRef>
          </c:val>
          <c:smooth val="0"/>
        </c:ser>
        <c:dLbls>
          <c:dLblPos val="t"/>
          <c:showLegendKey val="0"/>
          <c:showVal val="1"/>
          <c:showCatName val="0"/>
          <c:showSerName val="0"/>
          <c:showPercent val="0"/>
          <c:showBubbleSize val="0"/>
        </c:dLbls>
        <c:marker val="1"/>
        <c:smooth val="0"/>
        <c:axId val="539577128"/>
        <c:axId val="325736872"/>
      </c:lineChart>
      <c:catAx>
        <c:axId val="5395771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25736872"/>
        <c:crosses val="autoZero"/>
        <c:auto val="1"/>
        <c:lblAlgn val="ctr"/>
        <c:lblOffset val="100"/>
        <c:noMultiLvlLbl val="0"/>
      </c:catAx>
      <c:valAx>
        <c:axId val="325736872"/>
        <c:scaling>
          <c:orientation val="minMax"/>
          <c:max val="100"/>
          <c:min val="0"/>
        </c:scaling>
        <c:delete val="1"/>
        <c:axPos val="l"/>
        <c:majorGridlines>
          <c:spPr>
            <a:ln w="9525" cap="flat" cmpd="sng" algn="ctr">
              <a:noFill/>
              <a:round/>
            </a:ln>
            <a:effectLst/>
          </c:spPr>
        </c:majorGridlines>
        <c:numFmt formatCode="General" sourceLinked="1"/>
        <c:majorTickMark val="none"/>
        <c:minorTickMark val="none"/>
        <c:tickLblPos val="nextTo"/>
        <c:crossAx val="539577128"/>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1"/>
              <c:layout>
                <c:manualLayout>
                  <c:x val="-0.17782452974628171"/>
                  <c:y val="-0.24417937158521744"/>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4.169411636045494E-2"/>
                  <c:y val="0.10159966330859967"/>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C2907359-3BAE-421C-BF63-00514E58EDE3}" type="CATEGORYNAME">
                      <a:rPr lang="en-US">
                        <a:solidFill>
                          <a:schemeClr val="tx1"/>
                        </a:solidFill>
                      </a:rPr>
                      <a:pPr>
                        <a:defRPr sz="1800" b="1">
                          <a:solidFill>
                            <a:schemeClr val="bg1"/>
                          </a:solidFill>
                        </a:defRPr>
                      </a:pPr>
                      <a:t>[CATEGORY NAME]</a:t>
                    </a:fld>
                    <a:r>
                      <a:rPr lang="en-US" baseline="0" dirty="0">
                        <a:solidFill>
                          <a:schemeClr val="tx1"/>
                        </a:solidFill>
                      </a:rPr>
                      <a:t>
</a:t>
                    </a:r>
                    <a:fld id="{C85E96DE-28F6-4C93-B948-CBF1D1F940D9}" type="PERCENTAGE">
                      <a:rPr lang="en-US" baseline="0">
                        <a:solidFill>
                          <a:schemeClr val="tx1"/>
                        </a:solidFill>
                      </a:rPr>
                      <a:pPr>
                        <a:defRPr sz="1800" b="1">
                          <a:solidFill>
                            <a:schemeClr val="bg1"/>
                          </a:solidFill>
                        </a:defRPr>
                      </a:pPr>
                      <a:t>[PERCENTAGE]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Not breastfed</c:v>
                </c:pt>
                <c:pt idx="1">
                  <c:v>Exclusively breastfed</c:v>
                </c:pt>
                <c:pt idx="2">
                  <c:v>Breast milk plus water, other milk, or other non-milk liquids</c:v>
                </c:pt>
                <c:pt idx="3">
                  <c:v>Breast milk plus complementary foods</c:v>
                </c:pt>
              </c:strCache>
            </c:strRef>
          </c:cat>
          <c:val>
            <c:numRef>
              <c:f>Sheet1!$B$2:$B$5</c:f>
              <c:numCache>
                <c:formatCode>General</c:formatCode>
                <c:ptCount val="4"/>
                <c:pt idx="0">
                  <c:v>6</c:v>
                </c:pt>
                <c:pt idx="1">
                  <c:v>67</c:v>
                </c:pt>
                <c:pt idx="2">
                  <c:v>17</c:v>
                </c:pt>
                <c:pt idx="3">
                  <c:v>10</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2004 LDHS</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Children</c:v>
                </c:pt>
                <c:pt idx="1">
                  <c:v>Women</c:v>
                </c:pt>
              </c:strCache>
            </c:strRef>
          </c:cat>
          <c:val>
            <c:numRef>
              <c:f>Sheet1!$B$2:$B$3</c:f>
              <c:numCache>
                <c:formatCode>General</c:formatCode>
                <c:ptCount val="2"/>
                <c:pt idx="0">
                  <c:v>48</c:v>
                </c:pt>
                <c:pt idx="1">
                  <c:v>33</c:v>
                </c:pt>
              </c:numCache>
            </c:numRef>
          </c:val>
        </c:ser>
        <c:ser>
          <c:idx val="1"/>
          <c:order val="1"/>
          <c:tx>
            <c:strRef>
              <c:f>Sheet1!$C$1</c:f>
              <c:strCache>
                <c:ptCount val="1"/>
                <c:pt idx="0">
                  <c:v>2009 LDHS</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Children</c:v>
                </c:pt>
                <c:pt idx="1">
                  <c:v>Women</c:v>
                </c:pt>
              </c:strCache>
            </c:strRef>
          </c:cat>
          <c:val>
            <c:numRef>
              <c:f>Sheet1!$C$2:$C$3</c:f>
              <c:numCache>
                <c:formatCode>General</c:formatCode>
                <c:ptCount val="2"/>
                <c:pt idx="0">
                  <c:v>47</c:v>
                </c:pt>
                <c:pt idx="1">
                  <c:v>26</c:v>
                </c:pt>
              </c:numCache>
            </c:numRef>
          </c:val>
        </c:ser>
        <c:ser>
          <c:idx val="2"/>
          <c:order val="2"/>
          <c:tx>
            <c:strRef>
              <c:f>Sheet1!$D$1</c:f>
              <c:strCache>
                <c:ptCount val="1"/>
                <c:pt idx="0">
                  <c:v>2014 LDHS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Children</c:v>
                </c:pt>
                <c:pt idx="1">
                  <c:v>Women</c:v>
                </c:pt>
              </c:strCache>
            </c:strRef>
          </c:cat>
          <c:val>
            <c:numRef>
              <c:f>Sheet1!$D$2:$D$3</c:f>
              <c:numCache>
                <c:formatCode>General</c:formatCode>
                <c:ptCount val="2"/>
                <c:pt idx="0">
                  <c:v>51</c:v>
                </c:pt>
                <c:pt idx="1">
                  <c:v>27</c:v>
                </c:pt>
              </c:numCache>
            </c:numRef>
          </c:val>
        </c:ser>
        <c:dLbls>
          <c:dLblPos val="outEnd"/>
          <c:showLegendKey val="0"/>
          <c:showVal val="1"/>
          <c:showCatName val="0"/>
          <c:showSerName val="0"/>
          <c:showPercent val="0"/>
          <c:showBubbleSize val="0"/>
        </c:dLbls>
        <c:gapWidth val="100"/>
        <c:axId val="621201296"/>
        <c:axId val="621200512"/>
      </c:barChart>
      <c:catAx>
        <c:axId val="6212012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621200512"/>
        <c:crosses val="autoZero"/>
        <c:auto val="1"/>
        <c:lblAlgn val="ctr"/>
        <c:lblOffset val="100"/>
        <c:noMultiLvlLbl val="0"/>
      </c:catAx>
      <c:valAx>
        <c:axId val="62120051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62120129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2004 LDHS</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c:v>
                </c:pt>
                <c:pt idx="1">
                  <c:v>Wasted</c:v>
                </c:pt>
                <c:pt idx="2">
                  <c:v>Underweight</c:v>
                </c:pt>
              </c:strCache>
            </c:strRef>
          </c:cat>
          <c:val>
            <c:numRef>
              <c:f>Sheet1!$B$2:$B$4</c:f>
              <c:numCache>
                <c:formatCode>General</c:formatCode>
                <c:ptCount val="3"/>
                <c:pt idx="0">
                  <c:v>44</c:v>
                </c:pt>
                <c:pt idx="1">
                  <c:v>5</c:v>
                </c:pt>
                <c:pt idx="2">
                  <c:v>16</c:v>
                </c:pt>
              </c:numCache>
            </c:numRef>
          </c:val>
        </c:ser>
        <c:ser>
          <c:idx val="1"/>
          <c:order val="1"/>
          <c:tx>
            <c:strRef>
              <c:f>Sheet1!$C$1</c:f>
              <c:strCache>
                <c:ptCount val="1"/>
                <c:pt idx="0">
                  <c:v>2009 LDHS</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c:v>
                </c:pt>
                <c:pt idx="1">
                  <c:v>Wasted</c:v>
                </c:pt>
                <c:pt idx="2">
                  <c:v>Underweight</c:v>
                </c:pt>
              </c:strCache>
            </c:strRef>
          </c:cat>
          <c:val>
            <c:numRef>
              <c:f>Sheet1!$C$2:$C$4</c:f>
              <c:numCache>
                <c:formatCode>General</c:formatCode>
                <c:ptCount val="3"/>
                <c:pt idx="0">
                  <c:v>39</c:v>
                </c:pt>
                <c:pt idx="1">
                  <c:v>4</c:v>
                </c:pt>
                <c:pt idx="2">
                  <c:v>13</c:v>
                </c:pt>
              </c:numCache>
            </c:numRef>
          </c:val>
        </c:ser>
        <c:ser>
          <c:idx val="2"/>
          <c:order val="2"/>
          <c:tx>
            <c:strRef>
              <c:f>Sheet1!$D$1</c:f>
              <c:strCache>
                <c:ptCount val="1"/>
                <c:pt idx="0">
                  <c:v>2014 LDHS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c:v>
                </c:pt>
                <c:pt idx="1">
                  <c:v>Wasted</c:v>
                </c:pt>
                <c:pt idx="2">
                  <c:v>Underweight</c:v>
                </c:pt>
              </c:strCache>
            </c:strRef>
          </c:cat>
          <c:val>
            <c:numRef>
              <c:f>Sheet1!$D$2:$D$4</c:f>
              <c:numCache>
                <c:formatCode>General</c:formatCode>
                <c:ptCount val="3"/>
                <c:pt idx="0">
                  <c:v>33</c:v>
                </c:pt>
                <c:pt idx="1">
                  <c:v>3</c:v>
                </c:pt>
                <c:pt idx="2">
                  <c:v>10</c:v>
                </c:pt>
              </c:numCache>
            </c:numRef>
          </c:val>
        </c:ser>
        <c:dLbls>
          <c:dLblPos val="outEnd"/>
          <c:showLegendKey val="0"/>
          <c:showVal val="1"/>
          <c:showCatName val="0"/>
          <c:showSerName val="0"/>
          <c:showPercent val="0"/>
          <c:showBubbleSize val="0"/>
        </c:dLbls>
        <c:gapWidth val="100"/>
        <c:axId val="583280736"/>
        <c:axId val="583281128"/>
      </c:barChart>
      <c:catAx>
        <c:axId val="5832807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3281128"/>
        <c:crosses val="autoZero"/>
        <c:auto val="1"/>
        <c:lblAlgn val="ctr"/>
        <c:lblOffset val="100"/>
        <c:noMultiLvlLbl val="0"/>
      </c:catAx>
      <c:valAx>
        <c:axId val="58328112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58328073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 facility</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47</c:v>
                </c:pt>
                <c:pt idx="1">
                  <c:v>41</c:v>
                </c:pt>
                <c:pt idx="2">
                  <c:v>50</c:v>
                </c:pt>
              </c:numCache>
            </c:numRef>
          </c:val>
        </c:ser>
        <c:ser>
          <c:idx val="1"/>
          <c:order val="1"/>
          <c:tx>
            <c:strRef>
              <c:f>Sheet1!$C$1</c:f>
              <c:strCache>
                <c:ptCount val="1"/>
                <c:pt idx="0">
                  <c:v>Shared facility</c:v>
                </c:pt>
              </c:strCache>
            </c:strRef>
          </c:tx>
          <c:spPr>
            <a:solidFill>
              <a:schemeClr val="tx2">
                <a:lumMod val="25000"/>
                <a:lumOff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25</c:v>
                </c:pt>
                <c:pt idx="1">
                  <c:v>53</c:v>
                </c:pt>
                <c:pt idx="2">
                  <c:v>11</c:v>
                </c:pt>
              </c:numCache>
            </c:numRef>
          </c:val>
        </c:ser>
        <c:ser>
          <c:idx val="2"/>
          <c:order val="2"/>
          <c:tx>
            <c:strRef>
              <c:f>Sheet1!$D$1</c:f>
              <c:strCache>
                <c:ptCount val="1"/>
                <c:pt idx="0">
                  <c:v>Unimproved facility</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dLbl>
              <c:idx val="0"/>
              <c:layout>
                <c:manualLayout>
                  <c:x val="8.3333333333333301E-2"/>
                  <c:y val="2.4009199871673661E-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8703703703703706E-2"/>
                  <c:y val="-5.5020447438348253E-18"/>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7.8703703703703595E-2"/>
                  <c:y val="2.4009199871673223E-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1</c:v>
                </c:pt>
                <c:pt idx="1">
                  <c:v>1</c:v>
                </c:pt>
                <c:pt idx="2">
                  <c:v>1</c:v>
                </c:pt>
              </c:numCache>
            </c:numRef>
          </c:val>
        </c:ser>
        <c:ser>
          <c:idx val="3"/>
          <c:order val="3"/>
          <c:tx>
            <c:strRef>
              <c:f>Sheet1!$E$1</c:f>
              <c:strCache>
                <c:ptCount val="1"/>
                <c:pt idx="0">
                  <c:v>No facility/bush/field</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General</c:formatCode>
                <c:ptCount val="3"/>
                <c:pt idx="0">
                  <c:v>27</c:v>
                </c:pt>
                <c:pt idx="1">
                  <c:v>5</c:v>
                </c:pt>
                <c:pt idx="2">
                  <c:v>38</c:v>
                </c:pt>
              </c:numCache>
            </c:numRef>
          </c:val>
        </c:ser>
        <c:dLbls>
          <c:dLblPos val="ctr"/>
          <c:showLegendKey val="0"/>
          <c:showVal val="1"/>
          <c:showCatName val="0"/>
          <c:showSerName val="0"/>
          <c:showPercent val="0"/>
          <c:showBubbleSize val="0"/>
        </c:dLbls>
        <c:gapWidth val="100"/>
        <c:overlap val="100"/>
        <c:axId val="480077672"/>
        <c:axId val="480076104"/>
      </c:barChart>
      <c:catAx>
        <c:axId val="4800776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0076104"/>
        <c:crosses val="autoZero"/>
        <c:auto val="1"/>
        <c:lblAlgn val="ctr"/>
        <c:lblOffset val="100"/>
        <c:noMultiLvlLbl val="0"/>
      </c:catAx>
      <c:valAx>
        <c:axId val="480076104"/>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48007767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Thin</c:v>
                </c:pt>
                <c:pt idx="1">
                  <c:v>Normal</c:v>
                </c:pt>
                <c:pt idx="2">
                  <c:v>Overweight/Obese</c:v>
                </c:pt>
              </c:strCache>
            </c:strRef>
          </c:cat>
          <c:val>
            <c:numRef>
              <c:f>Sheet1!$B$2:$B$4</c:f>
              <c:numCache>
                <c:formatCode>General</c:formatCode>
                <c:ptCount val="3"/>
                <c:pt idx="0">
                  <c:v>4</c:v>
                </c:pt>
                <c:pt idx="1">
                  <c:v>51</c:v>
                </c:pt>
                <c:pt idx="2">
                  <c:v>45</c:v>
                </c:pt>
              </c:numCache>
            </c:numRef>
          </c:val>
        </c:ser>
        <c:ser>
          <c:idx val="1"/>
          <c:order val="1"/>
          <c:tx>
            <c:strRef>
              <c:f>Sheet1!$C$1</c:f>
              <c:strCache>
                <c:ptCount val="1"/>
                <c:pt idx="0">
                  <c:v>Men</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Thin</c:v>
                </c:pt>
                <c:pt idx="1">
                  <c:v>Normal</c:v>
                </c:pt>
                <c:pt idx="2">
                  <c:v>Overweight/Obese</c:v>
                </c:pt>
              </c:strCache>
            </c:strRef>
          </c:cat>
          <c:val>
            <c:numRef>
              <c:f>Sheet1!$C$2:$C$4</c:f>
              <c:numCache>
                <c:formatCode>General</c:formatCode>
                <c:ptCount val="3"/>
                <c:pt idx="0">
                  <c:v>14</c:v>
                </c:pt>
                <c:pt idx="1">
                  <c:v>74</c:v>
                </c:pt>
                <c:pt idx="2">
                  <c:v>12</c:v>
                </c:pt>
              </c:numCache>
            </c:numRef>
          </c:val>
        </c:ser>
        <c:dLbls>
          <c:showLegendKey val="0"/>
          <c:showVal val="0"/>
          <c:showCatName val="0"/>
          <c:showSerName val="0"/>
          <c:showPercent val="0"/>
          <c:showBubbleSize val="0"/>
        </c:dLbls>
        <c:gapWidth val="150"/>
        <c:axId val="583726800"/>
        <c:axId val="583727192"/>
      </c:barChart>
      <c:catAx>
        <c:axId val="5837268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3727192"/>
        <c:crosses val="autoZero"/>
        <c:auto val="1"/>
        <c:lblAlgn val="ctr"/>
        <c:lblOffset val="100"/>
        <c:noMultiLvlLbl val="0"/>
      </c:catAx>
      <c:valAx>
        <c:axId val="58372719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58372680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Sheet1!$B$2:$B$4</c:f>
              <c:numCache>
                <c:formatCode>General</c:formatCode>
                <c:ptCount val="3"/>
                <c:pt idx="0">
                  <c:v>92</c:v>
                </c:pt>
                <c:pt idx="1">
                  <c:v>91</c:v>
                </c:pt>
                <c:pt idx="2">
                  <c:v>86</c:v>
                </c:pt>
              </c:numCache>
            </c:numRef>
          </c:val>
        </c:ser>
        <c:ser>
          <c:idx val="1"/>
          <c:order val="1"/>
          <c:tx>
            <c:strRef>
              <c:f>Sheet1!$C$1</c:f>
              <c:strCache>
                <c:ptCount val="1"/>
                <c:pt idx="0">
                  <c:v>Men</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Sheet1!$C$2:$C$4</c:f>
              <c:numCache>
                <c:formatCode>General</c:formatCode>
                <c:ptCount val="3"/>
                <c:pt idx="0">
                  <c:v>88</c:v>
                </c:pt>
                <c:pt idx="1">
                  <c:v>87</c:v>
                </c:pt>
                <c:pt idx="2">
                  <c:v>81</c:v>
                </c:pt>
              </c:numCache>
            </c:numRef>
          </c:val>
        </c:ser>
        <c:dLbls>
          <c:dLblPos val="outEnd"/>
          <c:showLegendKey val="0"/>
          <c:showVal val="1"/>
          <c:showCatName val="0"/>
          <c:showSerName val="0"/>
          <c:showPercent val="0"/>
          <c:showBubbleSize val="0"/>
        </c:dLbls>
        <c:gapWidth val="100"/>
        <c:axId val="583727976"/>
        <c:axId val="583728368"/>
      </c:barChart>
      <c:catAx>
        <c:axId val="5837279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3728368"/>
        <c:crosses val="autoZero"/>
        <c:auto val="1"/>
        <c:lblAlgn val="ctr"/>
        <c:lblOffset val="100"/>
        <c:noMultiLvlLbl val="0"/>
      </c:catAx>
      <c:valAx>
        <c:axId val="58372836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58372797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740840503897401"/>
          <c:y val="2.5727065849318213E-2"/>
          <c:w val="0.60259159496102599"/>
          <c:h val="0.94854586830136356"/>
        </c:manualLayout>
      </c:layout>
      <c:barChart>
        <c:barDir val="bar"/>
        <c:grouping val="clustered"/>
        <c:varyColors val="0"/>
        <c:ser>
          <c:idx val="0"/>
          <c:order val="0"/>
          <c:tx>
            <c:strRef>
              <c:f>Sheet1!$B$1</c:f>
              <c:strCache>
                <c:ptCount val="1"/>
                <c:pt idx="0">
                  <c:v>Men</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HIV can be transmitted by breastfeeding AND transmission can be reduced by mother taking ARVs during pregnancy</c:v>
                </c:pt>
                <c:pt idx="1">
                  <c:v>HIV transmission can be reduced by mother taking special drugs during pregnancy</c:v>
                </c:pt>
                <c:pt idx="2">
                  <c:v>HIV can be transmitted by breastfeeding</c:v>
                </c:pt>
              </c:strCache>
            </c:strRef>
          </c:cat>
          <c:val>
            <c:numRef>
              <c:f>Sheet1!$B$2:$B$4</c:f>
              <c:numCache>
                <c:formatCode>General</c:formatCode>
                <c:ptCount val="3"/>
                <c:pt idx="0">
                  <c:v>58</c:v>
                </c:pt>
                <c:pt idx="1">
                  <c:v>70</c:v>
                </c:pt>
                <c:pt idx="2">
                  <c:v>74</c:v>
                </c:pt>
              </c:numCache>
            </c:numRef>
          </c:val>
        </c:ser>
        <c:ser>
          <c:idx val="1"/>
          <c:order val="1"/>
          <c:tx>
            <c:strRef>
              <c:f>Sheet1!$C$1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HIV can be transmitted by breastfeeding AND transmission can be reduced by mother taking ARVs during pregnancy</c:v>
                </c:pt>
                <c:pt idx="1">
                  <c:v>HIV transmission can be reduced by mother taking special drugs during pregnancy</c:v>
                </c:pt>
                <c:pt idx="2">
                  <c:v>HIV can be transmitted by breastfeeding</c:v>
                </c:pt>
              </c:strCache>
            </c:strRef>
          </c:cat>
          <c:val>
            <c:numRef>
              <c:f>Sheet1!$C$2:$C$4</c:f>
              <c:numCache>
                <c:formatCode>General</c:formatCode>
                <c:ptCount val="3"/>
                <c:pt idx="0">
                  <c:v>77</c:v>
                </c:pt>
                <c:pt idx="1">
                  <c:v>87</c:v>
                </c:pt>
                <c:pt idx="2">
                  <c:v>82</c:v>
                </c:pt>
              </c:numCache>
            </c:numRef>
          </c:val>
        </c:ser>
        <c:dLbls>
          <c:dLblPos val="outEnd"/>
          <c:showLegendKey val="0"/>
          <c:showVal val="1"/>
          <c:showCatName val="0"/>
          <c:showSerName val="0"/>
          <c:showPercent val="0"/>
          <c:showBubbleSize val="0"/>
        </c:dLbls>
        <c:gapWidth val="100"/>
        <c:axId val="583905384"/>
        <c:axId val="583905776"/>
      </c:barChart>
      <c:catAx>
        <c:axId val="58390538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3905776"/>
        <c:crosses val="autoZero"/>
        <c:auto val="1"/>
        <c:lblAlgn val="ctr"/>
        <c:lblOffset val="100"/>
        <c:noMultiLvlLbl val="0"/>
      </c:catAx>
      <c:valAx>
        <c:axId val="583905776"/>
        <c:scaling>
          <c:orientation val="minMax"/>
          <c:max val="120"/>
          <c:min val="0"/>
        </c:scaling>
        <c:delete val="1"/>
        <c:axPos val="b"/>
        <c:majorGridlines>
          <c:spPr>
            <a:ln w="9525" cap="flat" cmpd="sng" algn="ctr">
              <a:noFill/>
              <a:round/>
            </a:ln>
            <a:effectLst/>
          </c:spPr>
        </c:majorGridlines>
        <c:numFmt formatCode="General" sourceLinked="1"/>
        <c:majorTickMark val="out"/>
        <c:minorTickMark val="none"/>
        <c:tickLblPos val="nextTo"/>
        <c:crossAx val="58390538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2004 LDHS</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12</c:v>
                </c:pt>
                <c:pt idx="1">
                  <c:v>9</c:v>
                </c:pt>
              </c:numCache>
            </c:numRef>
          </c:val>
        </c:ser>
        <c:ser>
          <c:idx val="1"/>
          <c:order val="1"/>
          <c:tx>
            <c:strRef>
              <c:f>Sheet1!$C$1</c:f>
              <c:strCache>
                <c:ptCount val="1"/>
                <c:pt idx="0">
                  <c:v>2009 LDHS</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66</c:v>
                </c:pt>
                <c:pt idx="1">
                  <c:v>37</c:v>
                </c:pt>
              </c:numCache>
            </c:numRef>
          </c:val>
        </c:ser>
        <c:ser>
          <c:idx val="2"/>
          <c:order val="2"/>
          <c:tx>
            <c:strRef>
              <c:f>Sheet1!$D$1</c:f>
              <c:strCache>
                <c:ptCount val="1"/>
                <c:pt idx="0">
                  <c:v>2014 LDHS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84</c:v>
                </c:pt>
                <c:pt idx="1">
                  <c:v>63</c:v>
                </c:pt>
              </c:numCache>
            </c:numRef>
          </c:val>
        </c:ser>
        <c:dLbls>
          <c:dLblPos val="outEnd"/>
          <c:showLegendKey val="0"/>
          <c:showVal val="1"/>
          <c:showCatName val="0"/>
          <c:showSerName val="0"/>
          <c:showPercent val="0"/>
          <c:showBubbleSize val="0"/>
        </c:dLbls>
        <c:gapWidth val="200"/>
        <c:axId val="583906560"/>
        <c:axId val="584504584"/>
      </c:barChart>
      <c:catAx>
        <c:axId val="5839065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4504584"/>
        <c:crosses val="autoZero"/>
        <c:auto val="1"/>
        <c:lblAlgn val="ctr"/>
        <c:lblOffset val="100"/>
        <c:noMultiLvlLbl val="0"/>
      </c:catAx>
      <c:valAx>
        <c:axId val="58450458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58390656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Total</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Sheet1!$B$2:$D$2</c:f>
              <c:numCache>
                <c:formatCode>0.0</c:formatCode>
                <c:ptCount val="3"/>
                <c:pt idx="0">
                  <c:v>24.6</c:v>
                </c:pt>
                <c:pt idx="1">
                  <c:v>29.7</c:v>
                </c:pt>
                <c:pt idx="2">
                  <c:v>18.600000000000001</c:v>
                </c:pt>
              </c:numCache>
            </c:numRef>
          </c:val>
        </c:ser>
        <c:dLbls>
          <c:dLblPos val="outEnd"/>
          <c:showLegendKey val="0"/>
          <c:showVal val="1"/>
          <c:showCatName val="0"/>
          <c:showSerName val="0"/>
          <c:showPercent val="0"/>
          <c:showBubbleSize val="0"/>
        </c:dLbls>
        <c:gapWidth val="100"/>
        <c:axId val="584505368"/>
        <c:axId val="584505760"/>
      </c:barChart>
      <c:catAx>
        <c:axId val="5845053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4505760"/>
        <c:crosses val="autoZero"/>
        <c:auto val="1"/>
        <c:lblAlgn val="ctr"/>
        <c:lblOffset val="100"/>
        <c:noMultiLvlLbl val="0"/>
      </c:catAx>
      <c:valAx>
        <c:axId val="584505760"/>
        <c:scaling>
          <c:orientation val="minMax"/>
          <c:max val="50"/>
        </c:scaling>
        <c:delete val="1"/>
        <c:axPos val="l"/>
        <c:majorGridlines>
          <c:spPr>
            <a:ln w="9525" cap="flat" cmpd="sng" algn="ctr">
              <a:noFill/>
              <a:round/>
            </a:ln>
            <a:effectLst/>
          </c:spPr>
        </c:majorGridlines>
        <c:numFmt formatCode="0.0" sourceLinked="1"/>
        <c:majorTickMark val="out"/>
        <c:minorTickMark val="none"/>
        <c:tickLblPos val="nextTo"/>
        <c:crossAx val="58450536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2004 LDHS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Sheet1!$B$2:$D$2</c:f>
              <c:numCache>
                <c:formatCode>0.0</c:formatCode>
                <c:ptCount val="3"/>
                <c:pt idx="0">
                  <c:v>23.4</c:v>
                </c:pt>
                <c:pt idx="1">
                  <c:v>26.3</c:v>
                </c:pt>
                <c:pt idx="2">
                  <c:v>19</c:v>
                </c:pt>
              </c:numCache>
            </c:numRef>
          </c:val>
        </c:ser>
        <c:ser>
          <c:idx val="1"/>
          <c:order val="1"/>
          <c:tx>
            <c:strRef>
              <c:f>Sheet1!$A$3</c:f>
              <c:strCache>
                <c:ptCount val="1"/>
                <c:pt idx="0">
                  <c:v>2009 LDHS</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Sheet1!$B$3:$D$3</c:f>
              <c:numCache>
                <c:formatCode>0.0</c:formatCode>
                <c:ptCount val="3"/>
                <c:pt idx="0">
                  <c:v>23</c:v>
                </c:pt>
                <c:pt idx="1">
                  <c:v>26.7</c:v>
                </c:pt>
                <c:pt idx="2">
                  <c:v>18</c:v>
                </c:pt>
              </c:numCache>
            </c:numRef>
          </c:val>
        </c:ser>
        <c:ser>
          <c:idx val="2"/>
          <c:order val="2"/>
          <c:tx>
            <c:strRef>
              <c:f>Sheet1!$A$4</c:f>
              <c:strCache>
                <c:ptCount val="1"/>
                <c:pt idx="0">
                  <c:v>2014 LDHS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Women</c:v>
                </c:pt>
                <c:pt idx="2">
                  <c:v>Men</c:v>
                </c:pt>
              </c:strCache>
            </c:strRef>
          </c:cat>
          <c:val>
            <c:numRef>
              <c:f>Sheet1!$B$4:$D$4</c:f>
              <c:numCache>
                <c:formatCode>0.0</c:formatCode>
                <c:ptCount val="3"/>
                <c:pt idx="0">
                  <c:v>24.6</c:v>
                </c:pt>
                <c:pt idx="1">
                  <c:v>29.7</c:v>
                </c:pt>
                <c:pt idx="2">
                  <c:v>18.600000000000001</c:v>
                </c:pt>
              </c:numCache>
            </c:numRef>
          </c:val>
        </c:ser>
        <c:dLbls>
          <c:dLblPos val="outEnd"/>
          <c:showLegendKey val="0"/>
          <c:showVal val="1"/>
          <c:showCatName val="0"/>
          <c:showSerName val="0"/>
          <c:showPercent val="0"/>
          <c:showBubbleSize val="0"/>
        </c:dLbls>
        <c:gapWidth val="100"/>
        <c:axId val="584205936"/>
        <c:axId val="586766656"/>
      </c:barChart>
      <c:catAx>
        <c:axId val="584205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6766656"/>
        <c:crosses val="autoZero"/>
        <c:auto val="1"/>
        <c:lblAlgn val="ctr"/>
        <c:lblOffset val="100"/>
        <c:noMultiLvlLbl val="0"/>
      </c:catAx>
      <c:valAx>
        <c:axId val="586766656"/>
        <c:scaling>
          <c:orientation val="minMax"/>
          <c:max val="40"/>
        </c:scaling>
        <c:delete val="1"/>
        <c:axPos val="l"/>
        <c:majorGridlines>
          <c:spPr>
            <a:ln w="9525" cap="flat" cmpd="sng" algn="ctr">
              <a:noFill/>
              <a:round/>
            </a:ln>
            <a:effectLst/>
          </c:spPr>
        </c:majorGridlines>
        <c:numFmt formatCode="0.0" sourceLinked="1"/>
        <c:majorTickMark val="out"/>
        <c:minorTickMark val="none"/>
        <c:tickLblPos val="nextTo"/>
        <c:crossAx val="584205936"/>
        <c:crosses val="autoZero"/>
        <c:crossBetween val="between"/>
        <c:majorUnit val="5"/>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75308641975308E-2"/>
          <c:y val="0.16520253599090304"/>
          <c:w val="0.96604938271604934"/>
          <c:h val="0.69429634476889301"/>
        </c:manualLayout>
      </c:layout>
      <c:barChart>
        <c:barDir val="col"/>
        <c:grouping val="clustered"/>
        <c:varyColors val="0"/>
        <c:ser>
          <c:idx val="0"/>
          <c:order val="0"/>
          <c:tx>
            <c:strRef>
              <c:f>Sheet1!$B$1</c:f>
              <c:strCache>
                <c:ptCount val="1"/>
                <c:pt idx="0">
                  <c:v>Women</c:v>
                </c:pt>
              </c:strCache>
            </c:strRef>
          </c:tx>
          <c:spPr>
            <a:solidFill>
              <a:schemeClr val="bg2"/>
            </a:solidFill>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Total</c:v>
                </c:pt>
                <c:pt idx="2">
                  <c:v>Mildly elevated</c:v>
                </c:pt>
                <c:pt idx="3">
                  <c:v>Moderately elevated</c:v>
                </c:pt>
                <c:pt idx="4">
                  <c:v>Severely elevated</c:v>
                </c:pt>
              </c:strCache>
            </c:strRef>
          </c:cat>
          <c:val>
            <c:numRef>
              <c:f>Sheet1!$B$2:$B$6</c:f>
              <c:numCache>
                <c:formatCode>General</c:formatCode>
                <c:ptCount val="5"/>
                <c:pt idx="0" formatCode="0">
                  <c:v>19</c:v>
                </c:pt>
                <c:pt idx="2" formatCode="0">
                  <c:v>11.4</c:v>
                </c:pt>
                <c:pt idx="3" formatCode="0">
                  <c:v>3.3</c:v>
                </c:pt>
                <c:pt idx="4" formatCode="0">
                  <c:v>1.4</c:v>
                </c:pt>
              </c:numCache>
            </c:numRef>
          </c:val>
        </c:ser>
        <c:ser>
          <c:idx val="1"/>
          <c:order val="1"/>
          <c:tx>
            <c:strRef>
              <c:f>Sheet1!$C$1</c:f>
              <c:strCache>
                <c:ptCount val="1"/>
                <c:pt idx="0">
                  <c:v>Men</c:v>
                </c:pt>
              </c:strCache>
            </c:strRef>
          </c:tx>
          <c:spPr>
            <a:solidFill>
              <a:schemeClr val="accent3">
                <a:lumMod val="75000"/>
              </a:schemeClr>
            </a:solidFill>
            <a:scene3d>
              <a:camera prst="orthographicFront"/>
              <a:lightRig rig="threePt" dir="t">
                <a:rot lat="0" lon="0" rev="1200000"/>
              </a:lightRig>
            </a:scene3d>
            <a:sp3d>
              <a:bevelT w="63500" h="25400"/>
            </a:sp3d>
          </c:spPr>
          <c:invertIfNegative val="0"/>
          <c:dLbls>
            <c:dLbl>
              <c:idx val="0"/>
              <c:layout/>
              <c:tx>
                <c:rich>
                  <a:bodyPr/>
                  <a:lstStyle/>
                  <a:p>
                    <a:r>
                      <a:rPr lang="en-US" smtClean="0"/>
                      <a:t>13</a:t>
                    </a:r>
                    <a:endParaRPr lang="en-US" dirty="0"/>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Total</c:v>
                </c:pt>
                <c:pt idx="2">
                  <c:v>Mildly elevated</c:v>
                </c:pt>
                <c:pt idx="3">
                  <c:v>Moderately elevated</c:v>
                </c:pt>
                <c:pt idx="4">
                  <c:v>Severely elevated</c:v>
                </c:pt>
              </c:strCache>
            </c:strRef>
          </c:cat>
          <c:val>
            <c:numRef>
              <c:f>Sheet1!$C$2:$C$6</c:f>
              <c:numCache>
                <c:formatCode>General</c:formatCode>
                <c:ptCount val="5"/>
                <c:pt idx="0" formatCode="0">
                  <c:v>15</c:v>
                </c:pt>
                <c:pt idx="2" formatCode="0">
                  <c:v>10</c:v>
                </c:pt>
                <c:pt idx="3" formatCode="0">
                  <c:v>1</c:v>
                </c:pt>
                <c:pt idx="4" formatCode="0">
                  <c:v>0.6</c:v>
                </c:pt>
              </c:numCache>
            </c:numRef>
          </c:val>
        </c:ser>
        <c:dLbls>
          <c:showLegendKey val="0"/>
          <c:showVal val="1"/>
          <c:showCatName val="0"/>
          <c:showSerName val="0"/>
          <c:showPercent val="0"/>
          <c:showBubbleSize val="0"/>
        </c:dLbls>
        <c:gapWidth val="100"/>
        <c:axId val="587447352"/>
        <c:axId val="587447744"/>
      </c:barChart>
      <c:catAx>
        <c:axId val="587447352"/>
        <c:scaling>
          <c:orientation val="minMax"/>
        </c:scaling>
        <c:delete val="0"/>
        <c:axPos val="b"/>
        <c:numFmt formatCode="General" sourceLinked="0"/>
        <c:majorTickMark val="none"/>
        <c:minorTickMark val="none"/>
        <c:tickLblPos val="nextTo"/>
        <c:crossAx val="587447744"/>
        <c:crosses val="autoZero"/>
        <c:auto val="1"/>
        <c:lblAlgn val="ctr"/>
        <c:lblOffset val="100"/>
        <c:noMultiLvlLbl val="0"/>
      </c:catAx>
      <c:valAx>
        <c:axId val="587447744"/>
        <c:scaling>
          <c:orientation val="minMax"/>
          <c:max val="50"/>
        </c:scaling>
        <c:delete val="1"/>
        <c:axPos val="l"/>
        <c:numFmt formatCode="0" sourceLinked="1"/>
        <c:majorTickMark val="out"/>
        <c:minorTickMark val="none"/>
        <c:tickLblPos val="nextTo"/>
        <c:crossAx val="587447352"/>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277776106979866E-2"/>
          <c:y val="0.10280489246619544"/>
          <c:w val="0.96944444778604022"/>
          <c:h val="0.81375183452422095"/>
        </c:manualLayout>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Lbls>
            <c:dLbl>
              <c:idx val="0"/>
              <c:layout/>
              <c:tx>
                <c:rich>
                  <a:bodyPr/>
                  <a:lstStyle/>
                  <a:p>
                    <a:r>
                      <a:rPr lang="en-US" smtClean="0"/>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dirty="0" smtClean="0"/>
                      <a:t>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Cigarette</c:v>
                </c:pt>
                <c:pt idx="1">
                  <c:v>Other tobacco</c:v>
                </c:pt>
                <c:pt idx="2">
                  <c:v>None</c:v>
                </c:pt>
              </c:strCache>
            </c:strRef>
          </c:cat>
          <c:val>
            <c:numRef>
              <c:f>Sheet1!$B$2:$B$4</c:f>
              <c:numCache>
                <c:formatCode>General</c:formatCode>
                <c:ptCount val="3"/>
                <c:pt idx="0">
                  <c:v>0.3</c:v>
                </c:pt>
                <c:pt idx="1">
                  <c:v>8</c:v>
                </c:pt>
                <c:pt idx="2">
                  <c:v>92</c:v>
                </c:pt>
              </c:numCache>
            </c:numRef>
          </c:val>
        </c:ser>
        <c:ser>
          <c:idx val="1"/>
          <c:order val="1"/>
          <c:tx>
            <c:strRef>
              <c:f>Sheet1!$C$1</c:f>
              <c:strCache>
                <c:ptCount val="1"/>
                <c:pt idx="0">
                  <c:v>Men</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Cigarette</c:v>
                </c:pt>
                <c:pt idx="1">
                  <c:v>Other tobacco</c:v>
                </c:pt>
                <c:pt idx="2">
                  <c:v>None</c:v>
                </c:pt>
              </c:strCache>
            </c:strRef>
          </c:cat>
          <c:val>
            <c:numRef>
              <c:f>Sheet1!$C$2:$C$4</c:f>
              <c:numCache>
                <c:formatCode>General</c:formatCode>
                <c:ptCount val="3"/>
                <c:pt idx="0">
                  <c:v>41</c:v>
                </c:pt>
                <c:pt idx="1">
                  <c:v>14</c:v>
                </c:pt>
                <c:pt idx="2">
                  <c:v>58</c:v>
                </c:pt>
              </c:numCache>
            </c:numRef>
          </c:val>
        </c:ser>
        <c:dLbls>
          <c:dLblPos val="outEnd"/>
          <c:showLegendKey val="0"/>
          <c:showVal val="1"/>
          <c:showCatName val="0"/>
          <c:showSerName val="0"/>
          <c:showPercent val="0"/>
          <c:showBubbleSize val="0"/>
        </c:dLbls>
        <c:gapWidth val="200"/>
        <c:axId val="587917624"/>
        <c:axId val="587918016"/>
      </c:barChart>
      <c:catAx>
        <c:axId val="5879176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87918016"/>
        <c:crosses val="autoZero"/>
        <c:auto val="1"/>
        <c:lblAlgn val="ctr"/>
        <c:lblOffset val="100"/>
        <c:noMultiLvlLbl val="0"/>
      </c:catAx>
      <c:valAx>
        <c:axId val="587918016"/>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587917624"/>
        <c:crosses val="autoZero"/>
        <c:crossBetween val="between"/>
      </c:valAx>
      <c:spPr>
        <a:noFill/>
        <a:ln>
          <a:noFill/>
        </a:ln>
        <a:effectLst/>
      </c:spPr>
    </c:plotArea>
    <c:legend>
      <c:legendPos val="t"/>
      <c:layout>
        <c:manualLayout>
          <c:xMode val="edge"/>
          <c:yMode val="edge"/>
          <c:x val="0.37261811051593768"/>
          <c:y val="1.4705280701036626E-2"/>
          <c:w val="0.25439638885718996"/>
          <c:h val="6.80246600995945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No education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1</c:v>
                </c:pt>
                <c:pt idx="1">
                  <c:v>8</c:v>
                </c:pt>
              </c:numCache>
            </c:numRef>
          </c:val>
        </c:ser>
        <c:ser>
          <c:idx val="1"/>
          <c:order val="1"/>
          <c:tx>
            <c:strRef>
              <c:f>Sheet1!$C$1</c:f>
              <c:strCache>
                <c:ptCount val="1"/>
                <c:pt idx="0">
                  <c:v>Primary incomplete</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18</c:v>
                </c:pt>
                <c:pt idx="1">
                  <c:v>33</c:v>
                </c:pt>
              </c:numCache>
            </c:numRef>
          </c:val>
        </c:ser>
        <c:ser>
          <c:idx val="2"/>
          <c:order val="2"/>
          <c:tx>
            <c:strRef>
              <c:f>Sheet1!$D$1</c:f>
              <c:strCache>
                <c:ptCount val="1"/>
                <c:pt idx="0">
                  <c:v>Primary complete</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21</c:v>
                </c:pt>
                <c:pt idx="1">
                  <c:v>12</c:v>
                </c:pt>
              </c:numCache>
            </c:numRef>
          </c:val>
        </c:ser>
        <c:ser>
          <c:idx val="3"/>
          <c:order val="3"/>
          <c:tx>
            <c:strRef>
              <c:f>Sheet1!$E$1</c:f>
              <c:strCache>
                <c:ptCount val="1"/>
                <c:pt idx="0">
                  <c:v>Some secondary</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42</c:v>
                </c:pt>
                <c:pt idx="1">
                  <c:v>31</c:v>
                </c:pt>
              </c:numCache>
            </c:numRef>
          </c:val>
        </c:ser>
        <c:ser>
          <c:idx val="4"/>
          <c:order val="4"/>
          <c:tx>
            <c:strRef>
              <c:f>Sheet1!$G$1</c:f>
              <c:strCache>
                <c:ptCount val="1"/>
                <c:pt idx="0">
                  <c:v>More than secondary</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Sheet1!$G$2:$G$3</c:f>
              <c:numCache>
                <c:formatCode>General</c:formatCode>
                <c:ptCount val="2"/>
                <c:pt idx="0">
                  <c:v>9</c:v>
                </c:pt>
                <c:pt idx="1">
                  <c:v>8</c:v>
                </c:pt>
              </c:numCache>
            </c:numRef>
          </c:val>
        </c:ser>
        <c:dLbls>
          <c:dLblPos val="ctr"/>
          <c:showLegendKey val="0"/>
          <c:showVal val="1"/>
          <c:showCatName val="0"/>
          <c:showSerName val="0"/>
          <c:showPercent val="0"/>
          <c:showBubbleSize val="0"/>
        </c:dLbls>
        <c:gapWidth val="100"/>
        <c:overlap val="100"/>
        <c:axId val="528469080"/>
        <c:axId val="528469472"/>
      </c:barChart>
      <c:catAx>
        <c:axId val="5284690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8469472"/>
        <c:crosses val="autoZero"/>
        <c:auto val="1"/>
        <c:lblAlgn val="ctr"/>
        <c:lblOffset val="100"/>
        <c:noMultiLvlLbl val="0"/>
      </c:catAx>
      <c:valAx>
        <c:axId val="528469472"/>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528469080"/>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3.3</c:v>
                </c:pt>
                <c:pt idx="1">
                  <c:v>2.2999999999999998</c:v>
                </c:pt>
                <c:pt idx="2">
                  <c:v>3.9</c:v>
                </c:pt>
              </c:numCache>
            </c:numRef>
          </c:val>
        </c:ser>
        <c:dLbls>
          <c:showLegendKey val="0"/>
          <c:showVal val="0"/>
          <c:showCatName val="0"/>
          <c:showSerName val="0"/>
          <c:showPercent val="0"/>
          <c:showBubbleSize val="0"/>
        </c:dLbls>
        <c:gapWidth val="100"/>
        <c:axId val="528470256"/>
        <c:axId val="332776280"/>
      </c:barChart>
      <c:catAx>
        <c:axId val="5284702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2776280"/>
        <c:crosses val="autoZero"/>
        <c:auto val="1"/>
        <c:lblAlgn val="ctr"/>
        <c:lblOffset val="100"/>
        <c:noMultiLvlLbl val="0"/>
      </c:catAx>
      <c:valAx>
        <c:axId val="332776280"/>
        <c:scaling>
          <c:orientation val="minMax"/>
          <c:max val="15"/>
          <c:min val="0"/>
        </c:scaling>
        <c:delete val="1"/>
        <c:axPos val="l"/>
        <c:majorGridlines>
          <c:spPr>
            <a:ln w="9525" cap="flat" cmpd="sng" algn="ctr">
              <a:noFill/>
              <a:round/>
            </a:ln>
            <a:effectLst/>
          </c:spPr>
        </c:majorGridlines>
        <c:numFmt formatCode="General" sourceLinked="1"/>
        <c:majorTickMark val="out"/>
        <c:minorTickMark val="none"/>
        <c:tickLblPos val="nextTo"/>
        <c:crossAx val="528470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2004 LDHS</c:v>
                </c:pt>
                <c:pt idx="1">
                  <c:v>2009 LDHS</c:v>
                </c:pt>
                <c:pt idx="2">
                  <c:v>2014 LDHS</c:v>
                </c:pt>
              </c:strCache>
            </c:strRef>
          </c:cat>
          <c:val>
            <c:numRef>
              <c:f>Sheet1!$B$2:$B$4</c:f>
              <c:numCache>
                <c:formatCode>0.0</c:formatCode>
                <c:ptCount val="3"/>
                <c:pt idx="0">
                  <c:v>3.5</c:v>
                </c:pt>
                <c:pt idx="1">
                  <c:v>3.3</c:v>
                </c:pt>
                <c:pt idx="2">
                  <c:v>3.3</c:v>
                </c:pt>
              </c:numCache>
            </c:numRef>
          </c:val>
        </c:ser>
        <c:dLbls>
          <c:showLegendKey val="0"/>
          <c:showVal val="0"/>
          <c:showCatName val="0"/>
          <c:showSerName val="0"/>
          <c:showPercent val="0"/>
          <c:showBubbleSize val="0"/>
        </c:dLbls>
        <c:gapWidth val="100"/>
        <c:axId val="332777456"/>
        <c:axId val="332777848"/>
      </c:barChart>
      <c:catAx>
        <c:axId val="332777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2777848"/>
        <c:crosses val="autoZero"/>
        <c:auto val="1"/>
        <c:lblAlgn val="ctr"/>
        <c:lblOffset val="100"/>
        <c:noMultiLvlLbl val="0"/>
      </c:catAx>
      <c:valAx>
        <c:axId val="332777848"/>
        <c:scaling>
          <c:orientation val="minMax"/>
          <c:max val="15"/>
          <c:min val="0"/>
        </c:scaling>
        <c:delete val="1"/>
        <c:axPos val="l"/>
        <c:majorGridlines>
          <c:spPr>
            <a:ln w="9525" cap="flat" cmpd="sng" algn="ctr">
              <a:noFill/>
              <a:round/>
            </a:ln>
            <a:effectLst/>
          </c:spPr>
        </c:majorGridlines>
        <c:numFmt formatCode="0.0" sourceLinked="1"/>
        <c:majorTickMark val="out"/>
        <c:minorTickMark val="none"/>
        <c:tickLblPos val="nextTo"/>
        <c:crossAx val="332777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0.10450273403324585"/>
                  <c:y val="0.17956688329121651"/>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87BB3FD7-4AAA-44B7-9B8C-0928F264CAEA}" type="CATEGORYNAME">
                      <a:rPr lang="en-US" dirty="0"/>
                      <a:pPr>
                        <a:defRPr sz="1800" b="1">
                          <a:solidFill>
                            <a:schemeClr val="bg1"/>
                          </a:solidFill>
                        </a:defRPr>
                      </a:pPr>
                      <a:t>[CATEGORY NAME]</a:t>
                    </a:fld>
                    <a:r>
                      <a:rPr lang="en-US" baseline="0" dirty="0"/>
                      <a:t>
</a:t>
                    </a:r>
                    <a:fld id="{9C65F1C9-7569-4354-82CC-934E30D4A08A}" type="VALUE">
                      <a:rPr lang="en-US" baseline="0" smtClean="0"/>
                      <a:pPr>
                        <a:defRPr sz="1800" b="1">
                          <a:solidFill>
                            <a:schemeClr val="bg1"/>
                          </a:solidFill>
                        </a:defRPr>
                      </a:pPr>
                      <a:t>[VALUE]</a:t>
                    </a:fld>
                    <a:r>
                      <a:rPr lang="en-US" baseline="0" dirty="0" smtClean="0"/>
                      <a:t>%</a:t>
                    </a: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1"/>
              <c:layout>
                <c:manualLayout>
                  <c:x val="-0.17739873140857393"/>
                  <c:y val="-6.2937916195819829E-2"/>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D3512F37-CC4E-4671-A239-786CA4B1CAC8}" type="CATEGORYNAME">
                      <a:rPr lang="en-US"/>
                      <a:pPr>
                        <a:defRPr sz="1800" b="1">
                          <a:solidFill>
                            <a:schemeClr val="bg1"/>
                          </a:solidFill>
                        </a:defRPr>
                      </a:pPr>
                      <a:t>[CATEGORY NAME]</a:t>
                    </a:fld>
                    <a:r>
                      <a:rPr lang="en-US" baseline="0" dirty="0"/>
                      <a:t>
</a:t>
                    </a:r>
                    <a:fld id="{B0E70E2A-CF11-470B-AA9D-AC3F8A057EA0}" type="PERCENTAGE">
                      <a:rPr lang="en-US" baseline="0" smtClean="0"/>
                      <a:pPr>
                        <a:defRPr sz="1800" b="1">
                          <a:solidFill>
                            <a:schemeClr val="bg1"/>
                          </a:solidFill>
                        </a:defRPr>
                      </a:pPr>
                      <a:t>[PERCENTAGE]</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2"/>
              <c:layout>
                <c:manualLayout>
                  <c:x val="6.2197397200349953E-2"/>
                  <c:y val="-8.8917259270015739E-17"/>
                </c:manualLayout>
              </c:layout>
              <c:tx>
                <c:rich>
                  <a:bodyPr/>
                  <a:lstStyle/>
                  <a:p>
                    <a:fld id="{A9BDE090-5FAC-4C3C-8B87-BFE6BE75B462}" type="CATEGORYNAME">
                      <a:rPr lang="en-US"/>
                      <a:pPr/>
                      <a:t>[CATEGORY NAME]</a:t>
                    </a:fld>
                    <a:r>
                      <a:rPr lang="en-US" baseline="0" dirty="0"/>
                      <a:t>
</a:t>
                    </a:r>
                    <a:fld id="{19E9CFF5-832F-4747-8FFF-FBFF437FCDC1}" type="PERCENTAGE">
                      <a:rPr lang="en-US" baseline="0" smtClean="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3"/>
              <c:layout>
                <c:manualLayout>
                  <c:x val="0.20850262467191602"/>
                  <c:y val="-0.12307099192708522"/>
                </c:manualLayout>
              </c:layout>
              <c:tx>
                <c:rich>
                  <a:bodyPr/>
                  <a:lstStyle/>
                  <a:p>
                    <a:fld id="{8898EB1D-CA6A-4998-B92C-2B2917CFD54E}" type="CATEGORYNAME">
                      <a:rPr lang="en-US"/>
                      <a:pPr/>
                      <a:t>[CATEGORY NAME]</a:t>
                    </a:fld>
                    <a:r>
                      <a:rPr lang="en-US" baseline="0" dirty="0"/>
                      <a:t>
</a:t>
                    </a:r>
                    <a:fld id="{055F4AA3-A5C6-4A13-8562-DE7EC36A2FBD}" type="PERCENTAGE">
                      <a:rPr lang="en-US" baseline="0" smtClean="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4"/>
              <c:layout>
                <c:manualLayout>
                  <c:x val="-0.16162680446194225"/>
                  <c:y val="3.6375662638547359E-3"/>
                </c:manualLayout>
              </c:layout>
              <c:tx>
                <c:rich>
                  <a:bodyPr/>
                  <a:lstStyle/>
                  <a:p>
                    <a:fld id="{A6B725B1-0725-46B1-96DA-0AA0DB81306F}" type="CATEGORYNAME">
                      <a:rPr lang="en-US"/>
                      <a:pPr/>
                      <a:t>[CATEGORY NAME]</a:t>
                    </a:fld>
                    <a:r>
                      <a:rPr lang="en-US" baseline="0" dirty="0"/>
                      <a:t>
</a:t>
                    </a:r>
                    <a:fld id="{15DA3CAC-6D7F-4763-BB1F-99B384E2BBCE}" type="PERCENTAGE">
                      <a:rPr lang="en-US" baseline="0" smtClean="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Have another soon</c:v>
                </c:pt>
                <c:pt idx="1">
                  <c:v>Have another later</c:v>
                </c:pt>
                <c:pt idx="2">
                  <c:v>Have another, undecided when/ Undecided</c:v>
                </c:pt>
                <c:pt idx="3">
                  <c:v>Want no more or sterilised</c:v>
                </c:pt>
                <c:pt idx="4">
                  <c:v>Declared infecund</c:v>
                </c:pt>
              </c:strCache>
            </c:strRef>
          </c:cat>
          <c:val>
            <c:numRef>
              <c:f>Sheet1!$B$2:$B$6</c:f>
              <c:numCache>
                <c:formatCode>General</c:formatCode>
                <c:ptCount val="5"/>
                <c:pt idx="0">
                  <c:v>15</c:v>
                </c:pt>
                <c:pt idx="1">
                  <c:v>24</c:v>
                </c:pt>
                <c:pt idx="2">
                  <c:v>2</c:v>
                </c:pt>
                <c:pt idx="3">
                  <c:v>58</c:v>
                </c:pt>
                <c:pt idx="4">
                  <c:v>1</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20014718111585E-2"/>
          <c:y val="0"/>
          <c:w val="0.96615997056377678"/>
          <c:h val="0.8008973614692606"/>
        </c:manualLayout>
      </c:layout>
      <c:barChart>
        <c:barDir val="col"/>
        <c:grouping val="clustered"/>
        <c:varyColors val="0"/>
        <c:ser>
          <c:idx val="0"/>
          <c:order val="0"/>
          <c:tx>
            <c:strRef>
              <c:f>Sheet1!$B$1</c:f>
              <c:strCache>
                <c:ptCount val="1"/>
                <c:pt idx="0">
                  <c:v>Currently married 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Any modern method</c:v>
                </c:pt>
                <c:pt idx="1">
                  <c:v>Injectables</c:v>
                </c:pt>
                <c:pt idx="2">
                  <c:v>Implants</c:v>
                </c:pt>
                <c:pt idx="3">
                  <c:v>Pill</c:v>
                </c:pt>
                <c:pt idx="4">
                  <c:v>Male condom</c:v>
                </c:pt>
                <c:pt idx="5">
                  <c:v>Any traditional method</c:v>
                </c:pt>
              </c:strCache>
            </c:strRef>
          </c:cat>
          <c:val>
            <c:numRef>
              <c:f>Sheet1!$B$2:$B$7</c:f>
              <c:numCache>
                <c:formatCode>General</c:formatCode>
                <c:ptCount val="6"/>
                <c:pt idx="0">
                  <c:v>60</c:v>
                </c:pt>
                <c:pt idx="1">
                  <c:v>24</c:v>
                </c:pt>
                <c:pt idx="2">
                  <c:v>1</c:v>
                </c:pt>
                <c:pt idx="3">
                  <c:v>14</c:v>
                </c:pt>
                <c:pt idx="4">
                  <c:v>17</c:v>
                </c:pt>
                <c:pt idx="5">
                  <c:v>0.4</c:v>
                </c:pt>
              </c:numCache>
            </c:numRef>
          </c:val>
        </c:ser>
        <c:ser>
          <c:idx val="1"/>
          <c:order val="1"/>
          <c:tx>
            <c:strRef>
              <c:f>Sheet1!$C$1</c:f>
              <c:strCache>
                <c:ptCount val="1"/>
                <c:pt idx="0">
                  <c:v>Sexually active, unmarried 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Any modern method</c:v>
                </c:pt>
                <c:pt idx="1">
                  <c:v>Injectables</c:v>
                </c:pt>
                <c:pt idx="2">
                  <c:v>Implants</c:v>
                </c:pt>
                <c:pt idx="3">
                  <c:v>Pill</c:v>
                </c:pt>
                <c:pt idx="4">
                  <c:v>Male condom</c:v>
                </c:pt>
                <c:pt idx="5">
                  <c:v>Any traditional method</c:v>
                </c:pt>
              </c:strCache>
            </c:strRef>
          </c:cat>
          <c:val>
            <c:numRef>
              <c:f>Sheet1!$C$2:$C$7</c:f>
              <c:numCache>
                <c:formatCode>General</c:formatCode>
                <c:ptCount val="6"/>
                <c:pt idx="0">
                  <c:v>72</c:v>
                </c:pt>
                <c:pt idx="1">
                  <c:v>14</c:v>
                </c:pt>
                <c:pt idx="2">
                  <c:v>4</c:v>
                </c:pt>
                <c:pt idx="3">
                  <c:v>8</c:v>
                </c:pt>
                <c:pt idx="4">
                  <c:v>45</c:v>
                </c:pt>
                <c:pt idx="5">
                  <c:v>1</c:v>
                </c:pt>
              </c:numCache>
            </c:numRef>
          </c:val>
        </c:ser>
        <c:dLbls>
          <c:showLegendKey val="0"/>
          <c:showVal val="0"/>
          <c:showCatName val="0"/>
          <c:showSerName val="0"/>
          <c:showPercent val="0"/>
          <c:showBubbleSize val="0"/>
        </c:dLbls>
        <c:gapWidth val="120"/>
        <c:axId val="531752592"/>
        <c:axId val="531752984"/>
      </c:barChart>
      <c:catAx>
        <c:axId val="5317525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1752984"/>
        <c:crosses val="autoZero"/>
        <c:auto val="1"/>
        <c:lblAlgn val="ctr"/>
        <c:lblOffset val="100"/>
        <c:noMultiLvlLbl val="0"/>
      </c:catAx>
      <c:valAx>
        <c:axId val="531752984"/>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53175259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Traditional methods</c:v>
                </c:pt>
              </c:strCache>
            </c:strRef>
          </c:tx>
          <c:spPr>
            <a:ln w="57150" cap="rnd">
              <a:solidFill>
                <a:schemeClr val="bg2"/>
              </a:solidFill>
              <a:round/>
            </a:ln>
            <a:effectLst/>
          </c:spPr>
          <c:marker>
            <c:symbol val="circle"/>
            <c:size val="5"/>
            <c:spPr>
              <a:solidFill>
                <a:schemeClr val="bg2"/>
              </a:solidFill>
              <a:ln w="57150">
                <a:solidFill>
                  <a:schemeClr val="bg2"/>
                </a:solidFill>
              </a:ln>
              <a:effectLst/>
            </c:spPr>
          </c:marker>
          <c:dPt>
            <c:idx val="0"/>
            <c:marker>
              <c:symbol val="circle"/>
              <c:size val="5"/>
              <c:spPr>
                <a:solidFill>
                  <a:schemeClr val="bg2"/>
                </a:solidFill>
                <a:ln w="57150">
                  <a:solidFill>
                    <a:schemeClr val="bg2"/>
                  </a:solidFill>
                </a:ln>
                <a:effectLst/>
              </c:spPr>
            </c:marker>
            <c:bubble3D val="0"/>
          </c:dPt>
          <c:dLbls>
            <c:dLbl>
              <c:idx val="2"/>
              <c:layout/>
              <c:tx>
                <c:rich>
                  <a:bodyPr/>
                  <a:lstStyle/>
                  <a:p>
                    <a:r>
                      <a:rPr lang="en-US" smtClean="0"/>
                      <a:t>&lt;</a:t>
                    </a:r>
                    <a:fld id="{B684B634-E346-485A-853A-3FEB7CD652FA}" type="VALUE">
                      <a:rPr lang="en-US" smtClean="0"/>
                      <a:pPr/>
                      <a:t>[VALUE]</a:t>
                    </a:fld>
                    <a:endParaRPr lang="en-US" smtClean="0"/>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Sheet1!$B$2:$D$2</c:f>
              <c:numCache>
                <c:formatCode>General</c:formatCode>
                <c:ptCount val="3"/>
                <c:pt idx="0">
                  <c:v>2</c:v>
                </c:pt>
                <c:pt idx="1">
                  <c:v>1</c:v>
                </c:pt>
                <c:pt idx="2">
                  <c:v>1</c:v>
                </c:pt>
              </c:numCache>
            </c:numRef>
          </c:val>
          <c:smooth val="0"/>
        </c:ser>
        <c:ser>
          <c:idx val="1"/>
          <c:order val="1"/>
          <c:tx>
            <c:strRef>
              <c:f>Sheet1!$A$3</c:f>
              <c:strCache>
                <c:ptCount val="1"/>
                <c:pt idx="0">
                  <c:v>Any modern method</c:v>
                </c:pt>
              </c:strCache>
            </c:strRef>
          </c:tx>
          <c:spPr>
            <a:ln w="57150" cap="sq">
              <a:solidFill>
                <a:schemeClr val="accent1"/>
              </a:solidFill>
              <a:round/>
            </a:ln>
            <a:effectLst/>
          </c:spPr>
          <c:marker>
            <c:symbol val="circle"/>
            <c:size val="5"/>
            <c:spPr>
              <a:solidFill>
                <a:schemeClr val="accent1"/>
              </a:solidFill>
              <a:ln w="57150" cap="rnd">
                <a:solidFill>
                  <a:schemeClr val="accent1"/>
                </a:solidFill>
              </a:ln>
              <a:effectLst/>
            </c:spPr>
          </c:marker>
          <c:dPt>
            <c:idx val="0"/>
            <c:marker>
              <c:symbol val="circle"/>
              <c:size val="5"/>
              <c:spPr>
                <a:solidFill>
                  <a:schemeClr val="accent1"/>
                </a:solidFill>
                <a:ln w="57150" cap="rnd">
                  <a:solidFill>
                    <a:schemeClr val="accent1"/>
                  </a:solid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2004 LDHS</c:v>
                </c:pt>
                <c:pt idx="1">
                  <c:v>2009 LDHS</c:v>
                </c:pt>
                <c:pt idx="2">
                  <c:v>2014 LDHS</c:v>
                </c:pt>
              </c:strCache>
            </c:strRef>
          </c:cat>
          <c:val>
            <c:numRef>
              <c:f>Sheet1!$B$3:$D$3</c:f>
              <c:numCache>
                <c:formatCode>General</c:formatCode>
                <c:ptCount val="3"/>
                <c:pt idx="0">
                  <c:v>35</c:v>
                </c:pt>
                <c:pt idx="1">
                  <c:v>46</c:v>
                </c:pt>
                <c:pt idx="2">
                  <c:v>60</c:v>
                </c:pt>
              </c:numCache>
            </c:numRef>
          </c:val>
          <c:smooth val="0"/>
        </c:ser>
        <c:dLbls>
          <c:dLblPos val="t"/>
          <c:showLegendKey val="0"/>
          <c:showVal val="1"/>
          <c:showCatName val="0"/>
          <c:showSerName val="0"/>
          <c:showPercent val="0"/>
          <c:showBubbleSize val="0"/>
        </c:dLbls>
        <c:marker val="1"/>
        <c:smooth val="0"/>
        <c:axId val="531753768"/>
        <c:axId val="481070584"/>
      </c:lineChart>
      <c:catAx>
        <c:axId val="5317537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070584"/>
        <c:crosses val="autoZero"/>
        <c:auto val="1"/>
        <c:lblAlgn val="ctr"/>
        <c:lblOffset val="100"/>
        <c:noMultiLvlLbl val="0"/>
      </c:catAx>
      <c:valAx>
        <c:axId val="48107058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531753768"/>
        <c:crosses val="autoZero"/>
        <c:crossBetween val="between"/>
        <c:majorUnit val="10"/>
        <c:minorUnit val="1"/>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tx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8.920445100612423E-2"/>
                  <c:y val="0.19559176092977745"/>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719FD70B-F4CF-44FF-A240-6D2D4132F909}" type="CATEGORYNAME">
                      <a:rPr lang="en-US">
                        <a:solidFill>
                          <a:schemeClr val="tx1"/>
                        </a:solidFill>
                      </a:rPr>
                      <a:pPr>
                        <a:defRPr sz="1800" b="1">
                          <a:solidFill>
                            <a:schemeClr val="bg1"/>
                          </a:solidFill>
                        </a:defRPr>
                      </a:pPr>
                      <a:t>[CATEGORY NAME]</a:t>
                    </a:fld>
                    <a:r>
                      <a:rPr lang="en-US" baseline="0" dirty="0">
                        <a:solidFill>
                          <a:schemeClr val="tx1"/>
                        </a:solidFill>
                      </a:rPr>
                      <a:t>
</a:t>
                    </a:r>
                    <a:fld id="{036B02CA-271A-414E-B2CB-A0891A72E6EF}" type="PERCENTAGE">
                      <a:rPr lang="en-US" baseline="0">
                        <a:solidFill>
                          <a:schemeClr val="tx1"/>
                        </a:solidFill>
                      </a:rPr>
                      <a:pPr>
                        <a:defRPr sz="1800" b="1">
                          <a:solidFill>
                            <a:schemeClr val="bg1"/>
                          </a:solidFill>
                        </a:defRPr>
                      </a:pPr>
                      <a:t>[PERCENTAGE]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1"/>
              <c:layout>
                <c:manualLayout>
                  <c:x val="0.11858169291338583"/>
                  <c:y val="-0.28296995702130356"/>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7B349FEC-098B-4E5E-A487-8AE60833C3DB}" type="CATEGORYNAME">
                      <a:rPr lang="en-US"/>
                      <a:pPr>
                        <a:defRPr sz="1800" b="1">
                          <a:solidFill>
                            <a:schemeClr val="bg1"/>
                          </a:solidFill>
                        </a:defRPr>
                      </a:pPr>
                      <a:t>[CATEGORY NAME]</a:t>
                    </a:fld>
                    <a:r>
                      <a:rPr lang="en-US" baseline="0" dirty="0"/>
                      <a:t>
</a:t>
                    </a:r>
                    <a:fld id="{F97C331B-73AC-425B-B6EF-A48546E5EC93}" type="VALUE">
                      <a:rPr lang="en-US" baseline="0" smtClean="0"/>
                      <a:pPr>
                        <a:defRPr sz="1800" b="1">
                          <a:solidFill>
                            <a:schemeClr val="bg1"/>
                          </a:solidFill>
                        </a:defRPr>
                      </a:pPr>
                      <a:t>[VALUE]</a:t>
                    </a:fld>
                    <a:r>
                      <a:rPr lang="en-US" baseline="0" dirty="0" smtClean="0"/>
                      <a:t>%</a:t>
                    </a: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2"/>
              <c:layout>
                <c:manualLayout>
                  <c:x val="-0.15740660542432197"/>
                  <c:y val="0.122554202635384"/>
                </c:manualLayout>
              </c:layout>
              <c:tx>
                <c:rich>
                  <a:bodyPr/>
                  <a:lstStyle/>
                  <a:p>
                    <a:fld id="{AC6956F4-A946-4D1A-9CFA-B75F44A5F10D}" type="CATEGORYNAME">
                      <a:rPr lang="en-US"/>
                      <a:pPr/>
                      <a:t>[CATEGORY NAME]</a:t>
                    </a:fld>
                    <a:r>
                      <a:rPr lang="en-US" baseline="0"/>
                      <a:t>
</a:t>
                    </a:r>
                    <a:r>
                      <a:rPr lang="en-US" baseline="0" smtClean="0"/>
                      <a:t>&lt;1%</a:t>
                    </a:r>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3"/>
              <c:layout>
                <c:manualLayout>
                  <c:x val="-8.412117235345587E-2"/>
                  <c:y val="5.8638374466690908E-4"/>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Doctor</c:v>
                </c:pt>
                <c:pt idx="1">
                  <c:v>Nurse/midwife</c:v>
                </c:pt>
                <c:pt idx="2">
                  <c:v>Village health worker</c:v>
                </c:pt>
                <c:pt idx="3">
                  <c:v>No ANC</c:v>
                </c:pt>
              </c:strCache>
            </c:strRef>
          </c:cat>
          <c:val>
            <c:numRef>
              <c:f>Sheet1!$B$2:$B$5</c:f>
              <c:numCache>
                <c:formatCode>General</c:formatCode>
                <c:ptCount val="4"/>
                <c:pt idx="0">
                  <c:v>15</c:v>
                </c:pt>
                <c:pt idx="1">
                  <c:v>81</c:v>
                </c:pt>
                <c:pt idx="2">
                  <c:v>0.2</c:v>
                </c:pt>
                <c:pt idx="3">
                  <c:v>5</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rawings/drawing1.xml><?xml version="1.0" encoding="utf-8"?>
<c:userShapes xmlns:c="http://schemas.openxmlformats.org/drawingml/2006/chart">
  <cdr:relSizeAnchor xmlns:cdr="http://schemas.openxmlformats.org/drawingml/2006/chartDrawing">
    <cdr:from>
      <cdr:x>0.75926</cdr:x>
      <cdr:y>0.32902</cdr:y>
    </cdr:from>
    <cdr:to>
      <cdr:x>1</cdr:x>
      <cdr:y>0.39808</cdr:y>
    </cdr:to>
    <cdr:sp macro="" textlink="">
      <cdr:nvSpPr>
        <cdr:cNvPr id="2" name="TextBox 2"/>
        <cdr:cNvSpPr txBox="1"/>
      </cdr:nvSpPr>
      <cdr:spPr>
        <a:xfrm xmlns:a="http://schemas.openxmlformats.org/drawingml/2006/main">
          <a:off x="5988056" y="1759509"/>
          <a:ext cx="1898644" cy="36931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smtClean="0">
              <a:solidFill>
                <a:schemeClr val="bg2"/>
              </a:solidFill>
            </a:rPr>
            <a:t>Under-5 mortality</a:t>
          </a:r>
          <a:endParaRPr lang="en-US" b="1" dirty="0">
            <a:solidFill>
              <a:schemeClr val="bg2"/>
            </a:solidFill>
          </a:endParaRPr>
        </a:p>
      </cdr:txBody>
    </cdr:sp>
  </cdr:relSizeAnchor>
  <cdr:relSizeAnchor xmlns:cdr="http://schemas.openxmlformats.org/drawingml/2006/chartDrawing">
    <cdr:from>
      <cdr:x>0.74477</cdr:x>
      <cdr:y>0.62747</cdr:y>
    </cdr:from>
    <cdr:to>
      <cdr:x>1</cdr:x>
      <cdr:y>0.69653</cdr:y>
    </cdr:to>
    <cdr:sp macro="" textlink="">
      <cdr:nvSpPr>
        <cdr:cNvPr id="3" name="TextBox 5"/>
        <cdr:cNvSpPr txBox="1"/>
      </cdr:nvSpPr>
      <cdr:spPr>
        <a:xfrm xmlns:a="http://schemas.openxmlformats.org/drawingml/2006/main">
          <a:off x="5873778" y="3355565"/>
          <a:ext cx="2012922" cy="36931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smtClean="0">
              <a:solidFill>
                <a:schemeClr val="accent1"/>
              </a:solidFill>
            </a:rPr>
            <a:t>Infant mortality</a:t>
          </a:r>
          <a:endParaRPr lang="en-US" b="1" dirty="0">
            <a:solidFill>
              <a:schemeClr val="accent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DE55447D-977D-4DAF-B8AB-45E1B9305C0E}" type="datetimeFigureOut">
              <a:rPr lang="en-US" smtClean="0"/>
              <a:t>6/14/2016</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3B40F992-617D-41B5-B2C9-9D921531D1B2}" type="slidenum">
              <a:rPr lang="en-US" smtClean="0"/>
              <a:t>‹#›</a:t>
            </a:fld>
            <a:endParaRPr lang="en-US"/>
          </a:p>
        </p:txBody>
      </p:sp>
    </p:spTree>
    <p:extLst>
      <p:ext uri="{BB962C8B-B14F-4D97-AF65-F5344CB8AC3E}">
        <p14:creationId xmlns:p14="http://schemas.microsoft.com/office/powerpoint/2010/main" val="2453389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5FC8427-02AC-45E4-90D9-1D1F31267D34}" type="datetimeFigureOut">
              <a:rPr lang="en-US" smtClean="0"/>
              <a:t>6/14/2016</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7FCFBEB1-B9C4-4E94-AFFC-C2245E9400D5}" type="slidenum">
              <a:rPr lang="en-US" smtClean="0"/>
              <a:t>‹#›</a:t>
            </a:fld>
            <a:endParaRPr lang="en-US"/>
          </a:p>
        </p:txBody>
      </p:sp>
    </p:spTree>
    <p:extLst>
      <p:ext uri="{BB962C8B-B14F-4D97-AF65-F5344CB8AC3E}">
        <p14:creationId xmlns:p14="http://schemas.microsoft.com/office/powerpoint/2010/main" val="2752396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1</a:t>
            </a:fld>
            <a:endParaRPr lang="en-US"/>
          </a:p>
        </p:txBody>
      </p:sp>
    </p:spTree>
    <p:extLst>
      <p:ext uri="{BB962C8B-B14F-4D97-AF65-F5344CB8AC3E}">
        <p14:creationId xmlns:p14="http://schemas.microsoft.com/office/powerpoint/2010/main" val="1789391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58% of currently married women want no more children or are sterilised. 15% of women want another child soon (within 2 years) while 24% of women want another child 2 or more years later.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a:p>
        </p:txBody>
      </p:sp>
    </p:spTree>
    <p:extLst>
      <p:ext uri="{BB962C8B-B14F-4D97-AF65-F5344CB8AC3E}">
        <p14:creationId xmlns:p14="http://schemas.microsoft.com/office/powerpoint/2010/main" val="232921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Lesotho is 60% with 60% of married women using modern methods of contraception and 5% using any traditional method of contraception. Among married women, injectables, male condoms, and the pill are the most popular.</a:t>
            </a:r>
          </a:p>
          <a:p>
            <a:pPr>
              <a:spcBef>
                <a:spcPct val="0"/>
              </a:spcBef>
            </a:pPr>
            <a:endParaRPr lang="en-US" baseline="0" noProof="0" dirty="0" smtClean="0"/>
          </a:p>
          <a:p>
            <a:pPr>
              <a:spcBef>
                <a:spcPct val="0"/>
              </a:spcBef>
            </a:pPr>
            <a:r>
              <a:rPr lang="en-US" baseline="0" noProof="0" dirty="0" smtClean="0"/>
              <a:t>73% of sexually active unmarried women are using a method of contraception, 72% are using a modern method. </a:t>
            </a:r>
            <a:r>
              <a:rPr lang="en-US" baseline="0" noProof="0" dirty="0" err="1" smtClean="0"/>
              <a:t>Injectables</a:t>
            </a:r>
            <a:r>
              <a:rPr lang="en-US" baseline="0" noProof="0" dirty="0" smtClean="0"/>
              <a:t> and male condoms are the most popular method among sexually active unmarried women.</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744146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 modern contraceptive use ranges from a low of 48% in </a:t>
            </a:r>
            <a:r>
              <a:rPr lang="en-US" dirty="0" err="1" smtClean="0"/>
              <a:t>Mokhotlong</a:t>
            </a:r>
            <a:r>
              <a:rPr lang="en-US" dirty="0" smtClean="0"/>
              <a:t> to a high of 64% in Berea and </a:t>
            </a:r>
            <a:r>
              <a:rPr lang="en-US" dirty="0" err="1" smtClean="0"/>
              <a:t>Quthing</a:t>
            </a:r>
            <a:r>
              <a:rPr lang="en-US" dirty="0" smtClean="0"/>
              <a:t>. </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459816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Use of any modern method of family planning has</a:t>
            </a:r>
            <a:r>
              <a:rPr lang="en-US" baseline="0" noProof="0" dirty="0" smtClean="0"/>
              <a:t> nearly doubled from 35% in 2004 to 60% in 2014. Traditional methods of contraceptive use has decreased from 2% in 2014 to &lt;1% in 2014.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4120185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95% of mothers receive</a:t>
            </a:r>
            <a:r>
              <a:rPr lang="en-US" baseline="0" dirty="0" smtClean="0"/>
              <a:t> antenatal care from a skilled provider, with </a:t>
            </a:r>
            <a:r>
              <a:rPr lang="en-US" b="0" baseline="0" dirty="0" smtClean="0"/>
              <a:t>81% receiving </a:t>
            </a:r>
            <a:r>
              <a:rPr lang="en-US" baseline="0" dirty="0" smtClean="0"/>
              <a:t>antenatal care from a nurse/midwife.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862542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over 40% of women make their first antenatal care visit during the 1</a:t>
            </a:r>
            <a:r>
              <a:rPr lang="en-US" baseline="30000" dirty="0" smtClean="0"/>
              <a:t>st</a:t>
            </a:r>
            <a:r>
              <a:rPr lang="en-US" baseline="0" dirty="0" smtClean="0"/>
              <a:t> trimester of pregnancy. 74% of pregnant women make 4 or more ANC visits during their pregnancy.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991920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 health facility-based deliveries range from a low of 61%</a:t>
            </a:r>
            <a:r>
              <a:rPr lang="en-US" baseline="0" dirty="0" smtClean="0"/>
              <a:t> in </a:t>
            </a:r>
            <a:r>
              <a:rPr lang="en-US" baseline="0" dirty="0" err="1" smtClean="0"/>
              <a:t>Mokhotlong</a:t>
            </a:r>
            <a:r>
              <a:rPr lang="en-US" baseline="0" dirty="0" smtClean="0"/>
              <a:t> to a high of 84% in </a:t>
            </a:r>
            <a:r>
              <a:rPr lang="en-US" baseline="0" dirty="0" err="1" smtClean="0"/>
              <a:t>Leribe</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695498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78% of births</a:t>
            </a:r>
            <a:r>
              <a:rPr lang="en-US" baseline="0" noProof="0" dirty="0" smtClean="0"/>
              <a:t> are delivered by a skilled provider. Nurses or midwives assist with 61% of deliveries, while village health workers assist with 5% of deliveries. Skilled provider deliveries are higher in urban areas (89%) than in rural areas (73%). </a:t>
            </a:r>
            <a:endParaRPr lang="en-US"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234753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spcBef>
                <a:spcPct val="0"/>
              </a:spcBef>
              <a:defRPr/>
            </a:pPr>
            <a:r>
              <a:rPr lang="en-US" b="0" noProof="0" dirty="0" smtClean="0"/>
              <a:t>Since 2004, maternal health indicators have improved. ANC by a skilled</a:t>
            </a:r>
            <a:r>
              <a:rPr lang="en-US" b="0" baseline="0" noProof="0" dirty="0" smtClean="0"/>
              <a:t> provider has increased from 90% in 2004 to 95% in 2014. </a:t>
            </a:r>
            <a:r>
              <a:rPr lang="en-US" b="0" noProof="0" dirty="0" smtClean="0"/>
              <a:t>Skilled assistance during delivery has increased from 55% in 2004 to 78% in 2014. Facility</a:t>
            </a:r>
            <a:r>
              <a:rPr lang="en-US" b="0" baseline="0" noProof="0" dirty="0" smtClean="0"/>
              <a:t>-based deliveries have increased from 52% in 2004 to 77% in 2014. </a:t>
            </a:r>
            <a:endParaRPr lang="en-US" b="0"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1495999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Infant and under-5</a:t>
            </a:r>
            <a:r>
              <a:rPr lang="en-US" baseline="0" noProof="0" dirty="0" smtClean="0"/>
              <a:t> mortality rates in the 5-year period before the survey are 59 and 27 deaths per 1,000 live births, respectively. At these mortality levels, 1 in every 17 Basotho children dies before reaching age one. One in every 12 children does not survive to their fifth birthday.</a:t>
            </a:r>
          </a:p>
          <a:p>
            <a:pPr eaLnBrk="1" hangingPunct="1"/>
            <a:endParaRPr lang="en-US" dirty="0"/>
          </a:p>
          <a:p>
            <a:pPr eaLnBrk="1" hangingPunct="1"/>
            <a:r>
              <a:rPr lang="en-US" dirty="0"/>
              <a:t>The neonatal mortality rate in the past 5 years is </a:t>
            </a:r>
            <a:r>
              <a:rPr lang="en-US" dirty="0" smtClean="0"/>
              <a:t>34 </a:t>
            </a:r>
            <a:r>
              <a:rPr lang="en-US" dirty="0"/>
              <a:t>deaths per 1,000 live births.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550506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4</a:t>
            </a:fld>
            <a:endParaRPr lang="en-US"/>
          </a:p>
        </p:txBody>
      </p:sp>
    </p:spTree>
    <p:extLst>
      <p:ext uri="{BB962C8B-B14F-4D97-AF65-F5344CB8AC3E}">
        <p14:creationId xmlns:p14="http://schemas.microsoft.com/office/powerpoint/2010/main" val="15473650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Childhood mortality rates have declined in the past 10 years. Infant mortality has declined from 91 deaths per</a:t>
            </a:r>
            <a:r>
              <a:rPr lang="en-US" baseline="0" noProof="0" dirty="0" smtClean="0"/>
              <a:t> 1,000 live births in 2004 to 59 in 2014. During the same time period, under-5 mortality has declined from 113 to 85 death per 1,000 live births.</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51629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smtClean="0"/>
          </a:p>
          <a:p>
            <a:r>
              <a:rPr lang="en-US" dirty="0" smtClean="0"/>
              <a:t>MMR</a:t>
            </a:r>
            <a:r>
              <a:rPr lang="en-US" baseline="0" dirty="0" smtClean="0"/>
              <a:t> is based on a reported </a:t>
            </a:r>
            <a:r>
              <a:rPr lang="en-US" dirty="0" smtClean="0"/>
              <a:t>1,024 deaths in the 7 years before the</a:t>
            </a:r>
            <a:r>
              <a:rPr lang="en-US" baseline="0" dirty="0" smtClean="0"/>
              <a:t> survey.  Maternal deaths accounted for 14% of all female deaths in the previous 7 years.</a:t>
            </a:r>
          </a:p>
          <a:p>
            <a:r>
              <a:rPr lang="en-US" baseline="0" dirty="0" smtClean="0"/>
              <a:t>Another way of expressing the MMR is that for every 1,000 live births in the previous 7 years, slightly more than 10 women died during pregnancy, delivery, and within 2 months postpartum.</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422978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Interpreting trends is difficult since every survey includes a sampling error. This means that the actual MMR in 2014 may be as high as 1318 and as low as 731. This range is known as a confidence interval.  The confidence intervals for the 1997-2004 MMR</a:t>
            </a:r>
            <a:r>
              <a:rPr lang="en-US" baseline="0" dirty="0" smtClean="0">
                <a:latin typeface="Arial" pitchFamily="34" charset="0"/>
                <a:cs typeface="Arial" pitchFamily="34" charset="0"/>
              </a:rPr>
              <a:t> </a:t>
            </a:r>
            <a:r>
              <a:rPr lang="en-US" dirty="0" smtClean="0">
                <a:latin typeface="Arial" pitchFamily="34" charset="0"/>
                <a:cs typeface="Arial" pitchFamily="34" charset="0"/>
              </a:rPr>
              <a:t>range from 682-1196, and the confidence</a:t>
            </a:r>
            <a:r>
              <a:rPr lang="en-US" baseline="0" dirty="0" smtClean="0">
                <a:latin typeface="Arial" pitchFamily="34" charset="0"/>
                <a:cs typeface="Arial" pitchFamily="34" charset="0"/>
              </a:rPr>
              <a:t> intervals for the 2002-2009 MMR range from 921-1565</a:t>
            </a:r>
            <a:r>
              <a:rPr lang="en-US" dirty="0" smtClean="0">
                <a:latin typeface="Arial" pitchFamily="34" charset="0"/>
                <a:cs typeface="Arial" pitchFamily="34" charset="0"/>
              </a:rPr>
              <a:t>. The confidence intervals between the MMRs for all three surveys overlap. A statistical test of significance</a:t>
            </a:r>
            <a:r>
              <a:rPr lang="en-US" baseline="0" dirty="0" smtClean="0">
                <a:latin typeface="Arial" pitchFamily="34" charset="0"/>
                <a:cs typeface="Arial" pitchFamily="34" charset="0"/>
              </a:rPr>
              <a:t> was conducted. According to the results of the test, the difference between the 1997-2004, 2002-2009, and 2007-2014 MMR estimates IS </a:t>
            </a:r>
            <a:r>
              <a:rPr lang="en-US" b="1" baseline="0" dirty="0" smtClean="0">
                <a:latin typeface="Arial" pitchFamily="34" charset="0"/>
                <a:cs typeface="Arial" pitchFamily="34" charset="0"/>
              </a:rPr>
              <a:t>NOT</a:t>
            </a:r>
            <a:r>
              <a:rPr lang="en-US" baseline="0" dirty="0" smtClean="0">
                <a:latin typeface="Arial" pitchFamily="34" charset="0"/>
                <a:cs typeface="Arial" pitchFamily="34" charset="0"/>
              </a:rPr>
              <a:t> STATISTICALLY SIGNFICANT. </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8780762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t>Overall,</a:t>
            </a:r>
            <a:r>
              <a:rPr lang="en-US" baseline="0" dirty="0" smtClean="0"/>
              <a:t> 68% of children age 12-23 months have received all basic vaccinations. 98% of children received the BCG vaccination and 90% are vaccinated against measles. </a:t>
            </a:r>
            <a:r>
              <a:rPr lang="en-US" dirty="0" smtClean="0"/>
              <a:t>Coverage of the first two doses of the DPT/pentavalent and polio vaccines is relatively high (85% or above)</a:t>
            </a:r>
            <a:r>
              <a:rPr lang="en-US" baseline="0" dirty="0" smtClean="0"/>
              <a:t>; however, only 89% received the third dose of DPT/</a:t>
            </a:r>
            <a:r>
              <a:rPr lang="en-US" dirty="0" smtClean="0"/>
              <a:t>pentavalent </a:t>
            </a:r>
            <a:r>
              <a:rPr lang="en-US" baseline="0" dirty="0" smtClean="0"/>
              <a:t>and 76% received the third dose of polio. 1% of children did not receive any vaccination at all.</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0710288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Basic vaccination coverage in 2014 is the same as </a:t>
            </a:r>
            <a:r>
              <a:rPr lang="en-US" b="1" baseline="0" dirty="0" smtClean="0"/>
              <a:t>the level reported</a:t>
            </a:r>
            <a:r>
              <a:rPr lang="en-US" baseline="0" dirty="0" smtClean="0"/>
              <a:t> in the 2004 LDHS.</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9988644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Supplementing breast milk with other liquids or foods starts at an early age in Lesotho. Contrary to the recommendation of exclusive breastfeeding, 17% of children under 6 months were given plain water, other milk, or other non-milk liquids while 10% were fed complementary foods in addition to breast milk.</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32815640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Anaemia in children</a:t>
            </a:r>
            <a:r>
              <a:rPr lang="en-US" baseline="0" dirty="0" smtClean="0"/>
              <a:t> has increased since 2004 when 48% of children were anaemic. Anaemia in women has decreased since 2004 when one-third of women were anaemic.</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76353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nutritional status of Basotho children has improved since 2004. In 2004, 44% of children were stunted compared to 33% in 2014.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33946179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a:t>
            </a:r>
            <a:r>
              <a:rPr lang="en-US" baseline="0" dirty="0" smtClean="0"/>
              <a:t> child stunting is lowest in </a:t>
            </a:r>
            <a:r>
              <a:rPr lang="en-US" baseline="0" dirty="0" err="1" smtClean="0"/>
              <a:t>Mafeteng</a:t>
            </a:r>
            <a:r>
              <a:rPr lang="en-US" baseline="0" dirty="0" smtClean="0"/>
              <a:t> (26%) and highest in </a:t>
            </a:r>
            <a:r>
              <a:rPr lang="en-US" baseline="0" dirty="0" err="1" smtClean="0"/>
              <a:t>Mokhotlong</a:t>
            </a:r>
            <a:r>
              <a:rPr lang="en-US" baseline="0" dirty="0" smtClean="0"/>
              <a:t> (48%).</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3701635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2014</a:t>
            </a:r>
            <a:r>
              <a:rPr lang="en-US" baseline="0" dirty="0" smtClean="0"/>
              <a:t> LDHS </a:t>
            </a:r>
            <a:r>
              <a:rPr lang="en-US" dirty="0" smtClean="0"/>
              <a:t>also took weight and height measurements of women and men age 15-49. Just 4% of Basotho</a:t>
            </a:r>
            <a:r>
              <a:rPr lang="en-US" baseline="0" dirty="0" smtClean="0"/>
              <a:t> </a:t>
            </a:r>
            <a:r>
              <a:rPr lang="en-US" dirty="0" smtClean="0"/>
              <a:t>women and 14% of men are thin (BMI</a:t>
            </a:r>
            <a:r>
              <a:rPr lang="en-US" baseline="0" dirty="0" smtClean="0"/>
              <a:t> &lt;18.5), while nearly half of women and 12% of men are overweight or obese (BMI&gt;=25.0).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3704857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9</a:t>
            </a:fld>
            <a:endParaRPr lang="en-US"/>
          </a:p>
        </p:txBody>
      </p:sp>
    </p:spTree>
    <p:extLst>
      <p:ext uri="{BB962C8B-B14F-4D97-AF65-F5344CB8AC3E}">
        <p14:creationId xmlns:p14="http://schemas.microsoft.com/office/powerpoint/2010/main" val="13365963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a:t>
            </a:r>
            <a:r>
              <a:rPr lang="en-US" baseline="0" dirty="0" smtClean="0"/>
              <a:t> of HIV prevention measures is much lower that HIV awareness. 86% of women and 81% men know that the risk of getting HIV can be reduced by using condoms and limiting sex to one faithful, uninfected partner.  Women generally have higher knowledge of HIV prevention methods than men.</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802914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82% of women and 74% of men know that HIV can be transmitted by breastfeeding. More women (87%) and fewer</a:t>
            </a:r>
            <a:r>
              <a:rPr lang="en-US" baseline="0" dirty="0" smtClean="0"/>
              <a:t> men (70%) 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12487421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HIV testing has greatly improved since 2004 when approximately 1 in 10 women and men had ever been tested and received the results. </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7499218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These are the 2014 HIV prevalence rates. Nationwide, 24.6% of adults (women and men age 15-49) are HIV-positive. 30% of the urban population is HIV-positive compared to 21.8% among the rural population. Rates are higher in women than in men nationwide</a:t>
            </a:r>
            <a:r>
              <a:rPr lang="en-US" baseline="0" dirty="0" smtClean="0">
                <a:latin typeface="Arial" pitchFamily="34" charset="0"/>
                <a:cs typeface="Arial" pitchFamily="34" charset="0"/>
              </a:rPr>
              <a:t> and in </a:t>
            </a:r>
            <a:r>
              <a:rPr lang="en-US" dirty="0" smtClean="0">
                <a:latin typeface="Arial" pitchFamily="34" charset="0"/>
                <a:cs typeface="Arial" pitchFamily="34" charset="0"/>
              </a:rPr>
              <a:t>both urban and rural areas. </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33728892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11"/>
              </a:spcAft>
              <a:buClr>
                <a:schemeClr val="tx1"/>
              </a:buClr>
            </a:pPr>
            <a:r>
              <a:rPr lang="en-GB" dirty="0" smtClean="0"/>
              <a:t>HIV prevalence is highest in </a:t>
            </a:r>
            <a:r>
              <a:rPr lang="en-GB" b="1" dirty="0" smtClean="0">
                <a:solidFill>
                  <a:schemeClr val="accent1"/>
                </a:solidFill>
              </a:rPr>
              <a:t>Maseru (28.0%)</a:t>
            </a:r>
            <a:r>
              <a:rPr lang="en-GB" dirty="0" smtClean="0">
                <a:solidFill>
                  <a:schemeClr val="accent1"/>
                </a:solidFill>
              </a:rPr>
              <a:t> </a:t>
            </a:r>
            <a:r>
              <a:rPr lang="en-GB" dirty="0" smtClean="0"/>
              <a:t>and lowest in </a:t>
            </a:r>
            <a:r>
              <a:rPr lang="en-GB" b="1" dirty="0" err="1" smtClean="0">
                <a:solidFill>
                  <a:schemeClr val="accent1"/>
                </a:solidFill>
              </a:rPr>
              <a:t>Mokhotlong</a:t>
            </a:r>
            <a:r>
              <a:rPr lang="en-GB" b="1" dirty="0" smtClean="0">
                <a:solidFill>
                  <a:schemeClr val="accent1"/>
                </a:solidFill>
              </a:rPr>
              <a:t> (17.0%)</a:t>
            </a:r>
            <a:r>
              <a:rPr lang="en-GB" dirty="0" smtClean="0"/>
              <a:t>.</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18290353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the overall </a:t>
            </a:r>
            <a:r>
              <a:rPr lang="en-US" dirty="0"/>
              <a:t>estimate of HIV prevalence among </a:t>
            </a:r>
            <a:r>
              <a:rPr lang="en-US" dirty="0" smtClean="0"/>
              <a:t>adults (women and men age 15-49) </a:t>
            </a:r>
            <a:r>
              <a:rPr lang="en-US" dirty="0"/>
              <a:t>has </a:t>
            </a:r>
            <a:r>
              <a:rPr lang="en-US" dirty="0" smtClean="0"/>
              <a:t>increased from 23.4% </a:t>
            </a:r>
            <a:r>
              <a:rPr lang="en-US" dirty="0"/>
              <a:t>in </a:t>
            </a:r>
            <a:r>
              <a:rPr lang="en-US" dirty="0" smtClean="0"/>
              <a:t>2004 </a:t>
            </a:r>
            <a:r>
              <a:rPr lang="en-US" dirty="0"/>
              <a:t>to </a:t>
            </a:r>
            <a:r>
              <a:rPr lang="en-US" dirty="0" smtClean="0"/>
              <a:t>24.6% </a:t>
            </a:r>
            <a:r>
              <a:rPr lang="en-US" dirty="0"/>
              <a:t>in </a:t>
            </a:r>
            <a:r>
              <a:rPr lang="en-US" dirty="0" smtClean="0"/>
              <a:t>2014, this increase is not statistically significant.  Only the increase seen among women, from 26.3% to 29.7% is statistically significant.  HIV Prevalence among men is basically unchanged. </a:t>
            </a:r>
            <a:endParaRPr 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0601886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17% of women and 11% of men report that they have ever been told by a health provider that they have hypertension or high blood pressure. The 2014 LDHS measured respondents’ blood pressure and</a:t>
            </a:r>
            <a:r>
              <a:rPr lang="en-US" baseline="0" dirty="0" smtClean="0"/>
              <a:t> found that 19% of women and 13% of men had hypertension. The majority of those with hypertension had only mildly elevated blood pressure.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49</a:t>
            </a:fld>
            <a:endParaRPr lang="en-US"/>
          </a:p>
        </p:txBody>
      </p:sp>
    </p:spTree>
    <p:extLst>
      <p:ext uri="{BB962C8B-B14F-4D97-AF65-F5344CB8AC3E}">
        <p14:creationId xmlns:p14="http://schemas.microsoft.com/office/powerpoint/2010/main" val="7256993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Tobacco</a:t>
            </a:r>
            <a:r>
              <a:rPr lang="en-US" baseline="0" dirty="0" smtClean="0"/>
              <a:t> use is more common among men than women. Less than 8% of Basotho women use tobacco compared to 42% of men. Among men, cigarettes are the most commonly used tobacco product. </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2202058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r>
              <a:rPr lang="en-US" noProof="0" dirty="0" smtClean="0"/>
              <a:t>Nearly</a:t>
            </a:r>
            <a:r>
              <a:rPr lang="en-US" baseline="0" noProof="0" dirty="0" smtClean="0"/>
              <a:t> </a:t>
            </a:r>
            <a:r>
              <a:rPr lang="en-US" noProof="0" dirty="0" smtClean="0"/>
              <a:t>8 in 10 rural households in Lesotho have access to an improved source of water compared to 97%</a:t>
            </a:r>
            <a:r>
              <a:rPr lang="en-US" baseline="0" noProof="0" dirty="0" smtClean="0"/>
              <a:t> </a:t>
            </a:r>
            <a:r>
              <a:rPr lang="en-US" noProof="0" dirty="0" smtClean="0"/>
              <a:t>of urban households.  Improved sources of water include water that’s piped into the dwelling or yard, public tap, tube wells, boreholes, protected dug wells, and protected springs. 16% of households have an </a:t>
            </a:r>
            <a:r>
              <a:rPr lang="en-US" dirty="0" smtClean="0"/>
              <a:t>unimproved source of water such as unprotected wells or streams or surface waters. </a:t>
            </a:r>
            <a:br>
              <a:rPr lang="en-US" dirty="0" smtClean="0"/>
            </a:b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10</a:t>
            </a:fld>
            <a:endParaRPr lang="en-US"/>
          </a:p>
        </p:txBody>
      </p:sp>
    </p:spTree>
    <p:extLst>
      <p:ext uri="{BB962C8B-B14F-4D97-AF65-F5344CB8AC3E}">
        <p14:creationId xmlns:p14="http://schemas.microsoft.com/office/powerpoint/2010/main" val="455398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Nearly half of households have an improved sanitation facility not shared with other households,</a:t>
            </a:r>
            <a:r>
              <a:rPr lang="en-US" baseline="0" noProof="0" dirty="0" smtClean="0"/>
              <a:t> and 25% use a shared facility. Only 1% of households use an unimproved toilet facility. 27% of households have no toilet facility. </a:t>
            </a:r>
          </a:p>
          <a:p>
            <a:pPr>
              <a:spcBef>
                <a:spcPct val="0"/>
              </a:spcBef>
            </a:pPr>
            <a:endParaRPr lang="en-US" baseline="0" noProof="0" dirty="0" smtClean="0"/>
          </a:p>
          <a:p>
            <a:pPr>
              <a:spcBef>
                <a:spcPct val="0"/>
              </a:spcBef>
            </a:pPr>
            <a:r>
              <a:rPr lang="en-US" baseline="0" noProof="0" dirty="0" smtClean="0"/>
              <a:t>Generally, households in urban areas have higher access to improved sanitation than rural areas. Rural households are more likely than urban households to have no toilet facility (5% versus 38%). </a:t>
            </a:r>
            <a:endParaRPr lang="en-US" noProof="0"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11</a:t>
            </a:fld>
            <a:endParaRPr lang="en-US"/>
          </a:p>
        </p:txBody>
      </p:sp>
    </p:spTree>
    <p:extLst>
      <p:ext uri="{BB962C8B-B14F-4D97-AF65-F5344CB8AC3E}">
        <p14:creationId xmlns:p14="http://schemas.microsoft.com/office/powerpoint/2010/main" val="4182850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1% of </a:t>
            </a:r>
            <a:r>
              <a:rPr lang="en-US" baseline="0" noProof="0" dirty="0" smtClean="0"/>
              <a:t>women and 8% of men </a:t>
            </a:r>
            <a:r>
              <a:rPr lang="en-US" noProof="0" dirty="0" smtClean="0"/>
              <a:t>have never attended school. 21%  of women and 12% of men have completed</a:t>
            </a:r>
            <a:r>
              <a:rPr lang="en-US" baseline="0" noProof="0" dirty="0" smtClean="0"/>
              <a:t> </a:t>
            </a:r>
            <a:r>
              <a:rPr lang="en-US" noProof="0" dirty="0" smtClean="0"/>
              <a:t>primary school and not gone on to further education. 14% of women and 7% of men have completed secondary school. 8% of women and 8% men have attended beyond secondary</a:t>
            </a:r>
            <a:r>
              <a:rPr lang="en-US" baseline="0" noProof="0" dirty="0" smtClean="0"/>
              <a:t> school. </a:t>
            </a:r>
            <a:r>
              <a:rPr lang="en-US" noProof="0" dirty="0" smtClean="0"/>
              <a:t>Women and men in urban areas are much more likely to achieve higher levels</a:t>
            </a:r>
            <a:r>
              <a:rPr lang="en-US" baseline="0" noProof="0" dirty="0" smtClean="0"/>
              <a:t> of education. </a:t>
            </a:r>
            <a:br>
              <a:rPr lang="en-US" baseline="0" noProof="0" dirty="0" smtClean="0"/>
            </a:b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a:p>
        </p:txBody>
      </p:sp>
    </p:spTree>
    <p:extLst>
      <p:ext uri="{BB962C8B-B14F-4D97-AF65-F5344CB8AC3E}">
        <p14:creationId xmlns:p14="http://schemas.microsoft.com/office/powerpoint/2010/main" val="1488146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years preceding the survey is 3.3 births per woman, with rural women having about 1.6 children more on average than urban women.</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a:p>
        </p:txBody>
      </p:sp>
    </p:spTree>
    <p:extLst>
      <p:ext uri="{BB962C8B-B14F-4D97-AF65-F5344CB8AC3E}">
        <p14:creationId xmlns:p14="http://schemas.microsoft.com/office/powerpoint/2010/main" val="2831704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a:t>
            </a:r>
            <a:r>
              <a:rPr lang="en-US" baseline="0" dirty="0" smtClean="0"/>
              <a:t> TFR is lowest in Maseru at 2.6 births per woman and highest in </a:t>
            </a:r>
            <a:r>
              <a:rPr lang="en-US" baseline="0" dirty="0" err="1" smtClean="0"/>
              <a:t>Mokhotlong</a:t>
            </a:r>
            <a:r>
              <a:rPr lang="en-US" baseline="0" dirty="0" smtClean="0"/>
              <a:t> at 4.4 births per woman.</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a:p>
        </p:txBody>
      </p:sp>
    </p:spTree>
    <p:extLst>
      <p:ext uri="{BB962C8B-B14F-4D97-AF65-F5344CB8AC3E}">
        <p14:creationId xmlns:p14="http://schemas.microsoft.com/office/powerpoint/2010/main" val="1732106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has slightly decreased from 3.5 </a:t>
            </a:r>
            <a:r>
              <a:rPr lang="en-US" baseline="0" dirty="0" smtClean="0"/>
              <a:t>births per woman in 2004 to 3.3 births per woman in 2014, a decrease of 0.2 births per woman.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a:p>
        </p:txBody>
      </p:sp>
    </p:spTree>
    <p:extLst>
      <p:ext uri="{BB962C8B-B14F-4D97-AF65-F5344CB8AC3E}">
        <p14:creationId xmlns:p14="http://schemas.microsoft.com/office/powerpoint/2010/main" val="725253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370114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36758560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7833" y="1605516"/>
            <a:ext cx="8240232" cy="5007935"/>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367534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1060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159695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71737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953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378473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30031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5" name="TextBox 14"/>
          <p:cNvSpPr txBox="1"/>
          <p:nvPr userDrawn="1"/>
        </p:nvSpPr>
        <p:spPr>
          <a:xfrm>
            <a:off x="0" y="5637119"/>
            <a:ext cx="9144000" cy="1261884"/>
          </a:xfrm>
          <a:prstGeom prst="rect">
            <a:avLst/>
          </a:prstGeom>
          <a:noFill/>
        </p:spPr>
        <p:txBody>
          <a:bodyPr wrap="square" rtlCol="0">
            <a:spAutoFit/>
          </a:bodyPr>
          <a:lstStyle/>
          <a:p>
            <a:pPr algn="ctr"/>
            <a:r>
              <a:rPr lang="en-GB" sz="3800" b="1" noProof="0" dirty="0" smtClean="0">
                <a:solidFill>
                  <a:schemeClr val="bg1"/>
                </a:solidFill>
                <a:latin typeface="Calibri" pitchFamily="34" charset="0"/>
              </a:rPr>
              <a:t>2014 Lesotho Demographic </a:t>
            </a:r>
            <a:br>
              <a:rPr lang="en-GB" sz="3800" b="1" noProof="0" dirty="0" smtClean="0">
                <a:solidFill>
                  <a:schemeClr val="bg1"/>
                </a:solidFill>
                <a:latin typeface="Calibri" pitchFamily="34" charset="0"/>
              </a:rPr>
            </a:br>
            <a:r>
              <a:rPr lang="en-GB" sz="3800" b="1" noProof="0" dirty="0" smtClean="0">
                <a:solidFill>
                  <a:schemeClr val="bg1"/>
                </a:solidFill>
                <a:latin typeface="Calibri" pitchFamily="34" charset="0"/>
              </a:rPr>
              <a:t>and Health Survey (LDHS)</a:t>
            </a:r>
            <a:endParaRPr lang="en-GB" sz="3800" b="1" noProof="0" dirty="0">
              <a:solidFill>
                <a:schemeClr val="bg1"/>
              </a:solidFill>
              <a:latin typeface="Calibri" pitchFamily="34" charset="0"/>
            </a:endParaRPr>
          </a:p>
        </p:txBody>
      </p:sp>
      <p:grpSp>
        <p:nvGrpSpPr>
          <p:cNvPr id="3" name="Group 2"/>
          <p:cNvGrpSpPr/>
          <p:nvPr userDrawn="1"/>
        </p:nvGrpSpPr>
        <p:grpSpPr>
          <a:xfrm>
            <a:off x="0" y="1153302"/>
            <a:ext cx="9144000" cy="4566113"/>
            <a:chOff x="0" y="1153302"/>
            <a:chExt cx="9144000" cy="4566113"/>
          </a:xfrm>
        </p:grpSpPr>
        <p:sp>
          <p:nvSpPr>
            <p:cNvPr id="13" name="Rectangle 12"/>
            <p:cNvSpPr/>
            <p:nvPr userDrawn="1"/>
          </p:nvSpPr>
          <p:spPr>
            <a:xfrm>
              <a:off x="0" y="5393654"/>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8" name="Rectangle 7"/>
            <p:cNvSpPr/>
            <p:nvPr userDrawn="1"/>
          </p:nvSpPr>
          <p:spPr>
            <a:xfrm>
              <a:off x="0" y="5554823"/>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11" name="Rectangle 10"/>
            <p:cNvSpPr/>
            <p:nvPr userDrawn="1"/>
          </p:nvSpPr>
          <p:spPr>
            <a:xfrm>
              <a:off x="0" y="1153302"/>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464347"/>
              <a:ext cx="9143999" cy="3929307"/>
            </a:xfrm>
            <a:prstGeom prst="rect">
              <a:avLst/>
            </a:prstGeom>
          </p:spPr>
        </p:pic>
        <p:sp>
          <p:nvSpPr>
            <p:cNvPr id="9" name="Rectangle 8"/>
            <p:cNvSpPr/>
            <p:nvPr userDrawn="1"/>
          </p:nvSpPr>
          <p:spPr>
            <a:xfrm>
              <a:off x="0" y="1303250"/>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7833" y="1584251"/>
            <a:ext cx="8229600" cy="5029200"/>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78465" y="1573620"/>
            <a:ext cx="8218968" cy="5284380"/>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48277654"/>
      </p:ext>
    </p:extLst>
  </p:cSld>
  <p:clrMap bg1="lt1" tx1="dk1" bg2="lt2" tx2="dk2" accent1="accent1" accent2="accent2" accent3="accent3" accent4="accent4" accent5="accent5" accent6="accent6" hlink="hlink" folHlink="folHlink"/>
  <p:sldLayoutIdLst>
    <p:sldLayoutId id="2147483689" r:id="rId1"/>
    <p:sldLayoutId id="2147483690" r:id="rId2"/>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73336" y="1592132"/>
            <a:ext cx="8229600" cy="526586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569022604"/>
      </p:ext>
    </p:extLst>
  </p:cSld>
  <p:clrMap bg1="lt1" tx1="dk1" bg2="lt2" tx2="dk2" accent1="accent1" accent2="accent2" accent3="accent3" accent4="accent4" accent5="accent5" accent6="accent6" hlink="hlink" folHlink="folHlink"/>
  <p:sldLayoutIdLst>
    <p:sldLayoutId id="2147483692"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7833" y="1594884"/>
            <a:ext cx="8240232" cy="5263116"/>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182603481"/>
      </p:ext>
    </p:extLst>
  </p:cSld>
  <p:clrMap bg1="lt1" tx1="dk1" bg2="lt2" tx2="dk2" accent1="accent1" accent2="accent2" accent3="accent3" accent4="accent4" accent5="accent5" accent6="accent6" hlink="hlink" folHlink="folHlink"/>
  <p:sldLayoutIdLst>
    <p:sldLayoutId id="2147483695" r:id="rId1"/>
    <p:sldLayoutId id="2147483696" r:id="rId2"/>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84094" y="1592132"/>
            <a:ext cx="8218842" cy="526586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006579016"/>
      </p:ext>
    </p:extLst>
  </p:cSld>
  <p:clrMap bg1="lt1" tx1="dk1" bg2="lt2" tx2="dk2" accent1="accent1" accent2="accent2" accent3="accent3" accent4="accent4" accent5="accent5" accent6="accent6" hlink="hlink" folHlink="folHlink"/>
  <p:sldLayoutIdLst>
    <p:sldLayoutId id="2147483698" r:id="rId1"/>
    <p:sldLayoutId id="2147483699" r:id="rId2"/>
  </p:sldLayoutIdLst>
  <p:txStyles>
    <p:titleStyle>
      <a:lvl1pPr algn="ctr" defTabSz="914400" rtl="0" eaLnBrk="1" latinLnBrk="0" hangingPunct="1">
        <a:lnSpc>
          <a:spcPct val="90000"/>
        </a:lnSpc>
        <a:spcBef>
          <a:spcPct val="0"/>
        </a:spcBef>
        <a:buNone/>
        <a:defRPr sz="42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2579" y="1581374"/>
            <a:ext cx="8251115" cy="5276626"/>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769140835"/>
      </p:ext>
    </p:extLst>
  </p:cSld>
  <p:clrMap bg1="lt1" tx1="dk1" bg2="lt2" tx2="dk2" accent1="accent1" accent2="accent2" accent3="accent3" accent4="accent4" accent5="accent5" accent6="accent6" hlink="hlink" folHlink="folHlink"/>
  <p:sldLayoutIdLst>
    <p:sldLayoutId id="2147483701" r:id="rId1"/>
    <p:sldLayoutId id="2147483702" r:id="rId2"/>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jpeg"/><Relationship Id="rId7" Type="http://schemas.openxmlformats.org/officeDocument/2006/relationships/image" Target="../media/image7.wmf"/><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w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Key Findings</a:t>
            </a:r>
            <a:endParaRPr lang="en-US" sz="4400" b="1" dirty="0">
              <a:solidFill>
                <a:schemeClr val="bg1"/>
              </a:solidFill>
              <a:latin typeface="Calibri" pitchFamily="34" charset="0"/>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schemeClr val="bg1"/>
                </a:solidFill>
              </a:rPr>
              <a:t>Follow along </a:t>
            </a:r>
            <a:br>
              <a:rPr lang="en-US" b="1" dirty="0" smtClean="0">
                <a:solidFill>
                  <a:schemeClr val="bg1"/>
                </a:solidFill>
              </a:rPr>
            </a:br>
            <a:r>
              <a:rPr lang="en-US" b="1" dirty="0" smtClean="0">
                <a:solidFill>
                  <a:schemeClr val="bg1"/>
                </a:solidFill>
              </a:rPr>
              <a:t>on Twitter!</a:t>
            </a:r>
            <a:br>
              <a:rPr lang="en-US" b="1" dirty="0" smtClean="0">
                <a:solidFill>
                  <a:schemeClr val="bg1"/>
                </a:solidFill>
              </a:rPr>
            </a:br>
            <a:r>
              <a:rPr lang="en-US" b="1" dirty="0" smtClean="0">
                <a:solidFill>
                  <a:schemeClr val="bg1"/>
                </a:solidFill>
              </a:rPr>
              <a:t>#</a:t>
            </a:r>
            <a:r>
              <a:rPr lang="en-US" b="1" dirty="0" err="1" smtClean="0">
                <a:solidFill>
                  <a:schemeClr val="bg1"/>
                </a:solidFill>
              </a:rPr>
              <a:t>LesothoDHS</a:t>
            </a: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DHSprogram</a:t>
            </a:r>
            <a:endParaRPr lang="en-US" b="1" dirty="0">
              <a:solidFill>
                <a:schemeClr val="bg1"/>
              </a:solidFill>
            </a:endParaRPr>
          </a:p>
        </p:txBody>
      </p:sp>
    </p:spTree>
    <p:extLst>
      <p:ext uri="{BB962C8B-B14F-4D97-AF65-F5344CB8AC3E}">
        <p14:creationId xmlns:p14="http://schemas.microsoft.com/office/powerpoint/2010/main" val="2392037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Drinking Water</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19896797"/>
              </p:ext>
            </p:extLst>
          </p:nvPr>
        </p:nvGraphicFramePr>
        <p:xfrm>
          <a:off x="469900" y="1568360"/>
          <a:ext cx="86741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Percent of households</a:t>
            </a:r>
            <a:endParaRPr lang="en-US" i="1" dirty="0">
              <a:latin typeface="+mn-lt"/>
            </a:endParaRPr>
          </a:p>
        </p:txBody>
      </p:sp>
      <p:sp>
        <p:nvSpPr>
          <p:cNvPr id="3" name="Left Brace 2"/>
          <p:cNvSpPr/>
          <p:nvPr/>
        </p:nvSpPr>
        <p:spPr>
          <a:xfrm>
            <a:off x="1884785" y="2412049"/>
            <a:ext cx="45719" cy="3853542"/>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p:cNvSpPr txBox="1"/>
          <p:nvPr/>
        </p:nvSpPr>
        <p:spPr>
          <a:xfrm>
            <a:off x="74646" y="3613014"/>
            <a:ext cx="1810140" cy="1477328"/>
          </a:xfrm>
          <a:prstGeom prst="rect">
            <a:avLst/>
          </a:prstGeom>
          <a:noFill/>
        </p:spPr>
        <p:txBody>
          <a:bodyPr wrap="square" rtlCol="0">
            <a:spAutoFit/>
          </a:bodyPr>
          <a:lstStyle/>
          <a:p>
            <a:pPr algn="ctr"/>
            <a:r>
              <a:rPr lang="en-US" b="1" dirty="0" smtClean="0"/>
              <a:t>84 % </a:t>
            </a:r>
            <a:r>
              <a:rPr lang="en-US" dirty="0" smtClean="0"/>
              <a:t>of households have an improved source of drinking water</a:t>
            </a:r>
            <a:endParaRPr lang="en-US" dirty="0"/>
          </a:p>
        </p:txBody>
      </p:sp>
    </p:spTree>
    <p:extLst>
      <p:ext uri="{BB962C8B-B14F-4D97-AF65-F5344CB8AC3E}">
        <p14:creationId xmlns:p14="http://schemas.microsoft.com/office/powerpoint/2010/main" val="36535517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Toilet Facilities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997524983"/>
              </p:ext>
            </p:extLst>
          </p:nvPr>
        </p:nvGraphicFramePr>
        <p:xfrm>
          <a:off x="469900" y="1568360"/>
          <a:ext cx="82296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Percent of households</a:t>
            </a:r>
            <a:endParaRPr lang="en-US" i="1" dirty="0">
              <a:latin typeface="+mn-lt"/>
            </a:endParaRPr>
          </a:p>
        </p:txBody>
      </p:sp>
    </p:spTree>
    <p:extLst>
      <p:ext uri="{BB962C8B-B14F-4D97-AF65-F5344CB8AC3E}">
        <p14:creationId xmlns:p14="http://schemas.microsoft.com/office/powerpoint/2010/main" val="5168722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Educational Attainment of </a:t>
            </a:r>
            <a:br>
              <a:rPr lang="en-US" sz="4200" dirty="0" smtClean="0"/>
            </a:br>
            <a:r>
              <a:rPr lang="en-US" sz="4200" dirty="0" smtClean="0"/>
              <a:t>Respondents Age 15-49</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61404286"/>
              </p:ext>
            </p:extLst>
          </p:nvPr>
        </p:nvGraphicFramePr>
        <p:xfrm>
          <a:off x="469900" y="1843043"/>
          <a:ext cx="8229600" cy="497536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93803"/>
            <a:ext cx="9144000" cy="381000"/>
          </a:xfrm>
          <a:prstGeom prst="rect">
            <a:avLst/>
          </a:prstGeom>
          <a:noFill/>
        </p:spPr>
        <p:txBody>
          <a:bodyPr wrap="square" rtlCol="0">
            <a:spAutoFit/>
          </a:bodyPr>
          <a:lstStyle/>
          <a:p>
            <a:pPr algn="ctr"/>
            <a:r>
              <a:rPr lang="en-US" i="1" dirty="0" smtClean="0">
                <a:latin typeface="+mn-lt"/>
              </a:rPr>
              <a:t>Percent of women and men age 15-49</a:t>
            </a:r>
            <a:endParaRPr lang="en-US" i="1" dirty="0">
              <a:latin typeface="+mn-lt"/>
            </a:endParaRPr>
          </a:p>
        </p:txBody>
      </p:sp>
    </p:spTree>
    <p:extLst>
      <p:ext uri="{BB962C8B-B14F-4D97-AF65-F5344CB8AC3E}">
        <p14:creationId xmlns:p14="http://schemas.microsoft.com/office/powerpoint/2010/main" val="19056202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28596" y="597159"/>
            <a:ext cx="4376057" cy="369332"/>
          </a:xfrm>
          <a:prstGeom prst="rect">
            <a:avLst/>
          </a:prstGeom>
          <a:noFill/>
        </p:spPr>
        <p:txBody>
          <a:bodyPr wrap="square" rtlCol="0">
            <a:spAutoFit/>
          </a:bodyPr>
          <a:lstStyle/>
          <a:p>
            <a:r>
              <a:rPr lang="en-US" dirty="0" smtClean="0"/>
              <a:t>Fertility and</a:t>
            </a:r>
            <a:endParaRPr lang="en-US" dirty="0"/>
          </a:p>
        </p:txBody>
      </p:sp>
      <p:sp>
        <p:nvSpPr>
          <p:cNvPr id="3" name="TextBox 2"/>
          <p:cNvSpPr txBox="1"/>
          <p:nvPr/>
        </p:nvSpPr>
        <p:spPr>
          <a:xfrm>
            <a:off x="0" y="308344"/>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Fertility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4127301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Differentials</a:t>
            </a:r>
            <a:endParaRPr lang="en-US" sz="4200" dirty="0"/>
          </a:p>
        </p:txBody>
      </p:sp>
      <p:graphicFrame>
        <p:nvGraphicFramePr>
          <p:cNvPr id="11" name="Content Placeholder 10"/>
          <p:cNvGraphicFramePr>
            <a:graphicFrameLocks noGrp="1"/>
          </p:cNvGraphicFramePr>
          <p:nvPr>
            <p:ph idx="1"/>
            <p:extLst/>
          </p:nvPr>
        </p:nvGraphicFramePr>
        <p:xfrm>
          <a:off x="628650" y="336430"/>
          <a:ext cx="7886700" cy="652156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the 3-year period before the survey</a:t>
            </a:r>
            <a:endParaRPr lang="en-US" i="1" dirty="0">
              <a:latin typeface="+mn-lt"/>
            </a:endParaRPr>
          </a:p>
        </p:txBody>
      </p:sp>
    </p:spTree>
    <p:extLst>
      <p:ext uri="{BB962C8B-B14F-4D97-AF65-F5344CB8AC3E}">
        <p14:creationId xmlns:p14="http://schemas.microsoft.com/office/powerpoint/2010/main" val="36739556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by District</a:t>
            </a:r>
            <a:endParaRPr lang="en-US" sz="4200" dirty="0"/>
          </a:p>
        </p:txBody>
      </p:sp>
      <p:sp>
        <p:nvSpPr>
          <p:cNvPr id="51" name="TextBox 50"/>
          <p:cNvSpPr txBox="1"/>
          <p:nvPr/>
        </p:nvSpPr>
        <p:spPr>
          <a:xfrm>
            <a:off x="287839" y="1573694"/>
            <a:ext cx="1617161"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3.3</a:t>
            </a:r>
            <a:endParaRPr lang="en-US" sz="2800" b="1" dirty="0">
              <a:latin typeface="Calibri (Headings)"/>
            </a:endParaRPr>
          </a:p>
        </p:txBody>
      </p:sp>
      <p:sp>
        <p:nvSpPr>
          <p:cNvPr id="53" name="Text Box 34"/>
          <p:cNvSpPr txBox="1">
            <a:spLocks noChangeArrowheads="1"/>
          </p:cNvSpPr>
          <p:nvPr/>
        </p:nvSpPr>
        <p:spPr bwMode="auto">
          <a:xfrm>
            <a:off x="45645" y="5821363"/>
            <a:ext cx="251187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smtClean="0"/>
              <a:t>Births per woman for the 3-year period </a:t>
            </a:r>
            <a:r>
              <a:rPr lang="en-US" i="1" dirty="0"/>
              <a:t>before the survey</a:t>
            </a:r>
          </a:p>
        </p:txBody>
      </p:sp>
      <p:grpSp>
        <p:nvGrpSpPr>
          <p:cNvPr id="5" name="Group 4"/>
          <p:cNvGrpSpPr>
            <a:grpSpLocks noChangeAspect="1"/>
          </p:cNvGrpSpPr>
          <p:nvPr/>
        </p:nvGrpSpPr>
        <p:grpSpPr bwMode="auto">
          <a:xfrm>
            <a:off x="1240631" y="942838"/>
            <a:ext cx="6662738" cy="5692775"/>
            <a:chOff x="460" y="664"/>
            <a:chExt cx="4197" cy="3586"/>
          </a:xfrm>
        </p:grpSpPr>
        <p:sp>
          <p:nvSpPr>
            <p:cNvPr id="6" name="Freeform 5"/>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6" name="TextBox 15"/>
          <p:cNvSpPr txBox="1"/>
          <p:nvPr/>
        </p:nvSpPr>
        <p:spPr>
          <a:xfrm>
            <a:off x="3913188" y="1707391"/>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Leribe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3.5</a:t>
            </a:r>
          </a:p>
        </p:txBody>
      </p:sp>
      <p:sp>
        <p:nvSpPr>
          <p:cNvPr id="17" name="TextBox 16"/>
          <p:cNvSpPr txBox="1"/>
          <p:nvPr/>
        </p:nvSpPr>
        <p:spPr>
          <a:xfrm>
            <a:off x="2998788" y="2325481"/>
            <a:ext cx="13684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Berea</a:t>
            </a:r>
          </a:p>
          <a:p>
            <a:pPr algn="ctr"/>
            <a:r>
              <a:rPr lang="en-US" sz="2000" b="1" dirty="0" smtClean="0">
                <a:solidFill>
                  <a:schemeClr val="bg1"/>
                </a:solidFill>
                <a:latin typeface="Calibri" pitchFamily="34" charset="0"/>
              </a:rPr>
              <a:t>3.1</a:t>
            </a:r>
          </a:p>
        </p:txBody>
      </p:sp>
      <p:sp>
        <p:nvSpPr>
          <p:cNvPr id="18" name="TextBox 17"/>
          <p:cNvSpPr txBox="1"/>
          <p:nvPr/>
        </p:nvSpPr>
        <p:spPr>
          <a:xfrm>
            <a:off x="2586798" y="3334151"/>
            <a:ext cx="1584325" cy="707886"/>
          </a:xfrm>
          <a:prstGeom prst="rect">
            <a:avLst/>
          </a:prstGeom>
          <a:noFill/>
        </p:spPr>
        <p:txBody>
          <a:bodyPr wrap="square" rtlCol="0">
            <a:spAutoFit/>
          </a:bodyPr>
          <a:lstStyle/>
          <a:p>
            <a:pPr algn="ctr"/>
            <a:r>
              <a:rPr lang="en-US" sz="2000" b="1" dirty="0" smtClean="0">
                <a:latin typeface="Calibri" pitchFamily="34" charset="0"/>
              </a:rPr>
              <a:t>Maseru</a:t>
            </a:r>
          </a:p>
          <a:p>
            <a:pPr algn="ctr"/>
            <a:r>
              <a:rPr lang="en-US" sz="2000" b="1" dirty="0" smtClean="0">
                <a:latin typeface="Calibri" pitchFamily="34" charset="0"/>
              </a:rPr>
              <a:t>2.6</a:t>
            </a:r>
          </a:p>
        </p:txBody>
      </p:sp>
      <p:sp>
        <p:nvSpPr>
          <p:cNvPr id="19" name="TextBox 18"/>
          <p:cNvSpPr txBox="1"/>
          <p:nvPr/>
        </p:nvSpPr>
        <p:spPr>
          <a:xfrm>
            <a:off x="1413686" y="3837870"/>
            <a:ext cx="1368425" cy="707886"/>
          </a:xfrm>
          <a:prstGeom prst="rect">
            <a:avLst/>
          </a:prstGeom>
          <a:noFill/>
        </p:spPr>
        <p:txBody>
          <a:bodyPr wrap="square" rtlCol="0">
            <a:spAutoFit/>
          </a:bodyPr>
          <a:lstStyle/>
          <a:p>
            <a:pPr algn="ctr"/>
            <a:r>
              <a:rPr lang="en-US" sz="2000" b="1" dirty="0" err="1" smtClean="0">
                <a:latin typeface="Calibri" pitchFamily="34" charset="0"/>
              </a:rPr>
              <a:t>Mafeteng</a:t>
            </a:r>
            <a:endParaRPr lang="en-US" sz="2000" b="1" dirty="0" smtClean="0">
              <a:latin typeface="Calibri" pitchFamily="34" charset="0"/>
            </a:endParaRPr>
          </a:p>
          <a:p>
            <a:pPr algn="ctr"/>
            <a:r>
              <a:rPr lang="en-US" sz="2000" b="1" dirty="0" smtClean="0">
                <a:latin typeface="Calibri" pitchFamily="34" charset="0"/>
              </a:rPr>
              <a:t>2.8</a:t>
            </a:r>
          </a:p>
        </p:txBody>
      </p:sp>
      <p:sp>
        <p:nvSpPr>
          <p:cNvPr id="20" name="TextBox 19"/>
          <p:cNvSpPr txBox="1"/>
          <p:nvPr/>
        </p:nvSpPr>
        <p:spPr>
          <a:xfrm>
            <a:off x="4837906" y="1068638"/>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3.7</a:t>
            </a:r>
          </a:p>
        </p:txBody>
      </p:sp>
      <p:sp>
        <p:nvSpPr>
          <p:cNvPr id="21" name="TextBox 20"/>
          <p:cNvSpPr txBox="1"/>
          <p:nvPr/>
        </p:nvSpPr>
        <p:spPr>
          <a:xfrm>
            <a:off x="5408614" y="4398630"/>
            <a:ext cx="1616898" cy="707886"/>
          </a:xfrm>
          <a:prstGeom prst="rect">
            <a:avLst/>
          </a:prstGeom>
          <a:noFill/>
        </p:spPr>
        <p:txBody>
          <a:bodyPr wrap="square" rtlCol="0">
            <a:spAutoFit/>
          </a:bodyPr>
          <a:lstStyle/>
          <a:p>
            <a:pPr algn="ctr"/>
            <a:r>
              <a:rPr lang="en-US" sz="2000" b="1" dirty="0" err="1" smtClean="0">
                <a:latin typeface="Calibri" pitchFamily="34" charset="0"/>
              </a:rPr>
              <a:t>Qacha’s</a:t>
            </a:r>
            <a:r>
              <a:rPr lang="en-US" sz="2000" b="1" dirty="0" smtClean="0">
                <a:latin typeface="Calibri" pitchFamily="34" charset="0"/>
              </a:rPr>
              <a:t> Nek</a:t>
            </a:r>
          </a:p>
          <a:p>
            <a:pPr algn="ctr"/>
            <a:r>
              <a:rPr lang="en-US" sz="2000" b="1" dirty="0" smtClean="0">
                <a:latin typeface="Calibri" pitchFamily="34" charset="0"/>
              </a:rPr>
              <a:t>2.9</a:t>
            </a:r>
          </a:p>
        </p:txBody>
      </p:sp>
      <p:sp>
        <p:nvSpPr>
          <p:cNvPr id="22" name="TextBox 21"/>
          <p:cNvSpPr txBox="1"/>
          <p:nvPr/>
        </p:nvSpPr>
        <p:spPr>
          <a:xfrm>
            <a:off x="2171701" y="4736045"/>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p>
          <a:p>
            <a:pPr algn="ctr"/>
            <a:r>
              <a:rPr lang="en-US" sz="2000" b="1" dirty="0" smtClean="0">
                <a:solidFill>
                  <a:schemeClr val="bg1"/>
                </a:solidFill>
                <a:latin typeface="Calibri" pitchFamily="34" charset="0"/>
              </a:rPr>
              <a:t>3.8</a:t>
            </a:r>
          </a:p>
        </p:txBody>
      </p:sp>
      <p:sp>
        <p:nvSpPr>
          <p:cNvPr id="23" name="TextBox 22"/>
          <p:cNvSpPr txBox="1"/>
          <p:nvPr/>
        </p:nvSpPr>
        <p:spPr>
          <a:xfrm>
            <a:off x="3211381" y="555412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Quthing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3.9</a:t>
            </a:r>
          </a:p>
        </p:txBody>
      </p:sp>
      <p:sp>
        <p:nvSpPr>
          <p:cNvPr id="24" name="TextBox 23"/>
          <p:cNvSpPr txBox="1"/>
          <p:nvPr/>
        </p:nvSpPr>
        <p:spPr>
          <a:xfrm>
            <a:off x="5988844" y="2569232"/>
            <a:ext cx="1593850"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Mokhotlong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4.4</a:t>
            </a:r>
          </a:p>
        </p:txBody>
      </p:sp>
      <p:sp>
        <p:nvSpPr>
          <p:cNvPr id="25" name="TextBox 24"/>
          <p:cNvSpPr txBox="1"/>
          <p:nvPr/>
        </p:nvSpPr>
        <p:spPr>
          <a:xfrm>
            <a:off x="4619057" y="3418684"/>
            <a:ext cx="1806122"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4.0</a:t>
            </a:r>
          </a:p>
        </p:txBody>
      </p:sp>
    </p:spTree>
    <p:extLst>
      <p:ext uri="{BB962C8B-B14F-4D97-AF65-F5344CB8AC3E}">
        <p14:creationId xmlns:p14="http://schemas.microsoft.com/office/powerpoint/2010/main" val="8433025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Trends</a:t>
            </a:r>
            <a:endParaRPr lang="en-US" sz="4200" dirty="0"/>
          </a:p>
        </p:txBody>
      </p:sp>
      <p:graphicFrame>
        <p:nvGraphicFramePr>
          <p:cNvPr id="11" name="Content Placeholder 10"/>
          <p:cNvGraphicFramePr>
            <a:graphicFrameLocks noGrp="1"/>
          </p:cNvGraphicFramePr>
          <p:nvPr>
            <p:ph idx="1"/>
            <p:extLst/>
          </p:nvPr>
        </p:nvGraphicFramePr>
        <p:xfrm>
          <a:off x="628650" y="318052"/>
          <a:ext cx="7886700" cy="653994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the </a:t>
            </a:r>
            <a:r>
              <a:rPr lang="en-US" i="1" dirty="0"/>
              <a:t>3</a:t>
            </a:r>
            <a:r>
              <a:rPr lang="en-US" i="1" dirty="0" smtClean="0">
                <a:latin typeface="+mn-lt"/>
              </a:rPr>
              <a:t>-year period before the survey</a:t>
            </a:r>
            <a:endParaRPr lang="en-US" i="1" dirty="0">
              <a:latin typeface="+mn-lt"/>
            </a:endParaRPr>
          </a:p>
        </p:txBody>
      </p:sp>
    </p:spTree>
    <p:extLst>
      <p:ext uri="{BB962C8B-B14F-4D97-AF65-F5344CB8AC3E}">
        <p14:creationId xmlns:p14="http://schemas.microsoft.com/office/powerpoint/2010/main" val="840339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Preferences of Married Women</a:t>
            </a:r>
            <a:endParaRPr lang="en-US" sz="4200" dirty="0"/>
          </a:p>
        </p:txBody>
      </p:sp>
      <p:graphicFrame>
        <p:nvGraphicFramePr>
          <p:cNvPr id="7" name="Content Placeholder 6"/>
          <p:cNvGraphicFramePr>
            <a:graphicFrameLocks noGrp="1"/>
          </p:cNvGraphicFramePr>
          <p:nvPr>
            <p:ph idx="1"/>
            <p:extLst/>
          </p:nvPr>
        </p:nvGraphicFramePr>
        <p:xfrm>
          <a:off x="0" y="1620982"/>
          <a:ext cx="9144000"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98176"/>
            <a:ext cx="9144000" cy="369332"/>
          </a:xfrm>
          <a:prstGeom prst="rect">
            <a:avLst/>
          </a:prstGeom>
          <a:noFill/>
        </p:spPr>
        <p:txBody>
          <a:bodyPr wrap="square" rtlCol="0">
            <a:spAutoFit/>
          </a:bodyPr>
          <a:lstStyle/>
          <a:p>
            <a:pPr algn="ctr"/>
            <a:r>
              <a:rPr lang="en-US" i="1" dirty="0" smtClean="0"/>
              <a:t>Percent distribution of currently married women age 15-49 by desire for children in the future</a:t>
            </a:r>
            <a:endParaRPr lang="en-US" i="1" dirty="0"/>
          </a:p>
        </p:txBody>
      </p:sp>
    </p:spTree>
    <p:extLst>
      <p:ext uri="{BB962C8B-B14F-4D97-AF65-F5344CB8AC3E}">
        <p14:creationId xmlns:p14="http://schemas.microsoft.com/office/powerpoint/2010/main" val="36118835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28596" y="597159"/>
            <a:ext cx="4376057" cy="369332"/>
          </a:xfrm>
          <a:prstGeom prst="rect">
            <a:avLst/>
          </a:prstGeom>
          <a:noFill/>
        </p:spPr>
        <p:txBody>
          <a:bodyPr wrap="square" rtlCol="0">
            <a:spAutoFit/>
          </a:bodyPr>
          <a:lstStyle/>
          <a:p>
            <a:r>
              <a:rPr lang="en-US" dirty="0" smtClean="0">
                <a:solidFill>
                  <a:prstClr val="black"/>
                </a:solidFill>
              </a:rPr>
              <a:t>Fertility and</a:t>
            </a:r>
            <a:endParaRPr lang="en-US" dirty="0">
              <a:solidFill>
                <a:prstClr val="black"/>
              </a:solidFill>
            </a:endParaRPr>
          </a:p>
        </p:txBody>
      </p:sp>
      <p:sp>
        <p:nvSpPr>
          <p:cNvPr id="3" name="TextBox 2"/>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Family Planning and Maternal Health</a:t>
            </a:r>
            <a:endParaRPr lang="en-US" sz="4400" b="1" dirty="0">
              <a:solidFill>
                <a:prstClr val="white"/>
              </a:solidFill>
            </a:endParaRPr>
          </a:p>
        </p:txBody>
      </p:sp>
    </p:spTree>
    <p:extLst>
      <p:ext uri="{BB962C8B-B14F-4D97-AF65-F5344CB8AC3E}">
        <p14:creationId xmlns:p14="http://schemas.microsoft.com/office/powerpoint/2010/main" val="26279667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Current Use of Contraception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396383804"/>
              </p:ext>
            </p:extLst>
          </p:nvPr>
        </p:nvGraphicFramePr>
        <p:xfrm>
          <a:off x="470647" y="1525033"/>
          <a:ext cx="8256494" cy="53329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solidFill>
                  <a:prstClr val="black"/>
                </a:solidFill>
              </a:rPr>
              <a:t>Percent of women age 15-49</a:t>
            </a:r>
            <a:endParaRPr lang="en-US" i="1" dirty="0">
              <a:solidFill>
                <a:prstClr val="black"/>
              </a:solidFill>
            </a:endParaRPr>
          </a:p>
        </p:txBody>
      </p:sp>
    </p:spTree>
    <p:extLst>
      <p:ext uri="{BB962C8B-B14F-4D97-AF65-F5344CB8AC3E}">
        <p14:creationId xmlns:p14="http://schemas.microsoft.com/office/powerpoint/2010/main" val="38314689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30966"/>
            <a:ext cx="9144000" cy="19270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117" y="5020240"/>
            <a:ext cx="996082" cy="79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p:cNvSpPr>
            <a:spLocks noGrp="1"/>
          </p:cNvSpPr>
          <p:nvPr>
            <p:ph idx="1"/>
          </p:nvPr>
        </p:nvSpPr>
        <p:spPr>
          <a:xfrm>
            <a:off x="113008" y="1095437"/>
            <a:ext cx="8823960" cy="3839317"/>
          </a:xfrm>
        </p:spPr>
        <p:txBody>
          <a:bodyPr>
            <a:noAutofit/>
          </a:bodyPr>
          <a:lstStyle/>
          <a:p>
            <a:pPr marL="0" indent="0" algn="ctr">
              <a:lnSpc>
                <a:spcPct val="100000"/>
              </a:lnSpc>
              <a:buNone/>
            </a:pPr>
            <a:r>
              <a:rPr lang="en-GB" sz="1900" dirty="0"/>
              <a:t>The 2014 Lesotho Demographic and Health Survey (2014 LDHS) was implemented by the Lesotho Ministry of Health from 22 September to </a:t>
            </a:r>
            <a:r>
              <a:rPr lang="en-GB" sz="1900" dirty="0" smtClean="0"/>
              <a:t>7 </a:t>
            </a:r>
            <a:r>
              <a:rPr lang="en-GB" sz="1900" dirty="0"/>
              <a:t>December 2014. The funding for the LDHS was provided by the government of Lesotho, the United States Agency for International Development (USAID</a:t>
            </a:r>
            <a:r>
              <a:rPr lang="en-GB" sz="1900" dirty="0" smtClean="0"/>
              <a:t>) through funds from </a:t>
            </a:r>
            <a:r>
              <a:rPr lang="en-GB" sz="1900" dirty="0"/>
              <a:t>the U.S. President’s Emergency Plan for AIDS Relief (PEPFAR), the Global Fund to Fight AIDS, Tuberculosis and Malaria (Global Fund), the United Nations Children’s Fund (UNICEF), the United Nations Population Fund (UNFPA), the World Bank, the World Health Organization (WHO</a:t>
            </a:r>
            <a:r>
              <a:rPr lang="en-GB" sz="1900" dirty="0" smtClean="0"/>
              <a:t>).  </a:t>
            </a:r>
          </a:p>
          <a:p>
            <a:pPr marL="0" indent="0" algn="ctr">
              <a:lnSpc>
                <a:spcPct val="100000"/>
              </a:lnSpc>
              <a:buNone/>
            </a:pPr>
            <a:r>
              <a:rPr lang="en-GB" sz="1900" dirty="0" smtClean="0"/>
              <a:t>Technical assistance was also provided by the </a:t>
            </a:r>
            <a:r>
              <a:rPr lang="en-GB" sz="1900" dirty="0"/>
              <a:t>Bureau of Statistics (BOS) of the Ministry of Development Planning, and the Food and Nutrition Coordinating Office (FNCO) of the Prime Minister’s Office</a:t>
            </a:r>
            <a:r>
              <a:rPr lang="en-GB" sz="1900" dirty="0" smtClean="0"/>
              <a:t>. ICF </a:t>
            </a:r>
            <a:r>
              <a:rPr lang="en-GB" sz="1900" dirty="0"/>
              <a:t>International provided technical assistance through The DHS Program, a USAID-funded project providing support and technical assistance in the implementation of population and health surveys in countries worldwide. </a:t>
            </a:r>
            <a:endParaRPr lang="en-US" sz="1900" dirty="0"/>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4752" y="6144295"/>
            <a:ext cx="1062622" cy="497327"/>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7911" y="5308506"/>
            <a:ext cx="1895884" cy="406494"/>
          </a:xfrm>
          <a:prstGeom prst="rect">
            <a:avLst/>
          </a:prstGeom>
        </p:spPr>
      </p:pic>
      <p:pic>
        <p:nvPicPr>
          <p:cNvPr id="22" name="Picture 21"/>
          <p:cNvPicPr/>
          <p:nvPr/>
        </p:nvPicPr>
        <p:blipFill>
          <a:blip r:embed="rId5" cstate="print">
            <a:extLst>
              <a:ext uri="{28A0092B-C50C-407E-A947-70E740481C1C}">
                <a14:useLocalDpi xmlns:a14="http://schemas.microsoft.com/office/drawing/2010/main" val="0"/>
              </a:ext>
            </a:extLst>
          </a:blip>
          <a:stretch>
            <a:fillRect/>
          </a:stretch>
        </p:blipFill>
        <p:spPr>
          <a:xfrm>
            <a:off x="4014158" y="0"/>
            <a:ext cx="1021661" cy="1099225"/>
          </a:xfrm>
          <a:prstGeom prst="rect">
            <a:avLst/>
          </a:prstGeom>
        </p:spPr>
      </p:pic>
      <p:pic>
        <p:nvPicPr>
          <p:cNvPr id="23" name="Picture 22"/>
          <p:cNvPicPr/>
          <p:nvPr/>
        </p:nvPicPr>
        <p:blipFill rotWithShape="1">
          <a:blip r:embed="rId6" cstate="print">
            <a:extLst>
              <a:ext uri="{28A0092B-C50C-407E-A947-70E740481C1C}">
                <a14:useLocalDpi xmlns:a14="http://schemas.microsoft.com/office/drawing/2010/main" val="0"/>
              </a:ext>
            </a:extLst>
          </a:blip>
          <a:srcRect b="21185"/>
          <a:stretch/>
        </p:blipFill>
        <p:spPr bwMode="auto">
          <a:xfrm>
            <a:off x="2399893" y="5033664"/>
            <a:ext cx="1010819" cy="793273"/>
          </a:xfrm>
          <a:prstGeom prst="rect">
            <a:avLst/>
          </a:prstGeom>
          <a:ln>
            <a:noFill/>
          </a:ln>
          <a:extLst>
            <a:ext uri="{53640926-AAD7-44D8-BBD7-CCE9431645EC}">
              <a14:shadowObscured xmlns:a14="http://schemas.microsoft.com/office/drawing/2010/main"/>
            </a:ext>
          </a:extLst>
        </p:spPr>
      </p:pic>
      <p:pic>
        <p:nvPicPr>
          <p:cNvPr id="24" name="Picture 23"/>
          <p:cNvPicPr/>
          <p:nvPr/>
        </p:nvPicPr>
        <p:blipFill>
          <a:blip r:embed="rId7" cstate="print">
            <a:extLst>
              <a:ext uri="{28A0092B-C50C-407E-A947-70E740481C1C}">
                <a14:useLocalDpi xmlns:a14="http://schemas.microsoft.com/office/drawing/2010/main" val="0"/>
              </a:ext>
            </a:extLst>
          </a:blip>
          <a:stretch>
            <a:fillRect/>
          </a:stretch>
        </p:blipFill>
        <p:spPr>
          <a:xfrm>
            <a:off x="4181919" y="5386556"/>
            <a:ext cx="2154785" cy="250394"/>
          </a:xfrm>
          <a:prstGeom prst="rect">
            <a:avLst/>
          </a:prstGeom>
        </p:spPr>
      </p:pic>
      <p:pic>
        <p:nvPicPr>
          <p:cNvPr id="25" name="Picture 24"/>
          <p:cNvPicPr/>
          <p:nvPr/>
        </p:nvPicPr>
        <p:blipFill>
          <a:blip r:embed="rId8" cstate="print">
            <a:extLst>
              <a:ext uri="{28A0092B-C50C-407E-A947-70E740481C1C}">
                <a14:useLocalDpi xmlns:a14="http://schemas.microsoft.com/office/drawing/2010/main" val="0"/>
              </a:ext>
            </a:extLst>
          </a:blip>
          <a:stretch>
            <a:fillRect/>
          </a:stretch>
        </p:blipFill>
        <p:spPr>
          <a:xfrm>
            <a:off x="4016115" y="5908634"/>
            <a:ext cx="723265" cy="723265"/>
          </a:xfrm>
          <a:prstGeom prst="rect">
            <a:avLst/>
          </a:prstGeom>
        </p:spPr>
      </p:pic>
      <p:pic>
        <p:nvPicPr>
          <p:cNvPr id="26" name="Picture 25"/>
          <p:cNvPicPr/>
          <p:nvPr/>
        </p:nvPicPr>
        <p:blipFill>
          <a:blip r:embed="rId9" cstate="print">
            <a:extLst>
              <a:ext uri="{28A0092B-C50C-407E-A947-70E740481C1C}">
                <a14:useLocalDpi xmlns:a14="http://schemas.microsoft.com/office/drawing/2010/main" val="0"/>
              </a:ext>
            </a:extLst>
          </a:blip>
          <a:stretch>
            <a:fillRect/>
          </a:stretch>
        </p:blipFill>
        <p:spPr>
          <a:xfrm>
            <a:off x="6082546" y="6092540"/>
            <a:ext cx="1383030" cy="424180"/>
          </a:xfrm>
          <a:prstGeom prst="rect">
            <a:avLst/>
          </a:prstGeom>
        </p:spPr>
      </p:pic>
      <p:sp>
        <p:nvSpPr>
          <p:cNvPr id="3" name="TextBox 2"/>
          <p:cNvSpPr txBox="1"/>
          <p:nvPr/>
        </p:nvSpPr>
        <p:spPr>
          <a:xfrm>
            <a:off x="3838216" y="6604803"/>
            <a:ext cx="1042416" cy="276999"/>
          </a:xfrm>
          <a:prstGeom prst="rect">
            <a:avLst/>
          </a:prstGeom>
          <a:noFill/>
        </p:spPr>
        <p:txBody>
          <a:bodyPr wrap="square" rtlCol="0">
            <a:spAutoFit/>
          </a:bodyPr>
          <a:lstStyle/>
          <a:p>
            <a:pPr algn="ctr"/>
            <a:r>
              <a:rPr lang="en-US" sz="1200" b="1" dirty="0" smtClean="0"/>
              <a:t>World Bank</a:t>
            </a:r>
            <a:endParaRPr lang="en-US" sz="1200" b="1" dirty="0"/>
          </a:p>
        </p:txBody>
      </p:sp>
    </p:spTree>
    <p:extLst>
      <p:ext uri="{BB962C8B-B14F-4D97-AF65-F5344CB8AC3E}">
        <p14:creationId xmlns:p14="http://schemas.microsoft.com/office/powerpoint/2010/main" val="9910921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dirty="0"/>
              <a:t>Current Use of Modern Contraception </a:t>
            </a:r>
            <a:r>
              <a:rPr lang="en-US" sz="4000" dirty="0" smtClean="0"/>
              <a:t/>
            </a:r>
            <a:br>
              <a:rPr lang="en-US" sz="4000" dirty="0" smtClean="0"/>
            </a:br>
            <a:r>
              <a:rPr lang="en-US" sz="4000" dirty="0" smtClean="0"/>
              <a:t>by District</a:t>
            </a:r>
            <a:endParaRPr lang="en-US" sz="4200" dirty="0"/>
          </a:p>
        </p:txBody>
      </p:sp>
      <p:sp>
        <p:nvSpPr>
          <p:cNvPr id="51" name="TextBox 50"/>
          <p:cNvSpPr txBox="1"/>
          <p:nvPr/>
        </p:nvSpPr>
        <p:spPr>
          <a:xfrm>
            <a:off x="287839" y="1573694"/>
            <a:ext cx="1575921" cy="954107"/>
          </a:xfrm>
          <a:prstGeom prst="rect">
            <a:avLst/>
          </a:prstGeom>
          <a:noFill/>
        </p:spPr>
        <p:txBody>
          <a:bodyPr wrap="square" rtlCol="0">
            <a:spAutoFit/>
          </a:bodyPr>
          <a:lstStyle/>
          <a:p>
            <a:pPr algn="ctr"/>
            <a:r>
              <a:rPr lang="en-US" sz="2800" b="1" dirty="0" smtClean="0">
                <a:solidFill>
                  <a:prstClr val="black"/>
                </a:solidFill>
                <a:latin typeface="Calibri (Headings)"/>
              </a:rPr>
              <a:t>Lesotho</a:t>
            </a:r>
          </a:p>
          <a:p>
            <a:pPr algn="ctr"/>
            <a:r>
              <a:rPr lang="en-US" sz="2800" b="1" dirty="0" smtClean="0">
                <a:solidFill>
                  <a:prstClr val="black"/>
                </a:solidFill>
                <a:latin typeface="Calibri (Headings)"/>
              </a:rPr>
              <a:t>60%</a:t>
            </a:r>
            <a:endParaRPr lang="en-US" sz="2800" b="1" dirty="0">
              <a:solidFill>
                <a:prstClr val="black"/>
              </a:solidFill>
              <a:latin typeface="Calibri (Headings)"/>
            </a:endParaRPr>
          </a:p>
        </p:txBody>
      </p:sp>
      <p:sp>
        <p:nvSpPr>
          <p:cNvPr id="53" name="Text Box 34"/>
          <p:cNvSpPr txBox="1">
            <a:spLocks noChangeArrowheads="1"/>
          </p:cNvSpPr>
          <p:nvPr/>
        </p:nvSpPr>
        <p:spPr bwMode="auto">
          <a:xfrm>
            <a:off x="4314" y="5605304"/>
            <a:ext cx="251187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a:solidFill>
                  <a:prstClr val="black"/>
                </a:solidFill>
              </a:rPr>
              <a:t>Percent of currently married women age </a:t>
            </a:r>
            <a:r>
              <a:rPr lang="en-US" i="1" dirty="0" smtClean="0">
                <a:solidFill>
                  <a:prstClr val="black"/>
                </a:solidFill>
              </a:rPr>
              <a:t/>
            </a:r>
            <a:br>
              <a:rPr lang="en-US" i="1" dirty="0" smtClean="0">
                <a:solidFill>
                  <a:prstClr val="black"/>
                </a:solidFill>
              </a:rPr>
            </a:br>
            <a:r>
              <a:rPr lang="en-US" i="1" dirty="0" smtClean="0">
                <a:solidFill>
                  <a:prstClr val="black"/>
                </a:solidFill>
              </a:rPr>
              <a:t>15-49 </a:t>
            </a:r>
            <a:r>
              <a:rPr lang="en-US" i="1" dirty="0">
                <a:solidFill>
                  <a:prstClr val="black"/>
                </a:solidFill>
              </a:rPr>
              <a:t>using any modern method of contraception</a:t>
            </a:r>
          </a:p>
        </p:txBody>
      </p:sp>
      <p:grpSp>
        <p:nvGrpSpPr>
          <p:cNvPr id="34" name="Group 33"/>
          <p:cNvGrpSpPr>
            <a:grpSpLocks noChangeAspect="1"/>
          </p:cNvGrpSpPr>
          <p:nvPr/>
        </p:nvGrpSpPr>
        <p:grpSpPr bwMode="auto">
          <a:xfrm>
            <a:off x="1850231"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90000"/>
                <a:lumOff val="1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5" name="TextBox 44"/>
          <p:cNvSpPr txBox="1"/>
          <p:nvPr/>
        </p:nvSpPr>
        <p:spPr>
          <a:xfrm>
            <a:off x="4522788" y="1707391"/>
            <a:ext cx="1368425" cy="707886"/>
          </a:xfrm>
          <a:prstGeom prst="rect">
            <a:avLst/>
          </a:prstGeom>
          <a:noFill/>
        </p:spPr>
        <p:txBody>
          <a:bodyPr wrap="square" rtlCol="0">
            <a:spAutoFit/>
          </a:bodyPr>
          <a:lstStyle/>
          <a:p>
            <a:pPr algn="ctr"/>
            <a:r>
              <a:rPr lang="en-US" sz="2000" b="1" dirty="0" err="1" smtClean="0">
                <a:solidFill>
                  <a:prstClr val="black"/>
                </a:solidFill>
              </a:rPr>
              <a:t>Leribe</a:t>
            </a:r>
            <a:endParaRPr lang="en-US" sz="2000" b="1" dirty="0" smtClean="0">
              <a:solidFill>
                <a:prstClr val="black"/>
              </a:solidFill>
            </a:endParaRPr>
          </a:p>
          <a:p>
            <a:pPr algn="ctr"/>
            <a:r>
              <a:rPr lang="en-US" sz="2000" b="1" dirty="0" smtClean="0">
                <a:solidFill>
                  <a:prstClr val="black"/>
                </a:solidFill>
              </a:rPr>
              <a:t>63%</a:t>
            </a:r>
          </a:p>
        </p:txBody>
      </p:sp>
      <p:sp>
        <p:nvSpPr>
          <p:cNvPr id="46" name="TextBox 45"/>
          <p:cNvSpPr txBox="1"/>
          <p:nvPr/>
        </p:nvSpPr>
        <p:spPr>
          <a:xfrm>
            <a:off x="3627306" y="2294664"/>
            <a:ext cx="1368425" cy="707886"/>
          </a:xfrm>
          <a:prstGeom prst="rect">
            <a:avLst/>
          </a:prstGeom>
          <a:noFill/>
        </p:spPr>
        <p:txBody>
          <a:bodyPr wrap="square" rtlCol="0">
            <a:spAutoFit/>
          </a:bodyPr>
          <a:lstStyle/>
          <a:p>
            <a:pPr algn="ctr"/>
            <a:r>
              <a:rPr lang="en-US" sz="2000" b="1" dirty="0" smtClean="0">
                <a:solidFill>
                  <a:prstClr val="black"/>
                </a:solidFill>
              </a:rPr>
              <a:t>Berea</a:t>
            </a:r>
          </a:p>
          <a:p>
            <a:pPr algn="ctr"/>
            <a:r>
              <a:rPr lang="en-US" sz="2000" b="1" dirty="0" smtClean="0">
                <a:solidFill>
                  <a:prstClr val="black"/>
                </a:solidFill>
              </a:rPr>
              <a:t>64%</a:t>
            </a:r>
          </a:p>
        </p:txBody>
      </p:sp>
      <p:sp>
        <p:nvSpPr>
          <p:cNvPr id="47" name="TextBox 46"/>
          <p:cNvSpPr txBox="1"/>
          <p:nvPr/>
        </p:nvSpPr>
        <p:spPr>
          <a:xfrm>
            <a:off x="3196398" y="3334151"/>
            <a:ext cx="1584325" cy="707886"/>
          </a:xfrm>
          <a:prstGeom prst="rect">
            <a:avLst/>
          </a:prstGeom>
          <a:noFill/>
        </p:spPr>
        <p:txBody>
          <a:bodyPr wrap="square" rtlCol="0">
            <a:spAutoFit/>
          </a:bodyPr>
          <a:lstStyle/>
          <a:p>
            <a:pPr algn="ctr"/>
            <a:r>
              <a:rPr lang="en-US" sz="2000" b="1" dirty="0" smtClean="0">
                <a:solidFill>
                  <a:prstClr val="black"/>
                </a:solidFill>
              </a:rPr>
              <a:t>Maseru</a:t>
            </a:r>
          </a:p>
          <a:p>
            <a:pPr algn="ctr"/>
            <a:r>
              <a:rPr lang="en-US" sz="2000" b="1" dirty="0" smtClean="0">
                <a:solidFill>
                  <a:prstClr val="black"/>
                </a:solidFill>
              </a:rPr>
              <a:t>62%</a:t>
            </a:r>
          </a:p>
        </p:txBody>
      </p:sp>
      <p:sp>
        <p:nvSpPr>
          <p:cNvPr id="48" name="TextBox 47"/>
          <p:cNvSpPr txBox="1"/>
          <p:nvPr/>
        </p:nvSpPr>
        <p:spPr>
          <a:xfrm>
            <a:off x="2072482" y="3884545"/>
            <a:ext cx="1368425" cy="707886"/>
          </a:xfrm>
          <a:prstGeom prst="rect">
            <a:avLst/>
          </a:prstGeom>
          <a:noFill/>
        </p:spPr>
        <p:txBody>
          <a:bodyPr wrap="square" rtlCol="0">
            <a:spAutoFit/>
          </a:bodyPr>
          <a:lstStyle/>
          <a:p>
            <a:pPr algn="ctr"/>
            <a:r>
              <a:rPr lang="en-US" sz="2000" b="1" dirty="0" err="1" smtClean="0">
                <a:solidFill>
                  <a:prstClr val="white"/>
                </a:solidFill>
              </a:rPr>
              <a:t>Mafeteng</a:t>
            </a:r>
            <a:endParaRPr lang="en-US" sz="2000" b="1" dirty="0" smtClean="0">
              <a:solidFill>
                <a:prstClr val="white"/>
              </a:solidFill>
            </a:endParaRPr>
          </a:p>
          <a:p>
            <a:pPr algn="ctr"/>
            <a:r>
              <a:rPr lang="en-US" sz="2000" b="1" dirty="0" smtClean="0">
                <a:solidFill>
                  <a:prstClr val="white"/>
                </a:solidFill>
              </a:rPr>
              <a:t>58%</a:t>
            </a:r>
          </a:p>
        </p:txBody>
      </p:sp>
      <p:sp>
        <p:nvSpPr>
          <p:cNvPr id="49" name="TextBox 48"/>
          <p:cNvSpPr txBox="1"/>
          <p:nvPr/>
        </p:nvSpPr>
        <p:spPr>
          <a:xfrm>
            <a:off x="5427663" y="982863"/>
            <a:ext cx="1368425" cy="1015663"/>
          </a:xfrm>
          <a:prstGeom prst="rect">
            <a:avLst/>
          </a:prstGeom>
          <a:noFill/>
        </p:spPr>
        <p:txBody>
          <a:bodyPr wrap="square" rtlCol="0">
            <a:spAutoFit/>
          </a:bodyPr>
          <a:lstStyle/>
          <a:p>
            <a:pPr algn="ctr"/>
            <a:r>
              <a:rPr lang="en-US" sz="2000" b="1" dirty="0" err="1" smtClean="0">
                <a:solidFill>
                  <a:prstClr val="white"/>
                </a:solidFill>
              </a:rPr>
              <a:t>Butha-Buthe</a:t>
            </a:r>
            <a:endParaRPr lang="en-US" sz="2000" b="1" dirty="0" smtClean="0">
              <a:solidFill>
                <a:prstClr val="white"/>
              </a:solidFill>
            </a:endParaRPr>
          </a:p>
          <a:p>
            <a:pPr algn="ctr"/>
            <a:r>
              <a:rPr lang="en-US" sz="2000" b="1" dirty="0" smtClean="0">
                <a:solidFill>
                  <a:prstClr val="white"/>
                </a:solidFill>
              </a:rPr>
              <a:t>56%</a:t>
            </a:r>
          </a:p>
        </p:txBody>
      </p:sp>
      <p:sp>
        <p:nvSpPr>
          <p:cNvPr id="50" name="TextBox 49"/>
          <p:cNvSpPr txBox="1"/>
          <p:nvPr/>
        </p:nvSpPr>
        <p:spPr>
          <a:xfrm>
            <a:off x="6018214" y="4398630"/>
            <a:ext cx="1616898" cy="707886"/>
          </a:xfrm>
          <a:prstGeom prst="rect">
            <a:avLst/>
          </a:prstGeom>
          <a:noFill/>
        </p:spPr>
        <p:txBody>
          <a:bodyPr wrap="square" rtlCol="0">
            <a:spAutoFit/>
          </a:bodyPr>
          <a:lstStyle/>
          <a:p>
            <a:pPr algn="ctr"/>
            <a:r>
              <a:rPr lang="en-US" sz="2000" b="1" dirty="0" err="1" smtClean="0">
                <a:solidFill>
                  <a:prstClr val="white"/>
                </a:solidFill>
              </a:rPr>
              <a:t>Qacha’s</a:t>
            </a:r>
            <a:r>
              <a:rPr lang="en-US" sz="2000" b="1" dirty="0" smtClean="0">
                <a:solidFill>
                  <a:prstClr val="white"/>
                </a:solidFill>
              </a:rPr>
              <a:t> Nek</a:t>
            </a:r>
          </a:p>
          <a:p>
            <a:pPr algn="ctr"/>
            <a:r>
              <a:rPr lang="en-US" sz="2000" b="1" dirty="0" smtClean="0">
                <a:solidFill>
                  <a:prstClr val="white"/>
                </a:solidFill>
              </a:rPr>
              <a:t>56%</a:t>
            </a:r>
          </a:p>
        </p:txBody>
      </p:sp>
      <p:sp>
        <p:nvSpPr>
          <p:cNvPr id="52" name="TextBox 51"/>
          <p:cNvSpPr txBox="1"/>
          <p:nvPr/>
        </p:nvSpPr>
        <p:spPr>
          <a:xfrm>
            <a:off x="2776374" y="4711193"/>
            <a:ext cx="1750218" cy="1015663"/>
          </a:xfrm>
          <a:prstGeom prst="rect">
            <a:avLst/>
          </a:prstGeom>
          <a:noFill/>
        </p:spPr>
        <p:txBody>
          <a:bodyPr wrap="square" rtlCol="0">
            <a:spAutoFit/>
          </a:bodyPr>
          <a:lstStyle/>
          <a:p>
            <a:pPr algn="ctr"/>
            <a:r>
              <a:rPr lang="en-US" sz="2000" b="1" dirty="0" err="1" smtClean="0">
                <a:solidFill>
                  <a:prstClr val="white"/>
                </a:solidFill>
              </a:rPr>
              <a:t>Mohale’s</a:t>
            </a:r>
            <a:r>
              <a:rPr lang="en-US" sz="2000" b="1" dirty="0" smtClean="0">
                <a:solidFill>
                  <a:prstClr val="white"/>
                </a:solidFill>
              </a:rPr>
              <a:t> Hoek</a:t>
            </a:r>
          </a:p>
          <a:p>
            <a:pPr algn="ctr"/>
            <a:r>
              <a:rPr lang="en-US" sz="2000" b="1" dirty="0" smtClean="0">
                <a:solidFill>
                  <a:prstClr val="white"/>
                </a:solidFill>
              </a:rPr>
              <a:t>53%</a:t>
            </a:r>
          </a:p>
        </p:txBody>
      </p:sp>
      <p:sp>
        <p:nvSpPr>
          <p:cNvPr id="54" name="TextBox 53"/>
          <p:cNvSpPr txBox="1"/>
          <p:nvPr/>
        </p:nvSpPr>
        <p:spPr>
          <a:xfrm>
            <a:off x="3820981" y="5554124"/>
            <a:ext cx="1368425" cy="707886"/>
          </a:xfrm>
          <a:prstGeom prst="rect">
            <a:avLst/>
          </a:prstGeom>
          <a:noFill/>
        </p:spPr>
        <p:txBody>
          <a:bodyPr wrap="square" rtlCol="0">
            <a:spAutoFit/>
          </a:bodyPr>
          <a:lstStyle/>
          <a:p>
            <a:pPr algn="ctr"/>
            <a:r>
              <a:rPr lang="en-US" sz="2000" b="1" dirty="0" err="1" smtClean="0">
                <a:solidFill>
                  <a:prstClr val="black"/>
                </a:solidFill>
              </a:rPr>
              <a:t>Quthing</a:t>
            </a:r>
            <a:endParaRPr lang="en-US" sz="2000" b="1" dirty="0" smtClean="0">
              <a:solidFill>
                <a:prstClr val="black"/>
              </a:solidFill>
            </a:endParaRPr>
          </a:p>
          <a:p>
            <a:pPr algn="ctr"/>
            <a:r>
              <a:rPr lang="en-US" sz="2000" b="1" dirty="0" smtClean="0">
                <a:solidFill>
                  <a:prstClr val="black"/>
                </a:solidFill>
              </a:rPr>
              <a:t>64%</a:t>
            </a:r>
          </a:p>
        </p:txBody>
      </p:sp>
      <p:sp>
        <p:nvSpPr>
          <p:cNvPr id="55" name="TextBox 54"/>
          <p:cNvSpPr txBox="1"/>
          <p:nvPr/>
        </p:nvSpPr>
        <p:spPr>
          <a:xfrm>
            <a:off x="6598444" y="2569232"/>
            <a:ext cx="1593850" cy="707886"/>
          </a:xfrm>
          <a:prstGeom prst="rect">
            <a:avLst/>
          </a:prstGeom>
          <a:noFill/>
        </p:spPr>
        <p:txBody>
          <a:bodyPr wrap="square" rtlCol="0">
            <a:spAutoFit/>
          </a:bodyPr>
          <a:lstStyle/>
          <a:p>
            <a:pPr algn="ctr"/>
            <a:r>
              <a:rPr lang="en-US" sz="2000" b="1" dirty="0" smtClean="0">
                <a:solidFill>
                  <a:prstClr val="white"/>
                </a:solidFill>
              </a:rPr>
              <a:t>Mokhotlong48%</a:t>
            </a:r>
          </a:p>
        </p:txBody>
      </p:sp>
      <p:sp>
        <p:nvSpPr>
          <p:cNvPr id="57" name="TextBox 56"/>
          <p:cNvSpPr txBox="1"/>
          <p:nvPr/>
        </p:nvSpPr>
        <p:spPr>
          <a:xfrm>
            <a:off x="5127625" y="3403466"/>
            <a:ext cx="1806122" cy="707886"/>
          </a:xfrm>
          <a:prstGeom prst="rect">
            <a:avLst/>
          </a:prstGeom>
          <a:noFill/>
        </p:spPr>
        <p:txBody>
          <a:bodyPr wrap="square" rtlCol="0">
            <a:spAutoFit/>
          </a:bodyPr>
          <a:lstStyle/>
          <a:p>
            <a:pPr algn="ctr"/>
            <a:r>
              <a:rPr lang="en-US" sz="2000" b="1" dirty="0" err="1" smtClean="0">
                <a:solidFill>
                  <a:prstClr val="white"/>
                </a:solidFill>
              </a:rPr>
              <a:t>Thaba-Tseka</a:t>
            </a:r>
            <a:endParaRPr lang="en-US" sz="2000" b="1" dirty="0" smtClean="0">
              <a:solidFill>
                <a:prstClr val="white"/>
              </a:solidFill>
            </a:endParaRPr>
          </a:p>
          <a:p>
            <a:pPr algn="ctr"/>
            <a:r>
              <a:rPr lang="en-US" sz="2000" b="1" dirty="0" smtClean="0">
                <a:solidFill>
                  <a:prstClr val="white"/>
                </a:solidFill>
              </a:rPr>
              <a:t>56%</a:t>
            </a:r>
          </a:p>
        </p:txBody>
      </p:sp>
    </p:spTree>
    <p:extLst>
      <p:ext uri="{BB962C8B-B14F-4D97-AF65-F5344CB8AC3E}">
        <p14:creationId xmlns:p14="http://schemas.microsoft.com/office/powerpoint/2010/main" val="2840981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Use of Contraception</a:t>
            </a:r>
            <a:endParaRPr lang="en-US" sz="4200" dirty="0"/>
          </a:p>
        </p:txBody>
      </p:sp>
      <p:graphicFrame>
        <p:nvGraphicFramePr>
          <p:cNvPr id="11" name="Content Placeholder 10"/>
          <p:cNvGraphicFramePr>
            <a:graphicFrameLocks noGrp="1"/>
          </p:cNvGraphicFramePr>
          <p:nvPr>
            <p:ph idx="1"/>
            <p:extLst/>
          </p:nvPr>
        </p:nvGraphicFramePr>
        <p:xfrm>
          <a:off x="507546" y="571501"/>
          <a:ext cx="7886700" cy="597415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smtClean="0">
                <a:solidFill>
                  <a:prstClr val="black"/>
                </a:solidFill>
              </a:rPr>
              <a:t>Percent of currently married women age 15-49</a:t>
            </a:r>
            <a:endParaRPr lang="en-US" i="1" dirty="0">
              <a:solidFill>
                <a:prstClr val="black"/>
              </a:solidFill>
            </a:endParaRPr>
          </a:p>
        </p:txBody>
      </p:sp>
      <p:sp>
        <p:nvSpPr>
          <p:cNvPr id="3" name="TextBox 2"/>
          <p:cNvSpPr txBox="1"/>
          <p:nvPr/>
        </p:nvSpPr>
        <p:spPr>
          <a:xfrm>
            <a:off x="6617153" y="2912247"/>
            <a:ext cx="1543050" cy="646331"/>
          </a:xfrm>
          <a:prstGeom prst="rect">
            <a:avLst/>
          </a:prstGeom>
          <a:noFill/>
        </p:spPr>
        <p:txBody>
          <a:bodyPr wrap="square" rtlCol="0">
            <a:spAutoFit/>
          </a:bodyPr>
          <a:lstStyle/>
          <a:p>
            <a:pPr algn="ctr"/>
            <a:r>
              <a:rPr lang="en-US" b="1" dirty="0" smtClean="0">
                <a:solidFill>
                  <a:srgbClr val="F15C30"/>
                </a:solidFill>
              </a:rPr>
              <a:t>Any modern method</a:t>
            </a:r>
            <a:endParaRPr lang="en-US" b="1" dirty="0">
              <a:solidFill>
                <a:srgbClr val="F15C30"/>
              </a:solidFill>
            </a:endParaRPr>
          </a:p>
        </p:txBody>
      </p:sp>
      <p:sp>
        <p:nvSpPr>
          <p:cNvPr id="6" name="TextBox 5"/>
          <p:cNvSpPr txBox="1"/>
          <p:nvPr/>
        </p:nvSpPr>
        <p:spPr>
          <a:xfrm>
            <a:off x="6982913" y="5415813"/>
            <a:ext cx="1543050" cy="646331"/>
          </a:xfrm>
          <a:prstGeom prst="rect">
            <a:avLst/>
          </a:prstGeom>
          <a:noFill/>
        </p:spPr>
        <p:txBody>
          <a:bodyPr wrap="square" rtlCol="0">
            <a:spAutoFit/>
          </a:bodyPr>
          <a:lstStyle/>
          <a:p>
            <a:pPr algn="ctr"/>
            <a:r>
              <a:rPr lang="en-US" b="1" dirty="0" smtClean="0">
                <a:solidFill>
                  <a:srgbClr val="40AD48"/>
                </a:solidFill>
              </a:rPr>
              <a:t>Traditional methods</a:t>
            </a:r>
            <a:endParaRPr lang="en-US" b="1" dirty="0">
              <a:solidFill>
                <a:srgbClr val="40AD48"/>
              </a:solidFill>
            </a:endParaRPr>
          </a:p>
        </p:txBody>
      </p:sp>
    </p:spTree>
    <p:extLst>
      <p:ext uri="{BB962C8B-B14F-4D97-AF65-F5344CB8AC3E}">
        <p14:creationId xmlns:p14="http://schemas.microsoft.com/office/powerpoint/2010/main" val="26622252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Antenatal Care by Provider</a:t>
            </a:r>
            <a:endParaRPr lang="en-US" sz="4200" dirty="0">
              <a:solidFill>
                <a:srgbClr val="FF0000"/>
              </a:solidFill>
            </a:endParaRPr>
          </a:p>
        </p:txBody>
      </p:sp>
      <p:graphicFrame>
        <p:nvGraphicFramePr>
          <p:cNvPr id="7" name="Content Placeholder 6"/>
          <p:cNvGraphicFramePr>
            <a:graphicFrameLocks noGrp="1"/>
          </p:cNvGraphicFramePr>
          <p:nvPr>
            <p:ph idx="1"/>
            <p:extLst/>
          </p:nvPr>
        </p:nvGraphicFramePr>
        <p:xfrm>
          <a:off x="0" y="1474232"/>
          <a:ext cx="9144000" cy="541454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04900"/>
            <a:ext cx="9144000" cy="369332"/>
          </a:xfrm>
          <a:prstGeom prst="rect">
            <a:avLst/>
          </a:prstGeom>
          <a:noFill/>
        </p:spPr>
        <p:txBody>
          <a:bodyPr wrap="square" rtlCol="0">
            <a:spAutoFit/>
          </a:bodyPr>
          <a:lstStyle/>
          <a:p>
            <a:pPr algn="ctr"/>
            <a:r>
              <a:rPr lang="en-US" i="1" dirty="0" smtClean="0">
                <a:solidFill>
                  <a:prstClr val="black"/>
                </a:solidFill>
              </a:rPr>
              <a:t>Percent distribution of women age 15-49 with a live birth in the five years before the survey</a:t>
            </a:r>
            <a:endParaRPr lang="en-US" i="1" dirty="0">
              <a:solidFill>
                <a:prstClr val="black"/>
              </a:solidFill>
            </a:endParaRPr>
          </a:p>
        </p:txBody>
      </p:sp>
      <p:sp>
        <p:nvSpPr>
          <p:cNvPr id="5" name="TextBox 4"/>
          <p:cNvSpPr txBox="1"/>
          <p:nvPr/>
        </p:nvSpPr>
        <p:spPr>
          <a:xfrm>
            <a:off x="0" y="6027003"/>
            <a:ext cx="2918012" cy="584775"/>
          </a:xfrm>
          <a:prstGeom prst="rect">
            <a:avLst/>
          </a:prstGeom>
          <a:noFill/>
        </p:spPr>
        <p:txBody>
          <a:bodyPr wrap="square" rtlCol="0">
            <a:spAutoFit/>
          </a:bodyPr>
          <a:lstStyle/>
          <a:p>
            <a:r>
              <a:rPr lang="en-US" sz="1600" dirty="0" smtClean="0">
                <a:solidFill>
                  <a:prstClr val="black"/>
                </a:solidFill>
              </a:rPr>
              <a:t>*Skilled provider includes doctor, and nurse/midwife</a:t>
            </a:r>
            <a:endParaRPr lang="en-US" sz="1600" dirty="0">
              <a:solidFill>
                <a:prstClr val="black"/>
              </a:solidFill>
            </a:endParaRPr>
          </a:p>
        </p:txBody>
      </p:sp>
      <p:sp>
        <p:nvSpPr>
          <p:cNvPr id="6" name="TextBox 5"/>
          <p:cNvSpPr txBox="1"/>
          <p:nvPr/>
        </p:nvSpPr>
        <p:spPr>
          <a:xfrm>
            <a:off x="6858000" y="4074073"/>
            <a:ext cx="2139198" cy="1569660"/>
          </a:xfrm>
          <a:prstGeom prst="rect">
            <a:avLst/>
          </a:prstGeom>
          <a:solidFill>
            <a:schemeClr val="bg2"/>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solidFill>
                  <a:prstClr val="black"/>
                </a:solidFill>
              </a:rPr>
              <a:t>95% of women received ANC from a skilled provider*</a:t>
            </a:r>
            <a:endParaRPr lang="en-US" sz="2400" b="1" dirty="0">
              <a:solidFill>
                <a:prstClr val="black"/>
              </a:solidFill>
            </a:endParaRPr>
          </a:p>
        </p:txBody>
      </p:sp>
    </p:spTree>
    <p:extLst>
      <p:ext uri="{BB962C8B-B14F-4D97-AF65-F5344CB8AC3E}">
        <p14:creationId xmlns:p14="http://schemas.microsoft.com/office/powerpoint/2010/main" val="33882597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Timing of Antenatal Care </a:t>
            </a:r>
            <a:br>
              <a:rPr lang="en-US" sz="4200" dirty="0" smtClean="0"/>
            </a:br>
            <a:r>
              <a:rPr lang="en-US" sz="4200" dirty="0" smtClean="0"/>
              <a:t>and Number of Visits</a:t>
            </a:r>
            <a:endParaRPr lang="en-US" sz="4200" dirty="0"/>
          </a:p>
        </p:txBody>
      </p:sp>
      <p:sp>
        <p:nvSpPr>
          <p:cNvPr id="3" name="Content Placeholder 2"/>
          <p:cNvSpPr>
            <a:spLocks noGrp="1"/>
          </p:cNvSpPr>
          <p:nvPr>
            <p:ph idx="1"/>
          </p:nvPr>
        </p:nvSpPr>
        <p:spPr>
          <a:xfrm>
            <a:off x="495300" y="1828800"/>
            <a:ext cx="8229600" cy="4348164"/>
          </a:xfrm>
        </p:spPr>
        <p:txBody>
          <a:bodyPr>
            <a:normAutofit/>
          </a:bodyPr>
          <a:lstStyle/>
          <a:p>
            <a:pPr>
              <a:lnSpc>
                <a:spcPct val="120000"/>
              </a:lnSpc>
              <a:spcBef>
                <a:spcPts val="0"/>
              </a:spcBef>
              <a:spcAft>
                <a:spcPts val="600"/>
              </a:spcAft>
              <a:buClr>
                <a:schemeClr val="tx1"/>
              </a:buClr>
            </a:pPr>
            <a:r>
              <a:rPr lang="en-GB" b="1" dirty="0" smtClean="0">
                <a:solidFill>
                  <a:schemeClr val="bg2"/>
                </a:solidFill>
              </a:rPr>
              <a:t>41%</a:t>
            </a:r>
            <a:r>
              <a:rPr lang="en-GB" dirty="0" smtClean="0">
                <a:solidFill>
                  <a:schemeClr val="accent1"/>
                </a:solidFill>
              </a:rPr>
              <a:t> </a:t>
            </a:r>
            <a:r>
              <a:rPr lang="en-GB" dirty="0" smtClean="0"/>
              <a:t>of women went to their first ANC visit during the 1</a:t>
            </a:r>
            <a:r>
              <a:rPr lang="en-GB" baseline="30000" dirty="0" smtClean="0"/>
              <a:t>st</a:t>
            </a:r>
            <a:r>
              <a:rPr lang="en-GB" dirty="0" smtClean="0"/>
              <a:t> trimester of pregnancy, as recommended.</a:t>
            </a:r>
          </a:p>
          <a:p>
            <a:pPr>
              <a:lnSpc>
                <a:spcPct val="120000"/>
              </a:lnSpc>
              <a:spcBef>
                <a:spcPts val="0"/>
              </a:spcBef>
              <a:spcAft>
                <a:spcPts val="600"/>
              </a:spcAft>
              <a:buClr>
                <a:schemeClr val="tx1"/>
              </a:buClr>
            </a:pPr>
            <a:r>
              <a:rPr lang="en-GB" b="1" dirty="0" smtClean="0">
                <a:solidFill>
                  <a:schemeClr val="bg2"/>
                </a:solidFill>
              </a:rPr>
              <a:t>74%</a:t>
            </a:r>
            <a:r>
              <a:rPr lang="en-GB" b="1" dirty="0" smtClean="0">
                <a:solidFill>
                  <a:schemeClr val="accent1"/>
                </a:solidFill>
              </a:rPr>
              <a:t> </a:t>
            </a:r>
            <a:r>
              <a:rPr lang="en-GB" dirty="0" smtClean="0"/>
              <a:t>of women had 4 or more ANC visits.</a:t>
            </a:r>
            <a:endParaRPr lang="en-GB" b="1" dirty="0"/>
          </a:p>
        </p:txBody>
      </p:sp>
    </p:spTree>
    <p:extLst>
      <p:ext uri="{BB962C8B-B14F-4D97-AF65-F5344CB8AC3E}">
        <p14:creationId xmlns:p14="http://schemas.microsoft.com/office/powerpoint/2010/main" val="31678536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dirty="0"/>
              <a:t>Delivery in a Health Facility by </a:t>
            </a:r>
            <a:r>
              <a:rPr lang="en-US" sz="4000" dirty="0" smtClean="0"/>
              <a:t>District</a:t>
            </a:r>
            <a:endParaRPr lang="en-US" sz="4200" dirty="0"/>
          </a:p>
        </p:txBody>
      </p:sp>
      <p:sp>
        <p:nvSpPr>
          <p:cNvPr id="51" name="TextBox 50"/>
          <p:cNvSpPr txBox="1"/>
          <p:nvPr/>
        </p:nvSpPr>
        <p:spPr>
          <a:xfrm>
            <a:off x="287839" y="1573694"/>
            <a:ext cx="1617161" cy="954107"/>
          </a:xfrm>
          <a:prstGeom prst="rect">
            <a:avLst/>
          </a:prstGeom>
          <a:noFill/>
        </p:spPr>
        <p:txBody>
          <a:bodyPr wrap="square" rtlCol="0">
            <a:spAutoFit/>
          </a:bodyPr>
          <a:lstStyle/>
          <a:p>
            <a:pPr algn="ctr"/>
            <a:r>
              <a:rPr lang="en-US" sz="2800" b="1" dirty="0" smtClean="0">
                <a:solidFill>
                  <a:prstClr val="black"/>
                </a:solidFill>
                <a:latin typeface="Calibri (Headings)"/>
              </a:rPr>
              <a:t>Lesotho</a:t>
            </a:r>
          </a:p>
          <a:p>
            <a:pPr algn="ctr"/>
            <a:r>
              <a:rPr lang="en-US" sz="2800" b="1" dirty="0" smtClean="0">
                <a:solidFill>
                  <a:prstClr val="black"/>
                </a:solidFill>
                <a:latin typeface="Calibri (Headings)"/>
              </a:rPr>
              <a:t>77%</a:t>
            </a:r>
            <a:endParaRPr lang="en-US" sz="2800" b="1" dirty="0">
              <a:solidFill>
                <a:prstClr val="black"/>
              </a:solidFill>
              <a:latin typeface="Calibri (Headings)"/>
            </a:endParaRPr>
          </a:p>
        </p:txBody>
      </p:sp>
      <p:sp>
        <p:nvSpPr>
          <p:cNvPr id="53" name="Text Box 34"/>
          <p:cNvSpPr txBox="1">
            <a:spLocks noChangeArrowheads="1"/>
          </p:cNvSpPr>
          <p:nvPr/>
        </p:nvSpPr>
        <p:spPr bwMode="auto">
          <a:xfrm>
            <a:off x="4313" y="5605304"/>
            <a:ext cx="268638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smtClean="0">
                <a:solidFill>
                  <a:prstClr val="black"/>
                </a:solidFill>
              </a:rPr>
              <a:t>Percent of live births in the 5-year period </a:t>
            </a:r>
            <a:r>
              <a:rPr lang="en-US" i="1" dirty="0">
                <a:solidFill>
                  <a:prstClr val="black"/>
                </a:solidFill>
              </a:rPr>
              <a:t>before the </a:t>
            </a:r>
            <a:r>
              <a:rPr lang="en-US" i="1" dirty="0" smtClean="0">
                <a:solidFill>
                  <a:prstClr val="black"/>
                </a:solidFill>
              </a:rPr>
              <a:t>survey </a:t>
            </a:r>
            <a:r>
              <a:rPr lang="en-US" i="1" dirty="0">
                <a:solidFill>
                  <a:prstClr val="black"/>
                </a:solidFill>
              </a:rPr>
              <a:t>delivered in a health facility</a:t>
            </a:r>
          </a:p>
        </p:txBody>
      </p:sp>
      <p:grpSp>
        <p:nvGrpSpPr>
          <p:cNvPr id="34" name="Group 33"/>
          <p:cNvGrpSpPr>
            <a:grpSpLocks noChangeAspect="1"/>
          </p:cNvGrpSpPr>
          <p:nvPr/>
        </p:nvGrpSpPr>
        <p:grpSpPr bwMode="auto">
          <a:xfrm>
            <a:off x="1764506"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5" name="TextBox 44"/>
          <p:cNvSpPr txBox="1"/>
          <p:nvPr/>
        </p:nvSpPr>
        <p:spPr>
          <a:xfrm>
            <a:off x="4437063" y="1707391"/>
            <a:ext cx="1368425" cy="707886"/>
          </a:xfrm>
          <a:prstGeom prst="rect">
            <a:avLst/>
          </a:prstGeom>
          <a:noFill/>
        </p:spPr>
        <p:txBody>
          <a:bodyPr wrap="square" rtlCol="0">
            <a:spAutoFit/>
          </a:bodyPr>
          <a:lstStyle/>
          <a:p>
            <a:pPr algn="ctr"/>
            <a:r>
              <a:rPr lang="en-US" sz="2000" b="1" dirty="0" err="1" smtClean="0">
                <a:solidFill>
                  <a:prstClr val="black"/>
                </a:solidFill>
              </a:rPr>
              <a:t>Leribe</a:t>
            </a:r>
            <a:endParaRPr lang="en-US" sz="2000" b="1" dirty="0" smtClean="0">
              <a:solidFill>
                <a:prstClr val="black"/>
              </a:solidFill>
            </a:endParaRPr>
          </a:p>
          <a:p>
            <a:pPr algn="ctr"/>
            <a:r>
              <a:rPr lang="en-US" sz="2000" b="1" dirty="0" smtClean="0">
                <a:solidFill>
                  <a:prstClr val="black"/>
                </a:solidFill>
              </a:rPr>
              <a:t>84%</a:t>
            </a:r>
          </a:p>
        </p:txBody>
      </p:sp>
      <p:sp>
        <p:nvSpPr>
          <p:cNvPr id="46" name="TextBox 45"/>
          <p:cNvSpPr txBox="1"/>
          <p:nvPr/>
        </p:nvSpPr>
        <p:spPr>
          <a:xfrm>
            <a:off x="3532188" y="2294664"/>
            <a:ext cx="1368425" cy="707886"/>
          </a:xfrm>
          <a:prstGeom prst="rect">
            <a:avLst/>
          </a:prstGeom>
          <a:noFill/>
        </p:spPr>
        <p:txBody>
          <a:bodyPr wrap="square" rtlCol="0">
            <a:spAutoFit/>
          </a:bodyPr>
          <a:lstStyle/>
          <a:p>
            <a:pPr algn="ctr"/>
            <a:r>
              <a:rPr lang="en-US" sz="2000" b="1" dirty="0" smtClean="0">
                <a:solidFill>
                  <a:prstClr val="white"/>
                </a:solidFill>
              </a:rPr>
              <a:t>Berea</a:t>
            </a:r>
          </a:p>
          <a:p>
            <a:pPr algn="ctr"/>
            <a:r>
              <a:rPr lang="en-US" sz="2000" b="1" dirty="0" smtClean="0">
                <a:solidFill>
                  <a:prstClr val="white"/>
                </a:solidFill>
              </a:rPr>
              <a:t>78%</a:t>
            </a:r>
          </a:p>
        </p:txBody>
      </p:sp>
      <p:sp>
        <p:nvSpPr>
          <p:cNvPr id="47" name="TextBox 46"/>
          <p:cNvSpPr txBox="1"/>
          <p:nvPr/>
        </p:nvSpPr>
        <p:spPr>
          <a:xfrm>
            <a:off x="3110673" y="3334151"/>
            <a:ext cx="1584325" cy="707886"/>
          </a:xfrm>
          <a:prstGeom prst="rect">
            <a:avLst/>
          </a:prstGeom>
          <a:noFill/>
        </p:spPr>
        <p:txBody>
          <a:bodyPr wrap="square" rtlCol="0">
            <a:spAutoFit/>
          </a:bodyPr>
          <a:lstStyle/>
          <a:p>
            <a:pPr algn="ctr"/>
            <a:r>
              <a:rPr lang="en-US" sz="2000" b="1" dirty="0" smtClean="0">
                <a:solidFill>
                  <a:prstClr val="black"/>
                </a:solidFill>
              </a:rPr>
              <a:t>Maseru</a:t>
            </a:r>
          </a:p>
          <a:p>
            <a:pPr algn="ctr"/>
            <a:r>
              <a:rPr lang="en-US" sz="2000" b="1" dirty="0" smtClean="0">
                <a:solidFill>
                  <a:prstClr val="black"/>
                </a:solidFill>
              </a:rPr>
              <a:t>81%</a:t>
            </a:r>
          </a:p>
        </p:txBody>
      </p:sp>
      <p:sp>
        <p:nvSpPr>
          <p:cNvPr id="48" name="TextBox 47"/>
          <p:cNvSpPr txBox="1"/>
          <p:nvPr/>
        </p:nvSpPr>
        <p:spPr>
          <a:xfrm>
            <a:off x="1994263" y="3898118"/>
            <a:ext cx="1368425" cy="707886"/>
          </a:xfrm>
          <a:prstGeom prst="rect">
            <a:avLst/>
          </a:prstGeom>
          <a:noFill/>
        </p:spPr>
        <p:txBody>
          <a:bodyPr wrap="square" rtlCol="0">
            <a:spAutoFit/>
          </a:bodyPr>
          <a:lstStyle/>
          <a:p>
            <a:pPr algn="ctr"/>
            <a:r>
              <a:rPr lang="en-US" sz="2000" b="1" dirty="0" err="1" smtClean="0">
                <a:solidFill>
                  <a:prstClr val="white"/>
                </a:solidFill>
              </a:rPr>
              <a:t>Mafeteng</a:t>
            </a:r>
            <a:endParaRPr lang="en-US" sz="2000" b="1" dirty="0" smtClean="0">
              <a:solidFill>
                <a:prstClr val="white"/>
              </a:solidFill>
            </a:endParaRPr>
          </a:p>
          <a:p>
            <a:pPr algn="ctr"/>
            <a:r>
              <a:rPr lang="en-US" sz="2000" b="1" dirty="0" smtClean="0">
                <a:solidFill>
                  <a:prstClr val="white"/>
                </a:solidFill>
              </a:rPr>
              <a:t>75%</a:t>
            </a:r>
          </a:p>
        </p:txBody>
      </p:sp>
      <p:sp>
        <p:nvSpPr>
          <p:cNvPr id="49" name="TextBox 48"/>
          <p:cNvSpPr txBox="1"/>
          <p:nvPr/>
        </p:nvSpPr>
        <p:spPr>
          <a:xfrm>
            <a:off x="5335190" y="992357"/>
            <a:ext cx="1368425" cy="1015663"/>
          </a:xfrm>
          <a:prstGeom prst="rect">
            <a:avLst/>
          </a:prstGeom>
          <a:noFill/>
        </p:spPr>
        <p:txBody>
          <a:bodyPr wrap="square" rtlCol="0">
            <a:spAutoFit/>
          </a:bodyPr>
          <a:lstStyle/>
          <a:p>
            <a:pPr algn="ctr"/>
            <a:r>
              <a:rPr lang="en-US" sz="2000" b="1" dirty="0" err="1" smtClean="0">
                <a:solidFill>
                  <a:prstClr val="white"/>
                </a:solidFill>
              </a:rPr>
              <a:t>Butha-Buthe</a:t>
            </a:r>
            <a:endParaRPr lang="en-US" sz="2000" b="1" dirty="0" smtClean="0">
              <a:solidFill>
                <a:prstClr val="white"/>
              </a:solidFill>
            </a:endParaRPr>
          </a:p>
          <a:p>
            <a:pPr algn="ctr"/>
            <a:r>
              <a:rPr lang="en-US" sz="2000" b="1" dirty="0" smtClean="0">
                <a:solidFill>
                  <a:prstClr val="white"/>
                </a:solidFill>
              </a:rPr>
              <a:t>73%</a:t>
            </a:r>
          </a:p>
        </p:txBody>
      </p:sp>
      <p:sp>
        <p:nvSpPr>
          <p:cNvPr id="50" name="TextBox 49"/>
          <p:cNvSpPr txBox="1"/>
          <p:nvPr/>
        </p:nvSpPr>
        <p:spPr>
          <a:xfrm>
            <a:off x="5932489" y="4398630"/>
            <a:ext cx="1616898" cy="707886"/>
          </a:xfrm>
          <a:prstGeom prst="rect">
            <a:avLst/>
          </a:prstGeom>
          <a:noFill/>
        </p:spPr>
        <p:txBody>
          <a:bodyPr wrap="square" rtlCol="0">
            <a:spAutoFit/>
          </a:bodyPr>
          <a:lstStyle/>
          <a:p>
            <a:pPr algn="ctr"/>
            <a:r>
              <a:rPr lang="en-US" sz="2000" b="1" dirty="0" err="1" smtClean="0">
                <a:solidFill>
                  <a:prstClr val="white"/>
                </a:solidFill>
              </a:rPr>
              <a:t>Qacha’s</a:t>
            </a:r>
            <a:r>
              <a:rPr lang="en-US" sz="2000" b="1" dirty="0" smtClean="0">
                <a:solidFill>
                  <a:prstClr val="white"/>
                </a:solidFill>
              </a:rPr>
              <a:t> Nek</a:t>
            </a:r>
          </a:p>
          <a:p>
            <a:pPr algn="ctr"/>
            <a:r>
              <a:rPr lang="en-US" sz="2000" b="1" dirty="0" smtClean="0">
                <a:solidFill>
                  <a:prstClr val="white"/>
                </a:solidFill>
              </a:rPr>
              <a:t>79%</a:t>
            </a:r>
          </a:p>
        </p:txBody>
      </p:sp>
      <p:sp>
        <p:nvSpPr>
          <p:cNvPr id="52" name="TextBox 51"/>
          <p:cNvSpPr txBox="1"/>
          <p:nvPr/>
        </p:nvSpPr>
        <p:spPr>
          <a:xfrm>
            <a:off x="2730867" y="4700220"/>
            <a:ext cx="1750218" cy="1015663"/>
          </a:xfrm>
          <a:prstGeom prst="rect">
            <a:avLst/>
          </a:prstGeom>
          <a:noFill/>
        </p:spPr>
        <p:txBody>
          <a:bodyPr wrap="square" rtlCol="0">
            <a:spAutoFit/>
          </a:bodyPr>
          <a:lstStyle/>
          <a:p>
            <a:pPr algn="ctr"/>
            <a:r>
              <a:rPr lang="en-US" sz="2000" b="1" dirty="0" err="1" smtClean="0">
                <a:solidFill>
                  <a:prstClr val="white"/>
                </a:solidFill>
              </a:rPr>
              <a:t>Mohale’s</a:t>
            </a:r>
            <a:r>
              <a:rPr lang="en-US" sz="2000" b="1" dirty="0" smtClean="0">
                <a:solidFill>
                  <a:prstClr val="white"/>
                </a:solidFill>
              </a:rPr>
              <a:t> Hoek</a:t>
            </a:r>
          </a:p>
          <a:p>
            <a:pPr algn="ctr"/>
            <a:r>
              <a:rPr lang="en-US" sz="2000" b="1" dirty="0" smtClean="0">
                <a:solidFill>
                  <a:prstClr val="white"/>
                </a:solidFill>
              </a:rPr>
              <a:t>74%</a:t>
            </a:r>
          </a:p>
        </p:txBody>
      </p:sp>
      <p:sp>
        <p:nvSpPr>
          <p:cNvPr id="54" name="TextBox 53"/>
          <p:cNvSpPr txBox="1"/>
          <p:nvPr/>
        </p:nvSpPr>
        <p:spPr>
          <a:xfrm>
            <a:off x="3735256" y="5554124"/>
            <a:ext cx="1368425" cy="707886"/>
          </a:xfrm>
          <a:prstGeom prst="rect">
            <a:avLst/>
          </a:prstGeom>
          <a:noFill/>
        </p:spPr>
        <p:txBody>
          <a:bodyPr wrap="square" rtlCol="0">
            <a:spAutoFit/>
          </a:bodyPr>
          <a:lstStyle/>
          <a:p>
            <a:pPr algn="ctr"/>
            <a:r>
              <a:rPr lang="en-US" sz="2000" b="1" dirty="0" err="1" smtClean="0">
                <a:solidFill>
                  <a:prstClr val="white"/>
                </a:solidFill>
              </a:rPr>
              <a:t>Quthing</a:t>
            </a:r>
            <a:endParaRPr lang="en-US" sz="2000" b="1" dirty="0" smtClean="0">
              <a:solidFill>
                <a:prstClr val="white"/>
              </a:solidFill>
            </a:endParaRPr>
          </a:p>
          <a:p>
            <a:pPr algn="ctr"/>
            <a:r>
              <a:rPr lang="en-US" sz="2000" b="1" dirty="0" smtClean="0">
                <a:solidFill>
                  <a:prstClr val="white"/>
                </a:solidFill>
              </a:rPr>
              <a:t>72%</a:t>
            </a:r>
          </a:p>
        </p:txBody>
      </p:sp>
      <p:sp>
        <p:nvSpPr>
          <p:cNvPr id="55" name="TextBox 54"/>
          <p:cNvSpPr txBox="1"/>
          <p:nvPr/>
        </p:nvSpPr>
        <p:spPr>
          <a:xfrm>
            <a:off x="6512719" y="2569232"/>
            <a:ext cx="1593850" cy="707886"/>
          </a:xfrm>
          <a:prstGeom prst="rect">
            <a:avLst/>
          </a:prstGeom>
          <a:noFill/>
        </p:spPr>
        <p:txBody>
          <a:bodyPr wrap="square" rtlCol="0">
            <a:spAutoFit/>
          </a:bodyPr>
          <a:lstStyle/>
          <a:p>
            <a:pPr algn="ctr"/>
            <a:r>
              <a:rPr lang="en-US" sz="2000" b="1" dirty="0" err="1" smtClean="0">
                <a:solidFill>
                  <a:prstClr val="white"/>
                </a:solidFill>
              </a:rPr>
              <a:t>Mokhotlong</a:t>
            </a:r>
            <a:endParaRPr lang="en-US" sz="2000" b="1" dirty="0" smtClean="0">
              <a:solidFill>
                <a:prstClr val="white"/>
              </a:solidFill>
            </a:endParaRPr>
          </a:p>
          <a:p>
            <a:pPr algn="ctr"/>
            <a:r>
              <a:rPr lang="en-US" sz="2000" b="1" dirty="0" smtClean="0">
                <a:solidFill>
                  <a:prstClr val="white"/>
                </a:solidFill>
              </a:rPr>
              <a:t>61%</a:t>
            </a:r>
          </a:p>
        </p:txBody>
      </p:sp>
      <p:sp>
        <p:nvSpPr>
          <p:cNvPr id="57" name="TextBox 56"/>
          <p:cNvSpPr txBox="1"/>
          <p:nvPr/>
        </p:nvSpPr>
        <p:spPr>
          <a:xfrm>
            <a:off x="5160202" y="3421569"/>
            <a:ext cx="1806122" cy="707886"/>
          </a:xfrm>
          <a:prstGeom prst="rect">
            <a:avLst/>
          </a:prstGeom>
          <a:noFill/>
        </p:spPr>
        <p:txBody>
          <a:bodyPr wrap="square" rtlCol="0">
            <a:spAutoFit/>
          </a:bodyPr>
          <a:lstStyle/>
          <a:p>
            <a:pPr algn="ctr"/>
            <a:r>
              <a:rPr lang="en-US" sz="2000" b="1" dirty="0" err="1" smtClean="0">
                <a:solidFill>
                  <a:prstClr val="white"/>
                </a:solidFill>
              </a:rPr>
              <a:t>Thaba-Tseka</a:t>
            </a:r>
            <a:endParaRPr lang="en-US" sz="2000" b="1" dirty="0" smtClean="0">
              <a:solidFill>
                <a:prstClr val="white"/>
              </a:solidFill>
            </a:endParaRPr>
          </a:p>
          <a:p>
            <a:pPr algn="ctr"/>
            <a:r>
              <a:rPr lang="en-US" sz="2000" b="1" dirty="0" smtClean="0">
                <a:solidFill>
                  <a:prstClr val="white"/>
                </a:solidFill>
              </a:rPr>
              <a:t>68%</a:t>
            </a:r>
          </a:p>
        </p:txBody>
      </p:sp>
    </p:spTree>
    <p:extLst>
      <p:ext uri="{BB962C8B-B14F-4D97-AF65-F5344CB8AC3E}">
        <p14:creationId xmlns:p14="http://schemas.microsoft.com/office/powerpoint/2010/main" val="36081237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Assistance during Delivery</a:t>
            </a:r>
            <a:endParaRPr lang="en-US" sz="4200" dirty="0"/>
          </a:p>
        </p:txBody>
      </p:sp>
      <p:graphicFrame>
        <p:nvGraphicFramePr>
          <p:cNvPr id="7" name="Content Placeholder 6"/>
          <p:cNvGraphicFramePr>
            <a:graphicFrameLocks noGrp="1"/>
          </p:cNvGraphicFramePr>
          <p:nvPr>
            <p:ph idx="1"/>
            <p:extLst/>
          </p:nvPr>
        </p:nvGraphicFramePr>
        <p:xfrm>
          <a:off x="0" y="1674287"/>
          <a:ext cx="9144000" cy="518371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04900"/>
            <a:ext cx="9144000" cy="369332"/>
          </a:xfrm>
          <a:prstGeom prst="rect">
            <a:avLst/>
          </a:prstGeom>
          <a:noFill/>
        </p:spPr>
        <p:txBody>
          <a:bodyPr wrap="square" rtlCol="0">
            <a:spAutoFit/>
          </a:bodyPr>
          <a:lstStyle/>
          <a:p>
            <a:pPr algn="ctr"/>
            <a:r>
              <a:rPr lang="en-US" i="1" dirty="0" smtClean="0">
                <a:solidFill>
                  <a:prstClr val="black"/>
                </a:solidFill>
              </a:rPr>
              <a:t>Percent distribution of live births in the 5-year period before the survey</a:t>
            </a:r>
            <a:endParaRPr lang="en-US" i="1" dirty="0">
              <a:solidFill>
                <a:prstClr val="black"/>
              </a:solidFill>
            </a:endParaRPr>
          </a:p>
        </p:txBody>
      </p:sp>
      <p:sp>
        <p:nvSpPr>
          <p:cNvPr id="5" name="TextBox 4"/>
          <p:cNvSpPr txBox="1"/>
          <p:nvPr/>
        </p:nvSpPr>
        <p:spPr>
          <a:xfrm>
            <a:off x="-58640" y="6550221"/>
            <a:ext cx="7400734" cy="338554"/>
          </a:xfrm>
          <a:prstGeom prst="rect">
            <a:avLst/>
          </a:prstGeom>
          <a:noFill/>
        </p:spPr>
        <p:txBody>
          <a:bodyPr wrap="square" rtlCol="0">
            <a:spAutoFit/>
          </a:bodyPr>
          <a:lstStyle/>
          <a:p>
            <a:r>
              <a:rPr lang="en-US" sz="1600" dirty="0">
                <a:solidFill>
                  <a:prstClr val="black"/>
                </a:solidFill>
              </a:rPr>
              <a:t>*Skilled provider includes </a:t>
            </a:r>
            <a:r>
              <a:rPr lang="en-US" sz="1600" dirty="0" smtClean="0">
                <a:solidFill>
                  <a:prstClr val="black"/>
                </a:solidFill>
              </a:rPr>
              <a:t>doctor and nurse/midwife.</a:t>
            </a:r>
            <a:endParaRPr lang="en-US" sz="1600" dirty="0">
              <a:solidFill>
                <a:prstClr val="black"/>
              </a:solidFill>
            </a:endParaRPr>
          </a:p>
        </p:txBody>
      </p:sp>
      <p:sp>
        <p:nvSpPr>
          <p:cNvPr id="6" name="TextBox 5"/>
          <p:cNvSpPr txBox="1"/>
          <p:nvPr/>
        </p:nvSpPr>
        <p:spPr>
          <a:xfrm>
            <a:off x="6763871" y="4437143"/>
            <a:ext cx="2233326" cy="1569660"/>
          </a:xfrm>
          <a:prstGeom prst="rect">
            <a:avLst/>
          </a:prstGeom>
          <a:solidFill>
            <a:schemeClr val="bg2"/>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solidFill>
                  <a:prstClr val="black"/>
                </a:solidFill>
              </a:rPr>
              <a:t>78% of births were delivered by a skilled provider*</a:t>
            </a:r>
            <a:endParaRPr lang="en-US" sz="2400" b="1" dirty="0">
              <a:solidFill>
                <a:prstClr val="black"/>
              </a:solidFill>
            </a:endParaRPr>
          </a:p>
        </p:txBody>
      </p:sp>
    </p:spTree>
    <p:extLst>
      <p:ext uri="{BB962C8B-B14F-4D97-AF65-F5344CB8AC3E}">
        <p14:creationId xmlns:p14="http://schemas.microsoft.com/office/powerpoint/2010/main" val="38186393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Maternal Health</a:t>
            </a:r>
            <a:endParaRPr lang="en-US" sz="4200" dirty="0"/>
          </a:p>
        </p:txBody>
      </p:sp>
      <p:graphicFrame>
        <p:nvGraphicFramePr>
          <p:cNvPr id="11" name="Content Placeholder 10"/>
          <p:cNvGraphicFramePr>
            <a:graphicFrameLocks noGrp="1"/>
          </p:cNvGraphicFramePr>
          <p:nvPr>
            <p:ph idx="1"/>
            <p:extLst/>
          </p:nvPr>
        </p:nvGraphicFramePr>
        <p:xfrm>
          <a:off x="340242" y="1510229"/>
          <a:ext cx="8474149" cy="49921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a:solidFill>
                  <a:prstClr val="black"/>
                </a:solidFill>
              </a:rPr>
              <a:t>Percent of live births in the five-year period before the survey</a:t>
            </a:r>
          </a:p>
        </p:txBody>
      </p:sp>
      <p:sp>
        <p:nvSpPr>
          <p:cNvPr id="5" name="TextBox 4"/>
          <p:cNvSpPr txBox="1"/>
          <p:nvPr/>
        </p:nvSpPr>
        <p:spPr>
          <a:xfrm>
            <a:off x="822779" y="4165568"/>
            <a:ext cx="2818947" cy="369332"/>
          </a:xfrm>
          <a:prstGeom prst="rect">
            <a:avLst/>
          </a:prstGeom>
          <a:noFill/>
        </p:spPr>
        <p:txBody>
          <a:bodyPr wrap="square" rtlCol="0">
            <a:spAutoFit/>
          </a:bodyPr>
          <a:lstStyle/>
          <a:p>
            <a:r>
              <a:rPr lang="en-US" b="1" dirty="0" smtClean="0">
                <a:solidFill>
                  <a:srgbClr val="40AD48"/>
                </a:solidFill>
              </a:rPr>
              <a:t>Delivery in a health facility</a:t>
            </a:r>
            <a:endParaRPr lang="en-US" b="1" dirty="0">
              <a:solidFill>
                <a:srgbClr val="40AD48"/>
              </a:solidFill>
            </a:endParaRPr>
          </a:p>
        </p:txBody>
      </p:sp>
      <p:sp>
        <p:nvSpPr>
          <p:cNvPr id="6" name="TextBox 5"/>
          <p:cNvSpPr txBox="1"/>
          <p:nvPr/>
        </p:nvSpPr>
        <p:spPr>
          <a:xfrm>
            <a:off x="803730" y="2896091"/>
            <a:ext cx="3768270" cy="369332"/>
          </a:xfrm>
          <a:prstGeom prst="rect">
            <a:avLst/>
          </a:prstGeom>
          <a:noFill/>
        </p:spPr>
        <p:txBody>
          <a:bodyPr wrap="square" rtlCol="0">
            <a:spAutoFit/>
          </a:bodyPr>
          <a:lstStyle/>
          <a:p>
            <a:r>
              <a:rPr lang="en-US" b="1" dirty="0" smtClean="0">
                <a:solidFill>
                  <a:srgbClr val="F15C30"/>
                </a:solidFill>
              </a:rPr>
              <a:t>Delivery assisted by a skilled provider</a:t>
            </a:r>
            <a:endParaRPr lang="en-US" b="1" dirty="0">
              <a:solidFill>
                <a:srgbClr val="F15C30"/>
              </a:solidFill>
            </a:endParaRPr>
          </a:p>
        </p:txBody>
      </p:sp>
      <p:sp>
        <p:nvSpPr>
          <p:cNvPr id="7" name="TextBox 6"/>
          <p:cNvSpPr txBox="1"/>
          <p:nvPr/>
        </p:nvSpPr>
        <p:spPr>
          <a:xfrm>
            <a:off x="822780" y="1626614"/>
            <a:ext cx="2818947" cy="369332"/>
          </a:xfrm>
          <a:prstGeom prst="rect">
            <a:avLst/>
          </a:prstGeom>
          <a:noFill/>
        </p:spPr>
        <p:txBody>
          <a:bodyPr wrap="square" rtlCol="0">
            <a:spAutoFit/>
          </a:bodyPr>
          <a:lstStyle/>
          <a:p>
            <a:r>
              <a:rPr lang="en-US" b="1" dirty="0" smtClean="0">
                <a:solidFill>
                  <a:srgbClr val="00143F"/>
                </a:solidFill>
              </a:rPr>
              <a:t>ANC by a skilled provider*</a:t>
            </a:r>
            <a:endParaRPr lang="en-US" b="1" dirty="0">
              <a:solidFill>
                <a:srgbClr val="00143F"/>
              </a:solidFill>
            </a:endParaRPr>
          </a:p>
        </p:txBody>
      </p:sp>
      <p:sp>
        <p:nvSpPr>
          <p:cNvPr id="8" name="TextBox 7"/>
          <p:cNvSpPr txBox="1"/>
          <p:nvPr/>
        </p:nvSpPr>
        <p:spPr>
          <a:xfrm>
            <a:off x="-58640" y="6550221"/>
            <a:ext cx="7400734" cy="338554"/>
          </a:xfrm>
          <a:prstGeom prst="rect">
            <a:avLst/>
          </a:prstGeom>
          <a:noFill/>
        </p:spPr>
        <p:txBody>
          <a:bodyPr wrap="square" rtlCol="0">
            <a:spAutoFit/>
          </a:bodyPr>
          <a:lstStyle/>
          <a:p>
            <a:r>
              <a:rPr lang="en-US" sz="1600" dirty="0" smtClean="0">
                <a:solidFill>
                  <a:prstClr val="black"/>
                </a:solidFill>
              </a:rPr>
              <a:t>*% of women age 15-49 for most recent birth</a:t>
            </a:r>
            <a:endParaRPr lang="en-US" sz="1600" dirty="0">
              <a:solidFill>
                <a:prstClr val="black"/>
              </a:solidFill>
            </a:endParaRPr>
          </a:p>
        </p:txBody>
      </p:sp>
    </p:spTree>
    <p:extLst>
      <p:ext uri="{BB962C8B-B14F-4D97-AF65-F5344CB8AC3E}">
        <p14:creationId xmlns:p14="http://schemas.microsoft.com/office/powerpoint/2010/main" val="42713273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28596" y="597159"/>
            <a:ext cx="4376057" cy="369332"/>
          </a:xfrm>
          <a:prstGeom prst="rect">
            <a:avLst/>
          </a:prstGeom>
          <a:noFill/>
        </p:spPr>
        <p:txBody>
          <a:bodyPr wrap="square" rtlCol="0">
            <a:spAutoFit/>
          </a:bodyPr>
          <a:lstStyle/>
          <a:p>
            <a:r>
              <a:rPr lang="en-US" dirty="0" smtClean="0">
                <a:solidFill>
                  <a:prstClr val="black"/>
                </a:solidFill>
              </a:rPr>
              <a:t>Fertility and</a:t>
            </a:r>
            <a:endParaRPr lang="en-US" dirty="0">
              <a:solidFill>
                <a:prstClr val="black"/>
              </a:solidFill>
            </a:endParaRPr>
          </a:p>
        </p:txBody>
      </p:sp>
      <p:sp>
        <p:nvSpPr>
          <p:cNvPr id="3" name="TextBox 2"/>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Mortality</a:t>
            </a:r>
            <a:endParaRPr lang="en-US" sz="4400" b="1" dirty="0">
              <a:solidFill>
                <a:prstClr val="white"/>
              </a:solidFill>
            </a:endParaRPr>
          </a:p>
        </p:txBody>
      </p:sp>
    </p:spTree>
    <p:extLst>
      <p:ext uri="{BB962C8B-B14F-4D97-AF65-F5344CB8AC3E}">
        <p14:creationId xmlns:p14="http://schemas.microsoft.com/office/powerpoint/2010/main" val="35052626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Childhood Mortality Rates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651845176"/>
              </p:ext>
            </p:extLst>
          </p:nvPr>
        </p:nvGraphicFramePr>
        <p:xfrm>
          <a:off x="470647" y="1664732"/>
          <a:ext cx="8229600" cy="5193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solidFill>
                  <a:prstClr val="black"/>
                </a:solidFill>
              </a:rPr>
              <a:t>Deaths per 1,000 live births for the 5-year period before the survey</a:t>
            </a:r>
            <a:endParaRPr lang="en-US" i="1" dirty="0">
              <a:solidFill>
                <a:prstClr val="black"/>
              </a:solidFill>
            </a:endParaRPr>
          </a:p>
        </p:txBody>
      </p:sp>
    </p:spTree>
    <p:extLst>
      <p:ext uri="{BB962C8B-B14F-4D97-AF65-F5344CB8AC3E}">
        <p14:creationId xmlns:p14="http://schemas.microsoft.com/office/powerpoint/2010/main" val="14218853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Childhood Mortality</a:t>
            </a:r>
            <a:endParaRPr lang="en-US" sz="4200" dirty="0"/>
          </a:p>
        </p:txBody>
      </p:sp>
      <p:graphicFrame>
        <p:nvGraphicFramePr>
          <p:cNvPr id="11" name="Content Placeholder 10"/>
          <p:cNvGraphicFramePr>
            <a:graphicFrameLocks noGrp="1"/>
          </p:cNvGraphicFramePr>
          <p:nvPr>
            <p:ph idx="1"/>
            <p:extLst/>
          </p:nvPr>
        </p:nvGraphicFramePr>
        <p:xfrm>
          <a:off x="628650" y="1510229"/>
          <a:ext cx="7886700" cy="53477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a:solidFill>
                  <a:prstClr val="black"/>
                </a:solidFill>
              </a:rPr>
              <a:t>Deaths per 1,000 live births for the </a:t>
            </a:r>
            <a:r>
              <a:rPr lang="en-US" i="1" dirty="0" smtClean="0">
                <a:solidFill>
                  <a:prstClr val="black"/>
                </a:solidFill>
              </a:rPr>
              <a:t>5-year </a:t>
            </a:r>
            <a:r>
              <a:rPr lang="en-US" i="1" dirty="0">
                <a:solidFill>
                  <a:prstClr val="black"/>
                </a:solidFill>
              </a:rPr>
              <a:t>period before the survey</a:t>
            </a:r>
          </a:p>
        </p:txBody>
      </p:sp>
    </p:spTree>
    <p:extLst>
      <p:ext uri="{BB962C8B-B14F-4D97-AF65-F5344CB8AC3E}">
        <p14:creationId xmlns:p14="http://schemas.microsoft.com/office/powerpoint/2010/main" val="28113516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833" y="625152"/>
            <a:ext cx="8240232" cy="5988300"/>
          </a:xfrm>
        </p:spPr>
        <p:txBody>
          <a:bodyPr>
            <a:normAutofit/>
          </a:bodyPr>
          <a:lstStyle/>
          <a:p>
            <a:r>
              <a:rPr lang="en-US" dirty="0" smtClean="0"/>
              <a:t>About the survey</a:t>
            </a:r>
          </a:p>
          <a:p>
            <a:r>
              <a:rPr lang="en-US" dirty="0" smtClean="0"/>
              <a:t>Key Findings on:</a:t>
            </a:r>
          </a:p>
          <a:p>
            <a:pPr lvl="1"/>
            <a:r>
              <a:rPr lang="en-US" dirty="0" smtClean="0"/>
              <a:t>Households and Respondents</a:t>
            </a:r>
          </a:p>
          <a:p>
            <a:pPr lvl="1"/>
            <a:r>
              <a:rPr lang="en-US" dirty="0" smtClean="0"/>
              <a:t>Fertility </a:t>
            </a:r>
          </a:p>
          <a:p>
            <a:pPr lvl="1"/>
            <a:r>
              <a:rPr lang="en-US" dirty="0" smtClean="0"/>
              <a:t>Family Planning</a:t>
            </a:r>
          </a:p>
          <a:p>
            <a:pPr lvl="1"/>
            <a:r>
              <a:rPr lang="en-US" dirty="0" smtClean="0"/>
              <a:t>Maternal Health</a:t>
            </a:r>
          </a:p>
          <a:p>
            <a:pPr lvl="1"/>
            <a:r>
              <a:rPr lang="en-US" dirty="0" smtClean="0"/>
              <a:t>Mortality</a:t>
            </a:r>
          </a:p>
          <a:p>
            <a:pPr lvl="1"/>
            <a:r>
              <a:rPr lang="en-US" dirty="0" smtClean="0"/>
              <a:t>Child Health</a:t>
            </a:r>
          </a:p>
          <a:p>
            <a:pPr lvl="1"/>
            <a:r>
              <a:rPr lang="en-US" dirty="0" smtClean="0"/>
              <a:t>Nutrition</a:t>
            </a:r>
          </a:p>
          <a:p>
            <a:pPr lvl="1"/>
            <a:r>
              <a:rPr lang="en-US" dirty="0" smtClean="0"/>
              <a:t>HIV Knowledge and Prevalence</a:t>
            </a:r>
          </a:p>
          <a:p>
            <a:pPr lvl="1"/>
            <a:r>
              <a:rPr lang="en-US" dirty="0" smtClean="0"/>
              <a:t>Adult Health</a:t>
            </a:r>
            <a:endParaRPr lang="en-US" dirty="0"/>
          </a:p>
          <a:p>
            <a:pPr lvl="1"/>
            <a:r>
              <a:rPr lang="en-US" dirty="0" smtClean="0"/>
              <a:t>Women’s Empowerment</a:t>
            </a:r>
          </a:p>
          <a:p>
            <a:endParaRPr lang="en-US" dirty="0"/>
          </a:p>
        </p:txBody>
      </p:sp>
    </p:spTree>
    <p:extLst>
      <p:ext uri="{BB962C8B-B14F-4D97-AF65-F5344CB8AC3E}">
        <p14:creationId xmlns:p14="http://schemas.microsoft.com/office/powerpoint/2010/main" val="14600547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Maternal Mortality</a:t>
            </a:r>
            <a:endParaRPr lang="en-US" sz="4200" dirty="0"/>
          </a:p>
        </p:txBody>
      </p:sp>
      <p:sp>
        <p:nvSpPr>
          <p:cNvPr id="3" name="Content Placeholder 2"/>
          <p:cNvSpPr>
            <a:spLocks noGrp="1"/>
          </p:cNvSpPr>
          <p:nvPr>
            <p:ph idx="1"/>
          </p:nvPr>
        </p:nvSpPr>
        <p:spPr>
          <a:xfrm>
            <a:off x="1253490" y="1828800"/>
            <a:ext cx="6675120" cy="4348164"/>
          </a:xfrm>
        </p:spPr>
        <p:txBody>
          <a:bodyPr>
            <a:normAutofit/>
          </a:bodyPr>
          <a:lstStyle/>
          <a:p>
            <a:pPr marL="0" indent="0" algn="ctr">
              <a:lnSpc>
                <a:spcPct val="100000"/>
              </a:lnSpc>
              <a:spcBef>
                <a:spcPts val="0"/>
              </a:spcBef>
              <a:spcAft>
                <a:spcPts val="600"/>
              </a:spcAft>
              <a:buNone/>
            </a:pPr>
            <a:r>
              <a:rPr lang="en-GB" dirty="0" smtClean="0"/>
              <a:t>Maternal mortality ratio (MMR) for the 7-year period before the survey =</a:t>
            </a:r>
            <a:br>
              <a:rPr lang="en-GB" dirty="0" smtClean="0"/>
            </a:br>
            <a:r>
              <a:rPr lang="en-GB" b="1" dirty="0" smtClean="0">
                <a:solidFill>
                  <a:schemeClr val="bg2"/>
                </a:solidFill>
              </a:rPr>
              <a:t>1,024 deaths per 100,000 live births</a:t>
            </a:r>
            <a:endParaRPr lang="en-GB" dirty="0">
              <a:solidFill>
                <a:schemeClr val="bg2"/>
              </a:solidFill>
            </a:endParaRPr>
          </a:p>
          <a:p>
            <a:pPr marL="0" indent="0" algn="ctr">
              <a:lnSpc>
                <a:spcPct val="100000"/>
              </a:lnSpc>
              <a:spcBef>
                <a:spcPts val="0"/>
              </a:spcBef>
              <a:spcAft>
                <a:spcPts val="600"/>
              </a:spcAft>
              <a:buNone/>
            </a:pPr>
            <a:endParaRPr lang="en-GB" dirty="0" smtClean="0"/>
          </a:p>
          <a:p>
            <a:pPr marL="0" indent="0" algn="ctr">
              <a:lnSpc>
                <a:spcPct val="100000"/>
              </a:lnSpc>
              <a:spcBef>
                <a:spcPts val="0"/>
              </a:spcBef>
              <a:spcAft>
                <a:spcPts val="600"/>
              </a:spcAft>
              <a:buNone/>
            </a:pPr>
            <a:endParaRPr lang="en-GB" dirty="0">
              <a:solidFill>
                <a:schemeClr val="accent1"/>
              </a:solidFill>
            </a:endParaRPr>
          </a:p>
          <a:p>
            <a:pPr marL="0" indent="0" algn="ctr">
              <a:lnSpc>
                <a:spcPct val="100000"/>
              </a:lnSpc>
              <a:spcBef>
                <a:spcPts val="0"/>
              </a:spcBef>
              <a:spcAft>
                <a:spcPts val="600"/>
              </a:spcAft>
              <a:buNone/>
            </a:pPr>
            <a:endParaRPr lang="en-GB" dirty="0" smtClean="0"/>
          </a:p>
          <a:p>
            <a:pPr marL="0" indent="0" algn="ctr">
              <a:lnSpc>
                <a:spcPct val="100000"/>
              </a:lnSpc>
              <a:spcBef>
                <a:spcPts val="0"/>
              </a:spcBef>
              <a:spcAft>
                <a:spcPts val="600"/>
              </a:spcAft>
              <a:buNone/>
            </a:pPr>
            <a:endParaRPr lang="en-GB" dirty="0"/>
          </a:p>
        </p:txBody>
      </p:sp>
    </p:spTree>
    <p:extLst>
      <p:ext uri="{BB962C8B-B14F-4D97-AF65-F5344CB8AC3E}">
        <p14:creationId xmlns:p14="http://schemas.microsoft.com/office/powerpoint/2010/main" val="33465183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a:t>Maternal Mortality </a:t>
            </a:r>
            <a:r>
              <a:rPr lang="en-US" sz="4200" dirty="0" smtClean="0"/>
              <a:t>Ratio</a:t>
            </a:r>
            <a:endParaRPr lang="en-US" sz="4200" dirty="0"/>
          </a:p>
        </p:txBody>
      </p:sp>
      <p:graphicFrame>
        <p:nvGraphicFramePr>
          <p:cNvPr id="11" name="Content Placeholder 10"/>
          <p:cNvGraphicFramePr>
            <a:graphicFrameLocks noGrp="1"/>
          </p:cNvGraphicFramePr>
          <p:nvPr>
            <p:ph idx="1"/>
            <p:extLst/>
          </p:nvPr>
        </p:nvGraphicFramePr>
        <p:xfrm>
          <a:off x="0" y="1816100"/>
          <a:ext cx="9144000" cy="504189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99882"/>
            <a:ext cx="9144000" cy="368300"/>
          </a:xfrm>
          <a:prstGeom prst="rect">
            <a:avLst/>
          </a:prstGeom>
          <a:noFill/>
        </p:spPr>
        <p:txBody>
          <a:bodyPr wrap="square">
            <a:spAutoFit/>
          </a:bodyPr>
          <a:lstStyle/>
          <a:p>
            <a:pPr algn="ctr">
              <a:defRPr/>
            </a:pPr>
            <a:r>
              <a:rPr lang="en-US" i="1" dirty="0" smtClean="0">
                <a:solidFill>
                  <a:prstClr val="black"/>
                </a:solidFill>
                <a:cs typeface="Arial" charset="0"/>
              </a:rPr>
              <a:t>Maternal deaths per 100,000 live births</a:t>
            </a:r>
            <a:endParaRPr lang="en-US" i="1" dirty="0">
              <a:solidFill>
                <a:prstClr val="black"/>
              </a:solidFill>
              <a:cs typeface="Arial" charset="0"/>
            </a:endParaRPr>
          </a:p>
        </p:txBody>
      </p:sp>
    </p:spTree>
    <p:extLst>
      <p:ext uri="{BB962C8B-B14F-4D97-AF65-F5344CB8AC3E}">
        <p14:creationId xmlns:p14="http://schemas.microsoft.com/office/powerpoint/2010/main" val="37823052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28596" y="597159"/>
            <a:ext cx="4376057" cy="369332"/>
          </a:xfrm>
          <a:prstGeom prst="rect">
            <a:avLst/>
          </a:prstGeom>
          <a:noFill/>
        </p:spPr>
        <p:txBody>
          <a:bodyPr wrap="square" rtlCol="0">
            <a:spAutoFit/>
          </a:bodyPr>
          <a:lstStyle/>
          <a:p>
            <a:r>
              <a:rPr lang="en-US" dirty="0" smtClean="0">
                <a:solidFill>
                  <a:prstClr val="black"/>
                </a:solidFill>
              </a:rPr>
              <a:t>Fertility and</a:t>
            </a:r>
            <a:endParaRPr lang="en-US" dirty="0">
              <a:solidFill>
                <a:prstClr val="black"/>
              </a:solidFill>
            </a:endParaRPr>
          </a:p>
        </p:txBody>
      </p:sp>
      <p:sp>
        <p:nvSpPr>
          <p:cNvPr id="3" name="TextBox 2"/>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Child Health and Nutrition</a:t>
            </a:r>
            <a:endParaRPr lang="en-US" sz="4400" b="1" dirty="0">
              <a:solidFill>
                <a:prstClr val="white"/>
              </a:solidFill>
            </a:endParaRPr>
          </a:p>
        </p:txBody>
      </p:sp>
    </p:spTree>
    <p:extLst>
      <p:ext uri="{BB962C8B-B14F-4D97-AF65-F5344CB8AC3E}">
        <p14:creationId xmlns:p14="http://schemas.microsoft.com/office/powerpoint/2010/main" val="37476972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Basic Childhood Vaccinations</a:t>
            </a:r>
            <a:endParaRPr lang="en-US" sz="4200" dirty="0"/>
          </a:p>
        </p:txBody>
      </p:sp>
      <p:graphicFrame>
        <p:nvGraphicFramePr>
          <p:cNvPr id="7" name="Content Placeholder 6"/>
          <p:cNvGraphicFramePr>
            <a:graphicFrameLocks noGrp="1"/>
          </p:cNvGraphicFramePr>
          <p:nvPr>
            <p:ph idx="1"/>
            <p:extLst/>
          </p:nvPr>
        </p:nvGraphicFramePr>
        <p:xfrm>
          <a:off x="0" y="1492278"/>
          <a:ext cx="9144000" cy="468468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41058"/>
            <a:ext cx="9144000" cy="369332"/>
          </a:xfrm>
          <a:prstGeom prst="rect">
            <a:avLst/>
          </a:prstGeom>
          <a:noFill/>
        </p:spPr>
        <p:txBody>
          <a:bodyPr wrap="square" rtlCol="0">
            <a:spAutoFit/>
          </a:bodyPr>
          <a:lstStyle/>
          <a:p>
            <a:pPr algn="ctr"/>
            <a:r>
              <a:rPr lang="en-US" i="1" dirty="0" smtClean="0">
                <a:solidFill>
                  <a:prstClr val="black"/>
                </a:solidFill>
              </a:rPr>
              <a:t>Percent of children age 12-23 months vaccinated</a:t>
            </a:r>
            <a:endParaRPr lang="en-US" i="1" dirty="0">
              <a:solidFill>
                <a:prstClr val="black"/>
              </a:solidFill>
            </a:endParaRPr>
          </a:p>
        </p:txBody>
      </p:sp>
      <p:sp>
        <p:nvSpPr>
          <p:cNvPr id="8" name="TextBox 7"/>
          <p:cNvSpPr txBox="1"/>
          <p:nvPr/>
        </p:nvSpPr>
        <p:spPr>
          <a:xfrm>
            <a:off x="1113816" y="6002022"/>
            <a:ext cx="2101175" cy="369332"/>
          </a:xfrm>
          <a:prstGeom prst="rect">
            <a:avLst/>
          </a:prstGeom>
          <a:noFill/>
        </p:spPr>
        <p:txBody>
          <a:bodyPr wrap="square" rtlCol="0">
            <a:spAutoFit/>
          </a:bodyPr>
          <a:lstStyle/>
          <a:p>
            <a:pPr algn="ctr"/>
            <a:r>
              <a:rPr lang="en-US" dirty="0" smtClean="0">
                <a:solidFill>
                  <a:prstClr val="black"/>
                </a:solidFill>
              </a:rPr>
              <a:t>DPT/Pentavalent</a:t>
            </a:r>
            <a:endParaRPr lang="en-US" dirty="0">
              <a:solidFill>
                <a:prstClr val="black"/>
              </a:solidFill>
            </a:endParaRPr>
          </a:p>
        </p:txBody>
      </p:sp>
      <p:cxnSp>
        <p:nvCxnSpPr>
          <p:cNvPr id="10" name="Straight Connector 9"/>
          <p:cNvCxnSpPr/>
          <p:nvPr/>
        </p:nvCxnSpPr>
        <p:spPr>
          <a:xfrm>
            <a:off x="1157591" y="5992297"/>
            <a:ext cx="20136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561821" y="5992297"/>
            <a:ext cx="2838979" cy="369332"/>
          </a:xfrm>
          <a:prstGeom prst="rect">
            <a:avLst/>
          </a:prstGeom>
          <a:noFill/>
        </p:spPr>
        <p:txBody>
          <a:bodyPr wrap="square" rtlCol="0">
            <a:spAutoFit/>
          </a:bodyPr>
          <a:lstStyle/>
          <a:p>
            <a:pPr algn="ctr"/>
            <a:r>
              <a:rPr lang="en-US" dirty="0" smtClean="0">
                <a:solidFill>
                  <a:prstClr val="black"/>
                </a:solidFill>
              </a:rPr>
              <a:t>Polio</a:t>
            </a:r>
            <a:endParaRPr lang="en-US" dirty="0">
              <a:solidFill>
                <a:prstClr val="black"/>
              </a:solidFill>
            </a:endParaRPr>
          </a:p>
        </p:txBody>
      </p:sp>
      <p:cxnSp>
        <p:nvCxnSpPr>
          <p:cNvPr id="12" name="Straight Connector 11"/>
          <p:cNvCxnSpPr/>
          <p:nvPr/>
        </p:nvCxnSpPr>
        <p:spPr>
          <a:xfrm>
            <a:off x="3561821" y="5992297"/>
            <a:ext cx="2838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60185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Basic Vaccination Coverage</a:t>
            </a:r>
            <a:endParaRPr lang="en-US" sz="4200" dirty="0"/>
          </a:p>
        </p:txBody>
      </p:sp>
      <p:graphicFrame>
        <p:nvGraphicFramePr>
          <p:cNvPr id="11" name="Content Placeholder 10"/>
          <p:cNvGraphicFramePr>
            <a:graphicFrameLocks noGrp="1"/>
          </p:cNvGraphicFramePr>
          <p:nvPr>
            <p:ph idx="1"/>
            <p:extLst/>
          </p:nvPr>
        </p:nvGraphicFramePr>
        <p:xfrm>
          <a:off x="464023" y="1610436"/>
          <a:ext cx="8256895" cy="52475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a:solidFill>
                  <a:prstClr val="black"/>
                </a:solidFill>
              </a:rPr>
              <a:t>Percent of children age 12-23 months with all basic vaccinations</a:t>
            </a:r>
          </a:p>
        </p:txBody>
      </p:sp>
    </p:spTree>
    <p:extLst>
      <p:ext uri="{BB962C8B-B14F-4D97-AF65-F5344CB8AC3E}">
        <p14:creationId xmlns:p14="http://schemas.microsoft.com/office/powerpoint/2010/main" val="28365385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Breastfeeding Status Under 6 Months</a:t>
            </a:r>
            <a:endParaRPr lang="en-US" sz="4200" dirty="0"/>
          </a:p>
        </p:txBody>
      </p:sp>
      <p:graphicFrame>
        <p:nvGraphicFramePr>
          <p:cNvPr id="7" name="Content Placeholder 6"/>
          <p:cNvGraphicFramePr>
            <a:graphicFrameLocks noGrp="1"/>
          </p:cNvGraphicFramePr>
          <p:nvPr>
            <p:ph idx="1"/>
            <p:extLst/>
          </p:nvPr>
        </p:nvGraphicFramePr>
        <p:xfrm>
          <a:off x="0" y="1871899"/>
          <a:ext cx="9144000" cy="527486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953418"/>
            <a:ext cx="9144000" cy="646331"/>
          </a:xfrm>
          <a:prstGeom prst="rect">
            <a:avLst/>
          </a:prstGeom>
          <a:noFill/>
        </p:spPr>
        <p:txBody>
          <a:bodyPr wrap="square" rtlCol="0">
            <a:spAutoFit/>
          </a:bodyPr>
          <a:lstStyle/>
          <a:p>
            <a:pPr algn="ctr"/>
            <a:r>
              <a:rPr lang="en-US" i="1" dirty="0" smtClean="0">
                <a:solidFill>
                  <a:prstClr val="black"/>
                </a:solidFill>
              </a:rPr>
              <a:t>Percent distribution of youngest children under 6 months who </a:t>
            </a:r>
            <a:br>
              <a:rPr lang="en-US" i="1" dirty="0" smtClean="0">
                <a:solidFill>
                  <a:prstClr val="black"/>
                </a:solidFill>
              </a:rPr>
            </a:br>
            <a:r>
              <a:rPr lang="en-US" i="1" dirty="0" smtClean="0">
                <a:solidFill>
                  <a:prstClr val="black"/>
                </a:solidFill>
              </a:rPr>
              <a:t>are living with their mother by breastfeeding status</a:t>
            </a:r>
            <a:endParaRPr lang="en-US" i="1" dirty="0">
              <a:solidFill>
                <a:prstClr val="black"/>
              </a:solidFill>
            </a:endParaRPr>
          </a:p>
        </p:txBody>
      </p:sp>
    </p:spTree>
    <p:extLst>
      <p:ext uri="{BB962C8B-B14F-4D97-AF65-F5344CB8AC3E}">
        <p14:creationId xmlns:p14="http://schemas.microsoft.com/office/powerpoint/2010/main" val="14242872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Anaemia</a:t>
            </a:r>
            <a:endParaRPr lang="en-US" sz="4200" dirty="0"/>
          </a:p>
        </p:txBody>
      </p:sp>
      <p:graphicFrame>
        <p:nvGraphicFramePr>
          <p:cNvPr id="11" name="Content Placeholder 10"/>
          <p:cNvGraphicFramePr>
            <a:graphicFrameLocks noGrp="1"/>
          </p:cNvGraphicFramePr>
          <p:nvPr>
            <p:ph idx="1"/>
            <p:extLst/>
          </p:nvPr>
        </p:nvGraphicFramePr>
        <p:xfrm>
          <a:off x="491319" y="1586429"/>
          <a:ext cx="8243248" cy="52715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877"/>
            <a:ext cx="9144000" cy="369332"/>
          </a:xfrm>
          <a:prstGeom prst="rect">
            <a:avLst/>
          </a:prstGeom>
          <a:noFill/>
        </p:spPr>
        <p:txBody>
          <a:bodyPr wrap="square" rtlCol="0">
            <a:spAutoFit/>
          </a:bodyPr>
          <a:lstStyle/>
          <a:p>
            <a:pPr algn="ctr"/>
            <a:r>
              <a:rPr lang="en-US" i="1" dirty="0">
                <a:solidFill>
                  <a:prstClr val="black"/>
                </a:solidFill>
              </a:rPr>
              <a:t>Percent of children under </a:t>
            </a:r>
            <a:r>
              <a:rPr lang="en-US" i="1" dirty="0" smtClean="0">
                <a:solidFill>
                  <a:prstClr val="black"/>
                </a:solidFill>
              </a:rPr>
              <a:t>age 6-59 months and women age 15-49 with anaemia</a:t>
            </a:r>
            <a:endParaRPr lang="en-US" i="1" dirty="0">
              <a:solidFill>
                <a:prstClr val="black"/>
              </a:solidFill>
            </a:endParaRPr>
          </a:p>
        </p:txBody>
      </p:sp>
    </p:spTree>
    <p:extLst>
      <p:ext uri="{BB962C8B-B14F-4D97-AF65-F5344CB8AC3E}">
        <p14:creationId xmlns:p14="http://schemas.microsoft.com/office/powerpoint/2010/main" val="6180716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Nutritional Status of Children</a:t>
            </a:r>
            <a:endParaRPr lang="en-US" sz="4200" dirty="0"/>
          </a:p>
        </p:txBody>
      </p:sp>
      <p:graphicFrame>
        <p:nvGraphicFramePr>
          <p:cNvPr id="11" name="Content Placeholder 10"/>
          <p:cNvGraphicFramePr>
            <a:graphicFrameLocks noGrp="1"/>
          </p:cNvGraphicFramePr>
          <p:nvPr>
            <p:ph idx="1"/>
            <p:extLst/>
          </p:nvPr>
        </p:nvGraphicFramePr>
        <p:xfrm>
          <a:off x="491319" y="1586429"/>
          <a:ext cx="8243248" cy="492970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877"/>
            <a:ext cx="9144000" cy="369332"/>
          </a:xfrm>
          <a:prstGeom prst="rect">
            <a:avLst/>
          </a:prstGeom>
          <a:noFill/>
        </p:spPr>
        <p:txBody>
          <a:bodyPr wrap="square" rtlCol="0">
            <a:spAutoFit/>
          </a:bodyPr>
          <a:lstStyle/>
          <a:p>
            <a:pPr algn="ctr"/>
            <a:r>
              <a:rPr lang="en-US" i="1" dirty="0">
                <a:solidFill>
                  <a:prstClr val="black"/>
                </a:solidFill>
              </a:rPr>
              <a:t>Percent of children under </a:t>
            </a:r>
            <a:r>
              <a:rPr lang="en-US" i="1" dirty="0" smtClean="0">
                <a:solidFill>
                  <a:prstClr val="black"/>
                </a:solidFill>
              </a:rPr>
              <a:t>5</a:t>
            </a:r>
            <a:endParaRPr lang="en-US" i="1" dirty="0">
              <a:solidFill>
                <a:prstClr val="black"/>
              </a:solidFill>
            </a:endParaRPr>
          </a:p>
        </p:txBody>
      </p:sp>
      <p:sp>
        <p:nvSpPr>
          <p:cNvPr id="5" name="TextBox 4"/>
          <p:cNvSpPr txBox="1"/>
          <p:nvPr/>
        </p:nvSpPr>
        <p:spPr>
          <a:xfrm>
            <a:off x="0" y="6488668"/>
            <a:ext cx="5540138" cy="369332"/>
          </a:xfrm>
          <a:prstGeom prst="rect">
            <a:avLst/>
          </a:prstGeom>
          <a:noFill/>
        </p:spPr>
        <p:txBody>
          <a:bodyPr wrap="square" rtlCol="0">
            <a:spAutoFit/>
          </a:bodyPr>
          <a:lstStyle/>
          <a:p>
            <a:r>
              <a:rPr lang="en-US" dirty="0" smtClean="0">
                <a:solidFill>
                  <a:prstClr val="black"/>
                </a:solidFill>
              </a:rPr>
              <a:t>*Based on the 2006 WHO Child Growth Standards</a:t>
            </a:r>
            <a:endParaRPr lang="en-US" dirty="0">
              <a:solidFill>
                <a:prstClr val="black"/>
              </a:solidFill>
            </a:endParaRPr>
          </a:p>
        </p:txBody>
      </p:sp>
    </p:spTree>
    <p:extLst>
      <p:ext uri="{BB962C8B-B14F-4D97-AF65-F5344CB8AC3E}">
        <p14:creationId xmlns:p14="http://schemas.microsoft.com/office/powerpoint/2010/main" val="262054544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a:t>Child Stunting </a:t>
            </a:r>
            <a:r>
              <a:rPr lang="en-US" sz="4200" dirty="0" smtClean="0"/>
              <a:t>by District</a:t>
            </a:r>
            <a:endParaRPr lang="en-US" sz="4200" dirty="0"/>
          </a:p>
        </p:txBody>
      </p:sp>
      <p:sp>
        <p:nvSpPr>
          <p:cNvPr id="51" name="TextBox 50"/>
          <p:cNvSpPr txBox="1"/>
          <p:nvPr/>
        </p:nvSpPr>
        <p:spPr>
          <a:xfrm>
            <a:off x="287839" y="1573694"/>
            <a:ext cx="1621130" cy="954107"/>
          </a:xfrm>
          <a:prstGeom prst="rect">
            <a:avLst/>
          </a:prstGeom>
          <a:noFill/>
        </p:spPr>
        <p:txBody>
          <a:bodyPr wrap="square" rtlCol="0">
            <a:spAutoFit/>
          </a:bodyPr>
          <a:lstStyle/>
          <a:p>
            <a:pPr algn="ctr"/>
            <a:r>
              <a:rPr lang="en-US" sz="2800" b="1" dirty="0" smtClean="0">
                <a:solidFill>
                  <a:prstClr val="black"/>
                </a:solidFill>
                <a:latin typeface="Calibri (Headings)"/>
              </a:rPr>
              <a:t>Lesotho</a:t>
            </a:r>
          </a:p>
          <a:p>
            <a:pPr algn="ctr"/>
            <a:r>
              <a:rPr lang="en-US" sz="2800" b="1" dirty="0" smtClean="0">
                <a:solidFill>
                  <a:prstClr val="black"/>
                </a:solidFill>
                <a:latin typeface="Calibri (Headings)"/>
              </a:rPr>
              <a:t>33%</a:t>
            </a:r>
            <a:endParaRPr lang="en-US" sz="2800" b="1" dirty="0">
              <a:solidFill>
                <a:prstClr val="black"/>
              </a:solidFill>
              <a:latin typeface="Calibri (Headings)"/>
            </a:endParaRPr>
          </a:p>
        </p:txBody>
      </p:sp>
      <p:sp>
        <p:nvSpPr>
          <p:cNvPr id="53" name="Text Box 34"/>
          <p:cNvSpPr txBox="1">
            <a:spLocks noChangeArrowheads="1"/>
          </p:cNvSpPr>
          <p:nvPr/>
        </p:nvSpPr>
        <p:spPr bwMode="auto">
          <a:xfrm>
            <a:off x="45645" y="5821363"/>
            <a:ext cx="251187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a:solidFill>
                  <a:prstClr val="black"/>
                </a:solidFill>
              </a:rPr>
              <a:t>Percent of children under 5 stunted, </a:t>
            </a:r>
            <a:r>
              <a:rPr lang="en-US" i="1" dirty="0" smtClean="0">
                <a:solidFill>
                  <a:prstClr val="black"/>
                </a:solidFill>
              </a:rPr>
              <a:t>or </a:t>
            </a:r>
            <a:r>
              <a:rPr lang="en-US" i="1" dirty="0">
                <a:solidFill>
                  <a:prstClr val="black"/>
                </a:solidFill>
              </a:rPr>
              <a:t>too short for age</a:t>
            </a:r>
          </a:p>
        </p:txBody>
      </p:sp>
      <p:grpSp>
        <p:nvGrpSpPr>
          <p:cNvPr id="34" name="Group 33"/>
          <p:cNvGrpSpPr>
            <a:grpSpLocks noChangeAspect="1"/>
          </p:cNvGrpSpPr>
          <p:nvPr/>
        </p:nvGrpSpPr>
        <p:grpSpPr bwMode="auto">
          <a:xfrm>
            <a:off x="1240631"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5" name="TextBox 44"/>
          <p:cNvSpPr txBox="1"/>
          <p:nvPr/>
        </p:nvSpPr>
        <p:spPr>
          <a:xfrm>
            <a:off x="3913188" y="1707391"/>
            <a:ext cx="1368425" cy="707886"/>
          </a:xfrm>
          <a:prstGeom prst="rect">
            <a:avLst/>
          </a:prstGeom>
          <a:noFill/>
        </p:spPr>
        <p:txBody>
          <a:bodyPr wrap="square" rtlCol="0">
            <a:spAutoFit/>
          </a:bodyPr>
          <a:lstStyle/>
          <a:p>
            <a:pPr algn="ctr"/>
            <a:r>
              <a:rPr lang="en-US" sz="2000" b="1" dirty="0" err="1" smtClean="0">
                <a:solidFill>
                  <a:prstClr val="white"/>
                </a:solidFill>
              </a:rPr>
              <a:t>Leribe</a:t>
            </a:r>
            <a:endParaRPr lang="en-US" sz="2000" b="1" dirty="0" smtClean="0">
              <a:solidFill>
                <a:prstClr val="white"/>
              </a:solidFill>
            </a:endParaRPr>
          </a:p>
          <a:p>
            <a:pPr algn="ctr"/>
            <a:r>
              <a:rPr lang="en-US" sz="2000" b="1" dirty="0" smtClean="0">
                <a:solidFill>
                  <a:prstClr val="white"/>
                </a:solidFill>
              </a:rPr>
              <a:t>31%</a:t>
            </a:r>
          </a:p>
        </p:txBody>
      </p:sp>
      <p:sp>
        <p:nvSpPr>
          <p:cNvPr id="46" name="TextBox 45"/>
          <p:cNvSpPr txBox="1"/>
          <p:nvPr/>
        </p:nvSpPr>
        <p:spPr>
          <a:xfrm>
            <a:off x="2998731" y="2283277"/>
            <a:ext cx="1368425" cy="707886"/>
          </a:xfrm>
          <a:prstGeom prst="rect">
            <a:avLst/>
          </a:prstGeom>
          <a:noFill/>
        </p:spPr>
        <p:txBody>
          <a:bodyPr wrap="square" rtlCol="0">
            <a:spAutoFit/>
          </a:bodyPr>
          <a:lstStyle/>
          <a:p>
            <a:pPr algn="ctr"/>
            <a:r>
              <a:rPr lang="en-US" sz="2000" b="1" dirty="0" smtClean="0">
                <a:solidFill>
                  <a:prstClr val="black"/>
                </a:solidFill>
              </a:rPr>
              <a:t>Berea</a:t>
            </a:r>
          </a:p>
          <a:p>
            <a:pPr algn="ctr"/>
            <a:r>
              <a:rPr lang="en-US" sz="2000" b="1" dirty="0" smtClean="0">
                <a:solidFill>
                  <a:prstClr val="black"/>
                </a:solidFill>
              </a:rPr>
              <a:t>27%</a:t>
            </a:r>
          </a:p>
        </p:txBody>
      </p:sp>
      <p:sp>
        <p:nvSpPr>
          <p:cNvPr id="47" name="TextBox 46"/>
          <p:cNvSpPr txBox="1"/>
          <p:nvPr/>
        </p:nvSpPr>
        <p:spPr>
          <a:xfrm>
            <a:off x="2586798" y="3334151"/>
            <a:ext cx="1584325" cy="707886"/>
          </a:xfrm>
          <a:prstGeom prst="rect">
            <a:avLst/>
          </a:prstGeom>
          <a:noFill/>
        </p:spPr>
        <p:txBody>
          <a:bodyPr wrap="square" rtlCol="0">
            <a:spAutoFit/>
          </a:bodyPr>
          <a:lstStyle/>
          <a:p>
            <a:pPr algn="ctr"/>
            <a:r>
              <a:rPr lang="en-US" sz="2000" b="1" dirty="0" smtClean="0">
                <a:solidFill>
                  <a:prstClr val="white"/>
                </a:solidFill>
              </a:rPr>
              <a:t>Maseru</a:t>
            </a:r>
          </a:p>
          <a:p>
            <a:pPr algn="ctr"/>
            <a:r>
              <a:rPr lang="en-US" sz="2000" b="1" dirty="0" smtClean="0">
                <a:solidFill>
                  <a:prstClr val="white"/>
                </a:solidFill>
              </a:rPr>
              <a:t>30%</a:t>
            </a:r>
          </a:p>
        </p:txBody>
      </p:sp>
      <p:sp>
        <p:nvSpPr>
          <p:cNvPr id="48" name="TextBox 47"/>
          <p:cNvSpPr txBox="1"/>
          <p:nvPr/>
        </p:nvSpPr>
        <p:spPr>
          <a:xfrm>
            <a:off x="1537908" y="3871482"/>
            <a:ext cx="1368425" cy="707886"/>
          </a:xfrm>
          <a:prstGeom prst="rect">
            <a:avLst/>
          </a:prstGeom>
          <a:noFill/>
        </p:spPr>
        <p:txBody>
          <a:bodyPr wrap="square" rtlCol="0">
            <a:spAutoFit/>
          </a:bodyPr>
          <a:lstStyle/>
          <a:p>
            <a:pPr algn="ctr"/>
            <a:r>
              <a:rPr lang="en-US" sz="2000" b="1" dirty="0" err="1" smtClean="0">
                <a:solidFill>
                  <a:prstClr val="black"/>
                </a:solidFill>
              </a:rPr>
              <a:t>Mafeteng</a:t>
            </a:r>
            <a:endParaRPr lang="en-US" sz="2000" b="1" dirty="0" smtClean="0">
              <a:solidFill>
                <a:prstClr val="black"/>
              </a:solidFill>
            </a:endParaRPr>
          </a:p>
          <a:p>
            <a:pPr algn="ctr"/>
            <a:r>
              <a:rPr lang="en-US" sz="2000" b="1" dirty="0" smtClean="0">
                <a:solidFill>
                  <a:prstClr val="black"/>
                </a:solidFill>
              </a:rPr>
              <a:t>26%</a:t>
            </a:r>
          </a:p>
        </p:txBody>
      </p:sp>
      <p:sp>
        <p:nvSpPr>
          <p:cNvPr id="49" name="TextBox 48"/>
          <p:cNvSpPr txBox="1"/>
          <p:nvPr/>
        </p:nvSpPr>
        <p:spPr>
          <a:xfrm>
            <a:off x="4801561" y="977026"/>
            <a:ext cx="1368425" cy="1015663"/>
          </a:xfrm>
          <a:prstGeom prst="rect">
            <a:avLst/>
          </a:prstGeom>
          <a:noFill/>
        </p:spPr>
        <p:txBody>
          <a:bodyPr wrap="square" rtlCol="0">
            <a:spAutoFit/>
          </a:bodyPr>
          <a:lstStyle/>
          <a:p>
            <a:pPr algn="ctr"/>
            <a:r>
              <a:rPr lang="en-US" sz="2000" b="1" dirty="0" err="1" smtClean="0">
                <a:solidFill>
                  <a:prstClr val="white"/>
                </a:solidFill>
              </a:rPr>
              <a:t>Butha-Buthe</a:t>
            </a:r>
            <a:endParaRPr lang="en-US" sz="2000" b="1" dirty="0" smtClean="0">
              <a:solidFill>
                <a:prstClr val="white"/>
              </a:solidFill>
            </a:endParaRPr>
          </a:p>
          <a:p>
            <a:pPr algn="ctr"/>
            <a:r>
              <a:rPr lang="en-US" sz="2000" b="1" dirty="0" smtClean="0">
                <a:solidFill>
                  <a:prstClr val="white"/>
                </a:solidFill>
              </a:rPr>
              <a:t>40%</a:t>
            </a:r>
          </a:p>
        </p:txBody>
      </p:sp>
      <p:sp>
        <p:nvSpPr>
          <p:cNvPr id="50" name="TextBox 49"/>
          <p:cNvSpPr txBox="1"/>
          <p:nvPr/>
        </p:nvSpPr>
        <p:spPr>
          <a:xfrm>
            <a:off x="5408614" y="4398630"/>
            <a:ext cx="1616898" cy="707886"/>
          </a:xfrm>
          <a:prstGeom prst="rect">
            <a:avLst/>
          </a:prstGeom>
          <a:noFill/>
        </p:spPr>
        <p:txBody>
          <a:bodyPr wrap="square" rtlCol="0">
            <a:spAutoFit/>
          </a:bodyPr>
          <a:lstStyle/>
          <a:p>
            <a:pPr algn="ctr"/>
            <a:r>
              <a:rPr lang="en-US" sz="2000" b="1" dirty="0" err="1" smtClean="0">
                <a:solidFill>
                  <a:prstClr val="white"/>
                </a:solidFill>
              </a:rPr>
              <a:t>Qacha’s</a:t>
            </a:r>
            <a:r>
              <a:rPr lang="en-US" sz="2000" b="1" dirty="0" smtClean="0">
                <a:solidFill>
                  <a:prstClr val="white"/>
                </a:solidFill>
              </a:rPr>
              <a:t> Nek</a:t>
            </a:r>
          </a:p>
          <a:p>
            <a:pPr algn="ctr"/>
            <a:r>
              <a:rPr lang="en-US" sz="2000" b="1" dirty="0" smtClean="0">
                <a:solidFill>
                  <a:prstClr val="white"/>
                </a:solidFill>
              </a:rPr>
              <a:t>33%</a:t>
            </a:r>
          </a:p>
        </p:txBody>
      </p:sp>
      <p:sp>
        <p:nvSpPr>
          <p:cNvPr id="52" name="TextBox 51"/>
          <p:cNvSpPr txBox="1"/>
          <p:nvPr/>
        </p:nvSpPr>
        <p:spPr>
          <a:xfrm>
            <a:off x="2216563" y="4733300"/>
            <a:ext cx="1750218" cy="1015663"/>
          </a:xfrm>
          <a:prstGeom prst="rect">
            <a:avLst/>
          </a:prstGeom>
          <a:noFill/>
        </p:spPr>
        <p:txBody>
          <a:bodyPr wrap="square" rtlCol="0">
            <a:spAutoFit/>
          </a:bodyPr>
          <a:lstStyle/>
          <a:p>
            <a:pPr algn="ctr"/>
            <a:r>
              <a:rPr lang="en-US" sz="2000" b="1" dirty="0" err="1" smtClean="0">
                <a:solidFill>
                  <a:prstClr val="white"/>
                </a:solidFill>
              </a:rPr>
              <a:t>Mohale’s</a:t>
            </a:r>
            <a:r>
              <a:rPr lang="en-US" sz="2000" b="1" dirty="0" smtClean="0">
                <a:solidFill>
                  <a:prstClr val="white"/>
                </a:solidFill>
              </a:rPr>
              <a:t> Hoek</a:t>
            </a:r>
          </a:p>
          <a:p>
            <a:pPr algn="ctr"/>
            <a:r>
              <a:rPr lang="en-US" sz="2000" b="1" dirty="0" smtClean="0">
                <a:solidFill>
                  <a:prstClr val="white"/>
                </a:solidFill>
              </a:rPr>
              <a:t>38%</a:t>
            </a:r>
          </a:p>
        </p:txBody>
      </p:sp>
      <p:sp>
        <p:nvSpPr>
          <p:cNvPr id="54" name="TextBox 53"/>
          <p:cNvSpPr txBox="1"/>
          <p:nvPr/>
        </p:nvSpPr>
        <p:spPr>
          <a:xfrm>
            <a:off x="3211381" y="5554124"/>
            <a:ext cx="1368425" cy="707886"/>
          </a:xfrm>
          <a:prstGeom prst="rect">
            <a:avLst/>
          </a:prstGeom>
          <a:noFill/>
        </p:spPr>
        <p:txBody>
          <a:bodyPr wrap="square" rtlCol="0">
            <a:spAutoFit/>
          </a:bodyPr>
          <a:lstStyle/>
          <a:p>
            <a:pPr algn="ctr"/>
            <a:r>
              <a:rPr lang="en-US" sz="2000" b="1" dirty="0" err="1" smtClean="0">
                <a:solidFill>
                  <a:prstClr val="white"/>
                </a:solidFill>
              </a:rPr>
              <a:t>Quthing</a:t>
            </a:r>
            <a:endParaRPr lang="en-US" sz="2000" b="1" dirty="0" smtClean="0">
              <a:solidFill>
                <a:prstClr val="white"/>
              </a:solidFill>
            </a:endParaRPr>
          </a:p>
          <a:p>
            <a:pPr algn="ctr"/>
            <a:r>
              <a:rPr lang="en-US" sz="2000" b="1" dirty="0" smtClean="0">
                <a:solidFill>
                  <a:prstClr val="white"/>
                </a:solidFill>
              </a:rPr>
              <a:t>34%</a:t>
            </a:r>
          </a:p>
        </p:txBody>
      </p:sp>
      <p:sp>
        <p:nvSpPr>
          <p:cNvPr id="55" name="TextBox 54"/>
          <p:cNvSpPr txBox="1"/>
          <p:nvPr/>
        </p:nvSpPr>
        <p:spPr>
          <a:xfrm>
            <a:off x="5988844" y="2569232"/>
            <a:ext cx="1593850" cy="707886"/>
          </a:xfrm>
          <a:prstGeom prst="rect">
            <a:avLst/>
          </a:prstGeom>
          <a:noFill/>
        </p:spPr>
        <p:txBody>
          <a:bodyPr wrap="square" rtlCol="0">
            <a:spAutoFit/>
          </a:bodyPr>
          <a:lstStyle/>
          <a:p>
            <a:pPr algn="ctr"/>
            <a:r>
              <a:rPr lang="en-US" sz="2000" b="1" dirty="0" err="1" smtClean="0">
                <a:solidFill>
                  <a:prstClr val="white"/>
                </a:solidFill>
              </a:rPr>
              <a:t>Mokhotlong</a:t>
            </a:r>
            <a:endParaRPr lang="en-US" sz="2000" b="1" dirty="0" smtClean="0">
              <a:solidFill>
                <a:prstClr val="white"/>
              </a:solidFill>
            </a:endParaRPr>
          </a:p>
          <a:p>
            <a:pPr algn="ctr"/>
            <a:r>
              <a:rPr lang="en-US" sz="2000" b="1" dirty="0" smtClean="0">
                <a:solidFill>
                  <a:prstClr val="white"/>
                </a:solidFill>
              </a:rPr>
              <a:t>48%</a:t>
            </a:r>
          </a:p>
        </p:txBody>
      </p:sp>
      <p:sp>
        <p:nvSpPr>
          <p:cNvPr id="57" name="TextBox 56"/>
          <p:cNvSpPr txBox="1"/>
          <p:nvPr/>
        </p:nvSpPr>
        <p:spPr>
          <a:xfrm>
            <a:off x="4634498" y="3411540"/>
            <a:ext cx="1806122" cy="707886"/>
          </a:xfrm>
          <a:prstGeom prst="rect">
            <a:avLst/>
          </a:prstGeom>
          <a:noFill/>
        </p:spPr>
        <p:txBody>
          <a:bodyPr wrap="square" rtlCol="0">
            <a:spAutoFit/>
          </a:bodyPr>
          <a:lstStyle/>
          <a:p>
            <a:pPr algn="ctr"/>
            <a:r>
              <a:rPr lang="en-US" sz="2000" b="1" dirty="0" err="1" smtClean="0">
                <a:solidFill>
                  <a:prstClr val="white"/>
                </a:solidFill>
              </a:rPr>
              <a:t>Thaba-Tseka</a:t>
            </a:r>
            <a:endParaRPr lang="en-US" sz="2000" b="1" dirty="0" smtClean="0">
              <a:solidFill>
                <a:prstClr val="white"/>
              </a:solidFill>
            </a:endParaRPr>
          </a:p>
          <a:p>
            <a:pPr algn="ctr"/>
            <a:r>
              <a:rPr lang="en-US" sz="2000" b="1" dirty="0" smtClean="0">
                <a:solidFill>
                  <a:prstClr val="white"/>
                </a:solidFill>
              </a:rPr>
              <a:t>40%</a:t>
            </a:r>
          </a:p>
        </p:txBody>
      </p:sp>
    </p:spTree>
    <p:extLst>
      <p:ext uri="{BB962C8B-B14F-4D97-AF65-F5344CB8AC3E}">
        <p14:creationId xmlns:p14="http://schemas.microsoft.com/office/powerpoint/2010/main" val="21654328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Women’s and Men’s Nutritional Status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222011718"/>
              </p:ext>
            </p:extLst>
          </p:nvPr>
        </p:nvGraphicFramePr>
        <p:xfrm>
          <a:off x="628650" y="1586753"/>
          <a:ext cx="7886700" cy="527124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29291"/>
            <a:ext cx="9144000" cy="369332"/>
          </a:xfrm>
          <a:prstGeom prst="rect">
            <a:avLst/>
          </a:prstGeom>
          <a:noFill/>
        </p:spPr>
        <p:txBody>
          <a:bodyPr wrap="square" rtlCol="0">
            <a:spAutoFit/>
          </a:bodyPr>
          <a:lstStyle/>
          <a:p>
            <a:pPr algn="ctr"/>
            <a:r>
              <a:rPr lang="en-US" i="1" dirty="0" smtClean="0">
                <a:solidFill>
                  <a:prstClr val="black"/>
                </a:solidFill>
              </a:rPr>
              <a:t>Percent distribution of women and men age 15-49</a:t>
            </a:r>
            <a:endParaRPr lang="en-US" i="1" dirty="0">
              <a:solidFill>
                <a:prstClr val="black"/>
              </a:solidFill>
            </a:endParaRPr>
          </a:p>
        </p:txBody>
      </p:sp>
    </p:spTree>
    <p:extLst>
      <p:ext uri="{BB962C8B-B14F-4D97-AF65-F5344CB8AC3E}">
        <p14:creationId xmlns:p14="http://schemas.microsoft.com/office/powerpoint/2010/main" val="29260396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Objective</a:t>
            </a:r>
            <a:endParaRPr lang="en-US" sz="4200" dirty="0"/>
          </a:p>
        </p:txBody>
      </p:sp>
      <p:sp>
        <p:nvSpPr>
          <p:cNvPr id="3" name="Content Placeholder 2"/>
          <p:cNvSpPr>
            <a:spLocks noGrp="1"/>
          </p:cNvSpPr>
          <p:nvPr>
            <p:ph idx="1"/>
          </p:nvPr>
        </p:nvSpPr>
        <p:spPr>
          <a:xfrm>
            <a:off x="628650" y="1589314"/>
            <a:ext cx="7886700" cy="5268686"/>
          </a:xfrm>
        </p:spPr>
        <p:txBody>
          <a:bodyPr>
            <a:normAutofit fontScale="92500"/>
          </a:bodyPr>
          <a:lstStyle/>
          <a:p>
            <a:pPr>
              <a:lnSpc>
                <a:spcPct val="110000"/>
              </a:lnSpc>
              <a:spcBef>
                <a:spcPts val="0"/>
              </a:spcBef>
              <a:spcAft>
                <a:spcPts val="600"/>
              </a:spcAft>
            </a:pPr>
            <a:r>
              <a:rPr lang="en-GB" dirty="0" smtClean="0"/>
              <a:t>The main objective of the 2014 LDHS is to generate recent, reliable information on fertility, family planning, childhood mortality, maternal and child health, nutrition and anaemia, malaria, adult health, and HIV/AIDS indicators. </a:t>
            </a:r>
          </a:p>
          <a:p>
            <a:pPr>
              <a:lnSpc>
                <a:spcPct val="110000"/>
              </a:lnSpc>
              <a:spcBef>
                <a:spcPts val="0"/>
              </a:spcBef>
              <a:spcAft>
                <a:spcPts val="600"/>
              </a:spcAft>
            </a:pPr>
            <a:r>
              <a:rPr lang="en-GB" dirty="0" smtClean="0"/>
              <a:t>This information is essential for programme managers and policymakers to evaluate and design programmes and strategies for improving the health of Lesotho’s population. </a:t>
            </a:r>
            <a:endParaRPr lang="en-GB" dirty="0"/>
          </a:p>
        </p:txBody>
      </p:sp>
    </p:spTree>
    <p:extLst>
      <p:ext uri="{BB962C8B-B14F-4D97-AF65-F5344CB8AC3E}">
        <p14:creationId xmlns:p14="http://schemas.microsoft.com/office/powerpoint/2010/main" val="29236862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28596" y="597159"/>
            <a:ext cx="4376057" cy="369332"/>
          </a:xfrm>
          <a:prstGeom prst="rect">
            <a:avLst/>
          </a:prstGeom>
          <a:noFill/>
        </p:spPr>
        <p:txBody>
          <a:bodyPr wrap="square" rtlCol="0">
            <a:spAutoFit/>
          </a:bodyPr>
          <a:lstStyle/>
          <a:p>
            <a:r>
              <a:rPr lang="en-US" dirty="0" smtClean="0">
                <a:solidFill>
                  <a:prstClr val="black"/>
                </a:solidFill>
              </a:rPr>
              <a:t>Fertility and</a:t>
            </a:r>
            <a:endParaRPr lang="en-US" dirty="0">
              <a:solidFill>
                <a:prstClr val="black"/>
              </a:solidFill>
            </a:endParaRPr>
          </a:p>
        </p:txBody>
      </p:sp>
      <p:sp>
        <p:nvSpPr>
          <p:cNvPr id="3" name="TextBox 2"/>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HIV Knowledge and Prevalence</a:t>
            </a:r>
            <a:endParaRPr lang="en-US" sz="4400" b="1" dirty="0">
              <a:solidFill>
                <a:prstClr val="white"/>
              </a:solidFill>
            </a:endParaRPr>
          </a:p>
        </p:txBody>
      </p:sp>
    </p:spTree>
    <p:extLst>
      <p:ext uri="{BB962C8B-B14F-4D97-AF65-F5344CB8AC3E}">
        <p14:creationId xmlns:p14="http://schemas.microsoft.com/office/powerpoint/2010/main" val="17537995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Knowledge of HIV Prevention Methods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922268565"/>
              </p:ext>
            </p:extLst>
          </p:nvPr>
        </p:nvGraphicFramePr>
        <p:xfrm>
          <a:off x="477672" y="1583140"/>
          <a:ext cx="8229600" cy="527486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381000"/>
          </a:xfrm>
          <a:prstGeom prst="rect">
            <a:avLst/>
          </a:prstGeom>
          <a:noFill/>
        </p:spPr>
        <p:txBody>
          <a:bodyPr wrap="square" rtlCol="0">
            <a:spAutoFit/>
          </a:bodyPr>
          <a:lstStyle/>
          <a:p>
            <a:pPr algn="ctr"/>
            <a:r>
              <a:rPr lang="en-US" i="1" dirty="0" smtClean="0">
                <a:solidFill>
                  <a:prstClr val="black"/>
                </a:solidFill>
              </a:rPr>
              <a:t>Percent of women and men age 15-49 who know that HIV can be prevented by:</a:t>
            </a:r>
            <a:endParaRPr lang="en-US" i="1" dirty="0">
              <a:solidFill>
                <a:prstClr val="black"/>
              </a:solidFill>
            </a:endParaRPr>
          </a:p>
        </p:txBody>
      </p:sp>
    </p:spTree>
    <p:extLst>
      <p:ext uri="{BB962C8B-B14F-4D97-AF65-F5344CB8AC3E}">
        <p14:creationId xmlns:p14="http://schemas.microsoft.com/office/powerpoint/2010/main" val="175493478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Knowledge of Mother-to-Child Transmission (MTCT) of HIV</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148730666"/>
              </p:ext>
            </p:extLst>
          </p:nvPr>
        </p:nvGraphicFramePr>
        <p:xfrm>
          <a:off x="0" y="1596788"/>
          <a:ext cx="9143999" cy="526121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4000" cy="381000"/>
          </a:xfrm>
          <a:prstGeom prst="rect">
            <a:avLst/>
          </a:prstGeom>
          <a:noFill/>
        </p:spPr>
        <p:txBody>
          <a:bodyPr wrap="square" rtlCol="0">
            <a:spAutoFit/>
          </a:bodyPr>
          <a:lstStyle/>
          <a:p>
            <a:pPr algn="ctr"/>
            <a:r>
              <a:rPr lang="en-US" i="1" dirty="0" smtClean="0">
                <a:solidFill>
                  <a:prstClr val="black"/>
                </a:solidFill>
              </a:rPr>
              <a:t>Percent of women and men age 15-49 who know that: </a:t>
            </a:r>
            <a:endParaRPr lang="en-US" i="1" dirty="0">
              <a:solidFill>
                <a:prstClr val="black"/>
              </a:solidFill>
            </a:endParaRPr>
          </a:p>
        </p:txBody>
      </p:sp>
    </p:spTree>
    <p:extLst>
      <p:ext uri="{BB962C8B-B14F-4D97-AF65-F5344CB8AC3E}">
        <p14:creationId xmlns:p14="http://schemas.microsoft.com/office/powerpoint/2010/main" val="22492226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HIV Testing</a:t>
            </a:r>
            <a:endParaRPr lang="en-US" sz="4200" dirty="0"/>
          </a:p>
        </p:txBody>
      </p:sp>
      <p:graphicFrame>
        <p:nvGraphicFramePr>
          <p:cNvPr id="11" name="Content Placeholder 10"/>
          <p:cNvGraphicFramePr>
            <a:graphicFrameLocks noGrp="1"/>
          </p:cNvGraphicFramePr>
          <p:nvPr>
            <p:ph idx="1"/>
            <p:extLst/>
          </p:nvPr>
        </p:nvGraphicFramePr>
        <p:xfrm>
          <a:off x="477672" y="1569494"/>
          <a:ext cx="8243247" cy="528850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25307"/>
            <a:ext cx="9144000" cy="369332"/>
          </a:xfrm>
          <a:prstGeom prst="rect">
            <a:avLst/>
          </a:prstGeom>
          <a:noFill/>
        </p:spPr>
        <p:txBody>
          <a:bodyPr wrap="square" rtlCol="0">
            <a:spAutoFit/>
          </a:bodyPr>
          <a:lstStyle/>
          <a:p>
            <a:pPr algn="ctr"/>
            <a:r>
              <a:rPr lang="en-US" i="1" dirty="0">
                <a:solidFill>
                  <a:prstClr val="black"/>
                </a:solidFill>
              </a:rPr>
              <a:t>Percent of women and men age 15-49 </a:t>
            </a:r>
            <a:r>
              <a:rPr lang="en-US" i="1" dirty="0" smtClean="0">
                <a:solidFill>
                  <a:prstClr val="black"/>
                </a:solidFill>
              </a:rPr>
              <a:t>who were ever tested for HIV and received their results</a:t>
            </a:r>
            <a:endParaRPr lang="en-US" i="1" dirty="0">
              <a:solidFill>
                <a:prstClr val="black"/>
              </a:solidFill>
            </a:endParaRPr>
          </a:p>
        </p:txBody>
      </p:sp>
    </p:spTree>
    <p:extLst>
      <p:ext uri="{BB962C8B-B14F-4D97-AF65-F5344CB8AC3E}">
        <p14:creationId xmlns:p14="http://schemas.microsoft.com/office/powerpoint/2010/main" val="12176432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by Residence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552000000"/>
              </p:ext>
            </p:extLst>
          </p:nvPr>
        </p:nvGraphicFramePr>
        <p:xfrm>
          <a:off x="508000" y="1568360"/>
          <a:ext cx="81915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23860"/>
            <a:ext cx="9144000" cy="381000"/>
          </a:xfrm>
          <a:prstGeom prst="rect">
            <a:avLst/>
          </a:prstGeom>
          <a:noFill/>
        </p:spPr>
        <p:txBody>
          <a:bodyPr wrap="square" rtlCol="0">
            <a:spAutoFit/>
          </a:bodyPr>
          <a:lstStyle/>
          <a:p>
            <a:pPr algn="ctr"/>
            <a:r>
              <a:rPr lang="en-US" i="1" dirty="0" smtClean="0">
                <a:solidFill>
                  <a:prstClr val="black"/>
                </a:solidFill>
              </a:rPr>
              <a:t>Percent of women and men age 15-49 who are HIV-positive</a:t>
            </a:r>
            <a:endParaRPr lang="en-US" i="1" dirty="0">
              <a:solidFill>
                <a:prstClr val="black"/>
              </a:solidFill>
            </a:endParaRPr>
          </a:p>
        </p:txBody>
      </p:sp>
    </p:spTree>
    <p:extLst>
      <p:ext uri="{BB962C8B-B14F-4D97-AF65-F5344CB8AC3E}">
        <p14:creationId xmlns:p14="http://schemas.microsoft.com/office/powerpoint/2010/main" val="34266031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Prevalence by District</a:t>
            </a:r>
            <a:endParaRPr lang="en-US" sz="4200" dirty="0"/>
          </a:p>
        </p:txBody>
      </p:sp>
      <p:sp>
        <p:nvSpPr>
          <p:cNvPr id="53" name="Text Box 34"/>
          <p:cNvSpPr txBox="1">
            <a:spLocks noChangeArrowheads="1"/>
          </p:cNvSpPr>
          <p:nvPr/>
        </p:nvSpPr>
        <p:spPr bwMode="auto">
          <a:xfrm>
            <a:off x="-14509" y="6001036"/>
            <a:ext cx="251187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a:solidFill>
                  <a:prstClr val="black"/>
                </a:solidFill>
              </a:rPr>
              <a:t>Percent of women and men age 15-49 who are HIV-positive</a:t>
            </a:r>
          </a:p>
        </p:txBody>
      </p:sp>
      <p:sp>
        <p:nvSpPr>
          <p:cNvPr id="33" name="TextBox 32"/>
          <p:cNvSpPr txBox="1"/>
          <p:nvPr/>
        </p:nvSpPr>
        <p:spPr>
          <a:xfrm>
            <a:off x="287839" y="1573694"/>
            <a:ext cx="1688599" cy="954107"/>
          </a:xfrm>
          <a:prstGeom prst="rect">
            <a:avLst/>
          </a:prstGeom>
          <a:noFill/>
        </p:spPr>
        <p:txBody>
          <a:bodyPr wrap="square" rtlCol="0">
            <a:spAutoFit/>
          </a:bodyPr>
          <a:lstStyle/>
          <a:p>
            <a:pPr algn="ctr"/>
            <a:r>
              <a:rPr lang="en-US" sz="2800" b="1" dirty="0" smtClean="0">
                <a:solidFill>
                  <a:prstClr val="black"/>
                </a:solidFill>
                <a:latin typeface="Calibri (Headings)"/>
              </a:rPr>
              <a:t>Lesotho</a:t>
            </a:r>
          </a:p>
          <a:p>
            <a:pPr algn="ctr"/>
            <a:r>
              <a:rPr lang="en-US" sz="2800" b="1" dirty="0" smtClean="0">
                <a:solidFill>
                  <a:prstClr val="black"/>
                </a:solidFill>
                <a:latin typeface="Calibri (Headings)"/>
              </a:rPr>
              <a:t>24.6%</a:t>
            </a:r>
            <a:endParaRPr lang="en-US" sz="2800" b="1" dirty="0">
              <a:solidFill>
                <a:prstClr val="black"/>
              </a:solidFill>
              <a:latin typeface="Calibri (Headings)"/>
            </a:endParaRPr>
          </a:p>
        </p:txBody>
      </p:sp>
      <p:grpSp>
        <p:nvGrpSpPr>
          <p:cNvPr id="34" name="Group 33"/>
          <p:cNvGrpSpPr>
            <a:grpSpLocks noChangeAspect="1"/>
          </p:cNvGrpSpPr>
          <p:nvPr/>
        </p:nvGrpSpPr>
        <p:grpSpPr bwMode="auto">
          <a:xfrm>
            <a:off x="1240631" y="942838"/>
            <a:ext cx="6662738" cy="5692775"/>
            <a:chOff x="460" y="664"/>
            <a:chExt cx="4197" cy="3586"/>
          </a:xfrm>
        </p:grpSpPr>
        <p:sp>
          <p:nvSpPr>
            <p:cNvPr id="35" name="Freeform 34"/>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6"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7"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8"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9"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0"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1"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2"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3"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4"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5" name="TextBox 44"/>
          <p:cNvSpPr txBox="1"/>
          <p:nvPr/>
        </p:nvSpPr>
        <p:spPr>
          <a:xfrm>
            <a:off x="3959225" y="1659960"/>
            <a:ext cx="1368425" cy="707886"/>
          </a:xfrm>
          <a:prstGeom prst="rect">
            <a:avLst/>
          </a:prstGeom>
          <a:noFill/>
        </p:spPr>
        <p:txBody>
          <a:bodyPr wrap="square" rtlCol="0">
            <a:spAutoFit/>
          </a:bodyPr>
          <a:lstStyle/>
          <a:p>
            <a:pPr algn="ctr"/>
            <a:r>
              <a:rPr lang="en-US" sz="2000" b="1" dirty="0" err="1" smtClean="0">
                <a:solidFill>
                  <a:prstClr val="white"/>
                </a:solidFill>
              </a:rPr>
              <a:t>Leribe</a:t>
            </a:r>
            <a:endParaRPr lang="en-US" sz="2000" b="1" dirty="0" smtClean="0">
              <a:solidFill>
                <a:prstClr val="white"/>
              </a:solidFill>
            </a:endParaRPr>
          </a:p>
          <a:p>
            <a:pPr algn="ctr"/>
            <a:r>
              <a:rPr lang="en-US" sz="2000" b="1" dirty="0" smtClean="0">
                <a:solidFill>
                  <a:prstClr val="white"/>
                </a:solidFill>
              </a:rPr>
              <a:t>25.4%</a:t>
            </a:r>
          </a:p>
        </p:txBody>
      </p:sp>
      <p:sp>
        <p:nvSpPr>
          <p:cNvPr id="46" name="TextBox 45"/>
          <p:cNvSpPr txBox="1"/>
          <p:nvPr/>
        </p:nvSpPr>
        <p:spPr>
          <a:xfrm>
            <a:off x="3002757" y="2268419"/>
            <a:ext cx="1368425" cy="707886"/>
          </a:xfrm>
          <a:prstGeom prst="rect">
            <a:avLst/>
          </a:prstGeom>
          <a:noFill/>
        </p:spPr>
        <p:txBody>
          <a:bodyPr wrap="square" rtlCol="0">
            <a:spAutoFit/>
          </a:bodyPr>
          <a:lstStyle/>
          <a:p>
            <a:pPr algn="ctr"/>
            <a:r>
              <a:rPr lang="en-US" sz="2000" b="1" dirty="0" smtClean="0">
                <a:solidFill>
                  <a:prstClr val="white"/>
                </a:solidFill>
              </a:rPr>
              <a:t>Berea</a:t>
            </a:r>
          </a:p>
          <a:p>
            <a:pPr algn="ctr"/>
            <a:r>
              <a:rPr lang="en-US" sz="2000" b="1" dirty="0" smtClean="0">
                <a:solidFill>
                  <a:prstClr val="white"/>
                </a:solidFill>
              </a:rPr>
              <a:t>25.4%</a:t>
            </a:r>
          </a:p>
        </p:txBody>
      </p:sp>
      <p:sp>
        <p:nvSpPr>
          <p:cNvPr id="47" name="TextBox 46"/>
          <p:cNvSpPr txBox="1"/>
          <p:nvPr/>
        </p:nvSpPr>
        <p:spPr>
          <a:xfrm>
            <a:off x="2586798" y="3334151"/>
            <a:ext cx="1584325" cy="707886"/>
          </a:xfrm>
          <a:prstGeom prst="rect">
            <a:avLst/>
          </a:prstGeom>
          <a:noFill/>
        </p:spPr>
        <p:txBody>
          <a:bodyPr wrap="square" rtlCol="0">
            <a:spAutoFit/>
          </a:bodyPr>
          <a:lstStyle/>
          <a:p>
            <a:pPr algn="ctr"/>
            <a:r>
              <a:rPr lang="en-US" sz="2000" b="1" dirty="0" smtClean="0">
                <a:solidFill>
                  <a:prstClr val="white"/>
                </a:solidFill>
              </a:rPr>
              <a:t>Maseru</a:t>
            </a:r>
          </a:p>
          <a:p>
            <a:pPr algn="ctr"/>
            <a:r>
              <a:rPr lang="en-US" sz="2000" b="1" dirty="0" smtClean="0">
                <a:solidFill>
                  <a:prstClr val="white"/>
                </a:solidFill>
              </a:rPr>
              <a:t>28.0%</a:t>
            </a:r>
          </a:p>
        </p:txBody>
      </p:sp>
      <p:sp>
        <p:nvSpPr>
          <p:cNvPr id="48" name="TextBox 47"/>
          <p:cNvSpPr txBox="1"/>
          <p:nvPr/>
        </p:nvSpPr>
        <p:spPr>
          <a:xfrm>
            <a:off x="1492881" y="3859544"/>
            <a:ext cx="1368425" cy="707886"/>
          </a:xfrm>
          <a:prstGeom prst="rect">
            <a:avLst/>
          </a:prstGeom>
          <a:noFill/>
        </p:spPr>
        <p:txBody>
          <a:bodyPr wrap="square" rtlCol="0">
            <a:spAutoFit/>
          </a:bodyPr>
          <a:lstStyle/>
          <a:p>
            <a:pPr algn="ctr"/>
            <a:r>
              <a:rPr lang="en-US" sz="2000" b="1" dirty="0" err="1" smtClean="0">
                <a:solidFill>
                  <a:prstClr val="white"/>
                </a:solidFill>
              </a:rPr>
              <a:t>Mafeteng</a:t>
            </a:r>
            <a:endParaRPr lang="en-US" sz="2000" b="1" dirty="0" smtClean="0">
              <a:solidFill>
                <a:prstClr val="white"/>
              </a:solidFill>
            </a:endParaRPr>
          </a:p>
          <a:p>
            <a:pPr algn="ctr"/>
            <a:r>
              <a:rPr lang="en-US" sz="2000" b="1" dirty="0" smtClean="0">
                <a:solidFill>
                  <a:prstClr val="white"/>
                </a:solidFill>
              </a:rPr>
              <a:t>25.1%</a:t>
            </a:r>
          </a:p>
        </p:txBody>
      </p:sp>
      <p:sp>
        <p:nvSpPr>
          <p:cNvPr id="49" name="TextBox 48"/>
          <p:cNvSpPr txBox="1"/>
          <p:nvPr/>
        </p:nvSpPr>
        <p:spPr>
          <a:xfrm>
            <a:off x="4795044" y="952194"/>
            <a:ext cx="1368425" cy="1015663"/>
          </a:xfrm>
          <a:prstGeom prst="rect">
            <a:avLst/>
          </a:prstGeom>
          <a:noFill/>
        </p:spPr>
        <p:txBody>
          <a:bodyPr wrap="square" rtlCol="0">
            <a:spAutoFit/>
          </a:bodyPr>
          <a:lstStyle/>
          <a:p>
            <a:pPr algn="ctr"/>
            <a:r>
              <a:rPr lang="en-US" sz="2000" b="1" dirty="0" err="1" smtClean="0">
                <a:solidFill>
                  <a:prstClr val="white"/>
                </a:solidFill>
              </a:rPr>
              <a:t>Butha-Buthe</a:t>
            </a:r>
            <a:endParaRPr lang="en-US" sz="2000" b="1" dirty="0" smtClean="0">
              <a:solidFill>
                <a:prstClr val="white"/>
              </a:solidFill>
            </a:endParaRPr>
          </a:p>
          <a:p>
            <a:pPr algn="ctr"/>
            <a:r>
              <a:rPr lang="en-US" sz="2000" b="1" dirty="0" smtClean="0">
                <a:solidFill>
                  <a:prstClr val="white"/>
                </a:solidFill>
              </a:rPr>
              <a:t>21.2%</a:t>
            </a:r>
          </a:p>
        </p:txBody>
      </p:sp>
      <p:sp>
        <p:nvSpPr>
          <p:cNvPr id="50" name="TextBox 49"/>
          <p:cNvSpPr txBox="1"/>
          <p:nvPr/>
        </p:nvSpPr>
        <p:spPr>
          <a:xfrm>
            <a:off x="5265008" y="4389162"/>
            <a:ext cx="1616898" cy="707886"/>
          </a:xfrm>
          <a:prstGeom prst="rect">
            <a:avLst/>
          </a:prstGeom>
          <a:noFill/>
        </p:spPr>
        <p:txBody>
          <a:bodyPr wrap="square" rtlCol="0">
            <a:spAutoFit/>
          </a:bodyPr>
          <a:lstStyle/>
          <a:p>
            <a:pPr algn="ctr"/>
            <a:r>
              <a:rPr lang="en-US" sz="2000" b="1" dirty="0" err="1" smtClean="0">
                <a:solidFill>
                  <a:prstClr val="white"/>
                </a:solidFill>
              </a:rPr>
              <a:t>Qacha’s</a:t>
            </a:r>
            <a:r>
              <a:rPr lang="en-US" sz="2000" b="1" dirty="0" smtClean="0">
                <a:solidFill>
                  <a:prstClr val="white"/>
                </a:solidFill>
              </a:rPr>
              <a:t> 20.9%</a:t>
            </a:r>
          </a:p>
        </p:txBody>
      </p:sp>
      <p:sp>
        <p:nvSpPr>
          <p:cNvPr id="51" name="TextBox 50"/>
          <p:cNvSpPr txBox="1"/>
          <p:nvPr/>
        </p:nvSpPr>
        <p:spPr>
          <a:xfrm>
            <a:off x="2135123" y="4676638"/>
            <a:ext cx="1750218" cy="1015663"/>
          </a:xfrm>
          <a:prstGeom prst="rect">
            <a:avLst/>
          </a:prstGeom>
          <a:noFill/>
        </p:spPr>
        <p:txBody>
          <a:bodyPr wrap="square" rtlCol="0">
            <a:spAutoFit/>
          </a:bodyPr>
          <a:lstStyle/>
          <a:p>
            <a:pPr algn="ctr"/>
            <a:r>
              <a:rPr lang="en-US" sz="2000" b="1" dirty="0" err="1" smtClean="0">
                <a:solidFill>
                  <a:prstClr val="white"/>
                </a:solidFill>
              </a:rPr>
              <a:t>Mohale’s</a:t>
            </a:r>
            <a:r>
              <a:rPr lang="en-US" sz="2000" b="1" dirty="0" smtClean="0">
                <a:solidFill>
                  <a:prstClr val="white"/>
                </a:solidFill>
              </a:rPr>
              <a:t> Hoek</a:t>
            </a:r>
          </a:p>
          <a:p>
            <a:pPr algn="ctr"/>
            <a:r>
              <a:rPr lang="en-US" sz="2000" b="1" dirty="0" smtClean="0">
                <a:solidFill>
                  <a:prstClr val="white"/>
                </a:solidFill>
              </a:rPr>
              <a:t>20.1%</a:t>
            </a:r>
          </a:p>
        </p:txBody>
      </p:sp>
      <p:sp>
        <p:nvSpPr>
          <p:cNvPr id="52" name="TextBox 51"/>
          <p:cNvSpPr txBox="1"/>
          <p:nvPr/>
        </p:nvSpPr>
        <p:spPr>
          <a:xfrm>
            <a:off x="3211381" y="5554124"/>
            <a:ext cx="1368425" cy="707886"/>
          </a:xfrm>
          <a:prstGeom prst="rect">
            <a:avLst/>
          </a:prstGeom>
          <a:noFill/>
        </p:spPr>
        <p:txBody>
          <a:bodyPr wrap="square" rtlCol="0">
            <a:spAutoFit/>
          </a:bodyPr>
          <a:lstStyle/>
          <a:p>
            <a:pPr algn="ctr"/>
            <a:r>
              <a:rPr lang="en-US" sz="2000" b="1" dirty="0" err="1" smtClean="0">
                <a:solidFill>
                  <a:prstClr val="white"/>
                </a:solidFill>
              </a:rPr>
              <a:t>Quthing</a:t>
            </a:r>
            <a:endParaRPr lang="en-US" sz="2000" b="1" dirty="0" smtClean="0">
              <a:solidFill>
                <a:prstClr val="white"/>
              </a:solidFill>
            </a:endParaRPr>
          </a:p>
          <a:p>
            <a:pPr algn="ctr"/>
            <a:r>
              <a:rPr lang="en-US" sz="2000" b="1" dirty="0" smtClean="0">
                <a:solidFill>
                  <a:prstClr val="white"/>
                </a:solidFill>
              </a:rPr>
              <a:t>20.8%</a:t>
            </a:r>
          </a:p>
        </p:txBody>
      </p:sp>
      <p:sp>
        <p:nvSpPr>
          <p:cNvPr id="54" name="TextBox 53"/>
          <p:cNvSpPr txBox="1"/>
          <p:nvPr/>
        </p:nvSpPr>
        <p:spPr>
          <a:xfrm>
            <a:off x="5988844" y="2569232"/>
            <a:ext cx="1593850" cy="707886"/>
          </a:xfrm>
          <a:prstGeom prst="rect">
            <a:avLst/>
          </a:prstGeom>
          <a:noFill/>
        </p:spPr>
        <p:txBody>
          <a:bodyPr wrap="square" rtlCol="0">
            <a:spAutoFit/>
          </a:bodyPr>
          <a:lstStyle/>
          <a:p>
            <a:pPr algn="ctr"/>
            <a:r>
              <a:rPr lang="en-US" sz="2000" b="1" dirty="0" err="1" smtClean="0">
                <a:solidFill>
                  <a:prstClr val="black"/>
                </a:solidFill>
              </a:rPr>
              <a:t>Mokhotlong</a:t>
            </a:r>
            <a:endParaRPr lang="en-US" sz="2000" b="1" dirty="0" smtClean="0">
              <a:solidFill>
                <a:prstClr val="black"/>
              </a:solidFill>
            </a:endParaRPr>
          </a:p>
          <a:p>
            <a:pPr algn="ctr"/>
            <a:r>
              <a:rPr lang="en-US" sz="2000" b="1" dirty="0" smtClean="0">
                <a:solidFill>
                  <a:prstClr val="black"/>
                </a:solidFill>
              </a:rPr>
              <a:t>17.0%</a:t>
            </a:r>
          </a:p>
        </p:txBody>
      </p:sp>
      <p:sp>
        <p:nvSpPr>
          <p:cNvPr id="55" name="TextBox 54"/>
          <p:cNvSpPr txBox="1"/>
          <p:nvPr/>
        </p:nvSpPr>
        <p:spPr>
          <a:xfrm>
            <a:off x="4546149" y="3418388"/>
            <a:ext cx="1806122" cy="707886"/>
          </a:xfrm>
          <a:prstGeom prst="rect">
            <a:avLst/>
          </a:prstGeom>
          <a:noFill/>
        </p:spPr>
        <p:txBody>
          <a:bodyPr wrap="square" rtlCol="0">
            <a:spAutoFit/>
          </a:bodyPr>
          <a:lstStyle/>
          <a:p>
            <a:pPr algn="ctr"/>
            <a:r>
              <a:rPr lang="en-US" sz="2000" b="1" dirty="0" err="1" smtClean="0">
                <a:solidFill>
                  <a:prstClr val="white"/>
                </a:solidFill>
              </a:rPr>
              <a:t>Thaba-Tseka</a:t>
            </a:r>
            <a:endParaRPr lang="en-US" sz="2000" b="1" dirty="0" smtClean="0">
              <a:solidFill>
                <a:prstClr val="white"/>
              </a:solidFill>
            </a:endParaRPr>
          </a:p>
          <a:p>
            <a:pPr algn="ctr"/>
            <a:r>
              <a:rPr lang="en-US" sz="2000" b="1" dirty="0" smtClean="0">
                <a:solidFill>
                  <a:prstClr val="white"/>
                </a:solidFill>
              </a:rPr>
              <a:t>24.7%</a:t>
            </a:r>
          </a:p>
        </p:txBody>
      </p:sp>
    </p:spTree>
    <p:extLst>
      <p:ext uri="{BB962C8B-B14F-4D97-AF65-F5344CB8AC3E}">
        <p14:creationId xmlns:p14="http://schemas.microsoft.com/office/powerpoint/2010/main" val="15273045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Trends in HIV Prevalence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791285990"/>
              </p:ext>
            </p:extLst>
          </p:nvPr>
        </p:nvGraphicFramePr>
        <p:xfrm>
          <a:off x="469900" y="1568361"/>
          <a:ext cx="8242300" cy="528964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23860"/>
            <a:ext cx="9144000" cy="381000"/>
          </a:xfrm>
          <a:prstGeom prst="rect">
            <a:avLst/>
          </a:prstGeom>
          <a:noFill/>
        </p:spPr>
        <p:txBody>
          <a:bodyPr wrap="square" rtlCol="0">
            <a:spAutoFit/>
          </a:bodyPr>
          <a:lstStyle/>
          <a:p>
            <a:pPr algn="ctr"/>
            <a:r>
              <a:rPr lang="en-US" i="1" dirty="0" smtClean="0">
                <a:solidFill>
                  <a:prstClr val="black"/>
                </a:solidFill>
              </a:rPr>
              <a:t>Percent of women and men age 15-49 who are HIV-positive</a:t>
            </a:r>
            <a:endParaRPr lang="en-US" i="1" dirty="0">
              <a:solidFill>
                <a:prstClr val="black"/>
              </a:solidFill>
            </a:endParaRPr>
          </a:p>
        </p:txBody>
      </p:sp>
      <p:sp>
        <p:nvSpPr>
          <p:cNvPr id="3" name="Oval 2"/>
          <p:cNvSpPr/>
          <p:nvPr/>
        </p:nvSpPr>
        <p:spPr>
          <a:xfrm>
            <a:off x="3352800" y="2387600"/>
            <a:ext cx="2514600" cy="1955800"/>
          </a:xfrm>
          <a:prstGeom prst="ellipse">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6224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HIV Incidence</a:t>
            </a:r>
            <a:endParaRPr lang="en-US" dirty="0"/>
          </a:p>
        </p:txBody>
      </p:sp>
      <p:sp>
        <p:nvSpPr>
          <p:cNvPr id="3" name="Content Placeholder 2"/>
          <p:cNvSpPr>
            <a:spLocks noGrp="1"/>
          </p:cNvSpPr>
          <p:nvPr>
            <p:ph idx="1"/>
          </p:nvPr>
        </p:nvSpPr>
        <p:spPr/>
        <p:txBody>
          <a:bodyPr/>
          <a:lstStyle/>
          <a:p>
            <a:r>
              <a:rPr lang="en-US" dirty="0" smtClean="0"/>
              <a:t>HIV incidence is </a:t>
            </a:r>
            <a:r>
              <a:rPr lang="en-US" b="1" dirty="0" smtClean="0">
                <a:solidFill>
                  <a:schemeClr val="bg2"/>
                </a:solidFill>
              </a:rPr>
              <a:t>1.9</a:t>
            </a:r>
            <a:r>
              <a:rPr lang="en-US" dirty="0" smtClean="0"/>
              <a:t> new infections per 100 person-years of exposure.  </a:t>
            </a:r>
          </a:p>
          <a:p>
            <a:r>
              <a:rPr lang="en-US" dirty="0" smtClean="0"/>
              <a:t>This means that for every 100 HIV-negative people, over the course of one year there will be 1.9 new HIV infections. </a:t>
            </a:r>
            <a:endParaRPr lang="en-US" dirty="0"/>
          </a:p>
        </p:txBody>
      </p:sp>
    </p:spTree>
    <p:extLst>
      <p:ext uri="{BB962C8B-B14F-4D97-AF65-F5344CB8AC3E}">
        <p14:creationId xmlns:p14="http://schemas.microsoft.com/office/powerpoint/2010/main" val="35364019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28596" y="597159"/>
            <a:ext cx="4376057" cy="369332"/>
          </a:xfrm>
          <a:prstGeom prst="rect">
            <a:avLst/>
          </a:prstGeom>
          <a:noFill/>
        </p:spPr>
        <p:txBody>
          <a:bodyPr wrap="square" rtlCol="0">
            <a:spAutoFit/>
          </a:bodyPr>
          <a:lstStyle/>
          <a:p>
            <a:r>
              <a:rPr lang="en-US" dirty="0" smtClean="0">
                <a:solidFill>
                  <a:prstClr val="black"/>
                </a:solidFill>
              </a:rPr>
              <a:t>Fertility and</a:t>
            </a:r>
            <a:endParaRPr lang="en-US" dirty="0">
              <a:solidFill>
                <a:prstClr val="black"/>
              </a:solidFill>
            </a:endParaRPr>
          </a:p>
        </p:txBody>
      </p:sp>
      <p:sp>
        <p:nvSpPr>
          <p:cNvPr id="3" name="TextBox 2"/>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Adult Health</a:t>
            </a:r>
            <a:endParaRPr lang="en-US" sz="4400" b="1" dirty="0">
              <a:solidFill>
                <a:prstClr val="white"/>
              </a:solidFill>
            </a:endParaRPr>
          </a:p>
        </p:txBody>
      </p:sp>
    </p:spTree>
    <p:extLst>
      <p:ext uri="{BB962C8B-B14F-4D97-AF65-F5344CB8AC3E}">
        <p14:creationId xmlns:p14="http://schemas.microsoft.com/office/powerpoint/2010/main" val="392732791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Blood Pressure Measurement</a:t>
            </a:r>
            <a:endParaRPr lang="en-US" sz="4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65761347"/>
              </p:ext>
            </p:extLst>
          </p:nvPr>
        </p:nvGraphicFramePr>
        <p:xfrm>
          <a:off x="477078" y="1577009"/>
          <a:ext cx="8229600" cy="5280992"/>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191107"/>
            <a:ext cx="9144000" cy="381000"/>
          </a:xfrm>
          <a:prstGeom prst="rect">
            <a:avLst/>
          </a:prstGeom>
          <a:noFill/>
        </p:spPr>
        <p:txBody>
          <a:bodyPr wrap="square" rtlCol="0">
            <a:spAutoFit/>
          </a:bodyPr>
          <a:lstStyle/>
          <a:p>
            <a:pPr algn="ctr"/>
            <a:r>
              <a:rPr lang="en-US" i="1" dirty="0" smtClean="0">
                <a:solidFill>
                  <a:prstClr val="black"/>
                </a:solidFill>
              </a:rPr>
              <a:t>Percent of women and men age 15-49 with high blood pressure</a:t>
            </a:r>
            <a:endParaRPr lang="en-US" i="1" dirty="0">
              <a:solidFill>
                <a:prstClr val="black"/>
              </a:solidFill>
            </a:endParaRPr>
          </a:p>
        </p:txBody>
      </p:sp>
    </p:spTree>
    <p:extLst>
      <p:ext uri="{BB962C8B-B14F-4D97-AF65-F5344CB8AC3E}">
        <p14:creationId xmlns:p14="http://schemas.microsoft.com/office/powerpoint/2010/main" val="42149657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The Survey</a:t>
            </a:r>
            <a:endParaRPr lang="en-US" sz="4200" dirty="0"/>
          </a:p>
        </p:txBody>
      </p:sp>
      <p:sp>
        <p:nvSpPr>
          <p:cNvPr id="3" name="Content Placeholder 2"/>
          <p:cNvSpPr>
            <a:spLocks noGrp="1"/>
          </p:cNvSpPr>
          <p:nvPr>
            <p:ph idx="1"/>
          </p:nvPr>
        </p:nvSpPr>
        <p:spPr>
          <a:xfrm>
            <a:off x="628650" y="1578429"/>
            <a:ext cx="7886700" cy="5279571"/>
          </a:xfrm>
        </p:spPr>
        <p:txBody>
          <a:bodyPr/>
          <a:lstStyle/>
          <a:p>
            <a:pPr>
              <a:lnSpc>
                <a:spcPct val="100000"/>
              </a:lnSpc>
              <a:spcBef>
                <a:spcPts val="0"/>
              </a:spcBef>
              <a:spcAft>
                <a:spcPts val="600"/>
              </a:spcAft>
            </a:pPr>
            <a:r>
              <a:rPr lang="en-GB" dirty="0" smtClean="0"/>
              <a:t>The 2014 </a:t>
            </a:r>
            <a:r>
              <a:rPr lang="en-GB" dirty="0"/>
              <a:t>L</a:t>
            </a:r>
            <a:r>
              <a:rPr lang="en-GB" dirty="0" smtClean="0"/>
              <a:t>DHS is the 3rd Demographic and Health Survey conducted in Lesotho as part of The DHS Program.</a:t>
            </a:r>
          </a:p>
          <a:p>
            <a:pPr>
              <a:lnSpc>
                <a:spcPct val="100000"/>
              </a:lnSpc>
              <a:spcBef>
                <a:spcPts val="0"/>
              </a:spcBef>
              <a:spcAft>
                <a:spcPts val="600"/>
              </a:spcAft>
            </a:pPr>
            <a:r>
              <a:rPr lang="en-GB" dirty="0" smtClean="0"/>
              <a:t>It is designed to provide estimates at the national and regional levels, for urban and rural areas, 4 ecological areas, and for each of Lesotho’s 10 districts.</a:t>
            </a:r>
            <a:endParaRPr lang="en-GB" dirty="0"/>
          </a:p>
        </p:txBody>
      </p:sp>
    </p:spTree>
    <p:extLst>
      <p:ext uri="{BB962C8B-B14F-4D97-AF65-F5344CB8AC3E}">
        <p14:creationId xmlns:p14="http://schemas.microsoft.com/office/powerpoint/2010/main" val="355798878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Tobacco Use</a:t>
            </a:r>
            <a:endParaRPr lang="en-US" dirty="0"/>
          </a:p>
        </p:txBody>
      </p:sp>
      <p:graphicFrame>
        <p:nvGraphicFramePr>
          <p:cNvPr id="4" name="Content Placeholder 10"/>
          <p:cNvGraphicFramePr>
            <a:graphicFrameLocks/>
          </p:cNvGraphicFramePr>
          <p:nvPr>
            <p:extLst>
              <p:ext uri="{D42A27DB-BD31-4B8C-83A1-F6EECF244321}">
                <p14:modId xmlns:p14="http://schemas.microsoft.com/office/powerpoint/2010/main" val="3223550137"/>
              </p:ext>
            </p:extLst>
          </p:nvPr>
        </p:nvGraphicFramePr>
        <p:xfrm>
          <a:off x="0" y="1545997"/>
          <a:ext cx="9144001" cy="531200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952500"/>
            <a:ext cx="9144000" cy="381000"/>
          </a:xfrm>
          <a:prstGeom prst="rect">
            <a:avLst/>
          </a:prstGeom>
          <a:noFill/>
        </p:spPr>
        <p:txBody>
          <a:bodyPr wrap="square" rtlCol="0">
            <a:spAutoFit/>
          </a:bodyPr>
          <a:lstStyle/>
          <a:p>
            <a:pPr algn="ctr"/>
            <a:r>
              <a:rPr lang="en-US" i="1" dirty="0" smtClean="0">
                <a:solidFill>
                  <a:prstClr val="black"/>
                </a:solidFill>
              </a:rPr>
              <a:t>Percent of women and men age 15-49 </a:t>
            </a:r>
            <a:endParaRPr lang="en-US" i="1" dirty="0">
              <a:solidFill>
                <a:prstClr val="black"/>
              </a:solidFill>
            </a:endParaRPr>
          </a:p>
        </p:txBody>
      </p:sp>
    </p:spTree>
    <p:extLst>
      <p:ext uri="{BB962C8B-B14F-4D97-AF65-F5344CB8AC3E}">
        <p14:creationId xmlns:p14="http://schemas.microsoft.com/office/powerpoint/2010/main" val="29106316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Sample Design</a:t>
            </a:r>
            <a:endParaRPr lang="en-US" sz="4200" dirty="0"/>
          </a:p>
        </p:txBody>
      </p:sp>
      <p:sp>
        <p:nvSpPr>
          <p:cNvPr id="3" name="Content Placeholder 2"/>
          <p:cNvSpPr>
            <a:spLocks noGrp="1"/>
          </p:cNvSpPr>
          <p:nvPr>
            <p:ph idx="1"/>
          </p:nvPr>
        </p:nvSpPr>
        <p:spPr>
          <a:xfrm>
            <a:off x="628650" y="1567543"/>
            <a:ext cx="7886700" cy="5290457"/>
          </a:xfrm>
        </p:spPr>
        <p:txBody>
          <a:bodyPr>
            <a:normAutofit/>
          </a:bodyPr>
          <a:lstStyle/>
          <a:p>
            <a:pPr marL="0" indent="0">
              <a:lnSpc>
                <a:spcPct val="110000"/>
              </a:lnSpc>
              <a:spcBef>
                <a:spcPts val="0"/>
              </a:spcBef>
              <a:spcAft>
                <a:spcPts val="600"/>
              </a:spcAft>
              <a:buNone/>
            </a:pPr>
            <a:r>
              <a:rPr lang="en-GB" sz="2800" b="1" dirty="0" smtClean="0">
                <a:solidFill>
                  <a:schemeClr val="bg2"/>
                </a:solidFill>
              </a:rPr>
              <a:t>Sample: </a:t>
            </a:r>
            <a:r>
              <a:rPr lang="en-GB" sz="2800" dirty="0" smtClean="0"/>
              <a:t>Updated frame from the 2006 Lesotho Population and Housing Census</a:t>
            </a:r>
          </a:p>
          <a:p>
            <a:pPr marL="0" indent="0">
              <a:lnSpc>
                <a:spcPct val="110000"/>
              </a:lnSpc>
              <a:spcBef>
                <a:spcPts val="0"/>
              </a:spcBef>
              <a:spcAft>
                <a:spcPts val="600"/>
              </a:spcAft>
              <a:buNone/>
            </a:pPr>
            <a:r>
              <a:rPr lang="en-GB" sz="2800" b="1" dirty="0" smtClean="0">
                <a:solidFill>
                  <a:schemeClr val="bg2"/>
                </a:solidFill>
              </a:rPr>
              <a:t>Total sample size:</a:t>
            </a:r>
            <a:r>
              <a:rPr lang="en-GB" sz="2800" dirty="0"/>
              <a:t> </a:t>
            </a:r>
            <a:r>
              <a:rPr lang="en-GB" sz="2800" dirty="0" smtClean="0"/>
              <a:t>9,942 households across all 10 districts</a:t>
            </a:r>
            <a:endParaRPr lang="en-GB" sz="2800" dirty="0" smtClean="0"/>
          </a:p>
          <a:p>
            <a:pPr marL="0" indent="0">
              <a:lnSpc>
                <a:spcPct val="110000"/>
              </a:lnSpc>
              <a:spcBef>
                <a:spcPts val="0"/>
              </a:spcBef>
              <a:spcAft>
                <a:spcPts val="600"/>
              </a:spcAft>
              <a:buNone/>
            </a:pPr>
            <a:endParaRPr lang="en-GB" sz="2800" b="1" dirty="0" smtClean="0">
              <a:solidFill>
                <a:schemeClr val="accent5"/>
              </a:solidFill>
            </a:endParaRPr>
          </a:p>
          <a:p>
            <a:pPr marL="0" indent="0">
              <a:lnSpc>
                <a:spcPct val="110000"/>
              </a:lnSpc>
              <a:spcBef>
                <a:spcPts val="0"/>
              </a:spcBef>
              <a:spcAft>
                <a:spcPts val="600"/>
              </a:spcAft>
              <a:buNone/>
            </a:pPr>
            <a:r>
              <a:rPr lang="en-GB" sz="2800" dirty="0" smtClean="0"/>
              <a:t>Selected households were visited and interviewed; </a:t>
            </a:r>
            <a:r>
              <a:rPr lang="en-GB" sz="2800" b="1" dirty="0" smtClean="0">
                <a:solidFill>
                  <a:schemeClr val="bg2"/>
                </a:solidFill>
              </a:rPr>
              <a:t>all women age 15-49</a:t>
            </a:r>
            <a:r>
              <a:rPr lang="en-GB" sz="2800" b="1" dirty="0" smtClean="0">
                <a:solidFill>
                  <a:schemeClr val="accent1"/>
                </a:solidFill>
              </a:rPr>
              <a:t> </a:t>
            </a:r>
            <a:r>
              <a:rPr lang="en-GB" sz="2800" dirty="0" smtClean="0"/>
              <a:t>in all of the selected households. </a:t>
            </a:r>
            <a:r>
              <a:rPr lang="en-GB" sz="2800" b="1" dirty="0" smtClean="0">
                <a:solidFill>
                  <a:schemeClr val="bg2"/>
                </a:solidFill>
              </a:rPr>
              <a:t>Men age 15-59 </a:t>
            </a:r>
            <a:r>
              <a:rPr lang="en-GB" sz="2800" dirty="0" smtClean="0"/>
              <a:t>in half of the selected </a:t>
            </a:r>
            <a:r>
              <a:rPr lang="en-GB" sz="2800" dirty="0"/>
              <a:t>households </a:t>
            </a:r>
            <a:r>
              <a:rPr lang="en-GB" sz="2800" dirty="0" smtClean="0"/>
              <a:t>were interviewed</a:t>
            </a:r>
            <a:r>
              <a:rPr lang="en-GB" sz="2800" dirty="0" smtClean="0"/>
              <a:t>. </a:t>
            </a:r>
            <a:endParaRPr lang="en-GB" sz="2800" b="1" dirty="0" smtClean="0"/>
          </a:p>
        </p:txBody>
      </p:sp>
    </p:spTree>
    <p:extLst>
      <p:ext uri="{BB962C8B-B14F-4D97-AF65-F5344CB8AC3E}">
        <p14:creationId xmlns:p14="http://schemas.microsoft.com/office/powerpoint/2010/main" val="41429324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Biomarkers</a:t>
            </a:r>
            <a:endParaRPr lang="en-US" sz="4200" dirty="0"/>
          </a:p>
        </p:txBody>
      </p:sp>
      <p:sp>
        <p:nvSpPr>
          <p:cNvPr id="3" name="Content Placeholder 2"/>
          <p:cNvSpPr>
            <a:spLocks noGrp="1"/>
          </p:cNvSpPr>
          <p:nvPr>
            <p:ph idx="1"/>
          </p:nvPr>
        </p:nvSpPr>
        <p:spPr>
          <a:xfrm>
            <a:off x="628650" y="1203251"/>
            <a:ext cx="7886700" cy="5273750"/>
          </a:xfrm>
        </p:spPr>
        <p:txBody>
          <a:bodyPr>
            <a:normAutofit fontScale="70000" lnSpcReduction="20000"/>
          </a:bodyPr>
          <a:lstStyle/>
          <a:p>
            <a:pPr marL="0" indent="0">
              <a:lnSpc>
                <a:spcPct val="100000"/>
              </a:lnSpc>
              <a:spcBef>
                <a:spcPts val="0"/>
              </a:spcBef>
              <a:spcAft>
                <a:spcPts val="600"/>
              </a:spcAft>
              <a:buNone/>
            </a:pPr>
            <a:r>
              <a:rPr lang="en-GB" b="1" dirty="0" smtClean="0">
                <a:solidFill>
                  <a:schemeClr val="bg2"/>
                </a:solidFill>
              </a:rPr>
              <a:t>Blood </a:t>
            </a:r>
            <a:r>
              <a:rPr lang="en-GB" b="1" dirty="0">
                <a:solidFill>
                  <a:schemeClr val="bg2"/>
                </a:solidFill>
              </a:rPr>
              <a:t>pressure (in half of the households):</a:t>
            </a:r>
            <a:endParaRPr lang="en-GB" b="1" dirty="0" smtClean="0">
              <a:solidFill>
                <a:schemeClr val="bg2"/>
              </a:solidFill>
            </a:endParaRPr>
          </a:p>
          <a:p>
            <a:pPr>
              <a:lnSpc>
                <a:spcPct val="100000"/>
              </a:lnSpc>
              <a:spcBef>
                <a:spcPts val="0"/>
              </a:spcBef>
              <a:spcAft>
                <a:spcPts val="600"/>
              </a:spcAft>
            </a:pPr>
            <a:r>
              <a:rPr lang="en-GB" dirty="0" smtClean="0"/>
              <a:t>Women age 15-49</a:t>
            </a:r>
          </a:p>
          <a:p>
            <a:pPr>
              <a:lnSpc>
                <a:spcPct val="100000"/>
              </a:lnSpc>
              <a:spcBef>
                <a:spcPts val="0"/>
              </a:spcBef>
              <a:spcAft>
                <a:spcPts val="600"/>
              </a:spcAft>
            </a:pPr>
            <a:r>
              <a:rPr lang="en-GB" dirty="0" smtClean="0"/>
              <a:t>Men age 15-59 </a:t>
            </a:r>
            <a:endParaRPr lang="en-GB" dirty="0">
              <a:solidFill>
                <a:schemeClr val="tx2"/>
              </a:solidFill>
            </a:endParaRPr>
          </a:p>
          <a:p>
            <a:pPr marL="0" indent="0">
              <a:lnSpc>
                <a:spcPct val="100000"/>
              </a:lnSpc>
              <a:spcBef>
                <a:spcPts val="0"/>
              </a:spcBef>
              <a:spcAft>
                <a:spcPts val="600"/>
              </a:spcAft>
              <a:buNone/>
            </a:pPr>
            <a:r>
              <a:rPr lang="en-GB" b="1" dirty="0" smtClean="0">
                <a:solidFill>
                  <a:schemeClr val="bg2"/>
                </a:solidFill>
              </a:rPr>
              <a:t>Height </a:t>
            </a:r>
            <a:r>
              <a:rPr lang="en-GB" b="1" dirty="0">
                <a:solidFill>
                  <a:schemeClr val="bg2"/>
                </a:solidFill>
              </a:rPr>
              <a:t>and weight </a:t>
            </a:r>
            <a:r>
              <a:rPr lang="en-GB" b="1" dirty="0" smtClean="0">
                <a:solidFill>
                  <a:schemeClr val="bg2"/>
                </a:solidFill>
              </a:rPr>
              <a:t>measurements </a:t>
            </a:r>
            <a:r>
              <a:rPr lang="en-GB" b="1" dirty="0">
                <a:solidFill>
                  <a:schemeClr val="bg2"/>
                </a:solidFill>
              </a:rPr>
              <a:t>(in half of the households</a:t>
            </a:r>
            <a:r>
              <a:rPr lang="en-GB" b="1" dirty="0" smtClean="0">
                <a:solidFill>
                  <a:schemeClr val="bg2"/>
                </a:solidFill>
              </a:rPr>
              <a:t>):</a:t>
            </a:r>
          </a:p>
          <a:p>
            <a:pPr>
              <a:lnSpc>
                <a:spcPct val="100000"/>
              </a:lnSpc>
              <a:spcBef>
                <a:spcPts val="0"/>
              </a:spcBef>
              <a:spcAft>
                <a:spcPts val="600"/>
              </a:spcAft>
            </a:pPr>
            <a:r>
              <a:rPr lang="en-GB" dirty="0" smtClean="0"/>
              <a:t>Children </a:t>
            </a:r>
            <a:r>
              <a:rPr lang="en-GB" dirty="0"/>
              <a:t>under </a:t>
            </a:r>
            <a:r>
              <a:rPr lang="en-GB" dirty="0" smtClean="0"/>
              <a:t>5</a:t>
            </a:r>
            <a:endParaRPr lang="en-GB" dirty="0"/>
          </a:p>
          <a:p>
            <a:pPr>
              <a:lnSpc>
                <a:spcPct val="100000"/>
              </a:lnSpc>
              <a:spcBef>
                <a:spcPts val="0"/>
              </a:spcBef>
              <a:spcAft>
                <a:spcPts val="600"/>
              </a:spcAft>
            </a:pPr>
            <a:r>
              <a:rPr lang="en-GB" dirty="0" smtClean="0"/>
              <a:t>Women </a:t>
            </a:r>
            <a:r>
              <a:rPr lang="en-GB" dirty="0"/>
              <a:t>age </a:t>
            </a:r>
            <a:r>
              <a:rPr lang="en-GB" dirty="0" smtClean="0"/>
              <a:t>15-49</a:t>
            </a:r>
          </a:p>
          <a:p>
            <a:pPr>
              <a:lnSpc>
                <a:spcPct val="100000"/>
              </a:lnSpc>
              <a:spcBef>
                <a:spcPts val="0"/>
              </a:spcBef>
              <a:spcAft>
                <a:spcPts val="600"/>
              </a:spcAft>
            </a:pPr>
            <a:r>
              <a:rPr lang="en-GB" dirty="0" smtClean="0"/>
              <a:t>Men age 15-59</a:t>
            </a:r>
          </a:p>
          <a:p>
            <a:pPr marL="0" indent="0">
              <a:lnSpc>
                <a:spcPct val="100000"/>
              </a:lnSpc>
              <a:spcBef>
                <a:spcPts val="0"/>
              </a:spcBef>
              <a:spcAft>
                <a:spcPts val="600"/>
              </a:spcAft>
              <a:buNone/>
            </a:pPr>
            <a:r>
              <a:rPr lang="en-GB" b="1" dirty="0" smtClean="0">
                <a:solidFill>
                  <a:schemeClr val="bg2"/>
                </a:solidFill>
              </a:rPr>
              <a:t>Anaemia testing </a:t>
            </a:r>
            <a:r>
              <a:rPr lang="en-GB" b="1" dirty="0">
                <a:solidFill>
                  <a:schemeClr val="bg2"/>
                </a:solidFill>
              </a:rPr>
              <a:t>(in half of the households)</a:t>
            </a:r>
            <a:r>
              <a:rPr lang="en-GB" b="1" dirty="0" smtClean="0">
                <a:solidFill>
                  <a:schemeClr val="bg2"/>
                </a:solidFill>
              </a:rPr>
              <a:t>:</a:t>
            </a:r>
            <a:endParaRPr lang="en-GB" b="1" dirty="0">
              <a:solidFill>
                <a:schemeClr val="bg2"/>
              </a:solidFill>
            </a:endParaRPr>
          </a:p>
          <a:p>
            <a:pPr>
              <a:lnSpc>
                <a:spcPct val="100000"/>
              </a:lnSpc>
              <a:spcBef>
                <a:spcPts val="0"/>
              </a:spcBef>
              <a:spcAft>
                <a:spcPts val="600"/>
              </a:spcAft>
            </a:pPr>
            <a:r>
              <a:rPr lang="en-GB" dirty="0" smtClean="0"/>
              <a:t>Children age 6-59 months</a:t>
            </a:r>
          </a:p>
          <a:p>
            <a:pPr>
              <a:lnSpc>
                <a:spcPct val="100000"/>
              </a:lnSpc>
              <a:spcBef>
                <a:spcPts val="0"/>
              </a:spcBef>
              <a:spcAft>
                <a:spcPts val="600"/>
              </a:spcAft>
            </a:pPr>
            <a:r>
              <a:rPr lang="en-GB" dirty="0" smtClean="0"/>
              <a:t>Women </a:t>
            </a:r>
            <a:r>
              <a:rPr lang="en-GB" dirty="0"/>
              <a:t>age </a:t>
            </a:r>
            <a:r>
              <a:rPr lang="en-GB" dirty="0" smtClean="0"/>
              <a:t>15-49</a:t>
            </a:r>
          </a:p>
          <a:p>
            <a:pPr>
              <a:lnSpc>
                <a:spcPct val="100000"/>
              </a:lnSpc>
              <a:spcBef>
                <a:spcPts val="0"/>
              </a:spcBef>
              <a:spcAft>
                <a:spcPts val="600"/>
              </a:spcAft>
            </a:pPr>
            <a:r>
              <a:rPr lang="en-GB" dirty="0" smtClean="0"/>
              <a:t>Men age 15-59</a:t>
            </a:r>
            <a:endParaRPr lang="en-GB" dirty="0"/>
          </a:p>
          <a:p>
            <a:pPr marL="0" indent="0">
              <a:lnSpc>
                <a:spcPct val="100000"/>
              </a:lnSpc>
              <a:spcBef>
                <a:spcPts val="0"/>
              </a:spcBef>
              <a:spcAft>
                <a:spcPts val="600"/>
              </a:spcAft>
              <a:buNone/>
            </a:pPr>
            <a:r>
              <a:rPr lang="en-GB" b="1" dirty="0" smtClean="0">
                <a:solidFill>
                  <a:schemeClr val="bg2"/>
                </a:solidFill>
              </a:rPr>
              <a:t>HIV testing </a:t>
            </a:r>
            <a:r>
              <a:rPr lang="en-GB" b="1" dirty="0">
                <a:solidFill>
                  <a:schemeClr val="bg2"/>
                </a:solidFill>
              </a:rPr>
              <a:t>(in half of the households)</a:t>
            </a:r>
            <a:r>
              <a:rPr lang="en-GB" b="1" dirty="0" smtClean="0">
                <a:solidFill>
                  <a:schemeClr val="bg2"/>
                </a:solidFill>
              </a:rPr>
              <a:t>:</a:t>
            </a:r>
            <a:endParaRPr lang="en-GB" b="1" dirty="0">
              <a:solidFill>
                <a:schemeClr val="bg2"/>
              </a:solidFill>
            </a:endParaRPr>
          </a:p>
          <a:p>
            <a:pPr>
              <a:lnSpc>
                <a:spcPct val="100000"/>
              </a:lnSpc>
              <a:spcBef>
                <a:spcPts val="0"/>
              </a:spcBef>
              <a:spcAft>
                <a:spcPts val="600"/>
              </a:spcAft>
            </a:pPr>
            <a:r>
              <a:rPr lang="en-GB" dirty="0"/>
              <a:t>Women age 15-49</a:t>
            </a:r>
          </a:p>
          <a:p>
            <a:pPr>
              <a:lnSpc>
                <a:spcPct val="100000"/>
              </a:lnSpc>
              <a:spcBef>
                <a:spcPts val="0"/>
              </a:spcBef>
              <a:spcAft>
                <a:spcPts val="600"/>
              </a:spcAft>
            </a:pPr>
            <a:r>
              <a:rPr lang="en-GB" dirty="0"/>
              <a:t>Men age 15-59 </a:t>
            </a:r>
          </a:p>
        </p:txBody>
      </p:sp>
    </p:spTree>
    <p:extLst>
      <p:ext uri="{BB962C8B-B14F-4D97-AF65-F5344CB8AC3E}">
        <p14:creationId xmlns:p14="http://schemas.microsoft.com/office/powerpoint/2010/main" val="8638682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Results of the Household and Individual Interviews</a:t>
            </a:r>
            <a:endParaRPr lang="en-US" sz="4200" dirty="0"/>
          </a:p>
        </p:txBody>
      </p:sp>
      <p:graphicFrame>
        <p:nvGraphicFramePr>
          <p:cNvPr id="16" name="Table 15"/>
          <p:cNvGraphicFramePr>
            <a:graphicFrameLocks noGrp="1"/>
          </p:cNvGraphicFramePr>
          <p:nvPr>
            <p:extLst>
              <p:ext uri="{D42A27DB-BD31-4B8C-83A1-F6EECF244321}">
                <p14:modId xmlns:p14="http://schemas.microsoft.com/office/powerpoint/2010/main" val="3545005292"/>
              </p:ext>
            </p:extLst>
          </p:nvPr>
        </p:nvGraphicFramePr>
        <p:xfrm>
          <a:off x="1524000" y="1397000"/>
          <a:ext cx="6096000" cy="2595880"/>
        </p:xfrm>
        <a:graphic>
          <a:graphicData uri="http://schemas.openxmlformats.org/drawingml/2006/table">
            <a:tbl>
              <a:tblPr firstRow="1" bandRow="1">
                <a:tableStyleId>{1E171933-4619-4E11-9A3F-F7608DF75F80}</a:tableStyleId>
              </a:tblPr>
              <a:tblGrid>
                <a:gridCol w="4281377"/>
                <a:gridCol w="1814623"/>
              </a:tblGrid>
              <a:tr h="370840">
                <a:tc gridSpan="2">
                  <a:txBody>
                    <a:bodyPr/>
                    <a:lstStyle/>
                    <a:p>
                      <a:r>
                        <a:rPr lang="en-GB" noProof="0" dirty="0" smtClean="0"/>
                        <a:t>Household Interviews</a:t>
                      </a:r>
                      <a:endParaRPr lang="en-GB" noProof="0" dirty="0"/>
                    </a:p>
                  </a:txBody>
                  <a:tcPr/>
                </a:tc>
                <a:tc hMerge="1">
                  <a:txBody>
                    <a:bodyPr/>
                    <a:lstStyle/>
                    <a:p>
                      <a:endParaRPr lang="en-US" dirty="0"/>
                    </a:p>
                  </a:txBody>
                  <a:tcPr/>
                </a:tc>
              </a:tr>
              <a:tr h="370840">
                <a:tc>
                  <a:txBody>
                    <a:bodyPr/>
                    <a:lstStyle/>
                    <a:p>
                      <a:r>
                        <a:rPr lang="en-GB" noProof="0" dirty="0" smtClean="0"/>
                        <a:t>Households selected</a:t>
                      </a:r>
                      <a:endParaRPr lang="en-GB" noProof="0" dirty="0"/>
                    </a:p>
                  </a:txBody>
                  <a:tcPr/>
                </a:tc>
                <a:tc>
                  <a:txBody>
                    <a:bodyPr/>
                    <a:lstStyle/>
                    <a:p>
                      <a:pPr algn="r"/>
                      <a:r>
                        <a:rPr lang="en-GB" noProof="0" dirty="0" smtClean="0"/>
                        <a:t>9,942</a:t>
                      </a:r>
                      <a:endParaRPr lang="en-GB" noProof="0" dirty="0"/>
                    </a:p>
                  </a:txBody>
                  <a:tcPr/>
                </a:tc>
              </a:tr>
              <a:tr h="370840">
                <a:tc>
                  <a:txBody>
                    <a:bodyPr/>
                    <a:lstStyle/>
                    <a:p>
                      <a:r>
                        <a:rPr lang="en-GB" noProof="0" dirty="0" smtClean="0"/>
                        <a:t>Households occupied</a:t>
                      </a:r>
                      <a:endParaRPr lang="en-GB" noProof="0" dirty="0"/>
                    </a:p>
                  </a:txBody>
                  <a:tcPr/>
                </a:tc>
                <a:tc>
                  <a:txBody>
                    <a:bodyPr/>
                    <a:lstStyle/>
                    <a:p>
                      <a:pPr algn="r"/>
                      <a:r>
                        <a:rPr lang="en-GB" noProof="0" dirty="0" smtClean="0"/>
                        <a:t>9,543</a:t>
                      </a:r>
                      <a:endParaRPr lang="en-GB" noProof="0" dirty="0"/>
                    </a:p>
                  </a:txBody>
                  <a:tcPr/>
                </a:tc>
              </a:tr>
              <a:tr h="370840">
                <a:tc>
                  <a:txBody>
                    <a:bodyPr/>
                    <a:lstStyle/>
                    <a:p>
                      <a:r>
                        <a:rPr lang="en-GB" noProof="0" dirty="0" smtClean="0"/>
                        <a:t>Households interviewed</a:t>
                      </a:r>
                      <a:endParaRPr lang="en-GB" noProof="0" dirty="0"/>
                    </a:p>
                  </a:txBody>
                  <a:tcPr/>
                </a:tc>
                <a:tc>
                  <a:txBody>
                    <a:bodyPr/>
                    <a:lstStyle/>
                    <a:p>
                      <a:pPr algn="r"/>
                      <a:r>
                        <a:rPr lang="en-GB" noProof="0" dirty="0" smtClean="0"/>
                        <a:t>9,402</a:t>
                      </a:r>
                      <a:endParaRPr lang="en-GB" noProof="0" dirty="0"/>
                    </a:p>
                  </a:txBody>
                  <a:tcPr/>
                </a:tc>
              </a:tr>
              <a:tr h="370840">
                <a:tc>
                  <a:txBody>
                    <a:bodyPr/>
                    <a:lstStyle/>
                    <a:p>
                      <a:r>
                        <a:rPr lang="en-GB" noProof="0" dirty="0" smtClean="0"/>
                        <a:t>Response</a:t>
                      </a:r>
                      <a:r>
                        <a:rPr lang="en-GB" baseline="0" noProof="0" dirty="0" smtClean="0"/>
                        <a:t> rate</a:t>
                      </a:r>
                      <a:endParaRPr lang="en-GB" noProof="0" dirty="0"/>
                    </a:p>
                  </a:txBody>
                  <a:tcPr/>
                </a:tc>
                <a:tc>
                  <a:txBody>
                    <a:bodyPr/>
                    <a:lstStyle/>
                    <a:p>
                      <a:pPr algn="r"/>
                      <a:r>
                        <a:rPr lang="en-GB" noProof="0" dirty="0" smtClean="0"/>
                        <a:t>99%</a:t>
                      </a:r>
                      <a:endParaRPr lang="en-GB" noProof="0" dirty="0"/>
                    </a:p>
                  </a:txBody>
                  <a:tcPr/>
                </a:tc>
              </a:tr>
              <a:tr h="370840">
                <a:tc>
                  <a:txBody>
                    <a:bodyPr/>
                    <a:lstStyle/>
                    <a:p>
                      <a:endParaRPr lang="en-GB" noProof="0" dirty="0"/>
                    </a:p>
                  </a:txBody>
                  <a:tcPr/>
                </a:tc>
                <a:tc>
                  <a:txBody>
                    <a:bodyPr/>
                    <a:lstStyle/>
                    <a:p>
                      <a:pPr algn="r"/>
                      <a:endParaRPr lang="en-GB" noProof="0" dirty="0"/>
                    </a:p>
                  </a:txBody>
                  <a:tcPr/>
                </a:tc>
              </a:tr>
              <a:tr h="370840">
                <a:tc>
                  <a:txBody>
                    <a:bodyPr/>
                    <a:lstStyle/>
                    <a:p>
                      <a:endParaRPr lang="en-GB" noProof="0" dirty="0"/>
                    </a:p>
                  </a:txBody>
                  <a:tcPr/>
                </a:tc>
                <a:tc>
                  <a:txBody>
                    <a:bodyPr/>
                    <a:lstStyle/>
                    <a:p>
                      <a:pPr algn="r"/>
                      <a:endParaRPr lang="en-GB" noProof="0" dirty="0"/>
                    </a:p>
                  </a:txBody>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2431189131"/>
              </p:ext>
            </p:extLst>
          </p:nvPr>
        </p:nvGraphicFramePr>
        <p:xfrm>
          <a:off x="1524000" y="3261242"/>
          <a:ext cx="6096000" cy="2225040"/>
        </p:xfrm>
        <a:graphic>
          <a:graphicData uri="http://schemas.openxmlformats.org/drawingml/2006/table">
            <a:tbl>
              <a:tblPr firstRow="1" bandRow="1">
                <a:tableStyleId>{00A15C55-8517-42AA-B614-E9B94910E393}</a:tableStyleId>
              </a:tblPr>
              <a:tblGrid>
                <a:gridCol w="4281377"/>
                <a:gridCol w="1814623"/>
              </a:tblGrid>
              <a:tr h="370840">
                <a:tc gridSpan="2">
                  <a:txBody>
                    <a:bodyPr/>
                    <a:lstStyle/>
                    <a:p>
                      <a:r>
                        <a:rPr lang="en-US" dirty="0" smtClean="0"/>
                        <a:t>Interviews with Women age 15-49</a:t>
                      </a:r>
                      <a:endParaRPr lang="en-US" dirty="0"/>
                    </a:p>
                  </a:txBody>
                  <a:tcPr/>
                </a:tc>
                <a:tc hMerge="1">
                  <a:txBody>
                    <a:bodyPr/>
                    <a:lstStyle/>
                    <a:p>
                      <a:endParaRPr lang="en-US" dirty="0"/>
                    </a:p>
                  </a:txBody>
                  <a:tcPr/>
                </a:tc>
              </a:tr>
              <a:tr h="370840">
                <a:tc>
                  <a:txBody>
                    <a:bodyPr/>
                    <a:lstStyle/>
                    <a:p>
                      <a:r>
                        <a:rPr lang="en-US" dirty="0" smtClean="0"/>
                        <a:t>Eligible women</a:t>
                      </a:r>
                      <a:endParaRPr lang="en-US" dirty="0"/>
                    </a:p>
                  </a:txBody>
                  <a:tcPr/>
                </a:tc>
                <a:tc>
                  <a:txBody>
                    <a:bodyPr/>
                    <a:lstStyle/>
                    <a:p>
                      <a:pPr algn="r"/>
                      <a:r>
                        <a:rPr lang="en-US" dirty="0" smtClean="0"/>
                        <a:t>6,818</a:t>
                      </a:r>
                      <a:endParaRPr lang="en-US" dirty="0"/>
                    </a:p>
                  </a:txBody>
                  <a:tcPr/>
                </a:tc>
              </a:tr>
              <a:tr h="370840">
                <a:tc>
                  <a:txBody>
                    <a:bodyPr/>
                    <a:lstStyle/>
                    <a:p>
                      <a:r>
                        <a:rPr lang="en-US" dirty="0" smtClean="0"/>
                        <a:t>Women interviewed</a:t>
                      </a:r>
                      <a:endParaRPr lang="en-US" dirty="0"/>
                    </a:p>
                  </a:txBody>
                  <a:tcPr/>
                </a:tc>
                <a:tc>
                  <a:txBody>
                    <a:bodyPr/>
                    <a:lstStyle/>
                    <a:p>
                      <a:pPr algn="r"/>
                      <a:r>
                        <a:rPr lang="en-US" dirty="0" smtClean="0"/>
                        <a:t>6,621</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97%</a:t>
                      </a:r>
                      <a:endParaRPr lang="en-US" dirty="0"/>
                    </a:p>
                  </a:txBody>
                  <a:tcPr/>
                </a:tc>
              </a:tr>
              <a:tr h="370840">
                <a:tc>
                  <a:txBody>
                    <a:bodyPr/>
                    <a:lstStyle/>
                    <a:p>
                      <a:endParaRPr lang="en-US" dirty="0"/>
                    </a:p>
                  </a:txBody>
                  <a:tcPr/>
                </a:tc>
                <a:tc>
                  <a:txBody>
                    <a:bodyPr/>
                    <a:lstStyle/>
                    <a:p>
                      <a:pPr algn="r"/>
                      <a:endParaRPr lang="en-US" dirty="0"/>
                    </a:p>
                  </a:txBody>
                  <a:tcPr/>
                </a:tc>
              </a:tr>
              <a:tr h="370840">
                <a:tc>
                  <a:txBody>
                    <a:bodyPr/>
                    <a:lstStyle/>
                    <a:p>
                      <a:endParaRPr lang="en-US" dirty="0"/>
                    </a:p>
                  </a:txBody>
                  <a:tcPr/>
                </a:tc>
                <a:tc>
                  <a:txBody>
                    <a:bodyPr/>
                    <a:lstStyle/>
                    <a:p>
                      <a:pPr algn="r"/>
                      <a:endParaRPr lang="en-US" dirty="0"/>
                    </a:p>
                  </a:txBody>
                  <a:tcPr/>
                </a:tc>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2574384268"/>
              </p:ext>
            </p:extLst>
          </p:nvPr>
        </p:nvGraphicFramePr>
        <p:xfrm>
          <a:off x="1524000" y="4742711"/>
          <a:ext cx="6096000" cy="1483360"/>
        </p:xfrm>
        <a:graphic>
          <a:graphicData uri="http://schemas.openxmlformats.org/drawingml/2006/table">
            <a:tbl>
              <a:tblPr firstRow="1" bandRow="1">
                <a:tableStyleId>{00A15C55-8517-42AA-B614-E9B94910E393}</a:tableStyleId>
              </a:tblPr>
              <a:tblGrid>
                <a:gridCol w="4281377"/>
                <a:gridCol w="1814623"/>
              </a:tblGrid>
              <a:tr h="370840">
                <a:tc gridSpan="2">
                  <a:txBody>
                    <a:bodyPr/>
                    <a:lstStyle/>
                    <a:p>
                      <a:r>
                        <a:rPr lang="en-US" dirty="0" smtClean="0"/>
                        <a:t>Interviews with Men age 15-59</a:t>
                      </a:r>
                      <a:endParaRPr lang="en-US" dirty="0"/>
                    </a:p>
                  </a:txBody>
                  <a:tcPr/>
                </a:tc>
                <a:tc hMerge="1">
                  <a:txBody>
                    <a:bodyPr/>
                    <a:lstStyle/>
                    <a:p>
                      <a:endParaRPr lang="en-US" dirty="0"/>
                    </a:p>
                  </a:txBody>
                  <a:tcPr/>
                </a:tc>
              </a:tr>
              <a:tr h="370840">
                <a:tc>
                  <a:txBody>
                    <a:bodyPr/>
                    <a:lstStyle/>
                    <a:p>
                      <a:r>
                        <a:rPr lang="en-US" dirty="0" smtClean="0"/>
                        <a:t>Eligible men</a:t>
                      </a:r>
                      <a:endParaRPr lang="en-US" dirty="0"/>
                    </a:p>
                  </a:txBody>
                  <a:tcPr/>
                </a:tc>
                <a:tc>
                  <a:txBody>
                    <a:bodyPr/>
                    <a:lstStyle/>
                    <a:p>
                      <a:pPr algn="r"/>
                      <a:r>
                        <a:rPr lang="en-US" dirty="0" smtClean="0"/>
                        <a:t>3,133</a:t>
                      </a:r>
                      <a:endParaRPr lang="en-US" dirty="0"/>
                    </a:p>
                  </a:txBody>
                  <a:tcPr/>
                </a:tc>
              </a:tr>
              <a:tr h="370840">
                <a:tc>
                  <a:txBody>
                    <a:bodyPr/>
                    <a:lstStyle/>
                    <a:p>
                      <a:r>
                        <a:rPr lang="en-US" dirty="0" smtClean="0"/>
                        <a:t>Men interviewed</a:t>
                      </a:r>
                      <a:endParaRPr lang="en-US" dirty="0"/>
                    </a:p>
                  </a:txBody>
                  <a:tcPr/>
                </a:tc>
                <a:tc>
                  <a:txBody>
                    <a:bodyPr/>
                    <a:lstStyle/>
                    <a:p>
                      <a:pPr algn="r"/>
                      <a:r>
                        <a:rPr lang="en-US" dirty="0" smtClean="0"/>
                        <a:t>2,931</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94%</a:t>
                      </a:r>
                      <a:endParaRPr lang="en-US" dirty="0"/>
                    </a:p>
                  </a:txBody>
                  <a:tcPr/>
                </a:tc>
              </a:tr>
            </a:tbl>
          </a:graphicData>
        </a:graphic>
      </p:graphicFrame>
    </p:spTree>
    <p:extLst>
      <p:ext uri="{BB962C8B-B14F-4D97-AF65-F5344CB8AC3E}">
        <p14:creationId xmlns:p14="http://schemas.microsoft.com/office/powerpoint/2010/main" val="35003698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77108"/>
          </a:xfrm>
          <a:prstGeom prst="rect">
            <a:avLst/>
          </a:prstGeom>
          <a:noFill/>
        </p:spPr>
        <p:txBody>
          <a:bodyPr wrap="square" rtlCol="0">
            <a:spAutoFit/>
          </a:bodyPr>
          <a:lstStyle/>
          <a:p>
            <a:pPr algn="ctr"/>
            <a:r>
              <a:rPr lang="en-US" sz="3800" b="1" dirty="0" smtClean="0">
                <a:solidFill>
                  <a:schemeClr val="bg1"/>
                </a:solidFill>
                <a:latin typeface="Calibri" pitchFamily="34" charset="0"/>
              </a:rPr>
              <a:t>Household and Respondent Characteristics</a:t>
            </a:r>
            <a:endParaRPr lang="en-US" sz="3800" b="1" dirty="0">
              <a:solidFill>
                <a:schemeClr val="bg1"/>
              </a:solidFill>
              <a:latin typeface="Calibri" pitchFamily="34" charset="0"/>
            </a:endParaRPr>
          </a:p>
        </p:txBody>
      </p:sp>
      <p:sp>
        <p:nvSpPr>
          <p:cNvPr id="3" name="TextBox 2"/>
          <p:cNvSpPr txBox="1"/>
          <p:nvPr/>
        </p:nvSpPr>
        <p:spPr>
          <a:xfrm>
            <a:off x="7348331" y="215443"/>
            <a:ext cx="1795669" cy="923330"/>
          </a:xfrm>
          <a:prstGeom prst="rect">
            <a:avLst/>
          </a:prstGeom>
          <a:noFill/>
        </p:spPr>
        <p:txBody>
          <a:bodyPr wrap="square" rtlCol="0">
            <a:spAutoFit/>
          </a:bodyPr>
          <a:lstStyle/>
          <a:p>
            <a:pPr algn="ct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LesothoDHS</a:t>
            </a: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DHSprogram</a:t>
            </a:r>
            <a:endParaRPr lang="en-US" b="1" dirty="0">
              <a:solidFill>
                <a:schemeClr val="bg1"/>
              </a:solidFill>
            </a:endParaRPr>
          </a:p>
        </p:txBody>
      </p:sp>
    </p:spTree>
    <p:extLst>
      <p:ext uri="{BB962C8B-B14F-4D97-AF65-F5344CB8AC3E}">
        <p14:creationId xmlns:p14="http://schemas.microsoft.com/office/powerpoint/2010/main" val="1494341431"/>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Lesotho">
      <a:dk1>
        <a:sysClr val="windowText" lastClr="000000"/>
      </a:dk1>
      <a:lt1>
        <a:sysClr val="window" lastClr="FFFFFF"/>
      </a:lt1>
      <a:dk2>
        <a:srgbClr val="00143F"/>
      </a:dk2>
      <a:lt2>
        <a:srgbClr val="40AD48"/>
      </a:lt2>
      <a:accent1>
        <a:srgbClr val="F15C30"/>
      </a:accent1>
      <a:accent2>
        <a:srgbClr val="72593C"/>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8548</TotalTime>
  <Words>3038</Words>
  <Application>Microsoft Office PowerPoint</Application>
  <PresentationFormat>On-screen Show (4:3)</PresentationFormat>
  <Paragraphs>385</Paragraphs>
  <Slides>50</Slides>
  <Notes>37</Notes>
  <HiddenSlides>0</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50</vt:i4>
      </vt:variant>
    </vt:vector>
  </HeadingPairs>
  <TitlesOfParts>
    <vt:vector size="60" baseType="lpstr">
      <vt:lpstr>Arial</vt:lpstr>
      <vt:lpstr>Calibri</vt:lpstr>
      <vt:lpstr>Calibri (Headings)</vt:lpstr>
      <vt:lpstr>Custom Design</vt:lpstr>
      <vt:lpstr>1_Office Theme</vt:lpstr>
      <vt:lpstr>2_Office Theme</vt:lpstr>
      <vt:lpstr>3_Office Theme</vt:lpstr>
      <vt:lpstr>4_Office Theme</vt:lpstr>
      <vt:lpstr>5_Office Theme</vt:lpstr>
      <vt:lpstr>6_Office Theme</vt:lpstr>
      <vt:lpstr>PowerPoint Presentation</vt:lpstr>
      <vt:lpstr>PowerPoint Presentation</vt:lpstr>
      <vt:lpstr>PowerPoint Presentation</vt:lpstr>
      <vt:lpstr>Objective</vt:lpstr>
      <vt:lpstr>The Survey</vt:lpstr>
      <vt:lpstr>Sample Design</vt:lpstr>
      <vt:lpstr>Biomarkers</vt:lpstr>
      <vt:lpstr>Results of the Household and Individual Interviews</vt:lpstr>
      <vt:lpstr>PowerPoint Presentation</vt:lpstr>
      <vt:lpstr>Drinking Water</vt:lpstr>
      <vt:lpstr>Toilet Facilities</vt:lpstr>
      <vt:lpstr>Educational Attainment of  Respondents Age 15-49</vt:lpstr>
      <vt:lpstr>PowerPoint Presentation</vt:lpstr>
      <vt:lpstr>Fertility Differentials</vt:lpstr>
      <vt:lpstr>Fertility by District</vt:lpstr>
      <vt:lpstr>Fertility Trends</vt:lpstr>
      <vt:lpstr>Fertility Preferences of Married Women</vt:lpstr>
      <vt:lpstr>PowerPoint Presentation</vt:lpstr>
      <vt:lpstr>Current Use of Contraception</vt:lpstr>
      <vt:lpstr>Current Use of Modern Contraception  by District</vt:lpstr>
      <vt:lpstr>Trends in Use of Contraception</vt:lpstr>
      <vt:lpstr>Antenatal Care by Provider</vt:lpstr>
      <vt:lpstr>Timing of Antenatal Care  and Number of Visits</vt:lpstr>
      <vt:lpstr>Delivery in a Health Facility by District</vt:lpstr>
      <vt:lpstr>Assistance during Delivery</vt:lpstr>
      <vt:lpstr>Trends in Maternal Health</vt:lpstr>
      <vt:lpstr>PowerPoint Presentation</vt:lpstr>
      <vt:lpstr>Childhood Mortality Rates</vt:lpstr>
      <vt:lpstr>Trends in Childhood Mortality</vt:lpstr>
      <vt:lpstr>Maternal Mortality</vt:lpstr>
      <vt:lpstr>Maternal Mortality Ratio</vt:lpstr>
      <vt:lpstr>PowerPoint Presentation</vt:lpstr>
      <vt:lpstr>Basic Childhood Vaccinations</vt:lpstr>
      <vt:lpstr>Trends in Basic Vaccination Coverage</vt:lpstr>
      <vt:lpstr>Breastfeeding Status Under 6 Months</vt:lpstr>
      <vt:lpstr>Trends in Anaemia</vt:lpstr>
      <vt:lpstr>Trends in Nutritional Status of Children</vt:lpstr>
      <vt:lpstr>Child Stunting by District</vt:lpstr>
      <vt:lpstr>Women’s and Men’s Nutritional Status</vt:lpstr>
      <vt:lpstr>PowerPoint Presentation</vt:lpstr>
      <vt:lpstr>Knowledge of HIV Prevention Methods</vt:lpstr>
      <vt:lpstr>Knowledge of Mother-to-Child Transmission (MTCT) of HIV</vt:lpstr>
      <vt:lpstr>Trends in HIV Testing</vt:lpstr>
      <vt:lpstr>HIV Prevalence by Residence</vt:lpstr>
      <vt:lpstr>HIV Prevalence by District</vt:lpstr>
      <vt:lpstr>Trends in HIV Prevalence</vt:lpstr>
      <vt:lpstr>HIV Incidence</vt:lpstr>
      <vt:lpstr>PowerPoint Presentation</vt:lpstr>
      <vt:lpstr>Blood Pressure Measurement</vt:lpstr>
      <vt:lpstr>Tobacco Use</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Nybro, Erica</cp:lastModifiedBy>
  <cp:revision>111</cp:revision>
  <cp:lastPrinted>2016-03-29T13:47:44Z</cp:lastPrinted>
  <dcterms:created xsi:type="dcterms:W3CDTF">2015-01-29T20:02:00Z</dcterms:created>
  <dcterms:modified xsi:type="dcterms:W3CDTF">2016-06-14T11:02:35Z</dcterms:modified>
</cp:coreProperties>
</file>