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charts/chart3.xml" ContentType="application/vnd.openxmlformats-officedocument.drawingml.chart+xml"/>
  <Override PartName="/ppt/notesSlides/notesSlide13.xml" ContentType="application/vnd.openxmlformats-officedocument.presentationml.notesSlide+xml"/>
  <Override PartName="/ppt/charts/chart4.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charts/chart6.xml" ContentType="application/vnd.openxmlformats-officedocument.drawingml.chart+xml"/>
  <Override PartName="/ppt/notesSlides/notesSlide18.xml" ContentType="application/vnd.openxmlformats-officedocument.presentationml.notesSlide+xml"/>
  <Override PartName="/ppt/charts/chart7.xml" ContentType="application/vnd.openxmlformats-officedocument.drawingml.chart+xml"/>
  <Override PartName="/ppt/notesSlides/notesSlide19.xml" ContentType="application/vnd.openxmlformats-officedocument.presentationml.notesSlide+xml"/>
  <Override PartName="/ppt/charts/chart8.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9.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2.xml" ContentType="application/vnd.openxmlformats-officedocument.presentationml.notesSlide+xml"/>
  <Override PartName="/ppt/charts/chart10.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1.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2.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3.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9.xml" ContentType="application/vnd.openxmlformats-officedocument.presentationml.notesSlide+xml"/>
  <Override PartName="/ppt/charts/chart14.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30.xml" ContentType="application/vnd.openxmlformats-officedocument.presentationml.notesSlide+xml"/>
  <Override PartName="/ppt/charts/chart15.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1.xml" ContentType="application/vnd.openxmlformats-officedocument.presentationml.notesSlide+xml"/>
  <Override PartName="/ppt/charts/chart16.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32.xml" ContentType="application/vnd.openxmlformats-officedocument.presentationml.notesSlide+xml"/>
  <Override PartName="/ppt/charts/chart17.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33.xml" ContentType="application/vnd.openxmlformats-officedocument.presentationml.notesSlide+xml"/>
  <Override PartName="/ppt/charts/chart18.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34.xml" ContentType="application/vnd.openxmlformats-officedocument.presentationml.notesSlide+xml"/>
  <Override PartName="/ppt/charts/chart19.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35.xml" ContentType="application/vnd.openxmlformats-officedocument.presentationml.notesSlide+xml"/>
  <Override PartName="/ppt/charts/chart20.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21.xml" ContentType="application/vnd.openxmlformats-officedocument.drawingml.chart+xml"/>
  <Override PartName="/ppt/notesSlides/notesSlide38.xml" ContentType="application/vnd.openxmlformats-officedocument.presentationml.notesSlide+xml"/>
  <Override PartName="/ppt/charts/chart22.xml" ContentType="application/vnd.openxmlformats-officedocument.drawingml.chart+xml"/>
  <Override PartName="/ppt/notesSlides/notesSlide39.xml" ContentType="application/vnd.openxmlformats-officedocument.presentationml.notesSlide+xml"/>
  <Override PartName="/ppt/charts/chart23.xml" ContentType="application/vnd.openxmlformats-officedocument.drawingml.chart+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24.xml" ContentType="application/vnd.openxmlformats-officedocument.drawingml.chart+xml"/>
  <Override PartName="/ppt/notesSlides/notesSlide43.xml" ContentType="application/vnd.openxmlformats-officedocument.presentationml.notesSlide+xml"/>
  <Override PartName="/ppt/charts/chart25.xml" ContentType="application/vnd.openxmlformats-officedocument.drawingml.chart+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26.xml" ContentType="application/vnd.openxmlformats-officedocument.drawingml.chart+xml"/>
  <Override PartName="/ppt/notesSlides/notesSlide48.xml" ContentType="application/vnd.openxmlformats-officedocument.presentationml.notesSlide+xml"/>
  <Override PartName="/ppt/charts/chart27.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49.xml" ContentType="application/vnd.openxmlformats-officedocument.presentationml.notesSlide+xml"/>
  <Override PartName="/ppt/charts/chart28.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50.xml" ContentType="application/vnd.openxmlformats-officedocument.presentationml.notesSlide+xml"/>
  <Override PartName="/ppt/charts/chart29.xml" ContentType="application/vnd.openxmlformats-officedocument.drawingml.chart+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30.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rts/chart31.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32.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rts/chart33.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61.xml" ContentType="application/vnd.openxmlformats-officedocument.presentationml.notesSlide+xml"/>
  <Override PartName="/ppt/charts/chart34.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62.xml" ContentType="application/vnd.openxmlformats-officedocument.presentationml.notesSlide+xml"/>
  <Override PartName="/ppt/charts/chart35.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rts/chart36.xml" ContentType="application/vnd.openxmlformats-officedocument.drawingml.chart+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charts/chart37.xml" ContentType="application/vnd.openxmlformats-officedocument.drawingml.chart+xml"/>
  <Override PartName="/ppt/notesSlides/notesSlide67.xml" ContentType="application/vnd.openxmlformats-officedocument.presentationml.notesSlide+xml"/>
  <Override PartName="/ppt/charts/chart38.xml" ContentType="application/vnd.openxmlformats-officedocument.drawingml.chart+xml"/>
  <Override PartName="/ppt/drawings/drawing2.xml" ContentType="application/vnd.openxmlformats-officedocument.drawingml.chartshape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rts/chart39.xml" ContentType="application/vnd.openxmlformats-officedocument.drawingml.chart+xml"/>
  <Override PartName="/ppt/notesSlides/notesSlide70.xml" ContentType="application/vnd.openxmlformats-officedocument.presentationml.notesSlide+xml"/>
  <Override PartName="/ppt/charts/chart40.xml" ContentType="application/vnd.openxmlformats-officedocument.drawingml.chart+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harts/chart41.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73.xml" ContentType="application/vnd.openxmlformats-officedocument.presentationml.notesSlide+xml"/>
  <Override PartName="/ppt/charts/chart42.xml" ContentType="application/vnd.openxmlformats-officedocument.drawingml.chart+xml"/>
  <Override PartName="/ppt/notesSlides/notesSlide74.xml" ContentType="application/vnd.openxmlformats-officedocument.presentationml.notesSlide+xml"/>
  <Override PartName="/ppt/charts/chart43.xml" ContentType="application/vnd.openxmlformats-officedocument.drawingml.chart+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rts/chart44.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charts/chart45.xml" ContentType="application/vnd.openxmlformats-officedocument.drawingml.chart+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charts/chart46.xml" ContentType="application/vnd.openxmlformats-officedocument.drawingml.chart+xml"/>
  <Override PartName="/ppt/notesSlides/notesSlide83.xml" ContentType="application/vnd.openxmlformats-officedocument.presentationml.notesSlide+xml"/>
  <Override PartName="/ppt/charts/chart47.xml" ContentType="application/vnd.openxmlformats-officedocument.drawingml.chart+xml"/>
  <Override PartName="/ppt/drawings/drawing3.xml" ContentType="application/vnd.openxmlformats-officedocument.drawingml.chartshapes+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rts/chart48.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charts/chart49.xml" ContentType="application/vnd.openxmlformats-officedocument.drawingml.chart+xml"/>
  <Override PartName="/ppt/notesSlides/notesSlide88.xml" ContentType="application/vnd.openxmlformats-officedocument.presentationml.notesSlide+xml"/>
  <Override PartName="/ppt/charts/chart50.xml" ContentType="application/vnd.openxmlformats-officedocument.drawingml.chart+xml"/>
  <Override PartName="/ppt/notesSlides/notesSlide89.xml" ContentType="application/vnd.openxmlformats-officedocument.presentationml.notesSlide+xml"/>
  <Override PartName="/ppt/charts/chart51.xml" ContentType="application/vnd.openxmlformats-officedocument.drawingml.chart+xml"/>
  <Override PartName="/ppt/notesSlides/notesSlide90.xml" ContentType="application/vnd.openxmlformats-officedocument.presentationml.notesSlide+xml"/>
  <Override PartName="/ppt/charts/chart52.xml" ContentType="application/vnd.openxmlformats-officedocument.drawingml.chart+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charts/chart53.xml" ContentType="application/vnd.openxmlformats-officedocument.drawingml.chart+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charts/chart54.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rts/chart55.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charts/chart56.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charts/chart57.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101.xml" ContentType="application/vnd.openxmlformats-officedocument.presentationml.notesSlide+xml"/>
  <Override PartName="/ppt/charts/chart58.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102.xml" ContentType="application/vnd.openxmlformats-officedocument.presentationml.notesSlide+xml"/>
  <Override PartName="/ppt/charts/chart59.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charts/chart60.xml" ContentType="application/vnd.openxmlformats-officedocument.drawingml.chart+xml"/>
  <Override PartName="/ppt/charts/style31.xml" ContentType="application/vnd.ms-office.chartstyle+xml"/>
  <Override PartName="/ppt/charts/colors31.xml" ContentType="application/vnd.ms-office.chartcolorstyle+xml"/>
  <Override PartName="/ppt/notesSlides/notesSlide105.xml" ContentType="application/vnd.openxmlformats-officedocument.presentationml.notesSlide+xml"/>
  <Override PartName="/ppt/charts/chart61.xml" ContentType="application/vnd.openxmlformats-officedocument.drawingml.chart+xml"/>
  <Override PartName="/ppt/charts/style32.xml" ContentType="application/vnd.ms-office.chartstyle+xml"/>
  <Override PartName="/ppt/charts/colors32.xml" ContentType="application/vnd.ms-office.chartcolorstyl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charts/chart62.xml" ContentType="application/vnd.openxmlformats-officedocument.drawingml.chart+xml"/>
  <Override PartName="/ppt/charts/style33.xml" ContentType="application/vnd.ms-office.chartstyle+xml"/>
  <Override PartName="/ppt/charts/colors33.xml" ContentType="application/vnd.ms-office.chartcolorstyle+xml"/>
  <Override PartName="/ppt/notesSlides/notesSlide108.xml" ContentType="application/vnd.openxmlformats-officedocument.presentationml.notesSlide+xml"/>
  <Override PartName="/ppt/charts/chart63.xml" ContentType="application/vnd.openxmlformats-officedocument.drawingml.chart+xml"/>
  <Override PartName="/ppt/charts/style34.xml" ContentType="application/vnd.ms-office.chartstyle+xml"/>
  <Override PartName="/ppt/charts/colors34.xml" ContentType="application/vnd.ms-office.chartcolorstyle+xml"/>
  <Override PartName="/ppt/notesSlides/notesSlide109.xml" ContentType="application/vnd.openxmlformats-officedocument.presentationml.notesSlide+xml"/>
  <Override PartName="/ppt/charts/chart64.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110.xml" ContentType="application/vnd.openxmlformats-officedocument.presentationml.notesSlide+xml"/>
  <Override PartName="/ppt/charts/chart65.xml" ContentType="application/vnd.openxmlformats-officedocument.drawingml.chart+xml"/>
  <Override PartName="/ppt/charts/style36.xml" ContentType="application/vnd.ms-office.chartstyle+xml"/>
  <Override PartName="/ppt/charts/colors36.xml" ContentType="application/vnd.ms-office.chartcolorstyle+xml"/>
  <Override PartName="/ppt/notesSlides/notesSlide111.xml" ContentType="application/vnd.openxmlformats-officedocument.presentationml.notesSlide+xml"/>
  <Override PartName="/ppt/charts/chart66.xml" ContentType="application/vnd.openxmlformats-officedocument.drawingml.chart+xml"/>
  <Override PartName="/ppt/notesSlides/notesSlide112.xml" ContentType="application/vnd.openxmlformats-officedocument.presentationml.notesSlide+xml"/>
  <Override PartName="/ppt/charts/chart67.xml" ContentType="application/vnd.openxmlformats-officedocument.drawingml.chart+xml"/>
  <Override PartName="/ppt/charts/style37.xml" ContentType="application/vnd.ms-office.chartstyle+xml"/>
  <Override PartName="/ppt/charts/colors37.xml" ContentType="application/vnd.ms-office.chartcolorstyle+xml"/>
  <Override PartName="/ppt/notesSlides/notesSlide113.xml" ContentType="application/vnd.openxmlformats-officedocument.presentationml.notesSlide+xml"/>
  <Override PartName="/ppt/charts/chart68.xml" ContentType="application/vnd.openxmlformats-officedocument.drawingml.chart+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charts/chart69.xml" ContentType="application/vnd.openxmlformats-officedocument.drawingml.chart+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charts/chart70.xml" ContentType="application/vnd.openxmlformats-officedocument.drawingml.chart+xml"/>
  <Override PartName="/ppt/notesSlides/notesSlide118.xml" ContentType="application/vnd.openxmlformats-officedocument.presentationml.notesSlide+xml"/>
  <Override PartName="/ppt/charts/chart71.xml" ContentType="application/vnd.openxmlformats-officedocument.drawingml.chart+xml"/>
  <Override PartName="/ppt/notesSlides/notesSlide119.xml" ContentType="application/vnd.openxmlformats-officedocument.presentationml.notesSlide+xml"/>
  <Override PartName="/ppt/charts/chart72.xml" ContentType="application/vnd.openxmlformats-officedocument.drawingml.chart+xml"/>
  <Override PartName="/ppt/notesSlides/notesSlide120.xml" ContentType="application/vnd.openxmlformats-officedocument.presentationml.notesSlide+xml"/>
  <Override PartName="/ppt/charts/chart73.xml" ContentType="application/vnd.openxmlformats-officedocument.drawingml.chart+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charts/chart74.xml" ContentType="application/vnd.openxmlformats-officedocument.drawingml.chart+xml"/>
  <Override PartName="/ppt/charts/style38.xml" ContentType="application/vnd.ms-office.chartstyle+xml"/>
  <Override PartName="/ppt/charts/colors3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0" r:id="rId1"/>
    <p:sldMasterId id="2147483651" r:id="rId2"/>
  </p:sldMasterIdLst>
  <p:notesMasterIdLst>
    <p:notesMasterId r:id="rId126"/>
  </p:notesMasterIdLst>
  <p:sldIdLst>
    <p:sldId id="256" r:id="rId3"/>
    <p:sldId id="257" r:id="rId4"/>
    <p:sldId id="259" r:id="rId5"/>
    <p:sldId id="260" r:id="rId6"/>
    <p:sldId id="262" r:id="rId7"/>
    <p:sldId id="269" r:id="rId8"/>
    <p:sldId id="270" r:id="rId9"/>
    <p:sldId id="271" r:id="rId10"/>
    <p:sldId id="272" r:id="rId11"/>
    <p:sldId id="289" r:id="rId12"/>
    <p:sldId id="274" r:id="rId13"/>
    <p:sldId id="276" r:id="rId14"/>
    <p:sldId id="278" r:id="rId15"/>
    <p:sldId id="279" r:id="rId16"/>
    <p:sldId id="280" r:id="rId17"/>
    <p:sldId id="290" r:id="rId18"/>
    <p:sldId id="282" r:id="rId19"/>
    <p:sldId id="284" r:id="rId20"/>
    <p:sldId id="288" r:id="rId21"/>
    <p:sldId id="291" r:id="rId22"/>
    <p:sldId id="292" r:id="rId23"/>
    <p:sldId id="293" r:id="rId24"/>
    <p:sldId id="294" r:id="rId25"/>
    <p:sldId id="295" r:id="rId26"/>
    <p:sldId id="296" r:id="rId27"/>
    <p:sldId id="297" r:id="rId28"/>
    <p:sldId id="298" r:id="rId29"/>
    <p:sldId id="299" r:id="rId30"/>
    <p:sldId id="300" r:id="rId31"/>
    <p:sldId id="301" r:id="rId32"/>
    <p:sldId id="302" r:id="rId33"/>
    <p:sldId id="303" r:id="rId34"/>
    <p:sldId id="304" r:id="rId35"/>
    <p:sldId id="305" r:id="rId36"/>
    <p:sldId id="306" r:id="rId37"/>
    <p:sldId id="307" r:id="rId38"/>
    <p:sldId id="308" r:id="rId39"/>
    <p:sldId id="309" r:id="rId40"/>
    <p:sldId id="310" r:id="rId41"/>
    <p:sldId id="311" r:id="rId42"/>
    <p:sldId id="312" r:id="rId43"/>
    <p:sldId id="313" r:id="rId44"/>
    <p:sldId id="314" r:id="rId45"/>
    <p:sldId id="315" r:id="rId46"/>
    <p:sldId id="316" r:id="rId47"/>
    <p:sldId id="317" r:id="rId48"/>
    <p:sldId id="318" r:id="rId49"/>
    <p:sldId id="319" r:id="rId50"/>
    <p:sldId id="320" r:id="rId51"/>
    <p:sldId id="321" r:id="rId52"/>
    <p:sldId id="322" r:id="rId53"/>
    <p:sldId id="323" r:id="rId54"/>
    <p:sldId id="324" r:id="rId55"/>
    <p:sldId id="325" r:id="rId56"/>
    <p:sldId id="326" r:id="rId57"/>
    <p:sldId id="327" r:id="rId58"/>
    <p:sldId id="328" r:id="rId59"/>
    <p:sldId id="329" r:id="rId60"/>
    <p:sldId id="330" r:id="rId61"/>
    <p:sldId id="331" r:id="rId62"/>
    <p:sldId id="332" r:id="rId63"/>
    <p:sldId id="333" r:id="rId64"/>
    <p:sldId id="334" r:id="rId65"/>
    <p:sldId id="335" r:id="rId66"/>
    <p:sldId id="336" r:id="rId67"/>
    <p:sldId id="337" r:id="rId68"/>
    <p:sldId id="338" r:id="rId69"/>
    <p:sldId id="339" r:id="rId70"/>
    <p:sldId id="340" r:id="rId71"/>
    <p:sldId id="341" r:id="rId72"/>
    <p:sldId id="342" r:id="rId73"/>
    <p:sldId id="343" r:id="rId74"/>
    <p:sldId id="344" r:id="rId75"/>
    <p:sldId id="345" r:id="rId76"/>
    <p:sldId id="346" r:id="rId77"/>
    <p:sldId id="347" r:id="rId78"/>
    <p:sldId id="348" r:id="rId79"/>
    <p:sldId id="349" r:id="rId80"/>
    <p:sldId id="350" r:id="rId81"/>
    <p:sldId id="351" r:id="rId82"/>
    <p:sldId id="352" r:id="rId83"/>
    <p:sldId id="353" r:id="rId84"/>
    <p:sldId id="354" r:id="rId85"/>
    <p:sldId id="355" r:id="rId86"/>
    <p:sldId id="356" r:id="rId87"/>
    <p:sldId id="357" r:id="rId88"/>
    <p:sldId id="358" r:id="rId89"/>
    <p:sldId id="359" r:id="rId90"/>
    <p:sldId id="360" r:id="rId91"/>
    <p:sldId id="361" r:id="rId92"/>
    <p:sldId id="362" r:id="rId93"/>
    <p:sldId id="363" r:id="rId94"/>
    <p:sldId id="364" r:id="rId95"/>
    <p:sldId id="365" r:id="rId96"/>
    <p:sldId id="366" r:id="rId97"/>
    <p:sldId id="367" r:id="rId98"/>
    <p:sldId id="368" r:id="rId99"/>
    <p:sldId id="369" r:id="rId100"/>
    <p:sldId id="370" r:id="rId101"/>
    <p:sldId id="371" r:id="rId102"/>
    <p:sldId id="372" r:id="rId103"/>
    <p:sldId id="373" r:id="rId104"/>
    <p:sldId id="374" r:id="rId105"/>
    <p:sldId id="375" r:id="rId106"/>
    <p:sldId id="376" r:id="rId107"/>
    <p:sldId id="377" r:id="rId108"/>
    <p:sldId id="378" r:id="rId109"/>
    <p:sldId id="379" r:id="rId110"/>
    <p:sldId id="380" r:id="rId111"/>
    <p:sldId id="381" r:id="rId112"/>
    <p:sldId id="382" r:id="rId113"/>
    <p:sldId id="383" r:id="rId114"/>
    <p:sldId id="384" r:id="rId115"/>
    <p:sldId id="385" r:id="rId116"/>
    <p:sldId id="386" r:id="rId117"/>
    <p:sldId id="387" r:id="rId118"/>
    <p:sldId id="388" r:id="rId119"/>
    <p:sldId id="389" r:id="rId120"/>
    <p:sldId id="390" r:id="rId121"/>
    <p:sldId id="391" r:id="rId122"/>
    <p:sldId id="392" r:id="rId123"/>
    <p:sldId id="393" r:id="rId124"/>
    <p:sldId id="394" r:id="rId1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637" autoAdjust="0"/>
    <p:restoredTop sz="82005" autoAdjust="0"/>
  </p:normalViewPr>
  <p:slideViewPr>
    <p:cSldViewPr snapToGrid="0">
      <p:cViewPr varScale="1">
        <p:scale>
          <a:sx n="73" d="100"/>
          <a:sy n="73" d="100"/>
        </p:scale>
        <p:origin x="1157" y="4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viewProps" Target="view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3.xml"/><Relationship Id="rId1" Type="http://schemas.microsoft.com/office/2011/relationships/chartStyle" Target="style3.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4.xml"/><Relationship Id="rId1" Type="http://schemas.microsoft.com/office/2011/relationships/chartStyle" Target="style4.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5.xml"/><Relationship Id="rId1" Type="http://schemas.microsoft.com/office/2011/relationships/chartStyle" Target="style5.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6.xml"/><Relationship Id="rId1" Type="http://schemas.microsoft.com/office/2011/relationships/chartStyle" Target="style6.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8.xml"/><Relationship Id="rId1" Type="http://schemas.microsoft.com/office/2011/relationships/chartStyle" Target="style8.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9.xml"/><Relationship Id="rId1" Type="http://schemas.microsoft.com/office/2011/relationships/chartStyle" Target="style9.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0.xml"/><Relationship Id="rId1" Type="http://schemas.microsoft.com/office/2011/relationships/chartStyle" Target="style10.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1.xml"/><Relationship Id="rId1" Type="http://schemas.microsoft.com/office/2011/relationships/chartStyle" Target="style11.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3.xml"/><Relationship Id="rId1" Type="http://schemas.microsoft.com/office/2011/relationships/chartStyle" Target="style13.xml"/></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14.xml"/><Relationship Id="rId1" Type="http://schemas.microsoft.com/office/2011/relationships/chartStyle" Target="style14.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15.xml"/><Relationship Id="rId1" Type="http://schemas.microsoft.com/office/2011/relationships/chartStyle" Target="style15.xml"/></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16.xml"/><Relationship Id="rId1" Type="http://schemas.microsoft.com/office/2011/relationships/chartStyle" Target="style16.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17.xml"/><Relationship Id="rId1" Type="http://schemas.microsoft.com/office/2011/relationships/chartStyle" Target="style17.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18.xml"/><Relationship Id="rId1" Type="http://schemas.microsoft.com/office/2011/relationships/chartStyle" Target="style18.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19.xml"/><Relationship Id="rId1" Type="http://schemas.microsoft.com/office/2011/relationships/chartStyle" Target="style19.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20.xml"/><Relationship Id="rId1" Type="http://schemas.microsoft.com/office/2011/relationships/chartStyle" Target="style20.xm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21.xml"/><Relationship Id="rId1" Type="http://schemas.microsoft.com/office/2011/relationships/chartStyle" Target="style21.xml"/></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41.xlsx"/><Relationship Id="rId2" Type="http://schemas.microsoft.com/office/2011/relationships/chartColorStyle" Target="colors22.xml"/><Relationship Id="rId1" Type="http://schemas.microsoft.com/office/2011/relationships/chartStyle" Target="style22.xml"/></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44.xlsx"/><Relationship Id="rId2" Type="http://schemas.microsoft.com/office/2011/relationships/chartColorStyle" Target="colors23.xml"/><Relationship Id="rId1" Type="http://schemas.microsoft.com/office/2011/relationships/chartStyle" Target="style23.xml"/></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Excel_Worksheet48.xlsx"/><Relationship Id="rId2" Type="http://schemas.microsoft.com/office/2011/relationships/chartColorStyle" Target="colors24.xml"/><Relationship Id="rId1" Type="http://schemas.microsoft.com/office/2011/relationships/chartStyle" Target="style24.xml"/></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xml"/><Relationship Id="rId1" Type="http://schemas.microsoft.com/office/2011/relationships/chartStyle" Target="style1.xml"/></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1" Type="http://schemas.openxmlformats.org/officeDocument/2006/relationships/package" Target="../embeddings/Microsoft_Excel_Worksheet53.xlsx"/></Relationships>
</file>

<file path=ppt/charts/_rels/chart54.xml.rels><?xml version="1.0" encoding="UTF-8" standalone="yes"?>
<Relationships xmlns="http://schemas.openxmlformats.org/package/2006/relationships"><Relationship Id="rId3" Type="http://schemas.openxmlformats.org/officeDocument/2006/relationships/package" Target="../embeddings/Microsoft_Excel_Worksheet54.xlsx"/><Relationship Id="rId2" Type="http://schemas.microsoft.com/office/2011/relationships/chartColorStyle" Target="colors25.xml"/><Relationship Id="rId1" Type="http://schemas.microsoft.com/office/2011/relationships/chartStyle" Target="style25.xml"/></Relationships>
</file>

<file path=ppt/charts/_rels/chart55.xml.rels><?xml version="1.0" encoding="UTF-8" standalone="yes"?>
<Relationships xmlns="http://schemas.openxmlformats.org/package/2006/relationships"><Relationship Id="rId3" Type="http://schemas.openxmlformats.org/officeDocument/2006/relationships/package" Target="../embeddings/Microsoft_Excel_Worksheet55.xlsx"/><Relationship Id="rId2" Type="http://schemas.microsoft.com/office/2011/relationships/chartColorStyle" Target="colors26.xml"/><Relationship Id="rId1" Type="http://schemas.microsoft.com/office/2011/relationships/chartStyle" Target="style26.xml"/></Relationships>
</file>

<file path=ppt/charts/_rels/chart56.xml.rels><?xml version="1.0" encoding="UTF-8" standalone="yes"?>
<Relationships xmlns="http://schemas.openxmlformats.org/package/2006/relationships"><Relationship Id="rId3" Type="http://schemas.openxmlformats.org/officeDocument/2006/relationships/package" Target="../embeddings/Microsoft_Excel_Worksheet56.xlsx"/><Relationship Id="rId2" Type="http://schemas.microsoft.com/office/2011/relationships/chartColorStyle" Target="colors27.xml"/><Relationship Id="rId1" Type="http://schemas.microsoft.com/office/2011/relationships/chartStyle" Target="style27.xml"/></Relationships>
</file>

<file path=ppt/charts/_rels/chart57.xml.rels><?xml version="1.0" encoding="UTF-8" standalone="yes"?>
<Relationships xmlns="http://schemas.openxmlformats.org/package/2006/relationships"><Relationship Id="rId3" Type="http://schemas.openxmlformats.org/officeDocument/2006/relationships/package" Target="../embeddings/Microsoft_Excel_Worksheet57.xlsx"/><Relationship Id="rId2" Type="http://schemas.microsoft.com/office/2011/relationships/chartColorStyle" Target="colors28.xml"/><Relationship Id="rId1" Type="http://schemas.microsoft.com/office/2011/relationships/chartStyle" Target="style28.xml"/></Relationships>
</file>

<file path=ppt/charts/_rels/chart58.xml.rels><?xml version="1.0" encoding="UTF-8" standalone="yes"?>
<Relationships xmlns="http://schemas.openxmlformats.org/package/2006/relationships"><Relationship Id="rId3" Type="http://schemas.openxmlformats.org/officeDocument/2006/relationships/package" Target="../embeddings/Microsoft_Excel_Worksheet58.xlsx"/><Relationship Id="rId2" Type="http://schemas.microsoft.com/office/2011/relationships/chartColorStyle" Target="colors29.xml"/><Relationship Id="rId1" Type="http://schemas.microsoft.com/office/2011/relationships/chartStyle" Target="style29.xml"/></Relationships>
</file>

<file path=ppt/charts/_rels/chart59.xml.rels><?xml version="1.0" encoding="UTF-8" standalone="yes"?>
<Relationships xmlns="http://schemas.openxmlformats.org/package/2006/relationships"><Relationship Id="rId3" Type="http://schemas.openxmlformats.org/officeDocument/2006/relationships/package" Target="../embeddings/Microsoft_Excel_Worksheet59.xlsx"/><Relationship Id="rId2" Type="http://schemas.microsoft.com/office/2011/relationships/chartColorStyle" Target="colors30.xml"/><Relationship Id="rId1" Type="http://schemas.microsoft.com/office/2011/relationships/chartStyle" Target="style30.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60.xml.rels><?xml version="1.0" encoding="UTF-8" standalone="yes"?>
<Relationships xmlns="http://schemas.openxmlformats.org/package/2006/relationships"><Relationship Id="rId3" Type="http://schemas.openxmlformats.org/officeDocument/2006/relationships/package" Target="../embeddings/Microsoft_Excel_Worksheet60.xlsx"/><Relationship Id="rId2" Type="http://schemas.microsoft.com/office/2011/relationships/chartColorStyle" Target="colors31.xml"/><Relationship Id="rId1" Type="http://schemas.microsoft.com/office/2011/relationships/chartStyle" Target="style31.xml"/></Relationships>
</file>

<file path=ppt/charts/_rels/chart61.xml.rels><?xml version="1.0" encoding="UTF-8" standalone="yes"?>
<Relationships xmlns="http://schemas.openxmlformats.org/package/2006/relationships"><Relationship Id="rId3" Type="http://schemas.openxmlformats.org/officeDocument/2006/relationships/package" Target="../embeddings/Microsoft_Excel_Worksheet61.xlsx"/><Relationship Id="rId2" Type="http://schemas.microsoft.com/office/2011/relationships/chartColorStyle" Target="colors32.xml"/><Relationship Id="rId1" Type="http://schemas.microsoft.com/office/2011/relationships/chartStyle" Target="style32.xml"/></Relationships>
</file>

<file path=ppt/charts/_rels/chart62.xml.rels><?xml version="1.0" encoding="UTF-8" standalone="yes"?>
<Relationships xmlns="http://schemas.openxmlformats.org/package/2006/relationships"><Relationship Id="rId3" Type="http://schemas.openxmlformats.org/officeDocument/2006/relationships/package" Target="../embeddings/Microsoft_Excel_Worksheet62.xlsx"/><Relationship Id="rId2" Type="http://schemas.microsoft.com/office/2011/relationships/chartColorStyle" Target="colors33.xml"/><Relationship Id="rId1" Type="http://schemas.microsoft.com/office/2011/relationships/chartStyle" Target="style33.xml"/></Relationships>
</file>

<file path=ppt/charts/_rels/chart63.xml.rels><?xml version="1.0" encoding="UTF-8" standalone="yes"?>
<Relationships xmlns="http://schemas.openxmlformats.org/package/2006/relationships"><Relationship Id="rId3" Type="http://schemas.openxmlformats.org/officeDocument/2006/relationships/package" Target="../embeddings/Microsoft_Excel_Worksheet63.xlsx"/><Relationship Id="rId2" Type="http://schemas.microsoft.com/office/2011/relationships/chartColorStyle" Target="colors34.xml"/><Relationship Id="rId1" Type="http://schemas.microsoft.com/office/2011/relationships/chartStyle" Target="style34.xml"/></Relationships>
</file>

<file path=ppt/charts/_rels/chart64.xml.rels><?xml version="1.0" encoding="UTF-8" standalone="yes"?>
<Relationships xmlns="http://schemas.openxmlformats.org/package/2006/relationships"><Relationship Id="rId3" Type="http://schemas.openxmlformats.org/officeDocument/2006/relationships/package" Target="../embeddings/Microsoft_Excel_Worksheet64.xlsx"/><Relationship Id="rId2" Type="http://schemas.microsoft.com/office/2011/relationships/chartColorStyle" Target="colors35.xml"/><Relationship Id="rId1" Type="http://schemas.microsoft.com/office/2011/relationships/chartStyle" Target="style35.xml"/></Relationships>
</file>

<file path=ppt/charts/_rels/chart65.xml.rels><?xml version="1.0" encoding="UTF-8" standalone="yes"?>
<Relationships xmlns="http://schemas.openxmlformats.org/package/2006/relationships"><Relationship Id="rId3" Type="http://schemas.openxmlformats.org/officeDocument/2006/relationships/package" Target="../embeddings/Microsoft_Excel_Worksheet65.xlsx"/><Relationship Id="rId2" Type="http://schemas.microsoft.com/office/2011/relationships/chartColorStyle" Target="colors36.xml"/><Relationship Id="rId1" Type="http://schemas.microsoft.com/office/2011/relationships/chartStyle" Target="style36.xml"/></Relationships>
</file>

<file path=ppt/charts/_rels/chart66.xml.rels><?xml version="1.0" encoding="UTF-8" standalone="yes"?>
<Relationships xmlns="http://schemas.openxmlformats.org/package/2006/relationships"><Relationship Id="rId1" Type="http://schemas.openxmlformats.org/officeDocument/2006/relationships/package" Target="../embeddings/Microsoft_Excel_Worksheet66.xlsx"/></Relationships>
</file>

<file path=ppt/charts/_rels/chart67.xml.rels><?xml version="1.0" encoding="UTF-8" standalone="yes"?>
<Relationships xmlns="http://schemas.openxmlformats.org/package/2006/relationships"><Relationship Id="rId3" Type="http://schemas.openxmlformats.org/officeDocument/2006/relationships/package" Target="../embeddings/Microsoft_Excel_Worksheet67.xlsx"/><Relationship Id="rId2" Type="http://schemas.microsoft.com/office/2011/relationships/chartColorStyle" Target="colors37.xml"/><Relationship Id="rId1" Type="http://schemas.microsoft.com/office/2011/relationships/chartStyle" Target="style37.xml"/></Relationships>
</file>

<file path=ppt/charts/_rels/chart68.xml.rels><?xml version="1.0" encoding="UTF-8" standalone="yes"?>
<Relationships xmlns="http://schemas.openxmlformats.org/package/2006/relationships"><Relationship Id="rId1" Type="http://schemas.openxmlformats.org/officeDocument/2006/relationships/package" Target="../embeddings/Microsoft_Excel_Worksheet68.xlsx"/></Relationships>
</file>

<file path=ppt/charts/_rels/chart69.xml.rels><?xml version="1.0" encoding="UTF-8" standalone="yes"?>
<Relationships xmlns="http://schemas.openxmlformats.org/package/2006/relationships"><Relationship Id="rId1" Type="http://schemas.openxmlformats.org/officeDocument/2006/relationships/package" Target="../embeddings/Microsoft_Excel_Worksheet69.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Excel_Worksheet70.xlsx"/></Relationships>
</file>

<file path=ppt/charts/_rels/chart71.xml.rels><?xml version="1.0" encoding="UTF-8" standalone="yes"?>
<Relationships xmlns="http://schemas.openxmlformats.org/package/2006/relationships"><Relationship Id="rId1" Type="http://schemas.openxmlformats.org/officeDocument/2006/relationships/package" Target="../embeddings/Microsoft_Excel_Worksheet71.xlsx"/></Relationships>
</file>

<file path=ppt/charts/_rels/chart72.xml.rels><?xml version="1.0" encoding="UTF-8" standalone="yes"?>
<Relationships xmlns="http://schemas.openxmlformats.org/package/2006/relationships"><Relationship Id="rId1" Type="http://schemas.openxmlformats.org/officeDocument/2006/relationships/package" Target="../embeddings/Microsoft_Excel_Worksheet72.xlsx"/></Relationships>
</file>

<file path=ppt/charts/_rels/chart73.xml.rels><?xml version="1.0" encoding="UTF-8" standalone="yes"?>
<Relationships xmlns="http://schemas.openxmlformats.org/package/2006/relationships"><Relationship Id="rId1" Type="http://schemas.openxmlformats.org/officeDocument/2006/relationships/package" Target="../embeddings/Microsoft_Excel_Worksheet73.xlsx"/></Relationships>
</file>

<file path=ppt/charts/_rels/chart74.xml.rels><?xml version="1.0" encoding="UTF-8" standalone="yes"?>
<Relationships xmlns="http://schemas.openxmlformats.org/package/2006/relationships"><Relationship Id="rId3" Type="http://schemas.openxmlformats.org/officeDocument/2006/relationships/package" Target="../embeddings/Microsoft_Excel_Worksheet74.xlsx"/><Relationship Id="rId2" Type="http://schemas.microsoft.com/office/2011/relationships/chartColorStyle" Target="colors38.xml"/><Relationship Id="rId1" Type="http://schemas.microsoft.com/office/2011/relationships/chartStyle" Target="style38.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879975148034035E-2"/>
          <c:y val="1.4786972917642503E-2"/>
          <c:w val="0.93440665931251343"/>
          <c:h val="0.90064307362673113"/>
        </c:manualLayout>
      </c:layout>
      <c:lineChart>
        <c:grouping val="standard"/>
        <c:varyColors val="0"/>
        <c:ser>
          <c:idx val="0"/>
          <c:order val="0"/>
          <c:tx>
            <c:strRef>
              <c:f>Sheet1!$A$2</c:f>
              <c:strCache>
                <c:ptCount val="1"/>
                <c:pt idx="0">
                  <c:v>Improved water</c:v>
                </c:pt>
              </c:strCache>
            </c:strRef>
          </c:tx>
          <c:spPr>
            <a:ln w="57150" cap="rnd">
              <a:solidFill>
                <a:schemeClr val="tx2"/>
              </a:solidFill>
              <a:round/>
            </a:ln>
            <a:effectLst/>
          </c:spPr>
          <c:marker>
            <c:symbol val="circle"/>
            <c:size val="5"/>
            <c:spPr>
              <a:solidFill>
                <a:schemeClr val="tx2"/>
              </a:solidFill>
              <a:ln w="57150">
                <a:solidFill>
                  <a:schemeClr val="tx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1998 KDHS</c:v>
                </c:pt>
                <c:pt idx="1">
                  <c:v>2003 KDHS</c:v>
                </c:pt>
                <c:pt idx="2">
                  <c:v>2008-09 KDHS</c:v>
                </c:pt>
                <c:pt idx="3">
                  <c:v> 2014 KDHS</c:v>
                </c:pt>
              </c:strCache>
            </c:strRef>
          </c:cat>
          <c:val>
            <c:numRef>
              <c:f>Sheet1!$B$2:$E$2</c:f>
              <c:numCache>
                <c:formatCode>General</c:formatCode>
                <c:ptCount val="4"/>
                <c:pt idx="0">
                  <c:v>45</c:v>
                </c:pt>
                <c:pt idx="1">
                  <c:v>52</c:v>
                </c:pt>
                <c:pt idx="2">
                  <c:v>64</c:v>
                </c:pt>
                <c:pt idx="3">
                  <c:v>71</c:v>
                </c:pt>
              </c:numCache>
            </c:numRef>
          </c:val>
          <c:smooth val="0"/>
        </c:ser>
        <c:ser>
          <c:idx val="1"/>
          <c:order val="1"/>
          <c:tx>
            <c:strRef>
              <c:f>Sheet1!$A$3</c:f>
              <c:strCache>
                <c:ptCount val="1"/>
                <c:pt idx="0">
                  <c:v>Improved, not shared toilets</c:v>
                </c:pt>
              </c:strCache>
            </c:strRef>
          </c:tx>
          <c:spPr>
            <a:ln w="57150" cap="sq">
              <a:solidFill>
                <a:schemeClr val="accent1"/>
              </a:solidFill>
              <a:round/>
            </a:ln>
            <a:effectLst/>
          </c:spPr>
          <c:marker>
            <c:symbol val="circle"/>
            <c:size val="5"/>
            <c:spPr>
              <a:solidFill>
                <a:schemeClr val="accent1"/>
              </a:solidFill>
              <a:ln w="57150" cap="rnd">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1998 KDHS</c:v>
                </c:pt>
                <c:pt idx="1">
                  <c:v>2003 KDHS</c:v>
                </c:pt>
                <c:pt idx="2">
                  <c:v>2008-09 KDHS</c:v>
                </c:pt>
                <c:pt idx="3">
                  <c:v> 2014 KDHS</c:v>
                </c:pt>
              </c:strCache>
            </c:strRef>
          </c:cat>
          <c:val>
            <c:numRef>
              <c:f>Sheet1!$B$3:$E$3</c:f>
              <c:numCache>
                <c:formatCode>General</c:formatCode>
                <c:ptCount val="4"/>
                <c:pt idx="0">
                  <c:v>7</c:v>
                </c:pt>
                <c:pt idx="1">
                  <c:v>4</c:v>
                </c:pt>
                <c:pt idx="2">
                  <c:v>23</c:v>
                </c:pt>
                <c:pt idx="3">
                  <c:v>23</c:v>
                </c:pt>
              </c:numCache>
            </c:numRef>
          </c:val>
          <c:smooth val="0"/>
        </c:ser>
        <c:ser>
          <c:idx val="2"/>
          <c:order val="2"/>
          <c:tx>
            <c:strRef>
              <c:f>Sheet1!$A$4</c:f>
              <c:strCache>
                <c:ptCount val="1"/>
                <c:pt idx="0">
                  <c:v>Electricity</c:v>
                </c:pt>
              </c:strCache>
            </c:strRef>
          </c:tx>
          <c:spPr>
            <a:ln w="57150" cap="rnd">
              <a:solidFill>
                <a:schemeClr val="accent2"/>
              </a:solidFill>
            </a:ln>
          </c:spPr>
          <c:marker>
            <c:spPr>
              <a:solidFill>
                <a:schemeClr val="accent2"/>
              </a:solidFill>
              <a:ln w="57150" cap="rnd">
                <a:solidFill>
                  <a:schemeClr val="accent2"/>
                </a:solidFill>
              </a:ln>
            </c:spPr>
          </c:marker>
          <c:dLbls>
            <c:dLbl>
              <c:idx val="2"/>
              <c:delete val="1"/>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800" b="1"/>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Sheet1!$B$1:$E$1</c:f>
              <c:strCache>
                <c:ptCount val="4"/>
                <c:pt idx="0">
                  <c:v>1998 KDHS</c:v>
                </c:pt>
                <c:pt idx="1">
                  <c:v>2003 KDHS</c:v>
                </c:pt>
                <c:pt idx="2">
                  <c:v>2008-09 KDHS</c:v>
                </c:pt>
                <c:pt idx="3">
                  <c:v> 2014 KDHS</c:v>
                </c:pt>
              </c:strCache>
            </c:strRef>
          </c:cat>
          <c:val>
            <c:numRef>
              <c:f>Sheet1!$B$4:$E$4</c:f>
              <c:numCache>
                <c:formatCode>General</c:formatCode>
                <c:ptCount val="4"/>
                <c:pt idx="0">
                  <c:v>15</c:v>
                </c:pt>
                <c:pt idx="1">
                  <c:v>16</c:v>
                </c:pt>
                <c:pt idx="2">
                  <c:v>23</c:v>
                </c:pt>
                <c:pt idx="3">
                  <c:v>36</c:v>
                </c:pt>
              </c:numCache>
            </c:numRef>
          </c:val>
          <c:smooth val="0"/>
        </c:ser>
        <c:dLbls>
          <c:dLblPos val="t"/>
          <c:showLegendKey val="0"/>
          <c:showVal val="1"/>
          <c:showCatName val="0"/>
          <c:showSerName val="0"/>
          <c:showPercent val="0"/>
          <c:showBubbleSize val="0"/>
        </c:dLbls>
        <c:marker val="1"/>
        <c:smooth val="0"/>
        <c:axId val="157692536"/>
        <c:axId val="157691360"/>
      </c:lineChart>
      <c:catAx>
        <c:axId val="157692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57691360"/>
        <c:crosses val="autoZero"/>
        <c:auto val="1"/>
        <c:lblAlgn val="ctr"/>
        <c:lblOffset val="100"/>
        <c:noMultiLvlLbl val="0"/>
      </c:catAx>
      <c:valAx>
        <c:axId val="15769136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157692536"/>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 incomplete</c:v>
                </c:pt>
                <c:pt idx="2">
                  <c:v>Primary complete</c:v>
                </c:pt>
                <c:pt idx="3">
                  <c:v>Secondary+</c:v>
                </c:pt>
              </c:strCache>
            </c:strRef>
          </c:cat>
          <c:val>
            <c:numRef>
              <c:f>Sheet1!$B$2:$B$5</c:f>
              <c:numCache>
                <c:formatCode>General</c:formatCode>
                <c:ptCount val="4"/>
                <c:pt idx="0">
                  <c:v>6.5</c:v>
                </c:pt>
                <c:pt idx="1">
                  <c:v>4.8</c:v>
                </c:pt>
                <c:pt idx="2">
                  <c:v>4.2</c:v>
                </c:pt>
                <c:pt idx="3" formatCode="0.0">
                  <c:v>3</c:v>
                </c:pt>
              </c:numCache>
            </c:numRef>
          </c:val>
        </c:ser>
        <c:dLbls>
          <c:showLegendKey val="0"/>
          <c:showVal val="0"/>
          <c:showCatName val="0"/>
          <c:showSerName val="0"/>
          <c:showPercent val="0"/>
          <c:showBubbleSize val="0"/>
        </c:dLbls>
        <c:gapWidth val="100"/>
        <c:axId val="229311688"/>
        <c:axId val="229312080"/>
      </c:barChart>
      <c:catAx>
        <c:axId val="229311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9312080"/>
        <c:crosses val="autoZero"/>
        <c:auto val="1"/>
        <c:lblAlgn val="ctr"/>
        <c:lblOffset val="100"/>
        <c:noMultiLvlLbl val="0"/>
      </c:catAx>
      <c:valAx>
        <c:axId val="229312080"/>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229311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4"/>
            <c:invertIfNegative val="0"/>
            <c:bubble3D val="0"/>
          </c:dPt>
          <c:dPt>
            <c:idx val="5"/>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6"/>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1977-78 KFS</c:v>
                </c:pt>
                <c:pt idx="1">
                  <c:v>1989 KDHS</c:v>
                </c:pt>
                <c:pt idx="2">
                  <c:v>1993 KDHS</c:v>
                </c:pt>
                <c:pt idx="3">
                  <c:v>1998 KDHS</c:v>
                </c:pt>
                <c:pt idx="4">
                  <c:v>2003 KDHS</c:v>
                </c:pt>
                <c:pt idx="5">
                  <c:v>2008-09 KDHS</c:v>
                </c:pt>
                <c:pt idx="6">
                  <c:v>2014 KDHS</c:v>
                </c:pt>
              </c:strCache>
            </c:strRef>
          </c:cat>
          <c:val>
            <c:numRef>
              <c:f>Sheet1!$B$2:$B$8</c:f>
              <c:numCache>
                <c:formatCode>0.0</c:formatCode>
                <c:ptCount val="7"/>
                <c:pt idx="0">
                  <c:v>8.1</c:v>
                </c:pt>
                <c:pt idx="1">
                  <c:v>6.7</c:v>
                </c:pt>
                <c:pt idx="2">
                  <c:v>5.4</c:v>
                </c:pt>
                <c:pt idx="3">
                  <c:v>4.7</c:v>
                </c:pt>
                <c:pt idx="4">
                  <c:v>4.9000000000000004</c:v>
                </c:pt>
                <c:pt idx="5">
                  <c:v>4.5999999999999996</c:v>
                </c:pt>
                <c:pt idx="6">
                  <c:v>3.9</c:v>
                </c:pt>
              </c:numCache>
            </c:numRef>
          </c:val>
        </c:ser>
        <c:dLbls>
          <c:showLegendKey val="0"/>
          <c:showVal val="0"/>
          <c:showCatName val="0"/>
          <c:showSerName val="0"/>
          <c:showPercent val="0"/>
          <c:showBubbleSize val="0"/>
        </c:dLbls>
        <c:gapWidth val="100"/>
        <c:axId val="229312864"/>
        <c:axId val="229313256"/>
      </c:barChart>
      <c:catAx>
        <c:axId val="229312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9313256"/>
        <c:crosses val="autoZero"/>
        <c:auto val="1"/>
        <c:lblAlgn val="ctr"/>
        <c:lblOffset val="100"/>
        <c:noMultiLvlLbl val="0"/>
      </c:catAx>
      <c:valAx>
        <c:axId val="229313256"/>
        <c:scaling>
          <c:orientation val="minMax"/>
          <c:max val="15"/>
          <c:min val="0"/>
        </c:scaling>
        <c:delete val="1"/>
        <c:axPos val="l"/>
        <c:majorGridlines>
          <c:spPr>
            <a:ln w="9525" cap="flat" cmpd="sng" algn="ctr">
              <a:noFill/>
              <a:round/>
            </a:ln>
            <a:effectLst/>
          </c:spPr>
        </c:majorGridlines>
        <c:numFmt formatCode="0.0" sourceLinked="1"/>
        <c:majorTickMark val="out"/>
        <c:minorTickMark val="none"/>
        <c:tickLblPos val="nextTo"/>
        <c:crossAx val="229312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5"/>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tx>
                <c:rich>
                  <a:bodyPr/>
                  <a:lstStyle/>
                  <a:p>
                    <a:fld id="{175D7359-6106-4154-9A51-C2401735D817}" type="CATEGORYNAME">
                      <a:rPr lang="en-US"/>
                      <a:pPr/>
                      <a:t>[CATEGORY NAME]</a:t>
                    </a:fld>
                    <a:r>
                      <a:rPr lang="en-US" baseline="0"/>
                      <a:t>
</a:t>
                    </a:r>
                    <a:r>
                      <a:rPr lang="en-US" baseline="0" smtClean="0"/>
                      <a:t>21%</a:t>
                    </a:r>
                  </a:p>
                </c:rich>
              </c:tx>
              <c:dLblPos val="inEnd"/>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2"/>
              <c:tx>
                <c:rich>
                  <a:bodyPr/>
                  <a:lstStyle/>
                  <a:p>
                    <a:r>
                      <a:rPr lang="en-US" dirty="0"/>
                      <a:t>18-23
</a:t>
                    </a:r>
                    <a:r>
                      <a:rPr lang="en-US" dirty="0" smtClean="0"/>
                      <a:t>11%</a:t>
                    </a:r>
                    <a:endParaRPr lang="en-US" dirty="0"/>
                  </a:p>
                </c:rich>
              </c:tx>
              <c:dLblPos val="inEnd"/>
              <c:showLegendKey val="0"/>
              <c:showVal val="0"/>
              <c:showCatName val="1"/>
              <c:showSerName val="0"/>
              <c:showPercent val="1"/>
              <c:showBubbleSize val="0"/>
              <c:extLst>
                <c:ext xmlns:c15="http://schemas.microsoft.com/office/drawing/2012/chart" uri="{CE6537A1-D6FC-4f65-9D91-7224C49458BB}"/>
              </c:extLst>
            </c:dLbl>
            <c:dLbl>
              <c:idx val="3"/>
              <c:tx>
                <c:rich>
                  <a:bodyPr/>
                  <a:lstStyle/>
                  <a:p>
                    <a:fld id="{FA1CF615-5936-43D3-852C-182414D35050}" type="CATEGORYNAME">
                      <a:rPr lang="en-US"/>
                      <a:pPr/>
                      <a:t>[CATEGORY NAME]</a:t>
                    </a:fld>
                    <a:r>
                      <a:rPr lang="en-US" baseline="0"/>
                      <a:t>
</a:t>
                    </a:r>
                    <a:r>
                      <a:rPr lang="en-US" baseline="0" smtClean="0"/>
                      <a:t>32%</a:t>
                    </a:r>
                  </a:p>
                </c:rich>
              </c:tx>
              <c:dLblPos val="inEnd"/>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4"/>
              <c:tx>
                <c:rich>
                  <a:bodyPr/>
                  <a:lstStyle/>
                  <a:p>
                    <a:fld id="{8F824EE8-6083-41DA-8230-2A062877FDB6}" type="CATEGORYNAME">
                      <a:rPr lang="en-US"/>
                      <a:pPr/>
                      <a:t>[CATEGORY NAME]</a:t>
                    </a:fld>
                    <a:r>
                      <a:rPr lang="en-US" baseline="0"/>
                      <a:t>
</a:t>
                    </a:r>
                    <a:r>
                      <a:rPr lang="en-US" baseline="0" smtClean="0"/>
                      <a:t>18%</a:t>
                    </a:r>
                  </a:p>
                </c:rich>
              </c:tx>
              <c:dLblPos val="inEnd"/>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5"/>
              <c:tx>
                <c:rich>
                  <a:bodyPr/>
                  <a:lstStyle/>
                  <a:p>
                    <a:fld id="{84DD0EB8-3AA5-4B4B-94A1-E76E6E6E1D7E}" type="CATEGORYNAME">
                      <a:rPr lang="en-US"/>
                      <a:pPr/>
                      <a:t>[CATEGORY NAME]</a:t>
                    </a:fld>
                    <a:r>
                      <a:rPr lang="en-US" baseline="0"/>
                      <a:t>
</a:t>
                    </a:r>
                    <a:r>
                      <a:rPr lang="en-US" baseline="0" smtClean="0"/>
                      <a:t>12%</a:t>
                    </a:r>
                  </a:p>
                </c:rich>
              </c:tx>
              <c:dLblPos val="inEnd"/>
              <c:showLegendKey val="0"/>
              <c:showVal val="0"/>
              <c:showCatName val="1"/>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in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60+</c:v>
                </c:pt>
                <c:pt idx="1">
                  <c:v>7-17</c:v>
                </c:pt>
                <c:pt idx="2">
                  <c:v>18-23</c:v>
                </c:pt>
                <c:pt idx="3">
                  <c:v>24-35</c:v>
                </c:pt>
                <c:pt idx="4">
                  <c:v>36-47</c:v>
                </c:pt>
                <c:pt idx="5">
                  <c:v>48-59</c:v>
                </c:pt>
              </c:strCache>
            </c:strRef>
          </c:cat>
          <c:val>
            <c:numRef>
              <c:f>Sheet1!$B$2:$B$7</c:f>
              <c:numCache>
                <c:formatCode>General</c:formatCode>
                <c:ptCount val="6"/>
                <c:pt idx="0">
                  <c:v>21</c:v>
                </c:pt>
                <c:pt idx="1">
                  <c:v>7</c:v>
                </c:pt>
                <c:pt idx="2">
                  <c:v>11</c:v>
                </c:pt>
                <c:pt idx="3">
                  <c:v>32</c:v>
                </c:pt>
                <c:pt idx="4">
                  <c:v>12</c:v>
                </c:pt>
                <c:pt idx="5">
                  <c:v>12</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11</c:v>
                </c:pt>
                <c:pt idx="1">
                  <c:v>6</c:v>
                </c:pt>
              </c:numCache>
            </c:numRef>
          </c:val>
        </c:ser>
        <c:dLbls>
          <c:showLegendKey val="0"/>
          <c:showVal val="0"/>
          <c:showCatName val="0"/>
          <c:showSerName val="0"/>
          <c:showPercent val="0"/>
          <c:showBubbleSize val="0"/>
        </c:dLbls>
        <c:gapWidth val="100"/>
        <c:axId val="227004872"/>
        <c:axId val="227005264"/>
      </c:barChart>
      <c:catAx>
        <c:axId val="227004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7005264"/>
        <c:crosses val="autoZero"/>
        <c:auto val="1"/>
        <c:lblAlgn val="ctr"/>
        <c:lblOffset val="100"/>
        <c:noMultiLvlLbl val="0"/>
      </c:catAx>
      <c:valAx>
        <c:axId val="22700526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27004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Sheet1!$B$2:$B$4</c:f>
              <c:numCache>
                <c:formatCode>General</c:formatCode>
                <c:ptCount val="3"/>
                <c:pt idx="0" formatCode="0.0">
                  <c:v>18</c:v>
                </c:pt>
                <c:pt idx="1">
                  <c:v>20.2</c:v>
                </c:pt>
                <c:pt idx="2">
                  <c:v>20.3</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Sheet1!$C$2:$C$4</c:f>
              <c:numCache>
                <c:formatCode>General</c:formatCode>
                <c:ptCount val="3"/>
                <c:pt idx="0">
                  <c:v>17.399999999999999</c:v>
                </c:pt>
              </c:numCache>
            </c:numRef>
          </c:val>
        </c:ser>
        <c:dLbls>
          <c:showLegendKey val="0"/>
          <c:showVal val="0"/>
          <c:showCatName val="0"/>
          <c:showSerName val="0"/>
          <c:showPercent val="0"/>
          <c:showBubbleSize val="0"/>
        </c:dLbls>
        <c:gapWidth val="200"/>
        <c:axId val="227006048"/>
        <c:axId val="227006440"/>
      </c:barChart>
      <c:catAx>
        <c:axId val="227006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7006440"/>
        <c:crosses val="autoZero"/>
        <c:auto val="1"/>
        <c:lblAlgn val="ctr"/>
        <c:lblOffset val="100"/>
        <c:noMultiLvlLbl val="0"/>
      </c:catAx>
      <c:valAx>
        <c:axId val="227006440"/>
        <c:scaling>
          <c:orientation val="minMax"/>
          <c:max val="25"/>
          <c:min val="0"/>
        </c:scaling>
        <c:delete val="1"/>
        <c:axPos val="l"/>
        <c:majorGridlines>
          <c:spPr>
            <a:ln w="9525" cap="flat" cmpd="sng" algn="ctr">
              <a:noFill/>
              <a:round/>
            </a:ln>
            <a:effectLst/>
          </c:spPr>
        </c:majorGridlines>
        <c:numFmt formatCode="0.0" sourceLinked="1"/>
        <c:majorTickMark val="out"/>
        <c:minorTickMark val="none"/>
        <c:tickLblPos val="nextTo"/>
        <c:crossAx val="22700604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Sheet1!$B$2:$B$3</c:f>
              <c:numCache>
                <c:formatCode>General</c:formatCode>
                <c:ptCount val="2"/>
                <c:pt idx="0">
                  <c:v>15</c:v>
                </c:pt>
                <c:pt idx="1">
                  <c:v>50</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Sheet1!$C$2:$C$3</c:f>
              <c:numCache>
                <c:formatCode>General</c:formatCode>
                <c:ptCount val="2"/>
                <c:pt idx="0">
                  <c:v>21</c:v>
                </c:pt>
                <c:pt idx="1">
                  <c:v>56</c:v>
                </c:pt>
              </c:numCache>
            </c:numRef>
          </c:val>
        </c:ser>
        <c:dLbls>
          <c:showLegendKey val="0"/>
          <c:showVal val="0"/>
          <c:showCatName val="0"/>
          <c:showSerName val="0"/>
          <c:showPercent val="0"/>
          <c:showBubbleSize val="0"/>
        </c:dLbls>
        <c:gapWidth val="200"/>
        <c:axId val="227007224"/>
        <c:axId val="227007616"/>
      </c:barChart>
      <c:catAx>
        <c:axId val="227007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7007616"/>
        <c:crosses val="autoZero"/>
        <c:auto val="1"/>
        <c:lblAlgn val="ctr"/>
        <c:lblOffset val="100"/>
        <c:noMultiLvlLbl val="0"/>
      </c:catAx>
      <c:valAx>
        <c:axId val="22700761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270072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6"/>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Have another soon</c:v>
                </c:pt>
                <c:pt idx="1">
                  <c:v>Have another later</c:v>
                </c:pt>
                <c:pt idx="2">
                  <c:v>Have another, undecided when/ Undecided</c:v>
                </c:pt>
                <c:pt idx="3">
                  <c:v>Want no more or sterilised</c:v>
                </c:pt>
                <c:pt idx="4">
                  <c:v>Declared infecund</c:v>
                </c:pt>
              </c:strCache>
            </c:strRef>
          </c:cat>
          <c:val>
            <c:numRef>
              <c:f>Sheet1!$B$2:$B$6</c:f>
              <c:numCache>
                <c:formatCode>General</c:formatCode>
                <c:ptCount val="5"/>
                <c:pt idx="0">
                  <c:v>13</c:v>
                </c:pt>
                <c:pt idx="1">
                  <c:v>32</c:v>
                </c:pt>
                <c:pt idx="2">
                  <c:v>4</c:v>
                </c:pt>
                <c:pt idx="3">
                  <c:v>50</c:v>
                </c:pt>
                <c:pt idx="4">
                  <c:v>1</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6"/>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Have another soon</c:v>
                </c:pt>
                <c:pt idx="1">
                  <c:v>Have another later</c:v>
                </c:pt>
                <c:pt idx="2">
                  <c:v>Have another, undecided when/ Undecided</c:v>
                </c:pt>
                <c:pt idx="3">
                  <c:v>Want no more or sterilised</c:v>
                </c:pt>
                <c:pt idx="4">
                  <c:v>Declared infecund</c:v>
                </c:pt>
              </c:strCache>
            </c:strRef>
          </c:cat>
          <c:val>
            <c:numRef>
              <c:f>Sheet1!$B$2:$B$6</c:f>
              <c:numCache>
                <c:formatCode>General</c:formatCode>
                <c:ptCount val="5"/>
                <c:pt idx="0">
                  <c:v>16</c:v>
                </c:pt>
                <c:pt idx="1">
                  <c:v>37</c:v>
                </c:pt>
                <c:pt idx="2">
                  <c:v>4</c:v>
                </c:pt>
                <c:pt idx="3">
                  <c:v>42</c:v>
                </c:pt>
                <c:pt idx="4">
                  <c:v>1</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0.0</c:formatCode>
                <c:ptCount val="2"/>
                <c:pt idx="0" formatCode="General">
                  <c:v>3.6</c:v>
                </c:pt>
                <c:pt idx="1">
                  <c:v>3.9</c:v>
                </c:pt>
              </c:numCache>
            </c:numRef>
          </c:val>
        </c:ser>
        <c:dLbls>
          <c:showLegendKey val="0"/>
          <c:showVal val="0"/>
          <c:showCatName val="0"/>
          <c:showSerName val="0"/>
          <c:showPercent val="0"/>
          <c:showBubbleSize val="0"/>
        </c:dLbls>
        <c:gapWidth val="100"/>
        <c:axId val="231334544"/>
        <c:axId val="231334936"/>
      </c:barChart>
      <c:catAx>
        <c:axId val="2313345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1334936"/>
        <c:crosses val="autoZero"/>
        <c:auto val="1"/>
        <c:lblAlgn val="ctr"/>
        <c:lblOffset val="100"/>
        <c:noMultiLvlLbl val="0"/>
      </c:catAx>
      <c:valAx>
        <c:axId val="231334936"/>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231334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2016272965879265"/>
                  <c:y val="-0.16550905678490072"/>
                </c:manualLayout>
              </c:layout>
              <c:tx>
                <c:rich>
                  <a:bodyPr/>
                  <a:lstStyle/>
                  <a:p>
                    <a:r>
                      <a:rPr lang="en-US" b="1" dirty="0" smtClean="0"/>
                      <a:t>Wanted then</a:t>
                    </a:r>
                  </a:p>
                  <a:p>
                    <a:r>
                      <a:rPr lang="en-US" b="1" baseline="0" dirty="0" smtClean="0"/>
                      <a:t>64%</a:t>
                    </a:r>
                    <a:endParaRPr lang="en-US" baseline="0" dirty="0" smtClean="0"/>
                  </a:p>
                </c:rich>
              </c:tx>
              <c:dLblPos val="bestFit"/>
              <c:showLegendKey val="0"/>
              <c:showVal val="0"/>
              <c:showCatName val="1"/>
              <c:showSerName val="0"/>
              <c:showPercent val="1"/>
              <c:showBubbleSize val="0"/>
              <c:extLst>
                <c:ext xmlns:c15="http://schemas.microsoft.com/office/drawing/2012/chart" uri="{CE6537A1-D6FC-4f65-9D91-7224C49458BB}"/>
              </c:extLst>
            </c:dLbl>
            <c:dLbl>
              <c:idx val="1"/>
              <c:layout>
                <c:manualLayout>
                  <c:x val="0.17183032589676289"/>
                  <c:y val="4.4730144601989812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7.7777777777777779E-2"/>
                  <c:y val="0.14111842836295216"/>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11701388888888889"/>
                      <c:h val="0.16644737704348203"/>
                    </c:manualLayout>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64</c:v>
                </c:pt>
                <c:pt idx="1">
                  <c:v>25</c:v>
                </c:pt>
                <c:pt idx="2">
                  <c:v>10</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28</c:v>
                </c:pt>
                <c:pt idx="1">
                  <c:v>11</c:v>
                </c:pt>
                <c:pt idx="2">
                  <c:v>40</c:v>
                </c:pt>
              </c:numCache>
            </c:numRef>
          </c:val>
        </c:ser>
        <c:dLbls>
          <c:showLegendKey val="0"/>
          <c:showVal val="0"/>
          <c:showCatName val="0"/>
          <c:showSerName val="0"/>
          <c:showPercent val="0"/>
          <c:showBubbleSize val="0"/>
        </c:dLbls>
        <c:gapWidth val="100"/>
        <c:axId val="157692144"/>
        <c:axId val="157690968"/>
      </c:barChart>
      <c:catAx>
        <c:axId val="157692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57690968"/>
        <c:crosses val="autoZero"/>
        <c:auto val="1"/>
        <c:lblAlgn val="ctr"/>
        <c:lblOffset val="100"/>
        <c:noMultiLvlLbl val="0"/>
      </c:catAx>
      <c:valAx>
        <c:axId val="157690968"/>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1576921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Wanted fertility</c:v>
                </c:pt>
              </c:strCache>
            </c:strRef>
          </c:tx>
          <c:spPr>
            <a:solidFill>
              <a:schemeClr val="accent1">
                <a:lumMod val="5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Sheet1!$B$2:$B$4</c:f>
              <c:numCache>
                <c:formatCode>0.0</c:formatCode>
                <c:ptCount val="3"/>
                <c:pt idx="0">
                  <c:v>3.4</c:v>
                </c:pt>
                <c:pt idx="1">
                  <c:v>2.6</c:v>
                </c:pt>
                <c:pt idx="2">
                  <c:v>3</c:v>
                </c:pt>
              </c:numCache>
            </c:numRef>
          </c:val>
        </c:ser>
        <c:ser>
          <c:idx val="1"/>
          <c:order val="1"/>
          <c:tx>
            <c:strRef>
              <c:f>Sheet1!$C$1</c:f>
              <c:strCache>
                <c:ptCount val="1"/>
                <c:pt idx="0">
                  <c:v>Difference in fertility</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Sheet1!$C$2:$C$4</c:f>
              <c:numCache>
                <c:formatCode>0.0</c:formatCode>
                <c:ptCount val="3"/>
                <c:pt idx="0">
                  <c:v>1.1000000000000001</c:v>
                </c:pt>
                <c:pt idx="1">
                  <c:v>0.5</c:v>
                </c:pt>
                <c:pt idx="2">
                  <c:v>0.89999999999999991</c:v>
                </c:pt>
              </c:numCache>
            </c:numRef>
          </c:val>
        </c:ser>
        <c:dLbls>
          <c:dLblPos val="ctr"/>
          <c:showLegendKey val="0"/>
          <c:showVal val="1"/>
          <c:showCatName val="0"/>
          <c:showSerName val="0"/>
          <c:showPercent val="0"/>
          <c:showBubbleSize val="0"/>
        </c:dLbls>
        <c:gapWidth val="100"/>
        <c:overlap val="100"/>
        <c:axId val="231336112"/>
        <c:axId val="231336504"/>
      </c:barChart>
      <c:catAx>
        <c:axId val="231336112"/>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1336504"/>
        <c:crosses val="autoZero"/>
        <c:auto val="1"/>
        <c:lblAlgn val="ctr"/>
        <c:lblOffset val="100"/>
        <c:noMultiLvlLbl val="0"/>
      </c:catAx>
      <c:valAx>
        <c:axId val="231336504"/>
        <c:scaling>
          <c:orientation val="minMax"/>
        </c:scaling>
        <c:delete val="1"/>
        <c:axPos val="b"/>
        <c:majorGridlines>
          <c:spPr>
            <a:ln w="9525" cap="flat" cmpd="sng" algn="ctr">
              <a:noFill/>
              <a:round/>
            </a:ln>
            <a:effectLst/>
          </c:spPr>
        </c:majorGridlines>
        <c:numFmt formatCode="0.0" sourceLinked="1"/>
        <c:majorTickMark val="none"/>
        <c:minorTickMark val="none"/>
        <c:tickLblPos val="nextTo"/>
        <c:crossAx val="23133611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20014718111585E-2"/>
          <c:y val="0"/>
          <c:w val="0.96615997056377678"/>
          <c:h val="0.8008973614692606"/>
        </c:manualLayout>
      </c:layout>
      <c:barChart>
        <c:barDir val="col"/>
        <c:grouping val="clustered"/>
        <c:varyColors val="0"/>
        <c:ser>
          <c:idx val="0"/>
          <c:order val="0"/>
          <c:tx>
            <c:strRef>
              <c:f>Sheet1!$B$1</c:f>
              <c:strCache>
                <c:ptCount val="1"/>
                <c:pt idx="0">
                  <c:v>Currently married 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Sheet1!$B$2:$B$8</c:f>
              <c:numCache>
                <c:formatCode>General</c:formatCode>
                <c:ptCount val="7"/>
                <c:pt idx="0">
                  <c:v>58</c:v>
                </c:pt>
                <c:pt idx="1">
                  <c:v>53</c:v>
                </c:pt>
                <c:pt idx="2">
                  <c:v>26</c:v>
                </c:pt>
                <c:pt idx="3">
                  <c:v>10</c:v>
                </c:pt>
                <c:pt idx="4">
                  <c:v>8</c:v>
                </c:pt>
                <c:pt idx="5">
                  <c:v>2</c:v>
                </c:pt>
                <c:pt idx="6">
                  <c:v>5</c:v>
                </c:pt>
              </c:numCache>
            </c:numRef>
          </c:val>
        </c:ser>
        <c:ser>
          <c:idx val="1"/>
          <c:order val="1"/>
          <c:tx>
            <c:strRef>
              <c:f>Sheet1!$C$1</c:f>
              <c:strCache>
                <c:ptCount val="1"/>
                <c:pt idx="0">
                  <c:v>Sexually active, unmarried women</c:v>
                </c:pt>
              </c:strCache>
            </c:strRef>
          </c:tx>
          <c:spPr>
            <a:solidFill>
              <a:schemeClr val="tx2">
                <a:lumMod val="5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Sheet1!$C$2:$C$8</c:f>
              <c:numCache>
                <c:formatCode>General</c:formatCode>
                <c:ptCount val="7"/>
                <c:pt idx="0">
                  <c:v>65</c:v>
                </c:pt>
                <c:pt idx="1">
                  <c:v>61</c:v>
                </c:pt>
                <c:pt idx="2">
                  <c:v>22</c:v>
                </c:pt>
                <c:pt idx="3">
                  <c:v>7</c:v>
                </c:pt>
                <c:pt idx="4">
                  <c:v>7</c:v>
                </c:pt>
                <c:pt idx="5">
                  <c:v>21</c:v>
                </c:pt>
                <c:pt idx="6">
                  <c:v>5</c:v>
                </c:pt>
              </c:numCache>
            </c:numRef>
          </c:val>
        </c:ser>
        <c:dLbls>
          <c:showLegendKey val="0"/>
          <c:showVal val="0"/>
          <c:showCatName val="0"/>
          <c:showSerName val="0"/>
          <c:showPercent val="0"/>
          <c:showBubbleSize val="0"/>
        </c:dLbls>
        <c:gapWidth val="120"/>
        <c:axId val="231336896"/>
        <c:axId val="230450720"/>
      </c:barChart>
      <c:catAx>
        <c:axId val="231336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0450720"/>
        <c:crosses val="autoZero"/>
        <c:auto val="1"/>
        <c:lblAlgn val="ctr"/>
        <c:lblOffset val="100"/>
        <c:noMultiLvlLbl val="0"/>
      </c:catAx>
      <c:valAx>
        <c:axId val="230450720"/>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2313368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53</c:v>
                </c:pt>
                <c:pt idx="1">
                  <c:v>57</c:v>
                </c:pt>
                <c:pt idx="2">
                  <c:v>51</c:v>
                </c:pt>
              </c:numCache>
            </c:numRef>
          </c:val>
        </c:ser>
        <c:dLbls>
          <c:showLegendKey val="0"/>
          <c:showVal val="0"/>
          <c:showCatName val="0"/>
          <c:showSerName val="0"/>
          <c:showPercent val="0"/>
          <c:showBubbleSize val="0"/>
        </c:dLbls>
        <c:gapWidth val="100"/>
        <c:axId val="230451504"/>
        <c:axId val="230451896"/>
      </c:barChart>
      <c:catAx>
        <c:axId val="230451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0451896"/>
        <c:crosses val="autoZero"/>
        <c:auto val="1"/>
        <c:lblAlgn val="ctr"/>
        <c:lblOffset val="100"/>
        <c:noMultiLvlLbl val="0"/>
      </c:catAx>
      <c:valAx>
        <c:axId val="23045189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30451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 incomplete</c:v>
                </c:pt>
                <c:pt idx="2">
                  <c:v>Primary complete</c:v>
                </c:pt>
                <c:pt idx="3">
                  <c:v>Secondary+</c:v>
                </c:pt>
              </c:strCache>
            </c:strRef>
          </c:cat>
          <c:val>
            <c:numRef>
              <c:f>Sheet1!$B$2:$B$5</c:f>
              <c:numCache>
                <c:formatCode>General</c:formatCode>
                <c:ptCount val="4"/>
                <c:pt idx="0">
                  <c:v>15</c:v>
                </c:pt>
                <c:pt idx="1">
                  <c:v>51</c:v>
                </c:pt>
                <c:pt idx="2">
                  <c:v>60</c:v>
                </c:pt>
                <c:pt idx="3">
                  <c:v>59</c:v>
                </c:pt>
              </c:numCache>
            </c:numRef>
          </c:val>
        </c:ser>
        <c:dLbls>
          <c:showLegendKey val="0"/>
          <c:showVal val="0"/>
          <c:showCatName val="0"/>
          <c:showSerName val="0"/>
          <c:showPercent val="0"/>
          <c:showBubbleSize val="0"/>
        </c:dLbls>
        <c:gapWidth val="100"/>
        <c:axId val="230453464"/>
        <c:axId val="230453856"/>
      </c:barChart>
      <c:catAx>
        <c:axId val="230453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0453856"/>
        <c:crosses val="autoZero"/>
        <c:auto val="1"/>
        <c:lblAlgn val="ctr"/>
        <c:lblOffset val="100"/>
        <c:noMultiLvlLbl val="0"/>
      </c:catAx>
      <c:valAx>
        <c:axId val="23045385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30453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879975148034035E-2"/>
          <c:y val="0.19409844473376481"/>
          <c:w val="0.93440665931251343"/>
          <c:h val="0.72107766220957814"/>
        </c:manualLayout>
      </c:layout>
      <c:lineChart>
        <c:grouping val="standard"/>
        <c:varyColors val="0"/>
        <c:ser>
          <c:idx val="0"/>
          <c:order val="0"/>
          <c:tx>
            <c:strRef>
              <c:f>Sheet1!$A$2</c:f>
              <c:strCache>
                <c:ptCount val="1"/>
                <c:pt idx="0">
                  <c:v>Any method</c:v>
                </c:pt>
              </c:strCache>
            </c:strRef>
          </c:tx>
          <c:spPr>
            <a:ln w="57150" cap="rnd">
              <a:solidFill>
                <a:schemeClr val="accent2"/>
              </a:solidFill>
              <a:round/>
            </a:ln>
            <a:effectLst/>
          </c:spPr>
          <c:marker>
            <c:symbol val="circle"/>
            <c:size val="5"/>
            <c:spPr>
              <a:solidFill>
                <a:schemeClr val="accent2"/>
              </a:solidFill>
              <a:ln w="57150">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2003 KDHS</c:v>
                </c:pt>
                <c:pt idx="1">
                  <c:v>2008-09 KDHS</c:v>
                </c:pt>
                <c:pt idx="2">
                  <c:v> 2014 KDHS</c:v>
                </c:pt>
              </c:strCache>
            </c:strRef>
          </c:cat>
          <c:val>
            <c:numRef>
              <c:f>Sheet1!$B$2:$D$2</c:f>
              <c:numCache>
                <c:formatCode>General</c:formatCode>
                <c:ptCount val="3"/>
                <c:pt idx="0">
                  <c:v>39</c:v>
                </c:pt>
                <c:pt idx="1">
                  <c:v>46</c:v>
                </c:pt>
                <c:pt idx="2">
                  <c:v>58</c:v>
                </c:pt>
              </c:numCache>
            </c:numRef>
          </c:val>
          <c:smooth val="0"/>
        </c:ser>
        <c:ser>
          <c:idx val="1"/>
          <c:order val="1"/>
          <c:tx>
            <c:strRef>
              <c:f>Sheet1!$A$3</c:f>
              <c:strCache>
                <c:ptCount val="1"/>
                <c:pt idx="0">
                  <c:v>Any modern method</c:v>
                </c:pt>
              </c:strCache>
            </c:strRef>
          </c:tx>
          <c:spPr>
            <a:ln w="57150" cap="sq">
              <a:solidFill>
                <a:schemeClr val="accent1"/>
              </a:solidFill>
              <a:round/>
            </a:ln>
            <a:effectLst/>
          </c:spPr>
          <c:marker>
            <c:symbol val="circle"/>
            <c:size val="5"/>
            <c:spPr>
              <a:solidFill>
                <a:schemeClr val="accent1"/>
              </a:solidFill>
              <a:ln w="57150" cap="rnd">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2003 KDHS</c:v>
                </c:pt>
                <c:pt idx="1">
                  <c:v>2008-09 KDHS</c:v>
                </c:pt>
                <c:pt idx="2">
                  <c:v> 2014 KDHS</c:v>
                </c:pt>
              </c:strCache>
            </c:strRef>
          </c:cat>
          <c:val>
            <c:numRef>
              <c:f>Sheet1!$B$3:$D$3</c:f>
              <c:numCache>
                <c:formatCode>General</c:formatCode>
                <c:ptCount val="3"/>
                <c:pt idx="0">
                  <c:v>32</c:v>
                </c:pt>
                <c:pt idx="1">
                  <c:v>39</c:v>
                </c:pt>
                <c:pt idx="2">
                  <c:v>53</c:v>
                </c:pt>
              </c:numCache>
            </c:numRef>
          </c:val>
          <c:smooth val="0"/>
        </c:ser>
        <c:dLbls>
          <c:dLblPos val="t"/>
          <c:showLegendKey val="0"/>
          <c:showVal val="1"/>
          <c:showCatName val="0"/>
          <c:showSerName val="0"/>
          <c:showPercent val="0"/>
          <c:showBubbleSize val="0"/>
        </c:dLbls>
        <c:marker val="1"/>
        <c:smooth val="0"/>
        <c:axId val="160646408"/>
        <c:axId val="122065272"/>
      </c:lineChart>
      <c:catAx>
        <c:axId val="160646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22065272"/>
        <c:crosses val="autoZero"/>
        <c:auto val="1"/>
        <c:lblAlgn val="ctr"/>
        <c:lblOffset val="100"/>
        <c:noMultiLvlLbl val="0"/>
      </c:catAx>
      <c:valAx>
        <c:axId val="122065272"/>
        <c:scaling>
          <c:orientation val="minMax"/>
          <c:max val="80"/>
          <c:min val="0"/>
        </c:scaling>
        <c:delete val="1"/>
        <c:axPos val="l"/>
        <c:majorGridlines>
          <c:spPr>
            <a:ln w="9525" cap="flat" cmpd="sng" algn="ctr">
              <a:noFill/>
              <a:round/>
            </a:ln>
            <a:effectLst/>
          </c:spPr>
        </c:majorGridlines>
        <c:numFmt formatCode="General" sourceLinked="1"/>
        <c:majorTickMark val="out"/>
        <c:minorTickMark val="none"/>
        <c:tickLblPos val="nextTo"/>
        <c:crossAx val="160646408"/>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Public sector</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Female sterilisation</c:v>
                </c:pt>
                <c:pt idx="2">
                  <c:v>Pill</c:v>
                </c:pt>
                <c:pt idx="3">
                  <c:v>Injectables</c:v>
                </c:pt>
                <c:pt idx="4">
                  <c:v>Implants</c:v>
                </c:pt>
                <c:pt idx="5">
                  <c:v>Male condom</c:v>
                </c:pt>
              </c:strCache>
            </c:strRef>
          </c:cat>
          <c:val>
            <c:numRef>
              <c:f>Sheet1!$B$2:$B$7</c:f>
              <c:numCache>
                <c:formatCode>General</c:formatCode>
                <c:ptCount val="6"/>
                <c:pt idx="0">
                  <c:v>60</c:v>
                </c:pt>
                <c:pt idx="1">
                  <c:v>75</c:v>
                </c:pt>
                <c:pt idx="2">
                  <c:v>40</c:v>
                </c:pt>
                <c:pt idx="3">
                  <c:v>63</c:v>
                </c:pt>
                <c:pt idx="4">
                  <c:v>78</c:v>
                </c:pt>
                <c:pt idx="5">
                  <c:v>24</c:v>
                </c:pt>
              </c:numCache>
            </c:numRef>
          </c:val>
        </c:ser>
        <c:ser>
          <c:idx val="1"/>
          <c:order val="1"/>
          <c:tx>
            <c:strRef>
              <c:f>Sheet1!$C$1</c:f>
              <c:strCache>
                <c:ptCount val="1"/>
                <c:pt idx="0">
                  <c:v>Private medical sector</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Female sterilisation</c:v>
                </c:pt>
                <c:pt idx="2">
                  <c:v>Pill</c:v>
                </c:pt>
                <c:pt idx="3">
                  <c:v>Injectables</c:v>
                </c:pt>
                <c:pt idx="4">
                  <c:v>Implants</c:v>
                </c:pt>
                <c:pt idx="5">
                  <c:v>Male condom</c:v>
                </c:pt>
              </c:strCache>
            </c:strRef>
          </c:cat>
          <c:val>
            <c:numRef>
              <c:f>Sheet1!$C$2:$C$7</c:f>
              <c:numCache>
                <c:formatCode>General</c:formatCode>
                <c:ptCount val="6"/>
                <c:pt idx="0">
                  <c:v>34</c:v>
                </c:pt>
                <c:pt idx="1">
                  <c:v>21</c:v>
                </c:pt>
                <c:pt idx="2">
                  <c:v>57</c:v>
                </c:pt>
                <c:pt idx="3">
                  <c:v>36</c:v>
                </c:pt>
                <c:pt idx="4">
                  <c:v>18</c:v>
                </c:pt>
                <c:pt idx="5">
                  <c:v>19</c:v>
                </c:pt>
              </c:numCache>
            </c:numRef>
          </c:val>
        </c:ser>
        <c:ser>
          <c:idx val="2"/>
          <c:order val="2"/>
          <c:tx>
            <c:strRef>
              <c:f>Sheet1!$D$1</c:f>
              <c:strCache>
                <c:ptCount val="1"/>
                <c:pt idx="0">
                  <c:v>Other source</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dLbl>
              <c:idx val="1"/>
              <c:tx>
                <c:rich>
                  <a:bodyPr/>
                  <a:lstStyle/>
                  <a:p>
                    <a:r>
                      <a:rPr lang="en-US" dirty="0" smtClean="0"/>
                      <a: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dirty="0" smtClean="0"/>
                      <a:t>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Female sterilisation</c:v>
                </c:pt>
                <c:pt idx="2">
                  <c:v>Pill</c:v>
                </c:pt>
                <c:pt idx="3">
                  <c:v>Injectables</c:v>
                </c:pt>
                <c:pt idx="4">
                  <c:v>Implants</c:v>
                </c:pt>
                <c:pt idx="5">
                  <c:v>Male condom</c:v>
                </c:pt>
              </c:strCache>
            </c:strRef>
          </c:cat>
          <c:val>
            <c:numRef>
              <c:f>Sheet1!$D$2:$D$7</c:f>
              <c:numCache>
                <c:formatCode>General</c:formatCode>
                <c:ptCount val="6"/>
                <c:pt idx="0">
                  <c:v>5</c:v>
                </c:pt>
                <c:pt idx="1">
                  <c:v>1</c:v>
                </c:pt>
                <c:pt idx="2">
                  <c:v>3</c:v>
                </c:pt>
                <c:pt idx="3">
                  <c:v>1</c:v>
                </c:pt>
                <c:pt idx="4">
                  <c:v>4</c:v>
                </c:pt>
                <c:pt idx="5">
                  <c:v>48</c:v>
                </c:pt>
              </c:numCache>
            </c:numRef>
          </c:val>
        </c:ser>
        <c:dLbls>
          <c:showLegendKey val="0"/>
          <c:showVal val="0"/>
          <c:showCatName val="0"/>
          <c:showSerName val="0"/>
          <c:showPercent val="0"/>
          <c:showBubbleSize val="0"/>
        </c:dLbls>
        <c:gapWidth val="100"/>
        <c:axId val="122066840"/>
        <c:axId val="122067232"/>
      </c:barChart>
      <c:catAx>
        <c:axId val="122066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22067232"/>
        <c:crosses val="autoZero"/>
        <c:auto val="1"/>
        <c:lblAlgn val="ctr"/>
        <c:lblOffset val="100"/>
        <c:noMultiLvlLbl val="0"/>
      </c:catAx>
      <c:valAx>
        <c:axId val="12206723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12206684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Any method</c:v>
                </c:pt>
              </c:strCache>
            </c:strRef>
          </c:tx>
          <c:spPr>
            <a:ln w="63500" cap="rnd">
              <a:solidFill>
                <a:schemeClr val="tx2"/>
              </a:solidFill>
              <a:round/>
            </a:ln>
            <a:effectLst/>
          </c:spPr>
          <c:marker>
            <c:symbol val="circle"/>
            <c:size val="5"/>
            <c:spPr>
              <a:solidFill>
                <a:schemeClr val="accent2"/>
              </a:solidFill>
              <a:ln w="63500">
                <a:solidFill>
                  <a:schemeClr val="tx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1998 KDHS</c:v>
                </c:pt>
                <c:pt idx="1">
                  <c:v>2003 KDHS</c:v>
                </c:pt>
                <c:pt idx="2">
                  <c:v>2008-09 KDHS</c:v>
                </c:pt>
                <c:pt idx="3">
                  <c:v>2014 KDHS</c:v>
                </c:pt>
              </c:strCache>
            </c:strRef>
          </c:cat>
          <c:val>
            <c:numRef>
              <c:f>Sheet1!$B$2:$E$2</c:f>
              <c:numCache>
                <c:formatCode>General</c:formatCode>
                <c:ptCount val="4"/>
                <c:pt idx="0">
                  <c:v>28</c:v>
                </c:pt>
                <c:pt idx="1">
                  <c:v>27</c:v>
                </c:pt>
                <c:pt idx="2">
                  <c:v>26</c:v>
                </c:pt>
                <c:pt idx="3">
                  <c:v>18</c:v>
                </c:pt>
              </c:numCache>
            </c:numRef>
          </c:val>
          <c:smooth val="0"/>
        </c:ser>
        <c:dLbls>
          <c:dLblPos val="t"/>
          <c:showLegendKey val="0"/>
          <c:showVal val="1"/>
          <c:showCatName val="0"/>
          <c:showSerName val="0"/>
          <c:showPercent val="0"/>
          <c:showBubbleSize val="0"/>
        </c:dLbls>
        <c:marker val="1"/>
        <c:smooth val="0"/>
        <c:axId val="122067624"/>
        <c:axId val="122068016"/>
      </c:lineChart>
      <c:catAx>
        <c:axId val="1220676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22068016"/>
        <c:crosses val="autoZero"/>
        <c:auto val="1"/>
        <c:lblAlgn val="ctr"/>
        <c:lblOffset val="100"/>
        <c:noMultiLvlLbl val="0"/>
      </c:catAx>
      <c:valAx>
        <c:axId val="122068016"/>
        <c:scaling>
          <c:orientation val="minMax"/>
          <c:max val="75"/>
          <c:min val="0"/>
        </c:scaling>
        <c:delete val="1"/>
        <c:axPos val="l"/>
        <c:majorGridlines>
          <c:spPr>
            <a:ln w="9525" cap="flat" cmpd="sng" algn="ctr">
              <a:noFill/>
              <a:round/>
            </a:ln>
            <a:effectLst/>
          </c:spPr>
        </c:majorGridlines>
        <c:numFmt formatCode="General" sourceLinked="1"/>
        <c:majorTickMark val="out"/>
        <c:minorTickMark val="none"/>
        <c:tickLblPos val="nextTo"/>
        <c:crossAx val="12206762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Unmet need</c:v>
                </c:pt>
                <c:pt idx="1">
                  <c:v>Met need</c:v>
                </c:pt>
                <c:pt idx="2">
                  <c:v>Total demand</c:v>
                </c:pt>
                <c:pt idx="3">
                  <c:v>Percent of demand satisfied</c:v>
                </c:pt>
                <c:pt idx="4">
                  <c:v>Percent of demand satisfied by modern methods</c:v>
                </c:pt>
              </c:strCache>
            </c:strRef>
          </c:cat>
          <c:val>
            <c:numRef>
              <c:f>Sheet1!$B$2:$B$6</c:f>
              <c:numCache>
                <c:formatCode>General</c:formatCode>
                <c:ptCount val="5"/>
                <c:pt idx="0">
                  <c:v>18</c:v>
                </c:pt>
                <c:pt idx="1">
                  <c:v>58</c:v>
                </c:pt>
                <c:pt idx="2">
                  <c:v>76</c:v>
                </c:pt>
                <c:pt idx="3">
                  <c:v>77</c:v>
                </c:pt>
                <c:pt idx="4">
                  <c:v>71</c:v>
                </c:pt>
              </c:numCache>
            </c:numRef>
          </c:val>
        </c:ser>
        <c:dLbls>
          <c:showLegendKey val="0"/>
          <c:showVal val="0"/>
          <c:showCatName val="0"/>
          <c:showSerName val="0"/>
          <c:showPercent val="0"/>
          <c:showBubbleSize val="0"/>
        </c:dLbls>
        <c:gapWidth val="100"/>
        <c:axId val="287047600"/>
        <c:axId val="287047992"/>
      </c:barChart>
      <c:catAx>
        <c:axId val="2870476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7047992"/>
        <c:crosses val="autoZero"/>
        <c:auto val="1"/>
        <c:lblAlgn val="ctr"/>
        <c:lblOffset val="100"/>
        <c:noMultiLvlLbl val="0"/>
      </c:catAx>
      <c:valAx>
        <c:axId val="28704799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87047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4"/>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Intends to use</c:v>
                </c:pt>
                <c:pt idx="1">
                  <c:v>Unsure/missing</c:v>
                </c:pt>
                <c:pt idx="2">
                  <c:v>Does not intend to use</c:v>
                </c:pt>
              </c:strCache>
            </c:strRef>
          </c:cat>
          <c:val>
            <c:numRef>
              <c:f>Sheet1!$B$2:$B$4</c:f>
              <c:numCache>
                <c:formatCode>General</c:formatCode>
                <c:ptCount val="3"/>
                <c:pt idx="0">
                  <c:v>57</c:v>
                </c:pt>
                <c:pt idx="1">
                  <c:v>5</c:v>
                </c:pt>
                <c:pt idx="2">
                  <c:v>38</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Newspaper/ magazine</c:v>
                </c:pt>
                <c:pt idx="3">
                  <c:v>None</c:v>
                </c:pt>
              </c:strCache>
            </c:strRef>
          </c:cat>
          <c:val>
            <c:numRef>
              <c:f>Sheet1!$B$2:$B$5</c:f>
              <c:numCache>
                <c:formatCode>General</c:formatCode>
                <c:ptCount val="4"/>
                <c:pt idx="0">
                  <c:v>75</c:v>
                </c:pt>
                <c:pt idx="1">
                  <c:v>46</c:v>
                </c:pt>
                <c:pt idx="2">
                  <c:v>29</c:v>
                </c:pt>
                <c:pt idx="3">
                  <c:v>20</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Newspaper/ magazine</c:v>
                </c:pt>
                <c:pt idx="3">
                  <c:v>None</c:v>
                </c:pt>
              </c:strCache>
            </c:strRef>
          </c:cat>
          <c:val>
            <c:numRef>
              <c:f>Sheet1!$C$2:$C$5</c:f>
              <c:numCache>
                <c:formatCode>General</c:formatCode>
                <c:ptCount val="4"/>
                <c:pt idx="0">
                  <c:v>82</c:v>
                </c:pt>
                <c:pt idx="1">
                  <c:v>58</c:v>
                </c:pt>
                <c:pt idx="2">
                  <c:v>43</c:v>
                </c:pt>
                <c:pt idx="3">
                  <c:v>13</c:v>
                </c:pt>
              </c:numCache>
            </c:numRef>
          </c:val>
        </c:ser>
        <c:dLbls>
          <c:showLegendKey val="0"/>
          <c:showVal val="0"/>
          <c:showCatName val="0"/>
          <c:showSerName val="0"/>
          <c:showPercent val="0"/>
          <c:showBubbleSize val="0"/>
        </c:dLbls>
        <c:gapWidth val="150"/>
        <c:axId val="287049168"/>
        <c:axId val="287049560"/>
      </c:barChart>
      <c:catAx>
        <c:axId val="2870491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7049560"/>
        <c:crosses val="autoZero"/>
        <c:auto val="1"/>
        <c:lblAlgn val="ctr"/>
        <c:lblOffset val="100"/>
        <c:noMultiLvlLbl val="0"/>
      </c:catAx>
      <c:valAx>
        <c:axId val="28704956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870491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Improved</c:v>
                </c:pt>
              </c:strCache>
            </c:strRef>
          </c:tx>
          <c:spPr>
            <a:solidFill>
              <a:schemeClr val="accent1"/>
            </a:solidFill>
            <a:ln>
              <a:noFill/>
            </a:ln>
            <a:effectLst/>
            <a:scene3d>
              <a:camera prst="orthographicFront"/>
              <a:lightRig rig="threePt" dir="t"/>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36</c:v>
                </c:pt>
                <c:pt idx="1">
                  <c:v>68</c:v>
                </c:pt>
                <c:pt idx="2">
                  <c:v>13</c:v>
                </c:pt>
              </c:numCache>
            </c:numRef>
          </c:val>
        </c:ser>
        <c:dLbls>
          <c:showLegendKey val="0"/>
          <c:showVal val="0"/>
          <c:showCatName val="0"/>
          <c:showSerName val="0"/>
          <c:showPercent val="0"/>
          <c:showBubbleSize val="0"/>
        </c:dLbls>
        <c:gapWidth val="100"/>
        <c:axId val="227629440"/>
        <c:axId val="227629832"/>
      </c:barChart>
      <c:catAx>
        <c:axId val="227629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7629832"/>
        <c:crosses val="autoZero"/>
        <c:auto val="1"/>
        <c:lblAlgn val="ctr"/>
        <c:lblOffset val="100"/>
        <c:noMultiLvlLbl val="0"/>
      </c:catAx>
      <c:valAx>
        <c:axId val="227629832"/>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27629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3">
                  <a:lumMod val="7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Doctor</c:v>
                </c:pt>
                <c:pt idx="1">
                  <c:v>Nurse/midwife</c:v>
                </c:pt>
                <c:pt idx="2">
                  <c:v>Community health officer/TBA</c:v>
                </c:pt>
                <c:pt idx="3">
                  <c:v>No ANC</c:v>
                </c:pt>
              </c:strCache>
            </c:strRef>
          </c:cat>
          <c:val>
            <c:numRef>
              <c:f>Sheet1!$B$2:$B$5</c:f>
              <c:numCache>
                <c:formatCode>General</c:formatCode>
                <c:ptCount val="4"/>
                <c:pt idx="0">
                  <c:v>31</c:v>
                </c:pt>
                <c:pt idx="1">
                  <c:v>64</c:v>
                </c:pt>
                <c:pt idx="2">
                  <c:v>0.4</c:v>
                </c:pt>
                <c:pt idx="3">
                  <c:v>4</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268620611849327"/>
          <c:y val="2.7617264645354387E-2"/>
          <c:w val="0.57136969614795396"/>
          <c:h val="0.94476547070929118"/>
        </c:manualLayout>
      </c:layout>
      <c:barChart>
        <c:barDir val="bar"/>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6"/>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Took intestinal parasite drugs</c:v>
                </c:pt>
                <c:pt idx="1">
                  <c:v>Took iron tablets or syrup</c:v>
                </c:pt>
                <c:pt idx="3">
                  <c:v>Informed of signs of pregnancy complications</c:v>
                </c:pt>
                <c:pt idx="4">
                  <c:v>Given information on breastfeeding</c:v>
                </c:pt>
                <c:pt idx="5">
                  <c:v>Urine sample taken</c:v>
                </c:pt>
                <c:pt idx="6">
                  <c:v>Blood sample taken</c:v>
                </c:pt>
                <c:pt idx="7">
                  <c:v>Blood pressure measured</c:v>
                </c:pt>
              </c:strCache>
            </c:strRef>
          </c:cat>
          <c:val>
            <c:numRef>
              <c:f>Sheet1!$B$2:$B$9</c:f>
              <c:numCache>
                <c:formatCode>General</c:formatCode>
                <c:ptCount val="8"/>
                <c:pt idx="0">
                  <c:v>31</c:v>
                </c:pt>
                <c:pt idx="1">
                  <c:v>69</c:v>
                </c:pt>
                <c:pt idx="3">
                  <c:v>58</c:v>
                </c:pt>
                <c:pt idx="4">
                  <c:v>68</c:v>
                </c:pt>
                <c:pt idx="5">
                  <c:v>89</c:v>
                </c:pt>
                <c:pt idx="6">
                  <c:v>96</c:v>
                </c:pt>
                <c:pt idx="7">
                  <c:v>94</c:v>
                </c:pt>
              </c:numCache>
            </c:numRef>
          </c:val>
        </c:ser>
        <c:dLbls>
          <c:dLblPos val="outEnd"/>
          <c:showLegendKey val="0"/>
          <c:showVal val="1"/>
          <c:showCatName val="0"/>
          <c:showSerName val="0"/>
          <c:showPercent val="0"/>
          <c:showBubbleSize val="0"/>
        </c:dLbls>
        <c:gapWidth val="100"/>
        <c:axId val="287050736"/>
        <c:axId val="230452288"/>
      </c:barChart>
      <c:catAx>
        <c:axId val="28705073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0452288"/>
        <c:crosses val="autoZero"/>
        <c:auto val="1"/>
        <c:lblAlgn val="ctr"/>
        <c:lblOffset val="100"/>
        <c:noMultiLvlLbl val="0"/>
      </c:catAx>
      <c:valAx>
        <c:axId val="230452288"/>
        <c:scaling>
          <c:orientation val="minMax"/>
          <c:max val="110"/>
          <c:min val="0"/>
        </c:scaling>
        <c:delete val="1"/>
        <c:axPos val="b"/>
        <c:majorGridlines>
          <c:spPr>
            <a:ln w="9525" cap="flat" cmpd="sng" algn="ctr">
              <a:noFill/>
              <a:round/>
            </a:ln>
            <a:effectLst/>
          </c:spPr>
        </c:majorGridlines>
        <c:numFmt formatCode="General" sourceLinked="1"/>
        <c:majorTickMark val="out"/>
        <c:minorTickMark val="none"/>
        <c:tickLblPos val="nextTo"/>
        <c:crossAx val="287050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Public sector facility</c:v>
                </c:pt>
              </c:strCache>
            </c:strRef>
          </c:tx>
          <c:spPr>
            <a:solidFill>
              <a:schemeClr val="tx2">
                <a:lumMod val="5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46</c:v>
                </c:pt>
                <c:pt idx="1">
                  <c:v>55</c:v>
                </c:pt>
                <c:pt idx="2">
                  <c:v>41</c:v>
                </c:pt>
              </c:numCache>
            </c:numRef>
          </c:val>
        </c:ser>
        <c:ser>
          <c:idx val="1"/>
          <c:order val="1"/>
          <c:tx>
            <c:strRef>
              <c:f>Sheet1!$C$1</c:f>
              <c:strCache>
                <c:ptCount val="1"/>
                <c:pt idx="0">
                  <c:v>Private sector facility</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15</c:v>
                </c:pt>
                <c:pt idx="1">
                  <c:v>27</c:v>
                </c:pt>
                <c:pt idx="2">
                  <c:v>8</c:v>
                </c:pt>
              </c:numCache>
            </c:numRef>
          </c:val>
        </c:ser>
        <c:ser>
          <c:idx val="2"/>
          <c:order val="2"/>
          <c:tx>
            <c:strRef>
              <c:f>Sheet1!$D$1</c:f>
              <c:strCache>
                <c:ptCount val="1"/>
                <c:pt idx="0">
                  <c:v>Home</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37</c:v>
                </c:pt>
                <c:pt idx="1">
                  <c:v>17</c:v>
                </c:pt>
                <c:pt idx="2">
                  <c:v>49</c:v>
                </c:pt>
              </c:numCache>
            </c:numRef>
          </c:val>
        </c:ser>
        <c:dLbls>
          <c:showLegendKey val="0"/>
          <c:showVal val="0"/>
          <c:showCatName val="0"/>
          <c:showSerName val="0"/>
          <c:showPercent val="0"/>
          <c:showBubbleSize val="0"/>
        </c:dLbls>
        <c:gapWidth val="100"/>
        <c:overlap val="100"/>
        <c:axId val="230452680"/>
        <c:axId val="286840352"/>
      </c:barChart>
      <c:catAx>
        <c:axId val="2304526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6840352"/>
        <c:crosses val="autoZero"/>
        <c:auto val="1"/>
        <c:lblAlgn val="ctr"/>
        <c:lblOffset val="100"/>
        <c:noMultiLvlLbl val="0"/>
      </c:catAx>
      <c:valAx>
        <c:axId val="286840352"/>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2304526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3">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Doctor</c:v>
                </c:pt>
                <c:pt idx="1">
                  <c:v>Nurse/midwife</c:v>
                </c:pt>
                <c:pt idx="2">
                  <c:v>Community health officer/TBA</c:v>
                </c:pt>
                <c:pt idx="3">
                  <c:v>Relative/friend/ other</c:v>
                </c:pt>
                <c:pt idx="4">
                  <c:v>No one</c:v>
                </c:pt>
              </c:strCache>
            </c:strRef>
          </c:cat>
          <c:val>
            <c:numRef>
              <c:f>Sheet1!$B$2:$B$6</c:f>
              <c:numCache>
                <c:formatCode>General</c:formatCode>
                <c:ptCount val="5"/>
                <c:pt idx="0">
                  <c:v>26</c:v>
                </c:pt>
                <c:pt idx="1">
                  <c:v>36</c:v>
                </c:pt>
                <c:pt idx="2">
                  <c:v>20</c:v>
                </c:pt>
                <c:pt idx="3">
                  <c:v>13</c:v>
                </c:pt>
                <c:pt idx="4">
                  <c:v>5</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Mother</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PNC within 2 days</c:v>
                </c:pt>
                <c:pt idx="1">
                  <c:v>No PNC</c:v>
                </c:pt>
              </c:strCache>
            </c:strRef>
          </c:cat>
          <c:val>
            <c:numRef>
              <c:f>Sheet1!$B$2:$B$3</c:f>
              <c:numCache>
                <c:formatCode>General</c:formatCode>
                <c:ptCount val="2"/>
                <c:pt idx="0">
                  <c:v>53</c:v>
                </c:pt>
                <c:pt idx="1">
                  <c:v>43</c:v>
                </c:pt>
              </c:numCache>
            </c:numRef>
          </c:val>
        </c:ser>
        <c:ser>
          <c:idx val="1"/>
          <c:order val="1"/>
          <c:tx>
            <c:strRef>
              <c:f>Sheet1!$C$1</c:f>
              <c:strCache>
                <c:ptCount val="1"/>
                <c:pt idx="0">
                  <c:v>Infant</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PNC within 2 days</c:v>
                </c:pt>
                <c:pt idx="1">
                  <c:v>No PNC</c:v>
                </c:pt>
              </c:strCache>
            </c:strRef>
          </c:cat>
          <c:val>
            <c:numRef>
              <c:f>Sheet1!$C$2:$C$3</c:f>
              <c:numCache>
                <c:formatCode>General</c:formatCode>
                <c:ptCount val="2"/>
                <c:pt idx="0">
                  <c:v>36</c:v>
                </c:pt>
                <c:pt idx="1">
                  <c:v>62</c:v>
                </c:pt>
              </c:numCache>
            </c:numRef>
          </c:val>
        </c:ser>
        <c:dLbls>
          <c:dLblPos val="outEnd"/>
          <c:showLegendKey val="0"/>
          <c:showVal val="1"/>
          <c:showCatName val="0"/>
          <c:showSerName val="0"/>
          <c:showPercent val="0"/>
          <c:showBubbleSize val="0"/>
        </c:dLbls>
        <c:gapWidth val="100"/>
        <c:axId val="291728448"/>
        <c:axId val="291728840"/>
      </c:barChart>
      <c:catAx>
        <c:axId val="2917284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1728840"/>
        <c:crosses val="autoZero"/>
        <c:auto val="1"/>
        <c:lblAlgn val="ctr"/>
        <c:lblOffset val="100"/>
        <c:noMultiLvlLbl val="0"/>
      </c:catAx>
      <c:valAx>
        <c:axId val="29172884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172844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965401193787212"/>
          <c:y val="2.7617264645354387E-2"/>
          <c:w val="0.48440189032857511"/>
          <c:h val="0.94476547070929118"/>
        </c:manualLayout>
      </c:layout>
      <c:barChart>
        <c:barDir val="bar"/>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lumMod val="50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one problem accessing health care</c:v>
                </c:pt>
                <c:pt idx="1">
                  <c:v>Getting money for treatment</c:v>
                </c:pt>
                <c:pt idx="2">
                  <c:v>Distance to health facility</c:v>
                </c:pt>
                <c:pt idx="3">
                  <c:v>Not wanting to go alone</c:v>
                </c:pt>
                <c:pt idx="4">
                  <c:v>Getting permission to go for treatment</c:v>
                </c:pt>
              </c:strCache>
            </c:strRef>
          </c:cat>
          <c:val>
            <c:numRef>
              <c:f>Sheet1!$B$2:$B$6</c:f>
              <c:numCache>
                <c:formatCode>General</c:formatCode>
                <c:ptCount val="5"/>
                <c:pt idx="0">
                  <c:v>46</c:v>
                </c:pt>
                <c:pt idx="1">
                  <c:v>37</c:v>
                </c:pt>
                <c:pt idx="2">
                  <c:v>23</c:v>
                </c:pt>
                <c:pt idx="3">
                  <c:v>11</c:v>
                </c:pt>
                <c:pt idx="4">
                  <c:v>6</c:v>
                </c:pt>
              </c:numCache>
            </c:numRef>
          </c:val>
        </c:ser>
        <c:dLbls>
          <c:dLblPos val="outEnd"/>
          <c:showLegendKey val="0"/>
          <c:showVal val="1"/>
          <c:showCatName val="0"/>
          <c:showSerName val="0"/>
          <c:showPercent val="0"/>
          <c:showBubbleSize val="0"/>
        </c:dLbls>
        <c:gapWidth val="100"/>
        <c:axId val="233323744"/>
        <c:axId val="233324136"/>
      </c:barChart>
      <c:catAx>
        <c:axId val="2333237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233324136"/>
        <c:crosses val="autoZero"/>
        <c:auto val="1"/>
        <c:lblAlgn val="ctr"/>
        <c:lblOffset val="100"/>
        <c:noMultiLvlLbl val="0"/>
      </c:catAx>
      <c:valAx>
        <c:axId val="233324136"/>
        <c:scaling>
          <c:orientation val="minMax"/>
          <c:max val="75"/>
          <c:min val="0"/>
        </c:scaling>
        <c:delete val="1"/>
        <c:axPos val="b"/>
        <c:majorGridlines>
          <c:spPr>
            <a:ln w="9525" cap="flat" cmpd="sng" algn="ctr">
              <a:noFill/>
              <a:round/>
            </a:ln>
            <a:effectLst/>
          </c:spPr>
        </c:majorGridlines>
        <c:numFmt formatCode="General" sourceLinked="1"/>
        <c:majorTickMark val="out"/>
        <c:minorTickMark val="none"/>
        <c:tickLblPos val="nextTo"/>
        <c:crossAx val="2333237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tockChart>
        <c:ser>
          <c:idx val="0"/>
          <c:order val="0"/>
          <c:tx>
            <c:strRef>
              <c:f>Sheet1!$B$1</c:f>
              <c:strCache>
                <c:ptCount val="1"/>
                <c:pt idx="0">
                  <c:v>High</c:v>
                </c:pt>
              </c:strCache>
            </c:strRef>
          </c:tx>
          <c:spPr>
            <a:ln w="28585">
              <a:noFill/>
            </a:ln>
          </c:spPr>
          <c:marker>
            <c:symbol val="none"/>
          </c:marker>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2003 KDHS</c:v>
                </c:pt>
                <c:pt idx="1">
                  <c:v>2008-09 KDHS</c:v>
                </c:pt>
                <c:pt idx="2">
                  <c:v>2014 KDHS</c:v>
                </c:pt>
              </c:strCache>
            </c:strRef>
          </c:cat>
          <c:val>
            <c:numRef>
              <c:f>Sheet1!$B$2:$B$4</c:f>
              <c:numCache>
                <c:formatCode>General</c:formatCode>
                <c:ptCount val="3"/>
                <c:pt idx="0">
                  <c:v>614</c:v>
                </c:pt>
                <c:pt idx="1">
                  <c:v>696</c:v>
                </c:pt>
                <c:pt idx="2">
                  <c:v>471</c:v>
                </c:pt>
              </c:numCache>
            </c:numRef>
          </c:val>
          <c:smooth val="0"/>
        </c:ser>
        <c:ser>
          <c:idx val="1"/>
          <c:order val="1"/>
          <c:tx>
            <c:strRef>
              <c:f>Sheet1!$C$1</c:f>
              <c:strCache>
                <c:ptCount val="1"/>
                <c:pt idx="0">
                  <c:v>Low</c:v>
                </c:pt>
              </c:strCache>
            </c:strRef>
          </c:tx>
          <c:spPr>
            <a:ln w="28585">
              <a:noFill/>
            </a:ln>
          </c:spPr>
          <c:marker>
            <c:symbol val="none"/>
          </c:marker>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2003 KDHS</c:v>
                </c:pt>
                <c:pt idx="1">
                  <c:v>2008-09 KDHS</c:v>
                </c:pt>
                <c:pt idx="2">
                  <c:v>2014 KDHS</c:v>
                </c:pt>
              </c:strCache>
            </c:strRef>
          </c:cat>
          <c:val>
            <c:numRef>
              <c:f>Sheet1!$C$2:$C$4</c:f>
              <c:numCache>
                <c:formatCode>General</c:formatCode>
                <c:ptCount val="3"/>
                <c:pt idx="0">
                  <c:v>398</c:v>
                </c:pt>
                <c:pt idx="1">
                  <c:v>343</c:v>
                </c:pt>
                <c:pt idx="2">
                  <c:v>254</c:v>
                </c:pt>
              </c:numCache>
            </c:numRef>
          </c:val>
          <c:smooth val="0"/>
        </c:ser>
        <c:ser>
          <c:idx val="2"/>
          <c:order val="2"/>
          <c:tx>
            <c:strRef>
              <c:f>Sheet1!$D$1</c:f>
              <c:strCache>
                <c:ptCount val="1"/>
                <c:pt idx="0">
                  <c:v>Close</c:v>
                </c:pt>
              </c:strCache>
            </c:strRef>
          </c:tx>
          <c:spPr>
            <a:ln w="28585">
              <a:noFill/>
            </a:ln>
          </c:spPr>
          <c:marker>
            <c:symbol val="circle"/>
            <c:size val="15"/>
            <c:spPr>
              <a:solidFill>
                <a:schemeClr val="tx2"/>
              </a:solidFill>
              <a:ln>
                <a:solidFill>
                  <a:schemeClr val="tx2"/>
                </a:solidFill>
              </a:ln>
            </c:spPr>
          </c:marker>
          <c:dLbls>
            <c:spPr>
              <a:noFill/>
              <a:ln>
                <a:noFill/>
              </a:ln>
              <a:effectLst/>
            </c:spPr>
            <c:txPr>
              <a:bodyPr/>
              <a:lstStyle/>
              <a:p>
                <a:pPr>
                  <a:defRPr sz="2001"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2003 KDHS</c:v>
                </c:pt>
                <c:pt idx="1">
                  <c:v>2008-09 KDHS</c:v>
                </c:pt>
                <c:pt idx="2">
                  <c:v>2014 KDHS</c:v>
                </c:pt>
              </c:strCache>
            </c:strRef>
          </c:cat>
          <c:val>
            <c:numRef>
              <c:f>Sheet1!$D$2:$D$4</c:f>
              <c:numCache>
                <c:formatCode>General</c:formatCode>
                <c:ptCount val="3"/>
                <c:pt idx="0">
                  <c:v>506</c:v>
                </c:pt>
                <c:pt idx="1">
                  <c:v>520</c:v>
                </c:pt>
                <c:pt idx="2">
                  <c:v>362</c:v>
                </c:pt>
              </c:numCache>
            </c:numRef>
          </c:val>
          <c:smooth val="0"/>
        </c:ser>
        <c:dLbls>
          <c:showLegendKey val="0"/>
          <c:showVal val="1"/>
          <c:showCatName val="0"/>
          <c:showSerName val="0"/>
          <c:showPercent val="0"/>
          <c:showBubbleSize val="0"/>
        </c:dLbls>
        <c:hiLowLines>
          <c:spPr>
            <a:ln w="50800"/>
          </c:spPr>
        </c:hiLowLines>
        <c:axId val="233324920"/>
        <c:axId val="233325312"/>
      </c:stockChart>
      <c:catAx>
        <c:axId val="233324920"/>
        <c:scaling>
          <c:orientation val="minMax"/>
        </c:scaling>
        <c:delete val="0"/>
        <c:axPos val="b"/>
        <c:numFmt formatCode="General" sourceLinked="1"/>
        <c:majorTickMark val="none"/>
        <c:minorTickMark val="none"/>
        <c:tickLblPos val="nextTo"/>
        <c:crossAx val="233325312"/>
        <c:crosses val="autoZero"/>
        <c:auto val="1"/>
        <c:lblAlgn val="ctr"/>
        <c:lblOffset val="100"/>
        <c:noMultiLvlLbl val="0"/>
      </c:catAx>
      <c:valAx>
        <c:axId val="233325312"/>
        <c:scaling>
          <c:orientation val="minMax"/>
          <c:max val="750"/>
          <c:min val="0"/>
        </c:scaling>
        <c:delete val="0"/>
        <c:axPos val="l"/>
        <c:majorGridlines/>
        <c:numFmt formatCode="General" sourceLinked="1"/>
        <c:majorTickMark val="none"/>
        <c:minorTickMark val="none"/>
        <c:tickLblPos val="nextTo"/>
        <c:crossAx val="233324920"/>
        <c:crosses val="autoZero"/>
        <c:crossBetween val="between"/>
      </c:valAx>
      <c:spPr>
        <a:noFill/>
        <a:ln w="25409">
          <a:noFill/>
        </a:ln>
      </c:spPr>
    </c:plotArea>
    <c:plotVisOnly val="1"/>
    <c:dispBlanksAs val="gap"/>
    <c:showDLblsOverMax val="0"/>
  </c:chart>
  <c:txPr>
    <a:bodyPr/>
    <a:lstStyle/>
    <a:p>
      <a:pPr>
        <a:defRPr sz="1801"/>
      </a:pPr>
      <a:endParaRPr lang="en-US"/>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22</c:v>
                </c:pt>
                <c:pt idx="1">
                  <c:v>16</c:v>
                </c:pt>
                <c:pt idx="2">
                  <c:v>39</c:v>
                </c:pt>
                <c:pt idx="3">
                  <c:v>14</c:v>
                </c:pt>
                <c:pt idx="4">
                  <c:v>52</c:v>
                </c:pt>
              </c:numCache>
            </c:numRef>
          </c:val>
        </c:ser>
        <c:dLbls>
          <c:showLegendKey val="0"/>
          <c:showVal val="0"/>
          <c:showCatName val="0"/>
          <c:showSerName val="0"/>
          <c:showPercent val="0"/>
          <c:showBubbleSize val="0"/>
        </c:dLbls>
        <c:gapWidth val="100"/>
        <c:axId val="233325704"/>
        <c:axId val="233326096"/>
      </c:barChart>
      <c:catAx>
        <c:axId val="233325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3326096"/>
        <c:crosses val="autoZero"/>
        <c:auto val="1"/>
        <c:lblAlgn val="ctr"/>
        <c:lblOffset val="100"/>
        <c:noMultiLvlLbl val="0"/>
      </c:catAx>
      <c:valAx>
        <c:axId val="233326096"/>
        <c:scaling>
          <c:orientation val="minMax"/>
          <c:max val="150"/>
          <c:min val="0"/>
        </c:scaling>
        <c:delete val="1"/>
        <c:axPos val="l"/>
        <c:majorGridlines>
          <c:spPr>
            <a:ln w="9525" cap="flat" cmpd="sng" algn="ctr">
              <a:noFill/>
              <a:round/>
            </a:ln>
            <a:effectLst/>
          </c:spPr>
        </c:majorGridlines>
        <c:numFmt formatCode="General" sourceLinked="1"/>
        <c:majorTickMark val="out"/>
        <c:minorTickMark val="none"/>
        <c:tickLblPos val="nextTo"/>
        <c:crossAx val="233325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Infant mortality</c:v>
                </c:pt>
              </c:strCache>
            </c:strRef>
          </c:tx>
          <c:spPr>
            <a:ln w="57150" cap="rnd">
              <a:solidFill>
                <a:schemeClr val="accent1"/>
              </a:solidFill>
              <a:round/>
            </a:ln>
            <a:effectLst/>
          </c:spPr>
          <c:marker>
            <c:symbol val="circle"/>
            <c:size val="5"/>
            <c:spPr>
              <a:solidFill>
                <a:schemeClr val="accent1"/>
              </a:solidFill>
              <a:ln w="57150">
                <a:solidFill>
                  <a:schemeClr val="accent1"/>
                </a:solidFill>
              </a:ln>
              <a:effectLst/>
            </c:spPr>
          </c:marker>
          <c:dPt>
            <c:idx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2003 KDHS</c:v>
                </c:pt>
                <c:pt idx="1">
                  <c:v>2008-09 KDHS</c:v>
                </c:pt>
                <c:pt idx="2">
                  <c:v>2014 KDHS</c:v>
                </c:pt>
              </c:strCache>
            </c:strRef>
          </c:cat>
          <c:val>
            <c:numRef>
              <c:f>Sheet1!$B$2:$D$2</c:f>
              <c:numCache>
                <c:formatCode>General</c:formatCode>
                <c:ptCount val="3"/>
                <c:pt idx="0">
                  <c:v>77</c:v>
                </c:pt>
                <c:pt idx="1">
                  <c:v>52</c:v>
                </c:pt>
                <c:pt idx="2">
                  <c:v>39</c:v>
                </c:pt>
              </c:numCache>
            </c:numRef>
          </c:val>
          <c:smooth val="0"/>
        </c:ser>
        <c:ser>
          <c:idx val="1"/>
          <c:order val="1"/>
          <c:tx>
            <c:strRef>
              <c:f>Sheet1!$A$3</c:f>
              <c:strCache>
                <c:ptCount val="1"/>
                <c:pt idx="0">
                  <c:v>Under-5 mortality</c:v>
                </c:pt>
              </c:strCache>
            </c:strRef>
          </c:tx>
          <c:spPr>
            <a:ln w="57150" cap="sq">
              <a:solidFill>
                <a:schemeClr val="accent2"/>
              </a:solidFill>
              <a:round/>
            </a:ln>
            <a:effectLst/>
          </c:spPr>
          <c:marker>
            <c:symbol val="circle"/>
            <c:size val="5"/>
            <c:spPr>
              <a:solidFill>
                <a:schemeClr val="accent2"/>
              </a:solidFill>
              <a:ln w="57150" cap="rnd">
                <a:solidFill>
                  <a:schemeClr val="accent2"/>
                </a:solidFill>
              </a:ln>
              <a:effectLst/>
            </c:spPr>
          </c:marker>
          <c:dPt>
            <c:idx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2003 KDHS</c:v>
                </c:pt>
                <c:pt idx="1">
                  <c:v>2008-09 KDHS</c:v>
                </c:pt>
                <c:pt idx="2">
                  <c:v>2014 KDHS</c:v>
                </c:pt>
              </c:strCache>
            </c:strRef>
          </c:cat>
          <c:val>
            <c:numRef>
              <c:f>Sheet1!$B$3:$D$3</c:f>
              <c:numCache>
                <c:formatCode>General</c:formatCode>
                <c:ptCount val="3"/>
                <c:pt idx="0">
                  <c:v>115</c:v>
                </c:pt>
                <c:pt idx="1">
                  <c:v>74</c:v>
                </c:pt>
                <c:pt idx="2">
                  <c:v>52</c:v>
                </c:pt>
              </c:numCache>
            </c:numRef>
          </c:val>
          <c:smooth val="0"/>
        </c:ser>
        <c:ser>
          <c:idx val="2"/>
          <c:order val="2"/>
          <c:tx>
            <c:strRef>
              <c:f>Sheet1!$A$4</c:f>
              <c:strCache>
                <c:ptCount val="1"/>
                <c:pt idx="0">
                  <c:v>Neonatal mortality</c:v>
                </c:pt>
              </c:strCache>
            </c:strRef>
          </c:tx>
          <c:spPr>
            <a:ln w="63500"/>
          </c:spPr>
          <c:dLbls>
            <c:spPr>
              <a:noFill/>
              <a:ln>
                <a:noFill/>
              </a:ln>
              <a:effectLst/>
            </c:spPr>
            <c:txPr>
              <a:bodyPr wrap="square" lIns="38100" tIns="19050" rIns="38100" bIns="19050" anchor="ctr">
                <a:spAutoFit/>
              </a:bodyPr>
              <a:lstStyle/>
              <a:p>
                <a:pPr>
                  <a:defRPr sz="1800" b="1"/>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Sheet1!$B$1:$D$1</c:f>
              <c:strCache>
                <c:ptCount val="3"/>
                <c:pt idx="0">
                  <c:v>2003 KDHS</c:v>
                </c:pt>
                <c:pt idx="1">
                  <c:v>2008-09 KDHS</c:v>
                </c:pt>
                <c:pt idx="2">
                  <c:v>2014 KDHS</c:v>
                </c:pt>
              </c:strCache>
            </c:strRef>
          </c:cat>
          <c:val>
            <c:numRef>
              <c:f>Sheet1!$B$4:$D$4</c:f>
              <c:numCache>
                <c:formatCode>General</c:formatCode>
                <c:ptCount val="3"/>
                <c:pt idx="0">
                  <c:v>33</c:v>
                </c:pt>
                <c:pt idx="1">
                  <c:v>31</c:v>
                </c:pt>
                <c:pt idx="2">
                  <c:v>22</c:v>
                </c:pt>
              </c:numCache>
            </c:numRef>
          </c:val>
          <c:smooth val="0"/>
        </c:ser>
        <c:dLbls>
          <c:dLblPos val="t"/>
          <c:showLegendKey val="0"/>
          <c:showVal val="1"/>
          <c:showCatName val="0"/>
          <c:showSerName val="0"/>
          <c:showPercent val="0"/>
          <c:showBubbleSize val="0"/>
        </c:dLbls>
        <c:marker val="1"/>
        <c:smooth val="0"/>
        <c:axId val="291421152"/>
        <c:axId val="291421544"/>
      </c:lineChart>
      <c:catAx>
        <c:axId val="291421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1421544"/>
        <c:crosses val="autoZero"/>
        <c:auto val="1"/>
        <c:lblAlgn val="ctr"/>
        <c:lblOffset val="100"/>
        <c:noMultiLvlLbl val="0"/>
      </c:catAx>
      <c:valAx>
        <c:axId val="291421544"/>
        <c:scaling>
          <c:orientation val="minMax"/>
          <c:max val="120"/>
          <c:min val="0"/>
        </c:scaling>
        <c:delete val="1"/>
        <c:axPos val="l"/>
        <c:majorGridlines>
          <c:spPr>
            <a:ln w="9525" cap="flat" cmpd="sng" algn="ctr">
              <a:noFill/>
              <a:round/>
            </a:ln>
            <a:effectLst/>
          </c:spPr>
        </c:majorGridlines>
        <c:numFmt formatCode="General" sourceLinked="1"/>
        <c:majorTickMark val="out"/>
        <c:minorTickMark val="none"/>
        <c:tickLblPos val="nextTo"/>
        <c:crossAx val="291421152"/>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&lt; 2 years</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60</c:v>
                </c:pt>
                <c:pt idx="1">
                  <c:v>83</c:v>
                </c:pt>
              </c:numCache>
            </c:numRef>
          </c:val>
        </c:ser>
        <c:ser>
          <c:idx val="1"/>
          <c:order val="1"/>
          <c:tx>
            <c:strRef>
              <c:f>Sheet1!$C$1</c:f>
              <c:strCache>
                <c:ptCount val="1"/>
                <c:pt idx="0">
                  <c:v>2 years</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36</c:v>
                </c:pt>
                <c:pt idx="1">
                  <c:v>53</c:v>
                </c:pt>
              </c:numCache>
            </c:numRef>
          </c:val>
        </c:ser>
        <c:ser>
          <c:idx val="2"/>
          <c:order val="2"/>
          <c:tx>
            <c:strRef>
              <c:f>Sheet1!$D$1</c:f>
              <c:strCache>
                <c:ptCount val="1"/>
                <c:pt idx="0">
                  <c:v>3 years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29</c:v>
                </c:pt>
                <c:pt idx="1">
                  <c:v>42</c:v>
                </c:pt>
              </c:numCache>
            </c:numRef>
          </c:val>
        </c:ser>
        <c:ser>
          <c:idx val="3"/>
          <c:order val="3"/>
          <c:tx>
            <c:strRef>
              <c:f>Sheet1!$E$1</c:f>
              <c:strCache>
                <c:ptCount val="1"/>
                <c:pt idx="0">
                  <c:v>4+ years</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36</c:v>
                </c:pt>
                <c:pt idx="1">
                  <c:v>44</c:v>
                </c:pt>
              </c:numCache>
            </c:numRef>
          </c:val>
        </c:ser>
        <c:dLbls>
          <c:dLblPos val="outEnd"/>
          <c:showLegendKey val="0"/>
          <c:showVal val="1"/>
          <c:showCatName val="0"/>
          <c:showSerName val="0"/>
          <c:showPercent val="0"/>
          <c:showBubbleSize val="0"/>
        </c:dLbls>
        <c:gapWidth val="100"/>
        <c:axId val="291422328"/>
        <c:axId val="291422720"/>
      </c:barChart>
      <c:catAx>
        <c:axId val="2914223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1422720"/>
        <c:crosses val="autoZero"/>
        <c:auto val="1"/>
        <c:lblAlgn val="ctr"/>
        <c:lblOffset val="100"/>
        <c:noMultiLvlLbl val="0"/>
      </c:catAx>
      <c:valAx>
        <c:axId val="291422720"/>
        <c:scaling>
          <c:orientation val="minMax"/>
          <c:max val="150"/>
          <c:min val="0"/>
        </c:scaling>
        <c:delete val="1"/>
        <c:axPos val="l"/>
        <c:majorGridlines>
          <c:spPr>
            <a:ln w="9525" cap="flat" cmpd="sng" algn="ctr">
              <a:noFill/>
              <a:round/>
            </a:ln>
            <a:effectLst/>
          </c:spPr>
        </c:majorGridlines>
        <c:numFmt formatCode="General" sourceLinked="1"/>
        <c:majorTickMark val="out"/>
        <c:minorTickMark val="none"/>
        <c:tickLblPos val="nextTo"/>
        <c:crossAx val="2914223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Rural</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Bicycle</c:v>
                </c:pt>
                <c:pt idx="2">
                  <c:v>Television</c:v>
                </c:pt>
                <c:pt idx="3">
                  <c:v>Radio</c:v>
                </c:pt>
                <c:pt idx="4">
                  <c:v>Mobile phone</c:v>
                </c:pt>
              </c:strCache>
            </c:strRef>
          </c:cat>
          <c:val>
            <c:numRef>
              <c:f>Sheet1!$B$2:$B$6</c:f>
              <c:numCache>
                <c:formatCode>General</c:formatCode>
                <c:ptCount val="5"/>
                <c:pt idx="0">
                  <c:v>3</c:v>
                </c:pt>
                <c:pt idx="1">
                  <c:v>25</c:v>
                </c:pt>
                <c:pt idx="2">
                  <c:v>19</c:v>
                </c:pt>
                <c:pt idx="3">
                  <c:v>63</c:v>
                </c:pt>
                <c:pt idx="4">
                  <c:v>80</c:v>
                </c:pt>
              </c:numCache>
            </c:numRef>
          </c:val>
        </c:ser>
        <c:ser>
          <c:idx val="1"/>
          <c:order val="1"/>
          <c:tx>
            <c:strRef>
              <c:f>Sheet1!$C$1</c:f>
              <c:strCache>
                <c:ptCount val="1"/>
                <c:pt idx="0">
                  <c:v>Urban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Bicycle</c:v>
                </c:pt>
                <c:pt idx="2">
                  <c:v>Television</c:v>
                </c:pt>
                <c:pt idx="3">
                  <c:v>Radio</c:v>
                </c:pt>
                <c:pt idx="4">
                  <c:v>Mobile phone</c:v>
                </c:pt>
              </c:strCache>
            </c:strRef>
          </c:cat>
          <c:val>
            <c:numRef>
              <c:f>Sheet1!$C$2:$C$6</c:f>
              <c:numCache>
                <c:formatCode>General</c:formatCode>
                <c:ptCount val="5"/>
                <c:pt idx="0">
                  <c:v>7</c:v>
                </c:pt>
                <c:pt idx="1">
                  <c:v>16</c:v>
                </c:pt>
                <c:pt idx="2">
                  <c:v>56</c:v>
                </c:pt>
                <c:pt idx="3">
                  <c:v>74</c:v>
                </c:pt>
                <c:pt idx="4">
                  <c:v>94</c:v>
                </c:pt>
              </c:numCache>
            </c:numRef>
          </c:val>
        </c:ser>
        <c:ser>
          <c:idx val="2"/>
          <c:order val="2"/>
          <c:tx>
            <c:strRef>
              <c:f>Sheet1!$D$1</c:f>
              <c:strCache>
                <c:ptCount val="1"/>
                <c:pt idx="0">
                  <c:v>Total</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Pt>
            <c:idx val="4"/>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Bicycle</c:v>
                </c:pt>
                <c:pt idx="2">
                  <c:v>Television</c:v>
                </c:pt>
                <c:pt idx="3">
                  <c:v>Radio</c:v>
                </c:pt>
                <c:pt idx="4">
                  <c:v>Mobile phone</c:v>
                </c:pt>
              </c:strCache>
            </c:strRef>
          </c:cat>
          <c:val>
            <c:numRef>
              <c:f>Sheet1!$D$2:$D$6</c:f>
              <c:numCache>
                <c:formatCode>General</c:formatCode>
                <c:ptCount val="5"/>
                <c:pt idx="0">
                  <c:v>5</c:v>
                </c:pt>
                <c:pt idx="1">
                  <c:v>21</c:v>
                </c:pt>
                <c:pt idx="2">
                  <c:v>35</c:v>
                </c:pt>
                <c:pt idx="3">
                  <c:v>68</c:v>
                </c:pt>
                <c:pt idx="4">
                  <c:v>86</c:v>
                </c:pt>
              </c:numCache>
            </c:numRef>
          </c:val>
        </c:ser>
        <c:dLbls>
          <c:dLblPos val="outEnd"/>
          <c:showLegendKey val="0"/>
          <c:showVal val="1"/>
          <c:showCatName val="0"/>
          <c:showSerName val="0"/>
          <c:showPercent val="0"/>
          <c:showBubbleSize val="0"/>
        </c:dLbls>
        <c:gapWidth val="150"/>
        <c:axId val="227630616"/>
        <c:axId val="227631008"/>
      </c:barChart>
      <c:catAx>
        <c:axId val="2276306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7631008"/>
        <c:crosses val="autoZero"/>
        <c:auto val="1"/>
        <c:lblAlgn val="ctr"/>
        <c:lblOffset val="100"/>
        <c:noMultiLvlLbl val="0"/>
      </c:catAx>
      <c:valAx>
        <c:axId val="227631008"/>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2276306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43</c:v>
                </c:pt>
                <c:pt idx="1">
                  <c:v>57</c:v>
                </c:pt>
              </c:numCache>
            </c:numRef>
          </c:val>
        </c:ser>
        <c:ser>
          <c:idx val="1"/>
          <c:order val="1"/>
          <c:tx>
            <c:strRef>
              <c:f>Sheet1!$C$1</c:f>
              <c:strCache>
                <c:ptCount val="1"/>
                <c:pt idx="0">
                  <c:v>2 to 3</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36</c:v>
                </c:pt>
                <c:pt idx="1">
                  <c:v>49</c:v>
                </c:pt>
              </c:numCache>
            </c:numRef>
          </c:val>
        </c:ser>
        <c:ser>
          <c:idx val="2"/>
          <c:order val="2"/>
          <c:tx>
            <c:strRef>
              <c:f>Sheet1!$D$1</c:f>
              <c:strCache>
                <c:ptCount val="1"/>
                <c:pt idx="0">
                  <c:v>4 to 6</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42</c:v>
                </c:pt>
                <c:pt idx="1">
                  <c:v>62</c:v>
                </c:pt>
              </c:numCache>
            </c:numRef>
          </c:val>
        </c:ser>
        <c:ser>
          <c:idx val="3"/>
          <c:order val="3"/>
          <c:tx>
            <c:strRef>
              <c:f>Sheet1!$E$1</c:f>
              <c:strCache>
                <c:ptCount val="1"/>
                <c:pt idx="0">
                  <c:v>7+</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48</c:v>
                </c:pt>
                <c:pt idx="1">
                  <c:v>65</c:v>
                </c:pt>
              </c:numCache>
            </c:numRef>
          </c:val>
        </c:ser>
        <c:dLbls>
          <c:dLblPos val="outEnd"/>
          <c:showLegendKey val="0"/>
          <c:showVal val="1"/>
          <c:showCatName val="0"/>
          <c:showSerName val="0"/>
          <c:showPercent val="0"/>
          <c:showBubbleSize val="0"/>
        </c:dLbls>
        <c:gapWidth val="100"/>
        <c:axId val="291371584"/>
        <c:axId val="291371192"/>
      </c:barChart>
      <c:catAx>
        <c:axId val="291371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1371192"/>
        <c:crosses val="autoZero"/>
        <c:auto val="1"/>
        <c:lblAlgn val="ctr"/>
        <c:lblOffset val="100"/>
        <c:noMultiLvlLbl val="0"/>
      </c:catAx>
      <c:valAx>
        <c:axId val="291371192"/>
        <c:scaling>
          <c:orientation val="minMax"/>
          <c:max val="125"/>
          <c:min val="0"/>
        </c:scaling>
        <c:delete val="1"/>
        <c:axPos val="l"/>
        <c:majorGridlines>
          <c:spPr>
            <a:ln w="9525" cap="flat" cmpd="sng" algn="ctr">
              <a:noFill/>
              <a:round/>
            </a:ln>
            <a:effectLst/>
          </c:spPr>
        </c:majorGridlines>
        <c:numFmt formatCode="General" sourceLinked="1"/>
        <c:majorTickMark val="out"/>
        <c:minorTickMark val="none"/>
        <c:tickLblPos val="nextTo"/>
        <c:crossAx val="2913715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8"/>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9"/>
            <c:invertIfNegative val="0"/>
            <c:bubble3D val="0"/>
            <c:spPr>
              <a:solidFill>
                <a:schemeClr val="tx1">
                  <a:lumMod val="50000"/>
                  <a:lumOff val="50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Measles</c:v>
                </c:pt>
                <c:pt idx="8">
                  <c:v>All basic</c:v>
                </c:pt>
                <c:pt idx="9">
                  <c:v>None</c:v>
                </c:pt>
              </c:strCache>
            </c:strRef>
          </c:cat>
          <c:val>
            <c:numRef>
              <c:f>Sheet1!$B$2:$B$11</c:f>
              <c:numCache>
                <c:formatCode>General</c:formatCode>
                <c:ptCount val="10"/>
                <c:pt idx="0">
                  <c:v>97</c:v>
                </c:pt>
                <c:pt idx="1">
                  <c:v>98</c:v>
                </c:pt>
                <c:pt idx="2">
                  <c:v>96</c:v>
                </c:pt>
                <c:pt idx="3">
                  <c:v>90</c:v>
                </c:pt>
                <c:pt idx="4">
                  <c:v>98</c:v>
                </c:pt>
                <c:pt idx="5">
                  <c:v>96</c:v>
                </c:pt>
                <c:pt idx="6">
                  <c:v>90</c:v>
                </c:pt>
                <c:pt idx="7">
                  <c:v>87</c:v>
                </c:pt>
                <c:pt idx="8">
                  <c:v>79</c:v>
                </c:pt>
                <c:pt idx="9">
                  <c:v>2</c:v>
                </c:pt>
              </c:numCache>
            </c:numRef>
          </c:val>
        </c:ser>
        <c:dLbls>
          <c:showLegendKey val="0"/>
          <c:showVal val="0"/>
          <c:showCatName val="0"/>
          <c:showSerName val="0"/>
          <c:showPercent val="0"/>
          <c:showBubbleSize val="0"/>
        </c:dLbls>
        <c:gapWidth val="100"/>
        <c:overlap val="-27"/>
        <c:axId val="291370408"/>
        <c:axId val="291369624"/>
      </c:barChart>
      <c:catAx>
        <c:axId val="291370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1369624"/>
        <c:crosses val="autoZero"/>
        <c:auto val="1"/>
        <c:lblAlgn val="ctr"/>
        <c:lblOffset val="100"/>
        <c:noMultiLvlLbl val="0"/>
      </c:catAx>
      <c:valAx>
        <c:axId val="291369624"/>
        <c:scaling>
          <c:orientation val="minMax"/>
          <c:max val="105"/>
          <c:min val="0"/>
        </c:scaling>
        <c:delete val="1"/>
        <c:axPos val="l"/>
        <c:majorGridlines>
          <c:spPr>
            <a:ln w="9525" cap="flat" cmpd="sng" algn="ctr">
              <a:noFill/>
              <a:round/>
            </a:ln>
            <a:effectLst/>
          </c:spPr>
        </c:majorGridlines>
        <c:numFmt formatCode="General" sourceLinked="1"/>
        <c:majorTickMark val="out"/>
        <c:minorTickMark val="none"/>
        <c:tickLblPos val="nextTo"/>
        <c:crossAx val="291370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Infant mortality</c:v>
                </c:pt>
              </c:strCache>
            </c:strRef>
          </c:tx>
          <c:spPr>
            <a:ln w="57150" cap="rnd">
              <a:solidFill>
                <a:schemeClr val="accent1"/>
              </a:solidFill>
              <a:round/>
            </a:ln>
            <a:effectLst/>
          </c:spPr>
          <c:marker>
            <c:symbol val="circle"/>
            <c:size val="5"/>
            <c:spPr>
              <a:solidFill>
                <a:schemeClr val="accent1"/>
              </a:solidFill>
              <a:ln w="57150">
                <a:solidFill>
                  <a:schemeClr val="accent1"/>
                </a:solidFill>
              </a:ln>
              <a:effectLst/>
            </c:spPr>
          </c:marker>
          <c:dPt>
            <c:idx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1993 KDHS</c:v>
                </c:pt>
                <c:pt idx="1">
                  <c:v>1998 KDHS</c:v>
                </c:pt>
                <c:pt idx="2">
                  <c:v>2003 KDHS</c:v>
                </c:pt>
                <c:pt idx="3">
                  <c:v>2008-09 KDHS</c:v>
                </c:pt>
                <c:pt idx="4">
                  <c:v>2014 KDHS</c:v>
                </c:pt>
              </c:strCache>
            </c:strRef>
          </c:cat>
          <c:val>
            <c:numRef>
              <c:f>Sheet1!$B$2:$F$2</c:f>
              <c:numCache>
                <c:formatCode>General</c:formatCode>
                <c:ptCount val="5"/>
                <c:pt idx="0">
                  <c:v>79</c:v>
                </c:pt>
                <c:pt idx="1">
                  <c:v>65</c:v>
                </c:pt>
                <c:pt idx="2">
                  <c:v>57</c:v>
                </c:pt>
                <c:pt idx="3">
                  <c:v>77</c:v>
                </c:pt>
                <c:pt idx="4">
                  <c:v>79</c:v>
                </c:pt>
              </c:numCache>
            </c:numRef>
          </c:val>
          <c:smooth val="0"/>
        </c:ser>
        <c:dLbls>
          <c:dLblPos val="t"/>
          <c:showLegendKey val="0"/>
          <c:showVal val="1"/>
          <c:showCatName val="0"/>
          <c:showSerName val="0"/>
          <c:showPercent val="0"/>
          <c:showBubbleSize val="0"/>
        </c:dLbls>
        <c:marker val="1"/>
        <c:smooth val="0"/>
        <c:axId val="291368840"/>
        <c:axId val="291368448"/>
      </c:lineChart>
      <c:catAx>
        <c:axId val="291368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1368448"/>
        <c:crosses val="autoZero"/>
        <c:auto val="1"/>
        <c:lblAlgn val="ctr"/>
        <c:lblOffset val="100"/>
        <c:noMultiLvlLbl val="0"/>
      </c:catAx>
      <c:valAx>
        <c:axId val="291368448"/>
        <c:scaling>
          <c:orientation val="minMax"/>
          <c:max val="100"/>
          <c:min val="0"/>
        </c:scaling>
        <c:delete val="1"/>
        <c:axPos val="l"/>
        <c:majorGridlines>
          <c:spPr>
            <a:ln w="9525" cap="flat" cmpd="sng" algn="ctr">
              <a:noFill/>
              <a:round/>
            </a:ln>
            <a:effectLst/>
          </c:spPr>
        </c:majorGridlines>
        <c:numFmt formatCode="General" sourceLinked="1"/>
        <c:majorTickMark val="none"/>
        <c:minorTickMark val="none"/>
        <c:tickLblPos val="nextTo"/>
        <c:crossAx val="291368840"/>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 incomplete</c:v>
                </c:pt>
                <c:pt idx="2">
                  <c:v>Primary complete</c:v>
                </c:pt>
                <c:pt idx="3">
                  <c:v>Secondary+</c:v>
                </c:pt>
              </c:strCache>
            </c:strRef>
          </c:cat>
          <c:val>
            <c:numRef>
              <c:f>Sheet1!$B$2:$B$5</c:f>
              <c:numCache>
                <c:formatCode>General</c:formatCode>
                <c:ptCount val="4"/>
                <c:pt idx="0">
                  <c:v>57</c:v>
                </c:pt>
                <c:pt idx="1">
                  <c:v>75</c:v>
                </c:pt>
                <c:pt idx="2">
                  <c:v>84</c:v>
                </c:pt>
                <c:pt idx="3">
                  <c:v>87</c:v>
                </c:pt>
              </c:numCache>
            </c:numRef>
          </c:val>
        </c:ser>
        <c:dLbls>
          <c:showLegendKey val="0"/>
          <c:showVal val="0"/>
          <c:showCatName val="0"/>
          <c:showSerName val="0"/>
          <c:showPercent val="0"/>
          <c:showBubbleSize val="0"/>
        </c:dLbls>
        <c:gapWidth val="100"/>
        <c:axId val="291731584"/>
        <c:axId val="291731192"/>
      </c:barChart>
      <c:catAx>
        <c:axId val="291731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1731192"/>
        <c:crosses val="autoZero"/>
        <c:auto val="1"/>
        <c:lblAlgn val="ctr"/>
        <c:lblOffset val="100"/>
        <c:noMultiLvlLbl val="0"/>
      </c:catAx>
      <c:valAx>
        <c:axId val="29173119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1731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788515373869235"/>
          <c:y val="2.7057356560179085E-2"/>
          <c:w val="0.4851726712156475"/>
          <c:h val="0.9458852868796418"/>
        </c:manualLayout>
      </c:layout>
      <c:barChart>
        <c:barDir val="bar"/>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8"/>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9"/>
            <c:invertIfNegative val="0"/>
            <c:bubble3D val="0"/>
            <c:spPr>
              <a:solidFill>
                <a:schemeClr val="tx2">
                  <a:lumMod val="50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No treatment</c:v>
                </c:pt>
                <c:pt idx="1">
                  <c:v>Home remedy</c:v>
                </c:pt>
                <c:pt idx="2">
                  <c:v>Anti-motility drugs</c:v>
                </c:pt>
                <c:pt idx="3">
                  <c:v>Antibiotics</c:v>
                </c:pt>
                <c:pt idx="4">
                  <c:v>ORT or increased fluids</c:v>
                </c:pt>
                <c:pt idx="5">
                  <c:v>Increased fluids</c:v>
                </c:pt>
                <c:pt idx="6">
                  <c:v>ORS or RHF</c:v>
                </c:pt>
                <c:pt idx="7">
                  <c:v>Recommended home fluids (RHF)</c:v>
                </c:pt>
                <c:pt idx="8">
                  <c:v>ORS packets</c:v>
                </c:pt>
                <c:pt idx="9">
                  <c:v>Taken to a health provider</c:v>
                </c:pt>
              </c:strCache>
            </c:strRef>
          </c:cat>
          <c:val>
            <c:numRef>
              <c:f>Sheet1!$B$2:$B$11</c:f>
              <c:numCache>
                <c:formatCode>0</c:formatCode>
                <c:ptCount val="10"/>
                <c:pt idx="0">
                  <c:v>11</c:v>
                </c:pt>
                <c:pt idx="1">
                  <c:v>20</c:v>
                </c:pt>
                <c:pt idx="2">
                  <c:v>1</c:v>
                </c:pt>
                <c:pt idx="3">
                  <c:v>16</c:v>
                </c:pt>
                <c:pt idx="4">
                  <c:v>82</c:v>
                </c:pt>
                <c:pt idx="5">
                  <c:v>22</c:v>
                </c:pt>
                <c:pt idx="6">
                  <c:v>78</c:v>
                </c:pt>
                <c:pt idx="7">
                  <c:v>57</c:v>
                </c:pt>
                <c:pt idx="8">
                  <c:v>54</c:v>
                </c:pt>
                <c:pt idx="9">
                  <c:v>58</c:v>
                </c:pt>
              </c:numCache>
            </c:numRef>
          </c:val>
        </c:ser>
        <c:dLbls>
          <c:dLblPos val="outEnd"/>
          <c:showLegendKey val="0"/>
          <c:showVal val="1"/>
          <c:showCatName val="0"/>
          <c:showSerName val="0"/>
          <c:showPercent val="0"/>
          <c:showBubbleSize val="0"/>
        </c:dLbls>
        <c:gapWidth val="100"/>
        <c:axId val="291730408"/>
        <c:axId val="291730016"/>
      </c:barChart>
      <c:catAx>
        <c:axId val="29173040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1730016"/>
        <c:crosses val="autoZero"/>
        <c:auto val="1"/>
        <c:lblAlgn val="ctr"/>
        <c:lblOffset val="100"/>
        <c:noMultiLvlLbl val="0"/>
      </c:catAx>
      <c:valAx>
        <c:axId val="291730016"/>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291730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2">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Pt>
            <c:idx val="4"/>
            <c:invertIfNegative val="0"/>
            <c:bubble3D val="0"/>
            <c:spPr>
              <a:solidFill>
                <a:schemeClr val="accent2">
                  <a:lumMod val="50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0 to 1</c:v>
                </c:pt>
                <c:pt idx="1">
                  <c:v>2 to 3</c:v>
                </c:pt>
                <c:pt idx="2">
                  <c:v>4 to 5</c:v>
                </c:pt>
                <c:pt idx="4">
                  <c:v>0 to 5</c:v>
                </c:pt>
              </c:strCache>
            </c:strRef>
          </c:cat>
          <c:val>
            <c:numRef>
              <c:f>Sheet1!$B$2:$B$6</c:f>
              <c:numCache>
                <c:formatCode>General</c:formatCode>
                <c:ptCount val="5"/>
                <c:pt idx="0">
                  <c:v>84</c:v>
                </c:pt>
                <c:pt idx="1">
                  <c:v>63</c:v>
                </c:pt>
                <c:pt idx="2">
                  <c:v>42</c:v>
                </c:pt>
                <c:pt idx="4">
                  <c:v>61</c:v>
                </c:pt>
              </c:numCache>
            </c:numRef>
          </c:val>
        </c:ser>
        <c:dLbls>
          <c:showLegendKey val="0"/>
          <c:showVal val="0"/>
          <c:showCatName val="0"/>
          <c:showSerName val="0"/>
          <c:showPercent val="0"/>
          <c:showBubbleSize val="0"/>
        </c:dLbls>
        <c:gapWidth val="100"/>
        <c:axId val="286843488"/>
        <c:axId val="286843096"/>
      </c:barChart>
      <c:catAx>
        <c:axId val="286843488"/>
        <c:scaling>
          <c:orientation val="minMax"/>
        </c:scaling>
        <c:delete val="0"/>
        <c:axPos val="b"/>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dirty="0" smtClean="0">
                    <a:solidFill>
                      <a:schemeClr val="tx1"/>
                    </a:solidFill>
                  </a:rPr>
                  <a:t>Age in months</a:t>
                </a:r>
                <a:endParaRPr lang="en-US" sz="1800" b="1" dirty="0">
                  <a:solidFill>
                    <a:schemeClr val="tx1"/>
                  </a:solidFill>
                </a:endParaRPr>
              </a:p>
            </c:rich>
          </c:tx>
          <c:overlay val="0"/>
          <c:spPr>
            <a:noFill/>
            <a:ln>
              <a:noFill/>
            </a:ln>
            <a:effectLst/>
          </c:sp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6843096"/>
        <c:crosses val="autoZero"/>
        <c:auto val="1"/>
        <c:lblAlgn val="ctr"/>
        <c:lblOffset val="100"/>
        <c:noMultiLvlLbl val="0"/>
      </c:catAx>
      <c:valAx>
        <c:axId val="28684309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868434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Moderate</c:v>
                </c:pt>
              </c:strCache>
            </c:strRef>
          </c:tx>
          <c:spPr>
            <a:solidFill>
              <a:schemeClr val="accent1">
                <a:lumMod val="5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Underweight (too thin for age)</c:v>
                </c:pt>
                <c:pt idx="1">
                  <c:v>Wasted (too thin for height)</c:v>
                </c:pt>
                <c:pt idx="2">
                  <c:v>Stunted (too short for age)</c:v>
                </c:pt>
              </c:strCache>
            </c:strRef>
          </c:cat>
          <c:val>
            <c:numRef>
              <c:f>Sheet1!$B$2:$B$4</c:f>
              <c:numCache>
                <c:formatCode>General</c:formatCode>
                <c:ptCount val="3"/>
                <c:pt idx="0">
                  <c:v>9</c:v>
                </c:pt>
                <c:pt idx="1">
                  <c:v>3</c:v>
                </c:pt>
                <c:pt idx="2">
                  <c:v>18</c:v>
                </c:pt>
              </c:numCache>
            </c:numRef>
          </c:val>
        </c:ser>
        <c:ser>
          <c:idx val="1"/>
          <c:order val="1"/>
          <c:tx>
            <c:strRef>
              <c:f>Sheet1!$C$1</c:f>
              <c:strCache>
                <c:ptCount val="1"/>
                <c:pt idx="0">
                  <c:v>Severe</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Underweight (too thin for age)</c:v>
                </c:pt>
                <c:pt idx="1">
                  <c:v>Wasted (too thin for height)</c:v>
                </c:pt>
                <c:pt idx="2">
                  <c:v>Stunted (too short for age)</c:v>
                </c:pt>
              </c:strCache>
            </c:strRef>
          </c:cat>
          <c:val>
            <c:numRef>
              <c:f>Sheet1!$C$2:$C$4</c:f>
              <c:numCache>
                <c:formatCode>General</c:formatCode>
                <c:ptCount val="3"/>
                <c:pt idx="0">
                  <c:v>2</c:v>
                </c:pt>
                <c:pt idx="1">
                  <c:v>1</c:v>
                </c:pt>
                <c:pt idx="2">
                  <c:v>8</c:v>
                </c:pt>
              </c:numCache>
            </c:numRef>
          </c:val>
        </c:ser>
        <c:dLbls>
          <c:showLegendKey val="0"/>
          <c:showVal val="0"/>
          <c:showCatName val="0"/>
          <c:showSerName val="0"/>
          <c:showPercent val="0"/>
          <c:showBubbleSize val="0"/>
        </c:dLbls>
        <c:gapWidth val="100"/>
        <c:overlap val="100"/>
        <c:axId val="286842704"/>
        <c:axId val="286841920"/>
      </c:barChart>
      <c:catAx>
        <c:axId val="2868427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6841920"/>
        <c:crosses val="autoZero"/>
        <c:auto val="1"/>
        <c:lblAlgn val="ctr"/>
        <c:lblOffset val="100"/>
        <c:noMultiLvlLbl val="0"/>
      </c:catAx>
      <c:valAx>
        <c:axId val="286841920"/>
        <c:scaling>
          <c:orientation val="minMax"/>
          <c:max val="60"/>
          <c:min val="0"/>
        </c:scaling>
        <c:delete val="1"/>
        <c:axPos val="b"/>
        <c:majorGridlines>
          <c:spPr>
            <a:ln w="9525" cap="flat" cmpd="sng" algn="ctr">
              <a:noFill/>
              <a:round/>
            </a:ln>
            <a:effectLst/>
          </c:spPr>
        </c:majorGridlines>
        <c:numFmt formatCode="General" sourceLinked="1"/>
        <c:majorTickMark val="out"/>
        <c:minorTickMark val="none"/>
        <c:tickLblPos val="nextTo"/>
        <c:crossAx val="2868427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Stunted</c:v>
                </c:pt>
              </c:strCache>
            </c:strRef>
          </c:tx>
          <c:spPr>
            <a:ln w="57150" cap="rnd">
              <a:solidFill>
                <a:schemeClr val="accent1"/>
              </a:solidFill>
              <a:round/>
            </a:ln>
            <a:effectLst/>
          </c:spPr>
          <c:marker>
            <c:symbol val="circle"/>
            <c:size val="5"/>
            <c:spPr>
              <a:solidFill>
                <a:schemeClr val="accent1"/>
              </a:solidFill>
              <a:ln w="57150">
                <a:solidFill>
                  <a:schemeClr val="accent1"/>
                </a:solidFill>
              </a:ln>
              <a:effectLst/>
            </c:spPr>
          </c:marker>
          <c:dPt>
            <c:idx val="1"/>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1998 KDHS</c:v>
                </c:pt>
                <c:pt idx="1">
                  <c:v>2003 KDHS</c:v>
                </c:pt>
                <c:pt idx="2">
                  <c:v>2008-09 KDHS</c:v>
                </c:pt>
                <c:pt idx="3">
                  <c:v>2014 KDHS</c:v>
                </c:pt>
              </c:strCache>
            </c:strRef>
          </c:cat>
          <c:val>
            <c:numRef>
              <c:f>Sheet1!$B$2:$E$2</c:f>
              <c:numCache>
                <c:formatCode>General</c:formatCode>
                <c:ptCount val="4"/>
                <c:pt idx="0">
                  <c:v>38</c:v>
                </c:pt>
                <c:pt idx="1">
                  <c:v>36</c:v>
                </c:pt>
                <c:pt idx="2">
                  <c:v>35</c:v>
                </c:pt>
                <c:pt idx="3">
                  <c:v>26</c:v>
                </c:pt>
              </c:numCache>
            </c:numRef>
          </c:val>
          <c:smooth val="0"/>
        </c:ser>
        <c:ser>
          <c:idx val="1"/>
          <c:order val="1"/>
          <c:tx>
            <c:strRef>
              <c:f>Sheet1!$A$3</c:f>
              <c:strCache>
                <c:ptCount val="1"/>
                <c:pt idx="0">
                  <c:v>Wasted</c:v>
                </c:pt>
              </c:strCache>
            </c:strRef>
          </c:tx>
          <c:spPr>
            <a:ln w="57150" cap="sq">
              <a:solidFill>
                <a:schemeClr val="accent2"/>
              </a:solidFill>
              <a:round/>
            </a:ln>
            <a:effectLst/>
          </c:spPr>
          <c:marker>
            <c:symbol val="circle"/>
            <c:size val="5"/>
            <c:spPr>
              <a:solidFill>
                <a:schemeClr val="accent2"/>
              </a:solidFill>
              <a:ln w="57150" cap="rnd">
                <a:solidFill>
                  <a:schemeClr val="accent2"/>
                </a:solidFill>
              </a:ln>
              <a:effectLst/>
            </c:spPr>
          </c:marker>
          <c:dPt>
            <c:idx val="1"/>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1998 KDHS</c:v>
                </c:pt>
                <c:pt idx="1">
                  <c:v>2003 KDHS</c:v>
                </c:pt>
                <c:pt idx="2">
                  <c:v>2008-09 KDHS</c:v>
                </c:pt>
                <c:pt idx="3">
                  <c:v>2014 KDHS</c:v>
                </c:pt>
              </c:strCache>
            </c:strRef>
          </c:cat>
          <c:val>
            <c:numRef>
              <c:f>Sheet1!$B$3:$E$3</c:f>
              <c:numCache>
                <c:formatCode>General</c:formatCode>
                <c:ptCount val="4"/>
                <c:pt idx="0">
                  <c:v>7</c:v>
                </c:pt>
                <c:pt idx="1">
                  <c:v>6</c:v>
                </c:pt>
                <c:pt idx="2">
                  <c:v>7</c:v>
                </c:pt>
                <c:pt idx="3">
                  <c:v>4</c:v>
                </c:pt>
              </c:numCache>
            </c:numRef>
          </c:val>
          <c:smooth val="0"/>
        </c:ser>
        <c:ser>
          <c:idx val="2"/>
          <c:order val="2"/>
          <c:tx>
            <c:strRef>
              <c:f>Sheet1!$A$4</c:f>
              <c:strCache>
                <c:ptCount val="1"/>
                <c:pt idx="0">
                  <c:v>Underweight</c:v>
                </c:pt>
              </c:strCache>
            </c:strRef>
          </c:tx>
          <c:spPr>
            <a:ln w="57150" cap="sq"/>
          </c:spPr>
          <c:marker>
            <c:spPr>
              <a:solidFill>
                <a:schemeClr val="accent3"/>
              </a:solidFill>
              <a:ln w="34925" cap="rnd">
                <a:solidFill>
                  <a:schemeClr val="accent3"/>
                </a:solidFill>
              </a:ln>
            </c:spPr>
          </c:marker>
          <c:dLbls>
            <c:spPr>
              <a:noFill/>
              <a:ln>
                <a:noFill/>
              </a:ln>
              <a:effectLst/>
            </c:spPr>
            <c:txPr>
              <a:bodyPr wrap="square" lIns="38100" tIns="19050" rIns="38100" bIns="19050" anchor="ctr">
                <a:spAutoFit/>
              </a:bodyPr>
              <a:lstStyle/>
              <a:p>
                <a:pPr>
                  <a:defRPr sz="1800" b="1"/>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Sheet1!$B$1:$E$1</c:f>
              <c:strCache>
                <c:ptCount val="4"/>
                <c:pt idx="0">
                  <c:v>1998 KDHS</c:v>
                </c:pt>
                <c:pt idx="1">
                  <c:v>2003 KDHS</c:v>
                </c:pt>
                <c:pt idx="2">
                  <c:v>2008-09 KDHS</c:v>
                </c:pt>
                <c:pt idx="3">
                  <c:v>2014 KDHS</c:v>
                </c:pt>
              </c:strCache>
            </c:strRef>
          </c:cat>
          <c:val>
            <c:numRef>
              <c:f>Sheet1!$B$4:$E$4</c:f>
              <c:numCache>
                <c:formatCode>General</c:formatCode>
                <c:ptCount val="4"/>
                <c:pt idx="0">
                  <c:v>18</c:v>
                </c:pt>
                <c:pt idx="1">
                  <c:v>16</c:v>
                </c:pt>
                <c:pt idx="2">
                  <c:v>16</c:v>
                </c:pt>
                <c:pt idx="3">
                  <c:v>11</c:v>
                </c:pt>
              </c:numCache>
            </c:numRef>
          </c:val>
          <c:smooth val="0"/>
        </c:ser>
        <c:dLbls>
          <c:dLblPos val="t"/>
          <c:showLegendKey val="0"/>
          <c:showVal val="1"/>
          <c:showCatName val="0"/>
          <c:showSerName val="0"/>
          <c:showPercent val="0"/>
          <c:showBubbleSize val="0"/>
        </c:dLbls>
        <c:marker val="1"/>
        <c:smooth val="0"/>
        <c:axId val="286841136"/>
        <c:axId val="122066056"/>
      </c:lineChart>
      <c:catAx>
        <c:axId val="286841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22066056"/>
        <c:crosses val="autoZero"/>
        <c:auto val="1"/>
        <c:lblAlgn val="ctr"/>
        <c:lblOffset val="100"/>
        <c:noMultiLvlLbl val="0"/>
      </c:catAx>
      <c:valAx>
        <c:axId val="122066056"/>
        <c:scaling>
          <c:orientation val="minMax"/>
          <c:max val="75"/>
          <c:min val="0"/>
        </c:scaling>
        <c:delete val="1"/>
        <c:axPos val="l"/>
        <c:majorGridlines>
          <c:spPr>
            <a:ln w="9525" cap="flat" cmpd="sng" algn="ctr">
              <a:noFill/>
              <a:round/>
            </a:ln>
            <a:effectLst/>
          </c:spPr>
        </c:majorGridlines>
        <c:numFmt formatCode="General" sourceLinked="1"/>
        <c:majorTickMark val="out"/>
        <c:minorTickMark val="none"/>
        <c:tickLblPos val="nextTo"/>
        <c:crossAx val="286841136"/>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Normal</c:v>
                </c:pt>
                <c:pt idx="1">
                  <c:v>Thin</c:v>
                </c:pt>
                <c:pt idx="2">
                  <c:v>Overweight/ obese</c:v>
                </c:pt>
              </c:strCache>
            </c:strRef>
          </c:cat>
          <c:val>
            <c:numRef>
              <c:f>Sheet1!$B$2:$B$4</c:f>
              <c:numCache>
                <c:formatCode>General</c:formatCode>
                <c:ptCount val="3"/>
                <c:pt idx="0">
                  <c:v>58</c:v>
                </c:pt>
                <c:pt idx="1">
                  <c:v>9</c:v>
                </c:pt>
                <c:pt idx="2">
                  <c:v>33</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net</c:v>
                </c:pt>
                <c:pt idx="1">
                  <c:v>Insecticide-treated net                            (ITN)</c:v>
                </c:pt>
                <c:pt idx="2">
                  <c:v>Long-lasting insecticidal net (LLIN)</c:v>
                </c:pt>
              </c:strCache>
            </c:strRef>
          </c:cat>
          <c:val>
            <c:numRef>
              <c:f>Sheet1!$B$2:$B$4</c:f>
              <c:numCache>
                <c:formatCode>General</c:formatCode>
                <c:ptCount val="3"/>
                <c:pt idx="0">
                  <c:v>65</c:v>
                </c:pt>
                <c:pt idx="1">
                  <c:v>59</c:v>
                </c:pt>
                <c:pt idx="2">
                  <c:v>57</c:v>
                </c:pt>
              </c:numCache>
            </c:numRef>
          </c:val>
        </c:ser>
        <c:dLbls>
          <c:showLegendKey val="0"/>
          <c:showVal val="0"/>
          <c:showCatName val="0"/>
          <c:showSerName val="0"/>
          <c:showPercent val="0"/>
          <c:showBubbleSize val="0"/>
        </c:dLbls>
        <c:gapWidth val="100"/>
        <c:axId val="290841288"/>
        <c:axId val="290841680"/>
      </c:barChart>
      <c:catAx>
        <c:axId val="290841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0841680"/>
        <c:crosses val="autoZero"/>
        <c:auto val="1"/>
        <c:lblAlgn val="ctr"/>
        <c:lblOffset val="100"/>
        <c:noMultiLvlLbl val="0"/>
      </c:catAx>
      <c:valAx>
        <c:axId val="29084168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0841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31</c:v>
                </c:pt>
                <c:pt idx="1">
                  <c:v>23</c:v>
                </c:pt>
                <c:pt idx="2">
                  <c:v>36</c:v>
                </c:pt>
              </c:numCache>
            </c:numRef>
          </c:val>
        </c:ser>
        <c:dLbls>
          <c:showLegendKey val="0"/>
          <c:showVal val="0"/>
          <c:showCatName val="0"/>
          <c:showSerName val="0"/>
          <c:showPercent val="0"/>
          <c:showBubbleSize val="0"/>
        </c:dLbls>
        <c:gapWidth val="100"/>
        <c:axId val="227632184"/>
        <c:axId val="228791064"/>
      </c:barChart>
      <c:catAx>
        <c:axId val="227632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8791064"/>
        <c:crosses val="autoZero"/>
        <c:auto val="1"/>
        <c:lblAlgn val="ctr"/>
        <c:lblOffset val="100"/>
        <c:noMultiLvlLbl val="0"/>
      </c:catAx>
      <c:valAx>
        <c:axId val="22879106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27632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277777777777777E-2"/>
          <c:y val="1.2792142620168334E-3"/>
          <c:w val="0.96944444444444444"/>
          <c:h val="0.69460958372366466"/>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members of household</c:v>
                </c:pt>
                <c:pt idx="1">
                  <c:v>Children &lt; 5</c:v>
                </c:pt>
                <c:pt idx="2">
                  <c:v>Pregnant women</c:v>
                </c:pt>
                <c:pt idx="4">
                  <c:v>All members of household</c:v>
                </c:pt>
                <c:pt idx="5">
                  <c:v>Children &lt; 5</c:v>
                </c:pt>
                <c:pt idx="6">
                  <c:v>Pregnant women</c:v>
                </c:pt>
              </c:strCache>
            </c:strRef>
          </c:cat>
          <c:val>
            <c:numRef>
              <c:f>Sheet1!$B$2:$B$8</c:f>
              <c:numCache>
                <c:formatCode>General</c:formatCode>
                <c:ptCount val="7"/>
                <c:pt idx="0">
                  <c:v>42</c:v>
                </c:pt>
                <c:pt idx="1">
                  <c:v>54</c:v>
                </c:pt>
                <c:pt idx="2">
                  <c:v>51</c:v>
                </c:pt>
                <c:pt idx="4">
                  <c:v>67</c:v>
                </c:pt>
                <c:pt idx="5">
                  <c:v>77</c:v>
                </c:pt>
                <c:pt idx="6">
                  <c:v>77</c:v>
                </c:pt>
              </c:numCache>
            </c:numRef>
          </c:val>
        </c:ser>
        <c:dLbls>
          <c:showLegendKey val="0"/>
          <c:showVal val="0"/>
          <c:showCatName val="0"/>
          <c:showSerName val="0"/>
          <c:showPercent val="0"/>
          <c:showBubbleSize val="0"/>
        </c:dLbls>
        <c:gapWidth val="100"/>
        <c:axId val="290842464"/>
        <c:axId val="290842856"/>
      </c:barChart>
      <c:catAx>
        <c:axId val="290842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0842856"/>
        <c:crosses val="autoZero"/>
        <c:auto val="1"/>
        <c:lblAlgn val="ctr"/>
        <c:lblOffset val="100"/>
        <c:noMultiLvlLbl val="0"/>
      </c:catAx>
      <c:valAx>
        <c:axId val="29084285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0842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2003 KDHS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Pregnant women</c:v>
                </c:pt>
              </c:strCache>
            </c:strRef>
          </c:cat>
          <c:val>
            <c:numRef>
              <c:f>Sheet1!$B$2:$B$3</c:f>
              <c:numCache>
                <c:formatCode>General</c:formatCode>
                <c:ptCount val="2"/>
                <c:pt idx="0">
                  <c:v>5</c:v>
                </c:pt>
                <c:pt idx="1">
                  <c:v>4</c:v>
                </c:pt>
              </c:numCache>
            </c:numRef>
          </c:val>
        </c:ser>
        <c:ser>
          <c:idx val="1"/>
          <c:order val="1"/>
          <c:tx>
            <c:strRef>
              <c:f>Sheet1!$C$1</c:f>
              <c:strCache>
                <c:ptCount val="1"/>
                <c:pt idx="0">
                  <c:v>2008-09 KDHS</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Pregnant women</c:v>
                </c:pt>
              </c:strCache>
            </c:strRef>
          </c:cat>
          <c:val>
            <c:numRef>
              <c:f>Sheet1!$C$2:$C$3</c:f>
              <c:numCache>
                <c:formatCode>General</c:formatCode>
                <c:ptCount val="2"/>
                <c:pt idx="0">
                  <c:v>47</c:v>
                </c:pt>
                <c:pt idx="1">
                  <c:v>49</c:v>
                </c:pt>
              </c:numCache>
            </c:numRef>
          </c:val>
        </c:ser>
        <c:ser>
          <c:idx val="2"/>
          <c:order val="2"/>
          <c:tx>
            <c:strRef>
              <c:f>Sheet1!$D$1</c:f>
              <c:strCache>
                <c:ptCount val="1"/>
                <c:pt idx="0">
                  <c:v>2014 KDHS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Children</c:v>
                </c:pt>
                <c:pt idx="1">
                  <c:v>Pregnant women</c:v>
                </c:pt>
              </c:strCache>
            </c:strRef>
          </c:cat>
          <c:val>
            <c:numRef>
              <c:f>Sheet1!$D$2:$D$3</c:f>
              <c:numCache>
                <c:formatCode>General</c:formatCode>
                <c:ptCount val="2"/>
                <c:pt idx="0">
                  <c:v>54</c:v>
                </c:pt>
                <c:pt idx="1">
                  <c:v>51</c:v>
                </c:pt>
              </c:numCache>
            </c:numRef>
          </c:val>
        </c:ser>
        <c:dLbls>
          <c:dLblPos val="outEnd"/>
          <c:showLegendKey val="0"/>
          <c:showVal val="1"/>
          <c:showCatName val="0"/>
          <c:showSerName val="0"/>
          <c:showPercent val="0"/>
          <c:showBubbleSize val="0"/>
        </c:dLbls>
        <c:gapWidth val="100"/>
        <c:axId val="290844032"/>
        <c:axId val="293599920"/>
      </c:barChart>
      <c:catAx>
        <c:axId val="290844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3599920"/>
        <c:crosses val="autoZero"/>
        <c:auto val="1"/>
        <c:lblAlgn val="ctr"/>
        <c:lblOffset val="100"/>
        <c:noMultiLvlLbl val="0"/>
      </c:catAx>
      <c:valAx>
        <c:axId val="29359992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08440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Received any SP/Fansidar during an ANC visit</c:v>
                </c:pt>
                <c:pt idx="1">
                  <c:v>Took 2+ doses of SP/Fansidar and received at least one during ANC visit</c:v>
                </c:pt>
                <c:pt idx="2">
                  <c:v>Took 3+ doses of SP/Fansidar with at least one during ANC visit</c:v>
                </c:pt>
              </c:strCache>
            </c:strRef>
          </c:cat>
          <c:val>
            <c:numRef>
              <c:f>Sheet1!$B$2:$B$4</c:f>
              <c:numCache>
                <c:formatCode>General</c:formatCode>
                <c:ptCount val="3"/>
                <c:pt idx="0">
                  <c:v>30</c:v>
                </c:pt>
                <c:pt idx="1">
                  <c:v>17</c:v>
                </c:pt>
                <c:pt idx="2">
                  <c:v>10</c:v>
                </c:pt>
              </c:numCache>
            </c:numRef>
          </c:val>
        </c:ser>
        <c:dLbls>
          <c:showLegendKey val="0"/>
          <c:showVal val="0"/>
          <c:showCatName val="0"/>
          <c:showSerName val="0"/>
          <c:showPercent val="0"/>
          <c:showBubbleSize val="0"/>
        </c:dLbls>
        <c:gapWidth val="100"/>
        <c:axId val="293601880"/>
        <c:axId val="293602272"/>
      </c:barChart>
      <c:catAx>
        <c:axId val="2936018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3602272"/>
        <c:crosses val="autoZero"/>
        <c:auto val="1"/>
        <c:lblAlgn val="ctr"/>
        <c:lblOffset val="100"/>
        <c:noMultiLvlLbl val="0"/>
      </c:catAx>
      <c:valAx>
        <c:axId val="29360227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3601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ACT</c:v>
                </c:pt>
                <c:pt idx="1">
                  <c:v>Quinine</c:v>
                </c:pt>
                <c:pt idx="2">
                  <c:v>SP/Fansidar</c:v>
                </c:pt>
                <c:pt idx="3">
                  <c:v>Chloroquine</c:v>
                </c:pt>
                <c:pt idx="4">
                  <c:v>Amodiaquine</c:v>
                </c:pt>
                <c:pt idx="5">
                  <c:v>Other antimalarial</c:v>
                </c:pt>
              </c:strCache>
            </c:strRef>
          </c:cat>
          <c:val>
            <c:numRef>
              <c:f>Sheet1!$B$2:$B$7</c:f>
              <c:numCache>
                <c:formatCode>General</c:formatCode>
                <c:ptCount val="6"/>
                <c:pt idx="0">
                  <c:v>86</c:v>
                </c:pt>
                <c:pt idx="1">
                  <c:v>3</c:v>
                </c:pt>
                <c:pt idx="2">
                  <c:v>4</c:v>
                </c:pt>
                <c:pt idx="3">
                  <c:v>2</c:v>
                </c:pt>
                <c:pt idx="4">
                  <c:v>2</c:v>
                </c:pt>
                <c:pt idx="5">
                  <c:v>4</c:v>
                </c:pt>
              </c:numCache>
            </c:numRef>
          </c:val>
        </c:ser>
        <c:dLbls>
          <c:showLegendKey val="0"/>
          <c:showVal val="0"/>
          <c:showCatName val="0"/>
          <c:showSerName val="0"/>
          <c:showPercent val="0"/>
          <c:showBubbleSize val="0"/>
        </c:dLbls>
        <c:gapWidth val="100"/>
        <c:axId val="292141168"/>
        <c:axId val="292141560"/>
      </c:barChart>
      <c:catAx>
        <c:axId val="2921411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2141560"/>
        <c:crosses val="autoZero"/>
        <c:auto val="1"/>
        <c:lblAlgn val="ctr"/>
        <c:lblOffset val="100"/>
        <c:noMultiLvlLbl val="0"/>
      </c:catAx>
      <c:valAx>
        <c:axId val="29214156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2141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2"/>
            <c:invertIfNegative val="0"/>
            <c:bubble3D val="0"/>
          </c:dPt>
          <c:dPt>
            <c:idx val="3"/>
            <c:invertIfNegative val="0"/>
            <c:bubble3D val="0"/>
          </c:dPt>
          <c:dPt>
            <c:idx val="4"/>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2">
                  <c:v>No education</c:v>
                </c:pt>
                <c:pt idx="3">
                  <c:v>Primary incomplete</c:v>
                </c:pt>
                <c:pt idx="4">
                  <c:v>Primary complete</c:v>
                </c:pt>
                <c:pt idx="5">
                  <c:v>Secondary+</c:v>
                </c:pt>
              </c:strCache>
            </c:strRef>
          </c:cat>
          <c:val>
            <c:numRef>
              <c:f>Sheet1!$B$2:$B$7</c:f>
              <c:numCache>
                <c:formatCode>General</c:formatCode>
                <c:ptCount val="6"/>
                <c:pt idx="0">
                  <c:v>77</c:v>
                </c:pt>
                <c:pt idx="2">
                  <c:v>44</c:v>
                </c:pt>
                <c:pt idx="3">
                  <c:v>71</c:v>
                </c:pt>
                <c:pt idx="4">
                  <c:v>79</c:v>
                </c:pt>
                <c:pt idx="5">
                  <c:v>84</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2">
                  <c:v>No education</c:v>
                </c:pt>
                <c:pt idx="3">
                  <c:v>Primary incomplete</c:v>
                </c:pt>
                <c:pt idx="4">
                  <c:v>Primary complete</c:v>
                </c:pt>
                <c:pt idx="5">
                  <c:v>Secondary+</c:v>
                </c:pt>
              </c:strCache>
            </c:strRef>
          </c:cat>
          <c:val>
            <c:numRef>
              <c:f>Sheet1!$C$2:$C$7</c:f>
              <c:numCache>
                <c:formatCode>General</c:formatCode>
                <c:ptCount val="6"/>
                <c:pt idx="0">
                  <c:v>85</c:v>
                </c:pt>
                <c:pt idx="2">
                  <c:v>50</c:v>
                </c:pt>
                <c:pt idx="3">
                  <c:v>77</c:v>
                </c:pt>
                <c:pt idx="4">
                  <c:v>87</c:v>
                </c:pt>
                <c:pt idx="5">
                  <c:v>90</c:v>
                </c:pt>
              </c:numCache>
            </c:numRef>
          </c:val>
        </c:ser>
        <c:dLbls>
          <c:dLblPos val="outEnd"/>
          <c:showLegendKey val="0"/>
          <c:showVal val="1"/>
          <c:showCatName val="0"/>
          <c:showSerName val="0"/>
          <c:showPercent val="0"/>
          <c:showBubbleSize val="0"/>
        </c:dLbls>
        <c:gapWidth val="100"/>
        <c:axId val="293460176"/>
        <c:axId val="293460568"/>
      </c:barChart>
      <c:catAx>
        <c:axId val="293460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3460568"/>
        <c:crosses val="autoZero"/>
        <c:auto val="1"/>
        <c:lblAlgn val="ctr"/>
        <c:lblOffset val="100"/>
        <c:noMultiLvlLbl val="0"/>
      </c:catAx>
      <c:valAx>
        <c:axId val="29346056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3460176"/>
        <c:crosses val="autoZero"/>
        <c:crossBetween val="between"/>
      </c:valAx>
      <c:spPr>
        <a:noFill/>
        <a:ln>
          <a:noFill/>
        </a:ln>
        <a:effectLst/>
      </c:spPr>
    </c:plotArea>
    <c:legend>
      <c:legendPos val="t"/>
      <c:layout>
        <c:manualLayout>
          <c:xMode val="edge"/>
          <c:yMode val="edge"/>
          <c:x val="0.37830347677316956"/>
          <c:y val="2.251764621054413E-2"/>
          <c:w val="0.24339292514224067"/>
          <c:h val="6.9442411464574902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172233204630401E-2"/>
          <c:y val="0.28157537549183298"/>
          <c:w val="0.96830077639272361"/>
          <c:h val="0.48582834708091893"/>
        </c:manualLayout>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Pt>
            <c:idx val="4"/>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 partners in past 12 months</c:v>
                </c:pt>
                <c:pt idx="2">
                  <c:v>Reported using a condom at last sexual intercourse</c:v>
                </c:pt>
                <c:pt idx="4">
                  <c:v>Mean number of lifetime sexual partners</c:v>
                </c:pt>
              </c:strCache>
            </c:strRef>
          </c:cat>
          <c:val>
            <c:numRef>
              <c:f>Sheet1!$B$2:$B$6</c:f>
              <c:numCache>
                <c:formatCode>General</c:formatCode>
                <c:ptCount val="5"/>
                <c:pt idx="0">
                  <c:v>1</c:v>
                </c:pt>
                <c:pt idx="2">
                  <c:v>40</c:v>
                </c:pt>
                <c:pt idx="4" formatCode="0.0">
                  <c:v>2.1</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 partners in past 12 months</c:v>
                </c:pt>
                <c:pt idx="2">
                  <c:v>Reported using a condom at last sexual intercourse</c:v>
                </c:pt>
                <c:pt idx="4">
                  <c:v>Mean number of lifetime sexual partners</c:v>
                </c:pt>
              </c:strCache>
            </c:strRef>
          </c:cat>
          <c:val>
            <c:numRef>
              <c:f>Sheet1!$C$2:$C$6</c:f>
              <c:numCache>
                <c:formatCode>General</c:formatCode>
                <c:ptCount val="5"/>
                <c:pt idx="0">
                  <c:v>13</c:v>
                </c:pt>
                <c:pt idx="2">
                  <c:v>44</c:v>
                </c:pt>
                <c:pt idx="4" formatCode="0.0">
                  <c:v>6.8</c:v>
                </c:pt>
              </c:numCache>
            </c:numRef>
          </c:val>
        </c:ser>
        <c:dLbls>
          <c:showLegendKey val="0"/>
          <c:showVal val="0"/>
          <c:showCatName val="0"/>
          <c:showSerName val="0"/>
          <c:showPercent val="0"/>
          <c:showBubbleSize val="0"/>
        </c:dLbls>
        <c:gapWidth val="100"/>
        <c:axId val="293464488"/>
        <c:axId val="293464880"/>
      </c:barChart>
      <c:catAx>
        <c:axId val="2934644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3464880"/>
        <c:crosses val="autoZero"/>
        <c:auto val="1"/>
        <c:lblAlgn val="ctr"/>
        <c:lblOffset val="100"/>
        <c:noMultiLvlLbl val="0"/>
      </c:catAx>
      <c:valAx>
        <c:axId val="293464880"/>
        <c:scaling>
          <c:orientation val="minMax"/>
          <c:max val="80"/>
          <c:min val="0"/>
        </c:scaling>
        <c:delete val="1"/>
        <c:axPos val="l"/>
        <c:majorGridlines>
          <c:spPr>
            <a:ln w="9525" cap="flat" cmpd="sng" algn="ctr">
              <a:noFill/>
              <a:round/>
            </a:ln>
            <a:effectLst/>
          </c:spPr>
        </c:majorGridlines>
        <c:numFmt formatCode="General" sourceLinked="1"/>
        <c:majorTickMark val="out"/>
        <c:minorTickMark val="none"/>
        <c:tickLblPos val="nextTo"/>
        <c:crossAx val="293464488"/>
        <c:crosses val="autoZero"/>
        <c:crossBetween val="between"/>
      </c:valAx>
      <c:spPr>
        <a:noFill/>
        <a:ln>
          <a:noFill/>
        </a:ln>
        <a:effectLst/>
      </c:spPr>
    </c:plotArea>
    <c:legend>
      <c:legendPos val="t"/>
      <c:layout>
        <c:manualLayout>
          <c:xMode val="edge"/>
          <c:yMode val="edge"/>
          <c:x val="0.38545148153028547"/>
          <c:y val="6.5377533808421515E-3"/>
          <c:w val="0.22909703693942907"/>
          <c:h val="6.048554401486695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83</c:v>
                </c:pt>
                <c:pt idx="1">
                  <c:v>53</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71</c:v>
                </c:pt>
                <c:pt idx="1">
                  <c:v>46</c:v>
                </c:pt>
              </c:numCache>
            </c:numRef>
          </c:val>
        </c:ser>
        <c:dLbls>
          <c:dLblPos val="outEnd"/>
          <c:showLegendKey val="0"/>
          <c:showVal val="1"/>
          <c:showCatName val="0"/>
          <c:showSerName val="0"/>
          <c:showPercent val="0"/>
          <c:showBubbleSize val="0"/>
        </c:dLbls>
        <c:gapWidth val="200"/>
        <c:axId val="293603056"/>
        <c:axId val="293603448"/>
      </c:barChart>
      <c:catAx>
        <c:axId val="293603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3603448"/>
        <c:crosses val="autoZero"/>
        <c:auto val="1"/>
        <c:lblAlgn val="ctr"/>
        <c:lblOffset val="100"/>
        <c:noMultiLvlLbl val="0"/>
      </c:catAx>
      <c:valAx>
        <c:axId val="29360344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36030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ITN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2003 KDHS</c:v>
                </c:pt>
                <c:pt idx="1">
                  <c:v>2008-09 KDHS</c:v>
                </c:pt>
                <c:pt idx="2">
                  <c:v>2014 KDHS</c:v>
                </c:pt>
              </c:strCache>
            </c:strRef>
          </c:cat>
          <c:val>
            <c:numRef>
              <c:f>Sheet1!$B$2:$D$2</c:f>
              <c:numCache>
                <c:formatCode>General</c:formatCode>
                <c:ptCount val="3"/>
                <c:pt idx="0">
                  <c:v>84</c:v>
                </c:pt>
                <c:pt idx="1">
                  <c:v>86</c:v>
                </c:pt>
                <c:pt idx="2">
                  <c:v>93</c:v>
                </c:pt>
              </c:numCache>
            </c:numRef>
          </c:val>
        </c:ser>
        <c:dLbls>
          <c:dLblPos val="outEnd"/>
          <c:showLegendKey val="0"/>
          <c:showVal val="1"/>
          <c:showCatName val="0"/>
          <c:showSerName val="0"/>
          <c:showPercent val="0"/>
          <c:showBubbleSize val="0"/>
        </c:dLbls>
        <c:gapWidth val="100"/>
        <c:axId val="293459000"/>
        <c:axId val="293458608"/>
      </c:barChart>
      <c:catAx>
        <c:axId val="2934590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3458608"/>
        <c:crosses val="autoZero"/>
        <c:auto val="1"/>
        <c:lblAlgn val="ctr"/>
        <c:lblOffset val="100"/>
        <c:noMultiLvlLbl val="0"/>
      </c:catAx>
      <c:valAx>
        <c:axId val="29345860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3459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57</c:v>
                </c:pt>
                <c:pt idx="1">
                  <c:v>63</c:v>
                </c:pt>
                <c:pt idx="2">
                  <c:v>52</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64</c:v>
                </c:pt>
                <c:pt idx="1">
                  <c:v>68</c:v>
                </c:pt>
                <c:pt idx="2">
                  <c:v>61</c:v>
                </c:pt>
              </c:numCache>
            </c:numRef>
          </c:val>
        </c:ser>
        <c:dLbls>
          <c:dLblPos val="outEnd"/>
          <c:showLegendKey val="0"/>
          <c:showVal val="1"/>
          <c:showCatName val="0"/>
          <c:showSerName val="0"/>
          <c:showPercent val="0"/>
          <c:showBubbleSize val="0"/>
        </c:dLbls>
        <c:gapWidth val="100"/>
        <c:axId val="292142344"/>
        <c:axId val="292139992"/>
      </c:barChart>
      <c:catAx>
        <c:axId val="2921423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2139992"/>
        <c:crosses val="autoZero"/>
        <c:auto val="1"/>
        <c:lblAlgn val="ctr"/>
        <c:lblOffset val="100"/>
        <c:noMultiLvlLbl val="0"/>
      </c:catAx>
      <c:valAx>
        <c:axId val="29213999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21423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5601638510127616"/>
          <c:w val="0.96457326892109496"/>
          <c:h val="0.73980335822621512"/>
        </c:manualLayout>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71</c:v>
                </c:pt>
                <c:pt idx="1">
                  <c:v>81</c:v>
                </c:pt>
                <c:pt idx="2">
                  <c:v>65</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88</c:v>
                </c:pt>
                <c:pt idx="1">
                  <c:v>94</c:v>
                </c:pt>
                <c:pt idx="2">
                  <c:v>84</c:v>
                </c:pt>
              </c:numCache>
            </c:numRef>
          </c:val>
        </c:ser>
        <c:dLbls>
          <c:dLblPos val="outEnd"/>
          <c:showLegendKey val="0"/>
          <c:showVal val="1"/>
          <c:showCatName val="0"/>
          <c:showSerName val="0"/>
          <c:showPercent val="0"/>
          <c:showBubbleSize val="0"/>
        </c:dLbls>
        <c:gapWidth val="100"/>
        <c:axId val="293460960"/>
        <c:axId val="293465272"/>
      </c:barChart>
      <c:catAx>
        <c:axId val="293460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3465272"/>
        <c:crosses val="autoZero"/>
        <c:auto val="1"/>
        <c:lblAlgn val="ctr"/>
        <c:lblOffset val="100"/>
        <c:noMultiLvlLbl val="0"/>
      </c:catAx>
      <c:valAx>
        <c:axId val="29346527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34609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No education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7</c:v>
                </c:pt>
                <c:pt idx="1">
                  <c:v>3</c:v>
                </c:pt>
              </c:numCache>
            </c:numRef>
          </c:val>
        </c:ser>
        <c:ser>
          <c:idx val="1"/>
          <c:order val="1"/>
          <c:tx>
            <c:strRef>
              <c:f>Sheet1!$C$1</c:f>
              <c:strCache>
                <c:ptCount val="1"/>
                <c:pt idx="0">
                  <c:v>Primary</c:v>
                </c:pt>
              </c:strCache>
            </c:strRef>
          </c:tx>
          <c:spPr>
            <a:solidFill>
              <a:schemeClr val="tx2">
                <a:lumMod val="5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50</c:v>
                </c:pt>
                <c:pt idx="1">
                  <c:v>48</c:v>
                </c:pt>
              </c:numCache>
            </c:numRef>
          </c:val>
        </c:ser>
        <c:ser>
          <c:idx val="2"/>
          <c:order val="2"/>
          <c:tx>
            <c:strRef>
              <c:f>Sheet1!$D$1</c:f>
              <c:strCache>
                <c:ptCount val="1"/>
                <c:pt idx="0">
                  <c:v>Secondary</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32</c:v>
                </c:pt>
                <c:pt idx="1">
                  <c:v>35</c:v>
                </c:pt>
              </c:numCache>
            </c:numRef>
          </c:val>
        </c:ser>
        <c:ser>
          <c:idx val="3"/>
          <c:order val="3"/>
          <c:tx>
            <c:strRef>
              <c:f>Sheet1!$E$1</c:f>
              <c:strCache>
                <c:ptCount val="1"/>
                <c:pt idx="0">
                  <c:v>More than secondary</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11</c:v>
                </c:pt>
                <c:pt idx="1">
                  <c:v>14</c:v>
                </c:pt>
              </c:numCache>
            </c:numRef>
          </c:val>
        </c:ser>
        <c:dLbls>
          <c:showLegendKey val="0"/>
          <c:showVal val="0"/>
          <c:showCatName val="0"/>
          <c:showSerName val="0"/>
          <c:showPercent val="0"/>
          <c:showBubbleSize val="0"/>
        </c:dLbls>
        <c:gapWidth val="100"/>
        <c:overlap val="100"/>
        <c:axId val="228791848"/>
        <c:axId val="228792240"/>
      </c:barChart>
      <c:catAx>
        <c:axId val="228791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8792240"/>
        <c:crosses val="autoZero"/>
        <c:auto val="1"/>
        <c:lblAlgn val="ctr"/>
        <c:lblOffset val="100"/>
        <c:noMultiLvlLbl val="0"/>
      </c:catAx>
      <c:valAx>
        <c:axId val="228792240"/>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2287918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172233204630401E-2"/>
          <c:y val="0.27176731707055513"/>
          <c:w val="0.96830077639272361"/>
          <c:h val="0.49563654996394085"/>
        </c:manualLayout>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3"/>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Never had sexual intercourse</c:v>
                </c:pt>
                <c:pt idx="1">
                  <c:v>Had sexual intercourse in past 12 months</c:v>
                </c:pt>
                <c:pt idx="3">
                  <c:v>Used a condom at last sexual intercourse</c:v>
                </c:pt>
              </c:strCache>
            </c:strRef>
          </c:cat>
          <c:val>
            <c:numRef>
              <c:f>Sheet1!$B$2:$B$5</c:f>
              <c:numCache>
                <c:formatCode>General</c:formatCode>
                <c:ptCount val="4"/>
                <c:pt idx="0">
                  <c:v>59</c:v>
                </c:pt>
                <c:pt idx="1">
                  <c:v>26</c:v>
                </c:pt>
                <c:pt idx="3" formatCode="0">
                  <c:v>61</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Never had sexual intercourse</c:v>
                </c:pt>
                <c:pt idx="1">
                  <c:v>Had sexual intercourse in past 12 months</c:v>
                </c:pt>
                <c:pt idx="3">
                  <c:v>Used a condom at last sexual intercourse</c:v>
                </c:pt>
              </c:strCache>
            </c:strRef>
          </c:cat>
          <c:val>
            <c:numRef>
              <c:f>Sheet1!$C$2:$C$5</c:f>
              <c:numCache>
                <c:formatCode>General</c:formatCode>
                <c:ptCount val="4"/>
                <c:pt idx="0">
                  <c:v>42</c:v>
                </c:pt>
                <c:pt idx="1">
                  <c:v>42</c:v>
                </c:pt>
                <c:pt idx="3" formatCode="0">
                  <c:v>75</c:v>
                </c:pt>
              </c:numCache>
            </c:numRef>
          </c:val>
        </c:ser>
        <c:dLbls>
          <c:showLegendKey val="0"/>
          <c:showVal val="0"/>
          <c:showCatName val="0"/>
          <c:showSerName val="0"/>
          <c:showPercent val="0"/>
          <c:showBubbleSize val="0"/>
        </c:dLbls>
        <c:gapWidth val="100"/>
        <c:axId val="292140776"/>
        <c:axId val="292142736"/>
      </c:barChart>
      <c:catAx>
        <c:axId val="292140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2142736"/>
        <c:crosses val="autoZero"/>
        <c:auto val="1"/>
        <c:lblAlgn val="ctr"/>
        <c:lblOffset val="100"/>
        <c:noMultiLvlLbl val="0"/>
      </c:catAx>
      <c:valAx>
        <c:axId val="292142736"/>
        <c:scaling>
          <c:orientation val="minMax"/>
          <c:max val="80"/>
          <c:min val="0"/>
        </c:scaling>
        <c:delete val="1"/>
        <c:axPos val="l"/>
        <c:majorGridlines>
          <c:spPr>
            <a:ln w="9525" cap="flat" cmpd="sng" algn="ctr">
              <a:noFill/>
              <a:round/>
            </a:ln>
            <a:effectLst/>
          </c:spPr>
        </c:majorGridlines>
        <c:numFmt formatCode="General" sourceLinked="1"/>
        <c:majorTickMark val="out"/>
        <c:minorTickMark val="none"/>
        <c:tickLblPos val="nextTo"/>
        <c:crossAx val="292140776"/>
        <c:crosses val="autoZero"/>
        <c:crossBetween val="between"/>
      </c:valAx>
      <c:spPr>
        <a:noFill/>
        <a:ln>
          <a:noFill/>
        </a:ln>
        <a:effectLst/>
      </c:spPr>
    </c:plotArea>
    <c:legend>
      <c:legendPos val="t"/>
      <c:layout>
        <c:manualLayout>
          <c:xMode val="edge"/>
          <c:yMode val="edge"/>
          <c:x val="0.38545148153028547"/>
          <c:y val="0"/>
          <c:w val="0.22909703693942907"/>
          <c:h val="6.0172580891637781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69</c:v>
                </c:pt>
                <c:pt idx="1">
                  <c:v>54</c:v>
                </c:pt>
              </c:numCache>
            </c:numRef>
          </c:val>
        </c:ser>
        <c:dLbls>
          <c:dLblPos val="outEnd"/>
          <c:showLegendKey val="0"/>
          <c:showVal val="1"/>
          <c:showCatName val="0"/>
          <c:showSerName val="0"/>
          <c:showPercent val="0"/>
          <c:showBubbleSize val="0"/>
        </c:dLbls>
        <c:gapWidth val="100"/>
        <c:axId val="293602664"/>
        <c:axId val="293600704"/>
      </c:barChart>
      <c:catAx>
        <c:axId val="293602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3600704"/>
        <c:crosses val="autoZero"/>
        <c:auto val="1"/>
        <c:lblAlgn val="ctr"/>
        <c:lblOffset val="100"/>
        <c:noMultiLvlLbl val="0"/>
      </c:catAx>
      <c:valAx>
        <c:axId val="29360070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936026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No education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Lbls>
            <c:dLbl>
              <c:idx val="1"/>
              <c:tx>
                <c:rich>
                  <a:bodyPr/>
                  <a:lstStyle/>
                  <a:p>
                    <a:r>
                      <a:rPr lang="en-US" dirty="0" smtClean="0"/>
                      <a:t>100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Sheet1!$B$2:$C$2</c:f>
              <c:numCache>
                <c:formatCode>0</c:formatCode>
                <c:ptCount val="2"/>
                <c:pt idx="0">
                  <c:v>75</c:v>
                </c:pt>
                <c:pt idx="1">
                  <c:v>100</c:v>
                </c:pt>
              </c:numCache>
            </c:numRef>
          </c:val>
        </c:ser>
        <c:dLbls>
          <c:dLblPos val="outEnd"/>
          <c:showLegendKey val="0"/>
          <c:showVal val="1"/>
          <c:showCatName val="0"/>
          <c:showSerName val="0"/>
          <c:showPercent val="0"/>
          <c:showBubbleSize val="0"/>
        </c:dLbls>
        <c:gapWidth val="100"/>
        <c:axId val="286843880"/>
        <c:axId val="291729624"/>
      </c:barChart>
      <c:catAx>
        <c:axId val="2868438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1729624"/>
        <c:crosses val="autoZero"/>
        <c:auto val="1"/>
        <c:lblAlgn val="ctr"/>
        <c:lblOffset val="100"/>
        <c:noMultiLvlLbl val="0"/>
      </c:catAx>
      <c:valAx>
        <c:axId val="291729624"/>
        <c:scaling>
          <c:orientation val="minMax"/>
          <c:max val="105"/>
          <c:min val="0"/>
        </c:scaling>
        <c:delete val="1"/>
        <c:axPos val="l"/>
        <c:majorGridlines>
          <c:spPr>
            <a:ln w="9525" cap="flat" cmpd="sng" algn="ctr">
              <a:noFill/>
              <a:round/>
            </a:ln>
            <a:effectLst/>
          </c:spPr>
        </c:majorGridlines>
        <c:numFmt formatCode="0" sourceLinked="1"/>
        <c:majorTickMark val="out"/>
        <c:minorTickMark val="none"/>
        <c:tickLblPos val="nextTo"/>
        <c:crossAx val="286843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Cash only</c:v>
                </c:pt>
                <c:pt idx="1">
                  <c:v>Cash and in-kind</c:v>
                </c:pt>
                <c:pt idx="2">
                  <c:v>In-kind only</c:v>
                </c:pt>
                <c:pt idx="3">
                  <c:v>Not paid</c:v>
                </c:pt>
              </c:strCache>
            </c:strRef>
          </c:cat>
          <c:val>
            <c:numRef>
              <c:f>Sheet1!$B$2:$B$5</c:f>
              <c:numCache>
                <c:formatCode>0</c:formatCode>
                <c:ptCount val="4"/>
                <c:pt idx="0">
                  <c:v>61</c:v>
                </c:pt>
                <c:pt idx="1">
                  <c:v>15</c:v>
                </c:pt>
                <c:pt idx="2">
                  <c:v>4</c:v>
                </c:pt>
                <c:pt idx="3">
                  <c:v>20</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Cash only</c:v>
                </c:pt>
                <c:pt idx="1">
                  <c:v>Cash and in-kind</c:v>
                </c:pt>
                <c:pt idx="2">
                  <c:v>In-kind only</c:v>
                </c:pt>
                <c:pt idx="3">
                  <c:v>Not paid</c:v>
                </c:pt>
              </c:strCache>
            </c:strRef>
          </c:cat>
          <c:val>
            <c:numRef>
              <c:f>Sheet1!$C$2:$C$5</c:f>
              <c:numCache>
                <c:formatCode>0</c:formatCode>
                <c:ptCount val="4"/>
                <c:pt idx="0">
                  <c:v>82</c:v>
                </c:pt>
                <c:pt idx="1">
                  <c:v>10</c:v>
                </c:pt>
                <c:pt idx="2">
                  <c:v>1</c:v>
                </c:pt>
                <c:pt idx="3">
                  <c:v>7</c:v>
                </c:pt>
              </c:numCache>
            </c:numRef>
          </c:val>
        </c:ser>
        <c:dLbls>
          <c:dLblPos val="outEnd"/>
          <c:showLegendKey val="0"/>
          <c:showVal val="1"/>
          <c:showCatName val="0"/>
          <c:showSerName val="0"/>
          <c:showPercent val="0"/>
          <c:showBubbleSize val="0"/>
        </c:dLbls>
        <c:gapWidth val="100"/>
        <c:axId val="293462528"/>
        <c:axId val="290844600"/>
      </c:barChart>
      <c:catAx>
        <c:axId val="2934625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0844600"/>
        <c:crosses val="autoZero"/>
        <c:auto val="1"/>
        <c:lblAlgn val="ctr"/>
        <c:lblOffset val="100"/>
        <c:noMultiLvlLbl val="0"/>
      </c:catAx>
      <c:valAx>
        <c:axId val="290844600"/>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2934625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tx2"/>
            </a:solidFill>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18615365266841644"/>
                  <c:y val="-1.9005390106279677E-2"/>
                </c:manualLayout>
              </c:layout>
              <c:tx>
                <c:rich>
                  <a:bodyPr/>
                  <a:lstStyle/>
                  <a:p>
                    <a:r>
                      <a:rPr lang="en-US" dirty="0" smtClean="0">
                        <a:solidFill>
                          <a:schemeClr val="bg1"/>
                        </a:solidFill>
                      </a:rPr>
                      <a:t>Mainly</a:t>
                    </a:r>
                    <a:r>
                      <a:rPr lang="en-US" baseline="0" dirty="0" smtClean="0">
                        <a:solidFill>
                          <a:schemeClr val="bg1"/>
                        </a:solidFill>
                      </a:rPr>
                      <a:t> wife</a:t>
                    </a:r>
                  </a:p>
                  <a:p>
                    <a:r>
                      <a:rPr lang="en-US" baseline="0" dirty="0" smtClean="0">
                        <a:solidFill>
                          <a:schemeClr val="bg1"/>
                        </a:solidFill>
                      </a:rPr>
                      <a:t>49%</a:t>
                    </a:r>
                  </a:p>
                </c:rich>
              </c:tx>
              <c:dLblPos val="bestFit"/>
              <c:showLegendKey val="0"/>
              <c:showVal val="0"/>
              <c:showCatName val="1"/>
              <c:showSerName val="0"/>
              <c:showPercent val="1"/>
              <c:showBubbleSize val="0"/>
              <c:extLst>
                <c:ext xmlns:c15="http://schemas.microsoft.com/office/drawing/2012/chart" uri="{CE6537A1-D6FC-4f65-9D91-7224C49458BB}"/>
              </c:extLst>
            </c:dLbl>
            <c:dLbl>
              <c:idx val="1"/>
              <c:layout>
                <c:manualLayout>
                  <c:x val="0.2157659120734908"/>
                  <c:y val="-8.9373570730452878E-2"/>
                </c:manualLayout>
              </c:layout>
              <c:tx>
                <c:rich>
                  <a:bodyPr/>
                  <a:lstStyle/>
                  <a:p>
                    <a:r>
                      <a:rPr lang="en-US" baseline="0" dirty="0" smtClean="0">
                        <a:solidFill>
                          <a:schemeClr val="bg1"/>
                        </a:solidFill>
                      </a:rPr>
                      <a:t>Wife and husband </a:t>
                    </a:r>
                  </a:p>
                  <a:p>
                    <a:r>
                      <a:rPr lang="en-US" baseline="0" dirty="0" smtClean="0">
                        <a:solidFill>
                          <a:schemeClr val="bg1"/>
                        </a:solidFill>
                      </a:rPr>
                      <a:t>jointly</a:t>
                    </a:r>
                    <a:r>
                      <a:rPr lang="en-US" baseline="0" dirty="0">
                        <a:solidFill>
                          <a:schemeClr val="bg1"/>
                        </a:solidFill>
                      </a:rPr>
                      <a:t>
</a:t>
                    </a:r>
                    <a:r>
                      <a:rPr lang="en-US" baseline="0" dirty="0" smtClean="0">
                        <a:solidFill>
                          <a:schemeClr val="bg1"/>
                        </a:solidFill>
                      </a:rPr>
                      <a:t>41%</a:t>
                    </a:r>
                    <a:endParaRPr lang="en-US" baseline="0" dirty="0">
                      <a:solidFill>
                        <a:schemeClr val="bg1"/>
                      </a:solidFill>
                    </a:endParaRPr>
                  </a:p>
                </c:rich>
              </c:tx>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Mainly wife</c:v>
                </c:pt>
                <c:pt idx="1">
                  <c:v>Wife and husband jointly</c:v>
                </c:pt>
                <c:pt idx="2">
                  <c:v>Mainly husband</c:v>
                </c:pt>
              </c:strCache>
            </c:strRef>
          </c:cat>
          <c:val>
            <c:numRef>
              <c:f>Sheet1!$B$2:$B$4</c:f>
              <c:numCache>
                <c:formatCode>General</c:formatCode>
                <c:ptCount val="3"/>
                <c:pt idx="0">
                  <c:v>49</c:v>
                </c:pt>
                <c:pt idx="1">
                  <c:v>41</c:v>
                </c:pt>
                <c:pt idx="2">
                  <c:v>9</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dLbl>
              <c:idx val="0"/>
              <c:tx>
                <c:rich>
                  <a:bodyPr/>
                  <a:lstStyle/>
                  <a:p>
                    <a:r>
                      <a:rPr lang="en-US" smtClean="0"/>
                      <a:t>42</a:t>
                    </a:r>
                    <a:endParaRPr lang="en-US"/>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Sheet1!$B$2:$B$3</c:f>
              <c:numCache>
                <c:formatCode>0</c:formatCode>
                <c:ptCount val="2"/>
                <c:pt idx="0">
                  <c:v>42</c:v>
                </c:pt>
                <c:pt idx="1">
                  <c:v>39</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Own a house alone or jointly</c:v>
                </c:pt>
                <c:pt idx="1">
                  <c:v>Own land alone or jointly</c:v>
                </c:pt>
              </c:strCache>
            </c:strRef>
          </c:cat>
          <c:val>
            <c:numRef>
              <c:f>Sheet1!$C$2:$C$3</c:f>
              <c:numCache>
                <c:formatCode>0</c:formatCode>
                <c:ptCount val="2"/>
                <c:pt idx="0">
                  <c:v>49</c:v>
                </c:pt>
                <c:pt idx="1">
                  <c:v>44</c:v>
                </c:pt>
              </c:numCache>
            </c:numRef>
          </c:val>
        </c:ser>
        <c:dLbls>
          <c:dLblPos val="outEnd"/>
          <c:showLegendKey val="0"/>
          <c:showVal val="1"/>
          <c:showCatName val="0"/>
          <c:showSerName val="0"/>
          <c:showPercent val="0"/>
          <c:showBubbleSize val="0"/>
        </c:dLbls>
        <c:gapWidth val="200"/>
        <c:axId val="290845384"/>
        <c:axId val="290846168"/>
      </c:barChart>
      <c:catAx>
        <c:axId val="290845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0846168"/>
        <c:crosses val="autoZero"/>
        <c:auto val="1"/>
        <c:lblAlgn val="ctr"/>
        <c:lblOffset val="100"/>
        <c:noMultiLvlLbl val="0"/>
      </c:catAx>
      <c:valAx>
        <c:axId val="290846168"/>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2908453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1"/>
            </a:solidFill>
            <a:scene3d>
              <a:camera prst="orthographicFront"/>
              <a:lightRig rig="threePt" dir="t">
                <a:rot lat="0" lon="0" rev="1200000"/>
              </a:lightRig>
            </a:scene3d>
            <a:sp3d>
              <a:bevelT w="63500" h="25400"/>
            </a:sp3d>
          </c:spPr>
          <c:invertIfNegative val="0"/>
          <c:dPt>
            <c:idx val="1"/>
            <c:invertIfNegative val="0"/>
            <c:bubble3D val="0"/>
          </c:dPt>
          <c:dPt>
            <c:idx val="2"/>
            <c:invertIfNegative val="0"/>
            <c:bubble3D val="0"/>
          </c:dPt>
          <c:dPt>
            <c:idx val="3"/>
            <c:invertIfNegative val="0"/>
            <c:bubble3D val="0"/>
          </c:dPt>
          <c:dPt>
            <c:idx val="4"/>
            <c:invertIfNegative val="0"/>
            <c:bubble3D val="0"/>
            <c:spPr>
              <a:solidFill>
                <a:schemeClr val="tx2">
                  <a:lumMod val="50000"/>
                </a:schemeClr>
              </a:solidFill>
              <a:scene3d>
                <a:camera prst="orthographicFront"/>
                <a:lightRig rig="threePt" dir="t">
                  <a:rot lat="0" lon="0" rev="1200000"/>
                </a:lightRig>
              </a:scene3d>
              <a:sp3d>
                <a:bevelT w="63500" h="25400"/>
              </a:sp3d>
            </c:spPr>
          </c:dPt>
          <c:dPt>
            <c:idx val="5"/>
            <c:invertIfNegative val="0"/>
            <c:bubble3D val="0"/>
            <c:spPr>
              <a:solidFill>
                <a:schemeClr val="tx2">
                  <a:lumMod val="50000"/>
                </a:schemeClr>
              </a:solidFill>
              <a:scene3d>
                <a:camera prst="orthographicFront"/>
                <a:lightRig rig="threePt" dir="t">
                  <a:rot lat="0" lon="0" rev="1200000"/>
                </a:lightRig>
              </a:scene3d>
              <a:sp3d>
                <a:bevelT w="63500" h="25400"/>
              </a:sp3d>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Own health care</c:v>
                </c:pt>
                <c:pt idx="1">
                  <c:v>Major household purchases</c:v>
                </c:pt>
                <c:pt idx="2">
                  <c:v>Visits to her family or relatives</c:v>
                </c:pt>
                <c:pt idx="3">
                  <c:v>What food should be cooked each day</c:v>
                </c:pt>
                <c:pt idx="4">
                  <c:v>All 4 decisions</c:v>
                </c:pt>
                <c:pt idx="5">
                  <c:v>None</c:v>
                </c:pt>
              </c:strCache>
            </c:strRef>
          </c:cat>
          <c:val>
            <c:numRef>
              <c:f>Sheet1!$B$2:$B$7</c:f>
              <c:numCache>
                <c:formatCode>0</c:formatCode>
                <c:ptCount val="6"/>
                <c:pt idx="0">
                  <c:v>79</c:v>
                </c:pt>
                <c:pt idx="1">
                  <c:v>73</c:v>
                </c:pt>
                <c:pt idx="2">
                  <c:v>73</c:v>
                </c:pt>
                <c:pt idx="3">
                  <c:v>94</c:v>
                </c:pt>
                <c:pt idx="4">
                  <c:v>54</c:v>
                </c:pt>
                <c:pt idx="5">
                  <c:v>2</c:v>
                </c:pt>
              </c:numCache>
            </c:numRef>
          </c:val>
        </c:ser>
        <c:dLbls>
          <c:showLegendKey val="0"/>
          <c:showVal val="1"/>
          <c:showCatName val="0"/>
          <c:showSerName val="0"/>
          <c:showPercent val="0"/>
          <c:showBubbleSize val="0"/>
        </c:dLbls>
        <c:gapWidth val="125"/>
        <c:overlap val="-25"/>
        <c:axId val="290847344"/>
        <c:axId val="290847736"/>
      </c:barChart>
      <c:catAx>
        <c:axId val="290847344"/>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290847736"/>
        <c:crosses val="autoZero"/>
        <c:auto val="1"/>
        <c:lblAlgn val="ctr"/>
        <c:lblOffset val="100"/>
        <c:noMultiLvlLbl val="0"/>
      </c:catAx>
      <c:valAx>
        <c:axId val="290847736"/>
        <c:scaling>
          <c:orientation val="minMax"/>
          <c:max val="100"/>
        </c:scaling>
        <c:delete val="1"/>
        <c:axPos val="l"/>
        <c:numFmt formatCode="0" sourceLinked="1"/>
        <c:majorTickMark val="out"/>
        <c:minorTickMark val="none"/>
        <c:tickLblPos val="nextTo"/>
        <c:crossAx val="29084734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At least one specified reason</c:v>
                </c:pt>
                <c:pt idx="1">
                  <c:v>Neglects the children</c:v>
                </c:pt>
                <c:pt idx="2">
                  <c:v>Goes out without telling him</c:v>
                </c:pt>
                <c:pt idx="3">
                  <c:v>Argues with him</c:v>
                </c:pt>
                <c:pt idx="4">
                  <c:v>Refuses to have sex with him</c:v>
                </c:pt>
                <c:pt idx="5">
                  <c:v>Burns the food</c:v>
                </c:pt>
              </c:strCache>
            </c:strRef>
          </c:cat>
          <c:val>
            <c:numRef>
              <c:f>Sheet1!$B$2:$B$7</c:f>
              <c:numCache>
                <c:formatCode>General</c:formatCode>
                <c:ptCount val="6"/>
                <c:pt idx="0">
                  <c:v>36</c:v>
                </c:pt>
                <c:pt idx="1">
                  <c:v>27</c:v>
                </c:pt>
                <c:pt idx="2">
                  <c:v>19</c:v>
                </c:pt>
                <c:pt idx="3">
                  <c:v>21</c:v>
                </c:pt>
                <c:pt idx="4">
                  <c:v>10</c:v>
                </c:pt>
                <c:pt idx="5" formatCode="0">
                  <c:v>5</c:v>
                </c:pt>
              </c:numCache>
            </c:numRef>
          </c:val>
        </c:ser>
        <c:ser>
          <c:idx val="1"/>
          <c:order val="1"/>
          <c:tx>
            <c:strRef>
              <c:f>Sheet1!$C$1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At least one specified reason</c:v>
                </c:pt>
                <c:pt idx="1">
                  <c:v>Neglects the children</c:v>
                </c:pt>
                <c:pt idx="2">
                  <c:v>Goes out without telling him</c:v>
                </c:pt>
                <c:pt idx="3">
                  <c:v>Argues with him</c:v>
                </c:pt>
                <c:pt idx="4">
                  <c:v>Refuses to have sex with him</c:v>
                </c:pt>
                <c:pt idx="5">
                  <c:v>Burns the food</c:v>
                </c:pt>
              </c:strCache>
            </c:strRef>
          </c:cat>
          <c:val>
            <c:numRef>
              <c:f>Sheet1!$C$2:$C$7</c:f>
              <c:numCache>
                <c:formatCode>0</c:formatCode>
                <c:ptCount val="6"/>
                <c:pt idx="0">
                  <c:v>42</c:v>
                </c:pt>
                <c:pt idx="1">
                  <c:v>33</c:v>
                </c:pt>
                <c:pt idx="2">
                  <c:v>22</c:v>
                </c:pt>
                <c:pt idx="3">
                  <c:v>21</c:v>
                </c:pt>
                <c:pt idx="4">
                  <c:v>15</c:v>
                </c:pt>
                <c:pt idx="5">
                  <c:v>7</c:v>
                </c:pt>
              </c:numCache>
            </c:numRef>
          </c:val>
        </c:ser>
        <c:dLbls>
          <c:dLblPos val="outEnd"/>
          <c:showLegendKey val="0"/>
          <c:showVal val="1"/>
          <c:showCatName val="0"/>
          <c:showSerName val="0"/>
          <c:showPercent val="0"/>
          <c:showBubbleSize val="0"/>
        </c:dLbls>
        <c:gapWidth val="100"/>
        <c:axId val="290848520"/>
        <c:axId val="290848912"/>
      </c:barChart>
      <c:catAx>
        <c:axId val="2908485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0848912"/>
        <c:crosses val="autoZero"/>
        <c:auto val="1"/>
        <c:lblAlgn val="ctr"/>
        <c:lblOffset val="100"/>
        <c:noMultiLvlLbl val="0"/>
      </c:catAx>
      <c:valAx>
        <c:axId val="290848912"/>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29084852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c:v>
                </c:pt>
                <c:pt idx="1">
                  <c:v>Often or sometimes in the past 12 months</c:v>
                </c:pt>
              </c:strCache>
            </c:strRef>
          </c:cat>
          <c:val>
            <c:numRef>
              <c:f>Sheet1!$B$2:$B$3</c:f>
              <c:numCache>
                <c:formatCode>0</c:formatCode>
                <c:ptCount val="2"/>
                <c:pt idx="0">
                  <c:v>45</c:v>
                </c:pt>
                <c:pt idx="1">
                  <c:v>20</c:v>
                </c:pt>
              </c:numCache>
            </c:numRef>
          </c:val>
        </c:ser>
        <c:ser>
          <c:idx val="1"/>
          <c:order val="1"/>
          <c:tx>
            <c:strRef>
              <c:f>Sheet1!$C$1</c:f>
              <c:strCache>
                <c:ptCount val="1"/>
                <c:pt idx="0">
                  <c:v>Men</c:v>
                </c:pt>
              </c:strCache>
            </c:strRef>
          </c:tx>
          <c:spPr>
            <a:solidFill>
              <a:schemeClr val="accent2"/>
            </a:solidFill>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Often or sometimes in the past 12 months</c:v>
                </c:pt>
              </c:strCache>
            </c:strRef>
          </c:cat>
          <c:val>
            <c:numRef>
              <c:f>Sheet1!$C$2:$C$3</c:f>
              <c:numCache>
                <c:formatCode>General</c:formatCode>
                <c:ptCount val="2"/>
                <c:pt idx="0" formatCode="0">
                  <c:v>44</c:v>
                </c:pt>
                <c:pt idx="1">
                  <c:v>12</c:v>
                </c:pt>
              </c:numCache>
            </c:numRef>
          </c:val>
        </c:ser>
        <c:dLbls>
          <c:showLegendKey val="0"/>
          <c:showVal val="1"/>
          <c:showCatName val="0"/>
          <c:showSerName val="0"/>
          <c:showPercent val="0"/>
          <c:showBubbleSize val="0"/>
        </c:dLbls>
        <c:gapWidth val="150"/>
        <c:axId val="290849696"/>
        <c:axId val="290850088"/>
      </c:barChart>
      <c:catAx>
        <c:axId val="2908496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0850088"/>
        <c:crosses val="autoZero"/>
        <c:auto val="1"/>
        <c:lblAlgn val="ctr"/>
        <c:lblOffset val="100"/>
        <c:noMultiLvlLbl val="0"/>
      </c:catAx>
      <c:valAx>
        <c:axId val="290850088"/>
        <c:scaling>
          <c:orientation val="minMax"/>
          <c:max val="100"/>
        </c:scaling>
        <c:delete val="1"/>
        <c:axPos val="l"/>
        <c:numFmt formatCode="0" sourceLinked="1"/>
        <c:majorTickMark val="out"/>
        <c:minorTickMark val="none"/>
        <c:tickLblPos val="nextTo"/>
        <c:crossAx val="290849696"/>
        <c:crosses val="autoZero"/>
        <c:crossBetween val="between"/>
      </c:valAx>
      <c:spPr>
        <a:noFill/>
        <a:ln>
          <a:noFill/>
        </a:ln>
        <a:effectLst/>
      </c:spPr>
    </c:plotArea>
    <c:legend>
      <c:legendPos val="t"/>
      <c:layout>
        <c:manualLayout>
          <c:xMode val="edge"/>
          <c:yMode val="edge"/>
          <c:x val="0.36306815886667909"/>
          <c:y val="4.2489674563775545E-2"/>
          <c:w val="0.27043038007236342"/>
          <c:h val="5.7515118828914254E-2"/>
        </c:manualLayout>
      </c:layout>
      <c:overlay val="0"/>
      <c:txPr>
        <a:bodyPr/>
        <a:lstStyle/>
        <a:p>
          <a:pPr>
            <a:defRPr sz="20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c:v>
                </c:pt>
                <c:pt idx="1">
                  <c:v>Often or sometimes in the past 12 months</c:v>
                </c:pt>
              </c:strCache>
            </c:strRef>
          </c:cat>
          <c:val>
            <c:numRef>
              <c:f>Sheet1!$B$2:$B$3</c:f>
              <c:numCache>
                <c:formatCode>0</c:formatCode>
                <c:ptCount val="2"/>
                <c:pt idx="0">
                  <c:v>14</c:v>
                </c:pt>
                <c:pt idx="1">
                  <c:v>8</c:v>
                </c:pt>
              </c:numCache>
            </c:numRef>
          </c:val>
        </c:ser>
        <c:ser>
          <c:idx val="1"/>
          <c:order val="1"/>
          <c:tx>
            <c:strRef>
              <c:f>Sheet1!$C$1</c:f>
              <c:strCache>
                <c:ptCount val="1"/>
                <c:pt idx="0">
                  <c:v>Men</c:v>
                </c:pt>
              </c:strCache>
            </c:strRef>
          </c:tx>
          <c:spPr>
            <a:solidFill>
              <a:schemeClr val="accent2"/>
            </a:solidFill>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Often or sometimes in the past 12 months</c:v>
                </c:pt>
              </c:strCache>
            </c:strRef>
          </c:cat>
          <c:val>
            <c:numRef>
              <c:f>Sheet1!$C$2:$C$3</c:f>
              <c:numCache>
                <c:formatCode>General</c:formatCode>
                <c:ptCount val="2"/>
                <c:pt idx="0" formatCode="0">
                  <c:v>6</c:v>
                </c:pt>
                <c:pt idx="1">
                  <c:v>2</c:v>
                </c:pt>
              </c:numCache>
            </c:numRef>
          </c:val>
        </c:ser>
        <c:dLbls>
          <c:showLegendKey val="0"/>
          <c:showVal val="1"/>
          <c:showCatName val="0"/>
          <c:showSerName val="0"/>
          <c:showPercent val="0"/>
          <c:showBubbleSize val="0"/>
        </c:dLbls>
        <c:gapWidth val="150"/>
        <c:axId val="290850872"/>
        <c:axId val="290851264"/>
      </c:barChart>
      <c:catAx>
        <c:axId val="290850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0851264"/>
        <c:crosses val="autoZero"/>
        <c:auto val="1"/>
        <c:lblAlgn val="ctr"/>
        <c:lblOffset val="100"/>
        <c:noMultiLvlLbl val="0"/>
      </c:catAx>
      <c:valAx>
        <c:axId val="290851264"/>
        <c:scaling>
          <c:orientation val="minMax"/>
          <c:max val="100"/>
        </c:scaling>
        <c:delete val="1"/>
        <c:axPos val="l"/>
        <c:numFmt formatCode="0" sourceLinked="1"/>
        <c:majorTickMark val="out"/>
        <c:minorTickMark val="none"/>
        <c:tickLblPos val="nextTo"/>
        <c:crossAx val="290850872"/>
        <c:crosses val="autoZero"/>
        <c:crossBetween val="between"/>
      </c:valAx>
      <c:spPr>
        <a:noFill/>
        <a:ln>
          <a:noFill/>
        </a:ln>
        <a:effectLst/>
      </c:spPr>
    </c:plotArea>
    <c:legend>
      <c:legendPos val="t"/>
      <c:layout>
        <c:manualLayout>
          <c:xMode val="edge"/>
          <c:yMode val="edge"/>
          <c:x val="0.36306815886667909"/>
          <c:y val="4.2489674563775545E-2"/>
          <c:w val="0.27043038007236342"/>
          <c:h val="5.7515118828914254E-2"/>
        </c:manualLayout>
      </c:layout>
      <c:overlay val="0"/>
      <c:txPr>
        <a:bodyPr/>
        <a:lstStyle/>
        <a:p>
          <a:pPr>
            <a:defRPr sz="20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Sheet1!$B$2:$B$6</c:f>
              <c:numCache>
                <c:formatCode>General</c:formatCode>
                <c:ptCount val="5"/>
                <c:pt idx="0">
                  <c:v>18</c:v>
                </c:pt>
                <c:pt idx="1">
                  <c:v>39</c:v>
                </c:pt>
                <c:pt idx="2">
                  <c:v>70</c:v>
                </c:pt>
                <c:pt idx="3">
                  <c:v>11</c:v>
                </c:pt>
                <c:pt idx="4">
                  <c:v>23</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Sheet1!$C$2:$C$6</c:f>
              <c:numCache>
                <c:formatCode>General</c:formatCode>
                <c:ptCount val="5"/>
                <c:pt idx="0">
                  <c:v>41</c:v>
                </c:pt>
                <c:pt idx="1">
                  <c:v>59</c:v>
                </c:pt>
                <c:pt idx="2">
                  <c:v>86</c:v>
                </c:pt>
                <c:pt idx="3">
                  <c:v>33</c:v>
                </c:pt>
                <c:pt idx="4">
                  <c:v>10</c:v>
                </c:pt>
              </c:numCache>
            </c:numRef>
          </c:val>
        </c:ser>
        <c:dLbls>
          <c:dLblPos val="outEnd"/>
          <c:showLegendKey val="0"/>
          <c:showVal val="1"/>
          <c:showCatName val="0"/>
          <c:showSerName val="0"/>
          <c:showPercent val="0"/>
          <c:showBubbleSize val="0"/>
        </c:dLbls>
        <c:gapWidth val="120"/>
        <c:axId val="228793024"/>
        <c:axId val="228793416"/>
      </c:barChart>
      <c:catAx>
        <c:axId val="228793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8793416"/>
        <c:crosses val="autoZero"/>
        <c:auto val="1"/>
        <c:lblAlgn val="ctr"/>
        <c:lblOffset val="100"/>
        <c:noMultiLvlLbl val="0"/>
      </c:catAx>
      <c:valAx>
        <c:axId val="228793416"/>
        <c:scaling>
          <c:orientation val="minMax"/>
          <c:max val="100"/>
        </c:scaling>
        <c:delete val="1"/>
        <c:axPos val="l"/>
        <c:majorGridlines>
          <c:spPr>
            <a:ln w="9525" cap="flat" cmpd="sng" algn="ctr">
              <a:noFill/>
              <a:round/>
            </a:ln>
            <a:effectLst/>
          </c:spPr>
        </c:majorGridlines>
        <c:numFmt formatCode="General" sourceLinked="1"/>
        <c:majorTickMark val="out"/>
        <c:minorTickMark val="none"/>
        <c:tickLblPos val="nextTo"/>
        <c:crossAx val="2287930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Emotional violence</c:v>
                </c:pt>
                <c:pt idx="1">
                  <c:v>Physical violence</c:v>
                </c:pt>
                <c:pt idx="2">
                  <c:v>Sexual violence</c:v>
                </c:pt>
                <c:pt idx="3">
                  <c:v>Any violence</c:v>
                </c:pt>
              </c:strCache>
            </c:strRef>
          </c:cat>
          <c:val>
            <c:numRef>
              <c:f>Sheet1!$B$2:$B$5</c:f>
              <c:numCache>
                <c:formatCode>0</c:formatCode>
                <c:ptCount val="4"/>
                <c:pt idx="0">
                  <c:v>32</c:v>
                </c:pt>
                <c:pt idx="1">
                  <c:v>37</c:v>
                </c:pt>
                <c:pt idx="2">
                  <c:v>13</c:v>
                </c:pt>
                <c:pt idx="3">
                  <c:v>47</c:v>
                </c:pt>
              </c:numCache>
            </c:numRef>
          </c:val>
        </c:ser>
        <c:ser>
          <c:idx val="1"/>
          <c:order val="1"/>
          <c:tx>
            <c:strRef>
              <c:f>Sheet1!$C$1</c:f>
              <c:strCache>
                <c:ptCount val="1"/>
                <c:pt idx="0">
                  <c:v>Men</c:v>
                </c:pt>
              </c:strCache>
            </c:strRef>
          </c:tx>
          <c:spPr>
            <a:solidFill>
              <a:schemeClr val="accent2"/>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Emotional violence</c:v>
                </c:pt>
                <c:pt idx="1">
                  <c:v>Physical violence</c:v>
                </c:pt>
                <c:pt idx="2">
                  <c:v>Sexual violence</c:v>
                </c:pt>
                <c:pt idx="3">
                  <c:v>Any violence</c:v>
                </c:pt>
              </c:strCache>
            </c:strRef>
          </c:cat>
          <c:val>
            <c:numRef>
              <c:f>Sheet1!$C$2:$C$5</c:f>
              <c:numCache>
                <c:formatCode>General</c:formatCode>
                <c:ptCount val="4"/>
                <c:pt idx="0" formatCode="0">
                  <c:v>21</c:v>
                </c:pt>
                <c:pt idx="1">
                  <c:v>7</c:v>
                </c:pt>
                <c:pt idx="2">
                  <c:v>4</c:v>
                </c:pt>
                <c:pt idx="3">
                  <c:v>24</c:v>
                </c:pt>
              </c:numCache>
            </c:numRef>
          </c:val>
        </c:ser>
        <c:dLbls>
          <c:dLblPos val="outEnd"/>
          <c:showLegendKey val="0"/>
          <c:showVal val="1"/>
          <c:showCatName val="0"/>
          <c:showSerName val="0"/>
          <c:showPercent val="0"/>
          <c:showBubbleSize val="0"/>
        </c:dLbls>
        <c:gapWidth val="100"/>
        <c:axId val="290852048"/>
        <c:axId val="293464096"/>
      </c:barChart>
      <c:catAx>
        <c:axId val="29085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3464096"/>
        <c:crosses val="autoZero"/>
        <c:auto val="1"/>
        <c:lblAlgn val="ctr"/>
        <c:lblOffset val="100"/>
        <c:noMultiLvlLbl val="0"/>
      </c:catAx>
      <c:valAx>
        <c:axId val="293464096"/>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290852048"/>
        <c:crosses val="autoZero"/>
        <c:crossBetween val="between"/>
      </c:valAx>
      <c:spPr>
        <a:noFill/>
        <a:ln>
          <a:noFill/>
        </a:ln>
        <a:effectLst/>
      </c:spPr>
    </c:plotArea>
    <c:legend>
      <c:legendPos val="t"/>
      <c:overlay val="0"/>
      <c:txPr>
        <a:bodyPr/>
        <a:lstStyle/>
        <a:p>
          <a:pPr>
            <a:defRPr sz="18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solidFill>
                <a:schemeClr val="tx2"/>
              </a:solid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c:v>
                </c:pt>
                <c:pt idx="1">
                  <c:v>In the past 12 months</c:v>
                </c:pt>
              </c:strCache>
            </c:strRef>
          </c:cat>
          <c:val>
            <c:numRef>
              <c:f>Sheet1!$B$2:$B$3</c:f>
              <c:numCache>
                <c:formatCode>0</c:formatCode>
                <c:ptCount val="2"/>
                <c:pt idx="0">
                  <c:v>4</c:v>
                </c:pt>
                <c:pt idx="1">
                  <c:v>3</c:v>
                </c:pt>
              </c:numCache>
            </c:numRef>
          </c:val>
        </c:ser>
        <c:ser>
          <c:idx val="1"/>
          <c:order val="1"/>
          <c:tx>
            <c:strRef>
              <c:f>Sheet1!$C$1</c:f>
              <c:strCache>
                <c:ptCount val="1"/>
                <c:pt idx="0">
                  <c:v>Men</c:v>
                </c:pt>
              </c:strCache>
            </c:strRef>
          </c:tx>
          <c:spPr>
            <a:solidFill>
              <a:schemeClr val="accent2"/>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Ever</c:v>
                </c:pt>
                <c:pt idx="1">
                  <c:v>In the past 12 months</c:v>
                </c:pt>
              </c:strCache>
            </c:strRef>
          </c:cat>
          <c:val>
            <c:numRef>
              <c:f>Sheet1!$C$2:$C$3</c:f>
              <c:numCache>
                <c:formatCode>General</c:formatCode>
                <c:ptCount val="2"/>
                <c:pt idx="0" formatCode="0">
                  <c:v>37</c:v>
                </c:pt>
                <c:pt idx="1">
                  <c:v>14</c:v>
                </c:pt>
              </c:numCache>
            </c:numRef>
          </c:val>
        </c:ser>
        <c:dLbls>
          <c:dLblPos val="outEnd"/>
          <c:showLegendKey val="0"/>
          <c:showVal val="1"/>
          <c:showCatName val="0"/>
          <c:showSerName val="0"/>
          <c:showPercent val="0"/>
          <c:showBubbleSize val="0"/>
        </c:dLbls>
        <c:gapWidth val="100"/>
        <c:axId val="290843640"/>
        <c:axId val="287596256"/>
      </c:barChart>
      <c:catAx>
        <c:axId val="290843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7596256"/>
        <c:crosses val="autoZero"/>
        <c:auto val="1"/>
        <c:lblAlgn val="ctr"/>
        <c:lblOffset val="100"/>
        <c:noMultiLvlLbl val="0"/>
      </c:catAx>
      <c:valAx>
        <c:axId val="287596256"/>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290843640"/>
        <c:crosses val="autoZero"/>
        <c:crossBetween val="between"/>
      </c:valAx>
      <c:spPr>
        <a:noFill/>
        <a:ln>
          <a:noFill/>
        </a:ln>
        <a:effectLst/>
      </c:spPr>
    </c:plotArea>
    <c:legend>
      <c:legendPos val="t"/>
      <c:overlay val="0"/>
      <c:txPr>
        <a:bodyPr/>
        <a:lstStyle/>
        <a:p>
          <a:pPr>
            <a:defRPr sz="18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0</c:formatCode>
                <c:ptCount val="3"/>
                <c:pt idx="0">
                  <c:v>44</c:v>
                </c:pt>
                <c:pt idx="1">
                  <c:v>11</c:v>
                </c:pt>
                <c:pt idx="2">
                  <c:v>41</c:v>
                </c:pt>
              </c:numCache>
            </c:numRef>
          </c:val>
        </c:ser>
        <c:ser>
          <c:idx val="1"/>
          <c:order val="1"/>
          <c:tx>
            <c:strRef>
              <c:f>Sheet1!$C$1</c:f>
              <c:strCache>
                <c:ptCount val="1"/>
                <c:pt idx="0">
                  <c:v>Men</c:v>
                </c:pt>
              </c:strCache>
            </c:strRef>
          </c:tx>
          <c:spPr>
            <a:solidFill>
              <a:schemeClr val="accent2"/>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Sought help to stop violence</c:v>
                </c:pt>
                <c:pt idx="1">
                  <c:v>Never sought help,                      but told someone</c:v>
                </c:pt>
                <c:pt idx="2">
                  <c:v>Never sought help, never told anyone</c:v>
                </c:pt>
              </c:strCache>
            </c:strRef>
          </c:cat>
          <c:val>
            <c:numRef>
              <c:f>Sheet1!$C$2:$C$4</c:f>
              <c:numCache>
                <c:formatCode>General</c:formatCode>
                <c:ptCount val="3"/>
                <c:pt idx="0" formatCode="0">
                  <c:v>27</c:v>
                </c:pt>
                <c:pt idx="1">
                  <c:v>20</c:v>
                </c:pt>
                <c:pt idx="2">
                  <c:v>46</c:v>
                </c:pt>
              </c:numCache>
            </c:numRef>
          </c:val>
        </c:ser>
        <c:dLbls>
          <c:dLblPos val="outEnd"/>
          <c:showLegendKey val="0"/>
          <c:showVal val="1"/>
          <c:showCatName val="0"/>
          <c:showSerName val="0"/>
          <c:showPercent val="0"/>
          <c:showBubbleSize val="0"/>
        </c:dLbls>
        <c:gapWidth val="100"/>
        <c:axId val="287599392"/>
        <c:axId val="287597824"/>
      </c:barChart>
      <c:catAx>
        <c:axId val="2875993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87597824"/>
        <c:crosses val="autoZero"/>
        <c:auto val="1"/>
        <c:lblAlgn val="ctr"/>
        <c:lblOffset val="100"/>
        <c:noMultiLvlLbl val="0"/>
      </c:catAx>
      <c:valAx>
        <c:axId val="287597824"/>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287599392"/>
        <c:crosses val="autoZero"/>
        <c:crossBetween val="between"/>
      </c:valAx>
      <c:spPr>
        <a:noFill/>
        <a:ln>
          <a:noFill/>
        </a:ln>
        <a:effectLst/>
      </c:spPr>
    </c:plotArea>
    <c:legend>
      <c:legendPos val="t"/>
      <c:overlay val="0"/>
      <c:txPr>
        <a:bodyPr/>
        <a:lstStyle/>
        <a:p>
          <a:pPr>
            <a:defRPr sz="18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2.4501609292707994E-2"/>
          <c:w val="0.96457326892109496"/>
          <c:h val="0.87528275725291038"/>
        </c:manualLayout>
      </c:layout>
      <c:barChart>
        <c:barDir val="col"/>
        <c:grouping val="clustered"/>
        <c:varyColors val="0"/>
        <c:ser>
          <c:idx val="0"/>
          <c:order val="0"/>
          <c:tx>
            <c:strRef>
              <c:f>Sheet1!$B$1</c:f>
              <c:strCache>
                <c:ptCount val="1"/>
                <c:pt idx="0">
                  <c:v>Women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3"/>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Total</c:v>
                </c:pt>
                <c:pt idx="2">
                  <c:v>15-19</c:v>
                </c:pt>
                <c:pt idx="3">
                  <c:v>20-24</c:v>
                </c:pt>
                <c:pt idx="4">
                  <c:v>25-29</c:v>
                </c:pt>
                <c:pt idx="5">
                  <c:v>30-34</c:v>
                </c:pt>
                <c:pt idx="6">
                  <c:v>35-39</c:v>
                </c:pt>
                <c:pt idx="7">
                  <c:v>40-44</c:v>
                </c:pt>
                <c:pt idx="8">
                  <c:v>45-49</c:v>
                </c:pt>
              </c:strCache>
            </c:strRef>
          </c:cat>
          <c:val>
            <c:numRef>
              <c:f>Sheet1!$B$2:$B$10</c:f>
              <c:numCache>
                <c:formatCode>General</c:formatCode>
                <c:ptCount val="9"/>
                <c:pt idx="0" formatCode="0">
                  <c:v>21</c:v>
                </c:pt>
                <c:pt idx="2" formatCode="0">
                  <c:v>11</c:v>
                </c:pt>
                <c:pt idx="3" formatCode="0">
                  <c:v>15</c:v>
                </c:pt>
                <c:pt idx="4" formatCode="0">
                  <c:v>18</c:v>
                </c:pt>
                <c:pt idx="5" formatCode="0">
                  <c:v>23</c:v>
                </c:pt>
                <c:pt idx="6" formatCode="0">
                  <c:v>28</c:v>
                </c:pt>
                <c:pt idx="7" formatCode="0">
                  <c:v>32</c:v>
                </c:pt>
                <c:pt idx="8" formatCode="0">
                  <c:v>41</c:v>
                </c:pt>
              </c:numCache>
            </c:numRef>
          </c:val>
        </c:ser>
        <c:dLbls>
          <c:dLblPos val="outEnd"/>
          <c:showLegendKey val="0"/>
          <c:showVal val="1"/>
          <c:showCatName val="0"/>
          <c:showSerName val="0"/>
          <c:showPercent val="0"/>
          <c:showBubbleSize val="0"/>
        </c:dLbls>
        <c:gapWidth val="150"/>
        <c:axId val="287596648"/>
        <c:axId val="287599000"/>
      </c:barChart>
      <c:catAx>
        <c:axId val="2875966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rtl="0">
              <a:defRPr sz="1800" b="0" i="0" u="none" strike="noStrike" kern="1200" baseline="0">
                <a:solidFill>
                  <a:schemeClr val="tx1"/>
                </a:solidFill>
                <a:latin typeface="+mn-lt"/>
                <a:ea typeface="+mn-ea"/>
                <a:cs typeface="+mn-cs"/>
              </a:defRPr>
            </a:pPr>
            <a:endParaRPr lang="en-US"/>
          </a:p>
        </c:txPr>
        <c:crossAx val="287599000"/>
        <c:crosses val="autoZero"/>
        <c:auto val="1"/>
        <c:lblAlgn val="ctr"/>
        <c:lblOffset val="100"/>
        <c:noMultiLvlLbl val="0"/>
      </c:catAx>
      <c:valAx>
        <c:axId val="287599000"/>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287596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9497134503144321E-3"/>
          <c:w val="0.95416666666666672"/>
          <c:h val="0.84031835086040263"/>
        </c:manualLayout>
      </c:layout>
      <c:barChart>
        <c:barDir val="col"/>
        <c:grouping val="clustered"/>
        <c:varyColors val="0"/>
        <c:ser>
          <c:idx val="0"/>
          <c:order val="0"/>
          <c:tx>
            <c:strRef>
              <c:f>Sheet1!$B$1</c:f>
              <c:strCache>
                <c:ptCount val="1"/>
                <c:pt idx="0">
                  <c:v>Women</c:v>
                </c:pt>
              </c:strCache>
            </c:strRef>
          </c:tx>
          <c:spPr>
            <a:solidFill>
              <a:schemeClr val="tx2"/>
            </a:solidFill>
            <a:ln>
              <a:noFill/>
            </a:ln>
            <a:effectLst/>
            <a:scene3d>
              <a:camera prst="orthographicFront"/>
              <a:lightRig rig="threePt" dir="t"/>
            </a:scene3d>
            <a:sp3d>
              <a:bevelT/>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eduction</c:v>
                </c:pt>
                <c:pt idx="1">
                  <c:v>Primary incomplete</c:v>
                </c:pt>
                <c:pt idx="2">
                  <c:v>Primary complete</c:v>
                </c:pt>
                <c:pt idx="3">
                  <c:v>Secondary +</c:v>
                </c:pt>
              </c:strCache>
            </c:strRef>
          </c:cat>
          <c:val>
            <c:numRef>
              <c:f>Sheet1!$B$2:$B$5</c:f>
              <c:numCache>
                <c:formatCode>General</c:formatCode>
                <c:ptCount val="4"/>
                <c:pt idx="0">
                  <c:v>40</c:v>
                </c:pt>
                <c:pt idx="1">
                  <c:v>7</c:v>
                </c:pt>
                <c:pt idx="2">
                  <c:v>4</c:v>
                </c:pt>
                <c:pt idx="3">
                  <c:v>2</c:v>
                </c:pt>
              </c:numCache>
            </c:numRef>
          </c:val>
        </c:ser>
        <c:ser>
          <c:idx val="1"/>
          <c:order val="1"/>
          <c:tx>
            <c:strRef>
              <c:f>Sheet1!$C$1</c:f>
              <c:strCache>
                <c:ptCount val="1"/>
                <c:pt idx="0">
                  <c:v>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eduction</c:v>
                </c:pt>
                <c:pt idx="1">
                  <c:v>Primary incomplete</c:v>
                </c:pt>
                <c:pt idx="2">
                  <c:v>Primary complete</c:v>
                </c:pt>
                <c:pt idx="3">
                  <c:v>Secondary +</c:v>
                </c:pt>
              </c:strCache>
            </c:strRef>
          </c:cat>
          <c:val>
            <c:numRef>
              <c:f>Sheet1!$C$2:$C$5</c:f>
              <c:numCache>
                <c:formatCode>General</c:formatCode>
                <c:ptCount val="4"/>
                <c:pt idx="0">
                  <c:v>43</c:v>
                </c:pt>
                <c:pt idx="1">
                  <c:v>12</c:v>
                </c:pt>
                <c:pt idx="2">
                  <c:v>10</c:v>
                </c:pt>
                <c:pt idx="3">
                  <c:v>5</c:v>
                </c:pt>
              </c:numCache>
            </c:numRef>
          </c:val>
        </c:ser>
        <c:dLbls>
          <c:dLblPos val="outEnd"/>
          <c:showLegendKey val="0"/>
          <c:showVal val="1"/>
          <c:showCatName val="0"/>
          <c:showSerName val="0"/>
          <c:showPercent val="0"/>
          <c:showBubbleSize val="0"/>
        </c:dLbls>
        <c:gapWidth val="91"/>
        <c:axId val="296959896"/>
        <c:axId val="296960288"/>
      </c:barChart>
      <c:catAx>
        <c:axId val="296959896"/>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960288"/>
        <c:crosses val="autoZero"/>
        <c:auto val="1"/>
        <c:lblAlgn val="ctr"/>
        <c:lblOffset val="100"/>
        <c:noMultiLvlLbl val="0"/>
      </c:catAx>
      <c:valAx>
        <c:axId val="296960288"/>
        <c:scaling>
          <c:orientation val="minMax"/>
          <c:max val="100"/>
        </c:scaling>
        <c:delete val="1"/>
        <c:axPos val="l"/>
        <c:numFmt formatCode="General" sourceLinked="1"/>
        <c:majorTickMark val="out"/>
        <c:minorTickMark val="none"/>
        <c:tickLblPos val="nextTo"/>
        <c:crossAx val="296959896"/>
        <c:crosses val="autoZero"/>
        <c:crossBetween val="between"/>
      </c:valAx>
      <c:spPr>
        <a:noFill/>
        <a:ln>
          <a:noFill/>
        </a:ln>
        <a:effectLst/>
      </c:spPr>
    </c:plotArea>
    <c:legend>
      <c:legendPos val="b"/>
      <c:layout>
        <c:manualLayout>
          <c:xMode val="edge"/>
          <c:yMode val="edge"/>
          <c:x val="0.35547122143712617"/>
          <c:y val="3.7726781186063249E-2"/>
          <c:w val="0.26278748201180663"/>
          <c:h val="7.233430506607523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Total</c:v>
                </c:pt>
              </c:strCache>
            </c:strRef>
          </c:tx>
          <c:spPr>
            <a:solidFill>
              <a:schemeClr val="tx2"/>
            </a:solidFill>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Breast cancer screening: Women</c:v>
                </c:pt>
                <c:pt idx="1">
                  <c:v>Cervical cancer screening: Women</c:v>
                </c:pt>
                <c:pt idx="2">
                  <c:v>Prostate cancer screening: Men</c:v>
                </c:pt>
              </c:strCache>
            </c:strRef>
          </c:cat>
          <c:val>
            <c:numRef>
              <c:f>Sheet1!$B$2:$B$4</c:f>
              <c:numCache>
                <c:formatCode>General</c:formatCode>
                <c:ptCount val="3"/>
                <c:pt idx="0">
                  <c:v>14</c:v>
                </c:pt>
                <c:pt idx="1">
                  <c:v>14</c:v>
                </c:pt>
                <c:pt idx="2">
                  <c:v>3</c:v>
                </c:pt>
              </c:numCache>
            </c:numRef>
          </c:val>
        </c:ser>
        <c:ser>
          <c:idx val="1"/>
          <c:order val="1"/>
          <c:tx>
            <c:strRef>
              <c:f>Sheet1!$C$1</c:f>
              <c:strCache>
                <c:ptCount val="1"/>
                <c:pt idx="0">
                  <c:v>Urban</c:v>
                </c:pt>
              </c:strCache>
            </c:strRef>
          </c:tx>
          <c:spPr>
            <a:scene3d>
              <a:camera prst="orthographicFront"/>
              <a:lightRig rig="threePt" dir="t">
                <a:rot lat="0" lon="0" rev="1200000"/>
              </a:lightRig>
            </a:scene3d>
            <a:sp3d>
              <a:bevelT w="63500" h="25400"/>
            </a:sp3d>
          </c:spPr>
          <c:invertIfNegative val="0"/>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Breast cancer screening: Women</c:v>
                </c:pt>
                <c:pt idx="1">
                  <c:v>Cervical cancer screening: Women</c:v>
                </c:pt>
                <c:pt idx="2">
                  <c:v>Prostate cancer screening: Men</c:v>
                </c:pt>
              </c:strCache>
            </c:strRef>
          </c:cat>
          <c:val>
            <c:numRef>
              <c:f>Sheet1!$C$2:$C$4</c:f>
              <c:numCache>
                <c:formatCode>General</c:formatCode>
                <c:ptCount val="3"/>
                <c:pt idx="0">
                  <c:v>19</c:v>
                </c:pt>
                <c:pt idx="1">
                  <c:v>19</c:v>
                </c:pt>
                <c:pt idx="2">
                  <c:v>3</c:v>
                </c:pt>
              </c:numCache>
            </c:numRef>
          </c:val>
        </c:ser>
        <c:ser>
          <c:idx val="2"/>
          <c:order val="2"/>
          <c:tx>
            <c:strRef>
              <c:f>Sheet1!$D$1</c:f>
              <c:strCache>
                <c:ptCount val="1"/>
                <c:pt idx="0">
                  <c:v>Rural</c:v>
                </c:pt>
              </c:strCache>
            </c:strRef>
          </c:tx>
          <c:spPr>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Breast cancer screening: Women</c:v>
                </c:pt>
                <c:pt idx="1">
                  <c:v>Cervical cancer screening: Women</c:v>
                </c:pt>
                <c:pt idx="2">
                  <c:v>Prostate cancer screening: Men</c:v>
                </c:pt>
              </c:strCache>
            </c:strRef>
          </c:cat>
          <c:val>
            <c:numRef>
              <c:f>Sheet1!$D$2:$D$4</c:f>
              <c:numCache>
                <c:formatCode>General</c:formatCode>
                <c:ptCount val="3"/>
                <c:pt idx="0">
                  <c:v>10</c:v>
                </c:pt>
                <c:pt idx="1">
                  <c:v>11</c:v>
                </c:pt>
                <c:pt idx="2">
                  <c:v>2</c:v>
                </c:pt>
              </c:numCache>
            </c:numRef>
          </c:val>
        </c:ser>
        <c:dLbls>
          <c:dLblPos val="outEnd"/>
          <c:showLegendKey val="0"/>
          <c:showVal val="1"/>
          <c:showCatName val="0"/>
          <c:showSerName val="0"/>
          <c:showPercent val="0"/>
          <c:showBubbleSize val="0"/>
        </c:dLbls>
        <c:gapWidth val="150"/>
        <c:axId val="157690576"/>
        <c:axId val="229310120"/>
      </c:barChart>
      <c:catAx>
        <c:axId val="157690576"/>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9310120"/>
        <c:crosses val="autoZero"/>
        <c:auto val="1"/>
        <c:lblAlgn val="ctr"/>
        <c:lblOffset val="100"/>
        <c:noMultiLvlLbl val="0"/>
      </c:catAx>
      <c:valAx>
        <c:axId val="229310120"/>
        <c:scaling>
          <c:orientation val="minMax"/>
          <c:max val="75"/>
          <c:min val="0"/>
        </c:scaling>
        <c:delete val="1"/>
        <c:axPos val="l"/>
        <c:numFmt formatCode="General" sourceLinked="1"/>
        <c:majorTickMark val="out"/>
        <c:minorTickMark val="none"/>
        <c:tickLblPos val="nextTo"/>
        <c:crossAx val="15769057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3.9</c:v>
                </c:pt>
                <c:pt idx="1">
                  <c:v>3.1</c:v>
                </c:pt>
                <c:pt idx="2">
                  <c:v>4.5</c:v>
                </c:pt>
              </c:numCache>
            </c:numRef>
          </c:val>
        </c:ser>
        <c:dLbls>
          <c:showLegendKey val="0"/>
          <c:showVal val="0"/>
          <c:showCatName val="0"/>
          <c:showSerName val="0"/>
          <c:showPercent val="0"/>
          <c:showBubbleSize val="0"/>
        </c:dLbls>
        <c:gapWidth val="100"/>
        <c:axId val="229310512"/>
        <c:axId val="229310904"/>
      </c:barChart>
      <c:catAx>
        <c:axId val="229310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29310904"/>
        <c:crosses val="autoZero"/>
        <c:auto val="1"/>
        <c:lblAlgn val="ctr"/>
        <c:lblOffset val="100"/>
        <c:noMultiLvlLbl val="0"/>
      </c:catAx>
      <c:valAx>
        <c:axId val="229310904"/>
        <c:scaling>
          <c:orientation val="minMax"/>
          <c:max val="15"/>
          <c:min val="0"/>
        </c:scaling>
        <c:delete val="1"/>
        <c:axPos val="l"/>
        <c:majorGridlines>
          <c:spPr>
            <a:ln w="9525" cap="flat" cmpd="sng" algn="ctr">
              <a:noFill/>
              <a:round/>
            </a:ln>
            <a:effectLst/>
          </c:spPr>
        </c:majorGridlines>
        <c:numFmt formatCode="General" sourceLinked="1"/>
        <c:majorTickMark val="out"/>
        <c:minorTickMark val="none"/>
        <c:tickLblPos val="nextTo"/>
        <c:crossAx val="229310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6.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rawings/drawing1.xml><?xml version="1.0" encoding="utf-8"?>
<c:userShapes xmlns:c="http://schemas.openxmlformats.org/drawingml/2006/chart">
  <cdr:relSizeAnchor xmlns:cdr="http://schemas.openxmlformats.org/drawingml/2006/chartDrawing">
    <cdr:from>
      <cdr:x>0.51266</cdr:x>
      <cdr:y>0.80771</cdr:y>
    </cdr:from>
    <cdr:to>
      <cdr:x>0.57211</cdr:x>
      <cdr:y>0.88696</cdr:y>
    </cdr:to>
    <cdr:sp macro="" textlink="">
      <cdr:nvSpPr>
        <cdr:cNvPr id="2" name="TextBox 4"/>
        <cdr:cNvSpPr txBox="1"/>
      </cdr:nvSpPr>
      <cdr:spPr>
        <a:xfrm xmlns:a="http://schemas.openxmlformats.org/drawingml/2006/main">
          <a:off x="4218991" y="3763807"/>
          <a:ext cx="489246"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smtClean="0">
              <a:solidFill>
                <a:schemeClr val="accent5"/>
              </a:solidFill>
            </a:rPr>
            <a:t>a</a:t>
          </a:r>
          <a:endParaRPr lang="en-US" b="1" dirty="0">
            <a:solidFill>
              <a:schemeClr val="accent5"/>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0.51187</cdr:x>
      <cdr:y>0.26709</cdr:y>
    </cdr:from>
    <cdr:to>
      <cdr:x>0.75261</cdr:x>
      <cdr:y>0.33615</cdr:y>
    </cdr:to>
    <cdr:sp macro="" textlink="">
      <cdr:nvSpPr>
        <cdr:cNvPr id="2" name="TextBox 2"/>
        <cdr:cNvSpPr txBox="1"/>
      </cdr:nvSpPr>
      <cdr:spPr>
        <a:xfrm xmlns:a="http://schemas.openxmlformats.org/drawingml/2006/main">
          <a:off x="4226078" y="1428355"/>
          <a:ext cx="1987575"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accent2"/>
              </a:solidFill>
            </a:rPr>
            <a:t>Under-5 mortality</a:t>
          </a:r>
          <a:endParaRPr lang="en-US" b="1" dirty="0">
            <a:solidFill>
              <a:schemeClr val="accent2"/>
            </a:solidFill>
          </a:endParaRPr>
        </a:p>
      </cdr:txBody>
    </cdr:sp>
  </cdr:relSizeAnchor>
  <cdr:relSizeAnchor xmlns:cdr="http://schemas.openxmlformats.org/drawingml/2006/chartDrawing">
    <cdr:from>
      <cdr:x>0.34984</cdr:x>
      <cdr:y>0.3968</cdr:y>
    </cdr:from>
    <cdr:to>
      <cdr:x>0.60507</cdr:x>
      <cdr:y>0.46586</cdr:y>
    </cdr:to>
    <cdr:sp macro="" textlink="">
      <cdr:nvSpPr>
        <cdr:cNvPr id="3" name="TextBox 5"/>
        <cdr:cNvSpPr txBox="1"/>
      </cdr:nvSpPr>
      <cdr:spPr>
        <a:xfrm xmlns:a="http://schemas.openxmlformats.org/drawingml/2006/main">
          <a:off x="2888344" y="2121998"/>
          <a:ext cx="2107205"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accent1"/>
              </a:solidFill>
            </a:rPr>
            <a:t>Infant mortality</a:t>
          </a:r>
          <a:endParaRPr lang="en-US" b="1" dirty="0">
            <a:solidFill>
              <a:schemeClr val="accent1"/>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0.63564</cdr:x>
      <cdr:y>0.75852</cdr:y>
    </cdr:from>
    <cdr:to>
      <cdr:x>0.87638</cdr:x>
      <cdr:y>0.82758</cdr:y>
    </cdr:to>
    <cdr:sp macro="" textlink="">
      <cdr:nvSpPr>
        <cdr:cNvPr id="2" name="TextBox 2"/>
        <cdr:cNvSpPr txBox="1"/>
      </cdr:nvSpPr>
      <cdr:spPr>
        <a:xfrm xmlns:a="http://schemas.openxmlformats.org/drawingml/2006/main">
          <a:off x="5247890" y="4056375"/>
          <a:ext cx="1987575"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accent2"/>
              </a:solidFill>
            </a:rPr>
            <a:t>Wasted</a:t>
          </a:r>
          <a:endParaRPr lang="en-US" b="1" dirty="0">
            <a:solidFill>
              <a:schemeClr val="accent2"/>
            </a:solidFill>
          </a:endParaRPr>
        </a:p>
      </cdr:txBody>
    </cdr:sp>
  </cdr:relSizeAnchor>
  <cdr:relSizeAnchor xmlns:cdr="http://schemas.openxmlformats.org/drawingml/2006/chartDrawing">
    <cdr:from>
      <cdr:x>0.62641</cdr:x>
      <cdr:y>0.43133</cdr:y>
    </cdr:from>
    <cdr:to>
      <cdr:x>0.88164</cdr:x>
      <cdr:y>0.50039</cdr:y>
    </cdr:to>
    <cdr:sp macro="" textlink="">
      <cdr:nvSpPr>
        <cdr:cNvPr id="3" name="TextBox 5"/>
        <cdr:cNvSpPr txBox="1"/>
      </cdr:nvSpPr>
      <cdr:spPr>
        <a:xfrm xmlns:a="http://schemas.openxmlformats.org/drawingml/2006/main">
          <a:off x="5171730" y="2306664"/>
          <a:ext cx="2107205"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accent1"/>
              </a:solidFill>
            </a:rPr>
            <a:t>Stunted</a:t>
          </a:r>
          <a:endParaRPr lang="en-US" b="1" dirty="0">
            <a:solidFill>
              <a:schemeClr val="accent1"/>
            </a:solidFill>
          </a:endParaRPr>
        </a:p>
      </cdr:txBody>
    </cdr:sp>
  </cdr:relSizeAnchor>
  <cdr:relSizeAnchor xmlns:cdr="http://schemas.openxmlformats.org/drawingml/2006/chartDrawing">
    <cdr:from>
      <cdr:x>0.62574</cdr:x>
      <cdr:y>0.6565</cdr:y>
    </cdr:from>
    <cdr:to>
      <cdr:x>0.86648</cdr:x>
      <cdr:y>0.72556</cdr:y>
    </cdr:to>
    <cdr:sp macro="" textlink="">
      <cdr:nvSpPr>
        <cdr:cNvPr id="4" name="TextBox 2"/>
        <cdr:cNvSpPr txBox="1"/>
      </cdr:nvSpPr>
      <cdr:spPr>
        <a:xfrm xmlns:a="http://schemas.openxmlformats.org/drawingml/2006/main">
          <a:off x="5166169" y="3510827"/>
          <a:ext cx="1987575" cy="36931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smtClean="0">
              <a:solidFill>
                <a:schemeClr val="accent3"/>
              </a:solidFill>
            </a:rPr>
            <a:t>Underweight</a:t>
          </a:r>
          <a:endParaRPr lang="en-US" sz="1800" b="1" dirty="0">
            <a:solidFill>
              <a:schemeClr val="accent3"/>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FC8427-02AC-45E4-90D9-1D1F31267D34}" type="datetimeFigureOut">
              <a:rPr lang="en-US" smtClean="0"/>
              <a:t>2/8/2016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CFBEB1-B9C4-4E94-AFFC-C2245E9400D5}" type="slidenum">
              <a:rPr lang="en-US" smtClean="0"/>
              <a:t>‹#›</a:t>
            </a:fld>
            <a:endParaRPr lang="en-US"/>
          </a:p>
        </p:txBody>
      </p:sp>
    </p:spTree>
    <p:extLst>
      <p:ext uri="{BB962C8B-B14F-4D97-AF65-F5344CB8AC3E}">
        <p14:creationId xmlns:p14="http://schemas.microsoft.com/office/powerpoint/2010/main" val="2752396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1</a:t>
            </a:fld>
            <a:endParaRPr lang="en-US"/>
          </a:p>
        </p:txBody>
      </p:sp>
    </p:spTree>
    <p:extLst>
      <p:ext uri="{BB962C8B-B14F-4D97-AF65-F5344CB8AC3E}">
        <p14:creationId xmlns:p14="http://schemas.microsoft.com/office/powerpoint/2010/main" val="1789391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1998 household</a:t>
            </a:r>
            <a:r>
              <a:rPr lang="en-US" baseline="0" dirty="0" smtClean="0"/>
              <a:t> access to improved water, improved, not shared toilets, and electricity has increased.  Still, 3 in 10 households do not have clean water, more than 75% do not have improved and not shared toilets, and two-thirds do not have electricity.</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10</a:t>
            </a:fld>
            <a:endParaRPr lang="en-US"/>
          </a:p>
        </p:txBody>
      </p:sp>
    </p:spTree>
    <p:extLst>
      <p:ext uri="{BB962C8B-B14F-4D97-AF65-F5344CB8AC3E}">
        <p14:creationId xmlns:p14="http://schemas.microsoft.com/office/powerpoint/2010/main" val="300370215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93% of Kenyan men are circumcised.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101</a:t>
            </a:fld>
            <a:endParaRPr lang="en-US"/>
          </a:p>
        </p:txBody>
      </p:sp>
    </p:spTree>
    <p:extLst>
      <p:ext uri="{BB962C8B-B14F-4D97-AF65-F5344CB8AC3E}">
        <p14:creationId xmlns:p14="http://schemas.microsoft.com/office/powerpoint/2010/main" val="279502484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Comprehensive</a:t>
            </a:r>
            <a:r>
              <a:rPr lang="en-US" baseline="0" dirty="0" smtClean="0"/>
              <a:t> knowledge among both young women and young men has increased markedly since 2003.</a:t>
            </a:r>
            <a:endParaRPr lang="en-US" dirty="0" smtClean="0"/>
          </a:p>
          <a:p>
            <a:endParaRPr lang="en-US" dirty="0" smtClean="0"/>
          </a:p>
          <a:p>
            <a:r>
              <a:rPr lang="en-US" dirty="0" smtClean="0"/>
              <a:t>This slide shows that young men are somewhat more informed than young women; and urban women and men are more informed than their rural counterparts.</a:t>
            </a:r>
          </a:p>
        </p:txBody>
      </p:sp>
      <p:sp>
        <p:nvSpPr>
          <p:cNvPr id="4" name="Slide Number Placeholder 3"/>
          <p:cNvSpPr>
            <a:spLocks noGrp="1"/>
          </p:cNvSpPr>
          <p:nvPr>
            <p:ph type="sldNum" sz="quarter" idx="10"/>
          </p:nvPr>
        </p:nvSpPr>
        <p:spPr/>
        <p:txBody>
          <a:bodyPr/>
          <a:lstStyle/>
          <a:p>
            <a:fld id="{B795166F-4D5C-4128-A33C-FB807F38BEB0}" type="slidenum">
              <a:rPr lang="en-US" smtClean="0"/>
              <a:t>102</a:t>
            </a:fld>
            <a:endParaRPr lang="en-US"/>
          </a:p>
        </p:txBody>
      </p:sp>
    </p:spTree>
    <p:extLst>
      <p:ext uri="{BB962C8B-B14F-4D97-AF65-F5344CB8AC3E}">
        <p14:creationId xmlns:p14="http://schemas.microsoft.com/office/powerpoint/2010/main" val="44180639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Young men are more likely to know where to get condoms than young women—88% of men vs. 71% of women. Urban young people are slightly more informed than rural youth.</a:t>
            </a:r>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103</a:t>
            </a:fld>
            <a:endParaRPr lang="en-US"/>
          </a:p>
        </p:txBody>
      </p:sp>
    </p:spTree>
    <p:extLst>
      <p:ext uri="{BB962C8B-B14F-4D97-AF65-F5344CB8AC3E}">
        <p14:creationId xmlns:p14="http://schemas.microsoft.com/office/powerpoint/2010/main" val="71244651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Young people who start having intercourse very young are at greater risk of exposure to HIV infection. 12</a:t>
            </a:r>
            <a:r>
              <a:rPr lang="en-US" baseline="0" dirty="0" smtClean="0"/>
              <a:t>% of young women and 21% of young men age 15-24 had their first sexual intercourse before age 15. Nearly half of women and just over half of men age 18-24 had sex before age 18.</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104</a:t>
            </a:fld>
            <a:endParaRPr lang="en-US"/>
          </a:p>
        </p:txBody>
      </p:sp>
    </p:spTree>
    <p:extLst>
      <p:ext uri="{BB962C8B-B14F-4D97-AF65-F5344CB8AC3E}">
        <p14:creationId xmlns:p14="http://schemas.microsoft.com/office/powerpoint/2010/main" val="127354622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complicated slide.  On the left, the slide shows that 59% of young women and 42% of young men have never had sexual intercourse; 26% of women and 42% of men had intercourse in the last 12 months.</a:t>
            </a:r>
          </a:p>
          <a:p>
            <a:endParaRPr lang="en-US" dirty="0" smtClean="0"/>
          </a:p>
          <a:p>
            <a:r>
              <a:rPr lang="en-US" dirty="0" smtClean="0"/>
              <a:t>The right side of the slide shows that among the young people who had been sexually active in the previous year, 61% of women and 75% of men used a condom the last time they had sex. </a:t>
            </a:r>
          </a:p>
        </p:txBody>
      </p:sp>
      <p:sp>
        <p:nvSpPr>
          <p:cNvPr id="4" name="Slide Number Placeholder 3"/>
          <p:cNvSpPr>
            <a:spLocks noGrp="1"/>
          </p:cNvSpPr>
          <p:nvPr>
            <p:ph type="sldNum" sz="quarter" idx="10"/>
          </p:nvPr>
        </p:nvSpPr>
        <p:spPr/>
        <p:txBody>
          <a:bodyPr/>
          <a:lstStyle/>
          <a:p>
            <a:fld id="{B795166F-4D5C-4128-A33C-FB807F38BEB0}" type="slidenum">
              <a:rPr lang="en-US" smtClean="0"/>
              <a:t>105</a:t>
            </a:fld>
            <a:endParaRPr lang="en-US"/>
          </a:p>
        </p:txBody>
      </p:sp>
    </p:spTree>
    <p:extLst>
      <p:ext uri="{BB962C8B-B14F-4D97-AF65-F5344CB8AC3E}">
        <p14:creationId xmlns:p14="http://schemas.microsoft.com/office/powerpoint/2010/main" val="69440442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69% of young women and 54% of young men who had sex in the past year have been tested for HIV and received the results.  </a:t>
            </a:r>
          </a:p>
        </p:txBody>
      </p:sp>
      <p:sp>
        <p:nvSpPr>
          <p:cNvPr id="4" name="Slide Number Placeholder 3"/>
          <p:cNvSpPr>
            <a:spLocks noGrp="1"/>
          </p:cNvSpPr>
          <p:nvPr>
            <p:ph type="sldNum" sz="quarter" idx="10"/>
          </p:nvPr>
        </p:nvSpPr>
        <p:spPr/>
        <p:txBody>
          <a:bodyPr/>
          <a:lstStyle/>
          <a:p>
            <a:fld id="{B795166F-4D5C-4128-A33C-FB807F38BEB0}" type="slidenum">
              <a:rPr lang="en-US" smtClean="0"/>
              <a:t>106</a:t>
            </a:fld>
            <a:endParaRPr lang="en-US"/>
          </a:p>
        </p:txBody>
      </p:sp>
    </p:spTree>
    <p:extLst>
      <p:ext uri="{BB962C8B-B14F-4D97-AF65-F5344CB8AC3E}">
        <p14:creationId xmlns:p14="http://schemas.microsoft.com/office/powerpoint/2010/main" val="240942458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107</a:t>
            </a:fld>
            <a:endParaRPr lang="en-US">
              <a:solidFill>
                <a:prstClr val="black"/>
              </a:solidFill>
            </a:endParaRPr>
          </a:p>
        </p:txBody>
      </p:sp>
    </p:spTree>
    <p:extLst>
      <p:ext uri="{BB962C8B-B14F-4D97-AF65-F5344CB8AC3E}">
        <p14:creationId xmlns:p14="http://schemas.microsoft.com/office/powerpoint/2010/main" val="361527388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men were employed in the last year than women. 75% of </a:t>
            </a:r>
            <a:r>
              <a:rPr lang="en-US" baseline="0" dirty="0" smtClean="0"/>
              <a:t>women compared to nearly all men were employed.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108</a:t>
            </a:fld>
            <a:endParaRPr lang="en-US"/>
          </a:p>
        </p:txBody>
      </p:sp>
    </p:spTree>
    <p:extLst>
      <p:ext uri="{BB962C8B-B14F-4D97-AF65-F5344CB8AC3E}">
        <p14:creationId xmlns:p14="http://schemas.microsoft.com/office/powerpoint/2010/main" val="83238250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The large majority</a:t>
            </a:r>
            <a:r>
              <a:rPr lang="en-US" baseline="0" noProof="0" dirty="0" smtClean="0"/>
              <a:t> of working women and men earn cash (61% and 82%), while 20% of women and 7% of men are not paid. Men are more likely to be paid in cash than women.</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109</a:t>
            </a:fld>
            <a:endParaRPr lang="en-US"/>
          </a:p>
        </p:txBody>
      </p:sp>
    </p:spTree>
    <p:extLst>
      <p:ext uri="{BB962C8B-B14F-4D97-AF65-F5344CB8AC3E}">
        <p14:creationId xmlns:p14="http://schemas.microsoft.com/office/powerpoint/2010/main" val="183345293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Nearly half of women who are currently employed and earning cash made independent decisions on how to spend their earnings. 41%</a:t>
            </a:r>
            <a:r>
              <a:rPr lang="en-US" baseline="0" dirty="0" smtClean="0"/>
              <a:t> of married working women made joint decisions with their husbands on cash earnings, while 9% report that their husbands made the decision alone.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110</a:t>
            </a:fld>
            <a:endParaRPr lang="en-US"/>
          </a:p>
        </p:txBody>
      </p:sp>
    </p:spTree>
    <p:extLst>
      <p:ext uri="{BB962C8B-B14F-4D97-AF65-F5344CB8AC3E}">
        <p14:creationId xmlns:p14="http://schemas.microsoft.com/office/powerpoint/2010/main" val="1439216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28% of Kenyan households,</a:t>
            </a:r>
            <a:r>
              <a:rPr lang="en-US" baseline="0" dirty="0" smtClean="0"/>
              <a:t> water collection takes more than 30 minutes. 4 in 10 rural households need more than 30 minutes to obtain drinking water compared to 1 in 10 urban households.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dirty="0"/>
          </a:p>
        </p:txBody>
      </p:sp>
    </p:spTree>
    <p:extLst>
      <p:ext uri="{BB962C8B-B14F-4D97-AF65-F5344CB8AC3E}">
        <p14:creationId xmlns:p14="http://schemas.microsoft.com/office/powerpoint/2010/main" val="88576075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Men are more likely to own a house, alone or jointly, than women (49% versus 42%). Men are also more likely to own land, alone or jointly, than women.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111</a:t>
            </a:fld>
            <a:endParaRPr lang="en-US"/>
          </a:p>
        </p:txBody>
      </p:sp>
    </p:spTree>
    <p:extLst>
      <p:ext uri="{BB962C8B-B14F-4D97-AF65-F5344CB8AC3E}">
        <p14:creationId xmlns:p14="http://schemas.microsoft.com/office/powerpoint/2010/main" val="169774501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112</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sz="1200" b="0" i="0" u="none" strike="noStrike" kern="1200" baseline="0" dirty="0" smtClean="0">
                <a:solidFill>
                  <a:schemeClr val="tx1"/>
                </a:solidFill>
                <a:latin typeface="+mn-lt"/>
                <a:ea typeface="+mn-ea"/>
                <a:cs typeface="+mn-cs"/>
              </a:rPr>
              <a:t>The 2014 KDHS asked currently married women about their participation in four types of household decisions: her own health care, making major household purchases, visits to family or relatives, and what food should be cooked each day. 73% of women have sole or joint decision-making power about visiting family or relatives and participate in decisions about major household purchases. 79% of married women participate in decisions about their own health care, and 94% of married women make decisions about what food should be cooked each day. 2% of women do not participate in any of the four decisions; more than half of women report that they participate in all four decisions. </a:t>
            </a:r>
          </a:p>
          <a:p>
            <a:pPr eaLnBrk="1" hangingPunct="1"/>
            <a:endParaRPr lang="en-US" noProof="0" dirty="0" smtClean="0"/>
          </a:p>
        </p:txBody>
      </p:sp>
    </p:spTree>
    <p:extLst>
      <p:ext uri="{BB962C8B-B14F-4D97-AF65-F5344CB8AC3E}">
        <p14:creationId xmlns:p14="http://schemas.microsoft.com/office/powerpoint/2010/main" val="126213353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2014 KDHS asked female and male respondents if they think a husband is justified in beating his wife under a series of circumstances: wife burns the food, wife argues with him, wife goes out without telling him, wife neglects the children, and wife refuses to have sex with him.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Overall, men are less likely than women to agree that wife beating is justified for one specified reason. 42% of women and 36% of men agree that a husband is justified in beating his wife for at least one of these reasons: if she burns the food, argues with him, goes out without telling him, neglects the children, or refuses to have sex with him. Women are most likely to agree that wife beating is justified if a wife neglects the children (33%). Men are more likely to agree that wife beating is justified if the wife neglects the children (27%).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113</a:t>
            </a:fld>
            <a:endParaRPr lang="en-US"/>
          </a:p>
        </p:txBody>
      </p:sp>
    </p:spTree>
    <p:extLst>
      <p:ext uri="{BB962C8B-B14F-4D97-AF65-F5344CB8AC3E}">
        <p14:creationId xmlns:p14="http://schemas.microsoft.com/office/powerpoint/2010/main" val="22402781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Kenya, domestic violence crosses all socioeconomic, cultural, and religious backgrounds. Nearly half of women have ever experienced physical violence since age 15, while 20% often or sometimes experienced physical violence in the past 12 months. In this context, physical violence means any type of physical violence, whether it is experienced at home or in another location, such as the workplace or school. Men are almost as likely as women to have ever experienced physical violence—44% but less likely to have recently experienced violence.</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114</a:t>
            </a:fld>
            <a:endParaRPr lang="en-US"/>
          </a:p>
        </p:txBody>
      </p:sp>
    </p:spTree>
    <p:extLst>
      <p:ext uri="{BB962C8B-B14F-4D97-AF65-F5344CB8AC3E}">
        <p14:creationId xmlns:p14="http://schemas.microsoft.com/office/powerpoint/2010/main" val="153964041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115</a:t>
            </a:fld>
            <a:endParaRPr lang="en-US"/>
          </a:p>
        </p:txBody>
      </p:sp>
    </p:spTree>
    <p:extLst>
      <p:ext uri="{BB962C8B-B14F-4D97-AF65-F5344CB8AC3E}">
        <p14:creationId xmlns:p14="http://schemas.microsoft.com/office/powerpoint/2010/main" val="6651085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116</a:t>
            </a:fld>
            <a:endParaRPr lang="en-US"/>
          </a:p>
        </p:txBody>
      </p:sp>
    </p:spTree>
    <p:extLst>
      <p:ext uri="{BB962C8B-B14F-4D97-AF65-F5344CB8AC3E}">
        <p14:creationId xmlns:p14="http://schemas.microsoft.com/office/powerpoint/2010/main" val="329883149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117</a:t>
            </a:fld>
            <a:endParaRPr lang="en-US"/>
          </a:p>
        </p:txBody>
      </p:sp>
    </p:spTree>
    <p:extLst>
      <p:ext uri="{BB962C8B-B14F-4D97-AF65-F5344CB8AC3E}">
        <p14:creationId xmlns:p14="http://schemas.microsoft.com/office/powerpoint/2010/main" val="228684642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physical, sexual, or emotional abuse committed by a husband or intimate partner. 37% of ever-married women report that they have ever experienced physical violence by their husband/partner, which is the most common form of spousal violence. Emotional violence (37%) and sexual violence (13%) are less common. 47% of ever-married women have experienced physical, sexual, or emotional violence. </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Among ever-married men, 21% report that they have ever experienced emotional violence by their wife/partner, which is the most common form of spousal violence. Physical violence (7%) and sexual violence (4%) are less common. 24% of ever-married women have experienced physical, sexual, or emotional violence. </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118</a:t>
            </a:fld>
            <a:endParaRPr lang="en-US"/>
          </a:p>
        </p:txBody>
      </p:sp>
    </p:spTree>
    <p:extLst>
      <p:ext uri="{BB962C8B-B14F-4D97-AF65-F5344CB8AC3E}">
        <p14:creationId xmlns:p14="http://schemas.microsoft.com/office/powerpoint/2010/main" val="360967037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4% of women report having committed violence against their husband. 37% of men report having committed violence against their wife.</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119</a:t>
            </a:fld>
            <a:endParaRPr lang="en-US"/>
          </a:p>
        </p:txBody>
      </p:sp>
    </p:spTree>
    <p:extLst>
      <p:ext uri="{BB962C8B-B14F-4D97-AF65-F5344CB8AC3E}">
        <p14:creationId xmlns:p14="http://schemas.microsoft.com/office/powerpoint/2010/main" val="294154937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44% of women who have ever experienced physical or sexual violence have sought help to stop violence compared to 27% of men; 41% of women and 46% of men never sought help or told anyone about the violence; and 11% of women and 20% of men never sought help, but told someone.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120</a:t>
            </a:fld>
            <a:endParaRPr lang="en-US"/>
          </a:p>
        </p:txBody>
      </p:sp>
    </p:spTree>
    <p:extLst>
      <p:ext uri="{BB962C8B-B14F-4D97-AF65-F5344CB8AC3E}">
        <p14:creationId xmlns:p14="http://schemas.microsoft.com/office/powerpoint/2010/main" val="1014812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36% of households have electricity</a:t>
            </a:r>
            <a:r>
              <a:rPr lang="en-US" baseline="0" dirty="0" smtClean="0"/>
              <a:t> in Kenya. Electricity is more common in urban areas (68%) than in rural areas (13%).</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dirty="0"/>
          </a:p>
        </p:txBody>
      </p:sp>
    </p:spTree>
    <p:extLst>
      <p:ext uri="{BB962C8B-B14F-4D97-AF65-F5344CB8AC3E}">
        <p14:creationId xmlns:p14="http://schemas.microsoft.com/office/powerpoint/2010/main" val="88576075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Prevalence of FGC increase with age, indicating that the practice is decreasing among younger women. Overall, 21% of women in Kenya are circumcised.</a:t>
            </a: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121</a:t>
            </a:fld>
            <a:endParaRPr lang="en-US" dirty="0">
              <a:solidFill>
                <a:prstClr val="black"/>
              </a:solidFill>
            </a:endParaRPr>
          </a:p>
        </p:txBody>
      </p:sp>
    </p:spTree>
    <p:extLst>
      <p:ext uri="{BB962C8B-B14F-4D97-AF65-F5344CB8AC3E}">
        <p14:creationId xmlns:p14="http://schemas.microsoft.com/office/powerpoint/2010/main" val="9365413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122</a:t>
            </a:fld>
            <a:endParaRPr lang="en-US"/>
          </a:p>
        </p:txBody>
      </p:sp>
    </p:spTree>
    <p:extLst>
      <p:ext uri="{BB962C8B-B14F-4D97-AF65-F5344CB8AC3E}">
        <p14:creationId xmlns:p14="http://schemas.microsoft.com/office/powerpoint/2010/main" val="233071129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123</a:t>
            </a:fld>
            <a:endParaRPr lang="en-US"/>
          </a:p>
        </p:txBody>
      </p:sp>
    </p:spTree>
    <p:extLst>
      <p:ext uri="{BB962C8B-B14F-4D97-AF65-F5344CB8AC3E}">
        <p14:creationId xmlns:p14="http://schemas.microsoft.com/office/powerpoint/2010/main" val="3621753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0"/>
              </a:spcBef>
              <a:spcAft>
                <a:spcPct val="0"/>
              </a:spcAft>
              <a:defRPr/>
            </a:pPr>
            <a:r>
              <a:rPr lang="en-US" noProof="0" dirty="0" smtClean="0"/>
              <a:t>Mobile phones, radios, and televisions are the most common devices possessed by most households for information and communication. Nearly 9 in 10 households have a mobile phone. Urban households are more likely to have a mobile</a:t>
            </a:r>
            <a:r>
              <a:rPr lang="en-US" baseline="0" noProof="0" dirty="0" smtClean="0"/>
              <a:t> phone</a:t>
            </a:r>
            <a:r>
              <a:rPr lang="en-US" noProof="0" dirty="0" smtClean="0"/>
              <a:t> (94%) than rural households (80%). More than two-thirds </a:t>
            </a:r>
            <a:r>
              <a:rPr lang="en-US" baseline="0" noProof="0" dirty="0" smtClean="0"/>
              <a:t>of households own a radio. 35% of households have a television. 21% of households own a bicycle, more than a car/truck (5%).</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13</a:t>
            </a:fld>
            <a:endParaRPr lang="en-US" dirty="0"/>
          </a:p>
        </p:txBody>
      </p:sp>
    </p:spTree>
    <p:extLst>
      <p:ext uri="{BB962C8B-B14F-4D97-AF65-F5344CB8AC3E}">
        <p14:creationId xmlns:p14="http://schemas.microsoft.com/office/powerpoint/2010/main" val="3060267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dirty="0"/>
          </a:p>
        </p:txBody>
      </p:sp>
    </p:spTree>
    <p:extLst>
      <p:ext uri="{BB962C8B-B14F-4D97-AF65-F5344CB8AC3E}">
        <p14:creationId xmlns:p14="http://schemas.microsoft.com/office/powerpoint/2010/main" val="1574124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dirty="0"/>
          </a:p>
        </p:txBody>
      </p:sp>
    </p:spTree>
    <p:extLst>
      <p:ext uri="{BB962C8B-B14F-4D97-AF65-F5344CB8AC3E}">
        <p14:creationId xmlns:p14="http://schemas.microsoft.com/office/powerpoint/2010/main" val="17381975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 in 10 households in Kenya report not having enough food or money to buy food in the 7 days before the survey. More than 3 in 10 rural households lacked food or money to purchase food compared to 23% of urban households.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38663089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aseline="0" noProof="0" dirty="0" smtClean="0"/>
              <a:t>7% of women and 3% of men </a:t>
            </a:r>
            <a:r>
              <a:rPr lang="en-US" noProof="0" dirty="0" smtClean="0"/>
              <a:t>have never attended school. Half of women and men have attended and/or completed</a:t>
            </a:r>
            <a:r>
              <a:rPr lang="en-US" baseline="0" noProof="0" dirty="0" smtClean="0"/>
              <a:t> </a:t>
            </a:r>
            <a:r>
              <a:rPr lang="en-US" noProof="0" dirty="0" smtClean="0"/>
              <a:t>primary school and have not gone on to further education. About one-third</a:t>
            </a:r>
            <a:r>
              <a:rPr lang="en-US" baseline="0" noProof="0" dirty="0" smtClean="0"/>
              <a:t> of women and men </a:t>
            </a:r>
            <a:r>
              <a:rPr lang="en-US" noProof="0" dirty="0" smtClean="0"/>
              <a:t>have attended and/or completed secondary</a:t>
            </a:r>
            <a:r>
              <a:rPr lang="en-US" baseline="0" noProof="0" dirty="0" smtClean="0"/>
              <a:t> school</a:t>
            </a:r>
            <a:r>
              <a:rPr lang="en-US" noProof="0" dirty="0" smtClean="0"/>
              <a:t>. More than 1 in 10 women and men have completed</a:t>
            </a:r>
            <a:r>
              <a:rPr lang="en-US" baseline="0" noProof="0" dirty="0" smtClean="0"/>
              <a:t> more than secondary education. </a:t>
            </a:r>
            <a:r>
              <a:rPr lang="en-US" noProof="0" dirty="0" smtClean="0"/>
              <a:t>Women and men in urban areas are much more likely to achieve higher levels</a:t>
            </a:r>
            <a:r>
              <a:rPr lang="en-US" baseline="0" noProof="0" dirty="0" smtClean="0"/>
              <a:t> of education. </a:t>
            </a:r>
            <a:br>
              <a:rPr lang="en-US" baseline="0" noProof="0" dirty="0" smtClean="0"/>
            </a:b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dirty="0"/>
          </a:p>
        </p:txBody>
      </p:sp>
    </p:spTree>
    <p:extLst>
      <p:ext uri="{BB962C8B-B14F-4D97-AF65-F5344CB8AC3E}">
        <p14:creationId xmlns:p14="http://schemas.microsoft.com/office/powerpoint/2010/main" val="14881461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fontAlgn="base">
              <a:spcBef>
                <a:spcPct val="30000"/>
              </a:spcBef>
              <a:spcAft>
                <a:spcPct val="0"/>
              </a:spcAft>
              <a:defRPr/>
            </a:pPr>
            <a:r>
              <a:rPr lang="en-US" dirty="0" smtClean="0"/>
              <a:t>Men are more likely to be</a:t>
            </a:r>
            <a:r>
              <a:rPr lang="en-US" baseline="0" dirty="0" smtClean="0"/>
              <a:t> exposed to all media than women. </a:t>
            </a:r>
            <a:r>
              <a:rPr lang="en-US" dirty="0" smtClean="0"/>
              <a:t>Among</a:t>
            </a:r>
            <a:r>
              <a:rPr lang="en-US" baseline="0" dirty="0" smtClean="0"/>
              <a:t> women and men, radio is the most widely accessed medium. 7 in 10 women and 86% of men listen to the radio at least once a week. Newspapers are the least common medium among women (18%) and men (41%). A small percentage of women (11%) and men (33%) are exposed to all 3 forms of media. 23% of women and 10% of men have no exposure to any of the mass media on a weekly basis.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dirty="0"/>
          </a:p>
        </p:txBody>
      </p:sp>
    </p:spTree>
    <p:extLst>
      <p:ext uri="{BB962C8B-B14F-4D97-AF65-F5344CB8AC3E}">
        <p14:creationId xmlns:p14="http://schemas.microsoft.com/office/powerpoint/2010/main" val="598087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Very few adult women and men have been screened for cancer. 14% of women have had a doctor or health care provider examine their breasts for cancer. 14% of women have had a cervical cancer screening exam. Only 3% of men have had a doctor or health care provider examine them for prostate cancer.  Generally, women and men in urban areas have higher proportion of cancer screenings than women and men in </a:t>
            </a:r>
            <a:r>
              <a:rPr lang="en-US" sz="1200" b="0" i="0" u="none" strike="noStrike" kern="1200" baseline="0" smtClean="0">
                <a:solidFill>
                  <a:schemeClr val="tx1"/>
                </a:solidFill>
                <a:latin typeface="+mn-lt"/>
                <a:ea typeface="+mn-ea"/>
                <a:cs typeface="+mn-cs"/>
              </a:rPr>
              <a:t>rural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19</a:t>
            </a:fld>
            <a:endParaRPr lang="en-US" dirty="0"/>
          </a:p>
        </p:txBody>
      </p:sp>
    </p:spTree>
    <p:extLst>
      <p:ext uri="{BB962C8B-B14F-4D97-AF65-F5344CB8AC3E}">
        <p14:creationId xmlns:p14="http://schemas.microsoft.com/office/powerpoint/2010/main" val="3587462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2014 Kenya Demographic and Health Survey was implemented</a:t>
            </a:r>
            <a:r>
              <a:rPr lang="en-US" baseline="0" dirty="0" smtClean="0"/>
              <a:t> by the  Kenya National Bureau of Statistics from May 2014 to October 2014 in partnership with the Ministry of Health, the National AIDS Control Council, the National Council for Population and Development, and the Kenya Medical Research Institute. Funding for the KDHS was provided by the Government of Kenya with support from USAID, UNFPA, DFID, the World Bank, DANIDA, UNICEF, </a:t>
            </a:r>
            <a:r>
              <a:rPr lang="en-US" baseline="0" dirty="0" err="1" smtClean="0"/>
              <a:t>KfW</a:t>
            </a:r>
            <a:r>
              <a:rPr lang="en-US" baseline="0" dirty="0" smtClean="0"/>
              <a:t>, CHAI, WFP, and the Micronutrient Initiative. ICF International provided technical assistance throughout the survey.</a:t>
            </a:r>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2</a:t>
            </a:fld>
            <a:endParaRPr lang="en-US"/>
          </a:p>
        </p:txBody>
      </p:sp>
    </p:spTree>
    <p:extLst>
      <p:ext uri="{BB962C8B-B14F-4D97-AF65-F5344CB8AC3E}">
        <p14:creationId xmlns:p14="http://schemas.microsoft.com/office/powerpoint/2010/main" val="39120523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01836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years preceding the survey is 3.9 births per woman, with rural women having about 1.4 children more on average than urban women.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a:p>
        </p:txBody>
      </p:sp>
    </p:spTree>
    <p:extLst>
      <p:ext uri="{BB962C8B-B14F-4D97-AF65-F5344CB8AC3E}">
        <p14:creationId xmlns:p14="http://schemas.microsoft.com/office/powerpoint/2010/main" val="36353341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6.5 among women with no education to 3.0 among women with secondary+ education.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a:p>
        </p:txBody>
      </p:sp>
    </p:spTree>
    <p:extLst>
      <p:ext uri="{BB962C8B-B14F-4D97-AF65-F5344CB8AC3E}">
        <p14:creationId xmlns:p14="http://schemas.microsoft.com/office/powerpoint/2010/main" val="2039420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23</a:t>
            </a:fld>
            <a:endParaRPr lang="en-US"/>
          </a:p>
        </p:txBody>
      </p:sp>
    </p:spTree>
    <p:extLst>
      <p:ext uri="{BB962C8B-B14F-4D97-AF65-F5344CB8AC3E}">
        <p14:creationId xmlns:p14="http://schemas.microsoft.com/office/powerpoint/2010/main" val="3239004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decreased from 8.1 </a:t>
            </a:r>
            <a:r>
              <a:rPr lang="en-US" baseline="0" dirty="0" smtClean="0"/>
              <a:t>births per woman in 1977-78 to 3.9 birth per woman in 2014. </a:t>
            </a:r>
            <a:r>
              <a:rPr lang="en-US" sz="1200" b="0" i="0" u="none" strike="noStrike" kern="1200" baseline="0" dirty="0" smtClean="0">
                <a:solidFill>
                  <a:schemeClr val="tx1"/>
                </a:solidFill>
                <a:latin typeface="+mn-lt"/>
                <a:ea typeface="+mn-ea"/>
                <a:cs typeface="+mn-cs"/>
              </a:rPr>
              <a:t>The total fertility rate of 3.9 is the lowest ever recorded.</a:t>
            </a:r>
            <a:endParaRPr lang="en-US" baseline="0"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Data from 2003 and later are nationally representative. Data from surveys before 2003 exclude North Eastern region and several northern districts in the Eastern and Rift Valley regions.</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25</a:t>
            </a:fld>
            <a:endParaRPr lang="en-US"/>
          </a:p>
        </p:txBody>
      </p:sp>
    </p:spTree>
    <p:extLst>
      <p:ext uri="{BB962C8B-B14F-4D97-AF65-F5344CB8AC3E}">
        <p14:creationId xmlns:p14="http://schemas.microsoft.com/office/powerpoint/2010/main" val="2293029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Spacing children</a:t>
            </a:r>
            <a:r>
              <a:rPr lang="en-US" baseline="0" dirty="0" smtClean="0"/>
              <a:t> at least 36 months apart reduces the risk of infant death. The median birth interval is 36.3 months, meaning half of birth occur before 36.3 months and the remaining half occur after 36.3 months.</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26</a:t>
            </a:fld>
            <a:endParaRPr lang="en-US"/>
          </a:p>
        </p:txBody>
      </p:sp>
    </p:spTree>
    <p:extLst>
      <p:ext uri="{BB962C8B-B14F-4D97-AF65-F5344CB8AC3E}">
        <p14:creationId xmlns:p14="http://schemas.microsoft.com/office/powerpoint/2010/main" val="15555701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17% of</a:t>
            </a:r>
            <a:r>
              <a:rPr lang="en-US" baseline="0" dirty="0" smtClean="0"/>
              <a:t> children are born less than 24 months after a previous birth. </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27</a:t>
            </a:fld>
            <a:endParaRPr lang="en-US"/>
          </a:p>
        </p:txBody>
      </p:sp>
    </p:spTree>
    <p:extLst>
      <p:ext uri="{BB962C8B-B14F-4D97-AF65-F5344CB8AC3E}">
        <p14:creationId xmlns:p14="http://schemas.microsoft.com/office/powerpoint/2010/main" val="13345130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18% of women age 15-19 are already mothers or pregnant</a:t>
            </a:r>
            <a:r>
              <a:rPr lang="en-US" baseline="0" dirty="0" smtClean="0"/>
              <a:t> with their first child. Early childbearing is more dangerous for both the mother and the child.</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28</a:t>
            </a:fld>
            <a:endParaRPr lang="en-US"/>
          </a:p>
        </p:txBody>
      </p:sp>
    </p:spTree>
    <p:extLst>
      <p:ext uri="{BB962C8B-B14F-4D97-AF65-F5344CB8AC3E}">
        <p14:creationId xmlns:p14="http://schemas.microsoft.com/office/powerpoint/2010/main" val="12141180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11% of currently</a:t>
            </a:r>
            <a:r>
              <a:rPr lang="en-US" baseline="0" dirty="0" smtClean="0"/>
              <a:t> married women and 6% of currently married men are in </a:t>
            </a:r>
            <a:r>
              <a:rPr lang="en-US" baseline="0" dirty="0" err="1" smtClean="0"/>
              <a:t>polygynous</a:t>
            </a:r>
            <a:r>
              <a:rPr lang="en-US" baseline="0" dirty="0" smtClean="0"/>
              <a:t> unions.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29</a:t>
            </a:fld>
            <a:endParaRPr lang="en-US"/>
          </a:p>
        </p:txBody>
      </p:sp>
    </p:spTree>
    <p:extLst>
      <p:ext uri="{BB962C8B-B14F-4D97-AF65-F5344CB8AC3E}">
        <p14:creationId xmlns:p14="http://schemas.microsoft.com/office/powerpoint/2010/main" val="41624530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Kenyan women begin sexuality activity slightly later than </a:t>
            </a:r>
            <a:r>
              <a:rPr lang="en-US" dirty="0" err="1" smtClean="0"/>
              <a:t>Kenyan</a:t>
            </a:r>
            <a:r>
              <a:rPr lang="en-US" baseline="0" dirty="0" err="1" smtClean="0"/>
              <a:t>men</a:t>
            </a:r>
            <a:r>
              <a:rPr lang="en-US" baseline="0" dirty="0" smtClean="0"/>
              <a:t>; the median age at first sex for women age 25-49 is 18.0 years compared to 17.4 years for men. Kenyan women get married 2.2 years after sexual initiation at age 20.2. The median age at first birth for women is 20.3 years, soon after marriage.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30</a:t>
            </a:fld>
            <a:endParaRPr lang="en-US"/>
          </a:p>
        </p:txBody>
      </p:sp>
    </p:spTree>
    <p:extLst>
      <p:ext uri="{BB962C8B-B14F-4D97-AF65-F5344CB8AC3E}">
        <p14:creationId xmlns:p14="http://schemas.microsoft.com/office/powerpoint/2010/main" val="2185214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2014 KDHS is the 6</a:t>
            </a:r>
            <a:r>
              <a:rPr lang="en-US" baseline="30000" dirty="0" smtClean="0"/>
              <a:t>th</a:t>
            </a:r>
            <a:r>
              <a:rPr lang="en-US" dirty="0" smtClean="0"/>
              <a:t> DHS survey in Kenya. It provides estimates for the national and regional levels, as well as urban and rural areas,</a:t>
            </a:r>
            <a:r>
              <a:rPr lang="en-US" baseline="0" dirty="0" smtClean="0"/>
              <a:t> and for many indicators in each of the 47 counties. This is the first DHS survey in Kenya to have indicators disaggregated at the county level.</a:t>
            </a:r>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3</a:t>
            </a:fld>
            <a:endParaRPr lang="en-US"/>
          </a:p>
        </p:txBody>
      </p:sp>
    </p:spTree>
    <p:extLst>
      <p:ext uri="{BB962C8B-B14F-4D97-AF65-F5344CB8AC3E}">
        <p14:creationId xmlns:p14="http://schemas.microsoft.com/office/powerpoint/2010/main" val="3485525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of </a:t>
            </a:r>
            <a:r>
              <a:rPr lang="en-US" baseline="0" dirty="0" smtClean="0"/>
              <a:t>women age 25-49 had sex by age 15, compared to 21% of men. 50% of women had sex by age 18, compared to 56% of men.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31</a:t>
            </a:fld>
            <a:endParaRPr lang="en-US"/>
          </a:p>
        </p:txBody>
      </p:sp>
    </p:spTree>
    <p:extLst>
      <p:ext uri="{BB962C8B-B14F-4D97-AF65-F5344CB8AC3E}">
        <p14:creationId xmlns:p14="http://schemas.microsoft.com/office/powerpoint/2010/main" val="1051305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Half of currently married women want no more children or are sterilized. 13% of women want another child soon (within 2 years) while 32% of women want another child 2 or more years later.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32</a:t>
            </a:fld>
            <a:endParaRPr lang="en-US"/>
          </a:p>
        </p:txBody>
      </p:sp>
    </p:spTree>
    <p:extLst>
      <p:ext uri="{BB962C8B-B14F-4D97-AF65-F5344CB8AC3E}">
        <p14:creationId xmlns:p14="http://schemas.microsoft.com/office/powerpoint/2010/main" val="13264508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42% of currently married men want no more children or are sterilized. 16% of men want another child soon (within 2 years) while 37% of men want another child 2 or more years later.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33</a:t>
            </a:fld>
            <a:endParaRPr lang="en-US"/>
          </a:p>
        </p:txBody>
      </p:sp>
    </p:spTree>
    <p:extLst>
      <p:ext uri="{BB962C8B-B14F-4D97-AF65-F5344CB8AC3E}">
        <p14:creationId xmlns:p14="http://schemas.microsoft.com/office/powerpoint/2010/main" val="8534199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3.6 children</a:t>
            </a:r>
            <a:r>
              <a:rPr lang="en-US" baseline="0" dirty="0" smtClean="0"/>
              <a:t> </a:t>
            </a:r>
            <a:r>
              <a:rPr lang="en-US" dirty="0" smtClean="0"/>
              <a:t>while men would like slightly larger families – 3.9 children.</a:t>
            </a:r>
            <a:r>
              <a:rPr lang="en-US" baseline="0" dirty="0" smtClean="0"/>
              <a:t> </a:t>
            </a:r>
            <a:r>
              <a:rPr lang="en-US" dirty="0" smtClean="0"/>
              <a:t>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34</a:t>
            </a:fld>
            <a:endParaRPr lang="en-US"/>
          </a:p>
        </p:txBody>
      </p:sp>
    </p:spTree>
    <p:extLst>
      <p:ext uri="{BB962C8B-B14F-4D97-AF65-F5344CB8AC3E}">
        <p14:creationId xmlns:p14="http://schemas.microsoft.com/office/powerpoint/2010/main" val="35768515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64% </a:t>
            </a:r>
            <a:r>
              <a:rPr lang="en-US" baseline="0" dirty="0" smtClean="0"/>
              <a:t>of </a:t>
            </a:r>
            <a:r>
              <a:rPr lang="en-US" dirty="0" smtClean="0"/>
              <a:t>births in the 5 years before the survey were planned, 25% were mistimed, and 10% were unwanted.</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35</a:t>
            </a:fld>
            <a:endParaRPr lang="en-US"/>
          </a:p>
        </p:txBody>
      </p:sp>
    </p:spTree>
    <p:extLst>
      <p:ext uri="{BB962C8B-B14F-4D97-AF65-F5344CB8AC3E}">
        <p14:creationId xmlns:p14="http://schemas.microsoft.com/office/powerpoint/2010/main" val="28998500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Overall, Kenyan women have 0.9 children more than their wanted number of 3.0 children. </a:t>
            </a:r>
            <a:r>
              <a:rPr lang="en-US" sz="1200" b="0" kern="1200" dirty="0" smtClean="0">
                <a:solidFill>
                  <a:schemeClr val="tx1"/>
                </a:solidFill>
                <a:effectLst/>
                <a:latin typeface="+mn-lt"/>
                <a:ea typeface="+mn-ea"/>
                <a:cs typeface="+mn-cs"/>
              </a:rPr>
              <a:t>The wanted fertility rate measures the potential demographic impact of avoiding unwanted births. It is calculated in the same manner as the total fertility rate but excludes unwanted births from the numerator. A birth is considered wanted if the number of living children at the time of conception is less than the ideal number of children reported by the respondent. The gap between wanted and actual fertility shows how successful women are in achieving their reproductive intentions.</a:t>
            </a:r>
            <a:endParaRPr lang="en-US" b="0" dirty="0"/>
          </a:p>
        </p:txBody>
      </p:sp>
      <p:sp>
        <p:nvSpPr>
          <p:cNvPr id="4" name="Slide Number Placeholder 3"/>
          <p:cNvSpPr>
            <a:spLocks noGrp="1"/>
          </p:cNvSpPr>
          <p:nvPr>
            <p:ph type="sldNum" sz="quarter" idx="10"/>
          </p:nvPr>
        </p:nvSpPr>
        <p:spPr/>
        <p:txBody>
          <a:bodyPr/>
          <a:lstStyle/>
          <a:p>
            <a:fld id="{B795166F-4D5C-4128-A33C-FB807F38BEB0}" type="slidenum">
              <a:rPr lang="en-US" smtClean="0"/>
              <a:t>36</a:t>
            </a:fld>
            <a:endParaRPr lang="en-US"/>
          </a:p>
        </p:txBody>
      </p:sp>
    </p:spTree>
    <p:extLst>
      <p:ext uri="{BB962C8B-B14F-4D97-AF65-F5344CB8AC3E}">
        <p14:creationId xmlns:p14="http://schemas.microsoft.com/office/powerpoint/2010/main" val="39194252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9122671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Kenya is 58% with 53% of married women using modern methods of contraception and 5% using any traditional method of contraception. Among married women, injectables, implants, and the pill are the most popular. </a:t>
            </a:r>
          </a:p>
          <a:p>
            <a:pPr>
              <a:spcBef>
                <a:spcPct val="0"/>
              </a:spcBef>
            </a:pPr>
            <a:endParaRPr lang="en-US" baseline="0" noProof="0" dirty="0" smtClean="0"/>
          </a:p>
          <a:p>
            <a:pPr>
              <a:spcBef>
                <a:spcPct val="0"/>
              </a:spcBef>
            </a:pPr>
            <a:r>
              <a:rPr lang="en-US" baseline="0" noProof="0" dirty="0" smtClean="0"/>
              <a:t>Sexually active unmarried women are more likely to use contraception.  Injectables and the male condom are also common methods among unmarried women.</a:t>
            </a:r>
          </a:p>
          <a:p>
            <a:pPr>
              <a:spcBef>
                <a:spcPct val="0"/>
              </a:spcBef>
            </a:pPr>
            <a:endParaRPr lang="en-US" baseline="0"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38</a:t>
            </a:fld>
            <a:endParaRPr lang="en-US"/>
          </a:p>
        </p:txBody>
      </p:sp>
    </p:spTree>
    <p:extLst>
      <p:ext uri="{BB962C8B-B14F-4D97-AF65-F5344CB8AC3E}">
        <p14:creationId xmlns:p14="http://schemas.microsoft.com/office/powerpoint/2010/main" val="18274940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Use of modern methods is higher in urban areas. 57% </a:t>
            </a:r>
            <a:r>
              <a:rPr lang="en-US" baseline="0" dirty="0" smtClean="0"/>
              <a:t>of married women in urban areas use modern methods, compared with 51% of women rural areas.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39</a:t>
            </a:fld>
            <a:endParaRPr lang="en-US"/>
          </a:p>
        </p:txBody>
      </p:sp>
    </p:spTree>
    <p:extLst>
      <p:ext uri="{BB962C8B-B14F-4D97-AF65-F5344CB8AC3E}">
        <p14:creationId xmlns:p14="http://schemas.microsoft.com/office/powerpoint/2010/main" val="22003385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Modern contraceptive use increases with education; 15% of married women with no education use modern methods compared to more than 60% of married</a:t>
            </a:r>
            <a:r>
              <a:rPr lang="en-US" baseline="0" noProof="0" dirty="0" smtClean="0"/>
              <a:t> women with higher levels of education. </a:t>
            </a:r>
            <a:r>
              <a:rPr lang="en-US" noProof="0" dirty="0" smtClean="0"/>
              <a:t> </a:t>
            </a:r>
          </a:p>
        </p:txBody>
      </p:sp>
      <p:sp>
        <p:nvSpPr>
          <p:cNvPr id="4" name="Slide Number Placeholder 3"/>
          <p:cNvSpPr>
            <a:spLocks noGrp="1"/>
          </p:cNvSpPr>
          <p:nvPr>
            <p:ph type="sldNum" sz="quarter" idx="10"/>
          </p:nvPr>
        </p:nvSpPr>
        <p:spPr/>
        <p:txBody>
          <a:bodyPr/>
          <a:lstStyle/>
          <a:p>
            <a:fld id="{B795166F-4D5C-4128-A33C-FB807F38BEB0}" type="slidenum">
              <a:rPr lang="en-US" smtClean="0"/>
              <a:t>40</a:t>
            </a:fld>
            <a:endParaRPr lang="en-US"/>
          </a:p>
        </p:txBody>
      </p:sp>
    </p:spTree>
    <p:extLst>
      <p:ext uri="{BB962C8B-B14F-4D97-AF65-F5344CB8AC3E}">
        <p14:creationId xmlns:p14="http://schemas.microsoft.com/office/powerpoint/2010/main" val="2033619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Sampling frame for</a:t>
            </a:r>
            <a:r>
              <a:rPr lang="en-US" baseline="0" dirty="0" smtClean="0"/>
              <a:t> the KDHS was NASSEP V. Sampling was done in two stages. From the listing in the NASSEP, the first stage of sampling was done to select 617 urban and 995 rural clusters. For the second stage, 25 households within each of the 1,612 clusters were selected. All women age 15-49 were selected for interviews. In half of the selected households, men age 15-54 were interviewed. Although data for men age 15-54 is available within the final report, for the sake of comparison to women, data are presented for men age 15-49 in the following presentations. </a:t>
            </a:r>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4</a:t>
            </a:fld>
            <a:endParaRPr lang="en-US"/>
          </a:p>
        </p:txBody>
      </p:sp>
    </p:spTree>
    <p:extLst>
      <p:ext uri="{BB962C8B-B14F-4D97-AF65-F5344CB8AC3E}">
        <p14:creationId xmlns:p14="http://schemas.microsoft.com/office/powerpoint/2010/main" val="41268781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41</a:t>
            </a:fld>
            <a:endParaRPr lang="en-US"/>
          </a:p>
        </p:txBody>
      </p:sp>
    </p:spTree>
    <p:extLst>
      <p:ext uri="{BB962C8B-B14F-4D97-AF65-F5344CB8AC3E}">
        <p14:creationId xmlns:p14="http://schemas.microsoft.com/office/powerpoint/2010/main" val="11529946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42</a:t>
            </a:fld>
            <a:endParaRPr lang="en-US"/>
          </a:p>
        </p:txBody>
      </p:sp>
    </p:spTree>
    <p:extLst>
      <p:ext uri="{BB962C8B-B14F-4D97-AF65-F5344CB8AC3E}">
        <p14:creationId xmlns:p14="http://schemas.microsoft.com/office/powerpoint/2010/main" val="41049146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Use of any method of family planning has</a:t>
            </a:r>
            <a:r>
              <a:rPr lang="en-US" baseline="0" noProof="0" dirty="0" smtClean="0"/>
              <a:t> greatly increased from 39% in 2003 to 58% in 2014. Modern method use has increased from 32% in 2003 to 53% in 2014. </a:t>
            </a:r>
          </a:p>
          <a:p>
            <a:pPr>
              <a:spcBef>
                <a:spcPct val="0"/>
              </a:spcBef>
            </a:pPr>
            <a:endParaRPr lang="en-US" baseline="0" noProof="0" dirty="0" smtClean="0"/>
          </a:p>
          <a:p>
            <a:pPr>
              <a:spcBef>
                <a:spcPct val="0"/>
              </a:spcBef>
            </a:pPr>
            <a:r>
              <a:rPr lang="en-US" baseline="0" noProof="0" dirty="0" smtClean="0"/>
              <a:t>Use of </a:t>
            </a:r>
            <a:r>
              <a:rPr lang="en-US" baseline="0" noProof="0" dirty="0" err="1" smtClean="0"/>
              <a:t>injectables</a:t>
            </a:r>
            <a:r>
              <a:rPr lang="en-US" baseline="0" noProof="0" dirty="0" smtClean="0"/>
              <a:t> has increased more than any other method.</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43</a:t>
            </a:fld>
            <a:endParaRPr lang="en-US"/>
          </a:p>
        </p:txBody>
      </p:sp>
    </p:spTree>
    <p:extLst>
      <p:ext uri="{BB962C8B-B14F-4D97-AF65-F5344CB8AC3E}">
        <p14:creationId xmlns:p14="http://schemas.microsoft.com/office/powerpoint/2010/main" val="30774878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Public sources, such as government hospitals and government</a:t>
            </a:r>
            <a:r>
              <a:rPr lang="en-US" baseline="0" dirty="0" smtClean="0"/>
              <a:t> health </a:t>
            </a:r>
            <a:r>
              <a:rPr lang="en-US" baseline="0" dirty="0" err="1" smtClean="0"/>
              <a:t>centres</a:t>
            </a:r>
            <a:r>
              <a:rPr lang="en-US" dirty="0" smtClean="0"/>
              <a:t>, currently provide family planning to 60% of current users, while the private medical sector provides methods to 34% of current</a:t>
            </a:r>
            <a:r>
              <a:rPr lang="en-US" baseline="0" dirty="0" smtClean="0"/>
              <a:t> users. Female sterilisation, injectables, and implants are most likely accessed at public sector facilities, while 57% of </a:t>
            </a:r>
            <a:r>
              <a:rPr lang="en-US" b="1" baseline="0" dirty="0" smtClean="0"/>
              <a:t>pill</a:t>
            </a:r>
            <a:r>
              <a:rPr lang="en-US" baseline="0" dirty="0" smtClean="0"/>
              <a:t> users access their method at private medical sectors. Male condoms are most frequently accessed at other sources like shops.</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44</a:t>
            </a:fld>
            <a:endParaRPr lang="en-US"/>
          </a:p>
        </p:txBody>
      </p:sp>
    </p:spTree>
    <p:extLst>
      <p:ext uri="{BB962C8B-B14F-4D97-AF65-F5344CB8AC3E}">
        <p14:creationId xmlns:p14="http://schemas.microsoft.com/office/powerpoint/2010/main" val="5448986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Overall, 60% of modern contraceptive users were informed by a health or family</a:t>
            </a:r>
            <a:r>
              <a:rPr lang="en-US" baseline="0" dirty="0" smtClean="0"/>
              <a:t> planning worker about potential side effects of the method they use, 52% were informed about what to do if they experienced side effects, and 79% were informed of other methods available. Users were most likely to receive information about side effects or problems from the public sector</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45</a:t>
            </a:fld>
            <a:endParaRPr lang="en-US"/>
          </a:p>
        </p:txBody>
      </p:sp>
    </p:spTree>
    <p:extLst>
      <p:ext uri="{BB962C8B-B14F-4D97-AF65-F5344CB8AC3E}">
        <p14:creationId xmlns:p14="http://schemas.microsoft.com/office/powerpoint/2010/main" val="4083232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46</a:t>
            </a:fld>
            <a:endParaRPr lang="en-US"/>
          </a:p>
        </p:txBody>
      </p:sp>
    </p:spTree>
    <p:extLst>
      <p:ext uri="{BB962C8B-B14F-4D97-AF65-F5344CB8AC3E}">
        <p14:creationId xmlns:p14="http://schemas.microsoft.com/office/powerpoint/2010/main" val="7023045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Unmet need is 18% in Kenya. Unmet need is highest among</a:t>
            </a:r>
            <a:r>
              <a:rPr lang="en-US" sz="1200" kern="1200" baseline="0" dirty="0" smtClean="0">
                <a:solidFill>
                  <a:schemeClr val="tx1"/>
                </a:solidFill>
                <a:effectLst/>
                <a:latin typeface="+mn-lt"/>
                <a:ea typeface="+mn-ea"/>
                <a:cs typeface="+mn-cs"/>
              </a:rPr>
              <a:t> least educated and poorest women and among women in </a:t>
            </a:r>
            <a:r>
              <a:rPr lang="en-US" sz="1200" kern="1200" dirty="0" smtClean="0">
                <a:solidFill>
                  <a:schemeClr val="tx1"/>
                </a:solidFill>
                <a:effectLst/>
                <a:latin typeface="+mn-lt"/>
                <a:ea typeface="+mn-ea"/>
                <a:cs typeface="+mn-cs"/>
              </a:rPr>
              <a:t>North Eastern (30%).</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47</a:t>
            </a:fld>
            <a:endParaRPr lang="en-US"/>
          </a:p>
        </p:txBody>
      </p:sp>
    </p:spTree>
    <p:extLst>
      <p:ext uri="{BB962C8B-B14F-4D97-AF65-F5344CB8AC3E}">
        <p14:creationId xmlns:p14="http://schemas.microsoft.com/office/powerpoint/2010/main" val="8181587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Unmet need has decreased from 28% in 1998 to current levels of 18%</a:t>
            </a:r>
            <a:r>
              <a:rPr lang="en-US" baseline="0" noProof="0" dirty="0" smtClean="0"/>
              <a:t> in 2014. Unmet need was fairly constant between 1998 and 2008-09 but dropped markedly in 2014.</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48</a:t>
            </a:fld>
            <a:endParaRPr lang="en-US"/>
          </a:p>
        </p:txBody>
      </p:sp>
    </p:spTree>
    <p:extLst>
      <p:ext uri="{BB962C8B-B14F-4D97-AF65-F5344CB8AC3E}">
        <p14:creationId xmlns:p14="http://schemas.microsoft.com/office/powerpoint/2010/main" val="35790778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Overall, 18% of currently married women have an unmet need for family planning. 58% percent of women have a met need for family planning or are using a contraceptive method. If all currently married women who say they want to space or limit their children were to use a family planning method, the CPR would increase to 76%, or total demand. Of the total demand for family planning methods, 77% is satisfied by using any method and 77% is satisfied by using modern methods.</a:t>
            </a:r>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49</a:t>
            </a:fld>
            <a:endParaRPr lang="en-US"/>
          </a:p>
        </p:txBody>
      </p:sp>
    </p:spTree>
    <p:extLst>
      <p:ext uri="{BB962C8B-B14F-4D97-AF65-F5344CB8AC3E}">
        <p14:creationId xmlns:p14="http://schemas.microsoft.com/office/powerpoint/2010/main" val="42182759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57% of currently married women who reported not using any family planning methods said that they intend to use a family planning method in the future; 38% have no intention to use contraception, and 5% are unsure.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50</a:t>
            </a:fld>
            <a:endParaRPr lang="en-US"/>
          </a:p>
        </p:txBody>
      </p:sp>
    </p:spTree>
    <p:extLst>
      <p:ext uri="{BB962C8B-B14F-4D97-AF65-F5344CB8AC3E}">
        <p14:creationId xmlns:p14="http://schemas.microsoft.com/office/powerpoint/2010/main" val="2124696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 Questionnaires</a:t>
            </a:r>
            <a:r>
              <a:rPr lang="en-US" baseline="0" dirty="0" smtClean="0"/>
              <a:t> were used: Household (full &amp; short), woman’s questionnaire (full and short), and man’s questionnaire. Shorter questionnaires were used to measure priority indicators at the county level. Half of the sample answered the short versions. All 3 questionnaires were translated into 16 languages. </a:t>
            </a:r>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5</a:t>
            </a:fld>
            <a:endParaRPr lang="en-US"/>
          </a:p>
        </p:txBody>
      </p:sp>
    </p:spTree>
    <p:extLst>
      <p:ext uri="{BB962C8B-B14F-4D97-AF65-F5344CB8AC3E}">
        <p14:creationId xmlns:p14="http://schemas.microsoft.com/office/powerpoint/2010/main" val="7494811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aseline="0" dirty="0" smtClean="0"/>
              <a:t>Radio is the most common source of family planning message for women and men. Newspapers and magazines are the least common media for family planning messages among women and men. Men are more likely to see or hear messages than women. </a:t>
            </a:r>
            <a:r>
              <a:rPr lang="en-US" dirty="0" smtClean="0"/>
              <a:t>20% of</a:t>
            </a:r>
            <a:r>
              <a:rPr lang="en-US" baseline="0" dirty="0" smtClean="0"/>
              <a:t> women and 13% of men were not exposed to family planning messages through any of the three media sources.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51</a:t>
            </a:fld>
            <a:endParaRPr lang="en-US"/>
          </a:p>
        </p:txBody>
      </p:sp>
    </p:spTree>
    <p:extLst>
      <p:ext uri="{BB962C8B-B14F-4D97-AF65-F5344CB8AC3E}">
        <p14:creationId xmlns:p14="http://schemas.microsoft.com/office/powerpoint/2010/main" val="32971951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6% were visited by a field worker who discussed family planning, and 14% of women visited a health facility where they discussed family planning. Overall, 82%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52</a:t>
            </a:fld>
            <a:endParaRPr lang="en-US"/>
          </a:p>
        </p:txBody>
      </p:sp>
    </p:spTree>
    <p:extLst>
      <p:ext uri="{BB962C8B-B14F-4D97-AF65-F5344CB8AC3E}">
        <p14:creationId xmlns:p14="http://schemas.microsoft.com/office/powerpoint/2010/main" val="23664880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32809480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96% of mothers receive</a:t>
            </a:r>
            <a:r>
              <a:rPr lang="en-US" baseline="0" dirty="0" smtClean="0"/>
              <a:t> antenatal care from a skilled provider, with </a:t>
            </a:r>
            <a:r>
              <a:rPr lang="en-US" b="0" baseline="0" dirty="0" smtClean="0"/>
              <a:t>64% receiving </a:t>
            </a:r>
            <a:r>
              <a:rPr lang="en-US" baseline="0" dirty="0" smtClean="0"/>
              <a:t>antenatal care from a nurse/midwife.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54</a:t>
            </a:fld>
            <a:endParaRPr lang="en-US"/>
          </a:p>
        </p:txBody>
      </p:sp>
    </p:spTree>
    <p:extLst>
      <p:ext uri="{BB962C8B-B14F-4D97-AF65-F5344CB8AC3E}">
        <p14:creationId xmlns:p14="http://schemas.microsoft.com/office/powerpoint/2010/main" val="41558590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Only 20% of women make their 1</a:t>
            </a:r>
            <a:r>
              <a:rPr lang="en-US" baseline="30000" dirty="0" smtClean="0"/>
              <a:t>st</a:t>
            </a:r>
            <a:r>
              <a:rPr lang="en-US" dirty="0" smtClean="0"/>
              <a:t> antenatal care (ANC) visit during the 1</a:t>
            </a:r>
            <a:r>
              <a:rPr lang="en-US" baseline="30000" dirty="0" smtClean="0"/>
              <a:t>st</a:t>
            </a:r>
            <a:r>
              <a:rPr lang="en-US" baseline="0" dirty="0" smtClean="0"/>
              <a:t> trimester of pregnancy. 58% of pregnant women make 4 or more ANC visits during their pregnancy.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55</a:t>
            </a:fld>
            <a:endParaRPr lang="en-US"/>
          </a:p>
        </p:txBody>
      </p:sp>
    </p:spTree>
    <p:extLst>
      <p:ext uri="{BB962C8B-B14F-4D97-AF65-F5344CB8AC3E}">
        <p14:creationId xmlns:p14="http://schemas.microsoft.com/office/powerpoint/2010/main" val="13130396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Nearly all women who received ANC for their most recent birth had blood pressure measured (94%), blood sample taken (96%), and had a urine sample taken (89%). Only 58% were informed about pregnancy complications, however. 69</a:t>
            </a:r>
            <a:r>
              <a:rPr lang="en-US" dirty="0" smtClean="0"/>
              <a:t>%</a:t>
            </a:r>
            <a:r>
              <a:rPr lang="en-US" baseline="0" dirty="0" smtClean="0"/>
              <a:t> of women with a live birth in the last 5 years took iron tablets to prevent anaemia, and 31% took intestinal parasite drugs.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 proportion of women receiving appropriate components in ANC care has increased since the last DHS in 2008-09.</a:t>
            </a:r>
          </a:p>
          <a:p>
            <a:endParaRPr lang="en-US" baseline="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56</a:t>
            </a:fld>
            <a:endParaRPr lang="en-US"/>
          </a:p>
        </p:txBody>
      </p:sp>
    </p:spTree>
    <p:extLst>
      <p:ext uri="{BB962C8B-B14F-4D97-AF65-F5344CB8AC3E}">
        <p14:creationId xmlns:p14="http://schemas.microsoft.com/office/powerpoint/2010/main" val="39726509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51% of pregnant women received 2 or more tetanus toxoid injections during their last pregnancy. 76% of last births were protected against neonatal tetanus.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57</a:t>
            </a:fld>
            <a:endParaRPr lang="en-US"/>
          </a:p>
        </p:txBody>
      </p:sp>
    </p:spTree>
    <p:extLst>
      <p:ext uri="{BB962C8B-B14F-4D97-AF65-F5344CB8AC3E}">
        <p14:creationId xmlns:p14="http://schemas.microsoft.com/office/powerpoint/2010/main" val="22421083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61% of births in Kenya </a:t>
            </a:r>
            <a:r>
              <a:rPr lang="en-US" baseline="0" noProof="0" dirty="0" smtClean="0"/>
              <a:t>take place in a health facility; 46% in a public facility and 15% in a private facility. More than one-third of births nationwide take place at home. Delivery in a health facility is more common in urban areas (82%) than in rural areas (549%). In rural areas, nearly 50% of births are delivered at home. </a:t>
            </a:r>
            <a:endParaRPr lang="en-US"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t>58</a:t>
            </a:fld>
            <a:endParaRPr lang="en-US"/>
          </a:p>
        </p:txBody>
      </p:sp>
    </p:spTree>
    <p:extLst>
      <p:ext uri="{BB962C8B-B14F-4D97-AF65-F5344CB8AC3E}">
        <p14:creationId xmlns:p14="http://schemas.microsoft.com/office/powerpoint/2010/main" val="17522473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59</a:t>
            </a:fld>
            <a:endParaRPr lang="en-US"/>
          </a:p>
        </p:txBody>
      </p:sp>
    </p:spTree>
    <p:extLst>
      <p:ext uri="{BB962C8B-B14F-4D97-AF65-F5344CB8AC3E}">
        <p14:creationId xmlns:p14="http://schemas.microsoft.com/office/powerpoint/2010/main" val="5272152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60</a:t>
            </a:fld>
            <a:endParaRPr lang="en-US"/>
          </a:p>
        </p:txBody>
      </p:sp>
    </p:spTree>
    <p:extLst>
      <p:ext uri="{BB962C8B-B14F-4D97-AF65-F5344CB8AC3E}">
        <p14:creationId xmlns:p14="http://schemas.microsoft.com/office/powerpoint/2010/main" val="2065671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total of 48 field teams conducted fieldwork from 7 May to 20 October, 2014. The KDHS used paper questionnaires. Completed questionnaires were sent to KNBS in Nairobi from the field for data processing. Data</a:t>
            </a:r>
            <a:r>
              <a:rPr lang="en-US" baseline="0" dirty="0" smtClean="0"/>
              <a:t> processing began on 28 May, 2014 and was completed on 28 January, 2015. </a:t>
            </a:r>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6</a:t>
            </a:fld>
            <a:endParaRPr lang="en-US"/>
          </a:p>
        </p:txBody>
      </p:sp>
    </p:spTree>
    <p:extLst>
      <p:ext uri="{BB962C8B-B14F-4D97-AF65-F5344CB8AC3E}">
        <p14:creationId xmlns:p14="http://schemas.microsoft.com/office/powerpoint/2010/main" val="13167636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62% of births</a:t>
            </a:r>
            <a:r>
              <a:rPr lang="en-US" baseline="0" noProof="0" dirty="0" smtClean="0"/>
              <a:t> are delivered by a skilled provider. Nurses or midwives assist with 36% of deliveries, while doctors assist with 26% of deliveries. </a:t>
            </a:r>
            <a:endParaRPr lang="en-US"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t>61</a:t>
            </a:fld>
            <a:endParaRPr lang="en-US"/>
          </a:p>
        </p:txBody>
      </p:sp>
    </p:spTree>
    <p:extLst>
      <p:ext uri="{BB962C8B-B14F-4D97-AF65-F5344CB8AC3E}">
        <p14:creationId xmlns:p14="http://schemas.microsoft.com/office/powerpoint/2010/main" val="32706753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than half of women received postnatal care for their last birth within the first 2 days following</a:t>
            </a:r>
            <a:r>
              <a:rPr lang="en-US" baseline="0" dirty="0" smtClean="0"/>
              <a:t> delivery. 43% of women had no postnatal checkup. Only 36% of newborns received their first postnatal checkup within 2 days after birth. 6 in 10 newborns did not receive a postnatal checkup.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62</a:t>
            </a:fld>
            <a:endParaRPr lang="en-US"/>
          </a:p>
        </p:txBody>
      </p:sp>
    </p:spTree>
    <p:extLst>
      <p:ext uri="{BB962C8B-B14F-4D97-AF65-F5344CB8AC3E}">
        <p14:creationId xmlns:p14="http://schemas.microsoft.com/office/powerpoint/2010/main" val="7941723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half </a:t>
            </a:r>
            <a:r>
              <a:rPr lang="en-US" baseline="0" dirty="0" smtClean="0"/>
              <a:t>of women report having at least one problem accessing health care for themselves. 37% of women were concerned about getting money for treatment, while 23% were concerned about the distance to the health facility. Problems in accessing health care decreases with education and wealth. Urban women are less likely than rural women to mention problems in accessing health care. Women with more than 2 children have more trouble accessing health care than women with only 1 or 2 children.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63</a:t>
            </a:fld>
            <a:endParaRPr lang="en-US"/>
          </a:p>
        </p:txBody>
      </p:sp>
    </p:spTree>
    <p:extLst>
      <p:ext uri="{BB962C8B-B14F-4D97-AF65-F5344CB8AC3E}">
        <p14:creationId xmlns:p14="http://schemas.microsoft.com/office/powerpoint/2010/main" val="20692841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64</a:t>
            </a:fld>
            <a:endParaRPr lang="en-US"/>
          </a:p>
        </p:txBody>
      </p:sp>
    </p:spTree>
    <p:extLst>
      <p:ext uri="{BB962C8B-B14F-4D97-AF65-F5344CB8AC3E}">
        <p14:creationId xmlns:p14="http://schemas.microsoft.com/office/powerpoint/2010/main" val="3227650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pitchFamily="34" charset="0"/>
                <a:cs typeface="Arial" pitchFamily="34" charset="0"/>
              </a:rPr>
              <a:t>The 2014 KDHS presents direct estimates of maternal mortality</a:t>
            </a:r>
            <a:r>
              <a:rPr lang="en-US" baseline="0" dirty="0" smtClean="0">
                <a:latin typeface="Arial" pitchFamily="34" charset="0"/>
                <a:cs typeface="Arial" pitchFamily="34" charset="0"/>
              </a:rPr>
              <a:t> for the seven-year period before the survey. The MMR for 2003 and 2008-09 KDHS surveys was recalculated for comparison. </a:t>
            </a:r>
            <a:endParaRPr lang="en-US" dirty="0" smtClean="0">
              <a:latin typeface="Arial" pitchFamily="34" charset="0"/>
              <a:cs typeface="Arial" pitchFamily="34" charset="0"/>
            </a:endParaRPr>
          </a:p>
          <a:p>
            <a:r>
              <a:rPr lang="en-US" dirty="0" smtClean="0">
                <a:latin typeface="Arial" pitchFamily="34" charset="0"/>
                <a:cs typeface="Arial" pitchFamily="34" charset="0"/>
              </a:rPr>
              <a:t>Interpreting trends is difficult since every survey includes a sampling error.  This means that the actual MMR in 2014 may be as high as 471 and as low as 254. This range is known as a confidence interval.  If we look at the confidence intervals for the 2008-09 MMR, we can see that they range from 343-696.  The confidence intervals between the MMRs for the two surveys overlap. This means that the decrease in MMR in 2014 is not statistically significantly different from 2008-09. </a:t>
            </a: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30171" indent="-280835" eaLnBrk="0" hangingPunct="0">
              <a:defRPr>
                <a:solidFill>
                  <a:schemeClr val="tx1"/>
                </a:solidFill>
                <a:latin typeface="Arial" pitchFamily="34" charset="0"/>
                <a:cs typeface="Arial" pitchFamily="34" charset="0"/>
              </a:defRPr>
            </a:lvl2pPr>
            <a:lvl3pPr marL="1123340" indent="-224668" eaLnBrk="0" hangingPunct="0">
              <a:defRPr>
                <a:solidFill>
                  <a:schemeClr val="tx1"/>
                </a:solidFill>
                <a:latin typeface="Arial" pitchFamily="34" charset="0"/>
                <a:cs typeface="Arial" pitchFamily="34" charset="0"/>
              </a:defRPr>
            </a:lvl3pPr>
            <a:lvl4pPr marL="1572677" indent="-224668" eaLnBrk="0" hangingPunct="0">
              <a:defRPr>
                <a:solidFill>
                  <a:schemeClr val="tx1"/>
                </a:solidFill>
                <a:latin typeface="Arial" pitchFamily="34" charset="0"/>
                <a:cs typeface="Arial" pitchFamily="34" charset="0"/>
              </a:defRPr>
            </a:lvl4pPr>
            <a:lvl5pPr marL="2022013" indent="-224668" eaLnBrk="0" hangingPunct="0">
              <a:defRPr>
                <a:solidFill>
                  <a:schemeClr val="tx1"/>
                </a:solidFill>
                <a:latin typeface="Arial" pitchFamily="34" charset="0"/>
                <a:cs typeface="Arial" pitchFamily="34" charset="0"/>
              </a:defRPr>
            </a:lvl5pPr>
            <a:lvl6pPr marL="2471349" indent="-224668" eaLnBrk="0" fontAlgn="base" hangingPunct="0">
              <a:spcBef>
                <a:spcPct val="0"/>
              </a:spcBef>
              <a:spcAft>
                <a:spcPct val="0"/>
              </a:spcAft>
              <a:defRPr>
                <a:solidFill>
                  <a:schemeClr val="tx1"/>
                </a:solidFill>
                <a:latin typeface="Arial" pitchFamily="34" charset="0"/>
                <a:cs typeface="Arial" pitchFamily="34" charset="0"/>
              </a:defRPr>
            </a:lvl6pPr>
            <a:lvl7pPr marL="2920685" indent="-224668" eaLnBrk="0" fontAlgn="base" hangingPunct="0">
              <a:spcBef>
                <a:spcPct val="0"/>
              </a:spcBef>
              <a:spcAft>
                <a:spcPct val="0"/>
              </a:spcAft>
              <a:defRPr>
                <a:solidFill>
                  <a:schemeClr val="tx1"/>
                </a:solidFill>
                <a:latin typeface="Arial" pitchFamily="34" charset="0"/>
                <a:cs typeface="Arial" pitchFamily="34" charset="0"/>
              </a:defRPr>
            </a:lvl7pPr>
            <a:lvl8pPr marL="3370021" indent="-224668" eaLnBrk="0" fontAlgn="base" hangingPunct="0">
              <a:spcBef>
                <a:spcPct val="0"/>
              </a:spcBef>
              <a:spcAft>
                <a:spcPct val="0"/>
              </a:spcAft>
              <a:defRPr>
                <a:solidFill>
                  <a:schemeClr val="tx1"/>
                </a:solidFill>
                <a:latin typeface="Arial" pitchFamily="34" charset="0"/>
                <a:cs typeface="Arial" pitchFamily="34" charset="0"/>
              </a:defRPr>
            </a:lvl8pPr>
            <a:lvl9pPr marL="3819357" indent="-224668"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9E77BF5-67EE-4AAD-A348-F1665D43A358}" type="slidenum">
              <a:rPr lang="en-US" smtClean="0"/>
              <a:pPr eaLnBrk="1" hangingPunct="1"/>
              <a:t>65</a:t>
            </a:fld>
            <a:endParaRPr lang="en-US" smtClean="0"/>
          </a:p>
        </p:txBody>
      </p:sp>
    </p:spTree>
    <p:extLst>
      <p:ext uri="{BB962C8B-B14F-4D97-AF65-F5344CB8AC3E}">
        <p14:creationId xmlns:p14="http://schemas.microsoft.com/office/powerpoint/2010/main" val="41667907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66</a:t>
            </a:fld>
            <a:endParaRPr lang="en-US"/>
          </a:p>
        </p:txBody>
      </p:sp>
    </p:spTree>
    <p:extLst>
      <p:ext uri="{BB962C8B-B14F-4D97-AF65-F5344CB8AC3E}">
        <p14:creationId xmlns:p14="http://schemas.microsoft.com/office/powerpoint/2010/main" val="264155014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Infant and under-5</a:t>
            </a:r>
            <a:r>
              <a:rPr lang="en-US" baseline="0" noProof="0" dirty="0" smtClean="0"/>
              <a:t> mortality rates in the five-year period before the survey are 39 and 52 deaths per 1,000 live births, respectively. At these mortality levels, about 1 in every 26 Kenyan children dies before reaching age one. About 1 in every 19 children does not survive to their fifth birthday.</a:t>
            </a:r>
          </a:p>
          <a:p>
            <a:pPr eaLnBrk="1" hangingPunct="1"/>
            <a:endParaRPr lang="en-US" sz="1200" kern="1200" baseline="0" noProof="0" dirty="0" smtClean="0">
              <a:solidFill>
                <a:schemeClr val="tx1"/>
              </a:solidFill>
              <a:effectLst/>
              <a:latin typeface="+mn-lt"/>
              <a:ea typeface="+mn-ea"/>
              <a:cs typeface="+mn-cs"/>
            </a:endParaRPr>
          </a:p>
          <a:p>
            <a:pPr eaLnBrk="1" hangingPunct="1"/>
            <a:r>
              <a:rPr lang="en-US" sz="1200" kern="1200" baseline="0" noProof="0" dirty="0" smtClean="0">
                <a:solidFill>
                  <a:schemeClr val="tx1"/>
                </a:solidFill>
                <a:effectLst/>
                <a:latin typeface="+mn-lt"/>
                <a:ea typeface="+mn-ea"/>
                <a:cs typeface="+mn-cs"/>
              </a:rPr>
              <a:t>The neonatal mortality rate in the past 5 years is 22 deaths per 1,000 live births.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67</a:t>
            </a:fld>
            <a:endParaRPr lang="en-US"/>
          </a:p>
        </p:txBody>
      </p:sp>
    </p:spTree>
    <p:extLst>
      <p:ext uri="{BB962C8B-B14F-4D97-AF65-F5344CB8AC3E}">
        <p14:creationId xmlns:p14="http://schemas.microsoft.com/office/powerpoint/2010/main" val="35709910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Childhood mortality rates have declined in the past 11 years. Infant mortality has declined from 77 deaths per</a:t>
            </a:r>
            <a:r>
              <a:rPr lang="en-US" baseline="0" noProof="0" dirty="0" smtClean="0"/>
              <a:t> 1,000 live births in 2003 to 39 in 2014. During the same time period, under-5 mortality has sharply declined from 115 to 52 death per 1,000 live births.</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68</a:t>
            </a:fld>
            <a:endParaRPr lang="en-US"/>
          </a:p>
        </p:txBody>
      </p:sp>
    </p:spTree>
    <p:extLst>
      <p:ext uri="{BB962C8B-B14F-4D97-AF65-F5344CB8AC3E}">
        <p14:creationId xmlns:p14="http://schemas.microsoft.com/office/powerpoint/2010/main" val="18804220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69</a:t>
            </a:fld>
            <a:endParaRPr lang="en-US"/>
          </a:p>
        </p:txBody>
      </p:sp>
    </p:spTree>
    <p:extLst>
      <p:ext uri="{BB962C8B-B14F-4D97-AF65-F5344CB8AC3E}">
        <p14:creationId xmlns:p14="http://schemas.microsoft.com/office/powerpoint/2010/main" val="32691391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Children who are born less than 2 years after a previous birth have an extremely elevated risk of dying.  Doctors recommend that women wait 3 years between births. </a:t>
            </a:r>
            <a:r>
              <a:rPr lang="en-US" sz="1200" kern="1200" dirty="0" smtClean="0">
                <a:solidFill>
                  <a:schemeClr val="tx1"/>
                </a:solidFill>
                <a:effectLst/>
                <a:latin typeface="+mn-lt"/>
                <a:ea typeface="+mn-ea"/>
                <a:cs typeface="+mn-cs"/>
              </a:rPr>
              <a:t>Under-5 mortality is twice</a:t>
            </a:r>
            <a:r>
              <a:rPr lang="en-US" sz="1200" kern="1200" baseline="0" dirty="0" smtClean="0">
                <a:solidFill>
                  <a:schemeClr val="tx1"/>
                </a:solidFill>
                <a:effectLst/>
                <a:latin typeface="+mn-lt"/>
                <a:ea typeface="+mn-ea"/>
                <a:cs typeface="+mn-cs"/>
              </a:rPr>
              <a:t> that</a:t>
            </a:r>
            <a:r>
              <a:rPr lang="en-US" sz="1200" kern="1200" dirty="0" smtClean="0">
                <a:solidFill>
                  <a:schemeClr val="tx1"/>
                </a:solidFill>
                <a:effectLst/>
                <a:latin typeface="+mn-lt"/>
                <a:ea typeface="+mn-ea"/>
                <a:cs typeface="+mn-cs"/>
              </a:rPr>
              <a:t> among children born less than 2 years after a preceding sibling than among children born 4 or more years after a previous child (83 deaths and 44 deaths per 1,000 live births, respectively).</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70</a:t>
            </a:fld>
            <a:endParaRPr lang="en-US"/>
          </a:p>
        </p:txBody>
      </p:sp>
    </p:spTree>
    <p:extLst>
      <p:ext uri="{BB962C8B-B14F-4D97-AF65-F5344CB8AC3E}">
        <p14:creationId xmlns:p14="http://schemas.microsoft.com/office/powerpoint/2010/main" val="2055362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36,430</a:t>
            </a:r>
            <a:r>
              <a:rPr lang="en-US" baseline="0" dirty="0" smtClean="0"/>
              <a:t> households were interviewed for a response rate of 99%. 31,079 women were interviewed which represents a response rate of 97%. Because men were interviewed in half of the selected households, 12,819 men were interviewed with a response rate of 90%. </a:t>
            </a:r>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t>7</a:t>
            </a:fld>
            <a:endParaRPr lang="en-US"/>
          </a:p>
        </p:txBody>
      </p:sp>
    </p:spTree>
    <p:extLst>
      <p:ext uri="{BB962C8B-B14F-4D97-AF65-F5344CB8AC3E}">
        <p14:creationId xmlns:p14="http://schemas.microsoft.com/office/powerpoint/2010/main" val="34130918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to three</a:t>
            </a:r>
            <a:r>
              <a:rPr lang="en-US" sz="1200" kern="1200" baseline="0" dirty="0" smtClean="0">
                <a:solidFill>
                  <a:schemeClr val="tx1"/>
                </a:solidFill>
                <a:effectLst/>
                <a:latin typeface="+mn-lt"/>
                <a:ea typeface="+mn-ea"/>
                <a:cs typeface="+mn-cs"/>
              </a:rPr>
              <a:t> or four to six</a:t>
            </a:r>
            <a:r>
              <a:rPr lang="en-US" sz="1200" kern="1200" dirty="0" smtClean="0">
                <a:solidFill>
                  <a:schemeClr val="tx1"/>
                </a:solidFill>
                <a:effectLst/>
                <a:latin typeface="+mn-lt"/>
                <a:ea typeface="+mn-ea"/>
                <a:cs typeface="+mn-cs"/>
              </a:rPr>
              <a:t>.</a:t>
            </a:r>
          </a:p>
          <a:p>
            <a:pPr eaLnBrk="1" hangingPunct="1"/>
            <a:endParaRPr lang="fr-CI"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71</a:t>
            </a:fld>
            <a:endParaRPr lang="en-US"/>
          </a:p>
        </p:txBody>
      </p:sp>
    </p:spTree>
    <p:extLst>
      <p:ext uri="{BB962C8B-B14F-4D97-AF65-F5344CB8AC3E}">
        <p14:creationId xmlns:p14="http://schemas.microsoft.com/office/powerpoint/2010/main" val="270148171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72</a:t>
            </a:fld>
            <a:endParaRPr lang="en-US"/>
          </a:p>
        </p:txBody>
      </p:sp>
    </p:spTree>
    <p:extLst>
      <p:ext uri="{BB962C8B-B14F-4D97-AF65-F5344CB8AC3E}">
        <p14:creationId xmlns:p14="http://schemas.microsoft.com/office/powerpoint/2010/main" val="10767869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Overall,</a:t>
            </a:r>
            <a:r>
              <a:rPr lang="en-US" baseline="0" dirty="0" smtClean="0"/>
              <a:t> 79% of children age 12-23 months have received all basic vaccinations. 97% of children received the BCG vaccination and 87% are vaccinated against measles. </a:t>
            </a:r>
            <a:r>
              <a:rPr lang="en-US" dirty="0" smtClean="0"/>
              <a:t>Coverage of the 1st two doses of the DPT-</a:t>
            </a:r>
            <a:r>
              <a:rPr lang="en-US" dirty="0" err="1" smtClean="0"/>
              <a:t>HepB</a:t>
            </a:r>
            <a:r>
              <a:rPr lang="en-US" dirty="0" smtClean="0"/>
              <a:t>-</a:t>
            </a:r>
            <a:r>
              <a:rPr lang="en-US" dirty="0" err="1" smtClean="0"/>
              <a:t>Hib</a:t>
            </a:r>
            <a:r>
              <a:rPr lang="en-US" dirty="0" smtClean="0"/>
              <a:t> and polio vaccines is relatively high (96% or above)</a:t>
            </a:r>
            <a:r>
              <a:rPr lang="en-US" baseline="0" dirty="0" smtClean="0"/>
              <a:t>; however, only 90% received the 3</a:t>
            </a:r>
            <a:r>
              <a:rPr lang="en-US" baseline="30000" dirty="0" smtClean="0"/>
              <a:t>rd</a:t>
            </a:r>
            <a:r>
              <a:rPr lang="en-US" baseline="0" dirty="0" smtClean="0"/>
              <a:t> dose of </a:t>
            </a:r>
            <a:r>
              <a:rPr lang="en-US" dirty="0" smtClean="0"/>
              <a:t>DPT-</a:t>
            </a:r>
            <a:r>
              <a:rPr lang="en-US" dirty="0" err="1" smtClean="0"/>
              <a:t>HepB</a:t>
            </a:r>
            <a:r>
              <a:rPr lang="en-US" dirty="0" smtClean="0"/>
              <a:t>-</a:t>
            </a:r>
            <a:r>
              <a:rPr lang="en-US" dirty="0" err="1" smtClean="0"/>
              <a:t>Hib</a:t>
            </a:r>
            <a:r>
              <a:rPr lang="en-US" baseline="0" dirty="0" smtClean="0"/>
              <a:t> and polio. 2% of children did not receive any vaccination at all.</a:t>
            </a:r>
          </a:p>
        </p:txBody>
      </p:sp>
      <p:sp>
        <p:nvSpPr>
          <p:cNvPr id="4" name="Slide Number Placeholder 3"/>
          <p:cNvSpPr>
            <a:spLocks noGrp="1"/>
          </p:cNvSpPr>
          <p:nvPr>
            <p:ph type="sldNum" sz="quarter" idx="10"/>
          </p:nvPr>
        </p:nvSpPr>
        <p:spPr/>
        <p:txBody>
          <a:bodyPr/>
          <a:lstStyle/>
          <a:p>
            <a:fld id="{B795166F-4D5C-4128-A33C-FB807F38BEB0}" type="slidenum">
              <a:rPr lang="en-US" smtClean="0"/>
              <a:t>73</a:t>
            </a:fld>
            <a:endParaRPr lang="en-US"/>
          </a:p>
        </p:txBody>
      </p:sp>
    </p:spTree>
    <p:extLst>
      <p:ext uri="{BB962C8B-B14F-4D97-AF65-F5344CB8AC3E}">
        <p14:creationId xmlns:p14="http://schemas.microsoft.com/office/powerpoint/2010/main" val="418911050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Basic</a:t>
            </a:r>
            <a:r>
              <a:rPr lang="en-US" baseline="0" dirty="0" smtClean="0"/>
              <a:t> vaccination coverage among children age 12-23 months has increased since 2003 when just over half of children received all basic vaccinations. Basic vaccination coverage in 2014 is similar to </a:t>
            </a:r>
            <a:r>
              <a:rPr lang="en-US" b="1" baseline="0" dirty="0" smtClean="0"/>
              <a:t>the level reported</a:t>
            </a:r>
            <a:r>
              <a:rPr lang="en-US" baseline="0" dirty="0" smtClean="0"/>
              <a:t> in the 1993 KDHS.  The decline in vaccination coverage that occurred in 1998 and 2003 appears to be reversing.</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74</a:t>
            </a:fld>
            <a:endParaRPr lang="en-US"/>
          </a:p>
        </p:txBody>
      </p:sp>
    </p:spTree>
    <p:extLst>
      <p:ext uri="{BB962C8B-B14F-4D97-AF65-F5344CB8AC3E}">
        <p14:creationId xmlns:p14="http://schemas.microsoft.com/office/powerpoint/2010/main" val="18982767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Basic </a:t>
            </a:r>
            <a:r>
              <a:rPr lang="en-US" baseline="0" dirty="0" smtClean="0"/>
              <a:t>v</a:t>
            </a:r>
            <a:r>
              <a:rPr lang="en-US" dirty="0" smtClean="0"/>
              <a:t>accination</a:t>
            </a:r>
            <a:r>
              <a:rPr lang="en-US" baseline="0" dirty="0" smtClean="0"/>
              <a:t> coverage increases with mother’s education; just over half of children whose mother’s have no education and 75% and 84% of primary incomplete and primary complete education, respectively, have received all basic vaccines compared to 87% of children whose mother’s have secondary+ education.</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75</a:t>
            </a:fld>
            <a:endParaRPr lang="en-US"/>
          </a:p>
        </p:txBody>
      </p:sp>
    </p:spTree>
    <p:extLst>
      <p:ext uri="{BB962C8B-B14F-4D97-AF65-F5344CB8AC3E}">
        <p14:creationId xmlns:p14="http://schemas.microsoft.com/office/powerpoint/2010/main" val="270552263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of children under 5 exhibited symptoms of acute</a:t>
            </a:r>
            <a:r>
              <a:rPr lang="en-US" baseline="0" dirty="0" smtClean="0"/>
              <a:t> respiratory infection (ARI) in the 2 weeks before the survey. </a:t>
            </a:r>
            <a:br>
              <a:rPr lang="en-US" baseline="0" dirty="0" smtClean="0"/>
            </a:br>
            <a:r>
              <a:rPr lang="en-US" baseline="0" dirty="0" smtClean="0"/>
              <a:t/>
            </a:r>
            <a:br>
              <a:rPr lang="en-US" baseline="0" dirty="0" smtClean="0"/>
            </a:br>
            <a:r>
              <a:rPr lang="en-US" baseline="0" dirty="0" smtClean="0"/>
              <a:t>For ARI treatment, 66% of children with ARI symptoms were taken to a health facility or provider for advice or treatment.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76</a:t>
            </a:fld>
            <a:endParaRPr lang="en-US"/>
          </a:p>
        </p:txBody>
      </p:sp>
    </p:spTree>
    <p:extLst>
      <p:ext uri="{BB962C8B-B14F-4D97-AF65-F5344CB8AC3E}">
        <p14:creationId xmlns:p14="http://schemas.microsoft.com/office/powerpoint/2010/main" val="24729427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2 weeks before the survey, 15% of Kenyan </a:t>
            </a:r>
            <a:r>
              <a:rPr lang="en-US" baseline="0" dirty="0" smtClean="0"/>
              <a:t>children under 5 had </a:t>
            </a:r>
            <a:r>
              <a:rPr lang="en-US" baseline="0" dirty="0" err="1" smtClean="0"/>
              <a:t>diarrhoea</a:t>
            </a:r>
            <a:r>
              <a:rPr lang="en-US" baseline="0" dirty="0" smtClean="0"/>
              <a:t>. 58% of children with </a:t>
            </a:r>
            <a:r>
              <a:rPr lang="en-US" baseline="0" dirty="0" err="1" smtClean="0"/>
              <a:t>diarrhoea</a:t>
            </a:r>
            <a:r>
              <a:rPr lang="en-US" baseline="0" dirty="0" smtClean="0"/>
              <a:t> were taken to a health facility or provider.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77</a:t>
            </a:fld>
            <a:endParaRPr lang="en-US"/>
          </a:p>
        </p:txBody>
      </p:sp>
    </p:spTree>
    <p:extLst>
      <p:ext uri="{BB962C8B-B14F-4D97-AF65-F5344CB8AC3E}">
        <p14:creationId xmlns:p14="http://schemas.microsoft.com/office/powerpoint/2010/main" val="10636363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noProof="0" dirty="0" smtClean="0"/>
              <a:t>Children</a:t>
            </a:r>
            <a:r>
              <a:rPr lang="en-US" baseline="0" noProof="0" dirty="0" smtClean="0"/>
              <a:t> with </a:t>
            </a:r>
            <a:r>
              <a:rPr lang="en-US" baseline="0" noProof="0" dirty="0" err="1" smtClean="0"/>
              <a:t>diarrhoea</a:t>
            </a:r>
            <a:r>
              <a:rPr lang="en-US" baseline="0" noProof="0" dirty="0" smtClean="0"/>
              <a:t> should drink more fluids, particularly through oral rehydration therapy (ORT). 82% of children with </a:t>
            </a:r>
            <a:r>
              <a:rPr lang="en-US" baseline="0" noProof="0" dirty="0" err="1" smtClean="0"/>
              <a:t>diarrhoea</a:t>
            </a:r>
            <a:r>
              <a:rPr lang="en-US" baseline="0" noProof="0" dirty="0" smtClean="0"/>
              <a:t> were treated with ORT or increased fluids. However, 11% of children received no treatment from a medical professional or at home.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78</a:t>
            </a:fld>
            <a:endParaRPr lang="en-US"/>
          </a:p>
        </p:txBody>
      </p:sp>
    </p:spTree>
    <p:extLst>
      <p:ext uri="{BB962C8B-B14F-4D97-AF65-F5344CB8AC3E}">
        <p14:creationId xmlns:p14="http://schemas.microsoft.com/office/powerpoint/2010/main" val="147101090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79</a:t>
            </a:fld>
            <a:endParaRPr lang="en-US"/>
          </a:p>
        </p:txBody>
      </p:sp>
    </p:spTree>
    <p:extLst>
      <p:ext uri="{BB962C8B-B14F-4D97-AF65-F5344CB8AC3E}">
        <p14:creationId xmlns:p14="http://schemas.microsoft.com/office/powerpoint/2010/main" val="56843675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99%</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80</a:t>
            </a:fld>
            <a:endParaRPr lang="en-US"/>
          </a:p>
        </p:txBody>
      </p:sp>
    </p:spTree>
    <p:extLst>
      <p:ext uri="{BB962C8B-B14F-4D97-AF65-F5344CB8AC3E}">
        <p14:creationId xmlns:p14="http://schemas.microsoft.com/office/powerpoint/2010/main" val="121767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a:t>
            </a:fld>
            <a:endParaRPr lang="en-US" dirty="0"/>
          </a:p>
        </p:txBody>
      </p:sp>
    </p:spTree>
    <p:extLst>
      <p:ext uri="{BB962C8B-B14F-4D97-AF65-F5344CB8AC3E}">
        <p14:creationId xmlns:p14="http://schemas.microsoft.com/office/powerpoint/2010/main" val="380292005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61% of children under 6 months are exclusively breastfed.</a:t>
            </a:r>
            <a:r>
              <a:rPr lang="en-US" baseline="0" dirty="0" smtClean="0"/>
              <a:t> Exclusive breastfeeding has doubled from 32% in 2008-09.</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81</a:t>
            </a:fld>
            <a:endParaRPr lang="en-US"/>
          </a:p>
        </p:txBody>
      </p:sp>
    </p:spTree>
    <p:extLst>
      <p:ext uri="{BB962C8B-B14F-4D97-AF65-F5344CB8AC3E}">
        <p14:creationId xmlns:p14="http://schemas.microsoft.com/office/powerpoint/2010/main" val="36320038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82</a:t>
            </a:fld>
            <a:endParaRPr lang="en-US"/>
          </a:p>
        </p:txBody>
      </p:sp>
    </p:spTree>
    <p:extLst>
      <p:ext uri="{BB962C8B-B14F-4D97-AF65-F5344CB8AC3E}">
        <p14:creationId xmlns:p14="http://schemas.microsoft.com/office/powerpoint/2010/main" val="248616624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Children who are stunted are considered </a:t>
            </a:r>
            <a:r>
              <a:rPr lang="en-US" i="1" dirty="0" smtClean="0"/>
              <a:t>too</a:t>
            </a:r>
            <a:r>
              <a:rPr lang="en-US" dirty="0" smtClean="0"/>
              <a:t> </a:t>
            </a:r>
            <a:r>
              <a:rPr lang="en-US" i="1" dirty="0" smtClean="0"/>
              <a:t>short for their age</a:t>
            </a:r>
            <a:r>
              <a:rPr lang="en-US" dirty="0" smtClean="0"/>
              <a:t>. 26% of children are stunted.</a:t>
            </a:r>
          </a:p>
          <a:p>
            <a:pPr>
              <a:spcBef>
                <a:spcPct val="0"/>
              </a:spcBef>
            </a:pPr>
            <a:r>
              <a:rPr lang="en-US" dirty="0" smtClean="0"/>
              <a:t>Children who are wasted are </a:t>
            </a:r>
            <a:r>
              <a:rPr lang="en-US" i="1" dirty="0" smtClean="0"/>
              <a:t>too thin for their height</a:t>
            </a:r>
            <a:r>
              <a:rPr lang="en-US" dirty="0" smtClean="0"/>
              <a:t>. 4% of children are wasted.</a:t>
            </a:r>
          </a:p>
          <a:p>
            <a:pPr>
              <a:spcBef>
                <a:spcPct val="0"/>
              </a:spcBef>
            </a:pPr>
            <a:r>
              <a:rPr lang="en-US" dirty="0" smtClean="0"/>
              <a:t>Children who are underweight are </a:t>
            </a:r>
            <a:r>
              <a:rPr lang="en-US" i="1" dirty="0" smtClean="0"/>
              <a:t>too short for their height</a:t>
            </a:r>
            <a:r>
              <a:rPr lang="en-US" dirty="0" smtClean="0"/>
              <a:t>. 11% of children are underweight.</a:t>
            </a:r>
          </a:p>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83</a:t>
            </a:fld>
            <a:endParaRPr lang="en-US"/>
          </a:p>
        </p:txBody>
      </p:sp>
    </p:spTree>
    <p:extLst>
      <p:ext uri="{BB962C8B-B14F-4D97-AF65-F5344CB8AC3E}">
        <p14:creationId xmlns:p14="http://schemas.microsoft.com/office/powerpoint/2010/main" val="197269040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nutritional status of Kenyan children has generally improved since 1998. In 2003, more than one-third of children were stunted compared to</a:t>
            </a:r>
            <a:r>
              <a:rPr lang="en-US" baseline="0" dirty="0" smtClean="0"/>
              <a:t> 26</a:t>
            </a:r>
            <a:r>
              <a:rPr lang="en-US" dirty="0" smtClean="0"/>
              <a:t>% in 2014.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84</a:t>
            </a:fld>
            <a:endParaRPr lang="en-US"/>
          </a:p>
        </p:txBody>
      </p:sp>
    </p:spTree>
    <p:extLst>
      <p:ext uri="{BB962C8B-B14F-4D97-AF65-F5344CB8AC3E}">
        <p14:creationId xmlns:p14="http://schemas.microsoft.com/office/powerpoint/2010/main" val="218940580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85</a:t>
            </a:fld>
            <a:endParaRPr lang="en-US"/>
          </a:p>
        </p:txBody>
      </p:sp>
    </p:spTree>
    <p:extLst>
      <p:ext uri="{BB962C8B-B14F-4D97-AF65-F5344CB8AC3E}">
        <p14:creationId xmlns:p14="http://schemas.microsoft.com/office/powerpoint/2010/main" val="41285425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2014</a:t>
            </a:r>
            <a:r>
              <a:rPr lang="en-US" baseline="0" dirty="0" smtClean="0"/>
              <a:t> KDHS </a:t>
            </a:r>
            <a:r>
              <a:rPr lang="en-US" dirty="0" smtClean="0"/>
              <a:t>also took weight and height measurements of women age 15-49. Just one in ten women are thin (BMI</a:t>
            </a:r>
            <a:r>
              <a:rPr lang="en-US" baseline="0" dirty="0" smtClean="0"/>
              <a:t> &lt;18.5), while one-third of women are overweight or obese (BMI&gt;=25.0).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86</a:t>
            </a:fld>
            <a:endParaRPr lang="en-US"/>
          </a:p>
        </p:txBody>
      </p:sp>
    </p:spTree>
    <p:extLst>
      <p:ext uri="{BB962C8B-B14F-4D97-AF65-F5344CB8AC3E}">
        <p14:creationId xmlns:p14="http://schemas.microsoft.com/office/powerpoint/2010/main" val="208344199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CFBEB1-B9C4-4E94-AFFC-C2245E9400D5}" type="slidenum">
              <a:rPr 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243236135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Two-thirds</a:t>
            </a:r>
            <a:r>
              <a:rPr lang="en-US" sz="1200" baseline="0" dirty="0" smtClean="0"/>
              <a:t> of </a:t>
            </a:r>
            <a:r>
              <a:rPr lang="en-US" sz="1200" dirty="0" smtClean="0"/>
              <a:t>Kenyan households own a mosquito net. 59% of households own an insecticide-treated</a:t>
            </a:r>
            <a:r>
              <a:rPr lang="en-US" sz="1200" baseline="0" dirty="0" smtClean="0"/>
              <a:t> net (ITN)</a:t>
            </a:r>
            <a:r>
              <a:rPr lang="en-US" sz="1200" dirty="0" smtClean="0"/>
              <a:t>.  An ITN refers to an insecticide-treated net, that is a net treated in a factory or soaked with insecticide in the past 6 months57% of households own at least one LLIN.</a:t>
            </a:r>
          </a:p>
        </p:txBody>
      </p:sp>
      <p:sp>
        <p:nvSpPr>
          <p:cNvPr id="4" name="Slide Number Placeholder 3"/>
          <p:cNvSpPr>
            <a:spLocks noGrp="1"/>
          </p:cNvSpPr>
          <p:nvPr>
            <p:ph type="sldNum" sz="quarter" idx="10"/>
          </p:nvPr>
        </p:nvSpPr>
        <p:spPr/>
        <p:txBody>
          <a:bodyPr/>
          <a:lstStyle/>
          <a:p>
            <a:fld id="{B795166F-4D5C-4128-A33C-FB807F38BEB0}" type="slidenum">
              <a:rPr lang="en-US" smtClean="0"/>
              <a:t>88</a:t>
            </a:fld>
            <a:endParaRPr lang="en-US"/>
          </a:p>
        </p:txBody>
      </p:sp>
    </p:spTree>
    <p:extLst>
      <p:ext uri="{BB962C8B-B14F-4D97-AF65-F5344CB8AC3E}">
        <p14:creationId xmlns:p14="http://schemas.microsoft.com/office/powerpoint/2010/main" val="184337598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households in Kenya, 42% of households had all household members sleeping under an ITN the night before the survey. Net use is slightly</a:t>
            </a:r>
            <a:r>
              <a:rPr lang="en-US" baseline="0" dirty="0" smtClean="0"/>
              <a:t> </a:t>
            </a:r>
            <a:r>
              <a:rPr lang="en-US" dirty="0" smtClean="0"/>
              <a:t>higher among children under age 5 and pregnant women—the groups most at risk from malaria.</a:t>
            </a:r>
          </a:p>
          <a:p>
            <a:endParaRPr lang="en-US" dirty="0" smtClean="0"/>
          </a:p>
          <a:p>
            <a:r>
              <a:rPr lang="en-US" dirty="0" smtClean="0"/>
              <a:t>Owning a net does not automatically mean families use it. All family members slept under a net the night before the survey in more than </a:t>
            </a:r>
            <a:r>
              <a:rPr lang="en-US" baseline="0" dirty="0" smtClean="0"/>
              <a:t>two-thirds </a:t>
            </a:r>
            <a:r>
              <a:rPr lang="en-US" dirty="0" smtClean="0"/>
              <a:t>of households that owned a net. 77% of children under 5 and pregnant women in households with an ITN slept under an ITN the night before the survey.</a:t>
            </a:r>
          </a:p>
        </p:txBody>
      </p:sp>
      <p:sp>
        <p:nvSpPr>
          <p:cNvPr id="4" name="Slide Number Placeholder 3"/>
          <p:cNvSpPr>
            <a:spLocks noGrp="1"/>
          </p:cNvSpPr>
          <p:nvPr>
            <p:ph type="sldNum" sz="quarter" idx="10"/>
          </p:nvPr>
        </p:nvSpPr>
        <p:spPr/>
        <p:txBody>
          <a:bodyPr/>
          <a:lstStyle/>
          <a:p>
            <a:fld id="{B795166F-4D5C-4128-A33C-FB807F38BEB0}" type="slidenum">
              <a:rPr lang="en-US" smtClean="0"/>
              <a:t>89</a:t>
            </a:fld>
            <a:endParaRPr lang="en-US"/>
          </a:p>
        </p:txBody>
      </p:sp>
    </p:spTree>
    <p:extLst>
      <p:ext uri="{BB962C8B-B14F-4D97-AF65-F5344CB8AC3E}">
        <p14:creationId xmlns:p14="http://schemas.microsoft.com/office/powerpoint/2010/main" val="4549323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Use of ITNs by children under 5 and pregnant women has increased since 2003. Among children under 5, ITN use has increased from 5% in 2003 to 54% in 2014. During the same time period, ITN use among pregnant women has increased from 4% to 51%.</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90</a:t>
            </a:fld>
            <a:endParaRPr lang="en-US"/>
          </a:p>
        </p:txBody>
      </p:sp>
    </p:spTree>
    <p:extLst>
      <p:ext uri="{BB962C8B-B14F-4D97-AF65-F5344CB8AC3E}">
        <p14:creationId xmlns:p14="http://schemas.microsoft.com/office/powerpoint/2010/main" val="1265094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dirty="0"/>
          </a:p>
        </p:txBody>
      </p:sp>
    </p:spTree>
    <p:extLst>
      <p:ext uri="{BB962C8B-B14F-4D97-AF65-F5344CB8AC3E}">
        <p14:creationId xmlns:p14="http://schemas.microsoft.com/office/powerpoint/2010/main" val="141404884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smtClean="0">
                <a:solidFill>
                  <a:schemeClr val="tx1"/>
                </a:solidFill>
                <a:latin typeface="+mn-lt"/>
                <a:ea typeface="+mn-ea"/>
                <a:cs typeface="+mn-cs"/>
              </a:rPr>
              <a:t>Malaria during pregnancy contributes to low birth weight, infant mortality, and other complications. To prevent malaria, pregnant women should receive two or more doses of SP/</a:t>
            </a:r>
            <a:r>
              <a:rPr lang="en-US" sz="1200" b="0" i="0" u="none" strike="noStrike" kern="1200" baseline="0" dirty="0" err="1" smtClean="0">
                <a:solidFill>
                  <a:schemeClr val="tx1"/>
                </a:solidFill>
                <a:latin typeface="+mn-lt"/>
                <a:ea typeface="+mn-ea"/>
                <a:cs typeface="+mn-cs"/>
              </a:rPr>
              <a:t>Fansidar</a:t>
            </a:r>
            <a:r>
              <a:rPr lang="en-US" sz="1200" b="0" i="0" u="none" strike="noStrike" kern="1200" baseline="0" dirty="0" smtClean="0">
                <a:solidFill>
                  <a:schemeClr val="tx1"/>
                </a:solidFill>
                <a:latin typeface="+mn-lt"/>
                <a:ea typeface="+mn-ea"/>
                <a:cs typeface="+mn-cs"/>
              </a:rPr>
              <a:t> during an ANC visit. 17% of pregnant women received this intermittent preventive treatment (</a:t>
            </a:r>
            <a:r>
              <a:rPr lang="en-US" sz="1200" b="0" i="0" u="none" strike="noStrike" kern="1200" baseline="0" dirty="0" err="1" smtClean="0">
                <a:solidFill>
                  <a:schemeClr val="tx1"/>
                </a:solidFill>
                <a:latin typeface="+mn-lt"/>
                <a:ea typeface="+mn-ea"/>
                <a:cs typeface="+mn-cs"/>
              </a:rPr>
              <a:t>IPTp</a:t>
            </a:r>
            <a:r>
              <a:rPr lang="en-US" sz="1200" b="0" i="0" u="none" strike="noStrike" kern="1200" baseline="0" dirty="0" smtClean="0">
                <a:solidFill>
                  <a:schemeClr val="tx1"/>
                </a:solidFill>
                <a:latin typeface="+mn-lt"/>
                <a:ea typeface="+mn-ea"/>
                <a:cs typeface="+mn-cs"/>
              </a:rPr>
              <a:t>) during ANC. Only 1 in 10 pregnant women have received three or more doses of SP/</a:t>
            </a:r>
            <a:r>
              <a:rPr lang="en-US" sz="1200" b="0" i="0" u="none" strike="noStrike" kern="1200" baseline="0" dirty="0" err="1" smtClean="0">
                <a:solidFill>
                  <a:schemeClr val="tx1"/>
                </a:solidFill>
                <a:latin typeface="+mn-lt"/>
                <a:ea typeface="+mn-ea"/>
                <a:cs typeface="+mn-cs"/>
              </a:rPr>
              <a:t>Fansidar</a:t>
            </a:r>
            <a:r>
              <a:rPr lang="en-US" sz="1200" b="0" i="0" u="none" strike="noStrike" kern="1200" baseline="0" dirty="0" smtClean="0">
                <a:solidFill>
                  <a:schemeClr val="tx1"/>
                </a:solidFill>
                <a:latin typeface="+mn-lt"/>
                <a:ea typeface="+mn-ea"/>
                <a:cs typeface="+mn-cs"/>
              </a:rPr>
              <a:t> during an ANC visit. There are zones within Kenya that do not participate within the </a:t>
            </a:r>
            <a:r>
              <a:rPr lang="en-US" sz="1200" b="0" i="0" u="none" strike="noStrike" kern="1200" baseline="0" dirty="0" err="1" smtClean="0">
                <a:solidFill>
                  <a:schemeClr val="tx1"/>
                </a:solidFill>
                <a:latin typeface="+mn-lt"/>
                <a:ea typeface="+mn-ea"/>
                <a:cs typeface="+mn-cs"/>
              </a:rPr>
              <a:t>IPTp</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programme</a:t>
            </a:r>
            <a:r>
              <a:rPr lang="en-US" sz="1200" b="0" i="0" u="none" strike="noStrike" kern="1200" baseline="0" dirty="0" smtClean="0">
                <a:solidFill>
                  <a:schemeClr val="tx1"/>
                </a:solidFill>
                <a:latin typeface="+mn-lt"/>
                <a:ea typeface="+mn-ea"/>
                <a:cs typeface="+mn-cs"/>
              </a:rPr>
              <a:t> due to low malaria prevalence.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91</a:t>
            </a:fld>
            <a:endParaRPr lang="en-US"/>
          </a:p>
        </p:txBody>
      </p:sp>
    </p:spTree>
    <p:extLst>
      <p:ext uri="{BB962C8B-B14F-4D97-AF65-F5344CB8AC3E}">
        <p14:creationId xmlns:p14="http://schemas.microsoft.com/office/powerpoint/2010/main" val="30276962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24% of children had fever within</a:t>
            </a:r>
            <a:r>
              <a:rPr lang="en-US" baseline="0" dirty="0" smtClean="0"/>
              <a:t> the 2 weeks before the survey. Of these children, 72% were taken to a health facility, provider, or pharmacy for treatment or advice. 35% of had there blood taken from finger or heel for testing. 27% were given antimalarials.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92</a:t>
            </a:fld>
            <a:endParaRPr lang="en-US"/>
          </a:p>
        </p:txBody>
      </p:sp>
    </p:spTree>
    <p:extLst>
      <p:ext uri="{BB962C8B-B14F-4D97-AF65-F5344CB8AC3E}">
        <p14:creationId xmlns:p14="http://schemas.microsoft.com/office/powerpoint/2010/main" val="259546263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that ACT </a:t>
            </a:r>
            <a:r>
              <a:rPr lang="en-US" baseline="0" dirty="0" smtClean="0"/>
              <a:t>is the most common type of antimalarial drug given to children.</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93</a:t>
            </a:fld>
            <a:endParaRPr lang="en-US"/>
          </a:p>
        </p:txBody>
      </p:sp>
    </p:spTree>
    <p:extLst>
      <p:ext uri="{BB962C8B-B14F-4D97-AF65-F5344CB8AC3E}">
        <p14:creationId xmlns:p14="http://schemas.microsoft.com/office/powerpoint/2010/main" val="62036059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94</a:t>
            </a:fld>
            <a:endParaRPr lang="en-US"/>
          </a:p>
        </p:txBody>
      </p:sp>
    </p:spTree>
    <p:extLst>
      <p:ext uri="{BB962C8B-B14F-4D97-AF65-F5344CB8AC3E}">
        <p14:creationId xmlns:p14="http://schemas.microsoft.com/office/powerpoint/2010/main" val="38397067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than 3 in 4 women and 85% of men know that HIV can be prevented by using condoms AND monogamy.</a:t>
            </a:r>
            <a:r>
              <a:rPr lang="en-US" baseline="0" dirty="0" smtClean="0"/>
              <a:t> </a:t>
            </a:r>
            <a:r>
              <a:rPr lang="en-US" dirty="0" smtClean="0"/>
              <a:t>Knowledge</a:t>
            </a:r>
            <a:r>
              <a:rPr lang="en-US" baseline="0" dirty="0" smtClean="0"/>
              <a:t> of HIV prevention increases with education. 84% of women and 90% of men with secondary+ education know that using both condoms and limiting sex to uninfected partner are 2 prevention methods to prevent HIV compared to only 44% of women and 50% of men with no education.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95</a:t>
            </a:fld>
            <a:endParaRPr lang="en-US"/>
          </a:p>
        </p:txBody>
      </p:sp>
    </p:spTree>
    <p:extLst>
      <p:ext uri="{BB962C8B-B14F-4D97-AF65-F5344CB8AC3E}">
        <p14:creationId xmlns:p14="http://schemas.microsoft.com/office/powerpoint/2010/main" val="10869627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smtClean="0"/>
              <a:t>HIV</a:t>
            </a:r>
            <a:r>
              <a:rPr lang="en-US" sz="1050" baseline="0" dirty="0" smtClean="0"/>
              <a:t> prevention knowledge is particularly low in these counties, especially in the northern part of Kenya.</a:t>
            </a:r>
            <a:endParaRPr lang="en-US" sz="1050" dirty="0"/>
          </a:p>
        </p:txBody>
      </p:sp>
      <p:sp>
        <p:nvSpPr>
          <p:cNvPr id="4" name="Slide Number Placeholder 3"/>
          <p:cNvSpPr>
            <a:spLocks noGrp="1"/>
          </p:cNvSpPr>
          <p:nvPr>
            <p:ph type="sldNum" sz="quarter" idx="10"/>
          </p:nvPr>
        </p:nvSpPr>
        <p:spPr/>
        <p:txBody>
          <a:bodyPr/>
          <a:lstStyle/>
          <a:p>
            <a:fld id="{B795166F-4D5C-4128-A33C-FB807F38BEB0}" type="slidenum">
              <a:rPr lang="en-US" smtClean="0"/>
              <a:t>96</a:t>
            </a:fld>
            <a:endParaRPr lang="en-US"/>
          </a:p>
        </p:txBody>
      </p:sp>
    </p:spTree>
    <p:extLst>
      <p:ext uri="{BB962C8B-B14F-4D97-AF65-F5344CB8AC3E}">
        <p14:creationId xmlns:p14="http://schemas.microsoft.com/office/powerpoint/2010/main" val="260696197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report having multiple partners in the past 12 months. 13% men have had 2 or more partners compared to only 1% of women. Among both men and women with multiple partners in the past year, 40% of women and 44% of men</a:t>
            </a:r>
            <a:r>
              <a:rPr lang="en-US" baseline="0" dirty="0" smtClean="0"/>
              <a:t> </a:t>
            </a:r>
            <a:r>
              <a:rPr lang="en-US" dirty="0" smtClean="0"/>
              <a:t>say they used a condom at last intercourse. Men report having 4.7 more lifetime sexual partners than women </a:t>
            </a:r>
            <a:r>
              <a:rPr lang="en-US" baseline="0" dirty="0" smtClean="0"/>
              <a:t>(2.1 for women versus 6.8 for men). </a:t>
            </a:r>
            <a:r>
              <a:rPr lang="en-US" b="1" baseline="0" dirty="0" smtClean="0"/>
              <a:t>The average number of sexual partners among men steadily increases with age, from 2.8 partners for men age 15-19 to 11.7 partners for men age 50-54.</a:t>
            </a:r>
            <a:endParaRPr lang="en-US" b="1"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97</a:t>
            </a:fld>
            <a:endParaRPr lang="en-US"/>
          </a:p>
        </p:txBody>
      </p:sp>
    </p:spTree>
    <p:extLst>
      <p:ext uri="{BB962C8B-B14F-4D97-AF65-F5344CB8AC3E}">
        <p14:creationId xmlns:p14="http://schemas.microsoft.com/office/powerpoint/2010/main" val="260433304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than 90% of women and men know where</a:t>
            </a:r>
            <a:r>
              <a:rPr lang="en-US" baseline="0" dirty="0" smtClean="0"/>
              <a:t> to get an HIV test.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98</a:t>
            </a:fld>
            <a:endParaRPr lang="en-US"/>
          </a:p>
        </p:txBody>
      </p:sp>
    </p:spTree>
    <p:extLst>
      <p:ext uri="{BB962C8B-B14F-4D97-AF65-F5344CB8AC3E}">
        <p14:creationId xmlns:p14="http://schemas.microsoft.com/office/powerpoint/2010/main" val="358954662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a:t>
            </a:r>
            <a:r>
              <a:rPr lang="en-US" baseline="0" dirty="0" smtClean="0"/>
              <a:t> 8 in 10 </a:t>
            </a:r>
            <a:r>
              <a:rPr lang="en-US" dirty="0" smtClean="0"/>
              <a:t>women and 7 in 10 men have been tested at some time and received the results. In the 12 months before the survey, 53% of women and 46% of men have been tested and received the results.  </a:t>
            </a:r>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99</a:t>
            </a:fld>
            <a:endParaRPr lang="en-US"/>
          </a:p>
        </p:txBody>
      </p:sp>
    </p:spTree>
    <p:extLst>
      <p:ext uri="{BB962C8B-B14F-4D97-AF65-F5344CB8AC3E}">
        <p14:creationId xmlns:p14="http://schemas.microsoft.com/office/powerpoint/2010/main" val="274188014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Testing during pregnancy helps prevent mother-to-child transmission of HIV. Among women who gave birth in the past 2 years, 67% were counselled, tested, and received their results. Failure to counsel and test pregnant women represents a missed opportunity to prevent mother-to-child transmission.</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100</a:t>
            </a:fld>
            <a:endParaRPr lang="en-US"/>
          </a:p>
        </p:txBody>
      </p:sp>
    </p:spTree>
    <p:extLst>
      <p:ext uri="{BB962C8B-B14F-4D97-AF65-F5344CB8AC3E}">
        <p14:creationId xmlns:p14="http://schemas.microsoft.com/office/powerpoint/2010/main" val="1716785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7833" y="1605516"/>
            <a:ext cx="8240232" cy="5007935"/>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417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1882720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5618392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5" name="TextBox 14"/>
          <p:cNvSpPr txBox="1"/>
          <p:nvPr userDrawn="1"/>
        </p:nvSpPr>
        <p:spPr>
          <a:xfrm>
            <a:off x="0" y="5357356"/>
            <a:ext cx="91440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2014 Kenya Demographic </a:t>
            </a:r>
            <a:br>
              <a:rPr lang="en-US" sz="4400" b="1" dirty="0" smtClean="0">
                <a:solidFill>
                  <a:schemeClr val="bg1"/>
                </a:solidFill>
                <a:latin typeface="Calibri" pitchFamily="34" charset="0"/>
              </a:rPr>
            </a:br>
            <a:r>
              <a:rPr lang="en-US" sz="4400" b="1" dirty="0" smtClean="0">
                <a:solidFill>
                  <a:schemeClr val="bg1"/>
                </a:solidFill>
                <a:latin typeface="Calibri" pitchFamily="34" charset="0"/>
              </a:rPr>
              <a:t>and Health Survey (KDHS)</a:t>
            </a:r>
            <a:endParaRPr lang="en-US" sz="4400" b="1" dirty="0">
              <a:solidFill>
                <a:schemeClr val="bg1"/>
              </a:solidFill>
              <a:latin typeface="Calibri" pitchFamily="34" charset="0"/>
            </a:endParaRP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059521"/>
            <a:ext cx="9144000" cy="2738958"/>
          </a:xfrm>
          <a:prstGeom prst="rect">
            <a:avLst/>
          </a:prstGeom>
        </p:spPr>
      </p:pic>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7833" y="1584251"/>
            <a:ext cx="8229600" cy="5029200"/>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4" name="Slide Number Placeholder 3"/>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6974EAD7-22EB-45B2-9D32-83CE62BE34DC}" type="slidenum">
              <a:rPr lang="en-US" smtClean="0"/>
              <a:pPr/>
              <a:t>‹#›</a:t>
            </a:fld>
            <a:endParaRPr lang="en-US"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 id="2147483688" r:id="rId2"/>
    <p:sldLayoutId id="2147483689" r:id="rId3"/>
    <p:sldLayoutId id="2147483690" r:id="rId4"/>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chart" Target="../charts/chart58.xml"/><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chart" Target="../charts/chart59.xml"/><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chart" Target="../charts/chart60.xml"/><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chart" Target="../charts/chart61.xml"/><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chart" Target="../charts/chart63.xml"/><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chart" Target="../charts/chart64.xml"/><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chart" Target="../charts/chart65.xml"/><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chart" Target="../charts/chart66.xml"/><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3" Type="http://schemas.openxmlformats.org/officeDocument/2006/relationships/chart" Target="../charts/chart67.xml"/><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chart" Target="../charts/chart68.xml"/><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chart" Target="../charts/chart69.xml"/><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chart" Target="../charts/chart70.xml"/><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chart" Target="../charts/chart71.xml"/><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chart" Target="../charts/chart72.xml"/><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chart" Target="../charts/chart73.xml"/><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chart" Target="../charts/chart74.xml"/><Relationship Id="rId2" Type="http://schemas.openxmlformats.org/officeDocument/2006/relationships/notesSlide" Target="../notesSlides/notesSlide12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chart" Target="../charts/chart54.xml"/><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392037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Improved Water, Sanitation, and Electricity</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672908"/>
              </p:ext>
            </p:extLst>
          </p:nvPr>
        </p:nvGraphicFramePr>
        <p:xfrm>
          <a:off x="0" y="1616764"/>
          <a:ext cx="9144000" cy="524123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44388"/>
            <a:ext cx="9144000" cy="369332"/>
          </a:xfrm>
          <a:prstGeom prst="rect">
            <a:avLst/>
          </a:prstGeom>
          <a:noFill/>
        </p:spPr>
        <p:txBody>
          <a:bodyPr wrap="square" rtlCol="0">
            <a:spAutoFit/>
          </a:bodyPr>
          <a:lstStyle/>
          <a:p>
            <a:pPr algn="ctr"/>
            <a:r>
              <a:rPr lang="en-US" i="1" dirty="0"/>
              <a:t>Percent of households</a:t>
            </a:r>
          </a:p>
        </p:txBody>
      </p:sp>
      <p:sp>
        <p:nvSpPr>
          <p:cNvPr id="3" name="TextBox 2"/>
          <p:cNvSpPr txBox="1"/>
          <p:nvPr/>
        </p:nvSpPr>
        <p:spPr>
          <a:xfrm>
            <a:off x="5866553" y="2488776"/>
            <a:ext cx="1777429" cy="369332"/>
          </a:xfrm>
          <a:prstGeom prst="rect">
            <a:avLst/>
          </a:prstGeom>
          <a:noFill/>
        </p:spPr>
        <p:txBody>
          <a:bodyPr wrap="square" rtlCol="0">
            <a:spAutoFit/>
          </a:bodyPr>
          <a:lstStyle/>
          <a:p>
            <a:r>
              <a:rPr lang="en-US" b="1" dirty="0" smtClean="0">
                <a:solidFill>
                  <a:schemeClr val="tx2"/>
                </a:solidFill>
              </a:rPr>
              <a:t>Improved water</a:t>
            </a:r>
            <a:endParaRPr lang="en-US" b="1" dirty="0">
              <a:solidFill>
                <a:schemeClr val="tx2"/>
              </a:solidFill>
            </a:endParaRPr>
          </a:p>
        </p:txBody>
      </p:sp>
      <p:sp>
        <p:nvSpPr>
          <p:cNvPr id="6" name="TextBox 5"/>
          <p:cNvSpPr txBox="1"/>
          <p:nvPr/>
        </p:nvSpPr>
        <p:spPr>
          <a:xfrm>
            <a:off x="5983742" y="5566532"/>
            <a:ext cx="1543050" cy="646331"/>
          </a:xfrm>
          <a:prstGeom prst="rect">
            <a:avLst/>
          </a:prstGeom>
          <a:noFill/>
        </p:spPr>
        <p:txBody>
          <a:bodyPr wrap="square" rtlCol="0">
            <a:spAutoFit/>
          </a:bodyPr>
          <a:lstStyle/>
          <a:p>
            <a:pPr algn="ctr"/>
            <a:r>
              <a:rPr lang="en-US" b="1" dirty="0" smtClean="0">
                <a:solidFill>
                  <a:schemeClr val="accent1"/>
                </a:solidFill>
              </a:rPr>
              <a:t>Improved, not shared toilet</a:t>
            </a:r>
            <a:endParaRPr lang="en-US" b="1" dirty="0">
              <a:solidFill>
                <a:schemeClr val="accent1"/>
              </a:solidFill>
            </a:endParaRPr>
          </a:p>
        </p:txBody>
      </p:sp>
      <p:sp>
        <p:nvSpPr>
          <p:cNvPr id="7"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
        <p:nvSpPr>
          <p:cNvPr id="8" name="TextBox 7"/>
          <p:cNvSpPr txBox="1"/>
          <p:nvPr/>
        </p:nvSpPr>
        <p:spPr>
          <a:xfrm>
            <a:off x="6147747" y="4322144"/>
            <a:ext cx="1543050" cy="369332"/>
          </a:xfrm>
          <a:prstGeom prst="rect">
            <a:avLst/>
          </a:prstGeom>
          <a:noFill/>
        </p:spPr>
        <p:txBody>
          <a:bodyPr wrap="square" rtlCol="0">
            <a:spAutoFit/>
          </a:bodyPr>
          <a:lstStyle/>
          <a:p>
            <a:pPr algn="ctr"/>
            <a:r>
              <a:rPr lang="en-US" b="1" dirty="0" smtClean="0">
                <a:solidFill>
                  <a:schemeClr val="accent2"/>
                </a:solidFill>
              </a:rPr>
              <a:t>Electricity</a:t>
            </a:r>
            <a:endParaRPr lang="en-US" b="1" dirty="0">
              <a:solidFill>
                <a:schemeClr val="accent2"/>
              </a:solidFill>
            </a:endParaRPr>
          </a:p>
        </p:txBody>
      </p:sp>
      <p:sp>
        <p:nvSpPr>
          <p:cNvPr id="10" name="Slide Number Placeholder 3"/>
          <p:cNvSpPr txBox="1">
            <a:spLocks/>
          </p:cNvSpPr>
          <p:nvPr/>
        </p:nvSpPr>
        <p:spPr>
          <a:xfrm>
            <a:off x="6628" y="6499503"/>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97959167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HIV Testing during Pregnancy</a:t>
            </a:r>
            <a:endParaRPr lang="en-US" sz="4200" dirty="0"/>
          </a:p>
        </p:txBody>
      </p:sp>
      <p:sp>
        <p:nvSpPr>
          <p:cNvPr id="3" name="Content Placeholder 2"/>
          <p:cNvSpPr>
            <a:spLocks noGrp="1"/>
          </p:cNvSpPr>
          <p:nvPr>
            <p:ph idx="1"/>
          </p:nvPr>
        </p:nvSpPr>
        <p:spPr>
          <a:xfrm>
            <a:off x="940158" y="1611824"/>
            <a:ext cx="7276563" cy="4565140"/>
          </a:xfrm>
        </p:spPr>
        <p:txBody>
          <a:bodyPr>
            <a:normAutofit/>
          </a:bodyPr>
          <a:lstStyle/>
          <a:p>
            <a:pPr marL="0" indent="0" algn="ctr">
              <a:lnSpc>
                <a:spcPct val="100000"/>
              </a:lnSpc>
              <a:spcBef>
                <a:spcPts val="0"/>
              </a:spcBef>
              <a:spcAft>
                <a:spcPts val="600"/>
              </a:spcAft>
              <a:buClr>
                <a:schemeClr val="tx1"/>
              </a:buClr>
              <a:buNone/>
            </a:pPr>
            <a:r>
              <a:rPr lang="en-GB" dirty="0" smtClean="0"/>
              <a:t>Among women who gave birth in the two years before the survey, </a:t>
            </a:r>
            <a:r>
              <a:rPr lang="en-GB" b="1" dirty="0" smtClean="0">
                <a:solidFill>
                  <a:schemeClr val="tx2"/>
                </a:solidFill>
              </a:rPr>
              <a:t>67%</a:t>
            </a:r>
            <a:r>
              <a:rPr lang="en-GB" dirty="0" smtClean="0">
                <a:solidFill>
                  <a:schemeClr val="accent1"/>
                </a:solidFill>
              </a:rPr>
              <a:t> </a:t>
            </a:r>
            <a:r>
              <a:rPr lang="en-GB" dirty="0" smtClean="0"/>
              <a:t>were </a:t>
            </a:r>
            <a:r>
              <a:rPr lang="en-GB" b="1" dirty="0" smtClean="0">
                <a:solidFill>
                  <a:schemeClr val="tx2"/>
                </a:solidFill>
              </a:rPr>
              <a:t>counselled and tested for HIV </a:t>
            </a:r>
            <a:r>
              <a:rPr lang="en-GB" dirty="0" smtClean="0"/>
              <a:t>during antenatal care and </a:t>
            </a:r>
            <a:r>
              <a:rPr lang="en-GB" b="1" dirty="0" smtClean="0">
                <a:solidFill>
                  <a:schemeClr val="tx2"/>
                </a:solidFill>
              </a:rPr>
              <a:t>received the results</a:t>
            </a:r>
            <a:r>
              <a:rPr lang="en-GB" dirty="0" smtClean="0"/>
              <a:t>. </a:t>
            </a:r>
            <a:endParaRPr lang="en-GB" b="1"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9079278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Male Circumcision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667632271"/>
              </p:ext>
            </p:extLst>
          </p:nvPr>
        </p:nvGraphicFramePr>
        <p:xfrm>
          <a:off x="464024" y="1665209"/>
          <a:ext cx="8229600" cy="519279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877"/>
            <a:ext cx="9144000" cy="369332"/>
          </a:xfrm>
          <a:prstGeom prst="rect">
            <a:avLst/>
          </a:prstGeom>
          <a:noFill/>
        </p:spPr>
        <p:txBody>
          <a:bodyPr wrap="square" rtlCol="0">
            <a:spAutoFit/>
          </a:bodyPr>
          <a:lstStyle/>
          <a:p>
            <a:pPr algn="ctr"/>
            <a:r>
              <a:rPr lang="en-US" i="1" dirty="0"/>
              <a:t>Percent of </a:t>
            </a:r>
            <a:r>
              <a:rPr lang="en-US" i="1" dirty="0" smtClean="0"/>
              <a:t>men age 15-49 who report having been circumcised</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33469689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Comprehensive Knowledge of HIV </a:t>
            </a:r>
            <a:br>
              <a:rPr lang="en-US" sz="4200" dirty="0" smtClean="0"/>
            </a:br>
            <a:r>
              <a:rPr lang="en-US" sz="4200" dirty="0" smtClean="0"/>
              <a:t>among Youth by Residence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124297839"/>
              </p:ext>
            </p:extLst>
          </p:nvPr>
        </p:nvGraphicFramePr>
        <p:xfrm>
          <a:off x="464024" y="1601614"/>
          <a:ext cx="8222776" cy="451772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20614"/>
            <a:ext cx="9144000" cy="381000"/>
          </a:xfrm>
          <a:prstGeom prst="rect">
            <a:avLst/>
          </a:prstGeom>
          <a:noFill/>
        </p:spPr>
        <p:txBody>
          <a:bodyPr wrap="square" rtlCol="0">
            <a:spAutoFit/>
          </a:bodyPr>
          <a:lstStyle/>
          <a:p>
            <a:pPr algn="ctr"/>
            <a:r>
              <a:rPr lang="en-US" i="1" dirty="0" smtClean="0">
                <a:latin typeface="+mn-lt"/>
              </a:rPr>
              <a:t>Percent of women and men age 15-24 with comprehensive knowledge* of HIV</a:t>
            </a:r>
            <a:endParaRPr lang="en-US" i="1" dirty="0">
              <a:latin typeface="+mn-lt"/>
            </a:endParaRPr>
          </a:p>
        </p:txBody>
      </p:sp>
      <p:sp>
        <p:nvSpPr>
          <p:cNvPr id="5" name="TextBox 4"/>
          <p:cNvSpPr txBox="1"/>
          <p:nvPr/>
        </p:nvSpPr>
        <p:spPr>
          <a:xfrm>
            <a:off x="914400" y="6119336"/>
            <a:ext cx="7772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
        <p:nvSpPr>
          <p:cNvPr id="6"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47506194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Knowledge of a Condom Source </a:t>
            </a:r>
            <a:br>
              <a:rPr lang="en-US" sz="4200" dirty="0" smtClean="0"/>
            </a:br>
            <a:r>
              <a:rPr lang="en-US" sz="4200" dirty="0" smtClean="0"/>
              <a:t>among Youth by Residence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657545296"/>
              </p:ext>
            </p:extLst>
          </p:nvPr>
        </p:nvGraphicFramePr>
        <p:xfrm>
          <a:off x="464024" y="1601614"/>
          <a:ext cx="8243248" cy="525638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20614"/>
            <a:ext cx="9144000" cy="381000"/>
          </a:xfrm>
          <a:prstGeom prst="rect">
            <a:avLst/>
          </a:prstGeom>
          <a:noFill/>
        </p:spPr>
        <p:txBody>
          <a:bodyPr wrap="square" rtlCol="0">
            <a:spAutoFit/>
          </a:bodyPr>
          <a:lstStyle/>
          <a:p>
            <a:pPr algn="ctr"/>
            <a:r>
              <a:rPr lang="en-US" i="1" dirty="0" smtClean="0">
                <a:latin typeface="+mn-lt"/>
              </a:rPr>
              <a:t>Percent of women and men age 15-24 who know a condom source</a:t>
            </a:r>
            <a:endParaRPr lang="en-US" i="1" dirty="0">
              <a:latin typeface="+mn-lt"/>
            </a:endParaRP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33797545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Age at First Sexual Intercourse</a:t>
            </a:r>
            <a:endParaRPr lang="en-US" sz="4200" dirty="0"/>
          </a:p>
        </p:txBody>
      </p:sp>
      <p:sp>
        <p:nvSpPr>
          <p:cNvPr id="3" name="Content Placeholder 2"/>
          <p:cNvSpPr>
            <a:spLocks noGrp="1"/>
          </p:cNvSpPr>
          <p:nvPr>
            <p:ph idx="1"/>
          </p:nvPr>
        </p:nvSpPr>
        <p:spPr>
          <a:xfrm>
            <a:off x="489398" y="1611824"/>
            <a:ext cx="8242478" cy="4565140"/>
          </a:xfrm>
        </p:spPr>
        <p:txBody>
          <a:bodyPr>
            <a:normAutofit/>
          </a:bodyPr>
          <a:lstStyle/>
          <a:p>
            <a:pPr>
              <a:lnSpc>
                <a:spcPct val="100000"/>
              </a:lnSpc>
              <a:spcBef>
                <a:spcPts val="0"/>
              </a:spcBef>
              <a:spcAft>
                <a:spcPts val="1200"/>
              </a:spcAft>
              <a:buClr>
                <a:schemeClr val="tx1"/>
              </a:buClr>
            </a:pPr>
            <a:r>
              <a:rPr lang="en-GB" b="1" dirty="0" smtClean="0">
                <a:solidFill>
                  <a:schemeClr val="tx2"/>
                </a:solidFill>
              </a:rPr>
              <a:t>12%</a:t>
            </a:r>
            <a:r>
              <a:rPr lang="en-GB" dirty="0" smtClean="0">
                <a:solidFill>
                  <a:schemeClr val="tx2"/>
                </a:solidFill>
              </a:rPr>
              <a:t> </a:t>
            </a:r>
            <a:r>
              <a:rPr lang="en-GB" dirty="0" smtClean="0"/>
              <a:t>of young women and </a:t>
            </a:r>
            <a:r>
              <a:rPr lang="en-GB" b="1" dirty="0" smtClean="0">
                <a:solidFill>
                  <a:schemeClr val="tx2"/>
                </a:solidFill>
              </a:rPr>
              <a:t>21%</a:t>
            </a:r>
            <a:r>
              <a:rPr lang="en-GB" dirty="0" smtClean="0">
                <a:solidFill>
                  <a:schemeClr val="tx2"/>
                </a:solidFill>
              </a:rPr>
              <a:t> </a:t>
            </a:r>
            <a:r>
              <a:rPr lang="en-GB" dirty="0" smtClean="0"/>
              <a:t>of young </a:t>
            </a:r>
            <a:br>
              <a:rPr lang="en-GB" dirty="0" smtClean="0"/>
            </a:br>
            <a:r>
              <a:rPr lang="en-GB" dirty="0" smtClean="0"/>
              <a:t>men age 15-24 had sexual intercourse </a:t>
            </a:r>
            <a:br>
              <a:rPr lang="en-GB" dirty="0" smtClean="0"/>
            </a:br>
            <a:r>
              <a:rPr lang="en-GB" b="1" dirty="0" smtClean="0">
                <a:solidFill>
                  <a:schemeClr val="tx2"/>
                </a:solidFill>
              </a:rPr>
              <a:t>before age 15</a:t>
            </a:r>
            <a:r>
              <a:rPr lang="en-GB" dirty="0" smtClean="0"/>
              <a:t>.</a:t>
            </a:r>
          </a:p>
          <a:p>
            <a:pPr>
              <a:lnSpc>
                <a:spcPct val="100000"/>
              </a:lnSpc>
              <a:spcBef>
                <a:spcPts val="0"/>
              </a:spcBef>
              <a:spcAft>
                <a:spcPts val="600"/>
              </a:spcAft>
              <a:buClr>
                <a:schemeClr val="tx1"/>
              </a:buClr>
            </a:pPr>
            <a:r>
              <a:rPr lang="en-GB" b="1" dirty="0" smtClean="0">
                <a:solidFill>
                  <a:schemeClr val="tx2"/>
                </a:solidFill>
              </a:rPr>
              <a:t>47%</a:t>
            </a:r>
            <a:r>
              <a:rPr lang="en-GB" dirty="0" smtClean="0">
                <a:solidFill>
                  <a:schemeClr val="tx2"/>
                </a:solidFill>
              </a:rPr>
              <a:t> </a:t>
            </a:r>
            <a:r>
              <a:rPr lang="en-GB" dirty="0" smtClean="0"/>
              <a:t>of young women and </a:t>
            </a:r>
            <a:r>
              <a:rPr lang="en-GB" b="1" dirty="0" smtClean="0">
                <a:solidFill>
                  <a:schemeClr val="tx2"/>
                </a:solidFill>
              </a:rPr>
              <a:t>55%</a:t>
            </a:r>
            <a:r>
              <a:rPr lang="en-GB" dirty="0" smtClean="0">
                <a:solidFill>
                  <a:schemeClr val="tx2"/>
                </a:solidFill>
              </a:rPr>
              <a:t> </a:t>
            </a:r>
            <a:r>
              <a:rPr lang="en-GB" dirty="0" smtClean="0"/>
              <a:t>of young </a:t>
            </a:r>
            <a:br>
              <a:rPr lang="en-GB" dirty="0" smtClean="0"/>
            </a:br>
            <a:r>
              <a:rPr lang="en-GB" dirty="0" smtClean="0"/>
              <a:t>men age 18-24 had sexual intercourse </a:t>
            </a:r>
            <a:br>
              <a:rPr lang="en-GB" dirty="0" smtClean="0"/>
            </a:br>
            <a:r>
              <a:rPr lang="en-GB" b="1" dirty="0" smtClean="0">
                <a:solidFill>
                  <a:schemeClr val="tx2"/>
                </a:solidFill>
              </a:rPr>
              <a:t>before age 18</a:t>
            </a:r>
            <a:r>
              <a:rPr lang="en-GB" dirty="0" smtClean="0"/>
              <a:t>.</a:t>
            </a:r>
            <a:endParaRPr lang="en-GB" b="1"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48596654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Premarital Sexual Intercourse and Condom Use among Youth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421277765"/>
              </p:ext>
            </p:extLst>
          </p:nvPr>
        </p:nvGraphicFramePr>
        <p:xfrm>
          <a:off x="180304" y="1219200"/>
          <a:ext cx="8757634" cy="59679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09093" y="1898432"/>
            <a:ext cx="4430332" cy="646331"/>
          </a:xfrm>
          <a:prstGeom prst="rect">
            <a:avLst/>
          </a:prstGeom>
          <a:noFill/>
        </p:spPr>
        <p:txBody>
          <a:bodyPr wrap="square" rtlCol="0">
            <a:spAutoFit/>
          </a:bodyPr>
          <a:lstStyle/>
          <a:p>
            <a:pPr algn="ctr"/>
            <a:r>
              <a:rPr lang="en-US" i="1" dirty="0" smtClean="0"/>
              <a:t>Percent of never-married women and </a:t>
            </a:r>
            <a:br>
              <a:rPr lang="en-US" i="1" dirty="0" smtClean="0"/>
            </a:br>
            <a:r>
              <a:rPr lang="en-US" i="1" dirty="0" smtClean="0"/>
              <a:t>men age 15-24 who:</a:t>
            </a:r>
            <a:endParaRPr lang="en-US" i="1" dirty="0"/>
          </a:p>
        </p:txBody>
      </p:sp>
      <p:cxnSp>
        <p:nvCxnSpPr>
          <p:cNvPr id="12" name="Straight Connector 11"/>
          <p:cNvCxnSpPr/>
          <p:nvPr/>
        </p:nvCxnSpPr>
        <p:spPr>
          <a:xfrm>
            <a:off x="309093" y="2544763"/>
            <a:ext cx="44303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937504" y="1356626"/>
            <a:ext cx="3206496" cy="1200329"/>
          </a:xfrm>
          <a:prstGeom prst="rect">
            <a:avLst/>
          </a:prstGeom>
          <a:noFill/>
        </p:spPr>
        <p:txBody>
          <a:bodyPr wrap="square" rtlCol="0">
            <a:spAutoFit/>
          </a:bodyPr>
          <a:lstStyle/>
          <a:p>
            <a:pPr algn="ctr"/>
            <a:r>
              <a:rPr lang="en-US" i="1" dirty="0" smtClean="0"/>
              <a:t>Among never-married women and men age 15-24 who had sexual intercourse in past 12 months, percent who:</a:t>
            </a:r>
            <a:endParaRPr lang="en-US" i="1" dirty="0"/>
          </a:p>
        </p:txBody>
      </p:sp>
      <p:cxnSp>
        <p:nvCxnSpPr>
          <p:cNvPr id="19" name="Straight Connector 18"/>
          <p:cNvCxnSpPr/>
          <p:nvPr/>
        </p:nvCxnSpPr>
        <p:spPr>
          <a:xfrm>
            <a:off x="5937504" y="2557643"/>
            <a:ext cx="32064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34807364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HIV Testing among Youth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321669408"/>
              </p:ext>
            </p:extLst>
          </p:nvPr>
        </p:nvGraphicFramePr>
        <p:xfrm>
          <a:off x="477672" y="1583141"/>
          <a:ext cx="8215952"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646331"/>
          </a:xfrm>
          <a:prstGeom prst="rect">
            <a:avLst/>
          </a:prstGeom>
          <a:noFill/>
        </p:spPr>
        <p:txBody>
          <a:bodyPr wrap="square" rtlCol="0">
            <a:spAutoFit/>
          </a:bodyPr>
          <a:lstStyle/>
          <a:p>
            <a:pPr algn="ctr"/>
            <a:r>
              <a:rPr lang="en-US" i="1" dirty="0" smtClean="0">
                <a:latin typeface="+mn-lt"/>
              </a:rPr>
              <a:t>Among women and men age 15-24 who had sexual intercourse in past 12 months, </a:t>
            </a:r>
            <a:br>
              <a:rPr lang="en-US" i="1" dirty="0" smtClean="0">
                <a:latin typeface="+mn-lt"/>
              </a:rPr>
            </a:br>
            <a:r>
              <a:rPr lang="en-US" i="1" dirty="0" smtClean="0">
                <a:latin typeface="+mn-lt"/>
              </a:rPr>
              <a:t>percent tested for HIV in past 12 months and received the results</a:t>
            </a:r>
            <a:endParaRPr lang="en-US" i="1" dirty="0">
              <a:latin typeface="+mn-lt"/>
            </a:endParaRP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80633188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36790"/>
            <a:ext cx="9144000" cy="769441"/>
          </a:xfrm>
          <a:prstGeom prst="rect">
            <a:avLst/>
          </a:prstGeom>
          <a:noFill/>
        </p:spPr>
        <p:txBody>
          <a:bodyPr wrap="square" rtlCol="0">
            <a:spAutoFit/>
          </a:bodyPr>
          <a:lstStyle/>
          <a:p>
            <a:pPr algn="ctr"/>
            <a:r>
              <a:rPr lang="en-US" sz="4400" b="1" dirty="0" smtClean="0">
                <a:solidFill>
                  <a:prstClr val="white"/>
                </a:solidFill>
              </a:rPr>
              <a:t>Gender Issues</a:t>
            </a:r>
            <a:endParaRPr lang="en-US" sz="4400" b="1" dirty="0">
              <a:solidFill>
                <a:prstClr val="white"/>
              </a:solidFill>
            </a:endParaRPr>
          </a:p>
        </p:txBody>
      </p:sp>
    </p:spTree>
    <p:extLst>
      <p:ext uri="{BB962C8B-B14F-4D97-AF65-F5344CB8AC3E}">
        <p14:creationId xmlns:p14="http://schemas.microsoft.com/office/powerpoint/2010/main" val="8591404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Employment</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822572037"/>
              </p:ext>
            </p:extLst>
          </p:nvPr>
        </p:nvGraphicFramePr>
        <p:xfrm>
          <a:off x="464234" y="1645921"/>
          <a:ext cx="8243668" cy="521208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646331"/>
          </a:xfrm>
          <a:prstGeom prst="rect">
            <a:avLst/>
          </a:prstGeom>
          <a:noFill/>
        </p:spPr>
        <p:txBody>
          <a:bodyPr wrap="square" rtlCol="0">
            <a:spAutoFit/>
          </a:bodyPr>
          <a:lstStyle/>
          <a:p>
            <a:pPr algn="ctr"/>
            <a:r>
              <a:rPr lang="en-US" i="1" dirty="0" smtClean="0">
                <a:latin typeface="+mn-lt"/>
              </a:rPr>
              <a:t>Percent of currently married women and men age 15-49 </a:t>
            </a:r>
            <a:br>
              <a:rPr lang="en-US" i="1" dirty="0" smtClean="0">
                <a:latin typeface="+mn-lt"/>
              </a:rPr>
            </a:br>
            <a:r>
              <a:rPr lang="en-US" i="1" dirty="0" smtClean="0">
                <a:latin typeface="+mn-lt"/>
              </a:rPr>
              <a:t>who were employed in 12 months before the survey</a:t>
            </a:r>
            <a:endParaRPr lang="en-US" i="1" dirty="0">
              <a:latin typeface="+mn-lt"/>
            </a:endParaRPr>
          </a:p>
        </p:txBody>
      </p:sp>
    </p:spTree>
    <p:extLst>
      <p:ext uri="{BB962C8B-B14F-4D97-AF65-F5344CB8AC3E}">
        <p14:creationId xmlns:p14="http://schemas.microsoft.com/office/powerpoint/2010/main" val="270979856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Type of Payment</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694358050"/>
              </p:ext>
            </p:extLst>
          </p:nvPr>
        </p:nvGraphicFramePr>
        <p:xfrm>
          <a:off x="628650" y="1674667"/>
          <a:ext cx="8037048"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646331"/>
          </a:xfrm>
          <a:prstGeom prst="rect">
            <a:avLst/>
          </a:prstGeom>
          <a:noFill/>
        </p:spPr>
        <p:txBody>
          <a:bodyPr wrap="square" rtlCol="0">
            <a:spAutoFit/>
          </a:bodyPr>
          <a:lstStyle/>
          <a:p>
            <a:pPr algn="ctr"/>
            <a:r>
              <a:rPr lang="en-US" i="1" dirty="0" smtClean="0">
                <a:latin typeface="+mn-lt"/>
              </a:rPr>
              <a:t>Percent distribution of payment type among currently married women and men </a:t>
            </a:r>
            <a:br>
              <a:rPr lang="en-US" i="1" dirty="0" smtClean="0">
                <a:latin typeface="+mn-lt"/>
              </a:rPr>
            </a:br>
            <a:r>
              <a:rPr lang="en-US" i="1" dirty="0" smtClean="0">
                <a:latin typeface="+mn-lt"/>
              </a:rPr>
              <a:t>age 15-49 who were employed in 12 months before the survey</a:t>
            </a:r>
            <a:endParaRPr lang="en-US" i="1" dirty="0">
              <a:latin typeface="+mn-lt"/>
            </a:endParaRPr>
          </a:p>
        </p:txBody>
      </p:sp>
    </p:spTree>
    <p:extLst>
      <p:ext uri="{BB962C8B-B14F-4D97-AF65-F5344CB8AC3E}">
        <p14:creationId xmlns:p14="http://schemas.microsoft.com/office/powerpoint/2010/main" val="7303868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fontScale="90000"/>
          </a:bodyPr>
          <a:lstStyle/>
          <a:p>
            <a:r>
              <a:rPr lang="en-US" sz="4200" dirty="0" smtClean="0"/>
              <a:t/>
            </a:r>
            <a:br>
              <a:rPr lang="en-US" sz="4200" dirty="0" smtClean="0"/>
            </a:br>
            <a:r>
              <a:rPr lang="en-US" sz="4700" dirty="0" smtClean="0"/>
              <a:t>Time to Obtain Drinking Water</a:t>
            </a:r>
            <a:br>
              <a:rPr lang="en-US" sz="4700" dirty="0" smtClean="0"/>
            </a:br>
            <a:r>
              <a:rPr lang="en-US" sz="4700" dirty="0" smtClean="0"/>
              <a:t>Round Trip</a:t>
            </a:r>
            <a:r>
              <a:rPr lang="en-US" sz="4200" dirty="0" smtClean="0"/>
              <a:t/>
            </a:r>
            <a:br>
              <a:rPr lang="en-US" sz="4200" dirty="0" smtClean="0"/>
            </a:b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556506"/>
              </p:ext>
            </p:extLst>
          </p:nvPr>
        </p:nvGraphicFramePr>
        <p:xfrm>
          <a:off x="482600" y="1568360"/>
          <a:ext cx="82042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381000"/>
          </a:xfrm>
          <a:prstGeom prst="rect">
            <a:avLst/>
          </a:prstGeom>
          <a:noFill/>
        </p:spPr>
        <p:txBody>
          <a:bodyPr wrap="square" rtlCol="0">
            <a:spAutoFit/>
          </a:bodyPr>
          <a:lstStyle/>
          <a:p>
            <a:pPr algn="ctr"/>
            <a:r>
              <a:rPr lang="en-US" i="1" dirty="0" smtClean="0">
                <a:latin typeface="+mn-lt"/>
              </a:rPr>
              <a:t>Percent of households needing 30 minutes or longer to obtain drinking water</a:t>
            </a:r>
            <a:endParaRPr lang="en-US" i="1" dirty="0">
              <a:latin typeface="+mn-lt"/>
            </a:endParaRPr>
          </a:p>
        </p:txBody>
      </p:sp>
    </p:spTree>
    <p:extLst>
      <p:ext uri="{BB962C8B-B14F-4D97-AF65-F5344CB8AC3E}">
        <p14:creationId xmlns:p14="http://schemas.microsoft.com/office/powerpoint/2010/main" val="387421552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Control over Woman’s Earnings</a:t>
            </a:r>
            <a:endParaRPr lang="en-US" sz="4200" dirty="0"/>
          </a:p>
        </p:txBody>
      </p:sp>
      <p:graphicFrame>
        <p:nvGraphicFramePr>
          <p:cNvPr id="7" name="Content Placeholder 6"/>
          <p:cNvGraphicFramePr>
            <a:graphicFrameLocks noGrp="1"/>
          </p:cNvGraphicFramePr>
          <p:nvPr>
            <p:ph idx="1"/>
            <p:extLst/>
          </p:nvPr>
        </p:nvGraphicFramePr>
        <p:xfrm>
          <a:off x="0" y="1787228"/>
          <a:ext cx="9144000" cy="507077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140897"/>
            <a:ext cx="9144000" cy="646331"/>
          </a:xfrm>
          <a:prstGeom prst="rect">
            <a:avLst/>
          </a:prstGeom>
          <a:noFill/>
        </p:spPr>
        <p:txBody>
          <a:bodyPr wrap="square" rtlCol="0">
            <a:spAutoFit/>
          </a:bodyPr>
          <a:lstStyle/>
          <a:p>
            <a:pPr algn="ctr"/>
            <a:r>
              <a:rPr lang="en-US" i="1" dirty="0" smtClean="0"/>
              <a:t>Among currently married women age 15-49 who received cash earnings, </a:t>
            </a:r>
            <a:br>
              <a:rPr lang="en-US" i="1" dirty="0" smtClean="0"/>
            </a:br>
            <a:r>
              <a:rPr lang="en-US" i="1" dirty="0" smtClean="0"/>
              <a:t>percent distribution by person who decides how woman’s earnings are used</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32558549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Ownership of House and Land</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47448945"/>
              </p:ext>
            </p:extLst>
          </p:nvPr>
        </p:nvGraphicFramePr>
        <p:xfrm>
          <a:off x="464234" y="1510229"/>
          <a:ext cx="8243668" cy="534777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40897"/>
            <a:ext cx="9144000" cy="369332"/>
          </a:xfrm>
          <a:prstGeom prst="rect">
            <a:avLst/>
          </a:prstGeom>
          <a:noFill/>
        </p:spPr>
        <p:txBody>
          <a:bodyPr wrap="square" rtlCol="0">
            <a:spAutoFit/>
          </a:bodyPr>
          <a:lstStyle/>
          <a:p>
            <a:pPr algn="ctr"/>
            <a:r>
              <a:rPr lang="en-US" i="1" dirty="0" smtClean="0">
                <a:latin typeface="+mn-lt"/>
              </a:rPr>
              <a:t>Percent of women and men age 15-49 </a:t>
            </a:r>
            <a:endParaRPr lang="en-US" i="1" dirty="0">
              <a:latin typeface="+mn-lt"/>
            </a:endParaRPr>
          </a:p>
        </p:txBody>
      </p:sp>
    </p:spTree>
    <p:extLst>
      <p:ext uri="{BB962C8B-B14F-4D97-AF65-F5344CB8AC3E}">
        <p14:creationId xmlns:p14="http://schemas.microsoft.com/office/powerpoint/2010/main" val="252614783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Autofit/>
          </a:bodyPr>
          <a:lstStyle/>
          <a:p>
            <a:pPr eaLnBrk="1" hangingPunct="1"/>
            <a:r>
              <a:rPr lang="en-US" sz="4200" dirty="0" smtClean="0">
                <a:latin typeface="Calibri" pitchFamily="34" charset="0"/>
              </a:rPr>
              <a:t>Women’s Participation in </a:t>
            </a:r>
            <a:br>
              <a:rPr lang="en-US" sz="4200" dirty="0" smtClean="0">
                <a:latin typeface="Calibri" pitchFamily="34" charset="0"/>
              </a:rPr>
            </a:br>
            <a:r>
              <a:rPr lang="en-US" sz="4200" dirty="0" smtClean="0">
                <a:latin typeface="Calibri" pitchFamily="34" charset="0"/>
              </a:rPr>
              <a:t>Decision Making</a:t>
            </a:r>
          </a:p>
        </p:txBody>
      </p:sp>
      <p:graphicFrame>
        <p:nvGraphicFramePr>
          <p:cNvPr id="8" name="Chart 7"/>
          <p:cNvGraphicFramePr/>
          <p:nvPr>
            <p:extLst/>
          </p:nvPr>
        </p:nvGraphicFramePr>
        <p:xfrm>
          <a:off x="491554" y="1884679"/>
          <a:ext cx="8243667" cy="522028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8348"/>
            <a:ext cx="9144000" cy="646331"/>
          </a:xfrm>
          <a:prstGeom prst="rect">
            <a:avLst/>
          </a:prstGeom>
          <a:noFill/>
        </p:spPr>
        <p:txBody>
          <a:bodyPr wrap="square" rtlCol="0">
            <a:spAutoFit/>
          </a:bodyPr>
          <a:lstStyle/>
          <a:p>
            <a:pPr algn="ctr"/>
            <a:r>
              <a:rPr lang="en-US" i="1" dirty="0" smtClean="0">
                <a:latin typeface="Calibri" pitchFamily="34" charset="0"/>
              </a:rPr>
              <a:t>Percent of currently married women age 15-49 who usually make specific decisions</a:t>
            </a:r>
            <a:br>
              <a:rPr lang="en-US" i="1" dirty="0" smtClean="0">
                <a:latin typeface="Calibri" pitchFamily="34" charset="0"/>
              </a:rPr>
            </a:br>
            <a:r>
              <a:rPr lang="en-US" i="1" dirty="0" smtClean="0">
                <a:latin typeface="Calibri" pitchFamily="34" charset="0"/>
              </a:rPr>
              <a:t> by themselves or jointly with their husband</a:t>
            </a:r>
            <a:endParaRPr lang="en-US" i="1" dirty="0">
              <a:latin typeface="Calibri" pitchFamily="34" charset="0"/>
            </a:endParaRPr>
          </a:p>
        </p:txBody>
      </p:sp>
    </p:spTree>
    <p:extLst>
      <p:ext uri="{BB962C8B-B14F-4D97-AF65-F5344CB8AC3E}">
        <p14:creationId xmlns:p14="http://schemas.microsoft.com/office/powerpoint/2010/main" val="3738280905"/>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Attitudes toward Wife Beating</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426061385"/>
              </p:ext>
            </p:extLst>
          </p:nvPr>
        </p:nvGraphicFramePr>
        <p:xfrm>
          <a:off x="478302" y="1674667"/>
          <a:ext cx="82296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61385"/>
            <a:ext cx="9144000" cy="646331"/>
          </a:xfrm>
          <a:prstGeom prst="rect">
            <a:avLst/>
          </a:prstGeom>
          <a:noFill/>
        </p:spPr>
        <p:txBody>
          <a:bodyPr wrap="square" rtlCol="0">
            <a:spAutoFit/>
          </a:bodyPr>
          <a:lstStyle/>
          <a:p>
            <a:pPr algn="ctr"/>
            <a:r>
              <a:rPr lang="en-US" i="1" dirty="0" smtClean="0">
                <a:latin typeface="+mn-lt"/>
              </a:rPr>
              <a:t>Percent of women and men age 15-49 who agree that a husband </a:t>
            </a:r>
            <a:br>
              <a:rPr lang="en-US" i="1" dirty="0" smtClean="0">
                <a:latin typeface="+mn-lt"/>
              </a:rPr>
            </a:br>
            <a:r>
              <a:rPr lang="en-US" i="1" dirty="0" smtClean="0">
                <a:latin typeface="+mn-lt"/>
              </a:rPr>
              <a:t>is justified in beating his wife under certain circumstances</a:t>
            </a:r>
            <a:endParaRPr lang="en-US" i="1" dirty="0">
              <a:latin typeface="+mn-lt"/>
            </a:endParaRPr>
          </a:p>
        </p:txBody>
      </p:sp>
    </p:spTree>
    <p:extLst>
      <p:ext uri="{BB962C8B-B14F-4D97-AF65-F5344CB8AC3E}">
        <p14:creationId xmlns:p14="http://schemas.microsoft.com/office/powerpoint/2010/main" val="342663446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Experience of Physical Violence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56755541"/>
              </p:ext>
            </p:extLst>
          </p:nvPr>
        </p:nvGraphicFramePr>
        <p:xfrm>
          <a:off x="381024" y="1577009"/>
          <a:ext cx="8243667" cy="520317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369332"/>
          </a:xfrm>
          <a:prstGeom prst="rect">
            <a:avLst/>
          </a:prstGeom>
          <a:noFill/>
        </p:spPr>
        <p:txBody>
          <a:bodyPr wrap="square" rtlCol="0">
            <a:spAutoFit/>
          </a:bodyPr>
          <a:lstStyle/>
          <a:p>
            <a:pPr algn="ctr"/>
            <a:r>
              <a:rPr lang="en-US" i="1" dirty="0" smtClean="0">
                <a:latin typeface="+mn-lt"/>
              </a:rPr>
              <a:t>Percent of women and men age 15-49 who have ever experienced physical violence since age 15</a:t>
            </a:r>
            <a:endParaRPr lang="en-US" i="1" dirty="0">
              <a:latin typeface="+mn-lt"/>
            </a:endParaRPr>
          </a:p>
        </p:txBody>
      </p:sp>
    </p:spTree>
    <p:extLst>
      <p:ext uri="{BB962C8B-B14F-4D97-AF65-F5344CB8AC3E}">
        <p14:creationId xmlns:p14="http://schemas.microsoft.com/office/powerpoint/2010/main" val="63858140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Perpetrators of Physical Violence</a:t>
            </a:r>
            <a:endParaRPr lang="en-US" sz="4200" dirty="0"/>
          </a:p>
        </p:txBody>
      </p:sp>
      <p:sp>
        <p:nvSpPr>
          <p:cNvPr id="3" name="Content Placeholder 2"/>
          <p:cNvSpPr>
            <a:spLocks noGrp="1"/>
          </p:cNvSpPr>
          <p:nvPr>
            <p:ph idx="1"/>
          </p:nvPr>
        </p:nvSpPr>
        <p:spPr>
          <a:xfrm>
            <a:off x="519363" y="1691105"/>
            <a:ext cx="8229600" cy="4449763"/>
          </a:xfrm>
        </p:spPr>
        <p:txBody>
          <a:bodyPr>
            <a:normAutofit fontScale="92500" lnSpcReduction="20000"/>
          </a:bodyPr>
          <a:lstStyle/>
          <a:p>
            <a:pPr>
              <a:lnSpc>
                <a:spcPct val="120000"/>
              </a:lnSpc>
              <a:spcBef>
                <a:spcPts val="0"/>
              </a:spcBef>
              <a:spcAft>
                <a:spcPts val="600"/>
              </a:spcAft>
              <a:buClr>
                <a:schemeClr val="tx1"/>
              </a:buClr>
            </a:pPr>
            <a:r>
              <a:rPr lang="en-GB" b="1" dirty="0" smtClean="0">
                <a:solidFill>
                  <a:schemeClr val="tx2"/>
                </a:solidFill>
              </a:rPr>
              <a:t>Among ever-married women</a:t>
            </a:r>
            <a:r>
              <a:rPr lang="en-GB" dirty="0" smtClean="0"/>
              <a:t>, </a:t>
            </a:r>
            <a:r>
              <a:rPr lang="en-GB" b="1" dirty="0" smtClean="0">
                <a:solidFill>
                  <a:schemeClr val="tx2"/>
                </a:solidFill>
              </a:rPr>
              <a:t>57%</a:t>
            </a:r>
            <a:r>
              <a:rPr lang="en-GB" dirty="0" smtClean="0">
                <a:solidFill>
                  <a:schemeClr val="tx2"/>
                </a:solidFill>
              </a:rPr>
              <a:t> </a:t>
            </a:r>
            <a:r>
              <a:rPr lang="en-GB" dirty="0" smtClean="0"/>
              <a:t>report experiencing physical violence committed by a current </a:t>
            </a:r>
            <a:r>
              <a:rPr lang="en-GB" b="1" dirty="0" smtClean="0">
                <a:solidFill>
                  <a:schemeClr val="tx2"/>
                </a:solidFill>
              </a:rPr>
              <a:t>husband/partner</a:t>
            </a:r>
            <a:r>
              <a:rPr lang="en-GB" dirty="0" smtClean="0"/>
              <a:t>.</a:t>
            </a:r>
          </a:p>
          <a:p>
            <a:pPr>
              <a:lnSpc>
                <a:spcPct val="120000"/>
              </a:lnSpc>
              <a:spcBef>
                <a:spcPts val="0"/>
              </a:spcBef>
              <a:spcAft>
                <a:spcPts val="600"/>
              </a:spcAft>
              <a:buClr>
                <a:schemeClr val="tx1"/>
              </a:buClr>
            </a:pPr>
            <a:r>
              <a:rPr lang="en-GB" b="1" dirty="0" smtClean="0">
                <a:solidFill>
                  <a:schemeClr val="tx2"/>
                </a:solidFill>
              </a:rPr>
              <a:t>Among never-married women</a:t>
            </a:r>
            <a:r>
              <a:rPr lang="en-GB" dirty="0" smtClean="0"/>
              <a:t>, </a:t>
            </a:r>
            <a:r>
              <a:rPr lang="en-GB" b="1" dirty="0" smtClean="0">
                <a:solidFill>
                  <a:schemeClr val="tx2"/>
                </a:solidFill>
              </a:rPr>
              <a:t>48% </a:t>
            </a:r>
            <a:r>
              <a:rPr lang="en-GB" dirty="0" smtClean="0"/>
              <a:t>report experiencing</a:t>
            </a:r>
            <a:r>
              <a:rPr lang="en-GB" b="1" dirty="0" smtClean="0"/>
              <a:t> </a:t>
            </a:r>
            <a:r>
              <a:rPr lang="en-GB" dirty="0" smtClean="0"/>
              <a:t>physical violence committed by a </a:t>
            </a:r>
            <a:r>
              <a:rPr lang="en-GB" b="1" dirty="0" smtClean="0">
                <a:solidFill>
                  <a:schemeClr val="tx2"/>
                </a:solidFill>
              </a:rPr>
              <a:t>teacher</a:t>
            </a:r>
            <a:r>
              <a:rPr lang="en-GB" dirty="0" smtClean="0"/>
              <a:t>.</a:t>
            </a:r>
          </a:p>
          <a:p>
            <a:pPr>
              <a:lnSpc>
                <a:spcPct val="120000"/>
              </a:lnSpc>
              <a:spcBef>
                <a:spcPts val="0"/>
              </a:spcBef>
              <a:spcAft>
                <a:spcPts val="600"/>
              </a:spcAft>
              <a:buClr>
                <a:schemeClr val="tx1"/>
              </a:buClr>
            </a:pPr>
            <a:r>
              <a:rPr lang="en-GB" b="1" dirty="0" smtClean="0">
                <a:solidFill>
                  <a:schemeClr val="tx2"/>
                </a:solidFill>
              </a:rPr>
              <a:t>29% of ever-married men</a:t>
            </a:r>
            <a:r>
              <a:rPr lang="en-GB" dirty="0" smtClean="0">
                <a:solidFill>
                  <a:schemeClr val="tx2"/>
                </a:solidFill>
              </a:rPr>
              <a:t> </a:t>
            </a:r>
            <a:r>
              <a:rPr lang="en-GB" dirty="0" smtClean="0"/>
              <a:t>and </a:t>
            </a:r>
            <a:r>
              <a:rPr lang="en-GB" b="1" dirty="0" smtClean="0">
                <a:solidFill>
                  <a:schemeClr val="tx2"/>
                </a:solidFill>
              </a:rPr>
              <a:t>46% of never-married men </a:t>
            </a:r>
            <a:r>
              <a:rPr lang="en-GB" dirty="0" smtClean="0"/>
              <a:t>report experiencing physical violence committed by a </a:t>
            </a:r>
            <a:r>
              <a:rPr lang="en-GB" b="1" dirty="0" smtClean="0">
                <a:solidFill>
                  <a:schemeClr val="tx2"/>
                </a:solidFill>
              </a:rPr>
              <a:t>teacher</a:t>
            </a:r>
            <a:r>
              <a:rPr lang="en-GB" dirty="0" smtClean="0"/>
              <a:t>.</a:t>
            </a:r>
            <a:endParaRPr lang="en-GB" dirty="0"/>
          </a:p>
          <a:p>
            <a:pPr algn="ctr">
              <a:lnSpc>
                <a:spcPct val="120000"/>
              </a:lnSpc>
              <a:spcBef>
                <a:spcPts val="0"/>
              </a:spcBef>
              <a:spcAft>
                <a:spcPts val="600"/>
              </a:spcAft>
            </a:pPr>
            <a:endParaRPr lang="en-GB" dirty="0" smtClean="0"/>
          </a:p>
          <a:p>
            <a:pPr algn="ctr">
              <a:lnSpc>
                <a:spcPct val="120000"/>
              </a:lnSpc>
              <a:spcBef>
                <a:spcPts val="0"/>
              </a:spcBef>
              <a:spcAft>
                <a:spcPts val="600"/>
              </a:spcAft>
            </a:pPr>
            <a:endParaRPr lang="en-GB" dirty="0"/>
          </a:p>
          <a:p>
            <a:pPr algn="ctr">
              <a:lnSpc>
                <a:spcPct val="120000"/>
              </a:lnSpc>
              <a:spcBef>
                <a:spcPts val="0"/>
              </a:spcBef>
              <a:spcAft>
                <a:spcPts val="600"/>
              </a:spcAft>
            </a:pPr>
            <a:endParaRPr lang="en-GB" dirty="0"/>
          </a:p>
        </p:txBody>
      </p:sp>
    </p:spTree>
    <p:extLst>
      <p:ext uri="{BB962C8B-B14F-4D97-AF65-F5344CB8AC3E}">
        <p14:creationId xmlns:p14="http://schemas.microsoft.com/office/powerpoint/2010/main" val="290674726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Experience of Sexual Violence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144474559"/>
              </p:ext>
            </p:extLst>
          </p:nvPr>
        </p:nvGraphicFramePr>
        <p:xfrm>
          <a:off x="381024" y="1577009"/>
          <a:ext cx="8243667" cy="520317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369332"/>
          </a:xfrm>
          <a:prstGeom prst="rect">
            <a:avLst/>
          </a:prstGeom>
          <a:noFill/>
        </p:spPr>
        <p:txBody>
          <a:bodyPr wrap="square" rtlCol="0">
            <a:spAutoFit/>
          </a:bodyPr>
          <a:lstStyle/>
          <a:p>
            <a:pPr algn="ctr"/>
            <a:r>
              <a:rPr lang="en-US" i="1" dirty="0" smtClean="0">
                <a:latin typeface="+mn-lt"/>
              </a:rPr>
              <a:t>Percent of women and men age 15-49 who have ever experienced </a:t>
            </a:r>
            <a:r>
              <a:rPr lang="en-US" i="1" dirty="0" smtClean="0"/>
              <a:t>sexual </a:t>
            </a:r>
            <a:r>
              <a:rPr lang="en-US" i="1" dirty="0" smtClean="0">
                <a:latin typeface="+mn-lt"/>
              </a:rPr>
              <a:t>violence</a:t>
            </a:r>
            <a:endParaRPr lang="en-US" i="1" dirty="0">
              <a:latin typeface="+mn-lt"/>
            </a:endParaRPr>
          </a:p>
        </p:txBody>
      </p:sp>
    </p:spTree>
    <p:extLst>
      <p:ext uri="{BB962C8B-B14F-4D97-AF65-F5344CB8AC3E}">
        <p14:creationId xmlns:p14="http://schemas.microsoft.com/office/powerpoint/2010/main" val="2193631808"/>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200" dirty="0" smtClean="0"/>
              <a:t>Perpetrators of Sexual Violence</a:t>
            </a:r>
            <a:endParaRPr lang="en-US" sz="4200" dirty="0"/>
          </a:p>
        </p:txBody>
      </p:sp>
      <p:sp>
        <p:nvSpPr>
          <p:cNvPr id="6" name="Content Placeholder 5"/>
          <p:cNvSpPr>
            <a:spLocks noGrp="1"/>
          </p:cNvSpPr>
          <p:nvPr>
            <p:ph idx="1"/>
          </p:nvPr>
        </p:nvSpPr>
        <p:spPr>
          <a:xfrm>
            <a:off x="462579" y="1383632"/>
            <a:ext cx="8251115" cy="5474368"/>
          </a:xfrm>
        </p:spPr>
        <p:txBody>
          <a:bodyPr/>
          <a:lstStyle/>
          <a:p>
            <a:pPr>
              <a:lnSpc>
                <a:spcPct val="100000"/>
              </a:lnSpc>
            </a:pPr>
            <a:r>
              <a:rPr lang="en-US" dirty="0" smtClean="0"/>
              <a:t>Among ever-married women, </a:t>
            </a:r>
            <a:r>
              <a:rPr lang="en-US" b="1" dirty="0" smtClean="0">
                <a:solidFill>
                  <a:schemeClr val="tx2"/>
                </a:solidFill>
              </a:rPr>
              <a:t>55% </a:t>
            </a:r>
            <a:r>
              <a:rPr lang="en-US" dirty="0" smtClean="0"/>
              <a:t>report experiencing sexual violence committed by a </a:t>
            </a:r>
            <a:r>
              <a:rPr lang="en-GB" dirty="0"/>
              <a:t>current </a:t>
            </a:r>
            <a:r>
              <a:rPr lang="en-GB" b="1" dirty="0" smtClean="0">
                <a:solidFill>
                  <a:schemeClr val="tx2"/>
                </a:solidFill>
              </a:rPr>
              <a:t>husband/partner</a:t>
            </a:r>
            <a:r>
              <a:rPr lang="en-GB" dirty="0" smtClean="0"/>
              <a:t>.</a:t>
            </a:r>
          </a:p>
          <a:p>
            <a:pPr>
              <a:lnSpc>
                <a:spcPct val="100000"/>
              </a:lnSpc>
            </a:pPr>
            <a:endParaRPr lang="en-US" dirty="0" smtClean="0"/>
          </a:p>
          <a:p>
            <a:pPr>
              <a:lnSpc>
                <a:spcPct val="100000"/>
              </a:lnSpc>
            </a:pPr>
            <a:r>
              <a:rPr lang="en-US" dirty="0" smtClean="0"/>
              <a:t>Among ever-married men, </a:t>
            </a:r>
            <a:r>
              <a:rPr lang="en-US" b="1" dirty="0" smtClean="0">
                <a:solidFill>
                  <a:schemeClr val="tx2"/>
                </a:solidFill>
              </a:rPr>
              <a:t>37% </a:t>
            </a:r>
            <a:r>
              <a:rPr lang="en-US" dirty="0" smtClean="0"/>
              <a:t>report experiencing sexual violence committed by a </a:t>
            </a:r>
            <a:r>
              <a:rPr lang="en-US" b="1" dirty="0" smtClean="0">
                <a:solidFill>
                  <a:schemeClr val="tx2"/>
                </a:solidFill>
              </a:rPr>
              <a:t>current wife/partner</a:t>
            </a:r>
            <a:r>
              <a:rPr lang="en-US" dirty="0" smtClean="0"/>
              <a:t>. </a:t>
            </a:r>
          </a:p>
          <a:p>
            <a:pPr marL="0" indent="0">
              <a:lnSpc>
                <a:spcPct val="100000"/>
              </a:lnSpc>
              <a:buNone/>
            </a:pPr>
            <a:endParaRPr lang="en-US" dirty="0"/>
          </a:p>
        </p:txBody>
      </p:sp>
    </p:spTree>
    <p:extLst>
      <p:ext uri="{BB962C8B-B14F-4D97-AF65-F5344CB8AC3E}">
        <p14:creationId xmlns:p14="http://schemas.microsoft.com/office/powerpoint/2010/main" val="101895649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Spousal Violence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659262751"/>
              </p:ext>
            </p:extLst>
          </p:nvPr>
        </p:nvGraphicFramePr>
        <p:xfrm>
          <a:off x="478302" y="1674667"/>
          <a:ext cx="8229600" cy="518333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646331"/>
          </a:xfrm>
          <a:prstGeom prst="rect">
            <a:avLst/>
          </a:prstGeom>
          <a:noFill/>
        </p:spPr>
        <p:txBody>
          <a:bodyPr wrap="square" rtlCol="0">
            <a:spAutoFit/>
          </a:bodyPr>
          <a:lstStyle/>
          <a:p>
            <a:pPr algn="ctr"/>
            <a:r>
              <a:rPr lang="en-US" i="1" dirty="0" smtClean="0">
                <a:latin typeface="+mn-lt"/>
              </a:rPr>
              <a:t>Percent of ever-married women and men age 15-49 who have ever </a:t>
            </a:r>
            <a:br>
              <a:rPr lang="en-US" i="1" dirty="0" smtClean="0">
                <a:latin typeface="+mn-lt"/>
              </a:rPr>
            </a:br>
            <a:r>
              <a:rPr lang="en-US" i="1" dirty="0" smtClean="0">
                <a:latin typeface="+mn-lt"/>
              </a:rPr>
              <a:t>experienced violence committed by their spouse/partner</a:t>
            </a:r>
            <a:endParaRPr lang="en-US" i="1" dirty="0">
              <a:latin typeface="+mn-lt"/>
            </a:endParaRPr>
          </a:p>
        </p:txBody>
      </p:sp>
    </p:spTree>
    <p:extLst>
      <p:ext uri="{BB962C8B-B14F-4D97-AF65-F5344CB8AC3E}">
        <p14:creationId xmlns:p14="http://schemas.microsoft.com/office/powerpoint/2010/main" val="132416359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Violence against their Spouse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826460240"/>
              </p:ext>
            </p:extLst>
          </p:nvPr>
        </p:nvGraphicFramePr>
        <p:xfrm>
          <a:off x="492369" y="1951666"/>
          <a:ext cx="8243668" cy="490633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923330"/>
          </a:xfrm>
          <a:prstGeom prst="rect">
            <a:avLst/>
          </a:prstGeom>
          <a:noFill/>
        </p:spPr>
        <p:txBody>
          <a:bodyPr wrap="square" rtlCol="0">
            <a:spAutoFit/>
          </a:bodyPr>
          <a:lstStyle/>
          <a:p>
            <a:pPr algn="ctr"/>
            <a:r>
              <a:rPr lang="en-US" i="1" dirty="0" smtClean="0">
                <a:latin typeface="+mn-lt"/>
              </a:rPr>
              <a:t>Percent of ever-married women and men age 15-49 who have committed physical violence against their current or most recent spouse/partner when she/he was not already beating or physically hurting her/him</a:t>
            </a:r>
            <a:endParaRPr lang="en-US" i="1" dirty="0">
              <a:latin typeface="+mn-lt"/>
            </a:endParaRPr>
          </a:p>
        </p:txBody>
      </p:sp>
    </p:spTree>
    <p:extLst>
      <p:ext uri="{BB962C8B-B14F-4D97-AF65-F5344CB8AC3E}">
        <p14:creationId xmlns:p14="http://schemas.microsoft.com/office/powerpoint/2010/main" val="22323753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fontScale="90000"/>
          </a:bodyPr>
          <a:lstStyle/>
          <a:p>
            <a:r>
              <a:rPr lang="en-US" sz="4200" dirty="0" smtClean="0"/>
              <a:t/>
            </a:r>
            <a:br>
              <a:rPr lang="en-US" sz="4200" dirty="0" smtClean="0"/>
            </a:br>
            <a:r>
              <a:rPr lang="en-US" sz="4700" dirty="0" smtClean="0"/>
              <a:t>Electricity</a:t>
            </a:r>
            <a:r>
              <a:rPr lang="en-US" sz="4200" dirty="0" smtClean="0"/>
              <a:t/>
            </a:r>
            <a:br>
              <a:rPr lang="en-US" sz="4200" dirty="0" smtClean="0"/>
            </a:b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795476503"/>
              </p:ext>
            </p:extLst>
          </p:nvPr>
        </p:nvGraphicFramePr>
        <p:xfrm>
          <a:off x="482600" y="1568360"/>
          <a:ext cx="82042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of households</a:t>
            </a:r>
            <a:endParaRPr lang="en-US" i="1" dirty="0">
              <a:latin typeface="+mn-lt"/>
            </a:endParaRPr>
          </a:p>
        </p:txBody>
      </p:sp>
    </p:spTree>
    <p:extLst>
      <p:ext uri="{BB962C8B-B14F-4D97-AF65-F5344CB8AC3E}">
        <p14:creationId xmlns:p14="http://schemas.microsoft.com/office/powerpoint/2010/main" val="148022334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Help Seeking </a:t>
            </a:r>
            <a:r>
              <a:rPr lang="en-US" sz="4200" dirty="0" err="1" smtClean="0"/>
              <a:t>Behaviour</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717889974"/>
              </p:ext>
            </p:extLst>
          </p:nvPr>
        </p:nvGraphicFramePr>
        <p:xfrm>
          <a:off x="492369" y="1674667"/>
          <a:ext cx="8243668"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28336"/>
            <a:ext cx="9144000" cy="369332"/>
          </a:xfrm>
          <a:prstGeom prst="rect">
            <a:avLst/>
          </a:prstGeom>
          <a:noFill/>
        </p:spPr>
        <p:txBody>
          <a:bodyPr wrap="square" rtlCol="0">
            <a:spAutoFit/>
          </a:bodyPr>
          <a:lstStyle/>
          <a:p>
            <a:pPr algn="ctr"/>
            <a:r>
              <a:rPr lang="en-US" i="1" dirty="0" smtClean="0">
                <a:latin typeface="+mn-lt"/>
              </a:rPr>
              <a:t>Percent of women and men age 15-49 who have ever experienced physical or sexual violence</a:t>
            </a:r>
            <a:endParaRPr lang="en-US" i="1" dirty="0">
              <a:latin typeface="+mn-lt"/>
            </a:endParaRPr>
          </a:p>
        </p:txBody>
      </p:sp>
    </p:spTree>
    <p:extLst>
      <p:ext uri="{BB962C8B-B14F-4D97-AF65-F5344CB8AC3E}">
        <p14:creationId xmlns:p14="http://schemas.microsoft.com/office/powerpoint/2010/main" val="113117838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Autofit/>
          </a:bodyPr>
          <a:lstStyle/>
          <a:p>
            <a:r>
              <a:rPr lang="en-US" sz="4200" dirty="0">
                <a:latin typeface="Calibri" panose="020F0502020204030204" pitchFamily="34" charset="0"/>
                <a:ea typeface="DejaVu Serif" pitchFamily="18" charset="0"/>
              </a:rPr>
              <a:t>Female Circumcision by Age</a:t>
            </a:r>
          </a:p>
        </p:txBody>
      </p:sp>
      <p:graphicFrame>
        <p:nvGraphicFramePr>
          <p:cNvPr id="11" name="Content Placeholder 10"/>
          <p:cNvGraphicFramePr>
            <a:graphicFrameLocks noGrp="1"/>
          </p:cNvGraphicFramePr>
          <p:nvPr>
            <p:ph idx="1"/>
            <p:extLst/>
          </p:nvPr>
        </p:nvGraphicFramePr>
        <p:xfrm>
          <a:off x="477078" y="1674668"/>
          <a:ext cx="8242852" cy="518333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3801"/>
            <a:ext cx="9144000" cy="369332"/>
          </a:xfrm>
          <a:prstGeom prst="rect">
            <a:avLst/>
          </a:prstGeom>
          <a:noFill/>
        </p:spPr>
        <p:txBody>
          <a:bodyPr wrap="square" rtlCol="0">
            <a:spAutoFit/>
          </a:bodyPr>
          <a:lstStyle/>
          <a:p>
            <a:pPr algn="ctr"/>
            <a:r>
              <a:rPr lang="en-US" i="1" dirty="0">
                <a:solidFill>
                  <a:prstClr val="black"/>
                </a:solidFill>
              </a:rPr>
              <a:t>Percent of </a:t>
            </a:r>
            <a:r>
              <a:rPr lang="en-US" i="1" dirty="0" smtClean="0">
                <a:solidFill>
                  <a:prstClr val="black"/>
                </a:solidFill>
              </a:rPr>
              <a:t>women </a:t>
            </a:r>
            <a:r>
              <a:rPr lang="en-US" i="1" dirty="0">
                <a:solidFill>
                  <a:prstClr val="black"/>
                </a:solidFill>
              </a:rPr>
              <a:t>age 15-49</a:t>
            </a:r>
          </a:p>
        </p:txBody>
      </p:sp>
    </p:spTree>
    <p:extLst>
      <p:ext uri="{BB962C8B-B14F-4D97-AF65-F5344CB8AC3E}">
        <p14:creationId xmlns:p14="http://schemas.microsoft.com/office/powerpoint/2010/main" val="392615978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23009"/>
          </a:xfrm>
        </p:spPr>
        <p:txBody>
          <a:bodyPr>
            <a:normAutofit/>
          </a:bodyPr>
          <a:lstStyle/>
          <a:p>
            <a:r>
              <a:rPr lang="en-US" sz="4200" dirty="0" smtClean="0"/>
              <a:t>Circumcision Among Girls</a:t>
            </a:r>
            <a:endParaRPr lang="en-US" sz="4200" dirty="0"/>
          </a:p>
        </p:txBody>
      </p:sp>
      <p:sp>
        <p:nvSpPr>
          <p:cNvPr id="4" name="Content Placeholder 3"/>
          <p:cNvSpPr>
            <a:spLocks noGrp="1"/>
          </p:cNvSpPr>
          <p:nvPr>
            <p:ph idx="1"/>
          </p:nvPr>
        </p:nvSpPr>
        <p:spPr>
          <a:xfrm>
            <a:off x="477078" y="1552668"/>
            <a:ext cx="8216348" cy="5305332"/>
          </a:xfrm>
        </p:spPr>
        <p:txBody>
          <a:bodyPr>
            <a:normAutofit/>
          </a:bodyPr>
          <a:lstStyle/>
          <a:p>
            <a:pPr marL="0" indent="0">
              <a:buNone/>
            </a:pPr>
            <a:r>
              <a:rPr lang="en-US" sz="4000" b="1" dirty="0" smtClean="0">
                <a:solidFill>
                  <a:schemeClr val="tx2"/>
                </a:solidFill>
              </a:rPr>
              <a:t>3% </a:t>
            </a:r>
            <a:r>
              <a:rPr lang="en-US" sz="4000" dirty="0" smtClean="0"/>
              <a:t>of girls </a:t>
            </a:r>
            <a:r>
              <a:rPr lang="en-US" sz="4000" b="1" dirty="0" smtClean="0">
                <a:solidFill>
                  <a:schemeClr val="tx2"/>
                </a:solidFill>
              </a:rPr>
              <a:t>age 0-14 </a:t>
            </a:r>
            <a:r>
              <a:rPr lang="en-US" sz="4000" dirty="0" smtClean="0"/>
              <a:t>have been circumcised.</a:t>
            </a:r>
          </a:p>
          <a:p>
            <a:r>
              <a:rPr lang="en-US" dirty="0" smtClean="0"/>
              <a:t>FGC highest among girls in </a:t>
            </a:r>
            <a:r>
              <a:rPr lang="en-US" b="1" dirty="0" smtClean="0">
                <a:solidFill>
                  <a:schemeClr val="tx2"/>
                </a:solidFill>
              </a:rPr>
              <a:t>North Eastern (40%) </a:t>
            </a:r>
            <a:r>
              <a:rPr lang="en-US" dirty="0" smtClean="0"/>
              <a:t>and</a:t>
            </a:r>
            <a:r>
              <a:rPr lang="en-US" b="1" dirty="0" smtClean="0">
                <a:solidFill>
                  <a:srgbClr val="0070C0"/>
                </a:solidFill>
              </a:rPr>
              <a:t> </a:t>
            </a:r>
            <a:r>
              <a:rPr lang="en-US" b="1" dirty="0" smtClean="0">
                <a:solidFill>
                  <a:schemeClr val="tx2"/>
                </a:solidFill>
              </a:rPr>
              <a:t>Nyanza (6%) </a:t>
            </a:r>
            <a:r>
              <a:rPr lang="en-US" dirty="0" smtClean="0"/>
              <a:t>regions. </a:t>
            </a:r>
          </a:p>
          <a:p>
            <a:r>
              <a:rPr lang="en-US" dirty="0" smtClean="0"/>
              <a:t>Traditional providers performed </a:t>
            </a:r>
            <a:r>
              <a:rPr lang="en-US" b="1" dirty="0" smtClean="0">
                <a:solidFill>
                  <a:schemeClr val="tx2"/>
                </a:solidFill>
              </a:rPr>
              <a:t>75%</a:t>
            </a:r>
            <a:r>
              <a:rPr lang="en-US" dirty="0" smtClean="0">
                <a:solidFill>
                  <a:schemeClr val="tx2"/>
                </a:solidFill>
              </a:rPr>
              <a:t> </a:t>
            </a:r>
            <a:r>
              <a:rPr lang="en-US" dirty="0" smtClean="0">
                <a:solidFill>
                  <a:schemeClr val="accent1"/>
                </a:solidFill>
              </a:rPr>
              <a:t/>
            </a:r>
            <a:br>
              <a:rPr lang="en-US" dirty="0" smtClean="0">
                <a:solidFill>
                  <a:schemeClr val="accent1"/>
                </a:solidFill>
              </a:rPr>
            </a:br>
            <a:r>
              <a:rPr lang="en-US" dirty="0" smtClean="0"/>
              <a:t>of these circumcisions. </a:t>
            </a:r>
            <a:r>
              <a:rPr lang="en-US" b="1" dirty="0" smtClean="0">
                <a:solidFill>
                  <a:schemeClr val="tx2"/>
                </a:solidFill>
              </a:rPr>
              <a:t>20% </a:t>
            </a:r>
            <a:r>
              <a:rPr lang="en-US" dirty="0" smtClean="0"/>
              <a:t>were performed by medical professionals.</a:t>
            </a:r>
          </a:p>
          <a:p>
            <a:endParaRPr lang="en-US" sz="3600" dirty="0" smtClean="0"/>
          </a:p>
          <a:p>
            <a:pPr marL="0" indent="0" algn="ctr">
              <a:buNone/>
            </a:pPr>
            <a:endParaRPr lang="en-US" sz="3600" dirty="0"/>
          </a:p>
          <a:p>
            <a:pPr marL="0" indent="0" algn="ctr">
              <a:buNone/>
            </a:pPr>
            <a:endParaRPr lang="en-US" dirty="0"/>
          </a:p>
          <a:p>
            <a:pPr marL="0" indent="0" algn="ctr">
              <a:buNone/>
            </a:pPr>
            <a:endParaRPr lang="en-US" dirty="0"/>
          </a:p>
        </p:txBody>
      </p:sp>
    </p:spTree>
    <p:extLst>
      <p:ext uri="{BB962C8B-B14F-4D97-AF65-F5344CB8AC3E}">
        <p14:creationId xmlns:p14="http://schemas.microsoft.com/office/powerpoint/2010/main" val="30831829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sz="4200" dirty="0" smtClean="0"/>
              <a:t>Opinions on the Continued Practice of FGC by Education</a:t>
            </a:r>
            <a:endParaRPr lang="en-US" sz="4200" dirty="0"/>
          </a:p>
        </p:txBody>
      </p:sp>
      <p:graphicFrame>
        <p:nvGraphicFramePr>
          <p:cNvPr id="6" name="Chart 5"/>
          <p:cNvGraphicFramePr/>
          <p:nvPr>
            <p:extLst>
              <p:ext uri="{D42A27DB-BD31-4B8C-83A1-F6EECF244321}">
                <p14:modId xmlns:p14="http://schemas.microsoft.com/office/powerpoint/2010/main" val="2821791671"/>
              </p:ext>
            </p:extLst>
          </p:nvPr>
        </p:nvGraphicFramePr>
        <p:xfrm>
          <a:off x="457200" y="1550020"/>
          <a:ext cx="8241030" cy="530798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63801"/>
            <a:ext cx="9144000" cy="584775"/>
          </a:xfrm>
          <a:prstGeom prst="rect">
            <a:avLst/>
          </a:prstGeom>
          <a:noFill/>
        </p:spPr>
        <p:txBody>
          <a:bodyPr wrap="square" rtlCol="0">
            <a:spAutoFit/>
          </a:bodyPr>
          <a:lstStyle/>
          <a:p>
            <a:pPr algn="ctr">
              <a:defRPr sz="2160" b="0" i="0" u="none" strike="noStrike" kern="1200" spc="0" baseline="0">
                <a:solidFill>
                  <a:prstClr val="black"/>
                </a:solidFill>
                <a:latin typeface="+mn-lt"/>
                <a:ea typeface="+mn-ea"/>
                <a:cs typeface="+mn-cs"/>
              </a:defRPr>
            </a:pPr>
            <a:r>
              <a:rPr lang="en-US" sz="1600" i="1" dirty="0"/>
              <a:t>Percent women and men age 15-49 who have heard of female circumcision by opinion on whether the practice of circumcision should be continued</a:t>
            </a:r>
          </a:p>
        </p:txBody>
      </p:sp>
    </p:spTree>
    <p:extLst>
      <p:ext uri="{BB962C8B-B14F-4D97-AF65-F5344CB8AC3E}">
        <p14:creationId xmlns:p14="http://schemas.microsoft.com/office/powerpoint/2010/main" val="16222665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dirty="0" smtClean="0"/>
              <a:t>Household Durable Goods and Possessions</a:t>
            </a:r>
            <a:endParaRPr lang="en-US" sz="40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34794778"/>
              </p:ext>
            </p:extLst>
          </p:nvPr>
        </p:nvGraphicFramePr>
        <p:xfrm>
          <a:off x="163773" y="1431880"/>
          <a:ext cx="8761863" cy="542612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50880"/>
            <a:ext cx="9144000" cy="381000"/>
          </a:xfrm>
          <a:prstGeom prst="rect">
            <a:avLst/>
          </a:prstGeom>
          <a:noFill/>
        </p:spPr>
        <p:txBody>
          <a:bodyPr wrap="square" rtlCol="0">
            <a:spAutoFit/>
          </a:bodyPr>
          <a:lstStyle/>
          <a:p>
            <a:pPr algn="ctr"/>
            <a:r>
              <a:rPr lang="en-US" i="1" dirty="0" smtClean="0">
                <a:latin typeface="+mn-lt"/>
              </a:rPr>
              <a:t>Percent of households with: </a:t>
            </a:r>
            <a:endParaRPr lang="en-US" i="1" dirty="0">
              <a:latin typeface="+mn-lt"/>
            </a:endParaRPr>
          </a:p>
        </p:txBody>
      </p:sp>
    </p:spTree>
    <p:extLst>
      <p:ext uri="{BB962C8B-B14F-4D97-AF65-F5344CB8AC3E}">
        <p14:creationId xmlns:p14="http://schemas.microsoft.com/office/powerpoint/2010/main" val="11904955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Wealth Index</a:t>
            </a:r>
            <a:endParaRPr lang="en-US" sz="4200" dirty="0"/>
          </a:p>
        </p:txBody>
      </p:sp>
      <p:sp>
        <p:nvSpPr>
          <p:cNvPr id="3" name="Content Placeholder 2"/>
          <p:cNvSpPr>
            <a:spLocks noGrp="1"/>
          </p:cNvSpPr>
          <p:nvPr>
            <p:ph idx="1"/>
          </p:nvPr>
        </p:nvSpPr>
        <p:spPr>
          <a:xfrm>
            <a:off x="616775" y="1414935"/>
            <a:ext cx="7886700" cy="5443065"/>
          </a:xfrm>
        </p:spPr>
        <p:txBody>
          <a:bodyPr>
            <a:normAutofit fontScale="85000" lnSpcReduction="10000"/>
          </a:bodyPr>
          <a:lstStyle/>
          <a:p>
            <a:pPr>
              <a:lnSpc>
                <a:spcPct val="120000"/>
              </a:lnSpc>
              <a:spcBef>
                <a:spcPts val="0"/>
              </a:spcBef>
              <a:spcAft>
                <a:spcPts val="600"/>
              </a:spcAft>
            </a:pPr>
            <a:r>
              <a:rPr lang="en-GB" dirty="0" smtClean="0"/>
              <a:t>Wealth is determined by scoring households based on a set of characteristics, including access to electricity and ownership of various durable goods.</a:t>
            </a:r>
          </a:p>
          <a:p>
            <a:pPr>
              <a:lnSpc>
                <a:spcPct val="120000"/>
              </a:lnSpc>
              <a:spcBef>
                <a:spcPts val="0"/>
              </a:spcBef>
              <a:spcAft>
                <a:spcPts val="600"/>
              </a:spcAft>
            </a:pPr>
            <a:r>
              <a:rPr lang="en-GB" dirty="0" smtClean="0"/>
              <a:t>Households are then ranked, from lowest score to highest score.</a:t>
            </a:r>
          </a:p>
          <a:p>
            <a:pPr>
              <a:lnSpc>
                <a:spcPct val="120000"/>
              </a:lnSpc>
              <a:spcBef>
                <a:spcPts val="0"/>
              </a:spcBef>
              <a:spcAft>
                <a:spcPts val="600"/>
              </a:spcAft>
            </a:pPr>
            <a:r>
              <a:rPr lang="en-GB" dirty="0" smtClean="0"/>
              <a:t>This list is then separated into 5 equal parts (or quintiles) each representing 20% of the population.</a:t>
            </a:r>
          </a:p>
          <a:p>
            <a:pPr>
              <a:lnSpc>
                <a:spcPct val="120000"/>
              </a:lnSpc>
              <a:spcBef>
                <a:spcPts val="0"/>
              </a:spcBef>
              <a:spcAft>
                <a:spcPts val="600"/>
              </a:spcAft>
            </a:pPr>
            <a:r>
              <a:rPr lang="en-GB" dirty="0" smtClean="0"/>
              <a:t>Therefore, those in the highest quintiles may not be “rich” but they are of higher socioeconomic status than 80% of Kenya.</a:t>
            </a:r>
            <a:endParaRPr lang="en-GB" dirty="0"/>
          </a:p>
        </p:txBody>
      </p:sp>
    </p:spTree>
    <p:extLst>
      <p:ext uri="{BB962C8B-B14F-4D97-AF65-F5344CB8AC3E}">
        <p14:creationId xmlns:p14="http://schemas.microsoft.com/office/powerpoint/2010/main" val="38524958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Wealth Index</a:t>
            </a:r>
            <a:endParaRPr lang="en-US" sz="4200" dirty="0"/>
          </a:p>
        </p:txBody>
      </p:sp>
      <p:sp>
        <p:nvSpPr>
          <p:cNvPr id="3" name="Content Placeholder 2"/>
          <p:cNvSpPr>
            <a:spLocks noGrp="1"/>
          </p:cNvSpPr>
          <p:nvPr>
            <p:ph idx="1"/>
          </p:nvPr>
        </p:nvSpPr>
        <p:spPr>
          <a:xfrm>
            <a:off x="628650" y="4070749"/>
            <a:ext cx="7886700" cy="2413178"/>
          </a:xfrm>
        </p:spPr>
        <p:txBody>
          <a:bodyPr>
            <a:normAutofit fontScale="70000" lnSpcReduction="20000"/>
          </a:bodyPr>
          <a:lstStyle/>
          <a:p>
            <a:pPr marL="0" indent="0" algn="ctr">
              <a:lnSpc>
                <a:spcPct val="120000"/>
              </a:lnSpc>
              <a:spcBef>
                <a:spcPts val="0"/>
              </a:spcBef>
              <a:spcAft>
                <a:spcPts val="600"/>
              </a:spcAft>
              <a:buNone/>
            </a:pPr>
            <a:r>
              <a:rPr lang="en-GB" dirty="0" smtClean="0"/>
              <a:t>Very few urban households are in the poorest </a:t>
            </a:r>
            <a:r>
              <a:rPr lang="en-GB" b="1" dirty="0" smtClean="0">
                <a:solidFill>
                  <a:schemeClr val="tx2"/>
                </a:solidFill>
              </a:rPr>
              <a:t>two quintiles</a:t>
            </a:r>
            <a:r>
              <a:rPr lang="en-GB" dirty="0" smtClean="0"/>
              <a:t>;</a:t>
            </a:r>
          </a:p>
          <a:p>
            <a:pPr marL="0" indent="0" algn="ctr">
              <a:lnSpc>
                <a:spcPct val="120000"/>
              </a:lnSpc>
              <a:spcBef>
                <a:spcPts val="0"/>
              </a:spcBef>
              <a:spcAft>
                <a:spcPts val="600"/>
              </a:spcAft>
              <a:buNone/>
            </a:pPr>
            <a:r>
              <a:rPr lang="en-GB" dirty="0" smtClean="0"/>
              <a:t>very few rural households are in the wealthiest </a:t>
            </a:r>
            <a:r>
              <a:rPr lang="en-GB" b="1" dirty="0" smtClean="0">
                <a:solidFill>
                  <a:schemeClr val="tx2"/>
                </a:solidFill>
              </a:rPr>
              <a:t>two quintiles</a:t>
            </a:r>
            <a:r>
              <a:rPr lang="en-GB" dirty="0" smtClean="0"/>
              <a:t>.</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r>
              <a:rPr lang="en-GB" b="1" dirty="0" smtClean="0">
                <a:solidFill>
                  <a:schemeClr val="tx2"/>
                </a:solidFill>
              </a:rPr>
              <a:t>North Eastern (73%) </a:t>
            </a:r>
            <a:r>
              <a:rPr lang="en-GB" dirty="0" smtClean="0"/>
              <a:t>has the largest proportion of households </a:t>
            </a:r>
            <a:br>
              <a:rPr lang="en-GB" dirty="0" smtClean="0"/>
            </a:br>
            <a:r>
              <a:rPr lang="en-GB" dirty="0" smtClean="0"/>
              <a:t>in the </a:t>
            </a:r>
            <a:r>
              <a:rPr lang="en-GB" b="1" dirty="0" smtClean="0">
                <a:solidFill>
                  <a:schemeClr val="tx2"/>
                </a:solidFill>
              </a:rPr>
              <a:t>poorest</a:t>
            </a:r>
            <a:r>
              <a:rPr lang="en-GB" dirty="0" smtClean="0">
                <a:solidFill>
                  <a:schemeClr val="accent1"/>
                </a:solidFill>
              </a:rPr>
              <a:t> </a:t>
            </a:r>
            <a:r>
              <a:rPr lang="en-GB" dirty="0" smtClean="0"/>
              <a:t>quintile; </a:t>
            </a:r>
            <a:r>
              <a:rPr lang="en-GB" b="1" dirty="0" smtClean="0">
                <a:solidFill>
                  <a:schemeClr val="tx2"/>
                </a:solidFill>
              </a:rPr>
              <a:t>Nairobi (67%) </a:t>
            </a:r>
            <a:r>
              <a:rPr lang="en-GB" dirty="0" smtClean="0"/>
              <a:t>has the largest proportion </a:t>
            </a:r>
            <a:br>
              <a:rPr lang="en-GB" dirty="0" smtClean="0"/>
            </a:br>
            <a:r>
              <a:rPr lang="en-GB" dirty="0" smtClean="0"/>
              <a:t>of households in the </a:t>
            </a:r>
            <a:r>
              <a:rPr lang="en-GB" b="1" dirty="0" smtClean="0">
                <a:solidFill>
                  <a:schemeClr val="tx2"/>
                </a:solidFill>
              </a:rPr>
              <a:t>wealthiest</a:t>
            </a:r>
            <a:r>
              <a:rPr lang="en-GB" b="1" dirty="0" smtClean="0">
                <a:solidFill>
                  <a:schemeClr val="accent1"/>
                </a:solidFill>
              </a:rPr>
              <a:t> </a:t>
            </a:r>
            <a:r>
              <a:rPr lang="en-GB" dirty="0" smtClean="0"/>
              <a:t>quintile.</a:t>
            </a:r>
            <a:endParaRPr lang="en-GB" dirty="0"/>
          </a:p>
        </p:txBody>
      </p:sp>
      <p:sp>
        <p:nvSpPr>
          <p:cNvPr id="4" name="Rectangle 4"/>
          <p:cNvSpPr txBox="1">
            <a:spLocks noChangeArrowheads="1"/>
          </p:cNvSpPr>
          <p:nvPr/>
        </p:nvSpPr>
        <p:spPr>
          <a:xfrm>
            <a:off x="191068" y="1805814"/>
            <a:ext cx="8952931" cy="1784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70000"/>
              </a:lnSpc>
              <a:buFontTx/>
              <a:buNone/>
              <a:defRPr/>
            </a:pPr>
            <a:r>
              <a:rPr lang="en-US" sz="2800" dirty="0" smtClean="0"/>
              <a:t>		</a:t>
            </a:r>
            <a:r>
              <a:rPr lang="en-US" sz="2400" dirty="0" smtClean="0">
                <a:solidFill>
                  <a:srgbClr val="0070C0"/>
                </a:solidFill>
              </a:rPr>
              <a:t>         </a:t>
            </a:r>
            <a:r>
              <a:rPr lang="en-US" sz="2300" b="1" dirty="0" smtClean="0"/>
              <a:t>Lowest	     2</a:t>
            </a:r>
            <a:r>
              <a:rPr lang="en-US" sz="2300" b="1" baseline="30000" dirty="0" smtClean="0"/>
              <a:t>nd</a:t>
            </a:r>
            <a:r>
              <a:rPr lang="en-US" sz="2300" b="1" dirty="0" smtClean="0"/>
              <a:t>	       Middle	  4</a:t>
            </a:r>
            <a:r>
              <a:rPr lang="en-US" sz="2300" b="1" baseline="30000" dirty="0" smtClean="0"/>
              <a:t>th</a:t>
            </a:r>
            <a:r>
              <a:rPr lang="en-US" sz="2300" b="1" dirty="0" smtClean="0"/>
              <a:t>	  Highest</a:t>
            </a:r>
          </a:p>
          <a:p>
            <a:pPr>
              <a:lnSpc>
                <a:spcPct val="20000"/>
              </a:lnSpc>
              <a:buFontTx/>
              <a:buNone/>
              <a:defRPr/>
            </a:pPr>
            <a:r>
              <a:rPr lang="en-US" sz="2300" b="1" dirty="0" smtClean="0">
                <a:solidFill>
                  <a:srgbClr val="A50021"/>
                </a:solidFill>
              </a:rPr>
              <a:t> </a:t>
            </a:r>
          </a:p>
          <a:p>
            <a:pPr>
              <a:lnSpc>
                <a:spcPct val="110000"/>
              </a:lnSpc>
              <a:buFontTx/>
              <a:buNone/>
              <a:defRPr/>
            </a:pPr>
            <a:r>
              <a:rPr lang="en-US" sz="2400" b="1" dirty="0" smtClean="0">
                <a:solidFill>
                  <a:schemeClr val="accent2"/>
                </a:solidFill>
              </a:rPr>
              <a:t>Urban		  6%	      8%	         11%   	26%	     49%</a:t>
            </a:r>
          </a:p>
          <a:p>
            <a:pPr>
              <a:lnSpc>
                <a:spcPct val="110000"/>
              </a:lnSpc>
              <a:buFontTx/>
              <a:buNone/>
              <a:defRPr/>
            </a:pPr>
            <a:r>
              <a:rPr lang="en-US" sz="2400" b="1" dirty="0" smtClean="0">
                <a:solidFill>
                  <a:schemeClr val="accent3">
                    <a:lumMod val="75000"/>
                  </a:schemeClr>
                </a:solidFill>
              </a:rPr>
              <a:t>Rural		27%	    26%	         25%	 17%	       5%</a:t>
            </a:r>
          </a:p>
          <a:p>
            <a:pPr>
              <a:lnSpc>
                <a:spcPct val="110000"/>
              </a:lnSpc>
              <a:buFontTx/>
              <a:buNone/>
              <a:defRPr/>
            </a:pPr>
            <a:endParaRPr lang="en-US" sz="2400" b="1" dirty="0" smtClean="0">
              <a:solidFill>
                <a:schemeClr val="accent3">
                  <a:lumMod val="75000"/>
                </a:schemeClr>
              </a:solidFill>
            </a:endParaRPr>
          </a:p>
          <a:p>
            <a:pPr>
              <a:lnSpc>
                <a:spcPct val="110000"/>
              </a:lnSpc>
              <a:buFontTx/>
              <a:buNone/>
              <a:defRPr/>
            </a:pPr>
            <a:endParaRPr lang="en-US" sz="2400" b="1" dirty="0" smtClean="0">
              <a:solidFill>
                <a:schemeClr val="accent3"/>
              </a:solidFill>
            </a:endParaRPr>
          </a:p>
        </p:txBody>
      </p:sp>
      <p:cxnSp>
        <p:nvCxnSpPr>
          <p:cNvPr id="5" name="Straight Connector 4"/>
          <p:cNvCxnSpPr/>
          <p:nvPr/>
        </p:nvCxnSpPr>
        <p:spPr>
          <a:xfrm>
            <a:off x="1709382" y="2300785"/>
            <a:ext cx="6400800" cy="158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527002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Food Security Status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472993699"/>
              </p:ext>
            </p:extLst>
          </p:nvPr>
        </p:nvGraphicFramePr>
        <p:xfrm>
          <a:off x="628650" y="1568360"/>
          <a:ext cx="78867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646331"/>
          </a:xfrm>
          <a:prstGeom prst="rect">
            <a:avLst/>
          </a:prstGeom>
          <a:noFill/>
        </p:spPr>
        <p:txBody>
          <a:bodyPr wrap="square" rtlCol="0">
            <a:spAutoFit/>
          </a:bodyPr>
          <a:lstStyle/>
          <a:p>
            <a:pPr algn="ctr"/>
            <a:r>
              <a:rPr lang="en-US" i="1" dirty="0" smtClean="0">
                <a:latin typeface="+mn-lt"/>
              </a:rPr>
              <a:t>Percent of households that report lacking food or money to purchase food </a:t>
            </a:r>
          </a:p>
          <a:p>
            <a:pPr algn="ctr"/>
            <a:r>
              <a:rPr lang="en-US" i="1" dirty="0" smtClean="0">
                <a:latin typeface="+mn-lt"/>
              </a:rPr>
              <a:t>in the seven days before the survey</a:t>
            </a:r>
            <a:endParaRPr lang="en-US" i="1" dirty="0">
              <a:latin typeface="+mn-lt"/>
            </a:endParaRPr>
          </a:p>
        </p:txBody>
      </p:sp>
      <p:sp>
        <p:nvSpPr>
          <p:cNvPr id="6" name="Slide Number Placeholder 3"/>
          <p:cNvSpPr txBox="1">
            <a:spLocks/>
          </p:cNvSpPr>
          <p:nvPr/>
        </p:nvSpPr>
        <p:spPr>
          <a:xfrm>
            <a:off x="0" y="6492874"/>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dirty="0" smtClean="0"/>
              <a:t>15</a:t>
            </a:r>
            <a:endParaRPr lang="en-US" dirty="0"/>
          </a:p>
        </p:txBody>
      </p:sp>
    </p:spTree>
    <p:extLst>
      <p:ext uri="{BB962C8B-B14F-4D97-AF65-F5344CB8AC3E}">
        <p14:creationId xmlns:p14="http://schemas.microsoft.com/office/powerpoint/2010/main" val="24337328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Educational Attainment of </a:t>
            </a:r>
            <a:br>
              <a:rPr lang="en-US" sz="4200" dirty="0" smtClean="0"/>
            </a:br>
            <a:r>
              <a:rPr lang="en-US" sz="4200" dirty="0" smtClean="0"/>
              <a:t>Respondents Age 15-49</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051799457"/>
              </p:ext>
            </p:extLst>
          </p:nvPr>
        </p:nvGraphicFramePr>
        <p:xfrm>
          <a:off x="469900" y="1600201"/>
          <a:ext cx="8229600" cy="521821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381000"/>
          </a:xfrm>
          <a:prstGeom prst="rect">
            <a:avLst/>
          </a:prstGeom>
          <a:noFill/>
        </p:spPr>
        <p:txBody>
          <a:bodyPr wrap="square" rtlCol="0">
            <a:spAutoFit/>
          </a:bodyPr>
          <a:lstStyle/>
          <a:p>
            <a:pPr algn="ctr"/>
            <a:r>
              <a:rPr lang="en-US" i="1" dirty="0" smtClean="0">
                <a:latin typeface="+mn-lt"/>
              </a:rPr>
              <a:t>Percent of women and men age 15-49</a:t>
            </a:r>
            <a:endParaRPr lang="en-US" i="1" dirty="0">
              <a:latin typeface="+mn-lt"/>
            </a:endParaRPr>
          </a:p>
        </p:txBody>
      </p:sp>
    </p:spTree>
    <p:extLst>
      <p:ext uri="{BB962C8B-B14F-4D97-AF65-F5344CB8AC3E}">
        <p14:creationId xmlns:p14="http://schemas.microsoft.com/office/powerpoint/2010/main" val="12891606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Exposure to Mass Media</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440429608"/>
              </p:ext>
            </p:extLst>
          </p:nvPr>
        </p:nvGraphicFramePr>
        <p:xfrm>
          <a:off x="457200" y="1541064"/>
          <a:ext cx="8243047" cy="531693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45764"/>
            <a:ext cx="9144000" cy="381000"/>
          </a:xfrm>
          <a:prstGeom prst="rect">
            <a:avLst/>
          </a:prstGeom>
          <a:noFill/>
        </p:spPr>
        <p:txBody>
          <a:bodyPr wrap="square" rtlCol="0">
            <a:spAutoFit/>
          </a:bodyPr>
          <a:lstStyle/>
          <a:p>
            <a:pPr algn="ctr"/>
            <a:r>
              <a:rPr lang="en-US" i="1" dirty="0" smtClean="0">
                <a:latin typeface="+mn-lt"/>
              </a:rPr>
              <a:t>Percent of women and men age 15-49 with access to media at least once a week</a:t>
            </a:r>
            <a:endParaRPr lang="en-US" i="1" dirty="0">
              <a:latin typeface="+mn-lt"/>
            </a:endParaRPr>
          </a:p>
        </p:txBody>
      </p:sp>
    </p:spTree>
    <p:extLst>
      <p:ext uri="{BB962C8B-B14F-4D97-AF65-F5344CB8AC3E}">
        <p14:creationId xmlns:p14="http://schemas.microsoft.com/office/powerpoint/2010/main" val="27088459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Cancer Screenings</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50023776"/>
              </p:ext>
            </p:extLst>
          </p:nvPr>
        </p:nvGraphicFramePr>
        <p:xfrm>
          <a:off x="468313" y="1574800"/>
          <a:ext cx="8239125" cy="5283199"/>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50880"/>
            <a:ext cx="9144000" cy="381000"/>
          </a:xfrm>
          <a:prstGeom prst="rect">
            <a:avLst/>
          </a:prstGeom>
          <a:noFill/>
        </p:spPr>
        <p:txBody>
          <a:bodyPr wrap="square" rtlCol="0">
            <a:spAutoFit/>
          </a:bodyPr>
          <a:lstStyle/>
          <a:p>
            <a:pPr algn="ctr"/>
            <a:r>
              <a:rPr lang="en-US" i="1" dirty="0" smtClean="0"/>
              <a:t>Percent of women and men age 15-49 </a:t>
            </a:r>
            <a:endParaRPr lang="en-US" i="1" dirty="0"/>
          </a:p>
        </p:txBody>
      </p:sp>
    </p:spTree>
    <p:extLst>
      <p:ext uri="{BB962C8B-B14F-4D97-AF65-F5344CB8AC3E}">
        <p14:creationId xmlns:p14="http://schemas.microsoft.com/office/powerpoint/2010/main" val="20986569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Content Placeholder 1"/>
          <p:cNvSpPr>
            <a:spLocks noGrp="1"/>
          </p:cNvSpPr>
          <p:nvPr>
            <p:ph idx="1"/>
          </p:nvPr>
        </p:nvSpPr>
        <p:spPr>
          <a:xfrm>
            <a:off x="241300" y="1099225"/>
            <a:ext cx="8674100" cy="3722135"/>
          </a:xfrm>
        </p:spPr>
        <p:txBody>
          <a:bodyPr>
            <a:normAutofit fontScale="70000" lnSpcReduction="20000"/>
          </a:bodyPr>
          <a:lstStyle/>
          <a:p>
            <a:pPr marL="0" indent="0" algn="ctr">
              <a:lnSpc>
                <a:spcPct val="170000"/>
              </a:lnSpc>
              <a:buNone/>
            </a:pPr>
            <a:r>
              <a:rPr lang="en-US" baseline="30000" dirty="0"/>
              <a:t>The 2014 Kenya Demographic and Health Survey (2014 KDHS) was implemented by the Kenya National Bureau of Statistics from May 2014 to October 2014 in partnership with the Ministry of Health, the National AIDS Control Council (NACC), the National Council for Population and Development (NCPD), and the Kenya Medical Research Institute (KEMRI). Funding for the KDHS was provided by the Government of Kenya with support from the United States Agency for International Development (USAID), the United Nations Population Fund (UNFPA), the United Kingdom Department for International Development (</a:t>
            </a:r>
            <a:r>
              <a:rPr lang="en-US" baseline="30000" dirty="0" err="1"/>
              <a:t>DfID</a:t>
            </a:r>
            <a:r>
              <a:rPr lang="en-US" baseline="30000" dirty="0"/>
              <a:t>), the World Bank, the Danish International Development Agency (DANIDA), the United Nations Children’s Fund (UNICEF), the German Development Bank (</a:t>
            </a:r>
            <a:r>
              <a:rPr lang="en-US" baseline="30000" dirty="0" err="1"/>
              <a:t>KfW</a:t>
            </a:r>
            <a:r>
              <a:rPr lang="en-US" baseline="30000" dirty="0"/>
              <a:t>), the Clinton Health Access Initiative (CHAI), the World Food </a:t>
            </a:r>
            <a:r>
              <a:rPr lang="en-US" baseline="30000" dirty="0" err="1"/>
              <a:t>Programme</a:t>
            </a:r>
            <a:r>
              <a:rPr lang="en-US" baseline="30000" dirty="0"/>
              <a:t> (WFP), and the Micronutrient Initiative (MI). ICF </a:t>
            </a:r>
            <a:r>
              <a:rPr lang="en-US" sz="3000" baseline="30000" dirty="0"/>
              <a:t>International provided technical assistance for the survey through The DHS Program, a USAID-funded project that helps implement population and health surveys in countries worldwide.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786" y="5363501"/>
            <a:ext cx="7546428" cy="1494499"/>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4456" y="59600"/>
            <a:ext cx="3255087" cy="980026"/>
          </a:xfrm>
          <a:prstGeom prst="rect">
            <a:avLst/>
          </a:prstGeom>
        </p:spPr>
      </p:pic>
    </p:spTree>
    <p:extLst>
      <p:ext uri="{BB962C8B-B14F-4D97-AF65-F5344CB8AC3E}">
        <p14:creationId xmlns:p14="http://schemas.microsoft.com/office/powerpoint/2010/main" val="1212108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Fertility</a:t>
            </a:r>
            <a:endParaRPr lang="en-US" sz="4400" b="1" dirty="0">
              <a:solidFill>
                <a:prstClr val="white"/>
              </a:solidFill>
            </a:endParaRPr>
          </a:p>
        </p:txBody>
      </p:sp>
    </p:spTree>
    <p:extLst>
      <p:ext uri="{BB962C8B-B14F-4D97-AF65-F5344CB8AC3E}">
        <p14:creationId xmlns:p14="http://schemas.microsoft.com/office/powerpoint/2010/main" val="12210782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Differentials</a:t>
            </a:r>
            <a:endParaRPr lang="en-US" sz="4200" dirty="0"/>
          </a:p>
        </p:txBody>
      </p:sp>
      <p:graphicFrame>
        <p:nvGraphicFramePr>
          <p:cNvPr id="11" name="Content Placeholder 10"/>
          <p:cNvGraphicFramePr>
            <a:graphicFrameLocks noGrp="1"/>
          </p:cNvGraphicFramePr>
          <p:nvPr>
            <p:ph idx="1"/>
            <p:extLst/>
          </p:nvPr>
        </p:nvGraphicFramePr>
        <p:xfrm>
          <a:off x="628650" y="1568360"/>
          <a:ext cx="78867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three-year period before the survey</a:t>
            </a:r>
            <a:endParaRPr lang="en-US" i="1" dirty="0">
              <a:latin typeface="+mn-lt"/>
            </a:endParaRP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34901006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by Education</a:t>
            </a:r>
            <a:endParaRPr lang="en-US" sz="4200" dirty="0"/>
          </a:p>
        </p:txBody>
      </p:sp>
      <p:graphicFrame>
        <p:nvGraphicFramePr>
          <p:cNvPr id="11" name="Content Placeholder 10"/>
          <p:cNvGraphicFramePr>
            <a:graphicFrameLocks noGrp="1"/>
          </p:cNvGraphicFramePr>
          <p:nvPr>
            <p:ph idx="1"/>
            <p:extLst/>
          </p:nvPr>
        </p:nvGraphicFramePr>
        <p:xfrm>
          <a:off x="628650" y="1568360"/>
          <a:ext cx="78867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three-year period before the survey</a:t>
            </a:r>
            <a:endParaRPr lang="en-US" i="1" dirty="0">
              <a:latin typeface="+mn-lt"/>
            </a:endParaRPr>
          </a:p>
        </p:txBody>
      </p:sp>
    </p:spTree>
    <p:extLst>
      <p:ext uri="{BB962C8B-B14F-4D97-AF65-F5344CB8AC3E}">
        <p14:creationId xmlns:p14="http://schemas.microsoft.com/office/powerpoint/2010/main" val="8048287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Fertility by County</a:t>
            </a:r>
            <a:endParaRPr lang="en-US" dirty="0"/>
          </a:p>
        </p:txBody>
      </p:sp>
      <p:sp>
        <p:nvSpPr>
          <p:cNvPr id="5" name="Content Placeholder 4"/>
          <p:cNvSpPr>
            <a:spLocks noGrp="1"/>
          </p:cNvSpPr>
          <p:nvPr>
            <p:ph idx="1"/>
          </p:nvPr>
        </p:nvSpPr>
        <p:spPr>
          <a:xfrm>
            <a:off x="482321" y="1279063"/>
            <a:ext cx="8239648" cy="5260312"/>
          </a:xfrm>
        </p:spPr>
        <p:txBody>
          <a:bodyPr/>
          <a:lstStyle/>
          <a:p>
            <a:pPr marL="0" lvl="0" indent="0" algn="ctr">
              <a:lnSpc>
                <a:spcPct val="100000"/>
              </a:lnSpc>
              <a:spcBef>
                <a:spcPts val="0"/>
              </a:spcBef>
              <a:buNone/>
            </a:pPr>
            <a:endParaRPr lang="en-US" sz="1800" i="1" dirty="0">
              <a:solidFill>
                <a:prstClr val="black"/>
              </a:solidFill>
            </a:endParaRPr>
          </a:p>
          <a:p>
            <a:pPr marL="0" indent="0" algn="ctr">
              <a:buNone/>
            </a:pPr>
            <a:r>
              <a:rPr lang="en-US" sz="2800" b="1" dirty="0" smtClean="0"/>
              <a:t>Counties with TFR </a:t>
            </a:r>
            <a:r>
              <a:rPr lang="en-US" sz="2800" b="1" u="sng" dirty="0" smtClean="0"/>
              <a:t>&gt;</a:t>
            </a:r>
            <a:r>
              <a:rPr lang="en-US" sz="2800" b="1" dirty="0" smtClean="0"/>
              <a:t> 6.0  </a:t>
            </a:r>
          </a:p>
          <a:p>
            <a:pPr marL="2743200">
              <a:tabLst>
                <a:tab pos="5086350" algn="l"/>
              </a:tabLst>
            </a:pPr>
            <a:r>
              <a:rPr lang="en-US" sz="2800" dirty="0" err="1"/>
              <a:t>Narok</a:t>
            </a:r>
            <a:r>
              <a:rPr lang="en-US" sz="2800" dirty="0"/>
              <a:t>: 	6.0</a:t>
            </a:r>
          </a:p>
          <a:p>
            <a:pPr marL="2743200">
              <a:tabLst>
                <a:tab pos="5086350" algn="l"/>
              </a:tabLst>
            </a:pPr>
            <a:r>
              <a:rPr lang="en-US" sz="2800" dirty="0" err="1" smtClean="0"/>
              <a:t>Garissa</a:t>
            </a:r>
            <a:r>
              <a:rPr lang="en-US" sz="2800" dirty="0" smtClean="0"/>
              <a:t>: 	6.1</a:t>
            </a:r>
          </a:p>
          <a:p>
            <a:pPr marL="2743200">
              <a:tabLst>
                <a:tab pos="5086350" algn="l"/>
              </a:tabLst>
            </a:pPr>
            <a:r>
              <a:rPr lang="en-US" sz="2800" dirty="0"/>
              <a:t>Samburu: 	6.3</a:t>
            </a:r>
          </a:p>
          <a:p>
            <a:pPr marL="2743200">
              <a:tabLst>
                <a:tab pos="5086350" algn="l"/>
              </a:tabLst>
            </a:pPr>
            <a:r>
              <a:rPr lang="en-US" sz="2800" dirty="0"/>
              <a:t>Turkana: 	6.9</a:t>
            </a:r>
          </a:p>
          <a:p>
            <a:pPr marL="2743200">
              <a:tabLst>
                <a:tab pos="5086350" algn="l"/>
              </a:tabLst>
            </a:pPr>
            <a:r>
              <a:rPr lang="en-US" sz="2800" dirty="0"/>
              <a:t>West Pokot: 	7.2</a:t>
            </a:r>
          </a:p>
          <a:p>
            <a:pPr marL="2743200">
              <a:tabLst>
                <a:tab pos="5086350" algn="l"/>
              </a:tabLst>
            </a:pPr>
            <a:r>
              <a:rPr lang="en-US" sz="2800" dirty="0" err="1" smtClean="0"/>
              <a:t>Wajir</a:t>
            </a:r>
            <a:r>
              <a:rPr lang="en-US" sz="2800" dirty="0" smtClean="0"/>
              <a:t>: 	7.8</a:t>
            </a:r>
            <a:endParaRPr lang="en-US" sz="2800" dirty="0"/>
          </a:p>
          <a:p>
            <a:endParaRPr lang="en-US" dirty="0" smtClean="0"/>
          </a:p>
          <a:p>
            <a:endParaRPr lang="en-US" dirty="0"/>
          </a:p>
        </p:txBody>
      </p:sp>
      <p:sp>
        <p:nvSpPr>
          <p:cNvPr id="6"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
        <p:nvSpPr>
          <p:cNvPr id="7" name="TextBox 6"/>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three-year period before the survey</a:t>
            </a:r>
            <a:endParaRPr lang="en-US" i="1" dirty="0">
              <a:latin typeface="+mn-lt"/>
            </a:endParaRPr>
          </a:p>
        </p:txBody>
      </p:sp>
    </p:spTree>
    <p:extLst>
      <p:ext uri="{BB962C8B-B14F-4D97-AF65-F5344CB8AC3E}">
        <p14:creationId xmlns:p14="http://schemas.microsoft.com/office/powerpoint/2010/main" val="17979400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County</a:t>
            </a:r>
            <a:endParaRPr lang="en-US" dirty="0"/>
          </a:p>
        </p:txBody>
      </p:sp>
      <p:sp>
        <p:nvSpPr>
          <p:cNvPr id="3" name="Content Placeholder 2"/>
          <p:cNvSpPr>
            <a:spLocks noGrp="1"/>
          </p:cNvSpPr>
          <p:nvPr>
            <p:ph idx="1"/>
          </p:nvPr>
        </p:nvSpPr>
        <p:spPr/>
        <p:txBody>
          <a:bodyPr/>
          <a:lstStyle/>
          <a:p>
            <a:pPr marL="0" indent="0" algn="ctr">
              <a:buNone/>
            </a:pPr>
            <a:r>
              <a:rPr lang="en-US" sz="2800" b="1" dirty="0" smtClean="0"/>
              <a:t>Counties with TFR </a:t>
            </a:r>
            <a:r>
              <a:rPr lang="en-US" sz="2800" b="1" u="sng" dirty="0" smtClean="0"/>
              <a:t>&lt;</a:t>
            </a:r>
            <a:r>
              <a:rPr lang="en-US" sz="2800" b="1" dirty="0" smtClean="0"/>
              <a:t> 3.1</a:t>
            </a:r>
          </a:p>
          <a:p>
            <a:pPr marL="2686050">
              <a:tabLst>
                <a:tab pos="5200650" algn="l"/>
              </a:tabLst>
            </a:pPr>
            <a:r>
              <a:rPr lang="en-US" sz="2800" dirty="0" smtClean="0"/>
              <a:t>Meru: 	3.1</a:t>
            </a:r>
          </a:p>
          <a:p>
            <a:pPr marL="2686050">
              <a:tabLst>
                <a:tab pos="5200650" algn="l"/>
              </a:tabLst>
            </a:pPr>
            <a:r>
              <a:rPr lang="en-US" sz="2800" dirty="0" smtClean="0"/>
              <a:t>Embu: 	3.1</a:t>
            </a:r>
          </a:p>
          <a:p>
            <a:pPr marL="2686050">
              <a:tabLst>
                <a:tab pos="5200650" algn="l"/>
              </a:tabLst>
            </a:pPr>
            <a:r>
              <a:rPr lang="en-US" sz="2800" dirty="0" err="1"/>
              <a:t>Murang’a</a:t>
            </a:r>
            <a:r>
              <a:rPr lang="en-US" sz="2800" dirty="0"/>
              <a:t>: 	3.0</a:t>
            </a:r>
          </a:p>
          <a:p>
            <a:pPr marL="2686050">
              <a:tabLst>
                <a:tab pos="5200650" algn="l"/>
              </a:tabLst>
            </a:pPr>
            <a:r>
              <a:rPr lang="en-US" sz="2800" dirty="0" err="1" smtClean="0"/>
              <a:t>Nyeri</a:t>
            </a:r>
            <a:r>
              <a:rPr lang="en-US" sz="2800" dirty="0" smtClean="0"/>
              <a:t>: 	2.7</a:t>
            </a:r>
          </a:p>
          <a:p>
            <a:pPr marL="2686050">
              <a:tabLst>
                <a:tab pos="5200650" algn="l"/>
              </a:tabLst>
            </a:pPr>
            <a:r>
              <a:rPr lang="en-US" sz="2800" dirty="0" err="1" smtClean="0"/>
              <a:t>Kiambu</a:t>
            </a:r>
            <a:r>
              <a:rPr lang="en-US" sz="2800" dirty="0" smtClean="0"/>
              <a:t>: 	2.7</a:t>
            </a:r>
          </a:p>
          <a:p>
            <a:pPr marL="2686050">
              <a:tabLst>
                <a:tab pos="5200650" algn="l"/>
              </a:tabLst>
            </a:pPr>
            <a:r>
              <a:rPr lang="en-US" sz="2800" dirty="0" smtClean="0"/>
              <a:t>Nairobi: 	2.7</a:t>
            </a:r>
          </a:p>
          <a:p>
            <a:pPr marL="2686050">
              <a:tabLst>
                <a:tab pos="5200650" algn="l"/>
              </a:tabLst>
            </a:pPr>
            <a:r>
              <a:rPr lang="en-US" sz="2800" dirty="0" err="1"/>
              <a:t>Kirinyaga</a:t>
            </a:r>
            <a:r>
              <a:rPr lang="en-US" sz="2800" dirty="0"/>
              <a:t>: 	2.3</a:t>
            </a:r>
          </a:p>
          <a:p>
            <a:pPr marL="2457450" indent="0">
              <a:buNone/>
              <a:tabLst>
                <a:tab pos="5200650" algn="l"/>
              </a:tabLst>
            </a:pPr>
            <a:endParaRPr lang="en-US" sz="2800" dirty="0" smtClean="0"/>
          </a:p>
          <a:p>
            <a:endParaRPr lang="en-US" dirty="0" smtClean="0"/>
          </a:p>
          <a:p>
            <a:endParaRPr lang="en-US"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
        <p:nvSpPr>
          <p:cNvPr id="5" name="TextBox 4"/>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three-year period before the survey</a:t>
            </a:r>
            <a:endParaRPr lang="en-US" i="1" dirty="0">
              <a:latin typeface="+mn-lt"/>
            </a:endParaRPr>
          </a:p>
        </p:txBody>
      </p:sp>
    </p:spTree>
    <p:extLst>
      <p:ext uri="{BB962C8B-B14F-4D97-AF65-F5344CB8AC3E}">
        <p14:creationId xmlns:p14="http://schemas.microsoft.com/office/powerpoint/2010/main" val="28947739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Trends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88896075"/>
              </p:ext>
            </p:extLst>
          </p:nvPr>
        </p:nvGraphicFramePr>
        <p:xfrm>
          <a:off x="0" y="1568360"/>
          <a:ext cx="9144000"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the three-year period before the survey</a:t>
            </a:r>
            <a:endParaRPr lang="en-US" i="1" dirty="0">
              <a:latin typeface="+mn-lt"/>
            </a:endParaRP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6130265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Birth Intervals</a:t>
            </a:r>
            <a:endParaRPr lang="en-US" sz="4200" dirty="0"/>
          </a:p>
        </p:txBody>
      </p:sp>
      <p:sp>
        <p:nvSpPr>
          <p:cNvPr id="3" name="Content Placeholder 2"/>
          <p:cNvSpPr>
            <a:spLocks noGrp="1"/>
          </p:cNvSpPr>
          <p:nvPr>
            <p:ph idx="1"/>
          </p:nvPr>
        </p:nvSpPr>
        <p:spPr>
          <a:xfrm>
            <a:off x="1828800" y="1841499"/>
            <a:ext cx="5498432" cy="5016501"/>
          </a:xfrm>
        </p:spPr>
        <p:txBody>
          <a:bodyPr>
            <a:normAutofit/>
          </a:bodyPr>
          <a:lstStyle/>
          <a:p>
            <a:pPr marL="0" indent="0" algn="ctr">
              <a:lnSpc>
                <a:spcPct val="120000"/>
              </a:lnSpc>
              <a:spcBef>
                <a:spcPts val="0"/>
              </a:spcBef>
              <a:spcAft>
                <a:spcPts val="600"/>
              </a:spcAft>
              <a:buNone/>
            </a:pPr>
            <a:r>
              <a:rPr lang="en-GB" dirty="0" smtClean="0"/>
              <a:t>In addition to their impact on </a:t>
            </a:r>
            <a:r>
              <a:rPr lang="en-GB" b="1" dirty="0" smtClean="0">
                <a:solidFill>
                  <a:schemeClr val="tx2"/>
                </a:solidFill>
              </a:rPr>
              <a:t>fertility</a:t>
            </a:r>
            <a:r>
              <a:rPr lang="en-GB" dirty="0" smtClean="0"/>
              <a:t>, birth intervals also affect the </a:t>
            </a:r>
            <a:r>
              <a:rPr lang="en-GB" b="1" dirty="0" smtClean="0">
                <a:solidFill>
                  <a:schemeClr val="tx2"/>
                </a:solidFill>
              </a:rPr>
              <a:t>health</a:t>
            </a:r>
            <a:r>
              <a:rPr lang="en-GB" dirty="0" smtClean="0">
                <a:solidFill>
                  <a:schemeClr val="tx2"/>
                </a:solidFill>
              </a:rPr>
              <a:t> </a:t>
            </a:r>
            <a:r>
              <a:rPr lang="en-GB" dirty="0" smtClean="0"/>
              <a:t>of mothers and their children.</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r>
              <a:rPr lang="en-GB" dirty="0" smtClean="0"/>
              <a:t>The median birth interval in Kenya is </a:t>
            </a:r>
            <a:r>
              <a:rPr lang="en-GB" b="1" dirty="0" smtClean="0">
                <a:solidFill>
                  <a:schemeClr val="tx2"/>
                </a:solidFill>
              </a:rPr>
              <a:t>36.3 months</a:t>
            </a:r>
            <a:r>
              <a:rPr lang="en-GB" dirty="0" smtClean="0"/>
              <a:t>.</a:t>
            </a:r>
            <a:endParaRPr lang="en-GB" dirty="0"/>
          </a:p>
        </p:txBody>
      </p:sp>
    </p:spTree>
    <p:extLst>
      <p:ext uri="{BB962C8B-B14F-4D97-AF65-F5344CB8AC3E}">
        <p14:creationId xmlns:p14="http://schemas.microsoft.com/office/powerpoint/2010/main" val="24201456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Length of Birth Intervals</a:t>
            </a:r>
            <a:endParaRPr lang="en-US" sz="4200" dirty="0"/>
          </a:p>
        </p:txBody>
      </p:sp>
      <p:graphicFrame>
        <p:nvGraphicFramePr>
          <p:cNvPr id="7" name="Content Placeholder 6"/>
          <p:cNvGraphicFramePr>
            <a:graphicFrameLocks noGrp="1"/>
          </p:cNvGraphicFramePr>
          <p:nvPr>
            <p:ph idx="1"/>
            <p:extLst/>
          </p:nvPr>
        </p:nvGraphicFramePr>
        <p:xfrm>
          <a:off x="0" y="1239253"/>
          <a:ext cx="5678906" cy="5618747"/>
        </p:xfrm>
        <a:graphic>
          <a:graphicData uri="http://schemas.openxmlformats.org/drawingml/2006/chart">
            <c:chart xmlns:c="http://schemas.openxmlformats.org/drawingml/2006/chart" xmlns:r="http://schemas.openxmlformats.org/officeDocument/2006/relationships" r:id="rId3"/>
          </a:graphicData>
        </a:graphic>
      </p:graphicFrame>
      <p:sp>
        <p:nvSpPr>
          <p:cNvPr id="10" name="Oval 9"/>
          <p:cNvSpPr/>
          <p:nvPr/>
        </p:nvSpPr>
        <p:spPr>
          <a:xfrm>
            <a:off x="6013783" y="3822700"/>
            <a:ext cx="2819400" cy="2590800"/>
          </a:xfrm>
          <a:prstGeom prst="ellipse">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242383" y="4229775"/>
            <a:ext cx="2385153" cy="2031325"/>
          </a:xfrm>
          <a:prstGeom prst="rect">
            <a:avLst/>
          </a:prstGeom>
          <a:noFill/>
        </p:spPr>
        <p:txBody>
          <a:bodyPr wrap="square" rtlCol="0">
            <a:spAutoFit/>
          </a:bodyPr>
          <a:lstStyle/>
          <a:p>
            <a:pPr algn="ctr"/>
            <a:r>
              <a:rPr lang="en-US" dirty="0" smtClean="0">
                <a:solidFill>
                  <a:schemeClr val="bg1"/>
                </a:solidFill>
              </a:rPr>
              <a:t>18% of births occur less than 24 months after the preceding birth. </a:t>
            </a:r>
            <a:br>
              <a:rPr lang="en-US" dirty="0" smtClean="0">
                <a:solidFill>
                  <a:schemeClr val="bg1"/>
                </a:solidFill>
              </a:rPr>
            </a:br>
            <a:endParaRPr lang="en-US" dirty="0" smtClean="0">
              <a:solidFill>
                <a:schemeClr val="bg1"/>
              </a:solidFill>
            </a:endParaRPr>
          </a:p>
          <a:p>
            <a:pPr algn="ctr"/>
            <a:r>
              <a:rPr lang="en-US" dirty="0" smtClean="0">
                <a:solidFill>
                  <a:schemeClr val="bg1"/>
                </a:solidFill>
              </a:rPr>
              <a:t> Doctors recommend a birth interval of at least 36 months</a:t>
            </a:r>
            <a:endParaRPr lang="en-US" dirty="0">
              <a:solidFill>
                <a:schemeClr val="bg1"/>
              </a:solidFill>
            </a:endParaRPr>
          </a:p>
        </p:txBody>
      </p:sp>
      <p:cxnSp>
        <p:nvCxnSpPr>
          <p:cNvPr id="9" name="Straight Connector 8"/>
          <p:cNvCxnSpPr>
            <a:stCxn id="10" idx="0"/>
          </p:cNvCxnSpPr>
          <p:nvPr/>
        </p:nvCxnSpPr>
        <p:spPr>
          <a:xfrm flipH="1" flipV="1">
            <a:off x="5451676" y="3599727"/>
            <a:ext cx="1971807" cy="2229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271058" y="6261100"/>
            <a:ext cx="2993343"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65226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Teenage Childbearing</a:t>
            </a:r>
            <a:endParaRPr lang="en-US" sz="4200" dirty="0"/>
          </a:p>
        </p:txBody>
      </p:sp>
      <p:sp>
        <p:nvSpPr>
          <p:cNvPr id="3" name="Content Placeholder 2"/>
          <p:cNvSpPr>
            <a:spLocks noGrp="1"/>
          </p:cNvSpPr>
          <p:nvPr>
            <p:ph idx="1"/>
          </p:nvPr>
        </p:nvSpPr>
        <p:spPr>
          <a:xfrm>
            <a:off x="1828800" y="1803400"/>
            <a:ext cx="5498432" cy="4373563"/>
          </a:xfrm>
        </p:spPr>
        <p:txBody>
          <a:bodyPr>
            <a:normAutofit/>
          </a:bodyPr>
          <a:lstStyle/>
          <a:p>
            <a:pPr marL="0" indent="0" algn="ctr">
              <a:lnSpc>
                <a:spcPct val="120000"/>
              </a:lnSpc>
              <a:spcBef>
                <a:spcPts val="0"/>
              </a:spcBef>
              <a:spcAft>
                <a:spcPts val="600"/>
              </a:spcAft>
              <a:buNone/>
            </a:pPr>
            <a:r>
              <a:rPr lang="en-GB" b="1" dirty="0" smtClean="0">
                <a:solidFill>
                  <a:schemeClr val="tx2"/>
                </a:solidFill>
              </a:rPr>
              <a:t>15% </a:t>
            </a:r>
            <a:r>
              <a:rPr lang="en-GB" dirty="0" smtClean="0"/>
              <a:t>of young women between the ages of 15-19 are </a:t>
            </a:r>
            <a:r>
              <a:rPr lang="en-GB" i="1" dirty="0" smtClean="0"/>
              <a:t>already mothers</a:t>
            </a:r>
            <a:r>
              <a:rPr lang="en-GB" dirty="0" smtClean="0"/>
              <a:t> and</a:t>
            </a:r>
            <a:r>
              <a:rPr lang="en-GB" dirty="0" smtClean="0">
                <a:solidFill>
                  <a:schemeClr val="accent1"/>
                </a:solidFill>
              </a:rPr>
              <a:t> </a:t>
            </a:r>
            <a:r>
              <a:rPr lang="en-GB" b="1" dirty="0" smtClean="0">
                <a:solidFill>
                  <a:schemeClr val="tx2"/>
                </a:solidFill>
              </a:rPr>
              <a:t>3% </a:t>
            </a:r>
            <a:r>
              <a:rPr lang="en-GB" dirty="0" smtClean="0"/>
              <a:t>are </a:t>
            </a:r>
            <a:r>
              <a:rPr lang="en-GB" i="1" dirty="0" smtClean="0"/>
              <a:t>pregnant</a:t>
            </a:r>
            <a:r>
              <a:rPr lang="en-GB" dirty="0" smtClean="0"/>
              <a:t> with their first child.</a:t>
            </a:r>
            <a:endParaRPr lang="en-GB"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33420839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Polygyny</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510129882"/>
              </p:ext>
            </p:extLst>
          </p:nvPr>
        </p:nvGraphicFramePr>
        <p:xfrm>
          <a:off x="628650" y="1526270"/>
          <a:ext cx="7886700" cy="533172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41604"/>
            <a:ext cx="9144000" cy="369332"/>
          </a:xfrm>
          <a:prstGeom prst="rect">
            <a:avLst/>
          </a:prstGeom>
          <a:noFill/>
        </p:spPr>
        <p:txBody>
          <a:bodyPr wrap="square" rtlCol="0">
            <a:spAutoFit/>
          </a:bodyPr>
          <a:lstStyle/>
          <a:p>
            <a:pPr algn="ctr"/>
            <a:r>
              <a:rPr lang="en-US" i="1" dirty="0" smtClean="0"/>
              <a:t>Percent of currently married women and men age 15-49 who are in </a:t>
            </a:r>
            <a:r>
              <a:rPr lang="en-US" i="1" dirty="0" err="1" smtClean="0"/>
              <a:t>polygynous</a:t>
            </a:r>
            <a:r>
              <a:rPr lang="en-US" i="1" dirty="0" smtClean="0"/>
              <a:t> unions</a:t>
            </a:r>
            <a:endParaRPr lang="en-US" i="1" dirty="0"/>
          </a:p>
        </p:txBody>
      </p:sp>
    </p:spTree>
    <p:extLst>
      <p:ext uri="{BB962C8B-B14F-4D97-AF65-F5344CB8AC3E}">
        <p14:creationId xmlns:p14="http://schemas.microsoft.com/office/powerpoint/2010/main" val="17713859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The Survey</a:t>
            </a:r>
            <a:endParaRPr lang="en-US" sz="4200" dirty="0"/>
          </a:p>
        </p:txBody>
      </p:sp>
      <p:sp>
        <p:nvSpPr>
          <p:cNvPr id="3" name="Content Placeholder 2"/>
          <p:cNvSpPr>
            <a:spLocks noGrp="1"/>
          </p:cNvSpPr>
          <p:nvPr>
            <p:ph idx="1"/>
          </p:nvPr>
        </p:nvSpPr>
        <p:spPr>
          <a:xfrm>
            <a:off x="628650" y="1578429"/>
            <a:ext cx="7886700" cy="5279571"/>
          </a:xfrm>
        </p:spPr>
        <p:txBody>
          <a:bodyPr/>
          <a:lstStyle/>
          <a:p>
            <a:pPr>
              <a:lnSpc>
                <a:spcPct val="100000"/>
              </a:lnSpc>
              <a:spcBef>
                <a:spcPts val="0"/>
              </a:spcBef>
              <a:spcAft>
                <a:spcPts val="600"/>
              </a:spcAft>
            </a:pPr>
            <a:r>
              <a:rPr lang="en-GB" dirty="0" smtClean="0"/>
              <a:t>The 2014 KDHS is the 6</a:t>
            </a:r>
            <a:r>
              <a:rPr lang="en-GB" baseline="30000" dirty="0" smtClean="0"/>
              <a:t>th</a:t>
            </a:r>
            <a:r>
              <a:rPr lang="en-GB" dirty="0" smtClean="0"/>
              <a:t> Demographic and Health Survey conducted in Kenya as part of The DHS Program.</a:t>
            </a:r>
          </a:p>
          <a:p>
            <a:pPr>
              <a:lnSpc>
                <a:spcPct val="100000"/>
              </a:lnSpc>
              <a:spcBef>
                <a:spcPts val="0"/>
              </a:spcBef>
              <a:spcAft>
                <a:spcPts val="600"/>
              </a:spcAft>
            </a:pPr>
            <a:r>
              <a:rPr lang="en-GB" dirty="0" smtClean="0"/>
              <a:t>It is designed to provide estimates at the national and regional levels, as well as for urban and rural areas, and for many indicators in each of the 47 counties.</a:t>
            </a:r>
            <a:endParaRPr lang="en-GB" dirty="0"/>
          </a:p>
        </p:txBody>
      </p:sp>
    </p:spTree>
    <p:extLst>
      <p:ext uri="{BB962C8B-B14F-4D97-AF65-F5344CB8AC3E}">
        <p14:creationId xmlns:p14="http://schemas.microsoft.com/office/powerpoint/2010/main" val="35579887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Median Age at First Sex, Marriage,</a:t>
            </a:r>
            <a:br>
              <a:rPr lang="en-US" sz="4200" dirty="0" smtClean="0"/>
            </a:br>
            <a:r>
              <a:rPr lang="en-US" sz="4200" dirty="0" smtClean="0"/>
              <a:t> and Birth</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736493944"/>
              </p:ext>
            </p:extLst>
          </p:nvPr>
        </p:nvGraphicFramePr>
        <p:xfrm>
          <a:off x="471055" y="1664733"/>
          <a:ext cx="8229600" cy="46598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82510"/>
            <a:ext cx="9144000" cy="369332"/>
          </a:xfrm>
          <a:prstGeom prst="rect">
            <a:avLst/>
          </a:prstGeom>
          <a:noFill/>
        </p:spPr>
        <p:txBody>
          <a:bodyPr wrap="square" rtlCol="0">
            <a:spAutoFit/>
          </a:bodyPr>
          <a:lstStyle/>
          <a:p>
            <a:pPr algn="ctr"/>
            <a:r>
              <a:rPr lang="en-US" i="1" dirty="0" smtClean="0"/>
              <a:t>Among women and men age 25-49</a:t>
            </a:r>
            <a:endParaRPr lang="en-US" b="1" i="1" dirty="0">
              <a:solidFill>
                <a:srgbClr val="FF0000"/>
              </a:solidFill>
            </a:endParaRPr>
          </a:p>
        </p:txBody>
      </p:sp>
      <p:sp>
        <p:nvSpPr>
          <p:cNvPr id="5" name="TextBox 4"/>
          <p:cNvSpPr txBox="1"/>
          <p:nvPr/>
        </p:nvSpPr>
        <p:spPr>
          <a:xfrm>
            <a:off x="7406691" y="5489864"/>
            <a:ext cx="489246" cy="369332"/>
          </a:xfrm>
          <a:prstGeom prst="rect">
            <a:avLst/>
          </a:prstGeom>
          <a:noFill/>
        </p:spPr>
        <p:txBody>
          <a:bodyPr wrap="square" rtlCol="0">
            <a:spAutoFit/>
          </a:bodyPr>
          <a:lstStyle/>
          <a:p>
            <a:r>
              <a:rPr lang="en-US" b="1" dirty="0" smtClean="0">
                <a:solidFill>
                  <a:schemeClr val="accent5"/>
                </a:solidFill>
              </a:rPr>
              <a:t>NA</a:t>
            </a:r>
            <a:endParaRPr lang="en-US" b="1" dirty="0">
              <a:solidFill>
                <a:schemeClr val="accent5"/>
              </a:solidFill>
            </a:endParaRPr>
          </a:p>
        </p:txBody>
      </p:sp>
      <p:sp>
        <p:nvSpPr>
          <p:cNvPr id="6" name="TextBox 76"/>
          <p:cNvSpPr txBox="1"/>
          <p:nvPr/>
        </p:nvSpPr>
        <p:spPr>
          <a:xfrm>
            <a:off x="0" y="6550223"/>
            <a:ext cx="9144000" cy="3077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smtClean="0">
                <a:latin typeface="Calibri" pitchFamily="34" charset="0"/>
              </a:rPr>
              <a:t>a=omitted because less than 50% of men in this age group are married.</a:t>
            </a:r>
          </a:p>
        </p:txBody>
      </p:sp>
    </p:spTree>
    <p:extLst>
      <p:ext uri="{BB962C8B-B14F-4D97-AF65-F5344CB8AC3E}">
        <p14:creationId xmlns:p14="http://schemas.microsoft.com/office/powerpoint/2010/main" val="1839339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Age at First Sexual Intercourse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422745653"/>
              </p:ext>
            </p:extLst>
          </p:nvPr>
        </p:nvGraphicFramePr>
        <p:xfrm>
          <a:off x="490330" y="1525033"/>
          <a:ext cx="8229600" cy="53329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Percent of women and men age 25-49 who had sexual intercourse by: </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6772736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Preferences of Married Women</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46201622"/>
              </p:ext>
            </p:extLst>
          </p:nvPr>
        </p:nvGraphicFramePr>
        <p:xfrm>
          <a:off x="0" y="1620982"/>
          <a:ext cx="9144000"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98176"/>
            <a:ext cx="9144000" cy="369332"/>
          </a:xfrm>
          <a:prstGeom prst="rect">
            <a:avLst/>
          </a:prstGeom>
          <a:noFill/>
        </p:spPr>
        <p:txBody>
          <a:bodyPr wrap="square" rtlCol="0">
            <a:spAutoFit/>
          </a:bodyPr>
          <a:lstStyle/>
          <a:p>
            <a:pPr algn="ctr"/>
            <a:r>
              <a:rPr lang="en-US" i="1" dirty="0" smtClean="0"/>
              <a:t>Percent distribution of currently married women age 15-49 by desire for children in the future</a:t>
            </a:r>
            <a:endParaRPr lang="en-US" i="1" dirty="0"/>
          </a:p>
        </p:txBody>
      </p:sp>
    </p:spTree>
    <p:extLst>
      <p:ext uri="{BB962C8B-B14F-4D97-AF65-F5344CB8AC3E}">
        <p14:creationId xmlns:p14="http://schemas.microsoft.com/office/powerpoint/2010/main" val="22184224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Fertility Preferences of Married Men</a:t>
            </a:r>
            <a:endParaRPr lang="en-US" sz="4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88012558"/>
              </p:ext>
            </p:extLst>
          </p:nvPr>
        </p:nvGraphicFramePr>
        <p:xfrm>
          <a:off x="0" y="1593273"/>
          <a:ext cx="9144000" cy="526472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25070"/>
            <a:ext cx="9144000" cy="369332"/>
          </a:xfrm>
          <a:prstGeom prst="rect">
            <a:avLst/>
          </a:prstGeom>
          <a:noFill/>
        </p:spPr>
        <p:txBody>
          <a:bodyPr wrap="square" rtlCol="0">
            <a:spAutoFit/>
          </a:bodyPr>
          <a:lstStyle/>
          <a:p>
            <a:pPr algn="ctr"/>
            <a:r>
              <a:rPr lang="en-US" i="1" dirty="0" smtClean="0"/>
              <a:t>Percent distribution of currently married men age 15-49 by desire for children in the future</a:t>
            </a:r>
            <a:endParaRPr lang="en-US" i="1" dirty="0"/>
          </a:p>
        </p:txBody>
      </p:sp>
    </p:spTree>
    <p:extLst>
      <p:ext uri="{BB962C8B-B14F-4D97-AF65-F5344CB8AC3E}">
        <p14:creationId xmlns:p14="http://schemas.microsoft.com/office/powerpoint/2010/main" val="27561595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Ideal Family Size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192257877"/>
              </p:ext>
            </p:extLst>
          </p:nvPr>
        </p:nvGraphicFramePr>
        <p:xfrm>
          <a:off x="471055" y="1510230"/>
          <a:ext cx="8243454" cy="534777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t>Mean ideal number of children among women and men age 15-49</a:t>
            </a:r>
            <a:endParaRPr lang="en-US" i="1" dirty="0"/>
          </a:p>
        </p:txBody>
      </p:sp>
    </p:spTree>
    <p:extLst>
      <p:ext uri="{BB962C8B-B14F-4D97-AF65-F5344CB8AC3E}">
        <p14:creationId xmlns:p14="http://schemas.microsoft.com/office/powerpoint/2010/main" val="27842402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Birth Planning</a:t>
            </a:r>
            <a:endParaRPr lang="en-US" sz="4200" dirty="0"/>
          </a:p>
        </p:txBody>
      </p:sp>
      <p:graphicFrame>
        <p:nvGraphicFramePr>
          <p:cNvPr id="7" name="Content Placeholder 6"/>
          <p:cNvGraphicFramePr>
            <a:graphicFrameLocks noGrp="1"/>
          </p:cNvGraphicFramePr>
          <p:nvPr>
            <p:ph idx="1"/>
            <p:extLst/>
          </p:nvPr>
        </p:nvGraphicFramePr>
        <p:xfrm>
          <a:off x="0" y="1593273"/>
          <a:ext cx="9144000" cy="526472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23466"/>
            <a:ext cx="9144000" cy="369332"/>
          </a:xfrm>
          <a:prstGeom prst="rect">
            <a:avLst/>
          </a:prstGeom>
          <a:noFill/>
        </p:spPr>
        <p:txBody>
          <a:bodyPr wrap="square" rtlCol="0">
            <a:spAutoFit/>
          </a:bodyPr>
          <a:lstStyle/>
          <a:p>
            <a:pPr algn="ctr"/>
            <a:r>
              <a:rPr lang="en-US" i="1" dirty="0" smtClean="0"/>
              <a:t>Percent distribution of births to women in the 5 years before the survey by birth planning status</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0999805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Difference between Wanted and </a:t>
            </a:r>
            <a:br>
              <a:rPr lang="en-US" sz="4200" dirty="0" smtClean="0"/>
            </a:br>
            <a:r>
              <a:rPr lang="en-US" sz="4200" dirty="0" smtClean="0"/>
              <a:t>Actual Fertility Rates</a:t>
            </a:r>
            <a:endParaRPr lang="en-US" sz="4200" dirty="0"/>
          </a:p>
        </p:txBody>
      </p:sp>
      <p:graphicFrame>
        <p:nvGraphicFramePr>
          <p:cNvPr id="7" name="Content Placeholder 6"/>
          <p:cNvGraphicFramePr>
            <a:graphicFrameLocks noGrp="1"/>
          </p:cNvGraphicFramePr>
          <p:nvPr>
            <p:ph idx="1"/>
            <p:extLst/>
          </p:nvPr>
        </p:nvGraphicFramePr>
        <p:xfrm>
          <a:off x="628650" y="1565564"/>
          <a:ext cx="7886700" cy="529243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4940300" y="2315636"/>
            <a:ext cx="736600" cy="369332"/>
          </a:xfrm>
          <a:prstGeom prst="rect">
            <a:avLst/>
          </a:prstGeom>
          <a:noFill/>
        </p:spPr>
        <p:txBody>
          <a:bodyPr wrap="square" rtlCol="0">
            <a:spAutoFit/>
          </a:bodyPr>
          <a:lstStyle/>
          <a:p>
            <a:pPr algn="ctr"/>
            <a:r>
              <a:rPr lang="en-US" b="1" dirty="0" smtClean="0"/>
              <a:t>3.9</a:t>
            </a:r>
            <a:endParaRPr lang="en-US" b="1" dirty="0"/>
          </a:p>
        </p:txBody>
      </p:sp>
      <p:sp>
        <p:nvSpPr>
          <p:cNvPr id="9" name="TextBox 8"/>
          <p:cNvSpPr txBox="1"/>
          <p:nvPr/>
        </p:nvSpPr>
        <p:spPr>
          <a:xfrm>
            <a:off x="4203700" y="4044373"/>
            <a:ext cx="736600" cy="369332"/>
          </a:xfrm>
          <a:prstGeom prst="rect">
            <a:avLst/>
          </a:prstGeom>
          <a:noFill/>
        </p:spPr>
        <p:txBody>
          <a:bodyPr wrap="square" rtlCol="0">
            <a:spAutoFit/>
          </a:bodyPr>
          <a:lstStyle/>
          <a:p>
            <a:pPr algn="ctr"/>
            <a:r>
              <a:rPr lang="en-US" b="1" dirty="0" smtClean="0"/>
              <a:t>3.1</a:t>
            </a:r>
            <a:endParaRPr lang="en-US" b="1" dirty="0"/>
          </a:p>
        </p:txBody>
      </p:sp>
      <p:sp>
        <p:nvSpPr>
          <p:cNvPr id="10" name="TextBox 9"/>
          <p:cNvSpPr txBox="1"/>
          <p:nvPr/>
        </p:nvSpPr>
        <p:spPr>
          <a:xfrm>
            <a:off x="5626100" y="5711537"/>
            <a:ext cx="736600" cy="369332"/>
          </a:xfrm>
          <a:prstGeom prst="rect">
            <a:avLst/>
          </a:prstGeom>
          <a:noFill/>
        </p:spPr>
        <p:txBody>
          <a:bodyPr wrap="square" rtlCol="0">
            <a:spAutoFit/>
          </a:bodyPr>
          <a:lstStyle/>
          <a:p>
            <a:pPr algn="ctr"/>
            <a:r>
              <a:rPr lang="en-US" b="1" dirty="0" smtClean="0"/>
              <a:t>4.5</a:t>
            </a:r>
            <a:endParaRPr lang="en-US" b="1" dirty="0"/>
          </a:p>
        </p:txBody>
      </p:sp>
    </p:spTree>
    <p:extLst>
      <p:ext uri="{BB962C8B-B14F-4D97-AF65-F5344CB8AC3E}">
        <p14:creationId xmlns:p14="http://schemas.microsoft.com/office/powerpoint/2010/main" val="42786274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Family Planning</a:t>
            </a:r>
            <a:endParaRPr lang="en-US" sz="4400" b="1" dirty="0">
              <a:solidFill>
                <a:prstClr val="white"/>
              </a:solidFill>
            </a:endParaRPr>
          </a:p>
        </p:txBody>
      </p:sp>
    </p:spTree>
    <p:extLst>
      <p:ext uri="{BB962C8B-B14F-4D97-AF65-F5344CB8AC3E}">
        <p14:creationId xmlns:p14="http://schemas.microsoft.com/office/powerpoint/2010/main" val="28997195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Current Use of Contraception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633063846"/>
              </p:ext>
            </p:extLst>
          </p:nvPr>
        </p:nvGraphicFramePr>
        <p:xfrm>
          <a:off x="470647" y="1525033"/>
          <a:ext cx="8256494" cy="53329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Percent of women age 15-49</a:t>
            </a:r>
            <a:endParaRPr lang="en-US" i="1" dirty="0"/>
          </a:p>
        </p:txBody>
      </p:sp>
    </p:spTree>
    <p:extLst>
      <p:ext uri="{BB962C8B-B14F-4D97-AF65-F5344CB8AC3E}">
        <p14:creationId xmlns:p14="http://schemas.microsoft.com/office/powerpoint/2010/main" val="26158167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Current Use of Modern Contraception </a:t>
            </a:r>
            <a:br>
              <a:rPr lang="en-US" sz="4200" dirty="0" smtClean="0"/>
            </a:br>
            <a:r>
              <a:rPr lang="en-US" sz="4200" dirty="0" smtClean="0"/>
              <a:t>by Residence</a:t>
            </a:r>
            <a:br>
              <a:rPr lang="en-US" sz="4200" dirty="0" smtClean="0"/>
            </a:br>
            <a:endParaRPr lang="en-US" sz="4200" dirty="0"/>
          </a:p>
        </p:txBody>
      </p:sp>
      <p:graphicFrame>
        <p:nvGraphicFramePr>
          <p:cNvPr id="11" name="Content Placeholder 10"/>
          <p:cNvGraphicFramePr>
            <a:graphicFrameLocks noGrp="1"/>
          </p:cNvGraphicFramePr>
          <p:nvPr>
            <p:ph idx="1"/>
            <p:extLst/>
          </p:nvPr>
        </p:nvGraphicFramePr>
        <p:xfrm>
          <a:off x="484093" y="1537252"/>
          <a:ext cx="8216153" cy="532074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currently married women age 15-49 using any modern method of contraception</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88627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200" dirty="0" smtClean="0"/>
              <a:t>Sample Design</a:t>
            </a:r>
            <a:endParaRPr lang="en-US" sz="4200" dirty="0"/>
          </a:p>
        </p:txBody>
      </p:sp>
      <p:sp>
        <p:nvSpPr>
          <p:cNvPr id="3" name="Content Placeholder 2"/>
          <p:cNvSpPr>
            <a:spLocks noGrp="1"/>
          </p:cNvSpPr>
          <p:nvPr>
            <p:ph idx="1"/>
          </p:nvPr>
        </p:nvSpPr>
        <p:spPr>
          <a:xfrm>
            <a:off x="482600" y="1574800"/>
            <a:ext cx="8229600" cy="5283200"/>
          </a:xfrm>
        </p:spPr>
        <p:txBody>
          <a:bodyPr>
            <a:normAutofit/>
          </a:bodyPr>
          <a:lstStyle/>
          <a:p>
            <a:pPr marL="0" indent="0">
              <a:lnSpc>
                <a:spcPct val="110000"/>
              </a:lnSpc>
              <a:spcBef>
                <a:spcPts val="0"/>
              </a:spcBef>
              <a:spcAft>
                <a:spcPts val="600"/>
              </a:spcAft>
              <a:buNone/>
            </a:pPr>
            <a:r>
              <a:rPr lang="en-GB" sz="2800" b="1" dirty="0" smtClean="0">
                <a:solidFill>
                  <a:schemeClr val="tx2"/>
                </a:solidFill>
              </a:rPr>
              <a:t>Sampling Frame: </a:t>
            </a:r>
            <a:r>
              <a:rPr lang="en-GB" sz="2800" dirty="0" smtClean="0"/>
              <a:t>Fifth National Sample Survey and Evaluation Program (NASSEP V)</a:t>
            </a:r>
            <a:endParaRPr lang="en-GB" sz="2800" dirty="0"/>
          </a:p>
          <a:p>
            <a:pPr marL="0" indent="0">
              <a:lnSpc>
                <a:spcPct val="110000"/>
              </a:lnSpc>
              <a:spcBef>
                <a:spcPts val="0"/>
              </a:spcBef>
              <a:spcAft>
                <a:spcPts val="600"/>
              </a:spcAft>
              <a:buNone/>
            </a:pPr>
            <a:r>
              <a:rPr lang="en-GB" sz="2800" b="1" dirty="0" smtClean="0">
                <a:solidFill>
                  <a:schemeClr val="tx2"/>
                </a:solidFill>
              </a:rPr>
              <a:t>First Stage:</a:t>
            </a:r>
            <a:r>
              <a:rPr lang="en-GB" sz="2800" dirty="0" smtClean="0">
                <a:solidFill>
                  <a:schemeClr val="tx2"/>
                </a:solidFill>
              </a:rPr>
              <a:t>  </a:t>
            </a:r>
            <a:r>
              <a:rPr lang="en-GB" sz="2800" dirty="0" smtClean="0"/>
              <a:t>617 urban and 995 rural clusters selected</a:t>
            </a:r>
            <a:endParaRPr lang="en-GB" sz="2800" dirty="0"/>
          </a:p>
          <a:p>
            <a:pPr marL="0" indent="0">
              <a:lnSpc>
                <a:spcPct val="110000"/>
              </a:lnSpc>
              <a:spcBef>
                <a:spcPts val="0"/>
              </a:spcBef>
              <a:spcAft>
                <a:spcPts val="600"/>
              </a:spcAft>
              <a:buNone/>
            </a:pPr>
            <a:r>
              <a:rPr lang="en-GB" sz="2800" b="1" dirty="0" smtClean="0">
                <a:solidFill>
                  <a:schemeClr val="tx2"/>
                </a:solidFill>
              </a:rPr>
              <a:t>Second Stage:  </a:t>
            </a:r>
            <a:r>
              <a:rPr lang="en-GB" sz="2800" dirty="0" smtClean="0"/>
              <a:t>Selection of 25 households from each of the 1,612 clusters. </a:t>
            </a:r>
            <a:br>
              <a:rPr lang="en-GB" sz="2800" dirty="0" smtClean="0"/>
            </a:br>
            <a:endParaRPr lang="en-GB" sz="2800" b="1" dirty="0" smtClean="0">
              <a:solidFill>
                <a:schemeClr val="accent5"/>
              </a:solidFill>
            </a:endParaRPr>
          </a:p>
          <a:p>
            <a:pPr marL="0" indent="0">
              <a:lnSpc>
                <a:spcPct val="110000"/>
              </a:lnSpc>
              <a:spcBef>
                <a:spcPts val="0"/>
              </a:spcBef>
              <a:spcAft>
                <a:spcPts val="600"/>
              </a:spcAft>
              <a:buNone/>
            </a:pPr>
            <a:r>
              <a:rPr lang="en-GB" sz="2800" dirty="0" smtClean="0"/>
              <a:t>Selected households were visited and interviewed; </a:t>
            </a:r>
            <a:r>
              <a:rPr lang="en-GB" sz="2800" b="1" dirty="0" smtClean="0">
                <a:solidFill>
                  <a:schemeClr val="tx2"/>
                </a:solidFill>
              </a:rPr>
              <a:t>women age 15-49 </a:t>
            </a:r>
            <a:r>
              <a:rPr lang="en-GB" sz="2800" dirty="0" smtClean="0"/>
              <a:t>in all of the selected households were interviewed. </a:t>
            </a:r>
            <a:r>
              <a:rPr lang="en-GB" sz="2800" b="1" dirty="0" smtClean="0">
                <a:solidFill>
                  <a:schemeClr val="tx2"/>
                </a:solidFill>
              </a:rPr>
              <a:t>Men age 15-54 were interviewed in half </a:t>
            </a:r>
            <a:r>
              <a:rPr lang="en-GB" sz="2800" dirty="0" smtClean="0"/>
              <a:t>of the selected households. </a:t>
            </a:r>
            <a:endParaRPr lang="en-GB" sz="2800" b="1" dirty="0" smtClean="0"/>
          </a:p>
        </p:txBody>
      </p:sp>
    </p:spTree>
    <p:extLst>
      <p:ext uri="{BB962C8B-B14F-4D97-AF65-F5344CB8AC3E}">
        <p14:creationId xmlns:p14="http://schemas.microsoft.com/office/powerpoint/2010/main" val="41429324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Current Use of Modern Contraception </a:t>
            </a:r>
            <a:br>
              <a:rPr lang="en-US" sz="4200" dirty="0" smtClean="0"/>
            </a:br>
            <a:r>
              <a:rPr lang="en-US" sz="4200" dirty="0" smtClean="0"/>
              <a:t>by Education</a:t>
            </a:r>
            <a:br>
              <a:rPr lang="en-US" sz="4200" dirty="0" smtClean="0"/>
            </a:br>
            <a:endParaRPr lang="en-US" sz="4200" dirty="0"/>
          </a:p>
        </p:txBody>
      </p:sp>
      <p:graphicFrame>
        <p:nvGraphicFramePr>
          <p:cNvPr id="11" name="Content Placeholder 10"/>
          <p:cNvGraphicFramePr>
            <a:graphicFrameLocks noGrp="1"/>
          </p:cNvGraphicFramePr>
          <p:nvPr>
            <p:ph idx="1"/>
            <p:extLst/>
          </p:nvPr>
        </p:nvGraphicFramePr>
        <p:xfrm>
          <a:off x="484094" y="1664732"/>
          <a:ext cx="8229600" cy="51932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currently married women age 15-49 using any modern method of contraception</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87614142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Use of Modern Contraception by County</a:t>
            </a:r>
            <a:endParaRPr lang="en-US" dirty="0"/>
          </a:p>
        </p:txBody>
      </p:sp>
      <p:sp>
        <p:nvSpPr>
          <p:cNvPr id="3" name="Content Placeholder 2"/>
          <p:cNvSpPr>
            <a:spLocks noGrp="1"/>
          </p:cNvSpPr>
          <p:nvPr>
            <p:ph idx="1"/>
          </p:nvPr>
        </p:nvSpPr>
        <p:spPr>
          <a:xfrm>
            <a:off x="239232" y="2093843"/>
            <a:ext cx="8665535" cy="4764156"/>
          </a:xfrm>
        </p:spPr>
        <p:txBody>
          <a:bodyPr>
            <a:normAutofit/>
          </a:bodyPr>
          <a:lstStyle/>
          <a:p>
            <a:pPr marL="0" indent="0" algn="ctr">
              <a:buNone/>
            </a:pPr>
            <a:r>
              <a:rPr lang="en-US" sz="2400" dirty="0" smtClean="0"/>
              <a:t>Counties with Modern Contraceptive Use </a:t>
            </a:r>
            <a:r>
              <a:rPr lang="en-US" sz="2400" u="sng" dirty="0" smtClean="0"/>
              <a:t>&gt;</a:t>
            </a:r>
            <a:r>
              <a:rPr lang="en-US" sz="2400" dirty="0" smtClean="0"/>
              <a:t> 65%</a:t>
            </a:r>
          </a:p>
          <a:p>
            <a:pPr marL="2511425" indent="-231775">
              <a:tabLst>
                <a:tab pos="4748213" algn="l"/>
              </a:tabLst>
            </a:pPr>
            <a:r>
              <a:rPr lang="en-US" sz="2400" dirty="0" err="1"/>
              <a:t>Kirinyaga</a:t>
            </a:r>
            <a:r>
              <a:rPr lang="en-US" sz="2400" dirty="0"/>
              <a:t>	76%</a:t>
            </a:r>
          </a:p>
          <a:p>
            <a:pPr marL="2511425" indent="-231775">
              <a:tabLst>
                <a:tab pos="4748213" algn="l"/>
              </a:tabLst>
            </a:pPr>
            <a:r>
              <a:rPr lang="en-US" sz="2400" dirty="0" smtClean="0"/>
              <a:t>Meru	73%</a:t>
            </a:r>
          </a:p>
          <a:p>
            <a:pPr marL="2511425" indent="-231775">
              <a:tabLst>
                <a:tab pos="4748213" algn="l"/>
              </a:tabLst>
            </a:pPr>
            <a:r>
              <a:rPr lang="en-US" sz="2400" dirty="0" err="1"/>
              <a:t>Machakos</a:t>
            </a:r>
            <a:r>
              <a:rPr lang="en-US" sz="2400" dirty="0"/>
              <a:t>	68%</a:t>
            </a:r>
          </a:p>
          <a:p>
            <a:pPr marL="2511425" indent="-231775">
              <a:tabLst>
                <a:tab pos="4748213" algn="l"/>
              </a:tabLst>
            </a:pPr>
            <a:r>
              <a:rPr lang="en-US" sz="2400" dirty="0" err="1"/>
              <a:t>Kiambu</a:t>
            </a:r>
            <a:r>
              <a:rPr lang="en-US" sz="2400" dirty="0"/>
              <a:t>	68%</a:t>
            </a:r>
          </a:p>
          <a:p>
            <a:pPr marL="2511425" indent="-231775">
              <a:tabLst>
                <a:tab pos="4748213" algn="l"/>
              </a:tabLst>
            </a:pPr>
            <a:r>
              <a:rPr lang="en-US" sz="2400" dirty="0" err="1" smtClean="0"/>
              <a:t>Tharaka-Nithi</a:t>
            </a:r>
            <a:r>
              <a:rPr lang="en-US" sz="2400" dirty="0" smtClean="0"/>
              <a:t>	67%</a:t>
            </a:r>
          </a:p>
          <a:p>
            <a:pPr marL="2511425" indent="-231775">
              <a:tabLst>
                <a:tab pos="4748213" algn="l"/>
              </a:tabLst>
            </a:pPr>
            <a:r>
              <a:rPr lang="en-US" sz="2400" dirty="0" smtClean="0"/>
              <a:t>Embu	67%</a:t>
            </a:r>
          </a:p>
          <a:p>
            <a:pPr marL="2511425" indent="-231775">
              <a:tabLst>
                <a:tab pos="4748213" algn="l"/>
              </a:tabLst>
            </a:pPr>
            <a:r>
              <a:rPr lang="en-US" sz="2400" dirty="0" err="1" smtClean="0"/>
              <a:t>Nyeri</a:t>
            </a:r>
            <a:r>
              <a:rPr lang="en-US" sz="2400" dirty="0"/>
              <a:t>	</a:t>
            </a:r>
            <a:r>
              <a:rPr lang="en-US" sz="2400" dirty="0" smtClean="0"/>
              <a:t>67%</a:t>
            </a:r>
          </a:p>
          <a:p>
            <a:pPr marL="2511425" indent="-231775">
              <a:tabLst>
                <a:tab pos="4748213" algn="l"/>
              </a:tabLst>
            </a:pPr>
            <a:r>
              <a:rPr lang="en-US" sz="2400" dirty="0" err="1"/>
              <a:t>Makueni</a:t>
            </a:r>
            <a:r>
              <a:rPr lang="en-US" sz="2400" dirty="0"/>
              <a:t>	65%</a:t>
            </a:r>
          </a:p>
          <a:p>
            <a:pPr marL="2511425" indent="-231775">
              <a:tabLst>
                <a:tab pos="4748213" algn="l"/>
              </a:tabLst>
            </a:pPr>
            <a:endParaRPr lang="en-US" sz="2400" dirty="0" smtClean="0"/>
          </a:p>
          <a:p>
            <a:pPr marL="0" indent="0">
              <a:buNone/>
            </a:pPr>
            <a:endParaRPr lang="en-US" sz="2000"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dirty="0" smtClean="0"/>
              <a:t>7</a:t>
            </a:r>
            <a:endParaRPr lang="en-US" dirty="0"/>
          </a:p>
        </p:txBody>
      </p:sp>
      <p:sp>
        <p:nvSpPr>
          <p:cNvPr id="5" name="TextBox 4"/>
          <p:cNvSpPr txBox="1"/>
          <p:nvPr/>
        </p:nvSpPr>
        <p:spPr>
          <a:xfrm>
            <a:off x="0" y="1295400"/>
            <a:ext cx="9144000" cy="369332"/>
          </a:xfrm>
          <a:prstGeom prst="rect">
            <a:avLst/>
          </a:prstGeom>
          <a:noFill/>
        </p:spPr>
        <p:txBody>
          <a:bodyPr wrap="square" rtlCol="0">
            <a:spAutoFit/>
          </a:bodyPr>
          <a:lstStyle/>
          <a:p>
            <a:pPr algn="ctr"/>
            <a:r>
              <a:rPr lang="en-US" i="1" dirty="0" smtClean="0"/>
              <a:t>Percent of currently married women age 15-49 using any modern method of contraception</a:t>
            </a:r>
            <a:endParaRPr lang="en-US" i="1" dirty="0"/>
          </a:p>
        </p:txBody>
      </p:sp>
    </p:spTree>
    <p:extLst>
      <p:ext uri="{BB962C8B-B14F-4D97-AF65-F5344CB8AC3E}">
        <p14:creationId xmlns:p14="http://schemas.microsoft.com/office/powerpoint/2010/main" val="10396200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Use of Modern Contraception by County</a:t>
            </a:r>
            <a:endParaRPr lang="en-US" dirty="0"/>
          </a:p>
        </p:txBody>
      </p:sp>
      <p:sp>
        <p:nvSpPr>
          <p:cNvPr id="3" name="Content Placeholder 2"/>
          <p:cNvSpPr>
            <a:spLocks noGrp="1"/>
          </p:cNvSpPr>
          <p:nvPr>
            <p:ph idx="1"/>
          </p:nvPr>
        </p:nvSpPr>
        <p:spPr>
          <a:xfrm>
            <a:off x="239232" y="2067338"/>
            <a:ext cx="8665535" cy="4790661"/>
          </a:xfrm>
        </p:spPr>
        <p:txBody>
          <a:bodyPr>
            <a:normAutofit/>
          </a:bodyPr>
          <a:lstStyle/>
          <a:p>
            <a:pPr marL="0" indent="0" algn="ctr">
              <a:buNone/>
            </a:pPr>
            <a:r>
              <a:rPr lang="en-US" sz="2400" dirty="0" smtClean="0"/>
              <a:t>Counties with Modern Contraceptive Use &lt;15%</a:t>
            </a:r>
          </a:p>
          <a:p>
            <a:pPr marL="2633663">
              <a:tabLst>
                <a:tab pos="4572000" algn="l"/>
              </a:tabLst>
            </a:pPr>
            <a:r>
              <a:rPr lang="en-US" sz="2400" dirty="0"/>
              <a:t>West Pokot	13%</a:t>
            </a:r>
          </a:p>
          <a:p>
            <a:pPr marL="2633663">
              <a:tabLst>
                <a:tab pos="4572000" algn="l"/>
              </a:tabLst>
            </a:pPr>
            <a:r>
              <a:rPr lang="en-US" sz="2400" dirty="0" err="1"/>
              <a:t>Marsabit</a:t>
            </a:r>
            <a:r>
              <a:rPr lang="en-US" sz="2400" dirty="0"/>
              <a:t>	11%</a:t>
            </a:r>
          </a:p>
          <a:p>
            <a:pPr marL="2633663">
              <a:tabLst>
                <a:tab pos="4572000" algn="l"/>
              </a:tabLst>
            </a:pPr>
            <a:r>
              <a:rPr lang="en-US" sz="2400" dirty="0"/>
              <a:t>Turkana	10%</a:t>
            </a:r>
          </a:p>
          <a:p>
            <a:pPr marL="2633663">
              <a:tabLst>
                <a:tab pos="4572000" algn="l"/>
              </a:tabLst>
            </a:pPr>
            <a:r>
              <a:rPr lang="en-US" sz="2400" dirty="0" err="1" smtClean="0"/>
              <a:t>Garissa</a:t>
            </a:r>
            <a:r>
              <a:rPr lang="en-US" sz="2400" dirty="0" smtClean="0"/>
              <a:t>	6%</a:t>
            </a:r>
          </a:p>
          <a:p>
            <a:pPr marL="2633663">
              <a:tabLst>
                <a:tab pos="4572000" algn="l"/>
              </a:tabLst>
            </a:pPr>
            <a:r>
              <a:rPr lang="en-US" sz="2400" dirty="0" err="1" smtClean="0"/>
              <a:t>Wajir</a:t>
            </a:r>
            <a:r>
              <a:rPr lang="en-US" sz="2400" dirty="0" smtClean="0"/>
              <a:t>	2%</a:t>
            </a:r>
          </a:p>
          <a:p>
            <a:pPr marL="2633663">
              <a:tabLst>
                <a:tab pos="4572000" algn="l"/>
              </a:tabLst>
            </a:pPr>
            <a:r>
              <a:rPr lang="en-US" sz="2400" dirty="0" err="1" smtClean="0"/>
              <a:t>Mandera</a:t>
            </a:r>
            <a:r>
              <a:rPr lang="en-US" sz="2400" dirty="0"/>
              <a:t>	</a:t>
            </a:r>
            <a:r>
              <a:rPr lang="en-US" sz="2400" dirty="0" smtClean="0"/>
              <a:t>2%</a:t>
            </a:r>
          </a:p>
          <a:p>
            <a:pPr marL="0" indent="0">
              <a:buNone/>
            </a:pPr>
            <a:endParaRPr lang="en-US" sz="2000"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
        <p:nvSpPr>
          <p:cNvPr id="5" name="TextBox 4"/>
          <p:cNvSpPr txBox="1"/>
          <p:nvPr/>
        </p:nvSpPr>
        <p:spPr>
          <a:xfrm>
            <a:off x="0" y="1295400"/>
            <a:ext cx="9144000" cy="369332"/>
          </a:xfrm>
          <a:prstGeom prst="rect">
            <a:avLst/>
          </a:prstGeom>
          <a:noFill/>
        </p:spPr>
        <p:txBody>
          <a:bodyPr wrap="square" rtlCol="0">
            <a:spAutoFit/>
          </a:bodyPr>
          <a:lstStyle/>
          <a:p>
            <a:pPr algn="ctr"/>
            <a:r>
              <a:rPr lang="en-US" i="1" dirty="0" smtClean="0"/>
              <a:t>Percent of currently married women age 15-49 using any modern method of contraception</a:t>
            </a:r>
            <a:endParaRPr lang="en-US" i="1" dirty="0"/>
          </a:p>
        </p:txBody>
      </p:sp>
    </p:spTree>
    <p:extLst>
      <p:ext uri="{BB962C8B-B14F-4D97-AF65-F5344CB8AC3E}">
        <p14:creationId xmlns:p14="http://schemas.microsoft.com/office/powerpoint/2010/main" val="5928601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Use of Contraception</a:t>
            </a:r>
            <a:endParaRPr lang="en-US" sz="4200" dirty="0"/>
          </a:p>
        </p:txBody>
      </p:sp>
      <p:graphicFrame>
        <p:nvGraphicFramePr>
          <p:cNvPr id="11" name="Content Placeholder 10"/>
          <p:cNvGraphicFramePr>
            <a:graphicFrameLocks noGrp="1"/>
          </p:cNvGraphicFramePr>
          <p:nvPr>
            <p:ph idx="1"/>
            <p:extLst/>
          </p:nvPr>
        </p:nvGraphicFramePr>
        <p:xfrm>
          <a:off x="0" y="1616764"/>
          <a:ext cx="9144000" cy="524123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t>Percent of currently married women age 15-49</a:t>
            </a:r>
            <a:endParaRPr lang="en-US" i="1" dirty="0"/>
          </a:p>
        </p:txBody>
      </p:sp>
      <p:sp>
        <p:nvSpPr>
          <p:cNvPr id="3" name="TextBox 2"/>
          <p:cNvSpPr txBox="1"/>
          <p:nvPr/>
        </p:nvSpPr>
        <p:spPr>
          <a:xfrm>
            <a:off x="5704628" y="3262888"/>
            <a:ext cx="1543050" cy="369332"/>
          </a:xfrm>
          <a:prstGeom prst="rect">
            <a:avLst/>
          </a:prstGeom>
          <a:noFill/>
        </p:spPr>
        <p:txBody>
          <a:bodyPr wrap="square" rtlCol="0">
            <a:spAutoFit/>
          </a:bodyPr>
          <a:lstStyle/>
          <a:p>
            <a:r>
              <a:rPr lang="en-US" b="1" dirty="0" smtClean="0">
                <a:solidFill>
                  <a:schemeClr val="accent2">
                    <a:lumMod val="75000"/>
                  </a:schemeClr>
                </a:solidFill>
              </a:rPr>
              <a:t>Any method</a:t>
            </a:r>
            <a:endParaRPr lang="en-US" b="1" dirty="0">
              <a:solidFill>
                <a:schemeClr val="accent2">
                  <a:lumMod val="75000"/>
                </a:schemeClr>
              </a:solidFill>
            </a:endParaRPr>
          </a:p>
        </p:txBody>
      </p:sp>
      <p:sp>
        <p:nvSpPr>
          <p:cNvPr id="6" name="TextBox 5"/>
          <p:cNvSpPr txBox="1"/>
          <p:nvPr/>
        </p:nvSpPr>
        <p:spPr>
          <a:xfrm>
            <a:off x="5866553" y="4254567"/>
            <a:ext cx="1543050" cy="646331"/>
          </a:xfrm>
          <a:prstGeom prst="rect">
            <a:avLst/>
          </a:prstGeom>
          <a:noFill/>
        </p:spPr>
        <p:txBody>
          <a:bodyPr wrap="square" rtlCol="0">
            <a:spAutoFit/>
          </a:bodyPr>
          <a:lstStyle/>
          <a:p>
            <a:pPr algn="ctr"/>
            <a:r>
              <a:rPr lang="en-US" b="1" dirty="0" smtClean="0">
                <a:solidFill>
                  <a:schemeClr val="accent1"/>
                </a:solidFill>
              </a:rPr>
              <a:t>Any modern method</a:t>
            </a:r>
            <a:endParaRPr lang="en-US" b="1" dirty="0">
              <a:solidFill>
                <a:schemeClr val="accent1"/>
              </a:solidFill>
            </a:endParaRPr>
          </a:p>
        </p:txBody>
      </p:sp>
      <p:sp>
        <p:nvSpPr>
          <p:cNvPr id="7"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9370975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Source of Modern Contraception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119822836"/>
              </p:ext>
            </p:extLst>
          </p:nvPr>
        </p:nvGraphicFramePr>
        <p:xfrm>
          <a:off x="0" y="1525032"/>
          <a:ext cx="9144000" cy="53329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Percent distribution of women age 15-49</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5188984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Do Family Planning Users Have </a:t>
            </a:r>
            <a:br>
              <a:rPr lang="en-US" sz="4200" dirty="0" smtClean="0"/>
            </a:br>
            <a:r>
              <a:rPr lang="en-US" sz="4200" dirty="0" smtClean="0"/>
              <a:t>Informed Choices?</a:t>
            </a:r>
            <a:endParaRPr lang="en-US" sz="4200" dirty="0"/>
          </a:p>
        </p:txBody>
      </p:sp>
      <p:sp>
        <p:nvSpPr>
          <p:cNvPr id="4" name="Content Placeholder 3"/>
          <p:cNvSpPr>
            <a:spLocks noGrp="1"/>
          </p:cNvSpPr>
          <p:nvPr>
            <p:ph idx="1"/>
          </p:nvPr>
        </p:nvSpPr>
        <p:spPr>
          <a:xfrm>
            <a:off x="443753" y="1586753"/>
            <a:ext cx="8243047" cy="5271247"/>
          </a:xfrm>
        </p:spPr>
        <p:txBody>
          <a:bodyPr/>
          <a:lstStyle/>
          <a:p>
            <a:pPr>
              <a:lnSpc>
                <a:spcPct val="100000"/>
              </a:lnSpc>
              <a:spcBef>
                <a:spcPts val="0"/>
              </a:spcBef>
              <a:spcAft>
                <a:spcPts val="600"/>
              </a:spcAft>
              <a:buClr>
                <a:schemeClr val="tx1"/>
              </a:buClr>
            </a:pPr>
            <a:r>
              <a:rPr lang="en-US" b="1" dirty="0" smtClean="0">
                <a:solidFill>
                  <a:schemeClr val="tx2"/>
                </a:solidFill>
              </a:rPr>
              <a:t>60% </a:t>
            </a:r>
            <a:r>
              <a:rPr lang="en-US" dirty="0" smtClean="0"/>
              <a:t>of modern contraceptive users were </a:t>
            </a:r>
            <a:r>
              <a:rPr lang="en-US" b="1" dirty="0" smtClean="0">
                <a:solidFill>
                  <a:schemeClr val="tx2"/>
                </a:solidFill>
              </a:rPr>
              <a:t>informed of side effects or problems </a:t>
            </a:r>
            <a:r>
              <a:rPr lang="en-US" dirty="0" smtClean="0"/>
              <a:t>of methods they used.</a:t>
            </a:r>
          </a:p>
          <a:p>
            <a:pPr>
              <a:lnSpc>
                <a:spcPct val="100000"/>
              </a:lnSpc>
              <a:spcBef>
                <a:spcPts val="0"/>
              </a:spcBef>
              <a:spcAft>
                <a:spcPts val="600"/>
              </a:spcAft>
              <a:buClr>
                <a:schemeClr val="tx1"/>
              </a:buClr>
            </a:pPr>
            <a:r>
              <a:rPr lang="en-US" b="1" dirty="0" smtClean="0">
                <a:solidFill>
                  <a:schemeClr val="tx2"/>
                </a:solidFill>
              </a:rPr>
              <a:t>5</a:t>
            </a:r>
            <a:r>
              <a:rPr lang="en-US" b="1" dirty="0">
                <a:solidFill>
                  <a:schemeClr val="tx2"/>
                </a:solidFill>
              </a:rPr>
              <a:t>2</a:t>
            </a:r>
            <a:r>
              <a:rPr lang="en-US" b="1" dirty="0" smtClean="0">
                <a:solidFill>
                  <a:schemeClr val="tx2"/>
                </a:solidFill>
              </a:rPr>
              <a:t>%</a:t>
            </a:r>
            <a:r>
              <a:rPr lang="en-US" dirty="0" smtClean="0">
                <a:solidFill>
                  <a:schemeClr val="tx2"/>
                </a:solidFill>
              </a:rPr>
              <a:t> </a:t>
            </a:r>
            <a:r>
              <a:rPr lang="en-US" dirty="0" smtClean="0"/>
              <a:t>were informed about what to do if they </a:t>
            </a:r>
            <a:r>
              <a:rPr lang="en-US" b="1" dirty="0" smtClean="0">
                <a:solidFill>
                  <a:schemeClr val="tx2"/>
                </a:solidFill>
              </a:rPr>
              <a:t>experienced side effects</a:t>
            </a:r>
            <a:r>
              <a:rPr lang="en-US" dirty="0" smtClean="0"/>
              <a:t>.</a:t>
            </a:r>
          </a:p>
          <a:p>
            <a:pPr>
              <a:lnSpc>
                <a:spcPct val="100000"/>
              </a:lnSpc>
              <a:spcBef>
                <a:spcPts val="0"/>
              </a:spcBef>
              <a:spcAft>
                <a:spcPts val="600"/>
              </a:spcAft>
              <a:buClr>
                <a:schemeClr val="tx1"/>
              </a:buClr>
            </a:pPr>
            <a:r>
              <a:rPr lang="en-US" b="1" dirty="0" smtClean="0">
                <a:solidFill>
                  <a:schemeClr val="tx2"/>
                </a:solidFill>
              </a:rPr>
              <a:t>79%</a:t>
            </a:r>
            <a:r>
              <a:rPr lang="en-US" dirty="0" smtClean="0">
                <a:solidFill>
                  <a:schemeClr val="tx2"/>
                </a:solidFill>
              </a:rPr>
              <a:t> </a:t>
            </a:r>
            <a:r>
              <a:rPr lang="en-US" dirty="0" smtClean="0"/>
              <a:t>were informed of </a:t>
            </a:r>
            <a:r>
              <a:rPr lang="en-US" b="1" dirty="0" smtClean="0">
                <a:solidFill>
                  <a:schemeClr val="tx2"/>
                </a:solidFill>
              </a:rPr>
              <a:t>other methods </a:t>
            </a:r>
            <a:r>
              <a:rPr lang="en-US" dirty="0" smtClean="0"/>
              <a:t>they could use. </a:t>
            </a:r>
            <a:endParaRPr lang="en-US" dirty="0"/>
          </a:p>
        </p:txBody>
      </p:sp>
    </p:spTree>
    <p:extLst>
      <p:ext uri="{BB962C8B-B14F-4D97-AF65-F5344CB8AC3E}">
        <p14:creationId xmlns:p14="http://schemas.microsoft.com/office/powerpoint/2010/main" val="28742519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0" y="1066800"/>
            <a:ext cx="9144000" cy="1676400"/>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ea typeface="+mj-ea"/>
                <a:cs typeface="+mj-cs"/>
              </a:rPr>
              <a:t>Women are considered as having an </a:t>
            </a:r>
            <a:br>
              <a:rPr kumimoji="0" lang="en-US" sz="3600" b="1" i="0" u="none" strike="noStrike" kern="1200" cap="none" spc="0" normalizeH="0" baseline="0" noProof="0" dirty="0" smtClean="0">
                <a:ln>
                  <a:noFill/>
                </a:ln>
                <a:uLnTx/>
                <a:uFillTx/>
                <a:ea typeface="+mj-ea"/>
                <a:cs typeface="+mj-cs"/>
              </a:rPr>
            </a:br>
            <a:r>
              <a:rPr kumimoji="0" lang="en-US" sz="3600" b="1" i="0" u="none" strike="noStrike" kern="1200" cap="none" spc="0" normalizeH="0" baseline="0" noProof="0" dirty="0" smtClean="0">
                <a:ln>
                  <a:noFill/>
                </a:ln>
                <a:uLnTx/>
                <a:uFillTx/>
                <a:ea typeface="+mj-ea"/>
                <a:cs typeface="+mj-cs"/>
              </a:rPr>
              <a:t>unmet need for family planning </a:t>
            </a:r>
            <a:br>
              <a:rPr kumimoji="0" lang="en-US" sz="3600" b="1" i="0" u="none" strike="noStrike" kern="1200" cap="none" spc="0" normalizeH="0" baseline="0" noProof="0" dirty="0" smtClean="0">
                <a:ln>
                  <a:noFill/>
                </a:ln>
                <a:uLnTx/>
                <a:uFillTx/>
                <a:ea typeface="+mj-ea"/>
                <a:cs typeface="+mj-cs"/>
              </a:rPr>
            </a:br>
            <a:r>
              <a:rPr kumimoji="0" lang="en-US" sz="3600" b="1" i="0" u="none" strike="noStrike" kern="1200" cap="none" spc="0" normalizeH="0" baseline="0" noProof="0" dirty="0" smtClean="0">
                <a:ln>
                  <a:noFill/>
                </a:ln>
                <a:uLnTx/>
                <a:uFillTx/>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ea typeface="+mj-ea"/>
              <a:cs typeface="+mj-cs"/>
            </a:endParaRPr>
          </a:p>
        </p:txBody>
      </p:sp>
      <p:sp>
        <p:nvSpPr>
          <p:cNvPr id="7" name="Rectangle 3"/>
          <p:cNvSpPr>
            <a:spLocks noChangeArrowheads="1"/>
          </p:cNvSpPr>
          <p:nvPr/>
        </p:nvSpPr>
        <p:spPr bwMode="auto">
          <a:xfrm>
            <a:off x="0" y="3276600"/>
            <a:ext cx="9144000"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tx2"/>
                </a:solidFill>
              </a:rPr>
              <a:t>to </a:t>
            </a:r>
            <a:r>
              <a:rPr lang="en-US" sz="3600" dirty="0">
                <a:solidFill>
                  <a:schemeClr val="tx2"/>
                </a:solidFill>
              </a:rPr>
              <a:t>space their next </a:t>
            </a:r>
            <a:r>
              <a:rPr lang="en-US" sz="3600" dirty="0" smtClean="0">
                <a:solidFill>
                  <a:schemeClr val="tx2"/>
                </a:solidFill>
              </a:rPr>
              <a:t>birth</a:t>
            </a:r>
            <a:endParaRPr lang="en-US" sz="3600" dirty="0">
              <a:solidFill>
                <a:schemeClr val="tx2"/>
              </a:solidFill>
            </a:endParaRPr>
          </a:p>
          <a:p>
            <a:pPr algn="ctr" eaLnBrk="0" hangingPunct="0">
              <a:lnSpc>
                <a:spcPct val="85000"/>
              </a:lnSpc>
            </a:pPr>
            <a:r>
              <a:rPr lang="en-US" sz="3600" dirty="0" smtClean="0"/>
              <a:t>OR</a:t>
            </a:r>
            <a:endParaRPr lang="en-US" sz="3600" dirty="0"/>
          </a:p>
          <a:p>
            <a:pPr algn="ctr" eaLnBrk="0" hangingPunct="0">
              <a:lnSpc>
                <a:spcPct val="25000"/>
              </a:lnSpc>
            </a:pPr>
            <a:endParaRPr lang="en-US" sz="3600" dirty="0">
              <a:solidFill>
                <a:schemeClr val="bg2"/>
              </a:solidFill>
            </a:endParaRPr>
          </a:p>
          <a:p>
            <a:pPr algn="ctr" eaLnBrk="0" hangingPunct="0">
              <a:lnSpc>
                <a:spcPct val="85000"/>
              </a:lnSpc>
            </a:pPr>
            <a:r>
              <a:rPr lang="en-US" sz="3600" dirty="0" smtClean="0">
                <a:solidFill>
                  <a:schemeClr val="tx2"/>
                </a:solidFill>
              </a:rPr>
              <a:t>to </a:t>
            </a:r>
            <a:r>
              <a:rPr lang="en-US" sz="3600" dirty="0">
                <a:solidFill>
                  <a:schemeClr val="tx2"/>
                </a:solidFill>
              </a:rPr>
              <a:t>limit childbearing altogether</a:t>
            </a:r>
          </a:p>
          <a:p>
            <a:pPr algn="ctr" eaLnBrk="0" hangingPunct="0">
              <a:lnSpc>
                <a:spcPct val="35000"/>
              </a:lnSpc>
            </a:pPr>
            <a:endParaRPr lang="en-US" sz="3600" dirty="0"/>
          </a:p>
          <a:p>
            <a:pPr algn="ctr" eaLnBrk="0" hangingPunct="0">
              <a:lnSpc>
                <a:spcPct val="85000"/>
              </a:lnSpc>
            </a:pPr>
            <a:r>
              <a:rPr lang="en-US" sz="3600" dirty="0"/>
              <a:t>BUT</a:t>
            </a:r>
          </a:p>
          <a:p>
            <a:pPr algn="ctr" eaLnBrk="0" hangingPunct="0">
              <a:lnSpc>
                <a:spcPct val="35000"/>
              </a:lnSpc>
            </a:pPr>
            <a:endParaRPr lang="en-US" sz="3600" dirty="0"/>
          </a:p>
          <a:p>
            <a:pPr algn="ctr" eaLnBrk="0" hangingPunct="0">
              <a:lnSpc>
                <a:spcPct val="85000"/>
              </a:lnSpc>
            </a:pPr>
            <a:r>
              <a:rPr lang="en-US" sz="3600" dirty="0" smtClean="0">
                <a:solidFill>
                  <a:schemeClr val="tx2"/>
                </a:solidFill>
              </a:rPr>
              <a:t>are </a:t>
            </a:r>
            <a:r>
              <a:rPr lang="en-US" sz="3600" dirty="0">
                <a:solidFill>
                  <a:schemeClr val="tx2"/>
                </a:solidFill>
              </a:rPr>
              <a:t>not using contraception</a:t>
            </a:r>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74995840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Unmet Need</a:t>
            </a:r>
            <a:endParaRPr lang="en-US" sz="4200" dirty="0"/>
          </a:p>
        </p:txBody>
      </p:sp>
      <p:sp>
        <p:nvSpPr>
          <p:cNvPr id="4" name="Content Placeholder 3"/>
          <p:cNvSpPr>
            <a:spLocks noGrp="1"/>
          </p:cNvSpPr>
          <p:nvPr>
            <p:ph idx="1"/>
          </p:nvPr>
        </p:nvSpPr>
        <p:spPr>
          <a:xfrm>
            <a:off x="457199" y="1600200"/>
            <a:ext cx="8269941" cy="5257799"/>
          </a:xfrm>
        </p:spPr>
        <p:txBody>
          <a:bodyPr/>
          <a:lstStyle/>
          <a:p>
            <a:pPr marL="0" indent="0" algn="ctr">
              <a:buClr>
                <a:schemeClr val="tx1"/>
              </a:buClr>
              <a:buNone/>
            </a:pPr>
            <a:r>
              <a:rPr lang="en-US" b="1" dirty="0" smtClean="0">
                <a:solidFill>
                  <a:schemeClr val="tx2"/>
                </a:solidFill>
              </a:rPr>
              <a:t>18% </a:t>
            </a:r>
            <a:r>
              <a:rPr lang="en-US" dirty="0" smtClean="0"/>
              <a:t>of currently married women have an </a:t>
            </a:r>
            <a:br>
              <a:rPr lang="en-US" dirty="0" smtClean="0"/>
            </a:br>
            <a:r>
              <a:rPr lang="en-US" b="1" dirty="0" smtClean="0">
                <a:solidFill>
                  <a:schemeClr val="tx2"/>
                </a:solidFill>
              </a:rPr>
              <a:t>unmet need for family planning</a:t>
            </a:r>
            <a:r>
              <a:rPr lang="en-US" dirty="0" smtClean="0"/>
              <a:t>:</a:t>
            </a:r>
          </a:p>
          <a:p>
            <a:pPr marL="0" indent="0" algn="ctr">
              <a:buClr>
                <a:schemeClr val="tx1"/>
              </a:buClr>
              <a:buNone/>
            </a:pPr>
            <a:endParaRPr lang="en-US" dirty="0" smtClean="0"/>
          </a:p>
          <a:p>
            <a:pPr algn="ctr">
              <a:buClr>
                <a:schemeClr val="tx1"/>
              </a:buClr>
            </a:pPr>
            <a:r>
              <a:rPr lang="en-US" b="1" dirty="0" smtClean="0">
                <a:solidFill>
                  <a:schemeClr val="tx2"/>
                </a:solidFill>
              </a:rPr>
              <a:t>9% for spacing</a:t>
            </a:r>
            <a:endParaRPr lang="en-US" dirty="0" smtClean="0">
              <a:solidFill>
                <a:schemeClr val="tx2"/>
              </a:solidFill>
            </a:endParaRPr>
          </a:p>
          <a:p>
            <a:pPr algn="ctr">
              <a:buClr>
                <a:schemeClr val="tx1"/>
              </a:buClr>
            </a:pPr>
            <a:r>
              <a:rPr lang="en-US" b="1" dirty="0">
                <a:solidFill>
                  <a:schemeClr val="tx2"/>
                </a:solidFill>
              </a:rPr>
              <a:t>8</a:t>
            </a:r>
            <a:r>
              <a:rPr lang="en-US" b="1" dirty="0" smtClean="0">
                <a:solidFill>
                  <a:schemeClr val="tx2"/>
                </a:solidFill>
              </a:rPr>
              <a:t>% for limiting</a:t>
            </a:r>
            <a:endParaRPr lang="en-US" dirty="0">
              <a:solidFill>
                <a:schemeClr val="tx2"/>
              </a:solidFill>
            </a:endParaRPr>
          </a:p>
        </p:txBody>
      </p:sp>
    </p:spTree>
    <p:extLst>
      <p:ext uri="{BB962C8B-B14F-4D97-AF65-F5344CB8AC3E}">
        <p14:creationId xmlns:p14="http://schemas.microsoft.com/office/powerpoint/2010/main" val="12266989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000" dirty="0" smtClean="0"/>
              <a:t>Trends in Unmet Need for Family Planning</a:t>
            </a:r>
            <a:endParaRPr lang="en-US" sz="4000" dirty="0"/>
          </a:p>
        </p:txBody>
      </p:sp>
      <p:graphicFrame>
        <p:nvGraphicFramePr>
          <p:cNvPr id="11" name="Content Placeholder 10"/>
          <p:cNvGraphicFramePr>
            <a:graphicFrameLocks noGrp="1"/>
          </p:cNvGraphicFramePr>
          <p:nvPr>
            <p:ph idx="1"/>
            <p:extLst/>
          </p:nvPr>
        </p:nvGraphicFramePr>
        <p:xfrm>
          <a:off x="507546" y="1616764"/>
          <a:ext cx="7886700" cy="524123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t>Percent of currently married women age 15-49</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31187062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Demand for Family Planning</a:t>
            </a:r>
            <a:endParaRPr lang="en-US" sz="4200" dirty="0"/>
          </a:p>
        </p:txBody>
      </p:sp>
      <p:graphicFrame>
        <p:nvGraphicFramePr>
          <p:cNvPr id="11" name="Content Placeholder 10"/>
          <p:cNvGraphicFramePr>
            <a:graphicFrameLocks noGrp="1"/>
          </p:cNvGraphicFramePr>
          <p:nvPr>
            <p:ph idx="1"/>
            <p:extLst/>
          </p:nvPr>
        </p:nvGraphicFramePr>
        <p:xfrm>
          <a:off x="1" y="1498730"/>
          <a:ext cx="9144000" cy="535927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29397"/>
            <a:ext cx="9144000" cy="369332"/>
          </a:xfrm>
          <a:prstGeom prst="rect">
            <a:avLst/>
          </a:prstGeom>
          <a:noFill/>
        </p:spPr>
        <p:txBody>
          <a:bodyPr wrap="square" rtlCol="0">
            <a:spAutoFit/>
          </a:bodyPr>
          <a:lstStyle/>
          <a:p>
            <a:pPr algn="ctr"/>
            <a:r>
              <a:rPr lang="en-US" i="1" dirty="0" smtClean="0"/>
              <a:t>Percent of currently married women age 15-49</a:t>
            </a:r>
            <a:endParaRPr lang="en-US" i="1" dirty="0"/>
          </a:p>
        </p:txBody>
      </p:sp>
    </p:spTree>
    <p:extLst>
      <p:ext uri="{BB962C8B-B14F-4D97-AF65-F5344CB8AC3E}">
        <p14:creationId xmlns:p14="http://schemas.microsoft.com/office/powerpoint/2010/main" val="33650395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Questionnaires</a:t>
            </a:r>
            <a:endParaRPr lang="en-US" sz="4200" dirty="0"/>
          </a:p>
        </p:txBody>
      </p:sp>
      <p:sp>
        <p:nvSpPr>
          <p:cNvPr id="3" name="Content Placeholder 2"/>
          <p:cNvSpPr>
            <a:spLocks noGrp="1"/>
          </p:cNvSpPr>
          <p:nvPr>
            <p:ph idx="1"/>
          </p:nvPr>
        </p:nvSpPr>
        <p:spPr>
          <a:xfrm>
            <a:off x="539750" y="1574800"/>
            <a:ext cx="8159750" cy="5283200"/>
          </a:xfrm>
        </p:spPr>
        <p:txBody>
          <a:bodyPr>
            <a:normAutofit lnSpcReduction="10000"/>
          </a:bodyPr>
          <a:lstStyle/>
          <a:p>
            <a:pPr>
              <a:lnSpc>
                <a:spcPct val="100000"/>
              </a:lnSpc>
              <a:spcBef>
                <a:spcPts val="0"/>
              </a:spcBef>
              <a:spcAft>
                <a:spcPts val="600"/>
              </a:spcAft>
            </a:pPr>
            <a:r>
              <a:rPr lang="en-GB" dirty="0" smtClean="0"/>
              <a:t>Household Questionnaire (full and short)</a:t>
            </a:r>
          </a:p>
          <a:p>
            <a:pPr>
              <a:lnSpc>
                <a:spcPct val="100000"/>
              </a:lnSpc>
              <a:spcBef>
                <a:spcPts val="0"/>
              </a:spcBef>
              <a:spcAft>
                <a:spcPts val="600"/>
              </a:spcAft>
            </a:pPr>
            <a:r>
              <a:rPr lang="en-GB" dirty="0" smtClean="0"/>
              <a:t>Woman’s Questionnaire (full and short)</a:t>
            </a:r>
          </a:p>
          <a:p>
            <a:pPr>
              <a:lnSpc>
                <a:spcPct val="100000"/>
              </a:lnSpc>
              <a:spcBef>
                <a:spcPts val="0"/>
              </a:spcBef>
              <a:spcAft>
                <a:spcPts val="600"/>
              </a:spcAft>
            </a:pPr>
            <a:r>
              <a:rPr lang="en-GB" dirty="0" smtClean="0"/>
              <a:t>Man’s Questionnaire</a:t>
            </a:r>
          </a:p>
          <a:p>
            <a:pPr>
              <a:lnSpc>
                <a:spcPct val="100000"/>
              </a:lnSpc>
              <a:spcBef>
                <a:spcPts val="0"/>
              </a:spcBef>
              <a:spcAft>
                <a:spcPts val="600"/>
              </a:spcAft>
            </a:pPr>
            <a:endParaRPr lang="en-GB" dirty="0" smtClean="0"/>
          </a:p>
          <a:p>
            <a:pPr>
              <a:lnSpc>
                <a:spcPct val="100000"/>
              </a:lnSpc>
              <a:spcBef>
                <a:spcPts val="0"/>
              </a:spcBef>
              <a:spcAft>
                <a:spcPts val="600"/>
              </a:spcAft>
            </a:pPr>
            <a:r>
              <a:rPr lang="en-GB" dirty="0" smtClean="0"/>
              <a:t>Shorter questionnaires used to measure priority indicators at the county level; half of the sample answered the short versions</a:t>
            </a:r>
          </a:p>
          <a:p>
            <a:pPr>
              <a:lnSpc>
                <a:spcPct val="100000"/>
              </a:lnSpc>
              <a:spcBef>
                <a:spcPts val="0"/>
              </a:spcBef>
              <a:spcAft>
                <a:spcPts val="600"/>
              </a:spcAft>
            </a:pPr>
            <a:endParaRPr lang="en-GB" dirty="0"/>
          </a:p>
          <a:p>
            <a:pPr>
              <a:lnSpc>
                <a:spcPct val="100000"/>
              </a:lnSpc>
              <a:spcBef>
                <a:spcPts val="0"/>
              </a:spcBef>
              <a:spcAft>
                <a:spcPts val="600"/>
              </a:spcAft>
            </a:pPr>
            <a:r>
              <a:rPr lang="en-GB" dirty="0" smtClean="0"/>
              <a:t>Questionnaires were translated into 16 languages</a:t>
            </a:r>
          </a:p>
        </p:txBody>
      </p:sp>
    </p:spTree>
    <p:extLst>
      <p:ext uri="{BB962C8B-B14F-4D97-AF65-F5344CB8AC3E}">
        <p14:creationId xmlns:p14="http://schemas.microsoft.com/office/powerpoint/2010/main" val="301247686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Future Use of Contraception</a:t>
            </a:r>
            <a:endParaRPr lang="en-US" sz="4200" dirty="0"/>
          </a:p>
        </p:txBody>
      </p:sp>
      <p:graphicFrame>
        <p:nvGraphicFramePr>
          <p:cNvPr id="7" name="Content Placeholder 6"/>
          <p:cNvGraphicFramePr>
            <a:graphicFrameLocks noGrp="1"/>
          </p:cNvGraphicFramePr>
          <p:nvPr>
            <p:ph idx="1"/>
            <p:extLst/>
          </p:nvPr>
        </p:nvGraphicFramePr>
        <p:xfrm>
          <a:off x="0" y="1510229"/>
          <a:ext cx="9144000" cy="534777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140897"/>
            <a:ext cx="9144000" cy="369332"/>
          </a:xfrm>
          <a:prstGeom prst="rect">
            <a:avLst/>
          </a:prstGeom>
          <a:noFill/>
        </p:spPr>
        <p:txBody>
          <a:bodyPr wrap="square" rtlCol="0">
            <a:spAutoFit/>
          </a:bodyPr>
          <a:lstStyle/>
          <a:p>
            <a:pPr algn="ctr"/>
            <a:r>
              <a:rPr lang="en-US" i="1" dirty="0" smtClean="0"/>
              <a:t>Percent distribution of women age 15-49 who are currently not using contraception</a:t>
            </a:r>
            <a:endParaRPr lang="en-US" i="1" dirty="0"/>
          </a:p>
        </p:txBody>
      </p:sp>
    </p:spTree>
    <p:extLst>
      <p:ext uri="{BB962C8B-B14F-4D97-AF65-F5344CB8AC3E}">
        <p14:creationId xmlns:p14="http://schemas.microsoft.com/office/powerpoint/2010/main" val="35921276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Source of Family Planning Messages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65450686"/>
              </p:ext>
            </p:extLst>
          </p:nvPr>
        </p:nvGraphicFramePr>
        <p:xfrm>
          <a:off x="628650" y="1586753"/>
          <a:ext cx="7886700" cy="527124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29291"/>
            <a:ext cx="9144000" cy="646331"/>
          </a:xfrm>
          <a:prstGeom prst="rect">
            <a:avLst/>
          </a:prstGeom>
          <a:noFill/>
        </p:spPr>
        <p:txBody>
          <a:bodyPr wrap="square" rtlCol="0">
            <a:spAutoFit/>
          </a:bodyPr>
          <a:lstStyle/>
          <a:p>
            <a:pPr algn="ctr"/>
            <a:r>
              <a:rPr lang="en-US" i="1" dirty="0" smtClean="0"/>
              <a:t>Percent of women and men age 15-49 who heard or saw a message </a:t>
            </a:r>
            <a:br>
              <a:rPr lang="en-US" i="1" dirty="0" smtClean="0"/>
            </a:br>
            <a:r>
              <a:rPr lang="en-US" i="1" dirty="0" smtClean="0"/>
              <a:t>about family planning in the past few months</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68466515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Contact of Non-Users with Family Planning Providers</a:t>
            </a:r>
            <a:endParaRPr lang="en-US" sz="4200" dirty="0"/>
          </a:p>
        </p:txBody>
      </p:sp>
      <p:sp>
        <p:nvSpPr>
          <p:cNvPr id="3" name="Content Placeholder 2"/>
          <p:cNvSpPr>
            <a:spLocks noGrp="1"/>
          </p:cNvSpPr>
          <p:nvPr>
            <p:ph idx="1"/>
          </p:nvPr>
        </p:nvSpPr>
        <p:spPr>
          <a:xfrm>
            <a:off x="495300" y="1586754"/>
            <a:ext cx="8229600" cy="5271246"/>
          </a:xfrm>
        </p:spPr>
        <p:txBody>
          <a:bodyPr>
            <a:normAutofit/>
          </a:bodyPr>
          <a:lstStyle/>
          <a:p>
            <a:pPr>
              <a:lnSpc>
                <a:spcPct val="100000"/>
              </a:lnSpc>
              <a:spcBef>
                <a:spcPts val="0"/>
              </a:spcBef>
              <a:spcAft>
                <a:spcPts val="600"/>
              </a:spcAft>
              <a:buClr>
                <a:schemeClr val="tx1"/>
              </a:buClr>
            </a:pPr>
            <a:r>
              <a:rPr lang="en-GB" b="1" dirty="0">
                <a:solidFill>
                  <a:schemeClr val="tx2"/>
                </a:solidFill>
              </a:rPr>
              <a:t>6</a:t>
            </a:r>
            <a:r>
              <a:rPr lang="en-GB" b="1" dirty="0" smtClean="0">
                <a:solidFill>
                  <a:schemeClr val="tx2"/>
                </a:solidFill>
              </a:rPr>
              <a:t>% </a:t>
            </a:r>
            <a:r>
              <a:rPr lang="en-GB" dirty="0" smtClean="0"/>
              <a:t>of women were</a:t>
            </a:r>
            <a:r>
              <a:rPr lang="en-GB" b="1" dirty="0" smtClean="0">
                <a:solidFill>
                  <a:schemeClr val="accent5"/>
                </a:solidFill>
              </a:rPr>
              <a:t> </a:t>
            </a:r>
            <a:r>
              <a:rPr lang="en-GB" b="1" dirty="0" smtClean="0">
                <a:solidFill>
                  <a:schemeClr val="tx2"/>
                </a:solidFill>
              </a:rPr>
              <a:t>visited by a field worker </a:t>
            </a:r>
            <a:r>
              <a:rPr lang="en-GB" dirty="0" smtClean="0"/>
              <a:t>who discussed family planning</a:t>
            </a:r>
          </a:p>
          <a:p>
            <a:pPr>
              <a:lnSpc>
                <a:spcPct val="100000"/>
              </a:lnSpc>
              <a:spcBef>
                <a:spcPts val="0"/>
              </a:spcBef>
              <a:spcAft>
                <a:spcPts val="600"/>
              </a:spcAft>
              <a:buClr>
                <a:schemeClr val="tx1"/>
              </a:buClr>
            </a:pPr>
            <a:r>
              <a:rPr lang="en-GB" b="1" dirty="0" smtClean="0">
                <a:solidFill>
                  <a:schemeClr val="tx2"/>
                </a:solidFill>
              </a:rPr>
              <a:t>14% </a:t>
            </a:r>
            <a:r>
              <a:rPr lang="en-GB" dirty="0" smtClean="0"/>
              <a:t>of women who visited a health facility in the past 12 months </a:t>
            </a:r>
            <a:r>
              <a:rPr lang="en-GB" b="1" dirty="0" smtClean="0">
                <a:solidFill>
                  <a:schemeClr val="tx2"/>
                </a:solidFill>
              </a:rPr>
              <a:t>discussed family planning with a health care provider</a:t>
            </a:r>
          </a:p>
          <a:p>
            <a:pPr>
              <a:lnSpc>
                <a:spcPct val="100000"/>
              </a:lnSpc>
              <a:spcBef>
                <a:spcPts val="0"/>
              </a:spcBef>
              <a:spcAft>
                <a:spcPts val="600"/>
              </a:spcAft>
              <a:buClr>
                <a:schemeClr val="tx1"/>
              </a:buClr>
            </a:pPr>
            <a:r>
              <a:rPr lang="en-GB" dirty="0" smtClean="0"/>
              <a:t>Overall, </a:t>
            </a:r>
            <a:r>
              <a:rPr lang="en-GB" b="1" dirty="0" smtClean="0">
                <a:solidFill>
                  <a:schemeClr val="tx2"/>
                </a:solidFill>
              </a:rPr>
              <a:t>82% </a:t>
            </a:r>
            <a:r>
              <a:rPr lang="en-GB" dirty="0" smtClean="0"/>
              <a:t>of non-users </a:t>
            </a:r>
            <a:r>
              <a:rPr lang="en-GB" b="1" dirty="0" smtClean="0">
                <a:solidFill>
                  <a:schemeClr val="tx2"/>
                </a:solidFill>
              </a:rPr>
              <a:t>did not discuss family planning</a:t>
            </a:r>
            <a:r>
              <a:rPr lang="en-GB" dirty="0" smtClean="0">
                <a:solidFill>
                  <a:schemeClr val="accent1"/>
                </a:solidFill>
              </a:rPr>
              <a:t> </a:t>
            </a:r>
            <a:r>
              <a:rPr lang="en-GB" dirty="0" smtClean="0"/>
              <a:t>with any health worker in the 12 months before the survey</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endParaRPr lang="en-GB"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0953296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Maternal and Child Health</a:t>
            </a:r>
            <a:endParaRPr lang="en-US" sz="4400" b="1" dirty="0">
              <a:solidFill>
                <a:prstClr val="white"/>
              </a:solidFill>
            </a:endParaRPr>
          </a:p>
        </p:txBody>
      </p:sp>
    </p:spTree>
    <p:extLst>
      <p:ext uri="{BB962C8B-B14F-4D97-AF65-F5344CB8AC3E}">
        <p14:creationId xmlns:p14="http://schemas.microsoft.com/office/powerpoint/2010/main" val="5313061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Antenatal Care by Provider</a:t>
            </a:r>
            <a:endParaRPr lang="en-US" sz="4200" dirty="0">
              <a:solidFill>
                <a:srgbClr val="FF0000"/>
              </a:solidFill>
            </a:endParaRPr>
          </a:p>
        </p:txBody>
      </p:sp>
      <p:graphicFrame>
        <p:nvGraphicFramePr>
          <p:cNvPr id="7" name="Content Placeholder 6"/>
          <p:cNvGraphicFramePr>
            <a:graphicFrameLocks noGrp="1"/>
          </p:cNvGraphicFramePr>
          <p:nvPr>
            <p:ph idx="1"/>
            <p:extLst/>
          </p:nvPr>
        </p:nvGraphicFramePr>
        <p:xfrm>
          <a:off x="0" y="1474232"/>
          <a:ext cx="9144000" cy="541454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4900"/>
            <a:ext cx="9144000" cy="369332"/>
          </a:xfrm>
          <a:prstGeom prst="rect">
            <a:avLst/>
          </a:prstGeom>
          <a:noFill/>
        </p:spPr>
        <p:txBody>
          <a:bodyPr wrap="square" rtlCol="0">
            <a:spAutoFit/>
          </a:bodyPr>
          <a:lstStyle/>
          <a:p>
            <a:pPr algn="ctr"/>
            <a:r>
              <a:rPr lang="en-US" i="1" dirty="0" smtClean="0"/>
              <a:t>Percent distribution of women age 15-49 with a live birth in the five years before the survey</a:t>
            </a:r>
            <a:endParaRPr lang="en-US" i="1" dirty="0"/>
          </a:p>
        </p:txBody>
      </p:sp>
      <p:sp>
        <p:nvSpPr>
          <p:cNvPr id="5" name="TextBox 4"/>
          <p:cNvSpPr txBox="1"/>
          <p:nvPr/>
        </p:nvSpPr>
        <p:spPr>
          <a:xfrm>
            <a:off x="0" y="6027003"/>
            <a:ext cx="2918012" cy="584775"/>
          </a:xfrm>
          <a:prstGeom prst="rect">
            <a:avLst/>
          </a:prstGeom>
          <a:noFill/>
        </p:spPr>
        <p:txBody>
          <a:bodyPr wrap="square" rtlCol="0">
            <a:spAutoFit/>
          </a:bodyPr>
          <a:lstStyle/>
          <a:p>
            <a:r>
              <a:rPr lang="en-US" sz="1600" dirty="0" smtClean="0"/>
              <a:t>*Skilled provider includes doctor, nurse, or midwife</a:t>
            </a:r>
            <a:r>
              <a:rPr lang="en-US" sz="1600" dirty="0"/>
              <a:t>.</a:t>
            </a:r>
          </a:p>
        </p:txBody>
      </p:sp>
      <p:sp>
        <p:nvSpPr>
          <p:cNvPr id="6" name="TextBox 5"/>
          <p:cNvSpPr txBox="1"/>
          <p:nvPr/>
        </p:nvSpPr>
        <p:spPr>
          <a:xfrm>
            <a:off x="6858000" y="4074073"/>
            <a:ext cx="2139198" cy="1569660"/>
          </a:xfrm>
          <a:prstGeom prst="rect">
            <a:avLst/>
          </a:prstGeom>
          <a:solidFill>
            <a:schemeClr val="accent2"/>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solidFill>
                  <a:schemeClr val="bg1"/>
                </a:solidFill>
              </a:rPr>
              <a:t>96% of women received ANC from a skilled provider*</a:t>
            </a:r>
            <a:endParaRPr lang="en-US" sz="2400" b="1" dirty="0">
              <a:solidFill>
                <a:schemeClr val="bg1"/>
              </a:solidFill>
            </a:endParaRPr>
          </a:p>
        </p:txBody>
      </p:sp>
    </p:spTree>
    <p:extLst>
      <p:ext uri="{BB962C8B-B14F-4D97-AF65-F5344CB8AC3E}">
        <p14:creationId xmlns:p14="http://schemas.microsoft.com/office/powerpoint/2010/main" val="34019866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886"/>
            <a:ext cx="8957388" cy="933677"/>
          </a:xfrm>
        </p:spPr>
        <p:txBody>
          <a:bodyPr>
            <a:noAutofit/>
          </a:bodyPr>
          <a:lstStyle/>
          <a:p>
            <a:r>
              <a:rPr lang="en-US" dirty="0" smtClean="0"/>
              <a:t>Antenatal Care (ANC) </a:t>
            </a:r>
            <a:br>
              <a:rPr lang="en-US" dirty="0" smtClean="0"/>
            </a:br>
            <a:endParaRPr lang="en-US" dirty="0"/>
          </a:p>
        </p:txBody>
      </p:sp>
      <p:sp>
        <p:nvSpPr>
          <p:cNvPr id="3" name="Content Placeholder 2"/>
          <p:cNvSpPr>
            <a:spLocks noGrp="1"/>
          </p:cNvSpPr>
          <p:nvPr>
            <p:ph idx="1"/>
          </p:nvPr>
        </p:nvSpPr>
        <p:spPr>
          <a:xfrm>
            <a:off x="513961" y="1604864"/>
            <a:ext cx="8205969" cy="5253135"/>
          </a:xfrm>
        </p:spPr>
        <p:txBody>
          <a:bodyPr>
            <a:normAutofit/>
          </a:bodyPr>
          <a:lstStyle/>
          <a:p>
            <a:pPr>
              <a:lnSpc>
                <a:spcPct val="120000"/>
              </a:lnSpc>
              <a:spcBef>
                <a:spcPts val="0"/>
              </a:spcBef>
              <a:spcAft>
                <a:spcPts val="600"/>
              </a:spcAft>
              <a:buClr>
                <a:schemeClr val="tx1"/>
              </a:buClr>
            </a:pPr>
            <a:r>
              <a:rPr lang="en-GB" b="1" dirty="0" smtClean="0">
                <a:solidFill>
                  <a:schemeClr val="tx2"/>
                </a:solidFill>
              </a:rPr>
              <a:t>20%</a:t>
            </a:r>
            <a:r>
              <a:rPr lang="en-GB" dirty="0" smtClean="0">
                <a:solidFill>
                  <a:schemeClr val="tx2"/>
                </a:solidFill>
              </a:rPr>
              <a:t> </a:t>
            </a:r>
            <a:r>
              <a:rPr lang="en-GB" dirty="0" smtClean="0"/>
              <a:t>of women went to their first ANC visit during the 1</a:t>
            </a:r>
            <a:r>
              <a:rPr lang="en-GB" baseline="30000" dirty="0" smtClean="0"/>
              <a:t>st</a:t>
            </a:r>
            <a:r>
              <a:rPr lang="en-GB" dirty="0" smtClean="0"/>
              <a:t> trimester of pregnancy, as recommended.</a:t>
            </a:r>
          </a:p>
          <a:p>
            <a:pPr>
              <a:lnSpc>
                <a:spcPct val="120000"/>
              </a:lnSpc>
              <a:spcBef>
                <a:spcPts val="0"/>
              </a:spcBef>
              <a:spcAft>
                <a:spcPts val="600"/>
              </a:spcAft>
              <a:buClr>
                <a:schemeClr val="tx1"/>
              </a:buClr>
            </a:pPr>
            <a:r>
              <a:rPr lang="en-GB" b="1" dirty="0" smtClean="0">
                <a:solidFill>
                  <a:schemeClr val="tx2"/>
                </a:solidFill>
              </a:rPr>
              <a:t>58% </a:t>
            </a:r>
            <a:r>
              <a:rPr lang="en-GB" dirty="0" smtClean="0"/>
              <a:t>of women had 4 or more ANC visits.</a:t>
            </a:r>
            <a:endParaRPr lang="en-GB" b="1"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55412715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0880"/>
          </a:xfrm>
        </p:spPr>
        <p:txBody>
          <a:bodyPr>
            <a:normAutofit/>
          </a:bodyPr>
          <a:lstStyle/>
          <a:p>
            <a:r>
              <a:rPr lang="en-US" sz="4200" dirty="0" smtClean="0"/>
              <a:t>Components of Antenatal Care</a:t>
            </a:r>
            <a:endParaRPr lang="en-US" sz="4200" dirty="0"/>
          </a:p>
        </p:txBody>
      </p:sp>
      <p:graphicFrame>
        <p:nvGraphicFramePr>
          <p:cNvPr id="11" name="Content Placeholder 10"/>
          <p:cNvGraphicFramePr>
            <a:graphicFrameLocks noGrp="1"/>
          </p:cNvGraphicFramePr>
          <p:nvPr>
            <p:ph idx="1"/>
            <p:extLst/>
          </p:nvPr>
        </p:nvGraphicFramePr>
        <p:xfrm>
          <a:off x="1" y="1839817"/>
          <a:ext cx="9144000" cy="501818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63460" y="929241"/>
            <a:ext cx="4318612" cy="1200329"/>
          </a:xfrm>
          <a:prstGeom prst="rect">
            <a:avLst/>
          </a:prstGeom>
          <a:noFill/>
        </p:spPr>
        <p:txBody>
          <a:bodyPr wrap="square" rtlCol="0">
            <a:spAutoFit/>
          </a:bodyPr>
          <a:lstStyle/>
          <a:p>
            <a:r>
              <a:rPr lang="en-US" b="1" i="1" dirty="0" smtClean="0"/>
              <a:t>Among women age 15-49 who received ANC for most recent birth in the past 5 years, percent receiving the following services:</a:t>
            </a:r>
            <a:endParaRPr lang="en-US" b="1" i="1" dirty="0"/>
          </a:p>
        </p:txBody>
      </p:sp>
      <p:sp>
        <p:nvSpPr>
          <p:cNvPr id="5" name="TextBox 4"/>
          <p:cNvSpPr txBox="1"/>
          <p:nvPr/>
        </p:nvSpPr>
        <p:spPr>
          <a:xfrm>
            <a:off x="63460" y="5057608"/>
            <a:ext cx="4069976" cy="646331"/>
          </a:xfrm>
          <a:prstGeom prst="rect">
            <a:avLst/>
          </a:prstGeom>
          <a:noFill/>
        </p:spPr>
        <p:txBody>
          <a:bodyPr wrap="square" rtlCol="0">
            <a:spAutoFit/>
          </a:bodyPr>
          <a:lstStyle/>
          <a:p>
            <a:r>
              <a:rPr lang="en-US" b="1" i="1" dirty="0" smtClean="0"/>
              <a:t>Among women age 15-49 with a live birth in the past 5 years, percent who:</a:t>
            </a:r>
            <a:endParaRPr lang="en-US" b="1" i="1" dirty="0"/>
          </a:p>
        </p:txBody>
      </p:sp>
    </p:spTree>
    <p:extLst>
      <p:ext uri="{BB962C8B-B14F-4D97-AF65-F5344CB8AC3E}">
        <p14:creationId xmlns:p14="http://schemas.microsoft.com/office/powerpoint/2010/main" val="282661315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Tetanus Toxoid Vaccination</a:t>
            </a:r>
            <a:endParaRPr lang="en-US" sz="4200" dirty="0"/>
          </a:p>
        </p:txBody>
      </p:sp>
      <p:sp>
        <p:nvSpPr>
          <p:cNvPr id="3" name="Content Placeholder 2"/>
          <p:cNvSpPr>
            <a:spLocks noGrp="1"/>
          </p:cNvSpPr>
          <p:nvPr>
            <p:ph idx="1"/>
          </p:nvPr>
        </p:nvSpPr>
        <p:spPr>
          <a:xfrm>
            <a:off x="495300" y="1841500"/>
            <a:ext cx="8229600" cy="4335464"/>
          </a:xfrm>
        </p:spPr>
        <p:txBody>
          <a:bodyPr>
            <a:normAutofit/>
          </a:bodyPr>
          <a:lstStyle/>
          <a:p>
            <a:pPr>
              <a:lnSpc>
                <a:spcPct val="100000"/>
              </a:lnSpc>
              <a:spcBef>
                <a:spcPts val="0"/>
              </a:spcBef>
              <a:spcAft>
                <a:spcPts val="600"/>
              </a:spcAft>
              <a:buClr>
                <a:schemeClr val="tx1"/>
              </a:buClr>
            </a:pPr>
            <a:r>
              <a:rPr lang="en-GB" b="1" dirty="0" smtClean="0">
                <a:solidFill>
                  <a:schemeClr val="tx2"/>
                </a:solidFill>
              </a:rPr>
              <a:t>51% </a:t>
            </a:r>
            <a:r>
              <a:rPr lang="en-GB" dirty="0" smtClean="0"/>
              <a:t>of pregnant women received two or more tetanus toxoid injections during their last pregnancy.</a:t>
            </a:r>
          </a:p>
          <a:p>
            <a:pPr>
              <a:lnSpc>
                <a:spcPct val="100000"/>
              </a:lnSpc>
              <a:spcBef>
                <a:spcPts val="0"/>
              </a:spcBef>
              <a:spcAft>
                <a:spcPts val="600"/>
              </a:spcAft>
              <a:buClr>
                <a:schemeClr val="tx1"/>
              </a:buClr>
            </a:pPr>
            <a:r>
              <a:rPr lang="en-GB" b="1" dirty="0" smtClean="0">
                <a:solidFill>
                  <a:schemeClr val="tx2"/>
                </a:solidFill>
              </a:rPr>
              <a:t>76% </a:t>
            </a:r>
            <a:r>
              <a:rPr lang="en-GB" dirty="0" smtClean="0"/>
              <a:t>of last births were protected against neonatal tetanus.</a:t>
            </a:r>
            <a:endParaRPr lang="en-GB" b="1" dirty="0"/>
          </a:p>
        </p:txBody>
      </p:sp>
    </p:spTree>
    <p:extLst>
      <p:ext uri="{BB962C8B-B14F-4D97-AF65-F5344CB8AC3E}">
        <p14:creationId xmlns:p14="http://schemas.microsoft.com/office/powerpoint/2010/main" val="18060721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Place of Delivery</a:t>
            </a:r>
            <a:endParaRPr lang="en-US" sz="4200" dirty="0">
              <a:solidFill>
                <a:srgbClr val="FF0000"/>
              </a:solidFill>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032805015"/>
              </p:ext>
            </p:extLst>
          </p:nvPr>
        </p:nvGraphicFramePr>
        <p:xfrm>
          <a:off x="470646" y="1568360"/>
          <a:ext cx="8673353" cy="528963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distribution of live births in the five-year period before the survey</a:t>
            </a:r>
            <a:endParaRPr lang="en-US" i="1" dirty="0">
              <a:latin typeface="+mn-lt"/>
            </a:endParaRP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4079559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Delivery in a Health Facility by County</a:t>
            </a:r>
            <a:endParaRPr lang="en-US" dirty="0"/>
          </a:p>
        </p:txBody>
      </p:sp>
      <p:sp>
        <p:nvSpPr>
          <p:cNvPr id="3" name="Content Placeholder 2"/>
          <p:cNvSpPr>
            <a:spLocks noGrp="1"/>
          </p:cNvSpPr>
          <p:nvPr>
            <p:ph idx="1"/>
          </p:nvPr>
        </p:nvSpPr>
        <p:spPr>
          <a:xfrm>
            <a:off x="478465" y="2054087"/>
            <a:ext cx="8218968" cy="4803913"/>
          </a:xfrm>
        </p:spPr>
        <p:txBody>
          <a:bodyPr/>
          <a:lstStyle/>
          <a:p>
            <a:pPr marL="0" indent="0" algn="ctr">
              <a:buNone/>
            </a:pPr>
            <a:r>
              <a:rPr lang="en-US" sz="2800" b="1" dirty="0" smtClean="0"/>
              <a:t>Counties with &lt; 35% health facility deliveries</a:t>
            </a:r>
            <a:endParaRPr lang="en-US" i="1" dirty="0" smtClean="0"/>
          </a:p>
          <a:p>
            <a:pPr marL="2290763"/>
            <a:r>
              <a:rPr lang="en-US" dirty="0" err="1"/>
              <a:t>Wajir</a:t>
            </a:r>
            <a:r>
              <a:rPr lang="en-US" dirty="0"/>
              <a:t>		18%</a:t>
            </a:r>
          </a:p>
          <a:p>
            <a:pPr marL="2290763"/>
            <a:r>
              <a:rPr lang="en-US" dirty="0"/>
              <a:t>Turkana		23%</a:t>
            </a:r>
          </a:p>
          <a:p>
            <a:pPr marL="2290763"/>
            <a:r>
              <a:rPr lang="en-US" dirty="0"/>
              <a:t>Samburu	25%</a:t>
            </a:r>
          </a:p>
          <a:p>
            <a:pPr marL="2290763"/>
            <a:r>
              <a:rPr lang="en-US" dirty="0" err="1" smtClean="0"/>
              <a:t>Marsabit</a:t>
            </a:r>
            <a:r>
              <a:rPr lang="en-US" dirty="0"/>
              <a:t>	26%</a:t>
            </a:r>
          </a:p>
          <a:p>
            <a:pPr marL="2290763"/>
            <a:r>
              <a:rPr lang="en-US" dirty="0"/>
              <a:t>West Pokot	26%</a:t>
            </a:r>
          </a:p>
          <a:p>
            <a:pPr marL="2290763"/>
            <a:r>
              <a:rPr lang="en-US" dirty="0" err="1"/>
              <a:t>Tana</a:t>
            </a:r>
            <a:r>
              <a:rPr lang="en-US" dirty="0"/>
              <a:t> River 	32%</a:t>
            </a:r>
          </a:p>
          <a:p>
            <a:pPr marL="2290763"/>
            <a:endParaRPr lang="en-US"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
        <p:nvSpPr>
          <p:cNvPr id="5" name="TextBox 4"/>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of live births in the five-year period before the survey</a:t>
            </a:r>
            <a:endParaRPr lang="en-US" i="1" dirty="0">
              <a:latin typeface="+mn-lt"/>
            </a:endParaRPr>
          </a:p>
        </p:txBody>
      </p:sp>
    </p:spTree>
    <p:extLst>
      <p:ext uri="{BB962C8B-B14F-4D97-AF65-F5344CB8AC3E}">
        <p14:creationId xmlns:p14="http://schemas.microsoft.com/office/powerpoint/2010/main" val="8389788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Fieldwork and Data Processing</a:t>
            </a:r>
            <a:endParaRPr lang="en-US" sz="4200" dirty="0"/>
          </a:p>
        </p:txBody>
      </p:sp>
      <p:sp>
        <p:nvSpPr>
          <p:cNvPr id="3" name="Content Placeholder 2"/>
          <p:cNvSpPr>
            <a:spLocks noGrp="1"/>
          </p:cNvSpPr>
          <p:nvPr>
            <p:ph idx="1"/>
          </p:nvPr>
        </p:nvSpPr>
        <p:spPr>
          <a:xfrm>
            <a:off x="482600" y="1562099"/>
            <a:ext cx="8215086" cy="5295901"/>
          </a:xfrm>
        </p:spPr>
        <p:txBody>
          <a:bodyPr>
            <a:normAutofit fontScale="85000" lnSpcReduction="10000"/>
          </a:bodyPr>
          <a:lstStyle/>
          <a:p>
            <a:pPr>
              <a:lnSpc>
                <a:spcPct val="110000"/>
              </a:lnSpc>
              <a:spcBef>
                <a:spcPts val="0"/>
              </a:spcBef>
              <a:spcAft>
                <a:spcPts val="600"/>
              </a:spcAft>
            </a:pPr>
            <a:r>
              <a:rPr lang="en-GB" dirty="0" smtClean="0"/>
              <a:t>Total of 48 teams </a:t>
            </a:r>
          </a:p>
          <a:p>
            <a:pPr lvl="1">
              <a:lnSpc>
                <a:spcPct val="110000"/>
              </a:lnSpc>
              <a:spcBef>
                <a:spcPts val="0"/>
              </a:spcBef>
              <a:spcAft>
                <a:spcPts val="600"/>
              </a:spcAft>
            </a:pPr>
            <a:r>
              <a:rPr lang="en-GB" dirty="0" smtClean="0"/>
              <a:t>1 supervisor, 1 field editor, 3 female interviewers, </a:t>
            </a:r>
            <a:br>
              <a:rPr lang="en-GB" dirty="0" smtClean="0"/>
            </a:br>
            <a:r>
              <a:rPr lang="en-GB" dirty="0" smtClean="0"/>
              <a:t>1 </a:t>
            </a:r>
            <a:r>
              <a:rPr lang="en-GB" dirty="0"/>
              <a:t>male </a:t>
            </a:r>
            <a:r>
              <a:rPr lang="en-GB" dirty="0" smtClean="0"/>
              <a:t>interviewer, and 1 driver</a:t>
            </a:r>
          </a:p>
          <a:p>
            <a:pPr>
              <a:lnSpc>
                <a:spcPct val="110000"/>
              </a:lnSpc>
              <a:spcBef>
                <a:spcPts val="0"/>
              </a:spcBef>
              <a:spcAft>
                <a:spcPts val="600"/>
              </a:spcAft>
            </a:pPr>
            <a:r>
              <a:rPr lang="en-GB" dirty="0" smtClean="0"/>
              <a:t>Fieldwork conducted from </a:t>
            </a:r>
            <a:r>
              <a:rPr lang="en-GB" b="1" dirty="0" smtClean="0">
                <a:solidFill>
                  <a:schemeClr val="tx2"/>
                </a:solidFill>
              </a:rPr>
              <a:t>7 </a:t>
            </a:r>
            <a:r>
              <a:rPr lang="en-GB" b="1" dirty="0">
                <a:solidFill>
                  <a:schemeClr val="tx2"/>
                </a:solidFill>
              </a:rPr>
              <a:t>May – 20 </a:t>
            </a:r>
            <a:r>
              <a:rPr lang="en-GB" b="1" dirty="0" smtClean="0">
                <a:solidFill>
                  <a:schemeClr val="tx2"/>
                </a:solidFill>
              </a:rPr>
              <a:t>October, 2014</a:t>
            </a:r>
            <a:r>
              <a:rPr lang="en-GB" dirty="0" smtClean="0"/>
              <a:t>.</a:t>
            </a:r>
          </a:p>
          <a:p>
            <a:pPr>
              <a:lnSpc>
                <a:spcPct val="110000"/>
              </a:lnSpc>
              <a:spcBef>
                <a:spcPts val="0"/>
              </a:spcBef>
              <a:spcAft>
                <a:spcPts val="600"/>
              </a:spcAft>
            </a:pPr>
            <a:r>
              <a:rPr lang="en-GB" dirty="0" smtClean="0"/>
              <a:t>Paper questionnaires used in field</a:t>
            </a:r>
            <a:r>
              <a:rPr lang="en-GB" dirty="0"/>
              <a:t> </a:t>
            </a:r>
            <a:r>
              <a:rPr lang="en-GB" dirty="0" smtClean="0"/>
              <a:t>and completed questionnaires were sent to KNBS in Nairobi for data processing. </a:t>
            </a:r>
          </a:p>
          <a:p>
            <a:pPr>
              <a:lnSpc>
                <a:spcPct val="110000"/>
              </a:lnSpc>
              <a:spcBef>
                <a:spcPts val="0"/>
              </a:spcBef>
              <a:spcAft>
                <a:spcPts val="600"/>
              </a:spcAft>
            </a:pPr>
            <a:r>
              <a:rPr lang="en-GB" dirty="0" smtClean="0"/>
              <a:t>Data entry began on 28 May, 2014.  All data were double entered by 42 </a:t>
            </a:r>
            <a:r>
              <a:rPr lang="en-GB" dirty="0" err="1" smtClean="0"/>
              <a:t>keyers</a:t>
            </a:r>
            <a:r>
              <a:rPr lang="en-GB" dirty="0" smtClean="0"/>
              <a:t>, 5 editors, 4 supervisors, and 1 data manager.  </a:t>
            </a:r>
          </a:p>
          <a:p>
            <a:pPr>
              <a:lnSpc>
                <a:spcPct val="110000"/>
              </a:lnSpc>
              <a:spcBef>
                <a:spcPts val="0"/>
              </a:spcBef>
              <a:spcAft>
                <a:spcPts val="600"/>
              </a:spcAft>
            </a:pPr>
            <a:r>
              <a:rPr lang="en-GB" dirty="0" smtClean="0"/>
              <a:t>Data entry completed on 28 January, 2015.</a:t>
            </a:r>
            <a:endParaRPr lang="en-GB" dirty="0"/>
          </a:p>
        </p:txBody>
      </p:sp>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Delivery in a Health Facility by County</a:t>
            </a:r>
            <a:endParaRPr lang="en-US" dirty="0"/>
          </a:p>
        </p:txBody>
      </p:sp>
      <p:sp>
        <p:nvSpPr>
          <p:cNvPr id="3" name="Content Placeholder 2"/>
          <p:cNvSpPr>
            <a:spLocks noGrp="1"/>
          </p:cNvSpPr>
          <p:nvPr>
            <p:ph idx="1"/>
          </p:nvPr>
        </p:nvSpPr>
        <p:spPr>
          <a:xfrm>
            <a:off x="462516" y="2067339"/>
            <a:ext cx="8218968" cy="4608098"/>
          </a:xfrm>
        </p:spPr>
        <p:txBody>
          <a:bodyPr>
            <a:normAutofit fontScale="92500" lnSpcReduction="20000"/>
          </a:bodyPr>
          <a:lstStyle/>
          <a:p>
            <a:pPr marL="0" indent="0" algn="ctr">
              <a:buNone/>
            </a:pPr>
            <a:r>
              <a:rPr lang="en-US" sz="3000" b="1" dirty="0" smtClean="0"/>
              <a:t>Counties with &gt; 80% health facility deliveries</a:t>
            </a:r>
          </a:p>
          <a:p>
            <a:pPr marL="2060575" indent="-231775">
              <a:tabLst>
                <a:tab pos="2114550" algn="l"/>
              </a:tabLst>
            </a:pPr>
            <a:r>
              <a:rPr lang="en-US" dirty="0" err="1"/>
              <a:t>Kirinyaga</a:t>
            </a:r>
            <a:r>
              <a:rPr lang="en-US" dirty="0"/>
              <a:t>		93%</a:t>
            </a:r>
          </a:p>
          <a:p>
            <a:pPr marL="2060575" indent="-231775">
              <a:tabLst>
                <a:tab pos="2114550" algn="l"/>
              </a:tabLst>
            </a:pPr>
            <a:r>
              <a:rPr lang="en-US" dirty="0" err="1"/>
              <a:t>Kiambu</a:t>
            </a:r>
            <a:r>
              <a:rPr lang="en-US" dirty="0"/>
              <a:t>		93%</a:t>
            </a:r>
          </a:p>
          <a:p>
            <a:pPr marL="2060575" indent="-231775">
              <a:tabLst>
                <a:tab pos="2114550" algn="l"/>
              </a:tabLst>
            </a:pPr>
            <a:r>
              <a:rPr lang="en-US" dirty="0" err="1"/>
              <a:t>Nyeri</a:t>
            </a:r>
            <a:r>
              <a:rPr lang="en-US" dirty="0"/>
              <a:t>		89%</a:t>
            </a:r>
          </a:p>
          <a:p>
            <a:pPr marL="2060575" indent="-231775">
              <a:tabLst>
                <a:tab pos="2114550" algn="l"/>
              </a:tabLst>
            </a:pPr>
            <a:r>
              <a:rPr lang="en-US" smtClean="0"/>
              <a:t>Nairobi</a:t>
            </a:r>
            <a:r>
              <a:rPr lang="en-US" dirty="0"/>
              <a:t>		89%</a:t>
            </a:r>
          </a:p>
          <a:p>
            <a:pPr marL="2060575" indent="-231775">
              <a:tabLst>
                <a:tab pos="2114550" algn="l"/>
              </a:tabLst>
            </a:pPr>
            <a:r>
              <a:rPr lang="en-US" dirty="0" err="1"/>
              <a:t>Nyandarua</a:t>
            </a:r>
            <a:r>
              <a:rPr lang="en-US" dirty="0"/>
              <a:t>	86%</a:t>
            </a:r>
          </a:p>
          <a:p>
            <a:pPr marL="2060575" indent="-231775">
              <a:tabLst>
                <a:tab pos="2114550" algn="l"/>
              </a:tabLst>
            </a:pPr>
            <a:r>
              <a:rPr lang="en-US" dirty="0" err="1"/>
              <a:t>Murang’a</a:t>
            </a:r>
            <a:r>
              <a:rPr lang="en-US" dirty="0"/>
              <a:t>		85%</a:t>
            </a:r>
          </a:p>
          <a:p>
            <a:pPr marL="2060575" indent="-231775">
              <a:tabLst>
                <a:tab pos="2114550" algn="l"/>
              </a:tabLst>
            </a:pPr>
            <a:r>
              <a:rPr lang="en-US" dirty="0" smtClean="0"/>
              <a:t>Mombasa		82%</a:t>
            </a:r>
          </a:p>
          <a:p>
            <a:pPr marL="2060575" indent="-231775">
              <a:tabLst>
                <a:tab pos="2114550" algn="l"/>
              </a:tabLst>
            </a:pPr>
            <a:r>
              <a:rPr lang="en-US" dirty="0" smtClean="0"/>
              <a:t>Meru		82%</a:t>
            </a:r>
          </a:p>
          <a:p>
            <a:pPr marL="2060575" indent="-231775">
              <a:tabLst>
                <a:tab pos="2114550" algn="l"/>
              </a:tabLst>
            </a:pPr>
            <a:r>
              <a:rPr lang="en-US" dirty="0" smtClean="0"/>
              <a:t>Embu		82%</a:t>
            </a:r>
          </a:p>
          <a:p>
            <a:endParaRPr lang="en-US"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
        <p:nvSpPr>
          <p:cNvPr id="5" name="TextBox 4"/>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distribution of live births in the five-year period before the survey</a:t>
            </a:r>
            <a:endParaRPr lang="en-US" i="1" dirty="0">
              <a:latin typeface="+mn-lt"/>
            </a:endParaRPr>
          </a:p>
        </p:txBody>
      </p:sp>
    </p:spTree>
    <p:extLst>
      <p:ext uri="{BB962C8B-B14F-4D97-AF65-F5344CB8AC3E}">
        <p14:creationId xmlns:p14="http://schemas.microsoft.com/office/powerpoint/2010/main" val="233316414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Assistance during Delivery</a:t>
            </a:r>
            <a:endParaRPr lang="en-US" sz="4200" dirty="0"/>
          </a:p>
        </p:txBody>
      </p:sp>
      <p:graphicFrame>
        <p:nvGraphicFramePr>
          <p:cNvPr id="7" name="Content Placeholder 6"/>
          <p:cNvGraphicFramePr>
            <a:graphicFrameLocks noGrp="1"/>
          </p:cNvGraphicFramePr>
          <p:nvPr>
            <p:ph idx="1"/>
            <p:extLst/>
          </p:nvPr>
        </p:nvGraphicFramePr>
        <p:xfrm>
          <a:off x="0" y="1674287"/>
          <a:ext cx="9144000" cy="518371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4900"/>
            <a:ext cx="9144000" cy="369332"/>
          </a:xfrm>
          <a:prstGeom prst="rect">
            <a:avLst/>
          </a:prstGeom>
          <a:noFill/>
        </p:spPr>
        <p:txBody>
          <a:bodyPr wrap="square" rtlCol="0">
            <a:spAutoFit/>
          </a:bodyPr>
          <a:lstStyle/>
          <a:p>
            <a:pPr algn="ctr"/>
            <a:r>
              <a:rPr lang="en-US" i="1" dirty="0" smtClean="0"/>
              <a:t>Percent distribution of live births in the five-year period before the survey</a:t>
            </a:r>
            <a:endParaRPr lang="en-US" i="1" dirty="0"/>
          </a:p>
        </p:txBody>
      </p:sp>
      <p:sp>
        <p:nvSpPr>
          <p:cNvPr id="5" name="TextBox 4"/>
          <p:cNvSpPr txBox="1"/>
          <p:nvPr/>
        </p:nvSpPr>
        <p:spPr>
          <a:xfrm>
            <a:off x="-58640" y="6550221"/>
            <a:ext cx="7400734" cy="338554"/>
          </a:xfrm>
          <a:prstGeom prst="rect">
            <a:avLst/>
          </a:prstGeom>
          <a:noFill/>
        </p:spPr>
        <p:txBody>
          <a:bodyPr wrap="square" rtlCol="0">
            <a:spAutoFit/>
          </a:bodyPr>
          <a:lstStyle/>
          <a:p>
            <a:r>
              <a:rPr lang="en-US" sz="1600" dirty="0"/>
              <a:t>*Skilled provider includes doctor, </a:t>
            </a:r>
            <a:r>
              <a:rPr lang="en-US" sz="1600" dirty="0" smtClean="0"/>
              <a:t>nurse, or midwife.</a:t>
            </a:r>
            <a:endParaRPr lang="en-US" sz="1600" dirty="0"/>
          </a:p>
        </p:txBody>
      </p:sp>
      <p:sp>
        <p:nvSpPr>
          <p:cNvPr id="6" name="TextBox 5"/>
          <p:cNvSpPr txBox="1"/>
          <p:nvPr/>
        </p:nvSpPr>
        <p:spPr>
          <a:xfrm>
            <a:off x="6763871" y="4437143"/>
            <a:ext cx="2233326" cy="1569660"/>
          </a:xfrm>
          <a:prstGeom prst="rect">
            <a:avLst/>
          </a:prstGeom>
          <a:solidFill>
            <a:schemeClr val="accent2"/>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solidFill>
                  <a:schemeClr val="bg1"/>
                </a:solidFill>
              </a:rPr>
              <a:t>62% of births were delivered by a skilled provider*</a:t>
            </a:r>
            <a:endParaRPr lang="en-US" sz="2400" b="1" dirty="0">
              <a:solidFill>
                <a:schemeClr val="bg1"/>
              </a:solidFill>
            </a:endParaRPr>
          </a:p>
        </p:txBody>
      </p:sp>
    </p:spTree>
    <p:extLst>
      <p:ext uri="{BB962C8B-B14F-4D97-AF65-F5344CB8AC3E}">
        <p14:creationId xmlns:p14="http://schemas.microsoft.com/office/powerpoint/2010/main" val="282378431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Timing of Postnatal Care (PNC) for Mother and Infant</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146695228"/>
              </p:ext>
            </p:extLst>
          </p:nvPr>
        </p:nvGraphicFramePr>
        <p:xfrm>
          <a:off x="628650" y="1665209"/>
          <a:ext cx="7886700" cy="519279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877"/>
            <a:ext cx="9144000" cy="369332"/>
          </a:xfrm>
          <a:prstGeom prst="rect">
            <a:avLst/>
          </a:prstGeom>
          <a:noFill/>
        </p:spPr>
        <p:txBody>
          <a:bodyPr wrap="square" rtlCol="0">
            <a:spAutoFit/>
          </a:bodyPr>
          <a:lstStyle/>
          <a:p>
            <a:pPr algn="ctr"/>
            <a:r>
              <a:rPr lang="en-US" i="1" dirty="0" smtClean="0"/>
              <a:t>Percent of live births in the five-year period before the survey</a:t>
            </a:r>
            <a:endParaRPr lang="en-US" i="1" dirty="0"/>
          </a:p>
        </p:txBody>
      </p:sp>
    </p:spTree>
    <p:extLst>
      <p:ext uri="{BB962C8B-B14F-4D97-AF65-F5344CB8AC3E}">
        <p14:creationId xmlns:p14="http://schemas.microsoft.com/office/powerpoint/2010/main" val="427276211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0880"/>
          </a:xfrm>
        </p:spPr>
        <p:txBody>
          <a:bodyPr>
            <a:normAutofit/>
          </a:bodyPr>
          <a:lstStyle/>
          <a:p>
            <a:r>
              <a:rPr lang="en-US" sz="4200" dirty="0" smtClean="0"/>
              <a:t>Problems in Accessing Health Care</a:t>
            </a:r>
            <a:endParaRPr lang="en-US" sz="4200" dirty="0"/>
          </a:p>
        </p:txBody>
      </p:sp>
      <p:graphicFrame>
        <p:nvGraphicFramePr>
          <p:cNvPr id="11" name="Content Placeholder 10"/>
          <p:cNvGraphicFramePr>
            <a:graphicFrameLocks noGrp="1"/>
          </p:cNvGraphicFramePr>
          <p:nvPr>
            <p:ph idx="1"/>
            <p:extLst/>
          </p:nvPr>
        </p:nvGraphicFramePr>
        <p:xfrm>
          <a:off x="0" y="1616529"/>
          <a:ext cx="9143999" cy="524147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970198"/>
            <a:ext cx="9144000" cy="646331"/>
          </a:xfrm>
          <a:prstGeom prst="rect">
            <a:avLst/>
          </a:prstGeom>
          <a:noFill/>
        </p:spPr>
        <p:txBody>
          <a:bodyPr wrap="square" rtlCol="0">
            <a:spAutoFit/>
          </a:bodyPr>
          <a:lstStyle/>
          <a:p>
            <a:pPr algn="ctr"/>
            <a:r>
              <a:rPr lang="en-US" i="1" dirty="0" smtClean="0"/>
              <a:t>Percent of women age 15-49 who report the following problems in </a:t>
            </a:r>
            <a:br>
              <a:rPr lang="en-US" i="1" dirty="0" smtClean="0"/>
            </a:br>
            <a:r>
              <a:rPr lang="en-US" i="1" dirty="0" smtClean="0"/>
              <a:t>accessing health care for themselves when they are sick:</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40977432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Maternal Mortality</a:t>
            </a:r>
            <a:endParaRPr lang="en-US" sz="4200" dirty="0"/>
          </a:p>
        </p:txBody>
      </p:sp>
      <p:sp>
        <p:nvSpPr>
          <p:cNvPr id="3" name="Content Placeholder 2"/>
          <p:cNvSpPr>
            <a:spLocks noGrp="1"/>
          </p:cNvSpPr>
          <p:nvPr>
            <p:ph idx="1"/>
          </p:nvPr>
        </p:nvSpPr>
        <p:spPr>
          <a:xfrm>
            <a:off x="503583" y="1590261"/>
            <a:ext cx="8216347" cy="5267739"/>
          </a:xfrm>
        </p:spPr>
        <p:txBody>
          <a:bodyPr>
            <a:normAutofit/>
          </a:bodyPr>
          <a:lstStyle/>
          <a:p>
            <a:pPr>
              <a:lnSpc>
                <a:spcPct val="100000"/>
              </a:lnSpc>
              <a:spcBef>
                <a:spcPts val="0"/>
              </a:spcBef>
              <a:spcAft>
                <a:spcPts val="600"/>
              </a:spcAft>
              <a:buClr>
                <a:schemeClr val="tx1"/>
              </a:buClr>
            </a:pPr>
            <a:r>
              <a:rPr lang="en-GB" b="1" dirty="0" smtClean="0">
                <a:solidFill>
                  <a:schemeClr val="tx2"/>
                </a:solidFill>
              </a:rPr>
              <a:t>Maternal mortality</a:t>
            </a:r>
            <a:r>
              <a:rPr lang="en-GB" dirty="0">
                <a:solidFill>
                  <a:schemeClr val="tx2"/>
                </a:solidFill>
              </a:rPr>
              <a:t> </a:t>
            </a:r>
            <a:r>
              <a:rPr lang="en-GB" dirty="0" smtClean="0"/>
              <a:t>includes all deaths that occur during </a:t>
            </a:r>
            <a:r>
              <a:rPr lang="en-GB" b="1" dirty="0" smtClean="0">
                <a:solidFill>
                  <a:schemeClr val="tx2"/>
                </a:solidFill>
              </a:rPr>
              <a:t>pregnancy, during birth, </a:t>
            </a:r>
            <a:r>
              <a:rPr lang="en-GB" dirty="0" smtClean="0">
                <a:solidFill>
                  <a:schemeClr val="tx2"/>
                </a:solidFill>
              </a:rPr>
              <a:t>and </a:t>
            </a:r>
            <a:r>
              <a:rPr lang="en-GB" b="1" dirty="0" smtClean="0">
                <a:solidFill>
                  <a:schemeClr val="tx2"/>
                </a:solidFill>
              </a:rPr>
              <a:t>up to 2 months after birth</a:t>
            </a:r>
            <a:r>
              <a:rPr lang="en-GB" dirty="0" smtClean="0">
                <a:solidFill>
                  <a:schemeClr val="tx2"/>
                </a:solidFill>
              </a:rPr>
              <a:t> </a:t>
            </a:r>
            <a:r>
              <a:rPr lang="en-GB" dirty="0" smtClean="0"/>
              <a:t>or the end of the pregnancy. </a:t>
            </a:r>
          </a:p>
          <a:p>
            <a:pPr marL="0" indent="0">
              <a:lnSpc>
                <a:spcPct val="100000"/>
              </a:lnSpc>
              <a:spcBef>
                <a:spcPts val="0"/>
              </a:spcBef>
              <a:spcAft>
                <a:spcPts val="600"/>
              </a:spcAft>
              <a:buClr>
                <a:schemeClr val="tx1"/>
              </a:buClr>
              <a:buNone/>
            </a:pPr>
            <a:endParaRPr lang="en-GB" dirty="0" smtClean="0"/>
          </a:p>
          <a:p>
            <a:pPr>
              <a:lnSpc>
                <a:spcPct val="100000"/>
              </a:lnSpc>
              <a:spcBef>
                <a:spcPts val="0"/>
              </a:spcBef>
              <a:spcAft>
                <a:spcPts val="600"/>
              </a:spcAft>
              <a:buClr>
                <a:schemeClr val="tx1"/>
              </a:buClr>
            </a:pPr>
            <a:r>
              <a:rPr lang="en-GB" b="1" dirty="0">
                <a:solidFill>
                  <a:schemeClr val="tx2"/>
                </a:solidFill>
              </a:rPr>
              <a:t>Maternal mortality ratio (MMR) </a:t>
            </a:r>
            <a:r>
              <a:rPr lang="en-GB" dirty="0"/>
              <a:t>for the 7-year period before the survey =</a:t>
            </a:r>
            <a:br>
              <a:rPr lang="en-GB" dirty="0"/>
            </a:br>
            <a:r>
              <a:rPr lang="en-GB" b="1" dirty="0">
                <a:solidFill>
                  <a:schemeClr val="tx2"/>
                </a:solidFill>
              </a:rPr>
              <a:t>362 deaths per 100,000 live </a:t>
            </a:r>
            <a:r>
              <a:rPr lang="en-GB" b="1" dirty="0" smtClean="0">
                <a:solidFill>
                  <a:schemeClr val="tx2"/>
                </a:solidFill>
              </a:rPr>
              <a:t>births</a:t>
            </a:r>
            <a:br>
              <a:rPr lang="en-GB" b="1" dirty="0" smtClean="0">
                <a:solidFill>
                  <a:schemeClr val="tx2"/>
                </a:solidFill>
              </a:rPr>
            </a:br>
            <a:r>
              <a:rPr lang="en-GB" b="1" dirty="0" smtClean="0">
                <a:solidFill>
                  <a:schemeClr val="tx2"/>
                </a:solidFill>
              </a:rPr>
              <a:t>(CI: 254,471)</a:t>
            </a:r>
            <a:endParaRPr lang="en-GB" b="1" dirty="0">
              <a:solidFill>
                <a:schemeClr val="tx2"/>
              </a:solidFill>
            </a:endParaRPr>
          </a:p>
          <a:p>
            <a:pPr marL="0" indent="0">
              <a:lnSpc>
                <a:spcPct val="100000"/>
              </a:lnSpc>
              <a:spcBef>
                <a:spcPts val="0"/>
              </a:spcBef>
              <a:spcAft>
                <a:spcPts val="600"/>
              </a:spcAft>
              <a:buNone/>
            </a:pPr>
            <a:endParaRPr lang="en-GB"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387728648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066800"/>
          </a:xfrm>
        </p:spPr>
        <p:txBody>
          <a:bodyPr>
            <a:normAutofit/>
          </a:bodyPr>
          <a:lstStyle/>
          <a:p>
            <a:pPr eaLnBrk="1" hangingPunct="1">
              <a:lnSpc>
                <a:spcPct val="80000"/>
              </a:lnSpc>
            </a:pPr>
            <a:r>
              <a:rPr lang="en-US" sz="3200" dirty="0" smtClean="0"/>
              <a:t>Maternal Mortality Ratio </a:t>
            </a:r>
            <a:br>
              <a:rPr lang="en-US" sz="3200" dirty="0" smtClean="0"/>
            </a:br>
            <a:r>
              <a:rPr lang="en-US" sz="3200" dirty="0" smtClean="0"/>
              <a:t>among Surveys is </a:t>
            </a:r>
            <a:r>
              <a:rPr lang="en-US" sz="3200" b="1" u="sng" dirty="0" smtClean="0"/>
              <a:t>NOT</a:t>
            </a:r>
            <a:r>
              <a:rPr lang="en-US" sz="3200" dirty="0" smtClean="0"/>
              <a:t> Statistically Significant</a:t>
            </a:r>
          </a:p>
        </p:txBody>
      </p:sp>
      <p:sp>
        <p:nvSpPr>
          <p:cNvPr id="22531" name="Text Box 4"/>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7" name="TextBox 6"/>
          <p:cNvSpPr txBox="1"/>
          <p:nvPr/>
        </p:nvSpPr>
        <p:spPr>
          <a:xfrm>
            <a:off x="0" y="1219200"/>
            <a:ext cx="5181600" cy="368300"/>
          </a:xfrm>
          <a:prstGeom prst="rect">
            <a:avLst/>
          </a:prstGeom>
          <a:noFill/>
        </p:spPr>
        <p:txBody>
          <a:bodyPr>
            <a:spAutoFit/>
          </a:bodyPr>
          <a:lstStyle/>
          <a:p>
            <a:pPr>
              <a:defRPr/>
            </a:pPr>
            <a:r>
              <a:rPr lang="en-US" i="1" dirty="0" smtClean="0">
                <a:latin typeface="+mn-lt"/>
                <a:cs typeface="Arial" charset="0"/>
              </a:rPr>
              <a:t>Maternal deaths per 100,000 live births</a:t>
            </a:r>
            <a:endParaRPr lang="en-US" i="1" dirty="0">
              <a:latin typeface="+mn-lt"/>
              <a:cs typeface="Arial" charset="0"/>
            </a:endParaRPr>
          </a:p>
        </p:txBody>
      </p:sp>
      <p:graphicFrame>
        <p:nvGraphicFramePr>
          <p:cNvPr id="2" name="Chart 2"/>
          <p:cNvGraphicFramePr>
            <a:graphicFrameLocks/>
          </p:cNvGraphicFramePr>
          <p:nvPr>
            <p:extLst>
              <p:ext uri="{D42A27DB-BD31-4B8C-83A1-F6EECF244321}">
                <p14:modId xmlns:p14="http://schemas.microsoft.com/office/powerpoint/2010/main" val="4009001855"/>
              </p:ext>
            </p:extLst>
          </p:nvPr>
        </p:nvGraphicFramePr>
        <p:xfrm>
          <a:off x="0" y="1824038"/>
          <a:ext cx="9144000" cy="50339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1520739"/>
      </p:ext>
    </p:extLst>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
        <p:nvSpPr>
          <p:cNvPr id="7" name="TextBox 6"/>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Mortality and Child Health</a:t>
            </a:r>
            <a:endParaRPr lang="en-US" sz="4400" b="1" dirty="0">
              <a:solidFill>
                <a:prstClr val="white"/>
              </a:solidFill>
            </a:endParaRPr>
          </a:p>
        </p:txBody>
      </p:sp>
    </p:spTree>
    <p:extLst>
      <p:ext uri="{BB962C8B-B14F-4D97-AF65-F5344CB8AC3E}">
        <p14:creationId xmlns:p14="http://schemas.microsoft.com/office/powerpoint/2010/main" val="22086847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Childhood Mortality Rates</a:t>
            </a:r>
            <a:endParaRPr lang="en-US" sz="4200" dirty="0"/>
          </a:p>
        </p:txBody>
      </p:sp>
      <p:graphicFrame>
        <p:nvGraphicFramePr>
          <p:cNvPr id="11" name="Content Placeholder 10"/>
          <p:cNvGraphicFramePr>
            <a:graphicFrameLocks noGrp="1"/>
          </p:cNvGraphicFramePr>
          <p:nvPr>
            <p:ph idx="1"/>
            <p:extLst/>
          </p:nvPr>
        </p:nvGraphicFramePr>
        <p:xfrm>
          <a:off x="470647" y="1664732"/>
          <a:ext cx="8229600"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Deaths per 1,000 live births for the five-year period before the survey</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70529302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Childhood Mortality</a:t>
            </a:r>
            <a:endParaRPr lang="en-US" sz="4200" dirty="0"/>
          </a:p>
        </p:txBody>
      </p:sp>
      <p:graphicFrame>
        <p:nvGraphicFramePr>
          <p:cNvPr id="11" name="Content Placeholder 10"/>
          <p:cNvGraphicFramePr>
            <a:graphicFrameLocks noGrp="1"/>
          </p:cNvGraphicFramePr>
          <p:nvPr>
            <p:ph idx="1"/>
            <p:extLst/>
          </p:nvPr>
        </p:nvGraphicFramePr>
        <p:xfrm>
          <a:off x="477077" y="1510229"/>
          <a:ext cx="8256105" cy="53477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t>Deaths per 1,000 live births for the five-year period before the survey</a:t>
            </a: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
        <p:nvSpPr>
          <p:cNvPr id="6" name="TextBox 5"/>
          <p:cNvSpPr txBox="1"/>
          <p:nvPr/>
        </p:nvSpPr>
        <p:spPr>
          <a:xfrm>
            <a:off x="2296353" y="4543751"/>
            <a:ext cx="2107205" cy="36931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800" b="1" dirty="0" smtClean="0">
                <a:solidFill>
                  <a:schemeClr val="accent3"/>
                </a:solidFill>
              </a:rPr>
              <a:t>Neonatal mortality</a:t>
            </a:r>
            <a:endParaRPr lang="en-US" sz="1800" b="1" dirty="0">
              <a:solidFill>
                <a:schemeClr val="accent3"/>
              </a:solidFill>
            </a:endParaRPr>
          </a:p>
        </p:txBody>
      </p:sp>
    </p:spTree>
    <p:extLst>
      <p:ext uri="{BB962C8B-B14F-4D97-AF65-F5344CB8AC3E}">
        <p14:creationId xmlns:p14="http://schemas.microsoft.com/office/powerpoint/2010/main" val="62321215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Maternal Factors Associated with High Risk of Childhood Mortality</a:t>
            </a:r>
            <a:endParaRPr lang="en-US" sz="4200" dirty="0"/>
          </a:p>
        </p:txBody>
      </p:sp>
      <p:sp>
        <p:nvSpPr>
          <p:cNvPr id="3" name="Content Placeholder 2"/>
          <p:cNvSpPr>
            <a:spLocks noGrp="1"/>
          </p:cNvSpPr>
          <p:nvPr>
            <p:ph idx="1"/>
          </p:nvPr>
        </p:nvSpPr>
        <p:spPr>
          <a:xfrm>
            <a:off x="470647" y="2057400"/>
            <a:ext cx="8254253" cy="4800600"/>
          </a:xfrm>
        </p:spPr>
        <p:txBody>
          <a:bodyPr>
            <a:normAutofit/>
          </a:bodyPr>
          <a:lstStyle/>
          <a:p>
            <a:pPr marL="0" indent="0" eaLnBrk="0" hangingPunct="0">
              <a:lnSpc>
                <a:spcPct val="100000"/>
              </a:lnSpc>
              <a:spcBef>
                <a:spcPts val="0"/>
              </a:spcBef>
              <a:spcAft>
                <a:spcPts val="600"/>
              </a:spcAft>
              <a:buClr>
                <a:schemeClr val="accent4"/>
              </a:buClr>
              <a:buNone/>
              <a:defRPr/>
            </a:pPr>
            <a:r>
              <a:rPr lang="en-US" sz="2800" b="1" dirty="0" smtClean="0">
                <a:ln w="12700">
                  <a:noFill/>
                  <a:prstDash val="solid"/>
                </a:ln>
                <a:latin typeface="Calibri" pitchFamily="34" charset="0"/>
              </a:rPr>
              <a:t>Children are at an elevated risk of dying if:</a:t>
            </a:r>
          </a:p>
          <a:p>
            <a:pPr eaLnBrk="0" hangingPunct="0">
              <a:lnSpc>
                <a:spcPct val="100000"/>
              </a:lnSpc>
              <a:spcBef>
                <a:spcPts val="0"/>
              </a:spcBef>
              <a:spcAft>
                <a:spcPts val="600"/>
              </a:spcAft>
              <a:defRPr/>
            </a:pPr>
            <a:r>
              <a:rPr lang="en-US" sz="2800" dirty="0" smtClean="0">
                <a:ln w="12700">
                  <a:noFill/>
                  <a:prstDash val="solid"/>
                </a:ln>
                <a:latin typeface="Calibri" pitchFamily="34" charset="0"/>
              </a:rPr>
              <a:t>Too short birth interval: less than 24 moths after a previous birth</a:t>
            </a:r>
          </a:p>
          <a:p>
            <a:pPr eaLnBrk="0" hangingPunct="0">
              <a:lnSpc>
                <a:spcPct val="100000"/>
              </a:lnSpc>
              <a:spcBef>
                <a:spcPts val="0"/>
              </a:spcBef>
              <a:spcAft>
                <a:spcPts val="600"/>
              </a:spcAft>
              <a:defRPr/>
            </a:pPr>
            <a:r>
              <a:rPr lang="en-US" sz="2800" dirty="0" smtClean="0">
                <a:ln w="12700">
                  <a:noFill/>
                  <a:prstDash val="solid"/>
                </a:ln>
                <a:latin typeface="Calibri" pitchFamily="34" charset="0"/>
              </a:rPr>
              <a:t>Mother is “too young” (under 18) or “too old” </a:t>
            </a:r>
            <a:br>
              <a:rPr lang="en-US" sz="2800" dirty="0" smtClean="0">
                <a:ln w="12700">
                  <a:noFill/>
                  <a:prstDash val="solid"/>
                </a:ln>
                <a:latin typeface="Calibri" pitchFamily="34" charset="0"/>
              </a:rPr>
            </a:br>
            <a:r>
              <a:rPr lang="en-US" sz="2800" dirty="0" smtClean="0">
                <a:ln w="12700">
                  <a:noFill/>
                  <a:prstDash val="solid"/>
                </a:ln>
                <a:latin typeface="Calibri" pitchFamily="34" charset="0"/>
              </a:rPr>
              <a:t>(over 40)</a:t>
            </a:r>
          </a:p>
          <a:p>
            <a:pPr eaLnBrk="0" hangingPunct="0">
              <a:lnSpc>
                <a:spcPct val="100000"/>
              </a:lnSpc>
              <a:spcBef>
                <a:spcPts val="0"/>
              </a:spcBef>
              <a:spcAft>
                <a:spcPts val="600"/>
              </a:spcAft>
              <a:defRPr/>
            </a:pPr>
            <a:r>
              <a:rPr lang="en-US" sz="2800" dirty="0" smtClean="0">
                <a:ln w="12700">
                  <a:noFill/>
                  <a:prstDash val="solid"/>
                </a:ln>
                <a:latin typeface="Calibri" pitchFamily="34" charset="0"/>
              </a:rPr>
              <a:t>High birth order: mother has four or more children</a:t>
            </a:r>
            <a:endParaRPr lang="en-US" sz="2800" dirty="0">
              <a:ln w="12700">
                <a:noFill/>
                <a:prstDash val="solid"/>
              </a:ln>
              <a:latin typeface="Calibri" pitchFamily="34" charset="0"/>
            </a:endParaRPr>
          </a:p>
          <a:p>
            <a:pPr marL="0" indent="0" algn="ctr">
              <a:lnSpc>
                <a:spcPct val="100000"/>
              </a:lnSpc>
              <a:spcBef>
                <a:spcPts val="0"/>
              </a:spcBef>
              <a:spcAft>
                <a:spcPts val="600"/>
              </a:spcAft>
              <a:buNone/>
            </a:pPr>
            <a:endParaRPr lang="en-GB"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517080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3200" dirty="0" smtClean="0"/>
              <a:t>Results of the Household and Individual Interviews (Full and Short Questionnaires)</a:t>
            </a:r>
            <a:endParaRPr lang="en-US" sz="3200" dirty="0"/>
          </a:p>
        </p:txBody>
      </p:sp>
      <p:graphicFrame>
        <p:nvGraphicFramePr>
          <p:cNvPr id="16" name="Table 15"/>
          <p:cNvGraphicFramePr>
            <a:graphicFrameLocks noGrp="1"/>
          </p:cNvGraphicFramePr>
          <p:nvPr>
            <p:extLst>
              <p:ext uri="{D42A27DB-BD31-4B8C-83A1-F6EECF244321}">
                <p14:modId xmlns:p14="http://schemas.microsoft.com/office/powerpoint/2010/main" val="3574522064"/>
              </p:ext>
            </p:extLst>
          </p:nvPr>
        </p:nvGraphicFramePr>
        <p:xfrm>
          <a:off x="1524000" y="1397000"/>
          <a:ext cx="6096000" cy="2595880"/>
        </p:xfrm>
        <a:graphic>
          <a:graphicData uri="http://schemas.openxmlformats.org/drawingml/2006/table">
            <a:tbl>
              <a:tblPr firstRow="1" bandRow="1">
                <a:tableStyleId>{5C22544A-7EE6-4342-B048-85BDC9FD1C3A}</a:tableStyleId>
              </a:tblPr>
              <a:tblGrid>
                <a:gridCol w="4281377"/>
                <a:gridCol w="1814623"/>
              </a:tblGrid>
              <a:tr h="370840">
                <a:tc gridSpan="2">
                  <a:txBody>
                    <a:bodyPr/>
                    <a:lstStyle/>
                    <a:p>
                      <a:r>
                        <a:rPr lang="en-GB" noProof="0" dirty="0" smtClean="0"/>
                        <a:t>Household Interviews</a:t>
                      </a:r>
                      <a:endParaRPr lang="en-GB" noProof="0" dirty="0"/>
                    </a:p>
                  </a:txBody>
                  <a:tcPr>
                    <a:solidFill>
                      <a:schemeClr val="tx2"/>
                    </a:solidFill>
                  </a:tcPr>
                </a:tc>
                <a:tc hMerge="1">
                  <a:txBody>
                    <a:bodyPr/>
                    <a:lstStyle/>
                    <a:p>
                      <a:endParaRPr lang="en-US" dirty="0"/>
                    </a:p>
                  </a:txBody>
                  <a:tcPr/>
                </a:tc>
              </a:tr>
              <a:tr h="370840">
                <a:tc>
                  <a:txBody>
                    <a:bodyPr/>
                    <a:lstStyle/>
                    <a:p>
                      <a:r>
                        <a:rPr lang="en-GB" noProof="0" dirty="0" smtClean="0"/>
                        <a:t>Households selected</a:t>
                      </a:r>
                      <a:endParaRPr lang="en-GB" noProof="0" dirty="0"/>
                    </a:p>
                  </a:txBody>
                  <a:tcPr/>
                </a:tc>
                <a:tc>
                  <a:txBody>
                    <a:bodyPr/>
                    <a:lstStyle/>
                    <a:p>
                      <a:pPr algn="r"/>
                      <a:r>
                        <a:rPr lang="en-GB" noProof="0" dirty="0" smtClean="0"/>
                        <a:t>39,679</a:t>
                      </a:r>
                      <a:endParaRPr lang="en-GB" noProof="0" dirty="0"/>
                    </a:p>
                  </a:txBody>
                  <a:tcPr/>
                </a:tc>
              </a:tr>
              <a:tr h="370840">
                <a:tc>
                  <a:txBody>
                    <a:bodyPr/>
                    <a:lstStyle/>
                    <a:p>
                      <a:r>
                        <a:rPr lang="en-GB" noProof="0" dirty="0" smtClean="0"/>
                        <a:t>Households occupied</a:t>
                      </a:r>
                      <a:endParaRPr lang="en-GB" noProof="0" dirty="0"/>
                    </a:p>
                  </a:txBody>
                  <a:tcPr/>
                </a:tc>
                <a:tc>
                  <a:txBody>
                    <a:bodyPr/>
                    <a:lstStyle/>
                    <a:p>
                      <a:pPr algn="r"/>
                      <a:r>
                        <a:rPr lang="en-GB" noProof="0" dirty="0" smtClean="0"/>
                        <a:t>36,812</a:t>
                      </a:r>
                      <a:endParaRPr lang="en-GB" noProof="0" dirty="0"/>
                    </a:p>
                  </a:txBody>
                  <a:tcPr/>
                </a:tc>
              </a:tr>
              <a:tr h="370840">
                <a:tc>
                  <a:txBody>
                    <a:bodyPr/>
                    <a:lstStyle/>
                    <a:p>
                      <a:r>
                        <a:rPr lang="en-GB" noProof="0" dirty="0" smtClean="0"/>
                        <a:t>Households interviewed</a:t>
                      </a:r>
                      <a:endParaRPr lang="en-GB" noProof="0" dirty="0"/>
                    </a:p>
                  </a:txBody>
                  <a:tcPr/>
                </a:tc>
                <a:tc>
                  <a:txBody>
                    <a:bodyPr/>
                    <a:lstStyle/>
                    <a:p>
                      <a:pPr algn="r"/>
                      <a:r>
                        <a:rPr lang="en-GB" noProof="0" dirty="0" smtClean="0"/>
                        <a:t>36,430</a:t>
                      </a:r>
                      <a:endParaRPr lang="en-GB" noProof="0" dirty="0"/>
                    </a:p>
                  </a:txBody>
                  <a:tcPr/>
                </a:tc>
              </a:tr>
              <a:tr h="370840">
                <a:tc>
                  <a:txBody>
                    <a:bodyPr/>
                    <a:lstStyle/>
                    <a:p>
                      <a:r>
                        <a:rPr lang="en-GB" noProof="0" dirty="0" smtClean="0"/>
                        <a:t>Response</a:t>
                      </a:r>
                      <a:r>
                        <a:rPr lang="en-GB" baseline="0" noProof="0" dirty="0" smtClean="0"/>
                        <a:t> rate</a:t>
                      </a:r>
                      <a:endParaRPr lang="en-GB" noProof="0" dirty="0"/>
                    </a:p>
                  </a:txBody>
                  <a:tcPr/>
                </a:tc>
                <a:tc>
                  <a:txBody>
                    <a:bodyPr/>
                    <a:lstStyle/>
                    <a:p>
                      <a:pPr algn="r"/>
                      <a:r>
                        <a:rPr lang="en-GB" noProof="0" dirty="0" smtClean="0"/>
                        <a:t>99%</a:t>
                      </a:r>
                      <a:endParaRPr lang="en-GB" noProof="0" dirty="0"/>
                    </a:p>
                  </a:txBody>
                  <a:tcPr/>
                </a:tc>
              </a:tr>
              <a:tr h="370840">
                <a:tc>
                  <a:txBody>
                    <a:bodyPr/>
                    <a:lstStyle/>
                    <a:p>
                      <a:endParaRPr lang="en-GB" noProof="0" dirty="0"/>
                    </a:p>
                  </a:txBody>
                  <a:tcPr/>
                </a:tc>
                <a:tc>
                  <a:txBody>
                    <a:bodyPr/>
                    <a:lstStyle/>
                    <a:p>
                      <a:pPr algn="r"/>
                      <a:endParaRPr lang="en-GB" noProof="0" dirty="0"/>
                    </a:p>
                  </a:txBody>
                  <a:tcPr/>
                </a:tc>
              </a:tr>
              <a:tr h="370840">
                <a:tc>
                  <a:txBody>
                    <a:bodyPr/>
                    <a:lstStyle/>
                    <a:p>
                      <a:endParaRPr lang="en-GB" noProof="0" dirty="0"/>
                    </a:p>
                  </a:txBody>
                  <a:tcPr/>
                </a:tc>
                <a:tc>
                  <a:txBody>
                    <a:bodyPr/>
                    <a:lstStyle/>
                    <a:p>
                      <a:pPr algn="r"/>
                      <a:endParaRPr lang="en-GB" noProof="0" dirty="0"/>
                    </a:p>
                  </a:txBody>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450869302"/>
              </p:ext>
            </p:extLst>
          </p:nvPr>
        </p:nvGraphicFramePr>
        <p:xfrm>
          <a:off x="1524000" y="3261242"/>
          <a:ext cx="6096000" cy="2225040"/>
        </p:xfrm>
        <a:graphic>
          <a:graphicData uri="http://schemas.openxmlformats.org/drawingml/2006/table">
            <a:tbl>
              <a:tblPr firstRow="1" bandRow="1">
                <a:tableStyleId>{5C22544A-7EE6-4342-B048-85BDC9FD1C3A}</a:tableStyleId>
              </a:tblPr>
              <a:tblGrid>
                <a:gridCol w="4281377"/>
                <a:gridCol w="1814623"/>
              </a:tblGrid>
              <a:tr h="370840">
                <a:tc gridSpan="2">
                  <a:txBody>
                    <a:bodyPr/>
                    <a:lstStyle/>
                    <a:p>
                      <a:r>
                        <a:rPr lang="en-US" dirty="0" smtClean="0"/>
                        <a:t>Interviews with Women age 15-49</a:t>
                      </a:r>
                      <a:endParaRPr lang="en-US" dirty="0"/>
                    </a:p>
                  </a:txBody>
                  <a:tcPr>
                    <a:solidFill>
                      <a:schemeClr val="tx2"/>
                    </a:solidFill>
                  </a:tcPr>
                </a:tc>
                <a:tc hMerge="1">
                  <a:txBody>
                    <a:bodyPr/>
                    <a:lstStyle/>
                    <a:p>
                      <a:endParaRPr lang="en-US" dirty="0"/>
                    </a:p>
                  </a:txBody>
                  <a:tcPr/>
                </a:tc>
              </a:tr>
              <a:tr h="370840">
                <a:tc>
                  <a:txBody>
                    <a:bodyPr/>
                    <a:lstStyle/>
                    <a:p>
                      <a:r>
                        <a:rPr lang="en-US" dirty="0" smtClean="0"/>
                        <a:t>Eligible women</a:t>
                      </a:r>
                      <a:endParaRPr lang="en-US" dirty="0"/>
                    </a:p>
                  </a:txBody>
                  <a:tcPr/>
                </a:tc>
                <a:tc>
                  <a:txBody>
                    <a:bodyPr/>
                    <a:lstStyle/>
                    <a:p>
                      <a:pPr algn="r"/>
                      <a:r>
                        <a:rPr lang="en-US" dirty="0" smtClean="0"/>
                        <a:t>32,172</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31,079</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97%</a:t>
                      </a:r>
                      <a:endParaRPr lang="en-US" dirty="0"/>
                    </a:p>
                  </a:txBody>
                  <a:tcPr/>
                </a:tc>
              </a:tr>
              <a:tr h="370840">
                <a:tc>
                  <a:txBody>
                    <a:bodyPr/>
                    <a:lstStyle/>
                    <a:p>
                      <a:endParaRPr lang="en-US" dirty="0"/>
                    </a:p>
                  </a:txBody>
                  <a:tcPr/>
                </a:tc>
                <a:tc>
                  <a:txBody>
                    <a:bodyPr/>
                    <a:lstStyle/>
                    <a:p>
                      <a:pPr algn="r"/>
                      <a:endParaRPr lang="en-US" dirty="0"/>
                    </a:p>
                  </a:txBody>
                  <a:tcPr/>
                </a:tc>
              </a:tr>
              <a:tr h="370840">
                <a:tc>
                  <a:txBody>
                    <a:bodyPr/>
                    <a:lstStyle/>
                    <a:p>
                      <a:endParaRPr lang="en-US" dirty="0"/>
                    </a:p>
                  </a:txBody>
                  <a:tcPr/>
                </a:tc>
                <a:tc>
                  <a:txBody>
                    <a:bodyPr/>
                    <a:lstStyle/>
                    <a:p>
                      <a:pPr algn="r"/>
                      <a:endParaRPr lang="en-US" dirty="0"/>
                    </a:p>
                  </a:txBody>
                  <a:tcPr/>
                </a:tc>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2859254401"/>
              </p:ext>
            </p:extLst>
          </p:nvPr>
        </p:nvGraphicFramePr>
        <p:xfrm>
          <a:off x="1524000" y="4742711"/>
          <a:ext cx="6096000" cy="1483360"/>
        </p:xfrm>
        <a:graphic>
          <a:graphicData uri="http://schemas.openxmlformats.org/drawingml/2006/table">
            <a:tbl>
              <a:tblPr firstRow="1" bandRow="1">
                <a:tableStyleId>{5C22544A-7EE6-4342-B048-85BDC9FD1C3A}</a:tableStyleId>
              </a:tblPr>
              <a:tblGrid>
                <a:gridCol w="4281377"/>
                <a:gridCol w="1814623"/>
              </a:tblGrid>
              <a:tr h="370840">
                <a:tc gridSpan="2">
                  <a:txBody>
                    <a:bodyPr/>
                    <a:lstStyle/>
                    <a:p>
                      <a:r>
                        <a:rPr lang="en-US" dirty="0" smtClean="0"/>
                        <a:t>Interviews with Men age 15-54</a:t>
                      </a:r>
                      <a:endParaRPr lang="en-US" dirty="0"/>
                    </a:p>
                  </a:txBody>
                  <a:tcPr>
                    <a:solidFill>
                      <a:schemeClr val="tx2"/>
                    </a:solidFill>
                  </a:tcPr>
                </a:tc>
                <a:tc hMerge="1">
                  <a:txBody>
                    <a:bodyPr/>
                    <a:lstStyle/>
                    <a:p>
                      <a:endParaRPr lang="en-US" dirty="0"/>
                    </a:p>
                  </a:txBody>
                  <a:tcPr/>
                </a:tc>
              </a:tr>
              <a:tr h="370840">
                <a:tc>
                  <a:txBody>
                    <a:bodyPr/>
                    <a:lstStyle/>
                    <a:p>
                      <a:r>
                        <a:rPr lang="en-US" dirty="0" smtClean="0"/>
                        <a:t>Eligible men</a:t>
                      </a:r>
                      <a:endParaRPr lang="en-US" dirty="0"/>
                    </a:p>
                  </a:txBody>
                  <a:tcPr/>
                </a:tc>
                <a:tc>
                  <a:txBody>
                    <a:bodyPr/>
                    <a:lstStyle/>
                    <a:p>
                      <a:pPr algn="r"/>
                      <a:r>
                        <a:rPr lang="en-US" dirty="0" smtClean="0"/>
                        <a:t>14,217</a:t>
                      </a:r>
                      <a:endParaRPr lang="en-US" dirty="0"/>
                    </a:p>
                  </a:txBody>
                  <a:tcPr/>
                </a:tc>
              </a:tr>
              <a:tr h="370840">
                <a:tc>
                  <a:txBody>
                    <a:bodyPr/>
                    <a:lstStyle/>
                    <a:p>
                      <a:r>
                        <a:rPr lang="en-US" dirty="0" smtClean="0"/>
                        <a:t>Men interviewed</a:t>
                      </a:r>
                      <a:endParaRPr lang="en-US" dirty="0"/>
                    </a:p>
                  </a:txBody>
                  <a:tcPr/>
                </a:tc>
                <a:tc>
                  <a:txBody>
                    <a:bodyPr/>
                    <a:lstStyle/>
                    <a:p>
                      <a:pPr algn="r"/>
                      <a:r>
                        <a:rPr lang="en-US" dirty="0" smtClean="0"/>
                        <a:t>12,819</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90%</a:t>
                      </a:r>
                      <a:endParaRPr lang="en-US" dirty="0"/>
                    </a:p>
                  </a:txBody>
                  <a:tcPr/>
                </a:tc>
              </a:tr>
            </a:tbl>
          </a:graphicData>
        </a:graphic>
      </p:graphicFrame>
    </p:spTree>
    <p:extLst>
      <p:ext uri="{BB962C8B-B14F-4D97-AF65-F5344CB8AC3E}">
        <p14:creationId xmlns:p14="http://schemas.microsoft.com/office/powerpoint/2010/main" val="350036988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Childhood Mortality by </a:t>
            </a:r>
            <a:br>
              <a:rPr lang="en-US" sz="4200" dirty="0" smtClean="0"/>
            </a:br>
            <a:r>
              <a:rPr lang="en-US" sz="4200" dirty="0" smtClean="0"/>
              <a:t>Previous Birth Interval</a:t>
            </a:r>
            <a:endParaRPr lang="en-US" sz="4200" dirty="0"/>
          </a:p>
        </p:txBody>
      </p:sp>
      <p:graphicFrame>
        <p:nvGraphicFramePr>
          <p:cNvPr id="11" name="Content Placeholder 10"/>
          <p:cNvGraphicFramePr>
            <a:graphicFrameLocks noGrp="1"/>
          </p:cNvGraphicFramePr>
          <p:nvPr>
            <p:ph idx="1"/>
            <p:extLst/>
          </p:nvPr>
        </p:nvGraphicFramePr>
        <p:xfrm>
          <a:off x="457200" y="1646056"/>
          <a:ext cx="8256494" cy="521194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76723"/>
            <a:ext cx="9144000" cy="369332"/>
          </a:xfrm>
          <a:prstGeom prst="rect">
            <a:avLst/>
          </a:prstGeom>
          <a:noFill/>
        </p:spPr>
        <p:txBody>
          <a:bodyPr wrap="square" rtlCol="0">
            <a:spAutoFit/>
          </a:bodyPr>
          <a:lstStyle/>
          <a:p>
            <a:pPr algn="ctr"/>
            <a:r>
              <a:rPr lang="en-US" i="1" dirty="0" smtClean="0"/>
              <a:t>Deaths per 1,000 live births for the 10-year period before the survey </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59261440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Childhood Mortality by Birth Order</a:t>
            </a:r>
            <a:endParaRPr lang="en-US" sz="4200" dirty="0"/>
          </a:p>
        </p:txBody>
      </p:sp>
      <p:graphicFrame>
        <p:nvGraphicFramePr>
          <p:cNvPr id="11" name="Content Placeholder 10"/>
          <p:cNvGraphicFramePr>
            <a:graphicFrameLocks noGrp="1"/>
          </p:cNvGraphicFramePr>
          <p:nvPr>
            <p:ph idx="1"/>
            <p:extLst/>
          </p:nvPr>
        </p:nvGraphicFramePr>
        <p:xfrm>
          <a:off x="497541" y="1525032"/>
          <a:ext cx="8202706" cy="53329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Deaths per 1,000 live births for the 10-year period before the survey </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45990188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Basic Vaccinations</a:t>
            </a:r>
            <a:endParaRPr lang="en-US" sz="4200" dirty="0"/>
          </a:p>
        </p:txBody>
      </p:sp>
      <p:sp>
        <p:nvSpPr>
          <p:cNvPr id="3" name="Content Placeholder 2"/>
          <p:cNvSpPr>
            <a:spLocks noGrp="1"/>
          </p:cNvSpPr>
          <p:nvPr>
            <p:ph idx="1"/>
          </p:nvPr>
        </p:nvSpPr>
        <p:spPr>
          <a:xfrm>
            <a:off x="495300" y="1815920"/>
            <a:ext cx="8229600" cy="5042080"/>
          </a:xfrm>
        </p:spPr>
        <p:txBody>
          <a:bodyPr>
            <a:normAutofit/>
          </a:bodyPr>
          <a:lstStyle/>
          <a:p>
            <a:pPr marL="0" indent="0">
              <a:lnSpc>
                <a:spcPct val="100000"/>
              </a:lnSpc>
              <a:spcBef>
                <a:spcPts val="0"/>
              </a:spcBef>
              <a:spcAft>
                <a:spcPts val="600"/>
              </a:spcAft>
              <a:buClr>
                <a:schemeClr val="tx1"/>
              </a:buClr>
              <a:buNone/>
            </a:pPr>
            <a:r>
              <a:rPr lang="en-GB" sz="3000" dirty="0" smtClean="0"/>
              <a:t>Children age 12-23 months who have received:</a:t>
            </a:r>
          </a:p>
          <a:p>
            <a:pPr lvl="1">
              <a:lnSpc>
                <a:spcPct val="100000"/>
              </a:lnSpc>
              <a:spcBef>
                <a:spcPts val="0"/>
              </a:spcBef>
              <a:spcAft>
                <a:spcPts val="600"/>
              </a:spcAft>
              <a:buClr>
                <a:schemeClr val="tx1"/>
              </a:buClr>
            </a:pPr>
            <a:r>
              <a:rPr lang="en-GB" dirty="0" smtClean="0"/>
              <a:t>BCG</a:t>
            </a:r>
          </a:p>
          <a:p>
            <a:pPr lvl="1">
              <a:lnSpc>
                <a:spcPct val="100000"/>
              </a:lnSpc>
              <a:spcBef>
                <a:spcPts val="0"/>
              </a:spcBef>
              <a:spcAft>
                <a:spcPts val="600"/>
              </a:spcAft>
              <a:buClr>
                <a:schemeClr val="tx1"/>
              </a:buClr>
            </a:pPr>
            <a:r>
              <a:rPr lang="en-GB" dirty="0" smtClean="0"/>
              <a:t>Measles 1</a:t>
            </a:r>
          </a:p>
          <a:p>
            <a:pPr lvl="1">
              <a:lnSpc>
                <a:spcPct val="100000"/>
              </a:lnSpc>
              <a:spcBef>
                <a:spcPts val="0"/>
              </a:spcBef>
              <a:spcAft>
                <a:spcPts val="600"/>
              </a:spcAft>
              <a:buClr>
                <a:schemeClr val="tx1"/>
              </a:buClr>
            </a:pPr>
            <a:r>
              <a:rPr lang="en-GB" dirty="0" smtClean="0"/>
              <a:t>3 doses of Pentavalent (DPT-</a:t>
            </a:r>
            <a:r>
              <a:rPr lang="en-GB" dirty="0" err="1" smtClean="0"/>
              <a:t>HepB</a:t>
            </a:r>
            <a:r>
              <a:rPr lang="en-GB" dirty="0" smtClean="0"/>
              <a:t>-</a:t>
            </a:r>
            <a:r>
              <a:rPr lang="en-GB" dirty="0" err="1" smtClean="0"/>
              <a:t>Hib</a:t>
            </a:r>
            <a:r>
              <a:rPr lang="en-GB" dirty="0" smtClean="0"/>
              <a:t>)</a:t>
            </a:r>
          </a:p>
          <a:p>
            <a:pPr lvl="1">
              <a:lnSpc>
                <a:spcPct val="100000"/>
              </a:lnSpc>
              <a:spcBef>
                <a:spcPts val="0"/>
              </a:spcBef>
              <a:spcAft>
                <a:spcPts val="600"/>
              </a:spcAft>
              <a:buClr>
                <a:schemeClr val="tx1"/>
              </a:buClr>
            </a:pPr>
            <a:r>
              <a:rPr lang="en-GB" dirty="0" smtClean="0"/>
              <a:t>3 doses of Polio (excluding polio 0)</a:t>
            </a:r>
          </a:p>
          <a:p>
            <a:pPr marL="0" indent="0">
              <a:lnSpc>
                <a:spcPct val="100000"/>
              </a:lnSpc>
              <a:spcBef>
                <a:spcPts val="0"/>
              </a:spcBef>
              <a:spcAft>
                <a:spcPts val="600"/>
              </a:spcAft>
              <a:buClr>
                <a:schemeClr val="tx1"/>
              </a:buClr>
              <a:buNone/>
            </a:pPr>
            <a:r>
              <a:rPr lang="en-GB" sz="3000" dirty="0" smtClean="0"/>
              <a:t>Have received “</a:t>
            </a:r>
            <a:r>
              <a:rPr lang="en-GB" sz="3000" b="1" dirty="0" smtClean="0">
                <a:solidFill>
                  <a:schemeClr val="tx2"/>
                </a:solidFill>
              </a:rPr>
              <a:t>all basic vaccinations</a:t>
            </a:r>
            <a:r>
              <a:rPr lang="en-GB" sz="3000" dirty="0" smtClean="0"/>
              <a:t>”</a:t>
            </a:r>
            <a:endParaRPr lang="en-GB" sz="3000" dirty="0"/>
          </a:p>
        </p:txBody>
      </p:sp>
    </p:spTree>
    <p:extLst>
      <p:ext uri="{BB962C8B-B14F-4D97-AF65-F5344CB8AC3E}">
        <p14:creationId xmlns:p14="http://schemas.microsoft.com/office/powerpoint/2010/main" val="235803138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Basic Childhood Vaccinations</a:t>
            </a:r>
            <a:endParaRPr lang="en-US" sz="4200" dirty="0"/>
          </a:p>
        </p:txBody>
      </p:sp>
      <p:graphicFrame>
        <p:nvGraphicFramePr>
          <p:cNvPr id="7" name="Content Placeholder 6"/>
          <p:cNvGraphicFramePr>
            <a:graphicFrameLocks noGrp="1"/>
          </p:cNvGraphicFramePr>
          <p:nvPr>
            <p:ph idx="1"/>
            <p:extLst/>
          </p:nvPr>
        </p:nvGraphicFramePr>
        <p:xfrm>
          <a:off x="0" y="1492278"/>
          <a:ext cx="9144000" cy="468468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41058"/>
            <a:ext cx="9144000" cy="369332"/>
          </a:xfrm>
          <a:prstGeom prst="rect">
            <a:avLst/>
          </a:prstGeom>
          <a:noFill/>
        </p:spPr>
        <p:txBody>
          <a:bodyPr wrap="square" rtlCol="0">
            <a:spAutoFit/>
          </a:bodyPr>
          <a:lstStyle/>
          <a:p>
            <a:pPr algn="ctr"/>
            <a:r>
              <a:rPr lang="en-US" i="1" dirty="0" smtClean="0"/>
              <a:t>Percent of children age 12-23 months vaccinated</a:t>
            </a:r>
            <a:endParaRPr lang="en-US" i="1" dirty="0"/>
          </a:p>
        </p:txBody>
      </p:sp>
      <p:sp>
        <p:nvSpPr>
          <p:cNvPr id="8" name="TextBox 7"/>
          <p:cNvSpPr txBox="1"/>
          <p:nvPr/>
        </p:nvSpPr>
        <p:spPr>
          <a:xfrm>
            <a:off x="1303506" y="6206244"/>
            <a:ext cx="2101175" cy="369332"/>
          </a:xfrm>
          <a:prstGeom prst="rect">
            <a:avLst/>
          </a:prstGeom>
          <a:noFill/>
        </p:spPr>
        <p:txBody>
          <a:bodyPr wrap="square" rtlCol="0">
            <a:spAutoFit/>
          </a:bodyPr>
          <a:lstStyle/>
          <a:p>
            <a:pPr algn="ctr"/>
            <a:r>
              <a:rPr lang="en-US" dirty="0" smtClean="0"/>
              <a:t>DPT-</a:t>
            </a:r>
            <a:r>
              <a:rPr lang="en-US" dirty="0" err="1" smtClean="0"/>
              <a:t>HepB</a:t>
            </a:r>
            <a:r>
              <a:rPr lang="en-US" dirty="0" smtClean="0"/>
              <a:t>-</a:t>
            </a:r>
            <a:r>
              <a:rPr lang="en-US" dirty="0" err="1" smtClean="0"/>
              <a:t>Hib</a:t>
            </a:r>
            <a:endParaRPr lang="en-US" dirty="0"/>
          </a:p>
        </p:txBody>
      </p:sp>
      <p:cxnSp>
        <p:nvCxnSpPr>
          <p:cNvPr id="10" name="Straight Connector 9"/>
          <p:cNvCxnSpPr/>
          <p:nvPr/>
        </p:nvCxnSpPr>
        <p:spPr>
          <a:xfrm>
            <a:off x="1303506" y="6196519"/>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936459" y="6196519"/>
            <a:ext cx="2101175" cy="369332"/>
          </a:xfrm>
          <a:prstGeom prst="rect">
            <a:avLst/>
          </a:prstGeom>
          <a:noFill/>
        </p:spPr>
        <p:txBody>
          <a:bodyPr wrap="square" rtlCol="0">
            <a:spAutoFit/>
          </a:bodyPr>
          <a:lstStyle/>
          <a:p>
            <a:pPr algn="ctr"/>
            <a:r>
              <a:rPr lang="en-US" dirty="0" smtClean="0"/>
              <a:t>Polio</a:t>
            </a:r>
            <a:endParaRPr lang="en-US" dirty="0"/>
          </a:p>
        </p:txBody>
      </p:sp>
      <p:cxnSp>
        <p:nvCxnSpPr>
          <p:cNvPr id="12" name="Straight Connector 11"/>
          <p:cNvCxnSpPr/>
          <p:nvPr/>
        </p:nvCxnSpPr>
        <p:spPr>
          <a:xfrm>
            <a:off x="3993081" y="6196519"/>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254991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Basic Vaccination Coverage</a:t>
            </a:r>
            <a:endParaRPr lang="en-US" sz="4200" dirty="0"/>
          </a:p>
        </p:txBody>
      </p:sp>
      <p:graphicFrame>
        <p:nvGraphicFramePr>
          <p:cNvPr id="11" name="Content Placeholder 10"/>
          <p:cNvGraphicFramePr>
            <a:graphicFrameLocks noGrp="1"/>
          </p:cNvGraphicFramePr>
          <p:nvPr>
            <p:ph idx="1"/>
            <p:extLst/>
          </p:nvPr>
        </p:nvGraphicFramePr>
        <p:xfrm>
          <a:off x="464023" y="1610436"/>
          <a:ext cx="8256895" cy="52475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t>Percent of children age 12-23 months with all basic vaccinations</a:t>
            </a: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333846262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sz="4200" dirty="0" smtClean="0"/>
              <a:t>Basic Vaccination Coverage </a:t>
            </a:r>
            <a:br>
              <a:rPr lang="en-US" sz="4200" dirty="0" smtClean="0"/>
            </a:br>
            <a:r>
              <a:rPr lang="en-US" sz="4200" dirty="0" smtClean="0"/>
              <a:t>by Mother’s Education</a:t>
            </a:r>
            <a:br>
              <a:rPr lang="en-US" sz="4200" dirty="0" smtClean="0"/>
            </a:br>
            <a:endParaRPr lang="en-US" sz="4200" dirty="0"/>
          </a:p>
        </p:txBody>
      </p:sp>
      <p:graphicFrame>
        <p:nvGraphicFramePr>
          <p:cNvPr id="11" name="Content Placeholder 10"/>
          <p:cNvGraphicFramePr>
            <a:graphicFrameLocks noGrp="1"/>
          </p:cNvGraphicFramePr>
          <p:nvPr>
            <p:ph idx="1"/>
            <p:extLst/>
          </p:nvPr>
        </p:nvGraphicFramePr>
        <p:xfrm>
          <a:off x="477672" y="1664732"/>
          <a:ext cx="8229600"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a:t>Percent of children age 12-23 months who have received all basic vaccinations</a:t>
            </a:r>
            <a:endParaRPr lang="en-US" i="1" dirty="0"/>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38115067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Acute Respiratory Infection (ARI)</a:t>
            </a:r>
            <a:endParaRPr lang="en-US" sz="4200" dirty="0"/>
          </a:p>
        </p:txBody>
      </p:sp>
      <p:sp>
        <p:nvSpPr>
          <p:cNvPr id="3" name="Content Placeholder 2"/>
          <p:cNvSpPr>
            <a:spLocks noGrp="1"/>
          </p:cNvSpPr>
          <p:nvPr>
            <p:ph idx="1"/>
          </p:nvPr>
        </p:nvSpPr>
        <p:spPr>
          <a:xfrm>
            <a:off x="497304" y="1603513"/>
            <a:ext cx="8208545" cy="5254487"/>
          </a:xfrm>
        </p:spPr>
        <p:txBody>
          <a:bodyPr>
            <a:normAutofit/>
          </a:bodyPr>
          <a:lstStyle/>
          <a:p>
            <a:pPr marL="0" indent="0">
              <a:lnSpc>
                <a:spcPct val="100000"/>
              </a:lnSpc>
              <a:spcBef>
                <a:spcPts val="0"/>
              </a:spcBef>
              <a:spcAft>
                <a:spcPts val="600"/>
              </a:spcAft>
              <a:buClr>
                <a:schemeClr val="tx1"/>
              </a:buClr>
              <a:buNone/>
            </a:pPr>
            <a:r>
              <a:rPr lang="en-GB" dirty="0" smtClean="0"/>
              <a:t>In the 2 weeks before the survey, </a:t>
            </a:r>
            <a:r>
              <a:rPr lang="en-GB" b="1" dirty="0" smtClean="0">
                <a:solidFill>
                  <a:schemeClr val="tx2"/>
                </a:solidFill>
              </a:rPr>
              <a:t>9%</a:t>
            </a:r>
            <a:r>
              <a:rPr lang="en-GB" b="1" dirty="0" smtClean="0">
                <a:solidFill>
                  <a:schemeClr val="accent1"/>
                </a:solidFill>
              </a:rPr>
              <a:t> </a:t>
            </a:r>
            <a:r>
              <a:rPr lang="en-GB" dirty="0" smtClean="0"/>
              <a:t>of children under 5 were ill with </a:t>
            </a:r>
            <a:r>
              <a:rPr lang="en-GB" b="1" dirty="0" smtClean="0">
                <a:solidFill>
                  <a:schemeClr val="tx2"/>
                </a:solidFill>
              </a:rPr>
              <a:t>cough and rapid breathing, symptoms of ARI</a:t>
            </a:r>
            <a:r>
              <a:rPr lang="en-GB" dirty="0"/>
              <a:t>. Among these </a:t>
            </a:r>
            <a:r>
              <a:rPr lang="en-GB" dirty="0" smtClean="0"/>
              <a:t>children</a:t>
            </a:r>
            <a:r>
              <a:rPr lang="en-GB" dirty="0"/>
              <a:t>:</a:t>
            </a:r>
            <a:endParaRPr lang="en-GB" dirty="0" smtClean="0"/>
          </a:p>
          <a:p>
            <a:pPr lvl="1">
              <a:lnSpc>
                <a:spcPct val="100000"/>
              </a:lnSpc>
              <a:spcBef>
                <a:spcPts val="0"/>
              </a:spcBef>
              <a:spcAft>
                <a:spcPts val="600"/>
              </a:spcAft>
              <a:buClr>
                <a:schemeClr val="tx1"/>
              </a:buClr>
            </a:pPr>
            <a:r>
              <a:rPr lang="en-GB" b="1" dirty="0" smtClean="0">
                <a:solidFill>
                  <a:schemeClr val="tx2"/>
                </a:solidFill>
              </a:rPr>
              <a:t>66%</a:t>
            </a:r>
            <a:r>
              <a:rPr lang="en-GB" dirty="0" smtClean="0">
                <a:solidFill>
                  <a:schemeClr val="tx2"/>
                </a:solidFill>
              </a:rPr>
              <a:t> </a:t>
            </a:r>
            <a:r>
              <a:rPr lang="en-GB" dirty="0" smtClean="0"/>
              <a:t>were taken to a health facility or provider for </a:t>
            </a:r>
            <a:r>
              <a:rPr lang="en-GB" b="1" dirty="0" smtClean="0">
                <a:solidFill>
                  <a:schemeClr val="tx2"/>
                </a:solidFill>
              </a:rPr>
              <a:t>advice or treatment</a:t>
            </a:r>
            <a:r>
              <a:rPr lang="en-GB" dirty="0" smtClean="0"/>
              <a:t>.</a:t>
            </a:r>
          </a:p>
          <a:p>
            <a:pPr lvl="1">
              <a:lnSpc>
                <a:spcPct val="100000"/>
              </a:lnSpc>
              <a:spcBef>
                <a:spcPts val="0"/>
              </a:spcBef>
              <a:spcAft>
                <a:spcPts val="600"/>
              </a:spcAft>
              <a:buClr>
                <a:schemeClr val="tx1"/>
              </a:buClr>
            </a:pPr>
            <a:r>
              <a:rPr lang="en-GB" b="1" dirty="0" smtClean="0">
                <a:solidFill>
                  <a:schemeClr val="tx2"/>
                </a:solidFill>
              </a:rPr>
              <a:t>53% </a:t>
            </a:r>
            <a:r>
              <a:rPr lang="en-GB" dirty="0" smtClean="0"/>
              <a:t>of these children received</a:t>
            </a:r>
            <a:r>
              <a:rPr lang="en-GB" dirty="0" smtClean="0">
                <a:solidFill>
                  <a:schemeClr val="tx2"/>
                </a:solidFill>
              </a:rPr>
              <a:t> </a:t>
            </a:r>
            <a:r>
              <a:rPr lang="en-GB" b="1" dirty="0" smtClean="0">
                <a:solidFill>
                  <a:schemeClr val="tx2"/>
                </a:solidFill>
              </a:rPr>
              <a:t>antibiotics</a:t>
            </a:r>
            <a:r>
              <a:rPr lang="en-GB" dirty="0" smtClean="0"/>
              <a:t>.</a:t>
            </a:r>
            <a:endParaRPr lang="en-GB"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32897476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err="1" smtClean="0"/>
              <a:t>Diarrhoea</a:t>
            </a:r>
            <a:endParaRPr lang="en-US" sz="4200" dirty="0"/>
          </a:p>
        </p:txBody>
      </p:sp>
      <p:sp>
        <p:nvSpPr>
          <p:cNvPr id="3" name="Content Placeholder 2"/>
          <p:cNvSpPr>
            <a:spLocks noGrp="1"/>
          </p:cNvSpPr>
          <p:nvPr>
            <p:ph idx="1"/>
          </p:nvPr>
        </p:nvSpPr>
        <p:spPr>
          <a:xfrm>
            <a:off x="497304" y="1848255"/>
            <a:ext cx="8208545" cy="4348164"/>
          </a:xfrm>
        </p:spPr>
        <p:txBody>
          <a:bodyPr>
            <a:normAutofit/>
          </a:bodyPr>
          <a:lstStyle/>
          <a:p>
            <a:pPr marL="0" indent="0">
              <a:lnSpc>
                <a:spcPct val="100000"/>
              </a:lnSpc>
              <a:spcBef>
                <a:spcPts val="0"/>
              </a:spcBef>
              <a:spcAft>
                <a:spcPts val="600"/>
              </a:spcAft>
              <a:buClr>
                <a:schemeClr val="tx1"/>
              </a:buClr>
              <a:buNone/>
            </a:pPr>
            <a:r>
              <a:rPr lang="en-GB" dirty="0" smtClean="0"/>
              <a:t>In the 2 weeks before the survey, </a:t>
            </a:r>
            <a:r>
              <a:rPr lang="en-GB" b="1" dirty="0" smtClean="0">
                <a:solidFill>
                  <a:schemeClr val="tx2"/>
                </a:solidFill>
              </a:rPr>
              <a:t>15% </a:t>
            </a:r>
            <a:r>
              <a:rPr lang="en-GB" dirty="0" smtClean="0"/>
              <a:t>of children under 5 had diarrhoea.</a:t>
            </a:r>
          </a:p>
          <a:p>
            <a:pPr lvl="1">
              <a:lnSpc>
                <a:spcPct val="100000"/>
              </a:lnSpc>
              <a:spcBef>
                <a:spcPts val="0"/>
              </a:spcBef>
              <a:spcAft>
                <a:spcPts val="600"/>
              </a:spcAft>
              <a:buClr>
                <a:schemeClr val="tx1"/>
              </a:buClr>
            </a:pPr>
            <a:r>
              <a:rPr lang="en-GB" dirty="0" smtClean="0"/>
              <a:t>Among these children, </a:t>
            </a:r>
            <a:r>
              <a:rPr lang="en-GB" b="1" dirty="0" smtClean="0">
                <a:solidFill>
                  <a:schemeClr val="tx2"/>
                </a:solidFill>
              </a:rPr>
              <a:t>58%</a:t>
            </a:r>
            <a:r>
              <a:rPr lang="en-GB" dirty="0" smtClean="0">
                <a:solidFill>
                  <a:schemeClr val="tx2"/>
                </a:solidFill>
              </a:rPr>
              <a:t> </a:t>
            </a:r>
            <a:r>
              <a:rPr lang="en-GB" dirty="0" smtClean="0"/>
              <a:t>were taken to a health facility or provider for </a:t>
            </a:r>
            <a:r>
              <a:rPr lang="en-GB" b="1" dirty="0" smtClean="0">
                <a:solidFill>
                  <a:schemeClr val="tx2"/>
                </a:solidFill>
              </a:rPr>
              <a:t>advice or treatment</a:t>
            </a:r>
            <a:r>
              <a:rPr lang="en-GB" dirty="0" smtClean="0"/>
              <a:t>.</a:t>
            </a:r>
            <a:endParaRPr lang="en-GB"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14826402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err="1" smtClean="0"/>
              <a:t>Diarrhoea</a:t>
            </a:r>
            <a:r>
              <a:rPr lang="en-US" sz="4200" dirty="0" smtClean="0"/>
              <a:t> Treatment</a:t>
            </a:r>
            <a:endParaRPr lang="en-US" sz="4200" dirty="0"/>
          </a:p>
        </p:txBody>
      </p:sp>
      <p:graphicFrame>
        <p:nvGraphicFramePr>
          <p:cNvPr id="11" name="Content Placeholder 10"/>
          <p:cNvGraphicFramePr>
            <a:graphicFrameLocks noGrp="1"/>
          </p:cNvGraphicFramePr>
          <p:nvPr>
            <p:ph idx="1"/>
            <p:extLst/>
          </p:nvPr>
        </p:nvGraphicFramePr>
        <p:xfrm>
          <a:off x="513347" y="1542327"/>
          <a:ext cx="8630651" cy="531567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72995"/>
            <a:ext cx="9144000" cy="369332"/>
          </a:xfrm>
          <a:prstGeom prst="rect">
            <a:avLst/>
          </a:prstGeom>
          <a:noFill/>
        </p:spPr>
        <p:txBody>
          <a:bodyPr wrap="square" rtlCol="0">
            <a:spAutoFit/>
          </a:bodyPr>
          <a:lstStyle/>
          <a:p>
            <a:pPr algn="ctr"/>
            <a:r>
              <a:rPr lang="en-US" i="1" dirty="0" smtClean="0"/>
              <a:t>Percent of children under 5 with </a:t>
            </a:r>
            <a:r>
              <a:rPr lang="en-US" i="1" dirty="0" err="1" smtClean="0"/>
              <a:t>diarrhoea</a:t>
            </a:r>
            <a:r>
              <a:rPr lang="en-US" i="1" dirty="0" smtClean="0"/>
              <a:t> in the two weeks before the survey</a:t>
            </a:r>
            <a:endParaRPr lang="en-US" i="1" dirty="0"/>
          </a:p>
        </p:txBody>
      </p:sp>
      <p:sp>
        <p:nvSpPr>
          <p:cNvPr id="6" name="TextBox 5"/>
          <p:cNvSpPr txBox="1"/>
          <p:nvPr/>
        </p:nvSpPr>
        <p:spPr>
          <a:xfrm>
            <a:off x="-90236" y="2432976"/>
            <a:ext cx="1371600" cy="1200329"/>
          </a:xfrm>
          <a:prstGeom prst="rect">
            <a:avLst/>
          </a:prstGeom>
          <a:noFill/>
        </p:spPr>
        <p:txBody>
          <a:bodyPr wrap="square" rtlCol="0">
            <a:spAutoFit/>
          </a:bodyPr>
          <a:lstStyle/>
          <a:p>
            <a:pPr algn="ctr"/>
            <a:r>
              <a:rPr lang="en-US" b="1" dirty="0" smtClean="0">
                <a:latin typeface="Calibri" pitchFamily="34" charset="0"/>
              </a:rPr>
              <a:t>Oral</a:t>
            </a:r>
          </a:p>
          <a:p>
            <a:pPr algn="ctr"/>
            <a:r>
              <a:rPr lang="en-US" b="1" dirty="0" smtClean="0">
                <a:latin typeface="Calibri" pitchFamily="34" charset="0"/>
              </a:rPr>
              <a:t>Rehydration</a:t>
            </a:r>
          </a:p>
          <a:p>
            <a:pPr algn="ctr"/>
            <a:r>
              <a:rPr lang="en-US" b="1" dirty="0" smtClean="0">
                <a:latin typeface="Calibri" pitchFamily="34" charset="0"/>
              </a:rPr>
              <a:t>Therapy (ORT)</a:t>
            </a:r>
            <a:endParaRPr lang="en-US" b="1" dirty="0">
              <a:latin typeface="Calibri" pitchFamily="34" charset="0"/>
            </a:endParaRPr>
          </a:p>
        </p:txBody>
      </p:sp>
      <p:sp>
        <p:nvSpPr>
          <p:cNvPr id="7" name="Left Brace 6"/>
          <p:cNvSpPr/>
          <p:nvPr/>
        </p:nvSpPr>
        <p:spPr>
          <a:xfrm>
            <a:off x="1267715" y="2379087"/>
            <a:ext cx="488059" cy="1105876"/>
          </a:xfrm>
          <a:prstGeom prst="leftBrace">
            <a:avLst>
              <a:gd name="adj1" fmla="val 126775"/>
              <a:gd name="adj2" fmla="val 50000"/>
            </a:avLst>
          </a:pr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42584080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
        <p:nvSpPr>
          <p:cNvPr id="7" name="TextBox 6"/>
          <p:cNvSpPr txBox="1"/>
          <p:nvPr/>
        </p:nvSpPr>
        <p:spPr>
          <a:xfrm>
            <a:off x="0" y="308344"/>
            <a:ext cx="9144000" cy="769441"/>
          </a:xfrm>
          <a:prstGeom prst="rect">
            <a:avLst/>
          </a:prstGeom>
          <a:noFill/>
        </p:spPr>
        <p:txBody>
          <a:bodyPr wrap="square" rtlCol="0">
            <a:spAutoFit/>
          </a:bodyPr>
          <a:lstStyle/>
          <a:p>
            <a:pPr algn="ctr"/>
            <a:r>
              <a:rPr lang="en-US" sz="4400" b="1" dirty="0" smtClean="0">
                <a:solidFill>
                  <a:prstClr val="white"/>
                </a:solidFill>
              </a:rPr>
              <a:t>Nutrition</a:t>
            </a:r>
            <a:endParaRPr lang="en-US" sz="4400" b="1" dirty="0">
              <a:solidFill>
                <a:prstClr val="white"/>
              </a:solidFill>
            </a:endParaRPr>
          </a:p>
        </p:txBody>
      </p:sp>
    </p:spTree>
    <p:extLst>
      <p:ext uri="{BB962C8B-B14F-4D97-AF65-F5344CB8AC3E}">
        <p14:creationId xmlns:p14="http://schemas.microsoft.com/office/powerpoint/2010/main" val="23065827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308344"/>
            <a:ext cx="91440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Household and Respondent Characteristics</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69980707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Early Breastfeeding</a:t>
            </a:r>
            <a:endParaRPr lang="en-US" sz="4200" dirty="0"/>
          </a:p>
        </p:txBody>
      </p:sp>
      <p:sp>
        <p:nvSpPr>
          <p:cNvPr id="3" name="Content Placeholder 2"/>
          <p:cNvSpPr>
            <a:spLocks noGrp="1"/>
          </p:cNvSpPr>
          <p:nvPr>
            <p:ph idx="1"/>
          </p:nvPr>
        </p:nvSpPr>
        <p:spPr>
          <a:xfrm>
            <a:off x="495300" y="1611824"/>
            <a:ext cx="8229600" cy="5246176"/>
          </a:xfrm>
        </p:spPr>
        <p:txBody>
          <a:bodyPr>
            <a:normAutofit/>
          </a:bodyPr>
          <a:lstStyle/>
          <a:p>
            <a:pPr>
              <a:lnSpc>
                <a:spcPct val="110000"/>
              </a:lnSpc>
              <a:spcBef>
                <a:spcPts val="0"/>
              </a:spcBef>
              <a:spcAft>
                <a:spcPts val="600"/>
              </a:spcAft>
              <a:buClr>
                <a:schemeClr val="tx1"/>
              </a:buClr>
            </a:pPr>
            <a:r>
              <a:rPr lang="en-GB" sz="3000" dirty="0" smtClean="0"/>
              <a:t>Provides a </a:t>
            </a:r>
            <a:r>
              <a:rPr lang="en-GB" sz="3000" dirty="0" err="1" smtClean="0"/>
              <a:t>newborn</a:t>
            </a:r>
            <a:r>
              <a:rPr lang="en-GB" sz="3000" dirty="0" smtClean="0"/>
              <a:t> with </a:t>
            </a:r>
            <a:r>
              <a:rPr lang="en-GB" sz="3000" b="1" dirty="0" smtClean="0">
                <a:solidFill>
                  <a:schemeClr val="tx2"/>
                </a:solidFill>
              </a:rPr>
              <a:t>colostrum</a:t>
            </a:r>
            <a:r>
              <a:rPr lang="en-GB" sz="3000" dirty="0" smtClean="0"/>
              <a:t>, a key supplement for the infant’s immune system.</a:t>
            </a:r>
          </a:p>
          <a:p>
            <a:pPr>
              <a:lnSpc>
                <a:spcPct val="110000"/>
              </a:lnSpc>
              <a:spcBef>
                <a:spcPts val="0"/>
              </a:spcBef>
              <a:spcAft>
                <a:spcPts val="600"/>
              </a:spcAft>
              <a:buClr>
                <a:schemeClr val="tx1"/>
              </a:buClr>
            </a:pPr>
            <a:r>
              <a:rPr lang="en-GB" sz="3000" b="1" dirty="0" smtClean="0">
                <a:solidFill>
                  <a:schemeClr val="tx2"/>
                </a:solidFill>
              </a:rPr>
              <a:t>62%</a:t>
            </a:r>
            <a:r>
              <a:rPr lang="en-GB" sz="3000" dirty="0" smtClean="0">
                <a:solidFill>
                  <a:schemeClr val="tx2"/>
                </a:solidFill>
              </a:rPr>
              <a:t> </a:t>
            </a:r>
            <a:r>
              <a:rPr lang="en-GB" sz="3000" dirty="0" smtClean="0"/>
              <a:t>of </a:t>
            </a:r>
            <a:r>
              <a:rPr lang="en-GB" sz="3000" dirty="0" err="1" smtClean="0"/>
              <a:t>newborns</a:t>
            </a:r>
            <a:r>
              <a:rPr lang="en-GB" sz="3000" dirty="0" smtClean="0"/>
              <a:t> are breastfed within the </a:t>
            </a:r>
            <a:r>
              <a:rPr lang="en-GB" sz="3000" b="1" dirty="0" smtClean="0">
                <a:solidFill>
                  <a:schemeClr val="tx2"/>
                </a:solidFill>
              </a:rPr>
              <a:t>first hour</a:t>
            </a:r>
            <a:r>
              <a:rPr lang="en-GB" sz="3000" dirty="0" smtClean="0">
                <a:solidFill>
                  <a:schemeClr val="tx2"/>
                </a:solidFill>
              </a:rPr>
              <a:t> </a:t>
            </a:r>
            <a:r>
              <a:rPr lang="en-GB" sz="3000" dirty="0" smtClean="0"/>
              <a:t>of life, and </a:t>
            </a:r>
            <a:r>
              <a:rPr lang="en-GB" sz="3000" b="1" dirty="0" smtClean="0">
                <a:solidFill>
                  <a:schemeClr val="tx2"/>
                </a:solidFill>
              </a:rPr>
              <a:t>91%</a:t>
            </a:r>
            <a:r>
              <a:rPr lang="en-GB" sz="3000" dirty="0" smtClean="0">
                <a:solidFill>
                  <a:schemeClr val="tx2"/>
                </a:solidFill>
              </a:rPr>
              <a:t> </a:t>
            </a:r>
            <a:r>
              <a:rPr lang="en-GB" sz="3000" dirty="0" smtClean="0"/>
              <a:t>within the </a:t>
            </a:r>
            <a:r>
              <a:rPr lang="en-GB" sz="3000" b="1" dirty="0" smtClean="0">
                <a:solidFill>
                  <a:schemeClr val="tx2"/>
                </a:solidFill>
              </a:rPr>
              <a:t>first day</a:t>
            </a:r>
            <a:r>
              <a:rPr lang="en-GB" sz="3000" dirty="0" smtClean="0"/>
              <a:t>.</a:t>
            </a:r>
          </a:p>
          <a:p>
            <a:pPr>
              <a:lnSpc>
                <a:spcPct val="110000"/>
              </a:lnSpc>
              <a:spcBef>
                <a:spcPts val="0"/>
              </a:spcBef>
              <a:spcAft>
                <a:spcPts val="600"/>
              </a:spcAft>
              <a:buClr>
                <a:schemeClr val="tx1"/>
              </a:buClr>
            </a:pPr>
            <a:r>
              <a:rPr lang="en-GB" sz="3000" b="1" dirty="0" smtClean="0">
                <a:solidFill>
                  <a:schemeClr val="tx2"/>
                </a:solidFill>
              </a:rPr>
              <a:t>16% </a:t>
            </a:r>
            <a:r>
              <a:rPr lang="en-GB" sz="3000" dirty="0" smtClean="0"/>
              <a:t>of </a:t>
            </a:r>
            <a:r>
              <a:rPr lang="en-GB" sz="3000" dirty="0" err="1" smtClean="0"/>
              <a:t>newborns</a:t>
            </a:r>
            <a:r>
              <a:rPr lang="en-GB" sz="3000" dirty="0" smtClean="0"/>
              <a:t> are given food or liquid other than breastmilk (</a:t>
            </a:r>
            <a:r>
              <a:rPr lang="en-GB" sz="3000" b="1" dirty="0" err="1" smtClean="0">
                <a:solidFill>
                  <a:schemeClr val="tx2"/>
                </a:solidFill>
              </a:rPr>
              <a:t>prelacteal</a:t>
            </a:r>
            <a:r>
              <a:rPr lang="en-GB" sz="3000" b="1" dirty="0" smtClean="0">
                <a:solidFill>
                  <a:schemeClr val="tx2"/>
                </a:solidFill>
              </a:rPr>
              <a:t> feed</a:t>
            </a:r>
            <a:r>
              <a:rPr lang="en-GB" sz="3000" dirty="0" smtClean="0"/>
              <a:t>), although this is not recommended.</a:t>
            </a:r>
          </a:p>
          <a:p>
            <a:pPr>
              <a:lnSpc>
                <a:spcPct val="110000"/>
              </a:lnSpc>
              <a:spcBef>
                <a:spcPts val="0"/>
              </a:spcBef>
              <a:spcAft>
                <a:spcPts val="600"/>
              </a:spcAft>
              <a:buClr>
                <a:schemeClr val="tx1"/>
              </a:buClr>
            </a:pPr>
            <a:r>
              <a:rPr lang="en-GB" sz="3000" b="1" dirty="0" smtClean="0">
                <a:solidFill>
                  <a:schemeClr val="tx2"/>
                </a:solidFill>
              </a:rPr>
              <a:t>99%</a:t>
            </a:r>
            <a:r>
              <a:rPr lang="en-GB" sz="3000" dirty="0" smtClean="0">
                <a:solidFill>
                  <a:schemeClr val="tx2"/>
                </a:solidFill>
              </a:rPr>
              <a:t> </a:t>
            </a:r>
            <a:r>
              <a:rPr lang="en-GB" sz="3000" dirty="0" smtClean="0"/>
              <a:t>of infants are ever breastfed.</a:t>
            </a:r>
            <a:endParaRPr lang="en-GB" sz="3000" b="1"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92338126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Exclusive Breastfeeding by Age</a:t>
            </a:r>
            <a:endParaRPr lang="en-US" sz="4200" dirty="0"/>
          </a:p>
        </p:txBody>
      </p:sp>
      <p:graphicFrame>
        <p:nvGraphicFramePr>
          <p:cNvPr id="11" name="Content Placeholder 10"/>
          <p:cNvGraphicFramePr>
            <a:graphicFrameLocks noGrp="1"/>
          </p:cNvGraphicFramePr>
          <p:nvPr>
            <p:ph idx="1"/>
            <p:extLst/>
          </p:nvPr>
        </p:nvGraphicFramePr>
        <p:xfrm>
          <a:off x="477672" y="1583140"/>
          <a:ext cx="8229600" cy="52748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2"/>
            <a:ext cx="9144000" cy="369332"/>
          </a:xfrm>
          <a:prstGeom prst="rect">
            <a:avLst/>
          </a:prstGeom>
          <a:noFill/>
        </p:spPr>
        <p:txBody>
          <a:bodyPr wrap="square" rtlCol="0">
            <a:spAutoFit/>
          </a:bodyPr>
          <a:lstStyle/>
          <a:p>
            <a:pPr algn="ctr"/>
            <a:r>
              <a:rPr lang="en-US" i="1" dirty="0" smtClean="0"/>
              <a:t>Percent of children exclusively breastfed</a:t>
            </a:r>
            <a:endParaRPr lang="en-US" i="1" dirty="0"/>
          </a:p>
        </p:txBody>
      </p:sp>
    </p:spTree>
    <p:extLst>
      <p:ext uri="{BB962C8B-B14F-4D97-AF65-F5344CB8AC3E}">
        <p14:creationId xmlns:p14="http://schemas.microsoft.com/office/powerpoint/2010/main" val="21052494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err="1" smtClean="0"/>
              <a:t>Iodised</a:t>
            </a:r>
            <a:r>
              <a:rPr lang="en-US" sz="4200" dirty="0" smtClean="0"/>
              <a:t> Salt</a:t>
            </a:r>
            <a:endParaRPr lang="en-US" sz="4200" dirty="0"/>
          </a:p>
        </p:txBody>
      </p:sp>
      <p:sp>
        <p:nvSpPr>
          <p:cNvPr id="3" name="Content Placeholder 2"/>
          <p:cNvSpPr>
            <a:spLocks noGrp="1"/>
          </p:cNvSpPr>
          <p:nvPr>
            <p:ph idx="1"/>
          </p:nvPr>
        </p:nvSpPr>
        <p:spPr>
          <a:xfrm>
            <a:off x="1856096" y="1611824"/>
            <a:ext cx="5500047" cy="4565140"/>
          </a:xfrm>
        </p:spPr>
        <p:txBody>
          <a:bodyPr>
            <a:normAutofit/>
          </a:bodyPr>
          <a:lstStyle/>
          <a:p>
            <a:pPr marL="0" indent="0" algn="ctr">
              <a:lnSpc>
                <a:spcPct val="120000"/>
              </a:lnSpc>
              <a:spcBef>
                <a:spcPts val="0"/>
              </a:spcBef>
              <a:spcAft>
                <a:spcPts val="600"/>
              </a:spcAft>
              <a:buClr>
                <a:schemeClr val="tx1"/>
              </a:buClr>
              <a:buNone/>
            </a:pPr>
            <a:r>
              <a:rPr lang="en-GB" sz="3600" dirty="0" smtClean="0"/>
              <a:t>Among households </a:t>
            </a:r>
            <a:br>
              <a:rPr lang="en-GB" sz="3600" dirty="0" smtClean="0"/>
            </a:br>
            <a:r>
              <a:rPr lang="en-GB" sz="3600" dirty="0" smtClean="0"/>
              <a:t>with tested salt, </a:t>
            </a:r>
            <a:br>
              <a:rPr lang="en-GB" sz="3600" dirty="0" smtClean="0"/>
            </a:br>
            <a:r>
              <a:rPr lang="en-GB" sz="3600" dirty="0" smtClean="0"/>
              <a:t>almost </a:t>
            </a:r>
            <a:r>
              <a:rPr lang="en-GB" sz="3600" b="1" dirty="0" smtClean="0">
                <a:solidFill>
                  <a:schemeClr val="tx2"/>
                </a:solidFill>
              </a:rPr>
              <a:t>100% </a:t>
            </a:r>
            <a:r>
              <a:rPr lang="en-GB" sz="3600" dirty="0" smtClean="0"/>
              <a:t>had </a:t>
            </a:r>
            <a:r>
              <a:rPr lang="en-GB" sz="3600" b="1" dirty="0" smtClean="0">
                <a:solidFill>
                  <a:schemeClr val="tx2"/>
                </a:solidFill>
              </a:rPr>
              <a:t>iodised salt</a:t>
            </a:r>
            <a:r>
              <a:rPr lang="en-GB" sz="3600" dirty="0" smtClean="0"/>
              <a:t>.</a:t>
            </a:r>
            <a:endParaRPr lang="en-GB" sz="3600" dirty="0"/>
          </a:p>
        </p:txBody>
      </p:sp>
    </p:spTree>
    <p:extLst>
      <p:ext uri="{BB962C8B-B14F-4D97-AF65-F5344CB8AC3E}">
        <p14:creationId xmlns:p14="http://schemas.microsoft.com/office/powerpoint/2010/main" val="41440556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Nutritional Status of Children</a:t>
            </a:r>
            <a:endParaRPr lang="en-US" sz="2000" dirty="0">
              <a:solidFill>
                <a:srgbClr val="FF0000"/>
              </a:solidFill>
            </a:endParaRPr>
          </a:p>
        </p:txBody>
      </p:sp>
      <p:graphicFrame>
        <p:nvGraphicFramePr>
          <p:cNvPr id="11" name="Content Placeholder 10"/>
          <p:cNvGraphicFramePr>
            <a:graphicFrameLocks noGrp="1"/>
          </p:cNvGraphicFramePr>
          <p:nvPr>
            <p:ph idx="1"/>
            <p:extLst/>
          </p:nvPr>
        </p:nvGraphicFramePr>
        <p:xfrm>
          <a:off x="464024" y="1664733"/>
          <a:ext cx="8243248" cy="496788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a:t>Percent of children </a:t>
            </a:r>
            <a:r>
              <a:rPr lang="en-US" i="1" dirty="0" smtClean="0"/>
              <a:t>under 5</a:t>
            </a:r>
            <a:endParaRPr lang="en-US" i="1" dirty="0"/>
          </a:p>
        </p:txBody>
      </p:sp>
      <p:sp>
        <p:nvSpPr>
          <p:cNvPr id="3" name="TextBox 2"/>
          <p:cNvSpPr txBox="1"/>
          <p:nvPr/>
        </p:nvSpPr>
        <p:spPr>
          <a:xfrm>
            <a:off x="5738618" y="2733462"/>
            <a:ext cx="518615" cy="369332"/>
          </a:xfrm>
          <a:prstGeom prst="rect">
            <a:avLst/>
          </a:prstGeom>
          <a:noFill/>
        </p:spPr>
        <p:txBody>
          <a:bodyPr wrap="square" rtlCol="0">
            <a:spAutoFit/>
          </a:bodyPr>
          <a:lstStyle/>
          <a:p>
            <a:pPr algn="ctr"/>
            <a:r>
              <a:rPr lang="en-US" b="1" dirty="0" smtClean="0"/>
              <a:t>26</a:t>
            </a:r>
            <a:endParaRPr lang="en-US" b="1" dirty="0"/>
          </a:p>
        </p:txBody>
      </p:sp>
      <p:sp>
        <p:nvSpPr>
          <p:cNvPr id="9" name="TextBox 8"/>
          <p:cNvSpPr txBox="1"/>
          <p:nvPr/>
        </p:nvSpPr>
        <p:spPr>
          <a:xfrm>
            <a:off x="3973873" y="4171524"/>
            <a:ext cx="518615" cy="369332"/>
          </a:xfrm>
          <a:prstGeom prst="rect">
            <a:avLst/>
          </a:prstGeom>
          <a:noFill/>
        </p:spPr>
        <p:txBody>
          <a:bodyPr wrap="square" rtlCol="0">
            <a:spAutoFit/>
          </a:bodyPr>
          <a:lstStyle/>
          <a:p>
            <a:pPr algn="ctr"/>
            <a:r>
              <a:rPr lang="en-US" b="1" dirty="0" smtClean="0"/>
              <a:t>4</a:t>
            </a:r>
            <a:endParaRPr lang="en-US" b="1" dirty="0"/>
          </a:p>
        </p:txBody>
      </p:sp>
      <p:sp>
        <p:nvSpPr>
          <p:cNvPr id="10" name="TextBox 9"/>
          <p:cNvSpPr txBox="1"/>
          <p:nvPr/>
        </p:nvSpPr>
        <p:spPr>
          <a:xfrm>
            <a:off x="4609465" y="5636618"/>
            <a:ext cx="518615" cy="369332"/>
          </a:xfrm>
          <a:prstGeom prst="rect">
            <a:avLst/>
          </a:prstGeom>
          <a:noFill/>
        </p:spPr>
        <p:txBody>
          <a:bodyPr wrap="square" rtlCol="0">
            <a:spAutoFit/>
          </a:bodyPr>
          <a:lstStyle/>
          <a:p>
            <a:pPr algn="ctr"/>
            <a:r>
              <a:rPr lang="en-US" b="1" dirty="0" smtClean="0"/>
              <a:t>11</a:t>
            </a:r>
            <a:endParaRPr lang="en-US" b="1" dirty="0"/>
          </a:p>
        </p:txBody>
      </p:sp>
      <p:sp>
        <p:nvSpPr>
          <p:cNvPr id="8" name="TextBox 7"/>
          <p:cNvSpPr txBox="1"/>
          <p:nvPr/>
        </p:nvSpPr>
        <p:spPr>
          <a:xfrm>
            <a:off x="3631158" y="6488668"/>
            <a:ext cx="5540138" cy="307777"/>
          </a:xfrm>
          <a:prstGeom prst="rect">
            <a:avLst/>
          </a:prstGeom>
          <a:noFill/>
        </p:spPr>
        <p:txBody>
          <a:bodyPr wrap="square" rtlCol="0">
            <a:spAutoFit/>
          </a:bodyPr>
          <a:lstStyle/>
          <a:p>
            <a:pPr algn="r"/>
            <a:r>
              <a:rPr lang="en-US" sz="1400" dirty="0" smtClean="0"/>
              <a:t>*Based on the 2006 WHO Child Growth Standards</a:t>
            </a:r>
            <a:endParaRPr lang="en-US" sz="1400" dirty="0"/>
          </a:p>
        </p:txBody>
      </p:sp>
    </p:spTree>
    <p:extLst>
      <p:ext uri="{BB962C8B-B14F-4D97-AF65-F5344CB8AC3E}">
        <p14:creationId xmlns:p14="http://schemas.microsoft.com/office/powerpoint/2010/main" val="325223582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Nutritional Status of Children</a:t>
            </a:r>
            <a:endParaRPr lang="en-US" sz="4200" dirty="0"/>
          </a:p>
        </p:txBody>
      </p:sp>
      <p:graphicFrame>
        <p:nvGraphicFramePr>
          <p:cNvPr id="11" name="Content Placeholder 10"/>
          <p:cNvGraphicFramePr>
            <a:graphicFrameLocks noGrp="1"/>
          </p:cNvGraphicFramePr>
          <p:nvPr>
            <p:ph idx="1"/>
            <p:extLst/>
          </p:nvPr>
        </p:nvGraphicFramePr>
        <p:xfrm>
          <a:off x="477077" y="1510229"/>
          <a:ext cx="8256105" cy="53477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t>Percent of children under 5</a:t>
            </a: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5181836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Stunting among Children by County</a:t>
            </a:r>
            <a:endParaRPr lang="en-US" dirty="0"/>
          </a:p>
        </p:txBody>
      </p:sp>
      <p:sp>
        <p:nvSpPr>
          <p:cNvPr id="3" name="Content Placeholder 2"/>
          <p:cNvSpPr>
            <a:spLocks noGrp="1"/>
          </p:cNvSpPr>
          <p:nvPr>
            <p:ph idx="1"/>
          </p:nvPr>
        </p:nvSpPr>
        <p:spPr>
          <a:xfrm>
            <a:off x="0" y="1242646"/>
            <a:ext cx="9144000" cy="531070"/>
          </a:xfrm>
        </p:spPr>
        <p:txBody>
          <a:bodyPr>
            <a:normAutofit/>
          </a:bodyPr>
          <a:lstStyle/>
          <a:p>
            <a:pPr marL="0" indent="0" algn="ctr">
              <a:buNone/>
            </a:pPr>
            <a:r>
              <a:rPr lang="en-US" sz="1800" i="1" dirty="0" smtClean="0"/>
              <a:t>Percent of children under 5</a:t>
            </a:r>
          </a:p>
        </p:txBody>
      </p:sp>
      <p:sp>
        <p:nvSpPr>
          <p:cNvPr id="4" name="TextBox 3"/>
          <p:cNvSpPr txBox="1"/>
          <p:nvPr/>
        </p:nvSpPr>
        <p:spPr>
          <a:xfrm>
            <a:off x="4595445" y="6131169"/>
            <a:ext cx="4021017" cy="307777"/>
          </a:xfrm>
          <a:prstGeom prst="rect">
            <a:avLst/>
          </a:prstGeom>
          <a:noFill/>
        </p:spPr>
        <p:txBody>
          <a:bodyPr wrap="square" rtlCol="0">
            <a:spAutoFit/>
          </a:bodyPr>
          <a:lstStyle/>
          <a:p>
            <a:pPr algn="r"/>
            <a:r>
              <a:rPr lang="en-US" sz="1400" dirty="0"/>
              <a:t>*Based on the 2006 WHO Child Growth Standards</a:t>
            </a:r>
          </a:p>
        </p:txBody>
      </p:sp>
      <p:sp>
        <p:nvSpPr>
          <p:cNvPr id="8" name="Content Placeholder 2"/>
          <p:cNvSpPr txBox="1">
            <a:spLocks/>
          </p:cNvSpPr>
          <p:nvPr/>
        </p:nvSpPr>
        <p:spPr>
          <a:xfrm>
            <a:off x="4595444" y="2025218"/>
            <a:ext cx="4021017" cy="36645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smtClean="0"/>
              <a:t>Counties &lt; 18%</a:t>
            </a:r>
          </a:p>
          <a:p>
            <a:r>
              <a:rPr lang="en-US" sz="2400" dirty="0" err="1">
                <a:sym typeface="Symbol"/>
              </a:rPr>
              <a:t>Kirinyaga</a:t>
            </a:r>
            <a:r>
              <a:rPr lang="en-US" sz="2400" dirty="0">
                <a:sym typeface="Symbol"/>
              </a:rPr>
              <a:t> 		17%</a:t>
            </a:r>
            <a:endParaRPr lang="en-US" sz="2400" dirty="0"/>
          </a:p>
          <a:p>
            <a:r>
              <a:rPr lang="en-US" sz="2400" dirty="0">
                <a:sym typeface="Symbol"/>
              </a:rPr>
              <a:t>Nairobi 		17%</a:t>
            </a:r>
          </a:p>
          <a:p>
            <a:r>
              <a:rPr lang="en-US" sz="2400" dirty="0" err="1" smtClean="0">
                <a:sym typeface="Symbol"/>
              </a:rPr>
              <a:t>Garissa</a:t>
            </a:r>
            <a:r>
              <a:rPr lang="en-US" sz="2400" dirty="0" smtClean="0">
                <a:sym typeface="Symbol"/>
              </a:rPr>
              <a:t>		</a:t>
            </a:r>
            <a:r>
              <a:rPr lang="en-US" sz="2400" dirty="0" smtClean="0"/>
              <a:t>16%</a:t>
            </a:r>
          </a:p>
          <a:p>
            <a:r>
              <a:rPr lang="en-US" sz="2400" dirty="0" err="1" smtClean="0">
                <a:sym typeface="Symbol"/>
              </a:rPr>
              <a:t>Kiambu</a:t>
            </a:r>
            <a:r>
              <a:rPr lang="en-US" sz="2400" dirty="0" smtClean="0">
                <a:sym typeface="Symbol"/>
              </a:rPr>
              <a:t> 		16%</a:t>
            </a:r>
          </a:p>
          <a:p>
            <a:r>
              <a:rPr lang="en-US" sz="2400" dirty="0" err="1">
                <a:sym typeface="Symbol"/>
              </a:rPr>
              <a:t>Nyeri</a:t>
            </a:r>
            <a:r>
              <a:rPr lang="en-US" sz="2400" dirty="0">
                <a:sym typeface="Symbol"/>
              </a:rPr>
              <a:t> 		15%</a:t>
            </a:r>
            <a:endParaRPr lang="en-US" sz="2400" dirty="0" smtClean="0">
              <a:sym typeface="Symbol"/>
            </a:endParaRPr>
          </a:p>
        </p:txBody>
      </p:sp>
      <p:sp>
        <p:nvSpPr>
          <p:cNvPr id="9" name="Content Placeholder 2"/>
          <p:cNvSpPr txBox="1">
            <a:spLocks/>
          </p:cNvSpPr>
          <p:nvPr/>
        </p:nvSpPr>
        <p:spPr>
          <a:xfrm>
            <a:off x="477078" y="2018449"/>
            <a:ext cx="4118367" cy="41990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smtClean="0"/>
              <a:t>Counties </a:t>
            </a:r>
            <a:r>
              <a:rPr lang="en-US" sz="2400" b="1" u="sng" dirty="0" smtClean="0"/>
              <a:t>&gt;</a:t>
            </a:r>
            <a:r>
              <a:rPr lang="en-US" sz="2400" b="1" dirty="0" smtClean="0"/>
              <a:t> 33%	</a:t>
            </a:r>
          </a:p>
          <a:p>
            <a:r>
              <a:rPr lang="en-US" sz="2400" dirty="0" err="1"/>
              <a:t>Kitui</a:t>
            </a:r>
            <a:r>
              <a:rPr lang="en-US" sz="2400" dirty="0"/>
              <a:t> 			46%	</a:t>
            </a:r>
            <a:endParaRPr lang="en-US" sz="2400" dirty="0">
              <a:sym typeface="Symbol"/>
            </a:endParaRPr>
          </a:p>
          <a:p>
            <a:r>
              <a:rPr lang="en-US" sz="2400" dirty="0"/>
              <a:t>West Pokot 		46%</a:t>
            </a:r>
          </a:p>
          <a:p>
            <a:r>
              <a:rPr lang="en-US" sz="2400" dirty="0" err="1" smtClean="0"/>
              <a:t>Kilifi</a:t>
            </a:r>
            <a:r>
              <a:rPr lang="en-US" sz="2400" dirty="0" smtClean="0"/>
              <a:t> 			39%	</a:t>
            </a:r>
          </a:p>
          <a:p>
            <a:r>
              <a:rPr lang="en-US" sz="2400" dirty="0" err="1" smtClean="0"/>
              <a:t>Mandera</a:t>
            </a:r>
            <a:r>
              <a:rPr lang="en-US" sz="2400" dirty="0" smtClean="0"/>
              <a:t> 		36%	</a:t>
            </a:r>
          </a:p>
          <a:p>
            <a:r>
              <a:rPr lang="en-US" sz="2400" dirty="0" err="1"/>
              <a:t>Bomet</a:t>
            </a:r>
            <a:r>
              <a:rPr lang="en-US" sz="2400" dirty="0"/>
              <a:t> 		36%</a:t>
            </a:r>
          </a:p>
          <a:p>
            <a:r>
              <a:rPr lang="en-US" sz="2400" dirty="0" err="1" smtClean="0"/>
              <a:t>Tharaka-Nithi</a:t>
            </a:r>
            <a:r>
              <a:rPr lang="en-US" sz="2400" dirty="0" smtClean="0"/>
              <a:t> 	33%	</a:t>
            </a:r>
          </a:p>
          <a:p>
            <a:r>
              <a:rPr lang="en-US" sz="2400" dirty="0" err="1" smtClean="0"/>
              <a:t>Narok</a:t>
            </a:r>
            <a:r>
              <a:rPr lang="en-US" sz="2400" dirty="0" smtClean="0"/>
              <a:t> 		33%</a:t>
            </a:r>
          </a:p>
        </p:txBody>
      </p:sp>
    </p:spTree>
    <p:extLst>
      <p:ext uri="{BB962C8B-B14F-4D97-AF65-F5344CB8AC3E}">
        <p14:creationId xmlns:p14="http://schemas.microsoft.com/office/powerpoint/2010/main" val="65210694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4000" cy="1325563"/>
          </a:xfrm>
        </p:spPr>
        <p:txBody>
          <a:bodyPr>
            <a:normAutofit/>
          </a:bodyPr>
          <a:lstStyle/>
          <a:p>
            <a:r>
              <a:rPr lang="en-US" sz="4200" dirty="0" smtClean="0"/>
              <a:t>Nutritional Status of Women</a:t>
            </a:r>
            <a:endParaRPr lang="en-US" sz="4200" dirty="0"/>
          </a:p>
        </p:txBody>
      </p:sp>
      <p:graphicFrame>
        <p:nvGraphicFramePr>
          <p:cNvPr id="7" name="Content Placeholder 6"/>
          <p:cNvGraphicFramePr>
            <a:graphicFrameLocks noGrp="1"/>
          </p:cNvGraphicFramePr>
          <p:nvPr>
            <p:ph idx="1"/>
            <p:extLst/>
          </p:nvPr>
        </p:nvGraphicFramePr>
        <p:xfrm>
          <a:off x="0" y="1527470"/>
          <a:ext cx="9144000" cy="533053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58138"/>
            <a:ext cx="9144000" cy="369332"/>
          </a:xfrm>
          <a:prstGeom prst="rect">
            <a:avLst/>
          </a:prstGeom>
          <a:noFill/>
        </p:spPr>
        <p:txBody>
          <a:bodyPr wrap="square" rtlCol="0">
            <a:spAutoFit/>
          </a:bodyPr>
          <a:lstStyle/>
          <a:p>
            <a:pPr algn="ctr"/>
            <a:r>
              <a:rPr lang="en-US" i="1" dirty="0" smtClean="0"/>
              <a:t>Percent distribution of women age 15-49</a:t>
            </a:r>
            <a:endParaRPr lang="en-US" i="1" dirty="0"/>
          </a:p>
        </p:txBody>
      </p:sp>
    </p:spTree>
    <p:extLst>
      <p:ext uri="{BB962C8B-B14F-4D97-AF65-F5344CB8AC3E}">
        <p14:creationId xmlns:p14="http://schemas.microsoft.com/office/powerpoint/2010/main" val="227552977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37409"/>
            <a:ext cx="9144000" cy="769441"/>
          </a:xfrm>
          <a:prstGeom prst="rect">
            <a:avLst/>
          </a:prstGeom>
          <a:noFill/>
        </p:spPr>
        <p:txBody>
          <a:bodyPr wrap="square" rtlCol="0">
            <a:spAutoFit/>
          </a:bodyPr>
          <a:lstStyle/>
          <a:p>
            <a:pPr algn="ctr"/>
            <a:r>
              <a:rPr lang="en-US" sz="4400" b="1" dirty="0" smtClean="0">
                <a:solidFill>
                  <a:prstClr val="white"/>
                </a:solidFill>
              </a:rPr>
              <a:t>Malaria</a:t>
            </a:r>
            <a:endParaRPr lang="en-US" sz="4400" b="1" dirty="0">
              <a:solidFill>
                <a:prstClr val="white"/>
              </a:solidFill>
            </a:endParaRPr>
          </a:p>
        </p:txBody>
      </p:sp>
    </p:spTree>
    <p:extLst>
      <p:ext uri="{BB962C8B-B14F-4D97-AF65-F5344CB8AC3E}">
        <p14:creationId xmlns:p14="http://schemas.microsoft.com/office/powerpoint/2010/main" val="111229259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Ownership of Mosquito Nets</a:t>
            </a:r>
            <a:endParaRPr lang="en-US" sz="4200" dirty="0"/>
          </a:p>
        </p:txBody>
      </p:sp>
      <p:graphicFrame>
        <p:nvGraphicFramePr>
          <p:cNvPr id="11" name="Content Placeholder 10"/>
          <p:cNvGraphicFramePr>
            <a:graphicFrameLocks noGrp="1"/>
          </p:cNvGraphicFramePr>
          <p:nvPr>
            <p:ph idx="1"/>
            <p:extLst/>
          </p:nvPr>
        </p:nvGraphicFramePr>
        <p:xfrm>
          <a:off x="491319" y="1664732"/>
          <a:ext cx="8215954" cy="5193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households with at least one mosquito net</a:t>
            </a:r>
            <a:endParaRPr lang="en-US" i="1" dirty="0"/>
          </a:p>
        </p:txBody>
      </p:sp>
    </p:spTree>
    <p:extLst>
      <p:ext uri="{BB962C8B-B14F-4D97-AF65-F5344CB8AC3E}">
        <p14:creationId xmlns:p14="http://schemas.microsoft.com/office/powerpoint/2010/main" val="422117232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Use of ITNs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666464065"/>
              </p:ext>
            </p:extLst>
          </p:nvPr>
        </p:nvGraphicFramePr>
        <p:xfrm>
          <a:off x="491319" y="2071468"/>
          <a:ext cx="8229600" cy="512090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8650" y="1148139"/>
            <a:ext cx="3634464" cy="923330"/>
          </a:xfrm>
          <a:prstGeom prst="rect">
            <a:avLst/>
          </a:prstGeom>
          <a:noFill/>
        </p:spPr>
        <p:txBody>
          <a:bodyPr wrap="square" rtlCol="0">
            <a:spAutoFit/>
          </a:bodyPr>
          <a:lstStyle/>
          <a:p>
            <a:pPr algn="ctr"/>
            <a:r>
              <a:rPr lang="en-US" i="1" dirty="0" smtClean="0"/>
              <a:t>Percent who slept under an ITN </a:t>
            </a:r>
            <a:br>
              <a:rPr lang="en-US" i="1" dirty="0" smtClean="0"/>
            </a:br>
            <a:r>
              <a:rPr lang="en-US" i="1" dirty="0" smtClean="0"/>
              <a:t>the night before the survey among </a:t>
            </a:r>
            <a:r>
              <a:rPr lang="en-US" b="1" i="1" dirty="0" smtClean="0"/>
              <a:t>all households</a:t>
            </a:r>
            <a:endParaRPr lang="en-US" i="1" dirty="0"/>
          </a:p>
        </p:txBody>
      </p:sp>
      <p:sp>
        <p:nvSpPr>
          <p:cNvPr id="5" name="TextBox 4"/>
          <p:cNvSpPr txBox="1"/>
          <p:nvPr/>
        </p:nvSpPr>
        <p:spPr>
          <a:xfrm>
            <a:off x="4880886" y="1148138"/>
            <a:ext cx="3634464" cy="923330"/>
          </a:xfrm>
          <a:prstGeom prst="rect">
            <a:avLst/>
          </a:prstGeom>
          <a:noFill/>
        </p:spPr>
        <p:txBody>
          <a:bodyPr wrap="square" rtlCol="0">
            <a:spAutoFit/>
          </a:bodyPr>
          <a:lstStyle/>
          <a:p>
            <a:pPr algn="ctr"/>
            <a:r>
              <a:rPr lang="en-US" i="1" dirty="0" smtClean="0"/>
              <a:t>Percent who slept under an ITN the night before the survey among </a:t>
            </a:r>
            <a:r>
              <a:rPr lang="en-US" b="1" i="1" dirty="0" smtClean="0"/>
              <a:t>households with at least one ITN</a:t>
            </a:r>
            <a:endParaRPr lang="en-US" i="1" dirty="0"/>
          </a:p>
        </p:txBody>
      </p:sp>
      <p:cxnSp>
        <p:nvCxnSpPr>
          <p:cNvPr id="6" name="Straight Connector 5"/>
          <p:cNvCxnSpPr/>
          <p:nvPr/>
        </p:nvCxnSpPr>
        <p:spPr>
          <a:xfrm>
            <a:off x="901521"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125790"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21976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Kenya’s Households</a:t>
            </a:r>
            <a:endParaRPr lang="en-US" sz="4200" dirty="0"/>
          </a:p>
        </p:txBody>
      </p:sp>
      <p:sp>
        <p:nvSpPr>
          <p:cNvPr id="3" name="Content Placeholder 2"/>
          <p:cNvSpPr>
            <a:spLocks noGrp="1"/>
          </p:cNvSpPr>
          <p:nvPr>
            <p:ph idx="1"/>
          </p:nvPr>
        </p:nvSpPr>
        <p:spPr>
          <a:xfrm>
            <a:off x="628650" y="1600200"/>
            <a:ext cx="7886700" cy="5257799"/>
          </a:xfrm>
        </p:spPr>
        <p:txBody>
          <a:bodyPr/>
          <a:lstStyle/>
          <a:p>
            <a:pPr>
              <a:lnSpc>
                <a:spcPct val="100000"/>
              </a:lnSpc>
              <a:spcBef>
                <a:spcPts val="0"/>
              </a:spcBef>
              <a:spcAft>
                <a:spcPts val="600"/>
              </a:spcAft>
              <a:buClr>
                <a:schemeClr val="tx1"/>
              </a:buClr>
            </a:pPr>
            <a:r>
              <a:rPr lang="en-GB" b="1" dirty="0" smtClean="0">
                <a:solidFill>
                  <a:schemeClr val="tx2"/>
                </a:solidFill>
              </a:rPr>
              <a:t>32% </a:t>
            </a:r>
            <a:r>
              <a:rPr lang="en-GB" dirty="0" smtClean="0"/>
              <a:t>of households are </a:t>
            </a:r>
            <a:r>
              <a:rPr lang="en-GB" b="1" dirty="0" smtClean="0">
                <a:solidFill>
                  <a:schemeClr val="tx2"/>
                </a:solidFill>
              </a:rPr>
              <a:t>headed by females</a:t>
            </a:r>
            <a:r>
              <a:rPr lang="en-GB" dirty="0" smtClean="0"/>
              <a:t>.</a:t>
            </a:r>
          </a:p>
          <a:p>
            <a:pPr>
              <a:lnSpc>
                <a:spcPct val="100000"/>
              </a:lnSpc>
              <a:spcBef>
                <a:spcPts val="0"/>
              </a:spcBef>
              <a:spcAft>
                <a:spcPts val="600"/>
              </a:spcAft>
              <a:buClr>
                <a:schemeClr val="tx1"/>
              </a:buClr>
            </a:pPr>
            <a:r>
              <a:rPr lang="en-GB" dirty="0" smtClean="0"/>
              <a:t>Households have an average of </a:t>
            </a:r>
            <a:r>
              <a:rPr lang="en-GB" b="1" dirty="0" smtClean="0">
                <a:solidFill>
                  <a:schemeClr val="tx2"/>
                </a:solidFill>
              </a:rPr>
              <a:t>3.9 members</a:t>
            </a:r>
            <a:r>
              <a:rPr lang="en-GB" dirty="0"/>
              <a:t>.</a:t>
            </a:r>
          </a:p>
          <a:p>
            <a:pPr>
              <a:lnSpc>
                <a:spcPct val="100000"/>
              </a:lnSpc>
              <a:spcBef>
                <a:spcPts val="0"/>
              </a:spcBef>
              <a:spcAft>
                <a:spcPts val="600"/>
              </a:spcAft>
              <a:buClr>
                <a:schemeClr val="tx1"/>
              </a:buClr>
            </a:pPr>
            <a:r>
              <a:rPr lang="en-GB" b="1" dirty="0" smtClean="0">
                <a:solidFill>
                  <a:schemeClr val="tx2"/>
                </a:solidFill>
              </a:rPr>
              <a:t>43% </a:t>
            </a:r>
            <a:r>
              <a:rPr lang="en-GB" dirty="0" smtClean="0"/>
              <a:t>of the population is </a:t>
            </a:r>
            <a:r>
              <a:rPr lang="en-GB" b="1" dirty="0" smtClean="0">
                <a:solidFill>
                  <a:schemeClr val="tx2"/>
                </a:solidFill>
              </a:rPr>
              <a:t>under 15</a:t>
            </a:r>
            <a:r>
              <a:rPr lang="en-GB" dirty="0" smtClean="0">
                <a:solidFill>
                  <a:schemeClr val="tx2"/>
                </a:solidFill>
              </a:rPr>
              <a:t> </a:t>
            </a:r>
            <a:r>
              <a:rPr lang="en-GB" dirty="0" smtClean="0"/>
              <a:t>years of </a:t>
            </a:r>
            <a:r>
              <a:rPr lang="en-GB" dirty="0"/>
              <a:t>age.</a:t>
            </a:r>
          </a:p>
          <a:p>
            <a:pPr>
              <a:lnSpc>
                <a:spcPct val="100000"/>
              </a:lnSpc>
              <a:spcBef>
                <a:spcPts val="0"/>
              </a:spcBef>
              <a:spcAft>
                <a:spcPts val="600"/>
              </a:spcAft>
              <a:buClr>
                <a:schemeClr val="tx1"/>
              </a:buClr>
            </a:pPr>
            <a:endParaRPr lang="en-GB" dirty="0"/>
          </a:p>
        </p:txBody>
      </p:sp>
    </p:spTree>
    <p:extLst>
      <p:ext uri="{BB962C8B-B14F-4D97-AF65-F5344CB8AC3E}">
        <p14:creationId xmlns:p14="http://schemas.microsoft.com/office/powerpoint/2010/main" val="133376914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Trends in Use of ITNs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282812638"/>
              </p:ext>
            </p:extLst>
          </p:nvPr>
        </p:nvGraphicFramePr>
        <p:xfrm>
          <a:off x="491319" y="1648728"/>
          <a:ext cx="8229600" cy="520927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2397"/>
            <a:ext cx="9144000" cy="646331"/>
          </a:xfrm>
          <a:prstGeom prst="rect">
            <a:avLst/>
          </a:prstGeom>
          <a:noFill/>
        </p:spPr>
        <p:txBody>
          <a:bodyPr wrap="square" rtlCol="0">
            <a:spAutoFit/>
          </a:bodyPr>
          <a:lstStyle/>
          <a:p>
            <a:pPr algn="ctr"/>
            <a:r>
              <a:rPr lang="en-US" i="1" dirty="0"/>
              <a:t>Percent </a:t>
            </a:r>
            <a:r>
              <a:rPr lang="en-US" i="1" dirty="0" smtClean="0"/>
              <a:t>of children under 5 and pregnant women age 15-49 </a:t>
            </a:r>
            <a:br>
              <a:rPr lang="en-US" i="1" dirty="0" smtClean="0"/>
            </a:br>
            <a:r>
              <a:rPr lang="en-US" i="1" dirty="0" smtClean="0"/>
              <a:t>who slept under an ITN the night before the survey</a:t>
            </a:r>
            <a:endParaRPr lang="en-US" i="1" dirty="0"/>
          </a:p>
        </p:txBody>
      </p:sp>
    </p:spTree>
    <p:extLst>
      <p:ext uri="{BB962C8B-B14F-4D97-AF65-F5344CB8AC3E}">
        <p14:creationId xmlns:p14="http://schemas.microsoft.com/office/powerpoint/2010/main" val="344346051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Intermittent Preventive Treatment </a:t>
            </a:r>
            <a:br>
              <a:rPr lang="en-US" sz="4200" dirty="0" smtClean="0"/>
            </a:br>
            <a:r>
              <a:rPr lang="en-US" sz="4200" dirty="0" smtClean="0"/>
              <a:t>during Pregnancy (</a:t>
            </a:r>
            <a:r>
              <a:rPr lang="en-US" sz="4200" dirty="0" err="1" smtClean="0"/>
              <a:t>IPTp</a:t>
            </a:r>
            <a:r>
              <a:rPr lang="en-US" sz="4200" dirty="0" smtClean="0"/>
              <a:t>)</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880979020"/>
              </p:ext>
            </p:extLst>
          </p:nvPr>
        </p:nvGraphicFramePr>
        <p:xfrm>
          <a:off x="628649" y="1664733"/>
          <a:ext cx="8092269" cy="51932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women age 15-49 with a live birth in the two years before the survey who:</a:t>
            </a:r>
            <a:endParaRPr lang="en-US" i="1" dirty="0"/>
          </a:p>
        </p:txBody>
      </p:sp>
    </p:spTree>
    <p:extLst>
      <p:ext uri="{BB962C8B-B14F-4D97-AF65-F5344CB8AC3E}">
        <p14:creationId xmlns:p14="http://schemas.microsoft.com/office/powerpoint/2010/main" val="409045132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Fever in Children</a:t>
            </a:r>
            <a:endParaRPr lang="en-US" sz="4200" dirty="0"/>
          </a:p>
        </p:txBody>
      </p:sp>
      <p:sp>
        <p:nvSpPr>
          <p:cNvPr id="3" name="Content Placeholder 2"/>
          <p:cNvSpPr>
            <a:spLocks noGrp="1"/>
          </p:cNvSpPr>
          <p:nvPr>
            <p:ph idx="1"/>
          </p:nvPr>
        </p:nvSpPr>
        <p:spPr>
          <a:xfrm>
            <a:off x="497304" y="1611824"/>
            <a:ext cx="8208545" cy="5246176"/>
          </a:xfrm>
        </p:spPr>
        <p:txBody>
          <a:bodyPr>
            <a:normAutofit/>
          </a:bodyPr>
          <a:lstStyle/>
          <a:p>
            <a:pPr marL="0" indent="0">
              <a:lnSpc>
                <a:spcPct val="120000"/>
              </a:lnSpc>
              <a:spcBef>
                <a:spcPts val="0"/>
              </a:spcBef>
              <a:spcAft>
                <a:spcPts val="600"/>
              </a:spcAft>
              <a:buClr>
                <a:schemeClr val="tx1"/>
              </a:buClr>
              <a:buNone/>
            </a:pPr>
            <a:r>
              <a:rPr lang="en-GB" dirty="0" smtClean="0"/>
              <a:t>In the 2 weeks before the survey, </a:t>
            </a:r>
            <a:r>
              <a:rPr lang="en-GB" b="1" dirty="0" smtClean="0">
                <a:solidFill>
                  <a:schemeClr val="tx2"/>
                </a:solidFill>
              </a:rPr>
              <a:t>24% </a:t>
            </a:r>
            <a:r>
              <a:rPr lang="en-GB" dirty="0" smtClean="0"/>
              <a:t>of children under 5 had a</a:t>
            </a:r>
            <a:r>
              <a:rPr lang="en-GB" b="1" dirty="0" smtClean="0"/>
              <a:t> </a:t>
            </a:r>
            <a:r>
              <a:rPr lang="en-GB" b="1" dirty="0" smtClean="0">
                <a:solidFill>
                  <a:schemeClr val="tx2"/>
                </a:solidFill>
              </a:rPr>
              <a:t>fever</a:t>
            </a:r>
            <a:r>
              <a:rPr lang="en-GB" dirty="0" smtClean="0"/>
              <a:t>.</a:t>
            </a:r>
          </a:p>
          <a:p>
            <a:pPr lvl="1">
              <a:lnSpc>
                <a:spcPct val="120000"/>
              </a:lnSpc>
              <a:spcBef>
                <a:spcPts val="0"/>
              </a:spcBef>
              <a:spcAft>
                <a:spcPts val="600"/>
              </a:spcAft>
              <a:buClr>
                <a:schemeClr val="tx1"/>
              </a:buClr>
            </a:pPr>
            <a:r>
              <a:rPr lang="en-GB" b="1" dirty="0" smtClean="0">
                <a:solidFill>
                  <a:schemeClr val="tx2"/>
                </a:solidFill>
              </a:rPr>
              <a:t>72%</a:t>
            </a:r>
            <a:r>
              <a:rPr lang="en-GB" dirty="0" smtClean="0">
                <a:solidFill>
                  <a:schemeClr val="tx2"/>
                </a:solidFill>
              </a:rPr>
              <a:t> </a:t>
            </a:r>
            <a:r>
              <a:rPr lang="en-GB" dirty="0" smtClean="0"/>
              <a:t>were taken to a health facility or provider for </a:t>
            </a:r>
            <a:r>
              <a:rPr lang="en-GB" b="1" dirty="0" smtClean="0">
                <a:solidFill>
                  <a:schemeClr val="tx2"/>
                </a:solidFill>
              </a:rPr>
              <a:t>advice or treatment</a:t>
            </a:r>
            <a:r>
              <a:rPr lang="en-GB" dirty="0" smtClean="0"/>
              <a:t>.</a:t>
            </a:r>
          </a:p>
          <a:p>
            <a:pPr lvl="1">
              <a:lnSpc>
                <a:spcPct val="120000"/>
              </a:lnSpc>
              <a:spcBef>
                <a:spcPts val="0"/>
              </a:spcBef>
              <a:spcAft>
                <a:spcPts val="600"/>
              </a:spcAft>
              <a:buClr>
                <a:schemeClr val="tx1"/>
              </a:buClr>
            </a:pPr>
            <a:r>
              <a:rPr lang="en-GB" b="1" dirty="0" smtClean="0">
                <a:solidFill>
                  <a:schemeClr val="tx2"/>
                </a:solidFill>
              </a:rPr>
              <a:t>35%</a:t>
            </a:r>
            <a:r>
              <a:rPr lang="en-GB" dirty="0" smtClean="0">
                <a:solidFill>
                  <a:schemeClr val="tx2"/>
                </a:solidFill>
              </a:rPr>
              <a:t> </a:t>
            </a:r>
            <a:r>
              <a:rPr lang="en-GB" dirty="0" smtClean="0"/>
              <a:t>had a </a:t>
            </a:r>
            <a:r>
              <a:rPr lang="en-GB" b="1" dirty="0" smtClean="0">
                <a:solidFill>
                  <a:schemeClr val="tx2"/>
                </a:solidFill>
              </a:rPr>
              <a:t>blood taken from finger or heel for testing</a:t>
            </a:r>
            <a:r>
              <a:rPr lang="en-GB" dirty="0" smtClean="0"/>
              <a:t>.</a:t>
            </a:r>
          </a:p>
          <a:p>
            <a:pPr lvl="1">
              <a:lnSpc>
                <a:spcPct val="120000"/>
              </a:lnSpc>
              <a:spcBef>
                <a:spcPts val="0"/>
              </a:spcBef>
              <a:spcAft>
                <a:spcPts val="600"/>
              </a:spcAft>
              <a:buClr>
                <a:schemeClr val="tx1"/>
              </a:buClr>
            </a:pPr>
            <a:r>
              <a:rPr lang="en-GB" b="1" dirty="0" smtClean="0">
                <a:solidFill>
                  <a:schemeClr val="tx2"/>
                </a:solidFill>
              </a:rPr>
              <a:t>27%</a:t>
            </a:r>
            <a:r>
              <a:rPr lang="en-GB" dirty="0" smtClean="0">
                <a:solidFill>
                  <a:schemeClr val="tx2"/>
                </a:solidFill>
              </a:rPr>
              <a:t> </a:t>
            </a:r>
            <a:r>
              <a:rPr lang="en-GB" dirty="0" smtClean="0"/>
              <a:t>were given </a:t>
            </a:r>
            <a:r>
              <a:rPr lang="en-GB" b="1" dirty="0" smtClean="0">
                <a:solidFill>
                  <a:schemeClr val="tx2"/>
                </a:solidFill>
              </a:rPr>
              <a:t>antimalarial drugs</a:t>
            </a:r>
            <a:r>
              <a:rPr lang="en-GB" dirty="0" smtClean="0"/>
              <a:t>.</a:t>
            </a:r>
          </a:p>
        </p:txBody>
      </p:sp>
    </p:spTree>
    <p:extLst>
      <p:ext uri="{BB962C8B-B14F-4D97-AF65-F5344CB8AC3E}">
        <p14:creationId xmlns:p14="http://schemas.microsoft.com/office/powerpoint/2010/main" val="83704824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Type of Antimalarial Drug by Children </a:t>
            </a:r>
            <a:endParaRPr lang="en-US" sz="4200" dirty="0"/>
          </a:p>
        </p:txBody>
      </p:sp>
      <p:graphicFrame>
        <p:nvGraphicFramePr>
          <p:cNvPr id="11" name="Content Placeholder 10"/>
          <p:cNvGraphicFramePr>
            <a:graphicFrameLocks noGrp="1"/>
          </p:cNvGraphicFramePr>
          <p:nvPr>
            <p:ph idx="1"/>
            <p:extLst/>
          </p:nvPr>
        </p:nvGraphicFramePr>
        <p:xfrm>
          <a:off x="628650" y="1555845"/>
          <a:ext cx="7886700" cy="530215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0305"/>
            <a:ext cx="9144000" cy="646331"/>
          </a:xfrm>
          <a:prstGeom prst="rect">
            <a:avLst/>
          </a:prstGeom>
          <a:noFill/>
        </p:spPr>
        <p:txBody>
          <a:bodyPr wrap="square" rtlCol="0">
            <a:spAutoFit/>
          </a:bodyPr>
          <a:lstStyle/>
          <a:p>
            <a:pPr algn="ctr"/>
            <a:r>
              <a:rPr lang="en-US" i="1" dirty="0" smtClean="0"/>
              <a:t>Among children under 5 with fever in the two weeks before the survey </a:t>
            </a:r>
            <a:br>
              <a:rPr lang="en-US" i="1" dirty="0" smtClean="0"/>
            </a:br>
            <a:r>
              <a:rPr lang="en-US" i="1" dirty="0" smtClean="0"/>
              <a:t>who took an antimalarial, percent who took a type of antimalarial drug</a:t>
            </a:r>
            <a:endParaRPr lang="en-US" i="1" dirty="0"/>
          </a:p>
        </p:txBody>
      </p:sp>
    </p:spTree>
    <p:extLst>
      <p:ext uri="{BB962C8B-B14F-4D97-AF65-F5344CB8AC3E}">
        <p14:creationId xmlns:p14="http://schemas.microsoft.com/office/powerpoint/2010/main" val="233937316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37409"/>
            <a:ext cx="9144000" cy="1446550"/>
          </a:xfrm>
          <a:prstGeom prst="rect">
            <a:avLst/>
          </a:prstGeom>
          <a:noFill/>
        </p:spPr>
        <p:txBody>
          <a:bodyPr wrap="square" rtlCol="0">
            <a:spAutoFit/>
          </a:bodyPr>
          <a:lstStyle/>
          <a:p>
            <a:pPr algn="ctr"/>
            <a:r>
              <a:rPr lang="en-US" sz="4400" b="1" dirty="0" smtClean="0">
                <a:solidFill>
                  <a:prstClr val="white"/>
                </a:solidFill>
              </a:rPr>
              <a:t>HIV Knowledge, Attitudes, and </a:t>
            </a:r>
            <a:r>
              <a:rPr lang="en-US" sz="4400" b="1" dirty="0" err="1" smtClean="0">
                <a:solidFill>
                  <a:prstClr val="white"/>
                </a:solidFill>
              </a:rPr>
              <a:t>Behaviour</a:t>
            </a:r>
            <a:endParaRPr lang="en-US" sz="4400" b="1" dirty="0">
              <a:solidFill>
                <a:prstClr val="white"/>
              </a:solidFill>
            </a:endParaRPr>
          </a:p>
        </p:txBody>
      </p:sp>
    </p:spTree>
    <p:extLst>
      <p:ext uri="{BB962C8B-B14F-4D97-AF65-F5344CB8AC3E}">
        <p14:creationId xmlns:p14="http://schemas.microsoft.com/office/powerpoint/2010/main" val="364423178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Knowledge of HIV Prevention Methods by Education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706473933"/>
              </p:ext>
            </p:extLst>
          </p:nvPr>
        </p:nvGraphicFramePr>
        <p:xfrm>
          <a:off x="477671" y="1781980"/>
          <a:ext cx="8243247" cy="507601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30606"/>
            <a:ext cx="9144000" cy="646331"/>
          </a:xfrm>
          <a:prstGeom prst="rect">
            <a:avLst/>
          </a:prstGeom>
          <a:noFill/>
        </p:spPr>
        <p:txBody>
          <a:bodyPr wrap="square" rtlCol="0">
            <a:spAutoFit/>
          </a:bodyPr>
          <a:lstStyle/>
          <a:p>
            <a:pPr algn="ctr"/>
            <a:r>
              <a:rPr lang="en-US" i="1" dirty="0" smtClean="0">
                <a:latin typeface="+mn-lt"/>
              </a:rPr>
              <a:t>Percent of women and men age 15-49 who know that HIV can be prevented </a:t>
            </a:r>
            <a:br>
              <a:rPr lang="en-US" i="1" dirty="0" smtClean="0">
                <a:latin typeface="+mn-lt"/>
              </a:rPr>
            </a:br>
            <a:r>
              <a:rPr lang="en-US" i="1" dirty="0" smtClean="0">
                <a:latin typeface="+mn-lt"/>
              </a:rPr>
              <a:t>by using condoms AND limiting sex to one uninfected partner</a:t>
            </a:r>
            <a:endParaRPr lang="en-US" i="1" dirty="0">
              <a:latin typeface="+mn-lt"/>
            </a:endParaRP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38961449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of HIV Prevention Methods by County</a:t>
            </a:r>
            <a:endParaRPr lang="en-US" dirty="0"/>
          </a:p>
        </p:txBody>
      </p:sp>
      <p:sp>
        <p:nvSpPr>
          <p:cNvPr id="3" name="Content Placeholder 2"/>
          <p:cNvSpPr>
            <a:spLocks noGrp="1"/>
          </p:cNvSpPr>
          <p:nvPr>
            <p:ph idx="1"/>
          </p:nvPr>
        </p:nvSpPr>
        <p:spPr>
          <a:xfrm>
            <a:off x="484094" y="1609344"/>
            <a:ext cx="8218842" cy="5248656"/>
          </a:xfrm>
        </p:spPr>
        <p:txBody>
          <a:bodyPr/>
          <a:lstStyle/>
          <a:p>
            <a:pPr marL="0" indent="0" algn="ctr">
              <a:buNone/>
            </a:pPr>
            <a:r>
              <a:rPr lang="en-US" sz="2800" b="1" dirty="0" smtClean="0"/>
              <a:t>&lt; 50% know that HIV can be prevented </a:t>
            </a:r>
            <a:br>
              <a:rPr lang="en-US" sz="2800" b="1" dirty="0" smtClean="0"/>
            </a:br>
            <a:r>
              <a:rPr lang="en-US" sz="2800" b="1" dirty="0" smtClean="0"/>
              <a:t>by using condoms AND limiting sex to one uninfected partner</a:t>
            </a:r>
          </a:p>
          <a:p>
            <a:r>
              <a:rPr lang="en-US" dirty="0"/>
              <a:t>Turkana 	</a:t>
            </a:r>
            <a:r>
              <a:rPr lang="en-US" b="1" dirty="0"/>
              <a:t>	</a:t>
            </a:r>
            <a:r>
              <a:rPr lang="en-US" dirty="0"/>
              <a:t>Women (49%); 	Men (2%)</a:t>
            </a:r>
          </a:p>
          <a:p>
            <a:r>
              <a:rPr lang="en-US" dirty="0"/>
              <a:t>West Pokot </a:t>
            </a:r>
            <a:r>
              <a:rPr lang="en-US" b="1" dirty="0"/>
              <a:t>	</a:t>
            </a:r>
            <a:r>
              <a:rPr lang="en-US" dirty="0"/>
              <a:t>Women (48%)</a:t>
            </a:r>
          </a:p>
          <a:p>
            <a:r>
              <a:rPr lang="en-US" dirty="0" err="1"/>
              <a:t>Garissa</a:t>
            </a:r>
            <a:r>
              <a:rPr lang="en-US" dirty="0"/>
              <a:t>  </a:t>
            </a:r>
            <a:r>
              <a:rPr lang="en-US" b="1" dirty="0"/>
              <a:t>		</a:t>
            </a:r>
            <a:r>
              <a:rPr lang="en-US" dirty="0"/>
              <a:t>Women (31%)</a:t>
            </a:r>
          </a:p>
          <a:p>
            <a:r>
              <a:rPr lang="en-US" dirty="0" err="1" smtClean="0"/>
              <a:t>Wajir</a:t>
            </a:r>
            <a:r>
              <a:rPr lang="en-US" dirty="0" smtClean="0"/>
              <a:t> </a:t>
            </a:r>
            <a:r>
              <a:rPr lang="en-US" b="1" dirty="0" smtClean="0"/>
              <a:t>		</a:t>
            </a:r>
            <a:r>
              <a:rPr lang="en-US" dirty="0" smtClean="0"/>
              <a:t>Women (15%); 	Men (11%)</a:t>
            </a:r>
          </a:p>
          <a:p>
            <a:r>
              <a:rPr lang="en-US" dirty="0" err="1" smtClean="0"/>
              <a:t>Mandera</a:t>
            </a:r>
            <a:r>
              <a:rPr lang="en-US" dirty="0" smtClean="0"/>
              <a:t> 	</a:t>
            </a:r>
            <a:r>
              <a:rPr lang="en-US" b="1" dirty="0" smtClean="0"/>
              <a:t>	</a:t>
            </a:r>
            <a:r>
              <a:rPr lang="en-US" dirty="0" smtClean="0"/>
              <a:t>Women (13%)</a:t>
            </a:r>
          </a:p>
          <a:p>
            <a:r>
              <a:rPr lang="en-US" dirty="0" err="1"/>
              <a:t>Kilifi</a:t>
            </a:r>
            <a:r>
              <a:rPr lang="en-US" dirty="0"/>
              <a:t> </a:t>
            </a:r>
            <a:r>
              <a:rPr lang="en-US" b="1" dirty="0"/>
              <a:t>					</a:t>
            </a:r>
            <a:r>
              <a:rPr lang="en-US" dirty="0"/>
              <a:t>Men (44%)</a:t>
            </a:r>
          </a:p>
          <a:p>
            <a:pPr marL="0" indent="0">
              <a:buNone/>
            </a:pPr>
            <a:endParaRPr lang="en-US" dirty="0" smtClean="0"/>
          </a:p>
          <a:p>
            <a:pPr marL="0" indent="0">
              <a:buNone/>
            </a:pPr>
            <a:endParaRPr lang="en-US" dirty="0" smtClean="0"/>
          </a:p>
          <a:p>
            <a:pPr marL="0" indent="0">
              <a:buNone/>
            </a:pPr>
            <a:endParaRPr lang="en-US"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412174698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Multiple Sexual Partners</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831405306"/>
              </p:ext>
            </p:extLst>
          </p:nvPr>
        </p:nvGraphicFramePr>
        <p:xfrm>
          <a:off x="180304" y="1030310"/>
          <a:ext cx="8757634" cy="582769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4547" y="2032707"/>
            <a:ext cx="2802466" cy="646331"/>
          </a:xfrm>
          <a:prstGeom prst="rect">
            <a:avLst/>
          </a:prstGeom>
          <a:noFill/>
        </p:spPr>
        <p:txBody>
          <a:bodyPr wrap="square" rtlCol="0">
            <a:spAutoFit/>
          </a:bodyPr>
          <a:lstStyle/>
          <a:p>
            <a:pPr algn="ctr"/>
            <a:r>
              <a:rPr lang="en-US" i="1" dirty="0" smtClean="0"/>
              <a:t>Percent of women and </a:t>
            </a:r>
            <a:br>
              <a:rPr lang="en-US" i="1" dirty="0" smtClean="0"/>
            </a:br>
            <a:r>
              <a:rPr lang="en-US" i="1" dirty="0" smtClean="0"/>
              <a:t>men age 15-49 who had:</a:t>
            </a:r>
            <a:endParaRPr lang="en-US" i="1" dirty="0"/>
          </a:p>
        </p:txBody>
      </p:sp>
      <p:cxnSp>
        <p:nvCxnSpPr>
          <p:cNvPr id="12" name="Straight Connector 11"/>
          <p:cNvCxnSpPr/>
          <p:nvPr/>
        </p:nvCxnSpPr>
        <p:spPr>
          <a:xfrm>
            <a:off x="0" y="2667110"/>
            <a:ext cx="242122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307723" y="1491793"/>
            <a:ext cx="2802466" cy="1200329"/>
          </a:xfrm>
          <a:prstGeom prst="rect">
            <a:avLst/>
          </a:prstGeom>
          <a:noFill/>
        </p:spPr>
        <p:txBody>
          <a:bodyPr wrap="square" rtlCol="0">
            <a:spAutoFit/>
          </a:bodyPr>
          <a:lstStyle/>
          <a:p>
            <a:pPr algn="ctr"/>
            <a:r>
              <a:rPr lang="en-US" i="1" dirty="0" smtClean="0"/>
              <a:t>Among women and men age 15-49 who had 2+ sexual partners in past 12 months, percent who:</a:t>
            </a:r>
            <a:endParaRPr lang="en-US" i="1" dirty="0"/>
          </a:p>
        </p:txBody>
      </p:sp>
      <p:sp>
        <p:nvSpPr>
          <p:cNvPr id="15" name="TextBox 14"/>
          <p:cNvSpPr txBox="1"/>
          <p:nvPr/>
        </p:nvSpPr>
        <p:spPr>
          <a:xfrm>
            <a:off x="6532153" y="1755708"/>
            <a:ext cx="2802466" cy="923330"/>
          </a:xfrm>
          <a:prstGeom prst="rect">
            <a:avLst/>
          </a:prstGeom>
          <a:noFill/>
        </p:spPr>
        <p:txBody>
          <a:bodyPr wrap="square" rtlCol="0">
            <a:spAutoFit/>
          </a:bodyPr>
          <a:lstStyle/>
          <a:p>
            <a:pPr algn="ctr"/>
            <a:r>
              <a:rPr lang="en-US" i="1" dirty="0" smtClean="0"/>
              <a:t>Among women and men age 15-49 who have ever had sexual intercourse:</a:t>
            </a:r>
            <a:endParaRPr lang="en-US" i="1" dirty="0"/>
          </a:p>
        </p:txBody>
      </p:sp>
      <p:cxnSp>
        <p:nvCxnSpPr>
          <p:cNvPr id="18" name="Straight Connector 17"/>
          <p:cNvCxnSpPr/>
          <p:nvPr/>
        </p:nvCxnSpPr>
        <p:spPr>
          <a:xfrm>
            <a:off x="3498342" y="2667110"/>
            <a:ext cx="242122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722772" y="2667110"/>
            <a:ext cx="242122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93489231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517" y="2358798"/>
            <a:ext cx="8242479" cy="2123049"/>
          </a:xfrm>
        </p:spPr>
        <p:txBody>
          <a:bodyPr>
            <a:normAutofit/>
          </a:bodyPr>
          <a:lstStyle/>
          <a:p>
            <a:pPr marL="0" indent="0" algn="ctr">
              <a:lnSpc>
                <a:spcPct val="120000"/>
              </a:lnSpc>
              <a:spcBef>
                <a:spcPts val="0"/>
              </a:spcBef>
              <a:spcAft>
                <a:spcPts val="600"/>
              </a:spcAft>
              <a:buClr>
                <a:schemeClr val="tx1"/>
              </a:buClr>
              <a:buNone/>
            </a:pPr>
            <a:r>
              <a:rPr lang="en-GB" sz="4800" b="1" dirty="0" smtClean="0">
                <a:solidFill>
                  <a:schemeClr val="tx2"/>
                </a:solidFill>
              </a:rPr>
              <a:t>91%</a:t>
            </a:r>
            <a:r>
              <a:rPr lang="en-GB" sz="4800" dirty="0" smtClean="0">
                <a:solidFill>
                  <a:schemeClr val="tx2"/>
                </a:solidFill>
              </a:rPr>
              <a:t> </a:t>
            </a:r>
            <a:r>
              <a:rPr lang="en-GB" sz="4800" dirty="0" smtClean="0"/>
              <a:t>of women and </a:t>
            </a:r>
            <a:r>
              <a:rPr lang="en-GB" sz="4800" b="1" dirty="0" smtClean="0">
                <a:solidFill>
                  <a:schemeClr val="tx2"/>
                </a:solidFill>
              </a:rPr>
              <a:t>97%</a:t>
            </a:r>
            <a:r>
              <a:rPr lang="en-GB" sz="4800" dirty="0" smtClean="0"/>
              <a:t> of men </a:t>
            </a:r>
            <a:r>
              <a:rPr lang="en-GB" sz="4800" b="1" i="1" dirty="0" smtClean="0">
                <a:solidFill>
                  <a:schemeClr val="tx2"/>
                </a:solidFill>
              </a:rPr>
              <a:t>know where to get an HIV test</a:t>
            </a:r>
            <a:r>
              <a:rPr lang="en-GB" sz="4800" i="1" dirty="0" smtClean="0"/>
              <a:t>.</a:t>
            </a:r>
            <a:endParaRPr lang="en-GB" sz="4800" b="1" dirty="0"/>
          </a:p>
        </p:txBody>
      </p:sp>
      <p:sp>
        <p:nvSpPr>
          <p:cNvPr id="4"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45256467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dirty="0" smtClean="0"/>
              <a:t>HIV Testing</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220671062"/>
              </p:ext>
            </p:extLst>
          </p:nvPr>
        </p:nvGraphicFramePr>
        <p:xfrm>
          <a:off x="491319" y="1569493"/>
          <a:ext cx="8229600" cy="528850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91824"/>
            <a:ext cx="9144000" cy="381000"/>
          </a:xfrm>
          <a:prstGeom prst="rect">
            <a:avLst/>
          </a:prstGeom>
          <a:noFill/>
        </p:spPr>
        <p:txBody>
          <a:bodyPr wrap="square" rtlCol="0">
            <a:spAutoFit/>
          </a:bodyPr>
          <a:lstStyle/>
          <a:p>
            <a:pPr algn="ctr"/>
            <a:r>
              <a:rPr lang="en-US" i="1" dirty="0" smtClean="0">
                <a:latin typeface="+mn-lt"/>
              </a:rPr>
              <a:t>Percent of women and men age 15-49</a:t>
            </a:r>
            <a:endParaRPr lang="en-US" i="1" dirty="0">
              <a:latin typeface="+mn-lt"/>
            </a:endParaRPr>
          </a:p>
        </p:txBody>
      </p:sp>
      <p:sp>
        <p:nvSpPr>
          <p:cNvPr id="5" name="Slide Number Placeholder 3"/>
          <p:cNvSpPr txBox="1">
            <a:spLocks/>
          </p:cNvSpPr>
          <p:nvPr/>
        </p:nvSpPr>
        <p:spPr>
          <a:xfrm>
            <a:off x="0" y="6492875"/>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317941558"/>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Kenya">
      <a:dk1>
        <a:sysClr val="windowText" lastClr="000000"/>
      </a:dk1>
      <a:lt1>
        <a:sysClr val="window" lastClr="FFFFFF"/>
      </a:lt1>
      <a:dk2>
        <a:srgbClr val="0078AF"/>
      </a:dk2>
      <a:lt2>
        <a:srgbClr val="9BE5FF"/>
      </a:lt2>
      <a:accent1>
        <a:srgbClr val="92278F"/>
      </a:accent1>
      <a:accent2>
        <a:srgbClr val="00BF24"/>
      </a:accent2>
      <a:accent3>
        <a:srgbClr val="FF75E5"/>
      </a:accent3>
      <a:accent4>
        <a:srgbClr val="7F7F7F"/>
      </a:accent4>
      <a:accent5>
        <a:srgbClr val="A5A5A5"/>
      </a:accent5>
      <a:accent6>
        <a:srgbClr val="BFBFB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Kenya">
      <a:dk1>
        <a:sysClr val="windowText" lastClr="000000"/>
      </a:dk1>
      <a:lt1>
        <a:sysClr val="window" lastClr="FFFFFF"/>
      </a:lt1>
      <a:dk2>
        <a:srgbClr val="0078AF"/>
      </a:dk2>
      <a:lt2>
        <a:srgbClr val="9BE5FF"/>
      </a:lt2>
      <a:accent1>
        <a:srgbClr val="92278F"/>
      </a:accent1>
      <a:accent2>
        <a:srgbClr val="00BF24"/>
      </a:accent2>
      <a:accent3>
        <a:srgbClr val="FF75E5"/>
      </a:accent3>
      <a:accent4>
        <a:srgbClr val="7F7F7F"/>
      </a:accent4>
      <a:accent5>
        <a:srgbClr val="A5A5A5"/>
      </a:accent5>
      <a:accent6>
        <a:srgbClr val="BFBFBF"/>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7028</TotalTime>
  <Words>8251</Words>
  <Application>Microsoft Office PowerPoint</Application>
  <PresentationFormat>On-screen Show (4:3)</PresentationFormat>
  <Paragraphs>700</Paragraphs>
  <Slides>123</Slides>
  <Notes>122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123</vt:i4>
      </vt:variant>
    </vt:vector>
  </HeadingPairs>
  <TitlesOfParts>
    <vt:vector size="129" baseType="lpstr">
      <vt:lpstr>Arial</vt:lpstr>
      <vt:lpstr>Calibri</vt:lpstr>
      <vt:lpstr>DejaVu Serif</vt:lpstr>
      <vt:lpstr>Symbol</vt:lpstr>
      <vt:lpstr>Custom Design</vt:lpstr>
      <vt:lpstr>1_Office Theme</vt:lpstr>
      <vt:lpstr>PowerPoint Presentation</vt:lpstr>
      <vt:lpstr>PowerPoint Presentation</vt:lpstr>
      <vt:lpstr>The Survey</vt:lpstr>
      <vt:lpstr>Sample Design</vt:lpstr>
      <vt:lpstr>Questionnaires</vt:lpstr>
      <vt:lpstr>Fieldwork and Data Processing</vt:lpstr>
      <vt:lpstr>Results of the Household and Individual Interviews (Full and Short Questionnaires)</vt:lpstr>
      <vt:lpstr>PowerPoint Presentation</vt:lpstr>
      <vt:lpstr>Kenya’s Households</vt:lpstr>
      <vt:lpstr>Trends in Improved Water, Sanitation, and Electricity</vt:lpstr>
      <vt:lpstr> Time to Obtain Drinking Water Round Trip </vt:lpstr>
      <vt:lpstr> Electricity </vt:lpstr>
      <vt:lpstr>Household Durable Goods and Possessions</vt:lpstr>
      <vt:lpstr>Wealth Index</vt:lpstr>
      <vt:lpstr>Wealth Index</vt:lpstr>
      <vt:lpstr>Food Security Status</vt:lpstr>
      <vt:lpstr>Educational Attainment of  Respondents Age 15-49</vt:lpstr>
      <vt:lpstr>Exposure to Mass Media</vt:lpstr>
      <vt:lpstr>Cancer Screenings</vt:lpstr>
      <vt:lpstr>PowerPoint Presentation</vt:lpstr>
      <vt:lpstr>Fertility Differentials</vt:lpstr>
      <vt:lpstr>Fertility by Education</vt:lpstr>
      <vt:lpstr>Fertility by County</vt:lpstr>
      <vt:lpstr>Fertility by County</vt:lpstr>
      <vt:lpstr>Fertility Trends</vt:lpstr>
      <vt:lpstr>Birth Intervals</vt:lpstr>
      <vt:lpstr>Length of Birth Intervals</vt:lpstr>
      <vt:lpstr>Teenage Childbearing</vt:lpstr>
      <vt:lpstr>Polygyny</vt:lpstr>
      <vt:lpstr>Median Age at First Sex, Marriage,  and Birth</vt:lpstr>
      <vt:lpstr>Age at First Sexual Intercourse</vt:lpstr>
      <vt:lpstr>Fertility Preferences of Married Women</vt:lpstr>
      <vt:lpstr>Fertility Preferences of Married Men</vt:lpstr>
      <vt:lpstr>Ideal Family Size</vt:lpstr>
      <vt:lpstr>Birth Planning</vt:lpstr>
      <vt:lpstr>Difference between Wanted and  Actual Fertility Rates</vt:lpstr>
      <vt:lpstr>PowerPoint Presentation</vt:lpstr>
      <vt:lpstr>Current Use of Contraception</vt:lpstr>
      <vt:lpstr> Current Use of Modern Contraception  by Residence </vt:lpstr>
      <vt:lpstr> Current Use of Modern Contraception  by Education </vt:lpstr>
      <vt:lpstr>Current Use of Modern Contraception by County</vt:lpstr>
      <vt:lpstr>Current Use of Modern Contraception by County</vt:lpstr>
      <vt:lpstr>Trends in Use of Contraception</vt:lpstr>
      <vt:lpstr>Source of Modern Contraception</vt:lpstr>
      <vt:lpstr>Do Family Planning Users Have  Informed Choices?</vt:lpstr>
      <vt:lpstr>PowerPoint Presentation</vt:lpstr>
      <vt:lpstr>Unmet Need</vt:lpstr>
      <vt:lpstr>Trends in Unmet Need for Family Planning</vt:lpstr>
      <vt:lpstr>Demand for Family Planning</vt:lpstr>
      <vt:lpstr>Future Use of Contraception</vt:lpstr>
      <vt:lpstr>Source of Family Planning Messages</vt:lpstr>
      <vt:lpstr>Contact of Non-Users with Family Planning Providers</vt:lpstr>
      <vt:lpstr>PowerPoint Presentation</vt:lpstr>
      <vt:lpstr>Antenatal Care by Provider</vt:lpstr>
      <vt:lpstr>Antenatal Care (ANC)  </vt:lpstr>
      <vt:lpstr>Components of Antenatal Care</vt:lpstr>
      <vt:lpstr>Tetanus Toxoid Vaccination</vt:lpstr>
      <vt:lpstr>Place of Delivery</vt:lpstr>
      <vt:lpstr>Delivery in a Health Facility by County</vt:lpstr>
      <vt:lpstr>Delivery in a Health Facility by County</vt:lpstr>
      <vt:lpstr>Assistance during Delivery</vt:lpstr>
      <vt:lpstr>Timing of Postnatal Care (PNC) for Mother and Infant</vt:lpstr>
      <vt:lpstr>Problems in Accessing Health Care</vt:lpstr>
      <vt:lpstr>Maternal Mortality</vt:lpstr>
      <vt:lpstr>Maternal Mortality Ratio  among Surveys is NOT Statistically Significant</vt:lpstr>
      <vt:lpstr>PowerPoint Presentation</vt:lpstr>
      <vt:lpstr>Childhood Mortality Rates</vt:lpstr>
      <vt:lpstr>Trends in Childhood Mortality</vt:lpstr>
      <vt:lpstr>Maternal Factors Associated with High Risk of Childhood Mortality</vt:lpstr>
      <vt:lpstr>Childhood Mortality by  Previous Birth Interval</vt:lpstr>
      <vt:lpstr>Childhood Mortality by Birth Order</vt:lpstr>
      <vt:lpstr>Basic Vaccinations</vt:lpstr>
      <vt:lpstr>Basic Childhood Vaccinations</vt:lpstr>
      <vt:lpstr>Trends in Basic Vaccination Coverage</vt:lpstr>
      <vt:lpstr> Basic Vaccination Coverage  by Mother’s Education </vt:lpstr>
      <vt:lpstr>Acute Respiratory Infection (ARI)</vt:lpstr>
      <vt:lpstr>Diarrhoea</vt:lpstr>
      <vt:lpstr>Diarrhoea Treatment</vt:lpstr>
      <vt:lpstr>PowerPoint Presentation</vt:lpstr>
      <vt:lpstr>Early Breastfeeding</vt:lpstr>
      <vt:lpstr>Exclusive Breastfeeding by Age</vt:lpstr>
      <vt:lpstr>Iodised Salt</vt:lpstr>
      <vt:lpstr>Nutritional Status of Children</vt:lpstr>
      <vt:lpstr>Trends in Nutritional Status of Children</vt:lpstr>
      <vt:lpstr>Stunting among Children by County</vt:lpstr>
      <vt:lpstr>Nutritional Status of Women</vt:lpstr>
      <vt:lpstr>PowerPoint Presentation</vt:lpstr>
      <vt:lpstr>Ownership of Mosquito Nets</vt:lpstr>
      <vt:lpstr>Use of ITNs</vt:lpstr>
      <vt:lpstr>Trends in Use of ITNs</vt:lpstr>
      <vt:lpstr>Intermittent Preventive Treatment  during Pregnancy (IPTp)</vt:lpstr>
      <vt:lpstr>Fever in Children</vt:lpstr>
      <vt:lpstr>Type of Antimalarial Drug by Children </vt:lpstr>
      <vt:lpstr>PowerPoint Presentation</vt:lpstr>
      <vt:lpstr>Knowledge of HIV Prevention Methods by Education</vt:lpstr>
      <vt:lpstr>Knowledge of HIV Prevention Methods by County</vt:lpstr>
      <vt:lpstr>Multiple Sexual Partners</vt:lpstr>
      <vt:lpstr>PowerPoint Presentation</vt:lpstr>
      <vt:lpstr>HIV Testing</vt:lpstr>
      <vt:lpstr>HIV Testing during Pregnancy</vt:lpstr>
      <vt:lpstr>Trends in Male Circumcision</vt:lpstr>
      <vt:lpstr>Comprehensive Knowledge of HIV  among Youth by Residence</vt:lpstr>
      <vt:lpstr>Knowledge of a Condom Source  among Youth by Residence</vt:lpstr>
      <vt:lpstr>Age at First Sexual Intercourse</vt:lpstr>
      <vt:lpstr>Premarital Sexual Intercourse and Condom Use among Youth</vt:lpstr>
      <vt:lpstr>HIV Testing among Youth</vt:lpstr>
      <vt:lpstr>PowerPoint Presentation</vt:lpstr>
      <vt:lpstr>Employment</vt:lpstr>
      <vt:lpstr>Type of Payment</vt:lpstr>
      <vt:lpstr>Control over Woman’s Earnings</vt:lpstr>
      <vt:lpstr>Ownership of House and Land</vt:lpstr>
      <vt:lpstr>Women’s Participation in  Decision Making</vt:lpstr>
      <vt:lpstr>Attitudes toward Wife Beating</vt:lpstr>
      <vt:lpstr>Experience of Physical Violence</vt:lpstr>
      <vt:lpstr>Perpetrators of Physical Violence</vt:lpstr>
      <vt:lpstr>Experience of Sexual Violence</vt:lpstr>
      <vt:lpstr>Perpetrators of Sexual Violence</vt:lpstr>
      <vt:lpstr>Spousal Violence</vt:lpstr>
      <vt:lpstr>Violence against their Spouse</vt:lpstr>
      <vt:lpstr>Help Seeking Behaviour</vt:lpstr>
      <vt:lpstr>Female Circumcision by Age</vt:lpstr>
      <vt:lpstr>Circumcision Among Girls</vt:lpstr>
      <vt:lpstr>Opinions on the Continued Practice of FGC by Education</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Zweimueller, Sally</cp:lastModifiedBy>
  <cp:revision>108</cp:revision>
  <dcterms:created xsi:type="dcterms:W3CDTF">2015-01-29T20:02:00Z</dcterms:created>
  <dcterms:modified xsi:type="dcterms:W3CDTF">2016-02-08T15:30:39Z</dcterms:modified>
</cp:coreProperties>
</file>