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2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4.xml" ContentType="application/vnd.openxmlformats-officedocument.drawingml.chart+xml"/>
  <Override PartName="/ppt/notesSlides/notesSlide12.xml" ContentType="application/vnd.openxmlformats-officedocument.presentationml.notesSlide+xml"/>
  <Override PartName="/ppt/charts/chart5.xml" ContentType="application/vnd.openxmlformats-officedocument.drawingml.chart+xml"/>
  <Override PartName="/ppt/notesSlides/notesSlide13.xml" ContentType="application/vnd.openxmlformats-officedocument.presentationml.notesSlide+xml"/>
  <Override PartName="/ppt/charts/chart6.xml" ContentType="application/vnd.openxmlformats-officedocument.drawingml.chart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17"/>
  </p:notesMasterIdLst>
  <p:sldIdLst>
    <p:sldId id="363" r:id="rId3"/>
    <p:sldId id="390" r:id="rId4"/>
    <p:sldId id="366" r:id="rId5"/>
    <p:sldId id="383" r:id="rId6"/>
    <p:sldId id="372" r:id="rId7"/>
    <p:sldId id="394" r:id="rId8"/>
    <p:sldId id="395" r:id="rId9"/>
    <p:sldId id="374" r:id="rId10"/>
    <p:sldId id="391" r:id="rId11"/>
    <p:sldId id="376" r:id="rId12"/>
    <p:sldId id="389" r:id="rId13"/>
    <p:sldId id="379" r:id="rId14"/>
    <p:sldId id="392" r:id="rId15"/>
    <p:sldId id="382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ven, Kimberly" initials="PK" lastIdx="6" clrIdx="0">
    <p:extLst>
      <p:ext uri="{19B8F6BF-5375-455C-9EA6-DF929625EA0E}">
        <p15:presenceInfo xmlns:p15="http://schemas.microsoft.com/office/powerpoint/2012/main" userId="S-1-5-21-2338163137-2684688362-157462135-337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2EC"/>
    <a:srgbClr val="A3E385"/>
    <a:srgbClr val="000000"/>
    <a:srgbClr val="008000"/>
    <a:srgbClr val="FF6600"/>
    <a:srgbClr val="003300"/>
    <a:srgbClr val="333399"/>
    <a:srgbClr val="FFFF00"/>
    <a:srgbClr val="800080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637" autoAdjust="0"/>
    <p:restoredTop sz="78520" autoAdjust="0"/>
  </p:normalViewPr>
  <p:slideViewPr>
    <p:cSldViewPr>
      <p:cViewPr varScale="1">
        <p:scale>
          <a:sx n="69" d="100"/>
          <a:sy n="69" d="100"/>
        </p:scale>
        <p:origin x="91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2010 MMIS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Sleep under mosquito net or ITN</c:v>
                </c:pt>
                <c:pt idx="1">
                  <c:v>Destroy mosquito breeding sites</c:v>
                </c:pt>
                <c:pt idx="2">
                  <c:v>Boil water</c:v>
                </c:pt>
                <c:pt idx="3">
                  <c:v>Take preventive medication</c:v>
                </c:pt>
                <c:pt idx="4">
                  <c:v>Other</c:v>
                </c:pt>
                <c:pt idx="5">
                  <c:v>Spray house with insecticide</c:v>
                </c:pt>
                <c:pt idx="6">
                  <c:v>Good hygiene/clean environment</c:v>
                </c:pt>
                <c:pt idx="7">
                  <c:v>Use mosquito coils</c:v>
                </c:pt>
                <c:pt idx="8">
                  <c:v>Use mosquito repellant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94</c:v>
                </c:pt>
                <c:pt idx="1">
                  <c:v>30</c:v>
                </c:pt>
                <c:pt idx="2">
                  <c:v>11</c:v>
                </c:pt>
                <c:pt idx="3">
                  <c:v>9</c:v>
                </c:pt>
                <c:pt idx="4">
                  <c:v>8</c:v>
                </c:pt>
                <c:pt idx="5">
                  <c:v>7</c:v>
                </c:pt>
                <c:pt idx="6">
                  <c:v>3</c:v>
                </c:pt>
                <c:pt idx="7">
                  <c:v>1</c:v>
                </c:pt>
                <c:pt idx="8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77640248"/>
        <c:axId val="377640640"/>
      </c:barChart>
      <c:catAx>
        <c:axId val="377640248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crossAx val="377640640"/>
        <c:crosses val="autoZero"/>
        <c:auto val="1"/>
        <c:lblAlgn val="ctr"/>
        <c:lblOffset val="100"/>
        <c:noMultiLvlLbl val="0"/>
      </c:catAx>
      <c:valAx>
        <c:axId val="3776406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776402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spPr>
              <a:solidFill>
                <a:schemeClr val="tx2"/>
              </a:solidFill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Same day</c:v>
                </c:pt>
                <c:pt idx="1">
                  <c:v>Next day</c:v>
                </c:pt>
                <c:pt idx="2">
                  <c:v>2 days after onset of fever</c:v>
                </c:pt>
                <c:pt idx="3">
                  <c:v>3+ days after onset of fever</c:v>
                </c:pt>
                <c:pt idx="4">
                  <c:v>Depends on severity/ Don't know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75</c:v>
                </c:pt>
                <c:pt idx="1">
                  <c:v>15</c:v>
                </c:pt>
                <c:pt idx="2">
                  <c:v>5</c:v>
                </c:pt>
                <c:pt idx="3">
                  <c:v>2</c:v>
                </c:pt>
                <c:pt idx="4">
                  <c:v>3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2010 MMIS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Radio</c:v>
                </c:pt>
                <c:pt idx="1">
                  <c:v>Community health worker</c:v>
                </c:pt>
                <c:pt idx="2">
                  <c:v>Any other source</c:v>
                </c:pt>
                <c:pt idx="3">
                  <c:v>Poster or billboard</c:v>
                </c:pt>
                <c:pt idx="4">
                  <c:v>Television</c:v>
                </c:pt>
                <c:pt idx="5">
                  <c:v>Community event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82</c:v>
                </c:pt>
                <c:pt idx="1">
                  <c:v>34</c:v>
                </c:pt>
                <c:pt idx="2">
                  <c:v>25</c:v>
                </c:pt>
                <c:pt idx="3">
                  <c:v>21</c:v>
                </c:pt>
                <c:pt idx="4">
                  <c:v>19</c:v>
                </c:pt>
                <c:pt idx="5">
                  <c:v>17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77642208"/>
        <c:axId val="377642600"/>
      </c:barChart>
      <c:catAx>
        <c:axId val="377642208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crossAx val="377642600"/>
        <c:crosses val="autoZero"/>
        <c:auto val="1"/>
        <c:lblAlgn val="ctr"/>
        <c:lblOffset val="100"/>
        <c:noMultiLvlLbl val="0"/>
      </c:catAx>
      <c:valAx>
        <c:axId val="3776426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776422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2009 UMIS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Sought treatment or advice from health facility, provider, or pharmacy</c:v>
                </c:pt>
                <c:pt idx="1">
                  <c:v>Had blood taken from a finger or heel for testing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70</c:v>
                </c:pt>
                <c:pt idx="1">
                  <c:v>17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2011 UDHS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Sought treatment or advice from health facility, provider, or pharmacy</c:v>
                </c:pt>
                <c:pt idx="1">
                  <c:v>Had blood taken from a finger or heel for testing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82</c:v>
                </c:pt>
                <c:pt idx="1">
                  <c:v>26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2014-15 UMIS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Sheet1!$A$2:$A$3</c:f>
              <c:strCache>
                <c:ptCount val="2"/>
                <c:pt idx="0">
                  <c:v>Sought treatment or advice from health facility, provider, or pharmacy</c:v>
                </c:pt>
                <c:pt idx="1">
                  <c:v>Had blood taken from a finger or heel for testing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82</c:v>
                </c:pt>
                <c:pt idx="1">
                  <c:v>36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83953752"/>
        <c:axId val="383954144"/>
      </c:barChart>
      <c:catAx>
        <c:axId val="3839537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83954144"/>
        <c:crosses val="autoZero"/>
        <c:auto val="1"/>
        <c:lblAlgn val="ctr"/>
        <c:lblOffset val="100"/>
        <c:noMultiLvlLbl val="0"/>
      </c:catAx>
      <c:valAx>
        <c:axId val="38395414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83953752"/>
        <c:crosses val="autoZero"/>
        <c:crossBetween val="between"/>
      </c:valAx>
    </c:plotArea>
    <c:legend>
      <c:legendPos val="t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dLbl>
              <c:idx val="1"/>
              <c:tx>
                <c:rich>
                  <a:bodyPr/>
                  <a:lstStyle/>
                  <a:p>
                    <a:r>
                      <a:rPr lang="en-US" dirty="0" smtClean="0"/>
                      <a:t>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 smtClean="0"/>
                      <a:t>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Other antimalarial</c:v>
                </c:pt>
                <c:pt idx="1">
                  <c:v>Amodiaquine</c:v>
                </c:pt>
                <c:pt idx="2">
                  <c:v>SP/Fansidar</c:v>
                </c:pt>
                <c:pt idx="3">
                  <c:v>Chloroquine</c:v>
                </c:pt>
                <c:pt idx="4">
                  <c:v>Quinine</c:v>
                </c:pt>
                <c:pt idx="5">
                  <c:v>Any ACT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2</c:v>
                </c:pt>
                <c:pt idx="4">
                  <c:v>12</c:v>
                </c:pt>
                <c:pt idx="5">
                  <c:v>87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246180112"/>
        <c:axId val="246177368"/>
      </c:barChart>
      <c:catAx>
        <c:axId val="24618011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246177368"/>
        <c:crosses val="autoZero"/>
        <c:auto val="1"/>
        <c:lblAlgn val="ctr"/>
        <c:lblOffset val="100"/>
        <c:noMultiLvlLbl val="0"/>
      </c:catAx>
      <c:valAx>
        <c:axId val="24617736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461801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Took any ACT</c:v>
                </c:pt>
              </c:strCache>
            </c:strRef>
          </c:tx>
          <c:spPr>
            <a:solidFill>
              <a:schemeClr val="accent2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chemeClr val="accent3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tx2"/>
              </a:solidFill>
            </c:spPr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Sheet1!$B$1:$D$1</c:f>
              <c:strCache>
                <c:ptCount val="3"/>
                <c:pt idx="0">
                  <c:v>2009 UMIS</c:v>
                </c:pt>
                <c:pt idx="1">
                  <c:v>2011 UDHS</c:v>
                </c:pt>
                <c:pt idx="2">
                  <c:v>2014-15 UMIS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39</c:v>
                </c:pt>
                <c:pt idx="1">
                  <c:v>69</c:v>
                </c:pt>
                <c:pt idx="2">
                  <c:v>87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100"/>
        <c:axId val="386744552"/>
        <c:axId val="307237496"/>
      </c:barChart>
      <c:catAx>
        <c:axId val="386744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307237496"/>
        <c:crosses val="autoZero"/>
        <c:auto val="1"/>
        <c:lblAlgn val="ctr"/>
        <c:lblOffset val="100"/>
        <c:noMultiLvlLbl val="0"/>
      </c:catAx>
      <c:valAx>
        <c:axId val="30723749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867445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1A8A624-97CB-49B4-8885-D88C4EA42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6109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7169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baseline="0" dirty="0" smtClean="0"/>
              <a:t>Three in ten children under 5 had fever during the two weeks prior to the survey. Among children with fever, treatment or advice was sought for 82%. Overall, 36% of children with fever had blood taken from a finger or heel for testing. The vast majority (87%) of children with fever who took any antimalarial received ACT.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26063B-9491-4D84-AB91-56827277BF4D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3977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There are encouraging trends in treatment of fever</a:t>
            </a:r>
            <a:r>
              <a:rPr lang="en-US" baseline="0" dirty="0" smtClean="0"/>
              <a:t> in children since 2009. In 2009, 7 in 10 children with fever sought treatment or advice compared to 82% in 2014-15. In 2009, 17% of children with fever had blood taken from a finger or heel for testing, compared to more than one-third of children with fever in 201-154.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5642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E799265-B46D-4F04-8F18-DB4E5DD288CC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 smtClean="0"/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i="0" noProof="0" dirty="0" smtClean="0"/>
              <a:t>Among</a:t>
            </a:r>
            <a:r>
              <a:rPr lang="en-GB" i="0" baseline="0" noProof="0" dirty="0" smtClean="0"/>
              <a:t> children with fever that took an antimalarial drug, 87% took any ACT. </a:t>
            </a:r>
            <a:endParaRPr lang="en-GB" i="0" noProof="0" dirty="0" smtClean="0"/>
          </a:p>
        </p:txBody>
      </p:sp>
    </p:spTree>
    <p:extLst>
      <p:ext uri="{BB962C8B-B14F-4D97-AF65-F5344CB8AC3E}">
        <p14:creationId xmlns:p14="http://schemas.microsoft.com/office/powerpoint/2010/main" val="39520134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Overall, the trend is toward greater use of ACT for treatment of fever</a:t>
            </a:r>
            <a:r>
              <a:rPr lang="en-US" baseline="0" dirty="0" smtClean="0"/>
              <a:t> in children under 5, increasing from 39% in 2009 to 87% in 2014-15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81713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2152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12424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2066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Nearly</a:t>
            </a:r>
            <a:r>
              <a:rPr lang="en-US" baseline="0" dirty="0" smtClean="0"/>
              <a:t> all women know that sleeping under an ITN can prevent malaria. 3 in 10 women know that destroying mosquito breeding sites will prevent malaria. 11% of women cited boiling water as a way of avoiding malaria, showing that there are still some challenges in communicating information about malaria transmission and prevention.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305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7029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9DEF12-17F0-4E73-B21A-FB747D23FF4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4239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3305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Among women who have seen or heard a malaria message in the past 6 months, 82%</a:t>
            </a:r>
            <a:r>
              <a:rPr lang="en-US" baseline="0" dirty="0" smtClean="0"/>
              <a:t> heard a message on the radio. More than one-third of women heard the message from a community health worker. 1 in 5 women saw the message on a poster or billboard. Less than 20% of women saw a message on TV or heard the message at a community event.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7119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84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 typeface="Arial" panose="020B0604020202020204" pitchFamily="34" charset="0"/>
              <a:buChar char="•"/>
              <a:defRPr/>
            </a:lvl1pPr>
            <a:lvl2pPr marL="742950" indent="-285750">
              <a:buFont typeface="Arial" panose="020B0604020202020204" pitchFamily="34" charset="0"/>
              <a:buChar char="•"/>
              <a:defRPr/>
            </a:lvl2pPr>
            <a:lvl3pPr marL="1143000" indent="-228600">
              <a:buFont typeface="Arial" panose="020B0604020202020204" pitchFamily="34" charset="0"/>
              <a:buChar char="•"/>
              <a:defRPr/>
            </a:lvl3pPr>
            <a:lvl4pPr marL="1600200" indent="-228600">
              <a:buFont typeface="Arial" panose="020B0604020202020204" pitchFamily="34" charset="0"/>
              <a:buChar char="•"/>
              <a:defRPr/>
            </a:lvl4pPr>
            <a:lvl5pPr marL="2057400" indent="-2286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5016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945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5257800"/>
          </a:xfrm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39316427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 userDrawn="1"/>
        </p:nvSpPr>
        <p:spPr bwMode="auto">
          <a:xfrm>
            <a:off x="0" y="5181601"/>
            <a:ext cx="9144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accent2"/>
                </a:solidFill>
                <a:latin typeface="Gill Sans Std" pitchFamily="34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accent2"/>
                </a:solidFill>
                <a:latin typeface="Gill Sans Std" pitchFamily="34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accent2"/>
                </a:solidFill>
                <a:latin typeface="Gill Sans Std" pitchFamily="34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accent2"/>
                </a:solidFill>
                <a:latin typeface="Gill Sans Std" pitchFamily="34" charset="0"/>
                <a:cs typeface="Arial" charset="0"/>
              </a:defRPr>
            </a:lvl9pPr>
          </a:lstStyle>
          <a:p>
            <a:r>
              <a:rPr lang="en-US" kern="0" dirty="0" smtClean="0">
                <a:solidFill>
                  <a:schemeClr val="bg1"/>
                </a:solidFill>
              </a:rPr>
              <a:t>2014-15 Uganda</a:t>
            </a:r>
            <a:r>
              <a:rPr lang="en-US" kern="0" baseline="0" dirty="0" smtClean="0">
                <a:solidFill>
                  <a:schemeClr val="bg1"/>
                </a:solidFill>
              </a:rPr>
              <a:t> </a:t>
            </a:r>
            <a:br>
              <a:rPr lang="en-US" kern="0" baseline="0" dirty="0" smtClean="0">
                <a:solidFill>
                  <a:schemeClr val="bg1"/>
                </a:solidFill>
              </a:rPr>
            </a:br>
            <a:r>
              <a:rPr lang="en-US" kern="0" dirty="0" smtClean="0">
                <a:solidFill>
                  <a:schemeClr val="bg1"/>
                </a:solidFill>
              </a:rPr>
              <a:t>Malaria Indicator Survey (UMIS)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1715"/>
            <a:ext cx="9144000" cy="239457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EF2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8656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7" r:id="rId2"/>
    <p:sldLayoutId id="2147483668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1142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Knowledge of Malaria &amp;</a:t>
            </a:r>
          </a:p>
          <a:p>
            <a:pPr algn="ctr">
              <a:spcBef>
                <a:spcPts val="0"/>
              </a:spcBef>
            </a:pP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Management of Fever in Children</a:t>
            </a:r>
          </a:p>
          <a:p>
            <a:pPr algn="ctr">
              <a:spcBef>
                <a:spcPct val="20000"/>
              </a:spcBef>
            </a:pP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78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/>
            </a:pPr>
            <a:r>
              <a:rPr lang="en-US" dirty="0" smtClean="0"/>
              <a:t>In the 2 weeks before the survey, </a:t>
            </a:r>
            <a:r>
              <a:rPr lang="en-US" b="1" dirty="0" smtClean="0">
                <a:solidFill>
                  <a:schemeClr val="accent1"/>
                </a:solidFill>
              </a:rPr>
              <a:t>31%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children under 5 had a </a:t>
            </a:r>
            <a:r>
              <a:rPr lang="en-US" b="1" dirty="0" smtClean="0">
                <a:solidFill>
                  <a:schemeClr val="accent1"/>
                </a:solidFill>
              </a:rPr>
              <a:t>fever</a:t>
            </a:r>
            <a:r>
              <a:rPr lang="en-US" dirty="0" smtClean="0"/>
              <a:t>. Of these children: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600"/>
              </a:spcAft>
              <a:buFont typeface="Arial" pitchFamily="34" charset="0"/>
              <a:buNone/>
              <a:defRPr/>
            </a:pPr>
            <a:endParaRPr lang="en-US" sz="1000" dirty="0" smtClean="0"/>
          </a:p>
          <a:p>
            <a:pPr marL="228600" lvl="1" indent="-228600" eaLnBrk="1" fontAlgn="auto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accent1"/>
                </a:solidFill>
              </a:rPr>
              <a:t>82% </a:t>
            </a:r>
            <a:r>
              <a:rPr lang="en-US" sz="2600" dirty="0" smtClean="0"/>
              <a:t>were taken to a </a:t>
            </a:r>
            <a:r>
              <a:rPr lang="en-US" sz="2600" b="1" dirty="0" smtClean="0">
                <a:solidFill>
                  <a:schemeClr val="accent1"/>
                </a:solidFill>
              </a:rPr>
              <a:t>health facility, provider, or pharmacy for treatment or advice</a:t>
            </a:r>
            <a:r>
              <a:rPr lang="en-US" sz="2600" dirty="0" smtClean="0"/>
              <a:t>.</a:t>
            </a:r>
          </a:p>
          <a:p>
            <a:pPr marL="228600" lvl="1" indent="-228600" eaLnBrk="1" fontAlgn="auto" hangingPunct="1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sz="2600" b="1" dirty="0" smtClean="0">
                <a:solidFill>
                  <a:schemeClr val="accent1"/>
                </a:solidFill>
              </a:rPr>
              <a:t>36% </a:t>
            </a:r>
            <a:r>
              <a:rPr lang="en-US" sz="2600" dirty="0" smtClean="0"/>
              <a:t>had a</a:t>
            </a:r>
            <a:r>
              <a:rPr lang="en-US" sz="2600" b="1" dirty="0" smtClean="0">
                <a:solidFill>
                  <a:schemeClr val="bg2"/>
                </a:solidFill>
              </a:rPr>
              <a:t> </a:t>
            </a:r>
            <a:r>
              <a:rPr lang="en-US" sz="2600" b="1" dirty="0" smtClean="0">
                <a:solidFill>
                  <a:schemeClr val="accent1"/>
                </a:solidFill>
              </a:rPr>
              <a:t>blood drop taken from finger or heel for testing</a:t>
            </a:r>
            <a:r>
              <a:rPr lang="en-US" sz="2600" dirty="0" smtClean="0"/>
              <a:t>. </a:t>
            </a:r>
          </a:p>
          <a:p>
            <a:pPr marL="0" lvl="1" indent="0">
              <a:spcBef>
                <a:spcPts val="0"/>
              </a:spcBef>
              <a:spcAft>
                <a:spcPts val="600"/>
              </a:spcAft>
              <a:buNone/>
              <a:defRPr/>
            </a:pPr>
            <a:r>
              <a:rPr lang="en-US" sz="3200" dirty="0"/>
              <a:t>Among children under 5 with fever who received any antimalarial drug, </a:t>
            </a:r>
            <a:r>
              <a:rPr lang="en-US" sz="3200" b="1" dirty="0">
                <a:solidFill>
                  <a:schemeClr val="accent1"/>
                </a:solidFill>
              </a:rPr>
              <a:t>87%</a:t>
            </a:r>
            <a:r>
              <a:rPr lang="en-US" sz="3200" dirty="0"/>
              <a:t> received </a:t>
            </a:r>
            <a:r>
              <a:rPr lang="en-US" sz="3200" b="1" dirty="0">
                <a:solidFill>
                  <a:schemeClr val="accent1"/>
                </a:solidFill>
              </a:rPr>
              <a:t>ACT</a:t>
            </a:r>
            <a:r>
              <a:rPr lang="en-US" sz="3200" dirty="0"/>
              <a:t>.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600"/>
              </a:spcAft>
              <a:buNone/>
              <a:defRPr/>
            </a:pPr>
            <a:endParaRPr lang="en-US" sz="28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/>
              <a:t>Fever in Children</a:t>
            </a: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224782900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14595488"/>
              </p:ext>
            </p:extLst>
          </p:nvPr>
        </p:nvGraphicFramePr>
        <p:xfrm>
          <a:off x="457200" y="1600200"/>
          <a:ext cx="8229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/>
              <a:t>Trends in Treatment of Fever in Children</a:t>
            </a:r>
            <a:endParaRPr lang="en-US" sz="4200" dirty="0"/>
          </a:p>
        </p:txBody>
      </p:sp>
      <p:sp>
        <p:nvSpPr>
          <p:cNvPr id="6" name="Text Box 45"/>
          <p:cNvSpPr txBox="1">
            <a:spLocks noChangeArrowheads="1"/>
          </p:cNvSpPr>
          <p:nvPr/>
        </p:nvSpPr>
        <p:spPr bwMode="auto">
          <a:xfrm>
            <a:off x="0" y="1002397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</a:t>
            </a:r>
            <a:r>
              <a:rPr lang="en-US" i="1" dirty="0" smtClean="0">
                <a:latin typeface="Calibri" pitchFamily="34" charset="0"/>
              </a:rPr>
              <a:t>children under 5 with fever in the two weeks preceding the survey who: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51285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0" y="1066799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Among children under 5 with fever in the 2 weeks before the survey </a:t>
            </a:r>
            <a:br>
              <a:rPr lang="en-US" i="1" dirty="0" smtClean="0">
                <a:latin typeface="Calibri" pitchFamily="34" charset="0"/>
              </a:rPr>
            </a:br>
            <a:r>
              <a:rPr lang="en-US" i="1" dirty="0" smtClean="0">
                <a:latin typeface="Calibri" pitchFamily="34" charset="0"/>
              </a:rPr>
              <a:t>who took an antimalarial, percent who took specific type of antimalarial drug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half" idx="4294967295"/>
            <p:extLst>
              <p:ext uri="{D42A27DB-BD31-4B8C-83A1-F6EECF244321}">
                <p14:modId xmlns:p14="http://schemas.microsoft.com/office/powerpoint/2010/main" val="3490844873"/>
              </p:ext>
            </p:extLst>
          </p:nvPr>
        </p:nvGraphicFramePr>
        <p:xfrm>
          <a:off x="457200" y="1600200"/>
          <a:ext cx="80772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3800" dirty="0" smtClean="0"/>
              <a:t>Type of Antimalarial Drug Taken by Children</a:t>
            </a:r>
            <a:endParaRPr lang="en-US" sz="3800" dirty="0"/>
          </a:p>
        </p:txBody>
      </p:sp>
    </p:spTree>
    <p:extLst>
      <p:ext uri="{BB962C8B-B14F-4D97-AF65-F5344CB8AC3E}">
        <p14:creationId xmlns:p14="http://schemas.microsoft.com/office/powerpoint/2010/main" val="37086297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5988477"/>
              </p:ext>
            </p:extLst>
          </p:nvPr>
        </p:nvGraphicFramePr>
        <p:xfrm>
          <a:off x="457200" y="1466166"/>
          <a:ext cx="8229600" cy="53918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/>
              <a:t>Trends in Use of ACT for Treatment </a:t>
            </a:r>
            <a:br>
              <a:rPr lang="en-US" sz="4200" dirty="0" smtClean="0"/>
            </a:br>
            <a:r>
              <a:rPr lang="en-US" sz="4200" dirty="0" smtClean="0"/>
              <a:t>of Fever in Children</a:t>
            </a:r>
            <a:endParaRPr lang="en-US" sz="4200" dirty="0"/>
          </a:p>
        </p:txBody>
      </p:sp>
      <p:sp>
        <p:nvSpPr>
          <p:cNvPr id="6" name="Text Box 45"/>
          <p:cNvSpPr txBox="1">
            <a:spLocks noChangeArrowheads="1"/>
          </p:cNvSpPr>
          <p:nvPr/>
        </p:nvSpPr>
        <p:spPr bwMode="auto">
          <a:xfrm>
            <a:off x="0" y="1258669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Among children under 5 with fever in the two weeks before the survey </a:t>
            </a:r>
            <a:br>
              <a:rPr lang="en-US" i="1" dirty="0" smtClean="0">
                <a:latin typeface="Calibri" pitchFamily="34" charset="0"/>
              </a:rPr>
            </a:br>
            <a:r>
              <a:rPr lang="en-US" i="1" dirty="0" smtClean="0">
                <a:latin typeface="Calibri" pitchFamily="34" charset="0"/>
              </a:rPr>
              <a:t>who took any antimalarial drug, </a:t>
            </a:r>
            <a:r>
              <a:rPr lang="en-US" i="1" smtClean="0">
                <a:latin typeface="Calibri" pitchFamily="34" charset="0"/>
              </a:rPr>
              <a:t>percent who took any ACT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20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9792"/>
            <a:ext cx="8229600" cy="970808"/>
          </a:xfrm>
        </p:spPr>
        <p:txBody>
          <a:bodyPr>
            <a:normAutofit/>
          </a:bodyPr>
          <a:lstStyle/>
          <a:p>
            <a:r>
              <a:rPr lang="en-US" sz="4000" dirty="0" smtClean="0"/>
              <a:t>Key Findings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19200"/>
            <a:ext cx="8229600" cy="5638800"/>
          </a:xfrm>
        </p:spPr>
        <p:txBody>
          <a:bodyPr>
            <a:normAutofit fontScale="92500"/>
          </a:bodyPr>
          <a:lstStyle/>
          <a:p>
            <a:pPr marL="228600" indent="-228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b="1" dirty="0">
                <a:solidFill>
                  <a:schemeClr val="accent1"/>
                </a:solidFill>
              </a:rPr>
              <a:t>94%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of women know </a:t>
            </a:r>
            <a:r>
              <a:rPr lang="en-US" b="1" dirty="0">
                <a:solidFill>
                  <a:schemeClr val="accent1"/>
                </a:solidFill>
              </a:rPr>
              <a:t>sleeping under a mosquito net or ITN </a:t>
            </a:r>
            <a:r>
              <a:rPr lang="en-US" dirty="0"/>
              <a:t>is a prevention method.</a:t>
            </a:r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b="1" dirty="0" smtClean="0">
                <a:solidFill>
                  <a:schemeClr val="accent1"/>
                </a:solidFill>
              </a:rPr>
              <a:t>64</a:t>
            </a:r>
            <a:r>
              <a:rPr lang="en-US" b="1" dirty="0">
                <a:solidFill>
                  <a:schemeClr val="accent1"/>
                </a:solidFill>
              </a:rPr>
              <a:t>%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of women </a:t>
            </a:r>
            <a:r>
              <a:rPr lang="en-US" b="1" dirty="0">
                <a:solidFill>
                  <a:schemeClr val="accent1"/>
                </a:solidFill>
              </a:rPr>
              <a:t>saw or heard a malaria message </a:t>
            </a:r>
            <a:r>
              <a:rPr lang="en-US" dirty="0"/>
              <a:t>in the past 6 months.</a:t>
            </a:r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b="1" dirty="0" smtClean="0">
                <a:solidFill>
                  <a:schemeClr val="accent1"/>
                </a:solidFill>
              </a:rPr>
              <a:t>31%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children under 5 had </a:t>
            </a:r>
            <a:r>
              <a:rPr lang="en-US" b="1" dirty="0" smtClean="0">
                <a:solidFill>
                  <a:schemeClr val="accent1"/>
                </a:solidFill>
              </a:rPr>
              <a:t>fever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in the two weeks before the survey.</a:t>
            </a:r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US" b="1" dirty="0" smtClean="0">
                <a:solidFill>
                  <a:schemeClr val="accent1"/>
                </a:solidFill>
              </a:rPr>
              <a:t>82%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these children </a:t>
            </a:r>
            <a:r>
              <a:rPr lang="en-US" b="1" dirty="0" smtClean="0">
                <a:solidFill>
                  <a:schemeClr val="accent1"/>
                </a:solidFill>
              </a:rPr>
              <a:t>sought treatment or </a:t>
            </a:r>
            <a:r>
              <a:rPr lang="en-US" b="1" dirty="0">
                <a:solidFill>
                  <a:schemeClr val="accent1"/>
                </a:solidFill>
              </a:rPr>
              <a:t>advice from </a:t>
            </a:r>
            <a:r>
              <a:rPr lang="en-US" b="1" dirty="0" smtClean="0">
                <a:solidFill>
                  <a:schemeClr val="accent1"/>
                </a:solidFill>
              </a:rPr>
              <a:t>a health </a:t>
            </a:r>
            <a:r>
              <a:rPr lang="en-US" b="1" dirty="0">
                <a:solidFill>
                  <a:schemeClr val="accent1"/>
                </a:solidFill>
              </a:rPr>
              <a:t>facility, provider, or </a:t>
            </a:r>
            <a:r>
              <a:rPr lang="en-US" b="1" dirty="0" smtClean="0">
                <a:solidFill>
                  <a:schemeClr val="accent1"/>
                </a:solidFill>
              </a:rPr>
              <a:t>pharmacy</a:t>
            </a:r>
            <a:r>
              <a:rPr lang="en-US" dirty="0" smtClean="0"/>
              <a:t>.</a:t>
            </a:r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dirty="0" smtClean="0"/>
              <a:t>Among </a:t>
            </a:r>
            <a:r>
              <a:rPr lang="en-GB" dirty="0"/>
              <a:t>children with fever that took an antimalarial drug, </a:t>
            </a:r>
            <a:r>
              <a:rPr lang="en-GB" b="1" dirty="0" smtClean="0">
                <a:solidFill>
                  <a:schemeClr val="accent1"/>
                </a:solidFill>
              </a:rPr>
              <a:t>87%</a:t>
            </a:r>
            <a:r>
              <a:rPr lang="en-GB" dirty="0" smtClean="0"/>
              <a:t> </a:t>
            </a:r>
            <a:r>
              <a:rPr lang="en-GB" dirty="0"/>
              <a:t>took </a:t>
            </a:r>
            <a:r>
              <a:rPr lang="en-GB" b="1" dirty="0" smtClean="0">
                <a:solidFill>
                  <a:schemeClr val="accent1"/>
                </a:solidFill>
              </a:rPr>
              <a:t>any ACT</a:t>
            </a:r>
            <a:r>
              <a:rPr lang="en-GB" dirty="0" smtClean="0"/>
              <a:t>.</a:t>
            </a:r>
            <a:endParaRPr lang="en-GB" dirty="0"/>
          </a:p>
          <a:p>
            <a:endParaRPr lang="en-US" dirty="0"/>
          </a:p>
          <a:p>
            <a:pPr>
              <a:buClr>
                <a:schemeClr val="tx1"/>
              </a:buClr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62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152400" y="2743200"/>
            <a:ext cx="4114800" cy="11948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b="1" dirty="0" smtClean="0">
                <a:solidFill>
                  <a:schemeClr val="accent1"/>
                </a:solidFill>
              </a:rPr>
              <a:t>Malaria knowledge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dirty="0" smtClean="0"/>
              <a:t>Fever in children</a:t>
            </a:r>
          </a:p>
        </p:txBody>
      </p:sp>
    </p:spTree>
    <p:extLst>
      <p:ext uri="{BB962C8B-B14F-4D97-AF65-F5344CB8AC3E}">
        <p14:creationId xmlns:p14="http://schemas.microsoft.com/office/powerpoint/2010/main" val="329116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2971800"/>
            <a:ext cx="8229600" cy="17526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chemeClr val="accent1"/>
                </a:solidFill>
              </a:rPr>
              <a:t>91%</a:t>
            </a:r>
            <a:r>
              <a:rPr lang="en-US" sz="3600" dirty="0" smtClean="0">
                <a:solidFill>
                  <a:schemeClr val="accent1"/>
                </a:solidFill>
              </a:rPr>
              <a:t> </a:t>
            </a:r>
            <a:r>
              <a:rPr lang="en-US" sz="3600" dirty="0" smtClean="0"/>
              <a:t>of women know malaria is caused by </a:t>
            </a:r>
            <a:r>
              <a:rPr lang="en-US" sz="3600" b="1" dirty="0" smtClean="0">
                <a:solidFill>
                  <a:schemeClr val="accent1"/>
                </a:solidFill>
              </a:rPr>
              <a:t>mosquito bites</a:t>
            </a:r>
            <a:r>
              <a:rPr lang="en-US" sz="3600" dirty="0" smtClean="0"/>
              <a:t>.</a:t>
            </a:r>
            <a:endParaRPr lang="en-US" sz="36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35850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1568504"/>
              </p:ext>
            </p:extLst>
          </p:nvPr>
        </p:nvGraphicFramePr>
        <p:xfrm>
          <a:off x="457200" y="1600200"/>
          <a:ext cx="8229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/>
              <a:t>Knowledge of Ways to Avoid Malaria</a:t>
            </a:r>
            <a:endParaRPr lang="en-US" sz="4200" dirty="0"/>
          </a:p>
        </p:txBody>
      </p:sp>
      <p:sp>
        <p:nvSpPr>
          <p:cNvPr id="6" name="Text Box 45"/>
          <p:cNvSpPr txBox="1">
            <a:spLocks noChangeArrowheads="1"/>
          </p:cNvSpPr>
          <p:nvPr/>
        </p:nvSpPr>
        <p:spPr bwMode="auto">
          <a:xfrm>
            <a:off x="0" y="1002397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of </a:t>
            </a:r>
            <a:r>
              <a:rPr lang="en-US" i="1" dirty="0" smtClean="0">
                <a:latin typeface="Calibri" pitchFamily="34" charset="0"/>
              </a:rPr>
              <a:t>women age 15-49 who say there are ways to avoid getting malaria: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08767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72000"/>
          </a:xfrm>
        </p:spPr>
        <p:txBody>
          <a:bodyPr>
            <a:normAutofit lnSpcReduction="10000"/>
          </a:bodyPr>
          <a:lstStyle/>
          <a:p>
            <a:pPr marL="228600" indent="-22860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3600" b="1" dirty="0" smtClean="0">
                <a:solidFill>
                  <a:schemeClr val="accent1"/>
                </a:solidFill>
              </a:rPr>
              <a:t>42%</a:t>
            </a:r>
            <a:r>
              <a:rPr lang="en-US" sz="3600" dirty="0" smtClean="0">
                <a:solidFill>
                  <a:schemeClr val="accent1"/>
                </a:solidFill>
              </a:rPr>
              <a:t> </a:t>
            </a:r>
            <a:r>
              <a:rPr lang="en-US" sz="3600" dirty="0" smtClean="0"/>
              <a:t>of women correctly cited </a:t>
            </a:r>
            <a:r>
              <a:rPr lang="en-US" sz="3600" b="1" dirty="0" smtClean="0">
                <a:solidFill>
                  <a:schemeClr val="accent1"/>
                </a:solidFill>
              </a:rPr>
              <a:t>SP/</a:t>
            </a:r>
            <a:r>
              <a:rPr lang="en-US" sz="3600" b="1" dirty="0" err="1" smtClean="0">
                <a:solidFill>
                  <a:schemeClr val="accent1"/>
                </a:solidFill>
              </a:rPr>
              <a:t>Fansidar</a:t>
            </a:r>
            <a:r>
              <a:rPr lang="en-US" sz="3600" b="1" dirty="0" smtClean="0">
                <a:solidFill>
                  <a:schemeClr val="accent1"/>
                </a:solidFill>
              </a:rPr>
              <a:t> </a:t>
            </a:r>
            <a:r>
              <a:rPr lang="en-US" sz="3600" dirty="0" smtClean="0"/>
              <a:t>as the medication given to pregnant women to prevent malaria.</a:t>
            </a:r>
          </a:p>
          <a:p>
            <a:pPr marL="228600" indent="-228600" algn="ctr">
              <a:spcBef>
                <a:spcPts val="0"/>
              </a:spcBef>
              <a:spcAft>
                <a:spcPts val="600"/>
              </a:spcAft>
              <a:buNone/>
            </a:pPr>
            <a:endParaRPr lang="en-US" sz="3600" b="1" dirty="0">
              <a:solidFill>
                <a:schemeClr val="bg2"/>
              </a:solidFill>
            </a:endParaRPr>
          </a:p>
          <a:p>
            <a:pPr marL="228600" indent="-228600" algn="ctr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3600" dirty="0" smtClean="0"/>
              <a:t>Among women who cited SP/</a:t>
            </a:r>
            <a:r>
              <a:rPr lang="en-US" sz="3600" dirty="0" err="1" smtClean="0"/>
              <a:t>Fansidar</a:t>
            </a:r>
            <a:r>
              <a:rPr lang="en-US" sz="3600" dirty="0" smtClean="0"/>
              <a:t>, </a:t>
            </a:r>
            <a:r>
              <a:rPr lang="en-US" sz="3600" b="1" dirty="0" smtClean="0">
                <a:solidFill>
                  <a:schemeClr val="accent1"/>
                </a:solidFill>
              </a:rPr>
              <a:t>53%</a:t>
            </a:r>
            <a:r>
              <a:rPr lang="en-US" sz="3600" dirty="0" smtClean="0">
                <a:solidFill>
                  <a:schemeClr val="accent1"/>
                </a:solidFill>
              </a:rPr>
              <a:t>  </a:t>
            </a:r>
            <a:r>
              <a:rPr lang="en-US" sz="3600" dirty="0" smtClean="0"/>
              <a:t>reported that </a:t>
            </a:r>
            <a:r>
              <a:rPr lang="en-US" sz="3600" b="1" dirty="0" smtClean="0">
                <a:solidFill>
                  <a:schemeClr val="accent1"/>
                </a:solidFill>
              </a:rPr>
              <a:t>SP/</a:t>
            </a:r>
            <a:r>
              <a:rPr lang="en-US" sz="3600" b="1" dirty="0" err="1" smtClean="0">
                <a:solidFill>
                  <a:schemeClr val="accent1"/>
                </a:solidFill>
              </a:rPr>
              <a:t>Fansidar</a:t>
            </a:r>
            <a:r>
              <a:rPr lang="en-US" sz="3600" b="1" dirty="0" smtClean="0">
                <a:solidFill>
                  <a:schemeClr val="accent1"/>
                </a:solidFill>
              </a:rPr>
              <a:t> should be taken 3 or more times</a:t>
            </a:r>
            <a:r>
              <a:rPr lang="en-US" sz="3600" dirty="0" smtClean="0"/>
              <a:t> during pregnancy to prevent malaria.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58806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9143999" cy="1143000"/>
          </a:xfrm>
        </p:spPr>
        <p:txBody>
          <a:bodyPr>
            <a:normAutofit fontScale="90000"/>
          </a:bodyPr>
          <a:lstStyle/>
          <a:p>
            <a:r>
              <a:rPr lang="en-US" sz="4200" dirty="0" smtClean="0"/>
              <a:t>Knowledge of When a Child with Fever Should be Taken for Treatment</a:t>
            </a:r>
            <a:endParaRPr lang="en-US" sz="4200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1099916015"/>
              </p:ext>
            </p:extLst>
          </p:nvPr>
        </p:nvGraphicFramePr>
        <p:xfrm>
          <a:off x="0" y="1583140"/>
          <a:ext cx="9144000" cy="57320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143000"/>
            <a:ext cx="9143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+mj-lt"/>
              </a:rPr>
              <a:t>Percent distribution </a:t>
            </a:r>
            <a:r>
              <a:rPr lang="en-US" i="1" dirty="0" smtClean="0">
                <a:latin typeface="+mj-lt"/>
              </a:rPr>
              <a:t>of when a woman says that a child with fever should be taken for treatment</a:t>
            </a:r>
            <a:endParaRPr lang="en-US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49524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8229600" cy="22860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600" b="1" dirty="0" smtClean="0">
                <a:solidFill>
                  <a:schemeClr val="accent1"/>
                </a:solidFill>
              </a:rPr>
              <a:t>64%</a:t>
            </a:r>
            <a:r>
              <a:rPr lang="en-US" sz="3600" dirty="0" smtClean="0">
                <a:solidFill>
                  <a:schemeClr val="accent1"/>
                </a:solidFill>
              </a:rPr>
              <a:t> </a:t>
            </a:r>
            <a:r>
              <a:rPr lang="en-US" sz="3600" dirty="0" smtClean="0"/>
              <a:t>of women have </a:t>
            </a:r>
            <a:r>
              <a:rPr lang="en-US" sz="3600" b="1" dirty="0" smtClean="0">
                <a:solidFill>
                  <a:schemeClr val="accent1"/>
                </a:solidFill>
              </a:rPr>
              <a:t>seen or heard a message about malaria </a:t>
            </a:r>
            <a:r>
              <a:rPr lang="en-US" sz="3600" dirty="0" smtClean="0"/>
              <a:t>in the past </a:t>
            </a:r>
            <a:br>
              <a:rPr lang="en-US" sz="3600" dirty="0" smtClean="0"/>
            </a:br>
            <a:r>
              <a:rPr lang="en-US" sz="3600" dirty="0" smtClean="0"/>
              <a:t>6 months.</a:t>
            </a:r>
            <a:endParaRPr lang="en-US" sz="36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1114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034534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i="1" dirty="0" smtClean="0">
                <a:latin typeface="+mn-lt"/>
              </a:rPr>
              <a:t>Among women age 15-49 who have seen or heard a malaria message in the </a:t>
            </a:r>
            <a:br>
              <a:rPr lang="en-US" i="1" dirty="0" smtClean="0">
                <a:latin typeface="+mn-lt"/>
              </a:rPr>
            </a:br>
            <a:r>
              <a:rPr lang="en-US" i="1" dirty="0" smtClean="0">
                <a:latin typeface="+mn-lt"/>
              </a:rPr>
              <a:t>past 6 months before the survey, percent who cite specific sources of messages</a:t>
            </a:r>
            <a:endParaRPr lang="en-US" i="1" dirty="0">
              <a:latin typeface="+mn-lt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440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sz="4200" dirty="0" smtClean="0"/>
              <a:t>Source of Malaria Messages</a:t>
            </a:r>
            <a:endParaRPr lang="en-US" sz="4200" dirty="0"/>
          </a:p>
        </p:txBody>
      </p:sp>
      <p:graphicFrame>
        <p:nvGraphicFramePr>
          <p:cNvPr id="8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63852453"/>
              </p:ext>
            </p:extLst>
          </p:nvPr>
        </p:nvGraphicFramePr>
        <p:xfrm>
          <a:off x="457200" y="1600200"/>
          <a:ext cx="82296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1058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 txBox="1">
            <a:spLocks/>
          </p:cNvSpPr>
          <p:nvPr/>
        </p:nvSpPr>
        <p:spPr>
          <a:xfrm>
            <a:off x="152400" y="2743200"/>
            <a:ext cx="4114800" cy="11948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dirty="0" smtClean="0"/>
              <a:t>Malaria knowledge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b="1" dirty="0" smtClean="0">
                <a:solidFill>
                  <a:schemeClr val="accent1"/>
                </a:solidFill>
              </a:rPr>
              <a:t>Fever in children</a:t>
            </a:r>
          </a:p>
        </p:txBody>
      </p:sp>
    </p:spTree>
    <p:extLst>
      <p:ext uri="{BB962C8B-B14F-4D97-AF65-F5344CB8AC3E}">
        <p14:creationId xmlns:p14="http://schemas.microsoft.com/office/powerpoint/2010/main" val="2176235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Uganda MIS">
      <a:dk1>
        <a:srgbClr val="000000"/>
      </a:dk1>
      <a:lt1>
        <a:srgbClr val="FFFFFF"/>
      </a:lt1>
      <a:dk2>
        <a:srgbClr val="F36C24"/>
      </a:dk2>
      <a:lt2>
        <a:srgbClr val="FCE1D3"/>
      </a:lt2>
      <a:accent1>
        <a:srgbClr val="E31837"/>
      </a:accent1>
      <a:accent2>
        <a:srgbClr val="FFD200"/>
      </a:accent2>
      <a:accent3>
        <a:srgbClr val="A0CF67"/>
      </a:accent3>
      <a:accent4>
        <a:srgbClr val="ED1A39"/>
      </a:accent4>
      <a:accent5>
        <a:srgbClr val="1C325E"/>
      </a:accent5>
      <a:accent6>
        <a:srgbClr val="004C2D"/>
      </a:accent6>
      <a:hlink>
        <a:srgbClr val="FFFFFF"/>
      </a:hlink>
      <a:folHlink>
        <a:srgbClr val="00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Uganda MIS">
      <a:dk1>
        <a:srgbClr val="000000"/>
      </a:dk1>
      <a:lt1>
        <a:srgbClr val="FFFFFF"/>
      </a:lt1>
      <a:dk2>
        <a:srgbClr val="F36C24"/>
      </a:dk2>
      <a:lt2>
        <a:srgbClr val="FCE1D3"/>
      </a:lt2>
      <a:accent1>
        <a:srgbClr val="E31837"/>
      </a:accent1>
      <a:accent2>
        <a:srgbClr val="FFD200"/>
      </a:accent2>
      <a:accent3>
        <a:srgbClr val="A0CF67"/>
      </a:accent3>
      <a:accent4>
        <a:srgbClr val="ED1A39"/>
      </a:accent4>
      <a:accent5>
        <a:srgbClr val="1C325E"/>
      </a:accent5>
      <a:accent6>
        <a:srgbClr val="004C2D"/>
      </a:accent6>
      <a:hlink>
        <a:srgbClr val="FFFFFF"/>
      </a:hlink>
      <a:folHlink>
        <a:srgbClr val="00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4475</TotalTime>
  <Words>701</Words>
  <Application>Microsoft Office PowerPoint</Application>
  <PresentationFormat>On-screen Show (4:3)</PresentationFormat>
  <Paragraphs>60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Gill Sans Std</vt:lpstr>
      <vt:lpstr>Default Design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Knowledge of When a Child with Fever Should be Taken for Treatment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Key Findings</vt:lpstr>
    </vt:vector>
  </TitlesOfParts>
  <Company>Macro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Malaria Knowledge</dc:title>
  <dc:creator>Sally Zweimueller</dc:creator>
  <cp:lastModifiedBy>Zweimueller, Sally</cp:lastModifiedBy>
  <cp:revision>284</cp:revision>
  <dcterms:created xsi:type="dcterms:W3CDTF">2005-10-11T14:32:07Z</dcterms:created>
  <dcterms:modified xsi:type="dcterms:W3CDTF">2015-11-16T21:13:33Z</dcterms:modified>
</cp:coreProperties>
</file>