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6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2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16"/>
  </p:notesMasterIdLst>
  <p:sldIdLst>
    <p:sldId id="363" r:id="rId3"/>
    <p:sldId id="400" r:id="rId4"/>
    <p:sldId id="391" r:id="rId5"/>
    <p:sldId id="392" r:id="rId6"/>
    <p:sldId id="393" r:id="rId7"/>
    <p:sldId id="394" r:id="rId8"/>
    <p:sldId id="395" r:id="rId9"/>
    <p:sldId id="396" r:id="rId10"/>
    <p:sldId id="397" r:id="rId11"/>
    <p:sldId id="401" r:id="rId12"/>
    <p:sldId id="398" r:id="rId13"/>
    <p:sldId id="399" r:id="rId14"/>
    <p:sldId id="382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even, Kimberly" initials="PK" lastIdx="1" clrIdx="0">
    <p:extLst>
      <p:ext uri="{19B8F6BF-5375-455C-9EA6-DF929625EA0E}">
        <p15:presenceInfo xmlns:p15="http://schemas.microsoft.com/office/powerpoint/2012/main" userId="S-1-5-21-2338163137-2684688362-157462135-337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F2EC"/>
    <a:srgbClr val="A3E385"/>
    <a:srgbClr val="000000"/>
    <a:srgbClr val="008000"/>
    <a:srgbClr val="FF6600"/>
    <a:srgbClr val="003300"/>
    <a:srgbClr val="333399"/>
    <a:srgbClr val="FFFF00"/>
    <a:srgbClr val="800080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637" autoAdjust="0"/>
    <p:restoredTop sz="70216" autoAdjust="0"/>
  </p:normalViewPr>
  <p:slideViewPr>
    <p:cSldViewPr>
      <p:cViewPr varScale="1">
        <p:scale>
          <a:sx n="61" d="100"/>
          <a:sy n="61" d="100"/>
        </p:scale>
        <p:origin x="1158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Improved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78</c:v>
                </c:pt>
                <c:pt idx="1">
                  <c:v>92</c:v>
                </c:pt>
                <c:pt idx="2">
                  <c:v>74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Non-improved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22</c:v>
                </c:pt>
                <c:pt idx="1">
                  <c:v>9</c:v>
                </c:pt>
                <c:pt idx="2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26645496"/>
        <c:axId val="426645888"/>
      </c:barChart>
      <c:catAx>
        <c:axId val="426645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26645888"/>
        <c:crosses val="autoZero"/>
        <c:auto val="1"/>
        <c:lblAlgn val="ctr"/>
        <c:lblOffset val="100"/>
        <c:noMultiLvlLbl val="0"/>
      </c:catAx>
      <c:valAx>
        <c:axId val="426645888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426645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Improved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16</c:v>
                </c:pt>
                <c:pt idx="1">
                  <c:v>25</c:v>
                </c:pt>
                <c:pt idx="2">
                  <c:v>14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Shared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18</c:v>
                </c:pt>
                <c:pt idx="1">
                  <c:v>45</c:v>
                </c:pt>
                <c:pt idx="2">
                  <c:v>10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Non-improved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66</c:v>
                </c:pt>
                <c:pt idx="1">
                  <c:v>30</c:v>
                </c:pt>
                <c:pt idx="2">
                  <c:v>76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26646672"/>
        <c:axId val="448403208"/>
      </c:barChart>
      <c:catAx>
        <c:axId val="426646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8403208"/>
        <c:crosses val="autoZero"/>
        <c:auto val="1"/>
        <c:lblAlgn val="ctr"/>
        <c:lblOffset val="100"/>
        <c:noMultiLvlLbl val="0"/>
      </c:catAx>
      <c:valAx>
        <c:axId val="448403208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4266466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19</c:v>
                </c:pt>
                <c:pt idx="1">
                  <c:v>52</c:v>
                </c:pt>
                <c:pt idx="2">
                  <c:v>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448403992"/>
        <c:axId val="448404384"/>
      </c:barChart>
      <c:catAx>
        <c:axId val="448403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8404384"/>
        <c:crosses val="autoZero"/>
        <c:auto val="1"/>
        <c:lblAlgn val="ctr"/>
        <c:lblOffset val="100"/>
        <c:noMultiLvlLbl val="0"/>
      </c:catAx>
      <c:valAx>
        <c:axId val="448404384"/>
        <c:scaling>
          <c:orientation val="minMax"/>
          <c:max val="10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4840399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Television</c:v>
                </c:pt>
                <c:pt idx="2">
                  <c:v>Bicycle</c:v>
                </c:pt>
                <c:pt idx="3">
                  <c:v>Radio</c:v>
                </c:pt>
                <c:pt idx="4">
                  <c:v>Mobile phone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6</c:v>
                </c:pt>
                <c:pt idx="2">
                  <c:v>42</c:v>
                </c:pt>
                <c:pt idx="3">
                  <c:v>63</c:v>
                </c:pt>
                <c:pt idx="4">
                  <c:v>63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Television</c:v>
                </c:pt>
                <c:pt idx="2">
                  <c:v>Bicycle</c:v>
                </c:pt>
                <c:pt idx="3">
                  <c:v>Radio</c:v>
                </c:pt>
                <c:pt idx="4">
                  <c:v>Mobile phone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8</c:v>
                </c:pt>
                <c:pt idx="1">
                  <c:v>41</c:v>
                </c:pt>
                <c:pt idx="2">
                  <c:v>20</c:v>
                </c:pt>
                <c:pt idx="3">
                  <c:v>70</c:v>
                </c:pt>
                <c:pt idx="4">
                  <c:v>86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4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Car/truck</c:v>
                </c:pt>
                <c:pt idx="1">
                  <c:v>Television</c:v>
                </c:pt>
                <c:pt idx="2">
                  <c:v>Bicycle</c:v>
                </c:pt>
                <c:pt idx="3">
                  <c:v>Radio</c:v>
                </c:pt>
                <c:pt idx="4">
                  <c:v>Mobile phone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3</c:v>
                </c:pt>
                <c:pt idx="1">
                  <c:v>14</c:v>
                </c:pt>
                <c:pt idx="2">
                  <c:v>37</c:v>
                </c:pt>
                <c:pt idx="3">
                  <c:v>65</c:v>
                </c:pt>
                <c:pt idx="4">
                  <c:v>68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419758216"/>
        <c:axId val="419758608"/>
      </c:barChart>
      <c:catAx>
        <c:axId val="41975821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9758608"/>
        <c:crosses val="autoZero"/>
        <c:auto val="1"/>
        <c:lblAlgn val="ctr"/>
        <c:lblOffset val="100"/>
        <c:noMultiLvlLbl val="0"/>
      </c:catAx>
      <c:valAx>
        <c:axId val="419758608"/>
        <c:scaling>
          <c:orientation val="minMax"/>
          <c:max val="100"/>
        </c:scaling>
        <c:delete val="1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4197582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accent1">
                <a:lumMod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Primary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54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Secondary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More than secondary</c:v>
                </c:pt>
              </c:strCache>
            </c:strRef>
          </c:tx>
          <c:spPr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19759784"/>
        <c:axId val="310105864"/>
      </c:barChart>
      <c:catAx>
        <c:axId val="419759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0105864"/>
        <c:crosses val="autoZero"/>
        <c:auto val="1"/>
        <c:lblAlgn val="ctr"/>
        <c:lblOffset val="100"/>
        <c:noMultiLvlLbl val="0"/>
      </c:catAx>
      <c:valAx>
        <c:axId val="310105864"/>
        <c:scaling>
          <c:orientation val="minMax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crossAx val="419759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8030139348523468"/>
          <c:y val="0.35830542751921618"/>
          <c:w val="0.29409474178046585"/>
          <c:h val="0.2833889439713693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66</c:v>
                </c:pt>
                <c:pt idx="1">
                  <c:v>86</c:v>
                </c:pt>
                <c:pt idx="2">
                  <c:v>60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10106648"/>
        <c:axId val="310107040"/>
      </c:barChart>
      <c:catAx>
        <c:axId val="310106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10107040"/>
        <c:crosses val="autoZero"/>
        <c:auto val="1"/>
        <c:lblAlgn val="ctr"/>
        <c:lblOffset val="100"/>
        <c:noMultiLvlLbl val="0"/>
      </c:catAx>
      <c:valAx>
        <c:axId val="310107040"/>
        <c:scaling>
          <c:orientation val="minMax"/>
          <c:max val="100"/>
        </c:scaling>
        <c:delete val="1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310106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1A8A624-97CB-49B4-8885-D88C4EA420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6109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49728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7294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noProof="0" dirty="0" smtClean="0"/>
              <a:t>15% of Ugandan </a:t>
            </a:r>
            <a:r>
              <a:rPr lang="en-US" baseline="0" noProof="0" dirty="0" smtClean="0"/>
              <a:t>women </a:t>
            </a:r>
            <a:r>
              <a:rPr lang="en-US" noProof="0" dirty="0" smtClean="0"/>
              <a:t>have never attended school. More than half</a:t>
            </a:r>
            <a:r>
              <a:rPr lang="en-US" baseline="0" noProof="0" dirty="0" smtClean="0"/>
              <a:t> of women </a:t>
            </a:r>
            <a:r>
              <a:rPr lang="en-US" noProof="0" dirty="0" smtClean="0"/>
              <a:t>have attended primary school. One-quarter</a:t>
            </a:r>
            <a:r>
              <a:rPr lang="en-US" baseline="0" noProof="0" dirty="0" smtClean="0"/>
              <a:t> </a:t>
            </a:r>
            <a:r>
              <a:rPr lang="en-US" noProof="0" dirty="0" smtClean="0"/>
              <a:t>of women have attended secondary school. Only 5% of women have completed</a:t>
            </a:r>
            <a:r>
              <a:rPr lang="en-US" baseline="0" noProof="0" dirty="0" smtClean="0"/>
              <a:t> more than secondary education. </a:t>
            </a:r>
            <a:br>
              <a:rPr lang="en-US" baseline="0" noProof="0" dirty="0" smtClean="0"/>
            </a:br>
            <a:endParaRPr lang="en-US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8722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Overall,</a:t>
            </a:r>
            <a:r>
              <a:rPr lang="en-US" baseline="0" dirty="0" smtClean="0"/>
              <a:t> two-thirds of Ugandan women are literate. Literacy is higher in urban areas (86%) than in rural areas (60%).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1561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1A8A624-97CB-49B4-8885-D88C4EA420FE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324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51358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0837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 smtClean="0"/>
              <a:t>78% of households</a:t>
            </a:r>
            <a:r>
              <a:rPr lang="en-US" baseline="0" noProof="0" dirty="0" smtClean="0"/>
              <a:t> in Uganda have a</a:t>
            </a:r>
            <a:r>
              <a:rPr lang="en-US" noProof="0" dirty="0" smtClean="0"/>
              <a:t>ccess to an improved source of drinking water. Improved sources include</a:t>
            </a:r>
            <a:r>
              <a:rPr lang="en-US" baseline="0" noProof="0" dirty="0" smtClean="0"/>
              <a:t> piped source within dwelling, yard or plot; public tap/standpipe; borehole; protected dug well; protected spring; gravity flow scheme; vendor; rainwater; and bottled water (JMP doesn’t classify bottled water as improved, but DHS Program tabulation plan does). The most common source of drinking water is the public borehole (36%). A higher proportion of urban households (92%) have access to an improved source of drinking water compared to rural households (74%). The most common non-improved source is unprotected dug well (12%).</a:t>
            </a:r>
            <a:endParaRPr lang="en-US" noProof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73146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r>
              <a:rPr lang="en-US" noProof="0" dirty="0" smtClean="0"/>
              <a:t>16% of households have an improved toilet facility not shared with other households,</a:t>
            </a:r>
            <a:r>
              <a:rPr lang="en-US" baseline="0" noProof="0" dirty="0" smtClean="0"/>
              <a:t> and18% use a shared facility. Two-thirds of households use a non-improved toilet facility. 6% of households have no toilet facility. </a:t>
            </a:r>
          </a:p>
          <a:p>
            <a:pPr>
              <a:spcBef>
                <a:spcPct val="0"/>
              </a:spcBef>
            </a:pPr>
            <a:endParaRPr lang="en-US" baseline="0" noProof="0" dirty="0" smtClean="0"/>
          </a:p>
          <a:p>
            <a:pPr>
              <a:spcBef>
                <a:spcPct val="0"/>
              </a:spcBef>
            </a:pPr>
            <a:r>
              <a:rPr lang="en-US" baseline="0" noProof="0" dirty="0" smtClean="0"/>
              <a:t>Households in urban areas have higher access to improved sanitation than rural areas.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653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19% of households have electricity</a:t>
            </a:r>
            <a:r>
              <a:rPr lang="en-US" baseline="0" dirty="0" smtClean="0"/>
              <a:t> in Uganda. Electricity is more common in urban areas (52%) than in rural areas (9%).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3517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 smtClean="0"/>
              <a:t>Radios and mobile phones are the most common devices possessed by most households for information and communication. More than two-thirds of households own a mobile phone and 65% </a:t>
            </a:r>
            <a:r>
              <a:rPr lang="en-US" baseline="0" noProof="0" dirty="0" smtClean="0"/>
              <a:t>of </a:t>
            </a:r>
            <a:r>
              <a:rPr lang="en-US" noProof="0" dirty="0" smtClean="0"/>
              <a:t>households have a radio. Urban households are more likely to have a mobile</a:t>
            </a:r>
            <a:r>
              <a:rPr lang="en-US" baseline="0" noProof="0" dirty="0" smtClean="0"/>
              <a:t> phone</a:t>
            </a:r>
            <a:r>
              <a:rPr lang="en-US" noProof="0" dirty="0" smtClean="0"/>
              <a:t> (86%) than rural households (63%). 14% </a:t>
            </a:r>
            <a:r>
              <a:rPr lang="en-US" baseline="0" noProof="0" dirty="0" smtClean="0"/>
              <a:t>of households have a television. 37% of households own bicycle, more than a car/truck (3%).</a:t>
            </a:r>
            <a:endParaRPr lang="en-US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0522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2652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95166F-4D5C-4128-A33C-FB807F38BEB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180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016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5257800"/>
          </a:xfrm>
          <a:scene3d>
            <a:camera prst="orthographicFront"/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/>
          <a:lstStyle/>
          <a:p>
            <a:pPr lvl="0"/>
            <a:endParaRPr lang="en-US" noProof="0" smtClean="0"/>
          </a:p>
        </p:txBody>
      </p:sp>
    </p:spTree>
    <p:extLst>
      <p:ext uri="{BB962C8B-B14F-4D97-AF65-F5344CB8AC3E}">
        <p14:creationId xmlns:p14="http://schemas.microsoft.com/office/powerpoint/2010/main" val="1486901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 userDrawn="1"/>
        </p:nvSpPr>
        <p:spPr bwMode="auto">
          <a:xfrm>
            <a:off x="0" y="5181601"/>
            <a:ext cx="91440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2"/>
                </a:solidFill>
                <a:latin typeface="Gill Sans Std" pitchFamily="34" charset="0"/>
                <a:cs typeface="Arial" charset="0"/>
              </a:defRPr>
            </a:lvl9pPr>
          </a:lstStyle>
          <a:p>
            <a:r>
              <a:rPr lang="en-US" kern="0" dirty="0" smtClean="0">
                <a:solidFill>
                  <a:schemeClr val="bg1"/>
                </a:solidFill>
              </a:rPr>
              <a:t>2014-15 Uganda</a:t>
            </a:r>
            <a:r>
              <a:rPr lang="en-US" kern="0" baseline="0" dirty="0" smtClean="0">
                <a:solidFill>
                  <a:schemeClr val="bg1"/>
                </a:solidFill>
              </a:rPr>
              <a:t> </a:t>
            </a:r>
            <a:br>
              <a:rPr lang="en-US" kern="0" baseline="0" dirty="0" smtClean="0">
                <a:solidFill>
                  <a:schemeClr val="bg1"/>
                </a:solidFill>
              </a:rPr>
            </a:br>
            <a:r>
              <a:rPr lang="en-US" kern="0" dirty="0" smtClean="0">
                <a:solidFill>
                  <a:schemeClr val="bg1"/>
                </a:solidFill>
              </a:rPr>
              <a:t>Malaria Indicator Survey (UMIS)</a:t>
            </a: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31715"/>
            <a:ext cx="9144000" cy="239457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Gill Sans Std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B0F0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B0F0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EF2E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656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19493" y="14176"/>
            <a:ext cx="9144000" cy="1357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en-US" sz="4400" b="1" dirty="0" smtClean="0">
                <a:solidFill>
                  <a:schemeClr val="bg1"/>
                </a:solidFill>
                <a:latin typeface="Calibri" pitchFamily="34" charset="0"/>
              </a:rPr>
              <a:t>Household and Respondent Characteristics</a:t>
            </a: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>
              <a:spcBef>
                <a:spcPct val="20000"/>
              </a:spcBef>
            </a:pPr>
            <a:endParaRPr lang="en-US" sz="4400" b="1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78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0" y="1058779"/>
            <a:ext cx="4414683" cy="5358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dirty="0" smtClean="0"/>
              <a:t>Household Characteristics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400" dirty="0" smtClean="0"/>
              <a:t>Drinking water and sanitation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400" dirty="0" smtClean="0"/>
              <a:t>Electricity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400" dirty="0" smtClean="0"/>
              <a:t>Ownership of goods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400" dirty="0" smtClean="0"/>
              <a:t>Wealth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b="1" dirty="0" smtClean="0">
                <a:solidFill>
                  <a:schemeClr val="accent1"/>
                </a:solidFill>
              </a:rPr>
              <a:t>Respondent Characteristics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400" b="1" dirty="0" smtClean="0">
                <a:solidFill>
                  <a:schemeClr val="accent1"/>
                </a:solidFill>
              </a:rPr>
              <a:t>Education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400" b="1" dirty="0" smtClean="0">
                <a:solidFill>
                  <a:schemeClr val="accent1"/>
                </a:solidFill>
              </a:rPr>
              <a:t>Literacy</a:t>
            </a:r>
          </a:p>
        </p:txBody>
      </p:sp>
    </p:spTree>
    <p:extLst>
      <p:ext uri="{BB962C8B-B14F-4D97-AF65-F5344CB8AC3E}">
        <p14:creationId xmlns:p14="http://schemas.microsoft.com/office/powerpoint/2010/main" val="4075025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 fontScale="90000"/>
          </a:bodyPr>
          <a:lstStyle/>
          <a:p>
            <a:r>
              <a:rPr lang="en-US" sz="4200" dirty="0" smtClean="0"/>
              <a:t>Educational Attainment of </a:t>
            </a:r>
            <a:br>
              <a:rPr lang="en-US" sz="4200" dirty="0" smtClean="0"/>
            </a:br>
            <a:r>
              <a:rPr lang="en-US" sz="4200" dirty="0" smtClean="0"/>
              <a:t>Respondents Age 15-49</a:t>
            </a:r>
            <a:endParaRPr lang="en-US" sz="42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7027875"/>
              </p:ext>
            </p:extLst>
          </p:nvPr>
        </p:nvGraphicFramePr>
        <p:xfrm>
          <a:off x="1752600" y="1882633"/>
          <a:ext cx="7886700" cy="49753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393803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 of women age 15-49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0702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Literacy</a:t>
            </a:r>
            <a:endParaRPr lang="en-US" sz="42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1042451"/>
              </p:ext>
            </p:extLst>
          </p:nvPr>
        </p:nvGraphicFramePr>
        <p:xfrm>
          <a:off x="628650" y="1828800"/>
          <a:ext cx="7886700" cy="4894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091824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 of women age 15-49 who are literate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1901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609600" y="1752600"/>
            <a:ext cx="8229600" cy="5105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accent1"/>
                </a:solidFill>
              </a:rPr>
              <a:t>78% </a:t>
            </a:r>
            <a:r>
              <a:rPr lang="en-US" dirty="0" smtClean="0"/>
              <a:t>of Ugandans have access to an </a:t>
            </a:r>
            <a:r>
              <a:rPr lang="en-US" b="1" dirty="0" smtClean="0">
                <a:solidFill>
                  <a:schemeClr val="accent1"/>
                </a:solidFill>
              </a:rPr>
              <a:t>improved water source</a:t>
            </a:r>
            <a:r>
              <a:rPr lang="en-US" dirty="0" smtClean="0"/>
              <a:t>.</a:t>
            </a:r>
          </a:p>
          <a:p>
            <a:pPr marL="228600" indent="-228600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90000"/>
              <a:defRPr/>
            </a:pPr>
            <a:r>
              <a:rPr lang="en-US" dirty="0" smtClean="0"/>
              <a:t>Only </a:t>
            </a:r>
            <a:r>
              <a:rPr lang="en-US" b="1" dirty="0" smtClean="0">
                <a:solidFill>
                  <a:schemeClr val="accent1"/>
                </a:solidFill>
              </a:rPr>
              <a:t>16% </a:t>
            </a:r>
            <a:r>
              <a:rPr lang="en-US" dirty="0" smtClean="0"/>
              <a:t>of Ugandan households have access to </a:t>
            </a:r>
            <a:r>
              <a:rPr lang="en-US" b="1" dirty="0" smtClean="0">
                <a:solidFill>
                  <a:schemeClr val="accent1"/>
                </a:solidFill>
              </a:rPr>
              <a:t>improved toilet facilities</a:t>
            </a:r>
            <a:r>
              <a:rPr lang="en-US" dirty="0" smtClean="0"/>
              <a:t>.</a:t>
            </a:r>
            <a:endParaRPr lang="en-US" b="1" dirty="0" smtClean="0">
              <a:solidFill>
                <a:schemeClr val="bg2"/>
              </a:solidFill>
            </a:endParaRPr>
          </a:p>
          <a:p>
            <a:pPr marL="228600" indent="-228600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accent1"/>
                </a:solidFill>
              </a:rPr>
              <a:t>19% </a:t>
            </a:r>
            <a:r>
              <a:rPr lang="en-US" dirty="0" smtClean="0"/>
              <a:t>of Ugandan households have </a:t>
            </a:r>
            <a:r>
              <a:rPr lang="en-US" b="1" dirty="0" smtClean="0">
                <a:solidFill>
                  <a:schemeClr val="accent1"/>
                </a:solidFill>
              </a:rPr>
              <a:t>electricity</a:t>
            </a:r>
            <a:r>
              <a:rPr lang="en-US" dirty="0" smtClean="0"/>
              <a:t>.</a:t>
            </a:r>
            <a:endParaRPr lang="en-US" b="1" dirty="0" smtClean="0">
              <a:solidFill>
                <a:schemeClr val="bg2"/>
              </a:solidFill>
            </a:endParaRPr>
          </a:p>
          <a:p>
            <a:pPr marL="228600" indent="-228600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accent1"/>
                </a:solidFill>
              </a:rPr>
              <a:t>68% </a:t>
            </a:r>
            <a:r>
              <a:rPr lang="en-US" dirty="0" smtClean="0"/>
              <a:t>of Ugandan households have </a:t>
            </a:r>
            <a:r>
              <a:rPr lang="en-US" b="1" dirty="0" smtClean="0">
                <a:solidFill>
                  <a:schemeClr val="accent1"/>
                </a:solidFill>
              </a:rPr>
              <a:t>a mobile telephone</a:t>
            </a:r>
            <a:r>
              <a:rPr lang="en-US" dirty="0" smtClean="0"/>
              <a:t>.</a:t>
            </a:r>
            <a:endParaRPr lang="en-US" b="1" dirty="0" smtClean="0">
              <a:solidFill>
                <a:schemeClr val="bg2"/>
              </a:solidFill>
            </a:endParaRPr>
          </a:p>
          <a:p>
            <a:pPr marL="228600" indent="-228600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SzPct val="90000"/>
              <a:defRPr/>
            </a:pPr>
            <a:r>
              <a:rPr lang="en-US" b="1" dirty="0" smtClean="0">
                <a:solidFill>
                  <a:schemeClr val="accent1"/>
                </a:solidFill>
              </a:rPr>
              <a:t>15%</a:t>
            </a:r>
            <a:r>
              <a:rPr lang="en-US" dirty="0" smtClean="0">
                <a:solidFill>
                  <a:schemeClr val="accent1"/>
                </a:solidFill>
              </a:rPr>
              <a:t> </a:t>
            </a:r>
            <a:r>
              <a:rPr lang="en-US" dirty="0" smtClean="0"/>
              <a:t>of women age 15-49 have received </a:t>
            </a:r>
            <a:r>
              <a:rPr lang="en-US" b="1" dirty="0" smtClean="0">
                <a:solidFill>
                  <a:schemeClr val="accent1"/>
                </a:solidFill>
              </a:rPr>
              <a:t>no education</a:t>
            </a:r>
            <a:r>
              <a:rPr lang="en-US" dirty="0" smtClean="0"/>
              <a:t>.</a:t>
            </a:r>
            <a:endParaRPr lang="en-US" dirty="0" smtClean="0">
              <a:solidFill>
                <a:schemeClr val="bg2"/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Key Findings</a:t>
            </a:r>
            <a:endParaRPr lang="en-US" sz="4200" dirty="0"/>
          </a:p>
        </p:txBody>
      </p:sp>
    </p:spTree>
    <p:extLst>
      <p:ext uri="{BB962C8B-B14F-4D97-AF65-F5344CB8AC3E}">
        <p14:creationId xmlns:p14="http://schemas.microsoft.com/office/powerpoint/2010/main" val="1335628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 txBox="1">
            <a:spLocks/>
          </p:cNvSpPr>
          <p:nvPr/>
        </p:nvSpPr>
        <p:spPr>
          <a:xfrm>
            <a:off x="0" y="1058779"/>
            <a:ext cx="4414683" cy="458002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b="1" dirty="0" smtClean="0">
                <a:solidFill>
                  <a:schemeClr val="accent1"/>
                </a:solidFill>
              </a:rPr>
              <a:t>Household Characteristics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400" b="1" dirty="0" smtClean="0">
                <a:solidFill>
                  <a:schemeClr val="accent1"/>
                </a:solidFill>
              </a:rPr>
              <a:t>Drinking water and sanitation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400" b="1" dirty="0" smtClean="0">
                <a:solidFill>
                  <a:schemeClr val="accent1"/>
                </a:solidFill>
              </a:rPr>
              <a:t>Electricity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400" b="1" dirty="0" smtClean="0">
                <a:solidFill>
                  <a:schemeClr val="accent1"/>
                </a:solidFill>
              </a:rPr>
              <a:t>Ownership of goods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400" b="1" dirty="0" smtClean="0">
                <a:solidFill>
                  <a:schemeClr val="accent1"/>
                </a:solidFill>
              </a:rPr>
              <a:t>Wealth</a:t>
            </a: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800" dirty="0" smtClean="0"/>
              <a:t>Respondent Characteristics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400" dirty="0" smtClean="0"/>
              <a:t>Education</a:t>
            </a:r>
          </a:p>
          <a:p>
            <a:pPr lvl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2400" dirty="0" smtClean="0"/>
              <a:t>Literacy</a:t>
            </a:r>
          </a:p>
        </p:txBody>
      </p:sp>
    </p:spTree>
    <p:extLst>
      <p:ext uri="{BB962C8B-B14F-4D97-AF65-F5344CB8AC3E}">
        <p14:creationId xmlns:p14="http://schemas.microsoft.com/office/powerpoint/2010/main" val="105788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Uganda’s Households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828799"/>
            <a:ext cx="7886700" cy="4348163"/>
          </a:xfrm>
        </p:spPr>
        <p:txBody>
          <a:bodyPr>
            <a:normAutofit/>
          </a:bodyPr>
          <a:lstStyle/>
          <a:p>
            <a: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3400" b="1" dirty="0" smtClean="0">
                <a:solidFill>
                  <a:schemeClr val="accent1"/>
                </a:solidFill>
              </a:rPr>
              <a:t>27% </a:t>
            </a:r>
            <a:r>
              <a:rPr lang="en-GB" sz="3400" dirty="0" smtClean="0"/>
              <a:t>of households are </a:t>
            </a:r>
            <a:r>
              <a:rPr lang="en-GB" sz="3400" b="1" dirty="0" smtClean="0">
                <a:solidFill>
                  <a:schemeClr val="accent1"/>
                </a:solidFill>
              </a:rPr>
              <a:t>headed by females</a:t>
            </a:r>
          </a:p>
          <a:p>
            <a: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3400" dirty="0" smtClean="0"/>
              <a:t>Households have an average of </a:t>
            </a:r>
            <a:r>
              <a:rPr lang="en-GB" sz="3400" b="1" dirty="0" smtClean="0">
                <a:solidFill>
                  <a:schemeClr val="accent1"/>
                </a:solidFill>
              </a:rPr>
              <a:t>4.9 members</a:t>
            </a:r>
          </a:p>
          <a:p>
            <a:pPr marL="228600" indent="-2286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</a:pPr>
            <a:r>
              <a:rPr lang="en-GB" sz="3400" b="1" dirty="0" smtClean="0">
                <a:solidFill>
                  <a:schemeClr val="accent1"/>
                </a:solidFill>
              </a:rPr>
              <a:t>51% </a:t>
            </a:r>
            <a:r>
              <a:rPr lang="en-GB" sz="3400" dirty="0" smtClean="0"/>
              <a:t>of the population is </a:t>
            </a:r>
            <a:r>
              <a:rPr lang="en-GB" sz="3400" b="1" dirty="0" smtClean="0">
                <a:solidFill>
                  <a:schemeClr val="accent1"/>
                </a:solidFill>
              </a:rPr>
              <a:t>under 15</a:t>
            </a:r>
            <a:r>
              <a:rPr lang="en-GB" sz="3400" dirty="0" smtClean="0">
                <a:solidFill>
                  <a:schemeClr val="accent1"/>
                </a:solidFill>
              </a:rPr>
              <a:t> </a:t>
            </a:r>
            <a:r>
              <a:rPr lang="en-GB" sz="3400" dirty="0" smtClean="0"/>
              <a:t>years of age</a:t>
            </a:r>
            <a:endParaRPr lang="en-GB" sz="3400" dirty="0"/>
          </a:p>
        </p:txBody>
      </p:sp>
    </p:spTree>
    <p:extLst>
      <p:ext uri="{BB962C8B-B14F-4D97-AF65-F5344CB8AC3E}">
        <p14:creationId xmlns:p14="http://schemas.microsoft.com/office/powerpoint/2010/main" val="353243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Drinking Water</a:t>
            </a:r>
            <a:endParaRPr lang="en-US" sz="42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40121017"/>
              </p:ext>
            </p:extLst>
          </p:nvPr>
        </p:nvGraphicFramePr>
        <p:xfrm>
          <a:off x="628650" y="1828800"/>
          <a:ext cx="7886700" cy="5029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18736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 of households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33932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Sanitation Facilities</a:t>
            </a:r>
            <a:endParaRPr lang="en-US" sz="42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67169585"/>
              </p:ext>
            </p:extLst>
          </p:nvPr>
        </p:nvGraphicFramePr>
        <p:xfrm>
          <a:off x="628650" y="1815152"/>
          <a:ext cx="7886700" cy="50428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18736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 of households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90718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 fontScale="90000"/>
          </a:bodyPr>
          <a:lstStyle/>
          <a:p>
            <a:r>
              <a:rPr lang="en-US" sz="4200" dirty="0" smtClean="0"/>
              <a:t/>
            </a:r>
            <a:br>
              <a:rPr lang="en-US" sz="4200" dirty="0" smtClean="0"/>
            </a:br>
            <a:r>
              <a:rPr lang="en-US" sz="4700" dirty="0" smtClean="0"/>
              <a:t>Electricity</a:t>
            </a:r>
            <a:r>
              <a:rPr lang="en-US" sz="4200" dirty="0" smtClean="0"/>
              <a:t/>
            </a:r>
            <a:br>
              <a:rPr lang="en-US" sz="4200" dirty="0" smtClean="0"/>
            </a:br>
            <a:endParaRPr lang="en-US" sz="42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029648"/>
              </p:ext>
            </p:extLst>
          </p:nvPr>
        </p:nvGraphicFramePr>
        <p:xfrm>
          <a:off x="628650" y="1842448"/>
          <a:ext cx="7886700" cy="5015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18736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 of households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74352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Household Durable Goods and Possessions</a:t>
            </a:r>
            <a:endParaRPr lang="en-US" sz="4000" dirty="0"/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0203564"/>
              </p:ext>
            </p:extLst>
          </p:nvPr>
        </p:nvGraphicFramePr>
        <p:xfrm>
          <a:off x="163773" y="1815152"/>
          <a:ext cx="8761863" cy="5042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0" y="105088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latin typeface="+mn-lt"/>
              </a:rPr>
              <a:t>Percent of households with: 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032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25563"/>
          </a:xfrm>
        </p:spPr>
        <p:txBody>
          <a:bodyPr>
            <a:normAutofit/>
          </a:bodyPr>
          <a:lstStyle/>
          <a:p>
            <a:pPr marL="228600" indent="-228600">
              <a:spcAft>
                <a:spcPts val="600"/>
              </a:spcAft>
            </a:pPr>
            <a:r>
              <a:rPr lang="en-US" sz="4200" dirty="0" smtClean="0"/>
              <a:t>Wealth Index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6775" y="1414935"/>
            <a:ext cx="7886700" cy="5443065"/>
          </a:xfrm>
        </p:spPr>
        <p:txBody>
          <a:bodyPr>
            <a:normAutofit fontScale="92500" lnSpcReduction="20000"/>
          </a:bodyPr>
          <a:lstStyle/>
          <a:p>
            <a:pPr marL="228600" indent="-228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dirty="0" smtClean="0"/>
              <a:t>Wealth is determined by scoring households based on a set of characteristics, including access to electricity and ownership of various consumer goods.</a:t>
            </a:r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dirty="0" smtClean="0"/>
              <a:t>Households are then ranked, from lowest score to highest score.</a:t>
            </a:r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dirty="0" smtClean="0"/>
              <a:t>This list is then separated into 5 equal pieces (or quintiles) each representing 20% of the population.</a:t>
            </a:r>
          </a:p>
          <a:p>
            <a:pPr marL="228600" indent="-2286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</a:pPr>
            <a:r>
              <a:rPr lang="en-GB" dirty="0" smtClean="0"/>
              <a:t>Therefore, those in the highest quintile may not be “rich” but they are of higher socioeconomic status than 80% of Uganda.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274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0"/>
            <a:ext cx="7886700" cy="1325563"/>
          </a:xfrm>
        </p:spPr>
        <p:txBody>
          <a:bodyPr>
            <a:normAutofit/>
          </a:bodyPr>
          <a:lstStyle/>
          <a:p>
            <a:r>
              <a:rPr lang="en-US" sz="4200" dirty="0" smtClean="0"/>
              <a:t>Wealth Index</a:t>
            </a:r>
            <a:endParaRPr lang="en-US" sz="4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4070749"/>
            <a:ext cx="7886700" cy="2355590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dirty="0" smtClean="0"/>
              <a:t>Very few urban households are in the poorest quintile, while very few rural households are in the richest quintile.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endParaRPr lang="en-GB" dirty="0"/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b="1" dirty="0" smtClean="0">
                <a:solidFill>
                  <a:schemeClr val="accent1"/>
                </a:solidFill>
              </a:rPr>
              <a:t>North East (57%) </a:t>
            </a:r>
            <a:r>
              <a:rPr lang="en-GB" dirty="0" smtClean="0"/>
              <a:t>has the largest proportion of households </a:t>
            </a:r>
            <a:br>
              <a:rPr lang="en-GB" dirty="0" smtClean="0"/>
            </a:br>
            <a:r>
              <a:rPr lang="en-GB" dirty="0" smtClean="0"/>
              <a:t>in the </a:t>
            </a:r>
            <a:r>
              <a:rPr lang="en-GB" b="1" dirty="0" smtClean="0">
                <a:solidFill>
                  <a:schemeClr val="accent1"/>
                </a:solidFill>
              </a:rPr>
              <a:t>poorest</a:t>
            </a:r>
            <a:r>
              <a:rPr lang="en-GB" dirty="0" smtClean="0">
                <a:solidFill>
                  <a:schemeClr val="accent1"/>
                </a:solidFill>
              </a:rPr>
              <a:t> </a:t>
            </a:r>
            <a:r>
              <a:rPr lang="en-GB" dirty="0" smtClean="0"/>
              <a:t>quintile, while </a:t>
            </a:r>
            <a:r>
              <a:rPr lang="en-GB" b="1" dirty="0" smtClean="0">
                <a:solidFill>
                  <a:schemeClr val="accent1"/>
                </a:solidFill>
              </a:rPr>
              <a:t>Kampala</a:t>
            </a:r>
            <a:r>
              <a:rPr lang="en-GB" dirty="0" smtClean="0"/>
              <a:t> has the largest proportion of households in the </a:t>
            </a:r>
            <a:r>
              <a:rPr lang="en-GB" b="1" dirty="0" smtClean="0">
                <a:solidFill>
                  <a:schemeClr val="accent1"/>
                </a:solidFill>
              </a:rPr>
              <a:t>wealthiest </a:t>
            </a:r>
            <a:r>
              <a:rPr lang="en-GB" dirty="0" smtClean="0"/>
              <a:t>quintile</a:t>
            </a:r>
            <a:r>
              <a:rPr lang="en-GB" dirty="0" smtClean="0">
                <a:solidFill>
                  <a:schemeClr val="accent1"/>
                </a:solidFill>
              </a:rPr>
              <a:t> </a:t>
            </a:r>
            <a:r>
              <a:rPr lang="en-GB" b="1" dirty="0" smtClean="0">
                <a:solidFill>
                  <a:schemeClr val="accent1"/>
                </a:solidFill>
              </a:rPr>
              <a:t>(97%)</a:t>
            </a:r>
            <a:r>
              <a:rPr lang="en-GB" dirty="0" smtClean="0"/>
              <a:t>.</a:t>
            </a:r>
            <a:endParaRPr lang="en-GB" dirty="0"/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>
          <a:xfrm>
            <a:off x="191068" y="1805814"/>
            <a:ext cx="8952931" cy="17846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70000"/>
              </a:lnSpc>
              <a:buFontTx/>
              <a:buNone/>
              <a:defRPr/>
            </a:pPr>
            <a:r>
              <a:rPr lang="en-US" sz="2800" dirty="0" smtClean="0"/>
              <a:t>		</a:t>
            </a:r>
            <a:r>
              <a:rPr lang="en-US" sz="2400" dirty="0" smtClean="0">
                <a:solidFill>
                  <a:srgbClr val="0070C0"/>
                </a:solidFill>
              </a:rPr>
              <a:t>         </a:t>
            </a:r>
            <a:r>
              <a:rPr lang="en-US" sz="2300" b="1" dirty="0" smtClean="0"/>
              <a:t>Lowest	     2</a:t>
            </a:r>
            <a:r>
              <a:rPr lang="en-US" sz="2300" b="1" baseline="30000" dirty="0" smtClean="0"/>
              <a:t>nd</a:t>
            </a:r>
            <a:r>
              <a:rPr lang="en-US" sz="2300" b="1" dirty="0" smtClean="0"/>
              <a:t>	       Middle	  4</a:t>
            </a:r>
            <a:r>
              <a:rPr lang="en-US" sz="2300" b="1" baseline="30000" dirty="0" smtClean="0"/>
              <a:t>th</a:t>
            </a:r>
            <a:r>
              <a:rPr lang="en-US" sz="2300" b="1" dirty="0" smtClean="0"/>
              <a:t>	  Highest</a:t>
            </a:r>
          </a:p>
          <a:p>
            <a:pPr>
              <a:lnSpc>
                <a:spcPct val="20000"/>
              </a:lnSpc>
              <a:buFontTx/>
              <a:buNone/>
              <a:defRPr/>
            </a:pPr>
            <a:r>
              <a:rPr lang="en-US" sz="2300" b="1" dirty="0" smtClean="0">
                <a:solidFill>
                  <a:srgbClr val="A50021"/>
                </a:solidFill>
              </a:rPr>
              <a:t> 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en-US" sz="2400" b="1" dirty="0" smtClean="0">
                <a:solidFill>
                  <a:schemeClr val="accent1"/>
                </a:solidFill>
              </a:rPr>
              <a:t>Urban		 7%	   4%	        6%   	18%	   66%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r>
              <a:rPr lang="en-US" sz="2400" b="1" dirty="0" smtClean="0">
                <a:solidFill>
                  <a:schemeClr val="accent2"/>
                </a:solidFill>
              </a:rPr>
              <a:t>Rural		 23%	   24%	        23%	21%	     10%</a:t>
            </a:r>
          </a:p>
          <a:p>
            <a:pPr>
              <a:lnSpc>
                <a:spcPct val="110000"/>
              </a:lnSpc>
              <a:buFontTx/>
              <a:buNone/>
              <a:defRPr/>
            </a:pPr>
            <a:endParaRPr lang="en-US" sz="2400" b="1" dirty="0" smtClean="0">
              <a:solidFill>
                <a:schemeClr val="accent3"/>
              </a:solidFill>
            </a:endParaRPr>
          </a:p>
          <a:p>
            <a:pPr>
              <a:lnSpc>
                <a:spcPct val="110000"/>
              </a:lnSpc>
              <a:buFontTx/>
              <a:buNone/>
              <a:defRPr/>
            </a:pPr>
            <a:endParaRPr lang="en-US" sz="2400" b="1" dirty="0" smtClean="0">
              <a:solidFill>
                <a:schemeClr val="accent3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709382" y="2300785"/>
            <a:ext cx="64008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28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Uganda MIS">
      <a:dk1>
        <a:srgbClr val="000000"/>
      </a:dk1>
      <a:lt1>
        <a:srgbClr val="FFFFFF"/>
      </a:lt1>
      <a:dk2>
        <a:srgbClr val="F36C24"/>
      </a:dk2>
      <a:lt2>
        <a:srgbClr val="FCE1D3"/>
      </a:lt2>
      <a:accent1>
        <a:srgbClr val="E31837"/>
      </a:accent1>
      <a:accent2>
        <a:srgbClr val="FFD200"/>
      </a:accent2>
      <a:accent3>
        <a:srgbClr val="A0CF67"/>
      </a:accent3>
      <a:accent4>
        <a:srgbClr val="ED1A39"/>
      </a:accent4>
      <a:accent5>
        <a:srgbClr val="1C325E"/>
      </a:accent5>
      <a:accent6>
        <a:srgbClr val="004C2D"/>
      </a:accent6>
      <a:hlink>
        <a:srgbClr val="FFFFFF"/>
      </a:hlink>
      <a:folHlink>
        <a:srgbClr val="0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Uganda MIS">
      <a:dk1>
        <a:srgbClr val="000000"/>
      </a:dk1>
      <a:lt1>
        <a:srgbClr val="FFFFFF"/>
      </a:lt1>
      <a:dk2>
        <a:srgbClr val="F36C24"/>
      </a:dk2>
      <a:lt2>
        <a:srgbClr val="FCE1D3"/>
      </a:lt2>
      <a:accent1>
        <a:srgbClr val="E31837"/>
      </a:accent1>
      <a:accent2>
        <a:srgbClr val="FFD200"/>
      </a:accent2>
      <a:accent3>
        <a:srgbClr val="A0CF67"/>
      </a:accent3>
      <a:accent4>
        <a:srgbClr val="ED1A39"/>
      </a:accent4>
      <a:accent5>
        <a:srgbClr val="1C325E"/>
      </a:accent5>
      <a:accent6>
        <a:srgbClr val="004C2D"/>
      </a:accent6>
      <a:hlink>
        <a:srgbClr val="FFFFFF"/>
      </a:hlink>
      <a:folHlink>
        <a:srgbClr val="00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4380</TotalTime>
  <Words>630</Words>
  <Application>Microsoft Office PowerPoint</Application>
  <PresentationFormat>On-screen Show (4:3)</PresentationFormat>
  <Paragraphs>73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Gill Sans Std</vt:lpstr>
      <vt:lpstr>Default Design</vt:lpstr>
      <vt:lpstr>Custom Design</vt:lpstr>
      <vt:lpstr>PowerPoint Presentation</vt:lpstr>
      <vt:lpstr>PowerPoint Presentation</vt:lpstr>
      <vt:lpstr>Uganda’s Households</vt:lpstr>
      <vt:lpstr>Drinking Water</vt:lpstr>
      <vt:lpstr>Sanitation Facilities</vt:lpstr>
      <vt:lpstr> Electricity </vt:lpstr>
      <vt:lpstr>Household Durable Goods and Possessions</vt:lpstr>
      <vt:lpstr>Wealth Index</vt:lpstr>
      <vt:lpstr>Wealth Index</vt:lpstr>
      <vt:lpstr>PowerPoint Presentation</vt:lpstr>
      <vt:lpstr>Educational Attainment of  Respondents Age 15-49</vt:lpstr>
      <vt:lpstr>Literacy</vt:lpstr>
      <vt:lpstr>Key Findings</vt:lpstr>
    </vt:vector>
  </TitlesOfParts>
  <Company>Macro International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Household and Respondent Characteristics</dc:title>
  <dc:creator>Sally Zweimueller</dc:creator>
  <cp:lastModifiedBy>Zweimueller, Sally</cp:lastModifiedBy>
  <cp:revision>267</cp:revision>
  <dcterms:created xsi:type="dcterms:W3CDTF">2005-10-11T14:32:07Z</dcterms:created>
  <dcterms:modified xsi:type="dcterms:W3CDTF">2015-11-16T21:12:43Z</dcterms:modified>
</cp:coreProperties>
</file>